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2"/>
        <p:guide orient="horz" pos="3928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9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9" Type="http://schemas.openxmlformats.org/officeDocument/2006/relationships/slideLayout" Target="../slideLayouts/slideLayout5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学前儿童营养卫生</a:t>
            </a:r>
            <a:endParaRPr lang="en-US" sz="54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/>
        <p:txBody>
          <a:bodyPr/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000" b="0" i="0" u="none">
                <a:solidFill>
                  <a:srgbClr val="2F2F2F"/>
                </a:solidFill>
                <a:ea typeface="思源黑体 CN Normal" panose="020B0400000000000000" charset="-122"/>
              </a:rPr>
              <a:t>关注儿童营养，守护健康成长</a:t>
            </a:r>
            <a:endParaRPr lang="en-US" sz="20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维生素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" name="d2c3217d-ca60-46ee-850e-a16bc790744a.source.7.zh-Hans.pptx" descr="0137a553-d421-470e-b948-0ba6a72df441"/>
          <p:cNvGrpSpPr/>
          <p:nvPr/>
        </p:nvGrpSpPr>
        <p:grpSpPr>
          <a:xfrm>
            <a:off x="660400" y="1145721"/>
            <a:ext cx="10858500" cy="4973829"/>
            <a:chOff x="660400" y="1145721"/>
            <a:chExt cx="10858500" cy="4973829"/>
          </a:xfrm>
        </p:grpSpPr>
        <p:sp>
          <p:nvSpPr>
            <p:cNvPr id="12" name="Title" descr="9c222643-f2b5-408c-9cef-3deb3fe7fd64"/>
            <p:cNvSpPr txBox="1"/>
            <p:nvPr/>
          </p:nvSpPr>
          <p:spPr>
            <a:xfrm>
              <a:off x="660400" y="1145721"/>
              <a:ext cx="10858500" cy="603307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维持健康的重要活性物质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7" name="组合 36" descr="ec8844b5-75e9-4cd5-9fb6-049671821115"/>
            <p:cNvGrpSpPr/>
            <p:nvPr/>
          </p:nvGrpSpPr>
          <p:grpSpPr>
            <a:xfrm>
              <a:off x="660400" y="1932121"/>
              <a:ext cx="2598630" cy="2016846"/>
              <a:chOff x="1275377" y="1932121"/>
              <a:chExt cx="2314930" cy="2016846"/>
            </a:xfrm>
          </p:grpSpPr>
          <p:sp>
            <p:nvSpPr>
              <p:cNvPr id="27" name="Bullet1" descr="c59785b3-36a8-421d-8257-5e825240d9f5"/>
              <p:cNvSpPr/>
              <p:nvPr/>
            </p:nvSpPr>
            <p:spPr>
              <a:xfrm>
                <a:off x="1275377" y="1932121"/>
                <a:ext cx="2314930" cy="603307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维生素定义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8" name="Text1" descr="31bdce6d-31b9-4804-b253-ab82ab1a4cd9"/>
              <p:cNvSpPr txBox="1"/>
              <p:nvPr/>
            </p:nvSpPr>
            <p:spPr>
              <a:xfrm>
                <a:off x="1275378" y="2535428"/>
                <a:ext cx="2314929" cy="1413539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维持人体正常生理功能必需的微量有机物质，有多种重要功能。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8" name="组合 37" descr="d8ccac41-9a6b-422b-ae98-637b73321006"/>
            <p:cNvGrpSpPr/>
            <p:nvPr/>
          </p:nvGrpSpPr>
          <p:grpSpPr>
            <a:xfrm>
              <a:off x="3366406" y="1932121"/>
              <a:ext cx="2598630" cy="2016846"/>
              <a:chOff x="3719863" y="1932121"/>
              <a:chExt cx="2314930" cy="2016846"/>
            </a:xfrm>
          </p:grpSpPr>
          <p:sp>
            <p:nvSpPr>
              <p:cNvPr id="25" name="Bullet2" descr="514093bf-da5e-4f4d-aaf8-ec94d9b138c8"/>
              <p:cNvSpPr/>
              <p:nvPr/>
            </p:nvSpPr>
            <p:spPr>
              <a:xfrm>
                <a:off x="3719863" y="1932121"/>
                <a:ext cx="2314930" cy="603307"/>
              </a:xfrm>
              <a:prstGeom prst="rect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维生素分类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6" name="Text2" descr="cbb53c04-f8d8-4a79-91d0-3f9f18c606aa"/>
              <p:cNvSpPr txBox="1"/>
              <p:nvPr/>
            </p:nvSpPr>
            <p:spPr>
              <a:xfrm>
                <a:off x="3719864" y="2535428"/>
                <a:ext cx="2314929" cy="1413539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分为脂溶性和水溶性两大类，脂溶性可储存，水溶性易排出。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9" name="组合 38" descr="c090d1c2-d14d-4fc8-ad59-1db80593249d"/>
            <p:cNvGrpSpPr/>
            <p:nvPr/>
          </p:nvGrpSpPr>
          <p:grpSpPr>
            <a:xfrm>
              <a:off x="6214262" y="1932121"/>
              <a:ext cx="2598630" cy="2016846"/>
              <a:chOff x="6164349" y="1932121"/>
              <a:chExt cx="2314930" cy="2016846"/>
            </a:xfrm>
          </p:grpSpPr>
          <p:sp>
            <p:nvSpPr>
              <p:cNvPr id="23" name="Bullet3" descr="40f00cab-7ecb-4954-9a30-305222517ce2"/>
              <p:cNvSpPr/>
              <p:nvPr/>
            </p:nvSpPr>
            <p:spPr>
              <a:xfrm>
                <a:off x="6164349" y="1932121"/>
                <a:ext cx="2314930" cy="603307"/>
              </a:xfrm>
              <a:prstGeom prst="rect">
                <a:avLst/>
              </a:prstGeom>
              <a:solidFill>
                <a:schemeClr val="accent3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维生素A生理功能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4" name="Text3" descr="d3716761-1528-4289-8c7a-6fa8ca9aea3f"/>
              <p:cNvSpPr txBox="1"/>
              <p:nvPr/>
            </p:nvSpPr>
            <p:spPr>
              <a:xfrm>
                <a:off x="6164350" y="2535428"/>
                <a:ext cx="2314929" cy="1413539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促进视觉色素形成，维持上皮完整，促进生长，提高免疫力。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40" name="组合 39" descr="99b932b5-e986-41b0-9c36-00ff3de74165"/>
            <p:cNvGrpSpPr/>
            <p:nvPr/>
          </p:nvGrpSpPr>
          <p:grpSpPr>
            <a:xfrm>
              <a:off x="8920270" y="1932121"/>
              <a:ext cx="2598630" cy="2016846"/>
              <a:chOff x="8608835" y="1932121"/>
              <a:chExt cx="2314930" cy="2016846"/>
            </a:xfrm>
          </p:grpSpPr>
          <p:sp>
            <p:nvSpPr>
              <p:cNvPr id="21" name="Bullet4" descr="e6729bfd-0fa2-48fa-b6bd-294c761f05fb"/>
              <p:cNvSpPr/>
              <p:nvPr/>
            </p:nvSpPr>
            <p:spPr>
              <a:xfrm>
                <a:off x="8608835" y="1932121"/>
                <a:ext cx="2314930" cy="603307"/>
              </a:xfrm>
              <a:prstGeom prst="rect">
                <a:avLst/>
              </a:prstGeom>
              <a:solidFill>
                <a:schemeClr val="accent4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维生素B族生理功能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2" name="Text4" descr="9e846730-75f9-481a-a3d0-4b7ee3cf73e2"/>
              <p:cNvSpPr txBox="1"/>
              <p:nvPr/>
            </p:nvSpPr>
            <p:spPr>
              <a:xfrm>
                <a:off x="8608836" y="2535428"/>
                <a:ext cx="2314929" cy="1413539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包括B1、B2等，维持代谢、神经活动、皮肤健康等，参与多种生理过程。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41" name="组合 40" descr="1ed3392e-cc2e-4feb-a6d3-7adc0d1c3042"/>
            <p:cNvGrpSpPr/>
            <p:nvPr/>
          </p:nvGrpSpPr>
          <p:grpSpPr>
            <a:xfrm>
              <a:off x="1942478" y="4102704"/>
              <a:ext cx="2598630" cy="2016846"/>
              <a:chOff x="2497620" y="4102704"/>
              <a:chExt cx="2314930" cy="2016846"/>
            </a:xfrm>
          </p:grpSpPr>
          <p:sp>
            <p:nvSpPr>
              <p:cNvPr id="19" name="Bullet5" descr="0894be7b-2d8a-4dbf-a47a-9979a359ab68"/>
              <p:cNvSpPr/>
              <p:nvPr/>
            </p:nvSpPr>
            <p:spPr>
              <a:xfrm>
                <a:off x="2497620" y="4102704"/>
                <a:ext cx="2314930" cy="603307"/>
              </a:xfrm>
              <a:prstGeom prst="rect">
                <a:avLst/>
              </a:prstGeom>
              <a:solidFill>
                <a:schemeClr val="accent5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维生素C生理功能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0" name="Text5" descr="47f3a690-f8b0-4e57-94bc-a80a3149ebc0"/>
              <p:cNvSpPr txBox="1"/>
              <p:nvPr/>
            </p:nvSpPr>
            <p:spPr>
              <a:xfrm>
                <a:off x="2497621" y="4706011"/>
                <a:ext cx="2314929" cy="1413539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作为酶激活剂，影响胶原蛋白合成，预防坏血病等多种疾病。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42" name="组合 41" descr="436efbb5-f991-450d-917f-51862343388b"/>
            <p:cNvGrpSpPr/>
            <p:nvPr/>
          </p:nvGrpSpPr>
          <p:grpSpPr>
            <a:xfrm>
              <a:off x="4790334" y="4102704"/>
              <a:ext cx="2598630" cy="2016846"/>
              <a:chOff x="4942106" y="4102704"/>
              <a:chExt cx="2314930" cy="2016846"/>
            </a:xfrm>
          </p:grpSpPr>
          <p:sp>
            <p:nvSpPr>
              <p:cNvPr id="17" name="Bullet6" descr="0b805b61-02c9-4c2b-bdff-f43bce603dc4"/>
              <p:cNvSpPr/>
              <p:nvPr/>
            </p:nvSpPr>
            <p:spPr>
              <a:xfrm>
                <a:off x="4942106" y="4102704"/>
                <a:ext cx="2314930" cy="603307"/>
              </a:xfrm>
              <a:prstGeom prst="rect">
                <a:avLst/>
              </a:prstGeom>
              <a:solidFill>
                <a:schemeClr val="accent6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维生素D生理功能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8" name="Text6" descr="791ca067-206c-45a8-a7e2-4c6154bffff5"/>
              <p:cNvSpPr txBox="1"/>
              <p:nvPr/>
            </p:nvSpPr>
            <p:spPr>
              <a:xfrm>
                <a:off x="4942107" y="4706011"/>
                <a:ext cx="2314929" cy="1413539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促使骨和软骨骨化，促进钙磷吸收，维持血钙水平，防佝偻病。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43" name="组合 42" descr="b2083001-35d2-4e71-876f-276779a901a8"/>
            <p:cNvGrpSpPr/>
            <p:nvPr/>
          </p:nvGrpSpPr>
          <p:grpSpPr>
            <a:xfrm>
              <a:off x="7638190" y="4102704"/>
              <a:ext cx="2598630" cy="2016846"/>
              <a:chOff x="7386592" y="4102704"/>
              <a:chExt cx="2314930" cy="2016846"/>
            </a:xfrm>
          </p:grpSpPr>
          <p:sp>
            <p:nvSpPr>
              <p:cNvPr id="15" name="Bullet7" descr="667cd644-dfc0-4164-a3ce-9802506c60c3"/>
              <p:cNvSpPr/>
              <p:nvPr/>
            </p:nvSpPr>
            <p:spPr>
              <a:xfrm>
                <a:off x="7386592" y="4102704"/>
                <a:ext cx="2314930" cy="603307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维生素食物来源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6" name="Text7" descr="11b05b24-c691-483c-97fd-d087145d3529"/>
              <p:cNvSpPr txBox="1"/>
              <p:nvPr/>
            </p:nvSpPr>
            <p:spPr>
              <a:xfrm>
                <a:off x="7386593" y="4706011"/>
                <a:ext cx="2314929" cy="1413539"/>
              </a:xfrm>
              <a:prstGeom prst="rect">
                <a:avLst/>
              </a:prstGeom>
              <a:solidFill>
                <a:schemeClr val="tx1">
                  <a:alpha val="5000"/>
                </a:schemeClr>
              </a:solidFill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不同维生素在动物肝脏、蔬菜、水果等食物中含量丰富。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水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56774dff-9fec-4094-8dad-d4663847d656.source.5.zh-Hans.pptx" descr="dd9da04b-b761-4751-a9b5-664ef703935a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cxnSp>
          <p:nvCxnSpPr>
            <p:cNvPr id="8" name="iṧliḋè" descr="e87c0151-91e5-4963-9b66-e7cf7e22cced"/>
            <p:cNvCxnSpPr/>
            <p:nvPr/>
          </p:nvCxnSpPr>
          <p:spPr>
            <a:xfrm>
              <a:off x="6448095" y="3244011"/>
              <a:ext cx="5070805" cy="0"/>
            </a:xfrm>
            <a:prstGeom prst="line">
              <a:avLst/>
            </a:prstGeom>
            <a:ln w="635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íṧḷîḑè" descr="c69e10b0-4e51-489c-ada4-ebfba579a963"/>
            <p:cNvCxnSpPr/>
            <p:nvPr/>
          </p:nvCxnSpPr>
          <p:spPr>
            <a:xfrm flipH="1">
              <a:off x="660400" y="3966534"/>
              <a:ext cx="5070805" cy="0"/>
            </a:xfrm>
            <a:prstGeom prst="line">
              <a:avLst/>
            </a:prstGeom>
            <a:ln w="635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iš1ïḋê" descr="d19d9cd0-70a2-4bef-bc63-1a964e405ab7"/>
            <p:cNvCxnSpPr/>
            <p:nvPr/>
          </p:nvCxnSpPr>
          <p:spPr>
            <a:xfrm>
              <a:off x="6448095" y="4689055"/>
              <a:ext cx="5070805" cy="0"/>
            </a:xfrm>
            <a:prstGeom prst="line">
              <a:avLst/>
            </a:prstGeom>
            <a:ln w="635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ïslîḍe" descr="539efb9a-0295-43c6-a5b7-e60f629c4cce"/>
            <p:cNvCxnSpPr/>
            <p:nvPr/>
          </p:nvCxnSpPr>
          <p:spPr>
            <a:xfrm flipH="1">
              <a:off x="660400" y="5411579"/>
              <a:ext cx="5070805" cy="0"/>
            </a:xfrm>
            <a:prstGeom prst="line">
              <a:avLst/>
            </a:prstGeom>
            <a:ln w="635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isḻïḓé" descr="d531b9c5-85df-4933-83a7-41009c1e3911"/>
            <p:cNvCxnSpPr/>
            <p:nvPr/>
          </p:nvCxnSpPr>
          <p:spPr>
            <a:xfrm>
              <a:off x="6446500" y="6134100"/>
              <a:ext cx="50724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itle" descr="c7889fec-86b9-4fda-a70b-1c267d744c85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生命之源，不可或缺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0" name="组合 39" descr="3a957c02-c009-4b7f-80da-af465979411b"/>
            <p:cNvGrpSpPr/>
            <p:nvPr/>
          </p:nvGrpSpPr>
          <p:grpSpPr>
            <a:xfrm>
              <a:off x="5981041" y="1835516"/>
              <a:ext cx="5537859" cy="1284481"/>
              <a:chOff x="5981041" y="1835516"/>
              <a:chExt cx="5537859" cy="1284481"/>
            </a:xfrm>
          </p:grpSpPr>
          <p:sp>
            <p:nvSpPr>
              <p:cNvPr id="36" name="Icon1" descr="d5480c5b-2778-4a23-9c66-34c64ca35c7e"/>
              <p:cNvSpPr/>
              <p:nvPr/>
            </p:nvSpPr>
            <p:spPr bwMode="auto">
              <a:xfrm>
                <a:off x="6247741" y="2383442"/>
                <a:ext cx="400710" cy="400106"/>
              </a:xfrm>
              <a:custGeom>
                <a:avLst/>
                <a:gdLst>
                  <a:gd name="connsiteX0" fmla="*/ 519527 w 607639"/>
                  <a:gd name="connsiteY0" fmla="*/ 441105 h 606722"/>
                  <a:gd name="connsiteX1" fmla="*/ 591530 w 607639"/>
                  <a:gd name="connsiteY1" fmla="*/ 512985 h 606722"/>
                  <a:gd name="connsiteX2" fmla="*/ 607639 w 607639"/>
                  <a:gd name="connsiteY2" fmla="*/ 551813 h 606722"/>
                  <a:gd name="connsiteX3" fmla="*/ 591530 w 607639"/>
                  <a:gd name="connsiteY3" fmla="*/ 590640 h 606722"/>
                  <a:gd name="connsiteX4" fmla="*/ 552636 w 607639"/>
                  <a:gd name="connsiteY4" fmla="*/ 606722 h 606722"/>
                  <a:gd name="connsiteX5" fmla="*/ 513742 w 607639"/>
                  <a:gd name="connsiteY5" fmla="*/ 590640 h 606722"/>
                  <a:gd name="connsiteX6" fmla="*/ 441740 w 607639"/>
                  <a:gd name="connsiteY6" fmla="*/ 518760 h 606722"/>
                  <a:gd name="connsiteX7" fmla="*/ 484194 w 607639"/>
                  <a:gd name="connsiteY7" fmla="*/ 483487 h 606722"/>
                  <a:gd name="connsiteX8" fmla="*/ 519527 w 607639"/>
                  <a:gd name="connsiteY8" fmla="*/ 441105 h 606722"/>
                  <a:gd name="connsiteX9" fmla="*/ 143842 w 607639"/>
                  <a:gd name="connsiteY9" fmla="*/ 314086 h 606722"/>
                  <a:gd name="connsiteX10" fmla="*/ 143842 w 607639"/>
                  <a:gd name="connsiteY10" fmla="*/ 359411 h 606722"/>
                  <a:gd name="connsiteX11" fmla="*/ 207831 w 607639"/>
                  <a:gd name="connsiteY11" fmla="*/ 359411 h 606722"/>
                  <a:gd name="connsiteX12" fmla="*/ 207831 w 607639"/>
                  <a:gd name="connsiteY12" fmla="*/ 314086 h 606722"/>
                  <a:gd name="connsiteX13" fmla="*/ 231861 w 607639"/>
                  <a:gd name="connsiteY13" fmla="*/ 279159 h 606722"/>
                  <a:gd name="connsiteX14" fmla="*/ 231861 w 607639"/>
                  <a:gd name="connsiteY14" fmla="*/ 359411 h 606722"/>
                  <a:gd name="connsiteX15" fmla="*/ 295850 w 607639"/>
                  <a:gd name="connsiteY15" fmla="*/ 359411 h 606722"/>
                  <a:gd name="connsiteX16" fmla="*/ 295850 w 607639"/>
                  <a:gd name="connsiteY16" fmla="*/ 279159 h 606722"/>
                  <a:gd name="connsiteX17" fmla="*/ 319969 w 607639"/>
                  <a:gd name="connsiteY17" fmla="*/ 244232 h 606722"/>
                  <a:gd name="connsiteX18" fmla="*/ 319969 w 607639"/>
                  <a:gd name="connsiteY18" fmla="*/ 359411 h 606722"/>
                  <a:gd name="connsiteX19" fmla="*/ 383958 w 607639"/>
                  <a:gd name="connsiteY19" fmla="*/ 359411 h 606722"/>
                  <a:gd name="connsiteX20" fmla="*/ 383958 w 607639"/>
                  <a:gd name="connsiteY20" fmla="*/ 244232 h 606722"/>
                  <a:gd name="connsiteX21" fmla="*/ 143842 w 607639"/>
                  <a:gd name="connsiteY21" fmla="*/ 237478 h 606722"/>
                  <a:gd name="connsiteX22" fmla="*/ 143842 w 607639"/>
                  <a:gd name="connsiteY22" fmla="*/ 278093 h 606722"/>
                  <a:gd name="connsiteX23" fmla="*/ 207831 w 607639"/>
                  <a:gd name="connsiteY23" fmla="*/ 278093 h 606722"/>
                  <a:gd name="connsiteX24" fmla="*/ 207831 w 607639"/>
                  <a:gd name="connsiteY24" fmla="*/ 237478 h 606722"/>
                  <a:gd name="connsiteX25" fmla="*/ 231861 w 607639"/>
                  <a:gd name="connsiteY25" fmla="*/ 202551 h 606722"/>
                  <a:gd name="connsiteX26" fmla="*/ 231861 w 607639"/>
                  <a:gd name="connsiteY26" fmla="*/ 243166 h 606722"/>
                  <a:gd name="connsiteX27" fmla="*/ 295850 w 607639"/>
                  <a:gd name="connsiteY27" fmla="*/ 243166 h 606722"/>
                  <a:gd name="connsiteX28" fmla="*/ 295850 w 607639"/>
                  <a:gd name="connsiteY28" fmla="*/ 202551 h 606722"/>
                  <a:gd name="connsiteX29" fmla="*/ 319969 w 607639"/>
                  <a:gd name="connsiteY29" fmla="*/ 167625 h 606722"/>
                  <a:gd name="connsiteX30" fmla="*/ 319969 w 607639"/>
                  <a:gd name="connsiteY30" fmla="*/ 208239 h 606722"/>
                  <a:gd name="connsiteX31" fmla="*/ 383958 w 607639"/>
                  <a:gd name="connsiteY31" fmla="*/ 208239 h 606722"/>
                  <a:gd name="connsiteX32" fmla="*/ 383958 w 607639"/>
                  <a:gd name="connsiteY32" fmla="*/ 167625 h 606722"/>
                  <a:gd name="connsiteX33" fmla="*/ 267549 w 607639"/>
                  <a:gd name="connsiteY33" fmla="*/ 92794 h 606722"/>
                  <a:gd name="connsiteX34" fmla="*/ 442163 w 607639"/>
                  <a:gd name="connsiteY34" fmla="*/ 267161 h 606722"/>
                  <a:gd name="connsiteX35" fmla="*/ 267549 w 607639"/>
                  <a:gd name="connsiteY35" fmla="*/ 441529 h 606722"/>
                  <a:gd name="connsiteX36" fmla="*/ 92935 w 607639"/>
                  <a:gd name="connsiteY36" fmla="*/ 267161 h 606722"/>
                  <a:gd name="connsiteX37" fmla="*/ 267549 w 607639"/>
                  <a:gd name="connsiteY37" fmla="*/ 92794 h 606722"/>
                  <a:gd name="connsiteX38" fmla="*/ 267556 w 607639"/>
                  <a:gd name="connsiteY38" fmla="*/ 56794 h 606722"/>
                  <a:gd name="connsiteX39" fmla="*/ 56876 w 607639"/>
                  <a:gd name="connsiteY39" fmla="*/ 267170 h 606722"/>
                  <a:gd name="connsiteX40" fmla="*/ 267556 w 607639"/>
                  <a:gd name="connsiteY40" fmla="*/ 477635 h 606722"/>
                  <a:gd name="connsiteX41" fmla="*/ 478325 w 607639"/>
                  <a:gd name="connsiteY41" fmla="*/ 267170 h 606722"/>
                  <a:gd name="connsiteX42" fmla="*/ 267556 w 607639"/>
                  <a:gd name="connsiteY42" fmla="*/ 56794 h 606722"/>
                  <a:gd name="connsiteX43" fmla="*/ 268713 w 607639"/>
                  <a:gd name="connsiteY43" fmla="*/ 0 h 606722"/>
                  <a:gd name="connsiteX44" fmla="*/ 458744 w 607639"/>
                  <a:gd name="connsiteY44" fmla="*/ 78569 h 606722"/>
                  <a:gd name="connsiteX45" fmla="*/ 537426 w 607639"/>
                  <a:gd name="connsiteY45" fmla="*/ 268325 h 606722"/>
                  <a:gd name="connsiteX46" fmla="*/ 458744 w 607639"/>
                  <a:gd name="connsiteY46" fmla="*/ 458081 h 606722"/>
                  <a:gd name="connsiteX47" fmla="*/ 268713 w 607639"/>
                  <a:gd name="connsiteY47" fmla="*/ 536650 h 606722"/>
                  <a:gd name="connsiteX48" fmla="*/ 78682 w 607639"/>
                  <a:gd name="connsiteY48" fmla="*/ 458081 h 606722"/>
                  <a:gd name="connsiteX49" fmla="*/ 0 w 607639"/>
                  <a:gd name="connsiteY49" fmla="*/ 268325 h 606722"/>
                  <a:gd name="connsiteX50" fmla="*/ 78682 w 607639"/>
                  <a:gd name="connsiteY50" fmla="*/ 78569 h 606722"/>
                  <a:gd name="connsiteX51" fmla="*/ 268713 w 607639"/>
                  <a:gd name="connsiteY5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7639" h="606722">
                    <a:moveTo>
                      <a:pt x="519527" y="441105"/>
                    </a:moveTo>
                    <a:lnTo>
                      <a:pt x="591530" y="512985"/>
                    </a:lnTo>
                    <a:cubicBezTo>
                      <a:pt x="601854" y="523292"/>
                      <a:pt x="607639" y="537063"/>
                      <a:pt x="607639" y="551813"/>
                    </a:cubicBezTo>
                    <a:cubicBezTo>
                      <a:pt x="607639" y="566473"/>
                      <a:pt x="601854" y="580245"/>
                      <a:pt x="591530" y="590640"/>
                    </a:cubicBezTo>
                    <a:cubicBezTo>
                      <a:pt x="581117" y="600947"/>
                      <a:pt x="567321" y="606722"/>
                      <a:pt x="552636" y="606722"/>
                    </a:cubicBezTo>
                    <a:cubicBezTo>
                      <a:pt x="537862" y="606722"/>
                      <a:pt x="524067" y="600947"/>
                      <a:pt x="513742" y="590640"/>
                    </a:cubicBezTo>
                    <a:lnTo>
                      <a:pt x="441740" y="518760"/>
                    </a:lnTo>
                    <a:cubicBezTo>
                      <a:pt x="456781" y="508365"/>
                      <a:pt x="470933" y="496636"/>
                      <a:pt x="484194" y="483487"/>
                    </a:cubicBezTo>
                    <a:cubicBezTo>
                      <a:pt x="497366" y="470248"/>
                      <a:pt x="509114" y="456121"/>
                      <a:pt x="519527" y="441105"/>
                    </a:cubicBezTo>
                    <a:close/>
                    <a:moveTo>
                      <a:pt x="143842" y="314086"/>
                    </a:moveTo>
                    <a:lnTo>
                      <a:pt x="143842" y="359411"/>
                    </a:lnTo>
                    <a:lnTo>
                      <a:pt x="207831" y="359411"/>
                    </a:lnTo>
                    <a:lnTo>
                      <a:pt x="207831" y="314086"/>
                    </a:lnTo>
                    <a:close/>
                    <a:moveTo>
                      <a:pt x="231861" y="279159"/>
                    </a:moveTo>
                    <a:lnTo>
                      <a:pt x="231861" y="359411"/>
                    </a:lnTo>
                    <a:lnTo>
                      <a:pt x="295850" y="359411"/>
                    </a:lnTo>
                    <a:lnTo>
                      <a:pt x="295850" y="279159"/>
                    </a:lnTo>
                    <a:close/>
                    <a:moveTo>
                      <a:pt x="319969" y="244232"/>
                    </a:moveTo>
                    <a:lnTo>
                      <a:pt x="319969" y="359411"/>
                    </a:lnTo>
                    <a:lnTo>
                      <a:pt x="383958" y="359411"/>
                    </a:lnTo>
                    <a:lnTo>
                      <a:pt x="383958" y="244232"/>
                    </a:lnTo>
                    <a:close/>
                    <a:moveTo>
                      <a:pt x="143842" y="237478"/>
                    </a:moveTo>
                    <a:lnTo>
                      <a:pt x="143842" y="278093"/>
                    </a:lnTo>
                    <a:lnTo>
                      <a:pt x="207831" y="278093"/>
                    </a:lnTo>
                    <a:lnTo>
                      <a:pt x="207831" y="237478"/>
                    </a:lnTo>
                    <a:close/>
                    <a:moveTo>
                      <a:pt x="231861" y="202551"/>
                    </a:moveTo>
                    <a:lnTo>
                      <a:pt x="231861" y="243166"/>
                    </a:lnTo>
                    <a:lnTo>
                      <a:pt x="295850" y="243166"/>
                    </a:lnTo>
                    <a:lnTo>
                      <a:pt x="295850" y="202551"/>
                    </a:lnTo>
                    <a:close/>
                    <a:moveTo>
                      <a:pt x="319969" y="167625"/>
                    </a:moveTo>
                    <a:lnTo>
                      <a:pt x="319969" y="208239"/>
                    </a:lnTo>
                    <a:lnTo>
                      <a:pt x="383958" y="208239"/>
                    </a:lnTo>
                    <a:lnTo>
                      <a:pt x="383958" y="167625"/>
                    </a:lnTo>
                    <a:close/>
                    <a:moveTo>
                      <a:pt x="267549" y="92794"/>
                    </a:moveTo>
                    <a:cubicBezTo>
                      <a:pt x="363845" y="92794"/>
                      <a:pt x="442163" y="171091"/>
                      <a:pt x="442163" y="267161"/>
                    </a:cubicBezTo>
                    <a:cubicBezTo>
                      <a:pt x="442163" y="363321"/>
                      <a:pt x="363845" y="441529"/>
                      <a:pt x="267549" y="441529"/>
                    </a:cubicBezTo>
                    <a:cubicBezTo>
                      <a:pt x="171342" y="441529"/>
                      <a:pt x="92935" y="363321"/>
                      <a:pt x="92935" y="267161"/>
                    </a:cubicBezTo>
                    <a:cubicBezTo>
                      <a:pt x="92935" y="171091"/>
                      <a:pt x="171342" y="92794"/>
                      <a:pt x="267549" y="92794"/>
                    </a:cubicBezTo>
                    <a:close/>
                    <a:moveTo>
                      <a:pt x="267556" y="56794"/>
                    </a:moveTo>
                    <a:cubicBezTo>
                      <a:pt x="151401" y="56794"/>
                      <a:pt x="56876" y="151183"/>
                      <a:pt x="56876" y="267170"/>
                    </a:cubicBezTo>
                    <a:cubicBezTo>
                      <a:pt x="56876" y="383245"/>
                      <a:pt x="151401" y="477635"/>
                      <a:pt x="267556" y="477635"/>
                    </a:cubicBezTo>
                    <a:cubicBezTo>
                      <a:pt x="383799" y="477635"/>
                      <a:pt x="478325" y="383245"/>
                      <a:pt x="478325" y="267170"/>
                    </a:cubicBezTo>
                    <a:cubicBezTo>
                      <a:pt x="478325" y="151183"/>
                      <a:pt x="383799" y="56794"/>
                      <a:pt x="267556" y="56794"/>
                    </a:cubicBezTo>
                    <a:close/>
                    <a:moveTo>
                      <a:pt x="268713" y="0"/>
                    </a:moveTo>
                    <a:cubicBezTo>
                      <a:pt x="340453" y="0"/>
                      <a:pt x="407920" y="27908"/>
                      <a:pt x="458744" y="78569"/>
                    </a:cubicBezTo>
                    <a:cubicBezTo>
                      <a:pt x="509478" y="129230"/>
                      <a:pt x="537426" y="196689"/>
                      <a:pt x="537426" y="268325"/>
                    </a:cubicBezTo>
                    <a:cubicBezTo>
                      <a:pt x="537426" y="339961"/>
                      <a:pt x="509478" y="407331"/>
                      <a:pt x="458744" y="458081"/>
                    </a:cubicBezTo>
                    <a:cubicBezTo>
                      <a:pt x="407920" y="508742"/>
                      <a:pt x="340453" y="536650"/>
                      <a:pt x="268713" y="536650"/>
                    </a:cubicBezTo>
                    <a:cubicBezTo>
                      <a:pt x="196973" y="536650"/>
                      <a:pt x="129417" y="508742"/>
                      <a:pt x="78682" y="458081"/>
                    </a:cubicBezTo>
                    <a:cubicBezTo>
                      <a:pt x="27948" y="407331"/>
                      <a:pt x="0" y="339961"/>
                      <a:pt x="0" y="268325"/>
                    </a:cubicBezTo>
                    <a:cubicBezTo>
                      <a:pt x="0" y="196689"/>
                      <a:pt x="27948" y="129230"/>
                      <a:pt x="78682" y="78569"/>
                    </a:cubicBezTo>
                    <a:cubicBezTo>
                      <a:pt x="129417" y="27908"/>
                      <a:pt x="196973" y="0"/>
                      <a:pt x="268713" y="0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37" name="IconBackground1" descr="30f06b69-1330-4a06-8684-b0b5a74a10c7"/>
              <p:cNvSpPr/>
              <p:nvPr/>
            </p:nvSpPr>
            <p:spPr>
              <a:xfrm rot="2700000">
                <a:off x="5981041" y="2116440"/>
                <a:ext cx="934110" cy="934110"/>
              </a:xfrm>
              <a:prstGeom prst="frame">
                <a:avLst>
                  <a:gd name="adj1" fmla="val 5290"/>
                </a:avLst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2" name="Text1" descr="0c997428-c49b-482d-9608-07a3e1186df4"/>
              <p:cNvSpPr txBox="1"/>
              <p:nvPr/>
            </p:nvSpPr>
            <p:spPr>
              <a:xfrm>
                <a:off x="7200320" y="2411962"/>
                <a:ext cx="4318580" cy="7080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构成细胞，是物质代谢溶剂，调节体温，有润滑作用。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3" name="Bullet1" descr="d8869f03-8e17-4263-80ab-0810a0f53ba3"/>
              <p:cNvSpPr/>
              <p:nvPr/>
            </p:nvSpPr>
            <p:spPr>
              <a:xfrm>
                <a:off x="7200320" y="1835516"/>
                <a:ext cx="4318580" cy="57644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水的生理功能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1" name="组合 40" descr="4ea4fa64-e0d2-41b0-9378-7023077516a7"/>
            <p:cNvGrpSpPr/>
            <p:nvPr/>
          </p:nvGrpSpPr>
          <p:grpSpPr>
            <a:xfrm>
              <a:off x="660400" y="2558039"/>
              <a:ext cx="5537861" cy="1284481"/>
              <a:chOff x="660400" y="2558039"/>
              <a:chExt cx="5537861" cy="1284481"/>
            </a:xfrm>
          </p:grpSpPr>
          <p:sp>
            <p:nvSpPr>
              <p:cNvPr id="34" name="Icon2" descr="e06689f3-2357-453f-a672-d7d09d48961e"/>
              <p:cNvSpPr/>
              <p:nvPr/>
            </p:nvSpPr>
            <p:spPr bwMode="auto">
              <a:xfrm>
                <a:off x="5539604" y="3069066"/>
                <a:ext cx="383204" cy="473902"/>
              </a:xfrm>
              <a:custGeom>
                <a:avLst/>
                <a:gdLst>
                  <a:gd name="connsiteX0" fmla="*/ 376707 w 465255"/>
                  <a:gd name="connsiteY0" fmla="*/ 359911 h 575372"/>
                  <a:gd name="connsiteX1" fmla="*/ 465255 w 465255"/>
                  <a:gd name="connsiteY1" fmla="*/ 521967 h 575372"/>
                  <a:gd name="connsiteX2" fmla="*/ 396999 w 465255"/>
                  <a:gd name="connsiteY2" fmla="*/ 512759 h 575372"/>
                  <a:gd name="connsiteX3" fmla="*/ 373018 w 465255"/>
                  <a:gd name="connsiteY3" fmla="*/ 575372 h 575372"/>
                  <a:gd name="connsiteX4" fmla="*/ 275246 w 465255"/>
                  <a:gd name="connsiteY4" fmla="*/ 407791 h 575372"/>
                  <a:gd name="connsiteX5" fmla="*/ 312141 w 465255"/>
                  <a:gd name="connsiteY5" fmla="*/ 393059 h 575372"/>
                  <a:gd name="connsiteX6" fmla="*/ 376707 w 465255"/>
                  <a:gd name="connsiteY6" fmla="*/ 359911 h 575372"/>
                  <a:gd name="connsiteX7" fmla="*/ 86735 w 465255"/>
                  <a:gd name="connsiteY7" fmla="*/ 352512 h 575372"/>
                  <a:gd name="connsiteX8" fmla="*/ 112571 w 465255"/>
                  <a:gd name="connsiteY8" fmla="*/ 363570 h 575372"/>
                  <a:gd name="connsiteX9" fmla="*/ 188233 w 465255"/>
                  <a:gd name="connsiteY9" fmla="*/ 405957 h 575372"/>
                  <a:gd name="connsiteX10" fmla="*/ 107034 w 465255"/>
                  <a:gd name="connsiteY10" fmla="*/ 571821 h 575372"/>
                  <a:gd name="connsiteX11" fmla="*/ 70126 w 465255"/>
                  <a:gd name="connsiteY11" fmla="*/ 514690 h 575372"/>
                  <a:gd name="connsiteX12" fmla="*/ 0 w 465255"/>
                  <a:gd name="connsiteY12" fmla="*/ 522062 h 575372"/>
                  <a:gd name="connsiteX13" fmla="*/ 232628 w 465255"/>
                  <a:gd name="connsiteY13" fmla="*/ 121956 h 575372"/>
                  <a:gd name="connsiteX14" fmla="*/ 256629 w 465255"/>
                  <a:gd name="connsiteY14" fmla="*/ 169858 h 575372"/>
                  <a:gd name="connsiteX15" fmla="*/ 310170 w 465255"/>
                  <a:gd name="connsiteY15" fmla="*/ 177227 h 575372"/>
                  <a:gd name="connsiteX16" fmla="*/ 271399 w 465255"/>
                  <a:gd name="connsiteY16" fmla="*/ 215917 h 575372"/>
                  <a:gd name="connsiteX17" fmla="*/ 280630 w 465255"/>
                  <a:gd name="connsiteY17" fmla="*/ 269346 h 575372"/>
                  <a:gd name="connsiteX18" fmla="*/ 232628 w 465255"/>
                  <a:gd name="connsiteY18" fmla="*/ 243553 h 575372"/>
                  <a:gd name="connsiteX19" fmla="*/ 184625 w 465255"/>
                  <a:gd name="connsiteY19" fmla="*/ 269346 h 575372"/>
                  <a:gd name="connsiteX20" fmla="*/ 193856 w 465255"/>
                  <a:gd name="connsiteY20" fmla="*/ 215917 h 575372"/>
                  <a:gd name="connsiteX21" fmla="*/ 155085 w 465255"/>
                  <a:gd name="connsiteY21" fmla="*/ 177227 h 575372"/>
                  <a:gd name="connsiteX22" fmla="*/ 208626 w 465255"/>
                  <a:gd name="connsiteY22" fmla="*/ 169858 h 575372"/>
                  <a:gd name="connsiteX23" fmla="*/ 232663 w 465255"/>
                  <a:gd name="connsiteY23" fmla="*/ 81359 h 575372"/>
                  <a:gd name="connsiteX24" fmla="*/ 118167 w 465255"/>
                  <a:gd name="connsiteY24" fmla="*/ 195685 h 575372"/>
                  <a:gd name="connsiteX25" fmla="*/ 232663 w 465255"/>
                  <a:gd name="connsiteY25" fmla="*/ 310011 h 575372"/>
                  <a:gd name="connsiteX26" fmla="*/ 347159 w 465255"/>
                  <a:gd name="connsiteY26" fmla="*/ 195685 h 575372"/>
                  <a:gd name="connsiteX27" fmla="*/ 232663 w 465255"/>
                  <a:gd name="connsiteY27" fmla="*/ 81359 h 575372"/>
                  <a:gd name="connsiteX28" fmla="*/ 180032 w 465255"/>
                  <a:gd name="connsiteY28" fmla="*/ 916 h 575372"/>
                  <a:gd name="connsiteX29" fmla="*/ 204962 w 465255"/>
                  <a:gd name="connsiteY29" fmla="*/ 5756 h 575372"/>
                  <a:gd name="connsiteX30" fmla="*/ 260364 w 465255"/>
                  <a:gd name="connsiteY30" fmla="*/ 5756 h 575372"/>
                  <a:gd name="connsiteX31" fmla="*/ 302838 w 465255"/>
                  <a:gd name="connsiteY31" fmla="*/ 16820 h 575372"/>
                  <a:gd name="connsiteX32" fmla="*/ 350852 w 465255"/>
                  <a:gd name="connsiteY32" fmla="*/ 44479 h 575372"/>
                  <a:gd name="connsiteX33" fmla="*/ 384093 w 465255"/>
                  <a:gd name="connsiteY33" fmla="*/ 77671 h 575372"/>
                  <a:gd name="connsiteX34" fmla="*/ 409947 w 465255"/>
                  <a:gd name="connsiteY34" fmla="*/ 123770 h 575372"/>
                  <a:gd name="connsiteX35" fmla="*/ 422874 w 465255"/>
                  <a:gd name="connsiteY35" fmla="*/ 168025 h 575372"/>
                  <a:gd name="connsiteX36" fmla="*/ 422874 w 465255"/>
                  <a:gd name="connsiteY36" fmla="*/ 223345 h 575372"/>
                  <a:gd name="connsiteX37" fmla="*/ 409947 w 465255"/>
                  <a:gd name="connsiteY37" fmla="*/ 265756 h 575372"/>
                  <a:gd name="connsiteX38" fmla="*/ 384093 w 465255"/>
                  <a:gd name="connsiteY38" fmla="*/ 313699 h 575372"/>
                  <a:gd name="connsiteX39" fmla="*/ 350852 w 465255"/>
                  <a:gd name="connsiteY39" fmla="*/ 346891 h 575372"/>
                  <a:gd name="connsiteX40" fmla="*/ 302838 w 465255"/>
                  <a:gd name="connsiteY40" fmla="*/ 372706 h 575372"/>
                  <a:gd name="connsiteX41" fmla="*/ 260364 w 465255"/>
                  <a:gd name="connsiteY41" fmla="*/ 385614 h 575372"/>
                  <a:gd name="connsiteX42" fmla="*/ 204962 w 465255"/>
                  <a:gd name="connsiteY42" fmla="*/ 385614 h 575372"/>
                  <a:gd name="connsiteX43" fmla="*/ 160641 w 465255"/>
                  <a:gd name="connsiteY43" fmla="*/ 372706 h 575372"/>
                  <a:gd name="connsiteX44" fmla="*/ 114474 w 465255"/>
                  <a:gd name="connsiteY44" fmla="*/ 346891 h 575372"/>
                  <a:gd name="connsiteX45" fmla="*/ 81233 w 465255"/>
                  <a:gd name="connsiteY45" fmla="*/ 313699 h 575372"/>
                  <a:gd name="connsiteX46" fmla="*/ 53532 w 465255"/>
                  <a:gd name="connsiteY46" fmla="*/ 265756 h 575372"/>
                  <a:gd name="connsiteX47" fmla="*/ 42452 w 465255"/>
                  <a:gd name="connsiteY47" fmla="*/ 223345 h 575372"/>
                  <a:gd name="connsiteX48" fmla="*/ 42452 w 465255"/>
                  <a:gd name="connsiteY48" fmla="*/ 168025 h 575372"/>
                  <a:gd name="connsiteX49" fmla="*/ 53532 w 465255"/>
                  <a:gd name="connsiteY49" fmla="*/ 123770 h 575372"/>
                  <a:gd name="connsiteX50" fmla="*/ 81233 w 465255"/>
                  <a:gd name="connsiteY50" fmla="*/ 77671 h 575372"/>
                  <a:gd name="connsiteX51" fmla="*/ 114474 w 465255"/>
                  <a:gd name="connsiteY51" fmla="*/ 44479 h 575372"/>
                  <a:gd name="connsiteX52" fmla="*/ 160641 w 465255"/>
                  <a:gd name="connsiteY52" fmla="*/ 16820 h 575372"/>
                  <a:gd name="connsiteX53" fmla="*/ 180032 w 465255"/>
                  <a:gd name="connsiteY53" fmla="*/ 916 h 57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65255" h="575372">
                    <a:moveTo>
                      <a:pt x="376707" y="359911"/>
                    </a:moveTo>
                    <a:lnTo>
                      <a:pt x="465255" y="521967"/>
                    </a:lnTo>
                    <a:lnTo>
                      <a:pt x="396999" y="512759"/>
                    </a:lnTo>
                    <a:lnTo>
                      <a:pt x="373018" y="575372"/>
                    </a:lnTo>
                    <a:lnTo>
                      <a:pt x="275246" y="407791"/>
                    </a:lnTo>
                    <a:cubicBezTo>
                      <a:pt x="275246" y="407791"/>
                      <a:pt x="295538" y="411474"/>
                      <a:pt x="312141" y="393059"/>
                    </a:cubicBezTo>
                    <a:cubicBezTo>
                      <a:pt x="326899" y="382010"/>
                      <a:pt x="313986" y="365436"/>
                      <a:pt x="376707" y="359911"/>
                    </a:cubicBezTo>
                    <a:close/>
                    <a:moveTo>
                      <a:pt x="86735" y="352512"/>
                    </a:moveTo>
                    <a:cubicBezTo>
                      <a:pt x="86735" y="352512"/>
                      <a:pt x="90426" y="363570"/>
                      <a:pt x="112571" y="363570"/>
                    </a:cubicBezTo>
                    <a:cubicBezTo>
                      <a:pt x="162397" y="363570"/>
                      <a:pt x="145788" y="405957"/>
                      <a:pt x="188233" y="405957"/>
                    </a:cubicBezTo>
                    <a:cubicBezTo>
                      <a:pt x="188233" y="405957"/>
                      <a:pt x="107034" y="571821"/>
                      <a:pt x="107034" y="571821"/>
                    </a:cubicBezTo>
                    <a:lnTo>
                      <a:pt x="70126" y="514690"/>
                    </a:lnTo>
                    <a:lnTo>
                      <a:pt x="0" y="522062"/>
                    </a:lnTo>
                    <a:close/>
                    <a:moveTo>
                      <a:pt x="232628" y="121956"/>
                    </a:moveTo>
                    <a:lnTo>
                      <a:pt x="256629" y="169858"/>
                    </a:lnTo>
                    <a:lnTo>
                      <a:pt x="310170" y="177227"/>
                    </a:lnTo>
                    <a:lnTo>
                      <a:pt x="271399" y="215917"/>
                    </a:lnTo>
                    <a:lnTo>
                      <a:pt x="280630" y="269346"/>
                    </a:lnTo>
                    <a:lnTo>
                      <a:pt x="232628" y="243553"/>
                    </a:lnTo>
                    <a:lnTo>
                      <a:pt x="184625" y="269346"/>
                    </a:lnTo>
                    <a:lnTo>
                      <a:pt x="193856" y="215917"/>
                    </a:lnTo>
                    <a:lnTo>
                      <a:pt x="155085" y="177227"/>
                    </a:lnTo>
                    <a:lnTo>
                      <a:pt x="208626" y="169858"/>
                    </a:lnTo>
                    <a:close/>
                    <a:moveTo>
                      <a:pt x="232663" y="81359"/>
                    </a:moveTo>
                    <a:cubicBezTo>
                      <a:pt x="168028" y="81359"/>
                      <a:pt x="118167" y="131146"/>
                      <a:pt x="118167" y="195685"/>
                    </a:cubicBezTo>
                    <a:cubicBezTo>
                      <a:pt x="118167" y="258380"/>
                      <a:pt x="168028" y="310011"/>
                      <a:pt x="232663" y="310011"/>
                    </a:cubicBezTo>
                    <a:cubicBezTo>
                      <a:pt x="295451" y="310011"/>
                      <a:pt x="347159" y="258380"/>
                      <a:pt x="347159" y="195685"/>
                    </a:cubicBezTo>
                    <a:cubicBezTo>
                      <a:pt x="347159" y="131146"/>
                      <a:pt x="295451" y="81359"/>
                      <a:pt x="232663" y="81359"/>
                    </a:cubicBezTo>
                    <a:close/>
                    <a:moveTo>
                      <a:pt x="180032" y="916"/>
                    </a:moveTo>
                    <a:cubicBezTo>
                      <a:pt x="187419" y="-1159"/>
                      <a:pt x="195729" y="224"/>
                      <a:pt x="204962" y="5756"/>
                    </a:cubicBezTo>
                    <a:cubicBezTo>
                      <a:pt x="223429" y="16820"/>
                      <a:pt x="241897" y="16820"/>
                      <a:pt x="260364" y="5756"/>
                    </a:cubicBezTo>
                    <a:cubicBezTo>
                      <a:pt x="278831" y="-5308"/>
                      <a:pt x="293604" y="224"/>
                      <a:pt x="302838" y="16820"/>
                    </a:cubicBezTo>
                    <a:cubicBezTo>
                      <a:pt x="313918" y="35259"/>
                      <a:pt x="330538" y="44479"/>
                      <a:pt x="350852" y="44479"/>
                    </a:cubicBezTo>
                    <a:cubicBezTo>
                      <a:pt x="373013" y="44479"/>
                      <a:pt x="382246" y="55543"/>
                      <a:pt x="384093" y="77671"/>
                    </a:cubicBezTo>
                    <a:cubicBezTo>
                      <a:pt x="384093" y="97954"/>
                      <a:pt x="393326" y="114550"/>
                      <a:pt x="409947" y="123770"/>
                    </a:cubicBezTo>
                    <a:cubicBezTo>
                      <a:pt x="428414" y="134834"/>
                      <a:pt x="432107" y="149586"/>
                      <a:pt x="422874" y="168025"/>
                    </a:cubicBezTo>
                    <a:cubicBezTo>
                      <a:pt x="411793" y="186465"/>
                      <a:pt x="411793" y="204905"/>
                      <a:pt x="422874" y="223345"/>
                    </a:cubicBezTo>
                    <a:cubicBezTo>
                      <a:pt x="432107" y="241784"/>
                      <a:pt x="428414" y="256536"/>
                      <a:pt x="409947" y="265756"/>
                    </a:cubicBezTo>
                    <a:cubicBezTo>
                      <a:pt x="393326" y="276820"/>
                      <a:pt x="384093" y="293416"/>
                      <a:pt x="384093" y="313699"/>
                    </a:cubicBezTo>
                    <a:cubicBezTo>
                      <a:pt x="382246" y="335827"/>
                      <a:pt x="373013" y="345047"/>
                      <a:pt x="350852" y="346891"/>
                    </a:cubicBezTo>
                    <a:cubicBezTo>
                      <a:pt x="330538" y="346891"/>
                      <a:pt x="313918" y="356111"/>
                      <a:pt x="302838" y="372706"/>
                    </a:cubicBezTo>
                    <a:cubicBezTo>
                      <a:pt x="293604" y="391146"/>
                      <a:pt x="278831" y="394834"/>
                      <a:pt x="260364" y="385614"/>
                    </a:cubicBezTo>
                    <a:cubicBezTo>
                      <a:pt x="241897" y="374550"/>
                      <a:pt x="223429" y="374550"/>
                      <a:pt x="204962" y="385614"/>
                    </a:cubicBezTo>
                    <a:cubicBezTo>
                      <a:pt x="186495" y="394834"/>
                      <a:pt x="171722" y="391146"/>
                      <a:pt x="160641" y="372706"/>
                    </a:cubicBezTo>
                    <a:cubicBezTo>
                      <a:pt x="151408" y="356111"/>
                      <a:pt x="134787" y="346891"/>
                      <a:pt x="114474" y="346891"/>
                    </a:cubicBezTo>
                    <a:cubicBezTo>
                      <a:pt x="92313" y="345047"/>
                      <a:pt x="81233" y="335827"/>
                      <a:pt x="81233" y="313699"/>
                    </a:cubicBezTo>
                    <a:cubicBezTo>
                      <a:pt x="81233" y="293416"/>
                      <a:pt x="71999" y="276820"/>
                      <a:pt x="53532" y="265756"/>
                    </a:cubicBezTo>
                    <a:cubicBezTo>
                      <a:pt x="36912" y="256536"/>
                      <a:pt x="31372" y="241784"/>
                      <a:pt x="42452" y="223345"/>
                    </a:cubicBezTo>
                    <a:cubicBezTo>
                      <a:pt x="53532" y="204905"/>
                      <a:pt x="53532" y="186465"/>
                      <a:pt x="42452" y="168025"/>
                    </a:cubicBezTo>
                    <a:cubicBezTo>
                      <a:pt x="31372" y="149586"/>
                      <a:pt x="36912" y="134834"/>
                      <a:pt x="53532" y="123770"/>
                    </a:cubicBezTo>
                    <a:cubicBezTo>
                      <a:pt x="71999" y="114550"/>
                      <a:pt x="81233" y="97954"/>
                      <a:pt x="81233" y="77671"/>
                    </a:cubicBezTo>
                    <a:cubicBezTo>
                      <a:pt x="81233" y="55543"/>
                      <a:pt x="92313" y="44479"/>
                      <a:pt x="114474" y="44479"/>
                    </a:cubicBezTo>
                    <a:cubicBezTo>
                      <a:pt x="134787" y="44479"/>
                      <a:pt x="151408" y="35259"/>
                      <a:pt x="160641" y="16820"/>
                    </a:cubicBezTo>
                    <a:cubicBezTo>
                      <a:pt x="166182" y="8522"/>
                      <a:pt x="172645" y="2990"/>
                      <a:pt x="180032" y="9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5" name="IconBackground2" descr="d5e08db9-b8bc-431e-96ed-5e9559ac9faf"/>
              <p:cNvSpPr/>
              <p:nvPr/>
            </p:nvSpPr>
            <p:spPr>
              <a:xfrm rot="2700000">
                <a:off x="5264151" y="2838962"/>
                <a:ext cx="934110" cy="934110"/>
              </a:xfrm>
              <a:prstGeom prst="frame">
                <a:avLst>
                  <a:gd name="adj1" fmla="val 5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6" name="Text2" descr="cebb004b-3a6b-4aaa-a6f5-4c722f8e9437"/>
              <p:cNvSpPr txBox="1"/>
              <p:nvPr/>
            </p:nvSpPr>
            <p:spPr>
              <a:xfrm>
                <a:off x="660400" y="3134485"/>
                <a:ext cx="4318580" cy="7080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不同年龄有不同需求，如1 - 3岁每千克体重需100 - 150mL。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7" name="Bullet2" descr="7d92e4e0-36f0-474c-a2b2-64bd32e887a4"/>
              <p:cNvSpPr/>
              <p:nvPr/>
            </p:nvSpPr>
            <p:spPr>
              <a:xfrm>
                <a:off x="660400" y="2558039"/>
                <a:ext cx="4318580" cy="57644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学前儿童每日水需求量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2" name="组合 41" descr="cb21793b-4606-4587-95d5-2161a6c9ad64"/>
            <p:cNvGrpSpPr/>
            <p:nvPr/>
          </p:nvGrpSpPr>
          <p:grpSpPr>
            <a:xfrm>
              <a:off x="5981041" y="3280560"/>
              <a:ext cx="5537859" cy="1284481"/>
              <a:chOff x="5981041" y="3280560"/>
              <a:chExt cx="5537859" cy="1284481"/>
            </a:xfrm>
          </p:grpSpPr>
          <p:sp>
            <p:nvSpPr>
              <p:cNvPr id="32" name="Icon3" descr="a5c81eae-4478-4d16-b809-249cbda7674a"/>
              <p:cNvSpPr/>
              <p:nvPr/>
            </p:nvSpPr>
            <p:spPr bwMode="auto">
              <a:xfrm>
                <a:off x="6272598" y="3791588"/>
                <a:ext cx="350996" cy="473902"/>
              </a:xfrm>
              <a:custGeom>
                <a:avLst/>
                <a:gdLst>
                  <a:gd name="T0" fmla="*/ 416 w 2252"/>
                  <a:gd name="T1" fmla="*/ 1938 h 3045"/>
                  <a:gd name="T2" fmla="*/ 1837 w 2252"/>
                  <a:gd name="T3" fmla="*/ 1938 h 3045"/>
                  <a:gd name="T4" fmla="*/ 1837 w 2252"/>
                  <a:gd name="T5" fmla="*/ 2643 h 3045"/>
                  <a:gd name="T6" fmla="*/ 416 w 2252"/>
                  <a:gd name="T7" fmla="*/ 2643 h 3045"/>
                  <a:gd name="T8" fmla="*/ 416 w 2252"/>
                  <a:gd name="T9" fmla="*/ 1938 h 3045"/>
                  <a:gd name="T10" fmla="*/ 2252 w 2252"/>
                  <a:gd name="T11" fmla="*/ 2833 h 3045"/>
                  <a:gd name="T12" fmla="*/ 2252 w 2252"/>
                  <a:gd name="T13" fmla="*/ 2874 h 3045"/>
                  <a:gd name="T14" fmla="*/ 2081 w 2252"/>
                  <a:gd name="T15" fmla="*/ 3045 h 3045"/>
                  <a:gd name="T16" fmla="*/ 171 w 2252"/>
                  <a:gd name="T17" fmla="*/ 3045 h 3045"/>
                  <a:gd name="T18" fmla="*/ 0 w 2252"/>
                  <a:gd name="T19" fmla="*/ 2874 h 3045"/>
                  <a:gd name="T20" fmla="*/ 0 w 2252"/>
                  <a:gd name="T21" fmla="*/ 2833 h 3045"/>
                  <a:gd name="T22" fmla="*/ 67 w 2252"/>
                  <a:gd name="T23" fmla="*/ 2766 h 3045"/>
                  <a:gd name="T24" fmla="*/ 159 w 2252"/>
                  <a:gd name="T25" fmla="*/ 2766 h 3045"/>
                  <a:gd name="T26" fmla="*/ 159 w 2252"/>
                  <a:gd name="T27" fmla="*/ 1745 h 3045"/>
                  <a:gd name="T28" fmla="*/ 225 w 2252"/>
                  <a:gd name="T29" fmla="*/ 1679 h 3045"/>
                  <a:gd name="T30" fmla="*/ 2027 w 2252"/>
                  <a:gd name="T31" fmla="*/ 1679 h 3045"/>
                  <a:gd name="T32" fmla="*/ 2094 w 2252"/>
                  <a:gd name="T33" fmla="*/ 1745 h 3045"/>
                  <a:gd name="T34" fmla="*/ 2094 w 2252"/>
                  <a:gd name="T35" fmla="*/ 2766 h 3045"/>
                  <a:gd name="T36" fmla="*/ 2186 w 2252"/>
                  <a:gd name="T37" fmla="*/ 2766 h 3045"/>
                  <a:gd name="T38" fmla="*/ 2252 w 2252"/>
                  <a:gd name="T39" fmla="*/ 2833 h 3045"/>
                  <a:gd name="T40" fmla="*/ 1970 w 2252"/>
                  <a:gd name="T41" fmla="*/ 1872 h 3045"/>
                  <a:gd name="T42" fmla="*/ 1903 w 2252"/>
                  <a:gd name="T43" fmla="*/ 1805 h 3045"/>
                  <a:gd name="T44" fmla="*/ 349 w 2252"/>
                  <a:gd name="T45" fmla="*/ 1805 h 3045"/>
                  <a:gd name="T46" fmla="*/ 282 w 2252"/>
                  <a:gd name="T47" fmla="*/ 1872 h 3045"/>
                  <a:gd name="T48" fmla="*/ 282 w 2252"/>
                  <a:gd name="T49" fmla="*/ 2709 h 3045"/>
                  <a:gd name="T50" fmla="*/ 349 w 2252"/>
                  <a:gd name="T51" fmla="*/ 2776 h 3045"/>
                  <a:gd name="T52" fmla="*/ 1903 w 2252"/>
                  <a:gd name="T53" fmla="*/ 2776 h 3045"/>
                  <a:gd name="T54" fmla="*/ 1970 w 2252"/>
                  <a:gd name="T55" fmla="*/ 2709 h 3045"/>
                  <a:gd name="T56" fmla="*/ 1970 w 2252"/>
                  <a:gd name="T57" fmla="*/ 1872 h 3045"/>
                  <a:gd name="T58" fmla="*/ 1689 w 2252"/>
                  <a:gd name="T59" fmla="*/ 255 h 3045"/>
                  <a:gd name="T60" fmla="*/ 1600 w 2252"/>
                  <a:gd name="T61" fmla="*/ 263 h 3045"/>
                  <a:gd name="T62" fmla="*/ 1112 w 2252"/>
                  <a:gd name="T63" fmla="*/ 0 h 3045"/>
                  <a:gd name="T64" fmla="*/ 533 w 2252"/>
                  <a:gd name="T65" fmla="*/ 493 h 3045"/>
                  <a:gd name="T66" fmla="*/ 449 w 2252"/>
                  <a:gd name="T67" fmla="*/ 483 h 3045"/>
                  <a:gd name="T68" fmla="*/ 105 w 2252"/>
                  <a:gd name="T69" fmla="*/ 827 h 3045"/>
                  <a:gd name="T70" fmla="*/ 449 w 2252"/>
                  <a:gd name="T71" fmla="*/ 1171 h 3045"/>
                  <a:gd name="T72" fmla="*/ 1060 w 2252"/>
                  <a:gd name="T73" fmla="*/ 1171 h 3045"/>
                  <a:gd name="T74" fmla="*/ 1060 w 2252"/>
                  <a:gd name="T75" fmla="*/ 1414 h 3045"/>
                  <a:gd name="T76" fmla="*/ 909 w 2252"/>
                  <a:gd name="T77" fmla="*/ 1263 h 3045"/>
                  <a:gd name="T78" fmla="*/ 815 w 2252"/>
                  <a:gd name="T79" fmla="*/ 1263 h 3045"/>
                  <a:gd name="T80" fmla="*/ 815 w 2252"/>
                  <a:gd name="T81" fmla="*/ 1357 h 3045"/>
                  <a:gd name="T82" fmla="*/ 1079 w 2252"/>
                  <a:gd name="T83" fmla="*/ 1622 h 3045"/>
                  <a:gd name="T84" fmla="*/ 1089 w 2252"/>
                  <a:gd name="T85" fmla="*/ 1630 h 3045"/>
                  <a:gd name="T86" fmla="*/ 1094 w 2252"/>
                  <a:gd name="T87" fmla="*/ 1633 h 3045"/>
                  <a:gd name="T88" fmla="*/ 1101 w 2252"/>
                  <a:gd name="T89" fmla="*/ 1636 h 3045"/>
                  <a:gd name="T90" fmla="*/ 1107 w 2252"/>
                  <a:gd name="T91" fmla="*/ 1638 h 3045"/>
                  <a:gd name="T92" fmla="*/ 1113 w 2252"/>
                  <a:gd name="T93" fmla="*/ 1640 h 3045"/>
                  <a:gd name="T94" fmla="*/ 1126 w 2252"/>
                  <a:gd name="T95" fmla="*/ 1641 h 3045"/>
                  <a:gd name="T96" fmla="*/ 1139 w 2252"/>
                  <a:gd name="T97" fmla="*/ 1640 h 3045"/>
                  <a:gd name="T98" fmla="*/ 1145 w 2252"/>
                  <a:gd name="T99" fmla="*/ 1638 h 3045"/>
                  <a:gd name="T100" fmla="*/ 1152 w 2252"/>
                  <a:gd name="T101" fmla="*/ 1636 h 3045"/>
                  <a:gd name="T102" fmla="*/ 1158 w 2252"/>
                  <a:gd name="T103" fmla="*/ 1633 h 3045"/>
                  <a:gd name="T104" fmla="*/ 1163 w 2252"/>
                  <a:gd name="T105" fmla="*/ 1630 h 3045"/>
                  <a:gd name="T106" fmla="*/ 1173 w 2252"/>
                  <a:gd name="T107" fmla="*/ 1622 h 3045"/>
                  <a:gd name="T108" fmla="*/ 1438 w 2252"/>
                  <a:gd name="T109" fmla="*/ 1357 h 3045"/>
                  <a:gd name="T110" fmla="*/ 1438 w 2252"/>
                  <a:gd name="T111" fmla="*/ 1263 h 3045"/>
                  <a:gd name="T112" fmla="*/ 1343 w 2252"/>
                  <a:gd name="T113" fmla="*/ 1263 h 3045"/>
                  <a:gd name="T114" fmla="*/ 1193 w 2252"/>
                  <a:gd name="T115" fmla="*/ 1414 h 3045"/>
                  <a:gd name="T116" fmla="*/ 1193 w 2252"/>
                  <a:gd name="T117" fmla="*/ 1171 h 3045"/>
                  <a:gd name="T118" fmla="*/ 1689 w 2252"/>
                  <a:gd name="T119" fmla="*/ 1171 h 3045"/>
                  <a:gd name="T120" fmla="*/ 2148 w 2252"/>
                  <a:gd name="T121" fmla="*/ 713 h 3045"/>
                  <a:gd name="T122" fmla="*/ 1689 w 2252"/>
                  <a:gd name="T123" fmla="*/ 255 h 3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52" h="3045">
                    <a:moveTo>
                      <a:pt x="416" y="1938"/>
                    </a:moveTo>
                    <a:lnTo>
                      <a:pt x="1837" y="1938"/>
                    </a:lnTo>
                    <a:lnTo>
                      <a:pt x="1837" y="2643"/>
                    </a:lnTo>
                    <a:lnTo>
                      <a:pt x="416" y="2643"/>
                    </a:lnTo>
                    <a:lnTo>
                      <a:pt x="416" y="1938"/>
                    </a:lnTo>
                    <a:close/>
                    <a:moveTo>
                      <a:pt x="2252" y="2833"/>
                    </a:moveTo>
                    <a:lnTo>
                      <a:pt x="2252" y="2874"/>
                    </a:lnTo>
                    <a:cubicBezTo>
                      <a:pt x="2252" y="2968"/>
                      <a:pt x="2176" y="3045"/>
                      <a:pt x="2081" y="3045"/>
                    </a:cubicBezTo>
                    <a:lnTo>
                      <a:pt x="171" y="3045"/>
                    </a:lnTo>
                    <a:cubicBezTo>
                      <a:pt x="77" y="3045"/>
                      <a:pt x="0" y="2968"/>
                      <a:pt x="0" y="2874"/>
                    </a:cubicBezTo>
                    <a:lnTo>
                      <a:pt x="0" y="2833"/>
                    </a:lnTo>
                    <a:cubicBezTo>
                      <a:pt x="0" y="2796"/>
                      <a:pt x="30" y="2766"/>
                      <a:pt x="67" y="2766"/>
                    </a:cubicBezTo>
                    <a:lnTo>
                      <a:pt x="159" y="2766"/>
                    </a:lnTo>
                    <a:lnTo>
                      <a:pt x="159" y="1745"/>
                    </a:lnTo>
                    <a:cubicBezTo>
                      <a:pt x="159" y="1708"/>
                      <a:pt x="189" y="1679"/>
                      <a:pt x="225" y="1679"/>
                    </a:cubicBezTo>
                    <a:lnTo>
                      <a:pt x="2027" y="1679"/>
                    </a:lnTo>
                    <a:cubicBezTo>
                      <a:pt x="2064" y="1679"/>
                      <a:pt x="2094" y="1708"/>
                      <a:pt x="2094" y="1745"/>
                    </a:cubicBezTo>
                    <a:lnTo>
                      <a:pt x="2094" y="2766"/>
                    </a:lnTo>
                    <a:lnTo>
                      <a:pt x="2186" y="2766"/>
                    </a:lnTo>
                    <a:cubicBezTo>
                      <a:pt x="2222" y="2766"/>
                      <a:pt x="2252" y="2796"/>
                      <a:pt x="2252" y="2833"/>
                    </a:cubicBezTo>
                    <a:close/>
                    <a:moveTo>
                      <a:pt x="1970" y="1872"/>
                    </a:moveTo>
                    <a:cubicBezTo>
                      <a:pt x="1970" y="1835"/>
                      <a:pt x="1940" y="1805"/>
                      <a:pt x="1903" y="1805"/>
                    </a:cubicBezTo>
                    <a:lnTo>
                      <a:pt x="349" y="1805"/>
                    </a:lnTo>
                    <a:cubicBezTo>
                      <a:pt x="312" y="1805"/>
                      <a:pt x="282" y="1835"/>
                      <a:pt x="282" y="1872"/>
                    </a:cubicBezTo>
                    <a:lnTo>
                      <a:pt x="282" y="2709"/>
                    </a:lnTo>
                    <a:cubicBezTo>
                      <a:pt x="282" y="2746"/>
                      <a:pt x="312" y="2776"/>
                      <a:pt x="349" y="2776"/>
                    </a:cubicBezTo>
                    <a:lnTo>
                      <a:pt x="1903" y="2776"/>
                    </a:lnTo>
                    <a:cubicBezTo>
                      <a:pt x="1940" y="2776"/>
                      <a:pt x="1970" y="2746"/>
                      <a:pt x="1970" y="2709"/>
                    </a:cubicBezTo>
                    <a:lnTo>
                      <a:pt x="1970" y="1872"/>
                    </a:lnTo>
                    <a:close/>
                    <a:moveTo>
                      <a:pt x="1689" y="255"/>
                    </a:moveTo>
                    <a:cubicBezTo>
                      <a:pt x="1659" y="255"/>
                      <a:pt x="1630" y="257"/>
                      <a:pt x="1600" y="263"/>
                    </a:cubicBezTo>
                    <a:cubicBezTo>
                      <a:pt x="1493" y="100"/>
                      <a:pt x="1310" y="0"/>
                      <a:pt x="1112" y="0"/>
                    </a:cubicBezTo>
                    <a:cubicBezTo>
                      <a:pt x="820" y="0"/>
                      <a:pt x="578" y="214"/>
                      <a:pt x="533" y="493"/>
                    </a:cubicBezTo>
                    <a:cubicBezTo>
                      <a:pt x="506" y="487"/>
                      <a:pt x="478" y="483"/>
                      <a:pt x="449" y="483"/>
                    </a:cubicBezTo>
                    <a:cubicBezTo>
                      <a:pt x="259" y="483"/>
                      <a:pt x="105" y="637"/>
                      <a:pt x="105" y="827"/>
                    </a:cubicBezTo>
                    <a:cubicBezTo>
                      <a:pt x="105" y="1017"/>
                      <a:pt x="259" y="1171"/>
                      <a:pt x="449" y="1171"/>
                    </a:cubicBezTo>
                    <a:lnTo>
                      <a:pt x="1060" y="1171"/>
                    </a:lnTo>
                    <a:lnTo>
                      <a:pt x="1060" y="1414"/>
                    </a:lnTo>
                    <a:lnTo>
                      <a:pt x="909" y="1263"/>
                    </a:lnTo>
                    <a:cubicBezTo>
                      <a:pt x="883" y="1237"/>
                      <a:pt x="841" y="1237"/>
                      <a:pt x="815" y="1263"/>
                    </a:cubicBezTo>
                    <a:cubicBezTo>
                      <a:pt x="789" y="1289"/>
                      <a:pt x="789" y="1331"/>
                      <a:pt x="815" y="1357"/>
                    </a:cubicBezTo>
                    <a:lnTo>
                      <a:pt x="1079" y="1622"/>
                    </a:lnTo>
                    <a:cubicBezTo>
                      <a:pt x="1082" y="1625"/>
                      <a:pt x="1086" y="1628"/>
                      <a:pt x="1089" y="1630"/>
                    </a:cubicBezTo>
                    <a:cubicBezTo>
                      <a:pt x="1091" y="1631"/>
                      <a:pt x="1093" y="1632"/>
                      <a:pt x="1094" y="1633"/>
                    </a:cubicBezTo>
                    <a:cubicBezTo>
                      <a:pt x="1096" y="1634"/>
                      <a:pt x="1098" y="1635"/>
                      <a:pt x="1101" y="1636"/>
                    </a:cubicBezTo>
                    <a:cubicBezTo>
                      <a:pt x="1103" y="1637"/>
                      <a:pt x="1105" y="1638"/>
                      <a:pt x="1107" y="1638"/>
                    </a:cubicBezTo>
                    <a:cubicBezTo>
                      <a:pt x="1109" y="1639"/>
                      <a:pt x="1111" y="1639"/>
                      <a:pt x="1113" y="1640"/>
                    </a:cubicBezTo>
                    <a:cubicBezTo>
                      <a:pt x="1118" y="1641"/>
                      <a:pt x="1122" y="1641"/>
                      <a:pt x="1126" y="1641"/>
                    </a:cubicBezTo>
                    <a:cubicBezTo>
                      <a:pt x="1131" y="1641"/>
                      <a:pt x="1135" y="1641"/>
                      <a:pt x="1139" y="1640"/>
                    </a:cubicBezTo>
                    <a:cubicBezTo>
                      <a:pt x="1141" y="1639"/>
                      <a:pt x="1143" y="1639"/>
                      <a:pt x="1145" y="1638"/>
                    </a:cubicBezTo>
                    <a:cubicBezTo>
                      <a:pt x="1147" y="1637"/>
                      <a:pt x="1150" y="1637"/>
                      <a:pt x="1152" y="1636"/>
                    </a:cubicBezTo>
                    <a:cubicBezTo>
                      <a:pt x="1154" y="1635"/>
                      <a:pt x="1156" y="1634"/>
                      <a:pt x="1158" y="1633"/>
                    </a:cubicBezTo>
                    <a:cubicBezTo>
                      <a:pt x="1160" y="1632"/>
                      <a:pt x="1162" y="1631"/>
                      <a:pt x="1163" y="1630"/>
                    </a:cubicBezTo>
                    <a:cubicBezTo>
                      <a:pt x="1167" y="1628"/>
                      <a:pt x="1170" y="1625"/>
                      <a:pt x="1173" y="1622"/>
                    </a:cubicBezTo>
                    <a:lnTo>
                      <a:pt x="1438" y="1357"/>
                    </a:lnTo>
                    <a:cubicBezTo>
                      <a:pt x="1464" y="1331"/>
                      <a:pt x="1464" y="1289"/>
                      <a:pt x="1438" y="1263"/>
                    </a:cubicBezTo>
                    <a:cubicBezTo>
                      <a:pt x="1412" y="1237"/>
                      <a:pt x="1370" y="1237"/>
                      <a:pt x="1343" y="1263"/>
                    </a:cubicBezTo>
                    <a:lnTo>
                      <a:pt x="1193" y="1414"/>
                    </a:lnTo>
                    <a:lnTo>
                      <a:pt x="1193" y="1171"/>
                    </a:lnTo>
                    <a:lnTo>
                      <a:pt x="1689" y="1171"/>
                    </a:lnTo>
                    <a:cubicBezTo>
                      <a:pt x="1942" y="1171"/>
                      <a:pt x="2148" y="966"/>
                      <a:pt x="2148" y="713"/>
                    </a:cubicBezTo>
                    <a:cubicBezTo>
                      <a:pt x="2148" y="460"/>
                      <a:pt x="1942" y="255"/>
                      <a:pt x="1689" y="255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33" name="IconBackground3" descr="b17ef7f0-4221-41d3-8d00-38255a1b7d6c"/>
              <p:cNvSpPr/>
              <p:nvPr/>
            </p:nvSpPr>
            <p:spPr>
              <a:xfrm rot="2700000">
                <a:off x="5981041" y="3561484"/>
                <a:ext cx="934110" cy="934110"/>
              </a:xfrm>
              <a:prstGeom prst="frame">
                <a:avLst>
                  <a:gd name="adj1" fmla="val 5290"/>
                </a:avLst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0" name="Text3" descr="227219cc-034b-4d89-b448-3e994039ff82"/>
              <p:cNvSpPr txBox="1"/>
              <p:nvPr/>
            </p:nvSpPr>
            <p:spPr>
              <a:xfrm>
                <a:off x="7200320" y="3857006"/>
                <a:ext cx="4318580" cy="7080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以白开水为理想饮用水，避免用矿泉水、饮料等代替。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1" name="Bullet3" descr="ab46249e-2902-4922-8374-508b65030c18"/>
              <p:cNvSpPr/>
              <p:nvPr/>
            </p:nvSpPr>
            <p:spPr>
              <a:xfrm>
                <a:off x="7200320" y="3280560"/>
                <a:ext cx="4318580" cy="57644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水的摄入建议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3" name="组合 42" descr="600b982b-d6ba-4560-ae34-30863d4ff61b"/>
            <p:cNvGrpSpPr/>
            <p:nvPr/>
          </p:nvGrpSpPr>
          <p:grpSpPr>
            <a:xfrm>
              <a:off x="660400" y="4003085"/>
              <a:ext cx="5537861" cy="1284481"/>
              <a:chOff x="660400" y="4003085"/>
              <a:chExt cx="5537861" cy="1284481"/>
            </a:xfrm>
          </p:grpSpPr>
          <p:sp>
            <p:nvSpPr>
              <p:cNvPr id="30" name="Icon4" descr="50e59e88-7109-4670-a174-6bf15635d5a2"/>
              <p:cNvSpPr/>
              <p:nvPr/>
            </p:nvSpPr>
            <p:spPr bwMode="auto">
              <a:xfrm>
                <a:off x="5494255" y="4543201"/>
                <a:ext cx="473902" cy="415724"/>
              </a:xfrm>
              <a:custGeom>
                <a:avLst/>
                <a:gdLst>
                  <a:gd name="connsiteX0" fmla="*/ 352921 w 607646"/>
                  <a:gd name="connsiteY0" fmla="*/ 457945 h 533051"/>
                  <a:gd name="connsiteX1" fmla="*/ 342979 w 607646"/>
                  <a:gd name="connsiteY1" fmla="*/ 462170 h 533051"/>
                  <a:gd name="connsiteX2" fmla="*/ 338854 w 607646"/>
                  <a:gd name="connsiteY2" fmla="*/ 472100 h 533051"/>
                  <a:gd name="connsiteX3" fmla="*/ 342979 w 607646"/>
                  <a:gd name="connsiteY3" fmla="*/ 482029 h 533051"/>
                  <a:gd name="connsiteX4" fmla="*/ 352921 w 607646"/>
                  <a:gd name="connsiteY4" fmla="*/ 486149 h 533051"/>
                  <a:gd name="connsiteX5" fmla="*/ 362863 w 607646"/>
                  <a:gd name="connsiteY5" fmla="*/ 482029 h 533051"/>
                  <a:gd name="connsiteX6" fmla="*/ 366987 w 607646"/>
                  <a:gd name="connsiteY6" fmla="*/ 472100 h 533051"/>
                  <a:gd name="connsiteX7" fmla="*/ 362863 w 607646"/>
                  <a:gd name="connsiteY7" fmla="*/ 462170 h 533051"/>
                  <a:gd name="connsiteX8" fmla="*/ 352921 w 607646"/>
                  <a:gd name="connsiteY8" fmla="*/ 457945 h 533051"/>
                  <a:gd name="connsiteX9" fmla="*/ 438485 w 607646"/>
                  <a:gd name="connsiteY9" fmla="*/ 375972 h 533051"/>
                  <a:gd name="connsiteX10" fmla="*/ 431081 w 607646"/>
                  <a:gd name="connsiteY10" fmla="*/ 379141 h 533051"/>
                  <a:gd name="connsiteX11" fmla="*/ 372699 w 607646"/>
                  <a:gd name="connsiteY11" fmla="*/ 437346 h 533051"/>
                  <a:gd name="connsiteX12" fmla="*/ 369632 w 607646"/>
                  <a:gd name="connsiteY12" fmla="*/ 444846 h 533051"/>
                  <a:gd name="connsiteX13" fmla="*/ 372699 w 607646"/>
                  <a:gd name="connsiteY13" fmla="*/ 452346 h 533051"/>
                  <a:gd name="connsiteX14" fmla="*/ 380208 w 607646"/>
                  <a:gd name="connsiteY14" fmla="*/ 455409 h 533051"/>
                  <a:gd name="connsiteX15" fmla="*/ 387612 w 607646"/>
                  <a:gd name="connsiteY15" fmla="*/ 452346 h 533051"/>
                  <a:gd name="connsiteX16" fmla="*/ 445994 w 607646"/>
                  <a:gd name="connsiteY16" fmla="*/ 394035 h 533051"/>
                  <a:gd name="connsiteX17" fmla="*/ 449062 w 607646"/>
                  <a:gd name="connsiteY17" fmla="*/ 386535 h 533051"/>
                  <a:gd name="connsiteX18" fmla="*/ 445994 w 607646"/>
                  <a:gd name="connsiteY18" fmla="*/ 379141 h 533051"/>
                  <a:gd name="connsiteX19" fmla="*/ 438485 w 607646"/>
                  <a:gd name="connsiteY19" fmla="*/ 375972 h 533051"/>
                  <a:gd name="connsiteX20" fmla="*/ 534943 w 607646"/>
                  <a:gd name="connsiteY20" fmla="*/ 217624 h 533051"/>
                  <a:gd name="connsiteX21" fmla="*/ 553981 w 607646"/>
                  <a:gd name="connsiteY21" fmla="*/ 225547 h 533051"/>
                  <a:gd name="connsiteX22" fmla="*/ 554404 w 607646"/>
                  <a:gd name="connsiteY22" fmla="*/ 225969 h 533051"/>
                  <a:gd name="connsiteX23" fmla="*/ 556520 w 607646"/>
                  <a:gd name="connsiteY23" fmla="*/ 230934 h 533051"/>
                  <a:gd name="connsiteX24" fmla="*/ 554510 w 607646"/>
                  <a:gd name="connsiteY24" fmla="*/ 235899 h 533051"/>
                  <a:gd name="connsiteX25" fmla="*/ 524050 w 607646"/>
                  <a:gd name="connsiteY25" fmla="*/ 266322 h 533051"/>
                  <a:gd name="connsiteX26" fmla="*/ 516752 w 607646"/>
                  <a:gd name="connsiteY26" fmla="*/ 283752 h 533051"/>
                  <a:gd name="connsiteX27" fmla="*/ 524050 w 607646"/>
                  <a:gd name="connsiteY27" fmla="*/ 301182 h 533051"/>
                  <a:gd name="connsiteX28" fmla="*/ 541501 w 607646"/>
                  <a:gd name="connsiteY28" fmla="*/ 308365 h 533051"/>
                  <a:gd name="connsiteX29" fmla="*/ 558952 w 607646"/>
                  <a:gd name="connsiteY29" fmla="*/ 301182 h 533051"/>
                  <a:gd name="connsiteX30" fmla="*/ 589413 w 607646"/>
                  <a:gd name="connsiteY30" fmla="*/ 270759 h 533051"/>
                  <a:gd name="connsiteX31" fmla="*/ 594384 w 607646"/>
                  <a:gd name="connsiteY31" fmla="*/ 268752 h 533051"/>
                  <a:gd name="connsiteX32" fmla="*/ 599355 w 607646"/>
                  <a:gd name="connsiteY32" fmla="*/ 270759 h 533051"/>
                  <a:gd name="connsiteX33" fmla="*/ 599778 w 607646"/>
                  <a:gd name="connsiteY33" fmla="*/ 271181 h 533051"/>
                  <a:gd name="connsiteX34" fmla="*/ 606758 w 607646"/>
                  <a:gd name="connsiteY34" fmla="*/ 297168 h 533051"/>
                  <a:gd name="connsiteX35" fmla="*/ 590047 w 607646"/>
                  <a:gd name="connsiteY35" fmla="*/ 359704 h 533051"/>
                  <a:gd name="connsiteX36" fmla="*/ 571010 w 607646"/>
                  <a:gd name="connsiteY36" fmla="*/ 378612 h 533051"/>
                  <a:gd name="connsiteX37" fmla="*/ 570798 w 607646"/>
                  <a:gd name="connsiteY37" fmla="*/ 378718 h 533051"/>
                  <a:gd name="connsiteX38" fmla="*/ 501627 w 607646"/>
                  <a:gd name="connsiteY38" fmla="*/ 395303 h 533051"/>
                  <a:gd name="connsiteX39" fmla="*/ 377987 w 607646"/>
                  <a:gd name="connsiteY39" fmla="*/ 518790 h 533051"/>
                  <a:gd name="connsiteX40" fmla="*/ 343507 w 607646"/>
                  <a:gd name="connsiteY40" fmla="*/ 533051 h 533051"/>
                  <a:gd name="connsiteX41" fmla="*/ 309028 w 607646"/>
                  <a:gd name="connsiteY41" fmla="*/ 518790 h 533051"/>
                  <a:gd name="connsiteX42" fmla="*/ 306066 w 607646"/>
                  <a:gd name="connsiteY42" fmla="*/ 515833 h 533051"/>
                  <a:gd name="connsiteX43" fmla="*/ 291788 w 607646"/>
                  <a:gd name="connsiteY43" fmla="*/ 481501 h 533051"/>
                  <a:gd name="connsiteX44" fmla="*/ 306066 w 607646"/>
                  <a:gd name="connsiteY44" fmla="*/ 447064 h 533051"/>
                  <a:gd name="connsiteX45" fmla="*/ 429707 w 607646"/>
                  <a:gd name="connsiteY45" fmla="*/ 323576 h 533051"/>
                  <a:gd name="connsiteX46" fmla="*/ 446418 w 607646"/>
                  <a:gd name="connsiteY46" fmla="*/ 254491 h 533051"/>
                  <a:gd name="connsiteX47" fmla="*/ 446418 w 607646"/>
                  <a:gd name="connsiteY47" fmla="*/ 254280 h 533051"/>
                  <a:gd name="connsiteX48" fmla="*/ 465455 w 607646"/>
                  <a:gd name="connsiteY48" fmla="*/ 235265 h 533051"/>
                  <a:gd name="connsiteX49" fmla="*/ 527963 w 607646"/>
                  <a:gd name="connsiteY49" fmla="*/ 218575 h 533051"/>
                  <a:gd name="connsiteX50" fmla="*/ 534943 w 607646"/>
                  <a:gd name="connsiteY50" fmla="*/ 217624 h 533051"/>
                  <a:gd name="connsiteX51" fmla="*/ 253873 w 607646"/>
                  <a:gd name="connsiteY51" fmla="*/ 140927 h 533051"/>
                  <a:gd name="connsiteX52" fmla="*/ 141005 w 607646"/>
                  <a:gd name="connsiteY52" fmla="*/ 253542 h 533051"/>
                  <a:gd name="connsiteX53" fmla="*/ 253873 w 607646"/>
                  <a:gd name="connsiteY53" fmla="*/ 366262 h 533051"/>
                  <a:gd name="connsiteX54" fmla="*/ 366741 w 607646"/>
                  <a:gd name="connsiteY54" fmla="*/ 253542 h 533051"/>
                  <a:gd name="connsiteX55" fmla="*/ 253873 w 607646"/>
                  <a:gd name="connsiteY55" fmla="*/ 140927 h 533051"/>
                  <a:gd name="connsiteX56" fmla="*/ 232929 w 607646"/>
                  <a:gd name="connsiteY56" fmla="*/ 0 h 533051"/>
                  <a:gd name="connsiteX57" fmla="*/ 274818 w 607646"/>
                  <a:gd name="connsiteY57" fmla="*/ 0 h 533051"/>
                  <a:gd name="connsiteX58" fmla="*/ 316918 w 607646"/>
                  <a:gd name="connsiteY58" fmla="*/ 42045 h 533051"/>
                  <a:gd name="connsiteX59" fmla="*/ 316918 w 607646"/>
                  <a:gd name="connsiteY59" fmla="*/ 55885 h 533051"/>
                  <a:gd name="connsiteX60" fmla="*/ 349287 w 607646"/>
                  <a:gd name="connsiteY60" fmla="*/ 69301 h 533051"/>
                  <a:gd name="connsiteX61" fmla="*/ 359125 w 607646"/>
                  <a:gd name="connsiteY61" fmla="*/ 59476 h 533051"/>
                  <a:gd name="connsiteX62" fmla="*/ 388849 w 607646"/>
                  <a:gd name="connsiteY62" fmla="*/ 47222 h 533051"/>
                  <a:gd name="connsiteX63" fmla="*/ 418574 w 607646"/>
                  <a:gd name="connsiteY63" fmla="*/ 59476 h 533051"/>
                  <a:gd name="connsiteX64" fmla="*/ 448192 w 607646"/>
                  <a:gd name="connsiteY64" fmla="*/ 89162 h 533051"/>
                  <a:gd name="connsiteX65" fmla="*/ 448192 w 607646"/>
                  <a:gd name="connsiteY65" fmla="*/ 148533 h 533051"/>
                  <a:gd name="connsiteX66" fmla="*/ 438460 w 607646"/>
                  <a:gd name="connsiteY66" fmla="*/ 158252 h 533051"/>
                  <a:gd name="connsiteX67" fmla="*/ 451789 w 607646"/>
                  <a:gd name="connsiteY67" fmla="*/ 190684 h 533051"/>
                  <a:gd name="connsiteX68" fmla="*/ 465752 w 607646"/>
                  <a:gd name="connsiteY68" fmla="*/ 190684 h 533051"/>
                  <a:gd name="connsiteX69" fmla="*/ 497909 w 607646"/>
                  <a:gd name="connsiteY69" fmla="*/ 205685 h 533051"/>
                  <a:gd name="connsiteX70" fmla="*/ 450837 w 607646"/>
                  <a:gd name="connsiteY70" fmla="*/ 218257 h 533051"/>
                  <a:gd name="connsiteX71" fmla="*/ 419420 w 607646"/>
                  <a:gd name="connsiteY71" fmla="*/ 249739 h 533051"/>
                  <a:gd name="connsiteX72" fmla="*/ 419208 w 607646"/>
                  <a:gd name="connsiteY72" fmla="*/ 250372 h 533051"/>
                  <a:gd name="connsiteX73" fmla="*/ 403764 w 607646"/>
                  <a:gd name="connsiteY73" fmla="*/ 314603 h 533051"/>
                  <a:gd name="connsiteX74" fmla="*/ 283598 w 607646"/>
                  <a:gd name="connsiteY74" fmla="*/ 434613 h 533051"/>
                  <a:gd name="connsiteX75" fmla="*/ 264134 w 607646"/>
                  <a:gd name="connsiteY75" fmla="*/ 481518 h 533051"/>
                  <a:gd name="connsiteX76" fmla="*/ 269317 w 607646"/>
                  <a:gd name="connsiteY76" fmla="*/ 507083 h 533051"/>
                  <a:gd name="connsiteX77" fmla="*/ 232929 w 607646"/>
                  <a:gd name="connsiteY77" fmla="*/ 507083 h 533051"/>
                  <a:gd name="connsiteX78" fmla="*/ 190828 w 607646"/>
                  <a:gd name="connsiteY78" fmla="*/ 465143 h 533051"/>
                  <a:gd name="connsiteX79" fmla="*/ 190828 w 607646"/>
                  <a:gd name="connsiteY79" fmla="*/ 451304 h 533051"/>
                  <a:gd name="connsiteX80" fmla="*/ 158459 w 607646"/>
                  <a:gd name="connsiteY80" fmla="*/ 437888 h 533051"/>
                  <a:gd name="connsiteX81" fmla="*/ 148622 w 607646"/>
                  <a:gd name="connsiteY81" fmla="*/ 447712 h 533051"/>
                  <a:gd name="connsiteX82" fmla="*/ 118897 w 607646"/>
                  <a:gd name="connsiteY82" fmla="*/ 459967 h 533051"/>
                  <a:gd name="connsiteX83" fmla="*/ 89173 w 607646"/>
                  <a:gd name="connsiteY83" fmla="*/ 447712 h 533051"/>
                  <a:gd name="connsiteX84" fmla="*/ 59554 w 607646"/>
                  <a:gd name="connsiteY84" fmla="*/ 418027 h 533051"/>
                  <a:gd name="connsiteX85" fmla="*/ 59554 w 607646"/>
                  <a:gd name="connsiteY85" fmla="*/ 358656 h 533051"/>
                  <a:gd name="connsiteX86" fmla="*/ 69286 w 607646"/>
                  <a:gd name="connsiteY86" fmla="*/ 348831 h 533051"/>
                  <a:gd name="connsiteX87" fmla="*/ 55958 w 607646"/>
                  <a:gd name="connsiteY87" fmla="*/ 316505 h 533051"/>
                  <a:gd name="connsiteX88" fmla="*/ 41995 w 607646"/>
                  <a:gd name="connsiteY88" fmla="*/ 316505 h 533051"/>
                  <a:gd name="connsiteX89" fmla="*/ 0 w 607646"/>
                  <a:gd name="connsiteY89" fmla="*/ 274565 h 533051"/>
                  <a:gd name="connsiteX90" fmla="*/ 0 w 607646"/>
                  <a:gd name="connsiteY90" fmla="*/ 232625 h 533051"/>
                  <a:gd name="connsiteX91" fmla="*/ 41995 w 607646"/>
                  <a:gd name="connsiteY91" fmla="*/ 190684 h 533051"/>
                  <a:gd name="connsiteX92" fmla="*/ 55958 w 607646"/>
                  <a:gd name="connsiteY92" fmla="*/ 190684 h 533051"/>
                  <a:gd name="connsiteX93" fmla="*/ 69286 w 607646"/>
                  <a:gd name="connsiteY93" fmla="*/ 158252 h 533051"/>
                  <a:gd name="connsiteX94" fmla="*/ 59554 w 607646"/>
                  <a:gd name="connsiteY94" fmla="*/ 148533 h 533051"/>
                  <a:gd name="connsiteX95" fmla="*/ 59554 w 607646"/>
                  <a:gd name="connsiteY95" fmla="*/ 89162 h 533051"/>
                  <a:gd name="connsiteX96" fmla="*/ 89173 w 607646"/>
                  <a:gd name="connsiteY96" fmla="*/ 59476 h 533051"/>
                  <a:gd name="connsiteX97" fmla="*/ 118897 w 607646"/>
                  <a:gd name="connsiteY97" fmla="*/ 47222 h 533051"/>
                  <a:gd name="connsiteX98" fmla="*/ 148622 w 607646"/>
                  <a:gd name="connsiteY98" fmla="*/ 59476 h 533051"/>
                  <a:gd name="connsiteX99" fmla="*/ 158459 w 607646"/>
                  <a:gd name="connsiteY99" fmla="*/ 69301 h 533051"/>
                  <a:gd name="connsiteX100" fmla="*/ 190828 w 607646"/>
                  <a:gd name="connsiteY100" fmla="*/ 55885 h 533051"/>
                  <a:gd name="connsiteX101" fmla="*/ 190828 w 607646"/>
                  <a:gd name="connsiteY101" fmla="*/ 42045 h 533051"/>
                  <a:gd name="connsiteX102" fmla="*/ 232929 w 607646"/>
                  <a:gd name="connsiteY102" fmla="*/ 0 h 53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607646" h="533051">
                    <a:moveTo>
                      <a:pt x="352921" y="457945"/>
                    </a:moveTo>
                    <a:cubicBezTo>
                      <a:pt x="349113" y="457945"/>
                      <a:pt x="345623" y="459423"/>
                      <a:pt x="342979" y="462170"/>
                    </a:cubicBezTo>
                    <a:cubicBezTo>
                      <a:pt x="340229" y="464811"/>
                      <a:pt x="338854" y="468297"/>
                      <a:pt x="338854" y="472100"/>
                    </a:cubicBezTo>
                    <a:cubicBezTo>
                      <a:pt x="338854" y="475797"/>
                      <a:pt x="340229" y="479389"/>
                      <a:pt x="342979" y="482029"/>
                    </a:cubicBezTo>
                    <a:cubicBezTo>
                      <a:pt x="345623" y="484670"/>
                      <a:pt x="349113" y="486149"/>
                      <a:pt x="352921" y="486149"/>
                    </a:cubicBezTo>
                    <a:cubicBezTo>
                      <a:pt x="356622" y="486149"/>
                      <a:pt x="360218" y="484670"/>
                      <a:pt x="362863" y="482029"/>
                    </a:cubicBezTo>
                    <a:cubicBezTo>
                      <a:pt x="365507" y="479389"/>
                      <a:pt x="366987" y="475797"/>
                      <a:pt x="366987" y="472100"/>
                    </a:cubicBezTo>
                    <a:cubicBezTo>
                      <a:pt x="366987" y="468297"/>
                      <a:pt x="365507" y="464811"/>
                      <a:pt x="362863" y="462170"/>
                    </a:cubicBezTo>
                    <a:cubicBezTo>
                      <a:pt x="360218" y="459423"/>
                      <a:pt x="356622" y="457945"/>
                      <a:pt x="352921" y="457945"/>
                    </a:cubicBezTo>
                    <a:close/>
                    <a:moveTo>
                      <a:pt x="438485" y="375972"/>
                    </a:moveTo>
                    <a:cubicBezTo>
                      <a:pt x="435735" y="375972"/>
                      <a:pt x="432985" y="377134"/>
                      <a:pt x="431081" y="379141"/>
                    </a:cubicBezTo>
                    <a:lnTo>
                      <a:pt x="372699" y="437346"/>
                    </a:lnTo>
                    <a:cubicBezTo>
                      <a:pt x="370689" y="439353"/>
                      <a:pt x="369632" y="441994"/>
                      <a:pt x="369632" y="444846"/>
                    </a:cubicBezTo>
                    <a:cubicBezTo>
                      <a:pt x="369632" y="447698"/>
                      <a:pt x="370689" y="450339"/>
                      <a:pt x="372699" y="452346"/>
                    </a:cubicBezTo>
                    <a:cubicBezTo>
                      <a:pt x="374708" y="454353"/>
                      <a:pt x="377352" y="455409"/>
                      <a:pt x="380208" y="455409"/>
                    </a:cubicBezTo>
                    <a:cubicBezTo>
                      <a:pt x="382958" y="455409"/>
                      <a:pt x="385602" y="454353"/>
                      <a:pt x="387612" y="452346"/>
                    </a:cubicBezTo>
                    <a:lnTo>
                      <a:pt x="445994" y="394035"/>
                    </a:lnTo>
                    <a:cubicBezTo>
                      <a:pt x="448004" y="392028"/>
                      <a:pt x="449062" y="389387"/>
                      <a:pt x="449062" y="386535"/>
                    </a:cubicBezTo>
                    <a:cubicBezTo>
                      <a:pt x="449062" y="383789"/>
                      <a:pt x="448004" y="381148"/>
                      <a:pt x="445994" y="379141"/>
                    </a:cubicBezTo>
                    <a:cubicBezTo>
                      <a:pt x="443985" y="377134"/>
                      <a:pt x="441341" y="375972"/>
                      <a:pt x="438485" y="375972"/>
                    </a:cubicBezTo>
                    <a:close/>
                    <a:moveTo>
                      <a:pt x="534943" y="217624"/>
                    </a:moveTo>
                    <a:cubicBezTo>
                      <a:pt x="542136" y="217624"/>
                      <a:pt x="548905" y="220371"/>
                      <a:pt x="553981" y="225547"/>
                    </a:cubicBezTo>
                    <a:lnTo>
                      <a:pt x="554404" y="225969"/>
                    </a:lnTo>
                    <a:cubicBezTo>
                      <a:pt x="555779" y="227237"/>
                      <a:pt x="556520" y="229033"/>
                      <a:pt x="556520" y="230934"/>
                    </a:cubicBezTo>
                    <a:cubicBezTo>
                      <a:pt x="556520" y="232836"/>
                      <a:pt x="555779" y="234632"/>
                      <a:pt x="554510" y="235899"/>
                    </a:cubicBezTo>
                    <a:lnTo>
                      <a:pt x="524050" y="266322"/>
                    </a:lnTo>
                    <a:cubicBezTo>
                      <a:pt x="519396" y="270970"/>
                      <a:pt x="516752" y="277203"/>
                      <a:pt x="516752" y="283752"/>
                    </a:cubicBezTo>
                    <a:cubicBezTo>
                      <a:pt x="516752" y="290301"/>
                      <a:pt x="519396" y="296534"/>
                      <a:pt x="524050" y="301182"/>
                    </a:cubicBezTo>
                    <a:cubicBezTo>
                      <a:pt x="528703" y="305830"/>
                      <a:pt x="534838" y="308365"/>
                      <a:pt x="541501" y="308365"/>
                    </a:cubicBezTo>
                    <a:cubicBezTo>
                      <a:pt x="548058" y="308365"/>
                      <a:pt x="554299" y="305830"/>
                      <a:pt x="558952" y="301182"/>
                    </a:cubicBezTo>
                    <a:lnTo>
                      <a:pt x="589413" y="270759"/>
                    </a:lnTo>
                    <a:cubicBezTo>
                      <a:pt x="590682" y="269491"/>
                      <a:pt x="592480" y="268752"/>
                      <a:pt x="594384" y="268752"/>
                    </a:cubicBezTo>
                    <a:cubicBezTo>
                      <a:pt x="596288" y="268752"/>
                      <a:pt x="597980" y="269491"/>
                      <a:pt x="599355" y="270759"/>
                    </a:cubicBezTo>
                    <a:lnTo>
                      <a:pt x="599778" y="271181"/>
                    </a:lnTo>
                    <a:cubicBezTo>
                      <a:pt x="606547" y="277942"/>
                      <a:pt x="609191" y="287977"/>
                      <a:pt x="606758" y="297168"/>
                    </a:cubicBezTo>
                    <a:lnTo>
                      <a:pt x="590047" y="359704"/>
                    </a:lnTo>
                    <a:cubicBezTo>
                      <a:pt x="587509" y="368894"/>
                      <a:pt x="580211" y="376183"/>
                      <a:pt x="571010" y="378612"/>
                    </a:cubicBezTo>
                    <a:cubicBezTo>
                      <a:pt x="570904" y="378718"/>
                      <a:pt x="570904" y="378718"/>
                      <a:pt x="570798" y="378718"/>
                    </a:cubicBezTo>
                    <a:lnTo>
                      <a:pt x="501627" y="395303"/>
                    </a:lnTo>
                    <a:lnTo>
                      <a:pt x="377987" y="518790"/>
                    </a:lnTo>
                    <a:cubicBezTo>
                      <a:pt x="368785" y="527981"/>
                      <a:pt x="356517" y="533051"/>
                      <a:pt x="343507" y="533051"/>
                    </a:cubicBezTo>
                    <a:cubicBezTo>
                      <a:pt x="330498" y="533051"/>
                      <a:pt x="318229" y="527981"/>
                      <a:pt x="309028" y="518790"/>
                    </a:cubicBezTo>
                    <a:lnTo>
                      <a:pt x="306066" y="515833"/>
                    </a:lnTo>
                    <a:cubicBezTo>
                      <a:pt x="296865" y="506642"/>
                      <a:pt x="291788" y="494494"/>
                      <a:pt x="291788" y="481501"/>
                    </a:cubicBezTo>
                    <a:cubicBezTo>
                      <a:pt x="291788" y="468402"/>
                      <a:pt x="296865" y="456254"/>
                      <a:pt x="306066" y="447064"/>
                    </a:cubicBezTo>
                    <a:lnTo>
                      <a:pt x="429707" y="323576"/>
                    </a:lnTo>
                    <a:lnTo>
                      <a:pt x="446418" y="254491"/>
                    </a:lnTo>
                    <a:cubicBezTo>
                      <a:pt x="446418" y="254385"/>
                      <a:pt x="446418" y="254385"/>
                      <a:pt x="446418" y="254280"/>
                    </a:cubicBezTo>
                    <a:cubicBezTo>
                      <a:pt x="448956" y="245089"/>
                      <a:pt x="456254" y="237801"/>
                      <a:pt x="465455" y="235265"/>
                    </a:cubicBezTo>
                    <a:lnTo>
                      <a:pt x="527963" y="218575"/>
                    </a:lnTo>
                    <a:cubicBezTo>
                      <a:pt x="530290" y="217941"/>
                      <a:pt x="532617" y="217624"/>
                      <a:pt x="534943" y="217624"/>
                    </a:cubicBezTo>
                    <a:close/>
                    <a:moveTo>
                      <a:pt x="253873" y="140927"/>
                    </a:moveTo>
                    <a:cubicBezTo>
                      <a:pt x="191674" y="140927"/>
                      <a:pt x="141005" y="191424"/>
                      <a:pt x="141005" y="253542"/>
                    </a:cubicBezTo>
                    <a:cubicBezTo>
                      <a:pt x="141005" y="315765"/>
                      <a:pt x="191674" y="366262"/>
                      <a:pt x="253873" y="366262"/>
                    </a:cubicBezTo>
                    <a:cubicBezTo>
                      <a:pt x="316072" y="366262"/>
                      <a:pt x="366741" y="315765"/>
                      <a:pt x="366741" y="253542"/>
                    </a:cubicBezTo>
                    <a:cubicBezTo>
                      <a:pt x="366741" y="191424"/>
                      <a:pt x="316072" y="140927"/>
                      <a:pt x="253873" y="140927"/>
                    </a:cubicBezTo>
                    <a:close/>
                    <a:moveTo>
                      <a:pt x="232929" y="0"/>
                    </a:moveTo>
                    <a:lnTo>
                      <a:pt x="274818" y="0"/>
                    </a:lnTo>
                    <a:cubicBezTo>
                      <a:pt x="298090" y="0"/>
                      <a:pt x="316918" y="18910"/>
                      <a:pt x="316918" y="42045"/>
                    </a:cubicBezTo>
                    <a:lnTo>
                      <a:pt x="316918" y="55885"/>
                    </a:lnTo>
                    <a:cubicBezTo>
                      <a:pt x="328025" y="59371"/>
                      <a:pt x="338921" y="63913"/>
                      <a:pt x="349287" y="69301"/>
                    </a:cubicBezTo>
                    <a:lnTo>
                      <a:pt x="359125" y="59476"/>
                    </a:lnTo>
                    <a:cubicBezTo>
                      <a:pt x="367058" y="51553"/>
                      <a:pt x="377637" y="47222"/>
                      <a:pt x="388849" y="47222"/>
                    </a:cubicBezTo>
                    <a:cubicBezTo>
                      <a:pt x="400062" y="47222"/>
                      <a:pt x="410640" y="51553"/>
                      <a:pt x="418574" y="59476"/>
                    </a:cubicBezTo>
                    <a:lnTo>
                      <a:pt x="448192" y="89162"/>
                    </a:lnTo>
                    <a:cubicBezTo>
                      <a:pt x="464588" y="105536"/>
                      <a:pt x="464588" y="132158"/>
                      <a:pt x="448192" y="148533"/>
                    </a:cubicBezTo>
                    <a:lnTo>
                      <a:pt x="438460" y="158252"/>
                    </a:lnTo>
                    <a:cubicBezTo>
                      <a:pt x="443749" y="168710"/>
                      <a:pt x="448298" y="179486"/>
                      <a:pt x="451789" y="190684"/>
                    </a:cubicBezTo>
                    <a:lnTo>
                      <a:pt x="465752" y="190684"/>
                    </a:lnTo>
                    <a:cubicBezTo>
                      <a:pt x="478657" y="190684"/>
                      <a:pt x="490187" y="196494"/>
                      <a:pt x="497909" y="205685"/>
                    </a:cubicBezTo>
                    <a:lnTo>
                      <a:pt x="450837" y="218257"/>
                    </a:lnTo>
                    <a:cubicBezTo>
                      <a:pt x="435604" y="222377"/>
                      <a:pt x="423440" y="234420"/>
                      <a:pt x="419420" y="249739"/>
                    </a:cubicBezTo>
                    <a:cubicBezTo>
                      <a:pt x="419314" y="249950"/>
                      <a:pt x="419314" y="250161"/>
                      <a:pt x="419208" y="250372"/>
                    </a:cubicBezTo>
                    <a:lnTo>
                      <a:pt x="403764" y="314603"/>
                    </a:lnTo>
                    <a:lnTo>
                      <a:pt x="283598" y="434613"/>
                    </a:lnTo>
                    <a:cubicBezTo>
                      <a:pt x="271010" y="447078"/>
                      <a:pt x="264134" y="463770"/>
                      <a:pt x="264134" y="481518"/>
                    </a:cubicBezTo>
                    <a:cubicBezTo>
                      <a:pt x="264134" y="490392"/>
                      <a:pt x="265932" y="499160"/>
                      <a:pt x="269317" y="507083"/>
                    </a:cubicBezTo>
                    <a:lnTo>
                      <a:pt x="232929" y="507083"/>
                    </a:lnTo>
                    <a:cubicBezTo>
                      <a:pt x="209657" y="507083"/>
                      <a:pt x="190828" y="488279"/>
                      <a:pt x="190828" y="465143"/>
                    </a:cubicBezTo>
                    <a:lnTo>
                      <a:pt x="190828" y="451304"/>
                    </a:lnTo>
                    <a:cubicBezTo>
                      <a:pt x="179721" y="447712"/>
                      <a:pt x="168826" y="443275"/>
                      <a:pt x="158459" y="437888"/>
                    </a:cubicBezTo>
                    <a:lnTo>
                      <a:pt x="148622" y="447712"/>
                    </a:lnTo>
                    <a:cubicBezTo>
                      <a:pt x="140688" y="455635"/>
                      <a:pt x="130110" y="459967"/>
                      <a:pt x="118897" y="459967"/>
                    </a:cubicBezTo>
                    <a:cubicBezTo>
                      <a:pt x="107685" y="459967"/>
                      <a:pt x="97107" y="455635"/>
                      <a:pt x="89173" y="447712"/>
                    </a:cubicBezTo>
                    <a:lnTo>
                      <a:pt x="59554" y="418027"/>
                    </a:lnTo>
                    <a:cubicBezTo>
                      <a:pt x="43158" y="401652"/>
                      <a:pt x="43158" y="375030"/>
                      <a:pt x="59554" y="358656"/>
                    </a:cubicBezTo>
                    <a:lnTo>
                      <a:pt x="69286" y="348831"/>
                    </a:lnTo>
                    <a:cubicBezTo>
                      <a:pt x="63997" y="338478"/>
                      <a:pt x="59449" y="327597"/>
                      <a:pt x="55958" y="316505"/>
                    </a:cubicBezTo>
                    <a:lnTo>
                      <a:pt x="41995" y="316505"/>
                    </a:lnTo>
                    <a:cubicBezTo>
                      <a:pt x="18829" y="316505"/>
                      <a:pt x="0" y="297700"/>
                      <a:pt x="0" y="274565"/>
                    </a:cubicBezTo>
                    <a:lnTo>
                      <a:pt x="0" y="232625"/>
                    </a:lnTo>
                    <a:cubicBezTo>
                      <a:pt x="0" y="209488"/>
                      <a:pt x="18829" y="190684"/>
                      <a:pt x="41995" y="190684"/>
                    </a:cubicBezTo>
                    <a:lnTo>
                      <a:pt x="55958" y="190684"/>
                    </a:lnTo>
                    <a:cubicBezTo>
                      <a:pt x="59449" y="179486"/>
                      <a:pt x="63997" y="168710"/>
                      <a:pt x="69286" y="158252"/>
                    </a:cubicBezTo>
                    <a:lnTo>
                      <a:pt x="59554" y="148533"/>
                    </a:lnTo>
                    <a:cubicBezTo>
                      <a:pt x="43158" y="132158"/>
                      <a:pt x="43158" y="105536"/>
                      <a:pt x="59554" y="89162"/>
                    </a:cubicBezTo>
                    <a:lnTo>
                      <a:pt x="89173" y="59476"/>
                    </a:lnTo>
                    <a:cubicBezTo>
                      <a:pt x="97107" y="51553"/>
                      <a:pt x="107685" y="47222"/>
                      <a:pt x="118897" y="47222"/>
                    </a:cubicBezTo>
                    <a:cubicBezTo>
                      <a:pt x="130110" y="47222"/>
                      <a:pt x="140688" y="51553"/>
                      <a:pt x="148622" y="59476"/>
                    </a:cubicBezTo>
                    <a:lnTo>
                      <a:pt x="158459" y="69301"/>
                    </a:lnTo>
                    <a:cubicBezTo>
                      <a:pt x="168826" y="63913"/>
                      <a:pt x="179721" y="59371"/>
                      <a:pt x="190828" y="55885"/>
                    </a:cubicBezTo>
                    <a:lnTo>
                      <a:pt x="190828" y="42045"/>
                    </a:lnTo>
                    <a:cubicBezTo>
                      <a:pt x="190828" y="18910"/>
                      <a:pt x="209657" y="0"/>
                      <a:pt x="2329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</a:p>
            </p:txBody>
          </p:sp>
          <p:sp>
            <p:nvSpPr>
              <p:cNvPr id="31" name="IconBackground4" descr="5c904a01-6693-4e6f-ace2-6727732e3199"/>
              <p:cNvSpPr/>
              <p:nvPr/>
            </p:nvSpPr>
            <p:spPr>
              <a:xfrm rot="2700000">
                <a:off x="5264151" y="4284008"/>
                <a:ext cx="934110" cy="934110"/>
              </a:xfrm>
              <a:prstGeom prst="frame">
                <a:avLst>
                  <a:gd name="adj1" fmla="val 5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4" name="Text4" descr="01f33a76-b066-4d93-ad9a-e21a9349e38b"/>
              <p:cNvSpPr txBox="1"/>
              <p:nvPr/>
            </p:nvSpPr>
            <p:spPr>
              <a:xfrm>
                <a:off x="660400" y="4579531"/>
                <a:ext cx="4318580" cy="7080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缺水1% - 2%会口渴，5%会出现多种不适，严重缺水危及生命。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5" name="Bullet4" descr="99a95a30-972a-4c00-ae20-65f90ee8741f"/>
              <p:cNvSpPr/>
              <p:nvPr/>
            </p:nvSpPr>
            <p:spPr>
              <a:xfrm>
                <a:off x="660400" y="4003085"/>
                <a:ext cx="4318580" cy="57644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缺水危害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4" name="组合 43" descr="bb58823d-bcb7-44cf-9607-d9d81478f319"/>
            <p:cNvGrpSpPr/>
            <p:nvPr/>
          </p:nvGrpSpPr>
          <p:grpSpPr>
            <a:xfrm>
              <a:off x="5981041" y="4725606"/>
              <a:ext cx="5537859" cy="1284481"/>
              <a:chOff x="5981041" y="4725606"/>
              <a:chExt cx="5537859" cy="1284481"/>
            </a:xfrm>
          </p:grpSpPr>
          <p:sp>
            <p:nvSpPr>
              <p:cNvPr id="28" name="Icon5" descr="3cdeeb1e-f9c1-4b5b-addb-379746c68690"/>
              <p:cNvSpPr/>
              <p:nvPr/>
            </p:nvSpPr>
            <p:spPr bwMode="auto">
              <a:xfrm>
                <a:off x="6211145" y="5258105"/>
                <a:ext cx="473902" cy="430958"/>
              </a:xfrm>
              <a:custGeom>
                <a:avLst/>
                <a:gdLst>
                  <a:gd name="connsiteX0" fmla="*/ 323449 w 606266"/>
                  <a:gd name="connsiteY0" fmla="*/ 120256 h 551328"/>
                  <a:gd name="connsiteX1" fmla="*/ 365707 w 606266"/>
                  <a:gd name="connsiteY1" fmla="*/ 129222 h 551328"/>
                  <a:gd name="connsiteX2" fmla="*/ 386275 w 606266"/>
                  <a:gd name="connsiteY2" fmla="*/ 148273 h 551328"/>
                  <a:gd name="connsiteX3" fmla="*/ 408899 w 606266"/>
                  <a:gd name="connsiteY3" fmla="*/ 219994 h 551328"/>
                  <a:gd name="connsiteX4" fmla="*/ 405908 w 606266"/>
                  <a:gd name="connsiteY4" fmla="*/ 230920 h 551328"/>
                  <a:gd name="connsiteX5" fmla="*/ 413106 w 606266"/>
                  <a:gd name="connsiteY5" fmla="*/ 261084 h 551328"/>
                  <a:gd name="connsiteX6" fmla="*/ 398522 w 606266"/>
                  <a:gd name="connsiteY6" fmla="*/ 286486 h 551328"/>
                  <a:gd name="connsiteX7" fmla="*/ 347289 w 606266"/>
                  <a:gd name="connsiteY7" fmla="*/ 349709 h 551328"/>
                  <a:gd name="connsiteX8" fmla="*/ 309799 w 606266"/>
                  <a:gd name="connsiteY8" fmla="*/ 349802 h 551328"/>
                  <a:gd name="connsiteX9" fmla="*/ 258660 w 606266"/>
                  <a:gd name="connsiteY9" fmla="*/ 286579 h 551328"/>
                  <a:gd name="connsiteX10" fmla="*/ 244076 w 606266"/>
                  <a:gd name="connsiteY10" fmla="*/ 261178 h 551328"/>
                  <a:gd name="connsiteX11" fmla="*/ 251555 w 606266"/>
                  <a:gd name="connsiteY11" fmla="*/ 230920 h 551328"/>
                  <a:gd name="connsiteX12" fmla="*/ 248563 w 606266"/>
                  <a:gd name="connsiteY12" fmla="*/ 219994 h 551328"/>
                  <a:gd name="connsiteX13" fmla="*/ 248470 w 606266"/>
                  <a:gd name="connsiteY13" fmla="*/ 184694 h 551328"/>
                  <a:gd name="connsiteX14" fmla="*/ 269038 w 606266"/>
                  <a:gd name="connsiteY14" fmla="*/ 148646 h 551328"/>
                  <a:gd name="connsiteX15" fmla="*/ 288110 w 606266"/>
                  <a:gd name="connsiteY15" fmla="*/ 132957 h 551328"/>
                  <a:gd name="connsiteX16" fmla="*/ 306621 w 606266"/>
                  <a:gd name="connsiteY16" fmla="*/ 123432 h 551328"/>
                  <a:gd name="connsiteX17" fmla="*/ 323449 w 606266"/>
                  <a:gd name="connsiteY17" fmla="*/ 120256 h 551328"/>
                  <a:gd name="connsiteX18" fmla="*/ 330191 w 606266"/>
                  <a:gd name="connsiteY18" fmla="*/ 0 h 551328"/>
                  <a:gd name="connsiteX19" fmla="*/ 606266 w 606266"/>
                  <a:gd name="connsiteY19" fmla="*/ 275664 h 551328"/>
                  <a:gd name="connsiteX20" fmla="*/ 330191 w 606266"/>
                  <a:gd name="connsiteY20" fmla="*/ 551328 h 551328"/>
                  <a:gd name="connsiteX21" fmla="*/ 53929 w 606266"/>
                  <a:gd name="connsiteY21" fmla="*/ 280147 h 551328"/>
                  <a:gd name="connsiteX22" fmla="*/ 13247 w 606266"/>
                  <a:gd name="connsiteY22" fmla="*/ 280147 h 551328"/>
                  <a:gd name="connsiteX23" fmla="*/ 3054 w 606266"/>
                  <a:gd name="connsiteY23" fmla="*/ 258575 h 551328"/>
                  <a:gd name="connsiteX24" fmla="*/ 10722 w 606266"/>
                  <a:gd name="connsiteY24" fmla="*/ 247743 h 551328"/>
                  <a:gd name="connsiteX25" fmla="*/ 75720 w 606266"/>
                  <a:gd name="connsiteY25" fmla="*/ 170049 h 551328"/>
                  <a:gd name="connsiteX26" fmla="*/ 76187 w 606266"/>
                  <a:gd name="connsiteY26" fmla="*/ 169582 h 551328"/>
                  <a:gd name="connsiteX27" fmla="*/ 103776 w 606266"/>
                  <a:gd name="connsiteY27" fmla="*/ 169582 h 551328"/>
                  <a:gd name="connsiteX28" fmla="*/ 169522 w 606266"/>
                  <a:gd name="connsiteY28" fmla="*/ 248117 h 551328"/>
                  <a:gd name="connsiteX29" fmla="*/ 176816 w 606266"/>
                  <a:gd name="connsiteY29" fmla="*/ 258575 h 551328"/>
                  <a:gd name="connsiteX30" fmla="*/ 166622 w 606266"/>
                  <a:gd name="connsiteY30" fmla="*/ 280147 h 551328"/>
                  <a:gd name="connsiteX31" fmla="*/ 126221 w 606266"/>
                  <a:gd name="connsiteY31" fmla="*/ 280147 h 551328"/>
                  <a:gd name="connsiteX32" fmla="*/ 172234 w 606266"/>
                  <a:gd name="connsiteY32" fmla="*/ 404345 h 551328"/>
                  <a:gd name="connsiteX33" fmla="*/ 202909 w 606266"/>
                  <a:gd name="connsiteY33" fmla="*/ 381373 h 551328"/>
                  <a:gd name="connsiteX34" fmla="*/ 268748 w 606266"/>
                  <a:gd name="connsiteY34" fmla="*/ 349623 h 551328"/>
                  <a:gd name="connsiteX35" fmla="*/ 300451 w 606266"/>
                  <a:gd name="connsiteY35" fmla="*/ 449728 h 551328"/>
                  <a:gd name="connsiteX36" fmla="*/ 304753 w 606266"/>
                  <a:gd name="connsiteY36" fmla="*/ 463269 h 551328"/>
                  <a:gd name="connsiteX37" fmla="*/ 318969 w 606266"/>
                  <a:gd name="connsiteY37" fmla="*/ 423021 h 551328"/>
                  <a:gd name="connsiteX38" fmla="*/ 327573 w 606266"/>
                  <a:gd name="connsiteY38" fmla="*/ 375396 h 551328"/>
                  <a:gd name="connsiteX39" fmla="*/ 327760 w 606266"/>
                  <a:gd name="connsiteY39" fmla="*/ 375396 h 551328"/>
                  <a:gd name="connsiteX40" fmla="*/ 327853 w 606266"/>
                  <a:gd name="connsiteY40" fmla="*/ 375396 h 551328"/>
                  <a:gd name="connsiteX41" fmla="*/ 327947 w 606266"/>
                  <a:gd name="connsiteY41" fmla="*/ 375396 h 551328"/>
                  <a:gd name="connsiteX42" fmla="*/ 328134 w 606266"/>
                  <a:gd name="connsiteY42" fmla="*/ 375396 h 551328"/>
                  <a:gd name="connsiteX43" fmla="*/ 336738 w 606266"/>
                  <a:gd name="connsiteY43" fmla="*/ 423021 h 551328"/>
                  <a:gd name="connsiteX44" fmla="*/ 350953 w 606266"/>
                  <a:gd name="connsiteY44" fmla="*/ 463269 h 551328"/>
                  <a:gd name="connsiteX45" fmla="*/ 355255 w 606266"/>
                  <a:gd name="connsiteY45" fmla="*/ 449728 h 551328"/>
                  <a:gd name="connsiteX46" fmla="*/ 386959 w 606266"/>
                  <a:gd name="connsiteY46" fmla="*/ 349623 h 551328"/>
                  <a:gd name="connsiteX47" fmla="*/ 452798 w 606266"/>
                  <a:gd name="connsiteY47" fmla="*/ 381373 h 551328"/>
                  <a:gd name="connsiteX48" fmla="*/ 485343 w 606266"/>
                  <a:gd name="connsiteY48" fmla="*/ 407520 h 551328"/>
                  <a:gd name="connsiteX49" fmla="*/ 533974 w 606266"/>
                  <a:gd name="connsiteY49" fmla="*/ 275664 h 551328"/>
                  <a:gd name="connsiteX50" fmla="*/ 330191 w 606266"/>
                  <a:gd name="connsiteY50" fmla="*/ 72184 h 551328"/>
                  <a:gd name="connsiteX51" fmla="*/ 224325 w 606266"/>
                  <a:gd name="connsiteY51" fmla="*/ 101693 h 551328"/>
                  <a:gd name="connsiteX52" fmla="*/ 174759 w 606266"/>
                  <a:gd name="connsiteY52" fmla="*/ 89647 h 551328"/>
                  <a:gd name="connsiteX53" fmla="*/ 186823 w 606266"/>
                  <a:gd name="connsiteY53" fmla="*/ 40061 h 551328"/>
                  <a:gd name="connsiteX54" fmla="*/ 330191 w 606266"/>
                  <a:gd name="connsiteY54" fmla="*/ 0 h 55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06266" h="551328">
                    <a:moveTo>
                      <a:pt x="323449" y="120256"/>
                    </a:moveTo>
                    <a:cubicBezTo>
                      <a:pt x="341773" y="118762"/>
                      <a:pt x="355797" y="123245"/>
                      <a:pt x="365707" y="129222"/>
                    </a:cubicBezTo>
                    <a:cubicBezTo>
                      <a:pt x="380665" y="137440"/>
                      <a:pt x="386275" y="148273"/>
                      <a:pt x="386275" y="148273"/>
                    </a:cubicBezTo>
                    <a:cubicBezTo>
                      <a:pt x="386275" y="148273"/>
                      <a:pt x="420492" y="150607"/>
                      <a:pt x="408899" y="219994"/>
                    </a:cubicBezTo>
                    <a:cubicBezTo>
                      <a:pt x="408151" y="223543"/>
                      <a:pt x="407216" y="227185"/>
                      <a:pt x="405908" y="230920"/>
                    </a:cubicBezTo>
                    <a:cubicBezTo>
                      <a:pt x="412639" y="230267"/>
                      <a:pt x="420679" y="234282"/>
                      <a:pt x="413106" y="261084"/>
                    </a:cubicBezTo>
                    <a:cubicBezTo>
                      <a:pt x="407590" y="280602"/>
                      <a:pt x="402355" y="286206"/>
                      <a:pt x="398522" y="286486"/>
                    </a:cubicBezTo>
                    <a:cubicBezTo>
                      <a:pt x="394876" y="309739"/>
                      <a:pt x="376365" y="339250"/>
                      <a:pt x="347289" y="349709"/>
                    </a:cubicBezTo>
                    <a:cubicBezTo>
                      <a:pt x="335229" y="354098"/>
                      <a:pt x="321860" y="354098"/>
                      <a:pt x="309799" y="349802"/>
                    </a:cubicBezTo>
                    <a:cubicBezTo>
                      <a:pt x="280257" y="339530"/>
                      <a:pt x="262306" y="309833"/>
                      <a:pt x="258660" y="286579"/>
                    </a:cubicBezTo>
                    <a:cubicBezTo>
                      <a:pt x="254827" y="286206"/>
                      <a:pt x="249592" y="280696"/>
                      <a:pt x="244076" y="261178"/>
                    </a:cubicBezTo>
                    <a:cubicBezTo>
                      <a:pt x="236503" y="234376"/>
                      <a:pt x="244450" y="230453"/>
                      <a:pt x="251555" y="230920"/>
                    </a:cubicBezTo>
                    <a:cubicBezTo>
                      <a:pt x="250153" y="227278"/>
                      <a:pt x="249218" y="223543"/>
                      <a:pt x="248563" y="219994"/>
                    </a:cubicBezTo>
                    <a:cubicBezTo>
                      <a:pt x="246226" y="207480"/>
                      <a:pt x="245572" y="195807"/>
                      <a:pt x="248470" y="184694"/>
                    </a:cubicBezTo>
                    <a:cubicBezTo>
                      <a:pt x="251929" y="169752"/>
                      <a:pt x="259876" y="157798"/>
                      <a:pt x="269038" y="148646"/>
                    </a:cubicBezTo>
                    <a:cubicBezTo>
                      <a:pt x="274741" y="142669"/>
                      <a:pt x="281191" y="137253"/>
                      <a:pt x="288110" y="132957"/>
                    </a:cubicBezTo>
                    <a:cubicBezTo>
                      <a:pt x="293719" y="129035"/>
                      <a:pt x="299889" y="125673"/>
                      <a:pt x="306621" y="123432"/>
                    </a:cubicBezTo>
                    <a:cubicBezTo>
                      <a:pt x="311856" y="121564"/>
                      <a:pt x="317466" y="120443"/>
                      <a:pt x="323449" y="120256"/>
                    </a:cubicBezTo>
                    <a:close/>
                    <a:moveTo>
                      <a:pt x="330191" y="0"/>
                    </a:moveTo>
                    <a:cubicBezTo>
                      <a:pt x="482444" y="0"/>
                      <a:pt x="606266" y="123638"/>
                      <a:pt x="606266" y="275664"/>
                    </a:cubicBezTo>
                    <a:cubicBezTo>
                      <a:pt x="606266" y="427690"/>
                      <a:pt x="482444" y="551328"/>
                      <a:pt x="330191" y="551328"/>
                    </a:cubicBezTo>
                    <a:cubicBezTo>
                      <a:pt x="179435" y="551328"/>
                      <a:pt x="56548" y="430025"/>
                      <a:pt x="53929" y="280147"/>
                    </a:cubicBezTo>
                    <a:lnTo>
                      <a:pt x="13247" y="280147"/>
                    </a:lnTo>
                    <a:cubicBezTo>
                      <a:pt x="2025" y="280147"/>
                      <a:pt x="-4054" y="267166"/>
                      <a:pt x="3054" y="258575"/>
                    </a:cubicBezTo>
                    <a:lnTo>
                      <a:pt x="10722" y="247743"/>
                    </a:lnTo>
                    <a:cubicBezTo>
                      <a:pt x="30362" y="220195"/>
                      <a:pt x="52152" y="194235"/>
                      <a:pt x="75720" y="170049"/>
                    </a:cubicBezTo>
                    <a:lnTo>
                      <a:pt x="76187" y="169582"/>
                    </a:lnTo>
                    <a:cubicBezTo>
                      <a:pt x="83295" y="160804"/>
                      <a:pt x="96668" y="160804"/>
                      <a:pt x="103776" y="169582"/>
                    </a:cubicBezTo>
                    <a:cubicBezTo>
                      <a:pt x="127718" y="193955"/>
                      <a:pt x="149695" y="220195"/>
                      <a:pt x="169522" y="248117"/>
                    </a:cubicBezTo>
                    <a:lnTo>
                      <a:pt x="176816" y="258575"/>
                    </a:lnTo>
                    <a:cubicBezTo>
                      <a:pt x="183924" y="267166"/>
                      <a:pt x="177751" y="280147"/>
                      <a:pt x="166622" y="280147"/>
                    </a:cubicBezTo>
                    <a:lnTo>
                      <a:pt x="126221" y="280147"/>
                    </a:lnTo>
                    <a:cubicBezTo>
                      <a:pt x="127250" y="327211"/>
                      <a:pt x="144271" y="370354"/>
                      <a:pt x="172234" y="404345"/>
                    </a:cubicBezTo>
                    <a:cubicBezTo>
                      <a:pt x="178593" y="394166"/>
                      <a:pt x="188226" y="386696"/>
                      <a:pt x="202909" y="381373"/>
                    </a:cubicBezTo>
                    <a:cubicBezTo>
                      <a:pt x="244058" y="365685"/>
                      <a:pt x="268748" y="349623"/>
                      <a:pt x="268748" y="349623"/>
                    </a:cubicBezTo>
                    <a:lnTo>
                      <a:pt x="300451" y="449728"/>
                    </a:lnTo>
                    <a:lnTo>
                      <a:pt x="304753" y="463269"/>
                    </a:lnTo>
                    <a:lnTo>
                      <a:pt x="318969" y="423021"/>
                    </a:lnTo>
                    <a:cubicBezTo>
                      <a:pt x="286423" y="377638"/>
                      <a:pt x="321494" y="375396"/>
                      <a:pt x="327573" y="375396"/>
                    </a:cubicBezTo>
                    <a:lnTo>
                      <a:pt x="327760" y="375396"/>
                    </a:lnTo>
                    <a:lnTo>
                      <a:pt x="327853" y="375396"/>
                    </a:lnTo>
                    <a:lnTo>
                      <a:pt x="327947" y="375396"/>
                    </a:lnTo>
                    <a:lnTo>
                      <a:pt x="328134" y="375396"/>
                    </a:lnTo>
                    <a:cubicBezTo>
                      <a:pt x="334213" y="375396"/>
                      <a:pt x="369377" y="377638"/>
                      <a:pt x="336738" y="423021"/>
                    </a:cubicBezTo>
                    <a:lnTo>
                      <a:pt x="350953" y="463269"/>
                    </a:lnTo>
                    <a:lnTo>
                      <a:pt x="355255" y="449728"/>
                    </a:lnTo>
                    <a:lnTo>
                      <a:pt x="386959" y="349623"/>
                    </a:lnTo>
                    <a:cubicBezTo>
                      <a:pt x="386959" y="349623"/>
                      <a:pt x="411648" y="365685"/>
                      <a:pt x="452798" y="381373"/>
                    </a:cubicBezTo>
                    <a:cubicBezTo>
                      <a:pt x="468977" y="387162"/>
                      <a:pt x="479077" y="395754"/>
                      <a:pt x="485343" y="407520"/>
                    </a:cubicBezTo>
                    <a:cubicBezTo>
                      <a:pt x="515644" y="371848"/>
                      <a:pt x="533974" y="325904"/>
                      <a:pt x="533974" y="275664"/>
                    </a:cubicBezTo>
                    <a:cubicBezTo>
                      <a:pt x="533974" y="163419"/>
                      <a:pt x="442604" y="72091"/>
                      <a:pt x="330191" y="72184"/>
                    </a:cubicBezTo>
                    <a:cubicBezTo>
                      <a:pt x="292689" y="72184"/>
                      <a:pt x="256122" y="82363"/>
                      <a:pt x="224325" y="101693"/>
                    </a:cubicBezTo>
                    <a:cubicBezTo>
                      <a:pt x="207304" y="112058"/>
                      <a:pt x="185046" y="106642"/>
                      <a:pt x="174759" y="89647"/>
                    </a:cubicBezTo>
                    <a:cubicBezTo>
                      <a:pt x="164378" y="72651"/>
                      <a:pt x="169709" y="50426"/>
                      <a:pt x="186823" y="40061"/>
                    </a:cubicBezTo>
                    <a:cubicBezTo>
                      <a:pt x="229936" y="13820"/>
                      <a:pt x="279503" y="0"/>
                      <a:pt x="330191" y="0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9" name="IconBackground5" descr="f0b64040-b4d3-4915-929f-a36e98b47b1e"/>
              <p:cNvSpPr/>
              <p:nvPr/>
            </p:nvSpPr>
            <p:spPr>
              <a:xfrm rot="2700000">
                <a:off x="5981041" y="5006529"/>
                <a:ext cx="934110" cy="934110"/>
              </a:xfrm>
              <a:prstGeom prst="frame">
                <a:avLst>
                  <a:gd name="adj1" fmla="val 5290"/>
                </a:avLst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8" name="Text5" descr="b5ec94d5-39a1-4ce1-bf2b-c370354d8f13"/>
              <p:cNvSpPr txBox="1"/>
              <p:nvPr/>
            </p:nvSpPr>
            <p:spPr>
              <a:xfrm>
                <a:off x="7200320" y="5302052"/>
                <a:ext cx="4318580" cy="7080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保证水质安全，适量饮水，避免饮用生水、老化水等有害水。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9" name="Bullet5" descr="f6036b3b-dc94-40c6-a816-299eb4951d63"/>
              <p:cNvSpPr/>
              <p:nvPr/>
            </p:nvSpPr>
            <p:spPr>
              <a:xfrm>
                <a:off x="7200320" y="4725606"/>
                <a:ext cx="4318580" cy="57644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饮水注意事项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学前儿童合理膳食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科学搭配膳食，助力儿童成长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学前儿童膳食特点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0" name="50547a04-f799-4dd0-8c5c-f822bb6c03b3.source.6.zh-Hans.pptx" descr="3f0ddbea-a17c-466b-bb12-bbb7268b87c7"/>
          <p:cNvGrpSpPr/>
          <p:nvPr/>
        </p:nvGrpSpPr>
        <p:grpSpPr>
          <a:xfrm>
            <a:off x="673100" y="1130300"/>
            <a:ext cx="10845800" cy="4871220"/>
            <a:chOff x="673100" y="1130300"/>
            <a:chExt cx="10845800" cy="4871220"/>
          </a:xfrm>
        </p:grpSpPr>
        <p:grpSp>
          <p:nvGrpSpPr>
            <p:cNvPr id="24" name="组合 23" descr="11a41adb-55e9-40a5-8378-016b392d297e"/>
            <p:cNvGrpSpPr/>
            <p:nvPr/>
          </p:nvGrpSpPr>
          <p:grpSpPr>
            <a:xfrm>
              <a:off x="1055439" y="2779839"/>
              <a:ext cx="3074354" cy="1322416"/>
              <a:chOff x="1055439" y="2779839"/>
              <a:chExt cx="3074354" cy="1322416"/>
            </a:xfrm>
          </p:grpSpPr>
          <p:sp>
            <p:nvSpPr>
              <p:cNvPr id="3" name="Bullet1" descr="eee5b19e-2803-4ff1-a00d-02b40b604c15"/>
              <p:cNvSpPr/>
              <p:nvPr/>
            </p:nvSpPr>
            <p:spPr>
              <a:xfrm>
                <a:off x="1487495" y="2779839"/>
                <a:ext cx="2642298" cy="446272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科学合理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9" name="Text1" descr="24a0c6e9-9229-4c0a-ab1d-69449267b6de"/>
              <p:cNvSpPr txBox="1"/>
              <p:nvPr/>
            </p:nvSpPr>
            <p:spPr>
              <a:xfrm>
                <a:off x="1487488" y="3226111"/>
                <a:ext cx="2642303" cy="876144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t" anchorCtr="0">
                <a:normAutofit/>
              </a:bodyPr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  <a:lvl2pPr marL="4572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2pPr>
                <a:lvl3pPr marL="9144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2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3pPr>
                <a:lvl4pPr marL="13716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4pPr>
                <a:lvl5pPr marL="18288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托幼机构膳食计划科学，避免家庭膳食随意性，满足儿童营养需求。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5" name="Number1" descr="68c85acc-9a0e-4cf8-80bf-b63889a850a0"/>
              <p:cNvSpPr/>
              <p:nvPr/>
            </p:nvSpPr>
            <p:spPr>
              <a:xfrm>
                <a:off x="1055439" y="2838134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rmAutofit fontScale="70000" lnSpcReduction="20000"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0" i="0" u="none">
                    <a:solidFill>
                      <a:srgbClr val="000000"/>
                    </a:solidFill>
                    <a:latin typeface="Arial" panose="020B0604020202020204"/>
                  </a:rPr>
                  <a:t>1</a:t>
                </a:r>
                <a:endParaRPr lang="en-US" sz="1800" b="0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6" name="组合 25" descr="7421289d-05f3-4b81-ace1-bcef323eb691"/>
            <p:cNvGrpSpPr/>
            <p:nvPr/>
          </p:nvGrpSpPr>
          <p:grpSpPr>
            <a:xfrm>
              <a:off x="4772455" y="2779625"/>
              <a:ext cx="3101754" cy="1316392"/>
              <a:chOff x="4772455" y="2779625"/>
              <a:chExt cx="3101754" cy="1316392"/>
            </a:xfrm>
          </p:grpSpPr>
          <p:sp>
            <p:nvSpPr>
              <p:cNvPr id="5" name="Bullet2" descr="ef127bec-4829-4ce4-af41-c50c159077c4"/>
              <p:cNvSpPr/>
              <p:nvPr/>
            </p:nvSpPr>
            <p:spPr>
              <a:xfrm>
                <a:off x="5231911" y="2779625"/>
                <a:ext cx="2642298" cy="446272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营养平衡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" name="Text2" descr="6dc17aad-1a29-4bd2-b622-66c056ee2a99"/>
              <p:cNvSpPr txBox="1"/>
              <p:nvPr/>
            </p:nvSpPr>
            <p:spPr>
              <a:xfrm>
                <a:off x="5231904" y="3225897"/>
                <a:ext cx="2642304" cy="870120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t" anchorCtr="0">
                <a:normAutofit/>
              </a:bodyPr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  <a:lvl2pPr marL="4572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2pPr>
                <a:lvl3pPr marL="9144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2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3pPr>
                <a:lvl4pPr marL="13716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4pPr>
                <a:lvl5pPr marL="18288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膳食含多种营养素且比例合适，避免营养过多或过少影响健康。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6" name="Number2" descr="16370246-1d00-4916-9806-55e361850e4f"/>
              <p:cNvSpPr/>
              <p:nvPr/>
            </p:nvSpPr>
            <p:spPr>
              <a:xfrm>
                <a:off x="4772455" y="2838134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rmAutofit fontScale="70000" lnSpcReduction="20000"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0" i="0" u="none">
                    <a:solidFill>
                      <a:srgbClr val="000000"/>
                    </a:solidFill>
                    <a:latin typeface="Arial" panose="020B0604020202020204"/>
                  </a:rPr>
                  <a:t>2</a:t>
                </a:r>
                <a:endParaRPr lang="en-US" sz="1800" b="0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8" name="组合 27" descr="850fce6c-f95a-4e5e-afc3-5c2046feb740"/>
            <p:cNvGrpSpPr/>
            <p:nvPr/>
          </p:nvGrpSpPr>
          <p:grpSpPr>
            <a:xfrm>
              <a:off x="8396569" y="2779839"/>
              <a:ext cx="3058258" cy="1316392"/>
              <a:chOff x="8396569" y="2779839"/>
              <a:chExt cx="3058258" cy="1316392"/>
            </a:xfrm>
          </p:grpSpPr>
          <p:sp>
            <p:nvSpPr>
              <p:cNvPr id="7" name="Bullet3" descr="d71eddf4-5fc3-4341-9a4b-d24b1b819f56"/>
              <p:cNvSpPr/>
              <p:nvPr/>
            </p:nvSpPr>
            <p:spPr>
              <a:xfrm>
                <a:off x="8812529" y="2779839"/>
                <a:ext cx="2642298" cy="446272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增进食欲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3" name="Text3" descr="507bb53a-2e85-402f-8d74-e9ee58e80e6a"/>
              <p:cNvSpPr txBox="1"/>
              <p:nvPr/>
            </p:nvSpPr>
            <p:spPr>
              <a:xfrm>
                <a:off x="8812523" y="3226111"/>
                <a:ext cx="2642304" cy="870120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t" anchorCtr="0">
                <a:normAutofit/>
              </a:bodyPr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  <a:lvl2pPr marL="4572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2pPr>
                <a:lvl3pPr marL="9144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2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3pPr>
                <a:lvl4pPr marL="13716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4pPr>
                <a:lvl5pPr marL="18288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通过食物多样、色香味形佳、良好环境等方式增进儿童食欲。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7" name="Number3" descr="cd2866aa-a994-42d7-9cf0-d717dbf169fc"/>
              <p:cNvSpPr/>
              <p:nvPr/>
            </p:nvSpPr>
            <p:spPr>
              <a:xfrm>
                <a:off x="8396569" y="2832282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rmAutofit fontScale="70000" lnSpcReduction="20000"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0" i="0" u="none">
                    <a:solidFill>
                      <a:srgbClr val="000000"/>
                    </a:solidFill>
                    <a:latin typeface="Arial" panose="020B0604020202020204"/>
                  </a:rPr>
                  <a:t>3</a:t>
                </a:r>
                <a:endParaRPr lang="en-US" sz="1800" b="0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5" name="组合 24" descr="52f51aa7-6312-4a63-99e8-c7bf1e396f8b"/>
            <p:cNvGrpSpPr/>
            <p:nvPr/>
          </p:nvGrpSpPr>
          <p:grpSpPr>
            <a:xfrm>
              <a:off x="1063118" y="4685128"/>
              <a:ext cx="3066669" cy="1315501"/>
              <a:chOff x="1063118" y="4685128"/>
              <a:chExt cx="3066669" cy="1315501"/>
            </a:xfrm>
          </p:grpSpPr>
          <p:sp>
            <p:nvSpPr>
              <p:cNvPr id="4" name="Bullet4" descr="5f1be532-64b3-47ad-a907-e5cdb787a4d4"/>
              <p:cNvSpPr/>
              <p:nvPr/>
            </p:nvSpPr>
            <p:spPr>
              <a:xfrm>
                <a:off x="1487489" y="4685128"/>
                <a:ext cx="2642298" cy="446272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有利消化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0" name="Text4" descr="9a397c5c-4911-4dd1-aa6b-a37962575666"/>
              <p:cNvSpPr txBox="1"/>
              <p:nvPr/>
            </p:nvSpPr>
            <p:spPr>
              <a:xfrm>
                <a:off x="1534818" y="5130509"/>
                <a:ext cx="2594969" cy="870120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t" anchorCtr="0">
                <a:normAutofit/>
              </a:bodyPr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  <a:lvl2pPr marL="4572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2pPr>
                <a:lvl3pPr marL="9144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2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3pPr>
                <a:lvl4pPr marL="13716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4pPr>
                <a:lvl5pPr marL="18288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食物煮熟透、碎细软烂，适合儿童消化能力，利于营养吸收。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8" name="Number4" descr="096063ea-e79a-4db8-a501-caea700406ca"/>
              <p:cNvSpPr/>
              <p:nvPr/>
            </p:nvSpPr>
            <p:spPr>
              <a:xfrm>
                <a:off x="1063118" y="475232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rmAutofit fontScale="70000" lnSpcReduction="20000"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0" i="0" u="none">
                    <a:solidFill>
                      <a:srgbClr val="000000"/>
                    </a:solidFill>
                    <a:latin typeface="Arial" panose="020B0604020202020204"/>
                  </a:rPr>
                  <a:t>4</a:t>
                </a:r>
                <a:endParaRPr lang="en-US" sz="1800" b="0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7" name="组合 26" descr="93db2ece-f458-483b-ab4b-6babd55ceda1"/>
            <p:cNvGrpSpPr/>
            <p:nvPr/>
          </p:nvGrpSpPr>
          <p:grpSpPr>
            <a:xfrm>
              <a:off x="4780130" y="4684915"/>
              <a:ext cx="3094073" cy="1316392"/>
              <a:chOff x="4780130" y="4684915"/>
              <a:chExt cx="3094073" cy="1316392"/>
            </a:xfrm>
          </p:grpSpPr>
          <p:sp>
            <p:nvSpPr>
              <p:cNvPr id="6" name="Bullet5" descr="a4ea5e80-0f54-49d2-b269-34cdd976461d"/>
              <p:cNvSpPr/>
              <p:nvPr/>
            </p:nvSpPr>
            <p:spPr>
              <a:xfrm>
                <a:off x="5231905" y="4684915"/>
                <a:ext cx="2642298" cy="446272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清洁卫生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5" descr="439acdc4-ac10-426f-b564-2d3f6e2242f8"/>
              <p:cNvSpPr txBox="1"/>
              <p:nvPr/>
            </p:nvSpPr>
            <p:spPr>
              <a:xfrm>
                <a:off x="5231905" y="5131187"/>
                <a:ext cx="2594969" cy="870120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t" anchorCtr="0">
                <a:normAutofit/>
              </a:bodyPr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  <a:lvl2pPr marL="4572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2pPr>
                <a:lvl3pPr marL="9144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2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3pPr>
                <a:lvl4pPr marL="13716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4pPr>
                <a:lvl5pPr marL="18288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采购、加工、制作严格监控卫生，防止食物中毒，保障儿童健康。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9" name="Number5" descr="e7fa4eae-4a12-48c8-9d7e-ad2c710ea1d5"/>
              <p:cNvSpPr/>
              <p:nvPr/>
            </p:nvSpPr>
            <p:spPr>
              <a:xfrm>
                <a:off x="4780130" y="475232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rmAutofit fontScale="70000" lnSpcReduction="20000"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0" i="0" u="none">
                    <a:solidFill>
                      <a:srgbClr val="000000"/>
                    </a:solidFill>
                    <a:latin typeface="Arial" panose="020B0604020202020204"/>
                  </a:rPr>
                  <a:t>5</a:t>
                </a:r>
                <a:endParaRPr lang="en-US" sz="1800" b="0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9" name="组合 28" descr="8470886c-4f4b-46fa-8b82-fef6f7e11489"/>
            <p:cNvGrpSpPr/>
            <p:nvPr/>
          </p:nvGrpSpPr>
          <p:grpSpPr>
            <a:xfrm>
              <a:off x="8404247" y="4685128"/>
              <a:ext cx="3050575" cy="1316392"/>
              <a:chOff x="8404247" y="4685128"/>
              <a:chExt cx="3050575" cy="1316392"/>
            </a:xfrm>
          </p:grpSpPr>
          <p:sp>
            <p:nvSpPr>
              <p:cNvPr id="8" name="Bullet6" descr="71e95754-3d12-4076-9115-547cc32d5e6a"/>
              <p:cNvSpPr/>
              <p:nvPr/>
            </p:nvSpPr>
            <p:spPr>
              <a:xfrm>
                <a:off x="8812524" y="4685128"/>
                <a:ext cx="2642298" cy="446272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膳食特点重要性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" name="Text6" descr="119f8b98-6f6d-41db-ae67-c7d4bc087596"/>
              <p:cNvSpPr txBox="1"/>
              <p:nvPr/>
            </p:nvSpPr>
            <p:spPr>
              <a:xfrm>
                <a:off x="8835770" y="5131400"/>
                <a:ext cx="2594969" cy="870120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t" anchorCtr="0">
                <a:normAutofit/>
              </a:bodyPr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  <a:lvl2pPr marL="4572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2pPr>
                <a:lvl3pPr marL="9144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2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3pPr>
                <a:lvl4pPr marL="13716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4pPr>
                <a:lvl5pPr marL="1828800" indent="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None/>
                  <a:defRPr sz="11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合理膳食为儿童一生健康膳食模式奠基，促进生长发育和身心健康。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0" name="Number6" descr="f8f85a5e-d70b-4001-a7ed-b4d4325b8a8e"/>
              <p:cNvSpPr/>
              <p:nvPr/>
            </p:nvSpPr>
            <p:spPr>
              <a:xfrm>
                <a:off x="8404247" y="4746471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rmAutofit fontScale="70000" lnSpcReduction="20000"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0" i="0" u="none">
                    <a:solidFill>
                      <a:srgbClr val="000000"/>
                    </a:solidFill>
                    <a:latin typeface="Arial" panose="020B0604020202020204"/>
                  </a:rPr>
                  <a:t>6</a:t>
                </a:r>
                <a:endParaRPr lang="en-US" sz="1800" b="0" i="0" u="none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</p:grpSp>
        <p:cxnSp>
          <p:nvCxnSpPr>
            <p:cNvPr id="21" name="i$ľîďè" descr="c7d7a56d-d909-4f5d-afca-a4d853334261"/>
            <p:cNvCxnSpPr/>
            <p:nvPr/>
          </p:nvCxnSpPr>
          <p:spPr>
            <a:xfrm>
              <a:off x="719403" y="4458434"/>
              <a:ext cx="10711328" cy="0"/>
            </a:xfrm>
            <a:prstGeom prst="line">
              <a:avLst/>
            </a:prstGeom>
            <a:ln w="12700" cmpd="sng">
              <a:solidFill>
                <a:schemeClr val="tx2">
                  <a:alpha val="50000"/>
                </a:schemeClr>
              </a:solidFill>
              <a:prstDash val="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itle" descr="e7fbd363-2bf7-41d5-b7e0-05063ace2d6e"/>
            <p:cNvSpPr txBox="1"/>
            <p:nvPr/>
          </p:nvSpPr>
          <p:spPr>
            <a:xfrm>
              <a:off x="673100" y="1130300"/>
              <a:ext cx="10845800" cy="1339565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了解学前儿童膳食的特殊性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托幼机构膳食计划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5" name="0f806421-99de-4d4c-b5c7-027be8d7286d.source.6.zh-Hans.pptx" descr="735a8f57-18b0-4ec8-a00e-96d8d7e48e93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4" name="Title" descr="2def5e90-555c-45f6-8e78-a21343d8192e"/>
            <p:cNvSpPr txBox="1"/>
            <p:nvPr/>
          </p:nvSpPr>
          <p:spPr>
            <a:xfrm>
              <a:off x="660400" y="1130300"/>
              <a:ext cx="10858500" cy="813726"/>
            </a:xfrm>
            <a:prstGeom prst="roundRect">
              <a:avLst/>
            </a:prstGeom>
            <a:solidFill>
              <a:schemeClr val="accent1"/>
            </a:solidFill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FFFFFF"/>
                  </a:solidFill>
                  <a:ea typeface="华康方圆体 Std W7"/>
                </a:rPr>
                <a:t>科学规划儿童膳食</a:t>
              </a:r>
              <a:endParaRPr lang="en-US" sz="2400" b="1" i="0" u="none">
                <a:solidFill>
                  <a:srgbClr val="FFFFFF"/>
                </a:solidFill>
                <a:ea typeface="华康方圆体 Std W7"/>
              </a:endParaRPr>
            </a:p>
          </p:txBody>
        </p:sp>
        <p:grpSp>
          <p:nvGrpSpPr>
            <p:cNvPr id="5" name="组合 4" descr="e9d05baa-5bf4-41ed-992c-42c6fe30e5c7"/>
            <p:cNvGrpSpPr/>
            <p:nvPr/>
          </p:nvGrpSpPr>
          <p:grpSpPr>
            <a:xfrm>
              <a:off x="1458975" y="2587823"/>
              <a:ext cx="4136282" cy="976785"/>
              <a:chOff x="1458975" y="2587823"/>
              <a:chExt cx="4136282" cy="976785"/>
            </a:xfrm>
          </p:grpSpPr>
          <p:sp>
            <p:nvSpPr>
              <p:cNvPr id="7" name="Bullet1" descr="bbfa5e68-9ebb-4f45-a60b-eba65687f3d4"/>
              <p:cNvSpPr txBox="1"/>
              <p:nvPr/>
            </p:nvSpPr>
            <p:spPr>
              <a:xfrm>
                <a:off x="2115135" y="2587823"/>
                <a:ext cx="3480122" cy="307777"/>
              </a:xfrm>
              <a:prstGeom prst="rect">
                <a:avLst/>
              </a:prstGeom>
              <a:noFill/>
            </p:spPr>
            <p:txBody>
              <a:bodyPr wrap="square" rtlCol="0">
                <a:normAutofit fontScale="92500" lnSpcReduction="20000"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膳食计划内容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" name="Text1" descr="88be77cc-47fb-4b87-b3f0-5023eebdc276"/>
              <p:cNvSpPr txBox="1"/>
              <p:nvPr/>
            </p:nvSpPr>
            <p:spPr>
              <a:xfrm>
                <a:off x="2115135" y="2890704"/>
                <a:ext cx="3480122" cy="67390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包括选择食物种类和数量、编制食谱、制定膳食制度三个方面。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0" name="IconBackground1" descr="7a1691f3-2bab-4d88-8b49-a20bcd19a99f"/>
              <p:cNvSpPr/>
              <p:nvPr/>
            </p:nvSpPr>
            <p:spPr>
              <a:xfrm>
                <a:off x="1458975" y="2642101"/>
                <a:ext cx="497206" cy="497206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41" name="Icon1" descr="228e9f20-6afa-43b3-bccc-4b8658c58bf8"/>
              <p:cNvSpPr/>
              <p:nvPr/>
            </p:nvSpPr>
            <p:spPr>
              <a:xfrm>
                <a:off x="1601866" y="2762012"/>
                <a:ext cx="211423" cy="257385"/>
              </a:xfrm>
              <a:custGeom>
                <a:avLst/>
                <a:gdLst>
                  <a:gd name="connsiteX0" fmla="*/ 284197 w 438150"/>
                  <a:gd name="connsiteY0" fmla="*/ 621 h 533400"/>
                  <a:gd name="connsiteX1" fmla="*/ 310867 w 438150"/>
                  <a:gd name="connsiteY1" fmla="*/ 12051 h 533400"/>
                  <a:gd name="connsiteX2" fmla="*/ 310867 w 438150"/>
                  <a:gd name="connsiteY2" fmla="*/ 12051 h 533400"/>
                  <a:gd name="connsiteX3" fmla="*/ 427072 w 438150"/>
                  <a:gd name="connsiteY3" fmla="*/ 128256 h 533400"/>
                  <a:gd name="connsiteX4" fmla="*/ 438502 w 438150"/>
                  <a:gd name="connsiteY4" fmla="*/ 154926 h 533400"/>
                  <a:gd name="connsiteX5" fmla="*/ 438502 w 438150"/>
                  <a:gd name="connsiteY5" fmla="*/ 154926 h 533400"/>
                  <a:gd name="connsiteX6" fmla="*/ 438502 w 438150"/>
                  <a:gd name="connsiteY6" fmla="*/ 495921 h 533400"/>
                  <a:gd name="connsiteX7" fmla="*/ 400402 w 438150"/>
                  <a:gd name="connsiteY7" fmla="*/ 534021 h 533400"/>
                  <a:gd name="connsiteX8" fmla="*/ 400402 w 438150"/>
                  <a:gd name="connsiteY8" fmla="*/ 534021 h 533400"/>
                  <a:gd name="connsiteX9" fmla="*/ 38452 w 438150"/>
                  <a:gd name="connsiteY9" fmla="*/ 534021 h 533400"/>
                  <a:gd name="connsiteX10" fmla="*/ 352 w 438150"/>
                  <a:gd name="connsiteY10" fmla="*/ 495921 h 533400"/>
                  <a:gd name="connsiteX11" fmla="*/ 352 w 438150"/>
                  <a:gd name="connsiteY11" fmla="*/ 495921 h 533400"/>
                  <a:gd name="connsiteX12" fmla="*/ 352 w 438150"/>
                  <a:gd name="connsiteY12" fmla="*/ 38721 h 533400"/>
                  <a:gd name="connsiteX13" fmla="*/ 38452 w 438150"/>
                  <a:gd name="connsiteY13" fmla="*/ 621 h 533400"/>
                  <a:gd name="connsiteX14" fmla="*/ 38452 w 438150"/>
                  <a:gd name="connsiteY14" fmla="*/ 621 h 533400"/>
                  <a:gd name="connsiteX15" fmla="*/ 284197 w 438150"/>
                  <a:gd name="connsiteY15" fmla="*/ 621 h 533400"/>
                  <a:gd name="connsiteX16" fmla="*/ 284197 w 438150"/>
                  <a:gd name="connsiteY16" fmla="*/ 19671 h 533400"/>
                  <a:gd name="connsiteX17" fmla="*/ 38452 w 438150"/>
                  <a:gd name="connsiteY17" fmla="*/ 19671 h 533400"/>
                  <a:gd name="connsiteX18" fmla="*/ 19402 w 438150"/>
                  <a:gd name="connsiteY18" fmla="*/ 38721 h 533400"/>
                  <a:gd name="connsiteX19" fmla="*/ 19402 w 438150"/>
                  <a:gd name="connsiteY19" fmla="*/ 38721 h 533400"/>
                  <a:gd name="connsiteX20" fmla="*/ 19402 w 438150"/>
                  <a:gd name="connsiteY20" fmla="*/ 495921 h 533400"/>
                  <a:gd name="connsiteX21" fmla="*/ 38452 w 438150"/>
                  <a:gd name="connsiteY21" fmla="*/ 514971 h 533400"/>
                  <a:gd name="connsiteX22" fmla="*/ 38452 w 438150"/>
                  <a:gd name="connsiteY22" fmla="*/ 514971 h 533400"/>
                  <a:gd name="connsiteX23" fmla="*/ 400402 w 438150"/>
                  <a:gd name="connsiteY23" fmla="*/ 514971 h 533400"/>
                  <a:gd name="connsiteX24" fmla="*/ 419452 w 438150"/>
                  <a:gd name="connsiteY24" fmla="*/ 495921 h 533400"/>
                  <a:gd name="connsiteX25" fmla="*/ 419452 w 438150"/>
                  <a:gd name="connsiteY25" fmla="*/ 495921 h 533400"/>
                  <a:gd name="connsiteX26" fmla="*/ 419452 w 438150"/>
                  <a:gd name="connsiteY26" fmla="*/ 154926 h 533400"/>
                  <a:gd name="connsiteX27" fmla="*/ 419452 w 438150"/>
                  <a:gd name="connsiteY27" fmla="*/ 153021 h 533400"/>
                  <a:gd name="connsiteX28" fmla="*/ 314677 w 438150"/>
                  <a:gd name="connsiteY28" fmla="*/ 153021 h 533400"/>
                  <a:gd name="connsiteX29" fmla="*/ 286102 w 438150"/>
                  <a:gd name="connsiteY29" fmla="*/ 126351 h 533400"/>
                  <a:gd name="connsiteX30" fmla="*/ 286102 w 438150"/>
                  <a:gd name="connsiteY30" fmla="*/ 124446 h 533400"/>
                  <a:gd name="connsiteX31" fmla="*/ 286102 w 438150"/>
                  <a:gd name="connsiteY31" fmla="*/ 19671 h 533400"/>
                  <a:gd name="connsiteX32" fmla="*/ 284197 w 438150"/>
                  <a:gd name="connsiteY32" fmla="*/ 19671 h 533400"/>
                  <a:gd name="connsiteX33" fmla="*/ 284197 w 438150"/>
                  <a:gd name="connsiteY33" fmla="*/ 19671 h 533400"/>
                  <a:gd name="connsiteX34" fmla="*/ 248002 w 438150"/>
                  <a:gd name="connsiteY34" fmla="*/ 200646 h 533400"/>
                  <a:gd name="connsiteX35" fmla="*/ 305152 w 438150"/>
                  <a:gd name="connsiteY35" fmla="*/ 257796 h 533400"/>
                  <a:gd name="connsiteX36" fmla="*/ 248002 w 438150"/>
                  <a:gd name="connsiteY36" fmla="*/ 314946 h 533400"/>
                  <a:gd name="connsiteX37" fmla="*/ 248002 w 438150"/>
                  <a:gd name="connsiteY37" fmla="*/ 314946 h 533400"/>
                  <a:gd name="connsiteX38" fmla="*/ 171802 w 438150"/>
                  <a:gd name="connsiteY38" fmla="*/ 314946 h 533400"/>
                  <a:gd name="connsiteX39" fmla="*/ 171802 w 438150"/>
                  <a:gd name="connsiteY39" fmla="*/ 410196 h 533400"/>
                  <a:gd name="connsiteX40" fmla="*/ 152752 w 438150"/>
                  <a:gd name="connsiteY40" fmla="*/ 410196 h 533400"/>
                  <a:gd name="connsiteX41" fmla="*/ 152752 w 438150"/>
                  <a:gd name="connsiteY41" fmla="*/ 200646 h 533400"/>
                  <a:gd name="connsiteX42" fmla="*/ 248002 w 438150"/>
                  <a:gd name="connsiteY42" fmla="*/ 200646 h 533400"/>
                  <a:gd name="connsiteX43" fmla="*/ 248002 w 438150"/>
                  <a:gd name="connsiteY43" fmla="*/ 219696 h 533400"/>
                  <a:gd name="connsiteX44" fmla="*/ 171802 w 438150"/>
                  <a:gd name="connsiteY44" fmla="*/ 219696 h 533400"/>
                  <a:gd name="connsiteX45" fmla="*/ 171802 w 438150"/>
                  <a:gd name="connsiteY45" fmla="*/ 295896 h 533400"/>
                  <a:gd name="connsiteX46" fmla="*/ 248002 w 438150"/>
                  <a:gd name="connsiteY46" fmla="*/ 295896 h 533400"/>
                  <a:gd name="connsiteX47" fmla="*/ 286102 w 438150"/>
                  <a:gd name="connsiteY47" fmla="*/ 257796 h 533400"/>
                  <a:gd name="connsiteX48" fmla="*/ 248002 w 438150"/>
                  <a:gd name="connsiteY48" fmla="*/ 219696 h 533400"/>
                  <a:gd name="connsiteX49" fmla="*/ 248002 w 438150"/>
                  <a:gd name="connsiteY49" fmla="*/ 219696 h 533400"/>
                  <a:gd name="connsiteX50" fmla="*/ 305152 w 438150"/>
                  <a:gd name="connsiteY50" fmla="*/ 33006 h 533400"/>
                  <a:gd name="connsiteX51" fmla="*/ 305152 w 438150"/>
                  <a:gd name="connsiteY51" fmla="*/ 124446 h 533400"/>
                  <a:gd name="connsiteX52" fmla="*/ 313724 w 438150"/>
                  <a:gd name="connsiteY52" fmla="*/ 133971 h 533400"/>
                  <a:gd name="connsiteX53" fmla="*/ 314677 w 438150"/>
                  <a:gd name="connsiteY53" fmla="*/ 133971 h 533400"/>
                  <a:gd name="connsiteX54" fmla="*/ 406117 w 438150"/>
                  <a:gd name="connsiteY54" fmla="*/ 133971 h 533400"/>
                  <a:gd name="connsiteX55" fmla="*/ 305152 w 438150"/>
                  <a:gd name="connsiteY55" fmla="*/ 33006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38150" h="533400">
                    <a:moveTo>
                      <a:pt x="284197" y="621"/>
                    </a:moveTo>
                    <a:cubicBezTo>
                      <a:pt x="294674" y="621"/>
                      <a:pt x="304199" y="4431"/>
                      <a:pt x="310867" y="12051"/>
                    </a:cubicBezTo>
                    <a:lnTo>
                      <a:pt x="310867" y="12051"/>
                    </a:lnTo>
                    <a:lnTo>
                      <a:pt x="427072" y="128256"/>
                    </a:lnTo>
                    <a:cubicBezTo>
                      <a:pt x="434692" y="135876"/>
                      <a:pt x="438502" y="145401"/>
                      <a:pt x="438502" y="154926"/>
                    </a:cubicBezTo>
                    <a:lnTo>
                      <a:pt x="438502" y="154926"/>
                    </a:lnTo>
                    <a:lnTo>
                      <a:pt x="438502" y="495921"/>
                    </a:lnTo>
                    <a:cubicBezTo>
                      <a:pt x="438502" y="516876"/>
                      <a:pt x="421357" y="534021"/>
                      <a:pt x="400402" y="534021"/>
                    </a:cubicBezTo>
                    <a:lnTo>
                      <a:pt x="400402" y="534021"/>
                    </a:lnTo>
                    <a:lnTo>
                      <a:pt x="38452" y="534021"/>
                    </a:lnTo>
                    <a:cubicBezTo>
                      <a:pt x="17497" y="534021"/>
                      <a:pt x="352" y="516876"/>
                      <a:pt x="352" y="495921"/>
                    </a:cubicBezTo>
                    <a:lnTo>
                      <a:pt x="352" y="495921"/>
                    </a:lnTo>
                    <a:lnTo>
                      <a:pt x="352" y="38721"/>
                    </a:lnTo>
                    <a:cubicBezTo>
                      <a:pt x="352" y="17766"/>
                      <a:pt x="17497" y="621"/>
                      <a:pt x="38452" y="621"/>
                    </a:cubicBezTo>
                    <a:lnTo>
                      <a:pt x="38452" y="621"/>
                    </a:lnTo>
                    <a:lnTo>
                      <a:pt x="284197" y="621"/>
                    </a:lnTo>
                    <a:close/>
                    <a:moveTo>
                      <a:pt x="284197" y="19671"/>
                    </a:moveTo>
                    <a:lnTo>
                      <a:pt x="38452" y="19671"/>
                    </a:lnTo>
                    <a:cubicBezTo>
                      <a:pt x="27974" y="19671"/>
                      <a:pt x="19402" y="28244"/>
                      <a:pt x="19402" y="38721"/>
                    </a:cubicBezTo>
                    <a:lnTo>
                      <a:pt x="19402" y="38721"/>
                    </a:lnTo>
                    <a:lnTo>
                      <a:pt x="19402" y="495921"/>
                    </a:lnTo>
                    <a:cubicBezTo>
                      <a:pt x="19402" y="506399"/>
                      <a:pt x="27974" y="514971"/>
                      <a:pt x="38452" y="514971"/>
                    </a:cubicBezTo>
                    <a:lnTo>
                      <a:pt x="38452" y="514971"/>
                    </a:lnTo>
                    <a:lnTo>
                      <a:pt x="400402" y="514971"/>
                    </a:lnTo>
                    <a:cubicBezTo>
                      <a:pt x="410880" y="514971"/>
                      <a:pt x="419452" y="506399"/>
                      <a:pt x="419452" y="495921"/>
                    </a:cubicBezTo>
                    <a:lnTo>
                      <a:pt x="419452" y="495921"/>
                    </a:lnTo>
                    <a:lnTo>
                      <a:pt x="419452" y="154926"/>
                    </a:lnTo>
                    <a:cubicBezTo>
                      <a:pt x="419452" y="153974"/>
                      <a:pt x="419452" y="153021"/>
                      <a:pt x="419452" y="153021"/>
                    </a:cubicBezTo>
                    <a:lnTo>
                      <a:pt x="314677" y="153021"/>
                    </a:lnTo>
                    <a:cubicBezTo>
                      <a:pt x="299437" y="153021"/>
                      <a:pt x="287055" y="141591"/>
                      <a:pt x="286102" y="126351"/>
                    </a:cubicBezTo>
                    <a:lnTo>
                      <a:pt x="286102" y="124446"/>
                    </a:lnTo>
                    <a:lnTo>
                      <a:pt x="286102" y="19671"/>
                    </a:lnTo>
                    <a:cubicBezTo>
                      <a:pt x="285149" y="19671"/>
                      <a:pt x="284197" y="19671"/>
                      <a:pt x="284197" y="19671"/>
                    </a:cubicBezTo>
                    <a:lnTo>
                      <a:pt x="284197" y="19671"/>
                    </a:lnTo>
                    <a:close/>
                    <a:moveTo>
                      <a:pt x="248002" y="200646"/>
                    </a:moveTo>
                    <a:cubicBezTo>
                      <a:pt x="279434" y="200646"/>
                      <a:pt x="305152" y="226364"/>
                      <a:pt x="305152" y="257796"/>
                    </a:cubicBezTo>
                    <a:cubicBezTo>
                      <a:pt x="305152" y="289229"/>
                      <a:pt x="279434" y="314946"/>
                      <a:pt x="248002" y="314946"/>
                    </a:cubicBezTo>
                    <a:lnTo>
                      <a:pt x="248002" y="314946"/>
                    </a:lnTo>
                    <a:lnTo>
                      <a:pt x="171802" y="314946"/>
                    </a:lnTo>
                    <a:lnTo>
                      <a:pt x="171802" y="410196"/>
                    </a:lnTo>
                    <a:lnTo>
                      <a:pt x="152752" y="410196"/>
                    </a:lnTo>
                    <a:lnTo>
                      <a:pt x="152752" y="200646"/>
                    </a:ln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lnTo>
                      <a:pt x="171802" y="219696"/>
                    </a:lnTo>
                    <a:lnTo>
                      <a:pt x="171802" y="295896"/>
                    </a:lnTo>
                    <a:lnTo>
                      <a:pt x="248002" y="295896"/>
                    </a:lnTo>
                    <a:cubicBezTo>
                      <a:pt x="268957" y="295896"/>
                      <a:pt x="286102" y="278751"/>
                      <a:pt x="286102" y="257796"/>
                    </a:cubicBezTo>
                    <a:cubicBezTo>
                      <a:pt x="286102" y="236841"/>
                      <a:pt x="268957" y="219696"/>
                      <a:pt x="248002" y="219696"/>
                    </a:cubicBezTo>
                    <a:lnTo>
                      <a:pt x="248002" y="219696"/>
                    </a:lnTo>
                    <a:close/>
                    <a:moveTo>
                      <a:pt x="305152" y="33006"/>
                    </a:moveTo>
                    <a:lnTo>
                      <a:pt x="305152" y="124446"/>
                    </a:lnTo>
                    <a:cubicBezTo>
                      <a:pt x="305152" y="129209"/>
                      <a:pt x="308962" y="133019"/>
                      <a:pt x="313724" y="133971"/>
                    </a:cubicBezTo>
                    <a:lnTo>
                      <a:pt x="314677" y="133971"/>
                    </a:lnTo>
                    <a:lnTo>
                      <a:pt x="406117" y="133971"/>
                    </a:lnTo>
                    <a:lnTo>
                      <a:pt x="305152" y="3300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13" name="组合 12" descr="9e4b0c87-63f9-4caa-950d-b5d68d07dcb5"/>
            <p:cNvGrpSpPr/>
            <p:nvPr/>
          </p:nvGrpSpPr>
          <p:grpSpPr>
            <a:xfrm>
              <a:off x="1454068" y="3872569"/>
              <a:ext cx="4141189" cy="976785"/>
              <a:chOff x="1454068" y="4018245"/>
              <a:chExt cx="4141189" cy="976785"/>
            </a:xfrm>
          </p:grpSpPr>
          <p:sp>
            <p:nvSpPr>
              <p:cNvPr id="9" name="Bullet2" descr="ad1df299-5e83-4ffb-b2ce-22e1926e0c7f"/>
              <p:cNvSpPr txBox="1"/>
              <p:nvPr/>
            </p:nvSpPr>
            <p:spPr>
              <a:xfrm>
                <a:off x="2115134" y="4018245"/>
                <a:ext cx="3480121" cy="307777"/>
              </a:xfrm>
              <a:prstGeom prst="rect">
                <a:avLst/>
              </a:prstGeom>
              <a:noFill/>
            </p:spPr>
            <p:txBody>
              <a:bodyPr wrap="square" rtlCol="0">
                <a:normAutofit fontScale="92500" lnSpcReduction="20000"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制定膳食计划的依据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0" name="Text2" descr="2f309617-d516-4828-aad6-374431098d9b"/>
              <p:cNvSpPr txBox="1"/>
              <p:nvPr/>
            </p:nvSpPr>
            <p:spPr>
              <a:xfrm>
                <a:off x="2115135" y="4321126"/>
                <a:ext cx="3480122" cy="67390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依据儿童年龄、营养需要、饮食习惯、气候地理等因素制定。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3" name="IconBackground2" descr="2db5e6a9-e212-4317-b229-d6a526d464b0"/>
              <p:cNvSpPr/>
              <p:nvPr/>
            </p:nvSpPr>
            <p:spPr>
              <a:xfrm>
                <a:off x="1454068" y="4069560"/>
                <a:ext cx="497206" cy="497206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4" name="Icon2" descr="55bd9740-defb-4426-97fd-fc7596d2fd6d"/>
              <p:cNvSpPr/>
              <p:nvPr/>
            </p:nvSpPr>
            <p:spPr>
              <a:xfrm>
                <a:off x="1584914" y="4189471"/>
                <a:ext cx="235513" cy="257384"/>
              </a:xfrm>
              <a:custGeom>
                <a:avLst/>
                <a:gdLst>
                  <a:gd name="connsiteX0" fmla="*/ 368431 w 488073"/>
                  <a:gd name="connsiteY0" fmla="*/ 621 h 533400"/>
                  <a:gd name="connsiteX1" fmla="*/ 368431 w 488073"/>
                  <a:gd name="connsiteY1" fmla="*/ 19671 h 533400"/>
                  <a:gd name="connsiteX2" fmla="*/ 339856 w 488073"/>
                  <a:gd name="connsiteY2" fmla="*/ 19671 h 533400"/>
                  <a:gd name="connsiteX3" fmla="*/ 339856 w 488073"/>
                  <a:gd name="connsiteY3" fmla="*/ 135876 h 533400"/>
                  <a:gd name="connsiteX4" fmla="*/ 341761 w 488073"/>
                  <a:gd name="connsiteY4" fmla="*/ 145401 h 533400"/>
                  <a:gd name="connsiteX5" fmla="*/ 342713 w 488073"/>
                  <a:gd name="connsiteY5" fmla="*/ 147306 h 533400"/>
                  <a:gd name="connsiteX6" fmla="*/ 483683 w 488073"/>
                  <a:gd name="connsiteY6" fmla="*/ 464489 h 533400"/>
                  <a:gd name="connsiteX7" fmla="*/ 484636 w 488073"/>
                  <a:gd name="connsiteY7" fmla="*/ 509256 h 533400"/>
                  <a:gd name="connsiteX8" fmla="*/ 448441 w 488073"/>
                  <a:gd name="connsiteY8" fmla="*/ 534021 h 533400"/>
                  <a:gd name="connsiteX9" fmla="*/ 448441 w 488073"/>
                  <a:gd name="connsiteY9" fmla="*/ 534021 h 533400"/>
                  <a:gd name="connsiteX10" fmla="*/ 40771 w 488073"/>
                  <a:gd name="connsiteY10" fmla="*/ 534021 h 533400"/>
                  <a:gd name="connsiteX11" fmla="*/ 4576 w 488073"/>
                  <a:gd name="connsiteY11" fmla="*/ 509256 h 533400"/>
                  <a:gd name="connsiteX12" fmla="*/ 5528 w 488073"/>
                  <a:gd name="connsiteY12" fmla="*/ 464489 h 533400"/>
                  <a:gd name="connsiteX13" fmla="*/ 5528 w 488073"/>
                  <a:gd name="connsiteY13" fmla="*/ 464489 h 533400"/>
                  <a:gd name="connsiteX14" fmla="*/ 146498 w 488073"/>
                  <a:gd name="connsiteY14" fmla="*/ 147306 h 533400"/>
                  <a:gd name="connsiteX15" fmla="*/ 149356 w 488073"/>
                  <a:gd name="connsiteY15" fmla="*/ 135876 h 533400"/>
                  <a:gd name="connsiteX16" fmla="*/ 149356 w 488073"/>
                  <a:gd name="connsiteY16" fmla="*/ 135876 h 533400"/>
                  <a:gd name="connsiteX17" fmla="*/ 149356 w 488073"/>
                  <a:gd name="connsiteY17" fmla="*/ 19671 h 533400"/>
                  <a:gd name="connsiteX18" fmla="*/ 120781 w 488073"/>
                  <a:gd name="connsiteY18" fmla="*/ 19671 h 533400"/>
                  <a:gd name="connsiteX19" fmla="*/ 120781 w 488073"/>
                  <a:gd name="connsiteY19" fmla="*/ 621 h 533400"/>
                  <a:gd name="connsiteX20" fmla="*/ 368431 w 488073"/>
                  <a:gd name="connsiteY20" fmla="*/ 621 h 533400"/>
                  <a:gd name="connsiteX21" fmla="*/ 253178 w 488073"/>
                  <a:gd name="connsiteY21" fmla="*/ 415911 h 533400"/>
                  <a:gd name="connsiteX22" fmla="*/ 250321 w 488073"/>
                  <a:gd name="connsiteY22" fmla="*/ 417816 h 533400"/>
                  <a:gd name="connsiteX23" fmla="*/ 51248 w 488073"/>
                  <a:gd name="connsiteY23" fmla="*/ 409244 h 533400"/>
                  <a:gd name="connsiteX24" fmla="*/ 23626 w 488073"/>
                  <a:gd name="connsiteY24" fmla="*/ 471156 h 533400"/>
                  <a:gd name="connsiteX25" fmla="*/ 22673 w 488073"/>
                  <a:gd name="connsiteY25" fmla="*/ 501636 h 533400"/>
                  <a:gd name="connsiteX26" fmla="*/ 40771 w 488073"/>
                  <a:gd name="connsiteY26" fmla="*/ 514971 h 533400"/>
                  <a:gd name="connsiteX27" fmla="*/ 40771 w 488073"/>
                  <a:gd name="connsiteY27" fmla="*/ 514971 h 533400"/>
                  <a:gd name="connsiteX28" fmla="*/ 447488 w 488073"/>
                  <a:gd name="connsiteY28" fmla="*/ 514971 h 533400"/>
                  <a:gd name="connsiteX29" fmla="*/ 465586 w 488073"/>
                  <a:gd name="connsiteY29" fmla="*/ 502589 h 533400"/>
                  <a:gd name="connsiteX30" fmla="*/ 464633 w 488073"/>
                  <a:gd name="connsiteY30" fmla="*/ 472109 h 533400"/>
                  <a:gd name="connsiteX31" fmla="*/ 464633 w 488073"/>
                  <a:gd name="connsiteY31" fmla="*/ 472109 h 533400"/>
                  <a:gd name="connsiteX32" fmla="*/ 436058 w 488073"/>
                  <a:gd name="connsiteY32" fmla="*/ 408291 h 533400"/>
                  <a:gd name="connsiteX33" fmla="*/ 435106 w 488073"/>
                  <a:gd name="connsiteY33" fmla="*/ 408291 h 533400"/>
                  <a:gd name="connsiteX34" fmla="*/ 253178 w 488073"/>
                  <a:gd name="connsiteY34" fmla="*/ 415911 h 533400"/>
                  <a:gd name="connsiteX35" fmla="*/ 320806 w 488073"/>
                  <a:gd name="connsiteY35" fmla="*/ 19671 h 533400"/>
                  <a:gd name="connsiteX36" fmla="*/ 168406 w 488073"/>
                  <a:gd name="connsiteY36" fmla="*/ 19671 h 533400"/>
                  <a:gd name="connsiteX37" fmla="*/ 168406 w 488073"/>
                  <a:gd name="connsiteY37" fmla="*/ 135876 h 533400"/>
                  <a:gd name="connsiteX38" fmla="*/ 165548 w 488073"/>
                  <a:gd name="connsiteY38" fmla="*/ 153021 h 533400"/>
                  <a:gd name="connsiteX39" fmla="*/ 165548 w 488073"/>
                  <a:gd name="connsiteY39" fmla="*/ 153021 h 533400"/>
                  <a:gd name="connsiteX40" fmla="*/ 164596 w 488073"/>
                  <a:gd name="connsiteY40" fmla="*/ 155878 h 533400"/>
                  <a:gd name="connsiteX41" fmla="*/ 58868 w 488073"/>
                  <a:gd name="connsiteY41" fmla="*/ 392098 h 533400"/>
                  <a:gd name="connsiteX42" fmla="*/ 236033 w 488073"/>
                  <a:gd name="connsiteY42" fmla="*/ 404481 h 533400"/>
                  <a:gd name="connsiteX43" fmla="*/ 238891 w 488073"/>
                  <a:gd name="connsiteY43" fmla="*/ 402576 h 533400"/>
                  <a:gd name="connsiteX44" fmla="*/ 425581 w 488073"/>
                  <a:gd name="connsiteY44" fmla="*/ 382573 h 533400"/>
                  <a:gd name="connsiteX45" fmla="*/ 324616 w 488073"/>
                  <a:gd name="connsiteY45" fmla="*/ 154926 h 533400"/>
                  <a:gd name="connsiteX46" fmla="*/ 320806 w 488073"/>
                  <a:gd name="connsiteY46" fmla="*/ 135876 h 533400"/>
                  <a:gd name="connsiteX47" fmla="*/ 320806 w 488073"/>
                  <a:gd name="connsiteY47" fmla="*/ 135876 h 533400"/>
                  <a:gd name="connsiteX48" fmla="*/ 320806 w 488073"/>
                  <a:gd name="connsiteY48" fmla="*/ 19671 h 533400"/>
                  <a:gd name="connsiteX49" fmla="*/ 306518 w 488073"/>
                  <a:gd name="connsiteY49" fmla="*/ 248271 h 533400"/>
                  <a:gd name="connsiteX50" fmla="*/ 349381 w 488073"/>
                  <a:gd name="connsiteY50" fmla="*/ 291134 h 533400"/>
                  <a:gd name="connsiteX51" fmla="*/ 306518 w 488073"/>
                  <a:gd name="connsiteY51" fmla="*/ 333996 h 533400"/>
                  <a:gd name="connsiteX52" fmla="*/ 263656 w 488073"/>
                  <a:gd name="connsiteY52" fmla="*/ 291134 h 533400"/>
                  <a:gd name="connsiteX53" fmla="*/ 306518 w 488073"/>
                  <a:gd name="connsiteY53" fmla="*/ 248271 h 533400"/>
                  <a:gd name="connsiteX54" fmla="*/ 306518 w 488073"/>
                  <a:gd name="connsiteY54" fmla="*/ 267321 h 533400"/>
                  <a:gd name="connsiteX55" fmla="*/ 282706 w 488073"/>
                  <a:gd name="connsiteY55" fmla="*/ 291134 h 533400"/>
                  <a:gd name="connsiteX56" fmla="*/ 306518 w 488073"/>
                  <a:gd name="connsiteY56" fmla="*/ 314946 h 533400"/>
                  <a:gd name="connsiteX57" fmla="*/ 330331 w 488073"/>
                  <a:gd name="connsiteY57" fmla="*/ 291134 h 533400"/>
                  <a:gd name="connsiteX58" fmla="*/ 306518 w 488073"/>
                  <a:gd name="connsiteY58" fmla="*/ 26732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8073" h="533400">
                    <a:moveTo>
                      <a:pt x="368431" y="621"/>
                    </a:moveTo>
                    <a:lnTo>
                      <a:pt x="368431" y="19671"/>
                    </a:lnTo>
                    <a:lnTo>
                      <a:pt x="339856" y="19671"/>
                    </a:lnTo>
                    <a:lnTo>
                      <a:pt x="339856" y="135876"/>
                    </a:lnTo>
                    <a:cubicBezTo>
                      <a:pt x="339856" y="138734"/>
                      <a:pt x="340808" y="142544"/>
                      <a:pt x="341761" y="145401"/>
                    </a:cubicBezTo>
                    <a:lnTo>
                      <a:pt x="342713" y="147306"/>
                    </a:lnTo>
                    <a:lnTo>
                      <a:pt x="483683" y="464489"/>
                    </a:lnTo>
                    <a:cubicBezTo>
                      <a:pt x="490351" y="478776"/>
                      <a:pt x="490351" y="494969"/>
                      <a:pt x="484636" y="509256"/>
                    </a:cubicBezTo>
                    <a:cubicBezTo>
                      <a:pt x="478921" y="524496"/>
                      <a:pt x="464633" y="534021"/>
                      <a:pt x="448441" y="534021"/>
                    </a:cubicBezTo>
                    <a:lnTo>
                      <a:pt x="448441" y="534021"/>
                    </a:lnTo>
                    <a:lnTo>
                      <a:pt x="40771" y="534021"/>
                    </a:lnTo>
                    <a:cubicBezTo>
                      <a:pt x="24578" y="534021"/>
                      <a:pt x="10291" y="524496"/>
                      <a:pt x="4576" y="509256"/>
                    </a:cubicBezTo>
                    <a:cubicBezTo>
                      <a:pt x="-1139" y="494969"/>
                      <a:pt x="-187" y="478776"/>
                      <a:pt x="5528" y="464489"/>
                    </a:cubicBezTo>
                    <a:lnTo>
                      <a:pt x="5528" y="464489"/>
                    </a:lnTo>
                    <a:lnTo>
                      <a:pt x="146498" y="147306"/>
                    </a:lnTo>
                    <a:cubicBezTo>
                      <a:pt x="148403" y="143496"/>
                      <a:pt x="149356" y="139686"/>
                      <a:pt x="149356" y="135876"/>
                    </a:cubicBezTo>
                    <a:lnTo>
                      <a:pt x="149356" y="135876"/>
                    </a:lnTo>
                    <a:lnTo>
                      <a:pt x="149356" y="19671"/>
                    </a:lnTo>
                    <a:lnTo>
                      <a:pt x="120781" y="19671"/>
                    </a:lnTo>
                    <a:lnTo>
                      <a:pt x="120781" y="621"/>
                    </a:lnTo>
                    <a:lnTo>
                      <a:pt x="368431" y="621"/>
                    </a:lnTo>
                    <a:close/>
                    <a:moveTo>
                      <a:pt x="253178" y="415911"/>
                    </a:moveTo>
                    <a:lnTo>
                      <a:pt x="250321" y="417816"/>
                    </a:lnTo>
                    <a:cubicBezTo>
                      <a:pt x="195076" y="456869"/>
                      <a:pt x="119828" y="453059"/>
                      <a:pt x="51248" y="409244"/>
                    </a:cubicBezTo>
                    <a:lnTo>
                      <a:pt x="23626" y="471156"/>
                    </a:lnTo>
                    <a:cubicBezTo>
                      <a:pt x="19816" y="480681"/>
                      <a:pt x="18863" y="491159"/>
                      <a:pt x="22673" y="501636"/>
                    </a:cubicBezTo>
                    <a:cubicBezTo>
                      <a:pt x="25531" y="510209"/>
                      <a:pt x="33151" y="514971"/>
                      <a:pt x="40771" y="514971"/>
                    </a:cubicBezTo>
                    <a:lnTo>
                      <a:pt x="40771" y="514971"/>
                    </a:lnTo>
                    <a:lnTo>
                      <a:pt x="447488" y="514971"/>
                    </a:lnTo>
                    <a:cubicBezTo>
                      <a:pt x="456061" y="514971"/>
                      <a:pt x="462728" y="510209"/>
                      <a:pt x="465586" y="502589"/>
                    </a:cubicBezTo>
                    <a:cubicBezTo>
                      <a:pt x="469396" y="493064"/>
                      <a:pt x="469396" y="481634"/>
                      <a:pt x="464633" y="472109"/>
                    </a:cubicBezTo>
                    <a:lnTo>
                      <a:pt x="464633" y="472109"/>
                    </a:lnTo>
                    <a:lnTo>
                      <a:pt x="436058" y="408291"/>
                    </a:lnTo>
                    <a:lnTo>
                      <a:pt x="435106" y="408291"/>
                    </a:lnTo>
                    <a:cubicBezTo>
                      <a:pt x="375098" y="378764"/>
                      <a:pt x="302708" y="382573"/>
                      <a:pt x="253178" y="415911"/>
                    </a:cubicBezTo>
                    <a:close/>
                    <a:moveTo>
                      <a:pt x="320806" y="19671"/>
                    </a:moveTo>
                    <a:lnTo>
                      <a:pt x="168406" y="19671"/>
                    </a:lnTo>
                    <a:lnTo>
                      <a:pt x="168406" y="135876"/>
                    </a:lnTo>
                    <a:cubicBezTo>
                      <a:pt x="168406" y="141591"/>
                      <a:pt x="167453" y="147306"/>
                      <a:pt x="165548" y="153021"/>
                    </a:cubicBezTo>
                    <a:lnTo>
                      <a:pt x="165548" y="153021"/>
                    </a:lnTo>
                    <a:lnTo>
                      <a:pt x="164596" y="155878"/>
                    </a:lnTo>
                    <a:lnTo>
                      <a:pt x="58868" y="392098"/>
                    </a:lnTo>
                    <a:cubicBezTo>
                      <a:pt x="120781" y="432103"/>
                      <a:pt x="187456" y="436866"/>
                      <a:pt x="236033" y="404481"/>
                    </a:cubicBezTo>
                    <a:lnTo>
                      <a:pt x="238891" y="402576"/>
                    </a:lnTo>
                    <a:cubicBezTo>
                      <a:pt x="290326" y="366381"/>
                      <a:pt x="361763" y="359714"/>
                      <a:pt x="425581" y="382573"/>
                    </a:cubicBezTo>
                    <a:lnTo>
                      <a:pt x="324616" y="154926"/>
                    </a:lnTo>
                    <a:cubicBezTo>
                      <a:pt x="321758" y="149211"/>
                      <a:pt x="320806" y="142544"/>
                      <a:pt x="320806" y="135876"/>
                    </a:cubicBezTo>
                    <a:lnTo>
                      <a:pt x="320806" y="135876"/>
                    </a:lnTo>
                    <a:lnTo>
                      <a:pt x="320806" y="19671"/>
                    </a:lnTo>
                    <a:close/>
                    <a:moveTo>
                      <a:pt x="306518" y="248271"/>
                    </a:moveTo>
                    <a:cubicBezTo>
                      <a:pt x="330331" y="248271"/>
                      <a:pt x="349381" y="267321"/>
                      <a:pt x="349381" y="291134"/>
                    </a:cubicBezTo>
                    <a:cubicBezTo>
                      <a:pt x="349381" y="314946"/>
                      <a:pt x="330331" y="333996"/>
                      <a:pt x="306518" y="333996"/>
                    </a:cubicBezTo>
                    <a:cubicBezTo>
                      <a:pt x="282706" y="333996"/>
                      <a:pt x="263656" y="314946"/>
                      <a:pt x="263656" y="291134"/>
                    </a:cubicBezTo>
                    <a:cubicBezTo>
                      <a:pt x="263656" y="267321"/>
                      <a:pt x="282706" y="248271"/>
                      <a:pt x="306518" y="248271"/>
                    </a:cubicBezTo>
                    <a:close/>
                    <a:moveTo>
                      <a:pt x="306518" y="267321"/>
                    </a:moveTo>
                    <a:cubicBezTo>
                      <a:pt x="293183" y="267321"/>
                      <a:pt x="282706" y="277798"/>
                      <a:pt x="282706" y="291134"/>
                    </a:cubicBezTo>
                    <a:cubicBezTo>
                      <a:pt x="282706" y="304469"/>
                      <a:pt x="293183" y="314946"/>
                      <a:pt x="306518" y="314946"/>
                    </a:cubicBezTo>
                    <a:cubicBezTo>
                      <a:pt x="319853" y="314946"/>
                      <a:pt x="330331" y="304469"/>
                      <a:pt x="330331" y="291134"/>
                    </a:cubicBezTo>
                    <a:cubicBezTo>
                      <a:pt x="330331" y="277798"/>
                      <a:pt x="319853" y="267321"/>
                      <a:pt x="306518" y="2673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4" name="组合 13" descr="1566c8da-1248-4a1f-ab07-d4816bb5f57d"/>
            <p:cNvGrpSpPr/>
            <p:nvPr/>
          </p:nvGrpSpPr>
          <p:grpSpPr>
            <a:xfrm>
              <a:off x="1454067" y="5157315"/>
              <a:ext cx="4141190" cy="976785"/>
              <a:chOff x="1454067" y="5157315"/>
              <a:chExt cx="4141190" cy="976785"/>
            </a:xfrm>
          </p:grpSpPr>
          <p:sp>
            <p:nvSpPr>
              <p:cNvPr id="11" name="Bullet3" descr="cafe77b6-c603-4b44-b00f-73fa2bc94056"/>
              <p:cNvSpPr txBox="1"/>
              <p:nvPr/>
            </p:nvSpPr>
            <p:spPr>
              <a:xfrm>
                <a:off x="2115135" y="5157315"/>
                <a:ext cx="3480120" cy="307777"/>
              </a:xfrm>
              <a:prstGeom prst="rect">
                <a:avLst/>
              </a:prstGeom>
              <a:noFill/>
            </p:spPr>
            <p:txBody>
              <a:bodyPr wrap="square" rtlCol="0">
                <a:normAutofit fontScale="92500" lnSpcReduction="20000"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每日食物种类和数量计划要点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3" descr="69e6a342-d162-4322-bf39-1273e67ffccc"/>
              <p:cNvSpPr txBox="1"/>
              <p:nvPr/>
            </p:nvSpPr>
            <p:spPr>
              <a:xfrm>
                <a:off x="2115135" y="5460196"/>
                <a:ext cx="3480122" cy="67390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提供平衡膳食，注意食物搭配，满足儿童各类食物总量和营养需求。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6" name="IconBackground3" descr="4a876798-5176-4f1b-baf5-94885c8d6517"/>
              <p:cNvSpPr/>
              <p:nvPr/>
            </p:nvSpPr>
            <p:spPr>
              <a:xfrm>
                <a:off x="1454067" y="5210563"/>
                <a:ext cx="497206" cy="497206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7" name="Icon3" descr="977faf96-4a80-45d0-ac40-2fdde16b36ed"/>
              <p:cNvSpPr/>
              <p:nvPr/>
            </p:nvSpPr>
            <p:spPr>
              <a:xfrm>
                <a:off x="1573977" y="5330474"/>
                <a:ext cx="257384" cy="257384"/>
              </a:xfrm>
              <a:custGeom>
                <a:avLst/>
                <a:gdLst>
                  <a:gd name="connsiteX0" fmla="*/ 266700 w 533400"/>
                  <a:gd name="connsiteY0" fmla="*/ 285750 h 533400"/>
                  <a:gd name="connsiteX1" fmla="*/ 409575 w 533400"/>
                  <a:gd name="connsiteY1" fmla="*/ 142875 h 533400"/>
                  <a:gd name="connsiteX2" fmla="*/ 266700 w 533400"/>
                  <a:gd name="connsiteY2" fmla="*/ 0 h 533400"/>
                  <a:gd name="connsiteX3" fmla="*/ 123825 w 533400"/>
                  <a:gd name="connsiteY3" fmla="*/ 142875 h 533400"/>
                  <a:gd name="connsiteX4" fmla="*/ 266700 w 533400"/>
                  <a:gd name="connsiteY4" fmla="*/ 285750 h 533400"/>
                  <a:gd name="connsiteX5" fmla="*/ 266700 w 533400"/>
                  <a:gd name="connsiteY5" fmla="*/ 19050 h 533400"/>
                  <a:gd name="connsiteX6" fmla="*/ 390525 w 533400"/>
                  <a:gd name="connsiteY6" fmla="*/ 142875 h 533400"/>
                  <a:gd name="connsiteX7" fmla="*/ 266700 w 533400"/>
                  <a:gd name="connsiteY7" fmla="*/ 266700 h 533400"/>
                  <a:gd name="connsiteX8" fmla="*/ 142875 w 533400"/>
                  <a:gd name="connsiteY8" fmla="*/ 142875 h 533400"/>
                  <a:gd name="connsiteX9" fmla="*/ 266700 w 533400"/>
                  <a:gd name="connsiteY9" fmla="*/ 19050 h 533400"/>
                  <a:gd name="connsiteX10" fmla="*/ 419100 w 533400"/>
                  <a:gd name="connsiteY10" fmla="*/ 333375 h 533400"/>
                  <a:gd name="connsiteX11" fmla="*/ 114300 w 533400"/>
                  <a:gd name="connsiteY11" fmla="*/ 333375 h 533400"/>
                  <a:gd name="connsiteX12" fmla="*/ 0 w 533400"/>
                  <a:gd name="connsiteY12" fmla="*/ 447675 h 533400"/>
                  <a:gd name="connsiteX13" fmla="*/ 0 w 533400"/>
                  <a:gd name="connsiteY13" fmla="*/ 533400 h 533400"/>
                  <a:gd name="connsiteX14" fmla="*/ 19050 w 533400"/>
                  <a:gd name="connsiteY14" fmla="*/ 533400 h 533400"/>
                  <a:gd name="connsiteX15" fmla="*/ 19050 w 533400"/>
                  <a:gd name="connsiteY15" fmla="*/ 447675 h 533400"/>
                  <a:gd name="connsiteX16" fmla="*/ 114300 w 533400"/>
                  <a:gd name="connsiteY16" fmla="*/ 352425 h 533400"/>
                  <a:gd name="connsiteX17" fmla="*/ 419100 w 533400"/>
                  <a:gd name="connsiteY17" fmla="*/ 352425 h 533400"/>
                  <a:gd name="connsiteX18" fmla="*/ 514350 w 533400"/>
                  <a:gd name="connsiteY18" fmla="*/ 447675 h 533400"/>
                  <a:gd name="connsiteX19" fmla="*/ 514350 w 533400"/>
                  <a:gd name="connsiteY19" fmla="*/ 533400 h 533400"/>
                  <a:gd name="connsiteX20" fmla="*/ 533400 w 533400"/>
                  <a:gd name="connsiteY20" fmla="*/ 533400 h 533400"/>
                  <a:gd name="connsiteX21" fmla="*/ 533400 w 533400"/>
                  <a:gd name="connsiteY21" fmla="*/ 447675 h 533400"/>
                  <a:gd name="connsiteX22" fmla="*/ 419100 w 533400"/>
                  <a:gd name="connsiteY22" fmla="*/ 333375 h 533400"/>
                  <a:gd name="connsiteX23" fmla="*/ 342900 w 533400"/>
                  <a:gd name="connsiteY23" fmla="*/ 466725 h 533400"/>
                  <a:gd name="connsiteX24" fmla="*/ 457200 w 533400"/>
                  <a:gd name="connsiteY24" fmla="*/ 466725 h 533400"/>
                  <a:gd name="connsiteX25" fmla="*/ 457200 w 533400"/>
                  <a:gd name="connsiteY25" fmla="*/ 447675 h 533400"/>
                  <a:gd name="connsiteX26" fmla="*/ 342900 w 533400"/>
                  <a:gd name="connsiteY26" fmla="*/ 447675 h 533400"/>
                  <a:gd name="connsiteX27" fmla="*/ 342900 w 533400"/>
                  <a:gd name="connsiteY27" fmla="*/ 466725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33400" h="533400">
                    <a:moveTo>
                      <a:pt x="266700" y="285750"/>
                    </a:moveTo>
                    <a:cubicBezTo>
                      <a:pt x="345758" y="285750"/>
                      <a:pt x="409575" y="221933"/>
                      <a:pt x="409575" y="142875"/>
                    </a:cubicBezTo>
                    <a:cubicBezTo>
                      <a:pt x="409575" y="63818"/>
                      <a:pt x="345758" y="0"/>
                      <a:pt x="266700" y="0"/>
                    </a:cubicBezTo>
                    <a:cubicBezTo>
                      <a:pt x="187643" y="0"/>
                      <a:pt x="123825" y="63818"/>
                      <a:pt x="123825" y="142875"/>
                    </a:cubicBezTo>
                    <a:cubicBezTo>
                      <a:pt x="123825" y="221933"/>
                      <a:pt x="187643" y="285750"/>
                      <a:pt x="266700" y="285750"/>
                    </a:cubicBezTo>
                    <a:close/>
                    <a:moveTo>
                      <a:pt x="266700" y="19050"/>
                    </a:moveTo>
                    <a:cubicBezTo>
                      <a:pt x="335280" y="19050"/>
                      <a:pt x="390525" y="74295"/>
                      <a:pt x="390525" y="142875"/>
                    </a:cubicBezTo>
                    <a:cubicBezTo>
                      <a:pt x="390525" y="211455"/>
                      <a:pt x="335280" y="266700"/>
                      <a:pt x="266700" y="266700"/>
                    </a:cubicBezTo>
                    <a:cubicBezTo>
                      <a:pt x="198120" y="266700"/>
                      <a:pt x="142875" y="211455"/>
                      <a:pt x="142875" y="142875"/>
                    </a:cubicBezTo>
                    <a:cubicBezTo>
                      <a:pt x="142875" y="74295"/>
                      <a:pt x="198120" y="19050"/>
                      <a:pt x="266700" y="19050"/>
                    </a:cubicBezTo>
                    <a:close/>
                    <a:moveTo>
                      <a:pt x="419100" y="333375"/>
                    </a:moveTo>
                    <a:lnTo>
                      <a:pt x="114300" y="333375"/>
                    </a:lnTo>
                    <a:cubicBezTo>
                      <a:pt x="51435" y="333375"/>
                      <a:pt x="0" y="384810"/>
                      <a:pt x="0" y="447675"/>
                    </a:cubicBezTo>
                    <a:lnTo>
                      <a:pt x="0" y="533400"/>
                    </a:lnTo>
                    <a:lnTo>
                      <a:pt x="19050" y="533400"/>
                    </a:lnTo>
                    <a:lnTo>
                      <a:pt x="19050" y="447675"/>
                    </a:lnTo>
                    <a:cubicBezTo>
                      <a:pt x="19050" y="395288"/>
                      <a:pt x="61913" y="352425"/>
                      <a:pt x="114300" y="352425"/>
                    </a:cubicBezTo>
                    <a:lnTo>
                      <a:pt x="419100" y="352425"/>
                    </a:lnTo>
                    <a:cubicBezTo>
                      <a:pt x="471488" y="352425"/>
                      <a:pt x="514350" y="395288"/>
                      <a:pt x="514350" y="447675"/>
                    </a:cubicBezTo>
                    <a:lnTo>
                      <a:pt x="514350" y="533400"/>
                    </a:lnTo>
                    <a:lnTo>
                      <a:pt x="533400" y="533400"/>
                    </a:lnTo>
                    <a:lnTo>
                      <a:pt x="533400" y="447675"/>
                    </a:lnTo>
                    <a:cubicBezTo>
                      <a:pt x="533400" y="384810"/>
                      <a:pt x="481965" y="333375"/>
                      <a:pt x="419100" y="333375"/>
                    </a:cubicBezTo>
                    <a:close/>
                    <a:moveTo>
                      <a:pt x="342900" y="466725"/>
                    </a:moveTo>
                    <a:lnTo>
                      <a:pt x="457200" y="466725"/>
                    </a:lnTo>
                    <a:lnTo>
                      <a:pt x="457200" y="447675"/>
                    </a:lnTo>
                    <a:lnTo>
                      <a:pt x="342900" y="447675"/>
                    </a:lnTo>
                    <a:lnTo>
                      <a:pt x="342900" y="46672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5" name="组合 14" descr="5db51a18-c268-4631-a48c-fe47aa7d340d"/>
            <p:cNvGrpSpPr/>
            <p:nvPr/>
          </p:nvGrpSpPr>
          <p:grpSpPr>
            <a:xfrm>
              <a:off x="6596743" y="2587823"/>
              <a:ext cx="4136282" cy="976785"/>
              <a:chOff x="6596743" y="2587823"/>
              <a:chExt cx="4136282" cy="976785"/>
            </a:xfrm>
          </p:grpSpPr>
          <p:sp>
            <p:nvSpPr>
              <p:cNvPr id="19" name="Bullet4" descr="45e4cebd-fed2-4925-a1ea-64b23370e448"/>
              <p:cNvSpPr txBox="1"/>
              <p:nvPr/>
            </p:nvSpPr>
            <p:spPr>
              <a:xfrm>
                <a:off x="6596743" y="2587823"/>
                <a:ext cx="3480122" cy="307777"/>
              </a:xfrm>
              <a:prstGeom prst="rect">
                <a:avLst/>
              </a:prstGeom>
              <a:noFill/>
            </p:spPr>
            <p:txBody>
              <a:bodyPr wrap="square" rtlCol="0">
                <a:normAutofit fontScale="92500" lnSpcReduction="20000"/>
              </a:bodyPr>
              <a:lstStyle/>
              <a:p>
                <a:pPr algn="r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食谱编制原则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0" name="Text4" descr="19f334a7-0025-498c-9fe7-a8b73b28ca2d"/>
              <p:cNvSpPr txBox="1"/>
              <p:nvPr/>
            </p:nvSpPr>
            <p:spPr>
              <a:xfrm>
                <a:off x="6596743" y="2890704"/>
                <a:ext cx="3480122" cy="67390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确保食物种类和数量符合计划，考虑利用率，适合儿童消化。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1" name="IconBackground4" descr="f9309339-77ab-4af6-ab7c-2443221d2e90"/>
              <p:cNvSpPr/>
              <p:nvPr/>
            </p:nvSpPr>
            <p:spPr>
              <a:xfrm flipH="1">
                <a:off x="10235819" y="2587823"/>
                <a:ext cx="497206" cy="497206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2" name="Icon4" descr="7ad85b4a-37fd-44d3-95bf-4f94ee7b29a9"/>
              <p:cNvSpPr/>
              <p:nvPr/>
            </p:nvSpPr>
            <p:spPr>
              <a:xfrm>
                <a:off x="10355731" y="2707734"/>
                <a:ext cx="257384" cy="257384"/>
              </a:xfrm>
              <a:custGeom>
                <a:avLst/>
                <a:gdLst>
                  <a:gd name="connsiteX0" fmla="*/ 343764 w 533400"/>
                  <a:gd name="connsiteY0" fmla="*/ 621 h 533400"/>
                  <a:gd name="connsiteX1" fmla="*/ 381864 w 533400"/>
                  <a:gd name="connsiteY1" fmla="*/ 38721 h 533400"/>
                  <a:gd name="connsiteX2" fmla="*/ 381864 w 533400"/>
                  <a:gd name="connsiteY2" fmla="*/ 38721 h 533400"/>
                  <a:gd name="connsiteX3" fmla="*/ 381864 w 533400"/>
                  <a:gd name="connsiteY3" fmla="*/ 114921 h 533400"/>
                  <a:gd name="connsiteX4" fmla="*/ 496164 w 533400"/>
                  <a:gd name="connsiteY4" fmla="*/ 114921 h 533400"/>
                  <a:gd name="connsiteX5" fmla="*/ 534264 w 533400"/>
                  <a:gd name="connsiteY5" fmla="*/ 151116 h 533400"/>
                  <a:gd name="connsiteX6" fmla="*/ 534264 w 533400"/>
                  <a:gd name="connsiteY6" fmla="*/ 153021 h 533400"/>
                  <a:gd name="connsiteX7" fmla="*/ 534264 w 533400"/>
                  <a:gd name="connsiteY7" fmla="*/ 381621 h 533400"/>
                  <a:gd name="connsiteX8" fmla="*/ 498069 w 533400"/>
                  <a:gd name="connsiteY8" fmla="*/ 419721 h 533400"/>
                  <a:gd name="connsiteX9" fmla="*/ 496164 w 533400"/>
                  <a:gd name="connsiteY9" fmla="*/ 419721 h 533400"/>
                  <a:gd name="connsiteX10" fmla="*/ 381864 w 533400"/>
                  <a:gd name="connsiteY10" fmla="*/ 419721 h 533400"/>
                  <a:gd name="connsiteX11" fmla="*/ 381864 w 533400"/>
                  <a:gd name="connsiteY11" fmla="*/ 495921 h 533400"/>
                  <a:gd name="connsiteX12" fmla="*/ 345669 w 533400"/>
                  <a:gd name="connsiteY12" fmla="*/ 534021 h 533400"/>
                  <a:gd name="connsiteX13" fmla="*/ 343764 w 533400"/>
                  <a:gd name="connsiteY13" fmla="*/ 534021 h 533400"/>
                  <a:gd name="connsiteX14" fmla="*/ 191364 w 533400"/>
                  <a:gd name="connsiteY14" fmla="*/ 534021 h 533400"/>
                  <a:gd name="connsiteX15" fmla="*/ 153264 w 533400"/>
                  <a:gd name="connsiteY15" fmla="*/ 495921 h 533400"/>
                  <a:gd name="connsiteX16" fmla="*/ 153264 w 533400"/>
                  <a:gd name="connsiteY16" fmla="*/ 495921 h 533400"/>
                  <a:gd name="connsiteX17" fmla="*/ 153264 w 533400"/>
                  <a:gd name="connsiteY17" fmla="*/ 419721 h 533400"/>
                  <a:gd name="connsiteX18" fmla="*/ 38964 w 533400"/>
                  <a:gd name="connsiteY18" fmla="*/ 419721 h 533400"/>
                  <a:gd name="connsiteX19" fmla="*/ 864 w 533400"/>
                  <a:gd name="connsiteY19" fmla="*/ 383526 h 533400"/>
                  <a:gd name="connsiteX20" fmla="*/ 864 w 533400"/>
                  <a:gd name="connsiteY20" fmla="*/ 381621 h 533400"/>
                  <a:gd name="connsiteX21" fmla="*/ 864 w 533400"/>
                  <a:gd name="connsiteY21" fmla="*/ 197789 h 533400"/>
                  <a:gd name="connsiteX22" fmla="*/ 9436 w 533400"/>
                  <a:gd name="connsiteY22" fmla="*/ 173976 h 533400"/>
                  <a:gd name="connsiteX23" fmla="*/ 11342 w 533400"/>
                  <a:gd name="connsiteY23" fmla="*/ 172071 h 533400"/>
                  <a:gd name="connsiteX24" fmla="*/ 52299 w 533400"/>
                  <a:gd name="connsiteY24" fmla="*/ 127303 h 533400"/>
                  <a:gd name="connsiteX25" fmla="*/ 78017 w 533400"/>
                  <a:gd name="connsiteY25" fmla="*/ 114921 h 533400"/>
                  <a:gd name="connsiteX26" fmla="*/ 79921 w 533400"/>
                  <a:gd name="connsiteY26" fmla="*/ 114921 h 533400"/>
                  <a:gd name="connsiteX27" fmla="*/ 153264 w 533400"/>
                  <a:gd name="connsiteY27" fmla="*/ 114921 h 533400"/>
                  <a:gd name="connsiteX28" fmla="*/ 153264 w 533400"/>
                  <a:gd name="connsiteY28" fmla="*/ 38721 h 533400"/>
                  <a:gd name="connsiteX29" fmla="*/ 189459 w 533400"/>
                  <a:gd name="connsiteY29" fmla="*/ 621 h 533400"/>
                  <a:gd name="connsiteX30" fmla="*/ 191364 w 533400"/>
                  <a:gd name="connsiteY30" fmla="*/ 621 h 533400"/>
                  <a:gd name="connsiteX31" fmla="*/ 343764 w 533400"/>
                  <a:gd name="connsiteY31" fmla="*/ 621 h 533400"/>
                  <a:gd name="connsiteX32" fmla="*/ 343764 w 533400"/>
                  <a:gd name="connsiteY32" fmla="*/ 286371 h 533400"/>
                  <a:gd name="connsiteX33" fmla="*/ 191364 w 533400"/>
                  <a:gd name="connsiteY33" fmla="*/ 286371 h 533400"/>
                  <a:gd name="connsiteX34" fmla="*/ 172314 w 533400"/>
                  <a:gd name="connsiteY34" fmla="*/ 305421 h 533400"/>
                  <a:gd name="connsiteX35" fmla="*/ 172314 w 533400"/>
                  <a:gd name="connsiteY35" fmla="*/ 305421 h 533400"/>
                  <a:gd name="connsiteX36" fmla="*/ 172314 w 533400"/>
                  <a:gd name="connsiteY36" fmla="*/ 495921 h 533400"/>
                  <a:gd name="connsiteX37" fmla="*/ 191364 w 533400"/>
                  <a:gd name="connsiteY37" fmla="*/ 514971 h 533400"/>
                  <a:gd name="connsiteX38" fmla="*/ 191364 w 533400"/>
                  <a:gd name="connsiteY38" fmla="*/ 514971 h 533400"/>
                  <a:gd name="connsiteX39" fmla="*/ 343764 w 533400"/>
                  <a:gd name="connsiteY39" fmla="*/ 514971 h 533400"/>
                  <a:gd name="connsiteX40" fmla="*/ 362814 w 533400"/>
                  <a:gd name="connsiteY40" fmla="*/ 495921 h 533400"/>
                  <a:gd name="connsiteX41" fmla="*/ 362814 w 533400"/>
                  <a:gd name="connsiteY41" fmla="*/ 495921 h 533400"/>
                  <a:gd name="connsiteX42" fmla="*/ 362814 w 533400"/>
                  <a:gd name="connsiteY42" fmla="*/ 305421 h 533400"/>
                  <a:gd name="connsiteX43" fmla="*/ 343764 w 533400"/>
                  <a:gd name="connsiteY43" fmla="*/ 286371 h 533400"/>
                  <a:gd name="connsiteX44" fmla="*/ 343764 w 533400"/>
                  <a:gd name="connsiteY44" fmla="*/ 286371 h 533400"/>
                  <a:gd name="connsiteX45" fmla="*/ 496164 w 533400"/>
                  <a:gd name="connsiteY45" fmla="*/ 133971 h 533400"/>
                  <a:gd name="connsiteX46" fmla="*/ 79921 w 533400"/>
                  <a:gd name="connsiteY46" fmla="*/ 133971 h 533400"/>
                  <a:gd name="connsiteX47" fmla="*/ 67539 w 533400"/>
                  <a:gd name="connsiteY47" fmla="*/ 138734 h 533400"/>
                  <a:gd name="connsiteX48" fmla="*/ 66586 w 533400"/>
                  <a:gd name="connsiteY48" fmla="*/ 139686 h 533400"/>
                  <a:gd name="connsiteX49" fmla="*/ 25629 w 533400"/>
                  <a:gd name="connsiteY49" fmla="*/ 184453 h 533400"/>
                  <a:gd name="connsiteX50" fmla="*/ 19914 w 533400"/>
                  <a:gd name="connsiteY50" fmla="*/ 195884 h 533400"/>
                  <a:gd name="connsiteX51" fmla="*/ 19914 w 533400"/>
                  <a:gd name="connsiteY51" fmla="*/ 197789 h 533400"/>
                  <a:gd name="connsiteX52" fmla="*/ 19914 w 533400"/>
                  <a:gd name="connsiteY52" fmla="*/ 381621 h 533400"/>
                  <a:gd name="connsiteX53" fmla="*/ 38011 w 533400"/>
                  <a:gd name="connsiteY53" fmla="*/ 400671 h 533400"/>
                  <a:gd name="connsiteX54" fmla="*/ 38964 w 533400"/>
                  <a:gd name="connsiteY54" fmla="*/ 400671 h 533400"/>
                  <a:gd name="connsiteX55" fmla="*/ 153264 w 533400"/>
                  <a:gd name="connsiteY55" fmla="*/ 400671 h 533400"/>
                  <a:gd name="connsiteX56" fmla="*/ 153264 w 533400"/>
                  <a:gd name="connsiteY56" fmla="*/ 305421 h 533400"/>
                  <a:gd name="connsiteX57" fmla="*/ 189459 w 533400"/>
                  <a:gd name="connsiteY57" fmla="*/ 267321 h 533400"/>
                  <a:gd name="connsiteX58" fmla="*/ 191364 w 533400"/>
                  <a:gd name="connsiteY58" fmla="*/ 267321 h 533400"/>
                  <a:gd name="connsiteX59" fmla="*/ 343764 w 533400"/>
                  <a:gd name="connsiteY59" fmla="*/ 267321 h 533400"/>
                  <a:gd name="connsiteX60" fmla="*/ 381864 w 533400"/>
                  <a:gd name="connsiteY60" fmla="*/ 305421 h 533400"/>
                  <a:gd name="connsiteX61" fmla="*/ 381864 w 533400"/>
                  <a:gd name="connsiteY61" fmla="*/ 305421 h 533400"/>
                  <a:gd name="connsiteX62" fmla="*/ 381864 w 533400"/>
                  <a:gd name="connsiteY62" fmla="*/ 400671 h 533400"/>
                  <a:gd name="connsiteX63" fmla="*/ 496164 w 533400"/>
                  <a:gd name="connsiteY63" fmla="*/ 400671 h 533400"/>
                  <a:gd name="connsiteX64" fmla="*/ 515214 w 533400"/>
                  <a:gd name="connsiteY64" fmla="*/ 382573 h 533400"/>
                  <a:gd name="connsiteX65" fmla="*/ 515214 w 533400"/>
                  <a:gd name="connsiteY65" fmla="*/ 381621 h 533400"/>
                  <a:gd name="connsiteX66" fmla="*/ 515214 w 533400"/>
                  <a:gd name="connsiteY66" fmla="*/ 153021 h 533400"/>
                  <a:gd name="connsiteX67" fmla="*/ 497117 w 533400"/>
                  <a:gd name="connsiteY67" fmla="*/ 133971 h 533400"/>
                  <a:gd name="connsiteX68" fmla="*/ 496164 w 533400"/>
                  <a:gd name="connsiteY68" fmla="*/ 133971 h 533400"/>
                  <a:gd name="connsiteX69" fmla="*/ 462827 w 533400"/>
                  <a:gd name="connsiteY69" fmla="*/ 172071 h 533400"/>
                  <a:gd name="connsiteX70" fmla="*/ 477114 w 533400"/>
                  <a:gd name="connsiteY70" fmla="*/ 186359 h 533400"/>
                  <a:gd name="connsiteX71" fmla="*/ 462827 w 533400"/>
                  <a:gd name="connsiteY71" fmla="*/ 200646 h 533400"/>
                  <a:gd name="connsiteX72" fmla="*/ 448539 w 533400"/>
                  <a:gd name="connsiteY72" fmla="*/ 186359 h 533400"/>
                  <a:gd name="connsiteX73" fmla="*/ 462827 w 533400"/>
                  <a:gd name="connsiteY73" fmla="*/ 172071 h 533400"/>
                  <a:gd name="connsiteX74" fmla="*/ 343764 w 533400"/>
                  <a:gd name="connsiteY74" fmla="*/ 19671 h 533400"/>
                  <a:gd name="connsiteX75" fmla="*/ 191364 w 533400"/>
                  <a:gd name="connsiteY75" fmla="*/ 19671 h 533400"/>
                  <a:gd name="connsiteX76" fmla="*/ 172314 w 533400"/>
                  <a:gd name="connsiteY76" fmla="*/ 38721 h 533400"/>
                  <a:gd name="connsiteX77" fmla="*/ 172314 w 533400"/>
                  <a:gd name="connsiteY77" fmla="*/ 38721 h 533400"/>
                  <a:gd name="connsiteX78" fmla="*/ 172314 w 533400"/>
                  <a:gd name="connsiteY78" fmla="*/ 114921 h 533400"/>
                  <a:gd name="connsiteX79" fmla="*/ 362814 w 533400"/>
                  <a:gd name="connsiteY79" fmla="*/ 114921 h 533400"/>
                  <a:gd name="connsiteX80" fmla="*/ 362814 w 533400"/>
                  <a:gd name="connsiteY80" fmla="*/ 38721 h 533400"/>
                  <a:gd name="connsiteX81" fmla="*/ 344717 w 533400"/>
                  <a:gd name="connsiteY81" fmla="*/ 19671 h 533400"/>
                  <a:gd name="connsiteX82" fmla="*/ 344717 w 533400"/>
                  <a:gd name="connsiteY82" fmla="*/ 19671 h 533400"/>
                  <a:gd name="connsiteX83" fmla="*/ 343764 w 533400"/>
                  <a:gd name="connsiteY83" fmla="*/ 196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33400" h="533400">
                    <a:moveTo>
                      <a:pt x="343764" y="621"/>
                    </a:moveTo>
                    <a:cubicBezTo>
                      <a:pt x="364719" y="621"/>
                      <a:pt x="381864" y="17766"/>
                      <a:pt x="381864" y="38721"/>
                    </a:cubicBezTo>
                    <a:lnTo>
                      <a:pt x="381864" y="38721"/>
                    </a:lnTo>
                    <a:lnTo>
                      <a:pt x="381864" y="114921"/>
                    </a:lnTo>
                    <a:lnTo>
                      <a:pt x="496164" y="114921"/>
                    </a:lnTo>
                    <a:cubicBezTo>
                      <a:pt x="516167" y="114921"/>
                      <a:pt x="533311" y="131114"/>
                      <a:pt x="534264" y="151116"/>
                    </a:cubicBezTo>
                    <a:lnTo>
                      <a:pt x="534264" y="153021"/>
                    </a:lnTo>
                    <a:lnTo>
                      <a:pt x="534264" y="381621"/>
                    </a:lnTo>
                    <a:cubicBezTo>
                      <a:pt x="534264" y="401623"/>
                      <a:pt x="518071" y="418769"/>
                      <a:pt x="498069" y="419721"/>
                    </a:cubicBezTo>
                    <a:lnTo>
                      <a:pt x="496164" y="419721"/>
                    </a:lnTo>
                    <a:lnTo>
                      <a:pt x="381864" y="419721"/>
                    </a:lnTo>
                    <a:lnTo>
                      <a:pt x="381864" y="495921"/>
                    </a:lnTo>
                    <a:cubicBezTo>
                      <a:pt x="381864" y="515923"/>
                      <a:pt x="365671" y="533069"/>
                      <a:pt x="345669" y="534021"/>
                    </a:cubicBezTo>
                    <a:lnTo>
                      <a:pt x="343764" y="534021"/>
                    </a:lnTo>
                    <a:lnTo>
                      <a:pt x="191364" y="534021"/>
                    </a:lnTo>
                    <a:cubicBezTo>
                      <a:pt x="170409" y="534021"/>
                      <a:pt x="153264" y="516876"/>
                      <a:pt x="153264" y="495921"/>
                    </a:cubicBezTo>
                    <a:lnTo>
                      <a:pt x="153264" y="495921"/>
                    </a:lnTo>
                    <a:lnTo>
                      <a:pt x="153264" y="419721"/>
                    </a:lnTo>
                    <a:lnTo>
                      <a:pt x="38964" y="419721"/>
                    </a:lnTo>
                    <a:cubicBezTo>
                      <a:pt x="18961" y="419721"/>
                      <a:pt x="1817" y="403528"/>
                      <a:pt x="864" y="383526"/>
                    </a:cubicBezTo>
                    <a:lnTo>
                      <a:pt x="864" y="381621"/>
                    </a:lnTo>
                    <a:lnTo>
                      <a:pt x="864" y="197789"/>
                    </a:lnTo>
                    <a:cubicBezTo>
                      <a:pt x="864" y="189216"/>
                      <a:pt x="3721" y="180644"/>
                      <a:pt x="9436" y="173976"/>
                    </a:cubicBezTo>
                    <a:lnTo>
                      <a:pt x="11342" y="172071"/>
                    </a:lnTo>
                    <a:lnTo>
                      <a:pt x="52299" y="127303"/>
                    </a:lnTo>
                    <a:cubicBezTo>
                      <a:pt x="58967" y="119684"/>
                      <a:pt x="68492" y="115873"/>
                      <a:pt x="78017" y="114921"/>
                    </a:cubicBezTo>
                    <a:lnTo>
                      <a:pt x="79921" y="114921"/>
                    </a:lnTo>
                    <a:lnTo>
                      <a:pt x="153264" y="114921"/>
                    </a:lnTo>
                    <a:lnTo>
                      <a:pt x="153264" y="38721"/>
                    </a:lnTo>
                    <a:cubicBezTo>
                      <a:pt x="153264" y="18719"/>
                      <a:pt x="169457" y="1573"/>
                      <a:pt x="189459" y="621"/>
                    </a:cubicBezTo>
                    <a:lnTo>
                      <a:pt x="191364" y="621"/>
                    </a:lnTo>
                    <a:lnTo>
                      <a:pt x="343764" y="621"/>
                    </a:lnTo>
                    <a:close/>
                    <a:moveTo>
                      <a:pt x="343764" y="286371"/>
                    </a:moveTo>
                    <a:lnTo>
                      <a:pt x="191364" y="286371"/>
                    </a:lnTo>
                    <a:cubicBezTo>
                      <a:pt x="180886" y="286371"/>
                      <a:pt x="172314" y="294944"/>
                      <a:pt x="172314" y="305421"/>
                    </a:cubicBezTo>
                    <a:lnTo>
                      <a:pt x="172314" y="305421"/>
                    </a:lnTo>
                    <a:lnTo>
                      <a:pt x="172314" y="495921"/>
                    </a:lnTo>
                    <a:cubicBezTo>
                      <a:pt x="172314" y="506398"/>
                      <a:pt x="180886" y="514971"/>
                      <a:pt x="191364" y="514971"/>
                    </a:cubicBezTo>
                    <a:lnTo>
                      <a:pt x="191364" y="514971"/>
                    </a:lnTo>
                    <a:lnTo>
                      <a:pt x="343764" y="514971"/>
                    </a:lnTo>
                    <a:cubicBezTo>
                      <a:pt x="354242" y="514971"/>
                      <a:pt x="362814" y="506398"/>
                      <a:pt x="362814" y="495921"/>
                    </a:cubicBezTo>
                    <a:lnTo>
                      <a:pt x="362814" y="495921"/>
                    </a:lnTo>
                    <a:lnTo>
                      <a:pt x="362814" y="305421"/>
                    </a:lnTo>
                    <a:cubicBezTo>
                      <a:pt x="362814" y="294944"/>
                      <a:pt x="354242" y="286371"/>
                      <a:pt x="343764" y="286371"/>
                    </a:cubicBezTo>
                    <a:lnTo>
                      <a:pt x="343764" y="286371"/>
                    </a:lnTo>
                    <a:close/>
                    <a:moveTo>
                      <a:pt x="496164" y="133971"/>
                    </a:moveTo>
                    <a:lnTo>
                      <a:pt x="79921" y="133971"/>
                    </a:lnTo>
                    <a:cubicBezTo>
                      <a:pt x="75159" y="133971"/>
                      <a:pt x="70396" y="135876"/>
                      <a:pt x="67539" y="138734"/>
                    </a:cubicBezTo>
                    <a:lnTo>
                      <a:pt x="66586" y="139686"/>
                    </a:lnTo>
                    <a:lnTo>
                      <a:pt x="25629" y="184453"/>
                    </a:lnTo>
                    <a:cubicBezTo>
                      <a:pt x="21819" y="187311"/>
                      <a:pt x="19914" y="192073"/>
                      <a:pt x="19914" y="195884"/>
                    </a:cubicBezTo>
                    <a:lnTo>
                      <a:pt x="19914" y="197789"/>
                    </a:lnTo>
                    <a:lnTo>
                      <a:pt x="19914" y="381621"/>
                    </a:lnTo>
                    <a:cubicBezTo>
                      <a:pt x="19914" y="392098"/>
                      <a:pt x="27534" y="399719"/>
                      <a:pt x="38011" y="400671"/>
                    </a:cubicBezTo>
                    <a:lnTo>
                      <a:pt x="38964" y="400671"/>
                    </a:lnTo>
                    <a:lnTo>
                      <a:pt x="153264" y="400671"/>
                    </a:lnTo>
                    <a:lnTo>
                      <a:pt x="153264" y="305421"/>
                    </a:lnTo>
                    <a:cubicBezTo>
                      <a:pt x="153264" y="285419"/>
                      <a:pt x="169457" y="268273"/>
                      <a:pt x="189459" y="267321"/>
                    </a:cubicBezTo>
                    <a:lnTo>
                      <a:pt x="191364" y="267321"/>
                    </a:lnTo>
                    <a:lnTo>
                      <a:pt x="343764" y="267321"/>
                    </a:lnTo>
                    <a:cubicBezTo>
                      <a:pt x="364719" y="267321"/>
                      <a:pt x="381864" y="284466"/>
                      <a:pt x="381864" y="305421"/>
                    </a:cubicBezTo>
                    <a:lnTo>
                      <a:pt x="381864" y="305421"/>
                    </a:lnTo>
                    <a:lnTo>
                      <a:pt x="381864" y="400671"/>
                    </a:lnTo>
                    <a:lnTo>
                      <a:pt x="496164" y="400671"/>
                    </a:lnTo>
                    <a:cubicBezTo>
                      <a:pt x="506642" y="400671"/>
                      <a:pt x="514261" y="393051"/>
                      <a:pt x="515214" y="382573"/>
                    </a:cubicBezTo>
                    <a:lnTo>
                      <a:pt x="515214" y="381621"/>
                    </a:lnTo>
                    <a:lnTo>
                      <a:pt x="515214" y="153021"/>
                    </a:lnTo>
                    <a:cubicBezTo>
                      <a:pt x="515214" y="142544"/>
                      <a:pt x="507594" y="134923"/>
                      <a:pt x="497117" y="133971"/>
                    </a:cubicBezTo>
                    <a:lnTo>
                      <a:pt x="496164" y="133971"/>
                    </a:lnTo>
                    <a:close/>
                    <a:moveTo>
                      <a:pt x="462827" y="172071"/>
                    </a:moveTo>
                    <a:cubicBezTo>
                      <a:pt x="470446" y="172071"/>
                      <a:pt x="477114" y="178739"/>
                      <a:pt x="477114" y="186359"/>
                    </a:cubicBezTo>
                    <a:cubicBezTo>
                      <a:pt x="477114" y="193978"/>
                      <a:pt x="470446" y="200646"/>
                      <a:pt x="462827" y="200646"/>
                    </a:cubicBezTo>
                    <a:cubicBezTo>
                      <a:pt x="455207" y="200646"/>
                      <a:pt x="448539" y="193978"/>
                      <a:pt x="448539" y="186359"/>
                    </a:cubicBezTo>
                    <a:cubicBezTo>
                      <a:pt x="448539" y="178739"/>
                      <a:pt x="455207" y="172071"/>
                      <a:pt x="462827" y="172071"/>
                    </a:cubicBezTo>
                    <a:close/>
                    <a:moveTo>
                      <a:pt x="343764" y="19671"/>
                    </a:moveTo>
                    <a:lnTo>
                      <a:pt x="191364" y="19671"/>
                    </a:lnTo>
                    <a:cubicBezTo>
                      <a:pt x="180886" y="19671"/>
                      <a:pt x="172314" y="28244"/>
                      <a:pt x="172314" y="38721"/>
                    </a:cubicBezTo>
                    <a:lnTo>
                      <a:pt x="172314" y="38721"/>
                    </a:lnTo>
                    <a:lnTo>
                      <a:pt x="172314" y="114921"/>
                    </a:lnTo>
                    <a:lnTo>
                      <a:pt x="362814" y="114921"/>
                    </a:lnTo>
                    <a:lnTo>
                      <a:pt x="362814" y="38721"/>
                    </a:lnTo>
                    <a:cubicBezTo>
                      <a:pt x="362814" y="28244"/>
                      <a:pt x="355194" y="20623"/>
                      <a:pt x="344717" y="19671"/>
                    </a:cubicBezTo>
                    <a:lnTo>
                      <a:pt x="344717" y="19671"/>
                    </a:lnTo>
                    <a:lnTo>
                      <a:pt x="343764" y="1967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6" name="组合 15" descr="ca36d40a-d4e4-48d3-ac32-f7d40ad8f215"/>
            <p:cNvGrpSpPr/>
            <p:nvPr/>
          </p:nvGrpSpPr>
          <p:grpSpPr>
            <a:xfrm>
              <a:off x="6596743" y="3872569"/>
              <a:ext cx="4136282" cy="976785"/>
              <a:chOff x="6596743" y="4018245"/>
              <a:chExt cx="4136282" cy="976785"/>
            </a:xfrm>
          </p:grpSpPr>
          <p:sp>
            <p:nvSpPr>
              <p:cNvPr id="21" name="Bullet5" descr="4e4248f4-61fc-45b6-8fd3-19bfb7f3f348"/>
              <p:cNvSpPr txBox="1"/>
              <p:nvPr/>
            </p:nvSpPr>
            <p:spPr>
              <a:xfrm>
                <a:off x="6596744" y="4018245"/>
                <a:ext cx="3480121" cy="307777"/>
              </a:xfrm>
              <a:prstGeom prst="rect">
                <a:avLst/>
              </a:prstGeom>
              <a:noFill/>
            </p:spPr>
            <p:txBody>
              <a:bodyPr wrap="square" rtlCol="0">
                <a:normAutofit fontScale="92500" lnSpcReduction="20000"/>
              </a:bodyPr>
              <a:lstStyle/>
              <a:p>
                <a:pPr algn="r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膳食制度分配原则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2" name="Text5" descr="1896fa2d-4320-44a7-8349-7d59228a5321"/>
              <p:cNvSpPr txBox="1"/>
              <p:nvPr/>
            </p:nvSpPr>
            <p:spPr>
              <a:xfrm>
                <a:off x="6596743" y="4321126"/>
                <a:ext cx="3480122" cy="67390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按早餐吃好、中餐吃饱、晚餐吃少原则分配，两餐间隔3.5 - 4小时。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4" name="IconBackground5" descr="0116fa11-5c02-45d6-9897-e1c585030245"/>
              <p:cNvSpPr/>
              <p:nvPr/>
            </p:nvSpPr>
            <p:spPr>
              <a:xfrm flipH="1">
                <a:off x="10235819" y="4042421"/>
                <a:ext cx="497206" cy="497206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5" name="Icon5" descr="6a5aa2cc-35c3-40a2-a0e1-7419aa00c8d5"/>
              <p:cNvSpPr/>
              <p:nvPr/>
            </p:nvSpPr>
            <p:spPr>
              <a:xfrm>
                <a:off x="10387903" y="4162332"/>
                <a:ext cx="193038" cy="257384"/>
              </a:xfrm>
              <a:custGeom>
                <a:avLst/>
                <a:gdLst>
                  <a:gd name="connsiteX0" fmla="*/ 267948 w 400050"/>
                  <a:gd name="connsiteY0" fmla="*/ 621 h 533400"/>
                  <a:gd name="connsiteX1" fmla="*/ 296523 w 400050"/>
                  <a:gd name="connsiteY1" fmla="*/ 27291 h 533400"/>
                  <a:gd name="connsiteX2" fmla="*/ 296523 w 400050"/>
                  <a:gd name="connsiteY2" fmla="*/ 29196 h 533400"/>
                  <a:gd name="connsiteX3" fmla="*/ 296523 w 400050"/>
                  <a:gd name="connsiteY3" fmla="*/ 38721 h 533400"/>
                  <a:gd name="connsiteX4" fmla="*/ 363198 w 400050"/>
                  <a:gd name="connsiteY4" fmla="*/ 38721 h 533400"/>
                  <a:gd name="connsiteX5" fmla="*/ 401298 w 400050"/>
                  <a:gd name="connsiteY5" fmla="*/ 74916 h 533400"/>
                  <a:gd name="connsiteX6" fmla="*/ 401298 w 400050"/>
                  <a:gd name="connsiteY6" fmla="*/ 76821 h 533400"/>
                  <a:gd name="connsiteX7" fmla="*/ 401298 w 400050"/>
                  <a:gd name="connsiteY7" fmla="*/ 495921 h 533400"/>
                  <a:gd name="connsiteX8" fmla="*/ 365103 w 400050"/>
                  <a:gd name="connsiteY8" fmla="*/ 534021 h 533400"/>
                  <a:gd name="connsiteX9" fmla="*/ 363198 w 400050"/>
                  <a:gd name="connsiteY9" fmla="*/ 534021 h 533400"/>
                  <a:gd name="connsiteX10" fmla="*/ 39348 w 400050"/>
                  <a:gd name="connsiteY10" fmla="*/ 534021 h 533400"/>
                  <a:gd name="connsiteX11" fmla="*/ 1248 w 400050"/>
                  <a:gd name="connsiteY11" fmla="*/ 497826 h 533400"/>
                  <a:gd name="connsiteX12" fmla="*/ 1248 w 400050"/>
                  <a:gd name="connsiteY12" fmla="*/ 495921 h 533400"/>
                  <a:gd name="connsiteX13" fmla="*/ 1248 w 400050"/>
                  <a:gd name="connsiteY13" fmla="*/ 76821 h 533400"/>
                  <a:gd name="connsiteX14" fmla="*/ 37443 w 400050"/>
                  <a:gd name="connsiteY14" fmla="*/ 38721 h 533400"/>
                  <a:gd name="connsiteX15" fmla="*/ 39348 w 400050"/>
                  <a:gd name="connsiteY15" fmla="*/ 38721 h 533400"/>
                  <a:gd name="connsiteX16" fmla="*/ 106023 w 400050"/>
                  <a:gd name="connsiteY16" fmla="*/ 38721 h 533400"/>
                  <a:gd name="connsiteX17" fmla="*/ 106023 w 400050"/>
                  <a:gd name="connsiteY17" fmla="*/ 29196 h 533400"/>
                  <a:gd name="connsiteX18" fmla="*/ 132693 w 400050"/>
                  <a:gd name="connsiteY18" fmla="*/ 621 h 533400"/>
                  <a:gd name="connsiteX19" fmla="*/ 134598 w 400050"/>
                  <a:gd name="connsiteY19" fmla="*/ 621 h 533400"/>
                  <a:gd name="connsiteX20" fmla="*/ 267948 w 400050"/>
                  <a:gd name="connsiteY20" fmla="*/ 621 h 533400"/>
                  <a:gd name="connsiteX21" fmla="*/ 106023 w 400050"/>
                  <a:gd name="connsiteY21" fmla="*/ 57771 h 533400"/>
                  <a:gd name="connsiteX22" fmla="*/ 39348 w 400050"/>
                  <a:gd name="connsiteY22" fmla="*/ 57771 h 533400"/>
                  <a:gd name="connsiteX23" fmla="*/ 20298 w 400050"/>
                  <a:gd name="connsiteY23" fmla="*/ 75869 h 533400"/>
                  <a:gd name="connsiteX24" fmla="*/ 20298 w 400050"/>
                  <a:gd name="connsiteY24" fmla="*/ 76821 h 533400"/>
                  <a:gd name="connsiteX25" fmla="*/ 20298 w 400050"/>
                  <a:gd name="connsiteY25" fmla="*/ 495921 h 533400"/>
                  <a:gd name="connsiteX26" fmla="*/ 38395 w 400050"/>
                  <a:gd name="connsiteY26" fmla="*/ 514971 h 533400"/>
                  <a:gd name="connsiteX27" fmla="*/ 39348 w 400050"/>
                  <a:gd name="connsiteY27" fmla="*/ 514971 h 533400"/>
                  <a:gd name="connsiteX28" fmla="*/ 363198 w 400050"/>
                  <a:gd name="connsiteY28" fmla="*/ 514971 h 533400"/>
                  <a:gd name="connsiteX29" fmla="*/ 382248 w 400050"/>
                  <a:gd name="connsiteY29" fmla="*/ 496873 h 533400"/>
                  <a:gd name="connsiteX30" fmla="*/ 382248 w 400050"/>
                  <a:gd name="connsiteY30" fmla="*/ 495921 h 533400"/>
                  <a:gd name="connsiteX31" fmla="*/ 382248 w 400050"/>
                  <a:gd name="connsiteY31" fmla="*/ 76821 h 533400"/>
                  <a:gd name="connsiteX32" fmla="*/ 364151 w 400050"/>
                  <a:gd name="connsiteY32" fmla="*/ 57771 h 533400"/>
                  <a:gd name="connsiteX33" fmla="*/ 363198 w 400050"/>
                  <a:gd name="connsiteY33" fmla="*/ 57771 h 533400"/>
                  <a:gd name="connsiteX34" fmla="*/ 296523 w 400050"/>
                  <a:gd name="connsiteY34" fmla="*/ 57771 h 533400"/>
                  <a:gd name="connsiteX35" fmla="*/ 296523 w 400050"/>
                  <a:gd name="connsiteY35" fmla="*/ 67296 h 533400"/>
                  <a:gd name="connsiteX36" fmla="*/ 269853 w 400050"/>
                  <a:gd name="connsiteY36" fmla="*/ 95871 h 533400"/>
                  <a:gd name="connsiteX37" fmla="*/ 267948 w 400050"/>
                  <a:gd name="connsiteY37" fmla="*/ 95871 h 533400"/>
                  <a:gd name="connsiteX38" fmla="*/ 134598 w 400050"/>
                  <a:gd name="connsiteY38" fmla="*/ 95871 h 533400"/>
                  <a:gd name="connsiteX39" fmla="*/ 106023 w 400050"/>
                  <a:gd name="connsiteY39" fmla="*/ 69201 h 533400"/>
                  <a:gd name="connsiteX40" fmla="*/ 106023 w 400050"/>
                  <a:gd name="connsiteY40" fmla="*/ 67296 h 533400"/>
                  <a:gd name="connsiteX41" fmla="*/ 106023 w 400050"/>
                  <a:gd name="connsiteY41" fmla="*/ 57771 h 533400"/>
                  <a:gd name="connsiteX42" fmla="*/ 201273 w 400050"/>
                  <a:gd name="connsiteY42" fmla="*/ 343521 h 533400"/>
                  <a:gd name="connsiteX43" fmla="*/ 201273 w 400050"/>
                  <a:gd name="connsiteY43" fmla="*/ 362571 h 533400"/>
                  <a:gd name="connsiteX44" fmla="*/ 86973 w 400050"/>
                  <a:gd name="connsiteY44" fmla="*/ 362571 h 533400"/>
                  <a:gd name="connsiteX45" fmla="*/ 86973 w 400050"/>
                  <a:gd name="connsiteY45" fmla="*/ 343521 h 533400"/>
                  <a:gd name="connsiteX46" fmla="*/ 201273 w 400050"/>
                  <a:gd name="connsiteY46" fmla="*/ 343521 h 533400"/>
                  <a:gd name="connsiteX47" fmla="*/ 315573 w 400050"/>
                  <a:gd name="connsiteY47" fmla="*/ 267321 h 533400"/>
                  <a:gd name="connsiteX48" fmla="*/ 315573 w 400050"/>
                  <a:gd name="connsiteY48" fmla="*/ 286371 h 533400"/>
                  <a:gd name="connsiteX49" fmla="*/ 86973 w 400050"/>
                  <a:gd name="connsiteY49" fmla="*/ 286371 h 533400"/>
                  <a:gd name="connsiteX50" fmla="*/ 86973 w 400050"/>
                  <a:gd name="connsiteY50" fmla="*/ 267321 h 533400"/>
                  <a:gd name="connsiteX51" fmla="*/ 315573 w 400050"/>
                  <a:gd name="connsiteY51" fmla="*/ 267321 h 533400"/>
                  <a:gd name="connsiteX52" fmla="*/ 315573 w 400050"/>
                  <a:gd name="connsiteY52" fmla="*/ 191121 h 533400"/>
                  <a:gd name="connsiteX53" fmla="*/ 315573 w 400050"/>
                  <a:gd name="connsiteY53" fmla="*/ 210171 h 533400"/>
                  <a:gd name="connsiteX54" fmla="*/ 86973 w 400050"/>
                  <a:gd name="connsiteY54" fmla="*/ 210171 h 533400"/>
                  <a:gd name="connsiteX55" fmla="*/ 86973 w 400050"/>
                  <a:gd name="connsiteY55" fmla="*/ 191121 h 533400"/>
                  <a:gd name="connsiteX56" fmla="*/ 315573 w 400050"/>
                  <a:gd name="connsiteY56" fmla="*/ 191121 h 533400"/>
                  <a:gd name="connsiteX57" fmla="*/ 267948 w 400050"/>
                  <a:gd name="connsiteY57" fmla="*/ 19671 h 533400"/>
                  <a:gd name="connsiteX58" fmla="*/ 134598 w 400050"/>
                  <a:gd name="connsiteY58" fmla="*/ 19671 h 533400"/>
                  <a:gd name="connsiteX59" fmla="*/ 125073 w 400050"/>
                  <a:gd name="connsiteY59" fmla="*/ 28244 h 533400"/>
                  <a:gd name="connsiteX60" fmla="*/ 125073 w 400050"/>
                  <a:gd name="connsiteY60" fmla="*/ 29196 h 533400"/>
                  <a:gd name="connsiteX61" fmla="*/ 125073 w 400050"/>
                  <a:gd name="connsiteY61" fmla="*/ 67296 h 533400"/>
                  <a:gd name="connsiteX62" fmla="*/ 133645 w 400050"/>
                  <a:gd name="connsiteY62" fmla="*/ 76821 h 533400"/>
                  <a:gd name="connsiteX63" fmla="*/ 134598 w 400050"/>
                  <a:gd name="connsiteY63" fmla="*/ 76821 h 533400"/>
                  <a:gd name="connsiteX64" fmla="*/ 267948 w 400050"/>
                  <a:gd name="connsiteY64" fmla="*/ 76821 h 533400"/>
                  <a:gd name="connsiteX65" fmla="*/ 277473 w 400050"/>
                  <a:gd name="connsiteY65" fmla="*/ 68248 h 533400"/>
                  <a:gd name="connsiteX66" fmla="*/ 277473 w 400050"/>
                  <a:gd name="connsiteY66" fmla="*/ 67296 h 533400"/>
                  <a:gd name="connsiteX67" fmla="*/ 277473 w 400050"/>
                  <a:gd name="connsiteY67" fmla="*/ 29196 h 533400"/>
                  <a:gd name="connsiteX68" fmla="*/ 267948 w 400050"/>
                  <a:gd name="connsiteY68" fmla="*/ 196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00050" h="533400">
                    <a:moveTo>
                      <a:pt x="267948" y="621"/>
                    </a:moveTo>
                    <a:cubicBezTo>
                      <a:pt x="283188" y="621"/>
                      <a:pt x="295570" y="12051"/>
                      <a:pt x="296523" y="27291"/>
                    </a:cubicBezTo>
                    <a:lnTo>
                      <a:pt x="296523" y="29196"/>
                    </a:lnTo>
                    <a:lnTo>
                      <a:pt x="296523" y="38721"/>
                    </a:lnTo>
                    <a:lnTo>
                      <a:pt x="363198" y="38721"/>
                    </a:lnTo>
                    <a:cubicBezTo>
                      <a:pt x="383201" y="38721"/>
                      <a:pt x="400345" y="54914"/>
                      <a:pt x="401298" y="74916"/>
                    </a:cubicBezTo>
                    <a:lnTo>
                      <a:pt x="401298" y="76821"/>
                    </a:lnTo>
                    <a:lnTo>
                      <a:pt x="401298" y="495921"/>
                    </a:lnTo>
                    <a:cubicBezTo>
                      <a:pt x="401298" y="515923"/>
                      <a:pt x="385105" y="533069"/>
                      <a:pt x="365103" y="534021"/>
                    </a:cubicBezTo>
                    <a:lnTo>
                      <a:pt x="363198" y="534021"/>
                    </a:lnTo>
                    <a:lnTo>
                      <a:pt x="39348" y="534021"/>
                    </a:lnTo>
                    <a:cubicBezTo>
                      <a:pt x="19345" y="534021"/>
                      <a:pt x="2201" y="517828"/>
                      <a:pt x="1248" y="497826"/>
                    </a:cubicBezTo>
                    <a:lnTo>
                      <a:pt x="1248" y="495921"/>
                    </a:lnTo>
                    <a:lnTo>
                      <a:pt x="1248" y="76821"/>
                    </a:lnTo>
                    <a:cubicBezTo>
                      <a:pt x="1248" y="56819"/>
                      <a:pt x="17441" y="39673"/>
                      <a:pt x="37443" y="38721"/>
                    </a:cubicBezTo>
                    <a:lnTo>
                      <a:pt x="39348" y="38721"/>
                    </a:lnTo>
                    <a:lnTo>
                      <a:pt x="106023" y="38721"/>
                    </a:lnTo>
                    <a:lnTo>
                      <a:pt x="106023" y="29196"/>
                    </a:lnTo>
                    <a:cubicBezTo>
                      <a:pt x="106023" y="13956"/>
                      <a:pt x="117453" y="1573"/>
                      <a:pt x="132693" y="621"/>
                    </a:cubicBezTo>
                    <a:lnTo>
                      <a:pt x="134598" y="621"/>
                    </a:lnTo>
                    <a:lnTo>
                      <a:pt x="267948" y="621"/>
                    </a:lnTo>
                    <a:close/>
                    <a:moveTo>
                      <a:pt x="106023" y="57771"/>
                    </a:moveTo>
                    <a:lnTo>
                      <a:pt x="39348" y="57771"/>
                    </a:lnTo>
                    <a:cubicBezTo>
                      <a:pt x="28870" y="57771"/>
                      <a:pt x="21251" y="65391"/>
                      <a:pt x="20298" y="75869"/>
                    </a:cubicBezTo>
                    <a:lnTo>
                      <a:pt x="20298" y="76821"/>
                    </a:lnTo>
                    <a:lnTo>
                      <a:pt x="20298" y="495921"/>
                    </a:lnTo>
                    <a:cubicBezTo>
                      <a:pt x="20298" y="506398"/>
                      <a:pt x="27918" y="514019"/>
                      <a:pt x="38395" y="514971"/>
                    </a:cubicBezTo>
                    <a:lnTo>
                      <a:pt x="39348" y="514971"/>
                    </a:lnTo>
                    <a:lnTo>
                      <a:pt x="363198" y="514971"/>
                    </a:lnTo>
                    <a:cubicBezTo>
                      <a:pt x="373676" y="514971"/>
                      <a:pt x="381295" y="507351"/>
                      <a:pt x="382248" y="496873"/>
                    </a:cubicBezTo>
                    <a:lnTo>
                      <a:pt x="382248" y="495921"/>
                    </a:lnTo>
                    <a:lnTo>
                      <a:pt x="382248" y="76821"/>
                    </a:lnTo>
                    <a:cubicBezTo>
                      <a:pt x="382248" y="66344"/>
                      <a:pt x="374628" y="58723"/>
                      <a:pt x="364151" y="57771"/>
                    </a:cubicBezTo>
                    <a:lnTo>
                      <a:pt x="363198" y="57771"/>
                    </a:lnTo>
                    <a:lnTo>
                      <a:pt x="296523" y="57771"/>
                    </a:lnTo>
                    <a:lnTo>
                      <a:pt x="296523" y="67296"/>
                    </a:lnTo>
                    <a:cubicBezTo>
                      <a:pt x="296523" y="82536"/>
                      <a:pt x="285093" y="94919"/>
                      <a:pt x="269853" y="95871"/>
                    </a:cubicBezTo>
                    <a:lnTo>
                      <a:pt x="267948" y="95871"/>
                    </a:lnTo>
                    <a:lnTo>
                      <a:pt x="134598" y="95871"/>
                    </a:lnTo>
                    <a:cubicBezTo>
                      <a:pt x="119358" y="95871"/>
                      <a:pt x="106976" y="84441"/>
                      <a:pt x="106023" y="69201"/>
                    </a:cubicBezTo>
                    <a:lnTo>
                      <a:pt x="106023" y="67296"/>
                    </a:lnTo>
                    <a:lnTo>
                      <a:pt x="106023" y="57771"/>
                    </a:lnTo>
                    <a:close/>
                    <a:moveTo>
                      <a:pt x="201273" y="343521"/>
                    </a:moveTo>
                    <a:lnTo>
                      <a:pt x="201273" y="362571"/>
                    </a:lnTo>
                    <a:lnTo>
                      <a:pt x="86973" y="362571"/>
                    </a:lnTo>
                    <a:lnTo>
                      <a:pt x="86973" y="343521"/>
                    </a:lnTo>
                    <a:lnTo>
                      <a:pt x="201273" y="343521"/>
                    </a:lnTo>
                    <a:close/>
                    <a:moveTo>
                      <a:pt x="315573" y="267321"/>
                    </a:moveTo>
                    <a:lnTo>
                      <a:pt x="315573" y="286371"/>
                    </a:lnTo>
                    <a:lnTo>
                      <a:pt x="86973" y="286371"/>
                    </a:lnTo>
                    <a:lnTo>
                      <a:pt x="86973" y="267321"/>
                    </a:lnTo>
                    <a:lnTo>
                      <a:pt x="315573" y="267321"/>
                    </a:lnTo>
                    <a:close/>
                    <a:moveTo>
                      <a:pt x="315573" y="191121"/>
                    </a:moveTo>
                    <a:lnTo>
                      <a:pt x="315573" y="210171"/>
                    </a:lnTo>
                    <a:lnTo>
                      <a:pt x="86973" y="210171"/>
                    </a:lnTo>
                    <a:lnTo>
                      <a:pt x="86973" y="191121"/>
                    </a:lnTo>
                    <a:lnTo>
                      <a:pt x="315573" y="191121"/>
                    </a:lnTo>
                    <a:close/>
                    <a:moveTo>
                      <a:pt x="267948" y="19671"/>
                    </a:moveTo>
                    <a:lnTo>
                      <a:pt x="134598" y="19671"/>
                    </a:lnTo>
                    <a:cubicBezTo>
                      <a:pt x="129836" y="19671"/>
                      <a:pt x="126026" y="23481"/>
                      <a:pt x="125073" y="28244"/>
                    </a:cubicBezTo>
                    <a:lnTo>
                      <a:pt x="125073" y="29196"/>
                    </a:lnTo>
                    <a:lnTo>
                      <a:pt x="125073" y="67296"/>
                    </a:lnTo>
                    <a:cubicBezTo>
                      <a:pt x="125073" y="72059"/>
                      <a:pt x="128883" y="75869"/>
                      <a:pt x="133645" y="76821"/>
                    </a:cubicBezTo>
                    <a:lnTo>
                      <a:pt x="134598" y="76821"/>
                    </a:lnTo>
                    <a:lnTo>
                      <a:pt x="267948" y="76821"/>
                    </a:lnTo>
                    <a:cubicBezTo>
                      <a:pt x="272711" y="76821"/>
                      <a:pt x="276520" y="73011"/>
                      <a:pt x="277473" y="68248"/>
                    </a:cubicBezTo>
                    <a:lnTo>
                      <a:pt x="277473" y="67296"/>
                    </a:lnTo>
                    <a:lnTo>
                      <a:pt x="277473" y="29196"/>
                    </a:lnTo>
                    <a:cubicBezTo>
                      <a:pt x="277473" y="23481"/>
                      <a:pt x="273663" y="19671"/>
                      <a:pt x="267948" y="196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7" name="组合 16" descr="4bde4800-6e5d-4405-ace3-24a382493f88"/>
            <p:cNvGrpSpPr/>
            <p:nvPr/>
          </p:nvGrpSpPr>
          <p:grpSpPr>
            <a:xfrm>
              <a:off x="6596743" y="5157315"/>
              <a:ext cx="4136282" cy="976785"/>
              <a:chOff x="6596743" y="5157315"/>
              <a:chExt cx="4136282" cy="976785"/>
            </a:xfrm>
          </p:grpSpPr>
          <p:sp>
            <p:nvSpPr>
              <p:cNvPr id="23" name="Bullet6" descr="7ad9b671-0ae0-4b37-8ac5-f7805cb3ce0e"/>
              <p:cNvSpPr txBox="1"/>
              <p:nvPr/>
            </p:nvSpPr>
            <p:spPr>
              <a:xfrm>
                <a:off x="6596745" y="5157315"/>
                <a:ext cx="3480120" cy="307777"/>
              </a:xfrm>
              <a:prstGeom prst="rect">
                <a:avLst/>
              </a:prstGeom>
              <a:noFill/>
            </p:spPr>
            <p:txBody>
              <a:bodyPr wrap="square" rtlCol="0">
                <a:normAutofit fontScale="92500" lnSpcReduction="20000"/>
              </a:bodyPr>
              <a:lstStyle/>
              <a:p>
                <a:pPr algn="r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膳食计划实例分析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4" name="Text6" descr="7673ae88-6a00-4f51-bbd9-7cee8996ccd5"/>
              <p:cNvSpPr txBox="1"/>
              <p:nvPr/>
            </p:nvSpPr>
            <p:spPr>
              <a:xfrm>
                <a:off x="6596743" y="5460196"/>
                <a:ext cx="3480122" cy="67390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通过分析具体食谱，判断是否符合营养和膳食特点要求。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7" name="IconBackground6" descr="9c082e2b-895b-4d31-adbd-39f84434d040"/>
              <p:cNvSpPr/>
              <p:nvPr/>
            </p:nvSpPr>
            <p:spPr>
              <a:xfrm flipH="1">
                <a:off x="10235819" y="5210563"/>
                <a:ext cx="497206" cy="497206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8" name="Icon6" descr="5a472a57-cf1d-4f1c-b328-037ba30fde6f"/>
              <p:cNvSpPr/>
              <p:nvPr/>
            </p:nvSpPr>
            <p:spPr>
              <a:xfrm>
                <a:off x="10367019" y="5330474"/>
                <a:ext cx="234807" cy="257384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4017 w 495300"/>
                  <a:gd name="connsiteY2" fmla="*/ 484491 h 542925"/>
                  <a:gd name="connsiteX3" fmla="*/ 346877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663 w 495300"/>
                  <a:gd name="connsiteY8" fmla="*/ 524496 h 542925"/>
                  <a:gd name="connsiteX9" fmla="*/ 173523 w 495300"/>
                  <a:gd name="connsiteY9" fmla="*/ 484491 h 542925"/>
                  <a:gd name="connsiteX10" fmla="*/ 1120 w 495300"/>
                  <a:gd name="connsiteY10" fmla="*/ 252081 h 542925"/>
                  <a:gd name="connsiteX11" fmla="*/ 1120 w 495300"/>
                  <a:gd name="connsiteY11" fmla="*/ 248271 h 542925"/>
                  <a:gd name="connsiteX12" fmla="*/ 248770 w 495300"/>
                  <a:gd name="connsiteY12" fmla="*/ 621 h 542925"/>
                  <a:gd name="connsiteX13" fmla="*/ 304967 w 495300"/>
                  <a:gd name="connsiteY13" fmla="*/ 489253 h 542925"/>
                  <a:gd name="connsiteX14" fmla="*/ 248770 w 495300"/>
                  <a:gd name="connsiteY14" fmla="*/ 495921 h 542925"/>
                  <a:gd name="connsiteX15" fmla="*/ 192573 w 495300"/>
                  <a:gd name="connsiteY15" fmla="*/ 489253 h 542925"/>
                  <a:gd name="connsiteX16" fmla="*/ 172570 w 495300"/>
                  <a:gd name="connsiteY16" fmla="*/ 524496 h 542925"/>
                  <a:gd name="connsiteX17" fmla="*/ 324970 w 495300"/>
                  <a:gd name="connsiteY17" fmla="*/ 524496 h 542925"/>
                  <a:gd name="connsiteX18" fmla="*/ 304967 w 495300"/>
                  <a:gd name="connsiteY18" fmla="*/ 489253 h 542925"/>
                  <a:gd name="connsiteX19" fmla="*/ 248770 w 495300"/>
                  <a:gd name="connsiteY19" fmla="*/ 19671 h 542925"/>
                  <a:gd name="connsiteX20" fmla="*/ 20170 w 495300"/>
                  <a:gd name="connsiteY20" fmla="*/ 248271 h 542925"/>
                  <a:gd name="connsiteX21" fmla="*/ 248770 w 495300"/>
                  <a:gd name="connsiteY21" fmla="*/ 476871 h 542925"/>
                  <a:gd name="connsiteX22" fmla="*/ 477370 w 495300"/>
                  <a:gd name="connsiteY22" fmla="*/ 248271 h 542925"/>
                  <a:gd name="connsiteX23" fmla="*/ 248770 w 495300"/>
                  <a:gd name="connsiteY23" fmla="*/ 19671 h 542925"/>
                  <a:gd name="connsiteX24" fmla="*/ 248770 w 495300"/>
                  <a:gd name="connsiteY24" fmla="*/ 133971 h 542925"/>
                  <a:gd name="connsiteX25" fmla="*/ 363070 w 495300"/>
                  <a:gd name="connsiteY25" fmla="*/ 248271 h 542925"/>
                  <a:gd name="connsiteX26" fmla="*/ 248770 w 495300"/>
                  <a:gd name="connsiteY26" fmla="*/ 362571 h 542925"/>
                  <a:gd name="connsiteX27" fmla="*/ 134470 w 495300"/>
                  <a:gd name="connsiteY27" fmla="*/ 248271 h 542925"/>
                  <a:gd name="connsiteX28" fmla="*/ 248770 w 495300"/>
                  <a:gd name="connsiteY28" fmla="*/ 133971 h 542925"/>
                  <a:gd name="connsiteX29" fmla="*/ 248770 w 495300"/>
                  <a:gd name="connsiteY29" fmla="*/ 153021 h 542925"/>
                  <a:gd name="connsiteX30" fmla="*/ 153520 w 495300"/>
                  <a:gd name="connsiteY30" fmla="*/ 248271 h 542925"/>
                  <a:gd name="connsiteX31" fmla="*/ 248770 w 495300"/>
                  <a:gd name="connsiteY31" fmla="*/ 343521 h 542925"/>
                  <a:gd name="connsiteX32" fmla="*/ 344020 w 495300"/>
                  <a:gd name="connsiteY32" fmla="*/ 248271 h 542925"/>
                  <a:gd name="connsiteX33" fmla="*/ 248770 w 495300"/>
                  <a:gd name="connsiteY33" fmla="*/ 153021 h 542925"/>
                  <a:gd name="connsiteX34" fmla="*/ 367833 w 495300"/>
                  <a:gd name="connsiteY34" fmla="*/ 114921 h 542925"/>
                  <a:gd name="connsiteX35" fmla="*/ 382120 w 495300"/>
                  <a:gd name="connsiteY35" fmla="*/ 129209 h 542925"/>
                  <a:gd name="connsiteX36" fmla="*/ 367833 w 495300"/>
                  <a:gd name="connsiteY36" fmla="*/ 143496 h 542925"/>
                  <a:gd name="connsiteX37" fmla="*/ 353545 w 495300"/>
                  <a:gd name="connsiteY37" fmla="*/ 129209 h 542925"/>
                  <a:gd name="connsiteX38" fmla="*/ 367833 w 495300"/>
                  <a:gd name="connsiteY38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930" y="621"/>
                      <a:pt x="496420" y="111111"/>
                      <a:pt x="496420" y="248271"/>
                    </a:cubicBezTo>
                    <a:cubicBezTo>
                      <a:pt x="496420" y="358761"/>
                      <a:pt x="424030" y="452106"/>
                      <a:pt x="324017" y="484491"/>
                    </a:cubicBezTo>
                    <a:lnTo>
                      <a:pt x="346877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663" y="524496"/>
                    </a:lnTo>
                    <a:lnTo>
                      <a:pt x="173523" y="484491"/>
                    </a:lnTo>
                    <a:cubicBezTo>
                      <a:pt x="74463" y="453059"/>
                      <a:pt x="3025" y="361619"/>
                      <a:pt x="1120" y="252081"/>
                    </a:cubicBezTo>
                    <a:lnTo>
                      <a:pt x="1120" y="248271"/>
                    </a:lnTo>
                    <a:cubicBezTo>
                      <a:pt x="1120" y="111111"/>
                      <a:pt x="111610" y="621"/>
                      <a:pt x="248770" y="621"/>
                    </a:cubicBezTo>
                    <a:close/>
                    <a:moveTo>
                      <a:pt x="304967" y="489253"/>
                    </a:moveTo>
                    <a:cubicBezTo>
                      <a:pt x="286870" y="494016"/>
                      <a:pt x="267820" y="495921"/>
                      <a:pt x="248770" y="495921"/>
                    </a:cubicBezTo>
                    <a:cubicBezTo>
                      <a:pt x="229720" y="495921"/>
                      <a:pt x="210670" y="494016"/>
                      <a:pt x="192573" y="489253"/>
                    </a:cubicBez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967" y="489253"/>
                    </a:lnTo>
                    <a:close/>
                    <a:moveTo>
                      <a:pt x="248770" y="19671"/>
                    </a:moveTo>
                    <a:cubicBezTo>
                      <a:pt x="122088" y="19671"/>
                      <a:pt x="20170" y="121589"/>
                      <a:pt x="20170" y="248271"/>
                    </a:cubicBezTo>
                    <a:cubicBezTo>
                      <a:pt x="20170" y="374953"/>
                      <a:pt x="122088" y="476871"/>
                      <a:pt x="248770" y="476871"/>
                    </a:cubicBezTo>
                    <a:cubicBezTo>
                      <a:pt x="375452" y="476871"/>
                      <a:pt x="477370" y="374953"/>
                      <a:pt x="477370" y="248271"/>
                    </a:cubicBezTo>
                    <a:cubicBezTo>
                      <a:pt x="477370" y="121589"/>
                      <a:pt x="375452" y="19671"/>
                      <a:pt x="248770" y="19671"/>
                    </a:cubicBezTo>
                    <a:close/>
                    <a:moveTo>
                      <a:pt x="248770" y="133971"/>
                    </a:moveTo>
                    <a:cubicBezTo>
                      <a:pt x="311635" y="133971"/>
                      <a:pt x="363070" y="185406"/>
                      <a:pt x="363070" y="248271"/>
                    </a:cubicBezTo>
                    <a:cubicBezTo>
                      <a:pt x="363070" y="311136"/>
                      <a:pt x="311635" y="362571"/>
                      <a:pt x="248770" y="362571"/>
                    </a:cubicBezTo>
                    <a:cubicBezTo>
                      <a:pt x="185905" y="362571"/>
                      <a:pt x="134470" y="311136"/>
                      <a:pt x="134470" y="248271"/>
                    </a:cubicBezTo>
                    <a:cubicBezTo>
                      <a:pt x="134470" y="185406"/>
                      <a:pt x="185905" y="133971"/>
                      <a:pt x="248770" y="133971"/>
                    </a:cubicBezTo>
                    <a:close/>
                    <a:moveTo>
                      <a:pt x="248770" y="153021"/>
                    </a:moveTo>
                    <a:cubicBezTo>
                      <a:pt x="196383" y="153021"/>
                      <a:pt x="153520" y="195884"/>
                      <a:pt x="153520" y="248271"/>
                    </a:cubicBezTo>
                    <a:cubicBezTo>
                      <a:pt x="153520" y="300659"/>
                      <a:pt x="196383" y="343521"/>
                      <a:pt x="248770" y="343521"/>
                    </a:cubicBezTo>
                    <a:cubicBezTo>
                      <a:pt x="301158" y="343521"/>
                      <a:pt x="344020" y="300659"/>
                      <a:pt x="344020" y="248271"/>
                    </a:cubicBezTo>
                    <a:cubicBezTo>
                      <a:pt x="344020" y="195884"/>
                      <a:pt x="301158" y="153021"/>
                      <a:pt x="248770" y="153021"/>
                    </a:cubicBezTo>
                    <a:close/>
                    <a:moveTo>
                      <a:pt x="367833" y="114921"/>
                    </a:moveTo>
                    <a:cubicBezTo>
                      <a:pt x="375452" y="114921"/>
                      <a:pt x="382120" y="121589"/>
                      <a:pt x="382120" y="129209"/>
                    </a:cubicBezTo>
                    <a:cubicBezTo>
                      <a:pt x="382120" y="136828"/>
                      <a:pt x="375452" y="143496"/>
                      <a:pt x="367833" y="143496"/>
                    </a:cubicBezTo>
                    <a:cubicBezTo>
                      <a:pt x="360213" y="143496"/>
                      <a:pt x="353545" y="136828"/>
                      <a:pt x="353545" y="129209"/>
                    </a:cubicBezTo>
                    <a:cubicBezTo>
                      <a:pt x="353545" y="121589"/>
                      <a:pt x="360213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托幼机构膳食评价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2" name="23243c74-159e-42b2-ad8d-71b8fc0e5e54.source.5.zh-Hans.pptx" descr="992a1f4a-b801-494f-a5b1-f4b1b3f0a940"/>
          <p:cNvGrpSpPr/>
          <p:nvPr/>
        </p:nvGrpSpPr>
        <p:grpSpPr>
          <a:xfrm>
            <a:off x="660400" y="1130300"/>
            <a:ext cx="10858500" cy="4590534"/>
            <a:chOff x="660400" y="1130300"/>
            <a:chExt cx="10858500" cy="4590534"/>
          </a:xfrm>
        </p:grpSpPr>
        <p:grpSp>
          <p:nvGrpSpPr>
            <p:cNvPr id="17" name="组合 16" descr="6164ef97-adef-40ff-852e-c7ed64652f07"/>
            <p:cNvGrpSpPr/>
            <p:nvPr/>
          </p:nvGrpSpPr>
          <p:grpSpPr>
            <a:xfrm>
              <a:off x="2171276" y="1916832"/>
              <a:ext cx="7836748" cy="595554"/>
              <a:chOff x="1211580" y="1916832"/>
              <a:chExt cx="7836748" cy="595554"/>
            </a:xfrm>
          </p:grpSpPr>
          <p:sp>
            <p:nvSpPr>
              <p:cNvPr id="4" name="Bullet1" descr="312346aa-6953-45e1-a2fa-ff29790cd4f2"/>
              <p:cNvSpPr/>
              <p:nvPr/>
            </p:nvSpPr>
            <p:spPr bwMode="auto">
              <a:xfrm>
                <a:off x="1211580" y="1916832"/>
                <a:ext cx="2760184" cy="595554"/>
              </a:xfrm>
              <a:prstGeom prst="parallelogram">
                <a:avLst/>
              </a:prstGeom>
              <a:solidFill>
                <a:schemeClr val="accent1">
                  <a:lumMod val="10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膳食状况调查方法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5" name="Text1" descr="a84efe6d-6c87-4973-915c-6d1dc5953851"/>
              <p:cNvSpPr/>
              <p:nvPr/>
            </p:nvSpPr>
            <p:spPr bwMode="auto">
              <a:xfrm>
                <a:off x="3701334" y="1916832"/>
                <a:ext cx="5346994" cy="595554"/>
              </a:xfrm>
              <a:prstGeom prst="parallelogram">
                <a:avLst/>
              </a:prstGeom>
              <a:noFill/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称量法、记账法、询问法，用于了解儿童膳食摄入情况。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8" name="组合 17" descr="d4355eb0-78eb-4c9a-945c-e9f921d39ba6"/>
            <p:cNvGrpSpPr/>
            <p:nvPr/>
          </p:nvGrpSpPr>
          <p:grpSpPr>
            <a:xfrm>
              <a:off x="2171276" y="2718944"/>
              <a:ext cx="7836748" cy="595554"/>
              <a:chOff x="1211580" y="2718944"/>
              <a:chExt cx="7836748" cy="595554"/>
            </a:xfrm>
          </p:grpSpPr>
          <p:sp>
            <p:nvSpPr>
              <p:cNvPr id="6" name="Bullet2" descr="42ca34eb-c10a-4105-b704-2e0cca24e95d"/>
              <p:cNvSpPr/>
              <p:nvPr/>
            </p:nvSpPr>
            <p:spPr bwMode="auto">
              <a:xfrm>
                <a:off x="1211580" y="2718944"/>
                <a:ext cx="2760184" cy="595554"/>
              </a:xfrm>
              <a:prstGeom prst="parallelogram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营养素和热能计算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7" name="Text2" descr="dfb54c5f-1580-4992-9b39-0162e5ea736a"/>
              <p:cNvSpPr/>
              <p:nvPr/>
            </p:nvSpPr>
            <p:spPr bwMode="auto">
              <a:xfrm>
                <a:off x="3701334" y="2718944"/>
                <a:ext cx="5346994" cy="595554"/>
              </a:xfrm>
              <a:prstGeom prst="parallelogram">
                <a:avLst/>
              </a:prstGeom>
              <a:noFill/>
              <a:ln w="1270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计算每人每日摄入量和供热比例，分析蛋白质来源比例。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9" name="组合 18" descr="b40b4548-1945-4843-99e8-c955da36a349"/>
            <p:cNvGrpSpPr/>
            <p:nvPr/>
          </p:nvGrpSpPr>
          <p:grpSpPr>
            <a:xfrm>
              <a:off x="2171276" y="3521056"/>
              <a:ext cx="7836748" cy="595554"/>
              <a:chOff x="1211580" y="3521056"/>
              <a:chExt cx="7836748" cy="595554"/>
            </a:xfrm>
          </p:grpSpPr>
          <p:sp>
            <p:nvSpPr>
              <p:cNvPr id="8" name="Bullet3" descr="e8be04db-d646-44c2-b318-8a4191462440"/>
              <p:cNvSpPr/>
              <p:nvPr/>
            </p:nvSpPr>
            <p:spPr bwMode="auto">
              <a:xfrm>
                <a:off x="1211580" y="3521056"/>
                <a:ext cx="2760184" cy="595554"/>
              </a:xfrm>
              <a:prstGeom prst="parallelogram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膳食评价综合分析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9" name="Text3" descr="14e10b8e-f9a8-47a7-b35a-13357c55c021"/>
              <p:cNvSpPr/>
              <p:nvPr/>
            </p:nvSpPr>
            <p:spPr bwMode="auto">
              <a:xfrm>
                <a:off x="3701334" y="3521056"/>
                <a:ext cx="5346994" cy="595554"/>
              </a:xfrm>
              <a:prstGeom prst="parallelogram">
                <a:avLst/>
              </a:prstGeom>
              <a:noFill/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结合儿童生长发育、体格检查等综合分析膳食是否满足需求。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0" name="组合 19" descr="a55a3c79-bded-4748-98ee-c6d38ca13e59"/>
            <p:cNvGrpSpPr/>
            <p:nvPr/>
          </p:nvGrpSpPr>
          <p:grpSpPr>
            <a:xfrm>
              <a:off x="2171276" y="4323168"/>
              <a:ext cx="7836748" cy="595554"/>
              <a:chOff x="1211580" y="4323168"/>
              <a:chExt cx="7836748" cy="595554"/>
            </a:xfrm>
          </p:grpSpPr>
          <p:sp>
            <p:nvSpPr>
              <p:cNvPr id="10" name="Bullet4" descr="d32a2b7b-adab-4197-8d96-e453de97bf3c"/>
              <p:cNvSpPr/>
              <p:nvPr/>
            </p:nvSpPr>
            <p:spPr bwMode="auto">
              <a:xfrm>
                <a:off x="1211580" y="4323168"/>
                <a:ext cx="2760184" cy="595554"/>
              </a:xfrm>
              <a:prstGeom prst="parallelogram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膳食评价目的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1" name="Text4" descr="02ff6e35-d8c1-41a5-9e37-cbed898de3f1"/>
              <p:cNvSpPr/>
              <p:nvPr/>
            </p:nvSpPr>
            <p:spPr bwMode="auto">
              <a:xfrm>
                <a:off x="3701334" y="4323168"/>
                <a:ext cx="5346994" cy="595554"/>
              </a:xfrm>
              <a:prstGeom prst="parallelogram">
                <a:avLst/>
              </a:prstGeom>
              <a:noFill/>
              <a:ln w="1270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了解膳食供给情况，发现问题及时调整，保障儿童营养和健康。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1" name="组合 20" descr="cf95100f-1b04-4f8d-a58e-6706785e5a2a"/>
            <p:cNvGrpSpPr/>
            <p:nvPr/>
          </p:nvGrpSpPr>
          <p:grpSpPr>
            <a:xfrm>
              <a:off x="2171276" y="5125280"/>
              <a:ext cx="7836748" cy="595554"/>
              <a:chOff x="1211580" y="5125280"/>
              <a:chExt cx="7836748" cy="595554"/>
            </a:xfrm>
          </p:grpSpPr>
          <p:sp>
            <p:nvSpPr>
              <p:cNvPr id="12" name="Bullet5" descr="acce9767-4bb7-4440-8064-ed22b227893f"/>
              <p:cNvSpPr/>
              <p:nvPr/>
            </p:nvSpPr>
            <p:spPr bwMode="auto">
              <a:xfrm>
                <a:off x="1211580" y="5125280"/>
                <a:ext cx="2760184" cy="595554"/>
              </a:xfrm>
              <a:prstGeom prst="parallelogram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膳食评价注意事项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3" name="Text5" descr="b0921bac-917e-4cc9-91b8-dd1387f14270"/>
              <p:cNvSpPr/>
              <p:nvPr/>
            </p:nvSpPr>
            <p:spPr bwMode="auto">
              <a:xfrm>
                <a:off x="3701334" y="5125280"/>
                <a:ext cx="5346994" cy="595554"/>
              </a:xfrm>
              <a:prstGeom prst="parallelogram">
                <a:avLst/>
              </a:prstGeom>
              <a:noFill/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0" forceAA="0" compatLnSpc="1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评价时要客观全面，考虑个体差异，合理分析数据。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15" name="Title" descr="012e9b33-2272-4170-87ea-5522833c086b"/>
            <p:cNvSpPr txBox="1"/>
            <p:nvPr/>
          </p:nvSpPr>
          <p:spPr>
            <a:xfrm>
              <a:off x="660400" y="1130300"/>
              <a:ext cx="10858500" cy="579974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评估膳食质量，保障儿童营养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培养良好饮食习惯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1" name="1066e284-481c-45c9-b222-7ad0b67a2a52.source.6.zh-Hans.pptx" descr="97a43147-3979-401b-b704-7abf0d06a3d3"/>
          <p:cNvGrpSpPr/>
          <p:nvPr/>
        </p:nvGrpSpPr>
        <p:grpSpPr>
          <a:xfrm>
            <a:off x="0" y="0"/>
            <a:ext cx="12191999" cy="6857998"/>
            <a:chOff x="0" y="0"/>
            <a:chExt cx="12191999" cy="6857998"/>
          </a:xfrm>
        </p:grpSpPr>
        <p:sp>
          <p:nvSpPr>
            <p:cNvPr id="7" name="任意多边形 39" descr="c7b346cf-8b8d-48ae-b3fb-fc759f1b6bd9"/>
            <p:cNvSpPr/>
            <p:nvPr/>
          </p:nvSpPr>
          <p:spPr>
            <a:xfrm rot="10800000">
              <a:off x="10298065" y="5415404"/>
              <a:ext cx="1893934" cy="1442594"/>
            </a:xfrm>
            <a:custGeom>
              <a:avLst/>
              <a:gdLst>
                <a:gd name="connsiteX0" fmla="*/ 0 w 3019012"/>
                <a:gd name="connsiteY0" fmla="*/ 0 h 2299557"/>
                <a:gd name="connsiteX1" fmla="*/ 1524000 w 3019012"/>
                <a:gd name="connsiteY1" fmla="*/ 0 h 2299557"/>
                <a:gd name="connsiteX2" fmla="*/ 2852420 w 3019012"/>
                <a:gd name="connsiteY2" fmla="*/ 1328420 h 2299557"/>
                <a:gd name="connsiteX3" fmla="*/ 2852420 w 3019012"/>
                <a:gd name="connsiteY3" fmla="*/ 2132965 h 2299557"/>
                <a:gd name="connsiteX4" fmla="*/ 2852420 w 3019012"/>
                <a:gd name="connsiteY4" fmla="*/ 2132965 h 2299557"/>
                <a:gd name="connsiteX5" fmla="*/ 2047875 w 3019012"/>
                <a:gd name="connsiteY5" fmla="*/ 2132965 h 2299557"/>
                <a:gd name="connsiteX6" fmla="*/ 0 w 3019012"/>
                <a:gd name="connsiteY6" fmla="*/ 85090 h 2299557"/>
                <a:gd name="connsiteX7" fmla="*/ 0 w 3019012"/>
                <a:gd name="connsiteY7" fmla="*/ 0 h 2299557"/>
                <a:gd name="connsiteX8" fmla="*/ 0 w 3019012"/>
                <a:gd name="connsiteY8" fmla="*/ 0 h 2299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19012" h="2299557">
                  <a:moveTo>
                    <a:pt x="0" y="0"/>
                  </a:moveTo>
                  <a:lnTo>
                    <a:pt x="1524000" y="0"/>
                  </a:lnTo>
                  <a:lnTo>
                    <a:pt x="2852420" y="1328420"/>
                  </a:lnTo>
                  <a:cubicBezTo>
                    <a:pt x="3074543" y="1550543"/>
                    <a:pt x="3074543" y="1910715"/>
                    <a:pt x="2852420" y="2132965"/>
                  </a:cubicBezTo>
                  <a:lnTo>
                    <a:pt x="2852420" y="2132965"/>
                  </a:lnTo>
                  <a:cubicBezTo>
                    <a:pt x="2630297" y="2355088"/>
                    <a:pt x="2270125" y="2355088"/>
                    <a:pt x="2047875" y="2132965"/>
                  </a:cubicBezTo>
                  <a:lnTo>
                    <a:pt x="0" y="8509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8" name="任意多边形 40" descr="130e147a-edf1-44b7-8b50-49ad529c7e92"/>
            <p:cNvSpPr/>
            <p:nvPr/>
          </p:nvSpPr>
          <p:spPr>
            <a:xfrm rot="10800000">
              <a:off x="40767" y="0"/>
              <a:ext cx="1649602" cy="1167638"/>
            </a:xfrm>
            <a:custGeom>
              <a:avLst/>
              <a:gdLst>
                <a:gd name="connsiteX0" fmla="*/ 340868 w 1649602"/>
                <a:gd name="connsiteY0" fmla="*/ 0 h 1167638"/>
                <a:gd name="connsiteX1" fmla="*/ 581787 w 1649602"/>
                <a:gd name="connsiteY1" fmla="*/ 99822 h 1167638"/>
                <a:gd name="connsiteX2" fmla="*/ 1649602 w 1649602"/>
                <a:gd name="connsiteY2" fmla="*/ 1167638 h 1167638"/>
                <a:gd name="connsiteX3" fmla="*/ 685673 w 1649602"/>
                <a:gd name="connsiteY3" fmla="*/ 1167638 h 1167638"/>
                <a:gd name="connsiteX4" fmla="*/ 99822 w 1649602"/>
                <a:gd name="connsiteY4" fmla="*/ 581787 h 1167638"/>
                <a:gd name="connsiteX5" fmla="*/ 99822 w 1649602"/>
                <a:gd name="connsiteY5" fmla="*/ 99822 h 1167638"/>
                <a:gd name="connsiteX6" fmla="*/ 340868 w 1649602"/>
                <a:gd name="connsiteY6" fmla="*/ 0 h 1167638"/>
                <a:gd name="connsiteX7" fmla="*/ 340868 w 1649602"/>
                <a:gd name="connsiteY7" fmla="*/ 0 h 116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9602" h="1167638">
                  <a:moveTo>
                    <a:pt x="340868" y="0"/>
                  </a:moveTo>
                  <a:cubicBezTo>
                    <a:pt x="428117" y="0"/>
                    <a:pt x="515238" y="33274"/>
                    <a:pt x="581787" y="99822"/>
                  </a:cubicBezTo>
                  <a:lnTo>
                    <a:pt x="1649602" y="1167638"/>
                  </a:lnTo>
                  <a:lnTo>
                    <a:pt x="685673" y="1167638"/>
                  </a:lnTo>
                  <a:lnTo>
                    <a:pt x="99822" y="581787"/>
                  </a:lnTo>
                  <a:cubicBezTo>
                    <a:pt x="-33274" y="448691"/>
                    <a:pt x="-33274" y="232918"/>
                    <a:pt x="99822" y="99822"/>
                  </a:cubicBezTo>
                  <a:cubicBezTo>
                    <a:pt x="166497" y="33274"/>
                    <a:pt x="253619" y="0"/>
                    <a:pt x="340868" y="0"/>
                  </a:cubicBezTo>
                  <a:lnTo>
                    <a:pt x="340868" y="0"/>
                  </a:lnTo>
                  <a:close/>
                </a:path>
              </a:pathLst>
            </a:custGeom>
            <a:solidFill>
              <a:schemeClr val="tx2">
                <a:alpha val="5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0" name="任意多边形 44" descr="aeea20b3-80c8-4c8d-a813-25f24a1aa1b9"/>
            <p:cNvSpPr/>
            <p:nvPr/>
          </p:nvSpPr>
          <p:spPr>
            <a:xfrm rot="10800000">
              <a:off x="0" y="103632"/>
              <a:ext cx="706691" cy="990600"/>
            </a:xfrm>
            <a:custGeom>
              <a:avLst/>
              <a:gdLst>
                <a:gd name="connsiteX0" fmla="*/ 200850 w 706691"/>
                <a:gd name="connsiteY0" fmla="*/ 0 h 990600"/>
                <a:gd name="connsiteX1" fmla="*/ 342836 w 706691"/>
                <a:gd name="connsiteY1" fmla="*/ 58801 h 990600"/>
                <a:gd name="connsiteX2" fmla="*/ 706692 w 706691"/>
                <a:gd name="connsiteY2" fmla="*/ 422529 h 990600"/>
                <a:gd name="connsiteX3" fmla="*/ 706692 w 706691"/>
                <a:gd name="connsiteY3" fmla="*/ 990600 h 990600"/>
                <a:gd name="connsiteX4" fmla="*/ 58864 w 706691"/>
                <a:gd name="connsiteY4" fmla="*/ 342773 h 990600"/>
                <a:gd name="connsiteX5" fmla="*/ 58864 w 706691"/>
                <a:gd name="connsiteY5" fmla="*/ 58801 h 990600"/>
                <a:gd name="connsiteX6" fmla="*/ 200850 w 706691"/>
                <a:gd name="connsiteY6" fmla="*/ 0 h 990600"/>
                <a:gd name="connsiteX7" fmla="*/ 200850 w 706691"/>
                <a:gd name="connsiteY7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6691" h="990600">
                  <a:moveTo>
                    <a:pt x="200850" y="0"/>
                  </a:moveTo>
                  <a:cubicBezTo>
                    <a:pt x="252285" y="0"/>
                    <a:pt x="303594" y="19558"/>
                    <a:pt x="342836" y="58801"/>
                  </a:cubicBezTo>
                  <a:lnTo>
                    <a:pt x="706692" y="422529"/>
                  </a:lnTo>
                  <a:lnTo>
                    <a:pt x="706692" y="990600"/>
                  </a:lnTo>
                  <a:lnTo>
                    <a:pt x="58864" y="342773"/>
                  </a:lnTo>
                  <a:cubicBezTo>
                    <a:pt x="-19621" y="264287"/>
                    <a:pt x="-19621" y="137160"/>
                    <a:pt x="58864" y="58801"/>
                  </a:cubicBezTo>
                  <a:cubicBezTo>
                    <a:pt x="98108" y="19558"/>
                    <a:pt x="149543" y="0"/>
                    <a:pt x="200850" y="0"/>
                  </a:cubicBezTo>
                  <a:lnTo>
                    <a:pt x="20085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1" name="任意多边形 48" descr="4df35c2f-54ad-4210-82b2-7ca56c8d1e2d"/>
            <p:cNvSpPr/>
            <p:nvPr/>
          </p:nvSpPr>
          <p:spPr>
            <a:xfrm rot="10800000">
              <a:off x="11392111" y="5638799"/>
              <a:ext cx="799887" cy="996695"/>
            </a:xfrm>
            <a:custGeom>
              <a:avLst/>
              <a:gdLst>
                <a:gd name="connsiteX0" fmla="*/ 0 w 979170"/>
                <a:gd name="connsiteY0" fmla="*/ 0 h 1220089"/>
                <a:gd name="connsiteX1" fmla="*/ 929259 w 979170"/>
                <a:gd name="connsiteY1" fmla="*/ 929259 h 1220089"/>
                <a:gd name="connsiteX2" fmla="*/ 929259 w 979170"/>
                <a:gd name="connsiteY2" fmla="*/ 1170178 h 1220089"/>
                <a:gd name="connsiteX3" fmla="*/ 688340 w 979170"/>
                <a:gd name="connsiteY3" fmla="*/ 1170178 h 1220089"/>
                <a:gd name="connsiteX4" fmla="*/ 0 w 979170"/>
                <a:gd name="connsiteY4" fmla="*/ 481838 h 1220089"/>
                <a:gd name="connsiteX5" fmla="*/ 0 w 979170"/>
                <a:gd name="connsiteY5" fmla="*/ 0 h 1220089"/>
                <a:gd name="connsiteX6" fmla="*/ 0 w 979170"/>
                <a:gd name="connsiteY6" fmla="*/ 0 h 122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9170" h="1220089">
                  <a:moveTo>
                    <a:pt x="0" y="0"/>
                  </a:moveTo>
                  <a:lnTo>
                    <a:pt x="929259" y="929259"/>
                  </a:lnTo>
                  <a:cubicBezTo>
                    <a:pt x="995807" y="995807"/>
                    <a:pt x="995807" y="1103630"/>
                    <a:pt x="929259" y="1170178"/>
                  </a:cubicBezTo>
                  <a:cubicBezTo>
                    <a:pt x="862711" y="1236726"/>
                    <a:pt x="754888" y="1236726"/>
                    <a:pt x="688340" y="1170178"/>
                  </a:cubicBezTo>
                  <a:lnTo>
                    <a:pt x="0" y="48183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3" name="Title" descr="132dfdd5-4b62-42f0-8250-dc51d958ad2c"/>
            <p:cNvSpPr txBox="1"/>
            <p:nvPr/>
          </p:nvSpPr>
          <p:spPr>
            <a:xfrm>
              <a:off x="660400" y="1130301"/>
              <a:ext cx="10858500" cy="5524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0" u="none" strike="noStrike">
                  <a:solidFill>
                    <a:srgbClr val="2F2F2F"/>
                  </a:solidFill>
                  <a:ea typeface="华康方圆体 Std W7"/>
                </a:rPr>
                <a:t>从小养成健康饮食习惯</a:t>
              </a:r>
              <a:endParaRPr lang="en-US" sz="24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4" name="组合 13" descr="bc2dc4fb-0314-4ab5-9908-1339ed6e2bb4"/>
            <p:cNvGrpSpPr/>
            <p:nvPr/>
          </p:nvGrpSpPr>
          <p:grpSpPr>
            <a:xfrm>
              <a:off x="660400" y="2633662"/>
              <a:ext cx="3444875" cy="1590675"/>
              <a:chOff x="660400" y="2633662"/>
              <a:chExt cx="3444875" cy="1590675"/>
            </a:xfrm>
          </p:grpSpPr>
          <p:sp>
            <p:nvSpPr>
              <p:cNvPr id="9" name="ComponentBackground1" descr="5772cf78-8c09-4e6d-997b-50db2ee7ae45"/>
              <p:cNvSpPr/>
              <p:nvPr/>
            </p:nvSpPr>
            <p:spPr>
              <a:xfrm>
                <a:off x="660400" y="2633662"/>
                <a:ext cx="3444875" cy="1590675"/>
              </a:xfrm>
              <a:prstGeom prst="roundRect">
                <a:avLst>
                  <a:gd name="adj" fmla="val 7000"/>
                </a:avLst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42" name="shape1" descr="9eb8e0b6-3f04-48c8-b31b-ba060f66b125"/>
              <p:cNvSpPr/>
              <p:nvPr/>
            </p:nvSpPr>
            <p:spPr>
              <a:xfrm>
                <a:off x="666750" y="2633662"/>
                <a:ext cx="415925" cy="500062"/>
              </a:xfrm>
              <a:custGeom>
                <a:avLst/>
                <a:gdLst>
                  <a:gd name="connsiteX0" fmla="*/ 111347 w 415925"/>
                  <a:gd name="connsiteY0" fmla="*/ 0 h 500062"/>
                  <a:gd name="connsiteX1" fmla="*/ 405138 w 415925"/>
                  <a:gd name="connsiteY1" fmla="*/ 0 h 500062"/>
                  <a:gd name="connsiteX2" fmla="*/ 407604 w 415925"/>
                  <a:gd name="connsiteY2" fmla="*/ 7944 h 500062"/>
                  <a:gd name="connsiteX3" fmla="*/ 415925 w 415925"/>
                  <a:gd name="connsiteY3" fmla="*/ 90487 h 500062"/>
                  <a:gd name="connsiteX4" fmla="*/ 6350 w 415925"/>
                  <a:gd name="connsiteY4" fmla="*/ 500062 h 500062"/>
                  <a:gd name="connsiteX5" fmla="*/ 0 w 415925"/>
                  <a:gd name="connsiteY5" fmla="*/ 499422 h 500062"/>
                  <a:gd name="connsiteX6" fmla="*/ 0 w 415925"/>
                  <a:gd name="connsiteY6" fmla="*/ 111347 h 500062"/>
                  <a:gd name="connsiteX7" fmla="*/ 111347 w 415925"/>
                  <a:gd name="connsiteY7" fmla="*/ 0 h 500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925" h="500062">
                    <a:moveTo>
                      <a:pt x="111347" y="0"/>
                    </a:moveTo>
                    <a:lnTo>
                      <a:pt x="405138" y="0"/>
                    </a:lnTo>
                    <a:lnTo>
                      <a:pt x="407604" y="7944"/>
                    </a:lnTo>
                    <a:cubicBezTo>
                      <a:pt x="413060" y="34606"/>
                      <a:pt x="415925" y="62212"/>
                      <a:pt x="415925" y="90487"/>
                    </a:cubicBezTo>
                    <a:cubicBezTo>
                      <a:pt x="415925" y="316689"/>
                      <a:pt x="232552" y="500062"/>
                      <a:pt x="6350" y="500062"/>
                    </a:cubicBezTo>
                    <a:lnTo>
                      <a:pt x="0" y="499422"/>
                    </a:lnTo>
                    <a:lnTo>
                      <a:pt x="0" y="111347"/>
                    </a:lnTo>
                    <a:cubicBezTo>
                      <a:pt x="0" y="49852"/>
                      <a:pt x="49852" y="0"/>
                      <a:pt x="11134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60000">
                    <a:schemeClr val="accent4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4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50" name="Text1" descr="3451c59d-c73a-4fc2-86b2-92aa4e01a4a3"/>
              <p:cNvSpPr txBox="1"/>
              <p:nvPr/>
            </p:nvSpPr>
            <p:spPr>
              <a:xfrm>
                <a:off x="1098879" y="3311110"/>
                <a:ext cx="2934872" cy="8265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固定就餐时间和位置，餐前让孩子参与准备，增加食欲。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51" name="Bullet1" descr="7146c7c1-51f9-47b5-a328-aad507f168b5"/>
              <p:cNvSpPr txBox="1"/>
              <p:nvPr/>
            </p:nvSpPr>
            <p:spPr>
              <a:xfrm>
                <a:off x="1096892" y="2711450"/>
                <a:ext cx="2934872" cy="595590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按时定位，餐前准备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5" name="组合 14" descr="ebff78fe-402d-4caf-a432-b9cdfdcf4aac"/>
            <p:cNvGrpSpPr/>
            <p:nvPr/>
          </p:nvGrpSpPr>
          <p:grpSpPr>
            <a:xfrm>
              <a:off x="4367212" y="2633662"/>
              <a:ext cx="3444875" cy="1590675"/>
              <a:chOff x="4367212" y="2633662"/>
              <a:chExt cx="3444875" cy="1590675"/>
            </a:xfrm>
          </p:grpSpPr>
          <p:sp>
            <p:nvSpPr>
              <p:cNvPr id="32" name="ComponentBackground2" descr="0ffba3c4-21e3-4df0-80db-606034c923d9"/>
              <p:cNvSpPr/>
              <p:nvPr/>
            </p:nvSpPr>
            <p:spPr>
              <a:xfrm>
                <a:off x="4367212" y="2633662"/>
                <a:ext cx="3444875" cy="1590675"/>
              </a:xfrm>
              <a:prstGeom prst="roundRect">
                <a:avLst>
                  <a:gd name="adj" fmla="val 7000"/>
                </a:avLst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43" name="shape2" descr="f2718a54-1e5e-41cd-aafc-65e2d96f48f4"/>
              <p:cNvSpPr/>
              <p:nvPr/>
            </p:nvSpPr>
            <p:spPr>
              <a:xfrm>
                <a:off x="4367212" y="2633662"/>
                <a:ext cx="415925" cy="500062"/>
              </a:xfrm>
              <a:custGeom>
                <a:avLst/>
                <a:gdLst>
                  <a:gd name="connsiteX0" fmla="*/ 111347 w 415925"/>
                  <a:gd name="connsiteY0" fmla="*/ 0 h 500062"/>
                  <a:gd name="connsiteX1" fmla="*/ 405138 w 415925"/>
                  <a:gd name="connsiteY1" fmla="*/ 0 h 500062"/>
                  <a:gd name="connsiteX2" fmla="*/ 407604 w 415925"/>
                  <a:gd name="connsiteY2" fmla="*/ 7944 h 500062"/>
                  <a:gd name="connsiteX3" fmla="*/ 415925 w 415925"/>
                  <a:gd name="connsiteY3" fmla="*/ 90487 h 500062"/>
                  <a:gd name="connsiteX4" fmla="*/ 6350 w 415925"/>
                  <a:gd name="connsiteY4" fmla="*/ 500062 h 500062"/>
                  <a:gd name="connsiteX5" fmla="*/ 0 w 415925"/>
                  <a:gd name="connsiteY5" fmla="*/ 499422 h 500062"/>
                  <a:gd name="connsiteX6" fmla="*/ 0 w 415925"/>
                  <a:gd name="connsiteY6" fmla="*/ 111347 h 500062"/>
                  <a:gd name="connsiteX7" fmla="*/ 111347 w 415925"/>
                  <a:gd name="connsiteY7" fmla="*/ 0 h 500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925" h="500062">
                    <a:moveTo>
                      <a:pt x="111347" y="0"/>
                    </a:moveTo>
                    <a:lnTo>
                      <a:pt x="405138" y="0"/>
                    </a:lnTo>
                    <a:lnTo>
                      <a:pt x="407604" y="7944"/>
                    </a:lnTo>
                    <a:cubicBezTo>
                      <a:pt x="413060" y="34606"/>
                      <a:pt x="415925" y="62212"/>
                      <a:pt x="415925" y="90487"/>
                    </a:cubicBezTo>
                    <a:cubicBezTo>
                      <a:pt x="415925" y="316689"/>
                      <a:pt x="232552" y="500062"/>
                      <a:pt x="6350" y="500062"/>
                    </a:cubicBezTo>
                    <a:lnTo>
                      <a:pt x="0" y="499422"/>
                    </a:lnTo>
                    <a:lnTo>
                      <a:pt x="0" y="111347"/>
                    </a:lnTo>
                    <a:cubicBezTo>
                      <a:pt x="0" y="49852"/>
                      <a:pt x="49852" y="0"/>
                      <a:pt x="11134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53" name="Text2" descr="3f8a2776-f221-47db-9f4b-cd424f128fa4"/>
              <p:cNvSpPr txBox="1"/>
              <p:nvPr/>
            </p:nvSpPr>
            <p:spPr>
              <a:xfrm>
                <a:off x="4805690" y="3311110"/>
                <a:ext cx="2934872" cy="8265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进食细嚼慢咽，不说笑、看电视，每餐时间适当。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54" name="Bullet2" descr="a4ec2eb7-a7dd-40c9-8c1e-9aece4519e48"/>
              <p:cNvSpPr txBox="1"/>
              <p:nvPr/>
            </p:nvSpPr>
            <p:spPr>
              <a:xfrm>
                <a:off x="4803703" y="2711450"/>
                <a:ext cx="2934872" cy="595590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细嚼慢咽，专心用餐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6" name="组合 15" descr="79e70244-3d50-4a4b-93b9-e8f4be4ba182"/>
            <p:cNvGrpSpPr/>
            <p:nvPr/>
          </p:nvGrpSpPr>
          <p:grpSpPr>
            <a:xfrm>
              <a:off x="8074024" y="2633662"/>
              <a:ext cx="3444876" cy="1590675"/>
              <a:chOff x="8074024" y="2633662"/>
              <a:chExt cx="3444876" cy="1590675"/>
            </a:xfrm>
          </p:grpSpPr>
          <p:sp>
            <p:nvSpPr>
              <p:cNvPr id="33" name="ComponentBackground3" descr="0ac788be-61ac-400a-8072-60292a13e4b2"/>
              <p:cNvSpPr/>
              <p:nvPr/>
            </p:nvSpPr>
            <p:spPr>
              <a:xfrm>
                <a:off x="8074025" y="2633662"/>
                <a:ext cx="3444875" cy="1590675"/>
              </a:xfrm>
              <a:prstGeom prst="roundRect">
                <a:avLst>
                  <a:gd name="adj" fmla="val 7000"/>
                </a:avLst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44" name="shape3" descr="82f4820e-5a7e-4269-b539-768a9107fc4c"/>
              <p:cNvSpPr/>
              <p:nvPr/>
            </p:nvSpPr>
            <p:spPr>
              <a:xfrm>
                <a:off x="8074024" y="2633662"/>
                <a:ext cx="415925" cy="500062"/>
              </a:xfrm>
              <a:custGeom>
                <a:avLst/>
                <a:gdLst>
                  <a:gd name="connsiteX0" fmla="*/ 111347 w 415925"/>
                  <a:gd name="connsiteY0" fmla="*/ 0 h 500062"/>
                  <a:gd name="connsiteX1" fmla="*/ 405138 w 415925"/>
                  <a:gd name="connsiteY1" fmla="*/ 0 h 500062"/>
                  <a:gd name="connsiteX2" fmla="*/ 407604 w 415925"/>
                  <a:gd name="connsiteY2" fmla="*/ 7944 h 500062"/>
                  <a:gd name="connsiteX3" fmla="*/ 415925 w 415925"/>
                  <a:gd name="connsiteY3" fmla="*/ 90487 h 500062"/>
                  <a:gd name="connsiteX4" fmla="*/ 6350 w 415925"/>
                  <a:gd name="connsiteY4" fmla="*/ 500062 h 500062"/>
                  <a:gd name="connsiteX5" fmla="*/ 0 w 415925"/>
                  <a:gd name="connsiteY5" fmla="*/ 499422 h 500062"/>
                  <a:gd name="connsiteX6" fmla="*/ 0 w 415925"/>
                  <a:gd name="connsiteY6" fmla="*/ 111347 h 500062"/>
                  <a:gd name="connsiteX7" fmla="*/ 111347 w 415925"/>
                  <a:gd name="connsiteY7" fmla="*/ 0 h 500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925" h="500062">
                    <a:moveTo>
                      <a:pt x="111347" y="0"/>
                    </a:moveTo>
                    <a:lnTo>
                      <a:pt x="405138" y="0"/>
                    </a:lnTo>
                    <a:lnTo>
                      <a:pt x="407604" y="7944"/>
                    </a:lnTo>
                    <a:cubicBezTo>
                      <a:pt x="413060" y="34606"/>
                      <a:pt x="415925" y="62212"/>
                      <a:pt x="415925" y="90487"/>
                    </a:cubicBezTo>
                    <a:cubicBezTo>
                      <a:pt x="415925" y="316689"/>
                      <a:pt x="232552" y="500062"/>
                      <a:pt x="6350" y="500062"/>
                    </a:cubicBezTo>
                    <a:lnTo>
                      <a:pt x="0" y="499422"/>
                    </a:lnTo>
                    <a:lnTo>
                      <a:pt x="0" y="111347"/>
                    </a:lnTo>
                    <a:cubicBezTo>
                      <a:pt x="0" y="49852"/>
                      <a:pt x="49852" y="0"/>
                      <a:pt x="11134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60000">
                    <a:schemeClr val="accent3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3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56" name="Text3" descr="1f721536-124f-4edc-8b67-07b919b617c8"/>
              <p:cNvSpPr txBox="1"/>
              <p:nvPr/>
            </p:nvSpPr>
            <p:spPr>
              <a:xfrm>
                <a:off x="8512501" y="3311110"/>
                <a:ext cx="2934872" cy="8265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除正餐和点心外控制零食，不贪食，养成良好用餐习惯。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62" name="Bullet3" descr="4a694678-3f97-4a16-8c47-3f8d0d9799c3"/>
              <p:cNvSpPr txBox="1"/>
              <p:nvPr/>
            </p:nvSpPr>
            <p:spPr>
              <a:xfrm>
                <a:off x="8510514" y="2711450"/>
                <a:ext cx="2934872" cy="595590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饮食定量，控制零食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7" name="组合 16" descr="04e63eea-7e4c-4d14-ab1c-673d5397be56"/>
            <p:cNvGrpSpPr/>
            <p:nvPr/>
          </p:nvGrpSpPr>
          <p:grpSpPr>
            <a:xfrm>
              <a:off x="660400" y="4543425"/>
              <a:ext cx="3444875" cy="1590675"/>
              <a:chOff x="660400" y="4543425"/>
              <a:chExt cx="3444875" cy="1590675"/>
            </a:xfrm>
          </p:grpSpPr>
          <p:sp>
            <p:nvSpPr>
              <p:cNvPr id="34" name="ComponentBackground4" descr="8afc1cd3-1ffa-4bac-bbb3-945171ca59fb"/>
              <p:cNvSpPr/>
              <p:nvPr/>
            </p:nvSpPr>
            <p:spPr>
              <a:xfrm>
                <a:off x="660400" y="4543425"/>
                <a:ext cx="3444875" cy="1590675"/>
              </a:xfrm>
              <a:prstGeom prst="roundRect">
                <a:avLst>
                  <a:gd name="adj" fmla="val 7000"/>
                </a:avLst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46" name="shape4" descr="b922ad45-dec6-45d3-9244-efc010fe8c38"/>
              <p:cNvSpPr/>
              <p:nvPr/>
            </p:nvSpPr>
            <p:spPr>
              <a:xfrm>
                <a:off x="666750" y="4543425"/>
                <a:ext cx="415925" cy="500062"/>
              </a:xfrm>
              <a:custGeom>
                <a:avLst/>
                <a:gdLst>
                  <a:gd name="connsiteX0" fmla="*/ 111347 w 415925"/>
                  <a:gd name="connsiteY0" fmla="*/ 0 h 500062"/>
                  <a:gd name="connsiteX1" fmla="*/ 405138 w 415925"/>
                  <a:gd name="connsiteY1" fmla="*/ 0 h 500062"/>
                  <a:gd name="connsiteX2" fmla="*/ 407604 w 415925"/>
                  <a:gd name="connsiteY2" fmla="*/ 7944 h 500062"/>
                  <a:gd name="connsiteX3" fmla="*/ 415925 w 415925"/>
                  <a:gd name="connsiteY3" fmla="*/ 90487 h 500062"/>
                  <a:gd name="connsiteX4" fmla="*/ 6350 w 415925"/>
                  <a:gd name="connsiteY4" fmla="*/ 500062 h 500062"/>
                  <a:gd name="connsiteX5" fmla="*/ 0 w 415925"/>
                  <a:gd name="connsiteY5" fmla="*/ 499422 h 500062"/>
                  <a:gd name="connsiteX6" fmla="*/ 0 w 415925"/>
                  <a:gd name="connsiteY6" fmla="*/ 111347 h 500062"/>
                  <a:gd name="connsiteX7" fmla="*/ 111347 w 415925"/>
                  <a:gd name="connsiteY7" fmla="*/ 0 h 500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925" h="500062">
                    <a:moveTo>
                      <a:pt x="111347" y="0"/>
                    </a:moveTo>
                    <a:lnTo>
                      <a:pt x="405138" y="0"/>
                    </a:lnTo>
                    <a:lnTo>
                      <a:pt x="407604" y="7944"/>
                    </a:lnTo>
                    <a:cubicBezTo>
                      <a:pt x="413060" y="34606"/>
                      <a:pt x="415925" y="62212"/>
                      <a:pt x="415925" y="90487"/>
                    </a:cubicBezTo>
                    <a:cubicBezTo>
                      <a:pt x="415925" y="316689"/>
                      <a:pt x="232552" y="500062"/>
                      <a:pt x="6350" y="500062"/>
                    </a:cubicBezTo>
                    <a:lnTo>
                      <a:pt x="0" y="499422"/>
                    </a:lnTo>
                    <a:lnTo>
                      <a:pt x="0" y="111347"/>
                    </a:lnTo>
                    <a:cubicBezTo>
                      <a:pt x="0" y="49852"/>
                      <a:pt x="49852" y="0"/>
                      <a:pt x="11134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60000">
                    <a:schemeClr val="accent6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65" name="Text4" descr="90416bf8-9f19-4cc9-a87b-4af9a1e94214"/>
              <p:cNvSpPr txBox="1"/>
              <p:nvPr/>
            </p:nvSpPr>
            <p:spPr>
              <a:xfrm>
                <a:off x="1091012" y="5220873"/>
                <a:ext cx="2934872" cy="8265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鼓励孩子吃各种食物，不挑食、不偏食，保证营养全面。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66" name="Bullet4" descr="7e9f5642-d678-42cd-b177-6471d6dbeda3"/>
              <p:cNvSpPr txBox="1"/>
              <p:nvPr/>
            </p:nvSpPr>
            <p:spPr>
              <a:xfrm>
                <a:off x="1089025" y="4621213"/>
                <a:ext cx="2934872" cy="595590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饮食多样，不能偏食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8" name="组合 17" descr="e7b09282-7ef1-48b7-aa2b-a5a32d7e2ad6"/>
            <p:cNvGrpSpPr/>
            <p:nvPr/>
          </p:nvGrpSpPr>
          <p:grpSpPr>
            <a:xfrm>
              <a:off x="4367212" y="4543425"/>
              <a:ext cx="3444875" cy="1590675"/>
              <a:chOff x="4367212" y="4543425"/>
              <a:chExt cx="3444875" cy="1590675"/>
            </a:xfrm>
          </p:grpSpPr>
          <p:sp>
            <p:nvSpPr>
              <p:cNvPr id="35" name="ComponentBackground5" descr="78705ab8-367c-418a-b3f1-ca5b34dc28ec"/>
              <p:cNvSpPr/>
              <p:nvPr/>
            </p:nvSpPr>
            <p:spPr>
              <a:xfrm>
                <a:off x="4367212" y="4543425"/>
                <a:ext cx="3444875" cy="1590675"/>
              </a:xfrm>
              <a:prstGeom prst="roundRect">
                <a:avLst>
                  <a:gd name="adj" fmla="val 7000"/>
                </a:avLst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47" name="shape5" descr="37286fce-b343-4e69-a14d-6098d84f408d"/>
              <p:cNvSpPr/>
              <p:nvPr/>
            </p:nvSpPr>
            <p:spPr>
              <a:xfrm>
                <a:off x="4367212" y="4543425"/>
                <a:ext cx="415925" cy="500062"/>
              </a:xfrm>
              <a:custGeom>
                <a:avLst/>
                <a:gdLst>
                  <a:gd name="connsiteX0" fmla="*/ 111347 w 415925"/>
                  <a:gd name="connsiteY0" fmla="*/ 0 h 500062"/>
                  <a:gd name="connsiteX1" fmla="*/ 405138 w 415925"/>
                  <a:gd name="connsiteY1" fmla="*/ 0 h 500062"/>
                  <a:gd name="connsiteX2" fmla="*/ 407604 w 415925"/>
                  <a:gd name="connsiteY2" fmla="*/ 7944 h 500062"/>
                  <a:gd name="connsiteX3" fmla="*/ 415925 w 415925"/>
                  <a:gd name="connsiteY3" fmla="*/ 90487 h 500062"/>
                  <a:gd name="connsiteX4" fmla="*/ 6350 w 415925"/>
                  <a:gd name="connsiteY4" fmla="*/ 500062 h 500062"/>
                  <a:gd name="connsiteX5" fmla="*/ 0 w 415925"/>
                  <a:gd name="connsiteY5" fmla="*/ 499422 h 500062"/>
                  <a:gd name="connsiteX6" fmla="*/ 0 w 415925"/>
                  <a:gd name="connsiteY6" fmla="*/ 111347 h 500062"/>
                  <a:gd name="connsiteX7" fmla="*/ 111347 w 415925"/>
                  <a:gd name="connsiteY7" fmla="*/ 0 h 500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925" h="500062">
                    <a:moveTo>
                      <a:pt x="111347" y="0"/>
                    </a:moveTo>
                    <a:lnTo>
                      <a:pt x="405138" y="0"/>
                    </a:lnTo>
                    <a:lnTo>
                      <a:pt x="407604" y="7944"/>
                    </a:lnTo>
                    <a:cubicBezTo>
                      <a:pt x="413060" y="34606"/>
                      <a:pt x="415925" y="62212"/>
                      <a:pt x="415925" y="90487"/>
                    </a:cubicBezTo>
                    <a:cubicBezTo>
                      <a:pt x="415925" y="316689"/>
                      <a:pt x="232552" y="500062"/>
                      <a:pt x="6350" y="500062"/>
                    </a:cubicBezTo>
                    <a:lnTo>
                      <a:pt x="0" y="499422"/>
                    </a:lnTo>
                    <a:lnTo>
                      <a:pt x="0" y="111347"/>
                    </a:lnTo>
                    <a:cubicBezTo>
                      <a:pt x="0" y="49852"/>
                      <a:pt x="49852" y="0"/>
                      <a:pt x="11134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67" name="Text5" descr="a87adf3c-f838-4f18-9c26-6fdcc38c291f"/>
              <p:cNvSpPr txBox="1"/>
              <p:nvPr/>
            </p:nvSpPr>
            <p:spPr>
              <a:xfrm>
                <a:off x="4797823" y="5220873"/>
                <a:ext cx="2934872" cy="8265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餐前洗手，餐后漱口，就餐时文明礼貌，不糟蹋食物。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68" name="Bullet5" descr="45eda7bb-76ff-49e8-adc9-835caeda5e3f"/>
              <p:cNvSpPr txBox="1"/>
              <p:nvPr/>
            </p:nvSpPr>
            <p:spPr>
              <a:xfrm>
                <a:off x="4795836" y="4621213"/>
                <a:ext cx="2934872" cy="595590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讲究卫生和礼貌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9" name="组合 18" descr="6bab466c-b46f-4ece-afdc-d3e32d7b0c89"/>
            <p:cNvGrpSpPr/>
            <p:nvPr/>
          </p:nvGrpSpPr>
          <p:grpSpPr>
            <a:xfrm>
              <a:off x="8074024" y="4543425"/>
              <a:ext cx="3444876" cy="1590675"/>
              <a:chOff x="8074024" y="4543425"/>
              <a:chExt cx="3444876" cy="1590675"/>
            </a:xfrm>
          </p:grpSpPr>
          <p:sp>
            <p:nvSpPr>
              <p:cNvPr id="36" name="ComponentBackground6" descr="9481699f-156a-41fc-a038-89ebbba10fe8"/>
              <p:cNvSpPr/>
              <p:nvPr/>
            </p:nvSpPr>
            <p:spPr>
              <a:xfrm>
                <a:off x="8074025" y="4543425"/>
                <a:ext cx="3444875" cy="1590675"/>
              </a:xfrm>
              <a:prstGeom prst="roundRect">
                <a:avLst>
                  <a:gd name="adj" fmla="val 7000"/>
                </a:avLst>
              </a:prstGeom>
              <a:solidFill>
                <a:schemeClr val="tx1">
                  <a:lumMod val="95000"/>
                  <a:lumOff val="5000"/>
                  <a:alpha val="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48" name="shape6" descr="5a4403c4-2d6f-402c-b724-6eff70e64f05"/>
              <p:cNvSpPr/>
              <p:nvPr/>
            </p:nvSpPr>
            <p:spPr>
              <a:xfrm>
                <a:off x="8074024" y="4543425"/>
                <a:ext cx="415925" cy="500062"/>
              </a:xfrm>
              <a:custGeom>
                <a:avLst/>
                <a:gdLst>
                  <a:gd name="connsiteX0" fmla="*/ 111347 w 415925"/>
                  <a:gd name="connsiteY0" fmla="*/ 0 h 500062"/>
                  <a:gd name="connsiteX1" fmla="*/ 405138 w 415925"/>
                  <a:gd name="connsiteY1" fmla="*/ 0 h 500062"/>
                  <a:gd name="connsiteX2" fmla="*/ 407604 w 415925"/>
                  <a:gd name="connsiteY2" fmla="*/ 7944 h 500062"/>
                  <a:gd name="connsiteX3" fmla="*/ 415925 w 415925"/>
                  <a:gd name="connsiteY3" fmla="*/ 90487 h 500062"/>
                  <a:gd name="connsiteX4" fmla="*/ 6350 w 415925"/>
                  <a:gd name="connsiteY4" fmla="*/ 500062 h 500062"/>
                  <a:gd name="connsiteX5" fmla="*/ 0 w 415925"/>
                  <a:gd name="connsiteY5" fmla="*/ 499422 h 500062"/>
                  <a:gd name="connsiteX6" fmla="*/ 0 w 415925"/>
                  <a:gd name="connsiteY6" fmla="*/ 111347 h 500062"/>
                  <a:gd name="connsiteX7" fmla="*/ 111347 w 415925"/>
                  <a:gd name="connsiteY7" fmla="*/ 0 h 500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925" h="500062">
                    <a:moveTo>
                      <a:pt x="111347" y="0"/>
                    </a:moveTo>
                    <a:lnTo>
                      <a:pt x="405138" y="0"/>
                    </a:lnTo>
                    <a:lnTo>
                      <a:pt x="407604" y="7944"/>
                    </a:lnTo>
                    <a:cubicBezTo>
                      <a:pt x="413060" y="34606"/>
                      <a:pt x="415925" y="62212"/>
                      <a:pt x="415925" y="90487"/>
                    </a:cubicBezTo>
                    <a:cubicBezTo>
                      <a:pt x="415925" y="316689"/>
                      <a:pt x="232552" y="500062"/>
                      <a:pt x="6350" y="500062"/>
                    </a:cubicBezTo>
                    <a:lnTo>
                      <a:pt x="0" y="499422"/>
                    </a:lnTo>
                    <a:lnTo>
                      <a:pt x="0" y="111347"/>
                    </a:lnTo>
                    <a:cubicBezTo>
                      <a:pt x="0" y="49852"/>
                      <a:pt x="49852" y="0"/>
                      <a:pt x="11134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60000">
                    <a:schemeClr val="accent5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</a:p>
            </p:txBody>
          </p:sp>
          <p:sp>
            <p:nvSpPr>
              <p:cNvPr id="78" name="Text6" descr="9d1b29d0-70e2-4315-8491-bccd6dc934c3"/>
              <p:cNvSpPr txBox="1"/>
              <p:nvPr/>
            </p:nvSpPr>
            <p:spPr>
              <a:xfrm>
                <a:off x="8504634" y="5220873"/>
                <a:ext cx="2934872" cy="8265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050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良好饮食习惯关系儿童身心健康，有助于其全面发展和健康成长。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9" name="Bullet6" descr="077de54c-78b0-4f15-8950-44a4e1b2d2f7"/>
              <p:cNvSpPr txBox="1"/>
              <p:nvPr/>
            </p:nvSpPr>
            <p:spPr>
              <a:xfrm>
                <a:off x="8502647" y="4621213"/>
                <a:ext cx="2934872" cy="595590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培养习惯的重要性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托幼机构膳食卫生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严格把控膳食卫生，保障儿童安全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食品选购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9" name="1115bf19-4d33-4d3a-8f6c-126a5620d54d.source.5.zh-Hans.pptx" descr="5d49907f-14e8-4caa-a3c0-81b7455f0ec5"/>
          <p:cNvGrpSpPr/>
          <p:nvPr/>
        </p:nvGrpSpPr>
        <p:grpSpPr>
          <a:xfrm>
            <a:off x="660400" y="1130300"/>
            <a:ext cx="11528426" cy="4869056"/>
            <a:chOff x="660400" y="1130300"/>
            <a:chExt cx="11528426" cy="4869056"/>
          </a:xfrm>
        </p:grpSpPr>
        <p:cxnSp>
          <p:nvCxnSpPr>
            <p:cNvPr id="14" name="iṩľiḓê" descr="5469047f-8cad-41ee-aba9-5e2462f41e4c"/>
            <p:cNvCxnSpPr/>
            <p:nvPr/>
          </p:nvCxnSpPr>
          <p:spPr>
            <a:xfrm flipH="1">
              <a:off x="1750469" y="3936018"/>
              <a:ext cx="10438357" cy="0"/>
            </a:xfrm>
            <a:prstGeom prst="line">
              <a:avLst/>
            </a:prstGeom>
            <a:ln w="19050">
              <a:solidFill>
                <a:schemeClr val="tx2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íṩ1ïdé" descr="b2f6a033-7a2b-487d-82df-d7582f3073b1"/>
            <p:cNvSpPr/>
            <p:nvPr/>
          </p:nvSpPr>
          <p:spPr>
            <a:xfrm>
              <a:off x="1447782" y="3562210"/>
              <a:ext cx="725312" cy="72531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grpSp>
          <p:nvGrpSpPr>
            <p:cNvPr id="44" name="组合 43" descr="991eb6cf-f324-412f-bbe6-147847a93bed"/>
            <p:cNvGrpSpPr/>
            <p:nvPr/>
          </p:nvGrpSpPr>
          <p:grpSpPr>
            <a:xfrm>
              <a:off x="673100" y="1811774"/>
              <a:ext cx="2274678" cy="2327164"/>
              <a:chOff x="673100" y="1811774"/>
              <a:chExt cx="2274678" cy="2327164"/>
            </a:xfrm>
          </p:grpSpPr>
          <p:grpSp>
            <p:nvGrpSpPr>
              <p:cNvPr id="39" name="组合 38" descr="88766af2-cdef-42aa-9898-a12928891425"/>
              <p:cNvGrpSpPr/>
              <p:nvPr/>
            </p:nvGrpSpPr>
            <p:grpSpPr>
              <a:xfrm>
                <a:off x="673100" y="1811774"/>
                <a:ext cx="2274678" cy="1632216"/>
                <a:chOff x="673100" y="1747976"/>
                <a:chExt cx="2274678" cy="1632216"/>
              </a:xfrm>
            </p:grpSpPr>
            <p:sp>
              <p:nvSpPr>
                <p:cNvPr id="35" name="Text1" descr="44db9dcb-9ffc-4bb7-bfc3-e1c2e68d373d"/>
                <p:cNvSpPr txBox="1"/>
                <p:nvPr/>
              </p:nvSpPr>
              <p:spPr bwMode="auto">
                <a:xfrm>
                  <a:off x="673100" y="2350651"/>
                  <a:ext cx="2274678" cy="102954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送货单位和个人身份资质手续齐全，确保供货来源合法。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36" name="Bullet1" descr="fd8f4455-bcda-4086-83ec-d75df74c9627"/>
                <p:cNvSpPr txBox="1"/>
                <p:nvPr/>
              </p:nvSpPr>
              <p:spPr bwMode="auto">
                <a:xfrm>
                  <a:off x="673100" y="1747976"/>
                  <a:ext cx="2274678" cy="60267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square" lIns="91440" tIns="45720" rIns="91440" bIns="45720" anchor="b" anchorCtr="1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供货资质要求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30" name="Icon1" descr="d77194e2-8775-4c53-8d59-f811a60e4a69"/>
              <p:cNvSpPr/>
              <p:nvPr/>
            </p:nvSpPr>
            <p:spPr bwMode="auto">
              <a:xfrm>
                <a:off x="1596365" y="3710793"/>
                <a:ext cx="428145" cy="428145"/>
              </a:xfrm>
              <a:custGeom>
                <a:avLst/>
                <a:gdLst>
                  <a:gd name="T0" fmla="*/ 74 w 236"/>
                  <a:gd name="T1" fmla="*/ 160 h 236"/>
                  <a:gd name="T2" fmla="*/ 93 w 236"/>
                  <a:gd name="T3" fmla="*/ 160 h 236"/>
                  <a:gd name="T4" fmla="*/ 93 w 236"/>
                  <a:gd name="T5" fmla="*/ 103 h 236"/>
                  <a:gd name="T6" fmla="*/ 74 w 236"/>
                  <a:gd name="T7" fmla="*/ 103 h 236"/>
                  <a:gd name="T8" fmla="*/ 74 w 236"/>
                  <a:gd name="T9" fmla="*/ 160 h 236"/>
                  <a:gd name="T10" fmla="*/ 140 w 236"/>
                  <a:gd name="T11" fmla="*/ 102 h 236"/>
                  <a:gd name="T12" fmla="*/ 122 w 236"/>
                  <a:gd name="T13" fmla="*/ 111 h 236"/>
                  <a:gd name="T14" fmla="*/ 122 w 236"/>
                  <a:gd name="T15" fmla="*/ 103 h 236"/>
                  <a:gd name="T16" fmla="*/ 103 w 236"/>
                  <a:gd name="T17" fmla="*/ 103 h 236"/>
                  <a:gd name="T18" fmla="*/ 103 w 236"/>
                  <a:gd name="T19" fmla="*/ 160 h 236"/>
                  <a:gd name="T20" fmla="*/ 122 w 236"/>
                  <a:gd name="T21" fmla="*/ 160 h 236"/>
                  <a:gd name="T22" fmla="*/ 122 w 236"/>
                  <a:gd name="T23" fmla="*/ 128 h 236"/>
                  <a:gd name="T24" fmla="*/ 123 w 236"/>
                  <a:gd name="T25" fmla="*/ 124 h 236"/>
                  <a:gd name="T26" fmla="*/ 133 w 236"/>
                  <a:gd name="T27" fmla="*/ 117 h 236"/>
                  <a:gd name="T28" fmla="*/ 142 w 236"/>
                  <a:gd name="T29" fmla="*/ 130 h 236"/>
                  <a:gd name="T30" fmla="*/ 142 w 236"/>
                  <a:gd name="T31" fmla="*/ 160 h 236"/>
                  <a:gd name="T32" fmla="*/ 161 w 236"/>
                  <a:gd name="T33" fmla="*/ 160 h 236"/>
                  <a:gd name="T34" fmla="*/ 161 w 236"/>
                  <a:gd name="T35" fmla="*/ 160 h 236"/>
                  <a:gd name="T36" fmla="*/ 161 w 236"/>
                  <a:gd name="T37" fmla="*/ 127 h 236"/>
                  <a:gd name="T38" fmla="*/ 140 w 236"/>
                  <a:gd name="T39" fmla="*/ 102 h 236"/>
                  <a:gd name="T40" fmla="*/ 122 w 236"/>
                  <a:gd name="T41" fmla="*/ 111 h 236"/>
                  <a:gd name="T42" fmla="*/ 122 w 236"/>
                  <a:gd name="T43" fmla="*/ 111 h 236"/>
                  <a:gd name="T44" fmla="*/ 122 w 236"/>
                  <a:gd name="T45" fmla="*/ 111 h 236"/>
                  <a:gd name="T46" fmla="*/ 83 w 236"/>
                  <a:gd name="T47" fmla="*/ 75 h 236"/>
                  <a:gd name="T48" fmla="*/ 73 w 236"/>
                  <a:gd name="T49" fmla="*/ 85 h 236"/>
                  <a:gd name="T50" fmla="*/ 83 w 236"/>
                  <a:gd name="T51" fmla="*/ 95 h 236"/>
                  <a:gd name="T52" fmla="*/ 83 w 236"/>
                  <a:gd name="T53" fmla="*/ 95 h 236"/>
                  <a:gd name="T54" fmla="*/ 94 w 236"/>
                  <a:gd name="T55" fmla="*/ 85 h 236"/>
                  <a:gd name="T56" fmla="*/ 83 w 236"/>
                  <a:gd name="T57" fmla="*/ 75 h 236"/>
                  <a:gd name="T58" fmla="*/ 118 w 236"/>
                  <a:gd name="T59" fmla="*/ 0 h 236"/>
                  <a:gd name="T60" fmla="*/ 0 w 236"/>
                  <a:gd name="T61" fmla="*/ 118 h 236"/>
                  <a:gd name="T62" fmla="*/ 118 w 236"/>
                  <a:gd name="T63" fmla="*/ 236 h 236"/>
                  <a:gd name="T64" fmla="*/ 236 w 236"/>
                  <a:gd name="T65" fmla="*/ 118 h 236"/>
                  <a:gd name="T66" fmla="*/ 118 w 236"/>
                  <a:gd name="T67" fmla="*/ 0 h 236"/>
                  <a:gd name="T68" fmla="*/ 181 w 236"/>
                  <a:gd name="T69" fmla="*/ 172 h 236"/>
                  <a:gd name="T70" fmla="*/ 171 w 236"/>
                  <a:gd name="T71" fmla="*/ 181 h 236"/>
                  <a:gd name="T72" fmla="*/ 64 w 236"/>
                  <a:gd name="T73" fmla="*/ 181 h 236"/>
                  <a:gd name="T74" fmla="*/ 55 w 236"/>
                  <a:gd name="T75" fmla="*/ 172 h 236"/>
                  <a:gd name="T76" fmla="*/ 55 w 236"/>
                  <a:gd name="T77" fmla="*/ 63 h 236"/>
                  <a:gd name="T78" fmla="*/ 64 w 236"/>
                  <a:gd name="T79" fmla="*/ 54 h 236"/>
                  <a:gd name="T80" fmla="*/ 171 w 236"/>
                  <a:gd name="T81" fmla="*/ 54 h 236"/>
                  <a:gd name="T82" fmla="*/ 181 w 236"/>
                  <a:gd name="T83" fmla="*/ 63 h 236"/>
                  <a:gd name="T84" fmla="*/ 181 w 236"/>
                  <a:gd name="T85" fmla="*/ 17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6" h="236">
                    <a:moveTo>
                      <a:pt x="74" y="160"/>
                    </a:moveTo>
                    <a:cubicBezTo>
                      <a:pt x="93" y="160"/>
                      <a:pt x="93" y="160"/>
                      <a:pt x="93" y="160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74" y="103"/>
                      <a:pt x="74" y="103"/>
                      <a:pt x="74" y="103"/>
                    </a:cubicBezTo>
                    <a:lnTo>
                      <a:pt x="74" y="160"/>
                    </a:lnTo>
                    <a:close/>
                    <a:moveTo>
                      <a:pt x="140" y="102"/>
                    </a:moveTo>
                    <a:cubicBezTo>
                      <a:pt x="129" y="102"/>
                      <a:pt x="125" y="107"/>
                      <a:pt x="122" y="111"/>
                    </a:cubicBezTo>
                    <a:cubicBezTo>
                      <a:pt x="122" y="103"/>
                      <a:pt x="122" y="103"/>
                      <a:pt x="122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4" y="108"/>
                      <a:pt x="103" y="160"/>
                      <a:pt x="103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7"/>
                      <a:pt x="123" y="125"/>
                      <a:pt x="123" y="124"/>
                    </a:cubicBezTo>
                    <a:cubicBezTo>
                      <a:pt x="124" y="120"/>
                      <a:pt x="128" y="117"/>
                      <a:pt x="133" y="117"/>
                    </a:cubicBezTo>
                    <a:cubicBezTo>
                      <a:pt x="140" y="117"/>
                      <a:pt x="142" y="122"/>
                      <a:pt x="142" y="13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27"/>
                      <a:pt x="161" y="127"/>
                      <a:pt x="161" y="127"/>
                    </a:cubicBezTo>
                    <a:cubicBezTo>
                      <a:pt x="161" y="110"/>
                      <a:pt x="152" y="102"/>
                      <a:pt x="140" y="102"/>
                    </a:cubicBezTo>
                    <a:close/>
                    <a:moveTo>
                      <a:pt x="122" y="111"/>
                    </a:move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11"/>
                      <a:pt x="122" y="111"/>
                      <a:pt x="122" y="111"/>
                    </a:cubicBezTo>
                    <a:close/>
                    <a:moveTo>
                      <a:pt x="83" y="75"/>
                    </a:moveTo>
                    <a:cubicBezTo>
                      <a:pt x="77" y="75"/>
                      <a:pt x="73" y="80"/>
                      <a:pt x="73" y="85"/>
                    </a:cubicBezTo>
                    <a:cubicBezTo>
                      <a:pt x="73" y="91"/>
                      <a:pt x="77" y="95"/>
                      <a:pt x="83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0" y="95"/>
                      <a:pt x="94" y="91"/>
                      <a:pt x="94" y="85"/>
                    </a:cubicBezTo>
                    <a:cubicBezTo>
                      <a:pt x="94" y="80"/>
                      <a:pt x="90" y="75"/>
                      <a:pt x="83" y="75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1" y="172"/>
                    </a:moveTo>
                    <a:cubicBezTo>
                      <a:pt x="181" y="177"/>
                      <a:pt x="176" y="181"/>
                      <a:pt x="171" y="181"/>
                    </a:cubicBezTo>
                    <a:cubicBezTo>
                      <a:pt x="64" y="181"/>
                      <a:pt x="64" y="181"/>
                      <a:pt x="64" y="181"/>
                    </a:cubicBezTo>
                    <a:cubicBezTo>
                      <a:pt x="59" y="181"/>
                      <a:pt x="55" y="177"/>
                      <a:pt x="55" y="172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58"/>
                      <a:pt x="59" y="54"/>
                      <a:pt x="64" y="54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6" y="54"/>
                      <a:pt x="181" y="58"/>
                      <a:pt x="181" y="63"/>
                    </a:cubicBezTo>
                    <a:cubicBezTo>
                      <a:pt x="181" y="172"/>
                      <a:pt x="181" y="172"/>
                      <a:pt x="181" y="17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sp>
          <p:nvSpPr>
            <p:cNvPr id="27" name="íṡ1îḍé" descr="a514d1b9-fedd-4dcf-8261-2081414cf00f"/>
            <p:cNvSpPr/>
            <p:nvPr/>
          </p:nvSpPr>
          <p:spPr>
            <a:xfrm>
              <a:off x="3598578" y="3562210"/>
              <a:ext cx="725312" cy="72531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grpSp>
          <p:nvGrpSpPr>
            <p:cNvPr id="45" name="组合 44" descr="74c904c6-c35a-41d1-9db1-7b5cfb2ebbbb"/>
            <p:cNvGrpSpPr/>
            <p:nvPr/>
          </p:nvGrpSpPr>
          <p:grpSpPr>
            <a:xfrm>
              <a:off x="2815882" y="3710793"/>
              <a:ext cx="2274678" cy="2288563"/>
              <a:chOff x="2815882" y="3710793"/>
              <a:chExt cx="2274678" cy="2288563"/>
            </a:xfrm>
          </p:grpSpPr>
          <p:grpSp>
            <p:nvGrpSpPr>
              <p:cNvPr id="42" name="组合 41" descr="00d376c9-1e4b-4b07-ae63-392bc2415f69"/>
              <p:cNvGrpSpPr/>
              <p:nvPr/>
            </p:nvGrpSpPr>
            <p:grpSpPr>
              <a:xfrm>
                <a:off x="2815882" y="4367140"/>
                <a:ext cx="2274678" cy="1632216"/>
                <a:chOff x="2815882" y="4303342"/>
                <a:chExt cx="2274678" cy="1632216"/>
              </a:xfrm>
            </p:grpSpPr>
            <p:sp>
              <p:nvSpPr>
                <p:cNvPr id="32" name="Text2" descr="5436f445-9b46-465f-84e2-c4de89aec87f"/>
                <p:cNvSpPr txBox="1"/>
                <p:nvPr/>
              </p:nvSpPr>
              <p:spPr bwMode="auto">
                <a:xfrm>
                  <a:off x="2815882" y="4906017"/>
                  <a:ext cx="2274678" cy="102954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严格执行食品索票索证，做好台账，实现原料可溯源。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33" name="Bullet2" descr="d3036f25-71cf-4e2a-ad89-36415681db81"/>
                <p:cNvSpPr txBox="1"/>
                <p:nvPr/>
              </p:nvSpPr>
              <p:spPr bwMode="auto">
                <a:xfrm>
                  <a:off x="2815882" y="4303342"/>
                  <a:ext cx="2274678" cy="60267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square" lIns="91440" tIns="45720" rIns="91440" bIns="45720" anchor="b" anchorCtr="1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索票索证制度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28" name="Icon2" descr="4b4ff081-fe6e-41b4-bb4f-31b62b0af3ba"/>
              <p:cNvSpPr/>
              <p:nvPr/>
            </p:nvSpPr>
            <p:spPr bwMode="auto">
              <a:xfrm>
                <a:off x="3747161" y="3710793"/>
                <a:ext cx="428145" cy="428145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sp>
          <p:nvSpPr>
            <p:cNvPr id="17" name="îš1ïḑê" descr="2fde7c43-abc2-4c28-8b83-22e357d99e9f"/>
            <p:cNvSpPr/>
            <p:nvPr/>
          </p:nvSpPr>
          <p:spPr>
            <a:xfrm>
              <a:off x="5749373" y="3562210"/>
              <a:ext cx="725312" cy="7253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grpSp>
          <p:nvGrpSpPr>
            <p:cNvPr id="46" name="组合 45" descr="459f7d69-6213-4909-bd98-8d5067d19400"/>
            <p:cNvGrpSpPr/>
            <p:nvPr/>
          </p:nvGrpSpPr>
          <p:grpSpPr>
            <a:xfrm>
              <a:off x="4958662" y="1811774"/>
              <a:ext cx="2274677" cy="2327163"/>
              <a:chOff x="4958662" y="1811774"/>
              <a:chExt cx="2274677" cy="2327163"/>
            </a:xfrm>
          </p:grpSpPr>
          <p:grpSp>
            <p:nvGrpSpPr>
              <p:cNvPr id="40" name="组合 39" descr="f4a5f471-6c72-4584-b8df-e783e9a7e4d7"/>
              <p:cNvGrpSpPr/>
              <p:nvPr/>
            </p:nvGrpSpPr>
            <p:grpSpPr>
              <a:xfrm>
                <a:off x="4958662" y="1811774"/>
                <a:ext cx="2274677" cy="1632216"/>
                <a:chOff x="4958662" y="1747976"/>
                <a:chExt cx="2274677" cy="1632216"/>
              </a:xfrm>
            </p:grpSpPr>
            <p:sp>
              <p:nvSpPr>
                <p:cNvPr id="5" name="Text3" descr="02c7e32a-fe4d-42ac-844b-903215e70364"/>
                <p:cNvSpPr txBox="1"/>
                <p:nvPr/>
              </p:nvSpPr>
              <p:spPr bwMode="auto">
                <a:xfrm>
                  <a:off x="4958662" y="2350651"/>
                  <a:ext cx="2274677" cy="102954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每餐每样食品留样125g，保留48小时，留样冰箱专用。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6" name="Bullet3" descr="3e5fe7cc-0a41-478b-b7f1-fda24351cb1c"/>
                <p:cNvSpPr txBox="1"/>
                <p:nvPr/>
              </p:nvSpPr>
              <p:spPr bwMode="auto">
                <a:xfrm>
                  <a:off x="4958662" y="1747976"/>
                  <a:ext cx="2274677" cy="60267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square" lIns="91440" tIns="45720" rIns="91440" bIns="45720" anchor="b" anchorCtr="1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食品留样规定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18" name="Icon3" descr="aa24cd9e-4218-4423-97ac-eccd0558b7ae"/>
              <p:cNvSpPr/>
              <p:nvPr/>
            </p:nvSpPr>
            <p:spPr bwMode="auto">
              <a:xfrm>
                <a:off x="5897957" y="3710792"/>
                <a:ext cx="428145" cy="428145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sp>
          <p:nvSpPr>
            <p:cNvPr id="19" name="ïślïḑê" descr="e14c8aed-e32d-41d3-ab41-0809a69d960b"/>
            <p:cNvSpPr/>
            <p:nvPr/>
          </p:nvSpPr>
          <p:spPr>
            <a:xfrm>
              <a:off x="10018905" y="3562210"/>
              <a:ext cx="725312" cy="72531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1" name="ïSḻîdé" descr="3db34ccb-debe-4ab1-9102-feb18dd41c40"/>
            <p:cNvSpPr/>
            <p:nvPr/>
          </p:nvSpPr>
          <p:spPr>
            <a:xfrm>
              <a:off x="7869712" y="3562210"/>
              <a:ext cx="725312" cy="72531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grpSp>
          <p:nvGrpSpPr>
            <p:cNvPr id="47" name="组合 46" descr="8cb674fb-76a7-4f7b-9cd3-16196c36cb35"/>
            <p:cNvGrpSpPr/>
            <p:nvPr/>
          </p:nvGrpSpPr>
          <p:grpSpPr>
            <a:xfrm>
              <a:off x="7101443" y="3710794"/>
              <a:ext cx="2274677" cy="2288562"/>
              <a:chOff x="7101443" y="3710794"/>
              <a:chExt cx="2274677" cy="2288562"/>
            </a:xfrm>
          </p:grpSpPr>
          <p:grpSp>
            <p:nvGrpSpPr>
              <p:cNvPr id="43" name="组合 42" descr="54f78b51-3dbc-4a85-8057-5d79092bdd38"/>
              <p:cNvGrpSpPr/>
              <p:nvPr/>
            </p:nvGrpSpPr>
            <p:grpSpPr>
              <a:xfrm>
                <a:off x="7101443" y="4367140"/>
                <a:ext cx="2274677" cy="1632216"/>
                <a:chOff x="7101443" y="4303342"/>
                <a:chExt cx="2274677" cy="1632216"/>
              </a:xfrm>
            </p:grpSpPr>
            <p:sp>
              <p:nvSpPr>
                <p:cNvPr id="12" name="Text4" descr="52517b04-6db4-4f37-9543-61aec7de0d26"/>
                <p:cNvSpPr txBox="1"/>
                <p:nvPr/>
              </p:nvSpPr>
              <p:spPr bwMode="auto">
                <a:xfrm>
                  <a:off x="7101443" y="4906017"/>
                  <a:ext cx="2274677" cy="102954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不选细菌污染、含致癌物、天然有毒、被污染、无标识食品。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13" name="Bullet4" descr="99a49ba2-b26f-4ce0-a410-df082c40c393"/>
                <p:cNvSpPr txBox="1"/>
                <p:nvPr/>
              </p:nvSpPr>
              <p:spPr bwMode="auto">
                <a:xfrm>
                  <a:off x="7101443" y="4303342"/>
                  <a:ext cx="2274677" cy="60267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square" lIns="91440" tIns="45720" rIns="91440" bIns="45720" anchor="b" anchorCtr="1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不应选购食品情况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22" name="Icon4" descr="9549a339-0056-4763-818c-71fe4c08408d"/>
              <p:cNvSpPr/>
              <p:nvPr/>
            </p:nvSpPr>
            <p:spPr bwMode="auto">
              <a:xfrm>
                <a:off x="8018296" y="3710794"/>
                <a:ext cx="428145" cy="428145"/>
              </a:xfrm>
              <a:custGeom>
                <a:avLst/>
                <a:gdLst>
                  <a:gd name="T0" fmla="*/ 3413 w 6827"/>
                  <a:gd name="T1" fmla="*/ 0 h 6827"/>
                  <a:gd name="T2" fmla="*/ 0 w 6827"/>
                  <a:gd name="T3" fmla="*/ 3413 h 6827"/>
                  <a:gd name="T4" fmla="*/ 3413 w 6827"/>
                  <a:gd name="T5" fmla="*/ 6827 h 6827"/>
                  <a:gd name="T6" fmla="*/ 3516 w 6827"/>
                  <a:gd name="T7" fmla="*/ 6822 h 6827"/>
                  <a:gd name="T8" fmla="*/ 3528 w 6827"/>
                  <a:gd name="T9" fmla="*/ 6824 h 6827"/>
                  <a:gd name="T10" fmla="*/ 3556 w 6827"/>
                  <a:gd name="T11" fmla="*/ 6827 h 6827"/>
                  <a:gd name="T12" fmla="*/ 3595 w 6827"/>
                  <a:gd name="T13" fmla="*/ 6821 h 6827"/>
                  <a:gd name="T14" fmla="*/ 3610 w 6827"/>
                  <a:gd name="T15" fmla="*/ 6817 h 6827"/>
                  <a:gd name="T16" fmla="*/ 6827 w 6827"/>
                  <a:gd name="T17" fmla="*/ 3413 h 6827"/>
                  <a:gd name="T18" fmla="*/ 3413 w 6827"/>
                  <a:gd name="T19" fmla="*/ 0 h 6827"/>
                  <a:gd name="T20" fmla="*/ 5442 w 6827"/>
                  <a:gd name="T21" fmla="*/ 5791 h 6827"/>
                  <a:gd name="T22" fmla="*/ 5355 w 6827"/>
                  <a:gd name="T23" fmla="*/ 5696 h 6827"/>
                  <a:gd name="T24" fmla="*/ 4606 w 6827"/>
                  <a:gd name="T25" fmla="*/ 5447 h 6827"/>
                  <a:gd name="T26" fmla="*/ 4194 w 6827"/>
                  <a:gd name="T27" fmla="*/ 4752 h 6827"/>
                  <a:gd name="T28" fmla="*/ 4567 w 6827"/>
                  <a:gd name="T29" fmla="*/ 4061 h 6827"/>
                  <a:gd name="T30" fmla="*/ 4586 w 6827"/>
                  <a:gd name="T31" fmla="*/ 3946 h 6827"/>
                  <a:gd name="T32" fmla="*/ 4683 w 6827"/>
                  <a:gd name="T33" fmla="*/ 3861 h 6827"/>
                  <a:gd name="T34" fmla="*/ 4820 w 6827"/>
                  <a:gd name="T35" fmla="*/ 3303 h 6827"/>
                  <a:gd name="T36" fmla="*/ 4816 w 6827"/>
                  <a:gd name="T37" fmla="*/ 3269 h 6827"/>
                  <a:gd name="T38" fmla="*/ 4693 w 6827"/>
                  <a:gd name="T39" fmla="*/ 3080 h 6827"/>
                  <a:gd name="T40" fmla="*/ 4693 w 6827"/>
                  <a:gd name="T41" fmla="*/ 2418 h 6827"/>
                  <a:gd name="T42" fmla="*/ 4437 w 6827"/>
                  <a:gd name="T43" fmla="*/ 1738 h 6827"/>
                  <a:gd name="T44" fmla="*/ 3413 w 6827"/>
                  <a:gd name="T45" fmla="*/ 1138 h 6827"/>
                  <a:gd name="T46" fmla="*/ 2133 w 6827"/>
                  <a:gd name="T47" fmla="*/ 2418 h 6827"/>
                  <a:gd name="T48" fmla="*/ 2133 w 6827"/>
                  <a:gd name="T49" fmla="*/ 3080 h 6827"/>
                  <a:gd name="T50" fmla="*/ 2011 w 6827"/>
                  <a:gd name="T51" fmla="*/ 3269 h 6827"/>
                  <a:gd name="T52" fmla="*/ 2007 w 6827"/>
                  <a:gd name="T53" fmla="*/ 3303 h 6827"/>
                  <a:gd name="T54" fmla="*/ 2143 w 6827"/>
                  <a:gd name="T55" fmla="*/ 3861 h 6827"/>
                  <a:gd name="T56" fmla="*/ 2227 w 6827"/>
                  <a:gd name="T57" fmla="*/ 3942 h 6827"/>
                  <a:gd name="T58" fmla="*/ 2260 w 6827"/>
                  <a:gd name="T59" fmla="*/ 4061 h 6827"/>
                  <a:gd name="T60" fmla="*/ 2632 w 6827"/>
                  <a:gd name="T61" fmla="*/ 4752 h 6827"/>
                  <a:gd name="T62" fmla="*/ 2230 w 6827"/>
                  <a:gd name="T63" fmla="*/ 5443 h 6827"/>
                  <a:gd name="T64" fmla="*/ 1472 w 6827"/>
                  <a:gd name="T65" fmla="*/ 5696 h 6827"/>
                  <a:gd name="T66" fmla="*/ 1383 w 6827"/>
                  <a:gd name="T67" fmla="*/ 5790 h 6827"/>
                  <a:gd name="T68" fmla="*/ 284 w 6827"/>
                  <a:gd name="T69" fmla="*/ 3413 h 6827"/>
                  <a:gd name="T70" fmla="*/ 3413 w 6827"/>
                  <a:gd name="T71" fmla="*/ 284 h 6827"/>
                  <a:gd name="T72" fmla="*/ 6542 w 6827"/>
                  <a:gd name="T73" fmla="*/ 3413 h 6827"/>
                  <a:gd name="T74" fmla="*/ 5442 w 6827"/>
                  <a:gd name="T75" fmla="*/ 5791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27" h="6827">
                    <a:moveTo>
                      <a:pt x="3413" y="0"/>
                    </a:moveTo>
                    <a:cubicBezTo>
                      <a:pt x="1531" y="0"/>
                      <a:pt x="0" y="1531"/>
                      <a:pt x="0" y="3413"/>
                    </a:cubicBezTo>
                    <a:cubicBezTo>
                      <a:pt x="0" y="5296"/>
                      <a:pt x="1531" y="6827"/>
                      <a:pt x="3413" y="6827"/>
                    </a:cubicBezTo>
                    <a:cubicBezTo>
                      <a:pt x="3448" y="6827"/>
                      <a:pt x="3481" y="6822"/>
                      <a:pt x="3516" y="6822"/>
                    </a:cubicBezTo>
                    <a:lnTo>
                      <a:pt x="3528" y="6824"/>
                    </a:lnTo>
                    <a:cubicBezTo>
                      <a:pt x="3537" y="6826"/>
                      <a:pt x="3546" y="6827"/>
                      <a:pt x="3556" y="6827"/>
                    </a:cubicBezTo>
                    <a:cubicBezTo>
                      <a:pt x="3569" y="6827"/>
                      <a:pt x="3582" y="6825"/>
                      <a:pt x="3595" y="6821"/>
                    </a:cubicBezTo>
                    <a:lnTo>
                      <a:pt x="3610" y="6817"/>
                    </a:lnTo>
                    <a:cubicBezTo>
                      <a:pt x="5401" y="6713"/>
                      <a:pt x="6827" y="5229"/>
                      <a:pt x="6827" y="3413"/>
                    </a:cubicBezTo>
                    <a:cubicBezTo>
                      <a:pt x="6827" y="1531"/>
                      <a:pt x="5296" y="0"/>
                      <a:pt x="3413" y="0"/>
                    </a:cubicBezTo>
                    <a:close/>
                    <a:moveTo>
                      <a:pt x="5442" y="5791"/>
                    </a:moveTo>
                    <a:cubicBezTo>
                      <a:pt x="5429" y="5747"/>
                      <a:pt x="5398" y="5711"/>
                      <a:pt x="5355" y="5696"/>
                    </a:cubicBezTo>
                    <a:lnTo>
                      <a:pt x="4606" y="5447"/>
                    </a:lnTo>
                    <a:cubicBezTo>
                      <a:pt x="4345" y="5338"/>
                      <a:pt x="4223" y="4920"/>
                      <a:pt x="4194" y="4752"/>
                    </a:cubicBezTo>
                    <a:cubicBezTo>
                      <a:pt x="4388" y="4572"/>
                      <a:pt x="4567" y="4304"/>
                      <a:pt x="4567" y="4061"/>
                    </a:cubicBezTo>
                    <a:cubicBezTo>
                      <a:pt x="4567" y="3979"/>
                      <a:pt x="4590" y="3947"/>
                      <a:pt x="4586" y="3946"/>
                    </a:cubicBezTo>
                    <a:cubicBezTo>
                      <a:pt x="4630" y="3935"/>
                      <a:pt x="4666" y="3904"/>
                      <a:pt x="4683" y="3861"/>
                    </a:cubicBezTo>
                    <a:cubicBezTo>
                      <a:pt x="4697" y="3826"/>
                      <a:pt x="4820" y="3514"/>
                      <a:pt x="4820" y="3303"/>
                    </a:cubicBezTo>
                    <a:cubicBezTo>
                      <a:pt x="4820" y="3291"/>
                      <a:pt x="4818" y="3280"/>
                      <a:pt x="4816" y="3269"/>
                    </a:cubicBezTo>
                    <a:cubicBezTo>
                      <a:pt x="4798" y="3197"/>
                      <a:pt x="4756" y="3125"/>
                      <a:pt x="4693" y="3080"/>
                    </a:cubicBezTo>
                    <a:lnTo>
                      <a:pt x="4693" y="2418"/>
                    </a:lnTo>
                    <a:cubicBezTo>
                      <a:pt x="4693" y="2009"/>
                      <a:pt x="4569" y="1837"/>
                      <a:pt x="4437" y="1738"/>
                    </a:cubicBezTo>
                    <a:cubicBezTo>
                      <a:pt x="4407" y="1534"/>
                      <a:pt x="4189" y="1138"/>
                      <a:pt x="3413" y="1138"/>
                    </a:cubicBezTo>
                    <a:cubicBezTo>
                      <a:pt x="2620" y="1138"/>
                      <a:pt x="2133" y="1884"/>
                      <a:pt x="2133" y="2418"/>
                    </a:cubicBezTo>
                    <a:lnTo>
                      <a:pt x="2133" y="3080"/>
                    </a:lnTo>
                    <a:cubicBezTo>
                      <a:pt x="2071" y="3125"/>
                      <a:pt x="2029" y="3197"/>
                      <a:pt x="2011" y="3269"/>
                    </a:cubicBezTo>
                    <a:cubicBezTo>
                      <a:pt x="2008" y="3280"/>
                      <a:pt x="2007" y="3292"/>
                      <a:pt x="2007" y="3303"/>
                    </a:cubicBezTo>
                    <a:cubicBezTo>
                      <a:pt x="2007" y="3514"/>
                      <a:pt x="2129" y="3826"/>
                      <a:pt x="2143" y="3861"/>
                    </a:cubicBezTo>
                    <a:cubicBezTo>
                      <a:pt x="2160" y="3904"/>
                      <a:pt x="2183" y="3931"/>
                      <a:pt x="2227" y="3942"/>
                    </a:cubicBezTo>
                    <a:cubicBezTo>
                      <a:pt x="2236" y="3947"/>
                      <a:pt x="2260" y="3979"/>
                      <a:pt x="2260" y="4061"/>
                    </a:cubicBezTo>
                    <a:cubicBezTo>
                      <a:pt x="2260" y="4304"/>
                      <a:pt x="2439" y="4572"/>
                      <a:pt x="2632" y="4752"/>
                    </a:cubicBezTo>
                    <a:cubicBezTo>
                      <a:pt x="2604" y="4919"/>
                      <a:pt x="2484" y="5338"/>
                      <a:pt x="2230" y="5443"/>
                    </a:cubicBezTo>
                    <a:lnTo>
                      <a:pt x="1472" y="5696"/>
                    </a:lnTo>
                    <a:cubicBezTo>
                      <a:pt x="1428" y="5711"/>
                      <a:pt x="1397" y="5747"/>
                      <a:pt x="1383" y="5790"/>
                    </a:cubicBezTo>
                    <a:cubicBezTo>
                      <a:pt x="712" y="5216"/>
                      <a:pt x="284" y="4364"/>
                      <a:pt x="284" y="3413"/>
                    </a:cubicBezTo>
                    <a:cubicBezTo>
                      <a:pt x="284" y="1688"/>
                      <a:pt x="1688" y="284"/>
                      <a:pt x="3413" y="284"/>
                    </a:cubicBezTo>
                    <a:cubicBezTo>
                      <a:pt x="5138" y="284"/>
                      <a:pt x="6542" y="1688"/>
                      <a:pt x="6542" y="3413"/>
                    </a:cubicBezTo>
                    <a:cubicBezTo>
                      <a:pt x="6542" y="4365"/>
                      <a:pt x="6114" y="5217"/>
                      <a:pt x="5442" y="579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48" name="组合 47" descr="2160782d-1bec-443d-b9c0-8af19cda6b56"/>
            <p:cNvGrpSpPr/>
            <p:nvPr/>
          </p:nvGrpSpPr>
          <p:grpSpPr>
            <a:xfrm>
              <a:off x="9244223" y="1811774"/>
              <a:ext cx="2274677" cy="2345619"/>
              <a:chOff x="9244223" y="1811774"/>
              <a:chExt cx="2274677" cy="2345619"/>
            </a:xfrm>
          </p:grpSpPr>
          <p:grpSp>
            <p:nvGrpSpPr>
              <p:cNvPr id="41" name="组合 40" descr="db1c1ef8-e5fe-4ce9-8f6c-6664986809f4"/>
              <p:cNvGrpSpPr/>
              <p:nvPr/>
            </p:nvGrpSpPr>
            <p:grpSpPr>
              <a:xfrm>
                <a:off x="9244223" y="1811774"/>
                <a:ext cx="2274677" cy="1632216"/>
                <a:chOff x="9244223" y="1747976"/>
                <a:chExt cx="2274677" cy="1632216"/>
              </a:xfrm>
            </p:grpSpPr>
            <p:sp>
              <p:nvSpPr>
                <p:cNvPr id="8" name="Text5" descr="745b0702-caa7-485b-b90e-3ae1394a8bf0"/>
                <p:cNvSpPr txBox="1"/>
                <p:nvPr/>
              </p:nvSpPr>
              <p:spPr bwMode="auto">
                <a:xfrm>
                  <a:off x="9244223" y="2350651"/>
                  <a:ext cx="2274677" cy="102954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注重食材新鲜，选择正规渠道，确保食品质量符合卫生要求。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9" name="Bullet5" descr="6f58d7e0-e806-4a76-8f1a-4ff0adbef754"/>
                <p:cNvSpPr txBox="1"/>
                <p:nvPr/>
              </p:nvSpPr>
              <p:spPr bwMode="auto">
                <a:xfrm>
                  <a:off x="9244223" y="1747976"/>
                  <a:ext cx="2274677" cy="602675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square" lIns="91440" tIns="45720" rIns="91440" bIns="45720" anchor="b" anchorCtr="1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食品选购注意事项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20" name="Icon5" descr="0284e213-4292-4276-833b-d0c15beccc1d"/>
              <p:cNvSpPr/>
              <p:nvPr/>
            </p:nvSpPr>
            <p:spPr bwMode="auto">
              <a:xfrm>
                <a:off x="10149034" y="3692339"/>
                <a:ext cx="465054" cy="465054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24 w 236"/>
                  <a:gd name="T11" fmla="*/ 56 h 236"/>
                  <a:gd name="T12" fmla="*/ 144 w 236"/>
                  <a:gd name="T13" fmla="*/ 46 h 236"/>
                  <a:gd name="T14" fmla="*/ 137 w 236"/>
                  <a:gd name="T15" fmla="*/ 67 h 236"/>
                  <a:gd name="T16" fmla="*/ 117 w 236"/>
                  <a:gd name="T17" fmla="*/ 77 h 236"/>
                  <a:gd name="T18" fmla="*/ 124 w 236"/>
                  <a:gd name="T19" fmla="*/ 56 h 236"/>
                  <a:gd name="T20" fmla="*/ 162 w 236"/>
                  <a:gd name="T21" fmla="*/ 164 h 236"/>
                  <a:gd name="T22" fmla="*/ 142 w 236"/>
                  <a:gd name="T23" fmla="*/ 181 h 236"/>
                  <a:gd name="T24" fmla="*/ 119 w 236"/>
                  <a:gd name="T25" fmla="*/ 175 h 236"/>
                  <a:gd name="T26" fmla="*/ 97 w 236"/>
                  <a:gd name="T27" fmla="*/ 181 h 236"/>
                  <a:gd name="T28" fmla="*/ 76 w 236"/>
                  <a:gd name="T29" fmla="*/ 164 h 236"/>
                  <a:gd name="T30" fmla="*/ 67 w 236"/>
                  <a:gd name="T31" fmla="*/ 96 h 236"/>
                  <a:gd name="T32" fmla="*/ 95 w 236"/>
                  <a:gd name="T33" fmla="*/ 79 h 236"/>
                  <a:gd name="T34" fmla="*/ 118 w 236"/>
                  <a:gd name="T35" fmla="*/ 85 h 236"/>
                  <a:gd name="T36" fmla="*/ 143 w 236"/>
                  <a:gd name="T37" fmla="*/ 79 h 236"/>
                  <a:gd name="T38" fmla="*/ 168 w 236"/>
                  <a:gd name="T39" fmla="*/ 92 h 236"/>
                  <a:gd name="T40" fmla="*/ 154 w 236"/>
                  <a:gd name="T41" fmla="*/ 118 h 236"/>
                  <a:gd name="T42" fmla="*/ 172 w 236"/>
                  <a:gd name="T43" fmla="*/ 145 h 236"/>
                  <a:gd name="T44" fmla="*/ 162 w 236"/>
                  <a:gd name="T45" fmla="*/ 16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4" y="56"/>
                    </a:moveTo>
                    <a:cubicBezTo>
                      <a:pt x="129" y="50"/>
                      <a:pt x="137" y="46"/>
                      <a:pt x="144" y="46"/>
                    </a:cubicBezTo>
                    <a:cubicBezTo>
                      <a:pt x="144" y="54"/>
                      <a:pt x="141" y="62"/>
                      <a:pt x="137" y="67"/>
                    </a:cubicBezTo>
                    <a:cubicBezTo>
                      <a:pt x="132" y="73"/>
                      <a:pt x="124" y="78"/>
                      <a:pt x="117" y="77"/>
                    </a:cubicBezTo>
                    <a:cubicBezTo>
                      <a:pt x="115" y="69"/>
                      <a:pt x="119" y="61"/>
                      <a:pt x="124" y="56"/>
                    </a:cubicBezTo>
                    <a:close/>
                    <a:moveTo>
                      <a:pt x="162" y="164"/>
                    </a:moveTo>
                    <a:cubicBezTo>
                      <a:pt x="157" y="172"/>
                      <a:pt x="151" y="180"/>
                      <a:pt x="142" y="181"/>
                    </a:cubicBezTo>
                    <a:cubicBezTo>
                      <a:pt x="133" y="181"/>
                      <a:pt x="130" y="175"/>
                      <a:pt x="119" y="175"/>
                    </a:cubicBezTo>
                    <a:cubicBezTo>
                      <a:pt x="109" y="175"/>
                      <a:pt x="106" y="180"/>
                      <a:pt x="97" y="181"/>
                    </a:cubicBezTo>
                    <a:cubicBezTo>
                      <a:pt x="88" y="181"/>
                      <a:pt x="82" y="172"/>
                      <a:pt x="76" y="164"/>
                    </a:cubicBezTo>
                    <a:cubicBezTo>
                      <a:pt x="64" y="147"/>
                      <a:pt x="55" y="116"/>
                      <a:pt x="67" y="96"/>
                    </a:cubicBezTo>
                    <a:cubicBezTo>
                      <a:pt x="73" y="85"/>
                      <a:pt x="84" y="79"/>
                      <a:pt x="95" y="79"/>
                    </a:cubicBezTo>
                    <a:cubicBezTo>
                      <a:pt x="104" y="79"/>
                      <a:pt x="112" y="85"/>
                      <a:pt x="118" y="85"/>
                    </a:cubicBezTo>
                    <a:cubicBezTo>
                      <a:pt x="123" y="85"/>
                      <a:pt x="133" y="77"/>
                      <a:pt x="143" y="79"/>
                    </a:cubicBezTo>
                    <a:cubicBezTo>
                      <a:pt x="148" y="79"/>
                      <a:pt x="160" y="80"/>
                      <a:pt x="168" y="92"/>
                    </a:cubicBezTo>
                    <a:cubicBezTo>
                      <a:pt x="167" y="92"/>
                      <a:pt x="153" y="100"/>
                      <a:pt x="154" y="118"/>
                    </a:cubicBezTo>
                    <a:cubicBezTo>
                      <a:pt x="154" y="138"/>
                      <a:pt x="171" y="145"/>
                      <a:pt x="172" y="145"/>
                    </a:cubicBezTo>
                    <a:cubicBezTo>
                      <a:pt x="171" y="145"/>
                      <a:pt x="169" y="155"/>
                      <a:pt x="162" y="16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sp>
          <p:nvSpPr>
            <p:cNvPr id="37" name="Title" descr="d3e5c580-aeff-4775-bbea-5ded2c10b68f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源头把控，确保食材安全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烹调制备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8" name="3fa5e35b-b134-43f2-94b7-1f08e1c1f85f.source.5.zh-Hans.pptx" descr="96d84edf-4a0c-49af-8e3c-e22358a7f574"/>
          <p:cNvGrpSpPr/>
          <p:nvPr/>
        </p:nvGrpSpPr>
        <p:grpSpPr>
          <a:xfrm>
            <a:off x="-1" y="841019"/>
            <a:ext cx="12192002" cy="5293081"/>
            <a:chOff x="-1" y="841019"/>
            <a:chExt cx="12192002" cy="5293081"/>
          </a:xfrm>
        </p:grpSpPr>
        <p:sp>
          <p:nvSpPr>
            <p:cNvPr id="7" name="同侧圆角矩形 61" descr="e23dd5a3-837e-4776-bd86-8c303f78e9c3"/>
            <p:cNvSpPr/>
            <p:nvPr/>
          </p:nvSpPr>
          <p:spPr>
            <a:xfrm rot="5400000">
              <a:off x="146722" y="694296"/>
              <a:ext cx="866095" cy="1159541"/>
            </a:xfrm>
            <a:prstGeom prst="round2SameRect">
              <a:avLst>
                <a:gd name="adj1" fmla="val 17807"/>
                <a:gd name="adj2" fmla="val 0"/>
              </a:avLst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46800" rIns="180000" bIns="46800" rtlCol="0" anchor="ctr"/>
            <a:lstStyle/>
            <a:p>
              <a:pPr algn="l"/>
            </a:p>
          </p:txBody>
        </p:sp>
        <p:sp>
          <p:nvSpPr>
            <p:cNvPr id="9" name="同侧圆角矩形 88" descr="53db4037-7953-4fa0-8624-fa568aeb6603"/>
            <p:cNvSpPr/>
            <p:nvPr/>
          </p:nvSpPr>
          <p:spPr>
            <a:xfrm rot="16200000" flipH="1">
              <a:off x="8412717" y="-1765527"/>
              <a:ext cx="544708" cy="7013861"/>
            </a:xfrm>
            <a:prstGeom prst="round2SameRect">
              <a:avLst>
                <a:gd name="adj1" fmla="val 17807"/>
                <a:gd name="adj2" fmla="val 0"/>
              </a:avLst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46800" rIns="180000" bIns="46800" rtlCol="0" anchor="ctr"/>
            <a:lstStyle/>
            <a:p>
              <a:pPr algn="l"/>
            </a:p>
          </p:txBody>
        </p:sp>
        <p:sp>
          <p:nvSpPr>
            <p:cNvPr id="10" name="Title" descr="a40b4287-aa1c-4976-8f6b-ba309c115844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精心烹调，保留营养与安全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7" name="组合 36" descr="b71e6791-9bce-43b9-b43a-ca18956dd60c"/>
            <p:cNvGrpSpPr/>
            <p:nvPr/>
          </p:nvGrpSpPr>
          <p:grpSpPr>
            <a:xfrm>
              <a:off x="691679" y="2865992"/>
              <a:ext cx="1937538" cy="3268108"/>
              <a:chOff x="691679" y="2865992"/>
              <a:chExt cx="1937538" cy="3268108"/>
            </a:xfrm>
          </p:grpSpPr>
          <p:sp>
            <p:nvSpPr>
              <p:cNvPr id="30" name="Bullet1" descr="5c7d6e0e-feb2-4105-a8aa-d8b785a8f0b5"/>
              <p:cNvSpPr/>
              <p:nvPr/>
            </p:nvSpPr>
            <p:spPr>
              <a:xfrm>
                <a:off x="691679" y="3643503"/>
                <a:ext cx="1937538" cy="826897"/>
              </a:xfrm>
              <a:prstGeom prst="roundRect">
                <a:avLst>
                  <a:gd name="adj" fmla="val 14331"/>
                </a:avLst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46800" rIns="180000" bIns="46800" rtlCol="0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减少营养素损失方法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1" name="Number1" descr="b558b591-61f0-4a68-bd19-1e465c9cf146"/>
              <p:cNvSpPr txBox="1"/>
              <p:nvPr/>
            </p:nvSpPr>
            <p:spPr>
              <a:xfrm>
                <a:off x="908571" y="2865992"/>
                <a:ext cx="840818" cy="630123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pPr algn="l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0</a:t>
                </a:r>
                <a:r>
                  <a:rPr lang="en-US" sz="100" b="1" i="0" u="none">
                    <a:solidFill>
                      <a:srgbClr val="639CEF"/>
                    </a:solidFill>
                    <a:latin typeface="Arial" panose="020B0604020202020204"/>
                  </a:rPr>
                  <a:t> </a:t>
                </a:r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1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32" name="Text1" descr="afc40619-060f-4796-bc82-52fd2fcc3c82"/>
              <p:cNvSpPr/>
              <p:nvPr/>
            </p:nvSpPr>
            <p:spPr bwMode="auto">
              <a:xfrm>
                <a:off x="691679" y="4470400"/>
                <a:ext cx="1937537" cy="1663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淘米、做饭、煮菜等注意方式，减少维生素等营养素流失。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8" name="组合 37" descr="d50d82ad-db6e-4bc0-b9a1-b8ed0ac22d26"/>
            <p:cNvGrpSpPr/>
            <p:nvPr/>
          </p:nvGrpSpPr>
          <p:grpSpPr>
            <a:xfrm>
              <a:off x="2909455" y="2865992"/>
              <a:ext cx="1937538" cy="3268108"/>
              <a:chOff x="2909455" y="2865992"/>
              <a:chExt cx="1937538" cy="3268108"/>
            </a:xfrm>
          </p:grpSpPr>
          <p:sp>
            <p:nvSpPr>
              <p:cNvPr id="27" name="Bullet2" descr="bf18519b-1238-40f9-986c-8ebe7d827e79"/>
              <p:cNvSpPr/>
              <p:nvPr/>
            </p:nvSpPr>
            <p:spPr>
              <a:xfrm>
                <a:off x="2909455" y="3643503"/>
                <a:ext cx="1937538" cy="826897"/>
              </a:xfrm>
              <a:prstGeom prst="roundRect">
                <a:avLst>
                  <a:gd name="adj" fmla="val 14331"/>
                </a:avLst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46800" rIns="180000" bIns="46800" rtlCol="0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避免有害物质产生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Number2" descr="d06218e9-0b91-4418-9fb9-a226c33532c0"/>
              <p:cNvSpPr txBox="1"/>
              <p:nvPr/>
            </p:nvSpPr>
            <p:spPr>
              <a:xfrm>
                <a:off x="3126348" y="2865992"/>
                <a:ext cx="840818" cy="630123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pPr algn="l"/>
                <a:r>
                  <a:rPr lang="en-US" sz="3200" b="1" i="0" u="none">
                    <a:solidFill>
                      <a:srgbClr val="2F2F2F"/>
                    </a:solidFill>
                    <a:latin typeface="Arial" panose="020B0604020202020204"/>
                  </a:rPr>
                  <a:t>02</a:t>
                </a:r>
                <a:endParaRPr lang="en-US" sz="32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9" name="Text2" descr="daa0f2f6-ae27-4dea-98d3-7a104e2757fa"/>
              <p:cNvSpPr/>
              <p:nvPr/>
            </p:nvSpPr>
            <p:spPr bwMode="auto">
              <a:xfrm>
                <a:off x="2909455" y="4470400"/>
                <a:ext cx="1937537" cy="1663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不用烘烤、烟熏等方法，防止产生致癌物质。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9" name="组合 38" descr="9c101c33-4f22-4e17-89e9-bb5c1861ef00"/>
            <p:cNvGrpSpPr/>
            <p:nvPr/>
          </p:nvGrpSpPr>
          <p:grpSpPr>
            <a:xfrm>
              <a:off x="5127231" y="2865992"/>
              <a:ext cx="1937538" cy="3268108"/>
              <a:chOff x="5127231" y="2865992"/>
              <a:chExt cx="1937538" cy="3268108"/>
            </a:xfrm>
          </p:grpSpPr>
          <p:sp>
            <p:nvSpPr>
              <p:cNvPr id="18" name="Bullet3" descr="e550d50e-6abe-49fb-bb58-d979f7d6602a"/>
              <p:cNvSpPr/>
              <p:nvPr/>
            </p:nvSpPr>
            <p:spPr>
              <a:xfrm>
                <a:off x="5127231" y="3643503"/>
                <a:ext cx="1937538" cy="826897"/>
              </a:xfrm>
              <a:prstGeom prst="roundRect">
                <a:avLst>
                  <a:gd name="adj" fmla="val 14331"/>
                </a:avLst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46800" rIns="180000" bIns="46800" rtlCol="0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去除有毒有害物质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9" name="Number3" descr="5490da90-1086-4652-89eb-da81182c22ea"/>
              <p:cNvSpPr txBox="1"/>
              <p:nvPr/>
            </p:nvSpPr>
            <p:spPr>
              <a:xfrm>
                <a:off x="5344123" y="2865992"/>
                <a:ext cx="840818" cy="630123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pPr algn="l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03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26" name="Text3" descr="5a753814-3456-4b51-bd2e-006d82064acf"/>
              <p:cNvSpPr/>
              <p:nvPr/>
            </p:nvSpPr>
            <p:spPr bwMode="auto">
              <a:xfrm>
                <a:off x="5127231" y="4470400"/>
                <a:ext cx="1937537" cy="1663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处理生豆浆、四季豆等，破坏有害物质，保证食物安全。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40" name="组合 39" descr="e7fd6ee2-c32f-43f5-a392-700542a6debe"/>
            <p:cNvGrpSpPr/>
            <p:nvPr/>
          </p:nvGrpSpPr>
          <p:grpSpPr>
            <a:xfrm>
              <a:off x="7345007" y="2865992"/>
              <a:ext cx="1937538" cy="3268108"/>
              <a:chOff x="7345007" y="2865992"/>
              <a:chExt cx="1937538" cy="3268108"/>
            </a:xfrm>
          </p:grpSpPr>
          <p:sp>
            <p:nvSpPr>
              <p:cNvPr id="15" name="Bullet4" descr="cb0e4046-7907-4b64-99c7-f66f371845ab"/>
              <p:cNvSpPr/>
              <p:nvPr/>
            </p:nvSpPr>
            <p:spPr>
              <a:xfrm>
                <a:off x="7345007" y="3643503"/>
                <a:ext cx="1937538" cy="826897"/>
              </a:xfrm>
              <a:prstGeom prst="roundRect">
                <a:avLst>
                  <a:gd name="adj" fmla="val 14331"/>
                </a:avLst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46800" rIns="180000" bIns="46800" rtlCol="0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使食品增进食欲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" name="Number4" descr="3cf5cb27-5d1e-4f98-a3f7-557f0f6a6f2d"/>
              <p:cNvSpPr txBox="1"/>
              <p:nvPr/>
            </p:nvSpPr>
            <p:spPr>
              <a:xfrm>
                <a:off x="7561508" y="2865992"/>
                <a:ext cx="840818" cy="630123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pPr algn="l"/>
                <a:r>
                  <a:rPr lang="en-US" sz="3200" b="1" i="0" u="none">
                    <a:solidFill>
                      <a:srgbClr val="2F2F2F"/>
                    </a:solidFill>
                    <a:latin typeface="Arial" panose="020B0604020202020204"/>
                  </a:rPr>
                  <a:t>04</a:t>
                </a:r>
                <a:endParaRPr lang="en-US" sz="32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Text4" descr="e8c27d33-951e-4fff-b49b-8261f3940ad8"/>
              <p:cNvSpPr/>
              <p:nvPr/>
            </p:nvSpPr>
            <p:spPr bwMode="auto">
              <a:xfrm>
                <a:off x="7345008" y="4470400"/>
                <a:ext cx="1937537" cy="1663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通过色香味形和适宜口感，调动儿童食欲，促进消化吸收。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41" name="组合 40" descr="048bb8ba-e37a-4eaa-9467-f53ac39d635a"/>
            <p:cNvGrpSpPr/>
            <p:nvPr/>
          </p:nvGrpSpPr>
          <p:grpSpPr>
            <a:xfrm>
              <a:off x="9562783" y="2865992"/>
              <a:ext cx="1937538" cy="3268108"/>
              <a:chOff x="9562783" y="2865992"/>
              <a:chExt cx="1937538" cy="3268108"/>
            </a:xfrm>
          </p:grpSpPr>
          <p:sp>
            <p:nvSpPr>
              <p:cNvPr id="34" name="Bullet5" descr="b2cd2e17-62ca-478c-a249-dce3b596708b"/>
              <p:cNvSpPr/>
              <p:nvPr/>
            </p:nvSpPr>
            <p:spPr>
              <a:xfrm>
                <a:off x="9562783" y="3643503"/>
                <a:ext cx="1937538" cy="826897"/>
              </a:xfrm>
              <a:prstGeom prst="roundRect">
                <a:avLst>
                  <a:gd name="adj" fmla="val 14331"/>
                </a:avLst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0" tIns="46800" rIns="180000" bIns="46800" rtlCol="0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烹调制备卫生要求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5" name="Number5" descr="d524d25f-7c96-4701-99bf-f97f510cb848"/>
              <p:cNvSpPr txBox="1"/>
              <p:nvPr/>
            </p:nvSpPr>
            <p:spPr>
              <a:xfrm>
                <a:off x="9779284" y="2865992"/>
                <a:ext cx="840818" cy="630123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pPr algn="l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05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36" name="Text5" descr="2c972480-129b-422a-8ddc-d26cf1e70a46"/>
              <p:cNvSpPr/>
              <p:nvPr/>
            </p:nvSpPr>
            <p:spPr bwMode="auto">
              <a:xfrm>
                <a:off x="9562784" y="4470400"/>
                <a:ext cx="1937537" cy="1663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保证食物营养、安全、可口，适合儿童食用，促进健康成长。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目录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8" name="4caed9d6-c0d5-402d-a13c-963d60d56e8c.source.5.zh-Hans.pptx" descr="c257e28b-b6c5-4cc6-a02f-3a16770daf03"/>
          <p:cNvGrpSpPr/>
          <p:nvPr>
            <p:custDataLst>
              <p:tags r:id="rId1"/>
            </p:custDataLst>
          </p:nvPr>
        </p:nvGrpSpPr>
        <p:grpSpPr>
          <a:xfrm>
            <a:off x="0" y="1130300"/>
            <a:ext cx="12192000" cy="4305311"/>
            <a:chOff x="0" y="1130300"/>
            <a:chExt cx="12192000" cy="4305311"/>
          </a:xfrm>
        </p:grpSpPr>
        <p:sp>
          <p:nvSpPr>
            <p:cNvPr id="3" name="矩形 2" descr="c2b2caf2-6115-479e-bd52-c09973e5bdce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0" y="3406786"/>
              <a:ext cx="12192000" cy="1076060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l"/>
            </a:p>
          </p:txBody>
        </p:sp>
        <p:cxnSp>
          <p:nvCxnSpPr>
            <p:cNvPr id="83" name="直接箭头连接符 82" descr="7008927d-796d-4c8c-b7df-68eb4754b422"/>
            <p:cNvCxnSpPr/>
            <p:nvPr>
              <p:custDataLst>
                <p:tags r:id="rId3"/>
              </p:custDataLst>
            </p:nvPr>
          </p:nvCxnSpPr>
          <p:spPr>
            <a:xfrm>
              <a:off x="660400" y="3944816"/>
              <a:ext cx="10858500" cy="0"/>
            </a:xfrm>
            <a:prstGeom prst="straightConnector1">
              <a:avLst/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 descr="d0f31139-c728-49dd-8e9a-bd743af4d5b7"/>
            <p:cNvGrpSpPr/>
            <p:nvPr/>
          </p:nvGrpSpPr>
          <p:grpSpPr>
            <a:xfrm>
              <a:off x="660400" y="3650127"/>
              <a:ext cx="2568077" cy="1785484"/>
              <a:chOff x="430475" y="3650127"/>
              <a:chExt cx="2568077" cy="1785484"/>
            </a:xfrm>
          </p:grpSpPr>
          <p:sp>
            <p:nvSpPr>
              <p:cNvPr id="50" name="Number1" descr="a7b7e92f-0e61-4a7f-8db4-d9008ffa7162"/>
              <p:cNvSpPr/>
              <p:nvPr>
                <p:custDataLst>
                  <p:tags r:id="rId4"/>
                </p:custDataLst>
              </p:nvPr>
            </p:nvSpPr>
            <p:spPr>
              <a:xfrm>
                <a:off x="1411803" y="3650127"/>
                <a:ext cx="586504" cy="5865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56" name="组合 55" descr="fb1773e2-c9ef-44eb-8798-b4df0b47f5fd"/>
              <p:cNvGrpSpPr/>
              <p:nvPr/>
            </p:nvGrpSpPr>
            <p:grpSpPr>
              <a:xfrm>
                <a:off x="430475" y="4236631"/>
                <a:ext cx="2568077" cy="1198980"/>
                <a:chOff x="1670227" y="4601292"/>
                <a:chExt cx="2568077" cy="1198980"/>
              </a:xfrm>
            </p:grpSpPr>
            <p:sp>
              <p:nvSpPr>
                <p:cNvPr id="79" name="Bullet1" descr="99ddfd84-073e-402a-bbdc-0a3023bda18a"/>
                <p:cNvSpPr txBox="1"/>
                <p:nvPr>
                  <p:custDataLst>
                    <p:tags r:id="rId5"/>
                  </p:custDataLst>
                </p:nvPr>
              </p:nvSpPr>
              <p:spPr>
                <a:xfrm>
                  <a:off x="1670227" y="5090848"/>
                  <a:ext cx="2568077" cy="7094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0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学前儿童</a:t>
                  </a:r>
                  <a:r>
                    <a:rPr lang="zh-CN" altLang="en-US" sz="20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需要的</a:t>
                  </a:r>
                  <a:r>
                    <a:rPr lang="en-US" sz="20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营养</a:t>
                  </a:r>
                  <a:r>
                    <a:rPr lang="zh-CN" altLang="en-US" sz="20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和热能</a:t>
                  </a:r>
                  <a:endParaRPr lang="zh-CN" altLang="en-US" sz="20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cxnSp>
              <p:nvCxnSpPr>
                <p:cNvPr id="81" name="直接连接符 80" descr="9c3edcd5-07b9-47a7-8bf6-892394b79f27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954266" y="4601292"/>
                  <a:ext cx="0" cy="387901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" name="组合 4" descr="f553d364-eed2-463f-98b2-8bee65d993a4"/>
            <p:cNvGrpSpPr/>
            <p:nvPr/>
          </p:nvGrpSpPr>
          <p:grpSpPr>
            <a:xfrm>
              <a:off x="2694819" y="2441361"/>
              <a:ext cx="2568077" cy="1795270"/>
              <a:chOff x="2091348" y="2441361"/>
              <a:chExt cx="2568077" cy="1795270"/>
            </a:xfrm>
          </p:grpSpPr>
          <p:sp>
            <p:nvSpPr>
              <p:cNvPr id="51" name="Number2" descr="4016da6a-a1dd-4ff1-b82f-fa1afe4130b2"/>
              <p:cNvSpPr/>
              <p:nvPr>
                <p:custDataLst>
                  <p:tags r:id="rId7"/>
                </p:custDataLst>
              </p:nvPr>
            </p:nvSpPr>
            <p:spPr>
              <a:xfrm>
                <a:off x="3088485" y="3650127"/>
                <a:ext cx="586504" cy="5865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65" name="组合 64" descr="f32b3a36-a0ce-4332-b9c2-aec999841ff6"/>
              <p:cNvGrpSpPr/>
              <p:nvPr/>
            </p:nvGrpSpPr>
            <p:grpSpPr>
              <a:xfrm>
                <a:off x="2091348" y="2441361"/>
                <a:ext cx="2568077" cy="1205891"/>
                <a:chOff x="1663877" y="5316110"/>
                <a:chExt cx="2568077" cy="1205891"/>
              </a:xfrm>
            </p:grpSpPr>
            <p:sp>
              <p:nvSpPr>
                <p:cNvPr id="70" name="Bullet2" descr="c86ab6d4-c431-4f72-adc9-7fff1ffe03b1"/>
                <p:cNvSpPr txBox="1"/>
                <p:nvPr>
                  <p:custDataLst>
                    <p:tags r:id="rId8"/>
                  </p:custDataLst>
                </p:nvPr>
              </p:nvSpPr>
              <p:spPr>
                <a:xfrm>
                  <a:off x="1663877" y="5316110"/>
                  <a:ext cx="2568077" cy="7094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0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学前儿童合理膳食</a:t>
                  </a:r>
                  <a:endParaRPr lang="en-US" sz="20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cxnSp>
              <p:nvCxnSpPr>
                <p:cNvPr id="72" name="直接连接符 71" descr="c40f2fbe-0d53-4ea9-8eb8-9adbc1aebf23"/>
                <p:cNvCxnSpPr/>
                <p:nvPr>
                  <p:custDataLst>
                    <p:tags r:id="rId9"/>
                  </p:custDataLst>
                </p:nvPr>
              </p:nvCxnSpPr>
              <p:spPr>
                <a:xfrm flipV="1">
                  <a:off x="2954266" y="6134100"/>
                  <a:ext cx="0" cy="387901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4" name="Title" descr="a671ae54-0c73-4b8f-9899-100ab459da9c"/>
            <p:cNvSpPr>
              <a:spLocks noChangeAspect="1"/>
            </p:cNvSpPr>
            <p:nvPr/>
          </p:nvSpPr>
          <p:spPr>
            <a:xfrm>
              <a:off x="666750" y="1130300"/>
              <a:ext cx="10858500" cy="10029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endParaRPr lang="en-US" sz="4800" b="1" i="0" u="none">
                <a:solidFill>
                  <a:srgbClr val="2F2F2F"/>
                </a:solidFill>
                <a:latin typeface="Lato Black"/>
              </a:endParaRPr>
            </a:p>
          </p:txBody>
        </p:sp>
        <p:grpSp>
          <p:nvGrpSpPr>
            <p:cNvPr id="6" name="组合 5" descr="4e559889-97ee-4bd1-9a3e-f0de477ffeb4"/>
            <p:cNvGrpSpPr/>
            <p:nvPr/>
          </p:nvGrpSpPr>
          <p:grpSpPr>
            <a:xfrm>
              <a:off x="4729238" y="3650127"/>
              <a:ext cx="2568077" cy="1785484"/>
              <a:chOff x="3751497" y="3650127"/>
              <a:chExt cx="2568077" cy="1785484"/>
            </a:xfrm>
          </p:grpSpPr>
          <p:sp>
            <p:nvSpPr>
              <p:cNvPr id="52" name="Number3" descr="0f6b0a2f-08ab-4ca8-95a0-0e8591ec7d60"/>
              <p:cNvSpPr/>
              <p:nvPr>
                <p:custDataLst>
                  <p:tags r:id="rId10"/>
                </p:custDataLst>
              </p:nvPr>
            </p:nvSpPr>
            <p:spPr>
              <a:xfrm>
                <a:off x="4765167" y="3650127"/>
                <a:ext cx="586504" cy="5865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91" name="组合 90" descr="28b42b8a-bb48-4f31-b5d4-b5ad576270c2"/>
              <p:cNvGrpSpPr/>
              <p:nvPr/>
            </p:nvGrpSpPr>
            <p:grpSpPr>
              <a:xfrm>
                <a:off x="3751497" y="4236631"/>
                <a:ext cx="2568077" cy="1198980"/>
                <a:chOff x="1670227" y="4601292"/>
                <a:chExt cx="2568077" cy="1198980"/>
              </a:xfrm>
            </p:grpSpPr>
            <p:sp>
              <p:nvSpPr>
                <p:cNvPr id="92" name="Bullet3" descr="9e9e9c2e-a33f-41e6-a354-643be44993b6"/>
                <p:cNvSpPr txBox="1"/>
                <p:nvPr>
                  <p:custDataLst>
                    <p:tags r:id="rId11"/>
                  </p:custDataLst>
                </p:nvPr>
              </p:nvSpPr>
              <p:spPr>
                <a:xfrm>
                  <a:off x="1670227" y="5090848"/>
                  <a:ext cx="2568077" cy="7094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0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托幼机构膳食卫生</a:t>
                  </a:r>
                  <a:endParaRPr lang="en-US" sz="20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cxnSp>
              <p:nvCxnSpPr>
                <p:cNvPr id="94" name="直接连接符 93" descr="94b6dcf3-9efd-40d2-8614-95bf3ce4f7f9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2954266" y="4601292"/>
                  <a:ext cx="0" cy="387901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" name="组合 6" descr="c293a439-d25b-4670-be96-3b21a34be29a"/>
            <p:cNvGrpSpPr/>
            <p:nvPr/>
          </p:nvGrpSpPr>
          <p:grpSpPr>
            <a:xfrm>
              <a:off x="6763657" y="2441361"/>
              <a:ext cx="2568077" cy="1795270"/>
              <a:chOff x="5444712" y="2441361"/>
              <a:chExt cx="2568077" cy="1795270"/>
            </a:xfrm>
          </p:grpSpPr>
          <p:sp>
            <p:nvSpPr>
              <p:cNvPr id="53" name="Number4" descr="4b5541bd-a35d-4021-bd24-1f66fad14e32"/>
              <p:cNvSpPr/>
              <p:nvPr>
                <p:custDataLst>
                  <p:tags r:id="rId13"/>
                </p:custDataLst>
              </p:nvPr>
            </p:nvSpPr>
            <p:spPr>
              <a:xfrm>
                <a:off x="6441849" y="3650127"/>
                <a:ext cx="586504" cy="5865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95" name="组合 94" descr="f5df4cac-f9bf-4521-8f2f-c80c6e9028f3"/>
              <p:cNvGrpSpPr/>
              <p:nvPr/>
            </p:nvGrpSpPr>
            <p:grpSpPr>
              <a:xfrm>
                <a:off x="5444712" y="2441361"/>
                <a:ext cx="2568077" cy="1205891"/>
                <a:chOff x="1663877" y="5316110"/>
                <a:chExt cx="2568077" cy="1205891"/>
              </a:xfrm>
            </p:grpSpPr>
            <p:sp>
              <p:nvSpPr>
                <p:cNvPr id="96" name="Bullet4" descr="a3d646a7-f9c9-4ab9-babd-cbf23a9d6af1"/>
                <p:cNvSpPr txBox="1"/>
                <p:nvPr>
                  <p:custDataLst>
                    <p:tags r:id="rId14"/>
                  </p:custDataLst>
                </p:nvPr>
              </p:nvSpPr>
              <p:spPr>
                <a:xfrm>
                  <a:off x="1663877" y="5316110"/>
                  <a:ext cx="2568077" cy="7094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0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食物中毒与食物致敏</a:t>
                  </a:r>
                  <a:endParaRPr lang="en-US" sz="20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cxnSp>
              <p:nvCxnSpPr>
                <p:cNvPr id="98" name="直接连接符 97" descr="fa05f00b-9d85-403a-9a0b-5bc5a62ccd33"/>
                <p:cNvCxnSpPr/>
                <p:nvPr>
                  <p:custDataLst>
                    <p:tags r:id="rId15"/>
                  </p:custDataLst>
                </p:nvPr>
              </p:nvCxnSpPr>
              <p:spPr>
                <a:xfrm flipV="1">
                  <a:off x="2954266" y="6134100"/>
                  <a:ext cx="0" cy="387901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 descr="e08dddc6-e66a-4028-8b42-21d9da4ee36e"/>
            <p:cNvGrpSpPr/>
            <p:nvPr/>
          </p:nvGrpSpPr>
          <p:grpSpPr>
            <a:xfrm>
              <a:off x="8798076" y="3650127"/>
              <a:ext cx="2568077" cy="1785484"/>
              <a:chOff x="7127744" y="3650127"/>
              <a:chExt cx="2568077" cy="1785484"/>
            </a:xfrm>
          </p:grpSpPr>
          <p:sp>
            <p:nvSpPr>
              <p:cNvPr id="54" name="Number5" descr="78ab88be-b45d-4a0d-8a5a-773d6fc98561"/>
              <p:cNvSpPr/>
              <p:nvPr>
                <p:custDataLst>
                  <p:tags r:id="rId16"/>
                </p:custDataLst>
              </p:nvPr>
            </p:nvSpPr>
            <p:spPr>
              <a:xfrm>
                <a:off x="8118531" y="3650127"/>
                <a:ext cx="586504" cy="58650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05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99" name="组合 98" descr="759f1b15-00e5-4455-87fe-426a104c3a87"/>
              <p:cNvGrpSpPr/>
              <p:nvPr/>
            </p:nvGrpSpPr>
            <p:grpSpPr>
              <a:xfrm>
                <a:off x="7127744" y="4236631"/>
                <a:ext cx="2568077" cy="1198980"/>
                <a:chOff x="1670227" y="4601292"/>
                <a:chExt cx="2568077" cy="1198980"/>
              </a:xfrm>
            </p:grpSpPr>
            <p:sp>
              <p:nvSpPr>
                <p:cNvPr id="100" name="Bullet5" descr="430e05e3-4ecc-43d3-a1f6-dcf2b2f9f042"/>
                <p:cNvSpPr txBox="1"/>
                <p:nvPr>
                  <p:custDataLst>
                    <p:tags r:id="rId17"/>
                  </p:custDataLst>
                </p:nvPr>
              </p:nvSpPr>
              <p:spPr>
                <a:xfrm>
                  <a:off x="1670227" y="5090848"/>
                  <a:ext cx="2568077" cy="7094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l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20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思考与练习</a:t>
                  </a:r>
                  <a:endParaRPr lang="en-US" sz="20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cxnSp>
              <p:nvCxnSpPr>
                <p:cNvPr id="102" name="直接连接符 101" descr="a0f15895-3f38-4e3a-ad4b-4e4c84d3578a"/>
                <p:cNvCxnSpPr/>
                <p:nvPr>
                  <p:custDataLst>
                    <p:tags r:id="rId18"/>
                  </p:custDataLst>
                </p:nvPr>
              </p:nvCxnSpPr>
              <p:spPr>
                <a:xfrm>
                  <a:off x="2954266" y="4601292"/>
                  <a:ext cx="0" cy="387901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食物贮存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63" name="cdda93e5-799a-4075-a45a-1676b8cadd4d.source.5.zh-Hans.pptx" descr="efa0ac9e-ed52-4752-ad66-f6d3d2e65167"/>
          <p:cNvGrpSpPr/>
          <p:nvPr/>
        </p:nvGrpSpPr>
        <p:grpSpPr>
          <a:xfrm>
            <a:off x="660400" y="1123950"/>
            <a:ext cx="10858500" cy="5019675"/>
            <a:chOff x="660400" y="1123950"/>
            <a:chExt cx="10858500" cy="5019675"/>
          </a:xfrm>
        </p:grpSpPr>
        <p:sp>
          <p:nvSpPr>
            <p:cNvPr id="32" name="Text1" descr="d3b765ae-d54b-4ae0-9a6c-582b7e74991a"/>
            <p:cNvSpPr/>
            <p:nvPr/>
          </p:nvSpPr>
          <p:spPr>
            <a:xfrm>
              <a:off x="6457332" y="1123950"/>
              <a:ext cx="4959968" cy="60437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l">
                <a:lnSpc>
                  <a:spcPct val="120000"/>
                </a:lnSpc>
                <a:spcBef>
                  <a:spcPct val="0"/>
                </a:spcBef>
              </a:pPr>
              <a:r>
                <a: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rPr>
                <a:t>通过降温和添加防腐剂等方法，防止食物腐败变质。</a:t>
              </a:r>
              <a:endParaRPr lang="en-US" sz="1200" b="0" i="0" u="none">
                <a:solidFill>
                  <a:srgbClr val="2F2F2F"/>
                </a:solidFill>
                <a:ea typeface="思源黑体 CN Normal" panose="020B0400000000000000" charset="-122"/>
              </a:endParaRPr>
            </a:p>
          </p:txBody>
        </p:sp>
        <p:cxnSp>
          <p:nvCxnSpPr>
            <p:cNvPr id="33" name="直接连接符 32" descr="f0f12fc9-e693-463a-9071-67fe6dc9474d"/>
            <p:cNvCxnSpPr/>
            <p:nvPr/>
          </p:nvCxnSpPr>
          <p:spPr>
            <a:xfrm>
              <a:off x="5542725" y="1709275"/>
              <a:ext cx="5976175" cy="19049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 descr="037c1ff9-bc9f-4319-9735-285dab96507a"/>
            <p:cNvGrpSpPr/>
            <p:nvPr/>
          </p:nvGrpSpPr>
          <p:grpSpPr>
            <a:xfrm>
              <a:off x="3070225" y="1123950"/>
              <a:ext cx="3034091" cy="604375"/>
              <a:chOff x="669925" y="1123950"/>
              <a:chExt cx="3034091" cy="604375"/>
            </a:xfrm>
          </p:grpSpPr>
          <p:sp>
            <p:nvSpPr>
              <p:cNvPr id="35" name="Bullet1" descr="7cafc22e-64cd-49bb-a440-2c91413c7332"/>
              <p:cNvSpPr/>
              <p:nvPr/>
            </p:nvSpPr>
            <p:spPr bwMode="auto">
              <a:xfrm>
                <a:off x="1190999" y="1123950"/>
                <a:ext cx="2513017" cy="604375"/>
              </a:xfrm>
              <a:prstGeom prst="homePlate">
                <a:avLst>
                  <a:gd name="adj" fmla="val 27936"/>
                </a:avLst>
              </a:prstGeom>
              <a:solidFill>
                <a:schemeClr val="tx2">
                  <a:alpha val="1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食物贮存处理措施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6" name="六边形 35" descr="c451b091-047d-4dcd-8a0c-6ace2dea807c"/>
              <p:cNvSpPr/>
              <p:nvPr/>
            </p:nvSpPr>
            <p:spPr bwMode="auto">
              <a:xfrm>
                <a:off x="669925" y="1123950"/>
                <a:ext cx="701075" cy="604375"/>
              </a:xfrm>
              <a:prstGeom prst="hexagon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7" name="Icon1" descr="304944a4-7b02-40a4-828d-1c1405c8869b"/>
              <p:cNvSpPr/>
              <p:nvPr/>
            </p:nvSpPr>
            <p:spPr bwMode="auto">
              <a:xfrm>
                <a:off x="837983" y="1250588"/>
                <a:ext cx="364959" cy="351098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</p:grpSp>
        <p:grpSp>
          <p:nvGrpSpPr>
            <p:cNvPr id="4" name="组合 3" descr="4ed4a308-4a28-4ea5-b485-b4537483e2b5"/>
            <p:cNvGrpSpPr/>
            <p:nvPr/>
          </p:nvGrpSpPr>
          <p:grpSpPr>
            <a:xfrm>
              <a:off x="3070225" y="2227775"/>
              <a:ext cx="8448675" cy="604376"/>
              <a:chOff x="669925" y="1123950"/>
              <a:chExt cx="8448675" cy="604376"/>
            </a:xfrm>
          </p:grpSpPr>
          <p:sp>
            <p:nvSpPr>
              <p:cNvPr id="26" name="Text2" descr="a42bc977-756c-44a0-8fad-a55084f02204"/>
              <p:cNvSpPr/>
              <p:nvPr/>
            </p:nvSpPr>
            <p:spPr>
              <a:xfrm>
                <a:off x="4057032" y="1123950"/>
                <a:ext cx="4959968" cy="604376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粮食、蔬菜、水果等根据特性，采用适宜方法贮存。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cxnSp>
            <p:nvCxnSpPr>
              <p:cNvPr id="27" name="直接连接符 26" descr="a7ddf7ba-2b0d-43fd-a762-ab894e135c00"/>
              <p:cNvCxnSpPr/>
              <p:nvPr/>
            </p:nvCxnSpPr>
            <p:spPr>
              <a:xfrm>
                <a:off x="3142425" y="1709275"/>
                <a:ext cx="5976175" cy="19048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组合 27" descr="ac4f2a8d-084c-4e52-8f9c-398feb60972e"/>
              <p:cNvGrpSpPr/>
              <p:nvPr/>
            </p:nvGrpSpPr>
            <p:grpSpPr>
              <a:xfrm>
                <a:off x="669925" y="1123950"/>
                <a:ext cx="3034091" cy="604375"/>
                <a:chOff x="669925" y="1123950"/>
                <a:chExt cx="3034091" cy="604375"/>
              </a:xfrm>
            </p:grpSpPr>
            <p:sp>
              <p:nvSpPr>
                <p:cNvPr id="29" name="Bullet2" descr="9c97af83-b7d1-4ed6-8b5e-d5d8a0a821cf"/>
                <p:cNvSpPr/>
                <p:nvPr/>
              </p:nvSpPr>
              <p:spPr bwMode="auto">
                <a:xfrm>
                  <a:off x="1190999" y="1123950"/>
                  <a:ext cx="2513017" cy="604375"/>
                </a:xfrm>
                <a:prstGeom prst="homePlate">
                  <a:avLst>
                    <a:gd name="adj" fmla="val 27936"/>
                  </a:avLst>
                </a:prstGeom>
                <a:solidFill>
                  <a:schemeClr val="tx2">
                    <a:alpha val="10000"/>
                  </a:schemeClr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不同食物贮存要求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30" name="六边形 29" descr="48ac50a1-3ffe-4e53-8ce0-8ffd76eb68cc"/>
                <p:cNvSpPr/>
                <p:nvPr/>
              </p:nvSpPr>
              <p:spPr bwMode="auto">
                <a:xfrm>
                  <a:off x="669925" y="1123950"/>
                  <a:ext cx="701075" cy="604375"/>
                </a:xfrm>
                <a:prstGeom prst="hexagon">
                  <a:avLst/>
                </a:prstGeom>
                <a:solidFill>
                  <a:schemeClr val="accent1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31" name="Icon2" descr="ef763b41-1c14-42b0-8b44-d2e4441b29ab"/>
                <p:cNvSpPr/>
                <p:nvPr/>
              </p:nvSpPr>
              <p:spPr bwMode="auto">
                <a:xfrm>
                  <a:off x="837983" y="1250588"/>
                  <a:ext cx="364959" cy="351098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/>
                <a:p>
                  <a:pPr algn="l"/>
                </a:p>
              </p:txBody>
            </p:sp>
          </p:grpSp>
        </p:grpSp>
        <p:grpSp>
          <p:nvGrpSpPr>
            <p:cNvPr id="5" name="组合 4" descr="634c3248-7f94-4110-897d-6f2da7662eb1"/>
            <p:cNvGrpSpPr/>
            <p:nvPr/>
          </p:nvGrpSpPr>
          <p:grpSpPr>
            <a:xfrm>
              <a:off x="3070225" y="3331600"/>
              <a:ext cx="8448675" cy="604376"/>
              <a:chOff x="669925" y="1123950"/>
              <a:chExt cx="8448675" cy="604376"/>
            </a:xfrm>
          </p:grpSpPr>
          <p:sp>
            <p:nvSpPr>
              <p:cNvPr id="20" name="Text3" descr="6e09be00-5ca6-489b-967b-683cc17e75bb"/>
              <p:cNvSpPr/>
              <p:nvPr/>
            </p:nvSpPr>
            <p:spPr>
              <a:xfrm>
                <a:off x="4057032" y="1123950"/>
                <a:ext cx="4959968" cy="604376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市场物资供应充足，减少贮存可保证食物新鲜和膳食质量。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cxnSp>
            <p:nvCxnSpPr>
              <p:cNvPr id="21" name="直接连接符 20" descr="9effaf22-24c2-4962-bc00-272c120e1656"/>
              <p:cNvCxnSpPr/>
              <p:nvPr/>
            </p:nvCxnSpPr>
            <p:spPr>
              <a:xfrm>
                <a:off x="3142425" y="1709275"/>
                <a:ext cx="5976175" cy="0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 descr="07437d9c-b41e-47d2-ad17-5d7c42ea3919"/>
              <p:cNvGrpSpPr/>
              <p:nvPr/>
            </p:nvGrpSpPr>
            <p:grpSpPr>
              <a:xfrm>
                <a:off x="669925" y="1123950"/>
                <a:ext cx="3034091" cy="604375"/>
                <a:chOff x="669925" y="1123950"/>
                <a:chExt cx="3034091" cy="604375"/>
              </a:xfrm>
            </p:grpSpPr>
            <p:sp>
              <p:nvSpPr>
                <p:cNvPr id="23" name="Bullet3" descr="bf504003-798e-4211-b48a-56be4b9f766b"/>
                <p:cNvSpPr/>
                <p:nvPr/>
              </p:nvSpPr>
              <p:spPr bwMode="auto">
                <a:xfrm>
                  <a:off x="1190999" y="1123950"/>
                  <a:ext cx="2513017" cy="604375"/>
                </a:xfrm>
                <a:prstGeom prst="homePlate">
                  <a:avLst>
                    <a:gd name="adj" fmla="val 27936"/>
                  </a:avLst>
                </a:prstGeom>
                <a:solidFill>
                  <a:schemeClr val="tx2">
                    <a:alpha val="10000"/>
                  </a:schemeClr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减少贮存量的原因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24" name="六边形 23" descr="020f1381-991d-443d-b8d0-fbe4bcdecfe5"/>
                <p:cNvSpPr/>
                <p:nvPr/>
              </p:nvSpPr>
              <p:spPr bwMode="auto">
                <a:xfrm>
                  <a:off x="669925" y="1123950"/>
                  <a:ext cx="701075" cy="604375"/>
                </a:xfrm>
                <a:prstGeom prst="hexagon">
                  <a:avLst/>
                </a:prstGeom>
                <a:solidFill>
                  <a:schemeClr val="accent3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25" name="Icon3" descr="7c3524e3-ba71-4f58-8e67-231e6981720e"/>
                <p:cNvSpPr/>
                <p:nvPr/>
              </p:nvSpPr>
              <p:spPr bwMode="auto">
                <a:xfrm>
                  <a:off x="837983" y="1250588"/>
                  <a:ext cx="364959" cy="351098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/>
                <a:p>
                  <a:pPr algn="l"/>
                </a:p>
              </p:txBody>
            </p:sp>
          </p:grpSp>
        </p:grpSp>
        <p:grpSp>
          <p:nvGrpSpPr>
            <p:cNvPr id="6" name="组合 5" descr="fc2176d5-f092-4388-a347-aed789a25c76"/>
            <p:cNvGrpSpPr/>
            <p:nvPr/>
          </p:nvGrpSpPr>
          <p:grpSpPr>
            <a:xfrm>
              <a:off x="3070225" y="4435425"/>
              <a:ext cx="8448675" cy="604376"/>
              <a:chOff x="669925" y="1123950"/>
              <a:chExt cx="8448675" cy="604376"/>
            </a:xfrm>
          </p:grpSpPr>
          <p:sp>
            <p:nvSpPr>
              <p:cNvPr id="14" name="Text4" descr="fb98e40f-e73a-4c13-aee3-fab9dfb2095c"/>
              <p:cNvSpPr/>
              <p:nvPr/>
            </p:nvSpPr>
            <p:spPr>
              <a:xfrm>
                <a:off x="4057032" y="1123950"/>
                <a:ext cx="4959968" cy="604376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定期检查，防止害虫滋生，及时处理变质食物。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cxnSp>
            <p:nvCxnSpPr>
              <p:cNvPr id="15" name="直接连接符 14" descr="2965a792-2494-4d89-aa20-4f1ec722a230"/>
              <p:cNvCxnSpPr/>
              <p:nvPr/>
            </p:nvCxnSpPr>
            <p:spPr>
              <a:xfrm flipV="1">
                <a:off x="3142425" y="1709273"/>
                <a:ext cx="5976175" cy="2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" name="组合 15" descr="7990525f-a965-4fda-bc57-ebac9f53f5bc"/>
              <p:cNvGrpSpPr/>
              <p:nvPr/>
            </p:nvGrpSpPr>
            <p:grpSpPr>
              <a:xfrm>
                <a:off x="669925" y="1123950"/>
                <a:ext cx="3034091" cy="604375"/>
                <a:chOff x="669925" y="1123950"/>
                <a:chExt cx="3034091" cy="604375"/>
              </a:xfrm>
            </p:grpSpPr>
            <p:sp>
              <p:nvSpPr>
                <p:cNvPr id="17" name="Bullet4" descr="36040b4d-770f-4e58-8e69-4fa295176f9f"/>
                <p:cNvSpPr/>
                <p:nvPr/>
              </p:nvSpPr>
              <p:spPr bwMode="auto">
                <a:xfrm>
                  <a:off x="1190999" y="1123950"/>
                  <a:ext cx="2513017" cy="604375"/>
                </a:xfrm>
                <a:prstGeom prst="homePlate">
                  <a:avLst>
                    <a:gd name="adj" fmla="val 27936"/>
                  </a:avLst>
                </a:prstGeom>
                <a:solidFill>
                  <a:schemeClr val="tx2">
                    <a:alpha val="10000"/>
                  </a:schemeClr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食物贮存注意事项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8" name="六边形 17" descr="2f994b93-1256-4d9c-9858-5285f8f0688c"/>
                <p:cNvSpPr/>
                <p:nvPr/>
              </p:nvSpPr>
              <p:spPr bwMode="auto">
                <a:xfrm>
                  <a:off x="669925" y="1123950"/>
                  <a:ext cx="701075" cy="604375"/>
                </a:xfrm>
                <a:prstGeom prst="hexagon">
                  <a:avLst/>
                </a:prstGeom>
                <a:solidFill>
                  <a:schemeClr val="accent1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19" name="Icon4" descr="3a539fe8-f5ae-4f27-9628-bdb6df690393"/>
                <p:cNvSpPr/>
                <p:nvPr/>
              </p:nvSpPr>
              <p:spPr bwMode="auto">
                <a:xfrm>
                  <a:off x="837983" y="1250588"/>
                  <a:ext cx="364959" cy="351098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/>
                <a:p>
                  <a:pPr algn="l"/>
                </a:p>
              </p:txBody>
            </p:sp>
          </p:grpSp>
        </p:grpSp>
        <p:grpSp>
          <p:nvGrpSpPr>
            <p:cNvPr id="7" name="组合 6" descr="6d657b9c-b7a4-4daf-b281-f73a43a79455"/>
            <p:cNvGrpSpPr/>
            <p:nvPr/>
          </p:nvGrpSpPr>
          <p:grpSpPr>
            <a:xfrm>
              <a:off x="3070225" y="5539249"/>
              <a:ext cx="8448675" cy="604376"/>
              <a:chOff x="669925" y="1123950"/>
              <a:chExt cx="8448675" cy="604376"/>
            </a:xfrm>
          </p:grpSpPr>
          <p:sp>
            <p:nvSpPr>
              <p:cNvPr id="8" name="Text5" descr="b1fdd909-35ae-4d10-93cf-33a6038cc97a"/>
              <p:cNvSpPr/>
              <p:nvPr/>
            </p:nvSpPr>
            <p:spPr>
              <a:xfrm>
                <a:off x="4057032" y="1123950"/>
                <a:ext cx="4959968" cy="604376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延长食材可供食用期限，保障托幼机构膳食供应稳定。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cxnSp>
            <p:nvCxnSpPr>
              <p:cNvPr id="9" name="直接连接符 8" descr="68582f3e-edab-458f-87da-a1b2cd192226"/>
              <p:cNvCxnSpPr/>
              <p:nvPr/>
            </p:nvCxnSpPr>
            <p:spPr>
              <a:xfrm>
                <a:off x="3142425" y="1709275"/>
                <a:ext cx="5976175" cy="19048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" name="组合 9" descr="a9accf59-553c-4ef6-8095-cb94cfa2d7e4"/>
              <p:cNvGrpSpPr/>
              <p:nvPr/>
            </p:nvGrpSpPr>
            <p:grpSpPr>
              <a:xfrm>
                <a:off x="669925" y="1123950"/>
                <a:ext cx="3034091" cy="604375"/>
                <a:chOff x="669925" y="1123950"/>
                <a:chExt cx="3034091" cy="604375"/>
              </a:xfrm>
            </p:grpSpPr>
            <p:sp>
              <p:nvSpPr>
                <p:cNvPr id="11" name="Bullet5" descr="8e9dc7ce-34d4-46c5-8fde-bc06e0e4b412"/>
                <p:cNvSpPr/>
                <p:nvPr/>
              </p:nvSpPr>
              <p:spPr bwMode="auto">
                <a:xfrm>
                  <a:off x="1190999" y="1123950"/>
                  <a:ext cx="2513017" cy="604375"/>
                </a:xfrm>
                <a:prstGeom prst="homePlate">
                  <a:avLst>
                    <a:gd name="adj" fmla="val 27936"/>
                  </a:avLst>
                </a:prstGeom>
                <a:solidFill>
                  <a:schemeClr val="tx2">
                    <a:alpha val="10000"/>
                  </a:schemeClr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食物贮存的目的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2" name="六边形 11" descr="0e67ddbf-7a5a-4299-b751-dcbd348caffd"/>
                <p:cNvSpPr/>
                <p:nvPr/>
              </p:nvSpPr>
              <p:spPr bwMode="auto">
                <a:xfrm>
                  <a:off x="669925" y="1123950"/>
                  <a:ext cx="701075" cy="604375"/>
                </a:xfrm>
                <a:prstGeom prst="hexagon">
                  <a:avLst/>
                </a:prstGeom>
                <a:solidFill>
                  <a:schemeClr val="accent1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13" name="Icon5" descr="a3a09586-f671-444a-b67e-24ea63dd445e"/>
                <p:cNvSpPr/>
                <p:nvPr/>
              </p:nvSpPr>
              <p:spPr bwMode="auto">
                <a:xfrm>
                  <a:off x="837983" y="1250588"/>
                  <a:ext cx="364959" cy="351098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/>
                <a:lstStyle/>
                <a:p>
                  <a:pPr algn="l"/>
                </a:p>
              </p:txBody>
            </p:sp>
          </p:grpSp>
        </p:grpSp>
        <p:sp>
          <p:nvSpPr>
            <p:cNvPr id="61" name="Title" descr="36178da7-31c8-4966-a76b-662deec80ebc"/>
            <p:cNvSpPr txBox="1"/>
            <p:nvPr/>
          </p:nvSpPr>
          <p:spPr>
            <a:xfrm>
              <a:off x="660400" y="2381250"/>
              <a:ext cx="2056809" cy="2501900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妥善贮存，延长食材食用期限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进食卫生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6" name="32d64bcd-808c-46b4-bff5-d658280346eb.source.6.zh-Hans.pptx" descr="479eae2f-1c78-45de-bcb6-3e1693be2cff"/>
          <p:cNvGrpSpPr/>
          <p:nvPr/>
        </p:nvGrpSpPr>
        <p:grpSpPr>
          <a:xfrm>
            <a:off x="673099" y="1136202"/>
            <a:ext cx="10855027" cy="4956622"/>
            <a:chOff x="673099" y="1136202"/>
            <a:chExt cx="10855027" cy="4956622"/>
          </a:xfrm>
        </p:grpSpPr>
        <p:sp>
          <p:nvSpPr>
            <p:cNvPr id="54" name="ïṧḷiďê" descr="299bf558-5b88-48f3-a635-fc445568f132"/>
            <p:cNvSpPr/>
            <p:nvPr/>
          </p:nvSpPr>
          <p:spPr>
            <a:xfrm>
              <a:off x="4995005" y="2614586"/>
              <a:ext cx="1097496" cy="1417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50" y="3498"/>
                    <a:pt x="2471" y="6667"/>
                    <a:pt x="5359" y="9162"/>
                  </a:cubicBezTo>
                  <a:lnTo>
                    <a:pt x="5347" y="9162"/>
                  </a:lnTo>
                  <a:cubicBezTo>
                    <a:pt x="5347" y="9162"/>
                    <a:pt x="5380" y="9188"/>
                    <a:pt x="5428" y="9225"/>
                  </a:cubicBezTo>
                  <a:cubicBezTo>
                    <a:pt x="5739" y="9490"/>
                    <a:pt x="6068" y="9746"/>
                    <a:pt x="6399" y="9995"/>
                  </a:cubicBezTo>
                  <a:cubicBezTo>
                    <a:pt x="6684" y="10229"/>
                    <a:pt x="7018" y="10508"/>
                    <a:pt x="7375" y="10815"/>
                  </a:cubicBezTo>
                  <a:lnTo>
                    <a:pt x="12278" y="7019"/>
                  </a:lnTo>
                  <a:cubicBezTo>
                    <a:pt x="11981" y="6767"/>
                    <a:pt x="11693" y="6525"/>
                    <a:pt x="11426" y="6306"/>
                  </a:cubicBezTo>
                  <a:cubicBezTo>
                    <a:pt x="11362" y="6253"/>
                    <a:pt x="11300" y="6202"/>
                    <a:pt x="11232" y="6151"/>
                  </a:cubicBezTo>
                  <a:cubicBezTo>
                    <a:pt x="11018" y="5990"/>
                    <a:pt x="10807" y="5827"/>
                    <a:pt x="10606" y="5657"/>
                  </a:cubicBezTo>
                  <a:cubicBezTo>
                    <a:pt x="10577" y="5631"/>
                    <a:pt x="10549" y="5606"/>
                    <a:pt x="10518" y="5579"/>
                  </a:cubicBezTo>
                  <a:cubicBezTo>
                    <a:pt x="8684" y="3996"/>
                    <a:pt x="7471" y="2065"/>
                    <a:pt x="6987" y="0"/>
                  </a:cubicBezTo>
                  <a:lnTo>
                    <a:pt x="0" y="0"/>
                  </a:lnTo>
                  <a:close/>
                  <a:moveTo>
                    <a:pt x="12559" y="7164"/>
                  </a:moveTo>
                  <a:lnTo>
                    <a:pt x="7657" y="10960"/>
                  </a:lnTo>
                  <a:cubicBezTo>
                    <a:pt x="8904" y="12038"/>
                    <a:pt x="10450" y="13479"/>
                    <a:pt x="11583" y="14891"/>
                  </a:cubicBezTo>
                  <a:cubicBezTo>
                    <a:pt x="13809" y="17669"/>
                    <a:pt x="12697" y="21600"/>
                    <a:pt x="17850" y="21600"/>
                  </a:cubicBezTo>
                  <a:lnTo>
                    <a:pt x="21124" y="21600"/>
                  </a:lnTo>
                  <a:lnTo>
                    <a:pt x="21600" y="21600"/>
                  </a:lnTo>
                  <a:lnTo>
                    <a:pt x="21600" y="16234"/>
                  </a:lnTo>
                  <a:cubicBezTo>
                    <a:pt x="21600" y="16234"/>
                    <a:pt x="19653" y="16234"/>
                    <a:pt x="19653" y="16234"/>
                  </a:cubicBezTo>
                  <a:cubicBezTo>
                    <a:pt x="19239" y="15086"/>
                    <a:pt x="18669" y="13563"/>
                    <a:pt x="17468" y="12065"/>
                  </a:cubicBezTo>
                  <a:cubicBezTo>
                    <a:pt x="16028" y="10270"/>
                    <a:pt x="14139" y="8514"/>
                    <a:pt x="12559" y="7164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55" name="ïṡḷíďê" descr="1bf6208a-b177-4706-8573-d89fd0806d3b"/>
            <p:cNvSpPr/>
            <p:nvPr/>
          </p:nvSpPr>
          <p:spPr>
            <a:xfrm>
              <a:off x="5741620" y="4062961"/>
              <a:ext cx="708441" cy="571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67" y="0"/>
                  </a:moveTo>
                  <a:cubicBezTo>
                    <a:pt x="1056" y="0"/>
                    <a:pt x="0" y="1030"/>
                    <a:pt x="0" y="2295"/>
                  </a:cubicBezTo>
                  <a:cubicBezTo>
                    <a:pt x="0" y="3558"/>
                    <a:pt x="1056" y="4577"/>
                    <a:pt x="2367" y="4577"/>
                  </a:cubicBezTo>
                  <a:lnTo>
                    <a:pt x="19233" y="4577"/>
                  </a:lnTo>
                  <a:cubicBezTo>
                    <a:pt x="20542" y="4577"/>
                    <a:pt x="21600" y="3558"/>
                    <a:pt x="21600" y="2295"/>
                  </a:cubicBezTo>
                  <a:cubicBezTo>
                    <a:pt x="21600" y="1030"/>
                    <a:pt x="20542" y="0"/>
                    <a:pt x="19233" y="0"/>
                  </a:cubicBezTo>
                  <a:lnTo>
                    <a:pt x="2367" y="0"/>
                  </a:lnTo>
                  <a:close/>
                  <a:moveTo>
                    <a:pt x="2367" y="5682"/>
                  </a:moveTo>
                  <a:cubicBezTo>
                    <a:pt x="1056" y="5682"/>
                    <a:pt x="0" y="6702"/>
                    <a:pt x="0" y="7965"/>
                  </a:cubicBezTo>
                  <a:cubicBezTo>
                    <a:pt x="0" y="9230"/>
                    <a:pt x="1056" y="10259"/>
                    <a:pt x="2367" y="10259"/>
                  </a:cubicBezTo>
                  <a:lnTo>
                    <a:pt x="19233" y="10259"/>
                  </a:lnTo>
                  <a:cubicBezTo>
                    <a:pt x="20542" y="10259"/>
                    <a:pt x="21600" y="9230"/>
                    <a:pt x="21600" y="7965"/>
                  </a:cubicBezTo>
                  <a:cubicBezTo>
                    <a:pt x="21600" y="6702"/>
                    <a:pt x="20542" y="5682"/>
                    <a:pt x="19233" y="5682"/>
                  </a:cubicBezTo>
                  <a:lnTo>
                    <a:pt x="2367" y="5682"/>
                  </a:lnTo>
                  <a:close/>
                  <a:moveTo>
                    <a:pt x="2367" y="11365"/>
                  </a:moveTo>
                  <a:cubicBezTo>
                    <a:pt x="1056" y="11365"/>
                    <a:pt x="0" y="12394"/>
                    <a:pt x="0" y="13659"/>
                  </a:cubicBezTo>
                  <a:cubicBezTo>
                    <a:pt x="0" y="14923"/>
                    <a:pt x="1056" y="15942"/>
                    <a:pt x="2367" y="15942"/>
                  </a:cubicBezTo>
                  <a:lnTo>
                    <a:pt x="19233" y="15942"/>
                  </a:lnTo>
                  <a:cubicBezTo>
                    <a:pt x="20542" y="15942"/>
                    <a:pt x="21600" y="14923"/>
                    <a:pt x="21600" y="13659"/>
                  </a:cubicBezTo>
                  <a:cubicBezTo>
                    <a:pt x="21600" y="12394"/>
                    <a:pt x="20542" y="11365"/>
                    <a:pt x="19233" y="11365"/>
                  </a:cubicBezTo>
                  <a:lnTo>
                    <a:pt x="2367" y="11365"/>
                  </a:lnTo>
                  <a:close/>
                  <a:moveTo>
                    <a:pt x="4588" y="17047"/>
                  </a:moveTo>
                  <a:cubicBezTo>
                    <a:pt x="4588" y="19562"/>
                    <a:pt x="7331" y="21600"/>
                    <a:pt x="10718" y="21600"/>
                  </a:cubicBezTo>
                  <a:cubicBezTo>
                    <a:pt x="14103" y="21600"/>
                    <a:pt x="16847" y="19562"/>
                    <a:pt x="16847" y="17047"/>
                  </a:cubicBezTo>
                  <a:cubicBezTo>
                    <a:pt x="16847" y="17047"/>
                    <a:pt x="4588" y="17047"/>
                    <a:pt x="4588" y="17047"/>
                  </a:cubicBez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56" name="ïśḷídé" descr="0e1ad47d-65ac-414c-8486-67b5df013275"/>
            <p:cNvSpPr/>
            <p:nvPr/>
          </p:nvSpPr>
          <p:spPr>
            <a:xfrm>
              <a:off x="6098863" y="1372985"/>
              <a:ext cx="1104176" cy="1227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195"/>
                  </a:lnTo>
                  <a:cubicBezTo>
                    <a:pt x="4638" y="6218"/>
                    <a:pt x="8764" y="8187"/>
                    <a:pt x="11438" y="11236"/>
                  </a:cubicBezTo>
                  <a:lnTo>
                    <a:pt x="16335" y="6833"/>
                  </a:lnTo>
                  <a:cubicBezTo>
                    <a:pt x="12397" y="2671"/>
                    <a:pt x="6546" y="23"/>
                    <a:pt x="0" y="0"/>
                  </a:cubicBezTo>
                  <a:close/>
                  <a:moveTo>
                    <a:pt x="16572" y="6950"/>
                  </a:moveTo>
                  <a:lnTo>
                    <a:pt x="11662" y="11365"/>
                  </a:lnTo>
                  <a:cubicBezTo>
                    <a:pt x="13569" y="13592"/>
                    <a:pt x="14711" y="16368"/>
                    <a:pt x="14711" y="19390"/>
                  </a:cubicBezTo>
                  <a:cubicBezTo>
                    <a:pt x="14711" y="20140"/>
                    <a:pt x="14628" y="20876"/>
                    <a:pt x="14493" y="21600"/>
                  </a:cubicBezTo>
                  <a:lnTo>
                    <a:pt x="21457" y="21600"/>
                  </a:lnTo>
                  <a:cubicBezTo>
                    <a:pt x="21549" y="20874"/>
                    <a:pt x="21600" y="20138"/>
                    <a:pt x="21600" y="19390"/>
                  </a:cubicBezTo>
                  <a:cubicBezTo>
                    <a:pt x="21600" y="14653"/>
                    <a:pt x="19709" y="10317"/>
                    <a:pt x="16572" y="695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57" name="iṧľîḓé" descr="4cd8380b-2141-4cbf-adba-d6fe887ebdac"/>
            <p:cNvSpPr/>
            <p:nvPr/>
          </p:nvSpPr>
          <p:spPr>
            <a:xfrm>
              <a:off x="6098863" y="2614586"/>
              <a:ext cx="1094950" cy="1418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78" y="0"/>
                  </a:moveTo>
                  <a:cubicBezTo>
                    <a:pt x="14029" y="2369"/>
                    <a:pt x="12535" y="4534"/>
                    <a:pt x="10216" y="6236"/>
                  </a:cubicBezTo>
                  <a:cubicBezTo>
                    <a:pt x="10120" y="6306"/>
                    <a:pt x="10025" y="6379"/>
                    <a:pt x="9934" y="6454"/>
                  </a:cubicBezTo>
                  <a:cubicBezTo>
                    <a:pt x="9725" y="6626"/>
                    <a:pt x="9502" y="6808"/>
                    <a:pt x="9275" y="7001"/>
                  </a:cubicBezTo>
                  <a:lnTo>
                    <a:pt x="14195" y="10800"/>
                  </a:lnTo>
                  <a:cubicBezTo>
                    <a:pt x="14482" y="10554"/>
                    <a:pt x="14757" y="10320"/>
                    <a:pt x="14998" y="10122"/>
                  </a:cubicBezTo>
                  <a:cubicBezTo>
                    <a:pt x="18564" y="7505"/>
                    <a:pt x="20975" y="3967"/>
                    <a:pt x="21600" y="0"/>
                  </a:cubicBezTo>
                  <a:lnTo>
                    <a:pt x="14578" y="0"/>
                  </a:lnTo>
                  <a:close/>
                  <a:moveTo>
                    <a:pt x="9055" y="7161"/>
                  </a:moveTo>
                  <a:cubicBezTo>
                    <a:pt x="7492" y="8492"/>
                    <a:pt x="5576" y="10267"/>
                    <a:pt x="4123" y="12074"/>
                  </a:cubicBezTo>
                  <a:cubicBezTo>
                    <a:pt x="2920" y="13572"/>
                    <a:pt x="2347" y="15094"/>
                    <a:pt x="1933" y="16241"/>
                  </a:cubicBezTo>
                  <a:lnTo>
                    <a:pt x="0" y="16241"/>
                  </a:lnTo>
                  <a:lnTo>
                    <a:pt x="0" y="21600"/>
                  </a:lnTo>
                  <a:lnTo>
                    <a:pt x="458" y="21600"/>
                  </a:lnTo>
                  <a:lnTo>
                    <a:pt x="3740" y="21600"/>
                  </a:lnTo>
                  <a:cubicBezTo>
                    <a:pt x="8905" y="21600"/>
                    <a:pt x="7790" y="17675"/>
                    <a:pt x="10022" y="14899"/>
                  </a:cubicBezTo>
                  <a:cubicBezTo>
                    <a:pt x="11164" y="13480"/>
                    <a:pt x="12722" y="12039"/>
                    <a:pt x="13975" y="10960"/>
                  </a:cubicBezTo>
                  <a:lnTo>
                    <a:pt x="9055" y="7161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58" name="î$ḷidè" descr="e08fd2f7-7ad1-4108-ae8f-ecc42536572c"/>
            <p:cNvSpPr/>
            <p:nvPr/>
          </p:nvSpPr>
          <p:spPr>
            <a:xfrm>
              <a:off x="4988961" y="1372985"/>
              <a:ext cx="1098132" cy="1228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5022" y="23"/>
                    <a:pt x="9139" y="2665"/>
                    <a:pt x="5181" y="6820"/>
                  </a:cubicBezTo>
                  <a:lnTo>
                    <a:pt x="10112" y="11228"/>
                  </a:lnTo>
                  <a:cubicBezTo>
                    <a:pt x="12799" y="8183"/>
                    <a:pt x="16941" y="6218"/>
                    <a:pt x="21600" y="6193"/>
                  </a:cubicBezTo>
                  <a:lnTo>
                    <a:pt x="21600" y="0"/>
                  </a:lnTo>
                  <a:close/>
                  <a:moveTo>
                    <a:pt x="5068" y="6948"/>
                  </a:moveTo>
                  <a:cubicBezTo>
                    <a:pt x="1909" y="10315"/>
                    <a:pt x="0" y="14652"/>
                    <a:pt x="0" y="19390"/>
                  </a:cubicBezTo>
                  <a:cubicBezTo>
                    <a:pt x="0" y="20139"/>
                    <a:pt x="65" y="20873"/>
                    <a:pt x="156" y="21600"/>
                  </a:cubicBezTo>
                  <a:lnTo>
                    <a:pt x="7140" y="21600"/>
                  </a:lnTo>
                  <a:cubicBezTo>
                    <a:pt x="7003" y="20875"/>
                    <a:pt x="6927" y="20136"/>
                    <a:pt x="6927" y="19390"/>
                  </a:cubicBezTo>
                  <a:cubicBezTo>
                    <a:pt x="6927" y="16366"/>
                    <a:pt x="8077" y="13585"/>
                    <a:pt x="9999" y="11357"/>
                  </a:cubicBezTo>
                  <a:lnTo>
                    <a:pt x="5068" y="6948"/>
                  </a:lnTo>
                  <a:close/>
                </a:path>
              </a:pathLst>
            </a:custGeom>
            <a:solidFill>
              <a:schemeClr val="tx2">
                <a:alpha val="5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59" name="íŝľïḋè" descr="2a930ad2-a7bd-41f6-8f24-7ad3530e3be2"/>
            <p:cNvSpPr/>
            <p:nvPr/>
          </p:nvSpPr>
          <p:spPr>
            <a:xfrm>
              <a:off x="5893071" y="2220511"/>
              <a:ext cx="418190" cy="761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5" name="íṥḷïḓé" descr="96071d6a-1a9f-40f5-817b-023d3765eb93"/>
            <p:cNvSpPr/>
            <p:nvPr/>
          </p:nvSpPr>
          <p:spPr bwMode="auto">
            <a:xfrm>
              <a:off x="7394907" y="4623074"/>
              <a:ext cx="57339" cy="649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4113" y="5025"/>
                  </a:lnTo>
                  <a:lnTo>
                    <a:pt x="4113" y="18406"/>
                  </a:lnTo>
                  <a:cubicBezTo>
                    <a:pt x="4113" y="20169"/>
                    <a:pt x="5748" y="21600"/>
                    <a:pt x="7763" y="21600"/>
                  </a:cubicBezTo>
                  <a:lnTo>
                    <a:pt x="17951" y="21600"/>
                  </a:lnTo>
                  <a:cubicBezTo>
                    <a:pt x="19966" y="21600"/>
                    <a:pt x="21600" y="20169"/>
                    <a:pt x="21600" y="18406"/>
                  </a:cubicBezTo>
                  <a:lnTo>
                    <a:pt x="17434" y="5025"/>
                  </a:lnTo>
                  <a:lnTo>
                    <a:pt x="19779" y="1821"/>
                  </a:lnTo>
                  <a:cubicBezTo>
                    <a:pt x="14571" y="906"/>
                    <a:pt x="9477" y="313"/>
                    <a:pt x="5095" y="313"/>
                  </a:cubicBezTo>
                  <a:cubicBezTo>
                    <a:pt x="3263" y="313"/>
                    <a:pt x="1571" y="201"/>
                    <a:pt x="0" y="0"/>
                  </a:cubicBezTo>
                  <a:close/>
                  <a:moveTo>
                    <a:pt x="0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60" name="Title" descr="639c6046-feb6-4535-af63-28efe05030c2"/>
            <p:cNvSpPr txBox="1"/>
            <p:nvPr/>
          </p:nvSpPr>
          <p:spPr>
            <a:xfrm>
              <a:off x="673100" y="5209933"/>
              <a:ext cx="10845800" cy="882891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营造良好进食环境，保障儿童健康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20" name="组合 19" descr="a8605a07-d335-4b0d-af8b-9145d242c4a3"/>
            <p:cNvGrpSpPr/>
            <p:nvPr/>
          </p:nvGrpSpPr>
          <p:grpSpPr>
            <a:xfrm>
              <a:off x="673099" y="1136202"/>
              <a:ext cx="3861299" cy="1292772"/>
              <a:chOff x="673099" y="1136202"/>
              <a:chExt cx="3861299" cy="1292772"/>
            </a:xfrm>
          </p:grpSpPr>
          <p:sp>
            <p:nvSpPr>
              <p:cNvPr id="52" name="IconBackground1" descr="7448d65c-91b5-41c8-b3a5-ad675a19c41e"/>
              <p:cNvSpPr/>
              <p:nvPr/>
            </p:nvSpPr>
            <p:spPr>
              <a:xfrm>
                <a:off x="4044755" y="1497057"/>
                <a:ext cx="489643" cy="4896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3" name="Icon1" descr="e53944ca-8d79-4120-b1d7-35fcaaba98c6"/>
              <p:cNvSpPr/>
              <p:nvPr/>
            </p:nvSpPr>
            <p:spPr bwMode="auto">
              <a:xfrm>
                <a:off x="4200158" y="1666526"/>
                <a:ext cx="179894" cy="150704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8415" h="509694">
                    <a:moveTo>
                      <a:pt x="304153" y="393187"/>
                    </a:moveTo>
                    <a:cubicBezTo>
                      <a:pt x="284027" y="393187"/>
                      <a:pt x="267729" y="409457"/>
                      <a:pt x="267729" y="429548"/>
                    </a:cubicBezTo>
                    <a:cubicBezTo>
                      <a:pt x="267729" y="449639"/>
                      <a:pt x="284027" y="466018"/>
                      <a:pt x="304153" y="466018"/>
                    </a:cubicBezTo>
                    <a:cubicBezTo>
                      <a:pt x="324280" y="466018"/>
                      <a:pt x="340687" y="449639"/>
                      <a:pt x="340687" y="429548"/>
                    </a:cubicBezTo>
                    <a:cubicBezTo>
                      <a:pt x="340687" y="409457"/>
                      <a:pt x="324280" y="393187"/>
                      <a:pt x="304153" y="393187"/>
                    </a:cubicBezTo>
                    <a:close/>
                    <a:moveTo>
                      <a:pt x="304153" y="349511"/>
                    </a:moveTo>
                    <a:cubicBezTo>
                      <a:pt x="348454" y="349511"/>
                      <a:pt x="384441" y="385435"/>
                      <a:pt x="384441" y="429548"/>
                    </a:cubicBezTo>
                    <a:cubicBezTo>
                      <a:pt x="384441" y="473770"/>
                      <a:pt x="348454" y="509694"/>
                      <a:pt x="304153" y="509694"/>
                    </a:cubicBezTo>
                    <a:cubicBezTo>
                      <a:pt x="259962" y="509694"/>
                      <a:pt x="223975" y="473770"/>
                      <a:pt x="223975" y="429548"/>
                    </a:cubicBezTo>
                    <a:cubicBezTo>
                      <a:pt x="223975" y="385435"/>
                      <a:pt x="259962" y="349511"/>
                      <a:pt x="304153" y="349511"/>
                    </a:cubicBezTo>
                    <a:close/>
                    <a:moveTo>
                      <a:pt x="304136" y="233095"/>
                    </a:moveTo>
                    <a:cubicBezTo>
                      <a:pt x="354555" y="233095"/>
                      <a:pt x="404974" y="252235"/>
                      <a:pt x="443362" y="290516"/>
                    </a:cubicBezTo>
                    <a:lnTo>
                      <a:pt x="412411" y="321425"/>
                    </a:lnTo>
                    <a:cubicBezTo>
                      <a:pt x="352696" y="261792"/>
                      <a:pt x="255577" y="261792"/>
                      <a:pt x="195862" y="321425"/>
                    </a:cubicBezTo>
                    <a:lnTo>
                      <a:pt x="164911" y="290516"/>
                    </a:lnTo>
                    <a:cubicBezTo>
                      <a:pt x="203299" y="252235"/>
                      <a:pt x="253718" y="233095"/>
                      <a:pt x="304136" y="233095"/>
                    </a:cubicBezTo>
                    <a:close/>
                    <a:moveTo>
                      <a:pt x="304172" y="116574"/>
                    </a:moveTo>
                    <a:cubicBezTo>
                      <a:pt x="387945" y="116574"/>
                      <a:pt x="466687" y="149110"/>
                      <a:pt x="525853" y="208178"/>
                    </a:cubicBezTo>
                    <a:lnTo>
                      <a:pt x="494903" y="239076"/>
                    </a:lnTo>
                    <a:cubicBezTo>
                      <a:pt x="444049" y="188197"/>
                      <a:pt x="376243" y="160247"/>
                      <a:pt x="304172" y="160247"/>
                    </a:cubicBezTo>
                    <a:cubicBezTo>
                      <a:pt x="232101" y="160247"/>
                      <a:pt x="164405" y="188197"/>
                      <a:pt x="113441" y="239076"/>
                    </a:cubicBezTo>
                    <a:lnTo>
                      <a:pt x="82491" y="208178"/>
                    </a:lnTo>
                    <a:cubicBezTo>
                      <a:pt x="141766" y="149110"/>
                      <a:pt x="220508" y="116574"/>
                      <a:pt x="304172" y="116574"/>
                    </a:cubicBezTo>
                    <a:close/>
                    <a:moveTo>
                      <a:pt x="304153" y="0"/>
                    </a:moveTo>
                    <a:cubicBezTo>
                      <a:pt x="419099" y="0"/>
                      <a:pt x="527154" y="44670"/>
                      <a:pt x="608415" y="125818"/>
                    </a:cubicBezTo>
                    <a:lnTo>
                      <a:pt x="577464" y="156726"/>
                    </a:lnTo>
                    <a:cubicBezTo>
                      <a:pt x="504406" y="83769"/>
                      <a:pt x="407396" y="43687"/>
                      <a:pt x="304153" y="43687"/>
                    </a:cubicBezTo>
                    <a:cubicBezTo>
                      <a:pt x="200909" y="43687"/>
                      <a:pt x="103900" y="83769"/>
                      <a:pt x="30951" y="156726"/>
                    </a:cubicBezTo>
                    <a:lnTo>
                      <a:pt x="0" y="125818"/>
                    </a:lnTo>
                    <a:cubicBezTo>
                      <a:pt x="81261" y="44670"/>
                      <a:pt x="189316" y="0"/>
                      <a:pt x="3041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4" name="Bullet1" descr="5555d407-c6ff-4a99-82c8-6c8c820a1250"/>
              <p:cNvSpPr txBox="1"/>
              <p:nvPr/>
            </p:nvSpPr>
            <p:spPr>
              <a:xfrm>
                <a:off x="673099" y="1136202"/>
                <a:ext cx="3261149" cy="5198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良好物理环境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" name="Text1" descr="e03c493e-c7e0-459e-bc41-e132217ca003"/>
              <p:cNvSpPr txBox="1"/>
              <p:nvPr/>
            </p:nvSpPr>
            <p:spPr>
              <a:xfrm>
                <a:off x="673099" y="1656012"/>
                <a:ext cx="3261149" cy="7729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用餐场所整齐清洁，桌椅适宜，利于儿童保持愉快用餐情绪。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1" name="组合 20" descr="619965ff-9617-41fc-bb7b-3b9d24272563"/>
            <p:cNvGrpSpPr/>
            <p:nvPr/>
          </p:nvGrpSpPr>
          <p:grpSpPr>
            <a:xfrm>
              <a:off x="673099" y="2428973"/>
              <a:ext cx="3861299" cy="1292772"/>
              <a:chOff x="673099" y="2428973"/>
              <a:chExt cx="3861299" cy="1292772"/>
            </a:xfrm>
          </p:grpSpPr>
          <p:sp>
            <p:nvSpPr>
              <p:cNvPr id="50" name="IconBackground2" descr="70a85334-e194-4eeb-b415-4aadef566bcd"/>
              <p:cNvSpPr/>
              <p:nvPr/>
            </p:nvSpPr>
            <p:spPr>
              <a:xfrm>
                <a:off x="4044755" y="2709530"/>
                <a:ext cx="489643" cy="489643"/>
              </a:xfrm>
              <a:prstGeom prst="ellipse">
                <a:avLst/>
              </a:prstGeom>
              <a:solidFill>
                <a:schemeClr val="tx2"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51" name="Icon2" descr="75a39144-1f81-4f26-9fdf-21e783e3dfad"/>
              <p:cNvSpPr/>
              <p:nvPr/>
            </p:nvSpPr>
            <p:spPr bwMode="auto">
              <a:xfrm>
                <a:off x="4219564" y="2892139"/>
                <a:ext cx="157715" cy="179894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</a:p>
            </p:txBody>
          </p:sp>
          <p:sp>
            <p:nvSpPr>
              <p:cNvPr id="6" name="Bullet2" descr="ee0b24bf-174b-4569-a7f0-e5ea239b84bf"/>
              <p:cNvSpPr txBox="1"/>
              <p:nvPr/>
            </p:nvSpPr>
            <p:spPr>
              <a:xfrm>
                <a:off x="673099" y="2428973"/>
                <a:ext cx="3261149" cy="5198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良好心理环境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" name="Text2" descr="d90fb813-feb6-411c-9407-3a3a0a655e72"/>
              <p:cNvSpPr txBox="1"/>
              <p:nvPr/>
            </p:nvSpPr>
            <p:spPr>
              <a:xfrm>
                <a:off x="673099" y="2948783"/>
                <a:ext cx="3261149" cy="7729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保教人员关心爱护儿童，就餐时不批评，保持儿童愉快心情。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2" name="组合 21" descr="ac75ff7e-5f69-4c16-8584-51573deacbd4"/>
            <p:cNvGrpSpPr/>
            <p:nvPr/>
          </p:nvGrpSpPr>
          <p:grpSpPr>
            <a:xfrm>
              <a:off x="673099" y="3820208"/>
              <a:ext cx="3861299" cy="1292772"/>
              <a:chOff x="673099" y="3820208"/>
              <a:chExt cx="3861299" cy="1292772"/>
            </a:xfrm>
          </p:grpSpPr>
          <p:sp>
            <p:nvSpPr>
              <p:cNvPr id="48" name="IconBackground3" descr="60092cb0-5580-4afc-ae24-44555bf7fc80"/>
              <p:cNvSpPr/>
              <p:nvPr/>
            </p:nvSpPr>
            <p:spPr>
              <a:xfrm>
                <a:off x="4044755" y="4025663"/>
                <a:ext cx="489643" cy="4896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49" name="Icon3" descr="5e1dc220-98d1-4ccf-99ce-535404e0f0cb"/>
              <p:cNvSpPr/>
              <p:nvPr/>
            </p:nvSpPr>
            <p:spPr bwMode="auto">
              <a:xfrm>
                <a:off x="4198556" y="4180205"/>
                <a:ext cx="167572" cy="179894"/>
              </a:xfrm>
              <a:custGeom>
                <a:avLst/>
                <a:gdLst>
                  <a:gd name="T0" fmla="*/ 201595705 w 21600"/>
                  <a:gd name="T1" fmla="*/ 190811269 h 21600"/>
                  <a:gd name="T2" fmla="*/ 187592182 w 21600"/>
                  <a:gd name="T3" fmla="*/ 208164918 h 21600"/>
                  <a:gd name="T4" fmla="*/ 187752038 w 21600"/>
                  <a:gd name="T5" fmla="*/ 210192294 h 21600"/>
                  <a:gd name="T6" fmla="*/ 161460495 w 21600"/>
                  <a:gd name="T7" fmla="*/ 231219137 h 21600"/>
                  <a:gd name="T8" fmla="*/ 128262652 w 21600"/>
                  <a:gd name="T9" fmla="*/ 238391082 h 21600"/>
                  <a:gd name="T10" fmla="*/ 119149403 w 21600"/>
                  <a:gd name="T11" fmla="*/ 185693870 h 21600"/>
                  <a:gd name="T12" fmla="*/ 117292923 w 21600"/>
                  <a:gd name="T13" fmla="*/ 120030070 h 21600"/>
                  <a:gd name="T14" fmla="*/ 154692970 w 21600"/>
                  <a:gd name="T15" fmla="*/ 120030070 h 21600"/>
                  <a:gd name="T16" fmla="*/ 169246679 w 21600"/>
                  <a:gd name="T17" fmla="*/ 116013538 h 21600"/>
                  <a:gd name="T18" fmla="*/ 178309081 w 21600"/>
                  <a:gd name="T19" fmla="*/ 121846296 h 21600"/>
                  <a:gd name="T20" fmla="*/ 189438676 w 21600"/>
                  <a:gd name="T21" fmla="*/ 108059450 h 21600"/>
                  <a:gd name="T22" fmla="*/ 178309081 w 21600"/>
                  <a:gd name="T23" fmla="*/ 94259126 h 21600"/>
                  <a:gd name="T24" fmla="*/ 168947157 w 21600"/>
                  <a:gd name="T25" fmla="*/ 100649045 h 21600"/>
                  <a:gd name="T26" fmla="*/ 116743727 w 21600"/>
                  <a:gd name="T27" fmla="*/ 100649045 h 21600"/>
                  <a:gd name="T28" fmla="*/ 115795006 w 21600"/>
                  <a:gd name="T29" fmla="*/ 67360039 h 21600"/>
                  <a:gd name="T30" fmla="*/ 135378766 w 21600"/>
                  <a:gd name="T31" fmla="*/ 34455253 h 21600"/>
                  <a:gd name="T32" fmla="*/ 107580421 w 21600"/>
                  <a:gd name="T33" fmla="*/ 0 h 21600"/>
                  <a:gd name="T34" fmla="*/ 79792072 w 21600"/>
                  <a:gd name="T35" fmla="*/ 34455253 h 21600"/>
                  <a:gd name="T36" fmla="*/ 99795237 w 21600"/>
                  <a:gd name="T37" fmla="*/ 67505810 h 21600"/>
                  <a:gd name="T38" fmla="*/ 98846616 w 21600"/>
                  <a:gd name="T39" fmla="*/ 100649045 h 21600"/>
                  <a:gd name="T40" fmla="*/ 46543272 w 21600"/>
                  <a:gd name="T41" fmla="*/ 100649045 h 21600"/>
                  <a:gd name="T42" fmla="*/ 37181348 w 21600"/>
                  <a:gd name="T43" fmla="*/ 94271445 h 21600"/>
                  <a:gd name="T44" fmla="*/ 26051763 w 21600"/>
                  <a:gd name="T45" fmla="*/ 108059450 h 21600"/>
                  <a:gd name="T46" fmla="*/ 37181348 w 21600"/>
                  <a:gd name="T47" fmla="*/ 121846296 h 21600"/>
                  <a:gd name="T48" fmla="*/ 46294607 w 21600"/>
                  <a:gd name="T49" fmla="*/ 115934434 h 21600"/>
                  <a:gd name="T50" fmla="*/ 60897374 w 21600"/>
                  <a:gd name="T51" fmla="*/ 120030070 h 21600"/>
                  <a:gd name="T52" fmla="*/ 98307316 w 21600"/>
                  <a:gd name="T53" fmla="*/ 120030070 h 21600"/>
                  <a:gd name="T54" fmla="*/ 96440941 w 21600"/>
                  <a:gd name="T55" fmla="*/ 185706188 h 21600"/>
                  <a:gd name="T56" fmla="*/ 87507319 w 21600"/>
                  <a:gd name="T57" fmla="*/ 237382914 h 21600"/>
                  <a:gd name="T58" fmla="*/ 47661734 w 21600"/>
                  <a:gd name="T59" fmla="*/ 226048548 h 21600"/>
                  <a:gd name="T60" fmla="*/ 27788349 w 21600"/>
                  <a:gd name="T61" fmla="*/ 210828560 h 21600"/>
                  <a:gd name="T62" fmla="*/ 28008047 w 21600"/>
                  <a:gd name="T63" fmla="*/ 208177236 h 21600"/>
                  <a:gd name="T64" fmla="*/ 14004523 w 21600"/>
                  <a:gd name="T65" fmla="*/ 190811269 h 21600"/>
                  <a:gd name="T66" fmla="*/ 0 w 21600"/>
                  <a:gd name="T67" fmla="*/ 208177236 h 21600"/>
                  <a:gd name="T68" fmla="*/ 14004523 w 21600"/>
                  <a:gd name="T69" fmla="*/ 225530885 h 21600"/>
                  <a:gd name="T70" fmla="*/ 17118241 w 21600"/>
                  <a:gd name="T71" fmla="*/ 225067560 h 21600"/>
                  <a:gd name="T72" fmla="*/ 39067705 w 21600"/>
                  <a:gd name="T73" fmla="*/ 245456871 h 21600"/>
                  <a:gd name="T74" fmla="*/ 82057973 w 21600"/>
                  <a:gd name="T75" fmla="*/ 270977155 h 21600"/>
                  <a:gd name="T76" fmla="*/ 108229521 w 21600"/>
                  <a:gd name="T77" fmla="*/ 286355233 h 21600"/>
                  <a:gd name="T78" fmla="*/ 133132946 w 21600"/>
                  <a:gd name="T79" fmla="*/ 271308186 h 21600"/>
                  <a:gd name="T80" fmla="*/ 176652419 w 21600"/>
                  <a:gd name="T81" fmla="*/ 245456871 h 21600"/>
                  <a:gd name="T82" fmla="*/ 198492083 w 21600"/>
                  <a:gd name="T83" fmla="*/ 225067560 h 21600"/>
                  <a:gd name="T84" fmla="*/ 201595705 w 21600"/>
                  <a:gd name="T85" fmla="*/ 225530885 h 21600"/>
                  <a:gd name="T86" fmla="*/ 215600229 w 21600"/>
                  <a:gd name="T87" fmla="*/ 208177236 h 21600"/>
                  <a:gd name="T88" fmla="*/ 201595705 w 21600"/>
                  <a:gd name="T89" fmla="*/ 190811269 h 21600"/>
                  <a:gd name="T90" fmla="*/ 92817999 w 21600"/>
                  <a:gd name="T91" fmla="*/ 34455253 h 21600"/>
                  <a:gd name="T92" fmla="*/ 107580421 w 21600"/>
                  <a:gd name="T93" fmla="*/ 16147786 h 21600"/>
                  <a:gd name="T94" fmla="*/ 122352929 w 21600"/>
                  <a:gd name="T95" fmla="*/ 34455253 h 21600"/>
                  <a:gd name="T96" fmla="*/ 107580421 w 21600"/>
                  <a:gd name="T97" fmla="*/ 52750402 h 21600"/>
                  <a:gd name="T98" fmla="*/ 92817999 w 21600"/>
                  <a:gd name="T99" fmla="*/ 34455253 h 21600"/>
                  <a:gd name="T100" fmla="*/ 92817999 w 21600"/>
                  <a:gd name="T101" fmla="*/ 34455253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0197" y="14393"/>
                    </a:moveTo>
                    <a:cubicBezTo>
                      <a:pt x="19422" y="14393"/>
                      <a:pt x="18794" y="14979"/>
                      <a:pt x="18794" y="15702"/>
                    </a:cubicBezTo>
                    <a:cubicBezTo>
                      <a:pt x="18794" y="15755"/>
                      <a:pt x="18804" y="15804"/>
                      <a:pt x="18810" y="15855"/>
                    </a:cubicBezTo>
                    <a:cubicBezTo>
                      <a:pt x="18191" y="16270"/>
                      <a:pt x="17267" y="16825"/>
                      <a:pt x="16176" y="17441"/>
                    </a:cubicBezTo>
                    <a:cubicBezTo>
                      <a:pt x="15167" y="18013"/>
                      <a:pt x="14017" y="18040"/>
                      <a:pt x="12850" y="17982"/>
                    </a:cubicBezTo>
                    <a:lnTo>
                      <a:pt x="11937" y="14007"/>
                    </a:lnTo>
                    <a:cubicBezTo>
                      <a:pt x="11937" y="14007"/>
                      <a:pt x="11842" y="11487"/>
                      <a:pt x="11751" y="9054"/>
                    </a:cubicBezTo>
                    <a:lnTo>
                      <a:pt x="15498" y="9054"/>
                    </a:lnTo>
                    <a:lnTo>
                      <a:pt x="16956" y="8751"/>
                    </a:lnTo>
                    <a:cubicBezTo>
                      <a:pt x="17159" y="9017"/>
                      <a:pt x="17489" y="9191"/>
                      <a:pt x="17864" y="9191"/>
                    </a:cubicBezTo>
                    <a:cubicBezTo>
                      <a:pt x="18479" y="9191"/>
                      <a:pt x="18979" y="8725"/>
                      <a:pt x="18979" y="8151"/>
                    </a:cubicBezTo>
                    <a:cubicBezTo>
                      <a:pt x="18979" y="7576"/>
                      <a:pt x="18479" y="7110"/>
                      <a:pt x="17864" y="7110"/>
                    </a:cubicBezTo>
                    <a:cubicBezTo>
                      <a:pt x="17469" y="7110"/>
                      <a:pt x="17124" y="7303"/>
                      <a:pt x="16926" y="7592"/>
                    </a:cubicBezTo>
                    <a:lnTo>
                      <a:pt x="11696" y="7592"/>
                    </a:lnTo>
                    <a:cubicBezTo>
                      <a:pt x="11656" y="6536"/>
                      <a:pt x="11622" y="5616"/>
                      <a:pt x="11601" y="5081"/>
                    </a:cubicBezTo>
                    <a:cubicBezTo>
                      <a:pt x="12737" y="4753"/>
                      <a:pt x="13563" y="3766"/>
                      <a:pt x="13563" y="2599"/>
                    </a:cubicBezTo>
                    <a:cubicBezTo>
                      <a:pt x="13563" y="1163"/>
                      <a:pt x="12316" y="0"/>
                      <a:pt x="10778" y="0"/>
                    </a:cubicBezTo>
                    <a:cubicBezTo>
                      <a:pt x="9240" y="0"/>
                      <a:pt x="7994" y="1163"/>
                      <a:pt x="7994" y="2599"/>
                    </a:cubicBezTo>
                    <a:cubicBezTo>
                      <a:pt x="7994" y="3781"/>
                      <a:pt x="8840" y="4777"/>
                      <a:pt x="9998" y="5092"/>
                    </a:cubicBezTo>
                    <a:cubicBezTo>
                      <a:pt x="9978" y="5628"/>
                      <a:pt x="9943" y="6543"/>
                      <a:pt x="9903" y="7592"/>
                    </a:cubicBezTo>
                    <a:lnTo>
                      <a:pt x="4663" y="7592"/>
                    </a:lnTo>
                    <a:cubicBezTo>
                      <a:pt x="4465" y="7303"/>
                      <a:pt x="4120" y="7111"/>
                      <a:pt x="3725" y="7111"/>
                    </a:cubicBezTo>
                    <a:cubicBezTo>
                      <a:pt x="3109" y="7111"/>
                      <a:pt x="2610" y="7576"/>
                      <a:pt x="2610" y="8151"/>
                    </a:cubicBezTo>
                    <a:cubicBezTo>
                      <a:pt x="2610" y="8725"/>
                      <a:pt x="3109" y="9191"/>
                      <a:pt x="3725" y="9191"/>
                    </a:cubicBezTo>
                    <a:cubicBezTo>
                      <a:pt x="4104" y="9191"/>
                      <a:pt x="4437" y="9014"/>
                      <a:pt x="4638" y="8745"/>
                    </a:cubicBezTo>
                    <a:lnTo>
                      <a:pt x="6101" y="9054"/>
                    </a:lnTo>
                    <a:lnTo>
                      <a:pt x="9849" y="9054"/>
                    </a:lnTo>
                    <a:cubicBezTo>
                      <a:pt x="9758" y="11487"/>
                      <a:pt x="9662" y="14008"/>
                      <a:pt x="9662" y="14008"/>
                    </a:cubicBezTo>
                    <a:lnTo>
                      <a:pt x="8767" y="17906"/>
                    </a:lnTo>
                    <a:cubicBezTo>
                      <a:pt x="7327" y="17896"/>
                      <a:pt x="5923" y="17761"/>
                      <a:pt x="4775" y="17051"/>
                    </a:cubicBezTo>
                    <a:cubicBezTo>
                      <a:pt x="3962" y="16551"/>
                      <a:pt x="3276" y="16270"/>
                      <a:pt x="2784" y="15903"/>
                    </a:cubicBezTo>
                    <a:cubicBezTo>
                      <a:pt x="2795" y="15837"/>
                      <a:pt x="2806" y="15771"/>
                      <a:pt x="2806" y="15703"/>
                    </a:cubicBezTo>
                    <a:cubicBezTo>
                      <a:pt x="2806" y="14980"/>
                      <a:pt x="2178" y="14393"/>
                      <a:pt x="1403" y="14393"/>
                    </a:cubicBezTo>
                    <a:cubicBezTo>
                      <a:pt x="628" y="14393"/>
                      <a:pt x="0" y="14980"/>
                      <a:pt x="0" y="15703"/>
                    </a:cubicBezTo>
                    <a:cubicBezTo>
                      <a:pt x="0" y="16426"/>
                      <a:pt x="628" y="17012"/>
                      <a:pt x="1403" y="17012"/>
                    </a:cubicBezTo>
                    <a:cubicBezTo>
                      <a:pt x="1510" y="17012"/>
                      <a:pt x="1614" y="16998"/>
                      <a:pt x="1715" y="16977"/>
                    </a:cubicBezTo>
                    <a:cubicBezTo>
                      <a:pt x="2247" y="17399"/>
                      <a:pt x="3003" y="17955"/>
                      <a:pt x="3914" y="18515"/>
                    </a:cubicBezTo>
                    <a:cubicBezTo>
                      <a:pt x="5121" y="19253"/>
                      <a:pt x="6602" y="20007"/>
                      <a:pt x="8221" y="20440"/>
                    </a:cubicBezTo>
                    <a:cubicBezTo>
                      <a:pt x="8477" y="20583"/>
                      <a:pt x="10318" y="21600"/>
                      <a:pt x="10843" y="21600"/>
                    </a:cubicBezTo>
                    <a:cubicBezTo>
                      <a:pt x="11346" y="21600"/>
                      <a:pt x="12980" y="20671"/>
                      <a:pt x="13338" y="20465"/>
                    </a:cubicBezTo>
                    <a:cubicBezTo>
                      <a:pt x="14974" y="20035"/>
                      <a:pt x="16475" y="19266"/>
                      <a:pt x="17698" y="18515"/>
                    </a:cubicBezTo>
                    <a:cubicBezTo>
                      <a:pt x="18603" y="17955"/>
                      <a:pt x="19354" y="17398"/>
                      <a:pt x="19886" y="16977"/>
                    </a:cubicBezTo>
                    <a:cubicBezTo>
                      <a:pt x="19986" y="16999"/>
                      <a:pt x="20090" y="17012"/>
                      <a:pt x="20197" y="17012"/>
                    </a:cubicBezTo>
                    <a:cubicBezTo>
                      <a:pt x="20972" y="17012"/>
                      <a:pt x="21600" y="16426"/>
                      <a:pt x="21600" y="15703"/>
                    </a:cubicBezTo>
                    <a:cubicBezTo>
                      <a:pt x="21600" y="14979"/>
                      <a:pt x="20972" y="14393"/>
                      <a:pt x="20197" y="14393"/>
                    </a:cubicBezTo>
                    <a:close/>
                    <a:moveTo>
                      <a:pt x="9299" y="2599"/>
                    </a:moveTo>
                    <a:cubicBezTo>
                      <a:pt x="9299" y="1837"/>
                      <a:pt x="9963" y="1218"/>
                      <a:pt x="10778" y="1218"/>
                    </a:cubicBezTo>
                    <a:cubicBezTo>
                      <a:pt x="11594" y="1218"/>
                      <a:pt x="12258" y="1837"/>
                      <a:pt x="12258" y="2599"/>
                    </a:cubicBezTo>
                    <a:cubicBezTo>
                      <a:pt x="12258" y="3360"/>
                      <a:pt x="11595" y="3979"/>
                      <a:pt x="10778" y="3979"/>
                    </a:cubicBezTo>
                    <a:cubicBezTo>
                      <a:pt x="9963" y="3979"/>
                      <a:pt x="9299" y="3360"/>
                      <a:pt x="9299" y="2599"/>
                    </a:cubicBezTo>
                    <a:close/>
                    <a:moveTo>
                      <a:pt x="9299" y="2599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</a:p>
            </p:txBody>
          </p:sp>
          <p:sp>
            <p:nvSpPr>
              <p:cNvPr id="8" name="Bullet3" descr="06fca6fb-1237-4ea8-9689-e52c6f51f36b"/>
              <p:cNvSpPr txBox="1"/>
              <p:nvPr/>
            </p:nvSpPr>
            <p:spPr>
              <a:xfrm>
                <a:off x="673099" y="3820208"/>
                <a:ext cx="3261149" cy="5198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适当进餐速度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9" name="Text3" descr="470a1fa2-6dbc-4349-9e4b-80d4d65d9ed0"/>
              <p:cNvSpPr txBox="1"/>
              <p:nvPr/>
            </p:nvSpPr>
            <p:spPr>
              <a:xfrm>
                <a:off x="673099" y="4340018"/>
                <a:ext cx="3261149" cy="7729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不强迫孩子吃快，也不让其吃得太慢，防止消化不良。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4" name="组合 23" descr="7d6faea4-41d0-4726-9baa-38381e2bedf9"/>
            <p:cNvGrpSpPr/>
            <p:nvPr/>
          </p:nvGrpSpPr>
          <p:grpSpPr>
            <a:xfrm>
              <a:off x="7780440" y="1136202"/>
              <a:ext cx="3747686" cy="1292145"/>
              <a:chOff x="7780440" y="1136202"/>
              <a:chExt cx="3747686" cy="1292145"/>
            </a:xfrm>
          </p:grpSpPr>
          <p:sp>
            <p:nvSpPr>
              <p:cNvPr id="28" name="IconBackground4" descr="cd075d15-3567-4fbc-bc05-3093aa00a385"/>
              <p:cNvSpPr/>
              <p:nvPr/>
            </p:nvSpPr>
            <p:spPr>
              <a:xfrm>
                <a:off x="7780440" y="1475291"/>
                <a:ext cx="489643" cy="489643"/>
              </a:xfrm>
              <a:prstGeom prst="ellipse">
                <a:avLst/>
              </a:prstGeom>
              <a:solidFill>
                <a:schemeClr val="tx2"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10" name="Bullet4" descr="bbb19cb8-9d17-4be0-a945-34895068d174"/>
              <p:cNvSpPr txBox="1"/>
              <p:nvPr/>
            </p:nvSpPr>
            <p:spPr>
              <a:xfrm>
                <a:off x="8365854" y="1136202"/>
                <a:ext cx="3153046" cy="5198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进餐时不说笑打闹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" name="Text4" descr="89adac20-eac0-46a7-9bac-6c26286ad492"/>
              <p:cNvSpPr txBox="1"/>
              <p:nvPr/>
            </p:nvSpPr>
            <p:spPr>
              <a:xfrm>
                <a:off x="8375080" y="1655385"/>
                <a:ext cx="3153046" cy="7729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避免食物误入气管，造成呛噎等危险情况。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2" name="Icon4" descr="cbd5656e-bfc5-44af-aec0-b74717d5975a"/>
              <p:cNvSpPr/>
              <p:nvPr/>
            </p:nvSpPr>
            <p:spPr>
              <a:xfrm>
                <a:off x="7943494" y="1588798"/>
                <a:ext cx="186980" cy="243666"/>
              </a:xfrm>
              <a:custGeom>
                <a:avLst/>
                <a:gdLst>
                  <a:gd name="T0" fmla="*/ 325000 h 606722"/>
                  <a:gd name="T1" fmla="*/ 325000 h 606722"/>
                  <a:gd name="T2" fmla="*/ 325000 h 606722"/>
                  <a:gd name="T3" fmla="*/ 325000 h 606722"/>
                  <a:gd name="T4" fmla="*/ 325000 h 606722"/>
                  <a:gd name="T5" fmla="*/ 325000 h 606722"/>
                  <a:gd name="T6" fmla="*/ 325000 h 606722"/>
                  <a:gd name="T7" fmla="*/ 325000 h 606722"/>
                  <a:gd name="T8" fmla="*/ 325000 h 606722"/>
                  <a:gd name="T9" fmla="*/ 325000 h 606722"/>
                  <a:gd name="T10" fmla="*/ 325000 h 606722"/>
                  <a:gd name="T11" fmla="*/ 325000 h 606722"/>
                  <a:gd name="T12" fmla="*/ 325000 h 606722"/>
                  <a:gd name="T13" fmla="*/ 325000 h 606722"/>
                  <a:gd name="T14" fmla="*/ 325000 h 606722"/>
                  <a:gd name="T15" fmla="*/ 325000 h 606722"/>
                  <a:gd name="T16" fmla="*/ 325000 h 606722"/>
                  <a:gd name="T17" fmla="*/ 325000 h 606722"/>
                  <a:gd name="T18" fmla="*/ 325000 h 606722"/>
                  <a:gd name="T19" fmla="*/ 325000 h 606722"/>
                  <a:gd name="T20" fmla="*/ 325000 h 606722"/>
                  <a:gd name="T21" fmla="*/ 325000 h 606722"/>
                  <a:gd name="T22" fmla="*/ 325000 h 606722"/>
                  <a:gd name="T23" fmla="*/ 325000 h 606722"/>
                  <a:gd name="T24" fmla="*/ 325000 h 606722"/>
                  <a:gd name="T25" fmla="*/ 325000 h 606722"/>
                  <a:gd name="T26" fmla="*/ 325000 h 606722"/>
                  <a:gd name="T27" fmla="*/ 325000 h 606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06" h="5359">
                    <a:moveTo>
                      <a:pt x="3734" y="1158"/>
                    </a:moveTo>
                    <a:cubicBezTo>
                      <a:pt x="3523" y="985"/>
                      <a:pt x="3261" y="912"/>
                      <a:pt x="3007" y="841"/>
                    </a:cubicBezTo>
                    <a:cubicBezTo>
                      <a:pt x="2538" y="710"/>
                      <a:pt x="2200" y="615"/>
                      <a:pt x="2200" y="0"/>
                    </a:cubicBezTo>
                    <a:lnTo>
                      <a:pt x="1800" y="0"/>
                    </a:lnTo>
                    <a:lnTo>
                      <a:pt x="1800" y="3648"/>
                    </a:lnTo>
                    <a:cubicBezTo>
                      <a:pt x="1609" y="3509"/>
                      <a:pt x="1365" y="3426"/>
                      <a:pt x="1100" y="3426"/>
                    </a:cubicBezTo>
                    <a:cubicBezTo>
                      <a:pt x="493" y="3426"/>
                      <a:pt x="0" y="3860"/>
                      <a:pt x="0" y="4393"/>
                    </a:cubicBezTo>
                    <a:cubicBezTo>
                      <a:pt x="0" y="4926"/>
                      <a:pt x="493" y="5359"/>
                      <a:pt x="1100" y="5359"/>
                    </a:cubicBezTo>
                    <a:cubicBezTo>
                      <a:pt x="1706" y="5359"/>
                      <a:pt x="2200" y="4926"/>
                      <a:pt x="2200" y="4393"/>
                    </a:cubicBezTo>
                    <a:lnTo>
                      <a:pt x="2200" y="932"/>
                    </a:lnTo>
                    <a:cubicBezTo>
                      <a:pt x="2406" y="1088"/>
                      <a:pt x="2656" y="1158"/>
                      <a:pt x="2899" y="1226"/>
                    </a:cubicBezTo>
                    <a:cubicBezTo>
                      <a:pt x="3367" y="1357"/>
                      <a:pt x="3706" y="1452"/>
                      <a:pt x="3706" y="2067"/>
                    </a:cubicBezTo>
                    <a:lnTo>
                      <a:pt x="4106" y="2067"/>
                    </a:lnTo>
                    <a:cubicBezTo>
                      <a:pt x="4106" y="1659"/>
                      <a:pt x="3984" y="1361"/>
                      <a:pt x="3734" y="11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29" name="组合 28" descr="c086c080-050c-477d-a08b-3861bb6ea301"/>
            <p:cNvGrpSpPr/>
            <p:nvPr/>
          </p:nvGrpSpPr>
          <p:grpSpPr>
            <a:xfrm>
              <a:off x="7780441" y="2428973"/>
              <a:ext cx="3738459" cy="1280853"/>
              <a:chOff x="7780441" y="2428973"/>
              <a:chExt cx="3738459" cy="1280853"/>
            </a:xfrm>
          </p:grpSpPr>
          <p:sp>
            <p:nvSpPr>
              <p:cNvPr id="38" name="IconBackground5" descr="1baa431e-c558-431a-8cbb-5f36565a553f"/>
              <p:cNvSpPr/>
              <p:nvPr/>
            </p:nvSpPr>
            <p:spPr>
              <a:xfrm>
                <a:off x="7780441" y="2692042"/>
                <a:ext cx="489643" cy="4896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13" name="Bullet5" descr="c7d9cd30-dd60-4280-93d1-1b6f73677df5"/>
              <p:cNvSpPr txBox="1"/>
              <p:nvPr/>
            </p:nvSpPr>
            <p:spPr>
              <a:xfrm>
                <a:off x="8365854" y="2428973"/>
                <a:ext cx="3153046" cy="5198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不强迫幼儿进食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" name="Text5" descr="33d2158c-9301-484b-8ea4-bdc7781cb588"/>
              <p:cNvSpPr txBox="1"/>
              <p:nvPr/>
            </p:nvSpPr>
            <p:spPr>
              <a:xfrm>
                <a:off x="8365854" y="2936864"/>
                <a:ext cx="3153046" cy="7729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了解儿童进食减少原因，不强迫进食，避免造成不良后果。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6" name="Icon5" descr="2b1b1df7-7583-4406-bc1e-197032ee7798"/>
              <p:cNvSpPr/>
              <p:nvPr/>
            </p:nvSpPr>
            <p:spPr>
              <a:xfrm>
                <a:off x="7903428" y="2807141"/>
                <a:ext cx="243666" cy="243298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9191" h="608274">
                    <a:moveTo>
                      <a:pt x="142119" y="175637"/>
                    </a:moveTo>
                    <a:lnTo>
                      <a:pt x="211264" y="175637"/>
                    </a:lnTo>
                    <a:lnTo>
                      <a:pt x="211264" y="274684"/>
                    </a:lnTo>
                    <a:lnTo>
                      <a:pt x="364627" y="186172"/>
                    </a:lnTo>
                    <a:lnTo>
                      <a:pt x="364627" y="245149"/>
                    </a:lnTo>
                    <a:lnTo>
                      <a:pt x="466931" y="186172"/>
                    </a:lnTo>
                    <a:lnTo>
                      <a:pt x="466931" y="422172"/>
                    </a:lnTo>
                    <a:lnTo>
                      <a:pt x="364627" y="363196"/>
                    </a:lnTo>
                    <a:lnTo>
                      <a:pt x="364627" y="422172"/>
                    </a:lnTo>
                    <a:lnTo>
                      <a:pt x="211264" y="333661"/>
                    </a:lnTo>
                    <a:lnTo>
                      <a:pt x="211264" y="432707"/>
                    </a:lnTo>
                    <a:lnTo>
                      <a:pt x="142119" y="432707"/>
                    </a:lnTo>
                    <a:close/>
                    <a:moveTo>
                      <a:pt x="304549" y="37623"/>
                    </a:moveTo>
                    <a:cubicBezTo>
                      <a:pt x="157408" y="37623"/>
                      <a:pt x="37680" y="157171"/>
                      <a:pt x="37680" y="304090"/>
                    </a:cubicBezTo>
                    <a:cubicBezTo>
                      <a:pt x="37680" y="451103"/>
                      <a:pt x="157408" y="570651"/>
                      <a:pt x="304549" y="570651"/>
                    </a:cubicBezTo>
                    <a:cubicBezTo>
                      <a:pt x="451783" y="570651"/>
                      <a:pt x="571511" y="451103"/>
                      <a:pt x="571511" y="304090"/>
                    </a:cubicBezTo>
                    <a:cubicBezTo>
                      <a:pt x="571511" y="157171"/>
                      <a:pt x="451783" y="37623"/>
                      <a:pt x="304549" y="37623"/>
                    </a:cubicBezTo>
                    <a:close/>
                    <a:moveTo>
                      <a:pt x="304549" y="0"/>
                    </a:moveTo>
                    <a:cubicBezTo>
                      <a:pt x="385937" y="0"/>
                      <a:pt x="462428" y="31603"/>
                      <a:pt x="519984" y="89073"/>
                    </a:cubicBezTo>
                    <a:cubicBezTo>
                      <a:pt x="577446" y="146542"/>
                      <a:pt x="609191" y="222918"/>
                      <a:pt x="609191" y="304090"/>
                    </a:cubicBezTo>
                    <a:cubicBezTo>
                      <a:pt x="609191" y="385356"/>
                      <a:pt x="577446" y="461732"/>
                      <a:pt x="519984" y="519201"/>
                    </a:cubicBezTo>
                    <a:cubicBezTo>
                      <a:pt x="462428" y="576577"/>
                      <a:pt x="385937" y="608274"/>
                      <a:pt x="304549" y="608274"/>
                    </a:cubicBezTo>
                    <a:cubicBezTo>
                      <a:pt x="223254" y="608274"/>
                      <a:pt x="146764" y="576577"/>
                      <a:pt x="89207" y="519201"/>
                    </a:cubicBezTo>
                    <a:cubicBezTo>
                      <a:pt x="31651" y="461732"/>
                      <a:pt x="0" y="385356"/>
                      <a:pt x="0" y="304090"/>
                    </a:cubicBezTo>
                    <a:cubicBezTo>
                      <a:pt x="0" y="222918"/>
                      <a:pt x="31651" y="146542"/>
                      <a:pt x="89207" y="89073"/>
                    </a:cubicBezTo>
                    <a:cubicBezTo>
                      <a:pt x="146764" y="31603"/>
                      <a:pt x="223254" y="0"/>
                      <a:pt x="3045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39" name="组合 38" descr="027fc837-de2a-4529-8c97-3f6309001d2a"/>
            <p:cNvGrpSpPr/>
            <p:nvPr/>
          </p:nvGrpSpPr>
          <p:grpSpPr>
            <a:xfrm>
              <a:off x="7750235" y="3820208"/>
              <a:ext cx="3768665" cy="1292772"/>
              <a:chOff x="7750235" y="3820208"/>
              <a:chExt cx="3768665" cy="1292772"/>
            </a:xfrm>
          </p:grpSpPr>
          <p:sp>
            <p:nvSpPr>
              <p:cNvPr id="23" name="IconBackground6" descr="feccb6a3-c218-4fb0-ba82-126c9dcf3b02"/>
              <p:cNvSpPr/>
              <p:nvPr/>
            </p:nvSpPr>
            <p:spPr>
              <a:xfrm>
                <a:off x="7750235" y="4080113"/>
                <a:ext cx="489643" cy="489643"/>
              </a:xfrm>
              <a:prstGeom prst="ellipse">
                <a:avLst/>
              </a:prstGeom>
              <a:solidFill>
                <a:schemeClr val="tx2">
                  <a:alpha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15" name="Bullet6" descr="dfc981f1-be38-47c1-8ab1-3ac1e4004e01"/>
              <p:cNvSpPr txBox="1"/>
              <p:nvPr/>
            </p:nvSpPr>
            <p:spPr>
              <a:xfrm>
                <a:off x="8365854" y="3820208"/>
                <a:ext cx="3153046" cy="5198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进食卫生的重要性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" name="Text6" descr="ab6b256a-3b74-4bb8-8a25-728fcdb445ac"/>
              <p:cNvSpPr txBox="1"/>
              <p:nvPr/>
            </p:nvSpPr>
            <p:spPr>
              <a:xfrm>
                <a:off x="8365854" y="4340018"/>
                <a:ext cx="3153046" cy="7729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良好进食卫生促进食物消化吸收，保障儿童身体健康和生长发育。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8" name="Icon6" descr="95ed1c9b-4c1e-4733-a0c4-680318c3eadb"/>
              <p:cNvSpPr/>
              <p:nvPr/>
            </p:nvSpPr>
            <p:spPr>
              <a:xfrm>
                <a:off x="7895597" y="4197243"/>
                <a:ext cx="207464" cy="243666"/>
              </a:xfrm>
              <a:custGeom>
                <a:avLst/>
                <a:gdLst>
                  <a:gd name="T0" fmla="*/ 325000 h 606722"/>
                  <a:gd name="T1" fmla="*/ 325000 h 606722"/>
                  <a:gd name="T2" fmla="*/ 325000 h 606722"/>
                  <a:gd name="T3" fmla="*/ 325000 h 606722"/>
                  <a:gd name="T4" fmla="*/ 325000 h 606722"/>
                  <a:gd name="T5" fmla="*/ 325000 h 606722"/>
                  <a:gd name="T6" fmla="*/ 325000 h 606722"/>
                  <a:gd name="T7" fmla="*/ 325000 h 606722"/>
                  <a:gd name="T8" fmla="*/ 325000 h 606722"/>
                  <a:gd name="T9" fmla="*/ 325000 h 606722"/>
                  <a:gd name="T10" fmla="*/ 325000 h 606722"/>
                  <a:gd name="T11" fmla="*/ 325000 h 606722"/>
                  <a:gd name="T12" fmla="*/ 325000 h 606722"/>
                  <a:gd name="T13" fmla="*/ 325000 h 606722"/>
                  <a:gd name="T14" fmla="*/ 325000 h 606722"/>
                  <a:gd name="T15" fmla="*/ 325000 h 606722"/>
                  <a:gd name="T16" fmla="*/ 325000 h 606722"/>
                  <a:gd name="T17" fmla="*/ 325000 h 606722"/>
                  <a:gd name="T18" fmla="*/ 325000 h 606722"/>
                  <a:gd name="T19" fmla="*/ 325000 h 606722"/>
                  <a:gd name="T20" fmla="*/ 325000 h 606722"/>
                  <a:gd name="T21" fmla="*/ 325000 h 606722"/>
                  <a:gd name="T22" fmla="*/ 325000 h 606722"/>
                  <a:gd name="T23" fmla="*/ 325000 h 606722"/>
                  <a:gd name="T24" fmla="*/ 325000 h 606722"/>
                  <a:gd name="T25" fmla="*/ 325000 h 606722"/>
                  <a:gd name="T26" fmla="*/ 325000 h 606722"/>
                  <a:gd name="T27" fmla="*/ 325000 h 606722"/>
                  <a:gd name="T28" fmla="*/ 325000 h 606722"/>
                  <a:gd name="T29" fmla="*/ 325000 h 606722"/>
                  <a:gd name="T30" fmla="*/ 325000 h 606722"/>
                  <a:gd name="T31" fmla="*/ 325000 h 606722"/>
                  <a:gd name="T32" fmla="*/ 325000 h 606722"/>
                  <a:gd name="T33" fmla="*/ 325000 h 606722"/>
                  <a:gd name="T34" fmla="*/ 325000 h 606722"/>
                  <a:gd name="T35" fmla="*/ 325000 h 606722"/>
                  <a:gd name="T36" fmla="*/ 325000 h 606722"/>
                  <a:gd name="T37" fmla="*/ 325000 h 606722"/>
                  <a:gd name="T38" fmla="*/ 325000 h 606722"/>
                  <a:gd name="T39" fmla="*/ 325000 h 606722"/>
                  <a:gd name="T40" fmla="*/ 325000 h 606722"/>
                  <a:gd name="T41" fmla="*/ 325000 h 606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406" h="6360">
                    <a:moveTo>
                      <a:pt x="5406" y="1763"/>
                    </a:moveTo>
                    <a:lnTo>
                      <a:pt x="2353" y="0"/>
                    </a:lnTo>
                    <a:lnTo>
                      <a:pt x="2353" y="2833"/>
                    </a:lnTo>
                    <a:lnTo>
                      <a:pt x="200" y="1590"/>
                    </a:lnTo>
                    <a:lnTo>
                      <a:pt x="0" y="1936"/>
                    </a:lnTo>
                    <a:lnTo>
                      <a:pt x="2153" y="3180"/>
                    </a:lnTo>
                    <a:lnTo>
                      <a:pt x="0" y="4423"/>
                    </a:lnTo>
                    <a:lnTo>
                      <a:pt x="200" y="4770"/>
                    </a:lnTo>
                    <a:lnTo>
                      <a:pt x="2353" y="3526"/>
                    </a:lnTo>
                    <a:lnTo>
                      <a:pt x="2353" y="6360"/>
                    </a:lnTo>
                    <a:lnTo>
                      <a:pt x="5406" y="4596"/>
                    </a:lnTo>
                    <a:lnTo>
                      <a:pt x="2953" y="3180"/>
                    </a:lnTo>
                    <a:lnTo>
                      <a:pt x="5406" y="1763"/>
                    </a:lnTo>
                    <a:close/>
                    <a:moveTo>
                      <a:pt x="2753" y="693"/>
                    </a:moveTo>
                    <a:lnTo>
                      <a:pt x="4606" y="1763"/>
                    </a:lnTo>
                    <a:lnTo>
                      <a:pt x="2753" y="2833"/>
                    </a:lnTo>
                    <a:lnTo>
                      <a:pt x="2753" y="693"/>
                    </a:lnTo>
                    <a:close/>
                    <a:moveTo>
                      <a:pt x="4606" y="4596"/>
                    </a:moveTo>
                    <a:lnTo>
                      <a:pt x="2753" y="5667"/>
                    </a:lnTo>
                    <a:lnTo>
                      <a:pt x="2753" y="3526"/>
                    </a:lnTo>
                    <a:lnTo>
                      <a:pt x="4606" y="45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厨房和炊事人员卫生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2" name="9573c689-03b0-4aa1-ad65-b3a4c8b5cb62.source.5.zh-Hans.pptx" descr="62a293bd-fd2a-4c4d-8d03-aa30411d514e"/>
          <p:cNvGrpSpPr/>
          <p:nvPr/>
        </p:nvGrpSpPr>
        <p:grpSpPr>
          <a:xfrm>
            <a:off x="660400" y="1130300"/>
            <a:ext cx="10858501" cy="4871491"/>
            <a:chOff x="660400" y="1130300"/>
            <a:chExt cx="10858501" cy="4871491"/>
          </a:xfrm>
        </p:grpSpPr>
        <p:sp>
          <p:nvSpPr>
            <p:cNvPr id="43" name="Title" descr="d9dd72df-19ce-4b16-be14-c3eeb1d90d5f"/>
            <p:cNvSpPr txBox="1"/>
            <p:nvPr/>
          </p:nvSpPr>
          <p:spPr>
            <a:xfrm>
              <a:off x="660400" y="1130300"/>
              <a:ext cx="10858501" cy="698557"/>
            </a:xfrm>
            <a:prstGeom prst="rect">
              <a:avLst/>
            </a:prstGeom>
            <a:noFill/>
          </p:spPr>
          <p:txBody>
            <a:bodyPr wrap="square" rtlCol="0" anchor="ctr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规范操作，确保膳食制作卫生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1" name="组合 10" descr="6ee18f93-c9d6-49fc-bad7-7f7643fd618a"/>
            <p:cNvGrpSpPr/>
            <p:nvPr/>
          </p:nvGrpSpPr>
          <p:grpSpPr>
            <a:xfrm>
              <a:off x="674881" y="2769604"/>
              <a:ext cx="2127828" cy="3232187"/>
              <a:chOff x="674881" y="2769604"/>
              <a:chExt cx="2127828" cy="3232187"/>
            </a:xfrm>
          </p:grpSpPr>
          <p:sp>
            <p:nvSpPr>
              <p:cNvPr id="13" name="IconBackground1" descr="f32310b5-a3cd-4c89-91d9-5845415b9abe"/>
              <p:cNvSpPr/>
              <p:nvPr/>
            </p:nvSpPr>
            <p:spPr>
              <a:xfrm>
                <a:off x="1462083" y="2769604"/>
                <a:ext cx="559612" cy="559609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" name="Icon1" descr="2f0fc521-674e-4fed-8236-589417ef8609"/>
              <p:cNvSpPr/>
              <p:nvPr/>
            </p:nvSpPr>
            <p:spPr>
              <a:xfrm>
                <a:off x="1620471" y="2958345"/>
                <a:ext cx="242836" cy="182126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419 w 533400"/>
                  <a:gd name="connsiteY9" fmla="*/ 198646 h 400050"/>
                  <a:gd name="connsiteX10" fmla="*/ 351414 w 533400"/>
                  <a:gd name="connsiteY10" fmla="*/ 204170 h 400050"/>
                  <a:gd name="connsiteX11" fmla="*/ 351414 w 533400"/>
                  <a:gd name="connsiteY11" fmla="*/ 204170 h 400050"/>
                  <a:gd name="connsiteX12" fmla="*/ 267118 w 533400"/>
                  <a:gd name="connsiteY12" fmla="*/ 315613 h 400050"/>
                  <a:gd name="connsiteX13" fmla="*/ 264641 w 533400"/>
                  <a:gd name="connsiteY13" fmla="*/ 318470 h 400050"/>
                  <a:gd name="connsiteX14" fmla="*/ 224255 w 533400"/>
                  <a:gd name="connsiteY14" fmla="*/ 318756 h 400050"/>
                  <a:gd name="connsiteX15" fmla="*/ 224255 w 533400"/>
                  <a:gd name="connsiteY15" fmla="*/ 318756 h 400050"/>
                  <a:gd name="connsiteX16" fmla="*/ 162152 w 533400"/>
                  <a:gd name="connsiteY16" fmla="*/ 257415 h 400050"/>
                  <a:gd name="connsiteX17" fmla="*/ 160247 w 533400"/>
                  <a:gd name="connsiteY17" fmla="*/ 255701 h 400050"/>
                  <a:gd name="connsiteX18" fmla="*/ 120052 w 533400"/>
                  <a:gd name="connsiteY18" fmla="*/ 259606 h 400050"/>
                  <a:gd name="connsiteX19" fmla="*/ 120052 w 533400"/>
                  <a:gd name="connsiteY19" fmla="*/ 259606 h 400050"/>
                  <a:gd name="connsiteX20" fmla="*/ 32517 w 533400"/>
                  <a:gd name="connsiteY20" fmla="*/ 366095 h 400050"/>
                  <a:gd name="connsiteX21" fmla="*/ 30326 w 533400"/>
                  <a:gd name="connsiteY21" fmla="*/ 372096 h 400050"/>
                  <a:gd name="connsiteX22" fmla="*/ 39851 w 533400"/>
                  <a:gd name="connsiteY22" fmla="*/ 381621 h 400050"/>
                  <a:gd name="connsiteX23" fmla="*/ 39851 w 533400"/>
                  <a:gd name="connsiteY23" fmla="*/ 381621 h 400050"/>
                  <a:gd name="connsiteX24" fmla="*/ 497242 w 533400"/>
                  <a:gd name="connsiteY24" fmla="*/ 381621 h 400050"/>
                  <a:gd name="connsiteX25" fmla="*/ 502480 w 533400"/>
                  <a:gd name="connsiteY25" fmla="*/ 380002 h 400050"/>
                  <a:gd name="connsiteX26" fmla="*/ 505147 w 533400"/>
                  <a:gd name="connsiteY26" fmla="*/ 366762 h 400050"/>
                  <a:gd name="connsiteX27" fmla="*/ 505147 w 533400"/>
                  <a:gd name="connsiteY27" fmla="*/ 366762 h 400050"/>
                  <a:gd name="connsiteX28" fmla="*/ 397991 w 533400"/>
                  <a:gd name="connsiteY28" fmla="*/ 205504 h 400050"/>
                  <a:gd name="connsiteX29" fmla="*/ 391419 w 533400"/>
                  <a:gd name="connsiteY29" fmla="*/ 198646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245" y="621"/>
                      <a:pt x="534008" y="13385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7907"/>
                      <a:pt x="521245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3371" y="400671"/>
                      <a:pt x="608" y="387907"/>
                      <a:pt x="608" y="372096"/>
                    </a:cubicBezTo>
                    <a:lnTo>
                      <a:pt x="608" y="29196"/>
                    </a:lnTo>
                    <a:cubicBezTo>
                      <a:pt x="608" y="13385"/>
                      <a:pt x="13371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419" y="198646"/>
                    </a:moveTo>
                    <a:cubicBezTo>
                      <a:pt x="378846" y="189121"/>
                      <a:pt x="360939" y="191597"/>
                      <a:pt x="351414" y="204170"/>
                    </a:cubicBezTo>
                    <a:lnTo>
                      <a:pt x="351414" y="204170"/>
                    </a:lnTo>
                    <a:lnTo>
                      <a:pt x="267118" y="315613"/>
                    </a:lnTo>
                    <a:cubicBezTo>
                      <a:pt x="266355" y="316660"/>
                      <a:pt x="265498" y="317518"/>
                      <a:pt x="264641" y="318470"/>
                    </a:cubicBezTo>
                    <a:cubicBezTo>
                      <a:pt x="253592" y="329710"/>
                      <a:pt x="235495" y="329805"/>
                      <a:pt x="224255" y="318756"/>
                    </a:cubicBezTo>
                    <a:lnTo>
                      <a:pt x="224255" y="318756"/>
                    </a:lnTo>
                    <a:lnTo>
                      <a:pt x="162152" y="257415"/>
                    </a:lnTo>
                    <a:cubicBezTo>
                      <a:pt x="161485" y="256844"/>
                      <a:pt x="160914" y="256177"/>
                      <a:pt x="160247" y="255701"/>
                    </a:cubicBezTo>
                    <a:cubicBezTo>
                      <a:pt x="148055" y="245699"/>
                      <a:pt x="130053" y="247414"/>
                      <a:pt x="120052" y="259606"/>
                    </a:cubicBezTo>
                    <a:lnTo>
                      <a:pt x="120052" y="259606"/>
                    </a:lnTo>
                    <a:lnTo>
                      <a:pt x="32517" y="366095"/>
                    </a:lnTo>
                    <a:cubicBezTo>
                      <a:pt x="31088" y="367810"/>
                      <a:pt x="30326" y="369905"/>
                      <a:pt x="30326" y="372096"/>
                    </a:cubicBezTo>
                    <a:cubicBezTo>
                      <a:pt x="30326" y="377335"/>
                      <a:pt x="34612" y="381621"/>
                      <a:pt x="39851" y="381621"/>
                    </a:cubicBezTo>
                    <a:lnTo>
                      <a:pt x="39851" y="381621"/>
                    </a:lnTo>
                    <a:lnTo>
                      <a:pt x="497242" y="381621"/>
                    </a:lnTo>
                    <a:cubicBezTo>
                      <a:pt x="499146" y="381621"/>
                      <a:pt x="500956" y="381050"/>
                      <a:pt x="502480" y="380002"/>
                    </a:cubicBezTo>
                    <a:cubicBezTo>
                      <a:pt x="506862" y="377049"/>
                      <a:pt x="508005" y="371144"/>
                      <a:pt x="505147" y="366762"/>
                    </a:cubicBezTo>
                    <a:lnTo>
                      <a:pt x="505147" y="366762"/>
                    </a:lnTo>
                    <a:lnTo>
                      <a:pt x="397991" y="205504"/>
                    </a:lnTo>
                    <a:cubicBezTo>
                      <a:pt x="396181" y="202932"/>
                      <a:pt x="393990" y="200551"/>
                      <a:pt x="391419" y="198646"/>
                    </a:cubicBez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1" name="Bullet1" descr="628301d3-1262-4ea2-bb46-f81a3353f9a4"/>
              <p:cNvSpPr txBox="1"/>
              <p:nvPr/>
            </p:nvSpPr>
            <p:spPr>
              <a:xfrm>
                <a:off x="674881" y="3455114"/>
                <a:ext cx="2127828" cy="698557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厨房卫生要求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" name="Text1" descr="41e1735d-3640-4adf-a526-70d7d4989b1f"/>
              <p:cNvSpPr txBox="1"/>
              <p:nvPr/>
            </p:nvSpPr>
            <p:spPr>
              <a:xfrm>
                <a:off x="674881" y="4153671"/>
                <a:ext cx="2127828" cy="184812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有卫生许可证，布局合理，设备齐全，确保制作环境干净。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9" name="组合 8" descr="c2fc0d79-3424-4ca8-9bfc-70ec2276d4e3"/>
            <p:cNvGrpSpPr/>
            <p:nvPr/>
          </p:nvGrpSpPr>
          <p:grpSpPr>
            <a:xfrm>
              <a:off x="5087139" y="2769603"/>
              <a:ext cx="2126586" cy="3232188"/>
              <a:chOff x="5028812" y="2769603"/>
              <a:chExt cx="2126586" cy="3232188"/>
            </a:xfrm>
          </p:grpSpPr>
          <p:sp>
            <p:nvSpPr>
              <p:cNvPr id="4" name="Text2" descr="2d360b52-0ecf-4112-986e-fb8da1c795d8"/>
              <p:cNvSpPr txBox="1"/>
              <p:nvPr/>
            </p:nvSpPr>
            <p:spPr>
              <a:xfrm>
                <a:off x="5028812" y="4153671"/>
                <a:ext cx="2126586" cy="184812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每年体检，培训合格上岗，患病或家属患病者暂离岗位。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9" name="IconBackground3" descr="41c7a3dc-03bc-475d-bbc0-97182d010c03"/>
              <p:cNvSpPr/>
              <p:nvPr/>
            </p:nvSpPr>
            <p:spPr>
              <a:xfrm>
                <a:off x="5812299" y="2769603"/>
                <a:ext cx="559612" cy="559609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60000">
                    <a:schemeClr val="accent3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3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0" name="Icon3" descr="8a7eb3fb-dc16-4f08-acb9-456bb58bc598"/>
              <p:cNvSpPr/>
              <p:nvPr/>
            </p:nvSpPr>
            <p:spPr>
              <a:xfrm>
                <a:off x="5970687" y="2952656"/>
                <a:ext cx="242836" cy="202164"/>
              </a:xfrm>
              <a:custGeom>
                <a:avLst/>
                <a:gdLst>
                  <a:gd name="connsiteX0" fmla="*/ 483573 w 526297"/>
                  <a:gd name="connsiteY0" fmla="*/ 133971 h 438150"/>
                  <a:gd name="connsiteX1" fmla="*/ 527674 w 526297"/>
                  <a:gd name="connsiteY1" fmla="*/ 178072 h 438150"/>
                  <a:gd name="connsiteX2" fmla="*/ 527579 w 526297"/>
                  <a:gd name="connsiteY2" fmla="*/ 181501 h 438150"/>
                  <a:gd name="connsiteX3" fmla="*/ 514244 w 526297"/>
                  <a:gd name="connsiteY3" fmla="*/ 355237 h 438150"/>
                  <a:gd name="connsiteX4" fmla="*/ 485764 w 526297"/>
                  <a:gd name="connsiteY4" fmla="*/ 381621 h 438150"/>
                  <a:gd name="connsiteX5" fmla="*/ 454998 w 526297"/>
                  <a:gd name="connsiteY5" fmla="*/ 381621 h 438150"/>
                  <a:gd name="connsiteX6" fmla="*/ 454998 w 526297"/>
                  <a:gd name="connsiteY6" fmla="*/ 438771 h 438150"/>
                  <a:gd name="connsiteX7" fmla="*/ 435948 w 526297"/>
                  <a:gd name="connsiteY7" fmla="*/ 438771 h 438150"/>
                  <a:gd name="connsiteX8" fmla="*/ 435948 w 526297"/>
                  <a:gd name="connsiteY8" fmla="*/ 381621 h 438150"/>
                  <a:gd name="connsiteX9" fmla="*/ 93048 w 526297"/>
                  <a:gd name="connsiteY9" fmla="*/ 381621 h 438150"/>
                  <a:gd name="connsiteX10" fmla="*/ 93048 w 526297"/>
                  <a:gd name="connsiteY10" fmla="*/ 438771 h 438150"/>
                  <a:gd name="connsiteX11" fmla="*/ 73998 w 526297"/>
                  <a:gd name="connsiteY11" fmla="*/ 438771 h 438150"/>
                  <a:gd name="connsiteX12" fmla="*/ 73998 w 526297"/>
                  <a:gd name="connsiteY12" fmla="*/ 381621 h 438150"/>
                  <a:gd name="connsiteX13" fmla="*/ 43328 w 526297"/>
                  <a:gd name="connsiteY13" fmla="*/ 381621 h 438150"/>
                  <a:gd name="connsiteX14" fmla="*/ 14848 w 526297"/>
                  <a:gd name="connsiteY14" fmla="*/ 355237 h 438150"/>
                  <a:gd name="connsiteX15" fmla="*/ 1513 w 526297"/>
                  <a:gd name="connsiteY15" fmla="*/ 181501 h 438150"/>
                  <a:gd name="connsiteX16" fmla="*/ 42089 w 526297"/>
                  <a:gd name="connsiteY16" fmla="*/ 134162 h 438150"/>
                  <a:gd name="connsiteX17" fmla="*/ 45518 w 526297"/>
                  <a:gd name="connsiteY17" fmla="*/ 134066 h 438150"/>
                  <a:gd name="connsiteX18" fmla="*/ 101906 w 526297"/>
                  <a:gd name="connsiteY18" fmla="*/ 180834 h 438150"/>
                  <a:gd name="connsiteX19" fmla="*/ 121623 w 526297"/>
                  <a:gd name="connsiteY19" fmla="*/ 286371 h 438150"/>
                  <a:gd name="connsiteX20" fmla="*/ 407373 w 526297"/>
                  <a:gd name="connsiteY20" fmla="*/ 286371 h 438150"/>
                  <a:gd name="connsiteX21" fmla="*/ 427185 w 526297"/>
                  <a:gd name="connsiteY21" fmla="*/ 180739 h 438150"/>
                  <a:gd name="connsiteX22" fmla="*/ 483573 w 526297"/>
                  <a:gd name="connsiteY22" fmla="*/ 133971 h 438150"/>
                  <a:gd name="connsiteX23" fmla="*/ 416898 w 526297"/>
                  <a:gd name="connsiteY23" fmla="*/ 621 h 438150"/>
                  <a:gd name="connsiteX24" fmla="*/ 483573 w 526297"/>
                  <a:gd name="connsiteY24" fmla="*/ 67296 h 438150"/>
                  <a:gd name="connsiteX25" fmla="*/ 483573 w 526297"/>
                  <a:gd name="connsiteY25" fmla="*/ 115397 h 438150"/>
                  <a:gd name="connsiteX26" fmla="*/ 476429 w 526297"/>
                  <a:gd name="connsiteY26" fmla="*/ 114921 h 438150"/>
                  <a:gd name="connsiteX27" fmla="*/ 412040 w 526297"/>
                  <a:gd name="connsiteY27" fmla="*/ 166451 h 438150"/>
                  <a:gd name="connsiteX28" fmla="*/ 411564 w 526297"/>
                  <a:gd name="connsiteY28" fmla="*/ 168737 h 438150"/>
                  <a:gd name="connsiteX29" fmla="*/ 393086 w 526297"/>
                  <a:gd name="connsiteY29" fmla="*/ 267321 h 438150"/>
                  <a:gd name="connsiteX30" fmla="*/ 135911 w 526297"/>
                  <a:gd name="connsiteY30" fmla="*/ 267321 h 438150"/>
                  <a:gd name="connsiteX31" fmla="*/ 117432 w 526297"/>
                  <a:gd name="connsiteY31" fmla="*/ 168737 h 438150"/>
                  <a:gd name="connsiteX32" fmla="*/ 52567 w 526297"/>
                  <a:gd name="connsiteY32" fmla="*/ 114921 h 438150"/>
                  <a:gd name="connsiteX33" fmla="*/ 54948 w 526297"/>
                  <a:gd name="connsiteY33" fmla="*/ 67296 h 438150"/>
                  <a:gd name="connsiteX34" fmla="*/ 121623 w 526297"/>
                  <a:gd name="connsiteY34" fmla="*/ 621 h 438150"/>
                  <a:gd name="connsiteX35" fmla="*/ 416898 w 526297"/>
                  <a:gd name="connsiteY3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26297" h="438150">
                    <a:moveTo>
                      <a:pt x="483573" y="133971"/>
                    </a:moveTo>
                    <a:cubicBezTo>
                      <a:pt x="507957" y="133971"/>
                      <a:pt x="527674" y="153688"/>
                      <a:pt x="527674" y="178072"/>
                    </a:cubicBezTo>
                    <a:cubicBezTo>
                      <a:pt x="527674" y="179215"/>
                      <a:pt x="527674" y="180358"/>
                      <a:pt x="527579" y="181501"/>
                    </a:cubicBezTo>
                    <a:lnTo>
                      <a:pt x="514244" y="355237"/>
                    </a:lnTo>
                    <a:cubicBezTo>
                      <a:pt x="513101" y="370096"/>
                      <a:pt x="500718" y="381621"/>
                      <a:pt x="485764" y="381621"/>
                    </a:cubicBezTo>
                    <a:lnTo>
                      <a:pt x="454998" y="381621"/>
                    </a:lnTo>
                    <a:lnTo>
                      <a:pt x="454998" y="438771"/>
                    </a:lnTo>
                    <a:lnTo>
                      <a:pt x="435948" y="438771"/>
                    </a:lnTo>
                    <a:lnTo>
                      <a:pt x="435948" y="381621"/>
                    </a:lnTo>
                    <a:lnTo>
                      <a:pt x="93048" y="381621"/>
                    </a:lnTo>
                    <a:lnTo>
                      <a:pt x="93048" y="438771"/>
                    </a:lnTo>
                    <a:lnTo>
                      <a:pt x="73998" y="438771"/>
                    </a:lnTo>
                    <a:lnTo>
                      <a:pt x="73998" y="381621"/>
                    </a:lnTo>
                    <a:lnTo>
                      <a:pt x="43328" y="381621"/>
                    </a:lnTo>
                    <a:cubicBezTo>
                      <a:pt x="28373" y="381621"/>
                      <a:pt x="15991" y="370096"/>
                      <a:pt x="14848" y="355237"/>
                    </a:cubicBezTo>
                    <a:lnTo>
                      <a:pt x="1513" y="181501"/>
                    </a:lnTo>
                    <a:cubicBezTo>
                      <a:pt x="-392" y="157212"/>
                      <a:pt x="17801" y="135971"/>
                      <a:pt x="42089" y="134162"/>
                    </a:cubicBezTo>
                    <a:cubicBezTo>
                      <a:pt x="43232" y="134066"/>
                      <a:pt x="44375" y="134066"/>
                      <a:pt x="45518" y="134066"/>
                    </a:cubicBezTo>
                    <a:cubicBezTo>
                      <a:pt x="73141" y="134066"/>
                      <a:pt x="96858" y="153688"/>
                      <a:pt x="101906" y="180834"/>
                    </a:cubicBezTo>
                    <a:lnTo>
                      <a:pt x="121623" y="286371"/>
                    </a:lnTo>
                    <a:lnTo>
                      <a:pt x="407373" y="286371"/>
                    </a:lnTo>
                    <a:lnTo>
                      <a:pt x="427185" y="180739"/>
                    </a:lnTo>
                    <a:cubicBezTo>
                      <a:pt x="432233" y="153592"/>
                      <a:pt x="455951" y="133971"/>
                      <a:pt x="483573" y="133971"/>
                    </a:cubicBezTo>
                    <a:close/>
                    <a:moveTo>
                      <a:pt x="416898" y="621"/>
                    </a:moveTo>
                    <a:cubicBezTo>
                      <a:pt x="453760" y="621"/>
                      <a:pt x="483573" y="30434"/>
                      <a:pt x="483573" y="67296"/>
                    </a:cubicBezTo>
                    <a:lnTo>
                      <a:pt x="483573" y="115397"/>
                    </a:lnTo>
                    <a:cubicBezTo>
                      <a:pt x="481192" y="115112"/>
                      <a:pt x="478811" y="114921"/>
                      <a:pt x="476429" y="114921"/>
                    </a:cubicBezTo>
                    <a:cubicBezTo>
                      <a:pt x="445473" y="114921"/>
                      <a:pt x="418803" y="136448"/>
                      <a:pt x="412040" y="166451"/>
                    </a:cubicBezTo>
                    <a:lnTo>
                      <a:pt x="411564" y="168737"/>
                    </a:lnTo>
                    <a:lnTo>
                      <a:pt x="393086" y="267321"/>
                    </a:lnTo>
                    <a:lnTo>
                      <a:pt x="135911" y="267321"/>
                    </a:lnTo>
                    <a:lnTo>
                      <a:pt x="117432" y="168737"/>
                    </a:lnTo>
                    <a:cubicBezTo>
                      <a:pt x="111622" y="137495"/>
                      <a:pt x="84285" y="114921"/>
                      <a:pt x="52567" y="114921"/>
                    </a:cubicBezTo>
                    <a:lnTo>
                      <a:pt x="54948" y="67296"/>
                    </a:lnTo>
                    <a:cubicBezTo>
                      <a:pt x="54948" y="30434"/>
                      <a:pt x="84761" y="621"/>
                      <a:pt x="121623" y="621"/>
                    </a:cubicBezTo>
                    <a:lnTo>
                      <a:pt x="416898" y="62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3" name="Bullet3" descr="164a058a-6e76-426a-b81d-d26a4ffb2c6b"/>
              <p:cNvSpPr txBox="1"/>
              <p:nvPr/>
            </p:nvSpPr>
            <p:spPr>
              <a:xfrm>
                <a:off x="5028812" y="3455114"/>
                <a:ext cx="2126586" cy="698557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炊事人员健康检查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0" name="组合 9" descr="4a3e3380-bf08-477a-9535-91da44070045"/>
            <p:cNvGrpSpPr/>
            <p:nvPr/>
          </p:nvGrpSpPr>
          <p:grpSpPr>
            <a:xfrm>
              <a:off x="2859221" y="2769604"/>
              <a:ext cx="2171406" cy="3232187"/>
              <a:chOff x="2845121" y="2769604"/>
              <a:chExt cx="2171406" cy="3232187"/>
            </a:xfrm>
          </p:grpSpPr>
          <p:sp>
            <p:nvSpPr>
              <p:cNvPr id="16" name="IconBackground2" descr="585c8867-ce47-495c-b365-dff67c3898a3"/>
              <p:cNvSpPr/>
              <p:nvPr/>
            </p:nvSpPr>
            <p:spPr>
              <a:xfrm>
                <a:off x="3651017" y="2769604"/>
                <a:ext cx="559612" cy="559609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" name="Icon2" descr="8c901042-5dd5-42bf-80c2-6f286334e2a9"/>
              <p:cNvSpPr/>
              <p:nvPr/>
            </p:nvSpPr>
            <p:spPr>
              <a:xfrm>
                <a:off x="3820056" y="2936653"/>
                <a:ext cx="221534" cy="242836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7" name="Bullet2" descr="221c1c2d-d77e-4c24-bf66-8e1bb88fd427"/>
              <p:cNvSpPr txBox="1"/>
              <p:nvPr/>
            </p:nvSpPr>
            <p:spPr>
              <a:xfrm>
                <a:off x="2845121" y="3455114"/>
                <a:ext cx="2171406" cy="698557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炊事人员个人卫生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" name="Text4" descr="f5450cf9-82ef-47df-ae63-0f3b79879dc9"/>
              <p:cNvSpPr txBox="1"/>
              <p:nvPr/>
            </p:nvSpPr>
            <p:spPr>
              <a:xfrm>
                <a:off x="2845121" y="4153671"/>
                <a:ext cx="2171406" cy="184812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穿戴整洁，勤洗剪指甲，不涂染指甲，工作前后洗手。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8" name="组合 7" descr="c2a2b2ec-248c-46f3-8738-603d11ae74c6"/>
            <p:cNvGrpSpPr/>
            <p:nvPr/>
          </p:nvGrpSpPr>
          <p:grpSpPr>
            <a:xfrm>
              <a:off x="9469104" y="2797624"/>
              <a:ext cx="2049796" cy="3204167"/>
              <a:chOff x="9469104" y="2797624"/>
              <a:chExt cx="2049796" cy="3204167"/>
            </a:xfrm>
          </p:grpSpPr>
          <p:sp>
            <p:nvSpPr>
              <p:cNvPr id="5" name="Text3" descr="3fba1418-85b8-43ba-b126-84923134967c"/>
              <p:cNvSpPr txBox="1"/>
              <p:nvPr/>
            </p:nvSpPr>
            <p:spPr>
              <a:xfrm>
                <a:off x="9469104" y="4153671"/>
                <a:ext cx="2049796" cy="184812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烧菜分菜不尝味，不对食物咳嗽等，防止污染食物。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5" name="IconBackground5" descr="8995c3f2-c11e-4b4f-ab2e-bba1152fde22"/>
              <p:cNvSpPr/>
              <p:nvPr/>
            </p:nvSpPr>
            <p:spPr>
              <a:xfrm>
                <a:off x="10186892" y="2797624"/>
                <a:ext cx="559612" cy="559609"/>
              </a:xfrm>
              <a:prstGeom prst="ellipse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60000">
                    <a:schemeClr val="accent5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6" name="Icon5" descr="ab38327a-c1a1-4d8a-ab3d-efe63ca05c62"/>
              <p:cNvSpPr/>
              <p:nvPr/>
            </p:nvSpPr>
            <p:spPr>
              <a:xfrm>
                <a:off x="10345279" y="2962509"/>
                <a:ext cx="242836" cy="238499"/>
              </a:xfrm>
              <a:custGeom>
                <a:avLst/>
                <a:gdLst>
                  <a:gd name="connsiteX0" fmla="*/ 343764 w 533400"/>
                  <a:gd name="connsiteY0" fmla="*/ 276846 h 523875"/>
                  <a:gd name="connsiteX1" fmla="*/ 372339 w 533400"/>
                  <a:gd name="connsiteY1" fmla="*/ 305421 h 523875"/>
                  <a:gd name="connsiteX2" fmla="*/ 372339 w 533400"/>
                  <a:gd name="connsiteY2" fmla="*/ 495921 h 523875"/>
                  <a:gd name="connsiteX3" fmla="*/ 343764 w 533400"/>
                  <a:gd name="connsiteY3" fmla="*/ 524496 h 523875"/>
                  <a:gd name="connsiteX4" fmla="*/ 191364 w 533400"/>
                  <a:gd name="connsiteY4" fmla="*/ 524496 h 523875"/>
                  <a:gd name="connsiteX5" fmla="*/ 162789 w 533400"/>
                  <a:gd name="connsiteY5" fmla="*/ 495921 h 523875"/>
                  <a:gd name="connsiteX6" fmla="*/ 162789 w 533400"/>
                  <a:gd name="connsiteY6" fmla="*/ 305421 h 523875"/>
                  <a:gd name="connsiteX7" fmla="*/ 191364 w 533400"/>
                  <a:gd name="connsiteY7" fmla="*/ 276846 h 523875"/>
                  <a:gd name="connsiteX8" fmla="*/ 343764 w 533400"/>
                  <a:gd name="connsiteY8" fmla="*/ 276846 h 523875"/>
                  <a:gd name="connsiteX9" fmla="*/ 143739 w 533400"/>
                  <a:gd name="connsiteY9" fmla="*/ 114921 h 523875"/>
                  <a:gd name="connsiteX10" fmla="*/ 179934 w 533400"/>
                  <a:gd name="connsiteY10" fmla="*/ 153021 h 523875"/>
                  <a:gd name="connsiteX11" fmla="*/ 181839 w 533400"/>
                  <a:gd name="connsiteY11" fmla="*/ 153021 h 523875"/>
                  <a:gd name="connsiteX12" fmla="*/ 353289 w 533400"/>
                  <a:gd name="connsiteY12" fmla="*/ 153021 h 523875"/>
                  <a:gd name="connsiteX13" fmla="*/ 391389 w 533400"/>
                  <a:gd name="connsiteY13" fmla="*/ 116826 h 523875"/>
                  <a:gd name="connsiteX14" fmla="*/ 391389 w 533400"/>
                  <a:gd name="connsiteY14" fmla="*/ 114921 h 523875"/>
                  <a:gd name="connsiteX15" fmla="*/ 505689 w 533400"/>
                  <a:gd name="connsiteY15" fmla="*/ 114921 h 523875"/>
                  <a:gd name="connsiteX16" fmla="*/ 534264 w 533400"/>
                  <a:gd name="connsiteY16" fmla="*/ 143496 h 523875"/>
                  <a:gd name="connsiteX17" fmla="*/ 534264 w 533400"/>
                  <a:gd name="connsiteY17" fmla="*/ 381621 h 523875"/>
                  <a:gd name="connsiteX18" fmla="*/ 505689 w 533400"/>
                  <a:gd name="connsiteY18" fmla="*/ 410196 h 523875"/>
                  <a:gd name="connsiteX19" fmla="*/ 391389 w 533400"/>
                  <a:gd name="connsiteY19" fmla="*/ 410196 h 523875"/>
                  <a:gd name="connsiteX20" fmla="*/ 391389 w 533400"/>
                  <a:gd name="connsiteY20" fmla="*/ 295896 h 523875"/>
                  <a:gd name="connsiteX21" fmla="*/ 355194 w 533400"/>
                  <a:gd name="connsiteY21" fmla="*/ 257796 h 523875"/>
                  <a:gd name="connsiteX22" fmla="*/ 353289 w 533400"/>
                  <a:gd name="connsiteY22" fmla="*/ 257796 h 523875"/>
                  <a:gd name="connsiteX23" fmla="*/ 181839 w 533400"/>
                  <a:gd name="connsiteY23" fmla="*/ 257796 h 523875"/>
                  <a:gd name="connsiteX24" fmla="*/ 143739 w 533400"/>
                  <a:gd name="connsiteY24" fmla="*/ 293991 h 523875"/>
                  <a:gd name="connsiteX25" fmla="*/ 143739 w 533400"/>
                  <a:gd name="connsiteY25" fmla="*/ 295896 h 523875"/>
                  <a:gd name="connsiteX26" fmla="*/ 143739 w 533400"/>
                  <a:gd name="connsiteY26" fmla="*/ 410196 h 523875"/>
                  <a:gd name="connsiteX27" fmla="*/ 29439 w 533400"/>
                  <a:gd name="connsiteY27" fmla="*/ 410196 h 523875"/>
                  <a:gd name="connsiteX28" fmla="*/ 864 w 533400"/>
                  <a:gd name="connsiteY28" fmla="*/ 381621 h 523875"/>
                  <a:gd name="connsiteX29" fmla="*/ 864 w 533400"/>
                  <a:gd name="connsiteY29" fmla="*/ 201408 h 523875"/>
                  <a:gd name="connsiteX30" fmla="*/ 11151 w 533400"/>
                  <a:gd name="connsiteY30" fmla="*/ 175405 h 523875"/>
                  <a:gd name="connsiteX31" fmla="*/ 56300 w 533400"/>
                  <a:gd name="connsiteY31" fmla="*/ 127018 h 523875"/>
                  <a:gd name="connsiteX32" fmla="*/ 84112 w 533400"/>
                  <a:gd name="connsiteY32" fmla="*/ 114921 h 523875"/>
                  <a:gd name="connsiteX33" fmla="*/ 143739 w 533400"/>
                  <a:gd name="connsiteY33" fmla="*/ 114921 h 523875"/>
                  <a:gd name="connsiteX34" fmla="*/ 462827 w 533400"/>
                  <a:gd name="connsiteY34" fmla="*/ 172071 h 523875"/>
                  <a:gd name="connsiteX35" fmla="*/ 448539 w 533400"/>
                  <a:gd name="connsiteY35" fmla="*/ 186359 h 523875"/>
                  <a:gd name="connsiteX36" fmla="*/ 462827 w 533400"/>
                  <a:gd name="connsiteY36" fmla="*/ 200646 h 523875"/>
                  <a:gd name="connsiteX37" fmla="*/ 477114 w 533400"/>
                  <a:gd name="connsiteY37" fmla="*/ 186359 h 523875"/>
                  <a:gd name="connsiteX38" fmla="*/ 462827 w 533400"/>
                  <a:gd name="connsiteY38" fmla="*/ 172071 h 523875"/>
                  <a:gd name="connsiteX39" fmla="*/ 343764 w 533400"/>
                  <a:gd name="connsiteY39" fmla="*/ 621 h 523875"/>
                  <a:gd name="connsiteX40" fmla="*/ 372339 w 533400"/>
                  <a:gd name="connsiteY40" fmla="*/ 29196 h 523875"/>
                  <a:gd name="connsiteX41" fmla="*/ 372339 w 533400"/>
                  <a:gd name="connsiteY41" fmla="*/ 105396 h 523875"/>
                  <a:gd name="connsiteX42" fmla="*/ 343764 w 533400"/>
                  <a:gd name="connsiteY42" fmla="*/ 133971 h 523875"/>
                  <a:gd name="connsiteX43" fmla="*/ 191364 w 533400"/>
                  <a:gd name="connsiteY43" fmla="*/ 133971 h 523875"/>
                  <a:gd name="connsiteX44" fmla="*/ 162789 w 533400"/>
                  <a:gd name="connsiteY44" fmla="*/ 105396 h 523875"/>
                  <a:gd name="connsiteX45" fmla="*/ 162789 w 533400"/>
                  <a:gd name="connsiteY45" fmla="*/ 29196 h 523875"/>
                  <a:gd name="connsiteX46" fmla="*/ 191364 w 533400"/>
                  <a:gd name="connsiteY46" fmla="*/ 621 h 523875"/>
                  <a:gd name="connsiteX47" fmla="*/ 343764 w 533400"/>
                  <a:gd name="connsiteY47" fmla="*/ 62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33400" h="523875">
                    <a:moveTo>
                      <a:pt x="343764" y="276846"/>
                    </a:moveTo>
                    <a:cubicBezTo>
                      <a:pt x="359576" y="276846"/>
                      <a:pt x="372339" y="289610"/>
                      <a:pt x="372339" y="305421"/>
                    </a:cubicBezTo>
                    <a:lnTo>
                      <a:pt x="372339" y="495921"/>
                    </a:lnTo>
                    <a:cubicBezTo>
                      <a:pt x="372339" y="511732"/>
                      <a:pt x="359576" y="524496"/>
                      <a:pt x="343764" y="524496"/>
                    </a:cubicBezTo>
                    <a:lnTo>
                      <a:pt x="191364" y="524496"/>
                    </a:lnTo>
                    <a:cubicBezTo>
                      <a:pt x="175552" y="524496"/>
                      <a:pt x="162789" y="511732"/>
                      <a:pt x="162789" y="495921"/>
                    </a:cubicBezTo>
                    <a:lnTo>
                      <a:pt x="162789" y="305421"/>
                    </a:lnTo>
                    <a:cubicBezTo>
                      <a:pt x="162789" y="289610"/>
                      <a:pt x="175552" y="276846"/>
                      <a:pt x="191364" y="276846"/>
                    </a:cubicBezTo>
                    <a:lnTo>
                      <a:pt x="343764" y="276846"/>
                    </a:lnTo>
                    <a:close/>
                    <a:moveTo>
                      <a:pt x="143739" y="114921"/>
                    </a:moveTo>
                    <a:cubicBezTo>
                      <a:pt x="143739" y="135305"/>
                      <a:pt x="159741" y="151973"/>
                      <a:pt x="179934" y="153021"/>
                    </a:cubicBezTo>
                    <a:lnTo>
                      <a:pt x="181839" y="153021"/>
                    </a:lnTo>
                    <a:lnTo>
                      <a:pt x="353289" y="153021"/>
                    </a:lnTo>
                    <a:cubicBezTo>
                      <a:pt x="373673" y="153021"/>
                      <a:pt x="390341" y="137019"/>
                      <a:pt x="391389" y="116826"/>
                    </a:cubicBezTo>
                    <a:lnTo>
                      <a:pt x="391389" y="114921"/>
                    </a:lnTo>
                    <a:lnTo>
                      <a:pt x="505689" y="114921"/>
                    </a:lnTo>
                    <a:cubicBezTo>
                      <a:pt x="521501" y="114921"/>
                      <a:pt x="534264" y="127685"/>
                      <a:pt x="534264" y="143496"/>
                    </a:cubicBezTo>
                    <a:lnTo>
                      <a:pt x="534264" y="381621"/>
                    </a:lnTo>
                    <a:cubicBezTo>
                      <a:pt x="534264" y="397432"/>
                      <a:pt x="521501" y="410196"/>
                      <a:pt x="505689" y="410196"/>
                    </a:cubicBezTo>
                    <a:lnTo>
                      <a:pt x="391389" y="410196"/>
                    </a:lnTo>
                    <a:lnTo>
                      <a:pt x="391389" y="295896"/>
                    </a:lnTo>
                    <a:cubicBezTo>
                      <a:pt x="391389" y="275512"/>
                      <a:pt x="375387" y="258844"/>
                      <a:pt x="355194" y="257796"/>
                    </a:cubicBezTo>
                    <a:lnTo>
                      <a:pt x="353289" y="257796"/>
                    </a:lnTo>
                    <a:lnTo>
                      <a:pt x="181839" y="257796"/>
                    </a:lnTo>
                    <a:cubicBezTo>
                      <a:pt x="161455" y="257796"/>
                      <a:pt x="144787" y="273798"/>
                      <a:pt x="143739" y="293991"/>
                    </a:cubicBezTo>
                    <a:lnTo>
                      <a:pt x="143739" y="295896"/>
                    </a:lnTo>
                    <a:lnTo>
                      <a:pt x="143739" y="410196"/>
                    </a:lnTo>
                    <a:lnTo>
                      <a:pt x="29439" y="410196"/>
                    </a:lnTo>
                    <a:cubicBezTo>
                      <a:pt x="13627" y="410196"/>
                      <a:pt x="864" y="397432"/>
                      <a:pt x="864" y="381621"/>
                    </a:cubicBezTo>
                    <a:lnTo>
                      <a:pt x="864" y="201408"/>
                    </a:lnTo>
                    <a:cubicBezTo>
                      <a:pt x="864" y="191788"/>
                      <a:pt x="4484" y="182454"/>
                      <a:pt x="11151" y="175405"/>
                    </a:cubicBezTo>
                    <a:lnTo>
                      <a:pt x="56300" y="127018"/>
                    </a:lnTo>
                    <a:cubicBezTo>
                      <a:pt x="63538" y="119303"/>
                      <a:pt x="73635" y="114921"/>
                      <a:pt x="84112" y="114921"/>
                    </a:cubicBezTo>
                    <a:lnTo>
                      <a:pt x="143739" y="114921"/>
                    </a:lnTo>
                    <a:close/>
                    <a:moveTo>
                      <a:pt x="462827" y="172071"/>
                    </a:moveTo>
                    <a:cubicBezTo>
                      <a:pt x="454921" y="172071"/>
                      <a:pt x="448539" y="178453"/>
                      <a:pt x="448539" y="186359"/>
                    </a:cubicBezTo>
                    <a:cubicBezTo>
                      <a:pt x="448539" y="194264"/>
                      <a:pt x="454921" y="200646"/>
                      <a:pt x="462827" y="200646"/>
                    </a:cubicBezTo>
                    <a:cubicBezTo>
                      <a:pt x="470732" y="200646"/>
                      <a:pt x="477114" y="194264"/>
                      <a:pt x="477114" y="186359"/>
                    </a:cubicBezTo>
                    <a:cubicBezTo>
                      <a:pt x="477114" y="178453"/>
                      <a:pt x="470732" y="172071"/>
                      <a:pt x="462827" y="172071"/>
                    </a:cubicBezTo>
                    <a:close/>
                    <a:moveTo>
                      <a:pt x="343764" y="621"/>
                    </a:moveTo>
                    <a:cubicBezTo>
                      <a:pt x="359576" y="621"/>
                      <a:pt x="372339" y="13385"/>
                      <a:pt x="372339" y="29196"/>
                    </a:cubicBezTo>
                    <a:lnTo>
                      <a:pt x="372339" y="105396"/>
                    </a:lnTo>
                    <a:cubicBezTo>
                      <a:pt x="372339" y="121207"/>
                      <a:pt x="359576" y="133971"/>
                      <a:pt x="343764" y="133971"/>
                    </a:cubicBezTo>
                    <a:lnTo>
                      <a:pt x="191364" y="133971"/>
                    </a:lnTo>
                    <a:cubicBezTo>
                      <a:pt x="175552" y="133971"/>
                      <a:pt x="162789" y="121207"/>
                      <a:pt x="162789" y="105396"/>
                    </a:cubicBezTo>
                    <a:lnTo>
                      <a:pt x="162789" y="29196"/>
                    </a:lnTo>
                    <a:cubicBezTo>
                      <a:pt x="162789" y="13385"/>
                      <a:pt x="175552" y="621"/>
                      <a:pt x="191364" y="621"/>
                    </a:cubicBezTo>
                    <a:lnTo>
                      <a:pt x="343764" y="62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5" name="Bullet5" descr="25f32f21-cb17-41fd-8b54-eb00600d56cc"/>
              <p:cNvSpPr txBox="1"/>
              <p:nvPr/>
            </p:nvSpPr>
            <p:spPr>
              <a:xfrm>
                <a:off x="9469104" y="3455114"/>
                <a:ext cx="2049796" cy="698557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炊事人员操作卫生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7" name="组合 6" descr="5149ea49-b702-44cc-9f33-ce93069d0a16"/>
            <p:cNvGrpSpPr/>
            <p:nvPr/>
          </p:nvGrpSpPr>
          <p:grpSpPr>
            <a:xfrm>
              <a:off x="7270237" y="2773595"/>
              <a:ext cx="2142356" cy="3228196"/>
              <a:chOff x="7314463" y="2773595"/>
              <a:chExt cx="2142356" cy="3228196"/>
            </a:xfrm>
          </p:grpSpPr>
          <p:sp>
            <p:nvSpPr>
              <p:cNvPr id="22" name="IconBackground4" descr="8e1a037a-a13d-4566-b6f1-29c4fbb6a6cc"/>
              <p:cNvSpPr/>
              <p:nvPr/>
            </p:nvSpPr>
            <p:spPr>
              <a:xfrm>
                <a:off x="8101274" y="2773595"/>
                <a:ext cx="559612" cy="559609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60000">
                    <a:schemeClr val="accent4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4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3" name="Icon4" descr="3982a674-e5bd-4421-84f9-b2146c53de6a"/>
              <p:cNvSpPr/>
              <p:nvPr/>
            </p:nvSpPr>
            <p:spPr>
              <a:xfrm>
                <a:off x="8259662" y="2965377"/>
                <a:ext cx="242836" cy="193369"/>
              </a:xfrm>
              <a:custGeom>
                <a:avLst/>
                <a:gdLst>
                  <a:gd name="connsiteX0" fmla="*/ 486767 w 514350"/>
                  <a:gd name="connsiteY0" fmla="*/ 621 h 409575"/>
                  <a:gd name="connsiteX1" fmla="*/ 515342 w 514350"/>
                  <a:gd name="connsiteY1" fmla="*/ 29196 h 409575"/>
                  <a:gd name="connsiteX2" fmla="*/ 515342 w 514350"/>
                  <a:gd name="connsiteY2" fmla="*/ 324471 h 409575"/>
                  <a:gd name="connsiteX3" fmla="*/ 486767 w 514350"/>
                  <a:gd name="connsiteY3" fmla="*/ 353046 h 409575"/>
                  <a:gd name="connsiteX4" fmla="*/ 192159 w 514350"/>
                  <a:gd name="connsiteY4" fmla="*/ 353046 h 409575"/>
                  <a:gd name="connsiteX5" fmla="*/ 115387 w 514350"/>
                  <a:gd name="connsiteY5" fmla="*/ 410196 h 409575"/>
                  <a:gd name="connsiteX6" fmla="*/ 115387 w 514350"/>
                  <a:gd name="connsiteY6" fmla="*/ 353046 h 409575"/>
                  <a:gd name="connsiteX7" fmla="*/ 29567 w 514350"/>
                  <a:gd name="connsiteY7" fmla="*/ 353046 h 409575"/>
                  <a:gd name="connsiteX8" fmla="*/ 992 w 514350"/>
                  <a:gd name="connsiteY8" fmla="*/ 324471 h 409575"/>
                  <a:gd name="connsiteX9" fmla="*/ 992 w 514350"/>
                  <a:gd name="connsiteY9" fmla="*/ 29196 h 409575"/>
                  <a:gd name="connsiteX10" fmla="*/ 29567 w 514350"/>
                  <a:gd name="connsiteY10" fmla="*/ 621 h 409575"/>
                  <a:gd name="connsiteX11" fmla="*/ 486767 w 514350"/>
                  <a:gd name="connsiteY11" fmla="*/ 621 h 409575"/>
                  <a:gd name="connsiteX12" fmla="*/ 124817 w 514350"/>
                  <a:gd name="connsiteY12" fmla="*/ 143496 h 409575"/>
                  <a:gd name="connsiteX13" fmla="*/ 91480 w 514350"/>
                  <a:gd name="connsiteY13" fmla="*/ 176834 h 409575"/>
                  <a:gd name="connsiteX14" fmla="*/ 124817 w 514350"/>
                  <a:gd name="connsiteY14" fmla="*/ 210171 h 409575"/>
                  <a:gd name="connsiteX15" fmla="*/ 158155 w 514350"/>
                  <a:gd name="connsiteY15" fmla="*/ 176834 h 409575"/>
                  <a:gd name="connsiteX16" fmla="*/ 124817 w 514350"/>
                  <a:gd name="connsiteY16" fmla="*/ 143496 h 409575"/>
                  <a:gd name="connsiteX17" fmla="*/ 258167 w 514350"/>
                  <a:gd name="connsiteY17" fmla="*/ 143496 h 409575"/>
                  <a:gd name="connsiteX18" fmla="*/ 224830 w 514350"/>
                  <a:gd name="connsiteY18" fmla="*/ 176834 h 409575"/>
                  <a:gd name="connsiteX19" fmla="*/ 258167 w 514350"/>
                  <a:gd name="connsiteY19" fmla="*/ 210171 h 409575"/>
                  <a:gd name="connsiteX20" fmla="*/ 291505 w 514350"/>
                  <a:gd name="connsiteY20" fmla="*/ 176834 h 409575"/>
                  <a:gd name="connsiteX21" fmla="*/ 258167 w 514350"/>
                  <a:gd name="connsiteY21" fmla="*/ 143496 h 409575"/>
                  <a:gd name="connsiteX22" fmla="*/ 391517 w 514350"/>
                  <a:gd name="connsiteY22" fmla="*/ 143496 h 409575"/>
                  <a:gd name="connsiteX23" fmla="*/ 358180 w 514350"/>
                  <a:gd name="connsiteY23" fmla="*/ 176834 h 409575"/>
                  <a:gd name="connsiteX24" fmla="*/ 391517 w 514350"/>
                  <a:gd name="connsiteY24" fmla="*/ 210171 h 409575"/>
                  <a:gd name="connsiteX25" fmla="*/ 424855 w 514350"/>
                  <a:gd name="connsiteY25" fmla="*/ 176834 h 409575"/>
                  <a:gd name="connsiteX26" fmla="*/ 391517 w 514350"/>
                  <a:gd name="connsiteY26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350" h="409575">
                    <a:moveTo>
                      <a:pt x="486767" y="621"/>
                    </a:moveTo>
                    <a:cubicBezTo>
                      <a:pt x="502579" y="621"/>
                      <a:pt x="515342" y="13385"/>
                      <a:pt x="515342" y="29196"/>
                    </a:cubicBezTo>
                    <a:lnTo>
                      <a:pt x="515342" y="324471"/>
                    </a:lnTo>
                    <a:cubicBezTo>
                      <a:pt x="515342" y="340282"/>
                      <a:pt x="502579" y="353046"/>
                      <a:pt x="486767" y="353046"/>
                    </a:cubicBez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29567" y="353046"/>
                    </a:lnTo>
                    <a:cubicBezTo>
                      <a:pt x="13755" y="353046"/>
                      <a:pt x="992" y="340282"/>
                      <a:pt x="992" y="324471"/>
                    </a:cubicBezTo>
                    <a:lnTo>
                      <a:pt x="992" y="29196"/>
                    </a:lnTo>
                    <a:cubicBezTo>
                      <a:pt x="992" y="13385"/>
                      <a:pt x="13755" y="621"/>
                      <a:pt x="29567" y="621"/>
                    </a:cubicBezTo>
                    <a:lnTo>
                      <a:pt x="486767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9" name="Bullet4" descr="69e928a7-ff48-4816-a2b0-d1b00c431276"/>
              <p:cNvSpPr txBox="1"/>
              <p:nvPr/>
            </p:nvSpPr>
            <p:spPr>
              <a:xfrm>
                <a:off x="7314463" y="3455114"/>
                <a:ext cx="2142356" cy="698557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厨房和炊事人员卫生标准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5" name="Text5" descr="374d00fe-6f70-4c94-9acc-b4118d8d324b"/>
              <p:cNvSpPr txBox="1"/>
              <p:nvPr/>
            </p:nvSpPr>
            <p:spPr>
              <a:xfrm>
                <a:off x="7314463" y="4153671"/>
                <a:ext cx="2142356" cy="184812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严格执行卫生标准，保障膳食制作过程的安全和卫生。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食物中毒与食物致敏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警惕饮食风险，守护儿童健康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食物中毒分类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1" name="dcadf4eb-076e-4def-8d4a-19cdcb2fafed.source.5.zh-Hans.pptx" descr="1f8517ed-4e20-43c1-8fcc-4ab20f1e52d9"/>
          <p:cNvGrpSpPr/>
          <p:nvPr/>
        </p:nvGrpSpPr>
        <p:grpSpPr>
          <a:xfrm>
            <a:off x="660400" y="1130300"/>
            <a:ext cx="10858500" cy="4899407"/>
            <a:chOff x="660400" y="1130300"/>
            <a:chExt cx="10858500" cy="4899407"/>
          </a:xfrm>
        </p:grpSpPr>
        <p:sp>
          <p:nvSpPr>
            <p:cNvPr id="3" name="Title" descr="040ab45c-f09e-4ff6-aeed-0c2feb0e7b94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了解食物中毒的常见类型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7" name="组合 36" descr="66732392-0aca-4fc4-ba16-3318e3361df9"/>
            <p:cNvGrpSpPr/>
            <p:nvPr/>
          </p:nvGrpSpPr>
          <p:grpSpPr>
            <a:xfrm>
              <a:off x="660401" y="1923344"/>
              <a:ext cx="5545717" cy="1260947"/>
              <a:chOff x="660401" y="1923344"/>
              <a:chExt cx="5545717" cy="1260947"/>
            </a:xfrm>
          </p:grpSpPr>
          <p:sp>
            <p:nvSpPr>
              <p:cNvPr id="23" name="IconBackground1" descr="92ae417f-1508-42a2-8b2b-cfa0bb0c3c40"/>
              <p:cNvSpPr/>
              <p:nvPr/>
            </p:nvSpPr>
            <p:spPr>
              <a:xfrm>
                <a:off x="4750123" y="1923344"/>
                <a:ext cx="1455995" cy="1260947"/>
              </a:xfrm>
              <a:custGeom>
                <a:avLst/>
                <a:gdLst>
                  <a:gd name="connsiteX0" fmla="*/ 908685 w 1211580"/>
                  <a:gd name="connsiteY0" fmla="*/ 0 h 1049274"/>
                  <a:gd name="connsiteX1" fmla="*/ 302895 w 1211580"/>
                  <a:gd name="connsiteY1" fmla="*/ 0 h 1049274"/>
                  <a:gd name="connsiteX2" fmla="*/ 0 w 1211580"/>
                  <a:gd name="connsiteY2" fmla="*/ 524637 h 1049274"/>
                  <a:gd name="connsiteX3" fmla="*/ 302895 w 1211580"/>
                  <a:gd name="connsiteY3" fmla="*/ 1049274 h 1049274"/>
                  <a:gd name="connsiteX4" fmla="*/ 908685 w 1211580"/>
                  <a:gd name="connsiteY4" fmla="*/ 1049274 h 1049274"/>
                  <a:gd name="connsiteX5" fmla="*/ 1211580 w 1211580"/>
                  <a:gd name="connsiteY5" fmla="*/ 524637 h 1049274"/>
                  <a:gd name="connsiteX6" fmla="*/ 908685 w 1211580"/>
                  <a:gd name="connsiteY6" fmla="*/ 0 h 1049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1580" h="1049274">
                    <a:moveTo>
                      <a:pt x="908685" y="0"/>
                    </a:moveTo>
                    <a:lnTo>
                      <a:pt x="302895" y="0"/>
                    </a:lnTo>
                    <a:lnTo>
                      <a:pt x="0" y="524637"/>
                    </a:lnTo>
                    <a:lnTo>
                      <a:pt x="302895" y="1049274"/>
                    </a:lnTo>
                    <a:lnTo>
                      <a:pt x="908685" y="1049274"/>
                    </a:lnTo>
                    <a:lnTo>
                      <a:pt x="1211580" y="524637"/>
                    </a:lnTo>
                    <a:lnTo>
                      <a:pt x="908685" y="0"/>
                    </a:lnTo>
                    <a:close/>
                  </a:path>
                </a:pathLst>
              </a:custGeom>
              <a:noFill/>
              <a:ln w="571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" name="Bullet1" descr="92c1b34f-5731-4211-8819-c96aa03569ea"/>
              <p:cNvSpPr/>
              <p:nvPr/>
            </p:nvSpPr>
            <p:spPr>
              <a:xfrm>
                <a:off x="660401" y="2013206"/>
                <a:ext cx="3210432" cy="4743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细菌性食物中毒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5" name="Text1" descr="2923283f-0e0f-4e60-9fe3-ce59890e1479"/>
              <p:cNvSpPr/>
              <p:nvPr/>
            </p:nvSpPr>
            <p:spPr>
              <a:xfrm>
                <a:off x="660401" y="2487521"/>
                <a:ext cx="3210432" cy="6069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由病原菌污染食物引起，常见如葡萄球菌、沙门氏菌等。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6" name="Number1" descr="bd833f35-4b67-4396-aeff-1b5d450074bf"/>
              <p:cNvSpPr txBox="1"/>
              <p:nvPr/>
            </p:nvSpPr>
            <p:spPr>
              <a:xfrm>
                <a:off x="3922305" y="2195134"/>
                <a:ext cx="639920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spAutoFit/>
              </a:bodyPr>
              <a:lstStyle/>
              <a:p>
                <a:pPr algn="ctr"/>
                <a:r>
                  <a:rPr lang="en-US" sz="3200" b="1" i="0" u="none">
                    <a:latin typeface="Arial" panose="020B0604020202020204"/>
                  </a:rPr>
                  <a:t>01</a:t>
                </a:r>
                <a:endParaRPr lang="en-US" sz="3200" b="1" i="0" u="none">
                  <a:latin typeface="Arial" panose="020B0604020202020204"/>
                </a:endParaRPr>
              </a:p>
            </p:txBody>
          </p:sp>
          <p:sp>
            <p:nvSpPr>
              <p:cNvPr id="27" name="Icon1" descr="e2b9b8f7-f5f4-47a6-964b-de53905fbb4f"/>
              <p:cNvSpPr/>
              <p:nvPr/>
            </p:nvSpPr>
            <p:spPr>
              <a:xfrm>
                <a:off x="5301527" y="2317532"/>
                <a:ext cx="353189" cy="472571"/>
              </a:xfrm>
              <a:custGeom>
                <a:avLst/>
                <a:gdLst>
                  <a:gd name="connsiteX0" fmla="*/ 82450 w 452606"/>
                  <a:gd name="connsiteY0" fmla="*/ 495185 h 605592"/>
                  <a:gd name="connsiteX1" fmla="*/ 72608 w 452606"/>
                  <a:gd name="connsiteY1" fmla="*/ 505012 h 605592"/>
                  <a:gd name="connsiteX2" fmla="*/ 82450 w 452606"/>
                  <a:gd name="connsiteY2" fmla="*/ 514931 h 605592"/>
                  <a:gd name="connsiteX3" fmla="*/ 319772 w 452606"/>
                  <a:gd name="connsiteY3" fmla="*/ 514931 h 605592"/>
                  <a:gd name="connsiteX4" fmla="*/ 329707 w 452606"/>
                  <a:gd name="connsiteY4" fmla="*/ 505012 h 605592"/>
                  <a:gd name="connsiteX5" fmla="*/ 319772 w 452606"/>
                  <a:gd name="connsiteY5" fmla="*/ 495185 h 605592"/>
                  <a:gd name="connsiteX6" fmla="*/ 82450 w 452606"/>
                  <a:gd name="connsiteY6" fmla="*/ 440677 h 605592"/>
                  <a:gd name="connsiteX7" fmla="*/ 72608 w 452606"/>
                  <a:gd name="connsiteY7" fmla="*/ 450596 h 605592"/>
                  <a:gd name="connsiteX8" fmla="*/ 82450 w 452606"/>
                  <a:gd name="connsiteY8" fmla="*/ 460422 h 605592"/>
                  <a:gd name="connsiteX9" fmla="*/ 319772 w 452606"/>
                  <a:gd name="connsiteY9" fmla="*/ 460422 h 605592"/>
                  <a:gd name="connsiteX10" fmla="*/ 329707 w 452606"/>
                  <a:gd name="connsiteY10" fmla="*/ 450596 h 605592"/>
                  <a:gd name="connsiteX11" fmla="*/ 319772 w 452606"/>
                  <a:gd name="connsiteY11" fmla="*/ 440677 h 605592"/>
                  <a:gd name="connsiteX12" fmla="*/ 269873 w 452606"/>
                  <a:gd name="connsiteY12" fmla="*/ 317403 h 605592"/>
                  <a:gd name="connsiteX13" fmla="*/ 289671 w 452606"/>
                  <a:gd name="connsiteY13" fmla="*/ 321664 h 605592"/>
                  <a:gd name="connsiteX14" fmla="*/ 262715 w 452606"/>
                  <a:gd name="connsiteY14" fmla="*/ 345559 h 605592"/>
                  <a:gd name="connsiteX15" fmla="*/ 269873 w 452606"/>
                  <a:gd name="connsiteY15" fmla="*/ 317403 h 605592"/>
                  <a:gd name="connsiteX16" fmla="*/ 132280 w 452606"/>
                  <a:gd name="connsiteY16" fmla="*/ 317403 h 605592"/>
                  <a:gd name="connsiteX17" fmla="*/ 139437 w 452606"/>
                  <a:gd name="connsiteY17" fmla="*/ 345559 h 605592"/>
                  <a:gd name="connsiteX18" fmla="*/ 112481 w 452606"/>
                  <a:gd name="connsiteY18" fmla="*/ 321664 h 605592"/>
                  <a:gd name="connsiteX19" fmla="*/ 132280 w 452606"/>
                  <a:gd name="connsiteY19" fmla="*/ 317403 h 605592"/>
                  <a:gd name="connsiteX20" fmla="*/ 208168 w 452606"/>
                  <a:gd name="connsiteY20" fmla="*/ 311546 h 605592"/>
                  <a:gd name="connsiteX21" fmla="*/ 256082 w 452606"/>
                  <a:gd name="connsiteY21" fmla="*/ 315165 h 605592"/>
                  <a:gd name="connsiteX22" fmla="*/ 244475 w 452606"/>
                  <a:gd name="connsiteY22" fmla="*/ 355155 h 605592"/>
                  <a:gd name="connsiteX23" fmla="*/ 208168 w 452606"/>
                  <a:gd name="connsiteY23" fmla="*/ 363412 h 605592"/>
                  <a:gd name="connsiteX24" fmla="*/ 194055 w 452606"/>
                  <a:gd name="connsiteY24" fmla="*/ 311546 h 605592"/>
                  <a:gd name="connsiteX25" fmla="*/ 194055 w 452606"/>
                  <a:gd name="connsiteY25" fmla="*/ 363412 h 605592"/>
                  <a:gd name="connsiteX26" fmla="*/ 157748 w 452606"/>
                  <a:gd name="connsiteY26" fmla="*/ 355155 h 605592"/>
                  <a:gd name="connsiteX27" fmla="*/ 146141 w 452606"/>
                  <a:gd name="connsiteY27" fmla="*/ 315165 h 605592"/>
                  <a:gd name="connsiteX28" fmla="*/ 194055 w 452606"/>
                  <a:gd name="connsiteY28" fmla="*/ 311546 h 605592"/>
                  <a:gd name="connsiteX29" fmla="*/ 276301 w 452606"/>
                  <a:gd name="connsiteY29" fmla="*/ 256223 h 605592"/>
                  <a:gd name="connsiteX30" fmla="*/ 315357 w 452606"/>
                  <a:gd name="connsiteY30" fmla="*/ 256223 h 605592"/>
                  <a:gd name="connsiteX31" fmla="*/ 298380 w 452606"/>
                  <a:gd name="connsiteY31" fmla="*/ 309429 h 605592"/>
                  <a:gd name="connsiteX32" fmla="*/ 272312 w 452606"/>
                  <a:gd name="connsiteY32" fmla="*/ 303590 h 605592"/>
                  <a:gd name="connsiteX33" fmla="*/ 276301 w 452606"/>
                  <a:gd name="connsiteY33" fmla="*/ 256223 h 605592"/>
                  <a:gd name="connsiteX34" fmla="*/ 208168 w 452606"/>
                  <a:gd name="connsiteY34" fmla="*/ 256223 h 605592"/>
                  <a:gd name="connsiteX35" fmla="*/ 262292 w 452606"/>
                  <a:gd name="connsiteY35" fmla="*/ 256223 h 605592"/>
                  <a:gd name="connsiteX36" fmla="*/ 258486 w 452606"/>
                  <a:gd name="connsiteY36" fmla="*/ 301385 h 605592"/>
                  <a:gd name="connsiteX37" fmla="*/ 256258 w 452606"/>
                  <a:gd name="connsiteY37" fmla="*/ 301107 h 605592"/>
                  <a:gd name="connsiteX38" fmla="*/ 208168 w 452606"/>
                  <a:gd name="connsiteY38" fmla="*/ 297583 h 605592"/>
                  <a:gd name="connsiteX39" fmla="*/ 139931 w 452606"/>
                  <a:gd name="connsiteY39" fmla="*/ 256223 h 605592"/>
                  <a:gd name="connsiteX40" fmla="*/ 194055 w 452606"/>
                  <a:gd name="connsiteY40" fmla="*/ 256223 h 605592"/>
                  <a:gd name="connsiteX41" fmla="*/ 194055 w 452606"/>
                  <a:gd name="connsiteY41" fmla="*/ 297583 h 605592"/>
                  <a:gd name="connsiteX42" fmla="*/ 145966 w 452606"/>
                  <a:gd name="connsiteY42" fmla="*/ 301107 h 605592"/>
                  <a:gd name="connsiteX43" fmla="*/ 143645 w 452606"/>
                  <a:gd name="connsiteY43" fmla="*/ 301385 h 605592"/>
                  <a:gd name="connsiteX44" fmla="*/ 139931 w 452606"/>
                  <a:gd name="connsiteY44" fmla="*/ 256223 h 605592"/>
                  <a:gd name="connsiteX45" fmla="*/ 86795 w 452606"/>
                  <a:gd name="connsiteY45" fmla="*/ 256223 h 605592"/>
                  <a:gd name="connsiteX46" fmla="*/ 125871 w 452606"/>
                  <a:gd name="connsiteY46" fmla="*/ 256223 h 605592"/>
                  <a:gd name="connsiteX47" fmla="*/ 129769 w 452606"/>
                  <a:gd name="connsiteY47" fmla="*/ 303590 h 605592"/>
                  <a:gd name="connsiteX48" fmla="*/ 103688 w 452606"/>
                  <a:gd name="connsiteY48" fmla="*/ 309429 h 605592"/>
                  <a:gd name="connsiteX49" fmla="*/ 86795 w 452606"/>
                  <a:gd name="connsiteY49" fmla="*/ 256223 h 605592"/>
                  <a:gd name="connsiteX50" fmla="*/ 258486 w 452606"/>
                  <a:gd name="connsiteY50" fmla="*/ 197089 h 605592"/>
                  <a:gd name="connsiteX51" fmla="*/ 262292 w 452606"/>
                  <a:gd name="connsiteY51" fmla="*/ 242251 h 605592"/>
                  <a:gd name="connsiteX52" fmla="*/ 208168 w 452606"/>
                  <a:gd name="connsiteY52" fmla="*/ 242251 h 605592"/>
                  <a:gd name="connsiteX53" fmla="*/ 208168 w 452606"/>
                  <a:gd name="connsiteY53" fmla="*/ 200891 h 605592"/>
                  <a:gd name="connsiteX54" fmla="*/ 256258 w 452606"/>
                  <a:gd name="connsiteY54" fmla="*/ 197460 h 605592"/>
                  <a:gd name="connsiteX55" fmla="*/ 258486 w 452606"/>
                  <a:gd name="connsiteY55" fmla="*/ 197089 h 605592"/>
                  <a:gd name="connsiteX56" fmla="*/ 143738 w 452606"/>
                  <a:gd name="connsiteY56" fmla="*/ 197089 h 605592"/>
                  <a:gd name="connsiteX57" fmla="*/ 145966 w 452606"/>
                  <a:gd name="connsiteY57" fmla="*/ 197460 h 605592"/>
                  <a:gd name="connsiteX58" fmla="*/ 194055 w 452606"/>
                  <a:gd name="connsiteY58" fmla="*/ 200891 h 605592"/>
                  <a:gd name="connsiteX59" fmla="*/ 194055 w 452606"/>
                  <a:gd name="connsiteY59" fmla="*/ 242251 h 605592"/>
                  <a:gd name="connsiteX60" fmla="*/ 139931 w 452606"/>
                  <a:gd name="connsiteY60" fmla="*/ 242251 h 605592"/>
                  <a:gd name="connsiteX61" fmla="*/ 143738 w 452606"/>
                  <a:gd name="connsiteY61" fmla="*/ 197089 h 605592"/>
                  <a:gd name="connsiteX62" fmla="*/ 298380 w 452606"/>
                  <a:gd name="connsiteY62" fmla="*/ 189045 h 605592"/>
                  <a:gd name="connsiteX63" fmla="*/ 315357 w 452606"/>
                  <a:gd name="connsiteY63" fmla="*/ 242251 h 605592"/>
                  <a:gd name="connsiteX64" fmla="*/ 276301 w 452606"/>
                  <a:gd name="connsiteY64" fmla="*/ 242251 h 605592"/>
                  <a:gd name="connsiteX65" fmla="*/ 272312 w 452606"/>
                  <a:gd name="connsiteY65" fmla="*/ 194978 h 605592"/>
                  <a:gd name="connsiteX66" fmla="*/ 298380 w 452606"/>
                  <a:gd name="connsiteY66" fmla="*/ 189045 h 605592"/>
                  <a:gd name="connsiteX67" fmla="*/ 103688 w 452606"/>
                  <a:gd name="connsiteY67" fmla="*/ 189045 h 605592"/>
                  <a:gd name="connsiteX68" fmla="*/ 129769 w 452606"/>
                  <a:gd name="connsiteY68" fmla="*/ 194978 h 605592"/>
                  <a:gd name="connsiteX69" fmla="*/ 125871 w 452606"/>
                  <a:gd name="connsiteY69" fmla="*/ 242251 h 605592"/>
                  <a:gd name="connsiteX70" fmla="*/ 86795 w 452606"/>
                  <a:gd name="connsiteY70" fmla="*/ 242251 h 605592"/>
                  <a:gd name="connsiteX71" fmla="*/ 103688 w 452606"/>
                  <a:gd name="connsiteY71" fmla="*/ 189045 h 605592"/>
                  <a:gd name="connsiteX72" fmla="*/ 262715 w 452606"/>
                  <a:gd name="connsiteY72" fmla="*/ 152845 h 605592"/>
                  <a:gd name="connsiteX73" fmla="*/ 289671 w 452606"/>
                  <a:gd name="connsiteY73" fmla="*/ 176875 h 605592"/>
                  <a:gd name="connsiteX74" fmla="*/ 269873 w 452606"/>
                  <a:gd name="connsiteY74" fmla="*/ 181142 h 605592"/>
                  <a:gd name="connsiteX75" fmla="*/ 262715 w 452606"/>
                  <a:gd name="connsiteY75" fmla="*/ 152845 h 605592"/>
                  <a:gd name="connsiteX76" fmla="*/ 139437 w 452606"/>
                  <a:gd name="connsiteY76" fmla="*/ 152845 h 605592"/>
                  <a:gd name="connsiteX77" fmla="*/ 132280 w 452606"/>
                  <a:gd name="connsiteY77" fmla="*/ 181142 h 605592"/>
                  <a:gd name="connsiteX78" fmla="*/ 112481 w 452606"/>
                  <a:gd name="connsiteY78" fmla="*/ 176875 h 605592"/>
                  <a:gd name="connsiteX79" fmla="*/ 139437 w 452606"/>
                  <a:gd name="connsiteY79" fmla="*/ 152845 h 605592"/>
                  <a:gd name="connsiteX80" fmla="*/ 208168 w 452606"/>
                  <a:gd name="connsiteY80" fmla="*/ 135062 h 605592"/>
                  <a:gd name="connsiteX81" fmla="*/ 244475 w 452606"/>
                  <a:gd name="connsiteY81" fmla="*/ 143401 h 605592"/>
                  <a:gd name="connsiteX82" fmla="*/ 256082 w 452606"/>
                  <a:gd name="connsiteY82" fmla="*/ 183244 h 605592"/>
                  <a:gd name="connsiteX83" fmla="*/ 208168 w 452606"/>
                  <a:gd name="connsiteY83" fmla="*/ 186857 h 605592"/>
                  <a:gd name="connsiteX84" fmla="*/ 194055 w 452606"/>
                  <a:gd name="connsiteY84" fmla="*/ 135062 h 605592"/>
                  <a:gd name="connsiteX85" fmla="*/ 194055 w 452606"/>
                  <a:gd name="connsiteY85" fmla="*/ 186857 h 605592"/>
                  <a:gd name="connsiteX86" fmla="*/ 146141 w 452606"/>
                  <a:gd name="connsiteY86" fmla="*/ 183244 h 605592"/>
                  <a:gd name="connsiteX87" fmla="*/ 157748 w 452606"/>
                  <a:gd name="connsiteY87" fmla="*/ 143401 h 605592"/>
                  <a:gd name="connsiteX88" fmla="*/ 194055 w 452606"/>
                  <a:gd name="connsiteY88" fmla="*/ 135062 h 605592"/>
                  <a:gd name="connsiteX89" fmla="*/ 201111 w 452606"/>
                  <a:gd name="connsiteY89" fmla="*/ 120859 h 605592"/>
                  <a:gd name="connsiteX90" fmla="*/ 151066 w 452606"/>
                  <a:gd name="connsiteY90" fmla="*/ 130963 h 605592"/>
                  <a:gd name="connsiteX91" fmla="*/ 110212 w 452606"/>
                  <a:gd name="connsiteY91" fmla="*/ 158495 h 605592"/>
                  <a:gd name="connsiteX92" fmla="*/ 82636 w 452606"/>
                  <a:gd name="connsiteY92" fmla="*/ 199284 h 605592"/>
                  <a:gd name="connsiteX93" fmla="*/ 72515 w 452606"/>
                  <a:gd name="connsiteY93" fmla="*/ 249250 h 605592"/>
                  <a:gd name="connsiteX94" fmla="*/ 82636 w 452606"/>
                  <a:gd name="connsiteY94" fmla="*/ 299215 h 605592"/>
                  <a:gd name="connsiteX95" fmla="*/ 110212 w 452606"/>
                  <a:gd name="connsiteY95" fmla="*/ 340004 h 605592"/>
                  <a:gd name="connsiteX96" fmla="*/ 151066 w 452606"/>
                  <a:gd name="connsiteY96" fmla="*/ 367536 h 605592"/>
                  <a:gd name="connsiteX97" fmla="*/ 201111 w 452606"/>
                  <a:gd name="connsiteY97" fmla="*/ 377640 h 605592"/>
                  <a:gd name="connsiteX98" fmla="*/ 251157 w 452606"/>
                  <a:gd name="connsiteY98" fmla="*/ 367536 h 605592"/>
                  <a:gd name="connsiteX99" fmla="*/ 292010 w 452606"/>
                  <a:gd name="connsiteY99" fmla="*/ 340004 h 605592"/>
                  <a:gd name="connsiteX100" fmla="*/ 319587 w 452606"/>
                  <a:gd name="connsiteY100" fmla="*/ 299215 h 605592"/>
                  <a:gd name="connsiteX101" fmla="*/ 329707 w 452606"/>
                  <a:gd name="connsiteY101" fmla="*/ 249250 h 605592"/>
                  <a:gd name="connsiteX102" fmla="*/ 319587 w 452606"/>
                  <a:gd name="connsiteY102" fmla="*/ 199284 h 605592"/>
                  <a:gd name="connsiteX103" fmla="*/ 292010 w 452606"/>
                  <a:gd name="connsiteY103" fmla="*/ 158495 h 605592"/>
                  <a:gd name="connsiteX104" fmla="*/ 251157 w 452606"/>
                  <a:gd name="connsiteY104" fmla="*/ 130963 h 605592"/>
                  <a:gd name="connsiteX105" fmla="*/ 201111 w 452606"/>
                  <a:gd name="connsiteY105" fmla="*/ 120859 h 605592"/>
                  <a:gd name="connsiteX106" fmla="*/ 26183 w 452606"/>
                  <a:gd name="connsiteY106" fmla="*/ 50313 h 605592"/>
                  <a:gd name="connsiteX107" fmla="*/ 376039 w 452606"/>
                  <a:gd name="connsiteY107" fmla="*/ 50313 h 605592"/>
                  <a:gd name="connsiteX108" fmla="*/ 402222 w 452606"/>
                  <a:gd name="connsiteY108" fmla="*/ 76455 h 605592"/>
                  <a:gd name="connsiteX109" fmla="*/ 402222 w 452606"/>
                  <a:gd name="connsiteY109" fmla="*/ 579451 h 605592"/>
                  <a:gd name="connsiteX110" fmla="*/ 376039 w 452606"/>
                  <a:gd name="connsiteY110" fmla="*/ 605592 h 605592"/>
                  <a:gd name="connsiteX111" fmla="*/ 26183 w 452606"/>
                  <a:gd name="connsiteY111" fmla="*/ 605592 h 605592"/>
                  <a:gd name="connsiteX112" fmla="*/ 0 w 452606"/>
                  <a:gd name="connsiteY112" fmla="*/ 579451 h 605592"/>
                  <a:gd name="connsiteX113" fmla="*/ 0 w 452606"/>
                  <a:gd name="connsiteY113" fmla="*/ 76455 h 605592"/>
                  <a:gd name="connsiteX114" fmla="*/ 26183 w 452606"/>
                  <a:gd name="connsiteY114" fmla="*/ 50313 h 605592"/>
                  <a:gd name="connsiteX115" fmla="*/ 74370 w 452606"/>
                  <a:gd name="connsiteY115" fmla="*/ 0 h 605592"/>
                  <a:gd name="connsiteX116" fmla="*/ 424197 w 452606"/>
                  <a:gd name="connsiteY116" fmla="*/ 0 h 605592"/>
                  <a:gd name="connsiteX117" fmla="*/ 452606 w 452606"/>
                  <a:gd name="connsiteY117" fmla="*/ 28458 h 605592"/>
                  <a:gd name="connsiteX118" fmla="*/ 452606 w 452606"/>
                  <a:gd name="connsiteY118" fmla="*/ 531337 h 605592"/>
                  <a:gd name="connsiteX119" fmla="*/ 444436 w 452606"/>
                  <a:gd name="connsiteY119" fmla="*/ 551267 h 605592"/>
                  <a:gd name="connsiteX120" fmla="*/ 424661 w 452606"/>
                  <a:gd name="connsiteY120" fmla="*/ 559795 h 605592"/>
                  <a:gd name="connsiteX121" fmla="*/ 423083 w 452606"/>
                  <a:gd name="connsiteY121" fmla="*/ 559146 h 605592"/>
                  <a:gd name="connsiteX122" fmla="*/ 422340 w 452606"/>
                  <a:gd name="connsiteY122" fmla="*/ 557478 h 605592"/>
                  <a:gd name="connsiteX123" fmla="*/ 422340 w 452606"/>
                  <a:gd name="connsiteY123" fmla="*/ 54969 h 605592"/>
                  <a:gd name="connsiteX124" fmla="*/ 397551 w 452606"/>
                  <a:gd name="connsiteY124" fmla="*/ 30219 h 605592"/>
                  <a:gd name="connsiteX125" fmla="*/ 48188 w 452606"/>
                  <a:gd name="connsiteY125" fmla="*/ 30219 h 605592"/>
                  <a:gd name="connsiteX126" fmla="*/ 46610 w 452606"/>
                  <a:gd name="connsiteY126" fmla="*/ 29570 h 605592"/>
                  <a:gd name="connsiteX127" fmla="*/ 45960 w 452606"/>
                  <a:gd name="connsiteY127" fmla="*/ 27902 h 605592"/>
                  <a:gd name="connsiteX128" fmla="*/ 54409 w 452606"/>
                  <a:gd name="connsiteY128" fmla="*/ 8158 h 605592"/>
                  <a:gd name="connsiteX129" fmla="*/ 74370 w 452606"/>
                  <a:gd name="connsiteY129" fmla="*/ 0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452606" h="605592">
                    <a:moveTo>
                      <a:pt x="82450" y="495185"/>
                    </a:moveTo>
                    <a:cubicBezTo>
                      <a:pt x="77065" y="495185"/>
                      <a:pt x="72608" y="499542"/>
                      <a:pt x="72608" y="505012"/>
                    </a:cubicBezTo>
                    <a:cubicBezTo>
                      <a:pt x="72608" y="510481"/>
                      <a:pt x="77065" y="514931"/>
                      <a:pt x="82450" y="514931"/>
                    </a:cubicBezTo>
                    <a:lnTo>
                      <a:pt x="319772" y="514931"/>
                    </a:lnTo>
                    <a:cubicBezTo>
                      <a:pt x="325250" y="514931"/>
                      <a:pt x="329707" y="510481"/>
                      <a:pt x="329707" y="505012"/>
                    </a:cubicBezTo>
                    <a:cubicBezTo>
                      <a:pt x="329707" y="499542"/>
                      <a:pt x="325250" y="495185"/>
                      <a:pt x="319772" y="495185"/>
                    </a:cubicBezTo>
                    <a:close/>
                    <a:moveTo>
                      <a:pt x="82450" y="440677"/>
                    </a:moveTo>
                    <a:cubicBezTo>
                      <a:pt x="77065" y="440677"/>
                      <a:pt x="72608" y="445127"/>
                      <a:pt x="72608" y="450596"/>
                    </a:cubicBezTo>
                    <a:cubicBezTo>
                      <a:pt x="72608" y="455973"/>
                      <a:pt x="77065" y="460422"/>
                      <a:pt x="82450" y="460422"/>
                    </a:cubicBezTo>
                    <a:lnTo>
                      <a:pt x="319772" y="460422"/>
                    </a:lnTo>
                    <a:cubicBezTo>
                      <a:pt x="325250" y="460422"/>
                      <a:pt x="329707" y="455973"/>
                      <a:pt x="329707" y="450596"/>
                    </a:cubicBezTo>
                    <a:cubicBezTo>
                      <a:pt x="329707" y="445127"/>
                      <a:pt x="325250" y="440677"/>
                      <a:pt x="319772" y="440677"/>
                    </a:cubicBezTo>
                    <a:close/>
                    <a:moveTo>
                      <a:pt x="269873" y="317403"/>
                    </a:moveTo>
                    <a:cubicBezTo>
                      <a:pt x="276751" y="318607"/>
                      <a:pt x="283351" y="320089"/>
                      <a:pt x="289671" y="321664"/>
                    </a:cubicBezTo>
                    <a:cubicBezTo>
                      <a:pt x="282049" y="331018"/>
                      <a:pt x="272940" y="339076"/>
                      <a:pt x="262715" y="345559"/>
                    </a:cubicBezTo>
                    <a:cubicBezTo>
                      <a:pt x="265504" y="336760"/>
                      <a:pt x="267921" y="327313"/>
                      <a:pt x="269873" y="317403"/>
                    </a:cubicBezTo>
                    <a:close/>
                    <a:moveTo>
                      <a:pt x="132280" y="317403"/>
                    </a:moveTo>
                    <a:cubicBezTo>
                      <a:pt x="134232" y="327313"/>
                      <a:pt x="136649" y="336760"/>
                      <a:pt x="139437" y="345559"/>
                    </a:cubicBezTo>
                    <a:cubicBezTo>
                      <a:pt x="129213" y="339076"/>
                      <a:pt x="120103" y="330926"/>
                      <a:pt x="112481" y="321664"/>
                    </a:cubicBezTo>
                    <a:cubicBezTo>
                      <a:pt x="118709" y="320089"/>
                      <a:pt x="125402" y="318607"/>
                      <a:pt x="132280" y="317403"/>
                    </a:cubicBezTo>
                    <a:close/>
                    <a:moveTo>
                      <a:pt x="208168" y="311546"/>
                    </a:moveTo>
                    <a:cubicBezTo>
                      <a:pt x="224604" y="311825"/>
                      <a:pt x="240761" y="313124"/>
                      <a:pt x="256082" y="315165"/>
                    </a:cubicBezTo>
                    <a:cubicBezTo>
                      <a:pt x="253204" y="329732"/>
                      <a:pt x="249211" y="343185"/>
                      <a:pt x="244475" y="355155"/>
                    </a:cubicBezTo>
                    <a:cubicBezTo>
                      <a:pt x="233147" y="359794"/>
                      <a:pt x="220890" y="362670"/>
                      <a:pt x="208168" y="363412"/>
                    </a:cubicBezTo>
                    <a:close/>
                    <a:moveTo>
                      <a:pt x="194055" y="311546"/>
                    </a:moveTo>
                    <a:lnTo>
                      <a:pt x="194055" y="363412"/>
                    </a:lnTo>
                    <a:cubicBezTo>
                      <a:pt x="181334" y="362670"/>
                      <a:pt x="169077" y="359794"/>
                      <a:pt x="157748" y="355155"/>
                    </a:cubicBezTo>
                    <a:cubicBezTo>
                      <a:pt x="152920" y="343185"/>
                      <a:pt x="149020" y="329732"/>
                      <a:pt x="146141" y="315165"/>
                    </a:cubicBezTo>
                    <a:cubicBezTo>
                      <a:pt x="161370" y="313124"/>
                      <a:pt x="177620" y="311825"/>
                      <a:pt x="194055" y="311546"/>
                    </a:cubicBezTo>
                    <a:close/>
                    <a:moveTo>
                      <a:pt x="276301" y="256223"/>
                    </a:moveTo>
                    <a:lnTo>
                      <a:pt x="315357" y="256223"/>
                    </a:lnTo>
                    <a:cubicBezTo>
                      <a:pt x="314244" y="275689"/>
                      <a:pt x="308121" y="293857"/>
                      <a:pt x="298380" y="309429"/>
                    </a:cubicBezTo>
                    <a:cubicBezTo>
                      <a:pt x="290217" y="307205"/>
                      <a:pt x="281496" y="305258"/>
                      <a:pt x="272312" y="303590"/>
                    </a:cubicBezTo>
                    <a:cubicBezTo>
                      <a:pt x="274631" y="288481"/>
                      <a:pt x="276023" y="272537"/>
                      <a:pt x="276301" y="256223"/>
                    </a:cubicBezTo>
                    <a:close/>
                    <a:moveTo>
                      <a:pt x="208168" y="256223"/>
                    </a:moveTo>
                    <a:lnTo>
                      <a:pt x="262292" y="256223"/>
                    </a:lnTo>
                    <a:cubicBezTo>
                      <a:pt x="262014" y="271895"/>
                      <a:pt x="260714" y="287011"/>
                      <a:pt x="258486" y="301385"/>
                    </a:cubicBezTo>
                    <a:cubicBezTo>
                      <a:pt x="257743" y="301293"/>
                      <a:pt x="257001" y="301200"/>
                      <a:pt x="256258" y="301107"/>
                    </a:cubicBezTo>
                    <a:cubicBezTo>
                      <a:pt x="240754" y="299067"/>
                      <a:pt x="224600" y="297861"/>
                      <a:pt x="208168" y="297583"/>
                    </a:cubicBezTo>
                    <a:close/>
                    <a:moveTo>
                      <a:pt x="139931" y="256223"/>
                    </a:moveTo>
                    <a:lnTo>
                      <a:pt x="194055" y="256223"/>
                    </a:lnTo>
                    <a:lnTo>
                      <a:pt x="194055" y="297583"/>
                    </a:lnTo>
                    <a:cubicBezTo>
                      <a:pt x="177623" y="297861"/>
                      <a:pt x="161469" y="299067"/>
                      <a:pt x="145966" y="301107"/>
                    </a:cubicBezTo>
                    <a:cubicBezTo>
                      <a:pt x="145223" y="301200"/>
                      <a:pt x="144480" y="301293"/>
                      <a:pt x="143645" y="301385"/>
                    </a:cubicBezTo>
                    <a:cubicBezTo>
                      <a:pt x="141509" y="287011"/>
                      <a:pt x="140210" y="271895"/>
                      <a:pt x="139931" y="256223"/>
                    </a:cubicBezTo>
                    <a:close/>
                    <a:moveTo>
                      <a:pt x="86795" y="256223"/>
                    </a:moveTo>
                    <a:lnTo>
                      <a:pt x="125871" y="256223"/>
                    </a:lnTo>
                    <a:cubicBezTo>
                      <a:pt x="126149" y="272630"/>
                      <a:pt x="127542" y="288481"/>
                      <a:pt x="129769" y="303590"/>
                    </a:cubicBezTo>
                    <a:cubicBezTo>
                      <a:pt x="120673" y="305258"/>
                      <a:pt x="111948" y="307205"/>
                      <a:pt x="103688" y="309429"/>
                    </a:cubicBezTo>
                    <a:cubicBezTo>
                      <a:pt x="94035" y="293857"/>
                      <a:pt x="87909" y="275689"/>
                      <a:pt x="86795" y="256223"/>
                    </a:cubicBezTo>
                    <a:close/>
                    <a:moveTo>
                      <a:pt x="258486" y="197089"/>
                    </a:moveTo>
                    <a:cubicBezTo>
                      <a:pt x="260714" y="211463"/>
                      <a:pt x="262014" y="226672"/>
                      <a:pt x="262292" y="242251"/>
                    </a:cubicBezTo>
                    <a:lnTo>
                      <a:pt x="208168" y="242251"/>
                    </a:lnTo>
                    <a:lnTo>
                      <a:pt x="208168" y="200891"/>
                    </a:lnTo>
                    <a:cubicBezTo>
                      <a:pt x="224600" y="200613"/>
                      <a:pt x="240754" y="199500"/>
                      <a:pt x="256258" y="197460"/>
                    </a:cubicBezTo>
                    <a:cubicBezTo>
                      <a:pt x="257001" y="197367"/>
                      <a:pt x="257743" y="197182"/>
                      <a:pt x="258486" y="197089"/>
                    </a:cubicBezTo>
                    <a:close/>
                    <a:moveTo>
                      <a:pt x="143738" y="197089"/>
                    </a:moveTo>
                    <a:cubicBezTo>
                      <a:pt x="144480" y="197182"/>
                      <a:pt x="145223" y="197367"/>
                      <a:pt x="145966" y="197460"/>
                    </a:cubicBezTo>
                    <a:cubicBezTo>
                      <a:pt x="161469" y="199500"/>
                      <a:pt x="177623" y="200613"/>
                      <a:pt x="194055" y="200891"/>
                    </a:cubicBezTo>
                    <a:lnTo>
                      <a:pt x="194055" y="242251"/>
                    </a:lnTo>
                    <a:lnTo>
                      <a:pt x="139931" y="242251"/>
                    </a:lnTo>
                    <a:cubicBezTo>
                      <a:pt x="140210" y="226672"/>
                      <a:pt x="141509" y="211463"/>
                      <a:pt x="143738" y="197089"/>
                    </a:cubicBezTo>
                    <a:close/>
                    <a:moveTo>
                      <a:pt x="298380" y="189045"/>
                    </a:moveTo>
                    <a:cubicBezTo>
                      <a:pt x="308121" y="204710"/>
                      <a:pt x="314244" y="222878"/>
                      <a:pt x="315357" y="242251"/>
                    </a:cubicBezTo>
                    <a:lnTo>
                      <a:pt x="276301" y="242251"/>
                    </a:lnTo>
                    <a:cubicBezTo>
                      <a:pt x="276023" y="225937"/>
                      <a:pt x="274631" y="209994"/>
                      <a:pt x="272312" y="194978"/>
                    </a:cubicBezTo>
                    <a:cubicBezTo>
                      <a:pt x="281496" y="193309"/>
                      <a:pt x="290217" y="191363"/>
                      <a:pt x="298380" y="189045"/>
                    </a:cubicBezTo>
                    <a:close/>
                    <a:moveTo>
                      <a:pt x="103688" y="189045"/>
                    </a:moveTo>
                    <a:cubicBezTo>
                      <a:pt x="111948" y="191363"/>
                      <a:pt x="120673" y="193309"/>
                      <a:pt x="129769" y="194978"/>
                    </a:cubicBezTo>
                    <a:cubicBezTo>
                      <a:pt x="127542" y="209994"/>
                      <a:pt x="126149" y="225937"/>
                      <a:pt x="125871" y="242251"/>
                    </a:cubicBezTo>
                    <a:lnTo>
                      <a:pt x="86795" y="242251"/>
                    </a:lnTo>
                    <a:cubicBezTo>
                      <a:pt x="87909" y="222878"/>
                      <a:pt x="94035" y="204710"/>
                      <a:pt x="103688" y="189045"/>
                    </a:cubicBezTo>
                    <a:close/>
                    <a:moveTo>
                      <a:pt x="262715" y="152845"/>
                    </a:moveTo>
                    <a:cubicBezTo>
                      <a:pt x="272940" y="159432"/>
                      <a:pt x="282049" y="167504"/>
                      <a:pt x="289671" y="176875"/>
                    </a:cubicBezTo>
                    <a:cubicBezTo>
                      <a:pt x="283351" y="178452"/>
                      <a:pt x="276751" y="179843"/>
                      <a:pt x="269873" y="181142"/>
                    </a:cubicBezTo>
                    <a:cubicBezTo>
                      <a:pt x="267921" y="171215"/>
                      <a:pt x="265504" y="161752"/>
                      <a:pt x="262715" y="152845"/>
                    </a:cubicBezTo>
                    <a:close/>
                    <a:moveTo>
                      <a:pt x="139437" y="152845"/>
                    </a:moveTo>
                    <a:cubicBezTo>
                      <a:pt x="136649" y="161752"/>
                      <a:pt x="134232" y="171215"/>
                      <a:pt x="132280" y="181142"/>
                    </a:cubicBezTo>
                    <a:cubicBezTo>
                      <a:pt x="125402" y="179843"/>
                      <a:pt x="118802" y="178452"/>
                      <a:pt x="112481" y="176875"/>
                    </a:cubicBezTo>
                    <a:cubicBezTo>
                      <a:pt x="120103" y="167504"/>
                      <a:pt x="129213" y="159432"/>
                      <a:pt x="139437" y="152845"/>
                    </a:cubicBezTo>
                    <a:close/>
                    <a:moveTo>
                      <a:pt x="208168" y="135062"/>
                    </a:moveTo>
                    <a:cubicBezTo>
                      <a:pt x="220890" y="135896"/>
                      <a:pt x="233147" y="138769"/>
                      <a:pt x="244475" y="143401"/>
                    </a:cubicBezTo>
                    <a:cubicBezTo>
                      <a:pt x="249211" y="155261"/>
                      <a:pt x="253204" y="168789"/>
                      <a:pt x="256082" y="183244"/>
                    </a:cubicBezTo>
                    <a:cubicBezTo>
                      <a:pt x="240761" y="185375"/>
                      <a:pt x="224604" y="186579"/>
                      <a:pt x="208168" y="186857"/>
                    </a:cubicBezTo>
                    <a:close/>
                    <a:moveTo>
                      <a:pt x="194055" y="135062"/>
                    </a:moveTo>
                    <a:lnTo>
                      <a:pt x="194055" y="186857"/>
                    </a:lnTo>
                    <a:cubicBezTo>
                      <a:pt x="177620" y="186579"/>
                      <a:pt x="161370" y="185375"/>
                      <a:pt x="146141" y="183244"/>
                    </a:cubicBezTo>
                    <a:cubicBezTo>
                      <a:pt x="149020" y="168789"/>
                      <a:pt x="153013" y="155261"/>
                      <a:pt x="157748" y="143401"/>
                    </a:cubicBezTo>
                    <a:cubicBezTo>
                      <a:pt x="169077" y="138769"/>
                      <a:pt x="181334" y="135896"/>
                      <a:pt x="194055" y="135062"/>
                    </a:cubicBezTo>
                    <a:close/>
                    <a:moveTo>
                      <a:pt x="201111" y="120859"/>
                    </a:moveTo>
                    <a:cubicBezTo>
                      <a:pt x="183748" y="120859"/>
                      <a:pt x="166943" y="124289"/>
                      <a:pt x="151066" y="130963"/>
                    </a:cubicBezTo>
                    <a:cubicBezTo>
                      <a:pt x="135746" y="137452"/>
                      <a:pt x="122004" y="146630"/>
                      <a:pt x="110212" y="158495"/>
                    </a:cubicBezTo>
                    <a:cubicBezTo>
                      <a:pt x="98420" y="170268"/>
                      <a:pt x="89135" y="183988"/>
                      <a:pt x="82636" y="199284"/>
                    </a:cubicBezTo>
                    <a:cubicBezTo>
                      <a:pt x="75951" y="215043"/>
                      <a:pt x="72515" y="231915"/>
                      <a:pt x="72515" y="249250"/>
                    </a:cubicBezTo>
                    <a:cubicBezTo>
                      <a:pt x="72515" y="266585"/>
                      <a:pt x="75951" y="283364"/>
                      <a:pt x="82636" y="299215"/>
                    </a:cubicBezTo>
                    <a:cubicBezTo>
                      <a:pt x="89135" y="314511"/>
                      <a:pt x="98420" y="328231"/>
                      <a:pt x="110212" y="340004"/>
                    </a:cubicBezTo>
                    <a:cubicBezTo>
                      <a:pt x="122004" y="351777"/>
                      <a:pt x="135746" y="361047"/>
                      <a:pt x="151066" y="367536"/>
                    </a:cubicBezTo>
                    <a:cubicBezTo>
                      <a:pt x="166943" y="374211"/>
                      <a:pt x="183748" y="377640"/>
                      <a:pt x="201111" y="377640"/>
                    </a:cubicBezTo>
                    <a:cubicBezTo>
                      <a:pt x="218474" y="377640"/>
                      <a:pt x="235280" y="374211"/>
                      <a:pt x="251157" y="367536"/>
                    </a:cubicBezTo>
                    <a:cubicBezTo>
                      <a:pt x="266477" y="361047"/>
                      <a:pt x="280219" y="351777"/>
                      <a:pt x="292010" y="340004"/>
                    </a:cubicBezTo>
                    <a:cubicBezTo>
                      <a:pt x="303802" y="328231"/>
                      <a:pt x="313087" y="314511"/>
                      <a:pt x="319587" y="299215"/>
                    </a:cubicBezTo>
                    <a:cubicBezTo>
                      <a:pt x="326272" y="283364"/>
                      <a:pt x="329707" y="266585"/>
                      <a:pt x="329707" y="249250"/>
                    </a:cubicBezTo>
                    <a:cubicBezTo>
                      <a:pt x="329707" y="231915"/>
                      <a:pt x="326272" y="215043"/>
                      <a:pt x="319587" y="199284"/>
                    </a:cubicBezTo>
                    <a:cubicBezTo>
                      <a:pt x="313087" y="183988"/>
                      <a:pt x="303802" y="170268"/>
                      <a:pt x="292010" y="158495"/>
                    </a:cubicBezTo>
                    <a:cubicBezTo>
                      <a:pt x="280219" y="146630"/>
                      <a:pt x="266477" y="137452"/>
                      <a:pt x="251157" y="130963"/>
                    </a:cubicBezTo>
                    <a:cubicBezTo>
                      <a:pt x="235280" y="124289"/>
                      <a:pt x="218474" y="120859"/>
                      <a:pt x="201111" y="120859"/>
                    </a:cubicBezTo>
                    <a:close/>
                    <a:moveTo>
                      <a:pt x="26183" y="50313"/>
                    </a:moveTo>
                    <a:lnTo>
                      <a:pt x="376039" y="50313"/>
                    </a:lnTo>
                    <a:cubicBezTo>
                      <a:pt x="390523" y="50313"/>
                      <a:pt x="402222" y="62086"/>
                      <a:pt x="402222" y="76455"/>
                    </a:cubicBezTo>
                    <a:lnTo>
                      <a:pt x="402222" y="579451"/>
                    </a:lnTo>
                    <a:cubicBezTo>
                      <a:pt x="402222" y="593912"/>
                      <a:pt x="390523" y="605592"/>
                      <a:pt x="376039" y="605592"/>
                    </a:cubicBezTo>
                    <a:lnTo>
                      <a:pt x="26183" y="605592"/>
                    </a:lnTo>
                    <a:cubicBezTo>
                      <a:pt x="11699" y="605592"/>
                      <a:pt x="0" y="593912"/>
                      <a:pt x="0" y="579451"/>
                    </a:cubicBezTo>
                    <a:lnTo>
                      <a:pt x="0" y="76455"/>
                    </a:lnTo>
                    <a:cubicBezTo>
                      <a:pt x="0" y="62086"/>
                      <a:pt x="11699" y="50313"/>
                      <a:pt x="26183" y="50313"/>
                    </a:cubicBezTo>
                    <a:close/>
                    <a:moveTo>
                      <a:pt x="74370" y="0"/>
                    </a:moveTo>
                    <a:lnTo>
                      <a:pt x="424197" y="0"/>
                    </a:lnTo>
                    <a:cubicBezTo>
                      <a:pt x="439887" y="0"/>
                      <a:pt x="452606" y="12792"/>
                      <a:pt x="452606" y="28458"/>
                    </a:cubicBezTo>
                    <a:lnTo>
                      <a:pt x="452606" y="531337"/>
                    </a:lnTo>
                    <a:cubicBezTo>
                      <a:pt x="452606" y="538846"/>
                      <a:pt x="449728" y="545983"/>
                      <a:pt x="444436" y="551267"/>
                    </a:cubicBezTo>
                    <a:cubicBezTo>
                      <a:pt x="439237" y="556644"/>
                      <a:pt x="432181" y="559610"/>
                      <a:pt x="424661" y="559795"/>
                    </a:cubicBezTo>
                    <a:cubicBezTo>
                      <a:pt x="424011" y="559795"/>
                      <a:pt x="423454" y="559517"/>
                      <a:pt x="423083" y="559146"/>
                    </a:cubicBezTo>
                    <a:cubicBezTo>
                      <a:pt x="422618" y="558683"/>
                      <a:pt x="422340" y="558127"/>
                      <a:pt x="422340" y="557478"/>
                    </a:cubicBezTo>
                    <a:lnTo>
                      <a:pt x="422340" y="54969"/>
                    </a:lnTo>
                    <a:cubicBezTo>
                      <a:pt x="422340" y="41343"/>
                      <a:pt x="411292" y="30219"/>
                      <a:pt x="397551" y="30219"/>
                    </a:cubicBezTo>
                    <a:lnTo>
                      <a:pt x="48188" y="30219"/>
                    </a:lnTo>
                    <a:cubicBezTo>
                      <a:pt x="47631" y="30219"/>
                      <a:pt x="46981" y="29941"/>
                      <a:pt x="46610" y="29570"/>
                    </a:cubicBezTo>
                    <a:cubicBezTo>
                      <a:pt x="46146" y="29107"/>
                      <a:pt x="45867" y="28458"/>
                      <a:pt x="45960" y="27902"/>
                    </a:cubicBezTo>
                    <a:cubicBezTo>
                      <a:pt x="46053" y="20394"/>
                      <a:pt x="49117" y="13441"/>
                      <a:pt x="54409" y="8158"/>
                    </a:cubicBezTo>
                    <a:cubicBezTo>
                      <a:pt x="59793" y="2874"/>
                      <a:pt x="66849" y="0"/>
                      <a:pt x="7437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38" name="组合 37" descr="213026a2-9ef3-45f3-80f4-9cb97bd0638f"/>
            <p:cNvGrpSpPr/>
            <p:nvPr/>
          </p:nvGrpSpPr>
          <p:grpSpPr>
            <a:xfrm>
              <a:off x="5983026" y="2642069"/>
              <a:ext cx="5535873" cy="1260945"/>
              <a:chOff x="5983026" y="2642069"/>
              <a:chExt cx="5535873" cy="1260945"/>
            </a:xfrm>
          </p:grpSpPr>
          <p:sp>
            <p:nvSpPr>
              <p:cNvPr id="18" name="IconBackground2" descr="2d8cb589-4be1-4ac9-bf13-b070ac6e3771"/>
              <p:cNvSpPr/>
              <p:nvPr/>
            </p:nvSpPr>
            <p:spPr>
              <a:xfrm>
                <a:off x="5983026" y="2642069"/>
                <a:ext cx="1455993" cy="1260945"/>
              </a:xfrm>
              <a:custGeom>
                <a:avLst/>
                <a:gdLst>
                  <a:gd name="connsiteX0" fmla="*/ 908685 w 1211579"/>
                  <a:gd name="connsiteY0" fmla="*/ 0 h 1049273"/>
                  <a:gd name="connsiteX1" fmla="*/ 302895 w 1211579"/>
                  <a:gd name="connsiteY1" fmla="*/ 0 h 1049273"/>
                  <a:gd name="connsiteX2" fmla="*/ 0 w 1211579"/>
                  <a:gd name="connsiteY2" fmla="*/ 524637 h 1049273"/>
                  <a:gd name="connsiteX3" fmla="*/ 302895 w 1211579"/>
                  <a:gd name="connsiteY3" fmla="*/ 1049274 h 1049273"/>
                  <a:gd name="connsiteX4" fmla="*/ 908685 w 1211579"/>
                  <a:gd name="connsiteY4" fmla="*/ 1049274 h 1049273"/>
                  <a:gd name="connsiteX5" fmla="*/ 1211580 w 1211579"/>
                  <a:gd name="connsiteY5" fmla="*/ 524637 h 1049273"/>
                  <a:gd name="connsiteX6" fmla="*/ 908685 w 1211579"/>
                  <a:gd name="connsiteY6" fmla="*/ 0 h 104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1579" h="1049273">
                    <a:moveTo>
                      <a:pt x="908685" y="0"/>
                    </a:moveTo>
                    <a:lnTo>
                      <a:pt x="302895" y="0"/>
                    </a:lnTo>
                    <a:lnTo>
                      <a:pt x="0" y="524637"/>
                    </a:lnTo>
                    <a:lnTo>
                      <a:pt x="302895" y="1049274"/>
                    </a:lnTo>
                    <a:lnTo>
                      <a:pt x="908685" y="1049274"/>
                    </a:lnTo>
                    <a:lnTo>
                      <a:pt x="1211580" y="524637"/>
                    </a:lnTo>
                    <a:lnTo>
                      <a:pt x="908685" y="0"/>
                    </a:lnTo>
                    <a:close/>
                  </a:path>
                </a:pathLst>
              </a:custGeom>
              <a:noFill/>
              <a:ln w="5715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" name="Bullet2" descr="d8e5e671-b40e-4ef7-8506-c3e8d3ed8aef"/>
              <p:cNvSpPr/>
              <p:nvPr/>
            </p:nvSpPr>
            <p:spPr>
              <a:xfrm>
                <a:off x="8308466" y="2731931"/>
                <a:ext cx="3210433" cy="4743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有毒动、植物中毒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0" name="Text2" descr="fca3dfc9-70b6-40c5-bd99-d7236ff7015d"/>
              <p:cNvSpPr/>
              <p:nvPr/>
            </p:nvSpPr>
            <p:spPr>
              <a:xfrm>
                <a:off x="8308466" y="3206245"/>
                <a:ext cx="3210433" cy="6069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如河豚鱼、毒蕈、发芽土豆等有毒动植物食用后中毒。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1" name="Number2" descr="ac870904-ac77-435e-9600-5ffc69ed44ff"/>
              <p:cNvSpPr txBox="1"/>
              <p:nvPr/>
            </p:nvSpPr>
            <p:spPr>
              <a:xfrm>
                <a:off x="7613505" y="2931957"/>
                <a:ext cx="639920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spAutoFit/>
              </a:bodyPr>
              <a:lstStyle/>
              <a:p>
                <a:pPr algn="ctr"/>
                <a:r>
                  <a:rPr lang="en-US" sz="3200" b="1" i="0" u="none">
                    <a:latin typeface="Arial" panose="020B0604020202020204"/>
                  </a:rPr>
                  <a:t>02</a:t>
                </a:r>
                <a:endParaRPr lang="en-US" sz="3200" b="1" i="0" u="none">
                  <a:latin typeface="Arial" panose="020B0604020202020204"/>
                </a:endParaRPr>
              </a:p>
            </p:txBody>
          </p:sp>
          <p:sp>
            <p:nvSpPr>
              <p:cNvPr id="22" name="Icon2" descr="0d057d16-1f2d-4dc0-b532-307a6f83c2bf"/>
              <p:cNvSpPr/>
              <p:nvPr/>
            </p:nvSpPr>
            <p:spPr>
              <a:xfrm>
                <a:off x="6490870" y="3036256"/>
                <a:ext cx="440306" cy="472570"/>
              </a:xfrm>
              <a:custGeom>
                <a:avLst/>
                <a:gdLst>
                  <a:gd name="connsiteX0" fmla="*/ 240236 w 565299"/>
                  <a:gd name="connsiteY0" fmla="*/ 479735 h 606722"/>
                  <a:gd name="connsiteX1" fmla="*/ 240236 w 565299"/>
                  <a:gd name="connsiteY1" fmla="*/ 522034 h 606722"/>
                  <a:gd name="connsiteX2" fmla="*/ 325062 w 565299"/>
                  <a:gd name="connsiteY2" fmla="*/ 522034 h 606722"/>
                  <a:gd name="connsiteX3" fmla="*/ 325062 w 565299"/>
                  <a:gd name="connsiteY3" fmla="*/ 479735 h 606722"/>
                  <a:gd name="connsiteX4" fmla="*/ 0 w 565299"/>
                  <a:gd name="connsiteY4" fmla="*/ 437435 h 606722"/>
                  <a:gd name="connsiteX5" fmla="*/ 565299 w 565299"/>
                  <a:gd name="connsiteY5" fmla="*/ 437435 h 606722"/>
                  <a:gd name="connsiteX6" fmla="*/ 565299 w 565299"/>
                  <a:gd name="connsiteY6" fmla="*/ 550293 h 606722"/>
                  <a:gd name="connsiteX7" fmla="*/ 565299 w 565299"/>
                  <a:gd name="connsiteY7" fmla="*/ 606722 h 606722"/>
                  <a:gd name="connsiteX8" fmla="*/ 522842 w 565299"/>
                  <a:gd name="connsiteY8" fmla="*/ 606722 h 606722"/>
                  <a:gd name="connsiteX9" fmla="*/ 522842 w 565299"/>
                  <a:gd name="connsiteY9" fmla="*/ 564334 h 606722"/>
                  <a:gd name="connsiteX10" fmla="*/ 42368 w 565299"/>
                  <a:gd name="connsiteY10" fmla="*/ 564334 h 606722"/>
                  <a:gd name="connsiteX11" fmla="*/ 42368 w 565299"/>
                  <a:gd name="connsiteY11" fmla="*/ 606722 h 606722"/>
                  <a:gd name="connsiteX12" fmla="*/ 0 w 565299"/>
                  <a:gd name="connsiteY12" fmla="*/ 606722 h 606722"/>
                  <a:gd name="connsiteX13" fmla="*/ 0 w 565299"/>
                  <a:gd name="connsiteY13" fmla="*/ 564334 h 606722"/>
                  <a:gd name="connsiteX14" fmla="*/ 0 w 565299"/>
                  <a:gd name="connsiteY14" fmla="*/ 550293 h 606722"/>
                  <a:gd name="connsiteX15" fmla="*/ 240236 w 565299"/>
                  <a:gd name="connsiteY15" fmla="*/ 310422 h 606722"/>
                  <a:gd name="connsiteX16" fmla="*/ 240236 w 565299"/>
                  <a:gd name="connsiteY16" fmla="*/ 352724 h 606722"/>
                  <a:gd name="connsiteX17" fmla="*/ 325062 w 565299"/>
                  <a:gd name="connsiteY17" fmla="*/ 352724 h 606722"/>
                  <a:gd name="connsiteX18" fmla="*/ 325062 w 565299"/>
                  <a:gd name="connsiteY18" fmla="*/ 310422 h 606722"/>
                  <a:gd name="connsiteX19" fmla="*/ 84826 w 565299"/>
                  <a:gd name="connsiteY19" fmla="*/ 0 h 606722"/>
                  <a:gd name="connsiteX20" fmla="*/ 480473 w 565299"/>
                  <a:gd name="connsiteY20" fmla="*/ 0 h 606722"/>
                  <a:gd name="connsiteX21" fmla="*/ 480473 w 565299"/>
                  <a:gd name="connsiteY21" fmla="*/ 225729 h 606722"/>
                  <a:gd name="connsiteX22" fmla="*/ 303789 w 565299"/>
                  <a:gd name="connsiteY22" fmla="*/ 225729 h 606722"/>
                  <a:gd name="connsiteX23" fmla="*/ 303789 w 565299"/>
                  <a:gd name="connsiteY23" fmla="*/ 268031 h 606722"/>
                  <a:gd name="connsiteX24" fmla="*/ 565299 w 565299"/>
                  <a:gd name="connsiteY24" fmla="*/ 268031 h 606722"/>
                  <a:gd name="connsiteX25" fmla="*/ 565299 w 565299"/>
                  <a:gd name="connsiteY25" fmla="*/ 395026 h 606722"/>
                  <a:gd name="connsiteX26" fmla="*/ 0 w 565299"/>
                  <a:gd name="connsiteY26" fmla="*/ 395026 h 606722"/>
                  <a:gd name="connsiteX27" fmla="*/ 0 w 565299"/>
                  <a:gd name="connsiteY27" fmla="*/ 268031 h 606722"/>
                  <a:gd name="connsiteX28" fmla="*/ 261421 w 565299"/>
                  <a:gd name="connsiteY28" fmla="*/ 268031 h 606722"/>
                  <a:gd name="connsiteX29" fmla="*/ 261421 w 565299"/>
                  <a:gd name="connsiteY29" fmla="*/ 225729 h 606722"/>
                  <a:gd name="connsiteX30" fmla="*/ 84826 w 565299"/>
                  <a:gd name="connsiteY30" fmla="*/ 225729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65299" h="606722">
                    <a:moveTo>
                      <a:pt x="240236" y="479735"/>
                    </a:moveTo>
                    <a:lnTo>
                      <a:pt x="240236" y="522034"/>
                    </a:lnTo>
                    <a:lnTo>
                      <a:pt x="325062" y="522034"/>
                    </a:lnTo>
                    <a:lnTo>
                      <a:pt x="325062" y="479735"/>
                    </a:lnTo>
                    <a:close/>
                    <a:moveTo>
                      <a:pt x="0" y="437435"/>
                    </a:moveTo>
                    <a:lnTo>
                      <a:pt x="565299" y="437435"/>
                    </a:lnTo>
                    <a:lnTo>
                      <a:pt x="565299" y="550293"/>
                    </a:lnTo>
                    <a:lnTo>
                      <a:pt x="565299" y="606722"/>
                    </a:lnTo>
                    <a:lnTo>
                      <a:pt x="522842" y="606722"/>
                    </a:lnTo>
                    <a:lnTo>
                      <a:pt x="522842" y="564334"/>
                    </a:lnTo>
                    <a:lnTo>
                      <a:pt x="42368" y="564334"/>
                    </a:lnTo>
                    <a:lnTo>
                      <a:pt x="42368" y="606722"/>
                    </a:lnTo>
                    <a:lnTo>
                      <a:pt x="0" y="606722"/>
                    </a:lnTo>
                    <a:lnTo>
                      <a:pt x="0" y="564334"/>
                    </a:lnTo>
                    <a:lnTo>
                      <a:pt x="0" y="550293"/>
                    </a:lnTo>
                    <a:close/>
                    <a:moveTo>
                      <a:pt x="240236" y="310422"/>
                    </a:moveTo>
                    <a:lnTo>
                      <a:pt x="240236" y="352724"/>
                    </a:lnTo>
                    <a:lnTo>
                      <a:pt x="325062" y="352724"/>
                    </a:lnTo>
                    <a:lnTo>
                      <a:pt x="325062" y="310422"/>
                    </a:lnTo>
                    <a:close/>
                    <a:moveTo>
                      <a:pt x="84826" y="0"/>
                    </a:moveTo>
                    <a:lnTo>
                      <a:pt x="480473" y="0"/>
                    </a:lnTo>
                    <a:lnTo>
                      <a:pt x="480473" y="225729"/>
                    </a:lnTo>
                    <a:lnTo>
                      <a:pt x="303789" y="225729"/>
                    </a:lnTo>
                    <a:lnTo>
                      <a:pt x="303789" y="268031"/>
                    </a:lnTo>
                    <a:lnTo>
                      <a:pt x="565299" y="268031"/>
                    </a:lnTo>
                    <a:lnTo>
                      <a:pt x="565299" y="395026"/>
                    </a:lnTo>
                    <a:lnTo>
                      <a:pt x="0" y="395026"/>
                    </a:lnTo>
                    <a:lnTo>
                      <a:pt x="0" y="268031"/>
                    </a:lnTo>
                    <a:lnTo>
                      <a:pt x="261421" y="268031"/>
                    </a:lnTo>
                    <a:lnTo>
                      <a:pt x="261421" y="225729"/>
                    </a:lnTo>
                    <a:lnTo>
                      <a:pt x="84826" y="22572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39" name="组合 38" descr="a94a4956-a575-4a66-8068-b9196a462a78"/>
            <p:cNvGrpSpPr/>
            <p:nvPr/>
          </p:nvGrpSpPr>
          <p:grpSpPr>
            <a:xfrm>
              <a:off x="660401" y="3346052"/>
              <a:ext cx="5545717" cy="1260947"/>
              <a:chOff x="660401" y="3346052"/>
              <a:chExt cx="5545717" cy="1260947"/>
            </a:xfrm>
          </p:grpSpPr>
          <p:sp>
            <p:nvSpPr>
              <p:cNvPr id="13" name="IconBackground3" descr="a1ff9eeb-6207-4650-b863-5f04dd74b515"/>
              <p:cNvSpPr/>
              <p:nvPr/>
            </p:nvSpPr>
            <p:spPr>
              <a:xfrm>
                <a:off x="4750123" y="3346052"/>
                <a:ext cx="1455995" cy="1260947"/>
              </a:xfrm>
              <a:custGeom>
                <a:avLst/>
                <a:gdLst>
                  <a:gd name="connsiteX0" fmla="*/ 908685 w 1211580"/>
                  <a:gd name="connsiteY0" fmla="*/ 0 h 1049274"/>
                  <a:gd name="connsiteX1" fmla="*/ 302895 w 1211580"/>
                  <a:gd name="connsiteY1" fmla="*/ 0 h 1049274"/>
                  <a:gd name="connsiteX2" fmla="*/ 0 w 1211580"/>
                  <a:gd name="connsiteY2" fmla="*/ 524637 h 1049274"/>
                  <a:gd name="connsiteX3" fmla="*/ 302895 w 1211580"/>
                  <a:gd name="connsiteY3" fmla="*/ 1049274 h 1049274"/>
                  <a:gd name="connsiteX4" fmla="*/ 908685 w 1211580"/>
                  <a:gd name="connsiteY4" fmla="*/ 1049274 h 1049274"/>
                  <a:gd name="connsiteX5" fmla="*/ 1211580 w 1211580"/>
                  <a:gd name="connsiteY5" fmla="*/ 524637 h 1049274"/>
                  <a:gd name="connsiteX6" fmla="*/ 908685 w 1211580"/>
                  <a:gd name="connsiteY6" fmla="*/ 0 h 1049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1580" h="1049274">
                    <a:moveTo>
                      <a:pt x="908685" y="0"/>
                    </a:moveTo>
                    <a:lnTo>
                      <a:pt x="302895" y="0"/>
                    </a:lnTo>
                    <a:lnTo>
                      <a:pt x="0" y="524637"/>
                    </a:lnTo>
                    <a:lnTo>
                      <a:pt x="302895" y="1049274"/>
                    </a:lnTo>
                    <a:lnTo>
                      <a:pt x="908685" y="1049274"/>
                    </a:lnTo>
                    <a:lnTo>
                      <a:pt x="1211580" y="524637"/>
                    </a:lnTo>
                    <a:lnTo>
                      <a:pt x="908685" y="0"/>
                    </a:lnTo>
                    <a:close/>
                  </a:path>
                </a:pathLst>
              </a:custGeom>
              <a:noFill/>
              <a:ln w="571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14" name="Bullet3" descr="77544fea-9651-403b-9757-65e2086721cb"/>
              <p:cNvSpPr/>
              <p:nvPr/>
            </p:nvSpPr>
            <p:spPr>
              <a:xfrm>
                <a:off x="660401" y="3435914"/>
                <a:ext cx="3210432" cy="4743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有毒化学物质中毒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5" name="Text3" descr="ae6d4a98-f7a9-4a55-99ea-78a80ed8e8ff"/>
              <p:cNvSpPr/>
              <p:nvPr/>
            </p:nvSpPr>
            <p:spPr>
              <a:xfrm>
                <a:off x="660401" y="3910229"/>
                <a:ext cx="3210432" cy="6069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食物被化学物质污染，如农药、煤油等，食用后引起中毒。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6" name="Number3" descr="982db31a-bc36-4258-80e6-6c1de32cac99"/>
              <p:cNvSpPr txBox="1"/>
              <p:nvPr/>
            </p:nvSpPr>
            <p:spPr>
              <a:xfrm>
                <a:off x="3922305" y="3617842"/>
                <a:ext cx="639920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3200" b="1" i="0" u="none">
                    <a:latin typeface="Arial" panose="020B0604020202020204"/>
                  </a:rPr>
                  <a:t>03</a:t>
                </a:r>
                <a:endParaRPr lang="en-US" sz="3200" b="1" i="0" u="none">
                  <a:latin typeface="Arial" panose="020B0604020202020204"/>
                </a:endParaRPr>
              </a:p>
            </p:txBody>
          </p:sp>
          <p:sp>
            <p:nvSpPr>
              <p:cNvPr id="17" name="Icon3" descr="5fdbc7ea-bf29-452f-ab4f-2700c7c4d036"/>
              <p:cNvSpPr/>
              <p:nvPr/>
            </p:nvSpPr>
            <p:spPr>
              <a:xfrm>
                <a:off x="5320378" y="3740240"/>
                <a:ext cx="315486" cy="472571"/>
              </a:xfrm>
              <a:custGeom>
                <a:avLst/>
                <a:gdLst>
                  <a:gd name="connsiteX0" fmla="*/ 264268 w 405610"/>
                  <a:gd name="connsiteY0" fmla="*/ 378160 h 607568"/>
                  <a:gd name="connsiteX1" fmla="*/ 264268 w 405610"/>
                  <a:gd name="connsiteY1" fmla="*/ 469330 h 607568"/>
                  <a:gd name="connsiteX2" fmla="*/ 247826 w 405610"/>
                  <a:gd name="connsiteY2" fmla="*/ 450451 h 607568"/>
                  <a:gd name="connsiteX3" fmla="*/ 247826 w 405610"/>
                  <a:gd name="connsiteY3" fmla="*/ 397039 h 607568"/>
                  <a:gd name="connsiteX4" fmla="*/ 264268 w 405610"/>
                  <a:gd name="connsiteY4" fmla="*/ 378160 h 607568"/>
                  <a:gd name="connsiteX5" fmla="*/ 141343 w 405610"/>
                  <a:gd name="connsiteY5" fmla="*/ 134992 h 607568"/>
                  <a:gd name="connsiteX6" fmla="*/ 157785 w 405610"/>
                  <a:gd name="connsiteY6" fmla="*/ 153720 h 607568"/>
                  <a:gd name="connsiteX7" fmla="*/ 157785 w 405610"/>
                  <a:gd name="connsiteY7" fmla="*/ 207140 h 607568"/>
                  <a:gd name="connsiteX8" fmla="*/ 141343 w 405610"/>
                  <a:gd name="connsiteY8" fmla="*/ 226021 h 607568"/>
                  <a:gd name="connsiteX9" fmla="*/ 287768 w 405610"/>
                  <a:gd name="connsiteY9" fmla="*/ 49096 h 607568"/>
                  <a:gd name="connsiteX10" fmla="*/ 264261 w 405610"/>
                  <a:gd name="connsiteY10" fmla="*/ 81009 h 607568"/>
                  <a:gd name="connsiteX11" fmla="*/ 264261 w 405610"/>
                  <a:gd name="connsiteY11" fmla="*/ 345516 h 607568"/>
                  <a:gd name="connsiteX12" fmla="*/ 215096 w 405610"/>
                  <a:gd name="connsiteY12" fmla="*/ 397067 h 607568"/>
                  <a:gd name="connsiteX13" fmla="*/ 215096 w 405610"/>
                  <a:gd name="connsiteY13" fmla="*/ 450460 h 607568"/>
                  <a:gd name="connsiteX14" fmla="*/ 264261 w 405610"/>
                  <a:gd name="connsiteY14" fmla="*/ 502164 h 607568"/>
                  <a:gd name="connsiteX15" fmla="*/ 264261 w 405610"/>
                  <a:gd name="connsiteY15" fmla="*/ 504466 h 607568"/>
                  <a:gd name="connsiteX16" fmla="*/ 257347 w 405610"/>
                  <a:gd name="connsiteY16" fmla="*/ 524718 h 607568"/>
                  <a:gd name="connsiteX17" fmla="*/ 288690 w 405610"/>
                  <a:gd name="connsiteY17" fmla="*/ 555250 h 607568"/>
                  <a:gd name="connsiteX18" fmla="*/ 319111 w 405610"/>
                  <a:gd name="connsiteY18" fmla="*/ 524718 h 607568"/>
                  <a:gd name="connsiteX19" fmla="*/ 311429 w 405610"/>
                  <a:gd name="connsiteY19" fmla="*/ 504466 h 607568"/>
                  <a:gd name="connsiteX20" fmla="*/ 311429 w 405610"/>
                  <a:gd name="connsiteY20" fmla="*/ 376355 h 607568"/>
                  <a:gd name="connsiteX21" fmla="*/ 322337 w 405610"/>
                  <a:gd name="connsiteY21" fmla="*/ 376355 h 607568"/>
                  <a:gd name="connsiteX22" fmla="*/ 338623 w 405610"/>
                  <a:gd name="connsiteY22" fmla="*/ 360091 h 607568"/>
                  <a:gd name="connsiteX23" fmla="*/ 322337 w 405610"/>
                  <a:gd name="connsiteY23" fmla="*/ 343675 h 607568"/>
                  <a:gd name="connsiteX24" fmla="*/ 311429 w 405610"/>
                  <a:gd name="connsiteY24" fmla="*/ 343675 h 607568"/>
                  <a:gd name="connsiteX25" fmla="*/ 311429 w 405610"/>
                  <a:gd name="connsiteY25" fmla="*/ 81009 h 607568"/>
                  <a:gd name="connsiteX26" fmla="*/ 119071 w 405610"/>
                  <a:gd name="connsiteY26" fmla="*/ 49096 h 607568"/>
                  <a:gd name="connsiteX27" fmla="*/ 88496 w 405610"/>
                  <a:gd name="connsiteY27" fmla="*/ 79628 h 607568"/>
                  <a:gd name="connsiteX28" fmla="*/ 96332 w 405610"/>
                  <a:gd name="connsiteY28" fmla="*/ 99727 h 607568"/>
                  <a:gd name="connsiteX29" fmla="*/ 96332 w 405610"/>
                  <a:gd name="connsiteY29" fmla="*/ 227071 h 607568"/>
                  <a:gd name="connsiteX30" fmla="*/ 84655 w 405610"/>
                  <a:gd name="connsiteY30" fmla="*/ 227071 h 607568"/>
                  <a:gd name="connsiteX31" fmla="*/ 68216 w 405610"/>
                  <a:gd name="connsiteY31" fmla="*/ 243487 h 607568"/>
                  <a:gd name="connsiteX32" fmla="*/ 84655 w 405610"/>
                  <a:gd name="connsiteY32" fmla="*/ 259751 h 607568"/>
                  <a:gd name="connsiteX33" fmla="*/ 96332 w 405610"/>
                  <a:gd name="connsiteY33" fmla="*/ 259751 h 607568"/>
                  <a:gd name="connsiteX34" fmla="*/ 96332 w 405610"/>
                  <a:gd name="connsiteY34" fmla="*/ 523337 h 607568"/>
                  <a:gd name="connsiteX35" fmla="*/ 118764 w 405610"/>
                  <a:gd name="connsiteY35" fmla="*/ 555250 h 607568"/>
                  <a:gd name="connsiteX36" fmla="*/ 141349 w 405610"/>
                  <a:gd name="connsiteY36" fmla="*/ 523337 h 607568"/>
                  <a:gd name="connsiteX37" fmla="*/ 141349 w 405610"/>
                  <a:gd name="connsiteY37" fmla="*/ 258830 h 607568"/>
                  <a:gd name="connsiteX38" fmla="*/ 190514 w 405610"/>
                  <a:gd name="connsiteY38" fmla="*/ 207125 h 607568"/>
                  <a:gd name="connsiteX39" fmla="*/ 190514 w 405610"/>
                  <a:gd name="connsiteY39" fmla="*/ 153733 h 607568"/>
                  <a:gd name="connsiteX40" fmla="*/ 141349 w 405610"/>
                  <a:gd name="connsiteY40" fmla="*/ 102182 h 607568"/>
                  <a:gd name="connsiteX41" fmla="*/ 141349 w 405610"/>
                  <a:gd name="connsiteY41" fmla="*/ 99727 h 607568"/>
                  <a:gd name="connsiteX42" fmla="*/ 149338 w 405610"/>
                  <a:gd name="connsiteY42" fmla="*/ 79628 h 607568"/>
                  <a:gd name="connsiteX43" fmla="*/ 119071 w 405610"/>
                  <a:gd name="connsiteY43" fmla="*/ 49096 h 607568"/>
                  <a:gd name="connsiteX44" fmla="*/ 41022 w 405610"/>
                  <a:gd name="connsiteY44" fmla="*/ 0 h 607568"/>
                  <a:gd name="connsiteX45" fmla="*/ 364588 w 405610"/>
                  <a:gd name="connsiteY45" fmla="*/ 0 h 607568"/>
                  <a:gd name="connsiteX46" fmla="*/ 405610 w 405610"/>
                  <a:gd name="connsiteY46" fmla="*/ 40965 h 607568"/>
                  <a:gd name="connsiteX47" fmla="*/ 405610 w 405610"/>
                  <a:gd name="connsiteY47" fmla="*/ 566603 h 607568"/>
                  <a:gd name="connsiteX48" fmla="*/ 364588 w 405610"/>
                  <a:gd name="connsiteY48" fmla="*/ 607568 h 607568"/>
                  <a:gd name="connsiteX49" fmla="*/ 41022 w 405610"/>
                  <a:gd name="connsiteY49" fmla="*/ 607568 h 607568"/>
                  <a:gd name="connsiteX50" fmla="*/ 0 w 405610"/>
                  <a:gd name="connsiteY50" fmla="*/ 566603 h 607568"/>
                  <a:gd name="connsiteX51" fmla="*/ 0 w 405610"/>
                  <a:gd name="connsiteY51" fmla="*/ 40965 h 607568"/>
                  <a:gd name="connsiteX52" fmla="*/ 41022 w 405610"/>
                  <a:gd name="connsiteY52" fmla="*/ 0 h 60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05610" h="607568">
                    <a:moveTo>
                      <a:pt x="264268" y="378160"/>
                    </a:moveTo>
                    <a:lnTo>
                      <a:pt x="264268" y="469330"/>
                    </a:lnTo>
                    <a:cubicBezTo>
                      <a:pt x="256124" y="468716"/>
                      <a:pt x="247826" y="460581"/>
                      <a:pt x="247826" y="450451"/>
                    </a:cubicBezTo>
                    <a:lnTo>
                      <a:pt x="247826" y="397039"/>
                    </a:lnTo>
                    <a:cubicBezTo>
                      <a:pt x="247826" y="387062"/>
                      <a:pt x="256124" y="378927"/>
                      <a:pt x="264268" y="378160"/>
                    </a:cubicBezTo>
                    <a:close/>
                    <a:moveTo>
                      <a:pt x="141343" y="134992"/>
                    </a:moveTo>
                    <a:cubicBezTo>
                      <a:pt x="149487" y="135913"/>
                      <a:pt x="157785" y="143742"/>
                      <a:pt x="157785" y="153720"/>
                    </a:cubicBezTo>
                    <a:lnTo>
                      <a:pt x="157785" y="207140"/>
                    </a:lnTo>
                    <a:cubicBezTo>
                      <a:pt x="157785" y="216964"/>
                      <a:pt x="149487" y="225100"/>
                      <a:pt x="141343" y="226021"/>
                    </a:cubicBezTo>
                    <a:close/>
                    <a:moveTo>
                      <a:pt x="287768" y="49096"/>
                    </a:moveTo>
                    <a:lnTo>
                      <a:pt x="264261" y="81009"/>
                    </a:lnTo>
                    <a:lnTo>
                      <a:pt x="264261" y="345516"/>
                    </a:lnTo>
                    <a:cubicBezTo>
                      <a:pt x="237681" y="346130"/>
                      <a:pt x="215096" y="368990"/>
                      <a:pt x="215096" y="397067"/>
                    </a:cubicBezTo>
                    <a:lnTo>
                      <a:pt x="215096" y="450460"/>
                    </a:lnTo>
                    <a:cubicBezTo>
                      <a:pt x="215096" y="478537"/>
                      <a:pt x="237681" y="501397"/>
                      <a:pt x="264261" y="502164"/>
                    </a:cubicBezTo>
                    <a:lnTo>
                      <a:pt x="264261" y="504466"/>
                    </a:lnTo>
                    <a:cubicBezTo>
                      <a:pt x="260113" y="509835"/>
                      <a:pt x="257347" y="516893"/>
                      <a:pt x="257347" y="524718"/>
                    </a:cubicBezTo>
                    <a:cubicBezTo>
                      <a:pt x="257347" y="541595"/>
                      <a:pt x="271790" y="555250"/>
                      <a:pt x="288690" y="555250"/>
                    </a:cubicBezTo>
                    <a:cubicBezTo>
                      <a:pt x="305437" y="555250"/>
                      <a:pt x="319111" y="541595"/>
                      <a:pt x="319111" y="524718"/>
                    </a:cubicBezTo>
                    <a:cubicBezTo>
                      <a:pt x="319111" y="516893"/>
                      <a:pt x="315423" y="509835"/>
                      <a:pt x="311429" y="504466"/>
                    </a:cubicBezTo>
                    <a:lnTo>
                      <a:pt x="311429" y="376355"/>
                    </a:lnTo>
                    <a:lnTo>
                      <a:pt x="322337" y="376355"/>
                    </a:lnTo>
                    <a:cubicBezTo>
                      <a:pt x="331402" y="376355"/>
                      <a:pt x="338623" y="369144"/>
                      <a:pt x="338623" y="360091"/>
                    </a:cubicBezTo>
                    <a:cubicBezTo>
                      <a:pt x="338623" y="351039"/>
                      <a:pt x="331402" y="343675"/>
                      <a:pt x="322337" y="343675"/>
                    </a:cubicBezTo>
                    <a:lnTo>
                      <a:pt x="311429" y="343675"/>
                    </a:lnTo>
                    <a:lnTo>
                      <a:pt x="311429" y="81009"/>
                    </a:lnTo>
                    <a:close/>
                    <a:moveTo>
                      <a:pt x="119071" y="49096"/>
                    </a:moveTo>
                    <a:cubicBezTo>
                      <a:pt x="102170" y="49096"/>
                      <a:pt x="88496" y="62751"/>
                      <a:pt x="88496" y="79628"/>
                    </a:cubicBezTo>
                    <a:cubicBezTo>
                      <a:pt x="88496" y="87300"/>
                      <a:pt x="90187" y="94357"/>
                      <a:pt x="96332" y="99727"/>
                    </a:cubicBezTo>
                    <a:lnTo>
                      <a:pt x="96332" y="227071"/>
                    </a:lnTo>
                    <a:lnTo>
                      <a:pt x="84655" y="227071"/>
                    </a:lnTo>
                    <a:cubicBezTo>
                      <a:pt x="75591" y="227071"/>
                      <a:pt x="68216" y="234435"/>
                      <a:pt x="68216" y="243487"/>
                    </a:cubicBezTo>
                    <a:cubicBezTo>
                      <a:pt x="68216" y="252540"/>
                      <a:pt x="75591" y="259751"/>
                      <a:pt x="84655" y="259751"/>
                    </a:cubicBezTo>
                    <a:lnTo>
                      <a:pt x="96332" y="259751"/>
                    </a:lnTo>
                    <a:lnTo>
                      <a:pt x="96332" y="523337"/>
                    </a:lnTo>
                    <a:lnTo>
                      <a:pt x="118764" y="555250"/>
                    </a:lnTo>
                    <a:lnTo>
                      <a:pt x="141349" y="523337"/>
                    </a:lnTo>
                    <a:lnTo>
                      <a:pt x="141349" y="258830"/>
                    </a:lnTo>
                    <a:cubicBezTo>
                      <a:pt x="167928" y="257756"/>
                      <a:pt x="190514" y="235049"/>
                      <a:pt x="190514" y="207125"/>
                    </a:cubicBezTo>
                    <a:lnTo>
                      <a:pt x="190514" y="153733"/>
                    </a:lnTo>
                    <a:cubicBezTo>
                      <a:pt x="190514" y="125963"/>
                      <a:pt x="167928" y="103102"/>
                      <a:pt x="141349" y="102182"/>
                    </a:cubicBezTo>
                    <a:lnTo>
                      <a:pt x="141349" y="99727"/>
                    </a:lnTo>
                    <a:cubicBezTo>
                      <a:pt x="145497" y="94357"/>
                      <a:pt x="149338" y="87300"/>
                      <a:pt x="149338" y="79628"/>
                    </a:cubicBezTo>
                    <a:cubicBezTo>
                      <a:pt x="149338" y="62751"/>
                      <a:pt x="135818" y="49096"/>
                      <a:pt x="119071" y="49096"/>
                    </a:cubicBezTo>
                    <a:close/>
                    <a:moveTo>
                      <a:pt x="41022" y="0"/>
                    </a:moveTo>
                    <a:lnTo>
                      <a:pt x="364588" y="0"/>
                    </a:lnTo>
                    <a:cubicBezTo>
                      <a:pt x="387327" y="0"/>
                      <a:pt x="405610" y="18258"/>
                      <a:pt x="405610" y="40965"/>
                    </a:cubicBezTo>
                    <a:lnTo>
                      <a:pt x="405610" y="566603"/>
                    </a:lnTo>
                    <a:cubicBezTo>
                      <a:pt x="405610" y="589310"/>
                      <a:pt x="387327" y="607568"/>
                      <a:pt x="364588" y="607568"/>
                    </a:cubicBezTo>
                    <a:lnTo>
                      <a:pt x="41022" y="607568"/>
                    </a:lnTo>
                    <a:cubicBezTo>
                      <a:pt x="18283" y="607568"/>
                      <a:pt x="0" y="589310"/>
                      <a:pt x="0" y="566603"/>
                    </a:cubicBezTo>
                    <a:lnTo>
                      <a:pt x="0" y="40965"/>
                    </a:lnTo>
                    <a:cubicBezTo>
                      <a:pt x="0" y="18258"/>
                      <a:pt x="18283" y="0"/>
                      <a:pt x="4102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40" name="组合 39" descr="82494ece-9ee1-4143-ae8b-cea823234e2d"/>
            <p:cNvGrpSpPr/>
            <p:nvPr/>
          </p:nvGrpSpPr>
          <p:grpSpPr>
            <a:xfrm>
              <a:off x="5983026" y="4064775"/>
              <a:ext cx="5535873" cy="1260945"/>
              <a:chOff x="5983026" y="4064775"/>
              <a:chExt cx="5535873" cy="1260945"/>
            </a:xfrm>
          </p:grpSpPr>
          <p:sp>
            <p:nvSpPr>
              <p:cNvPr id="8" name="IconBackground4" descr="d904bff7-ec7f-4dcc-ab8b-c093d984c0aa"/>
              <p:cNvSpPr/>
              <p:nvPr/>
            </p:nvSpPr>
            <p:spPr>
              <a:xfrm>
                <a:off x="5983026" y="4064775"/>
                <a:ext cx="1455993" cy="1260945"/>
              </a:xfrm>
              <a:custGeom>
                <a:avLst/>
                <a:gdLst>
                  <a:gd name="connsiteX0" fmla="*/ 908685 w 1211579"/>
                  <a:gd name="connsiteY0" fmla="*/ 0 h 1049273"/>
                  <a:gd name="connsiteX1" fmla="*/ 302895 w 1211579"/>
                  <a:gd name="connsiteY1" fmla="*/ 0 h 1049273"/>
                  <a:gd name="connsiteX2" fmla="*/ 0 w 1211579"/>
                  <a:gd name="connsiteY2" fmla="*/ 524637 h 1049273"/>
                  <a:gd name="connsiteX3" fmla="*/ 302895 w 1211579"/>
                  <a:gd name="connsiteY3" fmla="*/ 1049274 h 1049273"/>
                  <a:gd name="connsiteX4" fmla="*/ 908685 w 1211579"/>
                  <a:gd name="connsiteY4" fmla="*/ 1049274 h 1049273"/>
                  <a:gd name="connsiteX5" fmla="*/ 1211580 w 1211579"/>
                  <a:gd name="connsiteY5" fmla="*/ 524637 h 1049273"/>
                  <a:gd name="connsiteX6" fmla="*/ 908685 w 1211579"/>
                  <a:gd name="connsiteY6" fmla="*/ 0 h 104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1579" h="1049273">
                    <a:moveTo>
                      <a:pt x="908685" y="0"/>
                    </a:moveTo>
                    <a:lnTo>
                      <a:pt x="302895" y="0"/>
                    </a:lnTo>
                    <a:lnTo>
                      <a:pt x="0" y="524637"/>
                    </a:lnTo>
                    <a:lnTo>
                      <a:pt x="302895" y="1049274"/>
                    </a:lnTo>
                    <a:lnTo>
                      <a:pt x="908685" y="1049274"/>
                    </a:lnTo>
                    <a:lnTo>
                      <a:pt x="1211580" y="524637"/>
                    </a:lnTo>
                    <a:lnTo>
                      <a:pt x="908685" y="0"/>
                    </a:lnTo>
                    <a:close/>
                  </a:path>
                </a:pathLst>
              </a:custGeom>
              <a:noFill/>
              <a:ln w="5715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" name="Bullet4" descr="2979fd79-e219-4932-bf81-7bdb7521e26f"/>
              <p:cNvSpPr/>
              <p:nvPr/>
            </p:nvSpPr>
            <p:spPr>
              <a:xfrm>
                <a:off x="8308466" y="4154637"/>
                <a:ext cx="3210433" cy="4743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真菌毒素和霉变食物中毒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0" name="Text4" descr="cf92eff8-b3e6-4f05-a6f0-20d7dbaec985"/>
              <p:cNvSpPr/>
              <p:nvPr/>
            </p:nvSpPr>
            <p:spPr>
              <a:xfrm>
                <a:off x="8308466" y="4628951"/>
                <a:ext cx="3210433" cy="6069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霉甘蔗、霉玉米等霉变食物含毒素，食用后导致中毒。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1" name="Number4" descr="8e19c779-fcd4-41f8-a666-6266d6c1bbfb"/>
              <p:cNvSpPr txBox="1"/>
              <p:nvPr/>
            </p:nvSpPr>
            <p:spPr>
              <a:xfrm>
                <a:off x="7613505" y="4354663"/>
                <a:ext cx="639920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spAutoFit/>
              </a:bodyPr>
              <a:lstStyle/>
              <a:p>
                <a:pPr algn="ctr"/>
                <a:r>
                  <a:rPr lang="en-US" sz="3200" b="1" i="0" u="none">
                    <a:latin typeface="Arial" panose="020B0604020202020204"/>
                  </a:rPr>
                  <a:t>04</a:t>
                </a:r>
                <a:endParaRPr lang="en-US" sz="3200" b="1" i="0" u="none">
                  <a:latin typeface="Arial" panose="020B0604020202020204"/>
                </a:endParaRPr>
              </a:p>
            </p:txBody>
          </p:sp>
          <p:sp>
            <p:nvSpPr>
              <p:cNvPr id="12" name="Icon4" descr="f07001bc-8a2d-4875-a046-e3dea578947d"/>
              <p:cNvSpPr/>
              <p:nvPr/>
            </p:nvSpPr>
            <p:spPr>
              <a:xfrm>
                <a:off x="6474739" y="4463079"/>
                <a:ext cx="472571" cy="464337"/>
              </a:xfrm>
              <a:custGeom>
                <a:avLst/>
                <a:gdLst>
                  <a:gd name="connsiteX0" fmla="*/ 303397 w 606132"/>
                  <a:gd name="connsiteY0" fmla="*/ 220081 h 595572"/>
                  <a:gd name="connsiteX1" fmla="*/ 330372 w 606132"/>
                  <a:gd name="connsiteY1" fmla="*/ 224914 h 595572"/>
                  <a:gd name="connsiteX2" fmla="*/ 587471 w 606132"/>
                  <a:gd name="connsiteY2" fmla="*/ 336782 h 595572"/>
                  <a:gd name="connsiteX3" fmla="*/ 604249 w 606132"/>
                  <a:gd name="connsiteY3" fmla="*/ 377121 h 595572"/>
                  <a:gd name="connsiteX4" fmla="*/ 535457 w 606132"/>
                  <a:gd name="connsiteY4" fmla="*/ 566961 h 595572"/>
                  <a:gd name="connsiteX5" fmla="*/ 495963 w 606132"/>
                  <a:gd name="connsiteY5" fmla="*/ 595572 h 595572"/>
                  <a:gd name="connsiteX6" fmla="*/ 110186 w 606132"/>
                  <a:gd name="connsiteY6" fmla="*/ 595572 h 595572"/>
                  <a:gd name="connsiteX7" fmla="*/ 70563 w 606132"/>
                  <a:gd name="connsiteY7" fmla="*/ 566961 h 595572"/>
                  <a:gd name="connsiteX8" fmla="*/ 1900 w 606132"/>
                  <a:gd name="connsiteY8" fmla="*/ 377121 h 595572"/>
                  <a:gd name="connsiteX9" fmla="*/ 18549 w 606132"/>
                  <a:gd name="connsiteY9" fmla="*/ 336782 h 595572"/>
                  <a:gd name="connsiteX10" fmla="*/ 276423 w 606132"/>
                  <a:gd name="connsiteY10" fmla="*/ 224914 h 595572"/>
                  <a:gd name="connsiteX11" fmla="*/ 303397 w 606132"/>
                  <a:gd name="connsiteY11" fmla="*/ 220081 h 595572"/>
                  <a:gd name="connsiteX12" fmla="*/ 190840 w 606132"/>
                  <a:gd name="connsiteY12" fmla="*/ 151862 h 595572"/>
                  <a:gd name="connsiteX13" fmla="*/ 183483 w 606132"/>
                  <a:gd name="connsiteY13" fmla="*/ 159594 h 595572"/>
                  <a:gd name="connsiteX14" fmla="*/ 183483 w 606132"/>
                  <a:gd name="connsiteY14" fmla="*/ 162816 h 595572"/>
                  <a:gd name="connsiteX15" fmla="*/ 190840 w 606132"/>
                  <a:gd name="connsiteY15" fmla="*/ 170548 h 595572"/>
                  <a:gd name="connsiteX16" fmla="*/ 415145 w 606132"/>
                  <a:gd name="connsiteY16" fmla="*/ 170548 h 595572"/>
                  <a:gd name="connsiteX17" fmla="*/ 422501 w 606132"/>
                  <a:gd name="connsiteY17" fmla="*/ 162816 h 595572"/>
                  <a:gd name="connsiteX18" fmla="*/ 422501 w 606132"/>
                  <a:gd name="connsiteY18" fmla="*/ 159594 h 595572"/>
                  <a:gd name="connsiteX19" fmla="*/ 415145 w 606132"/>
                  <a:gd name="connsiteY19" fmla="*/ 151862 h 595572"/>
                  <a:gd name="connsiteX20" fmla="*/ 127600 w 606132"/>
                  <a:gd name="connsiteY20" fmla="*/ 131887 h 595572"/>
                  <a:gd name="connsiteX21" fmla="*/ 478384 w 606132"/>
                  <a:gd name="connsiteY21" fmla="*/ 131887 h 595572"/>
                  <a:gd name="connsiteX22" fmla="*/ 503163 w 606132"/>
                  <a:gd name="connsiteY22" fmla="*/ 157790 h 595572"/>
                  <a:gd name="connsiteX23" fmla="*/ 503163 w 606132"/>
                  <a:gd name="connsiteY23" fmla="*/ 262689 h 595572"/>
                  <a:gd name="connsiteX24" fmla="*/ 483159 w 606132"/>
                  <a:gd name="connsiteY24" fmla="*/ 271194 h 595572"/>
                  <a:gd name="connsiteX25" fmla="*/ 334612 w 606132"/>
                  <a:gd name="connsiteY25" fmla="*/ 206631 h 595572"/>
                  <a:gd name="connsiteX26" fmla="*/ 303379 w 606132"/>
                  <a:gd name="connsiteY26" fmla="*/ 200832 h 595572"/>
                  <a:gd name="connsiteX27" fmla="*/ 272147 w 606132"/>
                  <a:gd name="connsiteY27" fmla="*/ 206631 h 595572"/>
                  <a:gd name="connsiteX28" fmla="*/ 119599 w 606132"/>
                  <a:gd name="connsiteY28" fmla="*/ 273127 h 595572"/>
                  <a:gd name="connsiteX29" fmla="*/ 102821 w 606132"/>
                  <a:gd name="connsiteY29" fmla="*/ 264364 h 595572"/>
                  <a:gd name="connsiteX30" fmla="*/ 102821 w 606132"/>
                  <a:gd name="connsiteY30" fmla="*/ 157790 h 595572"/>
                  <a:gd name="connsiteX31" fmla="*/ 127600 w 606132"/>
                  <a:gd name="connsiteY31" fmla="*/ 131887 h 595572"/>
                  <a:gd name="connsiteX32" fmla="*/ 379413 w 606132"/>
                  <a:gd name="connsiteY32" fmla="*/ 33513 h 595572"/>
                  <a:gd name="connsiteX33" fmla="*/ 354892 w 606132"/>
                  <a:gd name="connsiteY33" fmla="*/ 59164 h 595572"/>
                  <a:gd name="connsiteX34" fmla="*/ 379413 w 606132"/>
                  <a:gd name="connsiteY34" fmla="*/ 84944 h 595572"/>
                  <a:gd name="connsiteX35" fmla="*/ 404063 w 606132"/>
                  <a:gd name="connsiteY35" fmla="*/ 59164 h 595572"/>
                  <a:gd name="connsiteX36" fmla="*/ 379413 w 606132"/>
                  <a:gd name="connsiteY36" fmla="*/ 33513 h 595572"/>
                  <a:gd name="connsiteX37" fmla="*/ 302494 w 606132"/>
                  <a:gd name="connsiteY37" fmla="*/ 33513 h 595572"/>
                  <a:gd name="connsiteX38" fmla="*/ 277844 w 606132"/>
                  <a:gd name="connsiteY38" fmla="*/ 59164 h 595572"/>
                  <a:gd name="connsiteX39" fmla="*/ 302494 w 606132"/>
                  <a:gd name="connsiteY39" fmla="*/ 84944 h 595572"/>
                  <a:gd name="connsiteX40" fmla="*/ 327015 w 606132"/>
                  <a:gd name="connsiteY40" fmla="*/ 59164 h 595572"/>
                  <a:gd name="connsiteX41" fmla="*/ 302494 w 606132"/>
                  <a:gd name="connsiteY41" fmla="*/ 33513 h 595572"/>
                  <a:gd name="connsiteX42" fmla="*/ 225446 w 606132"/>
                  <a:gd name="connsiteY42" fmla="*/ 33513 h 595572"/>
                  <a:gd name="connsiteX43" fmla="*/ 200796 w 606132"/>
                  <a:gd name="connsiteY43" fmla="*/ 59164 h 595572"/>
                  <a:gd name="connsiteX44" fmla="*/ 225446 w 606132"/>
                  <a:gd name="connsiteY44" fmla="*/ 84944 h 595572"/>
                  <a:gd name="connsiteX45" fmla="*/ 250096 w 606132"/>
                  <a:gd name="connsiteY45" fmla="*/ 59164 h 595572"/>
                  <a:gd name="connsiteX46" fmla="*/ 225446 w 606132"/>
                  <a:gd name="connsiteY46" fmla="*/ 33513 h 595572"/>
                  <a:gd name="connsiteX47" fmla="*/ 198473 w 606132"/>
                  <a:gd name="connsiteY47" fmla="*/ 0 h 595572"/>
                  <a:gd name="connsiteX48" fmla="*/ 407548 w 606132"/>
                  <a:gd name="connsiteY48" fmla="*/ 0 h 595572"/>
                  <a:gd name="connsiteX49" fmla="*/ 432456 w 606132"/>
                  <a:gd name="connsiteY49" fmla="*/ 25780 h 595572"/>
                  <a:gd name="connsiteX50" fmla="*/ 432327 w 606132"/>
                  <a:gd name="connsiteY50" fmla="*/ 87135 h 595572"/>
                  <a:gd name="connsiteX51" fmla="*/ 407548 w 606132"/>
                  <a:gd name="connsiteY51" fmla="*/ 112270 h 595572"/>
                  <a:gd name="connsiteX52" fmla="*/ 198473 w 606132"/>
                  <a:gd name="connsiteY52" fmla="*/ 112270 h 595572"/>
                  <a:gd name="connsiteX53" fmla="*/ 173693 w 606132"/>
                  <a:gd name="connsiteY53" fmla="*/ 87135 h 595572"/>
                  <a:gd name="connsiteX54" fmla="*/ 173693 w 606132"/>
                  <a:gd name="connsiteY54" fmla="*/ 25780 h 595572"/>
                  <a:gd name="connsiteX55" fmla="*/ 198473 w 606132"/>
                  <a:gd name="connsiteY55" fmla="*/ 0 h 595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06132" h="595572">
                    <a:moveTo>
                      <a:pt x="303397" y="220081"/>
                    </a:moveTo>
                    <a:cubicBezTo>
                      <a:pt x="313174" y="220081"/>
                      <a:pt x="322951" y="221692"/>
                      <a:pt x="330372" y="224914"/>
                    </a:cubicBezTo>
                    <a:lnTo>
                      <a:pt x="587471" y="336782"/>
                    </a:lnTo>
                    <a:cubicBezTo>
                      <a:pt x="602313" y="343226"/>
                      <a:pt x="609928" y="361398"/>
                      <a:pt x="604249" y="377121"/>
                    </a:cubicBezTo>
                    <a:lnTo>
                      <a:pt x="535457" y="566961"/>
                    </a:lnTo>
                    <a:cubicBezTo>
                      <a:pt x="529778" y="582684"/>
                      <a:pt x="511967" y="595572"/>
                      <a:pt x="495963" y="595572"/>
                    </a:cubicBezTo>
                    <a:lnTo>
                      <a:pt x="110186" y="595572"/>
                    </a:lnTo>
                    <a:cubicBezTo>
                      <a:pt x="94052" y="595572"/>
                      <a:pt x="76241" y="582684"/>
                      <a:pt x="70563" y="566961"/>
                    </a:cubicBezTo>
                    <a:lnTo>
                      <a:pt x="1900" y="377121"/>
                    </a:lnTo>
                    <a:cubicBezTo>
                      <a:pt x="-3779" y="361398"/>
                      <a:pt x="3707" y="343354"/>
                      <a:pt x="18549" y="336782"/>
                    </a:cubicBezTo>
                    <a:lnTo>
                      <a:pt x="276423" y="224914"/>
                    </a:lnTo>
                    <a:cubicBezTo>
                      <a:pt x="283844" y="221692"/>
                      <a:pt x="293621" y="220081"/>
                      <a:pt x="303397" y="220081"/>
                    </a:cubicBezTo>
                    <a:close/>
                    <a:moveTo>
                      <a:pt x="190840" y="151862"/>
                    </a:moveTo>
                    <a:cubicBezTo>
                      <a:pt x="186839" y="151862"/>
                      <a:pt x="183483" y="155341"/>
                      <a:pt x="183483" y="159594"/>
                    </a:cubicBezTo>
                    <a:lnTo>
                      <a:pt x="183483" y="162816"/>
                    </a:lnTo>
                    <a:cubicBezTo>
                      <a:pt x="183483" y="167068"/>
                      <a:pt x="186839" y="170548"/>
                      <a:pt x="190840" y="170548"/>
                    </a:cubicBezTo>
                    <a:lnTo>
                      <a:pt x="415145" y="170548"/>
                    </a:lnTo>
                    <a:cubicBezTo>
                      <a:pt x="419146" y="170548"/>
                      <a:pt x="422501" y="167068"/>
                      <a:pt x="422501" y="162816"/>
                    </a:cubicBezTo>
                    <a:lnTo>
                      <a:pt x="422501" y="159594"/>
                    </a:lnTo>
                    <a:cubicBezTo>
                      <a:pt x="422501" y="155341"/>
                      <a:pt x="419146" y="151862"/>
                      <a:pt x="415145" y="151862"/>
                    </a:cubicBezTo>
                    <a:close/>
                    <a:moveTo>
                      <a:pt x="127600" y="131887"/>
                    </a:moveTo>
                    <a:lnTo>
                      <a:pt x="478384" y="131887"/>
                    </a:lnTo>
                    <a:cubicBezTo>
                      <a:pt x="492064" y="131887"/>
                      <a:pt x="503163" y="143614"/>
                      <a:pt x="503163" y="157790"/>
                    </a:cubicBezTo>
                    <a:lnTo>
                      <a:pt x="503163" y="262689"/>
                    </a:lnTo>
                    <a:cubicBezTo>
                      <a:pt x="503163" y="262689"/>
                      <a:pt x="503163" y="280215"/>
                      <a:pt x="483159" y="271194"/>
                    </a:cubicBezTo>
                    <a:cubicBezTo>
                      <a:pt x="452185" y="257534"/>
                      <a:pt x="334612" y="206631"/>
                      <a:pt x="334612" y="206631"/>
                    </a:cubicBezTo>
                    <a:cubicBezTo>
                      <a:pt x="326094" y="202894"/>
                      <a:pt x="314995" y="200832"/>
                      <a:pt x="303379" y="200832"/>
                    </a:cubicBezTo>
                    <a:cubicBezTo>
                      <a:pt x="291635" y="200832"/>
                      <a:pt x="280665" y="202894"/>
                      <a:pt x="272147" y="206631"/>
                    </a:cubicBezTo>
                    <a:cubicBezTo>
                      <a:pt x="272147" y="206631"/>
                      <a:pt x="152251" y="262044"/>
                      <a:pt x="119599" y="273127"/>
                    </a:cubicBezTo>
                    <a:cubicBezTo>
                      <a:pt x="102563" y="278926"/>
                      <a:pt x="102821" y="264364"/>
                      <a:pt x="102821" y="264364"/>
                    </a:cubicBezTo>
                    <a:lnTo>
                      <a:pt x="102821" y="157790"/>
                    </a:lnTo>
                    <a:cubicBezTo>
                      <a:pt x="102821" y="143614"/>
                      <a:pt x="113920" y="131887"/>
                      <a:pt x="127600" y="131887"/>
                    </a:cubicBezTo>
                    <a:close/>
                    <a:moveTo>
                      <a:pt x="379413" y="33513"/>
                    </a:moveTo>
                    <a:cubicBezTo>
                      <a:pt x="365862" y="33513"/>
                      <a:pt x="354892" y="44985"/>
                      <a:pt x="354892" y="59164"/>
                    </a:cubicBezTo>
                    <a:cubicBezTo>
                      <a:pt x="354892" y="73343"/>
                      <a:pt x="365862" y="84944"/>
                      <a:pt x="379413" y="84944"/>
                    </a:cubicBezTo>
                    <a:cubicBezTo>
                      <a:pt x="393093" y="84944"/>
                      <a:pt x="404063" y="73343"/>
                      <a:pt x="404063" y="59164"/>
                    </a:cubicBezTo>
                    <a:cubicBezTo>
                      <a:pt x="404063" y="44985"/>
                      <a:pt x="393093" y="33513"/>
                      <a:pt x="379413" y="33513"/>
                    </a:cubicBezTo>
                    <a:close/>
                    <a:moveTo>
                      <a:pt x="302494" y="33513"/>
                    </a:moveTo>
                    <a:cubicBezTo>
                      <a:pt x="288814" y="33513"/>
                      <a:pt x="277844" y="44985"/>
                      <a:pt x="277844" y="59164"/>
                    </a:cubicBezTo>
                    <a:cubicBezTo>
                      <a:pt x="277844" y="73343"/>
                      <a:pt x="288814" y="84944"/>
                      <a:pt x="302494" y="84944"/>
                    </a:cubicBezTo>
                    <a:cubicBezTo>
                      <a:pt x="316045" y="84944"/>
                      <a:pt x="327015" y="73343"/>
                      <a:pt x="327015" y="59164"/>
                    </a:cubicBezTo>
                    <a:cubicBezTo>
                      <a:pt x="327015" y="44985"/>
                      <a:pt x="316045" y="33513"/>
                      <a:pt x="302494" y="33513"/>
                    </a:cubicBezTo>
                    <a:close/>
                    <a:moveTo>
                      <a:pt x="225446" y="33513"/>
                    </a:moveTo>
                    <a:cubicBezTo>
                      <a:pt x="211766" y="33513"/>
                      <a:pt x="200796" y="44985"/>
                      <a:pt x="200796" y="59164"/>
                    </a:cubicBezTo>
                    <a:cubicBezTo>
                      <a:pt x="200796" y="73343"/>
                      <a:pt x="211766" y="84944"/>
                      <a:pt x="225446" y="84944"/>
                    </a:cubicBezTo>
                    <a:cubicBezTo>
                      <a:pt x="238997" y="84944"/>
                      <a:pt x="250096" y="73343"/>
                      <a:pt x="250096" y="59164"/>
                    </a:cubicBezTo>
                    <a:cubicBezTo>
                      <a:pt x="250096" y="44985"/>
                      <a:pt x="238997" y="33513"/>
                      <a:pt x="225446" y="33513"/>
                    </a:cubicBezTo>
                    <a:close/>
                    <a:moveTo>
                      <a:pt x="198473" y="0"/>
                    </a:moveTo>
                    <a:lnTo>
                      <a:pt x="407548" y="0"/>
                    </a:lnTo>
                    <a:cubicBezTo>
                      <a:pt x="421228" y="0"/>
                      <a:pt x="432456" y="11601"/>
                      <a:pt x="432456" y="25780"/>
                    </a:cubicBezTo>
                    <a:lnTo>
                      <a:pt x="432327" y="87135"/>
                    </a:lnTo>
                    <a:cubicBezTo>
                      <a:pt x="432069" y="101056"/>
                      <a:pt x="420970" y="112270"/>
                      <a:pt x="407548" y="112270"/>
                    </a:cubicBezTo>
                    <a:lnTo>
                      <a:pt x="198473" y="112270"/>
                    </a:lnTo>
                    <a:cubicBezTo>
                      <a:pt x="185050" y="112270"/>
                      <a:pt x="174080" y="101056"/>
                      <a:pt x="173693" y="87135"/>
                    </a:cubicBezTo>
                    <a:lnTo>
                      <a:pt x="173693" y="25780"/>
                    </a:lnTo>
                    <a:cubicBezTo>
                      <a:pt x="173693" y="11601"/>
                      <a:pt x="184792" y="0"/>
                      <a:pt x="19847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36" name="组合 35" descr="f1e8018a-a2c2-4786-a9d4-f0f507bb174d"/>
            <p:cNvGrpSpPr/>
            <p:nvPr/>
          </p:nvGrpSpPr>
          <p:grpSpPr>
            <a:xfrm>
              <a:off x="660401" y="4768760"/>
              <a:ext cx="5545717" cy="1260947"/>
              <a:chOff x="660401" y="4768760"/>
              <a:chExt cx="5545717" cy="1260947"/>
            </a:xfrm>
          </p:grpSpPr>
          <p:sp>
            <p:nvSpPr>
              <p:cNvPr id="30" name="IconBackground5" descr="bb795766-e50c-4914-9e30-69e0ca7e4500"/>
              <p:cNvSpPr/>
              <p:nvPr/>
            </p:nvSpPr>
            <p:spPr>
              <a:xfrm>
                <a:off x="4750123" y="4768760"/>
                <a:ext cx="1455995" cy="1260947"/>
              </a:xfrm>
              <a:custGeom>
                <a:avLst/>
                <a:gdLst>
                  <a:gd name="connsiteX0" fmla="*/ 908685 w 1211580"/>
                  <a:gd name="connsiteY0" fmla="*/ 0 h 1049274"/>
                  <a:gd name="connsiteX1" fmla="*/ 302895 w 1211580"/>
                  <a:gd name="connsiteY1" fmla="*/ 0 h 1049274"/>
                  <a:gd name="connsiteX2" fmla="*/ 0 w 1211580"/>
                  <a:gd name="connsiteY2" fmla="*/ 524637 h 1049274"/>
                  <a:gd name="connsiteX3" fmla="*/ 302895 w 1211580"/>
                  <a:gd name="connsiteY3" fmla="*/ 1049274 h 1049274"/>
                  <a:gd name="connsiteX4" fmla="*/ 908685 w 1211580"/>
                  <a:gd name="connsiteY4" fmla="*/ 1049274 h 1049274"/>
                  <a:gd name="connsiteX5" fmla="*/ 1211580 w 1211580"/>
                  <a:gd name="connsiteY5" fmla="*/ 524637 h 1049274"/>
                  <a:gd name="connsiteX6" fmla="*/ 908685 w 1211580"/>
                  <a:gd name="connsiteY6" fmla="*/ 0 h 1049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1580" h="1049274">
                    <a:moveTo>
                      <a:pt x="908685" y="0"/>
                    </a:moveTo>
                    <a:lnTo>
                      <a:pt x="302895" y="0"/>
                    </a:lnTo>
                    <a:lnTo>
                      <a:pt x="0" y="524637"/>
                    </a:lnTo>
                    <a:lnTo>
                      <a:pt x="302895" y="1049274"/>
                    </a:lnTo>
                    <a:lnTo>
                      <a:pt x="908685" y="1049274"/>
                    </a:lnTo>
                    <a:lnTo>
                      <a:pt x="1211580" y="524637"/>
                    </a:lnTo>
                    <a:lnTo>
                      <a:pt x="908685" y="0"/>
                    </a:lnTo>
                    <a:close/>
                  </a:path>
                </a:pathLst>
              </a:custGeom>
              <a:noFill/>
              <a:ln w="571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</a:p>
            </p:txBody>
          </p:sp>
          <p:sp>
            <p:nvSpPr>
              <p:cNvPr id="31" name="Bullet5" descr="d0e6e5ef-549a-4712-b506-de525deb4e10"/>
              <p:cNvSpPr/>
              <p:nvPr/>
            </p:nvSpPr>
            <p:spPr>
              <a:xfrm>
                <a:off x="660401" y="4858622"/>
                <a:ext cx="3210432" cy="4743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食物中毒特点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2" name="Text5" descr="66d84685-7042-4524-a056-0090c51916b0"/>
              <p:cNvSpPr/>
              <p:nvPr/>
            </p:nvSpPr>
            <p:spPr>
              <a:xfrm>
                <a:off x="660401" y="5332937"/>
                <a:ext cx="3210432" cy="6069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潜伏期短、发病急，有相似临床表现，与食用有毒食品有关。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3" name="Number5" descr="cec9a61d-fd00-4cec-a8c3-ec67735974da"/>
              <p:cNvSpPr txBox="1"/>
              <p:nvPr/>
            </p:nvSpPr>
            <p:spPr>
              <a:xfrm>
                <a:off x="3922305" y="5040550"/>
                <a:ext cx="639919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3200" b="1" i="0" u="none">
                    <a:latin typeface="Arial" panose="020B0604020202020204"/>
                  </a:rPr>
                  <a:t>05</a:t>
                </a:r>
                <a:endParaRPr lang="en-US" sz="3200" b="1" i="0" u="none">
                  <a:latin typeface="Arial" panose="020B0604020202020204"/>
                </a:endParaRPr>
              </a:p>
            </p:txBody>
          </p:sp>
          <p:sp>
            <p:nvSpPr>
              <p:cNvPr id="35" name="Icon5" descr="e7ed3421-b575-4c1a-bf20-4f14046714ef"/>
              <p:cNvSpPr/>
              <p:nvPr/>
            </p:nvSpPr>
            <p:spPr>
              <a:xfrm>
                <a:off x="5296427" y="5162948"/>
                <a:ext cx="363389" cy="472571"/>
              </a:xfrm>
              <a:custGeom>
                <a:avLst/>
                <a:gdLst>
                  <a:gd name="T0" fmla="*/ 3382 w 4133"/>
                  <a:gd name="T1" fmla="*/ 1250 h 5383"/>
                  <a:gd name="T2" fmla="*/ 2067 w 4133"/>
                  <a:gd name="T3" fmla="*/ 0 h 5383"/>
                  <a:gd name="T4" fmla="*/ 752 w 4133"/>
                  <a:gd name="T5" fmla="*/ 1250 h 5383"/>
                  <a:gd name="T6" fmla="*/ 0 w 4133"/>
                  <a:gd name="T7" fmla="*/ 1250 h 5383"/>
                  <a:gd name="T8" fmla="*/ 0 w 4133"/>
                  <a:gd name="T9" fmla="*/ 2508 h 5383"/>
                  <a:gd name="T10" fmla="*/ 250 w 4133"/>
                  <a:gd name="T11" fmla="*/ 2508 h 5383"/>
                  <a:gd name="T12" fmla="*/ 250 w 4133"/>
                  <a:gd name="T13" fmla="*/ 5383 h 5383"/>
                  <a:gd name="T14" fmla="*/ 1383 w 4133"/>
                  <a:gd name="T15" fmla="*/ 5383 h 5383"/>
                  <a:gd name="T16" fmla="*/ 1383 w 4133"/>
                  <a:gd name="T17" fmla="*/ 4267 h 5383"/>
                  <a:gd name="T18" fmla="*/ 2750 w 4133"/>
                  <a:gd name="T19" fmla="*/ 4267 h 5383"/>
                  <a:gd name="T20" fmla="*/ 2750 w 4133"/>
                  <a:gd name="T21" fmla="*/ 5383 h 5383"/>
                  <a:gd name="T22" fmla="*/ 3883 w 4133"/>
                  <a:gd name="T23" fmla="*/ 5383 h 5383"/>
                  <a:gd name="T24" fmla="*/ 3883 w 4133"/>
                  <a:gd name="T25" fmla="*/ 2508 h 5383"/>
                  <a:gd name="T26" fmla="*/ 4133 w 4133"/>
                  <a:gd name="T27" fmla="*/ 2508 h 5383"/>
                  <a:gd name="T28" fmla="*/ 4133 w 4133"/>
                  <a:gd name="T29" fmla="*/ 1250 h 5383"/>
                  <a:gd name="T30" fmla="*/ 3382 w 4133"/>
                  <a:gd name="T31" fmla="*/ 1250 h 5383"/>
                  <a:gd name="T32" fmla="*/ 1413 w 4133"/>
                  <a:gd name="T33" fmla="*/ 1345 h 5383"/>
                  <a:gd name="T34" fmla="*/ 2123 w 4133"/>
                  <a:gd name="T35" fmla="*/ 635 h 5383"/>
                  <a:gd name="T36" fmla="*/ 2408 w 4133"/>
                  <a:gd name="T37" fmla="*/ 635 h 5383"/>
                  <a:gd name="T38" fmla="*/ 2720 w 4133"/>
                  <a:gd name="T39" fmla="*/ 947 h 5383"/>
                  <a:gd name="T40" fmla="*/ 2720 w 4133"/>
                  <a:gd name="T41" fmla="*/ 1231 h 5383"/>
                  <a:gd name="T42" fmla="*/ 2010 w 4133"/>
                  <a:gd name="T43" fmla="*/ 1942 h 5383"/>
                  <a:gd name="T44" fmla="*/ 1726 w 4133"/>
                  <a:gd name="T45" fmla="*/ 1942 h 5383"/>
                  <a:gd name="T46" fmla="*/ 1413 w 4133"/>
                  <a:gd name="T47" fmla="*/ 1629 h 5383"/>
                  <a:gd name="T48" fmla="*/ 1413 w 4133"/>
                  <a:gd name="T49" fmla="*/ 1345 h 5383"/>
                  <a:gd name="T50" fmla="*/ 2750 w 4133"/>
                  <a:gd name="T51" fmla="*/ 3867 h 5383"/>
                  <a:gd name="T52" fmla="*/ 1383 w 4133"/>
                  <a:gd name="T53" fmla="*/ 3867 h 5383"/>
                  <a:gd name="T54" fmla="*/ 1383 w 4133"/>
                  <a:gd name="T55" fmla="*/ 3258 h 5383"/>
                  <a:gd name="T56" fmla="*/ 2750 w 4133"/>
                  <a:gd name="T57" fmla="*/ 3258 h 5383"/>
                  <a:gd name="T58" fmla="*/ 2750 w 4133"/>
                  <a:gd name="T59" fmla="*/ 3867 h 5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33" h="5383">
                    <a:moveTo>
                      <a:pt x="3382" y="1250"/>
                    </a:moveTo>
                    <a:cubicBezTo>
                      <a:pt x="3347" y="555"/>
                      <a:pt x="2770" y="0"/>
                      <a:pt x="2067" y="0"/>
                    </a:cubicBezTo>
                    <a:cubicBezTo>
                      <a:pt x="1363" y="0"/>
                      <a:pt x="787" y="555"/>
                      <a:pt x="752" y="1250"/>
                    </a:cubicBezTo>
                    <a:lnTo>
                      <a:pt x="0" y="1250"/>
                    </a:lnTo>
                    <a:lnTo>
                      <a:pt x="0" y="2508"/>
                    </a:lnTo>
                    <a:lnTo>
                      <a:pt x="250" y="2508"/>
                    </a:lnTo>
                    <a:lnTo>
                      <a:pt x="250" y="5383"/>
                    </a:lnTo>
                    <a:lnTo>
                      <a:pt x="1383" y="5383"/>
                    </a:lnTo>
                    <a:lnTo>
                      <a:pt x="1383" y="4267"/>
                    </a:lnTo>
                    <a:lnTo>
                      <a:pt x="2750" y="4267"/>
                    </a:lnTo>
                    <a:lnTo>
                      <a:pt x="2750" y="5383"/>
                    </a:lnTo>
                    <a:lnTo>
                      <a:pt x="3883" y="5383"/>
                    </a:lnTo>
                    <a:lnTo>
                      <a:pt x="3883" y="2508"/>
                    </a:lnTo>
                    <a:lnTo>
                      <a:pt x="4133" y="2508"/>
                    </a:lnTo>
                    <a:lnTo>
                      <a:pt x="4133" y="1250"/>
                    </a:lnTo>
                    <a:lnTo>
                      <a:pt x="3382" y="1250"/>
                    </a:lnTo>
                    <a:close/>
                    <a:moveTo>
                      <a:pt x="1413" y="1345"/>
                    </a:moveTo>
                    <a:lnTo>
                      <a:pt x="2123" y="635"/>
                    </a:lnTo>
                    <a:cubicBezTo>
                      <a:pt x="2202" y="713"/>
                      <a:pt x="2329" y="713"/>
                      <a:pt x="2408" y="635"/>
                    </a:cubicBezTo>
                    <a:lnTo>
                      <a:pt x="2720" y="947"/>
                    </a:lnTo>
                    <a:cubicBezTo>
                      <a:pt x="2642" y="1026"/>
                      <a:pt x="2642" y="1153"/>
                      <a:pt x="2720" y="1231"/>
                    </a:cubicBezTo>
                    <a:lnTo>
                      <a:pt x="2010" y="1942"/>
                    </a:lnTo>
                    <a:cubicBezTo>
                      <a:pt x="1931" y="1863"/>
                      <a:pt x="1804" y="1863"/>
                      <a:pt x="1726" y="1942"/>
                    </a:cubicBezTo>
                    <a:lnTo>
                      <a:pt x="1413" y="1629"/>
                    </a:lnTo>
                    <a:cubicBezTo>
                      <a:pt x="1492" y="1551"/>
                      <a:pt x="1492" y="1423"/>
                      <a:pt x="1413" y="1345"/>
                    </a:cubicBezTo>
                    <a:close/>
                    <a:moveTo>
                      <a:pt x="2750" y="3867"/>
                    </a:moveTo>
                    <a:lnTo>
                      <a:pt x="1383" y="3867"/>
                    </a:lnTo>
                    <a:lnTo>
                      <a:pt x="1383" y="3258"/>
                    </a:lnTo>
                    <a:lnTo>
                      <a:pt x="2750" y="3258"/>
                    </a:lnTo>
                    <a:lnTo>
                      <a:pt x="2750" y="386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常见食物中毒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17" name="828380fd-8da9-49ad-8f15-b44bd00d2ff2.source.8.zh-Hans.pptx" descr="f3a77051-7051-408e-b788-6e469fa5533f"/>
          <p:cNvGrpSpPr/>
          <p:nvPr/>
        </p:nvGrpSpPr>
        <p:grpSpPr>
          <a:xfrm>
            <a:off x="518886" y="1130300"/>
            <a:ext cx="11141528" cy="5003800"/>
            <a:chOff x="518886" y="1130300"/>
            <a:chExt cx="11141528" cy="5003800"/>
          </a:xfrm>
        </p:grpSpPr>
        <p:sp>
          <p:nvSpPr>
            <p:cNvPr id="91" name="任意多边形: 形状 12" descr="1206628f-dcf8-4e08-958e-c3ade1dab0d1"/>
            <p:cNvSpPr/>
            <p:nvPr/>
          </p:nvSpPr>
          <p:spPr>
            <a:xfrm>
              <a:off x="518886" y="2673617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92" name="任意多边形: 形状 13" descr="28972ebe-f60c-432f-a442-f1c37c8f9846"/>
            <p:cNvSpPr/>
            <p:nvPr/>
          </p:nvSpPr>
          <p:spPr>
            <a:xfrm flipH="1">
              <a:off x="952157" y="2673617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109" name="组合 108" descr="767283a1-b758-4808-a70f-9dd5285e6d14"/>
            <p:cNvGrpSpPr/>
            <p:nvPr/>
          </p:nvGrpSpPr>
          <p:grpSpPr>
            <a:xfrm>
              <a:off x="635823" y="1968581"/>
              <a:ext cx="2661022" cy="1954641"/>
              <a:chOff x="635823" y="1968581"/>
              <a:chExt cx="2661022" cy="1954641"/>
            </a:xfrm>
          </p:grpSpPr>
          <p:sp>
            <p:nvSpPr>
              <p:cNvPr id="93" name="Text1" descr="0d9d8475-f8d9-4c2b-8232-4aee6ba099b4"/>
              <p:cNvSpPr txBox="1"/>
              <p:nvPr/>
            </p:nvSpPr>
            <p:spPr>
              <a:xfrm>
                <a:off x="1452222" y="2844983"/>
                <a:ext cx="1844621" cy="10782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由葡萄球菌污染食物引起，症状为恶心、呕吐等，注意个人卫生预防。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94" name="Bullet1" descr="505a09c9-9053-4cb6-8239-7a91f7ef4503"/>
              <p:cNvSpPr txBox="1"/>
              <p:nvPr/>
            </p:nvSpPr>
            <p:spPr>
              <a:xfrm>
                <a:off x="1452223" y="1968581"/>
                <a:ext cx="1844622" cy="876403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>
                <a:norm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葡萄球菌食物中毒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6" name="Number1" descr="9ca9a22e-8ae1-4620-888e-63b3ec6444c2"/>
              <p:cNvSpPr/>
              <p:nvPr/>
            </p:nvSpPr>
            <p:spPr>
              <a:xfrm>
                <a:off x="635823" y="2433930"/>
                <a:ext cx="588926" cy="650027"/>
              </a:xfrm>
              <a:prstGeom prst="roundRect">
                <a:avLst/>
              </a:prstGeom>
              <a:noFill/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20000"/>
              </a:bodyPr>
              <a:lstStyle/>
              <a:p>
                <a:pPr algn="ctr"/>
                <a:r>
                  <a:rPr lang="en-US" sz="4000" b="1" i="0" u="none">
                    <a:latin typeface="Arial" panose="020B0604020202020204"/>
                  </a:rPr>
                  <a:t>1</a:t>
                </a:r>
                <a:endParaRPr lang="en-US" sz="4000" b="1" i="0" u="none">
                  <a:latin typeface="Arial" panose="020B0604020202020204"/>
                </a:endParaRPr>
              </a:p>
            </p:txBody>
          </p:sp>
        </p:grpSp>
        <p:sp>
          <p:nvSpPr>
            <p:cNvPr id="88" name="星形: 五角 18" descr="76d5e3c4-07ea-4147-815a-bb8f8b9e846a"/>
            <p:cNvSpPr/>
            <p:nvPr/>
          </p:nvSpPr>
          <p:spPr>
            <a:xfrm>
              <a:off x="795014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89" name="星形: 五角 19" descr="8b38f923-a596-4258-a080-40854aa452cb"/>
            <p:cNvSpPr/>
            <p:nvPr/>
          </p:nvSpPr>
          <p:spPr>
            <a:xfrm>
              <a:off x="896173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90" name="星形: 五角 20" descr="30cce365-e3c2-4a19-b748-600faa93dfca"/>
            <p:cNvSpPr/>
            <p:nvPr/>
          </p:nvSpPr>
          <p:spPr>
            <a:xfrm>
              <a:off x="997331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4" name="Title" descr="f32708b0-17fb-4b5c-abf6-3e9363605519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ctr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认识常见的食物中毒及预防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79" name="任意多边形: 形状 12" descr="bf8dbc58-a260-4a3d-8600-8b2540c5ba9c"/>
            <p:cNvSpPr/>
            <p:nvPr/>
          </p:nvSpPr>
          <p:spPr>
            <a:xfrm>
              <a:off x="3306742" y="2673617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80" name="任意多边形: 形状 13" descr="8218851e-19b0-424e-a4d9-6501af7ead63"/>
            <p:cNvSpPr/>
            <p:nvPr/>
          </p:nvSpPr>
          <p:spPr>
            <a:xfrm flipH="1">
              <a:off x="3740013" y="2673617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110" name="组合 109" descr="f823603c-baea-4dcc-9932-6e535d0c37ac"/>
            <p:cNvGrpSpPr/>
            <p:nvPr/>
          </p:nvGrpSpPr>
          <p:grpSpPr>
            <a:xfrm>
              <a:off x="3423679" y="1968581"/>
              <a:ext cx="2661022" cy="1954641"/>
              <a:chOff x="3423679" y="1968581"/>
              <a:chExt cx="2661022" cy="1954641"/>
            </a:xfrm>
          </p:grpSpPr>
          <p:sp>
            <p:nvSpPr>
              <p:cNvPr id="81" name="Text2" descr="95b26f8b-e852-4984-809c-afc841a2ef07"/>
              <p:cNvSpPr txBox="1"/>
              <p:nvPr/>
            </p:nvSpPr>
            <p:spPr>
              <a:xfrm>
                <a:off x="4240078" y="2844983"/>
                <a:ext cx="1844621" cy="10782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沙门氏菌存在于动物肠腔，污染食物导致中毒，加强卫生管理预防。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82" name="Bullet2" descr="40f5a47f-0160-4335-8ef4-668b0098dd77"/>
              <p:cNvSpPr txBox="1"/>
              <p:nvPr/>
            </p:nvSpPr>
            <p:spPr>
              <a:xfrm>
                <a:off x="4240079" y="1968581"/>
                <a:ext cx="1844622" cy="876403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>
                <a:norm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沙门氏菌食物中毒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4" name="Number2" descr="a7bec60a-694d-4286-a9fc-eaccd8e97f49"/>
              <p:cNvSpPr/>
              <p:nvPr/>
            </p:nvSpPr>
            <p:spPr>
              <a:xfrm>
                <a:off x="3423679" y="2433930"/>
                <a:ext cx="588926" cy="650027"/>
              </a:xfrm>
              <a:prstGeom prst="roundRect">
                <a:avLst/>
              </a:prstGeom>
              <a:noFill/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20000"/>
              </a:bodyPr>
              <a:lstStyle/>
              <a:p>
                <a:pPr algn="ctr"/>
                <a:r>
                  <a:rPr lang="en-US" sz="4000" b="1" i="0" u="none">
                    <a:latin typeface="Arial" panose="020B0604020202020204"/>
                  </a:rPr>
                  <a:t>2</a:t>
                </a:r>
                <a:endParaRPr lang="en-US" sz="4000" b="1" i="0" u="none">
                  <a:latin typeface="Arial" panose="020B0604020202020204"/>
                </a:endParaRPr>
              </a:p>
            </p:txBody>
          </p:sp>
        </p:grpSp>
        <p:sp>
          <p:nvSpPr>
            <p:cNvPr id="76" name="星形: 五角 18" descr="a322f183-197a-452c-93ee-e37d034ef7fd"/>
            <p:cNvSpPr/>
            <p:nvPr/>
          </p:nvSpPr>
          <p:spPr>
            <a:xfrm>
              <a:off x="3582870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77" name="星形: 五角 19" descr="44988cbd-f422-4a84-9700-a1e3efa2eb1b"/>
            <p:cNvSpPr/>
            <p:nvPr/>
          </p:nvSpPr>
          <p:spPr>
            <a:xfrm>
              <a:off x="3684029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78" name="星形: 五角 20" descr="551e0b99-e292-4832-8af1-861d19421a82"/>
            <p:cNvSpPr/>
            <p:nvPr/>
          </p:nvSpPr>
          <p:spPr>
            <a:xfrm>
              <a:off x="3785187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67" name="任意多边形: 形状 12" descr="6511489d-65a9-45a5-8d64-a5b506178985"/>
            <p:cNvSpPr/>
            <p:nvPr/>
          </p:nvSpPr>
          <p:spPr>
            <a:xfrm>
              <a:off x="6094598" y="2673617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68" name="任意多边形: 形状 13" descr="bdc54329-3ed8-4ee7-8800-79290e7a0b69"/>
            <p:cNvSpPr/>
            <p:nvPr/>
          </p:nvSpPr>
          <p:spPr>
            <a:xfrm flipH="1">
              <a:off x="6527869" y="2673617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111" name="组合 110" descr="e3edcc79-85ad-45ee-925e-235ee8dff706"/>
            <p:cNvGrpSpPr/>
            <p:nvPr/>
          </p:nvGrpSpPr>
          <p:grpSpPr>
            <a:xfrm>
              <a:off x="6211535" y="1968581"/>
              <a:ext cx="2661022" cy="1954641"/>
              <a:chOff x="6211535" y="1968581"/>
              <a:chExt cx="2661022" cy="1954641"/>
            </a:xfrm>
          </p:grpSpPr>
          <p:sp>
            <p:nvSpPr>
              <p:cNvPr id="69" name="Text3" descr="202d5093-7811-4467-b1c1-06e8fcd2809d"/>
              <p:cNvSpPr txBox="1"/>
              <p:nvPr/>
            </p:nvSpPr>
            <p:spPr>
              <a:xfrm>
                <a:off x="7027934" y="2844983"/>
                <a:ext cx="1844621" cy="10782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大肠杆菌大量繁殖致病，症状为腹泻等，注意食品卫生预防。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0" name="Bullet3" descr="831193a5-d001-4e31-9611-8daa837521cc"/>
              <p:cNvSpPr txBox="1"/>
              <p:nvPr/>
            </p:nvSpPr>
            <p:spPr>
              <a:xfrm>
                <a:off x="7027935" y="1968581"/>
                <a:ext cx="1844622" cy="876403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>
                <a:norm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致病大肠杆菌中毒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2" name="Number3" descr="75906807-c90b-4fa5-a482-d8f033538a4d"/>
              <p:cNvSpPr/>
              <p:nvPr/>
            </p:nvSpPr>
            <p:spPr>
              <a:xfrm>
                <a:off x="6211535" y="2433930"/>
                <a:ext cx="588926" cy="650027"/>
              </a:xfrm>
              <a:prstGeom prst="roundRect">
                <a:avLst/>
              </a:prstGeom>
              <a:noFill/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20000"/>
              </a:bodyPr>
              <a:lstStyle/>
              <a:p>
                <a:pPr algn="ctr"/>
                <a:r>
                  <a:rPr lang="en-US" sz="4000" b="1" i="0" u="none">
                    <a:latin typeface="Arial" panose="020B0604020202020204"/>
                  </a:rPr>
                  <a:t>3</a:t>
                </a:r>
                <a:endParaRPr lang="en-US" sz="4000" b="1" i="0" u="none">
                  <a:latin typeface="Arial" panose="020B0604020202020204"/>
                </a:endParaRPr>
              </a:p>
            </p:txBody>
          </p:sp>
        </p:grpSp>
        <p:sp>
          <p:nvSpPr>
            <p:cNvPr id="64" name="星形: 五角 18" descr="ca11d7b5-614e-4646-9963-fcc4b40299ed"/>
            <p:cNvSpPr/>
            <p:nvPr/>
          </p:nvSpPr>
          <p:spPr>
            <a:xfrm>
              <a:off x="6370726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65" name="星形: 五角 19" descr="c9e41e5f-8700-4183-a3da-24bafdc14a2d"/>
            <p:cNvSpPr/>
            <p:nvPr/>
          </p:nvSpPr>
          <p:spPr>
            <a:xfrm>
              <a:off x="6471885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66" name="星形: 五角 20" descr="6ac2347f-f791-4ff7-8a44-cf5ce0fd71cc"/>
            <p:cNvSpPr/>
            <p:nvPr/>
          </p:nvSpPr>
          <p:spPr>
            <a:xfrm>
              <a:off x="6573043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55" name="任意多边形: 形状 12" descr="c6b34dee-ed1e-4d72-9d71-51906e090cc6"/>
            <p:cNvSpPr/>
            <p:nvPr/>
          </p:nvSpPr>
          <p:spPr>
            <a:xfrm>
              <a:off x="8882455" y="2673617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56" name="任意多边形: 形状 13" descr="d942d2d9-2f9c-450b-b6a9-073ca420b90e"/>
            <p:cNvSpPr/>
            <p:nvPr/>
          </p:nvSpPr>
          <p:spPr>
            <a:xfrm flipH="1">
              <a:off x="9315726" y="2673617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112" name="组合 111" descr="a6276d32-3eec-4c71-8eb0-b2f7ff59415b"/>
            <p:cNvGrpSpPr/>
            <p:nvPr/>
          </p:nvGrpSpPr>
          <p:grpSpPr>
            <a:xfrm>
              <a:off x="8999392" y="1968581"/>
              <a:ext cx="2661022" cy="1954641"/>
              <a:chOff x="8999392" y="1968581"/>
              <a:chExt cx="2661022" cy="1954641"/>
            </a:xfrm>
          </p:grpSpPr>
          <p:sp>
            <p:nvSpPr>
              <p:cNvPr id="57" name="Text4" descr="05a3e4e9-cc07-4d76-a4c3-21faa2f6cd39"/>
              <p:cNvSpPr txBox="1"/>
              <p:nvPr/>
            </p:nvSpPr>
            <p:spPr>
              <a:xfrm>
                <a:off x="9815791" y="2844983"/>
                <a:ext cx="1844621" cy="10782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罐头食品被肉毒杆菌污染，症状严重，加强食品卫生管理预防。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58" name="Bullet4" descr="9c3ddb3d-28f0-46ff-94aa-0b0d144b0f2e"/>
              <p:cNvSpPr txBox="1"/>
              <p:nvPr/>
            </p:nvSpPr>
            <p:spPr>
              <a:xfrm>
                <a:off x="9815792" y="1968581"/>
                <a:ext cx="1844622" cy="876403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>
                <a:norm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肉毒杆菌食物中毒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0" name="Number4" descr="cdd61626-c4a9-4d97-a88a-6eae429dc6c3"/>
              <p:cNvSpPr/>
              <p:nvPr/>
            </p:nvSpPr>
            <p:spPr>
              <a:xfrm>
                <a:off x="8999392" y="2433930"/>
                <a:ext cx="588926" cy="650027"/>
              </a:xfrm>
              <a:prstGeom prst="roundRect">
                <a:avLst/>
              </a:prstGeom>
              <a:noFill/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20000"/>
              </a:bodyPr>
              <a:lstStyle/>
              <a:p>
                <a:pPr algn="ctr"/>
                <a:r>
                  <a:rPr lang="en-US" sz="4000" b="1" i="0" u="none">
                    <a:latin typeface="Arial" panose="020B0604020202020204"/>
                  </a:rPr>
                  <a:t>4</a:t>
                </a:r>
                <a:endParaRPr lang="en-US" sz="4000" b="1" i="0" u="none">
                  <a:latin typeface="Arial" panose="020B0604020202020204"/>
                </a:endParaRPr>
              </a:p>
            </p:txBody>
          </p:sp>
        </p:grpSp>
        <p:sp>
          <p:nvSpPr>
            <p:cNvPr id="52" name="星形: 五角 18" descr="f25c4038-ab74-4dbe-8e98-4c15b06effaa"/>
            <p:cNvSpPr/>
            <p:nvPr/>
          </p:nvSpPr>
          <p:spPr>
            <a:xfrm>
              <a:off x="9158583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53" name="星形: 五角 19" descr="48501743-bbb9-43c6-8d80-ac033af65af8"/>
            <p:cNvSpPr/>
            <p:nvPr/>
          </p:nvSpPr>
          <p:spPr>
            <a:xfrm>
              <a:off x="9259742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54" name="星形: 五角 20" descr="257b184b-440f-4e65-b55c-b9c13bfc5b97"/>
            <p:cNvSpPr/>
            <p:nvPr/>
          </p:nvSpPr>
          <p:spPr>
            <a:xfrm>
              <a:off x="9360900" y="3262077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43" name="任意多边形: 形状 12" descr="cb8268d2-e92e-496e-9cab-37e6f374baa5"/>
            <p:cNvSpPr/>
            <p:nvPr/>
          </p:nvSpPr>
          <p:spPr>
            <a:xfrm>
              <a:off x="518886" y="4884495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44" name="任意多边形: 形状 13" descr="65cadec7-42c0-41fb-9b4b-6266566080eb"/>
            <p:cNvSpPr/>
            <p:nvPr/>
          </p:nvSpPr>
          <p:spPr>
            <a:xfrm flipH="1">
              <a:off x="952157" y="4884495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113" name="组合 112" descr="280b3a2c-8d07-4e90-a6f4-58f857fa4ea2"/>
            <p:cNvGrpSpPr/>
            <p:nvPr/>
          </p:nvGrpSpPr>
          <p:grpSpPr>
            <a:xfrm>
              <a:off x="635823" y="4179459"/>
              <a:ext cx="2661022" cy="1954641"/>
              <a:chOff x="635823" y="4179459"/>
              <a:chExt cx="2661022" cy="1954641"/>
            </a:xfrm>
          </p:grpSpPr>
          <p:sp>
            <p:nvSpPr>
              <p:cNvPr id="45" name="Text5" descr="2a62004f-dc0d-4ac1-b4bf-855d23c9a5fc"/>
              <p:cNvSpPr txBox="1"/>
              <p:nvPr/>
            </p:nvSpPr>
            <p:spPr>
              <a:xfrm>
                <a:off x="1452222" y="5055861"/>
                <a:ext cx="1844621" cy="10782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摄入过量亚硝酸盐引起，症状为呼吸困难等，科学腌菜预防。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6" name="Bullet5" descr="446ab48b-4555-419e-a46b-cc596590ae11"/>
              <p:cNvSpPr txBox="1"/>
              <p:nvPr/>
            </p:nvSpPr>
            <p:spPr>
              <a:xfrm>
                <a:off x="1452223" y="4179459"/>
                <a:ext cx="1844622" cy="876403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>
                <a:norm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亚硝酸盐食物中毒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8" name="Number5" descr="5f9b4517-a81e-491c-857b-1db50bfb8c0e"/>
              <p:cNvSpPr/>
              <p:nvPr/>
            </p:nvSpPr>
            <p:spPr>
              <a:xfrm>
                <a:off x="635823" y="4644808"/>
                <a:ext cx="588926" cy="650027"/>
              </a:xfrm>
              <a:prstGeom prst="roundRect">
                <a:avLst/>
              </a:prstGeom>
              <a:noFill/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20000"/>
              </a:bodyPr>
              <a:lstStyle/>
              <a:p>
                <a:pPr algn="ctr"/>
                <a:r>
                  <a:rPr lang="en-US" sz="4000" b="1" i="0" u="none">
                    <a:latin typeface="Arial" panose="020B0604020202020204"/>
                  </a:rPr>
                  <a:t>5</a:t>
                </a:r>
                <a:endParaRPr lang="en-US" sz="4000" b="1" i="0" u="none">
                  <a:latin typeface="Arial" panose="020B0604020202020204"/>
                </a:endParaRPr>
              </a:p>
            </p:txBody>
          </p:sp>
        </p:grpSp>
        <p:sp>
          <p:nvSpPr>
            <p:cNvPr id="40" name="星形: 五角 18" descr="56a5444f-47b3-4cf3-a227-7b49bd3ffe46"/>
            <p:cNvSpPr/>
            <p:nvPr/>
          </p:nvSpPr>
          <p:spPr>
            <a:xfrm>
              <a:off x="795014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41" name="星形: 五角 19" descr="1834e0ae-b736-45f7-bc36-58d76674eb18"/>
            <p:cNvSpPr/>
            <p:nvPr/>
          </p:nvSpPr>
          <p:spPr>
            <a:xfrm>
              <a:off x="896173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42" name="星形: 五角 20" descr="db497641-332b-4a5e-b861-a7c1cffaf8f6"/>
            <p:cNvSpPr/>
            <p:nvPr/>
          </p:nvSpPr>
          <p:spPr>
            <a:xfrm>
              <a:off x="997331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31" name="任意多边形: 形状 12" descr="8fbddffe-00c0-4e6e-a933-c6934bddba0c"/>
            <p:cNvSpPr/>
            <p:nvPr/>
          </p:nvSpPr>
          <p:spPr>
            <a:xfrm>
              <a:off x="3306742" y="4884495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32" name="任意多边形: 形状 13" descr="a0b99b94-1226-4439-b06d-5cbf4cbf4946"/>
            <p:cNvSpPr/>
            <p:nvPr/>
          </p:nvSpPr>
          <p:spPr>
            <a:xfrm flipH="1">
              <a:off x="3740013" y="4884495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114" name="组合 113" descr="52935f39-8f2a-474c-a36b-f2c6090c42aa"/>
            <p:cNvGrpSpPr/>
            <p:nvPr/>
          </p:nvGrpSpPr>
          <p:grpSpPr>
            <a:xfrm>
              <a:off x="3423679" y="4179459"/>
              <a:ext cx="2661022" cy="1954641"/>
              <a:chOff x="3423679" y="4179459"/>
              <a:chExt cx="2661022" cy="1954641"/>
            </a:xfrm>
          </p:grpSpPr>
          <p:sp>
            <p:nvSpPr>
              <p:cNvPr id="33" name="Text6" descr="1de4536d-b574-4b05-a1ec-1d5541a3770d"/>
              <p:cNvSpPr txBox="1"/>
              <p:nvPr/>
            </p:nvSpPr>
            <p:spPr>
              <a:xfrm>
                <a:off x="4240078" y="5055861"/>
                <a:ext cx="1844621" cy="10782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误食毒蕈导致，症状多样，加强宣传识别毒蕈预防。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4" name="Bullet6" descr="54d1e331-8689-4905-b718-32b98bdd3a63"/>
              <p:cNvSpPr txBox="1"/>
              <p:nvPr/>
            </p:nvSpPr>
            <p:spPr>
              <a:xfrm>
                <a:off x="4240079" y="4179459"/>
                <a:ext cx="1844622" cy="876403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>
                <a:norm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毒蕈食物中毒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" name="Number6" descr="08fbb96b-7f24-465d-9b66-5d138b700562"/>
              <p:cNvSpPr/>
              <p:nvPr/>
            </p:nvSpPr>
            <p:spPr>
              <a:xfrm>
                <a:off x="3423679" y="4644808"/>
                <a:ext cx="588926" cy="650027"/>
              </a:xfrm>
              <a:prstGeom prst="roundRect">
                <a:avLst/>
              </a:prstGeom>
              <a:noFill/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20000"/>
              </a:bodyPr>
              <a:lstStyle/>
              <a:p>
                <a:pPr algn="ctr"/>
                <a:r>
                  <a:rPr lang="en-US" sz="4000" b="1" i="0" u="none">
                    <a:latin typeface="Arial" panose="020B0604020202020204"/>
                  </a:rPr>
                  <a:t>6</a:t>
                </a:r>
                <a:endParaRPr lang="en-US" sz="4000" b="1" i="0" u="none">
                  <a:latin typeface="Arial" panose="020B0604020202020204"/>
                </a:endParaRPr>
              </a:p>
            </p:txBody>
          </p:sp>
        </p:grpSp>
        <p:sp>
          <p:nvSpPr>
            <p:cNvPr id="28" name="星形: 五角 18" descr="ae557293-c5c6-4997-a416-899970ef91f1"/>
            <p:cNvSpPr/>
            <p:nvPr/>
          </p:nvSpPr>
          <p:spPr>
            <a:xfrm>
              <a:off x="3582870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29" name="星形: 五角 19" descr="ad26d77f-486a-4bc8-bb81-802c5a8d0b0d"/>
            <p:cNvSpPr/>
            <p:nvPr/>
          </p:nvSpPr>
          <p:spPr>
            <a:xfrm>
              <a:off x="3684029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30" name="星形: 五角 20" descr="0a40bf1b-9d79-4d4f-8aed-25fd5cc2447a"/>
            <p:cNvSpPr/>
            <p:nvPr/>
          </p:nvSpPr>
          <p:spPr>
            <a:xfrm>
              <a:off x="3785187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19" name="任意多边形: 形状 12" descr="3e448513-0df7-4440-847e-eac7255cba0b"/>
            <p:cNvSpPr/>
            <p:nvPr/>
          </p:nvSpPr>
          <p:spPr>
            <a:xfrm>
              <a:off x="6094598" y="4884495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20" name="任意多边形: 形状 13" descr="35ebcdbb-c7a3-46ec-85a9-bb4cd8fcbeb6"/>
            <p:cNvSpPr/>
            <p:nvPr/>
          </p:nvSpPr>
          <p:spPr>
            <a:xfrm flipH="1">
              <a:off x="6527869" y="4884495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115" name="组合 114" descr="09ba6e91-2eaa-4f58-8b72-e1c7b578af24"/>
            <p:cNvGrpSpPr/>
            <p:nvPr/>
          </p:nvGrpSpPr>
          <p:grpSpPr>
            <a:xfrm>
              <a:off x="6211535" y="4179459"/>
              <a:ext cx="2661022" cy="1954641"/>
              <a:chOff x="6211535" y="4179459"/>
              <a:chExt cx="2661022" cy="1954641"/>
            </a:xfrm>
          </p:grpSpPr>
          <p:sp>
            <p:nvSpPr>
              <p:cNvPr id="21" name="Text7" descr="07285097-721e-49ad-b4c1-2778679f0956"/>
              <p:cNvSpPr txBox="1"/>
              <p:nvPr/>
            </p:nvSpPr>
            <p:spPr>
              <a:xfrm>
                <a:off x="7027934" y="5055861"/>
                <a:ext cx="1844621" cy="10782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发芽马铃薯含龙葵素，食用后中毒，挖掉芽和芽眼处理预防。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2" name="Bullet7" descr="00163295-fe57-460f-9319-244118ea4952"/>
              <p:cNvSpPr txBox="1"/>
              <p:nvPr/>
            </p:nvSpPr>
            <p:spPr>
              <a:xfrm>
                <a:off x="7027935" y="4179459"/>
                <a:ext cx="1844622" cy="876403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>
                <a:norm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发芽马铃薯食物中毒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" name="Number7" descr="bfff2054-4574-4eea-8e61-190fb7b4fc92"/>
              <p:cNvSpPr/>
              <p:nvPr/>
            </p:nvSpPr>
            <p:spPr>
              <a:xfrm>
                <a:off x="6211535" y="4644808"/>
                <a:ext cx="588926" cy="650027"/>
              </a:xfrm>
              <a:prstGeom prst="roundRect">
                <a:avLst/>
              </a:prstGeom>
              <a:noFill/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20000"/>
              </a:bodyPr>
              <a:lstStyle/>
              <a:p>
                <a:pPr algn="ctr"/>
                <a:r>
                  <a:rPr lang="en-US" sz="4000" b="1" i="0" u="none">
                    <a:latin typeface="Arial" panose="020B0604020202020204"/>
                  </a:rPr>
                  <a:t>7</a:t>
                </a:r>
                <a:endParaRPr lang="en-US" sz="4000" b="1" i="0" u="none">
                  <a:latin typeface="Arial" panose="020B0604020202020204"/>
                </a:endParaRPr>
              </a:p>
            </p:txBody>
          </p:sp>
        </p:grpSp>
        <p:sp>
          <p:nvSpPr>
            <p:cNvPr id="16" name="星形: 五角 18" descr="f0852f08-29e9-49a0-bf0d-c7fe5580d126"/>
            <p:cNvSpPr/>
            <p:nvPr/>
          </p:nvSpPr>
          <p:spPr>
            <a:xfrm>
              <a:off x="6370726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17" name="星形: 五角 19" descr="ae8bb0f1-2e48-41c6-9809-81fe6ba29a5a"/>
            <p:cNvSpPr/>
            <p:nvPr/>
          </p:nvSpPr>
          <p:spPr>
            <a:xfrm>
              <a:off x="6471885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18" name="星形: 五角 20" descr="71c2d4dd-019a-4600-b921-9b1e391d0a98"/>
            <p:cNvSpPr/>
            <p:nvPr/>
          </p:nvSpPr>
          <p:spPr>
            <a:xfrm>
              <a:off x="6573043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104" name="任意多边形: 形状 12" descr="8ad46f2e-51ed-4857-ba07-382edac08b2d"/>
            <p:cNvSpPr/>
            <p:nvPr/>
          </p:nvSpPr>
          <p:spPr>
            <a:xfrm>
              <a:off x="8882455" y="4884495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105" name="任意多边形: 形状 13" descr="cd239333-3ee9-4f8c-80c1-055e3c4452fb"/>
            <p:cNvSpPr/>
            <p:nvPr/>
          </p:nvSpPr>
          <p:spPr>
            <a:xfrm flipH="1">
              <a:off x="9315726" y="4884495"/>
              <a:ext cx="389529" cy="475247"/>
            </a:xfrm>
            <a:custGeom>
              <a:avLst/>
              <a:gdLst>
                <a:gd name="connsiteX0" fmla="*/ 46319 w 673207"/>
                <a:gd name="connsiteY0" fmla="*/ 1 h 910220"/>
                <a:gd name="connsiteX1" fmla="*/ 77276 w 673207"/>
                <a:gd name="connsiteY1" fmla="*/ 38482 h 910220"/>
                <a:gd name="connsiteX2" fmla="*/ 80990 w 673207"/>
                <a:gd name="connsiteY2" fmla="*/ 78772 h 910220"/>
                <a:gd name="connsiteX3" fmla="*/ 86515 w 673207"/>
                <a:gd name="connsiteY3" fmla="*/ 80106 h 910220"/>
                <a:gd name="connsiteX4" fmla="*/ 109851 w 673207"/>
                <a:gd name="connsiteY4" fmla="*/ 48292 h 910220"/>
                <a:gd name="connsiteX5" fmla="*/ 156428 w 673207"/>
                <a:gd name="connsiteY5" fmla="*/ 38291 h 910220"/>
                <a:gd name="connsiteX6" fmla="*/ 124234 w 673207"/>
                <a:gd name="connsiteY6" fmla="*/ 87440 h 910220"/>
                <a:gd name="connsiteX7" fmla="*/ 82038 w 673207"/>
                <a:gd name="connsiteY7" fmla="*/ 102299 h 910220"/>
                <a:gd name="connsiteX8" fmla="*/ 71275 w 673207"/>
                <a:gd name="connsiteY8" fmla="*/ 182976 h 910220"/>
                <a:gd name="connsiteX9" fmla="*/ 89849 w 673207"/>
                <a:gd name="connsiteY9" fmla="*/ 147352 h 910220"/>
                <a:gd name="connsiteX10" fmla="*/ 137188 w 673207"/>
                <a:gd name="connsiteY10" fmla="*/ 129541 h 910220"/>
                <a:gd name="connsiteX11" fmla="*/ 112232 w 673207"/>
                <a:gd name="connsiteY11" fmla="*/ 184690 h 910220"/>
                <a:gd name="connsiteX12" fmla="*/ 70132 w 673207"/>
                <a:gd name="connsiteY12" fmla="*/ 207265 h 910220"/>
                <a:gd name="connsiteX13" fmla="*/ 73275 w 673207"/>
                <a:gd name="connsiteY13" fmla="*/ 285751 h 910220"/>
                <a:gd name="connsiteX14" fmla="*/ 86705 w 673207"/>
                <a:gd name="connsiteY14" fmla="*/ 244984 h 910220"/>
                <a:gd name="connsiteX15" fmla="*/ 133473 w 673207"/>
                <a:gd name="connsiteY15" fmla="*/ 218885 h 910220"/>
                <a:gd name="connsiteX16" fmla="*/ 116804 w 673207"/>
                <a:gd name="connsiteY16" fmla="*/ 279274 h 910220"/>
                <a:gd name="connsiteX17" fmla="*/ 76228 w 673207"/>
                <a:gd name="connsiteY17" fmla="*/ 309849 h 910220"/>
                <a:gd name="connsiteX18" fmla="*/ 92039 w 673207"/>
                <a:gd name="connsiteY18" fmla="*/ 384811 h 910220"/>
                <a:gd name="connsiteX19" fmla="*/ 99183 w 673207"/>
                <a:gd name="connsiteY19" fmla="*/ 339472 h 910220"/>
                <a:gd name="connsiteX20" fmla="*/ 143951 w 673207"/>
                <a:gd name="connsiteY20" fmla="*/ 304801 h 910220"/>
                <a:gd name="connsiteX21" fmla="*/ 136521 w 673207"/>
                <a:gd name="connsiteY21" fmla="*/ 369571 h 910220"/>
                <a:gd name="connsiteX22" fmla="*/ 98993 w 673207"/>
                <a:gd name="connsiteY22" fmla="*/ 408337 h 910220"/>
                <a:gd name="connsiteX23" fmla="*/ 126329 w 673207"/>
                <a:gd name="connsiteY23" fmla="*/ 478537 h 910220"/>
                <a:gd name="connsiteX24" fmla="*/ 126139 w 673207"/>
                <a:gd name="connsiteY24" fmla="*/ 429388 h 910220"/>
                <a:gd name="connsiteX25" fmla="*/ 167382 w 673207"/>
                <a:gd name="connsiteY25" fmla="*/ 386144 h 910220"/>
                <a:gd name="connsiteX26" fmla="*/ 170144 w 673207"/>
                <a:gd name="connsiteY26" fmla="*/ 454248 h 910220"/>
                <a:gd name="connsiteX27" fmla="*/ 137283 w 673207"/>
                <a:gd name="connsiteY27" fmla="*/ 501111 h 910220"/>
                <a:gd name="connsiteX28" fmla="*/ 175097 w 673207"/>
                <a:gd name="connsiteY28" fmla="*/ 565309 h 910220"/>
                <a:gd name="connsiteX29" fmla="*/ 166525 w 673207"/>
                <a:gd name="connsiteY29" fmla="*/ 513303 h 910220"/>
                <a:gd name="connsiteX30" fmla="*/ 202720 w 673207"/>
                <a:gd name="connsiteY30" fmla="*/ 461677 h 910220"/>
                <a:gd name="connsiteX31" fmla="*/ 216341 w 673207"/>
                <a:gd name="connsiteY31" fmla="*/ 531686 h 910220"/>
                <a:gd name="connsiteX32" fmla="*/ 189766 w 673207"/>
                <a:gd name="connsiteY32" fmla="*/ 586169 h 910220"/>
                <a:gd name="connsiteX33" fmla="*/ 237105 w 673207"/>
                <a:gd name="connsiteY33" fmla="*/ 643129 h 910220"/>
                <a:gd name="connsiteX34" fmla="*/ 219103 w 673207"/>
                <a:gd name="connsiteY34" fmla="*/ 589693 h 910220"/>
                <a:gd name="connsiteX35" fmla="*/ 248535 w 673207"/>
                <a:gd name="connsiteY35" fmla="*/ 530257 h 910220"/>
                <a:gd name="connsiteX36" fmla="*/ 273872 w 673207"/>
                <a:gd name="connsiteY36" fmla="*/ 600552 h 910220"/>
                <a:gd name="connsiteX37" fmla="*/ 255298 w 673207"/>
                <a:gd name="connsiteY37" fmla="*/ 661798 h 910220"/>
                <a:gd name="connsiteX38" fmla="*/ 311019 w 673207"/>
                <a:gd name="connsiteY38" fmla="*/ 710280 h 910220"/>
                <a:gd name="connsiteX39" fmla="*/ 282825 w 673207"/>
                <a:gd name="connsiteY39" fmla="*/ 657035 h 910220"/>
                <a:gd name="connsiteX40" fmla="*/ 303780 w 673207"/>
                <a:gd name="connsiteY40" fmla="*/ 590551 h 910220"/>
                <a:gd name="connsiteX41" fmla="*/ 341309 w 673207"/>
                <a:gd name="connsiteY41" fmla="*/ 659226 h 910220"/>
                <a:gd name="connsiteX42" fmla="*/ 332450 w 673207"/>
                <a:gd name="connsiteY42" fmla="*/ 726091 h 910220"/>
                <a:gd name="connsiteX43" fmla="*/ 395601 w 673207"/>
                <a:gd name="connsiteY43" fmla="*/ 764953 h 910220"/>
                <a:gd name="connsiteX44" fmla="*/ 356453 w 673207"/>
                <a:gd name="connsiteY44" fmla="*/ 713804 h 910220"/>
                <a:gd name="connsiteX45" fmla="*/ 367312 w 673207"/>
                <a:gd name="connsiteY45" fmla="*/ 641509 h 910220"/>
                <a:gd name="connsiteX46" fmla="*/ 417604 w 673207"/>
                <a:gd name="connsiteY46" fmla="*/ 706470 h 910220"/>
                <a:gd name="connsiteX47" fmla="*/ 420176 w 673207"/>
                <a:gd name="connsiteY47" fmla="*/ 777431 h 910220"/>
                <a:gd name="connsiteX48" fmla="*/ 489708 w 673207"/>
                <a:gd name="connsiteY48" fmla="*/ 805530 h 910220"/>
                <a:gd name="connsiteX49" fmla="*/ 438845 w 673207"/>
                <a:gd name="connsiteY49" fmla="*/ 758667 h 910220"/>
                <a:gd name="connsiteX50" fmla="*/ 437987 w 673207"/>
                <a:gd name="connsiteY50" fmla="*/ 682086 h 910220"/>
                <a:gd name="connsiteX51" fmla="*/ 501519 w 673207"/>
                <a:gd name="connsiteY51" fmla="*/ 740950 h 910220"/>
                <a:gd name="connsiteX52" fmla="*/ 517140 w 673207"/>
                <a:gd name="connsiteY52" fmla="*/ 814007 h 910220"/>
                <a:gd name="connsiteX53" fmla="*/ 592102 w 673207"/>
                <a:gd name="connsiteY53" fmla="*/ 830104 h 910220"/>
                <a:gd name="connsiteX54" fmla="*/ 528951 w 673207"/>
                <a:gd name="connsiteY54" fmla="*/ 790099 h 910220"/>
                <a:gd name="connsiteX55" fmla="*/ 514664 w 673207"/>
                <a:gd name="connsiteY55" fmla="*/ 711232 h 910220"/>
                <a:gd name="connsiteX56" fmla="*/ 591626 w 673207"/>
                <a:gd name="connsiteY56" fmla="*/ 761239 h 910220"/>
                <a:gd name="connsiteX57" fmla="*/ 621915 w 673207"/>
                <a:gd name="connsiteY57" fmla="*/ 833819 h 910220"/>
                <a:gd name="connsiteX58" fmla="*/ 673207 w 673207"/>
                <a:gd name="connsiteY58" fmla="*/ 836864 h 910220"/>
                <a:gd name="connsiteX59" fmla="*/ 673207 w 673207"/>
                <a:gd name="connsiteY59" fmla="*/ 842854 h 910220"/>
                <a:gd name="connsiteX60" fmla="*/ 621439 w 673207"/>
                <a:gd name="connsiteY60" fmla="*/ 839725 h 910220"/>
                <a:gd name="connsiteX61" fmla="*/ 567527 w 673207"/>
                <a:gd name="connsiteY61" fmla="*/ 900875 h 910220"/>
                <a:gd name="connsiteX62" fmla="*/ 448655 w 673207"/>
                <a:gd name="connsiteY62" fmla="*/ 900589 h 910220"/>
                <a:gd name="connsiteX63" fmla="*/ 513616 w 673207"/>
                <a:gd name="connsiteY63" fmla="*/ 846297 h 910220"/>
                <a:gd name="connsiteX64" fmla="*/ 591340 w 673207"/>
                <a:gd name="connsiteY64" fmla="*/ 836010 h 910220"/>
                <a:gd name="connsiteX65" fmla="*/ 515521 w 673207"/>
                <a:gd name="connsiteY65" fmla="*/ 819722 h 910220"/>
                <a:gd name="connsiteX66" fmla="*/ 456180 w 673207"/>
                <a:gd name="connsiteY66" fmla="*/ 868966 h 910220"/>
                <a:gd name="connsiteX67" fmla="*/ 346928 w 673207"/>
                <a:gd name="connsiteY67" fmla="*/ 851345 h 910220"/>
                <a:gd name="connsiteX68" fmla="*/ 415604 w 673207"/>
                <a:gd name="connsiteY68" fmla="*/ 809435 h 910220"/>
                <a:gd name="connsiteX69" fmla="*/ 487898 w 673207"/>
                <a:gd name="connsiteY69" fmla="*/ 811245 h 910220"/>
                <a:gd name="connsiteX70" fmla="*/ 417604 w 673207"/>
                <a:gd name="connsiteY70" fmla="*/ 782860 h 910220"/>
                <a:gd name="connsiteX71" fmla="*/ 354834 w 673207"/>
                <a:gd name="connsiteY71" fmla="*/ 820103 h 910220"/>
                <a:gd name="connsiteX72" fmla="*/ 256346 w 673207"/>
                <a:gd name="connsiteY72" fmla="*/ 787813 h 910220"/>
                <a:gd name="connsiteX73" fmla="*/ 326831 w 673207"/>
                <a:gd name="connsiteY73" fmla="*/ 758191 h 910220"/>
                <a:gd name="connsiteX74" fmla="*/ 392934 w 673207"/>
                <a:gd name="connsiteY74" fmla="*/ 770287 h 910220"/>
                <a:gd name="connsiteX75" fmla="*/ 329117 w 673207"/>
                <a:gd name="connsiteY75" fmla="*/ 731044 h 910220"/>
                <a:gd name="connsiteX76" fmla="*/ 264823 w 673207"/>
                <a:gd name="connsiteY76" fmla="*/ 756571 h 910220"/>
                <a:gd name="connsiteX77" fmla="*/ 177860 w 673207"/>
                <a:gd name="connsiteY77" fmla="*/ 712185 h 910220"/>
                <a:gd name="connsiteX78" fmla="*/ 248345 w 673207"/>
                <a:gd name="connsiteY78" fmla="*/ 694373 h 910220"/>
                <a:gd name="connsiteX79" fmla="*/ 307495 w 673207"/>
                <a:gd name="connsiteY79" fmla="*/ 715042 h 910220"/>
                <a:gd name="connsiteX80" fmla="*/ 251202 w 673207"/>
                <a:gd name="connsiteY80" fmla="*/ 665989 h 910220"/>
                <a:gd name="connsiteX81" fmla="*/ 187194 w 673207"/>
                <a:gd name="connsiteY81" fmla="*/ 680181 h 910220"/>
                <a:gd name="connsiteX82" fmla="*/ 112423 w 673207"/>
                <a:gd name="connsiteY82" fmla="*/ 626174 h 910220"/>
                <a:gd name="connsiteX83" fmla="*/ 181193 w 673207"/>
                <a:gd name="connsiteY83" fmla="*/ 619507 h 910220"/>
                <a:gd name="connsiteX84" fmla="*/ 232819 w 673207"/>
                <a:gd name="connsiteY84" fmla="*/ 647129 h 910220"/>
                <a:gd name="connsiteX85" fmla="*/ 185003 w 673207"/>
                <a:gd name="connsiteY85" fmla="*/ 589598 h 910220"/>
                <a:gd name="connsiteX86" fmla="*/ 122996 w 673207"/>
                <a:gd name="connsiteY86" fmla="*/ 593218 h 910220"/>
                <a:gd name="connsiteX87" fmla="*/ 60893 w 673207"/>
                <a:gd name="connsiteY87" fmla="*/ 531972 h 910220"/>
                <a:gd name="connsiteX88" fmla="*/ 126425 w 673207"/>
                <a:gd name="connsiteY88" fmla="*/ 535687 h 910220"/>
                <a:gd name="connsiteX89" fmla="*/ 170144 w 673207"/>
                <a:gd name="connsiteY89" fmla="*/ 568548 h 910220"/>
                <a:gd name="connsiteX90" fmla="*/ 131854 w 673207"/>
                <a:gd name="connsiteY90" fmla="*/ 503683 h 910220"/>
                <a:gd name="connsiteX91" fmla="*/ 73466 w 673207"/>
                <a:gd name="connsiteY91" fmla="*/ 497682 h 910220"/>
                <a:gd name="connsiteX92" fmla="*/ 24412 w 673207"/>
                <a:gd name="connsiteY92" fmla="*/ 431388 h 910220"/>
                <a:gd name="connsiteX93" fmla="*/ 85181 w 673207"/>
                <a:gd name="connsiteY93" fmla="*/ 444437 h 910220"/>
                <a:gd name="connsiteX94" fmla="*/ 120710 w 673207"/>
                <a:gd name="connsiteY94" fmla="*/ 481013 h 910220"/>
                <a:gd name="connsiteX95" fmla="*/ 93087 w 673207"/>
                <a:gd name="connsiteY95" fmla="*/ 410052 h 910220"/>
                <a:gd name="connsiteX96" fmla="*/ 39747 w 673207"/>
                <a:gd name="connsiteY96" fmla="*/ 395383 h 910220"/>
                <a:gd name="connsiteX97" fmla="*/ 3838 w 673207"/>
                <a:gd name="connsiteY97" fmla="*/ 325946 h 910220"/>
                <a:gd name="connsiteX98" fmla="*/ 58607 w 673207"/>
                <a:gd name="connsiteY98" fmla="*/ 347282 h 910220"/>
                <a:gd name="connsiteX99" fmla="*/ 85943 w 673207"/>
                <a:gd name="connsiteY99" fmla="*/ 386239 h 910220"/>
                <a:gd name="connsiteX100" fmla="*/ 69941 w 673207"/>
                <a:gd name="connsiteY100" fmla="*/ 310516 h 910220"/>
                <a:gd name="connsiteX101" fmla="*/ 22888 w 673207"/>
                <a:gd name="connsiteY101" fmla="*/ 288513 h 910220"/>
                <a:gd name="connsiteX102" fmla="*/ 28 w 673207"/>
                <a:gd name="connsiteY102" fmla="*/ 217933 h 910220"/>
                <a:gd name="connsiteX103" fmla="*/ 47653 w 673207"/>
                <a:gd name="connsiteY103" fmla="*/ 246317 h 910220"/>
                <a:gd name="connsiteX104" fmla="*/ 66798 w 673207"/>
                <a:gd name="connsiteY104" fmla="*/ 286227 h 910220"/>
                <a:gd name="connsiteX105" fmla="*/ 63655 w 673207"/>
                <a:gd name="connsiteY105" fmla="*/ 206884 h 910220"/>
                <a:gd name="connsiteX106" fmla="*/ 23936 w 673207"/>
                <a:gd name="connsiteY106" fmla="*/ 178785 h 910220"/>
                <a:gd name="connsiteX107" fmla="*/ 13934 w 673207"/>
                <a:gd name="connsiteY107" fmla="*/ 108681 h 910220"/>
                <a:gd name="connsiteX108" fmla="*/ 53558 w 673207"/>
                <a:gd name="connsiteY108" fmla="*/ 142685 h 910220"/>
                <a:gd name="connsiteX109" fmla="*/ 64798 w 673207"/>
                <a:gd name="connsiteY109" fmla="*/ 182404 h 910220"/>
                <a:gd name="connsiteX110" fmla="*/ 75656 w 673207"/>
                <a:gd name="connsiteY110" fmla="*/ 100870 h 910220"/>
                <a:gd name="connsiteX111" fmla="*/ 44033 w 673207"/>
                <a:gd name="connsiteY111" fmla="*/ 68104 h 910220"/>
                <a:gd name="connsiteX112" fmla="*/ 46319 w 673207"/>
                <a:gd name="connsiteY112" fmla="*/ 1 h 91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73207" h="910220">
                  <a:moveTo>
                    <a:pt x="46319" y="1"/>
                  </a:moveTo>
                  <a:cubicBezTo>
                    <a:pt x="46510" y="-95"/>
                    <a:pt x="69179" y="10192"/>
                    <a:pt x="77276" y="38482"/>
                  </a:cubicBezTo>
                  <a:cubicBezTo>
                    <a:pt x="81181" y="51817"/>
                    <a:pt x="81467" y="66771"/>
                    <a:pt x="80990" y="78772"/>
                  </a:cubicBezTo>
                  <a:cubicBezTo>
                    <a:pt x="82800" y="79249"/>
                    <a:pt x="84705" y="79630"/>
                    <a:pt x="86515" y="80106"/>
                  </a:cubicBezTo>
                  <a:cubicBezTo>
                    <a:pt x="91563" y="69247"/>
                    <a:pt x="99374" y="56674"/>
                    <a:pt x="109851" y="48292"/>
                  </a:cubicBezTo>
                  <a:cubicBezTo>
                    <a:pt x="132140" y="30766"/>
                    <a:pt x="156428" y="38386"/>
                    <a:pt x="156428" y="38291"/>
                  </a:cubicBezTo>
                  <a:cubicBezTo>
                    <a:pt x="156143" y="38386"/>
                    <a:pt x="144713" y="69914"/>
                    <a:pt x="124234" y="87440"/>
                  </a:cubicBezTo>
                  <a:cubicBezTo>
                    <a:pt x="108041" y="101251"/>
                    <a:pt x="89468" y="102585"/>
                    <a:pt x="82038" y="102299"/>
                  </a:cubicBezTo>
                  <a:cubicBezTo>
                    <a:pt x="76609" y="129255"/>
                    <a:pt x="72989" y="156211"/>
                    <a:pt x="71275" y="182976"/>
                  </a:cubicBezTo>
                  <a:cubicBezTo>
                    <a:pt x="74609" y="171165"/>
                    <a:pt x="80419" y="157354"/>
                    <a:pt x="89849" y="147352"/>
                  </a:cubicBezTo>
                  <a:cubicBezTo>
                    <a:pt x="110137" y="125826"/>
                    <a:pt x="137188" y="129731"/>
                    <a:pt x="137188" y="129541"/>
                  </a:cubicBezTo>
                  <a:cubicBezTo>
                    <a:pt x="136902" y="129731"/>
                    <a:pt x="130616" y="163354"/>
                    <a:pt x="112232" y="184690"/>
                  </a:cubicBezTo>
                  <a:cubicBezTo>
                    <a:pt x="97469" y="201740"/>
                    <a:pt x="77847" y="206312"/>
                    <a:pt x="70132" y="207265"/>
                  </a:cubicBezTo>
                  <a:cubicBezTo>
                    <a:pt x="69465" y="233649"/>
                    <a:pt x="70608" y="259938"/>
                    <a:pt x="73275" y="285751"/>
                  </a:cubicBezTo>
                  <a:cubicBezTo>
                    <a:pt x="74609" y="272797"/>
                    <a:pt x="78323" y="257176"/>
                    <a:pt x="86705" y="244984"/>
                  </a:cubicBezTo>
                  <a:cubicBezTo>
                    <a:pt x="104327" y="219552"/>
                    <a:pt x="133568" y="219076"/>
                    <a:pt x="133473" y="218885"/>
                  </a:cubicBezTo>
                  <a:cubicBezTo>
                    <a:pt x="133283" y="219076"/>
                    <a:pt x="132425" y="254223"/>
                    <a:pt x="116804" y="279274"/>
                  </a:cubicBezTo>
                  <a:cubicBezTo>
                    <a:pt x="104136" y="299371"/>
                    <a:pt x="84038" y="307563"/>
                    <a:pt x="76228" y="309849"/>
                  </a:cubicBezTo>
                  <a:cubicBezTo>
                    <a:pt x="79943" y="335281"/>
                    <a:pt x="85277" y="360331"/>
                    <a:pt x="92039" y="384811"/>
                  </a:cubicBezTo>
                  <a:cubicBezTo>
                    <a:pt x="91087" y="371095"/>
                    <a:pt x="92230" y="353759"/>
                    <a:pt x="99183" y="339472"/>
                  </a:cubicBezTo>
                  <a:cubicBezTo>
                    <a:pt x="113471" y="310230"/>
                    <a:pt x="144141" y="304991"/>
                    <a:pt x="143951" y="304801"/>
                  </a:cubicBezTo>
                  <a:cubicBezTo>
                    <a:pt x="143760" y="304991"/>
                    <a:pt x="148618" y="340996"/>
                    <a:pt x="136521" y="369571"/>
                  </a:cubicBezTo>
                  <a:cubicBezTo>
                    <a:pt x="126520" y="392621"/>
                    <a:pt x="106708" y="404718"/>
                    <a:pt x="98993" y="408337"/>
                  </a:cubicBezTo>
                  <a:cubicBezTo>
                    <a:pt x="106708" y="432340"/>
                    <a:pt x="115852" y="455772"/>
                    <a:pt x="126329" y="478537"/>
                  </a:cubicBezTo>
                  <a:cubicBezTo>
                    <a:pt x="122900" y="464344"/>
                    <a:pt x="121091" y="445675"/>
                    <a:pt x="126139" y="429388"/>
                  </a:cubicBezTo>
                  <a:cubicBezTo>
                    <a:pt x="136331" y="396717"/>
                    <a:pt x="167573" y="386335"/>
                    <a:pt x="167382" y="386144"/>
                  </a:cubicBezTo>
                  <a:cubicBezTo>
                    <a:pt x="167287" y="386430"/>
                    <a:pt x="178050" y="422625"/>
                    <a:pt x="170144" y="454248"/>
                  </a:cubicBezTo>
                  <a:cubicBezTo>
                    <a:pt x="163477" y="480061"/>
                    <a:pt x="144522" y="496063"/>
                    <a:pt x="137283" y="501111"/>
                  </a:cubicBezTo>
                  <a:cubicBezTo>
                    <a:pt x="148618" y="523304"/>
                    <a:pt x="161191" y="544735"/>
                    <a:pt x="175097" y="565309"/>
                  </a:cubicBezTo>
                  <a:cubicBezTo>
                    <a:pt x="169001" y="550927"/>
                    <a:pt x="163858" y="531400"/>
                    <a:pt x="166525" y="513303"/>
                  </a:cubicBezTo>
                  <a:cubicBezTo>
                    <a:pt x="171954" y="477775"/>
                    <a:pt x="203006" y="461773"/>
                    <a:pt x="202720" y="461677"/>
                  </a:cubicBezTo>
                  <a:cubicBezTo>
                    <a:pt x="202529" y="462058"/>
                    <a:pt x="219484" y="497491"/>
                    <a:pt x="216341" y="531686"/>
                  </a:cubicBezTo>
                  <a:cubicBezTo>
                    <a:pt x="213578" y="559785"/>
                    <a:pt x="196433" y="579883"/>
                    <a:pt x="189766" y="586169"/>
                  </a:cubicBezTo>
                  <a:cubicBezTo>
                    <a:pt x="204434" y="606076"/>
                    <a:pt x="220246" y="625126"/>
                    <a:pt x="237105" y="643129"/>
                  </a:cubicBezTo>
                  <a:cubicBezTo>
                    <a:pt x="228152" y="629127"/>
                    <a:pt x="219293" y="609315"/>
                    <a:pt x="219103" y="589693"/>
                  </a:cubicBezTo>
                  <a:cubicBezTo>
                    <a:pt x="219103" y="551879"/>
                    <a:pt x="248821" y="530353"/>
                    <a:pt x="248535" y="530257"/>
                  </a:cubicBezTo>
                  <a:cubicBezTo>
                    <a:pt x="248535" y="530638"/>
                    <a:pt x="271490" y="564547"/>
                    <a:pt x="273872" y="600552"/>
                  </a:cubicBezTo>
                  <a:cubicBezTo>
                    <a:pt x="275681" y="630365"/>
                    <a:pt x="261013" y="654273"/>
                    <a:pt x="255298" y="661798"/>
                  </a:cubicBezTo>
                  <a:cubicBezTo>
                    <a:pt x="272824" y="679038"/>
                    <a:pt x="291493" y="695230"/>
                    <a:pt x="311019" y="710280"/>
                  </a:cubicBezTo>
                  <a:cubicBezTo>
                    <a:pt x="299208" y="697231"/>
                    <a:pt x="286254" y="677800"/>
                    <a:pt x="282825" y="657035"/>
                  </a:cubicBezTo>
                  <a:cubicBezTo>
                    <a:pt x="276634" y="617697"/>
                    <a:pt x="304161" y="590551"/>
                    <a:pt x="303780" y="590551"/>
                  </a:cubicBezTo>
                  <a:cubicBezTo>
                    <a:pt x="303780" y="590932"/>
                    <a:pt x="332736" y="622269"/>
                    <a:pt x="341309" y="659226"/>
                  </a:cubicBezTo>
                  <a:cubicBezTo>
                    <a:pt x="348262" y="689992"/>
                    <a:pt x="337118" y="717424"/>
                    <a:pt x="332450" y="726091"/>
                  </a:cubicBezTo>
                  <a:cubicBezTo>
                    <a:pt x="352643" y="740188"/>
                    <a:pt x="373694" y="753238"/>
                    <a:pt x="395601" y="764953"/>
                  </a:cubicBezTo>
                  <a:cubicBezTo>
                    <a:pt x="380837" y="753428"/>
                    <a:pt x="363597" y="735140"/>
                    <a:pt x="356453" y="713804"/>
                  </a:cubicBezTo>
                  <a:cubicBezTo>
                    <a:pt x="343404" y="673990"/>
                    <a:pt x="367693" y="641509"/>
                    <a:pt x="367312" y="641509"/>
                  </a:cubicBezTo>
                  <a:cubicBezTo>
                    <a:pt x="367312" y="641890"/>
                    <a:pt x="402269" y="669608"/>
                    <a:pt x="417604" y="706470"/>
                  </a:cubicBezTo>
                  <a:cubicBezTo>
                    <a:pt x="430272" y="737331"/>
                    <a:pt x="423414" y="767811"/>
                    <a:pt x="420176" y="777431"/>
                  </a:cubicBezTo>
                  <a:cubicBezTo>
                    <a:pt x="442559" y="788194"/>
                    <a:pt x="465800" y="797529"/>
                    <a:pt x="489708" y="805530"/>
                  </a:cubicBezTo>
                  <a:cubicBezTo>
                    <a:pt x="471896" y="796100"/>
                    <a:pt x="450084" y="779812"/>
                    <a:pt x="438845" y="758667"/>
                  </a:cubicBezTo>
                  <a:cubicBezTo>
                    <a:pt x="418461" y="719519"/>
                    <a:pt x="438464" y="682086"/>
                    <a:pt x="437987" y="682086"/>
                  </a:cubicBezTo>
                  <a:cubicBezTo>
                    <a:pt x="438083" y="682562"/>
                    <a:pt x="478945" y="705517"/>
                    <a:pt x="501519" y="740950"/>
                  </a:cubicBezTo>
                  <a:cubicBezTo>
                    <a:pt x="520379" y="770859"/>
                    <a:pt x="518855" y="803720"/>
                    <a:pt x="517140" y="814007"/>
                  </a:cubicBezTo>
                  <a:cubicBezTo>
                    <a:pt x="541429" y="820865"/>
                    <a:pt x="566480" y="826199"/>
                    <a:pt x="592102" y="830104"/>
                  </a:cubicBezTo>
                  <a:cubicBezTo>
                    <a:pt x="571242" y="823532"/>
                    <a:pt x="544763" y="810388"/>
                    <a:pt x="528951" y="790099"/>
                  </a:cubicBezTo>
                  <a:cubicBezTo>
                    <a:pt x="500567" y="753047"/>
                    <a:pt x="515140" y="711137"/>
                    <a:pt x="514664" y="711232"/>
                  </a:cubicBezTo>
                  <a:cubicBezTo>
                    <a:pt x="514854" y="711709"/>
                    <a:pt x="561146" y="728663"/>
                    <a:pt x="591626" y="761239"/>
                  </a:cubicBezTo>
                  <a:cubicBezTo>
                    <a:pt x="617153" y="788861"/>
                    <a:pt x="621820" y="823056"/>
                    <a:pt x="621915" y="833819"/>
                  </a:cubicBezTo>
                  <a:lnTo>
                    <a:pt x="673207" y="836864"/>
                  </a:lnTo>
                  <a:lnTo>
                    <a:pt x="673207" y="842854"/>
                  </a:lnTo>
                  <a:lnTo>
                    <a:pt x="621439" y="839725"/>
                  </a:lnTo>
                  <a:cubicBezTo>
                    <a:pt x="618867" y="849821"/>
                    <a:pt x="608485" y="883921"/>
                    <a:pt x="567527" y="900875"/>
                  </a:cubicBezTo>
                  <a:cubicBezTo>
                    <a:pt x="517902" y="921830"/>
                    <a:pt x="447893" y="901066"/>
                    <a:pt x="448655" y="900589"/>
                  </a:cubicBezTo>
                  <a:cubicBezTo>
                    <a:pt x="448465" y="900208"/>
                    <a:pt x="466467" y="861727"/>
                    <a:pt x="513616" y="846297"/>
                  </a:cubicBezTo>
                  <a:cubicBezTo>
                    <a:pt x="539524" y="837724"/>
                    <a:pt x="569242" y="836391"/>
                    <a:pt x="591340" y="836010"/>
                  </a:cubicBezTo>
                  <a:cubicBezTo>
                    <a:pt x="565432" y="832105"/>
                    <a:pt x="540095" y="826675"/>
                    <a:pt x="515521" y="819722"/>
                  </a:cubicBezTo>
                  <a:cubicBezTo>
                    <a:pt x="511330" y="828961"/>
                    <a:pt x="496185" y="859251"/>
                    <a:pt x="456180" y="868966"/>
                  </a:cubicBezTo>
                  <a:cubicBezTo>
                    <a:pt x="407507" y="881158"/>
                    <a:pt x="346262" y="851726"/>
                    <a:pt x="346928" y="851345"/>
                  </a:cubicBezTo>
                  <a:cubicBezTo>
                    <a:pt x="346833" y="850964"/>
                    <a:pt x="369598" y="817055"/>
                    <a:pt x="415604" y="809435"/>
                  </a:cubicBezTo>
                  <a:cubicBezTo>
                    <a:pt x="440559" y="805149"/>
                    <a:pt x="467705" y="808197"/>
                    <a:pt x="487898" y="811245"/>
                  </a:cubicBezTo>
                  <a:cubicBezTo>
                    <a:pt x="463705" y="803149"/>
                    <a:pt x="440273" y="793719"/>
                    <a:pt x="417604" y="782860"/>
                  </a:cubicBezTo>
                  <a:cubicBezTo>
                    <a:pt x="412079" y="791052"/>
                    <a:pt x="393125" y="816960"/>
                    <a:pt x="354834" y="820103"/>
                  </a:cubicBezTo>
                  <a:cubicBezTo>
                    <a:pt x="308066" y="824294"/>
                    <a:pt x="255679" y="788004"/>
                    <a:pt x="256346" y="787813"/>
                  </a:cubicBezTo>
                  <a:cubicBezTo>
                    <a:pt x="256250" y="787432"/>
                    <a:pt x="282730" y="758762"/>
                    <a:pt x="326831" y="758191"/>
                  </a:cubicBezTo>
                  <a:cubicBezTo>
                    <a:pt x="350453" y="757714"/>
                    <a:pt x="374837" y="764477"/>
                    <a:pt x="392934" y="770287"/>
                  </a:cubicBezTo>
                  <a:cubicBezTo>
                    <a:pt x="370741" y="758476"/>
                    <a:pt x="349500" y="745332"/>
                    <a:pt x="329117" y="731044"/>
                  </a:cubicBezTo>
                  <a:cubicBezTo>
                    <a:pt x="322544" y="737998"/>
                    <a:pt x="300827" y="759238"/>
                    <a:pt x="264823" y="756571"/>
                  </a:cubicBezTo>
                  <a:cubicBezTo>
                    <a:pt x="220722" y="753619"/>
                    <a:pt x="177288" y="712280"/>
                    <a:pt x="177860" y="712185"/>
                  </a:cubicBezTo>
                  <a:cubicBezTo>
                    <a:pt x="177764" y="711804"/>
                    <a:pt x="207006" y="688563"/>
                    <a:pt x="248345" y="694373"/>
                  </a:cubicBezTo>
                  <a:cubicBezTo>
                    <a:pt x="270252" y="697326"/>
                    <a:pt x="291588" y="706946"/>
                    <a:pt x="307495" y="715042"/>
                  </a:cubicBezTo>
                  <a:cubicBezTo>
                    <a:pt x="287683" y="699802"/>
                    <a:pt x="268919" y="683419"/>
                    <a:pt x="251202" y="665989"/>
                  </a:cubicBezTo>
                  <a:cubicBezTo>
                    <a:pt x="243773" y="671608"/>
                    <a:pt x="220246" y="687896"/>
                    <a:pt x="187194" y="680181"/>
                  </a:cubicBezTo>
                  <a:cubicBezTo>
                    <a:pt x="146427" y="670942"/>
                    <a:pt x="111947" y="626174"/>
                    <a:pt x="112423" y="626174"/>
                  </a:cubicBezTo>
                  <a:cubicBezTo>
                    <a:pt x="112423" y="625793"/>
                    <a:pt x="143189" y="608077"/>
                    <a:pt x="181193" y="619507"/>
                  </a:cubicBezTo>
                  <a:cubicBezTo>
                    <a:pt x="200910" y="625412"/>
                    <a:pt x="219293" y="637318"/>
                    <a:pt x="232819" y="647129"/>
                  </a:cubicBezTo>
                  <a:cubicBezTo>
                    <a:pt x="215769" y="628936"/>
                    <a:pt x="199767" y="609696"/>
                    <a:pt x="185003" y="589598"/>
                  </a:cubicBezTo>
                  <a:cubicBezTo>
                    <a:pt x="177002" y="593789"/>
                    <a:pt x="152523" y="605219"/>
                    <a:pt x="122996" y="593218"/>
                  </a:cubicBezTo>
                  <a:cubicBezTo>
                    <a:pt x="86229" y="578644"/>
                    <a:pt x="60416" y="531972"/>
                    <a:pt x="60893" y="531972"/>
                  </a:cubicBezTo>
                  <a:cubicBezTo>
                    <a:pt x="60893" y="531686"/>
                    <a:pt x="92420" y="519399"/>
                    <a:pt x="126425" y="535687"/>
                  </a:cubicBezTo>
                  <a:cubicBezTo>
                    <a:pt x="143760" y="543878"/>
                    <a:pt x="159000" y="557404"/>
                    <a:pt x="170144" y="568548"/>
                  </a:cubicBezTo>
                  <a:cubicBezTo>
                    <a:pt x="156047" y="547688"/>
                    <a:pt x="143284" y="526066"/>
                    <a:pt x="131854" y="503683"/>
                  </a:cubicBezTo>
                  <a:cubicBezTo>
                    <a:pt x="123567" y="506445"/>
                    <a:pt x="99088" y="513208"/>
                    <a:pt x="73466" y="497682"/>
                  </a:cubicBezTo>
                  <a:cubicBezTo>
                    <a:pt x="41366" y="478632"/>
                    <a:pt x="24031" y="431388"/>
                    <a:pt x="24412" y="431388"/>
                  </a:cubicBezTo>
                  <a:cubicBezTo>
                    <a:pt x="24412" y="431102"/>
                    <a:pt x="55749" y="424149"/>
                    <a:pt x="85181" y="444437"/>
                  </a:cubicBezTo>
                  <a:cubicBezTo>
                    <a:pt x="99945" y="454438"/>
                    <a:pt x="111947" y="469012"/>
                    <a:pt x="120710" y="481013"/>
                  </a:cubicBezTo>
                  <a:cubicBezTo>
                    <a:pt x="110137" y="457963"/>
                    <a:pt x="100898" y="434341"/>
                    <a:pt x="93087" y="410052"/>
                  </a:cubicBezTo>
                  <a:cubicBezTo>
                    <a:pt x="84800" y="411290"/>
                    <a:pt x="61178" y="413576"/>
                    <a:pt x="39747" y="395383"/>
                  </a:cubicBezTo>
                  <a:cubicBezTo>
                    <a:pt x="12696" y="372714"/>
                    <a:pt x="3457" y="325851"/>
                    <a:pt x="3838" y="325946"/>
                  </a:cubicBezTo>
                  <a:cubicBezTo>
                    <a:pt x="3933" y="325756"/>
                    <a:pt x="34127" y="323851"/>
                    <a:pt x="58607" y="347282"/>
                  </a:cubicBezTo>
                  <a:cubicBezTo>
                    <a:pt x="70703" y="358712"/>
                    <a:pt x="79562" y="373857"/>
                    <a:pt x="85943" y="386239"/>
                  </a:cubicBezTo>
                  <a:cubicBezTo>
                    <a:pt x="78990" y="361474"/>
                    <a:pt x="73656" y="336233"/>
                    <a:pt x="69941" y="310516"/>
                  </a:cubicBezTo>
                  <a:cubicBezTo>
                    <a:pt x="61940" y="310420"/>
                    <a:pt x="39842" y="308706"/>
                    <a:pt x="22888" y="288513"/>
                  </a:cubicBezTo>
                  <a:cubicBezTo>
                    <a:pt x="1266" y="263176"/>
                    <a:pt x="-258" y="217837"/>
                    <a:pt x="28" y="217933"/>
                  </a:cubicBezTo>
                  <a:cubicBezTo>
                    <a:pt x="218" y="217742"/>
                    <a:pt x="28508" y="220504"/>
                    <a:pt x="47653" y="246317"/>
                  </a:cubicBezTo>
                  <a:cubicBezTo>
                    <a:pt x="56892" y="258604"/>
                    <a:pt x="62798" y="273749"/>
                    <a:pt x="66798" y="286227"/>
                  </a:cubicBezTo>
                  <a:cubicBezTo>
                    <a:pt x="64036" y="260033"/>
                    <a:pt x="62988" y="233554"/>
                    <a:pt x="63655" y="206884"/>
                  </a:cubicBezTo>
                  <a:cubicBezTo>
                    <a:pt x="56130" y="205455"/>
                    <a:pt x="36318" y="200311"/>
                    <a:pt x="23936" y="178785"/>
                  </a:cubicBezTo>
                  <a:cubicBezTo>
                    <a:pt x="8029" y="151543"/>
                    <a:pt x="13649" y="108490"/>
                    <a:pt x="13934" y="108681"/>
                  </a:cubicBezTo>
                  <a:cubicBezTo>
                    <a:pt x="14125" y="108490"/>
                    <a:pt x="39842" y="115253"/>
                    <a:pt x="53558" y="142685"/>
                  </a:cubicBezTo>
                  <a:cubicBezTo>
                    <a:pt x="59940" y="155353"/>
                    <a:pt x="63083" y="170117"/>
                    <a:pt x="64798" y="182404"/>
                  </a:cubicBezTo>
                  <a:cubicBezTo>
                    <a:pt x="66608" y="155353"/>
                    <a:pt x="70132" y="128112"/>
                    <a:pt x="75656" y="100870"/>
                  </a:cubicBezTo>
                  <a:cubicBezTo>
                    <a:pt x="68798" y="98203"/>
                    <a:pt x="51749" y="90107"/>
                    <a:pt x="44033" y="68104"/>
                  </a:cubicBezTo>
                  <a:cubicBezTo>
                    <a:pt x="33842" y="39910"/>
                    <a:pt x="46129" y="-190"/>
                    <a:pt x="46319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116" name="组合 115" descr="bd5f5913-e2c0-4fbf-bce3-dce652af382d"/>
            <p:cNvGrpSpPr/>
            <p:nvPr/>
          </p:nvGrpSpPr>
          <p:grpSpPr>
            <a:xfrm>
              <a:off x="8999392" y="4179459"/>
              <a:ext cx="2661022" cy="1954641"/>
              <a:chOff x="8999392" y="4179459"/>
              <a:chExt cx="2661022" cy="1954641"/>
            </a:xfrm>
          </p:grpSpPr>
          <p:sp>
            <p:nvSpPr>
              <p:cNvPr id="106" name="Text8" descr="37e20f89-6e8e-42b7-9df3-f7237de36d24"/>
              <p:cNvSpPr txBox="1"/>
              <p:nvPr/>
            </p:nvSpPr>
            <p:spPr>
              <a:xfrm>
                <a:off x="9815791" y="5055861"/>
                <a:ext cx="1844621" cy="10782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未熟透四季豆含毒素，煮熟焖透可预防中毒。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7" name="Bullet8" descr="333573e2-3fe3-42a4-a84e-523ad2bcf123"/>
              <p:cNvSpPr txBox="1"/>
              <p:nvPr/>
            </p:nvSpPr>
            <p:spPr>
              <a:xfrm>
                <a:off x="9815792" y="4179459"/>
                <a:ext cx="1844622" cy="876403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>
                <a:norm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四季豆食物中毒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99" name="Number8" descr="7513baf9-255c-41db-bf1c-bc2d7805598f"/>
              <p:cNvSpPr/>
              <p:nvPr/>
            </p:nvSpPr>
            <p:spPr>
              <a:xfrm>
                <a:off x="8999392" y="4644808"/>
                <a:ext cx="588926" cy="650027"/>
              </a:xfrm>
              <a:prstGeom prst="roundRect">
                <a:avLst/>
              </a:prstGeom>
              <a:noFill/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 fontScale="92500" lnSpcReduction="20000"/>
              </a:bodyPr>
              <a:lstStyle/>
              <a:p>
                <a:pPr algn="ctr"/>
                <a:r>
                  <a:rPr lang="en-US" sz="4000" b="1" i="0" u="none">
                    <a:latin typeface="Arial" panose="020B0604020202020204"/>
                  </a:rPr>
                  <a:t>8</a:t>
                </a:r>
                <a:endParaRPr lang="en-US" sz="4000" b="1" i="0" u="none">
                  <a:latin typeface="Arial" panose="020B0604020202020204"/>
                </a:endParaRPr>
              </a:p>
            </p:txBody>
          </p:sp>
        </p:grpSp>
        <p:sp>
          <p:nvSpPr>
            <p:cNvPr id="101" name="星形: 五角 18" descr="c052d382-0fb8-4312-8e9b-620a00b09d9c"/>
            <p:cNvSpPr/>
            <p:nvPr/>
          </p:nvSpPr>
          <p:spPr>
            <a:xfrm>
              <a:off x="9158583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102" name="星形: 五角 19" descr="b511bf4c-b649-42da-b540-0e3452bdc452"/>
            <p:cNvSpPr/>
            <p:nvPr/>
          </p:nvSpPr>
          <p:spPr>
            <a:xfrm>
              <a:off x="9259742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  <p:sp>
          <p:nvSpPr>
            <p:cNvPr id="103" name="星形: 五角 20" descr="03d4fb28-5e7b-46ad-a5c5-c34c6e78c3c0"/>
            <p:cNvSpPr/>
            <p:nvPr/>
          </p:nvSpPr>
          <p:spPr>
            <a:xfrm>
              <a:off x="9360900" y="5472955"/>
              <a:ext cx="68229" cy="61567"/>
            </a:xfrm>
            <a:prstGeom prst="star5">
              <a:avLst/>
            </a:prstGeom>
            <a:solidFill>
              <a:schemeClr val="accent1"/>
            </a:solidFill>
            <a:ln w="4072" cap="flat">
              <a:noFill/>
              <a:prstDash val="solid"/>
              <a:miter/>
            </a:ln>
            <a:effectLst>
              <a:outerShdw blurRad="50800" dist="127000" dir="2700000" algn="tl" rotWithShape="0">
                <a:schemeClr val="accent1">
                  <a:alpha val="15000"/>
                </a:schemeClr>
              </a:outerShdw>
            </a:effectLst>
          </p:spPr>
          <p:txBody>
            <a:bodyPr rtlCol="0" anchor="ctr"/>
            <a:lstStyle/>
            <a:p>
              <a:pPr algn="ctr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食物致敏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1" name="2231c266-531e-4681-ae0b-29073a398579.source.5.zh-Hans.pptx" descr="2ca21235-bc3e-415c-b0ab-1707e8af0543"/>
          <p:cNvGrpSpPr/>
          <p:nvPr/>
        </p:nvGrpSpPr>
        <p:grpSpPr>
          <a:xfrm>
            <a:off x="660400" y="1124196"/>
            <a:ext cx="10858500" cy="4298704"/>
            <a:chOff x="660400" y="1124196"/>
            <a:chExt cx="10858500" cy="4298704"/>
          </a:xfrm>
        </p:grpSpPr>
        <p:sp>
          <p:nvSpPr>
            <p:cNvPr id="24" name="Title" descr="98973a89-7b5a-4873-af37-d78b7b039a33"/>
            <p:cNvSpPr txBox="1"/>
            <p:nvPr/>
          </p:nvSpPr>
          <p:spPr>
            <a:xfrm>
              <a:off x="660400" y="1124196"/>
              <a:ext cx="10858500" cy="6709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关注食物过敏问题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27" name="组合 26" descr="f19eef6a-472c-496e-8167-1c3d6e6fa656"/>
            <p:cNvGrpSpPr/>
            <p:nvPr/>
          </p:nvGrpSpPr>
          <p:grpSpPr>
            <a:xfrm>
              <a:off x="786913" y="2478507"/>
              <a:ext cx="1993413" cy="2944393"/>
              <a:chOff x="786913" y="2478507"/>
              <a:chExt cx="1993413" cy="2944393"/>
            </a:xfrm>
          </p:grpSpPr>
          <p:sp>
            <p:nvSpPr>
              <p:cNvPr id="11" name="Bullet1" descr="5e7b3260-bbb1-4de9-810e-61b238a53c80"/>
              <p:cNvSpPr/>
              <p:nvPr/>
            </p:nvSpPr>
            <p:spPr>
              <a:xfrm>
                <a:off x="786913" y="2478507"/>
                <a:ext cx="1993413" cy="752373"/>
              </a:xfrm>
              <a:prstGeom prst="roundRect">
                <a:avLst>
                  <a:gd name="adj" fmla="val 8000"/>
                </a:avLst>
              </a:prstGeom>
              <a:solidFill>
                <a:schemeClr val="accent2"/>
              </a:solid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食物过敏源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2" name="Text1" descr="4adc431d-d4da-4360-919e-c1532453a297"/>
              <p:cNvSpPr/>
              <p:nvPr/>
            </p:nvSpPr>
            <p:spPr>
              <a:xfrm flipH="1">
                <a:off x="786914" y="3327400"/>
                <a:ext cx="1993412" cy="2095500"/>
              </a:xfrm>
              <a:prstGeom prst="rect">
                <a:avLst/>
              </a:prstGeom>
              <a:solidFill>
                <a:schemeClr val="accent2">
                  <a:alpha val="1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常见过敏源有虾、花生、核桃等，儿童常见为蛋、牛奶等。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5" name="组合 24" descr="6804fe1a-2a2b-4c6d-863c-46b9350e1b9a"/>
            <p:cNvGrpSpPr/>
            <p:nvPr/>
          </p:nvGrpSpPr>
          <p:grpSpPr>
            <a:xfrm>
              <a:off x="2935615" y="2478507"/>
              <a:ext cx="1993413" cy="2944393"/>
              <a:chOff x="2935615" y="2478507"/>
              <a:chExt cx="1993413" cy="2944393"/>
            </a:xfrm>
          </p:grpSpPr>
          <p:sp>
            <p:nvSpPr>
              <p:cNvPr id="3" name="Bullet2" descr="6ca0bc1a-7040-4f69-9041-252a1de3b995"/>
              <p:cNvSpPr/>
              <p:nvPr/>
            </p:nvSpPr>
            <p:spPr>
              <a:xfrm>
                <a:off x="2935615" y="2478507"/>
                <a:ext cx="1993413" cy="752373"/>
              </a:xfrm>
              <a:prstGeom prst="roundRect">
                <a:avLst>
                  <a:gd name="adj" fmla="val 8000"/>
                </a:avLst>
              </a:prstGeom>
              <a:solidFill>
                <a:schemeClr val="accent1"/>
              </a:solid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食物过敏症状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4" name="Text2" descr="78496e71-f39d-4918-ae7d-9d334c64b721"/>
              <p:cNvSpPr/>
              <p:nvPr/>
            </p:nvSpPr>
            <p:spPr>
              <a:xfrm flipH="1">
                <a:off x="2935616" y="3327400"/>
                <a:ext cx="1993412" cy="2095500"/>
              </a:xfrm>
              <a:prstGeom prst="rect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包括呼吸系统、消化系统、神经系统症状，严重者可致休克。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6" name="组合 25" descr="10b8c0f5-13b5-4352-bb82-c38cc8b0c0d6"/>
            <p:cNvGrpSpPr/>
            <p:nvPr/>
          </p:nvGrpSpPr>
          <p:grpSpPr>
            <a:xfrm>
              <a:off x="5084317" y="2478507"/>
              <a:ext cx="1993413" cy="2944393"/>
              <a:chOff x="5084317" y="2478507"/>
              <a:chExt cx="1993413" cy="2944393"/>
            </a:xfrm>
          </p:grpSpPr>
          <p:sp>
            <p:nvSpPr>
              <p:cNvPr id="7" name="Bullet3" descr="b0a73896-0790-4ee7-843c-bdb3b8ef67e4"/>
              <p:cNvSpPr/>
              <p:nvPr/>
            </p:nvSpPr>
            <p:spPr>
              <a:xfrm>
                <a:off x="5084317" y="2478507"/>
                <a:ext cx="1993413" cy="752373"/>
              </a:xfrm>
              <a:prstGeom prst="roundRect">
                <a:avLst>
                  <a:gd name="adj" fmla="val 8000"/>
                </a:avLst>
              </a:prstGeom>
              <a:solidFill>
                <a:schemeClr val="accent2"/>
              </a:solid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常见食物过敏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8" name="Text3" descr="be9db6d2-f666-4407-8442-88b21cd9bcea"/>
              <p:cNvSpPr/>
              <p:nvPr/>
            </p:nvSpPr>
            <p:spPr>
              <a:xfrm flipH="1">
                <a:off x="5084318" y="3327400"/>
                <a:ext cx="1993412" cy="2095500"/>
              </a:xfrm>
              <a:prstGeom prst="rect">
                <a:avLst/>
              </a:prstGeom>
              <a:solidFill>
                <a:schemeClr val="accent2">
                  <a:alpha val="1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牛奶、植物日光性皮炎、菠萝、花生等食物过敏症状及预防。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8" name="组合 27" descr="610974bf-8001-4c18-8479-a083a9d4d8c3"/>
            <p:cNvGrpSpPr/>
            <p:nvPr/>
          </p:nvGrpSpPr>
          <p:grpSpPr>
            <a:xfrm>
              <a:off x="7233019" y="2478507"/>
              <a:ext cx="1993413" cy="2944393"/>
              <a:chOff x="7233019" y="2478507"/>
              <a:chExt cx="1993413" cy="2944393"/>
            </a:xfrm>
          </p:grpSpPr>
          <p:sp>
            <p:nvSpPr>
              <p:cNvPr id="15" name="Bullet4" descr="aff852d0-5fc4-4826-aadf-a7265b4fd59c"/>
              <p:cNvSpPr/>
              <p:nvPr/>
            </p:nvSpPr>
            <p:spPr>
              <a:xfrm>
                <a:off x="7233019" y="2478507"/>
                <a:ext cx="1993413" cy="752373"/>
              </a:xfrm>
              <a:prstGeom prst="roundRect">
                <a:avLst>
                  <a:gd name="adj" fmla="val 8000"/>
                </a:avLst>
              </a:prstGeom>
              <a:solidFill>
                <a:schemeClr val="accent2"/>
              </a:solid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食物过敏与食物中毒区别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6" name="Text4" descr="98dd480b-226a-49de-8e9d-e1a144005406"/>
              <p:cNvSpPr/>
              <p:nvPr/>
            </p:nvSpPr>
            <p:spPr>
              <a:xfrm flipH="1">
                <a:off x="7233020" y="3327400"/>
                <a:ext cx="1993412" cy="2095500"/>
              </a:xfrm>
              <a:prstGeom prst="rect">
                <a:avLst/>
              </a:prstGeom>
              <a:solidFill>
                <a:schemeClr val="accent2">
                  <a:alpha val="1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食物过敏是个体反应，食物中毒是普遍性反应，两者有本质不同。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9" name="组合 28" descr="4731d3cf-9a82-43a5-b8a8-4c24b795d623"/>
            <p:cNvGrpSpPr/>
            <p:nvPr/>
          </p:nvGrpSpPr>
          <p:grpSpPr>
            <a:xfrm>
              <a:off x="9381722" y="2478507"/>
              <a:ext cx="1993413" cy="2944393"/>
              <a:chOff x="9381722" y="2478507"/>
              <a:chExt cx="1993413" cy="2944393"/>
            </a:xfrm>
          </p:grpSpPr>
          <p:sp>
            <p:nvSpPr>
              <p:cNvPr id="20" name="Bullet5" descr="dea04cab-cb84-4c9f-bb5e-b43972050bb4"/>
              <p:cNvSpPr/>
              <p:nvPr/>
            </p:nvSpPr>
            <p:spPr>
              <a:xfrm>
                <a:off x="9381722" y="2478507"/>
                <a:ext cx="1993413" cy="752373"/>
              </a:xfrm>
              <a:prstGeom prst="roundRect">
                <a:avLst>
                  <a:gd name="adj" fmla="val 8000"/>
                </a:avLst>
              </a:prstGeom>
              <a:solidFill>
                <a:schemeClr val="accent2"/>
              </a:solid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食物过敏预防措施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1" name="Text5" descr="00d31e60-a918-47d2-ba05-eb9e9562048c"/>
              <p:cNvSpPr/>
              <p:nvPr/>
            </p:nvSpPr>
            <p:spPr>
              <a:xfrm flipH="1">
                <a:off x="9381723" y="3327400"/>
                <a:ext cx="1993412" cy="2095500"/>
              </a:xfrm>
              <a:prstGeom prst="rect">
                <a:avLst/>
              </a:prstGeom>
              <a:solidFill>
                <a:schemeClr val="accent2">
                  <a:alpha val="1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明确过敏源，避免食用相关食物，阅读食品成分标签预防。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思考与练习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巩固知识，提升实践能力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填空题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4" name="2bd6dd1d-ac4f-42f1-9acd-5c214e65867b.source.8.zh-Hans.pptx" descr="99385541-831a-4928-8ed3-18853363fcbc"/>
          <p:cNvGrpSpPr/>
          <p:nvPr/>
        </p:nvGrpSpPr>
        <p:grpSpPr>
          <a:xfrm>
            <a:off x="660400" y="1409700"/>
            <a:ext cx="10858500" cy="4634750"/>
            <a:chOff x="660400" y="1409700"/>
            <a:chExt cx="10858500" cy="4634750"/>
          </a:xfrm>
        </p:grpSpPr>
        <p:grpSp>
          <p:nvGrpSpPr>
            <p:cNvPr id="26" name="组合 25" descr="d6d593ff-81db-4215-81c3-7639d529aba3"/>
            <p:cNvGrpSpPr/>
            <p:nvPr/>
          </p:nvGrpSpPr>
          <p:grpSpPr>
            <a:xfrm>
              <a:off x="723153" y="2484631"/>
              <a:ext cx="2504945" cy="1617470"/>
              <a:chOff x="723153" y="2484631"/>
              <a:chExt cx="2504945" cy="1617470"/>
            </a:xfrm>
          </p:grpSpPr>
          <p:sp>
            <p:nvSpPr>
              <p:cNvPr id="3" name="Text1" descr="d6182ad3-0381-480d-b830-136bff259178"/>
              <p:cNvSpPr/>
              <p:nvPr/>
            </p:nvSpPr>
            <p:spPr>
              <a:xfrm>
                <a:off x="723153" y="3048751"/>
                <a:ext cx="2501523" cy="1053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蛋白质、脂肪、碳水化合物、无机盐、维生素和水。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8" name="Bullet1" descr="9065c01e-fb86-417f-885b-95e35fae783a"/>
              <p:cNvSpPr/>
              <p:nvPr/>
            </p:nvSpPr>
            <p:spPr>
              <a:xfrm>
                <a:off x="726575" y="2484631"/>
                <a:ext cx="2501523" cy="564120"/>
              </a:xfrm>
              <a:prstGeom prst="round2SameRect">
                <a:avLst/>
              </a:prstGeom>
              <a:solidFill>
                <a:schemeClr val="accent1">
                  <a:alpha val="10000"/>
                </a:schemeClr>
              </a:solidFill>
              <a:effectLst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人体所需营养素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7" name="组合 26" descr="4a63bd18-a6f7-4fb9-bc71-bb5c85ad408d"/>
            <p:cNvGrpSpPr/>
            <p:nvPr/>
          </p:nvGrpSpPr>
          <p:grpSpPr>
            <a:xfrm>
              <a:off x="3477800" y="2484631"/>
              <a:ext cx="2501523" cy="1617470"/>
              <a:chOff x="3477800" y="2484631"/>
              <a:chExt cx="2501523" cy="1617470"/>
            </a:xfrm>
          </p:grpSpPr>
          <p:sp>
            <p:nvSpPr>
              <p:cNvPr id="4" name="Text2" descr="ea112204-d881-419b-a182-bd50c65a1d44"/>
              <p:cNvSpPr/>
              <p:nvPr/>
            </p:nvSpPr>
            <p:spPr>
              <a:xfrm>
                <a:off x="3481227" y="3048750"/>
                <a:ext cx="2491248" cy="10533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消化率越高，被吸收利用的蛋白质数量越多，营养价值越高。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9" name="Bullet2" descr="c584a16a-2643-438e-9b2e-b52a7e67ff5b"/>
              <p:cNvSpPr/>
              <p:nvPr/>
            </p:nvSpPr>
            <p:spPr>
              <a:xfrm>
                <a:off x="3477800" y="2484631"/>
                <a:ext cx="2501523" cy="564120"/>
              </a:xfrm>
              <a:prstGeom prst="round2SameRect">
                <a:avLst/>
              </a:prstGeom>
              <a:solidFill>
                <a:schemeClr val="tx2">
                  <a:alpha val="10000"/>
                </a:schemeClr>
              </a:solidFill>
              <a:effectLst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蛋白质消化率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8" name="组合 27" descr="bd82fcca-72c1-4ba6-a561-88553f9feb1e"/>
            <p:cNvGrpSpPr/>
            <p:nvPr/>
          </p:nvGrpSpPr>
          <p:grpSpPr>
            <a:xfrm>
              <a:off x="6229024" y="2484631"/>
              <a:ext cx="2501523" cy="1617470"/>
              <a:chOff x="6229024" y="2484631"/>
              <a:chExt cx="2501523" cy="1617470"/>
            </a:xfrm>
          </p:grpSpPr>
          <p:sp>
            <p:nvSpPr>
              <p:cNvPr id="5" name="Text3" descr="b310df2e-7390-487d-95d5-f171cd84d735"/>
              <p:cNvSpPr/>
              <p:nvPr/>
            </p:nvSpPr>
            <p:spPr>
              <a:xfrm>
                <a:off x="6229024" y="3048750"/>
                <a:ext cx="2491248" cy="10533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分为单糖、双糖、多糖。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" name="Bullet3" descr="e32d814e-4870-4f6d-8dc2-5c3cb0178eb0"/>
              <p:cNvSpPr/>
              <p:nvPr/>
            </p:nvSpPr>
            <p:spPr>
              <a:xfrm>
                <a:off x="6229024" y="2484631"/>
                <a:ext cx="2501523" cy="564120"/>
              </a:xfrm>
              <a:prstGeom prst="round2SameRect">
                <a:avLst/>
              </a:prstGeom>
              <a:solidFill>
                <a:schemeClr val="accent1">
                  <a:alpha val="10000"/>
                </a:schemeClr>
              </a:solidFill>
              <a:effectLst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碳水化合物分类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9" name="组合 28" descr="9bfca15f-b841-48e7-a4c2-4110b93c511a"/>
            <p:cNvGrpSpPr/>
            <p:nvPr/>
          </p:nvGrpSpPr>
          <p:grpSpPr>
            <a:xfrm>
              <a:off x="8976824" y="2484631"/>
              <a:ext cx="2501526" cy="1617470"/>
              <a:chOff x="8976824" y="2484631"/>
              <a:chExt cx="2501526" cy="1617470"/>
            </a:xfrm>
          </p:grpSpPr>
          <p:sp>
            <p:nvSpPr>
              <p:cNvPr id="6" name="Text4" descr="db548859-acd9-44ad-b0bd-0433b9e3c169"/>
              <p:cNvSpPr/>
              <p:nvPr/>
            </p:nvSpPr>
            <p:spPr>
              <a:xfrm>
                <a:off x="8976824" y="3048750"/>
                <a:ext cx="2491245" cy="10533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乳类和乳制品是婴幼儿最理想的钙源。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1" name="Bullet4" descr="deffd1da-3ede-4aa5-a6b1-fa6055170571"/>
              <p:cNvSpPr/>
              <p:nvPr/>
            </p:nvSpPr>
            <p:spPr>
              <a:xfrm>
                <a:off x="8976827" y="2484631"/>
                <a:ext cx="2501523" cy="564120"/>
              </a:xfrm>
              <a:prstGeom prst="round2SameRect">
                <a:avLst/>
              </a:prstGeom>
              <a:solidFill>
                <a:schemeClr val="tx2">
                  <a:alpha val="10000"/>
                </a:schemeClr>
              </a:solidFill>
              <a:effectLst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婴幼儿钙源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0" name="组合 29" descr="cae30e6c-8679-41f4-9a43-2b5e112a9d73"/>
            <p:cNvGrpSpPr/>
            <p:nvPr/>
          </p:nvGrpSpPr>
          <p:grpSpPr>
            <a:xfrm>
              <a:off x="723153" y="4426980"/>
              <a:ext cx="2504945" cy="1617470"/>
              <a:chOff x="723153" y="4426980"/>
              <a:chExt cx="2504945" cy="1617470"/>
            </a:xfrm>
          </p:grpSpPr>
          <p:sp>
            <p:nvSpPr>
              <p:cNvPr id="18" name="Text5" descr="0c23d60c-542a-42a8-9f07-adc5c1b58030"/>
              <p:cNvSpPr/>
              <p:nvPr/>
            </p:nvSpPr>
            <p:spPr>
              <a:xfrm>
                <a:off x="723153" y="4991100"/>
                <a:ext cx="2501523" cy="1053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长期铁摄入不足，婴幼儿易发生缺铁性贫血。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2" name="Bullet5" descr="bb7468de-58f3-45e8-82fc-c4d1789f1034"/>
              <p:cNvSpPr/>
              <p:nvPr/>
            </p:nvSpPr>
            <p:spPr>
              <a:xfrm>
                <a:off x="726575" y="4426980"/>
                <a:ext cx="2501523" cy="564120"/>
              </a:xfrm>
              <a:prstGeom prst="round2SameRect">
                <a:avLst/>
              </a:prstGeom>
              <a:solidFill>
                <a:schemeClr val="accent1">
                  <a:alpha val="10000"/>
                </a:schemeClr>
              </a:solidFill>
              <a:effectLst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铁摄入不足影响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1" name="组合 30" descr="b90ddfb8-899f-41e4-868e-7580f514c6b6"/>
            <p:cNvGrpSpPr/>
            <p:nvPr/>
          </p:nvGrpSpPr>
          <p:grpSpPr>
            <a:xfrm>
              <a:off x="3477800" y="4426980"/>
              <a:ext cx="2501523" cy="1617470"/>
              <a:chOff x="3477800" y="4426980"/>
              <a:chExt cx="2501523" cy="1617470"/>
            </a:xfrm>
          </p:grpSpPr>
          <p:sp>
            <p:nvSpPr>
              <p:cNvPr id="19" name="Text6" descr="6928514b-03a8-47f9-8661-ac94361fc4a0"/>
              <p:cNvSpPr/>
              <p:nvPr/>
            </p:nvSpPr>
            <p:spPr>
              <a:xfrm>
                <a:off x="3481227" y="4991099"/>
                <a:ext cx="2491248" cy="10533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婴幼儿锌缺乏会出现异食癖，如吃土。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3" name="Bullet6" descr="e9b70888-f998-4778-bc29-8a6355eba5f3"/>
              <p:cNvSpPr/>
              <p:nvPr/>
            </p:nvSpPr>
            <p:spPr>
              <a:xfrm>
                <a:off x="3477800" y="4426980"/>
                <a:ext cx="2501523" cy="564120"/>
              </a:xfrm>
              <a:prstGeom prst="round2SameRect">
                <a:avLst/>
              </a:prstGeom>
              <a:solidFill>
                <a:schemeClr val="tx2">
                  <a:alpha val="10000"/>
                </a:schemeClr>
              </a:solidFill>
              <a:effectLst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锌缺乏表现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2" name="组合 31" descr="6de6e7d4-6be0-4763-9040-c8345285bcab"/>
            <p:cNvGrpSpPr/>
            <p:nvPr/>
          </p:nvGrpSpPr>
          <p:grpSpPr>
            <a:xfrm>
              <a:off x="6229024" y="4426980"/>
              <a:ext cx="2501523" cy="1617470"/>
              <a:chOff x="6229024" y="4426980"/>
              <a:chExt cx="2501523" cy="1617470"/>
            </a:xfrm>
          </p:grpSpPr>
          <p:sp>
            <p:nvSpPr>
              <p:cNvPr id="20" name="Text7" descr="e6eee72e-d194-436b-949c-641d01a35a70"/>
              <p:cNvSpPr/>
              <p:nvPr/>
            </p:nvSpPr>
            <p:spPr>
              <a:xfrm>
                <a:off x="6229024" y="4991099"/>
                <a:ext cx="2491248" cy="10533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分为脂溶性维生素和水溶性维生素两大类。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4" name="Bullet7" descr="832e8900-e65d-400b-810a-67628807de58"/>
              <p:cNvSpPr/>
              <p:nvPr/>
            </p:nvSpPr>
            <p:spPr>
              <a:xfrm>
                <a:off x="6229024" y="4426980"/>
                <a:ext cx="2501523" cy="564120"/>
              </a:xfrm>
              <a:prstGeom prst="round2SameRect">
                <a:avLst/>
              </a:prstGeom>
              <a:solidFill>
                <a:schemeClr val="accent1">
                  <a:alpha val="10000"/>
                </a:schemeClr>
              </a:solidFill>
              <a:effectLst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维生素分类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3" name="组合 32" descr="6c22ca4a-2111-43e3-b6d8-4dabd29e2e39"/>
            <p:cNvGrpSpPr/>
            <p:nvPr/>
          </p:nvGrpSpPr>
          <p:grpSpPr>
            <a:xfrm>
              <a:off x="8976824" y="4426980"/>
              <a:ext cx="2501526" cy="1617470"/>
              <a:chOff x="8976824" y="4426980"/>
              <a:chExt cx="2501526" cy="1617470"/>
            </a:xfrm>
          </p:grpSpPr>
          <p:sp>
            <p:nvSpPr>
              <p:cNvPr id="21" name="Text8" descr="3732e0b1-d74e-4330-9145-0620be3d5361"/>
              <p:cNvSpPr/>
              <p:nvPr/>
            </p:nvSpPr>
            <p:spPr>
              <a:xfrm>
                <a:off x="8976824" y="4991099"/>
                <a:ext cx="2491245" cy="10533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有称量法、记账法、询问法三类。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5" name="Bullet8" descr="7b4443a7-cc37-46b5-93af-81dde24683e3"/>
              <p:cNvSpPr/>
              <p:nvPr/>
            </p:nvSpPr>
            <p:spPr>
              <a:xfrm>
                <a:off x="8976827" y="4426980"/>
                <a:ext cx="2501523" cy="564120"/>
              </a:xfrm>
              <a:prstGeom prst="round2SameRect">
                <a:avLst/>
              </a:prstGeom>
              <a:solidFill>
                <a:schemeClr val="tx2">
                  <a:alpha val="10000"/>
                </a:schemeClr>
              </a:solidFill>
              <a:effectLst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膳食状况调查方法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16" name="Title" descr="c7d5bc7c-e6e2-41f5-90b1-89d03d630688"/>
            <p:cNvSpPr txBox="1"/>
            <p:nvPr/>
          </p:nvSpPr>
          <p:spPr>
            <a:xfrm>
              <a:off x="660400" y="1409700"/>
              <a:ext cx="10858500" cy="800100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检验基础知识掌握情况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简答题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0" name="0e156c81-833f-4b34-abd6-7776d40fef5d.source.4.zh-Hans.pptx" descr="e29e097a-041e-4495-940e-9d146ee47b7c"/>
          <p:cNvGrpSpPr/>
          <p:nvPr/>
        </p:nvGrpSpPr>
        <p:grpSpPr>
          <a:xfrm>
            <a:off x="660399" y="1130300"/>
            <a:ext cx="10858503" cy="5003800"/>
            <a:chOff x="660399" y="1130300"/>
            <a:chExt cx="10858503" cy="5003800"/>
          </a:xfrm>
        </p:grpSpPr>
        <p:sp>
          <p:nvSpPr>
            <p:cNvPr id="6" name="Title" descr="fad41218-2ac9-45ae-ba98-d17c1e1af383"/>
            <p:cNvSpPr txBox="1"/>
            <p:nvPr/>
          </p:nvSpPr>
          <p:spPr>
            <a:xfrm>
              <a:off x="660399" y="1130300"/>
              <a:ext cx="10858500" cy="744060"/>
            </a:xfrm>
            <a:prstGeom prst="rect">
              <a:avLst/>
            </a:prstGeom>
            <a:noFill/>
          </p:spPr>
          <p:txBody>
            <a:bodyPr wrap="square" rtlCol="0" anchor="t" anchorCtr="0">
              <a:normAutofit/>
            </a:bodyPr>
            <a:lstStyle/>
            <a:p>
              <a:pPr algn="l"/>
              <a:r>
                <a:rPr lang="en-US" sz="2800" b="1" i="0" u="none">
                  <a:solidFill>
                    <a:srgbClr val="2F2F2F"/>
                  </a:solidFill>
                  <a:ea typeface="华康方圆体 Std W7"/>
                </a:rPr>
                <a:t>加深对知识点的理解</a:t>
              </a:r>
              <a:endParaRPr lang="en-US" sz="28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7" name="îṧlîḓê" descr="dbcdd266-2f8e-415b-a06b-fe1ab105b03d"/>
            <p:cNvGrpSpPr/>
            <p:nvPr/>
          </p:nvGrpSpPr>
          <p:grpSpPr>
            <a:xfrm>
              <a:off x="660400" y="4660900"/>
              <a:ext cx="2601993" cy="1473200"/>
              <a:chOff x="830037" y="4031536"/>
              <a:chExt cx="3310164" cy="1874153"/>
            </a:xfrm>
          </p:grpSpPr>
          <p:sp>
            <p:nvSpPr>
              <p:cNvPr id="20" name="íşļïďê" descr="b4acdb4b-366b-4f3f-9e54-57e18abd24b9"/>
              <p:cNvSpPr/>
              <p:nvPr/>
            </p:nvSpPr>
            <p:spPr>
              <a:xfrm>
                <a:off x="889375" y="4215006"/>
                <a:ext cx="3203351" cy="1411949"/>
              </a:xfrm>
              <a:custGeom>
                <a:avLst/>
                <a:gdLst>
                  <a:gd name="connsiteX0" fmla="*/ 0 w 951261"/>
                  <a:gd name="connsiteY0" fmla="*/ 34004 h 419290"/>
                  <a:gd name="connsiteX1" fmla="*/ 0 w 951261"/>
                  <a:gd name="connsiteY1" fmla="*/ 410718 h 419290"/>
                  <a:gd name="connsiteX2" fmla="*/ 8573 w 951261"/>
                  <a:gd name="connsiteY2" fmla="*/ 419291 h 419290"/>
                  <a:gd name="connsiteX3" fmla="*/ 942689 w 951261"/>
                  <a:gd name="connsiteY3" fmla="*/ 419291 h 419290"/>
                  <a:gd name="connsiteX4" fmla="*/ 951262 w 951261"/>
                  <a:gd name="connsiteY4" fmla="*/ 410718 h 419290"/>
                  <a:gd name="connsiteX5" fmla="*/ 951262 w 951261"/>
                  <a:gd name="connsiteY5" fmla="*/ 338519 h 419290"/>
                  <a:gd name="connsiteX6" fmla="*/ 920972 w 951261"/>
                  <a:gd name="connsiteY6" fmla="*/ 290132 h 419290"/>
                  <a:gd name="connsiteX7" fmla="*/ 829342 w 951261"/>
                  <a:gd name="connsiteY7" fmla="*/ 245555 h 419290"/>
                  <a:gd name="connsiteX8" fmla="*/ 826865 w 951261"/>
                  <a:gd name="connsiteY8" fmla="*/ 243745 h 419290"/>
                  <a:gd name="connsiteX9" fmla="*/ 804577 w 951261"/>
                  <a:gd name="connsiteY9" fmla="*/ 220218 h 419290"/>
                  <a:gd name="connsiteX10" fmla="*/ 667512 w 951261"/>
                  <a:gd name="connsiteY10" fmla="*/ 75724 h 419290"/>
                  <a:gd name="connsiteX11" fmla="*/ 662464 w 951261"/>
                  <a:gd name="connsiteY11" fmla="*/ 70390 h 419290"/>
                  <a:gd name="connsiteX12" fmla="*/ 643985 w 951261"/>
                  <a:gd name="connsiteY12" fmla="*/ 50863 h 419290"/>
                  <a:gd name="connsiteX13" fmla="*/ 629126 w 951261"/>
                  <a:gd name="connsiteY13" fmla="*/ 37052 h 419290"/>
                  <a:gd name="connsiteX14" fmla="*/ 627507 w 951261"/>
                  <a:gd name="connsiteY14" fmla="*/ 35814 h 419290"/>
                  <a:gd name="connsiteX15" fmla="*/ 525685 w 951261"/>
                  <a:gd name="connsiteY15" fmla="*/ 0 h 419290"/>
                  <a:gd name="connsiteX16" fmla="*/ 34195 w 951261"/>
                  <a:gd name="connsiteY16" fmla="*/ 0 h 419290"/>
                  <a:gd name="connsiteX17" fmla="*/ 0 w 951261"/>
                  <a:gd name="connsiteY17" fmla="*/ 34004 h 419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1261" h="419290">
                    <a:moveTo>
                      <a:pt x="0" y="34004"/>
                    </a:moveTo>
                    <a:lnTo>
                      <a:pt x="0" y="410718"/>
                    </a:lnTo>
                    <a:cubicBezTo>
                      <a:pt x="0" y="415385"/>
                      <a:pt x="3905" y="419291"/>
                      <a:pt x="8573" y="419291"/>
                    </a:cubicBezTo>
                    <a:lnTo>
                      <a:pt x="942689" y="419291"/>
                    </a:lnTo>
                    <a:cubicBezTo>
                      <a:pt x="947357" y="419291"/>
                      <a:pt x="951262" y="415385"/>
                      <a:pt x="951262" y="410718"/>
                    </a:cubicBezTo>
                    <a:lnTo>
                      <a:pt x="951262" y="338519"/>
                    </a:lnTo>
                    <a:cubicBezTo>
                      <a:pt x="951262" y="317945"/>
                      <a:pt x="939451" y="299085"/>
                      <a:pt x="920972" y="290132"/>
                    </a:cubicBezTo>
                    <a:lnTo>
                      <a:pt x="829342" y="245555"/>
                    </a:lnTo>
                    <a:cubicBezTo>
                      <a:pt x="828389" y="245078"/>
                      <a:pt x="827532" y="244507"/>
                      <a:pt x="826865" y="243745"/>
                    </a:cubicBezTo>
                    <a:lnTo>
                      <a:pt x="804577" y="220218"/>
                    </a:lnTo>
                    <a:lnTo>
                      <a:pt x="667512" y="75724"/>
                    </a:lnTo>
                    <a:lnTo>
                      <a:pt x="662464" y="70390"/>
                    </a:lnTo>
                    <a:lnTo>
                      <a:pt x="643985" y="50863"/>
                    </a:lnTo>
                    <a:cubicBezTo>
                      <a:pt x="639318" y="45815"/>
                      <a:pt x="634365" y="41339"/>
                      <a:pt x="629126" y="37052"/>
                    </a:cubicBezTo>
                    <a:cubicBezTo>
                      <a:pt x="628555" y="36576"/>
                      <a:pt x="628079" y="36195"/>
                      <a:pt x="627507" y="35814"/>
                    </a:cubicBezTo>
                    <a:cubicBezTo>
                      <a:pt x="598837" y="12764"/>
                      <a:pt x="562928" y="0"/>
                      <a:pt x="525685" y="0"/>
                    </a:cubicBezTo>
                    <a:lnTo>
                      <a:pt x="34195" y="0"/>
                    </a:lnTo>
                    <a:cubicBezTo>
                      <a:pt x="15145" y="0"/>
                      <a:pt x="0" y="15240"/>
                      <a:pt x="0" y="34004"/>
                    </a:cubicBezTo>
                    <a:close/>
                  </a:path>
                </a:pathLst>
              </a:custGeom>
              <a:solidFill>
                <a:srgbClr val="EAEAE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" name="ïṡľîḍe" descr="e84682f3-7596-4f92-9eed-d2c69c6e5dda"/>
              <p:cNvSpPr/>
              <p:nvPr/>
            </p:nvSpPr>
            <p:spPr>
              <a:xfrm>
                <a:off x="990413" y="5140056"/>
                <a:ext cx="2772728" cy="116111"/>
              </a:xfrm>
              <a:custGeom>
                <a:avLst/>
                <a:gdLst>
                  <a:gd name="connsiteX0" fmla="*/ 9334 w 823384"/>
                  <a:gd name="connsiteY0" fmla="*/ 34481 h 34480"/>
                  <a:gd name="connsiteX1" fmla="*/ 818102 w 823384"/>
                  <a:gd name="connsiteY1" fmla="*/ 34481 h 34480"/>
                  <a:gd name="connsiteX2" fmla="*/ 821150 w 823384"/>
                  <a:gd name="connsiteY2" fmla="*/ 24956 h 34480"/>
                  <a:gd name="connsiteX3" fmla="*/ 802767 w 823384"/>
                  <a:gd name="connsiteY3" fmla="*/ 11906 h 34480"/>
                  <a:gd name="connsiteX4" fmla="*/ 765429 w 823384"/>
                  <a:gd name="connsiteY4" fmla="*/ 0 h 34480"/>
                  <a:gd name="connsiteX5" fmla="*/ 9334 w 823384"/>
                  <a:gd name="connsiteY5" fmla="*/ 0 h 34480"/>
                  <a:gd name="connsiteX6" fmla="*/ 0 w 823384"/>
                  <a:gd name="connsiteY6" fmla="*/ 9335 h 34480"/>
                  <a:gd name="connsiteX7" fmla="*/ 0 w 823384"/>
                  <a:gd name="connsiteY7" fmla="*/ 25146 h 34480"/>
                  <a:gd name="connsiteX8" fmla="*/ 9334 w 823384"/>
                  <a:gd name="connsiteY8" fmla="*/ 34481 h 3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3384" h="34480">
                    <a:moveTo>
                      <a:pt x="9334" y="34481"/>
                    </a:moveTo>
                    <a:lnTo>
                      <a:pt x="818102" y="34481"/>
                    </a:lnTo>
                    <a:cubicBezTo>
                      <a:pt x="823246" y="34481"/>
                      <a:pt x="825341" y="27908"/>
                      <a:pt x="821150" y="24956"/>
                    </a:cubicBezTo>
                    <a:lnTo>
                      <a:pt x="802767" y="11906"/>
                    </a:lnTo>
                    <a:cubicBezTo>
                      <a:pt x="791813" y="4191"/>
                      <a:pt x="778764" y="0"/>
                      <a:pt x="765429" y="0"/>
                    </a:cubicBezTo>
                    <a:lnTo>
                      <a:pt x="9334" y="0"/>
                    </a:lnTo>
                    <a:cubicBezTo>
                      <a:pt x="4191" y="0"/>
                      <a:pt x="0" y="4191"/>
                      <a:pt x="0" y="9335"/>
                    </a:cubicBezTo>
                    <a:lnTo>
                      <a:pt x="0" y="25146"/>
                    </a:lnTo>
                    <a:cubicBezTo>
                      <a:pt x="0" y="30290"/>
                      <a:pt x="4191" y="34481"/>
                      <a:pt x="9334" y="34481"/>
                    </a:cubicBezTo>
                    <a:close/>
                  </a:path>
                </a:pathLst>
              </a:custGeom>
              <a:solidFill>
                <a:srgbClr val="F8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" name="íṧliḋe" descr="5f414a06-9898-435d-b5da-c2f8d9e6bf4d"/>
              <p:cNvSpPr/>
              <p:nvPr/>
            </p:nvSpPr>
            <p:spPr>
              <a:xfrm>
                <a:off x="1000357" y="4335609"/>
                <a:ext cx="1936822" cy="116431"/>
              </a:xfrm>
              <a:custGeom>
                <a:avLst/>
                <a:gdLst>
                  <a:gd name="connsiteX0" fmla="*/ 0 w 575155"/>
                  <a:gd name="connsiteY0" fmla="*/ 9430 h 34575"/>
                  <a:gd name="connsiteX1" fmla="*/ 0 w 575155"/>
                  <a:gd name="connsiteY1" fmla="*/ 25146 h 34575"/>
                  <a:gd name="connsiteX2" fmla="*/ 9430 w 575155"/>
                  <a:gd name="connsiteY2" fmla="*/ 34576 h 34575"/>
                  <a:gd name="connsiteX3" fmla="*/ 569595 w 575155"/>
                  <a:gd name="connsiteY3" fmla="*/ 34576 h 34575"/>
                  <a:gd name="connsiteX4" fmla="*/ 573500 w 575155"/>
                  <a:gd name="connsiteY4" fmla="*/ 25146 h 34575"/>
                  <a:gd name="connsiteX5" fmla="*/ 564261 w 575155"/>
                  <a:gd name="connsiteY5" fmla="*/ 16002 h 34575"/>
                  <a:gd name="connsiteX6" fmla="*/ 525304 w 575155"/>
                  <a:gd name="connsiteY6" fmla="*/ 0 h 34575"/>
                  <a:gd name="connsiteX7" fmla="*/ 9334 w 575155"/>
                  <a:gd name="connsiteY7" fmla="*/ 0 h 34575"/>
                  <a:gd name="connsiteX8" fmla="*/ 0 w 575155"/>
                  <a:gd name="connsiteY8" fmla="*/ 9430 h 3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5155" h="34575">
                    <a:moveTo>
                      <a:pt x="0" y="9430"/>
                    </a:moveTo>
                    <a:lnTo>
                      <a:pt x="0" y="25146"/>
                    </a:lnTo>
                    <a:cubicBezTo>
                      <a:pt x="0" y="30385"/>
                      <a:pt x="4191" y="34576"/>
                      <a:pt x="9430" y="34576"/>
                    </a:cubicBezTo>
                    <a:lnTo>
                      <a:pt x="569595" y="34576"/>
                    </a:lnTo>
                    <a:cubicBezTo>
                      <a:pt x="574548" y="34576"/>
                      <a:pt x="577024" y="28575"/>
                      <a:pt x="573500" y="25146"/>
                    </a:cubicBezTo>
                    <a:cubicBezTo>
                      <a:pt x="570643" y="22289"/>
                      <a:pt x="567404" y="19145"/>
                      <a:pt x="564261" y="16002"/>
                    </a:cubicBezTo>
                    <a:cubicBezTo>
                      <a:pt x="553879" y="5715"/>
                      <a:pt x="539877" y="0"/>
                      <a:pt x="525304" y="0"/>
                    </a:cubicBezTo>
                    <a:lnTo>
                      <a:pt x="9334" y="0"/>
                    </a:lnTo>
                    <a:cubicBezTo>
                      <a:pt x="4191" y="0"/>
                      <a:pt x="0" y="4286"/>
                      <a:pt x="0" y="9430"/>
                    </a:cubicBezTo>
                    <a:close/>
                  </a:path>
                </a:pathLst>
              </a:custGeom>
              <a:solidFill>
                <a:srgbClr val="F8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" name="iṩļiḍê" descr="716409a1-7747-4370-b24a-e7b3837b8b9e"/>
              <p:cNvSpPr/>
              <p:nvPr/>
            </p:nvSpPr>
            <p:spPr>
              <a:xfrm>
                <a:off x="830037" y="5484542"/>
                <a:ext cx="3310164" cy="142414"/>
              </a:xfrm>
              <a:custGeom>
                <a:avLst/>
                <a:gdLst>
                  <a:gd name="connsiteX0" fmla="*/ 9716 w 982980"/>
                  <a:gd name="connsiteY0" fmla="*/ 42291 h 42291"/>
                  <a:gd name="connsiteX1" fmla="*/ 973264 w 982980"/>
                  <a:gd name="connsiteY1" fmla="*/ 42291 h 42291"/>
                  <a:gd name="connsiteX2" fmla="*/ 982980 w 982980"/>
                  <a:gd name="connsiteY2" fmla="*/ 32576 h 42291"/>
                  <a:gd name="connsiteX3" fmla="*/ 982980 w 982980"/>
                  <a:gd name="connsiteY3" fmla="*/ 9716 h 42291"/>
                  <a:gd name="connsiteX4" fmla="*/ 973264 w 982980"/>
                  <a:gd name="connsiteY4" fmla="*/ 0 h 42291"/>
                  <a:gd name="connsiteX5" fmla="*/ 9716 w 982980"/>
                  <a:gd name="connsiteY5" fmla="*/ 0 h 42291"/>
                  <a:gd name="connsiteX6" fmla="*/ 0 w 982980"/>
                  <a:gd name="connsiteY6" fmla="*/ 9716 h 42291"/>
                  <a:gd name="connsiteX7" fmla="*/ 0 w 982980"/>
                  <a:gd name="connsiteY7" fmla="*/ 32576 h 42291"/>
                  <a:gd name="connsiteX8" fmla="*/ 9716 w 982980"/>
                  <a:gd name="connsiteY8" fmla="*/ 42291 h 42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2980" h="42291">
                    <a:moveTo>
                      <a:pt x="9716" y="42291"/>
                    </a:moveTo>
                    <a:lnTo>
                      <a:pt x="973264" y="42291"/>
                    </a:lnTo>
                    <a:cubicBezTo>
                      <a:pt x="978598" y="42291"/>
                      <a:pt x="982980" y="37910"/>
                      <a:pt x="982980" y="32576"/>
                    </a:cubicBezTo>
                    <a:lnTo>
                      <a:pt x="982980" y="9716"/>
                    </a:lnTo>
                    <a:cubicBezTo>
                      <a:pt x="982980" y="4382"/>
                      <a:pt x="978598" y="0"/>
                      <a:pt x="973264" y="0"/>
                    </a:cubicBezTo>
                    <a:lnTo>
                      <a:pt x="9716" y="0"/>
                    </a:lnTo>
                    <a:cubicBezTo>
                      <a:pt x="4381" y="0"/>
                      <a:pt x="0" y="4382"/>
                      <a:pt x="0" y="9716"/>
                    </a:cubicBezTo>
                    <a:lnTo>
                      <a:pt x="0" y="32576"/>
                    </a:lnTo>
                    <a:cubicBezTo>
                      <a:pt x="0" y="37910"/>
                      <a:pt x="4381" y="42291"/>
                      <a:pt x="9716" y="42291"/>
                    </a:cubicBezTo>
                    <a:close/>
                  </a:path>
                </a:pathLst>
              </a:custGeom>
              <a:solidFill>
                <a:srgbClr val="6363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" name="îŝļîdè" descr="0d141c69-c013-47ec-8257-fb18acc212f8"/>
              <p:cNvSpPr/>
              <p:nvPr/>
            </p:nvSpPr>
            <p:spPr>
              <a:xfrm>
                <a:off x="3345378" y="5348223"/>
                <a:ext cx="557466" cy="557466"/>
              </a:xfrm>
              <a:custGeom>
                <a:avLst/>
                <a:gdLst>
                  <a:gd name="connsiteX0" fmla="*/ 165544 w 165544"/>
                  <a:gd name="connsiteY0" fmla="*/ 82772 h 165544"/>
                  <a:gd name="connsiteX1" fmla="*/ 82772 w 165544"/>
                  <a:gd name="connsiteY1" fmla="*/ 165545 h 165544"/>
                  <a:gd name="connsiteX2" fmla="*/ 0 w 165544"/>
                  <a:gd name="connsiteY2" fmla="*/ 82772 h 165544"/>
                  <a:gd name="connsiteX3" fmla="*/ 82772 w 165544"/>
                  <a:gd name="connsiteY3" fmla="*/ 0 h 165544"/>
                  <a:gd name="connsiteX4" fmla="*/ 165544 w 165544"/>
                  <a:gd name="connsiteY4" fmla="*/ 82772 h 16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544" h="165544">
                    <a:moveTo>
                      <a:pt x="165544" y="82772"/>
                    </a:moveTo>
                    <a:cubicBezTo>
                      <a:pt x="165544" y="128486"/>
                      <a:pt x="128486" y="165545"/>
                      <a:pt x="82772" y="165545"/>
                    </a:cubicBezTo>
                    <a:cubicBezTo>
                      <a:pt x="37058" y="165545"/>
                      <a:pt x="0" y="128486"/>
                      <a:pt x="0" y="82772"/>
                    </a:cubicBezTo>
                    <a:cubicBezTo>
                      <a:pt x="0" y="37058"/>
                      <a:pt x="37058" y="0"/>
                      <a:pt x="82772" y="0"/>
                    </a:cubicBezTo>
                    <a:cubicBezTo>
                      <a:pt x="128486" y="0"/>
                      <a:pt x="165544" y="37058"/>
                      <a:pt x="165544" y="82772"/>
                    </a:cubicBezTo>
                    <a:close/>
                  </a:path>
                </a:pathLst>
              </a:custGeom>
              <a:solidFill>
                <a:srgbClr val="CBCB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" name="ïSlíde" descr="57cbd5a1-bd8e-4ea0-8138-1d37da5ac955"/>
              <p:cNvSpPr/>
              <p:nvPr/>
            </p:nvSpPr>
            <p:spPr>
              <a:xfrm>
                <a:off x="3487792" y="5490637"/>
                <a:ext cx="272638" cy="272638"/>
              </a:xfrm>
              <a:custGeom>
                <a:avLst/>
                <a:gdLst>
                  <a:gd name="connsiteX0" fmla="*/ 80962 w 80962"/>
                  <a:gd name="connsiteY0" fmla="*/ 40481 h 80962"/>
                  <a:gd name="connsiteX1" fmla="*/ 40481 w 80962"/>
                  <a:gd name="connsiteY1" fmla="*/ 80962 h 80962"/>
                  <a:gd name="connsiteX2" fmla="*/ 0 w 80962"/>
                  <a:gd name="connsiteY2" fmla="*/ 40481 h 80962"/>
                  <a:gd name="connsiteX3" fmla="*/ 40481 w 80962"/>
                  <a:gd name="connsiteY3" fmla="*/ 0 h 80962"/>
                  <a:gd name="connsiteX4" fmla="*/ 80962 w 80962"/>
                  <a:gd name="connsiteY4" fmla="*/ 40481 h 8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2" h="80962">
                    <a:moveTo>
                      <a:pt x="80962" y="40481"/>
                    </a:moveTo>
                    <a:cubicBezTo>
                      <a:pt x="80962" y="62838"/>
                      <a:pt x="62838" y="80962"/>
                      <a:pt x="40481" y="80962"/>
                    </a:cubicBezTo>
                    <a:cubicBezTo>
                      <a:pt x="18124" y="80962"/>
                      <a:pt x="0" y="62838"/>
                      <a:pt x="0" y="40481"/>
                    </a:cubicBezTo>
                    <a:cubicBezTo>
                      <a:pt x="0" y="18124"/>
                      <a:pt x="18124" y="0"/>
                      <a:pt x="40481" y="0"/>
                    </a:cubicBezTo>
                    <a:cubicBezTo>
                      <a:pt x="62838" y="0"/>
                      <a:pt x="80962" y="18124"/>
                      <a:pt x="80962" y="40481"/>
                    </a:cubicBezTo>
                    <a:close/>
                  </a:path>
                </a:pathLst>
              </a:custGeom>
              <a:solidFill>
                <a:srgbClr val="6363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" name="iṧ1íde" descr="3854e658-543f-4e70-b968-d8c80c0a429e"/>
              <p:cNvSpPr/>
              <p:nvPr/>
            </p:nvSpPr>
            <p:spPr>
              <a:xfrm>
                <a:off x="1220392" y="5348223"/>
                <a:ext cx="557466" cy="557466"/>
              </a:xfrm>
              <a:custGeom>
                <a:avLst/>
                <a:gdLst>
                  <a:gd name="connsiteX0" fmla="*/ 165545 w 165544"/>
                  <a:gd name="connsiteY0" fmla="*/ 82772 h 165544"/>
                  <a:gd name="connsiteX1" fmla="*/ 82772 w 165544"/>
                  <a:gd name="connsiteY1" fmla="*/ 165545 h 165544"/>
                  <a:gd name="connsiteX2" fmla="*/ 0 w 165544"/>
                  <a:gd name="connsiteY2" fmla="*/ 82772 h 165544"/>
                  <a:gd name="connsiteX3" fmla="*/ 82772 w 165544"/>
                  <a:gd name="connsiteY3" fmla="*/ 0 h 165544"/>
                  <a:gd name="connsiteX4" fmla="*/ 165545 w 165544"/>
                  <a:gd name="connsiteY4" fmla="*/ 82772 h 16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544" h="165544">
                    <a:moveTo>
                      <a:pt x="165545" y="82772"/>
                    </a:moveTo>
                    <a:cubicBezTo>
                      <a:pt x="165545" y="128486"/>
                      <a:pt x="128486" y="165545"/>
                      <a:pt x="82772" y="165545"/>
                    </a:cubicBezTo>
                    <a:cubicBezTo>
                      <a:pt x="37059" y="165545"/>
                      <a:pt x="0" y="128486"/>
                      <a:pt x="0" y="82772"/>
                    </a:cubicBezTo>
                    <a:cubicBezTo>
                      <a:pt x="0" y="37058"/>
                      <a:pt x="37058" y="0"/>
                      <a:pt x="82772" y="0"/>
                    </a:cubicBezTo>
                    <a:cubicBezTo>
                      <a:pt x="128486" y="0"/>
                      <a:pt x="165545" y="37058"/>
                      <a:pt x="165545" y="82772"/>
                    </a:cubicBezTo>
                    <a:close/>
                  </a:path>
                </a:pathLst>
              </a:custGeom>
              <a:solidFill>
                <a:srgbClr val="CBCBC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" name="iṧlíḑè" descr="9300eb12-135d-4b06-9e19-3e3005b35618"/>
              <p:cNvSpPr/>
              <p:nvPr/>
            </p:nvSpPr>
            <p:spPr>
              <a:xfrm>
                <a:off x="1362806" y="5490637"/>
                <a:ext cx="272638" cy="272638"/>
              </a:xfrm>
              <a:custGeom>
                <a:avLst/>
                <a:gdLst>
                  <a:gd name="connsiteX0" fmla="*/ 80963 w 80962"/>
                  <a:gd name="connsiteY0" fmla="*/ 40481 h 80962"/>
                  <a:gd name="connsiteX1" fmla="*/ 40481 w 80962"/>
                  <a:gd name="connsiteY1" fmla="*/ 80962 h 80962"/>
                  <a:gd name="connsiteX2" fmla="*/ 0 w 80962"/>
                  <a:gd name="connsiteY2" fmla="*/ 40481 h 80962"/>
                  <a:gd name="connsiteX3" fmla="*/ 40481 w 80962"/>
                  <a:gd name="connsiteY3" fmla="*/ 0 h 80962"/>
                  <a:gd name="connsiteX4" fmla="*/ 80963 w 80962"/>
                  <a:gd name="connsiteY4" fmla="*/ 40481 h 8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2" h="80962">
                    <a:moveTo>
                      <a:pt x="80963" y="40481"/>
                    </a:moveTo>
                    <a:cubicBezTo>
                      <a:pt x="80963" y="62838"/>
                      <a:pt x="62838" y="80962"/>
                      <a:pt x="40481" y="80962"/>
                    </a:cubicBezTo>
                    <a:cubicBezTo>
                      <a:pt x="18124" y="80962"/>
                      <a:pt x="0" y="62838"/>
                      <a:pt x="0" y="40481"/>
                    </a:cubicBezTo>
                    <a:cubicBezTo>
                      <a:pt x="0" y="18124"/>
                      <a:pt x="18124" y="0"/>
                      <a:pt x="40481" y="0"/>
                    </a:cubicBezTo>
                    <a:cubicBezTo>
                      <a:pt x="62838" y="0"/>
                      <a:pt x="80963" y="18124"/>
                      <a:pt x="80963" y="40481"/>
                    </a:cubicBezTo>
                    <a:close/>
                  </a:path>
                </a:pathLst>
              </a:custGeom>
              <a:solidFill>
                <a:srgbClr val="6363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9" name="îṥļíḑè" descr="412bb9bd-d035-4643-a9be-f621cbfd7ce7"/>
              <p:cNvSpPr/>
              <p:nvPr/>
            </p:nvSpPr>
            <p:spPr>
              <a:xfrm>
                <a:off x="2757760" y="4550192"/>
                <a:ext cx="671418" cy="450016"/>
              </a:xfrm>
              <a:custGeom>
                <a:avLst/>
                <a:gdLst>
                  <a:gd name="connsiteX0" fmla="*/ 0 w 199383"/>
                  <a:gd name="connsiteY0" fmla="*/ 20860 h 133636"/>
                  <a:gd name="connsiteX1" fmla="*/ 0 w 199383"/>
                  <a:gd name="connsiteY1" fmla="*/ 112777 h 133636"/>
                  <a:gd name="connsiteX2" fmla="*/ 20860 w 199383"/>
                  <a:gd name="connsiteY2" fmla="*/ 133636 h 133636"/>
                  <a:gd name="connsiteX3" fmla="*/ 188976 w 199383"/>
                  <a:gd name="connsiteY3" fmla="*/ 133636 h 133636"/>
                  <a:gd name="connsiteX4" fmla="*/ 196501 w 199383"/>
                  <a:gd name="connsiteY4" fmla="*/ 116110 h 133636"/>
                  <a:gd name="connsiteX5" fmla="*/ 92392 w 199383"/>
                  <a:gd name="connsiteY5" fmla="*/ 6478 h 133636"/>
                  <a:gd name="connsiteX6" fmla="*/ 77248 w 199383"/>
                  <a:gd name="connsiteY6" fmla="*/ 1 h 133636"/>
                  <a:gd name="connsiteX7" fmla="*/ 20860 w 199383"/>
                  <a:gd name="connsiteY7" fmla="*/ 1 h 133636"/>
                  <a:gd name="connsiteX8" fmla="*/ 0 w 199383"/>
                  <a:gd name="connsiteY8" fmla="*/ 20860 h 13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383" h="133636">
                    <a:moveTo>
                      <a:pt x="0" y="20860"/>
                    </a:moveTo>
                    <a:lnTo>
                      <a:pt x="0" y="112777"/>
                    </a:lnTo>
                    <a:cubicBezTo>
                      <a:pt x="0" y="124302"/>
                      <a:pt x="9334" y="133636"/>
                      <a:pt x="20860" y="133636"/>
                    </a:cubicBezTo>
                    <a:lnTo>
                      <a:pt x="188976" y="133636"/>
                    </a:lnTo>
                    <a:cubicBezTo>
                      <a:pt x="198120" y="133636"/>
                      <a:pt x="202787" y="122778"/>
                      <a:pt x="196501" y="116110"/>
                    </a:cubicBezTo>
                    <a:lnTo>
                      <a:pt x="92392" y="6478"/>
                    </a:lnTo>
                    <a:cubicBezTo>
                      <a:pt x="88487" y="2287"/>
                      <a:pt x="82963" y="1"/>
                      <a:pt x="77248" y="1"/>
                    </a:cubicBezTo>
                    <a:lnTo>
                      <a:pt x="20860" y="1"/>
                    </a:lnTo>
                    <a:cubicBezTo>
                      <a:pt x="9430" y="-95"/>
                      <a:pt x="0" y="9335"/>
                      <a:pt x="0" y="20860"/>
                    </a:cubicBezTo>
                    <a:close/>
                  </a:path>
                </a:pathLst>
              </a:custGeom>
              <a:solidFill>
                <a:srgbClr val="9DC8F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0" name="íSļîḋe" descr="9715056e-5b42-4a1b-84a7-973107aba53a"/>
              <p:cNvSpPr/>
              <p:nvPr/>
            </p:nvSpPr>
            <p:spPr>
              <a:xfrm>
                <a:off x="2344308" y="4031536"/>
                <a:ext cx="306959" cy="183467"/>
              </a:xfrm>
              <a:custGeom>
                <a:avLst/>
                <a:gdLst>
                  <a:gd name="connsiteX0" fmla="*/ 26194 w 91154"/>
                  <a:gd name="connsiteY0" fmla="*/ 0 h 54482"/>
                  <a:gd name="connsiteX1" fmla="*/ 64961 w 91154"/>
                  <a:gd name="connsiteY1" fmla="*/ 0 h 54482"/>
                  <a:gd name="connsiteX2" fmla="*/ 91154 w 91154"/>
                  <a:gd name="connsiteY2" fmla="*/ 26194 h 54482"/>
                  <a:gd name="connsiteX3" fmla="*/ 91154 w 91154"/>
                  <a:gd name="connsiteY3" fmla="*/ 54483 h 54482"/>
                  <a:gd name="connsiteX4" fmla="*/ 0 w 91154"/>
                  <a:gd name="connsiteY4" fmla="*/ 54483 h 54482"/>
                  <a:gd name="connsiteX5" fmla="*/ 0 w 91154"/>
                  <a:gd name="connsiteY5" fmla="*/ 26194 h 54482"/>
                  <a:gd name="connsiteX6" fmla="*/ 26194 w 91154"/>
                  <a:gd name="connsiteY6" fmla="*/ 0 h 5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54" h="54482">
                    <a:moveTo>
                      <a:pt x="26194" y="0"/>
                    </a:moveTo>
                    <a:lnTo>
                      <a:pt x="64961" y="0"/>
                    </a:lnTo>
                    <a:cubicBezTo>
                      <a:pt x="79438" y="0"/>
                      <a:pt x="91154" y="11716"/>
                      <a:pt x="91154" y="26194"/>
                    </a:cubicBezTo>
                    <a:lnTo>
                      <a:pt x="91154" y="54483"/>
                    </a:lnTo>
                    <a:lnTo>
                      <a:pt x="0" y="54483"/>
                    </a:lnTo>
                    <a:lnTo>
                      <a:pt x="0" y="26194"/>
                    </a:lnTo>
                    <a:cubicBezTo>
                      <a:pt x="0" y="11716"/>
                      <a:pt x="11716" y="0"/>
                      <a:pt x="26194" y="0"/>
                    </a:cubicBezTo>
                    <a:close/>
                  </a:path>
                </a:pathLst>
              </a:custGeom>
              <a:solidFill>
                <a:srgbClr val="1B7AD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1" name="í$liḓè" descr="724e7397-38d9-476b-91d9-6501f37756e2"/>
              <p:cNvSpPr/>
              <p:nvPr/>
            </p:nvSpPr>
            <p:spPr>
              <a:xfrm>
                <a:off x="3958455" y="5287282"/>
                <a:ext cx="171798" cy="136319"/>
              </a:xfrm>
              <a:custGeom>
                <a:avLst/>
                <a:gdLst>
                  <a:gd name="connsiteX0" fmla="*/ 14728 w 51017"/>
                  <a:gd name="connsiteY0" fmla="*/ 40481 h 40481"/>
                  <a:gd name="connsiteX1" fmla="*/ 46160 w 51017"/>
                  <a:gd name="connsiteY1" fmla="*/ 40481 h 40481"/>
                  <a:gd name="connsiteX2" fmla="*/ 51018 w 51017"/>
                  <a:gd name="connsiteY2" fmla="*/ 35624 h 40481"/>
                  <a:gd name="connsiteX3" fmla="*/ 51018 w 51017"/>
                  <a:gd name="connsiteY3" fmla="*/ 4858 h 40481"/>
                  <a:gd name="connsiteX4" fmla="*/ 46160 w 51017"/>
                  <a:gd name="connsiteY4" fmla="*/ 0 h 40481"/>
                  <a:gd name="connsiteX5" fmla="*/ 4917 w 51017"/>
                  <a:gd name="connsiteY5" fmla="*/ 0 h 40481"/>
                  <a:gd name="connsiteX6" fmla="*/ 250 w 51017"/>
                  <a:gd name="connsiteY6" fmla="*/ 6382 h 40481"/>
                  <a:gd name="connsiteX7" fmla="*/ 10060 w 51017"/>
                  <a:gd name="connsiteY7" fmla="*/ 37147 h 40481"/>
                  <a:gd name="connsiteX8" fmla="*/ 14728 w 51017"/>
                  <a:gd name="connsiteY8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17" h="40481">
                    <a:moveTo>
                      <a:pt x="14728" y="40481"/>
                    </a:moveTo>
                    <a:lnTo>
                      <a:pt x="46160" y="40481"/>
                    </a:lnTo>
                    <a:cubicBezTo>
                      <a:pt x="48827" y="40481"/>
                      <a:pt x="51018" y="38291"/>
                      <a:pt x="51018" y="35624"/>
                    </a:cubicBezTo>
                    <a:lnTo>
                      <a:pt x="51018" y="4858"/>
                    </a:lnTo>
                    <a:cubicBezTo>
                      <a:pt x="51018" y="2191"/>
                      <a:pt x="48827" y="0"/>
                      <a:pt x="46160" y="0"/>
                    </a:cubicBezTo>
                    <a:lnTo>
                      <a:pt x="4917" y="0"/>
                    </a:lnTo>
                    <a:cubicBezTo>
                      <a:pt x="1583" y="0"/>
                      <a:pt x="-798" y="3239"/>
                      <a:pt x="250" y="6382"/>
                    </a:cubicBezTo>
                    <a:lnTo>
                      <a:pt x="10060" y="37147"/>
                    </a:lnTo>
                    <a:cubicBezTo>
                      <a:pt x="10727" y="39053"/>
                      <a:pt x="12632" y="40481"/>
                      <a:pt x="14728" y="40481"/>
                    </a:cubicBezTo>
                    <a:close/>
                  </a:path>
                </a:pathLst>
              </a:custGeom>
              <a:solidFill>
                <a:srgbClr val="9DC8F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2" name="ïşḷiďé" descr="a6831716-01f9-4644-b7e4-a5cf8c5cfef1"/>
              <p:cNvSpPr/>
              <p:nvPr/>
            </p:nvSpPr>
            <p:spPr>
              <a:xfrm>
                <a:off x="1896538" y="4550192"/>
                <a:ext cx="735161" cy="450013"/>
              </a:xfrm>
              <a:custGeom>
                <a:avLst/>
                <a:gdLst>
                  <a:gd name="connsiteX0" fmla="*/ 20479 w 218312"/>
                  <a:gd name="connsiteY0" fmla="*/ 0 h 133635"/>
                  <a:gd name="connsiteX1" fmla="*/ 197739 w 218312"/>
                  <a:gd name="connsiteY1" fmla="*/ 0 h 133635"/>
                  <a:gd name="connsiteX2" fmla="*/ 218313 w 218312"/>
                  <a:gd name="connsiteY2" fmla="*/ 20479 h 133635"/>
                  <a:gd name="connsiteX3" fmla="*/ 218313 w 218312"/>
                  <a:gd name="connsiteY3" fmla="*/ 113157 h 133635"/>
                  <a:gd name="connsiteX4" fmla="*/ 197739 w 218312"/>
                  <a:gd name="connsiteY4" fmla="*/ 133636 h 133635"/>
                  <a:gd name="connsiteX5" fmla="*/ 20479 w 218312"/>
                  <a:gd name="connsiteY5" fmla="*/ 133636 h 133635"/>
                  <a:gd name="connsiteX6" fmla="*/ 0 w 218312"/>
                  <a:gd name="connsiteY6" fmla="*/ 113157 h 133635"/>
                  <a:gd name="connsiteX7" fmla="*/ 0 w 218312"/>
                  <a:gd name="connsiteY7" fmla="*/ 20479 h 133635"/>
                  <a:gd name="connsiteX8" fmla="*/ 20479 w 218312"/>
                  <a:gd name="connsiteY8" fmla="*/ 0 h 13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312" h="133635">
                    <a:moveTo>
                      <a:pt x="20479" y="0"/>
                    </a:moveTo>
                    <a:lnTo>
                      <a:pt x="197739" y="0"/>
                    </a:lnTo>
                    <a:cubicBezTo>
                      <a:pt x="209074" y="0"/>
                      <a:pt x="218313" y="9144"/>
                      <a:pt x="218313" y="20479"/>
                    </a:cubicBezTo>
                    <a:lnTo>
                      <a:pt x="218313" y="113157"/>
                    </a:lnTo>
                    <a:cubicBezTo>
                      <a:pt x="218313" y="124492"/>
                      <a:pt x="209169" y="133636"/>
                      <a:pt x="197739" y="133636"/>
                    </a:cubicBezTo>
                    <a:lnTo>
                      <a:pt x="20479" y="133636"/>
                    </a:lnTo>
                    <a:cubicBezTo>
                      <a:pt x="9239" y="133636"/>
                      <a:pt x="0" y="124492"/>
                      <a:pt x="0" y="113157"/>
                    </a:cubicBezTo>
                    <a:lnTo>
                      <a:pt x="0" y="20479"/>
                    </a:lnTo>
                    <a:cubicBezTo>
                      <a:pt x="0" y="9144"/>
                      <a:pt x="9239" y="0"/>
                      <a:pt x="20479" y="0"/>
                    </a:cubicBezTo>
                    <a:close/>
                  </a:path>
                </a:pathLst>
              </a:custGeom>
              <a:solidFill>
                <a:srgbClr val="9DC8F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3" name="ïŝľîdé" descr="9904538b-5fe5-4188-a4fe-5e09b5fe67bf"/>
              <p:cNvSpPr/>
              <p:nvPr/>
            </p:nvSpPr>
            <p:spPr>
              <a:xfrm>
                <a:off x="1000038" y="4550192"/>
                <a:ext cx="770126" cy="450013"/>
              </a:xfrm>
              <a:custGeom>
                <a:avLst/>
                <a:gdLst>
                  <a:gd name="connsiteX0" fmla="*/ 20574 w 228695"/>
                  <a:gd name="connsiteY0" fmla="*/ 0 h 133635"/>
                  <a:gd name="connsiteX1" fmla="*/ 208121 w 228695"/>
                  <a:gd name="connsiteY1" fmla="*/ 0 h 133635"/>
                  <a:gd name="connsiteX2" fmla="*/ 228695 w 228695"/>
                  <a:gd name="connsiteY2" fmla="*/ 20479 h 133635"/>
                  <a:gd name="connsiteX3" fmla="*/ 228695 w 228695"/>
                  <a:gd name="connsiteY3" fmla="*/ 113157 h 133635"/>
                  <a:gd name="connsiteX4" fmla="*/ 208121 w 228695"/>
                  <a:gd name="connsiteY4" fmla="*/ 133636 h 133635"/>
                  <a:gd name="connsiteX5" fmla="*/ 20574 w 228695"/>
                  <a:gd name="connsiteY5" fmla="*/ 133636 h 133635"/>
                  <a:gd name="connsiteX6" fmla="*/ 0 w 228695"/>
                  <a:gd name="connsiteY6" fmla="*/ 113157 h 133635"/>
                  <a:gd name="connsiteX7" fmla="*/ 0 w 228695"/>
                  <a:gd name="connsiteY7" fmla="*/ 20479 h 133635"/>
                  <a:gd name="connsiteX8" fmla="*/ 20574 w 228695"/>
                  <a:gd name="connsiteY8" fmla="*/ 0 h 133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695" h="133635">
                    <a:moveTo>
                      <a:pt x="20574" y="0"/>
                    </a:moveTo>
                    <a:lnTo>
                      <a:pt x="208121" y="0"/>
                    </a:lnTo>
                    <a:cubicBezTo>
                      <a:pt x="219456" y="0"/>
                      <a:pt x="228695" y="9144"/>
                      <a:pt x="228695" y="20479"/>
                    </a:cubicBezTo>
                    <a:lnTo>
                      <a:pt x="228695" y="113157"/>
                    </a:lnTo>
                    <a:cubicBezTo>
                      <a:pt x="228695" y="124492"/>
                      <a:pt x="219551" y="133636"/>
                      <a:pt x="208121" y="133636"/>
                    </a:cubicBezTo>
                    <a:lnTo>
                      <a:pt x="20574" y="133636"/>
                    </a:lnTo>
                    <a:cubicBezTo>
                      <a:pt x="9239" y="133636"/>
                      <a:pt x="0" y="124492"/>
                      <a:pt x="0" y="113157"/>
                    </a:cubicBezTo>
                    <a:lnTo>
                      <a:pt x="0" y="20479"/>
                    </a:lnTo>
                    <a:cubicBezTo>
                      <a:pt x="95" y="9144"/>
                      <a:pt x="9239" y="0"/>
                      <a:pt x="20574" y="0"/>
                    </a:cubicBezTo>
                    <a:close/>
                  </a:path>
                </a:pathLst>
              </a:custGeom>
              <a:solidFill>
                <a:srgbClr val="F8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4" name="íślíḓé" descr="0968dce3-d611-4685-b0bf-4165d5cc4c90"/>
              <p:cNvSpPr/>
              <p:nvPr/>
            </p:nvSpPr>
            <p:spPr>
              <a:xfrm>
                <a:off x="1206922" y="4611776"/>
                <a:ext cx="326524" cy="326524"/>
              </a:xfrm>
              <a:custGeom>
                <a:avLst/>
                <a:gdLst>
                  <a:gd name="connsiteX0" fmla="*/ 0 w 96964"/>
                  <a:gd name="connsiteY0" fmla="*/ 27718 h 96964"/>
                  <a:gd name="connsiteX1" fmla="*/ 27622 w 96964"/>
                  <a:gd name="connsiteY1" fmla="*/ 27718 h 96964"/>
                  <a:gd name="connsiteX2" fmla="*/ 27622 w 96964"/>
                  <a:gd name="connsiteY2" fmla="*/ 0 h 96964"/>
                  <a:gd name="connsiteX3" fmla="*/ 69247 w 96964"/>
                  <a:gd name="connsiteY3" fmla="*/ 0 h 96964"/>
                  <a:gd name="connsiteX4" fmla="*/ 69247 w 96964"/>
                  <a:gd name="connsiteY4" fmla="*/ 27718 h 96964"/>
                  <a:gd name="connsiteX5" fmla="*/ 96964 w 96964"/>
                  <a:gd name="connsiteY5" fmla="*/ 27718 h 96964"/>
                  <a:gd name="connsiteX6" fmla="*/ 96964 w 96964"/>
                  <a:gd name="connsiteY6" fmla="*/ 69342 h 96964"/>
                  <a:gd name="connsiteX7" fmla="*/ 69247 w 96964"/>
                  <a:gd name="connsiteY7" fmla="*/ 69342 h 96964"/>
                  <a:gd name="connsiteX8" fmla="*/ 69247 w 96964"/>
                  <a:gd name="connsiteY8" fmla="*/ 96965 h 96964"/>
                  <a:gd name="connsiteX9" fmla="*/ 27622 w 96964"/>
                  <a:gd name="connsiteY9" fmla="*/ 96965 h 96964"/>
                  <a:gd name="connsiteX10" fmla="*/ 27622 w 96964"/>
                  <a:gd name="connsiteY10" fmla="*/ 69342 h 96964"/>
                  <a:gd name="connsiteX11" fmla="*/ 0 w 96964"/>
                  <a:gd name="connsiteY11" fmla="*/ 69342 h 96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6964" h="96964">
                    <a:moveTo>
                      <a:pt x="0" y="27718"/>
                    </a:moveTo>
                    <a:lnTo>
                      <a:pt x="27622" y="27718"/>
                    </a:lnTo>
                    <a:lnTo>
                      <a:pt x="27622" y="0"/>
                    </a:lnTo>
                    <a:lnTo>
                      <a:pt x="69247" y="0"/>
                    </a:lnTo>
                    <a:lnTo>
                      <a:pt x="69247" y="27718"/>
                    </a:lnTo>
                    <a:lnTo>
                      <a:pt x="96964" y="27718"/>
                    </a:lnTo>
                    <a:lnTo>
                      <a:pt x="96964" y="69342"/>
                    </a:lnTo>
                    <a:lnTo>
                      <a:pt x="69247" y="69342"/>
                    </a:lnTo>
                    <a:lnTo>
                      <a:pt x="69247" y="96965"/>
                    </a:lnTo>
                    <a:lnTo>
                      <a:pt x="27622" y="96965"/>
                    </a:lnTo>
                    <a:lnTo>
                      <a:pt x="27622" y="69342"/>
                    </a:lnTo>
                    <a:lnTo>
                      <a:pt x="0" y="69342"/>
                    </a:lnTo>
                    <a:close/>
                  </a:path>
                </a:pathLst>
              </a:custGeom>
              <a:solidFill>
                <a:schemeClr val="l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39" name="组合 38" descr="f6479607-b641-477e-91dc-c04c40768e7f"/>
            <p:cNvGrpSpPr/>
            <p:nvPr/>
          </p:nvGrpSpPr>
          <p:grpSpPr>
            <a:xfrm>
              <a:off x="1186344" y="2312982"/>
              <a:ext cx="10332558" cy="3821118"/>
              <a:chOff x="1186344" y="2312982"/>
              <a:chExt cx="10332558" cy="3821118"/>
            </a:xfrm>
          </p:grpSpPr>
          <p:grpSp>
            <p:nvGrpSpPr>
              <p:cNvPr id="11" name="组合 10" descr="9082b36d-a790-42c3-aa32-3fdcbb028d6a"/>
              <p:cNvGrpSpPr/>
              <p:nvPr/>
            </p:nvGrpSpPr>
            <p:grpSpPr>
              <a:xfrm>
                <a:off x="1186344" y="2312982"/>
                <a:ext cx="10332558" cy="816655"/>
                <a:chOff x="1186344" y="2312982"/>
                <a:chExt cx="10332558" cy="816655"/>
              </a:xfrm>
            </p:grpSpPr>
            <p:sp>
              <p:nvSpPr>
                <p:cNvPr id="18" name="Text1" descr="1834a048-1a04-4685-afdd-358040cf542b"/>
                <p:cNvSpPr/>
                <p:nvPr/>
              </p:nvSpPr>
              <p:spPr>
                <a:xfrm>
                  <a:off x="4686300" y="2312982"/>
                  <a:ext cx="6832602" cy="81665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儿童热能主要消耗在维持基础代谢、食物特殊动力作用、活动、生长发育和排泄等方面。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19" name="Bullet1" descr="ea601e2d-d775-40e2-80d0-996e373908fb"/>
                <p:cNvSpPr/>
                <p:nvPr/>
              </p:nvSpPr>
              <p:spPr>
                <a:xfrm>
                  <a:off x="1186344" y="2312982"/>
                  <a:ext cx="3411056" cy="81665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 anchorCtr="1">
                  <a:normAutofit/>
                </a:bodyPr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儿童热能消耗方面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12" name="组合 11" descr="c43cbb6f-cfc5-4ed4-9d1a-391dfdec82a6"/>
              <p:cNvGrpSpPr/>
              <p:nvPr/>
            </p:nvGrpSpPr>
            <p:grpSpPr>
              <a:xfrm>
                <a:off x="2316744" y="3314470"/>
                <a:ext cx="9202158" cy="816655"/>
                <a:chOff x="2316744" y="2848335"/>
                <a:chExt cx="9202158" cy="816655"/>
              </a:xfrm>
            </p:grpSpPr>
            <p:sp>
              <p:nvSpPr>
                <p:cNvPr id="16" name="Text2" descr="838d262d-d176-4359-9209-43e231158c33"/>
                <p:cNvSpPr/>
                <p:nvPr/>
              </p:nvSpPr>
              <p:spPr>
                <a:xfrm>
                  <a:off x="5842000" y="2848335"/>
                  <a:ext cx="5676902" cy="81665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FFFFFF"/>
                      </a:solidFill>
                      <a:ea typeface="思源黑体 CN Normal" panose="020B0400000000000000" charset="-122"/>
                    </a:rPr>
                    <a:t>学前儿童膳食具有科学合理、营养平衡、增进食欲、有利消化、清洁卫生的特点。</a:t>
                  </a:r>
                  <a:endParaRPr lang="en-US" sz="1200" b="0" i="0" u="none" strike="noStrike">
                    <a:solidFill>
                      <a:srgbClr val="FFFFF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17" name="Bullet2" descr="78c8b8a1-67ae-4d94-9eee-8a7f4383ea13"/>
                <p:cNvSpPr/>
                <p:nvPr/>
              </p:nvSpPr>
              <p:spPr>
                <a:xfrm>
                  <a:off x="2316744" y="2848335"/>
                  <a:ext cx="3411056" cy="81665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 anchorCtr="1">
                  <a:normAutofit/>
                </a:bodyPr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FFFFFF"/>
                      </a:solidFill>
                      <a:ea typeface="华康方圆体 Std W7"/>
                    </a:rPr>
                    <a:t>学前儿童膳食特点</a:t>
                  </a:r>
                  <a:endParaRPr lang="en-US" sz="1800" b="1" i="0" u="none" strike="noStrike">
                    <a:solidFill>
                      <a:srgbClr val="FFFFF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37" name="组合 36" descr="74b56c08-cec2-4c3f-8efe-6d69e5e37ee3"/>
              <p:cNvGrpSpPr/>
              <p:nvPr/>
            </p:nvGrpSpPr>
            <p:grpSpPr>
              <a:xfrm>
                <a:off x="3271717" y="4315958"/>
                <a:ext cx="8247185" cy="816655"/>
                <a:chOff x="3640587" y="4237991"/>
                <a:chExt cx="7878315" cy="816655"/>
              </a:xfrm>
            </p:grpSpPr>
            <p:sp>
              <p:nvSpPr>
                <p:cNvPr id="14" name="Text3" descr="b762d130-e1ee-4090-8dd7-0bc291703836"/>
                <p:cNvSpPr/>
                <p:nvPr/>
              </p:nvSpPr>
              <p:spPr>
                <a:xfrm>
                  <a:off x="7162800" y="4237991"/>
                  <a:ext cx="4356102" cy="81665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按时定位，餐前准备；细嚼慢咽，专心用餐；饮食定量，控制零食；饮食多样，不偏食；讲究卫生和礼貌。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15" name="Bullet3" descr="d6421636-4649-4ceb-bfea-350704e3f856"/>
                <p:cNvSpPr/>
                <p:nvPr/>
              </p:nvSpPr>
              <p:spPr>
                <a:xfrm>
                  <a:off x="3640587" y="4237991"/>
                  <a:ext cx="3411056" cy="81665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 anchorCtr="1">
                  <a:normAutofit/>
                </a:bodyPr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培养饮食习惯方法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38" name="组合 37" descr="70f288ca-51ef-4b57-a559-8c32ddb3fa94"/>
              <p:cNvGrpSpPr/>
              <p:nvPr/>
            </p:nvGrpSpPr>
            <p:grpSpPr>
              <a:xfrm>
                <a:off x="4402586" y="5317445"/>
                <a:ext cx="7116316" cy="816655"/>
                <a:chOff x="4402586" y="5317445"/>
                <a:chExt cx="7116316" cy="816655"/>
              </a:xfrm>
            </p:grpSpPr>
            <p:sp>
              <p:nvSpPr>
                <p:cNvPr id="35" name="Text4" descr="7f0b6553-2c42-48ec-9b43-f20e648bc63b"/>
                <p:cNvSpPr/>
                <p:nvPr/>
              </p:nvSpPr>
              <p:spPr>
                <a:xfrm>
                  <a:off x="7924800" y="5317445"/>
                  <a:ext cx="3594102" cy="81665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根据儿童年龄、营养需求和实际情况，选择食物种类和数量，编制食谱，制定膳食制度。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36" name="Bullet4" descr="ed0f07c3-a3cb-409e-95d1-9c5811e418cd"/>
                <p:cNvSpPr/>
                <p:nvPr/>
              </p:nvSpPr>
              <p:spPr>
                <a:xfrm>
                  <a:off x="4402586" y="5317445"/>
                  <a:ext cx="3411056" cy="81665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 anchorCtr="1">
                  <a:normAutofit/>
                </a:bodyPr>
                <a:lstStyle/>
                <a:p>
                  <a:pPr algn="ctr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膳食计划制定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</a:t>
            </a:r>
            <a:r>
              <a:rPr lang="zh-CN" altLang="en-US" sz="4800" b="0" i="0" u="none">
                <a:solidFill>
                  <a:srgbClr val="639CEF"/>
                </a:solidFill>
                <a:ea typeface="华康方圆体 Std W7"/>
              </a:rPr>
              <a:t>需要的</a:t>
            </a: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营养</a:t>
            </a:r>
            <a:r>
              <a:rPr lang="zh-CN" altLang="en-US" sz="4800" b="0" i="0" u="none">
                <a:solidFill>
                  <a:srgbClr val="639CEF"/>
                </a:solidFill>
                <a:ea typeface="华康方圆体 Std W7"/>
              </a:rPr>
              <a:t>和热能</a:t>
            </a:r>
            <a:endParaRPr lang="zh-CN" alt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了解学前儿童所需各类营养物质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名词解释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2" name="9573c689-03b0-4aa1-ad65-b3a4c8b5cb62.source.5.zh-Hans.pptx" descr="62a293bd-fd2a-4c4d-8d03-aa30411d514e"/>
          <p:cNvGrpSpPr/>
          <p:nvPr/>
        </p:nvGrpSpPr>
        <p:grpSpPr>
          <a:xfrm>
            <a:off x="660400" y="1130300"/>
            <a:ext cx="10858501" cy="4871491"/>
            <a:chOff x="660400" y="1130300"/>
            <a:chExt cx="10858501" cy="4871491"/>
          </a:xfrm>
        </p:grpSpPr>
        <p:sp>
          <p:nvSpPr>
            <p:cNvPr id="43" name="Title" descr="d9dd72df-19ce-4b16-be14-c3eeb1d90d5f"/>
            <p:cNvSpPr txBox="1"/>
            <p:nvPr/>
          </p:nvSpPr>
          <p:spPr>
            <a:xfrm>
              <a:off x="660400" y="1130300"/>
              <a:ext cx="10858501" cy="698557"/>
            </a:xfrm>
            <a:prstGeom prst="rect">
              <a:avLst/>
            </a:prstGeom>
            <a:noFill/>
          </p:spPr>
          <p:txBody>
            <a:bodyPr wrap="square" rtlCol="0" anchor="ctr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明确专业概念含义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1" name="组合 10" descr="6ee18f93-c9d6-49fc-bad7-7f7643fd618a"/>
            <p:cNvGrpSpPr/>
            <p:nvPr/>
          </p:nvGrpSpPr>
          <p:grpSpPr>
            <a:xfrm>
              <a:off x="674881" y="2769604"/>
              <a:ext cx="2127828" cy="3232187"/>
              <a:chOff x="674881" y="2769604"/>
              <a:chExt cx="2127828" cy="3232187"/>
            </a:xfrm>
          </p:grpSpPr>
          <p:sp>
            <p:nvSpPr>
              <p:cNvPr id="13" name="IconBackground1" descr="f32310b5-a3cd-4c89-91d9-5845415b9abe"/>
              <p:cNvSpPr/>
              <p:nvPr/>
            </p:nvSpPr>
            <p:spPr>
              <a:xfrm>
                <a:off x="1462083" y="2769604"/>
                <a:ext cx="559612" cy="559609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4" name="Icon1" descr="2f0fc521-674e-4fed-8236-589417ef8609"/>
              <p:cNvSpPr/>
              <p:nvPr/>
            </p:nvSpPr>
            <p:spPr>
              <a:xfrm>
                <a:off x="1620471" y="2958345"/>
                <a:ext cx="242836" cy="182126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419 w 533400"/>
                  <a:gd name="connsiteY9" fmla="*/ 198646 h 400050"/>
                  <a:gd name="connsiteX10" fmla="*/ 351414 w 533400"/>
                  <a:gd name="connsiteY10" fmla="*/ 204170 h 400050"/>
                  <a:gd name="connsiteX11" fmla="*/ 351414 w 533400"/>
                  <a:gd name="connsiteY11" fmla="*/ 204170 h 400050"/>
                  <a:gd name="connsiteX12" fmla="*/ 267118 w 533400"/>
                  <a:gd name="connsiteY12" fmla="*/ 315613 h 400050"/>
                  <a:gd name="connsiteX13" fmla="*/ 264641 w 533400"/>
                  <a:gd name="connsiteY13" fmla="*/ 318470 h 400050"/>
                  <a:gd name="connsiteX14" fmla="*/ 224255 w 533400"/>
                  <a:gd name="connsiteY14" fmla="*/ 318756 h 400050"/>
                  <a:gd name="connsiteX15" fmla="*/ 224255 w 533400"/>
                  <a:gd name="connsiteY15" fmla="*/ 318756 h 400050"/>
                  <a:gd name="connsiteX16" fmla="*/ 162152 w 533400"/>
                  <a:gd name="connsiteY16" fmla="*/ 257415 h 400050"/>
                  <a:gd name="connsiteX17" fmla="*/ 160247 w 533400"/>
                  <a:gd name="connsiteY17" fmla="*/ 255701 h 400050"/>
                  <a:gd name="connsiteX18" fmla="*/ 120052 w 533400"/>
                  <a:gd name="connsiteY18" fmla="*/ 259606 h 400050"/>
                  <a:gd name="connsiteX19" fmla="*/ 120052 w 533400"/>
                  <a:gd name="connsiteY19" fmla="*/ 259606 h 400050"/>
                  <a:gd name="connsiteX20" fmla="*/ 32517 w 533400"/>
                  <a:gd name="connsiteY20" fmla="*/ 366095 h 400050"/>
                  <a:gd name="connsiteX21" fmla="*/ 30326 w 533400"/>
                  <a:gd name="connsiteY21" fmla="*/ 372096 h 400050"/>
                  <a:gd name="connsiteX22" fmla="*/ 39851 w 533400"/>
                  <a:gd name="connsiteY22" fmla="*/ 381621 h 400050"/>
                  <a:gd name="connsiteX23" fmla="*/ 39851 w 533400"/>
                  <a:gd name="connsiteY23" fmla="*/ 381621 h 400050"/>
                  <a:gd name="connsiteX24" fmla="*/ 497242 w 533400"/>
                  <a:gd name="connsiteY24" fmla="*/ 381621 h 400050"/>
                  <a:gd name="connsiteX25" fmla="*/ 502480 w 533400"/>
                  <a:gd name="connsiteY25" fmla="*/ 380002 h 400050"/>
                  <a:gd name="connsiteX26" fmla="*/ 505147 w 533400"/>
                  <a:gd name="connsiteY26" fmla="*/ 366762 h 400050"/>
                  <a:gd name="connsiteX27" fmla="*/ 505147 w 533400"/>
                  <a:gd name="connsiteY27" fmla="*/ 366762 h 400050"/>
                  <a:gd name="connsiteX28" fmla="*/ 397991 w 533400"/>
                  <a:gd name="connsiteY28" fmla="*/ 205504 h 400050"/>
                  <a:gd name="connsiteX29" fmla="*/ 391419 w 533400"/>
                  <a:gd name="connsiteY29" fmla="*/ 198646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245" y="621"/>
                      <a:pt x="534008" y="13385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7907"/>
                      <a:pt x="521245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3371" y="400671"/>
                      <a:pt x="608" y="387907"/>
                      <a:pt x="608" y="372096"/>
                    </a:cubicBezTo>
                    <a:lnTo>
                      <a:pt x="608" y="29196"/>
                    </a:lnTo>
                    <a:cubicBezTo>
                      <a:pt x="608" y="13385"/>
                      <a:pt x="13371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419" y="198646"/>
                    </a:moveTo>
                    <a:cubicBezTo>
                      <a:pt x="378846" y="189121"/>
                      <a:pt x="360939" y="191597"/>
                      <a:pt x="351414" y="204170"/>
                    </a:cubicBezTo>
                    <a:lnTo>
                      <a:pt x="351414" y="204170"/>
                    </a:lnTo>
                    <a:lnTo>
                      <a:pt x="267118" y="315613"/>
                    </a:lnTo>
                    <a:cubicBezTo>
                      <a:pt x="266355" y="316660"/>
                      <a:pt x="265498" y="317518"/>
                      <a:pt x="264641" y="318470"/>
                    </a:cubicBezTo>
                    <a:cubicBezTo>
                      <a:pt x="253592" y="329710"/>
                      <a:pt x="235495" y="329805"/>
                      <a:pt x="224255" y="318756"/>
                    </a:cubicBezTo>
                    <a:lnTo>
                      <a:pt x="224255" y="318756"/>
                    </a:lnTo>
                    <a:lnTo>
                      <a:pt x="162152" y="257415"/>
                    </a:lnTo>
                    <a:cubicBezTo>
                      <a:pt x="161485" y="256844"/>
                      <a:pt x="160914" y="256177"/>
                      <a:pt x="160247" y="255701"/>
                    </a:cubicBezTo>
                    <a:cubicBezTo>
                      <a:pt x="148055" y="245699"/>
                      <a:pt x="130053" y="247414"/>
                      <a:pt x="120052" y="259606"/>
                    </a:cubicBezTo>
                    <a:lnTo>
                      <a:pt x="120052" y="259606"/>
                    </a:lnTo>
                    <a:lnTo>
                      <a:pt x="32517" y="366095"/>
                    </a:lnTo>
                    <a:cubicBezTo>
                      <a:pt x="31088" y="367810"/>
                      <a:pt x="30326" y="369905"/>
                      <a:pt x="30326" y="372096"/>
                    </a:cubicBezTo>
                    <a:cubicBezTo>
                      <a:pt x="30326" y="377335"/>
                      <a:pt x="34612" y="381621"/>
                      <a:pt x="39851" y="381621"/>
                    </a:cubicBezTo>
                    <a:lnTo>
                      <a:pt x="39851" y="381621"/>
                    </a:lnTo>
                    <a:lnTo>
                      <a:pt x="497242" y="381621"/>
                    </a:lnTo>
                    <a:cubicBezTo>
                      <a:pt x="499146" y="381621"/>
                      <a:pt x="500956" y="381050"/>
                      <a:pt x="502480" y="380002"/>
                    </a:cubicBezTo>
                    <a:cubicBezTo>
                      <a:pt x="506862" y="377049"/>
                      <a:pt x="508005" y="371144"/>
                      <a:pt x="505147" y="366762"/>
                    </a:cubicBezTo>
                    <a:lnTo>
                      <a:pt x="505147" y="366762"/>
                    </a:lnTo>
                    <a:lnTo>
                      <a:pt x="397991" y="205504"/>
                    </a:lnTo>
                    <a:cubicBezTo>
                      <a:pt x="396181" y="202932"/>
                      <a:pt x="393990" y="200551"/>
                      <a:pt x="391419" y="198646"/>
                    </a:cubicBez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1" name="Bullet1" descr="628301d3-1262-4ea2-bb46-f81a3353f9a4"/>
              <p:cNvSpPr txBox="1"/>
              <p:nvPr/>
            </p:nvSpPr>
            <p:spPr>
              <a:xfrm>
                <a:off x="674881" y="3455114"/>
                <a:ext cx="2127828" cy="698557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营养、营养素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" name="Text1" descr="41e1735d-3640-4adf-a526-70d7d4989b1f"/>
              <p:cNvSpPr txBox="1"/>
              <p:nvPr/>
            </p:nvSpPr>
            <p:spPr>
              <a:xfrm>
                <a:off x="674881" y="4153671"/>
                <a:ext cx="2127828" cy="184812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营养是人体摄取、消化、吸收和利用食物满足生理需要的生物学过程。营养素是能维持生理活动、提供能量和促进生长发育的化学物质。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9" name="组合 8" descr="c2fc0d79-3424-4ca8-9bfc-70ec2276d4e3"/>
            <p:cNvGrpSpPr/>
            <p:nvPr/>
          </p:nvGrpSpPr>
          <p:grpSpPr>
            <a:xfrm>
              <a:off x="5087139" y="2769603"/>
              <a:ext cx="2126586" cy="3232188"/>
              <a:chOff x="5028812" y="2769603"/>
              <a:chExt cx="2126586" cy="3232188"/>
            </a:xfrm>
          </p:grpSpPr>
          <p:sp>
            <p:nvSpPr>
              <p:cNvPr id="4" name="Text2" descr="2d360b52-0ecf-4112-986e-fb8da1c795d8"/>
              <p:cNvSpPr txBox="1"/>
              <p:nvPr/>
            </p:nvSpPr>
            <p:spPr>
              <a:xfrm>
                <a:off x="5028812" y="4153671"/>
                <a:ext cx="2126586" cy="184812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人体维持生命活动、进行劳动和运动等做功所消耗的能量，主要由蛋白质、脂肪和碳水化合物提供。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9" name="IconBackground3" descr="41c7a3dc-03bc-475d-bbc0-97182d010c03"/>
              <p:cNvSpPr/>
              <p:nvPr/>
            </p:nvSpPr>
            <p:spPr>
              <a:xfrm>
                <a:off x="5812299" y="2769603"/>
                <a:ext cx="559612" cy="559609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60000">
                    <a:schemeClr val="accent3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3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0" name="Icon3" descr="8a7eb3fb-dc16-4f08-acb9-456bb58bc598"/>
              <p:cNvSpPr/>
              <p:nvPr/>
            </p:nvSpPr>
            <p:spPr>
              <a:xfrm>
                <a:off x="5970687" y="2952656"/>
                <a:ext cx="242836" cy="202164"/>
              </a:xfrm>
              <a:custGeom>
                <a:avLst/>
                <a:gdLst>
                  <a:gd name="connsiteX0" fmla="*/ 483573 w 526297"/>
                  <a:gd name="connsiteY0" fmla="*/ 133971 h 438150"/>
                  <a:gd name="connsiteX1" fmla="*/ 527674 w 526297"/>
                  <a:gd name="connsiteY1" fmla="*/ 178072 h 438150"/>
                  <a:gd name="connsiteX2" fmla="*/ 527579 w 526297"/>
                  <a:gd name="connsiteY2" fmla="*/ 181501 h 438150"/>
                  <a:gd name="connsiteX3" fmla="*/ 514244 w 526297"/>
                  <a:gd name="connsiteY3" fmla="*/ 355237 h 438150"/>
                  <a:gd name="connsiteX4" fmla="*/ 485764 w 526297"/>
                  <a:gd name="connsiteY4" fmla="*/ 381621 h 438150"/>
                  <a:gd name="connsiteX5" fmla="*/ 454998 w 526297"/>
                  <a:gd name="connsiteY5" fmla="*/ 381621 h 438150"/>
                  <a:gd name="connsiteX6" fmla="*/ 454998 w 526297"/>
                  <a:gd name="connsiteY6" fmla="*/ 438771 h 438150"/>
                  <a:gd name="connsiteX7" fmla="*/ 435948 w 526297"/>
                  <a:gd name="connsiteY7" fmla="*/ 438771 h 438150"/>
                  <a:gd name="connsiteX8" fmla="*/ 435948 w 526297"/>
                  <a:gd name="connsiteY8" fmla="*/ 381621 h 438150"/>
                  <a:gd name="connsiteX9" fmla="*/ 93048 w 526297"/>
                  <a:gd name="connsiteY9" fmla="*/ 381621 h 438150"/>
                  <a:gd name="connsiteX10" fmla="*/ 93048 w 526297"/>
                  <a:gd name="connsiteY10" fmla="*/ 438771 h 438150"/>
                  <a:gd name="connsiteX11" fmla="*/ 73998 w 526297"/>
                  <a:gd name="connsiteY11" fmla="*/ 438771 h 438150"/>
                  <a:gd name="connsiteX12" fmla="*/ 73998 w 526297"/>
                  <a:gd name="connsiteY12" fmla="*/ 381621 h 438150"/>
                  <a:gd name="connsiteX13" fmla="*/ 43328 w 526297"/>
                  <a:gd name="connsiteY13" fmla="*/ 381621 h 438150"/>
                  <a:gd name="connsiteX14" fmla="*/ 14848 w 526297"/>
                  <a:gd name="connsiteY14" fmla="*/ 355237 h 438150"/>
                  <a:gd name="connsiteX15" fmla="*/ 1513 w 526297"/>
                  <a:gd name="connsiteY15" fmla="*/ 181501 h 438150"/>
                  <a:gd name="connsiteX16" fmla="*/ 42089 w 526297"/>
                  <a:gd name="connsiteY16" fmla="*/ 134162 h 438150"/>
                  <a:gd name="connsiteX17" fmla="*/ 45518 w 526297"/>
                  <a:gd name="connsiteY17" fmla="*/ 134066 h 438150"/>
                  <a:gd name="connsiteX18" fmla="*/ 101906 w 526297"/>
                  <a:gd name="connsiteY18" fmla="*/ 180834 h 438150"/>
                  <a:gd name="connsiteX19" fmla="*/ 121623 w 526297"/>
                  <a:gd name="connsiteY19" fmla="*/ 286371 h 438150"/>
                  <a:gd name="connsiteX20" fmla="*/ 407373 w 526297"/>
                  <a:gd name="connsiteY20" fmla="*/ 286371 h 438150"/>
                  <a:gd name="connsiteX21" fmla="*/ 427185 w 526297"/>
                  <a:gd name="connsiteY21" fmla="*/ 180739 h 438150"/>
                  <a:gd name="connsiteX22" fmla="*/ 483573 w 526297"/>
                  <a:gd name="connsiteY22" fmla="*/ 133971 h 438150"/>
                  <a:gd name="connsiteX23" fmla="*/ 416898 w 526297"/>
                  <a:gd name="connsiteY23" fmla="*/ 621 h 438150"/>
                  <a:gd name="connsiteX24" fmla="*/ 483573 w 526297"/>
                  <a:gd name="connsiteY24" fmla="*/ 67296 h 438150"/>
                  <a:gd name="connsiteX25" fmla="*/ 483573 w 526297"/>
                  <a:gd name="connsiteY25" fmla="*/ 115397 h 438150"/>
                  <a:gd name="connsiteX26" fmla="*/ 476429 w 526297"/>
                  <a:gd name="connsiteY26" fmla="*/ 114921 h 438150"/>
                  <a:gd name="connsiteX27" fmla="*/ 412040 w 526297"/>
                  <a:gd name="connsiteY27" fmla="*/ 166451 h 438150"/>
                  <a:gd name="connsiteX28" fmla="*/ 411564 w 526297"/>
                  <a:gd name="connsiteY28" fmla="*/ 168737 h 438150"/>
                  <a:gd name="connsiteX29" fmla="*/ 393086 w 526297"/>
                  <a:gd name="connsiteY29" fmla="*/ 267321 h 438150"/>
                  <a:gd name="connsiteX30" fmla="*/ 135911 w 526297"/>
                  <a:gd name="connsiteY30" fmla="*/ 267321 h 438150"/>
                  <a:gd name="connsiteX31" fmla="*/ 117432 w 526297"/>
                  <a:gd name="connsiteY31" fmla="*/ 168737 h 438150"/>
                  <a:gd name="connsiteX32" fmla="*/ 52567 w 526297"/>
                  <a:gd name="connsiteY32" fmla="*/ 114921 h 438150"/>
                  <a:gd name="connsiteX33" fmla="*/ 54948 w 526297"/>
                  <a:gd name="connsiteY33" fmla="*/ 67296 h 438150"/>
                  <a:gd name="connsiteX34" fmla="*/ 121623 w 526297"/>
                  <a:gd name="connsiteY34" fmla="*/ 621 h 438150"/>
                  <a:gd name="connsiteX35" fmla="*/ 416898 w 526297"/>
                  <a:gd name="connsiteY3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26297" h="438150">
                    <a:moveTo>
                      <a:pt x="483573" y="133971"/>
                    </a:moveTo>
                    <a:cubicBezTo>
                      <a:pt x="507957" y="133971"/>
                      <a:pt x="527674" y="153688"/>
                      <a:pt x="527674" y="178072"/>
                    </a:cubicBezTo>
                    <a:cubicBezTo>
                      <a:pt x="527674" y="179215"/>
                      <a:pt x="527674" y="180358"/>
                      <a:pt x="527579" y="181501"/>
                    </a:cubicBezTo>
                    <a:lnTo>
                      <a:pt x="514244" y="355237"/>
                    </a:lnTo>
                    <a:cubicBezTo>
                      <a:pt x="513101" y="370096"/>
                      <a:pt x="500718" y="381621"/>
                      <a:pt x="485764" y="381621"/>
                    </a:cubicBezTo>
                    <a:lnTo>
                      <a:pt x="454998" y="381621"/>
                    </a:lnTo>
                    <a:lnTo>
                      <a:pt x="454998" y="438771"/>
                    </a:lnTo>
                    <a:lnTo>
                      <a:pt x="435948" y="438771"/>
                    </a:lnTo>
                    <a:lnTo>
                      <a:pt x="435948" y="381621"/>
                    </a:lnTo>
                    <a:lnTo>
                      <a:pt x="93048" y="381621"/>
                    </a:lnTo>
                    <a:lnTo>
                      <a:pt x="93048" y="438771"/>
                    </a:lnTo>
                    <a:lnTo>
                      <a:pt x="73998" y="438771"/>
                    </a:lnTo>
                    <a:lnTo>
                      <a:pt x="73998" y="381621"/>
                    </a:lnTo>
                    <a:lnTo>
                      <a:pt x="43328" y="381621"/>
                    </a:lnTo>
                    <a:cubicBezTo>
                      <a:pt x="28373" y="381621"/>
                      <a:pt x="15991" y="370096"/>
                      <a:pt x="14848" y="355237"/>
                    </a:cubicBezTo>
                    <a:lnTo>
                      <a:pt x="1513" y="181501"/>
                    </a:lnTo>
                    <a:cubicBezTo>
                      <a:pt x="-392" y="157212"/>
                      <a:pt x="17801" y="135971"/>
                      <a:pt x="42089" y="134162"/>
                    </a:cubicBezTo>
                    <a:cubicBezTo>
                      <a:pt x="43232" y="134066"/>
                      <a:pt x="44375" y="134066"/>
                      <a:pt x="45518" y="134066"/>
                    </a:cubicBezTo>
                    <a:cubicBezTo>
                      <a:pt x="73141" y="134066"/>
                      <a:pt x="96858" y="153688"/>
                      <a:pt x="101906" y="180834"/>
                    </a:cubicBezTo>
                    <a:lnTo>
                      <a:pt x="121623" y="286371"/>
                    </a:lnTo>
                    <a:lnTo>
                      <a:pt x="407373" y="286371"/>
                    </a:lnTo>
                    <a:lnTo>
                      <a:pt x="427185" y="180739"/>
                    </a:lnTo>
                    <a:cubicBezTo>
                      <a:pt x="432233" y="153592"/>
                      <a:pt x="455951" y="133971"/>
                      <a:pt x="483573" y="133971"/>
                    </a:cubicBezTo>
                    <a:close/>
                    <a:moveTo>
                      <a:pt x="416898" y="621"/>
                    </a:moveTo>
                    <a:cubicBezTo>
                      <a:pt x="453760" y="621"/>
                      <a:pt x="483573" y="30434"/>
                      <a:pt x="483573" y="67296"/>
                    </a:cubicBezTo>
                    <a:lnTo>
                      <a:pt x="483573" y="115397"/>
                    </a:lnTo>
                    <a:cubicBezTo>
                      <a:pt x="481192" y="115112"/>
                      <a:pt x="478811" y="114921"/>
                      <a:pt x="476429" y="114921"/>
                    </a:cubicBezTo>
                    <a:cubicBezTo>
                      <a:pt x="445473" y="114921"/>
                      <a:pt x="418803" y="136448"/>
                      <a:pt x="412040" y="166451"/>
                    </a:cubicBezTo>
                    <a:lnTo>
                      <a:pt x="411564" y="168737"/>
                    </a:lnTo>
                    <a:lnTo>
                      <a:pt x="393086" y="267321"/>
                    </a:lnTo>
                    <a:lnTo>
                      <a:pt x="135911" y="267321"/>
                    </a:lnTo>
                    <a:lnTo>
                      <a:pt x="117432" y="168737"/>
                    </a:lnTo>
                    <a:cubicBezTo>
                      <a:pt x="111622" y="137495"/>
                      <a:pt x="84285" y="114921"/>
                      <a:pt x="52567" y="114921"/>
                    </a:cubicBezTo>
                    <a:lnTo>
                      <a:pt x="54948" y="67296"/>
                    </a:lnTo>
                    <a:cubicBezTo>
                      <a:pt x="54948" y="30434"/>
                      <a:pt x="84761" y="621"/>
                      <a:pt x="121623" y="621"/>
                    </a:cubicBezTo>
                    <a:lnTo>
                      <a:pt x="416898" y="62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3" name="Bullet3" descr="164a058a-6e76-426a-b81d-d26a4ffb2c6b"/>
              <p:cNvSpPr txBox="1"/>
              <p:nvPr/>
            </p:nvSpPr>
            <p:spPr>
              <a:xfrm>
                <a:off x="5028812" y="3455114"/>
                <a:ext cx="2126586" cy="698557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热能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0" name="组合 9" descr="4a3e3380-bf08-477a-9535-91da44070045"/>
            <p:cNvGrpSpPr/>
            <p:nvPr/>
          </p:nvGrpSpPr>
          <p:grpSpPr>
            <a:xfrm>
              <a:off x="2859221" y="2769604"/>
              <a:ext cx="2171406" cy="3232187"/>
              <a:chOff x="2845121" y="2769604"/>
              <a:chExt cx="2171406" cy="3232187"/>
            </a:xfrm>
          </p:grpSpPr>
          <p:sp>
            <p:nvSpPr>
              <p:cNvPr id="16" name="IconBackground2" descr="585c8867-ce47-495c-b365-dff67c3898a3"/>
              <p:cNvSpPr/>
              <p:nvPr/>
            </p:nvSpPr>
            <p:spPr>
              <a:xfrm>
                <a:off x="3651017" y="2769604"/>
                <a:ext cx="559612" cy="559609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7" name="Icon2" descr="8c901042-5dd5-42bf-80c2-6f286334e2a9"/>
              <p:cNvSpPr/>
              <p:nvPr/>
            </p:nvSpPr>
            <p:spPr>
              <a:xfrm>
                <a:off x="3820056" y="2936653"/>
                <a:ext cx="221534" cy="242836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7" name="Bullet2" descr="221c1c2d-d77e-4c24-bf66-8e1bb88fd427"/>
              <p:cNvSpPr txBox="1"/>
              <p:nvPr/>
            </p:nvSpPr>
            <p:spPr>
              <a:xfrm>
                <a:off x="2845121" y="3455114"/>
                <a:ext cx="2171406" cy="698557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必需氨基酸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" name="Text4" descr="f5450cf9-82ef-47df-ae63-0f3b79879dc9"/>
              <p:cNvSpPr txBox="1"/>
              <p:nvPr/>
            </p:nvSpPr>
            <p:spPr>
              <a:xfrm>
                <a:off x="2845121" y="4153671"/>
                <a:ext cx="2171406" cy="184812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人体内不能自行合成，必须靠食物蛋白质补充的氨基酸，是维持人体正常代谢和健康所必需的。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8" name="组合 7" descr="c2a2b2ec-248c-46f3-8738-603d11ae74c6"/>
            <p:cNvGrpSpPr/>
            <p:nvPr/>
          </p:nvGrpSpPr>
          <p:grpSpPr>
            <a:xfrm>
              <a:off x="9469104" y="2797624"/>
              <a:ext cx="2049796" cy="3204167"/>
              <a:chOff x="9469104" y="2797624"/>
              <a:chExt cx="2049796" cy="3204167"/>
            </a:xfrm>
          </p:grpSpPr>
          <p:sp>
            <p:nvSpPr>
              <p:cNvPr id="5" name="Text3" descr="3fba1418-85b8-43ba-b126-84923134967c"/>
              <p:cNvSpPr txBox="1"/>
              <p:nvPr/>
            </p:nvSpPr>
            <p:spPr>
              <a:xfrm>
                <a:off x="9469104" y="4153671"/>
                <a:ext cx="2049796" cy="184812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将不同食物适当混合食用，使食物蛋白质中相对不足的氨基酸得到补偿，提高蛋白质的利用率。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5" name="IconBackground5" descr="8995c3f2-c11e-4b4f-ab2e-bba1152fde22"/>
              <p:cNvSpPr/>
              <p:nvPr/>
            </p:nvSpPr>
            <p:spPr>
              <a:xfrm>
                <a:off x="10186892" y="2797624"/>
                <a:ext cx="559612" cy="559609"/>
              </a:xfrm>
              <a:prstGeom prst="ellipse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60000">
                    <a:schemeClr val="accent5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5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6" name="Icon5" descr="ab38327a-c1a1-4d8a-ab3d-efe63ca05c62"/>
              <p:cNvSpPr/>
              <p:nvPr/>
            </p:nvSpPr>
            <p:spPr>
              <a:xfrm>
                <a:off x="10345279" y="2962509"/>
                <a:ext cx="242836" cy="238499"/>
              </a:xfrm>
              <a:custGeom>
                <a:avLst/>
                <a:gdLst>
                  <a:gd name="connsiteX0" fmla="*/ 343764 w 533400"/>
                  <a:gd name="connsiteY0" fmla="*/ 276846 h 523875"/>
                  <a:gd name="connsiteX1" fmla="*/ 372339 w 533400"/>
                  <a:gd name="connsiteY1" fmla="*/ 305421 h 523875"/>
                  <a:gd name="connsiteX2" fmla="*/ 372339 w 533400"/>
                  <a:gd name="connsiteY2" fmla="*/ 495921 h 523875"/>
                  <a:gd name="connsiteX3" fmla="*/ 343764 w 533400"/>
                  <a:gd name="connsiteY3" fmla="*/ 524496 h 523875"/>
                  <a:gd name="connsiteX4" fmla="*/ 191364 w 533400"/>
                  <a:gd name="connsiteY4" fmla="*/ 524496 h 523875"/>
                  <a:gd name="connsiteX5" fmla="*/ 162789 w 533400"/>
                  <a:gd name="connsiteY5" fmla="*/ 495921 h 523875"/>
                  <a:gd name="connsiteX6" fmla="*/ 162789 w 533400"/>
                  <a:gd name="connsiteY6" fmla="*/ 305421 h 523875"/>
                  <a:gd name="connsiteX7" fmla="*/ 191364 w 533400"/>
                  <a:gd name="connsiteY7" fmla="*/ 276846 h 523875"/>
                  <a:gd name="connsiteX8" fmla="*/ 343764 w 533400"/>
                  <a:gd name="connsiteY8" fmla="*/ 276846 h 523875"/>
                  <a:gd name="connsiteX9" fmla="*/ 143739 w 533400"/>
                  <a:gd name="connsiteY9" fmla="*/ 114921 h 523875"/>
                  <a:gd name="connsiteX10" fmla="*/ 179934 w 533400"/>
                  <a:gd name="connsiteY10" fmla="*/ 153021 h 523875"/>
                  <a:gd name="connsiteX11" fmla="*/ 181839 w 533400"/>
                  <a:gd name="connsiteY11" fmla="*/ 153021 h 523875"/>
                  <a:gd name="connsiteX12" fmla="*/ 353289 w 533400"/>
                  <a:gd name="connsiteY12" fmla="*/ 153021 h 523875"/>
                  <a:gd name="connsiteX13" fmla="*/ 391389 w 533400"/>
                  <a:gd name="connsiteY13" fmla="*/ 116826 h 523875"/>
                  <a:gd name="connsiteX14" fmla="*/ 391389 w 533400"/>
                  <a:gd name="connsiteY14" fmla="*/ 114921 h 523875"/>
                  <a:gd name="connsiteX15" fmla="*/ 505689 w 533400"/>
                  <a:gd name="connsiteY15" fmla="*/ 114921 h 523875"/>
                  <a:gd name="connsiteX16" fmla="*/ 534264 w 533400"/>
                  <a:gd name="connsiteY16" fmla="*/ 143496 h 523875"/>
                  <a:gd name="connsiteX17" fmla="*/ 534264 w 533400"/>
                  <a:gd name="connsiteY17" fmla="*/ 381621 h 523875"/>
                  <a:gd name="connsiteX18" fmla="*/ 505689 w 533400"/>
                  <a:gd name="connsiteY18" fmla="*/ 410196 h 523875"/>
                  <a:gd name="connsiteX19" fmla="*/ 391389 w 533400"/>
                  <a:gd name="connsiteY19" fmla="*/ 410196 h 523875"/>
                  <a:gd name="connsiteX20" fmla="*/ 391389 w 533400"/>
                  <a:gd name="connsiteY20" fmla="*/ 295896 h 523875"/>
                  <a:gd name="connsiteX21" fmla="*/ 355194 w 533400"/>
                  <a:gd name="connsiteY21" fmla="*/ 257796 h 523875"/>
                  <a:gd name="connsiteX22" fmla="*/ 353289 w 533400"/>
                  <a:gd name="connsiteY22" fmla="*/ 257796 h 523875"/>
                  <a:gd name="connsiteX23" fmla="*/ 181839 w 533400"/>
                  <a:gd name="connsiteY23" fmla="*/ 257796 h 523875"/>
                  <a:gd name="connsiteX24" fmla="*/ 143739 w 533400"/>
                  <a:gd name="connsiteY24" fmla="*/ 293991 h 523875"/>
                  <a:gd name="connsiteX25" fmla="*/ 143739 w 533400"/>
                  <a:gd name="connsiteY25" fmla="*/ 295896 h 523875"/>
                  <a:gd name="connsiteX26" fmla="*/ 143739 w 533400"/>
                  <a:gd name="connsiteY26" fmla="*/ 410196 h 523875"/>
                  <a:gd name="connsiteX27" fmla="*/ 29439 w 533400"/>
                  <a:gd name="connsiteY27" fmla="*/ 410196 h 523875"/>
                  <a:gd name="connsiteX28" fmla="*/ 864 w 533400"/>
                  <a:gd name="connsiteY28" fmla="*/ 381621 h 523875"/>
                  <a:gd name="connsiteX29" fmla="*/ 864 w 533400"/>
                  <a:gd name="connsiteY29" fmla="*/ 201408 h 523875"/>
                  <a:gd name="connsiteX30" fmla="*/ 11151 w 533400"/>
                  <a:gd name="connsiteY30" fmla="*/ 175405 h 523875"/>
                  <a:gd name="connsiteX31" fmla="*/ 56300 w 533400"/>
                  <a:gd name="connsiteY31" fmla="*/ 127018 h 523875"/>
                  <a:gd name="connsiteX32" fmla="*/ 84112 w 533400"/>
                  <a:gd name="connsiteY32" fmla="*/ 114921 h 523875"/>
                  <a:gd name="connsiteX33" fmla="*/ 143739 w 533400"/>
                  <a:gd name="connsiteY33" fmla="*/ 114921 h 523875"/>
                  <a:gd name="connsiteX34" fmla="*/ 462827 w 533400"/>
                  <a:gd name="connsiteY34" fmla="*/ 172071 h 523875"/>
                  <a:gd name="connsiteX35" fmla="*/ 448539 w 533400"/>
                  <a:gd name="connsiteY35" fmla="*/ 186359 h 523875"/>
                  <a:gd name="connsiteX36" fmla="*/ 462827 w 533400"/>
                  <a:gd name="connsiteY36" fmla="*/ 200646 h 523875"/>
                  <a:gd name="connsiteX37" fmla="*/ 477114 w 533400"/>
                  <a:gd name="connsiteY37" fmla="*/ 186359 h 523875"/>
                  <a:gd name="connsiteX38" fmla="*/ 462827 w 533400"/>
                  <a:gd name="connsiteY38" fmla="*/ 172071 h 523875"/>
                  <a:gd name="connsiteX39" fmla="*/ 343764 w 533400"/>
                  <a:gd name="connsiteY39" fmla="*/ 621 h 523875"/>
                  <a:gd name="connsiteX40" fmla="*/ 372339 w 533400"/>
                  <a:gd name="connsiteY40" fmla="*/ 29196 h 523875"/>
                  <a:gd name="connsiteX41" fmla="*/ 372339 w 533400"/>
                  <a:gd name="connsiteY41" fmla="*/ 105396 h 523875"/>
                  <a:gd name="connsiteX42" fmla="*/ 343764 w 533400"/>
                  <a:gd name="connsiteY42" fmla="*/ 133971 h 523875"/>
                  <a:gd name="connsiteX43" fmla="*/ 191364 w 533400"/>
                  <a:gd name="connsiteY43" fmla="*/ 133971 h 523875"/>
                  <a:gd name="connsiteX44" fmla="*/ 162789 w 533400"/>
                  <a:gd name="connsiteY44" fmla="*/ 105396 h 523875"/>
                  <a:gd name="connsiteX45" fmla="*/ 162789 w 533400"/>
                  <a:gd name="connsiteY45" fmla="*/ 29196 h 523875"/>
                  <a:gd name="connsiteX46" fmla="*/ 191364 w 533400"/>
                  <a:gd name="connsiteY46" fmla="*/ 621 h 523875"/>
                  <a:gd name="connsiteX47" fmla="*/ 343764 w 533400"/>
                  <a:gd name="connsiteY47" fmla="*/ 62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33400" h="523875">
                    <a:moveTo>
                      <a:pt x="343764" y="276846"/>
                    </a:moveTo>
                    <a:cubicBezTo>
                      <a:pt x="359576" y="276846"/>
                      <a:pt x="372339" y="289610"/>
                      <a:pt x="372339" y="305421"/>
                    </a:cubicBezTo>
                    <a:lnTo>
                      <a:pt x="372339" y="495921"/>
                    </a:lnTo>
                    <a:cubicBezTo>
                      <a:pt x="372339" y="511732"/>
                      <a:pt x="359576" y="524496"/>
                      <a:pt x="343764" y="524496"/>
                    </a:cubicBezTo>
                    <a:lnTo>
                      <a:pt x="191364" y="524496"/>
                    </a:lnTo>
                    <a:cubicBezTo>
                      <a:pt x="175552" y="524496"/>
                      <a:pt x="162789" y="511732"/>
                      <a:pt x="162789" y="495921"/>
                    </a:cubicBezTo>
                    <a:lnTo>
                      <a:pt x="162789" y="305421"/>
                    </a:lnTo>
                    <a:cubicBezTo>
                      <a:pt x="162789" y="289610"/>
                      <a:pt x="175552" y="276846"/>
                      <a:pt x="191364" y="276846"/>
                    </a:cubicBezTo>
                    <a:lnTo>
                      <a:pt x="343764" y="276846"/>
                    </a:lnTo>
                    <a:close/>
                    <a:moveTo>
                      <a:pt x="143739" y="114921"/>
                    </a:moveTo>
                    <a:cubicBezTo>
                      <a:pt x="143739" y="135305"/>
                      <a:pt x="159741" y="151973"/>
                      <a:pt x="179934" y="153021"/>
                    </a:cubicBezTo>
                    <a:lnTo>
                      <a:pt x="181839" y="153021"/>
                    </a:lnTo>
                    <a:lnTo>
                      <a:pt x="353289" y="153021"/>
                    </a:lnTo>
                    <a:cubicBezTo>
                      <a:pt x="373673" y="153021"/>
                      <a:pt x="390341" y="137019"/>
                      <a:pt x="391389" y="116826"/>
                    </a:cubicBezTo>
                    <a:lnTo>
                      <a:pt x="391389" y="114921"/>
                    </a:lnTo>
                    <a:lnTo>
                      <a:pt x="505689" y="114921"/>
                    </a:lnTo>
                    <a:cubicBezTo>
                      <a:pt x="521501" y="114921"/>
                      <a:pt x="534264" y="127685"/>
                      <a:pt x="534264" y="143496"/>
                    </a:cubicBezTo>
                    <a:lnTo>
                      <a:pt x="534264" y="381621"/>
                    </a:lnTo>
                    <a:cubicBezTo>
                      <a:pt x="534264" y="397432"/>
                      <a:pt x="521501" y="410196"/>
                      <a:pt x="505689" y="410196"/>
                    </a:cubicBezTo>
                    <a:lnTo>
                      <a:pt x="391389" y="410196"/>
                    </a:lnTo>
                    <a:lnTo>
                      <a:pt x="391389" y="295896"/>
                    </a:lnTo>
                    <a:cubicBezTo>
                      <a:pt x="391389" y="275512"/>
                      <a:pt x="375387" y="258844"/>
                      <a:pt x="355194" y="257796"/>
                    </a:cubicBezTo>
                    <a:lnTo>
                      <a:pt x="353289" y="257796"/>
                    </a:lnTo>
                    <a:lnTo>
                      <a:pt x="181839" y="257796"/>
                    </a:lnTo>
                    <a:cubicBezTo>
                      <a:pt x="161455" y="257796"/>
                      <a:pt x="144787" y="273798"/>
                      <a:pt x="143739" y="293991"/>
                    </a:cubicBezTo>
                    <a:lnTo>
                      <a:pt x="143739" y="295896"/>
                    </a:lnTo>
                    <a:lnTo>
                      <a:pt x="143739" y="410196"/>
                    </a:lnTo>
                    <a:lnTo>
                      <a:pt x="29439" y="410196"/>
                    </a:lnTo>
                    <a:cubicBezTo>
                      <a:pt x="13627" y="410196"/>
                      <a:pt x="864" y="397432"/>
                      <a:pt x="864" y="381621"/>
                    </a:cubicBezTo>
                    <a:lnTo>
                      <a:pt x="864" y="201408"/>
                    </a:lnTo>
                    <a:cubicBezTo>
                      <a:pt x="864" y="191788"/>
                      <a:pt x="4484" y="182454"/>
                      <a:pt x="11151" y="175405"/>
                    </a:cubicBezTo>
                    <a:lnTo>
                      <a:pt x="56300" y="127018"/>
                    </a:lnTo>
                    <a:cubicBezTo>
                      <a:pt x="63538" y="119303"/>
                      <a:pt x="73635" y="114921"/>
                      <a:pt x="84112" y="114921"/>
                    </a:cubicBezTo>
                    <a:lnTo>
                      <a:pt x="143739" y="114921"/>
                    </a:lnTo>
                    <a:close/>
                    <a:moveTo>
                      <a:pt x="462827" y="172071"/>
                    </a:moveTo>
                    <a:cubicBezTo>
                      <a:pt x="454921" y="172071"/>
                      <a:pt x="448539" y="178453"/>
                      <a:pt x="448539" y="186359"/>
                    </a:cubicBezTo>
                    <a:cubicBezTo>
                      <a:pt x="448539" y="194264"/>
                      <a:pt x="454921" y="200646"/>
                      <a:pt x="462827" y="200646"/>
                    </a:cubicBezTo>
                    <a:cubicBezTo>
                      <a:pt x="470732" y="200646"/>
                      <a:pt x="477114" y="194264"/>
                      <a:pt x="477114" y="186359"/>
                    </a:cubicBezTo>
                    <a:cubicBezTo>
                      <a:pt x="477114" y="178453"/>
                      <a:pt x="470732" y="172071"/>
                      <a:pt x="462827" y="172071"/>
                    </a:cubicBezTo>
                    <a:close/>
                    <a:moveTo>
                      <a:pt x="343764" y="621"/>
                    </a:moveTo>
                    <a:cubicBezTo>
                      <a:pt x="359576" y="621"/>
                      <a:pt x="372339" y="13385"/>
                      <a:pt x="372339" y="29196"/>
                    </a:cubicBezTo>
                    <a:lnTo>
                      <a:pt x="372339" y="105396"/>
                    </a:lnTo>
                    <a:cubicBezTo>
                      <a:pt x="372339" y="121207"/>
                      <a:pt x="359576" y="133971"/>
                      <a:pt x="343764" y="133971"/>
                    </a:cubicBezTo>
                    <a:lnTo>
                      <a:pt x="191364" y="133971"/>
                    </a:lnTo>
                    <a:cubicBezTo>
                      <a:pt x="175552" y="133971"/>
                      <a:pt x="162789" y="121207"/>
                      <a:pt x="162789" y="105396"/>
                    </a:cubicBezTo>
                    <a:lnTo>
                      <a:pt x="162789" y="29196"/>
                    </a:lnTo>
                    <a:cubicBezTo>
                      <a:pt x="162789" y="13385"/>
                      <a:pt x="175552" y="621"/>
                      <a:pt x="191364" y="621"/>
                    </a:cubicBezTo>
                    <a:lnTo>
                      <a:pt x="343764" y="62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5" name="Bullet5" descr="25f32f21-cb17-41fd-8b54-eb00600d56cc"/>
              <p:cNvSpPr txBox="1"/>
              <p:nvPr/>
            </p:nvSpPr>
            <p:spPr>
              <a:xfrm>
                <a:off x="9469104" y="3455114"/>
                <a:ext cx="2049796" cy="698557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蛋白质的互补作用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7" name="组合 6" descr="5149ea49-b702-44cc-9f33-ce93069d0a16"/>
            <p:cNvGrpSpPr/>
            <p:nvPr/>
          </p:nvGrpSpPr>
          <p:grpSpPr>
            <a:xfrm>
              <a:off x="7270237" y="2773595"/>
              <a:ext cx="2142356" cy="3228196"/>
              <a:chOff x="7314463" y="2773595"/>
              <a:chExt cx="2142356" cy="3228196"/>
            </a:xfrm>
          </p:grpSpPr>
          <p:sp>
            <p:nvSpPr>
              <p:cNvPr id="22" name="IconBackground4" descr="8e1a037a-a13d-4566-b6f1-29c4fbb6a6cc"/>
              <p:cNvSpPr/>
              <p:nvPr/>
            </p:nvSpPr>
            <p:spPr>
              <a:xfrm>
                <a:off x="8101274" y="2773595"/>
                <a:ext cx="559612" cy="559609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60000">
                    <a:schemeClr val="accent4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4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3" name="Icon4" descr="3982a674-e5bd-4421-84f9-b2146c53de6a"/>
              <p:cNvSpPr/>
              <p:nvPr/>
            </p:nvSpPr>
            <p:spPr>
              <a:xfrm>
                <a:off x="8259662" y="2965377"/>
                <a:ext cx="242836" cy="193369"/>
              </a:xfrm>
              <a:custGeom>
                <a:avLst/>
                <a:gdLst>
                  <a:gd name="connsiteX0" fmla="*/ 486767 w 514350"/>
                  <a:gd name="connsiteY0" fmla="*/ 621 h 409575"/>
                  <a:gd name="connsiteX1" fmla="*/ 515342 w 514350"/>
                  <a:gd name="connsiteY1" fmla="*/ 29196 h 409575"/>
                  <a:gd name="connsiteX2" fmla="*/ 515342 w 514350"/>
                  <a:gd name="connsiteY2" fmla="*/ 324471 h 409575"/>
                  <a:gd name="connsiteX3" fmla="*/ 486767 w 514350"/>
                  <a:gd name="connsiteY3" fmla="*/ 353046 h 409575"/>
                  <a:gd name="connsiteX4" fmla="*/ 192159 w 514350"/>
                  <a:gd name="connsiteY4" fmla="*/ 353046 h 409575"/>
                  <a:gd name="connsiteX5" fmla="*/ 115387 w 514350"/>
                  <a:gd name="connsiteY5" fmla="*/ 410196 h 409575"/>
                  <a:gd name="connsiteX6" fmla="*/ 115387 w 514350"/>
                  <a:gd name="connsiteY6" fmla="*/ 353046 h 409575"/>
                  <a:gd name="connsiteX7" fmla="*/ 29567 w 514350"/>
                  <a:gd name="connsiteY7" fmla="*/ 353046 h 409575"/>
                  <a:gd name="connsiteX8" fmla="*/ 992 w 514350"/>
                  <a:gd name="connsiteY8" fmla="*/ 324471 h 409575"/>
                  <a:gd name="connsiteX9" fmla="*/ 992 w 514350"/>
                  <a:gd name="connsiteY9" fmla="*/ 29196 h 409575"/>
                  <a:gd name="connsiteX10" fmla="*/ 29567 w 514350"/>
                  <a:gd name="connsiteY10" fmla="*/ 621 h 409575"/>
                  <a:gd name="connsiteX11" fmla="*/ 486767 w 514350"/>
                  <a:gd name="connsiteY11" fmla="*/ 621 h 409575"/>
                  <a:gd name="connsiteX12" fmla="*/ 124817 w 514350"/>
                  <a:gd name="connsiteY12" fmla="*/ 143496 h 409575"/>
                  <a:gd name="connsiteX13" fmla="*/ 91480 w 514350"/>
                  <a:gd name="connsiteY13" fmla="*/ 176834 h 409575"/>
                  <a:gd name="connsiteX14" fmla="*/ 124817 w 514350"/>
                  <a:gd name="connsiteY14" fmla="*/ 210171 h 409575"/>
                  <a:gd name="connsiteX15" fmla="*/ 158155 w 514350"/>
                  <a:gd name="connsiteY15" fmla="*/ 176834 h 409575"/>
                  <a:gd name="connsiteX16" fmla="*/ 124817 w 514350"/>
                  <a:gd name="connsiteY16" fmla="*/ 143496 h 409575"/>
                  <a:gd name="connsiteX17" fmla="*/ 258167 w 514350"/>
                  <a:gd name="connsiteY17" fmla="*/ 143496 h 409575"/>
                  <a:gd name="connsiteX18" fmla="*/ 224830 w 514350"/>
                  <a:gd name="connsiteY18" fmla="*/ 176834 h 409575"/>
                  <a:gd name="connsiteX19" fmla="*/ 258167 w 514350"/>
                  <a:gd name="connsiteY19" fmla="*/ 210171 h 409575"/>
                  <a:gd name="connsiteX20" fmla="*/ 291505 w 514350"/>
                  <a:gd name="connsiteY20" fmla="*/ 176834 h 409575"/>
                  <a:gd name="connsiteX21" fmla="*/ 258167 w 514350"/>
                  <a:gd name="connsiteY21" fmla="*/ 143496 h 409575"/>
                  <a:gd name="connsiteX22" fmla="*/ 391517 w 514350"/>
                  <a:gd name="connsiteY22" fmla="*/ 143496 h 409575"/>
                  <a:gd name="connsiteX23" fmla="*/ 358180 w 514350"/>
                  <a:gd name="connsiteY23" fmla="*/ 176834 h 409575"/>
                  <a:gd name="connsiteX24" fmla="*/ 391517 w 514350"/>
                  <a:gd name="connsiteY24" fmla="*/ 210171 h 409575"/>
                  <a:gd name="connsiteX25" fmla="*/ 424855 w 514350"/>
                  <a:gd name="connsiteY25" fmla="*/ 176834 h 409575"/>
                  <a:gd name="connsiteX26" fmla="*/ 391517 w 514350"/>
                  <a:gd name="connsiteY26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350" h="409575">
                    <a:moveTo>
                      <a:pt x="486767" y="621"/>
                    </a:moveTo>
                    <a:cubicBezTo>
                      <a:pt x="502579" y="621"/>
                      <a:pt x="515342" y="13385"/>
                      <a:pt x="515342" y="29196"/>
                    </a:cubicBezTo>
                    <a:lnTo>
                      <a:pt x="515342" y="324471"/>
                    </a:lnTo>
                    <a:cubicBezTo>
                      <a:pt x="515342" y="340282"/>
                      <a:pt x="502579" y="353046"/>
                      <a:pt x="486767" y="353046"/>
                    </a:cubicBez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29567" y="353046"/>
                    </a:lnTo>
                    <a:cubicBezTo>
                      <a:pt x="13755" y="353046"/>
                      <a:pt x="992" y="340282"/>
                      <a:pt x="992" y="324471"/>
                    </a:cubicBezTo>
                    <a:lnTo>
                      <a:pt x="992" y="29196"/>
                    </a:lnTo>
                    <a:cubicBezTo>
                      <a:pt x="992" y="13385"/>
                      <a:pt x="13755" y="621"/>
                      <a:pt x="29567" y="621"/>
                    </a:cubicBezTo>
                    <a:lnTo>
                      <a:pt x="486767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9" name="Bullet4" descr="69e928a7-ff48-4816-a2b0-d1b00c431276"/>
              <p:cNvSpPr txBox="1"/>
              <p:nvPr/>
            </p:nvSpPr>
            <p:spPr>
              <a:xfrm>
                <a:off x="7314463" y="3455114"/>
                <a:ext cx="2142356" cy="698557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基础代谢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5" name="Text5" descr="374d00fe-6f70-4c94-9acc-b4118d8d324b"/>
              <p:cNvSpPr txBox="1"/>
              <p:nvPr/>
            </p:nvSpPr>
            <p:spPr>
              <a:xfrm>
                <a:off x="7314463" y="4153671"/>
                <a:ext cx="2142356" cy="184812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在适宜气温下，人体维持基本生命活动时的热能消耗水平，用于维持体温、肌肉张力、循环等生理活动。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问答题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4" name="2051b2ee-a3b7-47d1-af19-2d3cedf9fdc5.source.2.zh-Hans.pptx" descr="e251f452-9f31-4bcd-b324-425e7fad4545"/>
          <p:cNvGrpSpPr/>
          <p:nvPr/>
        </p:nvGrpSpPr>
        <p:grpSpPr>
          <a:xfrm>
            <a:off x="660400" y="1130300"/>
            <a:ext cx="10858500" cy="4749800"/>
            <a:chOff x="660400" y="1130300"/>
            <a:chExt cx="10858500" cy="4749800"/>
          </a:xfrm>
        </p:grpSpPr>
        <p:sp>
          <p:nvSpPr>
            <p:cNvPr id="13" name="Title" descr="8ca6daba-6707-40e4-a75c-50e884e32534"/>
            <p:cNvSpPr/>
            <p:nvPr/>
          </p:nvSpPr>
          <p:spPr>
            <a:xfrm>
              <a:off x="660400" y="1130300"/>
              <a:ext cx="10858500" cy="1159600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综合应用知识解答问题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21" name="组合 20" descr="14a00c32-efe0-42ae-ae2c-bd3e56b3cc43"/>
            <p:cNvGrpSpPr/>
            <p:nvPr/>
          </p:nvGrpSpPr>
          <p:grpSpPr>
            <a:xfrm>
              <a:off x="2475189" y="2289900"/>
              <a:ext cx="3104040" cy="3590200"/>
              <a:chOff x="2737958" y="2289900"/>
              <a:chExt cx="3104040" cy="3590200"/>
            </a:xfrm>
          </p:grpSpPr>
          <p:sp>
            <p:nvSpPr>
              <p:cNvPr id="10" name="Number1" descr="8e708513-c0b9-418b-834a-930b201e246b"/>
              <p:cNvSpPr/>
              <p:nvPr/>
            </p:nvSpPr>
            <p:spPr bwMode="auto">
              <a:xfrm>
                <a:off x="3462295" y="2289900"/>
                <a:ext cx="1655366" cy="1655365"/>
              </a:xfrm>
              <a:prstGeom prst="ellipse">
                <a:avLst/>
              </a:prstGeom>
              <a:solidFill>
                <a:schemeClr val="accent1">
                  <a:alpha val="15000"/>
                </a:schemeClr>
              </a:solidFill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01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Bullet1" descr="104b5440-05a8-4192-a3c2-53f34139848c"/>
              <p:cNvSpPr/>
              <p:nvPr/>
            </p:nvSpPr>
            <p:spPr>
              <a:xfrm flipH="1">
                <a:off x="2737958" y="4054283"/>
                <a:ext cx="3104040" cy="60734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营养物质生理功能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5" name="Text1" descr="352c2d5c-352e-46b1-b285-1b2e65828d55"/>
              <p:cNvSpPr/>
              <p:nvPr/>
            </p:nvSpPr>
            <p:spPr>
              <a:xfrm flipH="1">
                <a:off x="2737959" y="4661631"/>
                <a:ext cx="3104038" cy="12184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蛋白质构成组织、调节功能；脂肪提供热能、助维生素吸收；碳水化合物供能；无机盐维持生理；维生素维持健康；水参与代谢。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2" name="组合 21" descr="6095b902-ff79-40ee-b5f0-61ac9c0677dc"/>
            <p:cNvGrpSpPr/>
            <p:nvPr/>
          </p:nvGrpSpPr>
          <p:grpSpPr>
            <a:xfrm>
              <a:off x="6600072" y="2289900"/>
              <a:ext cx="3104040" cy="3590200"/>
              <a:chOff x="6862841" y="2289900"/>
              <a:chExt cx="3104040" cy="3590200"/>
            </a:xfrm>
          </p:grpSpPr>
          <p:sp>
            <p:nvSpPr>
              <p:cNvPr id="16" name="Number2" descr="8d7effbc-c66d-4de5-8bbb-09cb7cc4550f"/>
              <p:cNvSpPr/>
              <p:nvPr/>
            </p:nvSpPr>
            <p:spPr bwMode="auto">
              <a:xfrm>
                <a:off x="7587178" y="2289900"/>
                <a:ext cx="1655366" cy="1655365"/>
              </a:xfrm>
              <a:prstGeom prst="ellipse">
                <a:avLst/>
              </a:prstGeom>
              <a:solidFill>
                <a:schemeClr val="accent1">
                  <a:alpha val="15000"/>
                </a:schemeClr>
              </a:solidFill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 spcFirstLastPara="0" vert="horz" wrap="squar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02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Bullet2" descr="7417c0e3-4119-4ec4-afdc-1b4b8004104c"/>
              <p:cNvSpPr/>
              <p:nvPr/>
            </p:nvSpPr>
            <p:spPr>
              <a:xfrm flipH="1">
                <a:off x="6862841" y="4054283"/>
                <a:ext cx="3104040" cy="60734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食谱制定考虑因素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8" name="Text2" descr="1d5a6700-b2dc-439e-b45f-2d0bbfb26c80"/>
              <p:cNvSpPr/>
              <p:nvPr/>
            </p:nvSpPr>
            <p:spPr>
              <a:xfrm flipH="1">
                <a:off x="6862842" y="4661631"/>
                <a:ext cx="3104038" cy="121846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托幼机构食谱制定要考虑食物种类和数量、利用率、儿童消化能力、季节特点、年龄段差异等因素。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营养素与热能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4" name="03675d27-614c-48a3-84d1-98f8d7ab5333.source.5.zh-Hans.pptx" descr="bb724f28-c8d6-4487-a9ab-eb15ca496f69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26" name="Title" descr="cd996f0e-0d2e-4ea1-bd63-062022507c99"/>
            <p:cNvSpPr txBox="1"/>
            <p:nvPr/>
          </p:nvSpPr>
          <p:spPr>
            <a:xfrm>
              <a:off x="660400" y="1130300"/>
              <a:ext cx="10858500" cy="6839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认识人体所需基本营养元素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" name="组合 2" descr="0d6db452-5d8c-4c7e-a39f-007cde97f70a"/>
            <p:cNvGrpSpPr/>
            <p:nvPr/>
          </p:nvGrpSpPr>
          <p:grpSpPr>
            <a:xfrm>
              <a:off x="1297470" y="2336800"/>
              <a:ext cx="1958975" cy="3797300"/>
              <a:chOff x="1126828" y="2336800"/>
              <a:chExt cx="1958975" cy="3797300"/>
            </a:xfrm>
          </p:grpSpPr>
          <p:sp>
            <p:nvSpPr>
              <p:cNvPr id="4" name="Shape1" descr="ad35e946-dca9-4405-aa31-17e05d6391d3"/>
              <p:cNvSpPr/>
              <p:nvPr/>
            </p:nvSpPr>
            <p:spPr>
              <a:xfrm>
                <a:off x="1126828" y="2336800"/>
                <a:ext cx="1958975" cy="1958975"/>
              </a:xfrm>
              <a:prstGeom prst="donut">
                <a:avLst>
                  <a:gd name="adj" fmla="val 4457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6" name="ComponentBackground1" descr="869702ae-0ce4-4cc5-8042-19797cc54db1"/>
              <p:cNvSpPr/>
              <p:nvPr/>
            </p:nvSpPr>
            <p:spPr>
              <a:xfrm>
                <a:off x="1126828" y="2336800"/>
                <a:ext cx="1958975" cy="979488"/>
              </a:xfrm>
              <a:custGeom>
                <a:avLst/>
                <a:gdLst>
                  <a:gd name="connsiteX0" fmla="*/ 866775 w 1733550"/>
                  <a:gd name="connsiteY0" fmla="*/ 0 h 866775"/>
                  <a:gd name="connsiteX1" fmla="*/ 1733550 w 1733550"/>
                  <a:gd name="connsiteY1" fmla="*/ 866775 h 866775"/>
                  <a:gd name="connsiteX2" fmla="*/ 1656286 w 1733550"/>
                  <a:gd name="connsiteY2" fmla="*/ 866775 h 866775"/>
                  <a:gd name="connsiteX3" fmla="*/ 866775 w 1733550"/>
                  <a:gd name="connsiteY3" fmla="*/ 77264 h 866775"/>
                  <a:gd name="connsiteX4" fmla="*/ 77264 w 1733550"/>
                  <a:gd name="connsiteY4" fmla="*/ 866775 h 866775"/>
                  <a:gd name="connsiteX5" fmla="*/ 0 w 1733550"/>
                  <a:gd name="connsiteY5" fmla="*/ 866775 h 866775"/>
                  <a:gd name="connsiteX6" fmla="*/ 866775 w 1733550"/>
                  <a:gd name="connsiteY6" fmla="*/ 0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50" h="866775">
                    <a:moveTo>
                      <a:pt x="866775" y="0"/>
                    </a:moveTo>
                    <a:cubicBezTo>
                      <a:pt x="1345482" y="0"/>
                      <a:pt x="1733550" y="388068"/>
                      <a:pt x="1733550" y="866775"/>
                    </a:cubicBezTo>
                    <a:lnTo>
                      <a:pt x="1656286" y="866775"/>
                    </a:lnTo>
                    <a:cubicBezTo>
                      <a:pt x="1656286" y="430740"/>
                      <a:pt x="1302810" y="77264"/>
                      <a:pt x="866775" y="77264"/>
                    </a:cubicBezTo>
                    <a:cubicBezTo>
                      <a:pt x="430740" y="77264"/>
                      <a:pt x="77264" y="430740"/>
                      <a:pt x="77264" y="866775"/>
                    </a:cubicBezTo>
                    <a:lnTo>
                      <a:pt x="0" y="866775"/>
                    </a:lnTo>
                    <a:cubicBezTo>
                      <a:pt x="0" y="388068"/>
                      <a:pt x="388068" y="0"/>
                      <a:pt x="86677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algn="ctr"/>
              </a:p>
            </p:txBody>
          </p:sp>
          <p:sp>
            <p:nvSpPr>
              <p:cNvPr id="10" name="Icon1" descr="38f0d2d4-bcff-4704-9702-460caba48f3a"/>
              <p:cNvSpPr/>
              <p:nvPr/>
            </p:nvSpPr>
            <p:spPr>
              <a:xfrm>
                <a:off x="1886745" y="3080753"/>
                <a:ext cx="439142" cy="471068"/>
              </a:xfrm>
              <a:custGeom>
                <a:avLst/>
                <a:gdLst>
                  <a:gd name="connsiteX0" fmla="*/ 8356 w 487477"/>
                  <a:gd name="connsiteY0" fmla="*/ 512114 h 522922"/>
                  <a:gd name="connsiteX1" fmla="*/ 8356 w 487477"/>
                  <a:gd name="connsiteY1" fmla="*/ 512114 h 522922"/>
                  <a:gd name="connsiteX2" fmla="*/ 8356 w 487477"/>
                  <a:gd name="connsiteY2" fmla="*/ 512114 h 522922"/>
                  <a:gd name="connsiteX3" fmla="*/ 7404 w 487477"/>
                  <a:gd name="connsiteY3" fmla="*/ 511161 h 522922"/>
                  <a:gd name="connsiteX4" fmla="*/ 5499 w 487477"/>
                  <a:gd name="connsiteY4" fmla="*/ 508303 h 522922"/>
                  <a:gd name="connsiteX5" fmla="*/ 5499 w 487477"/>
                  <a:gd name="connsiteY5" fmla="*/ 508303 h 522922"/>
                  <a:gd name="connsiteX6" fmla="*/ 5499 w 487477"/>
                  <a:gd name="connsiteY6" fmla="*/ 507351 h 522922"/>
                  <a:gd name="connsiteX7" fmla="*/ 4546 w 487477"/>
                  <a:gd name="connsiteY7" fmla="*/ 505446 h 522922"/>
                  <a:gd name="connsiteX8" fmla="*/ 3593 w 487477"/>
                  <a:gd name="connsiteY8" fmla="*/ 503541 h 522922"/>
                  <a:gd name="connsiteX9" fmla="*/ 3593 w 487477"/>
                  <a:gd name="connsiteY9" fmla="*/ 503541 h 522922"/>
                  <a:gd name="connsiteX10" fmla="*/ 3593 w 487477"/>
                  <a:gd name="connsiteY10" fmla="*/ 503541 h 522922"/>
                  <a:gd name="connsiteX11" fmla="*/ 3593 w 487477"/>
                  <a:gd name="connsiteY11" fmla="*/ 503541 h 522922"/>
                  <a:gd name="connsiteX12" fmla="*/ 2641 w 487477"/>
                  <a:gd name="connsiteY12" fmla="*/ 501636 h 522922"/>
                  <a:gd name="connsiteX13" fmla="*/ 2641 w 487477"/>
                  <a:gd name="connsiteY13" fmla="*/ 500684 h 522922"/>
                  <a:gd name="connsiteX14" fmla="*/ 1689 w 487477"/>
                  <a:gd name="connsiteY14" fmla="*/ 498778 h 522922"/>
                  <a:gd name="connsiteX15" fmla="*/ 736 w 487477"/>
                  <a:gd name="connsiteY15" fmla="*/ 494968 h 522922"/>
                  <a:gd name="connsiteX16" fmla="*/ 736 w 487477"/>
                  <a:gd name="connsiteY16" fmla="*/ 492111 h 522922"/>
                  <a:gd name="connsiteX17" fmla="*/ 736 w 487477"/>
                  <a:gd name="connsiteY17" fmla="*/ 485443 h 522922"/>
                  <a:gd name="connsiteX18" fmla="*/ 5499 w 487477"/>
                  <a:gd name="connsiteY18" fmla="*/ 467346 h 522922"/>
                  <a:gd name="connsiteX19" fmla="*/ 155041 w 487477"/>
                  <a:gd name="connsiteY19" fmla="*/ 151116 h 522922"/>
                  <a:gd name="connsiteX20" fmla="*/ 158851 w 487477"/>
                  <a:gd name="connsiteY20" fmla="*/ 134924 h 522922"/>
                  <a:gd name="connsiteX21" fmla="*/ 158851 w 487477"/>
                  <a:gd name="connsiteY21" fmla="*/ 19671 h 522922"/>
                  <a:gd name="connsiteX22" fmla="*/ 120751 w 487477"/>
                  <a:gd name="connsiteY22" fmla="*/ 19671 h 522922"/>
                  <a:gd name="connsiteX23" fmla="*/ 120751 w 487477"/>
                  <a:gd name="connsiteY23" fmla="*/ 621 h 522922"/>
                  <a:gd name="connsiteX24" fmla="*/ 368401 w 487477"/>
                  <a:gd name="connsiteY24" fmla="*/ 621 h 522922"/>
                  <a:gd name="connsiteX25" fmla="*/ 368401 w 487477"/>
                  <a:gd name="connsiteY25" fmla="*/ 19671 h 522922"/>
                  <a:gd name="connsiteX26" fmla="*/ 330301 w 487477"/>
                  <a:gd name="connsiteY26" fmla="*/ 19671 h 522922"/>
                  <a:gd name="connsiteX27" fmla="*/ 330301 w 487477"/>
                  <a:gd name="connsiteY27" fmla="*/ 134924 h 522922"/>
                  <a:gd name="connsiteX28" fmla="*/ 334111 w 487477"/>
                  <a:gd name="connsiteY28" fmla="*/ 151116 h 522922"/>
                  <a:gd name="connsiteX29" fmla="*/ 483654 w 487477"/>
                  <a:gd name="connsiteY29" fmla="*/ 467346 h 522922"/>
                  <a:gd name="connsiteX30" fmla="*/ 485558 w 487477"/>
                  <a:gd name="connsiteY30" fmla="*/ 504493 h 522922"/>
                  <a:gd name="connsiteX31" fmla="*/ 485558 w 487477"/>
                  <a:gd name="connsiteY31" fmla="*/ 504493 h 522922"/>
                  <a:gd name="connsiteX32" fmla="*/ 484606 w 487477"/>
                  <a:gd name="connsiteY32" fmla="*/ 506399 h 522922"/>
                  <a:gd name="connsiteX33" fmla="*/ 459841 w 487477"/>
                  <a:gd name="connsiteY33" fmla="*/ 523543 h 522922"/>
                  <a:gd name="connsiteX34" fmla="*/ 457936 w 487477"/>
                  <a:gd name="connsiteY34" fmla="*/ 523543 h 522922"/>
                  <a:gd name="connsiteX35" fmla="*/ 32168 w 487477"/>
                  <a:gd name="connsiteY35" fmla="*/ 523543 h 522922"/>
                  <a:gd name="connsiteX36" fmla="*/ 30264 w 487477"/>
                  <a:gd name="connsiteY36" fmla="*/ 523543 h 522922"/>
                  <a:gd name="connsiteX37" fmla="*/ 27406 w 487477"/>
                  <a:gd name="connsiteY37" fmla="*/ 523543 h 522922"/>
                  <a:gd name="connsiteX38" fmla="*/ 23596 w 487477"/>
                  <a:gd name="connsiteY38" fmla="*/ 522591 h 522922"/>
                  <a:gd name="connsiteX39" fmla="*/ 23596 w 487477"/>
                  <a:gd name="connsiteY39" fmla="*/ 522591 h 522922"/>
                  <a:gd name="connsiteX40" fmla="*/ 17881 w 487477"/>
                  <a:gd name="connsiteY40" fmla="*/ 520686 h 522922"/>
                  <a:gd name="connsiteX41" fmla="*/ 15976 w 487477"/>
                  <a:gd name="connsiteY41" fmla="*/ 519734 h 522922"/>
                  <a:gd name="connsiteX42" fmla="*/ 15024 w 487477"/>
                  <a:gd name="connsiteY42" fmla="*/ 518781 h 522922"/>
                  <a:gd name="connsiteX43" fmla="*/ 10261 w 487477"/>
                  <a:gd name="connsiteY43" fmla="*/ 514971 h 522922"/>
                  <a:gd name="connsiteX44" fmla="*/ 8356 w 487477"/>
                  <a:gd name="connsiteY44" fmla="*/ 512114 h 522922"/>
                  <a:gd name="connsiteX45" fmla="*/ 8356 w 487477"/>
                  <a:gd name="connsiteY45" fmla="*/ 512114 h 522922"/>
                  <a:gd name="connsiteX46" fmla="*/ 255054 w 487477"/>
                  <a:gd name="connsiteY46" fmla="*/ 402576 h 522922"/>
                  <a:gd name="connsiteX47" fmla="*/ 252196 w 487477"/>
                  <a:gd name="connsiteY47" fmla="*/ 404481 h 522922"/>
                  <a:gd name="connsiteX48" fmla="*/ 246481 w 487477"/>
                  <a:gd name="connsiteY48" fmla="*/ 408291 h 522922"/>
                  <a:gd name="connsiteX49" fmla="*/ 55029 w 487477"/>
                  <a:gd name="connsiteY49" fmla="*/ 414959 h 522922"/>
                  <a:gd name="connsiteX50" fmla="*/ 51218 w 487477"/>
                  <a:gd name="connsiteY50" fmla="*/ 413053 h 522922"/>
                  <a:gd name="connsiteX51" fmla="*/ 22643 w 487477"/>
                  <a:gd name="connsiteY51" fmla="*/ 474014 h 522922"/>
                  <a:gd name="connsiteX52" fmla="*/ 21691 w 487477"/>
                  <a:gd name="connsiteY52" fmla="*/ 475918 h 522922"/>
                  <a:gd name="connsiteX53" fmla="*/ 21691 w 487477"/>
                  <a:gd name="connsiteY53" fmla="*/ 495921 h 522922"/>
                  <a:gd name="connsiteX54" fmla="*/ 29311 w 487477"/>
                  <a:gd name="connsiteY54" fmla="*/ 502589 h 522922"/>
                  <a:gd name="connsiteX55" fmla="*/ 30264 w 487477"/>
                  <a:gd name="connsiteY55" fmla="*/ 502589 h 522922"/>
                  <a:gd name="connsiteX56" fmla="*/ 31216 w 487477"/>
                  <a:gd name="connsiteY56" fmla="*/ 502589 h 522922"/>
                  <a:gd name="connsiteX57" fmla="*/ 456983 w 487477"/>
                  <a:gd name="connsiteY57" fmla="*/ 502589 h 522922"/>
                  <a:gd name="connsiteX58" fmla="*/ 457936 w 487477"/>
                  <a:gd name="connsiteY58" fmla="*/ 502589 h 522922"/>
                  <a:gd name="connsiteX59" fmla="*/ 466508 w 487477"/>
                  <a:gd name="connsiteY59" fmla="*/ 495921 h 522922"/>
                  <a:gd name="connsiteX60" fmla="*/ 467461 w 487477"/>
                  <a:gd name="connsiteY60" fmla="*/ 477824 h 522922"/>
                  <a:gd name="connsiteX61" fmla="*/ 466508 w 487477"/>
                  <a:gd name="connsiteY61" fmla="*/ 475918 h 522922"/>
                  <a:gd name="connsiteX62" fmla="*/ 465556 w 487477"/>
                  <a:gd name="connsiteY62" fmla="*/ 474014 h 522922"/>
                  <a:gd name="connsiteX63" fmla="*/ 423646 w 487477"/>
                  <a:gd name="connsiteY63" fmla="*/ 385431 h 522922"/>
                  <a:gd name="connsiteX64" fmla="*/ 255054 w 487477"/>
                  <a:gd name="connsiteY64" fmla="*/ 402576 h 522922"/>
                  <a:gd name="connsiteX65" fmla="*/ 305536 w 487477"/>
                  <a:gd name="connsiteY65" fmla="*/ 255891 h 522922"/>
                  <a:gd name="connsiteX66" fmla="*/ 272199 w 487477"/>
                  <a:gd name="connsiteY66" fmla="*/ 289228 h 522922"/>
                  <a:gd name="connsiteX67" fmla="*/ 305536 w 487477"/>
                  <a:gd name="connsiteY67" fmla="*/ 322566 h 522922"/>
                  <a:gd name="connsiteX68" fmla="*/ 338874 w 487477"/>
                  <a:gd name="connsiteY68" fmla="*/ 289228 h 522922"/>
                  <a:gd name="connsiteX69" fmla="*/ 305536 w 487477"/>
                  <a:gd name="connsiteY69" fmla="*/ 255891 h 522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7477" h="522922">
                    <a:moveTo>
                      <a:pt x="8356" y="512114"/>
                    </a:moveTo>
                    <a:lnTo>
                      <a:pt x="8356" y="512114"/>
                    </a:lnTo>
                    <a:lnTo>
                      <a:pt x="8356" y="512114"/>
                    </a:lnTo>
                    <a:lnTo>
                      <a:pt x="7404" y="511161"/>
                    </a:lnTo>
                    <a:cubicBezTo>
                      <a:pt x="6451" y="510209"/>
                      <a:pt x="6451" y="509256"/>
                      <a:pt x="5499" y="508303"/>
                    </a:cubicBezTo>
                    <a:lnTo>
                      <a:pt x="5499" y="508303"/>
                    </a:lnTo>
                    <a:lnTo>
                      <a:pt x="5499" y="507351"/>
                    </a:lnTo>
                    <a:lnTo>
                      <a:pt x="4546" y="505446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2641" y="501636"/>
                    </a:lnTo>
                    <a:cubicBezTo>
                      <a:pt x="2641" y="501636"/>
                      <a:pt x="2641" y="500684"/>
                      <a:pt x="2641" y="500684"/>
                    </a:cubicBezTo>
                    <a:cubicBezTo>
                      <a:pt x="2641" y="499731"/>
                      <a:pt x="2641" y="499731"/>
                      <a:pt x="1689" y="498778"/>
                    </a:cubicBezTo>
                    <a:cubicBezTo>
                      <a:pt x="1689" y="497826"/>
                      <a:pt x="736" y="495921"/>
                      <a:pt x="736" y="494968"/>
                    </a:cubicBezTo>
                    <a:lnTo>
                      <a:pt x="736" y="492111"/>
                    </a:lnTo>
                    <a:cubicBezTo>
                      <a:pt x="736" y="490206"/>
                      <a:pt x="736" y="487349"/>
                      <a:pt x="736" y="485443"/>
                    </a:cubicBezTo>
                    <a:cubicBezTo>
                      <a:pt x="736" y="478776"/>
                      <a:pt x="2641" y="473061"/>
                      <a:pt x="5499" y="467346"/>
                    </a:cubicBezTo>
                    <a:lnTo>
                      <a:pt x="155041" y="151116"/>
                    </a:lnTo>
                    <a:cubicBezTo>
                      <a:pt x="157899" y="146353"/>
                      <a:pt x="158851" y="140639"/>
                      <a:pt x="158851" y="134924"/>
                    </a:cubicBezTo>
                    <a:lnTo>
                      <a:pt x="158851" y="19671"/>
                    </a:lnTo>
                    <a:lnTo>
                      <a:pt x="120751" y="19671"/>
                    </a:lnTo>
                    <a:lnTo>
                      <a:pt x="120751" y="621"/>
                    </a:lnTo>
                    <a:lnTo>
                      <a:pt x="368401" y="621"/>
                    </a:lnTo>
                    <a:lnTo>
                      <a:pt x="368401" y="19671"/>
                    </a:lnTo>
                    <a:lnTo>
                      <a:pt x="330301" y="19671"/>
                    </a:lnTo>
                    <a:lnTo>
                      <a:pt x="330301" y="134924"/>
                    </a:lnTo>
                    <a:cubicBezTo>
                      <a:pt x="330301" y="140639"/>
                      <a:pt x="331254" y="146353"/>
                      <a:pt x="334111" y="151116"/>
                    </a:cubicBezTo>
                    <a:lnTo>
                      <a:pt x="483654" y="467346"/>
                    </a:lnTo>
                    <a:cubicBezTo>
                      <a:pt x="489368" y="478776"/>
                      <a:pt x="489368" y="492111"/>
                      <a:pt x="485558" y="504493"/>
                    </a:cubicBezTo>
                    <a:lnTo>
                      <a:pt x="485558" y="504493"/>
                    </a:lnTo>
                    <a:lnTo>
                      <a:pt x="484606" y="506399"/>
                    </a:lnTo>
                    <a:cubicBezTo>
                      <a:pt x="479843" y="515924"/>
                      <a:pt x="470318" y="522591"/>
                      <a:pt x="459841" y="523543"/>
                    </a:cubicBezTo>
                    <a:lnTo>
                      <a:pt x="457936" y="523543"/>
                    </a:lnTo>
                    <a:lnTo>
                      <a:pt x="32168" y="523543"/>
                    </a:lnTo>
                    <a:lnTo>
                      <a:pt x="30264" y="523543"/>
                    </a:lnTo>
                    <a:cubicBezTo>
                      <a:pt x="29311" y="523543"/>
                      <a:pt x="28358" y="523543"/>
                      <a:pt x="27406" y="523543"/>
                    </a:cubicBezTo>
                    <a:cubicBezTo>
                      <a:pt x="26454" y="523543"/>
                      <a:pt x="24549" y="523543"/>
                      <a:pt x="23596" y="522591"/>
                    </a:cubicBezTo>
                    <a:lnTo>
                      <a:pt x="23596" y="522591"/>
                    </a:lnTo>
                    <a:cubicBezTo>
                      <a:pt x="21691" y="521639"/>
                      <a:pt x="19786" y="521639"/>
                      <a:pt x="17881" y="520686"/>
                    </a:cubicBezTo>
                    <a:lnTo>
                      <a:pt x="15976" y="519734"/>
                    </a:lnTo>
                    <a:cubicBezTo>
                      <a:pt x="15976" y="519734"/>
                      <a:pt x="15024" y="519734"/>
                      <a:pt x="15024" y="518781"/>
                    </a:cubicBezTo>
                    <a:cubicBezTo>
                      <a:pt x="13118" y="517828"/>
                      <a:pt x="11214" y="515924"/>
                      <a:pt x="10261" y="514971"/>
                    </a:cubicBezTo>
                    <a:lnTo>
                      <a:pt x="8356" y="512114"/>
                    </a:lnTo>
                    <a:lnTo>
                      <a:pt x="8356" y="512114"/>
                    </a:lnTo>
                    <a:close/>
                    <a:moveTo>
                      <a:pt x="255054" y="402576"/>
                    </a:moveTo>
                    <a:lnTo>
                      <a:pt x="252196" y="404481"/>
                    </a:lnTo>
                    <a:lnTo>
                      <a:pt x="246481" y="408291"/>
                    </a:lnTo>
                    <a:cubicBezTo>
                      <a:pt x="198856" y="439724"/>
                      <a:pt x="119799" y="440676"/>
                      <a:pt x="55029" y="414959"/>
                    </a:cubicBezTo>
                    <a:lnTo>
                      <a:pt x="51218" y="413053"/>
                    </a:lnTo>
                    <a:lnTo>
                      <a:pt x="22643" y="474014"/>
                    </a:lnTo>
                    <a:lnTo>
                      <a:pt x="21691" y="475918"/>
                    </a:lnTo>
                    <a:cubicBezTo>
                      <a:pt x="18833" y="482586"/>
                      <a:pt x="18833" y="490206"/>
                      <a:pt x="21691" y="495921"/>
                    </a:cubicBezTo>
                    <a:cubicBezTo>
                      <a:pt x="22643" y="498778"/>
                      <a:pt x="25501" y="501636"/>
                      <a:pt x="29311" y="502589"/>
                    </a:cubicBezTo>
                    <a:lnTo>
                      <a:pt x="30264" y="502589"/>
                    </a:lnTo>
                    <a:lnTo>
                      <a:pt x="31216" y="502589"/>
                    </a:lnTo>
                    <a:lnTo>
                      <a:pt x="456983" y="502589"/>
                    </a:lnTo>
                    <a:lnTo>
                      <a:pt x="457936" y="502589"/>
                    </a:lnTo>
                    <a:cubicBezTo>
                      <a:pt x="461746" y="502589"/>
                      <a:pt x="464604" y="499731"/>
                      <a:pt x="466508" y="495921"/>
                    </a:cubicBezTo>
                    <a:cubicBezTo>
                      <a:pt x="468414" y="490206"/>
                      <a:pt x="469366" y="483539"/>
                      <a:pt x="467461" y="477824"/>
                    </a:cubicBezTo>
                    <a:lnTo>
                      <a:pt x="466508" y="475918"/>
                    </a:lnTo>
                    <a:lnTo>
                      <a:pt x="465556" y="474014"/>
                    </a:lnTo>
                    <a:lnTo>
                      <a:pt x="423646" y="385431"/>
                    </a:lnTo>
                    <a:cubicBezTo>
                      <a:pt x="365543" y="372096"/>
                      <a:pt x="296011" y="376859"/>
                      <a:pt x="255054" y="402576"/>
                    </a:cubicBezTo>
                    <a:close/>
                    <a:moveTo>
                      <a:pt x="305536" y="255891"/>
                    </a:moveTo>
                    <a:cubicBezTo>
                      <a:pt x="287439" y="255891"/>
                      <a:pt x="272199" y="271131"/>
                      <a:pt x="272199" y="289228"/>
                    </a:cubicBezTo>
                    <a:cubicBezTo>
                      <a:pt x="272199" y="307326"/>
                      <a:pt x="287439" y="322566"/>
                      <a:pt x="305536" y="322566"/>
                    </a:cubicBezTo>
                    <a:cubicBezTo>
                      <a:pt x="323633" y="322566"/>
                      <a:pt x="338874" y="307326"/>
                      <a:pt x="338874" y="289228"/>
                    </a:cubicBezTo>
                    <a:cubicBezTo>
                      <a:pt x="338874" y="270178"/>
                      <a:pt x="323633" y="255891"/>
                      <a:pt x="305536" y="25589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8" name="Text1" descr="e0b6a657-cba9-418a-8039-b9c38595073b"/>
              <p:cNvSpPr txBox="1"/>
              <p:nvPr/>
            </p:nvSpPr>
            <p:spPr>
              <a:xfrm flipH="1">
                <a:off x="1169162" y="5080551"/>
                <a:ext cx="1875162" cy="1053549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能够维持肌体基本生理活动、提供能量、促进生长发育的饮食中的化学物质。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9" name="Bullet1" descr="675135e2-dbda-4a41-9fbc-ec253f2c5ffc"/>
              <p:cNvSpPr txBox="1"/>
              <p:nvPr/>
            </p:nvSpPr>
            <p:spPr>
              <a:xfrm flipH="1">
                <a:off x="1169162" y="4396565"/>
                <a:ext cx="1875162" cy="683986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ctr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营养素定义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5" name="组合 4" descr="d17ff326-7e56-4074-889f-e09552b99cd5"/>
            <p:cNvGrpSpPr/>
            <p:nvPr/>
          </p:nvGrpSpPr>
          <p:grpSpPr>
            <a:xfrm>
              <a:off x="3172186" y="2336800"/>
              <a:ext cx="1959496" cy="3797300"/>
              <a:chOff x="3001544" y="2336800"/>
              <a:chExt cx="1959496" cy="3797300"/>
            </a:xfrm>
          </p:grpSpPr>
          <p:sp>
            <p:nvSpPr>
              <p:cNvPr id="8" name="Icon2" descr="006cf5f6-b18c-4771-9506-b713ff0554af"/>
              <p:cNvSpPr/>
              <p:nvPr/>
            </p:nvSpPr>
            <p:spPr>
              <a:xfrm>
                <a:off x="3757939" y="3080325"/>
                <a:ext cx="446186" cy="471926"/>
              </a:xfrm>
              <a:custGeom>
                <a:avLst/>
                <a:gdLst>
                  <a:gd name="connsiteX0" fmla="*/ 371955 w 495300"/>
                  <a:gd name="connsiteY0" fmla="*/ 621 h 523875"/>
                  <a:gd name="connsiteX1" fmla="*/ 400530 w 495300"/>
                  <a:gd name="connsiteY1" fmla="*/ 29196 h 523875"/>
                  <a:gd name="connsiteX2" fmla="*/ 400530 w 495300"/>
                  <a:gd name="connsiteY2" fmla="*/ 133971 h 523875"/>
                  <a:gd name="connsiteX3" fmla="*/ 371955 w 495300"/>
                  <a:gd name="connsiteY3" fmla="*/ 162546 h 523875"/>
                  <a:gd name="connsiteX4" fmla="*/ 257655 w 495300"/>
                  <a:gd name="connsiteY4" fmla="*/ 162546 h 523875"/>
                  <a:gd name="connsiteX5" fmla="*/ 257655 w 495300"/>
                  <a:gd name="connsiteY5" fmla="*/ 286371 h 523875"/>
                  <a:gd name="connsiteX6" fmla="*/ 419580 w 495300"/>
                  <a:gd name="connsiteY6" fmla="*/ 286371 h 523875"/>
                  <a:gd name="connsiteX7" fmla="*/ 457680 w 495300"/>
                  <a:gd name="connsiteY7" fmla="*/ 322566 h 523875"/>
                  <a:gd name="connsiteX8" fmla="*/ 457680 w 495300"/>
                  <a:gd name="connsiteY8" fmla="*/ 324471 h 523875"/>
                  <a:gd name="connsiteX9" fmla="*/ 457680 w 495300"/>
                  <a:gd name="connsiteY9" fmla="*/ 429246 h 523875"/>
                  <a:gd name="connsiteX10" fmla="*/ 476730 w 495300"/>
                  <a:gd name="connsiteY10" fmla="*/ 429246 h 523875"/>
                  <a:gd name="connsiteX11" fmla="*/ 495780 w 495300"/>
                  <a:gd name="connsiteY11" fmla="*/ 448296 h 523875"/>
                  <a:gd name="connsiteX12" fmla="*/ 495780 w 495300"/>
                  <a:gd name="connsiteY12" fmla="*/ 505446 h 523875"/>
                  <a:gd name="connsiteX13" fmla="*/ 476730 w 495300"/>
                  <a:gd name="connsiteY13" fmla="*/ 524496 h 523875"/>
                  <a:gd name="connsiteX14" fmla="*/ 419580 w 495300"/>
                  <a:gd name="connsiteY14" fmla="*/ 524496 h 523875"/>
                  <a:gd name="connsiteX15" fmla="*/ 400530 w 495300"/>
                  <a:gd name="connsiteY15" fmla="*/ 505446 h 523875"/>
                  <a:gd name="connsiteX16" fmla="*/ 400530 w 495300"/>
                  <a:gd name="connsiteY16" fmla="*/ 448296 h 523875"/>
                  <a:gd name="connsiteX17" fmla="*/ 419580 w 495300"/>
                  <a:gd name="connsiteY17" fmla="*/ 429246 h 523875"/>
                  <a:gd name="connsiteX18" fmla="*/ 438630 w 495300"/>
                  <a:gd name="connsiteY18" fmla="*/ 429246 h 523875"/>
                  <a:gd name="connsiteX19" fmla="*/ 438630 w 495300"/>
                  <a:gd name="connsiteY19" fmla="*/ 324471 h 523875"/>
                  <a:gd name="connsiteX20" fmla="*/ 420533 w 495300"/>
                  <a:gd name="connsiteY20" fmla="*/ 305421 h 523875"/>
                  <a:gd name="connsiteX21" fmla="*/ 419580 w 495300"/>
                  <a:gd name="connsiteY21" fmla="*/ 305421 h 523875"/>
                  <a:gd name="connsiteX22" fmla="*/ 257655 w 495300"/>
                  <a:gd name="connsiteY22" fmla="*/ 305421 h 523875"/>
                  <a:gd name="connsiteX23" fmla="*/ 257655 w 495300"/>
                  <a:gd name="connsiteY23" fmla="*/ 429246 h 523875"/>
                  <a:gd name="connsiteX24" fmla="*/ 276705 w 495300"/>
                  <a:gd name="connsiteY24" fmla="*/ 429246 h 523875"/>
                  <a:gd name="connsiteX25" fmla="*/ 295755 w 495300"/>
                  <a:gd name="connsiteY25" fmla="*/ 448296 h 523875"/>
                  <a:gd name="connsiteX26" fmla="*/ 295755 w 495300"/>
                  <a:gd name="connsiteY26" fmla="*/ 505446 h 523875"/>
                  <a:gd name="connsiteX27" fmla="*/ 276705 w 495300"/>
                  <a:gd name="connsiteY27" fmla="*/ 524496 h 523875"/>
                  <a:gd name="connsiteX28" fmla="*/ 219555 w 495300"/>
                  <a:gd name="connsiteY28" fmla="*/ 524496 h 523875"/>
                  <a:gd name="connsiteX29" fmla="*/ 200505 w 495300"/>
                  <a:gd name="connsiteY29" fmla="*/ 505446 h 523875"/>
                  <a:gd name="connsiteX30" fmla="*/ 200505 w 495300"/>
                  <a:gd name="connsiteY30" fmla="*/ 448296 h 523875"/>
                  <a:gd name="connsiteX31" fmla="*/ 219555 w 495300"/>
                  <a:gd name="connsiteY31" fmla="*/ 429246 h 523875"/>
                  <a:gd name="connsiteX32" fmla="*/ 238605 w 495300"/>
                  <a:gd name="connsiteY32" fmla="*/ 429246 h 523875"/>
                  <a:gd name="connsiteX33" fmla="*/ 238605 w 495300"/>
                  <a:gd name="connsiteY33" fmla="*/ 305421 h 523875"/>
                  <a:gd name="connsiteX34" fmla="*/ 76680 w 495300"/>
                  <a:gd name="connsiteY34" fmla="*/ 305421 h 523875"/>
                  <a:gd name="connsiteX35" fmla="*/ 57630 w 495300"/>
                  <a:gd name="connsiteY35" fmla="*/ 323519 h 523875"/>
                  <a:gd name="connsiteX36" fmla="*/ 57630 w 495300"/>
                  <a:gd name="connsiteY36" fmla="*/ 324471 h 523875"/>
                  <a:gd name="connsiteX37" fmla="*/ 57630 w 495300"/>
                  <a:gd name="connsiteY37" fmla="*/ 429246 h 523875"/>
                  <a:gd name="connsiteX38" fmla="*/ 76680 w 495300"/>
                  <a:gd name="connsiteY38" fmla="*/ 429246 h 523875"/>
                  <a:gd name="connsiteX39" fmla="*/ 95730 w 495300"/>
                  <a:gd name="connsiteY39" fmla="*/ 448296 h 523875"/>
                  <a:gd name="connsiteX40" fmla="*/ 95730 w 495300"/>
                  <a:gd name="connsiteY40" fmla="*/ 505446 h 523875"/>
                  <a:gd name="connsiteX41" fmla="*/ 76680 w 495300"/>
                  <a:gd name="connsiteY41" fmla="*/ 524496 h 523875"/>
                  <a:gd name="connsiteX42" fmla="*/ 19530 w 495300"/>
                  <a:gd name="connsiteY42" fmla="*/ 524496 h 523875"/>
                  <a:gd name="connsiteX43" fmla="*/ 480 w 495300"/>
                  <a:gd name="connsiteY43" fmla="*/ 505446 h 523875"/>
                  <a:gd name="connsiteX44" fmla="*/ 480 w 495300"/>
                  <a:gd name="connsiteY44" fmla="*/ 448296 h 523875"/>
                  <a:gd name="connsiteX45" fmla="*/ 19530 w 495300"/>
                  <a:gd name="connsiteY45" fmla="*/ 429246 h 523875"/>
                  <a:gd name="connsiteX46" fmla="*/ 38580 w 495300"/>
                  <a:gd name="connsiteY46" fmla="*/ 429246 h 523875"/>
                  <a:gd name="connsiteX47" fmla="*/ 38580 w 495300"/>
                  <a:gd name="connsiteY47" fmla="*/ 324471 h 523875"/>
                  <a:gd name="connsiteX48" fmla="*/ 74775 w 495300"/>
                  <a:gd name="connsiteY48" fmla="*/ 286371 h 523875"/>
                  <a:gd name="connsiteX49" fmla="*/ 76680 w 495300"/>
                  <a:gd name="connsiteY49" fmla="*/ 286371 h 523875"/>
                  <a:gd name="connsiteX50" fmla="*/ 238605 w 495300"/>
                  <a:gd name="connsiteY50" fmla="*/ 286371 h 523875"/>
                  <a:gd name="connsiteX51" fmla="*/ 238605 w 495300"/>
                  <a:gd name="connsiteY51" fmla="*/ 162546 h 523875"/>
                  <a:gd name="connsiteX52" fmla="*/ 124305 w 495300"/>
                  <a:gd name="connsiteY52" fmla="*/ 162546 h 523875"/>
                  <a:gd name="connsiteX53" fmla="*/ 95730 w 495300"/>
                  <a:gd name="connsiteY53" fmla="*/ 133971 h 523875"/>
                  <a:gd name="connsiteX54" fmla="*/ 95730 w 495300"/>
                  <a:gd name="connsiteY54" fmla="*/ 29196 h 523875"/>
                  <a:gd name="connsiteX55" fmla="*/ 124305 w 495300"/>
                  <a:gd name="connsiteY55" fmla="*/ 621 h 523875"/>
                  <a:gd name="connsiteX56" fmla="*/ 371955 w 495300"/>
                  <a:gd name="connsiteY56" fmla="*/ 621 h 523875"/>
                  <a:gd name="connsiteX57" fmla="*/ 148118 w 495300"/>
                  <a:gd name="connsiteY57" fmla="*/ 95871 h 523875"/>
                  <a:gd name="connsiteX58" fmla="*/ 133830 w 495300"/>
                  <a:gd name="connsiteY58" fmla="*/ 110159 h 523875"/>
                  <a:gd name="connsiteX59" fmla="*/ 148118 w 495300"/>
                  <a:gd name="connsiteY59" fmla="*/ 124446 h 523875"/>
                  <a:gd name="connsiteX60" fmla="*/ 162405 w 495300"/>
                  <a:gd name="connsiteY60" fmla="*/ 110159 h 523875"/>
                  <a:gd name="connsiteX61" fmla="*/ 148118 w 495300"/>
                  <a:gd name="connsiteY61" fmla="*/ 9587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95300" h="523875">
                    <a:moveTo>
                      <a:pt x="371955" y="621"/>
                    </a:moveTo>
                    <a:cubicBezTo>
                      <a:pt x="388148" y="621"/>
                      <a:pt x="400530" y="13004"/>
                      <a:pt x="400530" y="29196"/>
                    </a:cubicBezTo>
                    <a:lnTo>
                      <a:pt x="400530" y="133971"/>
                    </a:lnTo>
                    <a:cubicBezTo>
                      <a:pt x="400530" y="150164"/>
                      <a:pt x="388148" y="162546"/>
                      <a:pt x="371955" y="162546"/>
                    </a:cubicBezTo>
                    <a:lnTo>
                      <a:pt x="257655" y="162546"/>
                    </a:lnTo>
                    <a:lnTo>
                      <a:pt x="257655" y="286371"/>
                    </a:lnTo>
                    <a:lnTo>
                      <a:pt x="419580" y="286371"/>
                    </a:lnTo>
                    <a:cubicBezTo>
                      <a:pt x="439583" y="286371"/>
                      <a:pt x="456727" y="302564"/>
                      <a:pt x="457680" y="322566"/>
                    </a:cubicBezTo>
                    <a:lnTo>
                      <a:pt x="457680" y="324471"/>
                    </a:lnTo>
                    <a:lnTo>
                      <a:pt x="457680" y="429246"/>
                    </a:lnTo>
                    <a:lnTo>
                      <a:pt x="476730" y="429246"/>
                    </a:lnTo>
                    <a:cubicBezTo>
                      <a:pt x="487208" y="429246"/>
                      <a:pt x="495780" y="437819"/>
                      <a:pt x="495780" y="448296"/>
                    </a:cubicBezTo>
                    <a:lnTo>
                      <a:pt x="495780" y="505446"/>
                    </a:lnTo>
                    <a:cubicBezTo>
                      <a:pt x="495780" y="515924"/>
                      <a:pt x="487208" y="524496"/>
                      <a:pt x="476730" y="524496"/>
                    </a:cubicBezTo>
                    <a:lnTo>
                      <a:pt x="419580" y="524496"/>
                    </a:lnTo>
                    <a:cubicBezTo>
                      <a:pt x="409102" y="524496"/>
                      <a:pt x="400530" y="515924"/>
                      <a:pt x="400530" y="505446"/>
                    </a:cubicBezTo>
                    <a:lnTo>
                      <a:pt x="400530" y="448296"/>
                    </a:lnTo>
                    <a:cubicBezTo>
                      <a:pt x="400530" y="437819"/>
                      <a:pt x="409102" y="429246"/>
                      <a:pt x="419580" y="429246"/>
                    </a:cubicBezTo>
                    <a:lnTo>
                      <a:pt x="438630" y="429246"/>
                    </a:lnTo>
                    <a:lnTo>
                      <a:pt x="438630" y="324471"/>
                    </a:lnTo>
                    <a:cubicBezTo>
                      <a:pt x="438630" y="313994"/>
                      <a:pt x="431010" y="306374"/>
                      <a:pt x="420533" y="305421"/>
                    </a:cubicBezTo>
                    <a:lnTo>
                      <a:pt x="419580" y="305421"/>
                    </a:lnTo>
                    <a:lnTo>
                      <a:pt x="257655" y="305421"/>
                    </a:lnTo>
                    <a:lnTo>
                      <a:pt x="257655" y="429246"/>
                    </a:lnTo>
                    <a:lnTo>
                      <a:pt x="276705" y="429246"/>
                    </a:lnTo>
                    <a:cubicBezTo>
                      <a:pt x="287183" y="429246"/>
                      <a:pt x="295755" y="437819"/>
                      <a:pt x="295755" y="448296"/>
                    </a:cubicBezTo>
                    <a:lnTo>
                      <a:pt x="295755" y="505446"/>
                    </a:lnTo>
                    <a:cubicBezTo>
                      <a:pt x="295755" y="515924"/>
                      <a:pt x="287183" y="524496"/>
                      <a:pt x="276705" y="524496"/>
                    </a:cubicBezTo>
                    <a:lnTo>
                      <a:pt x="219555" y="524496"/>
                    </a:lnTo>
                    <a:cubicBezTo>
                      <a:pt x="209077" y="524496"/>
                      <a:pt x="200505" y="515924"/>
                      <a:pt x="200505" y="505446"/>
                    </a:cubicBezTo>
                    <a:lnTo>
                      <a:pt x="200505" y="448296"/>
                    </a:lnTo>
                    <a:cubicBezTo>
                      <a:pt x="200505" y="437819"/>
                      <a:pt x="209077" y="429246"/>
                      <a:pt x="219555" y="429246"/>
                    </a:cubicBezTo>
                    <a:lnTo>
                      <a:pt x="238605" y="429246"/>
                    </a:lnTo>
                    <a:lnTo>
                      <a:pt x="238605" y="305421"/>
                    </a:lnTo>
                    <a:lnTo>
                      <a:pt x="76680" y="305421"/>
                    </a:lnTo>
                    <a:cubicBezTo>
                      <a:pt x="66202" y="305421"/>
                      <a:pt x="58583" y="313041"/>
                      <a:pt x="57630" y="323519"/>
                    </a:cubicBezTo>
                    <a:lnTo>
                      <a:pt x="57630" y="324471"/>
                    </a:lnTo>
                    <a:lnTo>
                      <a:pt x="57630" y="429246"/>
                    </a:lnTo>
                    <a:lnTo>
                      <a:pt x="76680" y="429246"/>
                    </a:lnTo>
                    <a:cubicBezTo>
                      <a:pt x="87158" y="429246"/>
                      <a:pt x="95730" y="437819"/>
                      <a:pt x="95730" y="448296"/>
                    </a:cubicBezTo>
                    <a:lnTo>
                      <a:pt x="95730" y="505446"/>
                    </a:lnTo>
                    <a:cubicBezTo>
                      <a:pt x="95730" y="515924"/>
                      <a:pt x="87158" y="524496"/>
                      <a:pt x="76680" y="524496"/>
                    </a:cubicBezTo>
                    <a:lnTo>
                      <a:pt x="19530" y="524496"/>
                    </a:lnTo>
                    <a:cubicBezTo>
                      <a:pt x="9052" y="524496"/>
                      <a:pt x="480" y="515924"/>
                      <a:pt x="480" y="505446"/>
                    </a:cubicBezTo>
                    <a:lnTo>
                      <a:pt x="480" y="448296"/>
                    </a:lnTo>
                    <a:cubicBezTo>
                      <a:pt x="480" y="437819"/>
                      <a:pt x="9052" y="429246"/>
                      <a:pt x="19530" y="429246"/>
                    </a:cubicBezTo>
                    <a:lnTo>
                      <a:pt x="38580" y="429246"/>
                    </a:lnTo>
                    <a:lnTo>
                      <a:pt x="38580" y="324471"/>
                    </a:lnTo>
                    <a:cubicBezTo>
                      <a:pt x="38580" y="304469"/>
                      <a:pt x="54773" y="287324"/>
                      <a:pt x="74775" y="286371"/>
                    </a:cubicBezTo>
                    <a:lnTo>
                      <a:pt x="76680" y="286371"/>
                    </a:lnTo>
                    <a:lnTo>
                      <a:pt x="238605" y="286371"/>
                    </a:lnTo>
                    <a:lnTo>
                      <a:pt x="238605" y="162546"/>
                    </a:lnTo>
                    <a:lnTo>
                      <a:pt x="124305" y="162546"/>
                    </a:lnTo>
                    <a:cubicBezTo>
                      <a:pt x="108112" y="162546"/>
                      <a:pt x="95730" y="150164"/>
                      <a:pt x="95730" y="133971"/>
                    </a:cubicBezTo>
                    <a:lnTo>
                      <a:pt x="95730" y="29196"/>
                    </a:lnTo>
                    <a:cubicBezTo>
                      <a:pt x="95730" y="13004"/>
                      <a:pt x="108112" y="621"/>
                      <a:pt x="124305" y="621"/>
                    </a:cubicBezTo>
                    <a:lnTo>
                      <a:pt x="371955" y="621"/>
                    </a:lnTo>
                    <a:close/>
                    <a:moveTo>
                      <a:pt x="148118" y="95871"/>
                    </a:moveTo>
                    <a:cubicBezTo>
                      <a:pt x="140498" y="95871"/>
                      <a:pt x="133830" y="102539"/>
                      <a:pt x="133830" y="110159"/>
                    </a:cubicBezTo>
                    <a:cubicBezTo>
                      <a:pt x="133830" y="117779"/>
                      <a:pt x="140498" y="124446"/>
                      <a:pt x="148118" y="124446"/>
                    </a:cubicBezTo>
                    <a:cubicBezTo>
                      <a:pt x="155737" y="124446"/>
                      <a:pt x="162405" y="117779"/>
                      <a:pt x="162405" y="110159"/>
                    </a:cubicBezTo>
                    <a:cubicBezTo>
                      <a:pt x="162405" y="102539"/>
                      <a:pt x="155737" y="95871"/>
                      <a:pt x="148118" y="9587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2" name="Shape2" descr="1f2630b8-221c-47b3-9211-6d7b797819bc"/>
              <p:cNvSpPr/>
              <p:nvPr/>
            </p:nvSpPr>
            <p:spPr>
              <a:xfrm>
                <a:off x="3001544" y="2336800"/>
                <a:ext cx="1958975" cy="1958975"/>
              </a:xfrm>
              <a:prstGeom prst="donut">
                <a:avLst>
                  <a:gd name="adj" fmla="val 4457"/>
                </a:avLst>
              </a:prstGeom>
              <a:solidFill>
                <a:schemeClr val="accent2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3" name="ComponentBackground2" descr="d390325a-5147-422d-ac52-6ee1ef1ac146"/>
              <p:cNvSpPr/>
              <p:nvPr/>
            </p:nvSpPr>
            <p:spPr>
              <a:xfrm flipV="1">
                <a:off x="3001544" y="3313803"/>
                <a:ext cx="1958975" cy="979488"/>
              </a:xfrm>
              <a:custGeom>
                <a:avLst/>
                <a:gdLst>
                  <a:gd name="connsiteX0" fmla="*/ 866775 w 1733550"/>
                  <a:gd name="connsiteY0" fmla="*/ 0 h 866775"/>
                  <a:gd name="connsiteX1" fmla="*/ 1733550 w 1733550"/>
                  <a:gd name="connsiteY1" fmla="*/ 866775 h 866775"/>
                  <a:gd name="connsiteX2" fmla="*/ 1656286 w 1733550"/>
                  <a:gd name="connsiteY2" fmla="*/ 866775 h 866775"/>
                  <a:gd name="connsiteX3" fmla="*/ 866775 w 1733550"/>
                  <a:gd name="connsiteY3" fmla="*/ 77264 h 866775"/>
                  <a:gd name="connsiteX4" fmla="*/ 77264 w 1733550"/>
                  <a:gd name="connsiteY4" fmla="*/ 866775 h 866775"/>
                  <a:gd name="connsiteX5" fmla="*/ 0 w 1733550"/>
                  <a:gd name="connsiteY5" fmla="*/ 866775 h 866775"/>
                  <a:gd name="connsiteX6" fmla="*/ 866775 w 1733550"/>
                  <a:gd name="connsiteY6" fmla="*/ 0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50" h="866775">
                    <a:moveTo>
                      <a:pt x="866775" y="0"/>
                    </a:moveTo>
                    <a:cubicBezTo>
                      <a:pt x="1345482" y="0"/>
                      <a:pt x="1733550" y="388068"/>
                      <a:pt x="1733550" y="866775"/>
                    </a:cubicBezTo>
                    <a:lnTo>
                      <a:pt x="1656286" y="866775"/>
                    </a:lnTo>
                    <a:cubicBezTo>
                      <a:pt x="1656286" y="430740"/>
                      <a:pt x="1302810" y="77264"/>
                      <a:pt x="866775" y="77264"/>
                    </a:cubicBezTo>
                    <a:cubicBezTo>
                      <a:pt x="430740" y="77264"/>
                      <a:pt x="77264" y="430740"/>
                      <a:pt x="77264" y="866775"/>
                    </a:cubicBezTo>
                    <a:lnTo>
                      <a:pt x="0" y="866775"/>
                    </a:lnTo>
                    <a:cubicBezTo>
                      <a:pt x="0" y="388068"/>
                      <a:pt x="388068" y="0"/>
                      <a:pt x="86677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algn="ctr"/>
              </a:p>
            </p:txBody>
          </p:sp>
          <p:sp>
            <p:nvSpPr>
              <p:cNvPr id="31" name="Text2" descr="46535e76-e1dc-4b53-89c9-b5bf6004c101"/>
              <p:cNvSpPr txBox="1"/>
              <p:nvPr/>
            </p:nvSpPr>
            <p:spPr>
              <a:xfrm flipH="1">
                <a:off x="3085878" y="5080551"/>
                <a:ext cx="1875162" cy="1053549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主要包括蛋白质、脂肪、碳水化合物、无机盐、维生素和水六大类。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2" name="Bullet2" descr="2b87e6eb-5d47-45de-a53f-ae5490e2907f"/>
              <p:cNvSpPr txBox="1"/>
              <p:nvPr/>
            </p:nvSpPr>
            <p:spPr>
              <a:xfrm flipH="1">
                <a:off x="3085878" y="4396565"/>
                <a:ext cx="1875162" cy="683986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ctr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人体所需营养素分类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7" name="组合 6" descr="8e69f11c-14d4-40dc-a58c-d7b8c1c830f2"/>
            <p:cNvGrpSpPr/>
            <p:nvPr/>
          </p:nvGrpSpPr>
          <p:grpSpPr>
            <a:xfrm>
              <a:off x="5046902" y="2336800"/>
              <a:ext cx="2001496" cy="3797300"/>
              <a:chOff x="4876260" y="2336800"/>
              <a:chExt cx="2001496" cy="3797300"/>
            </a:xfrm>
          </p:grpSpPr>
          <p:sp>
            <p:nvSpPr>
              <p:cNvPr id="9" name="Icon3" descr="c5c0cb45-1558-41b1-aee0-9c77ac1a99c3"/>
              <p:cNvSpPr/>
              <p:nvPr/>
            </p:nvSpPr>
            <p:spPr>
              <a:xfrm>
                <a:off x="5615495" y="3136099"/>
                <a:ext cx="480506" cy="360378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133 w 533400"/>
                  <a:gd name="connsiteY9" fmla="*/ 198741 h 400050"/>
                  <a:gd name="connsiteX10" fmla="*/ 351128 w 533400"/>
                  <a:gd name="connsiteY10" fmla="*/ 204456 h 400050"/>
                  <a:gd name="connsiteX11" fmla="*/ 351128 w 533400"/>
                  <a:gd name="connsiteY11" fmla="*/ 204456 h 400050"/>
                  <a:gd name="connsiteX12" fmla="*/ 267308 w 533400"/>
                  <a:gd name="connsiteY12" fmla="*/ 315899 h 400050"/>
                  <a:gd name="connsiteX13" fmla="*/ 264451 w 533400"/>
                  <a:gd name="connsiteY13" fmla="*/ 318756 h 400050"/>
                  <a:gd name="connsiteX14" fmla="*/ 224446 w 533400"/>
                  <a:gd name="connsiteY14" fmla="*/ 318756 h 400050"/>
                  <a:gd name="connsiteX15" fmla="*/ 224446 w 533400"/>
                  <a:gd name="connsiteY15" fmla="*/ 318756 h 400050"/>
                  <a:gd name="connsiteX16" fmla="*/ 162533 w 533400"/>
                  <a:gd name="connsiteY16" fmla="*/ 257796 h 400050"/>
                  <a:gd name="connsiteX17" fmla="*/ 160628 w 533400"/>
                  <a:gd name="connsiteY17" fmla="*/ 255891 h 400050"/>
                  <a:gd name="connsiteX18" fmla="*/ 120623 w 533400"/>
                  <a:gd name="connsiteY18" fmla="*/ 259701 h 400050"/>
                  <a:gd name="connsiteX19" fmla="*/ 120623 w 533400"/>
                  <a:gd name="connsiteY19" fmla="*/ 259701 h 400050"/>
                  <a:gd name="connsiteX20" fmla="*/ 32993 w 533400"/>
                  <a:gd name="connsiteY20" fmla="*/ 366381 h 400050"/>
                  <a:gd name="connsiteX21" fmla="*/ 31088 w 533400"/>
                  <a:gd name="connsiteY21" fmla="*/ 372096 h 400050"/>
                  <a:gd name="connsiteX22" fmla="*/ 40613 w 533400"/>
                  <a:gd name="connsiteY22" fmla="*/ 381621 h 400050"/>
                  <a:gd name="connsiteX23" fmla="*/ 40613 w 533400"/>
                  <a:gd name="connsiteY23" fmla="*/ 381621 h 400050"/>
                  <a:gd name="connsiteX24" fmla="*/ 497813 w 533400"/>
                  <a:gd name="connsiteY24" fmla="*/ 381621 h 400050"/>
                  <a:gd name="connsiteX25" fmla="*/ 503528 w 533400"/>
                  <a:gd name="connsiteY25" fmla="*/ 379716 h 400050"/>
                  <a:gd name="connsiteX26" fmla="*/ 506386 w 533400"/>
                  <a:gd name="connsiteY26" fmla="*/ 366381 h 400050"/>
                  <a:gd name="connsiteX27" fmla="*/ 506386 w 533400"/>
                  <a:gd name="connsiteY27" fmla="*/ 366381 h 400050"/>
                  <a:gd name="connsiteX28" fmla="*/ 398753 w 533400"/>
                  <a:gd name="connsiteY28" fmla="*/ 205409 h 400050"/>
                  <a:gd name="connsiteX29" fmla="*/ 391133 w 533400"/>
                  <a:gd name="connsiteY29" fmla="*/ 198741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626" y="621"/>
                      <a:pt x="534008" y="13004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8289"/>
                      <a:pt x="521626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2990" y="400671"/>
                      <a:pt x="608" y="388289"/>
                      <a:pt x="608" y="372096"/>
                    </a:cubicBezTo>
                    <a:lnTo>
                      <a:pt x="608" y="29196"/>
                    </a:lnTo>
                    <a:cubicBezTo>
                      <a:pt x="608" y="13004"/>
                      <a:pt x="12990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133" y="198741"/>
                    </a:moveTo>
                    <a:cubicBezTo>
                      <a:pt x="378751" y="189216"/>
                      <a:pt x="360653" y="192074"/>
                      <a:pt x="351128" y="204456"/>
                    </a:cubicBezTo>
                    <a:lnTo>
                      <a:pt x="351128" y="204456"/>
                    </a:lnTo>
                    <a:lnTo>
                      <a:pt x="267308" y="315899"/>
                    </a:lnTo>
                    <a:cubicBezTo>
                      <a:pt x="266355" y="316851"/>
                      <a:pt x="265403" y="317804"/>
                      <a:pt x="264451" y="318756"/>
                    </a:cubicBezTo>
                    <a:cubicBezTo>
                      <a:pt x="253021" y="330186"/>
                      <a:pt x="234923" y="330186"/>
                      <a:pt x="224446" y="318756"/>
                    </a:cubicBezTo>
                    <a:lnTo>
                      <a:pt x="224446" y="318756"/>
                    </a:lnTo>
                    <a:lnTo>
                      <a:pt x="162533" y="257796"/>
                    </a:lnTo>
                    <a:cubicBezTo>
                      <a:pt x="161580" y="256844"/>
                      <a:pt x="161580" y="256844"/>
                      <a:pt x="160628" y="255891"/>
                    </a:cubicBezTo>
                    <a:cubicBezTo>
                      <a:pt x="148246" y="245414"/>
                      <a:pt x="130148" y="247319"/>
                      <a:pt x="120623" y="259701"/>
                    </a:cubicBezTo>
                    <a:lnTo>
                      <a:pt x="120623" y="259701"/>
                    </a:lnTo>
                    <a:lnTo>
                      <a:pt x="32993" y="366381"/>
                    </a:lnTo>
                    <a:cubicBezTo>
                      <a:pt x="32040" y="368286"/>
                      <a:pt x="31088" y="370191"/>
                      <a:pt x="31088" y="372096"/>
                    </a:cubicBezTo>
                    <a:cubicBezTo>
                      <a:pt x="31088" y="377811"/>
                      <a:pt x="34898" y="381621"/>
                      <a:pt x="40613" y="381621"/>
                    </a:cubicBezTo>
                    <a:lnTo>
                      <a:pt x="40613" y="381621"/>
                    </a:lnTo>
                    <a:lnTo>
                      <a:pt x="497813" y="381621"/>
                    </a:lnTo>
                    <a:cubicBezTo>
                      <a:pt x="499718" y="381621"/>
                      <a:pt x="501623" y="380669"/>
                      <a:pt x="503528" y="379716"/>
                    </a:cubicBezTo>
                    <a:cubicBezTo>
                      <a:pt x="508290" y="376859"/>
                      <a:pt x="509243" y="371144"/>
                      <a:pt x="506386" y="366381"/>
                    </a:cubicBezTo>
                    <a:lnTo>
                      <a:pt x="506386" y="366381"/>
                    </a:lnTo>
                    <a:lnTo>
                      <a:pt x="398753" y="205409"/>
                    </a:lnTo>
                    <a:cubicBezTo>
                      <a:pt x="395896" y="202551"/>
                      <a:pt x="393990" y="200646"/>
                      <a:pt x="391133" y="198741"/>
                    </a:cubicBezTo>
                    <a:close/>
                    <a:moveTo>
                      <a:pt x="95858" y="57771"/>
                    </a:moveTo>
                    <a:cubicBezTo>
                      <a:pt x="74903" y="57771"/>
                      <a:pt x="57758" y="74916"/>
                      <a:pt x="57758" y="95871"/>
                    </a:cubicBezTo>
                    <a:cubicBezTo>
                      <a:pt x="57758" y="116826"/>
                      <a:pt x="74903" y="133971"/>
                      <a:pt x="95858" y="133971"/>
                    </a:cubicBezTo>
                    <a:cubicBezTo>
                      <a:pt x="116813" y="133971"/>
                      <a:pt x="133958" y="116826"/>
                      <a:pt x="133958" y="95871"/>
                    </a:cubicBezTo>
                    <a:cubicBezTo>
                      <a:pt x="133958" y="74916"/>
                      <a:pt x="116813" y="57771"/>
                      <a:pt x="95858" y="5777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4" name="Shape3" descr="7313db7b-2dba-43ba-9a47-3a203286c789"/>
              <p:cNvSpPr/>
              <p:nvPr/>
            </p:nvSpPr>
            <p:spPr>
              <a:xfrm>
                <a:off x="4876260" y="2336800"/>
                <a:ext cx="1958975" cy="1958975"/>
              </a:xfrm>
              <a:prstGeom prst="donut">
                <a:avLst>
                  <a:gd name="adj" fmla="val 4457"/>
                </a:avLst>
              </a:prstGeom>
              <a:solidFill>
                <a:schemeClr val="accent3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5" name="ComponentBackground3" descr="93ea0e8b-c5fd-4e8c-b0bd-841497c990f8"/>
              <p:cNvSpPr/>
              <p:nvPr/>
            </p:nvSpPr>
            <p:spPr>
              <a:xfrm>
                <a:off x="4876260" y="2336800"/>
                <a:ext cx="1958975" cy="979488"/>
              </a:xfrm>
              <a:custGeom>
                <a:avLst/>
                <a:gdLst>
                  <a:gd name="connsiteX0" fmla="*/ 866775 w 1733550"/>
                  <a:gd name="connsiteY0" fmla="*/ 0 h 866775"/>
                  <a:gd name="connsiteX1" fmla="*/ 1733550 w 1733550"/>
                  <a:gd name="connsiteY1" fmla="*/ 866775 h 866775"/>
                  <a:gd name="connsiteX2" fmla="*/ 1656286 w 1733550"/>
                  <a:gd name="connsiteY2" fmla="*/ 866775 h 866775"/>
                  <a:gd name="connsiteX3" fmla="*/ 866775 w 1733550"/>
                  <a:gd name="connsiteY3" fmla="*/ 77264 h 866775"/>
                  <a:gd name="connsiteX4" fmla="*/ 77264 w 1733550"/>
                  <a:gd name="connsiteY4" fmla="*/ 866775 h 866775"/>
                  <a:gd name="connsiteX5" fmla="*/ 0 w 1733550"/>
                  <a:gd name="connsiteY5" fmla="*/ 866775 h 866775"/>
                  <a:gd name="connsiteX6" fmla="*/ 866775 w 1733550"/>
                  <a:gd name="connsiteY6" fmla="*/ 0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50" h="866775">
                    <a:moveTo>
                      <a:pt x="866775" y="0"/>
                    </a:moveTo>
                    <a:cubicBezTo>
                      <a:pt x="1345482" y="0"/>
                      <a:pt x="1733550" y="388068"/>
                      <a:pt x="1733550" y="866775"/>
                    </a:cubicBezTo>
                    <a:lnTo>
                      <a:pt x="1656286" y="866775"/>
                    </a:lnTo>
                    <a:cubicBezTo>
                      <a:pt x="1656286" y="430740"/>
                      <a:pt x="1302810" y="77264"/>
                      <a:pt x="866775" y="77264"/>
                    </a:cubicBezTo>
                    <a:cubicBezTo>
                      <a:pt x="430740" y="77264"/>
                      <a:pt x="77264" y="430740"/>
                      <a:pt x="77264" y="866775"/>
                    </a:cubicBezTo>
                    <a:lnTo>
                      <a:pt x="0" y="866775"/>
                    </a:lnTo>
                    <a:cubicBezTo>
                      <a:pt x="0" y="388068"/>
                      <a:pt x="388068" y="0"/>
                      <a:pt x="86677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algn="ctr"/>
              </a:p>
            </p:txBody>
          </p:sp>
          <p:sp>
            <p:nvSpPr>
              <p:cNvPr id="34" name="Text3" descr="9070ace2-40ea-405e-b593-f926f3ce5ee2"/>
              <p:cNvSpPr txBox="1"/>
              <p:nvPr/>
            </p:nvSpPr>
            <p:spPr>
              <a:xfrm flipH="1">
                <a:off x="5002594" y="5080551"/>
                <a:ext cx="1875162" cy="1053549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由蛋白质、脂肪、碳水化合物在体内代谢过程中产生，糖类是主要供能物质。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5" name="Bullet3" descr="7b95ff44-e23d-49c3-adb0-dd5ec92aebbb"/>
              <p:cNvSpPr txBox="1"/>
              <p:nvPr/>
            </p:nvSpPr>
            <p:spPr>
              <a:xfrm flipH="1">
                <a:off x="5002594" y="4396565"/>
                <a:ext cx="1875162" cy="683986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ctr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热能来源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0" name="组合 19" descr="7ed5452f-71a2-4d15-a074-9ff832155dc7"/>
            <p:cNvGrpSpPr/>
            <p:nvPr/>
          </p:nvGrpSpPr>
          <p:grpSpPr>
            <a:xfrm>
              <a:off x="6921619" y="2336800"/>
              <a:ext cx="2043496" cy="3797300"/>
              <a:chOff x="6750976" y="2336800"/>
              <a:chExt cx="2043496" cy="3797300"/>
            </a:xfrm>
          </p:grpSpPr>
          <p:sp>
            <p:nvSpPr>
              <p:cNvPr id="11" name="Icon4" descr="c90790c8-a6eb-4242-a9b2-46f3084e795d"/>
              <p:cNvSpPr/>
              <p:nvPr/>
            </p:nvSpPr>
            <p:spPr>
              <a:xfrm>
                <a:off x="7533112" y="3076036"/>
                <a:ext cx="394704" cy="480504"/>
              </a:xfrm>
              <a:custGeom>
                <a:avLst/>
                <a:gdLst>
                  <a:gd name="connsiteX0" fmla="*/ 284197 w 438150"/>
                  <a:gd name="connsiteY0" fmla="*/ 621 h 533400"/>
                  <a:gd name="connsiteX1" fmla="*/ 286102 w 438150"/>
                  <a:gd name="connsiteY1" fmla="*/ 621 h 533400"/>
                  <a:gd name="connsiteX2" fmla="*/ 286102 w 438150"/>
                  <a:gd name="connsiteY2" fmla="*/ 124446 h 533400"/>
                  <a:gd name="connsiteX3" fmla="*/ 286102 w 438150"/>
                  <a:gd name="connsiteY3" fmla="*/ 126351 h 533400"/>
                  <a:gd name="connsiteX4" fmla="*/ 314677 w 438150"/>
                  <a:gd name="connsiteY4" fmla="*/ 153021 h 533400"/>
                  <a:gd name="connsiteX5" fmla="*/ 314677 w 438150"/>
                  <a:gd name="connsiteY5" fmla="*/ 153021 h 533400"/>
                  <a:gd name="connsiteX6" fmla="*/ 438502 w 438150"/>
                  <a:gd name="connsiteY6" fmla="*/ 153021 h 533400"/>
                  <a:gd name="connsiteX7" fmla="*/ 438502 w 438150"/>
                  <a:gd name="connsiteY7" fmla="*/ 154926 h 533400"/>
                  <a:gd name="connsiteX8" fmla="*/ 438502 w 438150"/>
                  <a:gd name="connsiteY8" fmla="*/ 505446 h 533400"/>
                  <a:gd name="connsiteX9" fmla="*/ 409927 w 438150"/>
                  <a:gd name="connsiteY9" fmla="*/ 534021 h 533400"/>
                  <a:gd name="connsiteX10" fmla="*/ 28927 w 438150"/>
                  <a:gd name="connsiteY10" fmla="*/ 534021 h 533400"/>
                  <a:gd name="connsiteX11" fmla="*/ 352 w 438150"/>
                  <a:gd name="connsiteY11" fmla="*/ 505446 h 533400"/>
                  <a:gd name="connsiteX12" fmla="*/ 352 w 438150"/>
                  <a:gd name="connsiteY12" fmla="*/ 29196 h 533400"/>
                  <a:gd name="connsiteX13" fmla="*/ 28927 w 438150"/>
                  <a:gd name="connsiteY13" fmla="*/ 621 h 533400"/>
                  <a:gd name="connsiteX14" fmla="*/ 284197 w 438150"/>
                  <a:gd name="connsiteY14" fmla="*/ 621 h 533400"/>
                  <a:gd name="connsiteX15" fmla="*/ 248002 w 438150"/>
                  <a:gd name="connsiteY15" fmla="*/ 200646 h 533400"/>
                  <a:gd name="connsiteX16" fmla="*/ 152752 w 438150"/>
                  <a:gd name="connsiteY16" fmla="*/ 200646 h 533400"/>
                  <a:gd name="connsiteX17" fmla="*/ 152752 w 438150"/>
                  <a:gd name="connsiteY17" fmla="*/ 410196 h 533400"/>
                  <a:gd name="connsiteX18" fmla="*/ 171802 w 438150"/>
                  <a:gd name="connsiteY18" fmla="*/ 410196 h 533400"/>
                  <a:gd name="connsiteX19" fmla="*/ 171802 w 438150"/>
                  <a:gd name="connsiteY19" fmla="*/ 314946 h 533400"/>
                  <a:gd name="connsiteX20" fmla="*/ 248002 w 438150"/>
                  <a:gd name="connsiteY20" fmla="*/ 314946 h 533400"/>
                  <a:gd name="connsiteX21" fmla="*/ 249907 w 438150"/>
                  <a:gd name="connsiteY21" fmla="*/ 314946 h 533400"/>
                  <a:gd name="connsiteX22" fmla="*/ 305152 w 438150"/>
                  <a:gd name="connsiteY22" fmla="*/ 257796 h 533400"/>
                  <a:gd name="connsiteX23" fmla="*/ 248002 w 438150"/>
                  <a:gd name="connsiteY23" fmla="*/ 200646 h 533400"/>
                  <a:gd name="connsiteX24" fmla="*/ 248002 w 438150"/>
                  <a:gd name="connsiteY24" fmla="*/ 200646 h 533400"/>
                  <a:gd name="connsiteX25" fmla="*/ 248002 w 438150"/>
                  <a:gd name="connsiteY25" fmla="*/ 219696 h 533400"/>
                  <a:gd name="connsiteX26" fmla="*/ 286102 w 438150"/>
                  <a:gd name="connsiteY26" fmla="*/ 257796 h 533400"/>
                  <a:gd name="connsiteX27" fmla="*/ 248002 w 438150"/>
                  <a:gd name="connsiteY27" fmla="*/ 295896 h 533400"/>
                  <a:gd name="connsiteX28" fmla="*/ 248002 w 438150"/>
                  <a:gd name="connsiteY28" fmla="*/ 295896 h 533400"/>
                  <a:gd name="connsiteX29" fmla="*/ 171802 w 438150"/>
                  <a:gd name="connsiteY29" fmla="*/ 295896 h 533400"/>
                  <a:gd name="connsiteX30" fmla="*/ 171802 w 438150"/>
                  <a:gd name="connsiteY30" fmla="*/ 219696 h 533400"/>
                  <a:gd name="connsiteX31" fmla="*/ 248002 w 438150"/>
                  <a:gd name="connsiteY31" fmla="*/ 219696 h 533400"/>
                  <a:gd name="connsiteX32" fmla="*/ 428977 w 438150"/>
                  <a:gd name="connsiteY32" fmla="*/ 133971 h 533400"/>
                  <a:gd name="connsiteX33" fmla="*/ 314677 w 438150"/>
                  <a:gd name="connsiteY33" fmla="*/ 133971 h 533400"/>
                  <a:gd name="connsiteX34" fmla="*/ 313724 w 438150"/>
                  <a:gd name="connsiteY34" fmla="*/ 133971 h 533400"/>
                  <a:gd name="connsiteX35" fmla="*/ 305152 w 438150"/>
                  <a:gd name="connsiteY35" fmla="*/ 124446 h 533400"/>
                  <a:gd name="connsiteX36" fmla="*/ 305152 w 438150"/>
                  <a:gd name="connsiteY36" fmla="*/ 124446 h 533400"/>
                  <a:gd name="connsiteX37" fmla="*/ 305152 w 438150"/>
                  <a:gd name="connsiteY37" fmla="*/ 10146 h 533400"/>
                  <a:gd name="connsiteX38" fmla="*/ 428977 w 438150"/>
                  <a:gd name="connsiteY38" fmla="*/ 1339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8150" h="533400">
                    <a:moveTo>
                      <a:pt x="284197" y="621"/>
                    </a:moveTo>
                    <a:cubicBezTo>
                      <a:pt x="285149" y="621"/>
                      <a:pt x="286102" y="621"/>
                      <a:pt x="286102" y="621"/>
                    </a:cubicBezTo>
                    <a:lnTo>
                      <a:pt x="286102" y="124446"/>
                    </a:lnTo>
                    <a:lnTo>
                      <a:pt x="286102" y="126351"/>
                    </a:lnTo>
                    <a:cubicBezTo>
                      <a:pt x="287055" y="141591"/>
                      <a:pt x="299437" y="153021"/>
                      <a:pt x="314677" y="153021"/>
                    </a:cubicBezTo>
                    <a:lnTo>
                      <a:pt x="314677" y="153021"/>
                    </a:lnTo>
                    <a:lnTo>
                      <a:pt x="438502" y="153021"/>
                    </a:lnTo>
                    <a:cubicBezTo>
                      <a:pt x="438502" y="153974"/>
                      <a:pt x="438502" y="154926"/>
                      <a:pt x="438502" y="154926"/>
                    </a:cubicBezTo>
                    <a:lnTo>
                      <a:pt x="438502" y="505446"/>
                    </a:lnTo>
                    <a:cubicBezTo>
                      <a:pt x="438502" y="521639"/>
                      <a:pt x="426120" y="534021"/>
                      <a:pt x="409927" y="534021"/>
                    </a:cubicBezTo>
                    <a:lnTo>
                      <a:pt x="28927" y="534021"/>
                    </a:lnTo>
                    <a:cubicBezTo>
                      <a:pt x="12734" y="534021"/>
                      <a:pt x="352" y="521639"/>
                      <a:pt x="352" y="505446"/>
                    </a:cubicBezTo>
                    <a:lnTo>
                      <a:pt x="352" y="29196"/>
                    </a:lnTo>
                    <a:cubicBezTo>
                      <a:pt x="352" y="13004"/>
                      <a:pt x="12734" y="621"/>
                      <a:pt x="28927" y="621"/>
                    </a:cubicBezTo>
                    <a:lnTo>
                      <a:pt x="284197" y="621"/>
                    </a:lnTo>
                    <a:close/>
                    <a:moveTo>
                      <a:pt x="248002" y="200646"/>
                    </a:moveTo>
                    <a:lnTo>
                      <a:pt x="152752" y="200646"/>
                    </a:lnTo>
                    <a:lnTo>
                      <a:pt x="152752" y="410196"/>
                    </a:lnTo>
                    <a:lnTo>
                      <a:pt x="171802" y="410196"/>
                    </a:lnTo>
                    <a:lnTo>
                      <a:pt x="171802" y="314946"/>
                    </a:lnTo>
                    <a:lnTo>
                      <a:pt x="248002" y="314946"/>
                    </a:lnTo>
                    <a:lnTo>
                      <a:pt x="249907" y="314946"/>
                    </a:lnTo>
                    <a:cubicBezTo>
                      <a:pt x="280387" y="313994"/>
                      <a:pt x="305152" y="288276"/>
                      <a:pt x="305152" y="257796"/>
                    </a:cubicBezTo>
                    <a:cubicBezTo>
                      <a:pt x="305152" y="226364"/>
                      <a:pt x="279434" y="200646"/>
                      <a:pt x="248002" y="200646"/>
                    </a:cubicBez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cubicBezTo>
                      <a:pt x="268957" y="219696"/>
                      <a:pt x="286102" y="236841"/>
                      <a:pt x="286102" y="257796"/>
                    </a:cubicBezTo>
                    <a:cubicBezTo>
                      <a:pt x="286102" y="278751"/>
                      <a:pt x="268957" y="295896"/>
                      <a:pt x="248002" y="295896"/>
                    </a:cubicBezTo>
                    <a:lnTo>
                      <a:pt x="248002" y="295896"/>
                    </a:lnTo>
                    <a:lnTo>
                      <a:pt x="171802" y="295896"/>
                    </a:lnTo>
                    <a:lnTo>
                      <a:pt x="171802" y="219696"/>
                    </a:lnTo>
                    <a:lnTo>
                      <a:pt x="248002" y="219696"/>
                    </a:lnTo>
                    <a:close/>
                    <a:moveTo>
                      <a:pt x="428977" y="133971"/>
                    </a:moveTo>
                    <a:lnTo>
                      <a:pt x="314677" y="133971"/>
                    </a:lnTo>
                    <a:lnTo>
                      <a:pt x="313724" y="133971"/>
                    </a:lnTo>
                    <a:cubicBezTo>
                      <a:pt x="308962" y="133019"/>
                      <a:pt x="305152" y="129209"/>
                      <a:pt x="305152" y="124446"/>
                    </a:cubicBezTo>
                    <a:lnTo>
                      <a:pt x="305152" y="124446"/>
                    </a:lnTo>
                    <a:lnTo>
                      <a:pt x="305152" y="10146"/>
                    </a:lnTo>
                    <a:lnTo>
                      <a:pt x="428977" y="13397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50000">
                    <a:schemeClr val="accent4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6" name="Shape4" descr="27229ea9-e0fa-43a8-824e-0c1d64287ec3"/>
              <p:cNvSpPr/>
              <p:nvPr/>
            </p:nvSpPr>
            <p:spPr>
              <a:xfrm>
                <a:off x="6750976" y="2336800"/>
                <a:ext cx="1958975" cy="1958975"/>
              </a:xfrm>
              <a:prstGeom prst="donut">
                <a:avLst>
                  <a:gd name="adj" fmla="val 4457"/>
                </a:avLst>
              </a:prstGeom>
              <a:solidFill>
                <a:schemeClr val="accent4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7" name="ComponentBackground4" descr="1ba66194-a907-4917-a4f2-b4ac22a0f0ec"/>
              <p:cNvSpPr/>
              <p:nvPr/>
            </p:nvSpPr>
            <p:spPr>
              <a:xfrm flipV="1">
                <a:off x="6750976" y="3313803"/>
                <a:ext cx="1958975" cy="979488"/>
              </a:xfrm>
              <a:custGeom>
                <a:avLst/>
                <a:gdLst>
                  <a:gd name="connsiteX0" fmla="*/ 866775 w 1733550"/>
                  <a:gd name="connsiteY0" fmla="*/ 0 h 866775"/>
                  <a:gd name="connsiteX1" fmla="*/ 1733550 w 1733550"/>
                  <a:gd name="connsiteY1" fmla="*/ 866775 h 866775"/>
                  <a:gd name="connsiteX2" fmla="*/ 1656286 w 1733550"/>
                  <a:gd name="connsiteY2" fmla="*/ 866775 h 866775"/>
                  <a:gd name="connsiteX3" fmla="*/ 866775 w 1733550"/>
                  <a:gd name="connsiteY3" fmla="*/ 77264 h 866775"/>
                  <a:gd name="connsiteX4" fmla="*/ 77264 w 1733550"/>
                  <a:gd name="connsiteY4" fmla="*/ 866775 h 866775"/>
                  <a:gd name="connsiteX5" fmla="*/ 0 w 1733550"/>
                  <a:gd name="connsiteY5" fmla="*/ 866775 h 866775"/>
                  <a:gd name="connsiteX6" fmla="*/ 866775 w 1733550"/>
                  <a:gd name="connsiteY6" fmla="*/ 0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50" h="866775">
                    <a:moveTo>
                      <a:pt x="866775" y="0"/>
                    </a:moveTo>
                    <a:cubicBezTo>
                      <a:pt x="1345482" y="0"/>
                      <a:pt x="1733550" y="388068"/>
                      <a:pt x="1733550" y="866775"/>
                    </a:cubicBezTo>
                    <a:lnTo>
                      <a:pt x="1656286" y="866775"/>
                    </a:lnTo>
                    <a:cubicBezTo>
                      <a:pt x="1656286" y="430740"/>
                      <a:pt x="1302810" y="77264"/>
                      <a:pt x="866775" y="77264"/>
                    </a:cubicBezTo>
                    <a:cubicBezTo>
                      <a:pt x="430740" y="77264"/>
                      <a:pt x="77264" y="430740"/>
                      <a:pt x="77264" y="866775"/>
                    </a:cubicBezTo>
                    <a:lnTo>
                      <a:pt x="0" y="866775"/>
                    </a:lnTo>
                    <a:cubicBezTo>
                      <a:pt x="0" y="388068"/>
                      <a:pt x="388068" y="0"/>
                      <a:pt x="86677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50000">
                    <a:schemeClr val="accent4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algn="ctr"/>
              </a:p>
            </p:txBody>
          </p:sp>
          <p:sp>
            <p:nvSpPr>
              <p:cNvPr id="37" name="Text4" descr="4dc66e34-5543-4b1e-a2b8-a5e8602dd6c6"/>
              <p:cNvSpPr txBox="1"/>
              <p:nvPr/>
            </p:nvSpPr>
            <p:spPr>
              <a:xfrm flipH="1">
                <a:off x="6919310" y="5080551"/>
                <a:ext cx="1875162" cy="1053549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蛋白质、脂肪、糖类可产生热能，无机盐、维生素和水不能产热。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8" name="Bullet4" descr="6f2a964c-f10f-4a8f-9732-2fcf887ac69e"/>
              <p:cNvSpPr txBox="1"/>
              <p:nvPr/>
            </p:nvSpPr>
            <p:spPr>
              <a:xfrm flipH="1">
                <a:off x="6919310" y="4396565"/>
                <a:ext cx="1875162" cy="683986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ctr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营养素与热能关系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1" name="组合 20" descr="419b6ef4-6689-4376-8e7e-13369b565ae9"/>
            <p:cNvGrpSpPr/>
            <p:nvPr/>
          </p:nvGrpSpPr>
          <p:grpSpPr>
            <a:xfrm>
              <a:off x="8790160" y="2336800"/>
              <a:ext cx="2091670" cy="3797300"/>
              <a:chOff x="8619517" y="2336800"/>
              <a:chExt cx="2091670" cy="3797300"/>
            </a:xfrm>
          </p:grpSpPr>
          <p:sp>
            <p:nvSpPr>
              <p:cNvPr id="18" name="Icon5" descr="0a054838-c3b4-465d-826a-1b37ca675402"/>
              <p:cNvSpPr/>
              <p:nvPr/>
            </p:nvSpPr>
            <p:spPr>
              <a:xfrm>
                <a:off x="9343863" y="3113122"/>
                <a:ext cx="510284" cy="406334"/>
              </a:xfrm>
              <a:custGeom>
                <a:avLst/>
                <a:gdLst>
                  <a:gd name="connsiteX0" fmla="*/ 486767 w 514350"/>
                  <a:gd name="connsiteY0" fmla="*/ 621 h 409575"/>
                  <a:gd name="connsiteX1" fmla="*/ 515342 w 514350"/>
                  <a:gd name="connsiteY1" fmla="*/ 29196 h 409575"/>
                  <a:gd name="connsiteX2" fmla="*/ 515342 w 514350"/>
                  <a:gd name="connsiteY2" fmla="*/ 324471 h 409575"/>
                  <a:gd name="connsiteX3" fmla="*/ 486767 w 514350"/>
                  <a:gd name="connsiteY3" fmla="*/ 353046 h 409575"/>
                  <a:gd name="connsiteX4" fmla="*/ 192445 w 514350"/>
                  <a:gd name="connsiteY4" fmla="*/ 353046 h 409575"/>
                  <a:gd name="connsiteX5" fmla="*/ 115292 w 514350"/>
                  <a:gd name="connsiteY5" fmla="*/ 410196 h 409575"/>
                  <a:gd name="connsiteX6" fmla="*/ 115292 w 514350"/>
                  <a:gd name="connsiteY6" fmla="*/ 353046 h 409575"/>
                  <a:gd name="connsiteX7" fmla="*/ 29567 w 514350"/>
                  <a:gd name="connsiteY7" fmla="*/ 353046 h 409575"/>
                  <a:gd name="connsiteX8" fmla="*/ 992 w 514350"/>
                  <a:gd name="connsiteY8" fmla="*/ 324471 h 409575"/>
                  <a:gd name="connsiteX9" fmla="*/ 992 w 514350"/>
                  <a:gd name="connsiteY9" fmla="*/ 29196 h 409575"/>
                  <a:gd name="connsiteX10" fmla="*/ 29567 w 514350"/>
                  <a:gd name="connsiteY10" fmla="*/ 621 h 409575"/>
                  <a:gd name="connsiteX11" fmla="*/ 486767 w 514350"/>
                  <a:gd name="connsiteY11" fmla="*/ 621 h 409575"/>
                  <a:gd name="connsiteX12" fmla="*/ 124817 w 514350"/>
                  <a:gd name="connsiteY12" fmla="*/ 143496 h 409575"/>
                  <a:gd name="connsiteX13" fmla="*/ 91480 w 514350"/>
                  <a:gd name="connsiteY13" fmla="*/ 176834 h 409575"/>
                  <a:gd name="connsiteX14" fmla="*/ 124817 w 514350"/>
                  <a:gd name="connsiteY14" fmla="*/ 210171 h 409575"/>
                  <a:gd name="connsiteX15" fmla="*/ 158155 w 514350"/>
                  <a:gd name="connsiteY15" fmla="*/ 176834 h 409575"/>
                  <a:gd name="connsiteX16" fmla="*/ 124817 w 514350"/>
                  <a:gd name="connsiteY16" fmla="*/ 143496 h 409575"/>
                  <a:gd name="connsiteX17" fmla="*/ 258167 w 514350"/>
                  <a:gd name="connsiteY17" fmla="*/ 143496 h 409575"/>
                  <a:gd name="connsiteX18" fmla="*/ 224830 w 514350"/>
                  <a:gd name="connsiteY18" fmla="*/ 176834 h 409575"/>
                  <a:gd name="connsiteX19" fmla="*/ 258167 w 514350"/>
                  <a:gd name="connsiteY19" fmla="*/ 210171 h 409575"/>
                  <a:gd name="connsiteX20" fmla="*/ 291505 w 514350"/>
                  <a:gd name="connsiteY20" fmla="*/ 176834 h 409575"/>
                  <a:gd name="connsiteX21" fmla="*/ 258167 w 514350"/>
                  <a:gd name="connsiteY21" fmla="*/ 143496 h 409575"/>
                  <a:gd name="connsiteX22" fmla="*/ 391517 w 514350"/>
                  <a:gd name="connsiteY22" fmla="*/ 143496 h 409575"/>
                  <a:gd name="connsiteX23" fmla="*/ 358180 w 514350"/>
                  <a:gd name="connsiteY23" fmla="*/ 176834 h 409575"/>
                  <a:gd name="connsiteX24" fmla="*/ 391517 w 514350"/>
                  <a:gd name="connsiteY24" fmla="*/ 210171 h 409575"/>
                  <a:gd name="connsiteX25" fmla="*/ 424855 w 514350"/>
                  <a:gd name="connsiteY25" fmla="*/ 176834 h 409575"/>
                  <a:gd name="connsiteX26" fmla="*/ 391517 w 514350"/>
                  <a:gd name="connsiteY26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350" h="409575">
                    <a:moveTo>
                      <a:pt x="486767" y="621"/>
                    </a:moveTo>
                    <a:cubicBezTo>
                      <a:pt x="502960" y="621"/>
                      <a:pt x="515342" y="13004"/>
                      <a:pt x="515342" y="29196"/>
                    </a:cubicBezTo>
                    <a:lnTo>
                      <a:pt x="515342" y="324471"/>
                    </a:lnTo>
                    <a:cubicBezTo>
                      <a:pt x="515342" y="340664"/>
                      <a:pt x="502960" y="353046"/>
                      <a:pt x="486767" y="353046"/>
                    </a:cubicBezTo>
                    <a:lnTo>
                      <a:pt x="192445" y="353046"/>
                    </a:lnTo>
                    <a:lnTo>
                      <a:pt x="115292" y="410196"/>
                    </a:lnTo>
                    <a:lnTo>
                      <a:pt x="115292" y="353046"/>
                    </a:lnTo>
                    <a:lnTo>
                      <a:pt x="29567" y="353046"/>
                    </a:lnTo>
                    <a:cubicBezTo>
                      <a:pt x="13374" y="353046"/>
                      <a:pt x="992" y="340664"/>
                      <a:pt x="992" y="324471"/>
                    </a:cubicBezTo>
                    <a:lnTo>
                      <a:pt x="992" y="29196"/>
                    </a:lnTo>
                    <a:cubicBezTo>
                      <a:pt x="992" y="13004"/>
                      <a:pt x="13374" y="621"/>
                      <a:pt x="29567" y="621"/>
                    </a:cubicBezTo>
                    <a:lnTo>
                      <a:pt x="486767" y="621"/>
                    </a:lnTo>
                    <a:close/>
                    <a:moveTo>
                      <a:pt x="124817" y="143496"/>
                    </a:moveTo>
                    <a:cubicBezTo>
                      <a:pt x="106720" y="143496"/>
                      <a:pt x="91480" y="158736"/>
                      <a:pt x="91480" y="176834"/>
                    </a:cubicBezTo>
                    <a:cubicBezTo>
                      <a:pt x="91480" y="194931"/>
                      <a:pt x="106720" y="210171"/>
                      <a:pt x="124817" y="210171"/>
                    </a:cubicBezTo>
                    <a:cubicBezTo>
                      <a:pt x="142914" y="210171"/>
                      <a:pt x="158155" y="194931"/>
                      <a:pt x="158155" y="176834"/>
                    </a:cubicBezTo>
                    <a:cubicBezTo>
                      <a:pt x="158155" y="157784"/>
                      <a:pt x="142914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40070" y="143496"/>
                      <a:pt x="224830" y="158736"/>
                      <a:pt x="224830" y="176834"/>
                    </a:cubicBezTo>
                    <a:cubicBezTo>
                      <a:pt x="224830" y="194931"/>
                      <a:pt x="240070" y="210171"/>
                      <a:pt x="258167" y="210171"/>
                    </a:cubicBezTo>
                    <a:cubicBezTo>
                      <a:pt x="276264" y="210171"/>
                      <a:pt x="291505" y="194931"/>
                      <a:pt x="291505" y="176834"/>
                    </a:cubicBezTo>
                    <a:cubicBezTo>
                      <a:pt x="291505" y="157784"/>
                      <a:pt x="276264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420" y="143496"/>
                      <a:pt x="358180" y="158736"/>
                      <a:pt x="358180" y="176834"/>
                    </a:cubicBezTo>
                    <a:cubicBezTo>
                      <a:pt x="358180" y="194931"/>
                      <a:pt x="373420" y="210171"/>
                      <a:pt x="391517" y="210171"/>
                    </a:cubicBezTo>
                    <a:cubicBezTo>
                      <a:pt x="409614" y="210171"/>
                      <a:pt x="424855" y="194931"/>
                      <a:pt x="424855" y="176834"/>
                    </a:cubicBezTo>
                    <a:cubicBezTo>
                      <a:pt x="424855" y="157784"/>
                      <a:pt x="409614" y="143496"/>
                      <a:pt x="391517" y="14349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19" name="Shape5" descr="2e5b8351-eb45-409e-8b34-18d33adfd2ae"/>
              <p:cNvSpPr/>
              <p:nvPr/>
            </p:nvSpPr>
            <p:spPr>
              <a:xfrm>
                <a:off x="8619517" y="2336800"/>
                <a:ext cx="1958975" cy="1958975"/>
              </a:xfrm>
              <a:prstGeom prst="donut">
                <a:avLst>
                  <a:gd name="adj" fmla="val 4457"/>
                </a:avLst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22" name="ComponentBackground5" descr="99958d98-a7f4-4598-9bc7-a473ba336851"/>
              <p:cNvSpPr/>
              <p:nvPr/>
            </p:nvSpPr>
            <p:spPr>
              <a:xfrm>
                <a:off x="8619517" y="2336800"/>
                <a:ext cx="1958975" cy="979488"/>
              </a:xfrm>
              <a:custGeom>
                <a:avLst/>
                <a:gdLst>
                  <a:gd name="connsiteX0" fmla="*/ 866775 w 1733550"/>
                  <a:gd name="connsiteY0" fmla="*/ 0 h 866775"/>
                  <a:gd name="connsiteX1" fmla="*/ 1733550 w 1733550"/>
                  <a:gd name="connsiteY1" fmla="*/ 866775 h 866775"/>
                  <a:gd name="connsiteX2" fmla="*/ 1656286 w 1733550"/>
                  <a:gd name="connsiteY2" fmla="*/ 866775 h 866775"/>
                  <a:gd name="connsiteX3" fmla="*/ 866775 w 1733550"/>
                  <a:gd name="connsiteY3" fmla="*/ 77264 h 866775"/>
                  <a:gd name="connsiteX4" fmla="*/ 77264 w 1733550"/>
                  <a:gd name="connsiteY4" fmla="*/ 866775 h 866775"/>
                  <a:gd name="connsiteX5" fmla="*/ 0 w 1733550"/>
                  <a:gd name="connsiteY5" fmla="*/ 866775 h 866775"/>
                  <a:gd name="connsiteX6" fmla="*/ 866775 w 1733550"/>
                  <a:gd name="connsiteY6" fmla="*/ 0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3550" h="866775">
                    <a:moveTo>
                      <a:pt x="866775" y="0"/>
                    </a:moveTo>
                    <a:cubicBezTo>
                      <a:pt x="1345482" y="0"/>
                      <a:pt x="1733550" y="388068"/>
                      <a:pt x="1733550" y="866775"/>
                    </a:cubicBezTo>
                    <a:lnTo>
                      <a:pt x="1656286" y="866775"/>
                    </a:lnTo>
                    <a:cubicBezTo>
                      <a:pt x="1656286" y="430740"/>
                      <a:pt x="1302810" y="77264"/>
                      <a:pt x="866775" y="77264"/>
                    </a:cubicBezTo>
                    <a:cubicBezTo>
                      <a:pt x="430740" y="77264"/>
                      <a:pt x="77264" y="430740"/>
                      <a:pt x="77264" y="866775"/>
                    </a:cubicBezTo>
                    <a:lnTo>
                      <a:pt x="0" y="866775"/>
                    </a:lnTo>
                    <a:cubicBezTo>
                      <a:pt x="0" y="388068"/>
                      <a:pt x="388068" y="0"/>
                      <a:pt x="86677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algn="ctr"/>
              </a:p>
            </p:txBody>
          </p:sp>
          <p:sp>
            <p:nvSpPr>
              <p:cNvPr id="40" name="Text5" descr="b3878688-89b4-4ce9-b2d6-54fc80a848b7"/>
              <p:cNvSpPr txBox="1"/>
              <p:nvPr/>
            </p:nvSpPr>
            <p:spPr>
              <a:xfrm flipH="1">
                <a:off x="8836025" y="5080551"/>
                <a:ext cx="1875162" cy="1053549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是学前儿童生长发育和保持身心健康的物质基础，满足生命活动需求。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1" name="Bullet5" descr="85bcf686-4d92-472a-9de7-9c77d73ad9c9"/>
              <p:cNvSpPr txBox="1"/>
              <p:nvPr/>
            </p:nvSpPr>
            <p:spPr>
              <a:xfrm flipH="1">
                <a:off x="8836025" y="4396565"/>
                <a:ext cx="1875162" cy="683986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ctr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营养对学前儿童的重要性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蛋白质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2579c895-e31c-46b8-97c5-3ea47315a661.source.5.zh-Hans.pptx" descr="ac7595ad-97d3-4d54-8825-8d3b5e129a23"/>
          <p:cNvGrpSpPr/>
          <p:nvPr/>
        </p:nvGrpSpPr>
        <p:grpSpPr>
          <a:xfrm>
            <a:off x="660400" y="0"/>
            <a:ext cx="10858500" cy="6858000"/>
            <a:chOff x="660400" y="0"/>
            <a:chExt cx="10858500" cy="6858000"/>
          </a:xfrm>
        </p:grpSpPr>
        <p:cxnSp>
          <p:nvCxnSpPr>
            <p:cNvPr id="4" name="íŝḻïḑe" descr="43653630-9fb3-4537-a700-a0147310d862"/>
            <p:cNvCxnSpPr>
              <a:endCxn id="41" idx="0"/>
            </p:cNvCxnSpPr>
            <p:nvPr/>
          </p:nvCxnSpPr>
          <p:spPr>
            <a:xfrm>
              <a:off x="6096000" y="0"/>
              <a:ext cx="0" cy="1991886"/>
            </a:xfrm>
            <a:prstGeom prst="straightConnector1">
              <a:avLst/>
            </a:prstGeom>
            <a:ln w="3175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íŝ1íḋe" descr="12699fd2-a388-41e9-bc73-05e3b5175ba2"/>
            <p:cNvCxnSpPr>
              <a:stCxn id="41" idx="4"/>
              <a:endCxn id="29" idx="0"/>
            </p:cNvCxnSpPr>
            <p:nvPr/>
          </p:nvCxnSpPr>
          <p:spPr>
            <a:xfrm>
              <a:off x="6096000" y="2529374"/>
              <a:ext cx="0" cy="30213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íSḻiďé" descr="eb27483d-5039-43ad-84cb-a450cc33db96"/>
            <p:cNvCxnSpPr>
              <a:stCxn id="29" idx="4"/>
              <a:endCxn id="23" idx="0"/>
            </p:cNvCxnSpPr>
            <p:nvPr/>
          </p:nvCxnSpPr>
          <p:spPr>
            <a:xfrm flipH="1">
              <a:off x="6096000" y="3368993"/>
              <a:ext cx="0" cy="30213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iṣḻîḋe" descr="fe094f78-bc79-42d4-aa2e-175ed0514f6b"/>
            <p:cNvCxnSpPr>
              <a:stCxn id="23" idx="4"/>
              <a:endCxn id="35" idx="0"/>
            </p:cNvCxnSpPr>
            <p:nvPr/>
          </p:nvCxnSpPr>
          <p:spPr>
            <a:xfrm>
              <a:off x="6096000" y="4208612"/>
              <a:ext cx="0" cy="30213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isľîďè" descr="007ddcc0-968a-4053-a99f-025da6de367f"/>
            <p:cNvCxnSpPr>
              <a:stCxn id="35" idx="4"/>
              <a:endCxn id="17" idx="0"/>
            </p:cNvCxnSpPr>
            <p:nvPr/>
          </p:nvCxnSpPr>
          <p:spPr>
            <a:xfrm flipH="1">
              <a:off x="6096000" y="5048231"/>
              <a:ext cx="0" cy="30213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îSļiďè" descr="6ce4b408-b0b6-48cf-8ec1-ee2c41ea900f"/>
            <p:cNvCxnSpPr>
              <a:stCxn id="17" idx="4"/>
            </p:cNvCxnSpPr>
            <p:nvPr/>
          </p:nvCxnSpPr>
          <p:spPr>
            <a:xfrm>
              <a:off x="6096000" y="5887850"/>
              <a:ext cx="0" cy="9701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itle" descr="9eaaf6c4-a108-4c51-90ce-9c664d06138d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生命的重要物质基础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52" name="组合 51" descr="a1138733-66d2-4f88-aca1-30db9e0af35f"/>
            <p:cNvGrpSpPr/>
            <p:nvPr/>
          </p:nvGrpSpPr>
          <p:grpSpPr>
            <a:xfrm>
              <a:off x="5827256" y="1689755"/>
              <a:ext cx="5067136" cy="1085869"/>
              <a:chOff x="5827256" y="1689755"/>
              <a:chExt cx="5067136" cy="1085869"/>
            </a:xfrm>
          </p:grpSpPr>
          <p:sp>
            <p:nvSpPr>
              <p:cNvPr id="43" name="Bullet1" descr="5e414c81-11b4-4f77-ad7c-623076cc83ad"/>
              <p:cNvSpPr/>
              <p:nvPr/>
            </p:nvSpPr>
            <p:spPr>
              <a:xfrm>
                <a:off x="6474793" y="1689755"/>
                <a:ext cx="4419599" cy="57369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1" u="none">
                    <a:solidFill>
                      <a:srgbClr val="2F2F2F"/>
                    </a:solidFill>
                    <a:ea typeface="华康方圆体 Std W7"/>
                  </a:rPr>
                  <a:t>蛋白质定义</a:t>
                </a:r>
                <a:endParaRPr lang="en-US" sz="1800" b="1" i="1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4" name="Text1" descr="3d89e0b8-620b-4695-9993-2cd3a47cbdde"/>
              <p:cNvSpPr/>
              <p:nvPr/>
            </p:nvSpPr>
            <p:spPr>
              <a:xfrm>
                <a:off x="6474792" y="2263451"/>
                <a:ext cx="4419599" cy="512173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由20多种氨基酸按不同顺序、结构、比例组合而成的高分子化合物。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1" name="IconBackground1" descr="83103969-f108-4f31-9987-c488ee8906ea"/>
              <p:cNvSpPr/>
              <p:nvPr/>
            </p:nvSpPr>
            <p:spPr>
              <a:xfrm>
                <a:off x="5827256" y="1991886"/>
                <a:ext cx="537488" cy="5374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2" name="Icon1" descr="6670c832-e4a9-4656-834d-2685df61b06f"/>
              <p:cNvSpPr/>
              <p:nvPr/>
            </p:nvSpPr>
            <p:spPr>
              <a:xfrm>
                <a:off x="5955709" y="2087135"/>
                <a:ext cx="280582" cy="346990"/>
              </a:xfrm>
              <a:custGeom>
                <a:avLst/>
                <a:gdLst>
                  <a:gd name="connsiteX0" fmla="*/ 376707 w 465255"/>
                  <a:gd name="connsiteY0" fmla="*/ 359911 h 575372"/>
                  <a:gd name="connsiteX1" fmla="*/ 465255 w 465255"/>
                  <a:gd name="connsiteY1" fmla="*/ 521967 h 575372"/>
                  <a:gd name="connsiteX2" fmla="*/ 396999 w 465255"/>
                  <a:gd name="connsiteY2" fmla="*/ 512759 h 575372"/>
                  <a:gd name="connsiteX3" fmla="*/ 373018 w 465255"/>
                  <a:gd name="connsiteY3" fmla="*/ 575372 h 575372"/>
                  <a:gd name="connsiteX4" fmla="*/ 275246 w 465255"/>
                  <a:gd name="connsiteY4" fmla="*/ 407791 h 575372"/>
                  <a:gd name="connsiteX5" fmla="*/ 312141 w 465255"/>
                  <a:gd name="connsiteY5" fmla="*/ 393059 h 575372"/>
                  <a:gd name="connsiteX6" fmla="*/ 376707 w 465255"/>
                  <a:gd name="connsiteY6" fmla="*/ 359911 h 575372"/>
                  <a:gd name="connsiteX7" fmla="*/ 86735 w 465255"/>
                  <a:gd name="connsiteY7" fmla="*/ 352512 h 575372"/>
                  <a:gd name="connsiteX8" fmla="*/ 112571 w 465255"/>
                  <a:gd name="connsiteY8" fmla="*/ 363570 h 575372"/>
                  <a:gd name="connsiteX9" fmla="*/ 188233 w 465255"/>
                  <a:gd name="connsiteY9" fmla="*/ 405957 h 575372"/>
                  <a:gd name="connsiteX10" fmla="*/ 107034 w 465255"/>
                  <a:gd name="connsiteY10" fmla="*/ 571821 h 575372"/>
                  <a:gd name="connsiteX11" fmla="*/ 70126 w 465255"/>
                  <a:gd name="connsiteY11" fmla="*/ 514690 h 575372"/>
                  <a:gd name="connsiteX12" fmla="*/ 0 w 465255"/>
                  <a:gd name="connsiteY12" fmla="*/ 522062 h 575372"/>
                  <a:gd name="connsiteX13" fmla="*/ 232628 w 465255"/>
                  <a:gd name="connsiteY13" fmla="*/ 121956 h 575372"/>
                  <a:gd name="connsiteX14" fmla="*/ 256629 w 465255"/>
                  <a:gd name="connsiteY14" fmla="*/ 169858 h 575372"/>
                  <a:gd name="connsiteX15" fmla="*/ 310170 w 465255"/>
                  <a:gd name="connsiteY15" fmla="*/ 177227 h 575372"/>
                  <a:gd name="connsiteX16" fmla="*/ 271399 w 465255"/>
                  <a:gd name="connsiteY16" fmla="*/ 215917 h 575372"/>
                  <a:gd name="connsiteX17" fmla="*/ 280630 w 465255"/>
                  <a:gd name="connsiteY17" fmla="*/ 269346 h 575372"/>
                  <a:gd name="connsiteX18" fmla="*/ 232628 w 465255"/>
                  <a:gd name="connsiteY18" fmla="*/ 243553 h 575372"/>
                  <a:gd name="connsiteX19" fmla="*/ 184625 w 465255"/>
                  <a:gd name="connsiteY19" fmla="*/ 269346 h 575372"/>
                  <a:gd name="connsiteX20" fmla="*/ 193856 w 465255"/>
                  <a:gd name="connsiteY20" fmla="*/ 215917 h 575372"/>
                  <a:gd name="connsiteX21" fmla="*/ 155085 w 465255"/>
                  <a:gd name="connsiteY21" fmla="*/ 177227 h 575372"/>
                  <a:gd name="connsiteX22" fmla="*/ 208626 w 465255"/>
                  <a:gd name="connsiteY22" fmla="*/ 169858 h 575372"/>
                  <a:gd name="connsiteX23" fmla="*/ 232663 w 465255"/>
                  <a:gd name="connsiteY23" fmla="*/ 81359 h 575372"/>
                  <a:gd name="connsiteX24" fmla="*/ 118167 w 465255"/>
                  <a:gd name="connsiteY24" fmla="*/ 195685 h 575372"/>
                  <a:gd name="connsiteX25" fmla="*/ 232663 w 465255"/>
                  <a:gd name="connsiteY25" fmla="*/ 310011 h 575372"/>
                  <a:gd name="connsiteX26" fmla="*/ 347159 w 465255"/>
                  <a:gd name="connsiteY26" fmla="*/ 195685 h 575372"/>
                  <a:gd name="connsiteX27" fmla="*/ 232663 w 465255"/>
                  <a:gd name="connsiteY27" fmla="*/ 81359 h 575372"/>
                  <a:gd name="connsiteX28" fmla="*/ 180032 w 465255"/>
                  <a:gd name="connsiteY28" fmla="*/ 916 h 575372"/>
                  <a:gd name="connsiteX29" fmla="*/ 204962 w 465255"/>
                  <a:gd name="connsiteY29" fmla="*/ 5756 h 575372"/>
                  <a:gd name="connsiteX30" fmla="*/ 260364 w 465255"/>
                  <a:gd name="connsiteY30" fmla="*/ 5756 h 575372"/>
                  <a:gd name="connsiteX31" fmla="*/ 302838 w 465255"/>
                  <a:gd name="connsiteY31" fmla="*/ 16820 h 575372"/>
                  <a:gd name="connsiteX32" fmla="*/ 350852 w 465255"/>
                  <a:gd name="connsiteY32" fmla="*/ 44479 h 575372"/>
                  <a:gd name="connsiteX33" fmla="*/ 384093 w 465255"/>
                  <a:gd name="connsiteY33" fmla="*/ 77671 h 575372"/>
                  <a:gd name="connsiteX34" fmla="*/ 409947 w 465255"/>
                  <a:gd name="connsiteY34" fmla="*/ 123770 h 575372"/>
                  <a:gd name="connsiteX35" fmla="*/ 422874 w 465255"/>
                  <a:gd name="connsiteY35" fmla="*/ 168025 h 575372"/>
                  <a:gd name="connsiteX36" fmla="*/ 422874 w 465255"/>
                  <a:gd name="connsiteY36" fmla="*/ 223345 h 575372"/>
                  <a:gd name="connsiteX37" fmla="*/ 409947 w 465255"/>
                  <a:gd name="connsiteY37" fmla="*/ 265756 h 575372"/>
                  <a:gd name="connsiteX38" fmla="*/ 384093 w 465255"/>
                  <a:gd name="connsiteY38" fmla="*/ 313699 h 575372"/>
                  <a:gd name="connsiteX39" fmla="*/ 350852 w 465255"/>
                  <a:gd name="connsiteY39" fmla="*/ 346891 h 575372"/>
                  <a:gd name="connsiteX40" fmla="*/ 302838 w 465255"/>
                  <a:gd name="connsiteY40" fmla="*/ 372706 h 575372"/>
                  <a:gd name="connsiteX41" fmla="*/ 260364 w 465255"/>
                  <a:gd name="connsiteY41" fmla="*/ 385614 h 575372"/>
                  <a:gd name="connsiteX42" fmla="*/ 204962 w 465255"/>
                  <a:gd name="connsiteY42" fmla="*/ 385614 h 575372"/>
                  <a:gd name="connsiteX43" fmla="*/ 160641 w 465255"/>
                  <a:gd name="connsiteY43" fmla="*/ 372706 h 575372"/>
                  <a:gd name="connsiteX44" fmla="*/ 114474 w 465255"/>
                  <a:gd name="connsiteY44" fmla="*/ 346891 h 575372"/>
                  <a:gd name="connsiteX45" fmla="*/ 81233 w 465255"/>
                  <a:gd name="connsiteY45" fmla="*/ 313699 h 575372"/>
                  <a:gd name="connsiteX46" fmla="*/ 53532 w 465255"/>
                  <a:gd name="connsiteY46" fmla="*/ 265756 h 575372"/>
                  <a:gd name="connsiteX47" fmla="*/ 42452 w 465255"/>
                  <a:gd name="connsiteY47" fmla="*/ 223345 h 575372"/>
                  <a:gd name="connsiteX48" fmla="*/ 42452 w 465255"/>
                  <a:gd name="connsiteY48" fmla="*/ 168025 h 575372"/>
                  <a:gd name="connsiteX49" fmla="*/ 53532 w 465255"/>
                  <a:gd name="connsiteY49" fmla="*/ 123770 h 575372"/>
                  <a:gd name="connsiteX50" fmla="*/ 81233 w 465255"/>
                  <a:gd name="connsiteY50" fmla="*/ 77671 h 575372"/>
                  <a:gd name="connsiteX51" fmla="*/ 114474 w 465255"/>
                  <a:gd name="connsiteY51" fmla="*/ 44479 h 575372"/>
                  <a:gd name="connsiteX52" fmla="*/ 160641 w 465255"/>
                  <a:gd name="connsiteY52" fmla="*/ 16820 h 575372"/>
                  <a:gd name="connsiteX53" fmla="*/ 180032 w 465255"/>
                  <a:gd name="connsiteY53" fmla="*/ 916 h 575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65255" h="575372">
                    <a:moveTo>
                      <a:pt x="376707" y="359911"/>
                    </a:moveTo>
                    <a:lnTo>
                      <a:pt x="465255" y="521967"/>
                    </a:lnTo>
                    <a:lnTo>
                      <a:pt x="396999" y="512759"/>
                    </a:lnTo>
                    <a:lnTo>
                      <a:pt x="373018" y="575372"/>
                    </a:lnTo>
                    <a:lnTo>
                      <a:pt x="275246" y="407791"/>
                    </a:lnTo>
                    <a:cubicBezTo>
                      <a:pt x="275246" y="407791"/>
                      <a:pt x="295538" y="411474"/>
                      <a:pt x="312141" y="393059"/>
                    </a:cubicBezTo>
                    <a:cubicBezTo>
                      <a:pt x="326899" y="382010"/>
                      <a:pt x="313986" y="365436"/>
                      <a:pt x="376707" y="359911"/>
                    </a:cubicBezTo>
                    <a:close/>
                    <a:moveTo>
                      <a:pt x="86735" y="352512"/>
                    </a:moveTo>
                    <a:cubicBezTo>
                      <a:pt x="86735" y="352512"/>
                      <a:pt x="90426" y="363570"/>
                      <a:pt x="112571" y="363570"/>
                    </a:cubicBezTo>
                    <a:cubicBezTo>
                      <a:pt x="162397" y="363570"/>
                      <a:pt x="145788" y="405957"/>
                      <a:pt x="188233" y="405957"/>
                    </a:cubicBezTo>
                    <a:cubicBezTo>
                      <a:pt x="188233" y="405957"/>
                      <a:pt x="107034" y="571821"/>
                      <a:pt x="107034" y="571821"/>
                    </a:cubicBezTo>
                    <a:lnTo>
                      <a:pt x="70126" y="514690"/>
                    </a:lnTo>
                    <a:lnTo>
                      <a:pt x="0" y="522062"/>
                    </a:lnTo>
                    <a:close/>
                    <a:moveTo>
                      <a:pt x="232628" y="121956"/>
                    </a:moveTo>
                    <a:lnTo>
                      <a:pt x="256629" y="169858"/>
                    </a:lnTo>
                    <a:lnTo>
                      <a:pt x="310170" y="177227"/>
                    </a:lnTo>
                    <a:lnTo>
                      <a:pt x="271399" y="215917"/>
                    </a:lnTo>
                    <a:lnTo>
                      <a:pt x="280630" y="269346"/>
                    </a:lnTo>
                    <a:lnTo>
                      <a:pt x="232628" y="243553"/>
                    </a:lnTo>
                    <a:lnTo>
                      <a:pt x="184625" y="269346"/>
                    </a:lnTo>
                    <a:lnTo>
                      <a:pt x="193856" y="215917"/>
                    </a:lnTo>
                    <a:lnTo>
                      <a:pt x="155085" y="177227"/>
                    </a:lnTo>
                    <a:lnTo>
                      <a:pt x="208626" y="169858"/>
                    </a:lnTo>
                    <a:close/>
                    <a:moveTo>
                      <a:pt x="232663" y="81359"/>
                    </a:moveTo>
                    <a:cubicBezTo>
                      <a:pt x="168028" y="81359"/>
                      <a:pt x="118167" y="131146"/>
                      <a:pt x="118167" y="195685"/>
                    </a:cubicBezTo>
                    <a:cubicBezTo>
                      <a:pt x="118167" y="258380"/>
                      <a:pt x="168028" y="310011"/>
                      <a:pt x="232663" y="310011"/>
                    </a:cubicBezTo>
                    <a:cubicBezTo>
                      <a:pt x="295451" y="310011"/>
                      <a:pt x="347159" y="258380"/>
                      <a:pt x="347159" y="195685"/>
                    </a:cubicBezTo>
                    <a:cubicBezTo>
                      <a:pt x="347159" y="131146"/>
                      <a:pt x="295451" y="81359"/>
                      <a:pt x="232663" y="81359"/>
                    </a:cubicBezTo>
                    <a:close/>
                    <a:moveTo>
                      <a:pt x="180032" y="916"/>
                    </a:moveTo>
                    <a:cubicBezTo>
                      <a:pt x="187419" y="-1159"/>
                      <a:pt x="195729" y="224"/>
                      <a:pt x="204962" y="5756"/>
                    </a:cubicBezTo>
                    <a:cubicBezTo>
                      <a:pt x="223429" y="16820"/>
                      <a:pt x="241897" y="16820"/>
                      <a:pt x="260364" y="5756"/>
                    </a:cubicBezTo>
                    <a:cubicBezTo>
                      <a:pt x="278831" y="-5308"/>
                      <a:pt x="293604" y="224"/>
                      <a:pt x="302838" y="16820"/>
                    </a:cubicBezTo>
                    <a:cubicBezTo>
                      <a:pt x="313918" y="35259"/>
                      <a:pt x="330538" y="44479"/>
                      <a:pt x="350852" y="44479"/>
                    </a:cubicBezTo>
                    <a:cubicBezTo>
                      <a:pt x="373013" y="44479"/>
                      <a:pt x="382246" y="55543"/>
                      <a:pt x="384093" y="77671"/>
                    </a:cubicBezTo>
                    <a:cubicBezTo>
                      <a:pt x="384093" y="97954"/>
                      <a:pt x="393326" y="114550"/>
                      <a:pt x="409947" y="123770"/>
                    </a:cubicBezTo>
                    <a:cubicBezTo>
                      <a:pt x="428414" y="134834"/>
                      <a:pt x="432107" y="149586"/>
                      <a:pt x="422874" y="168025"/>
                    </a:cubicBezTo>
                    <a:cubicBezTo>
                      <a:pt x="411793" y="186465"/>
                      <a:pt x="411793" y="204905"/>
                      <a:pt x="422874" y="223345"/>
                    </a:cubicBezTo>
                    <a:cubicBezTo>
                      <a:pt x="432107" y="241784"/>
                      <a:pt x="428414" y="256536"/>
                      <a:pt x="409947" y="265756"/>
                    </a:cubicBezTo>
                    <a:cubicBezTo>
                      <a:pt x="393326" y="276820"/>
                      <a:pt x="384093" y="293416"/>
                      <a:pt x="384093" y="313699"/>
                    </a:cubicBezTo>
                    <a:cubicBezTo>
                      <a:pt x="382246" y="335827"/>
                      <a:pt x="373013" y="345047"/>
                      <a:pt x="350852" y="346891"/>
                    </a:cubicBezTo>
                    <a:cubicBezTo>
                      <a:pt x="330538" y="346891"/>
                      <a:pt x="313918" y="356111"/>
                      <a:pt x="302838" y="372706"/>
                    </a:cubicBezTo>
                    <a:cubicBezTo>
                      <a:pt x="293604" y="391146"/>
                      <a:pt x="278831" y="394834"/>
                      <a:pt x="260364" y="385614"/>
                    </a:cubicBezTo>
                    <a:cubicBezTo>
                      <a:pt x="241897" y="374550"/>
                      <a:pt x="223429" y="374550"/>
                      <a:pt x="204962" y="385614"/>
                    </a:cubicBezTo>
                    <a:cubicBezTo>
                      <a:pt x="186495" y="394834"/>
                      <a:pt x="171722" y="391146"/>
                      <a:pt x="160641" y="372706"/>
                    </a:cubicBezTo>
                    <a:cubicBezTo>
                      <a:pt x="151408" y="356111"/>
                      <a:pt x="134787" y="346891"/>
                      <a:pt x="114474" y="346891"/>
                    </a:cubicBezTo>
                    <a:cubicBezTo>
                      <a:pt x="92313" y="345047"/>
                      <a:pt x="81233" y="335827"/>
                      <a:pt x="81233" y="313699"/>
                    </a:cubicBezTo>
                    <a:cubicBezTo>
                      <a:pt x="81233" y="293416"/>
                      <a:pt x="71999" y="276820"/>
                      <a:pt x="53532" y="265756"/>
                    </a:cubicBezTo>
                    <a:cubicBezTo>
                      <a:pt x="36912" y="256536"/>
                      <a:pt x="31372" y="241784"/>
                      <a:pt x="42452" y="223345"/>
                    </a:cubicBezTo>
                    <a:cubicBezTo>
                      <a:pt x="53532" y="204905"/>
                      <a:pt x="53532" y="186465"/>
                      <a:pt x="42452" y="168025"/>
                    </a:cubicBezTo>
                    <a:cubicBezTo>
                      <a:pt x="31372" y="149586"/>
                      <a:pt x="36912" y="134834"/>
                      <a:pt x="53532" y="123770"/>
                    </a:cubicBezTo>
                    <a:cubicBezTo>
                      <a:pt x="71999" y="114550"/>
                      <a:pt x="81233" y="97954"/>
                      <a:pt x="81233" y="77671"/>
                    </a:cubicBezTo>
                    <a:cubicBezTo>
                      <a:pt x="81233" y="55543"/>
                      <a:pt x="92313" y="44479"/>
                      <a:pt x="114474" y="44479"/>
                    </a:cubicBezTo>
                    <a:cubicBezTo>
                      <a:pt x="134787" y="44479"/>
                      <a:pt x="151408" y="35259"/>
                      <a:pt x="160641" y="16820"/>
                    </a:cubicBezTo>
                    <a:cubicBezTo>
                      <a:pt x="166182" y="8522"/>
                      <a:pt x="172645" y="2990"/>
                      <a:pt x="180032" y="9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54" name="组合 53" descr="e62bc745-db78-49e7-b5c7-c1edc8fb663b"/>
            <p:cNvGrpSpPr/>
            <p:nvPr/>
          </p:nvGrpSpPr>
          <p:grpSpPr>
            <a:xfrm>
              <a:off x="1297608" y="2529374"/>
              <a:ext cx="5067137" cy="1085869"/>
              <a:chOff x="1297608" y="2529374"/>
              <a:chExt cx="5067137" cy="1085869"/>
            </a:xfrm>
          </p:grpSpPr>
          <p:sp>
            <p:nvSpPr>
              <p:cNvPr id="31" name="Bullet2" descr="612ea31b-f3af-440f-b594-66c32b7a773d"/>
              <p:cNvSpPr/>
              <p:nvPr/>
            </p:nvSpPr>
            <p:spPr>
              <a:xfrm>
                <a:off x="1297609" y="2529374"/>
                <a:ext cx="4419599" cy="57369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sz="1800" b="1" i="1" u="none">
                    <a:solidFill>
                      <a:srgbClr val="2F2F2F"/>
                    </a:solidFill>
                    <a:ea typeface="华康方圆体 Std W7"/>
                  </a:rPr>
                  <a:t>蛋白质生理功能</a:t>
                </a:r>
                <a:endParaRPr lang="en-US" sz="1800" b="1" i="1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2" name="Text2" descr="3503dcf7-de90-4cbd-8404-b88257e2cdd5"/>
              <p:cNvSpPr/>
              <p:nvPr/>
            </p:nvSpPr>
            <p:spPr>
              <a:xfrm>
                <a:off x="1297608" y="3103070"/>
                <a:ext cx="4419599" cy="512173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构成和修补人体组织，调节生理功能，提供热能，是生命活动基础。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9" name="IconBackground2" descr="684380c9-8c0f-4739-855a-e2fcc847b558"/>
              <p:cNvSpPr/>
              <p:nvPr/>
            </p:nvSpPr>
            <p:spPr>
              <a:xfrm>
                <a:off x="5827257" y="2831505"/>
                <a:ext cx="537488" cy="5374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0" name="Icon2" descr="debdda7b-f8ac-422d-b966-3e308ff3827c"/>
              <p:cNvSpPr/>
              <p:nvPr/>
            </p:nvSpPr>
            <p:spPr>
              <a:xfrm>
                <a:off x="5943601" y="2962697"/>
                <a:ext cx="304800" cy="275104"/>
              </a:xfrm>
              <a:custGeom>
                <a:avLst/>
                <a:gdLst>
                  <a:gd name="T0" fmla="*/ 515 w 604"/>
                  <a:gd name="T1" fmla="*/ 87 h 546"/>
                  <a:gd name="T2" fmla="*/ 515 w 604"/>
                  <a:gd name="T3" fmla="*/ 80 h 546"/>
                  <a:gd name="T4" fmla="*/ 435 w 604"/>
                  <a:gd name="T5" fmla="*/ 0 h 546"/>
                  <a:gd name="T6" fmla="*/ 169 w 604"/>
                  <a:gd name="T7" fmla="*/ 0 h 546"/>
                  <a:gd name="T8" fmla="*/ 89 w 604"/>
                  <a:gd name="T9" fmla="*/ 80 h 546"/>
                  <a:gd name="T10" fmla="*/ 89 w 604"/>
                  <a:gd name="T11" fmla="*/ 87 h 546"/>
                  <a:gd name="T12" fmla="*/ 0 w 604"/>
                  <a:gd name="T13" fmla="*/ 212 h 546"/>
                  <a:gd name="T14" fmla="*/ 118 w 604"/>
                  <a:gd name="T15" fmla="*/ 341 h 546"/>
                  <a:gd name="T16" fmla="*/ 161 w 604"/>
                  <a:gd name="T17" fmla="*/ 332 h 546"/>
                  <a:gd name="T18" fmla="*/ 214 w 604"/>
                  <a:gd name="T19" fmla="*/ 392 h 546"/>
                  <a:gd name="T20" fmla="*/ 155 w 604"/>
                  <a:gd name="T21" fmla="*/ 493 h 546"/>
                  <a:gd name="T22" fmla="*/ 209 w 604"/>
                  <a:gd name="T23" fmla="*/ 546 h 546"/>
                  <a:gd name="T24" fmla="*/ 395 w 604"/>
                  <a:gd name="T25" fmla="*/ 546 h 546"/>
                  <a:gd name="T26" fmla="*/ 396 w 604"/>
                  <a:gd name="T27" fmla="*/ 546 h 546"/>
                  <a:gd name="T28" fmla="*/ 449 w 604"/>
                  <a:gd name="T29" fmla="*/ 493 h 546"/>
                  <a:gd name="T30" fmla="*/ 449 w 604"/>
                  <a:gd name="T31" fmla="*/ 485 h 546"/>
                  <a:gd name="T32" fmla="*/ 390 w 604"/>
                  <a:gd name="T33" fmla="*/ 392 h 546"/>
                  <a:gd name="T34" fmla="*/ 443 w 604"/>
                  <a:gd name="T35" fmla="*/ 332 h 546"/>
                  <a:gd name="T36" fmla="*/ 486 w 604"/>
                  <a:gd name="T37" fmla="*/ 341 h 546"/>
                  <a:gd name="T38" fmla="*/ 604 w 604"/>
                  <a:gd name="T39" fmla="*/ 212 h 546"/>
                  <a:gd name="T40" fmla="*/ 515 w 604"/>
                  <a:gd name="T41" fmla="*/ 87 h 546"/>
                  <a:gd name="T42" fmla="*/ 118 w 604"/>
                  <a:gd name="T43" fmla="*/ 288 h 546"/>
                  <a:gd name="T44" fmla="*/ 53 w 604"/>
                  <a:gd name="T45" fmla="*/ 212 h 546"/>
                  <a:gd name="T46" fmla="*/ 94 w 604"/>
                  <a:gd name="T47" fmla="*/ 142 h 546"/>
                  <a:gd name="T48" fmla="*/ 136 w 604"/>
                  <a:gd name="T49" fmla="*/ 285 h 546"/>
                  <a:gd name="T50" fmla="*/ 118 w 604"/>
                  <a:gd name="T51" fmla="*/ 288 h 546"/>
                  <a:gd name="T52" fmla="*/ 386 w 604"/>
                  <a:gd name="T53" fmla="*/ 152 h 546"/>
                  <a:gd name="T54" fmla="*/ 354 w 604"/>
                  <a:gd name="T55" fmla="*/ 184 h 546"/>
                  <a:gd name="T56" fmla="*/ 361 w 604"/>
                  <a:gd name="T57" fmla="*/ 228 h 546"/>
                  <a:gd name="T58" fmla="*/ 356 w 604"/>
                  <a:gd name="T59" fmla="*/ 241 h 546"/>
                  <a:gd name="T60" fmla="*/ 348 w 604"/>
                  <a:gd name="T61" fmla="*/ 244 h 546"/>
                  <a:gd name="T62" fmla="*/ 342 w 604"/>
                  <a:gd name="T63" fmla="*/ 242 h 546"/>
                  <a:gd name="T64" fmla="*/ 302 w 604"/>
                  <a:gd name="T65" fmla="*/ 221 h 546"/>
                  <a:gd name="T66" fmla="*/ 262 w 604"/>
                  <a:gd name="T67" fmla="*/ 242 h 546"/>
                  <a:gd name="T68" fmla="*/ 248 w 604"/>
                  <a:gd name="T69" fmla="*/ 241 h 546"/>
                  <a:gd name="T70" fmla="*/ 243 w 604"/>
                  <a:gd name="T71" fmla="*/ 228 h 546"/>
                  <a:gd name="T72" fmla="*/ 250 w 604"/>
                  <a:gd name="T73" fmla="*/ 184 h 546"/>
                  <a:gd name="T74" fmla="*/ 218 w 604"/>
                  <a:gd name="T75" fmla="*/ 152 h 546"/>
                  <a:gd name="T76" fmla="*/ 215 w 604"/>
                  <a:gd name="T77" fmla="*/ 139 h 546"/>
                  <a:gd name="T78" fmla="*/ 225 w 604"/>
                  <a:gd name="T79" fmla="*/ 130 h 546"/>
                  <a:gd name="T80" fmla="*/ 270 w 604"/>
                  <a:gd name="T81" fmla="*/ 123 h 546"/>
                  <a:gd name="T82" fmla="*/ 290 w 604"/>
                  <a:gd name="T83" fmla="*/ 83 h 546"/>
                  <a:gd name="T84" fmla="*/ 314 w 604"/>
                  <a:gd name="T85" fmla="*/ 83 h 546"/>
                  <a:gd name="T86" fmla="*/ 334 w 604"/>
                  <a:gd name="T87" fmla="*/ 123 h 546"/>
                  <a:gd name="T88" fmla="*/ 379 w 604"/>
                  <a:gd name="T89" fmla="*/ 130 h 546"/>
                  <a:gd name="T90" fmla="*/ 390 w 604"/>
                  <a:gd name="T91" fmla="*/ 139 h 546"/>
                  <a:gd name="T92" fmla="*/ 386 w 604"/>
                  <a:gd name="T93" fmla="*/ 152 h 546"/>
                  <a:gd name="T94" fmla="*/ 486 w 604"/>
                  <a:gd name="T95" fmla="*/ 288 h 546"/>
                  <a:gd name="T96" fmla="*/ 469 w 604"/>
                  <a:gd name="T97" fmla="*/ 285 h 546"/>
                  <a:gd name="T98" fmla="*/ 510 w 604"/>
                  <a:gd name="T99" fmla="*/ 142 h 546"/>
                  <a:gd name="T100" fmla="*/ 551 w 604"/>
                  <a:gd name="T101" fmla="*/ 212 h 546"/>
                  <a:gd name="T102" fmla="*/ 486 w 604"/>
                  <a:gd name="T103" fmla="*/ 288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04" h="546">
                    <a:moveTo>
                      <a:pt x="515" y="87"/>
                    </a:moveTo>
                    <a:cubicBezTo>
                      <a:pt x="515" y="85"/>
                      <a:pt x="515" y="82"/>
                      <a:pt x="515" y="80"/>
                    </a:cubicBezTo>
                    <a:cubicBezTo>
                      <a:pt x="515" y="36"/>
                      <a:pt x="480" y="0"/>
                      <a:pt x="435" y="0"/>
                    </a:cubicBezTo>
                    <a:lnTo>
                      <a:pt x="169" y="0"/>
                    </a:lnTo>
                    <a:cubicBezTo>
                      <a:pt x="125" y="0"/>
                      <a:pt x="89" y="36"/>
                      <a:pt x="89" y="80"/>
                    </a:cubicBezTo>
                    <a:cubicBezTo>
                      <a:pt x="89" y="82"/>
                      <a:pt x="89" y="85"/>
                      <a:pt x="89" y="87"/>
                    </a:cubicBezTo>
                    <a:cubicBezTo>
                      <a:pt x="38" y="101"/>
                      <a:pt x="0" y="152"/>
                      <a:pt x="0" y="212"/>
                    </a:cubicBezTo>
                    <a:cubicBezTo>
                      <a:pt x="0" y="283"/>
                      <a:pt x="53" y="341"/>
                      <a:pt x="118" y="341"/>
                    </a:cubicBezTo>
                    <a:cubicBezTo>
                      <a:pt x="133" y="341"/>
                      <a:pt x="148" y="338"/>
                      <a:pt x="161" y="332"/>
                    </a:cubicBezTo>
                    <a:cubicBezTo>
                      <a:pt x="176" y="355"/>
                      <a:pt x="194" y="376"/>
                      <a:pt x="214" y="392"/>
                    </a:cubicBezTo>
                    <a:cubicBezTo>
                      <a:pt x="179" y="415"/>
                      <a:pt x="155" y="452"/>
                      <a:pt x="155" y="493"/>
                    </a:cubicBezTo>
                    <a:cubicBezTo>
                      <a:pt x="155" y="522"/>
                      <a:pt x="179" y="546"/>
                      <a:pt x="209" y="546"/>
                    </a:cubicBezTo>
                    <a:lnTo>
                      <a:pt x="395" y="546"/>
                    </a:lnTo>
                    <a:cubicBezTo>
                      <a:pt x="396" y="546"/>
                      <a:pt x="396" y="546"/>
                      <a:pt x="396" y="546"/>
                    </a:cubicBezTo>
                    <a:cubicBezTo>
                      <a:pt x="425" y="546"/>
                      <a:pt x="449" y="522"/>
                      <a:pt x="449" y="493"/>
                    </a:cubicBezTo>
                    <a:cubicBezTo>
                      <a:pt x="449" y="490"/>
                      <a:pt x="449" y="488"/>
                      <a:pt x="449" y="485"/>
                    </a:cubicBezTo>
                    <a:cubicBezTo>
                      <a:pt x="446" y="447"/>
                      <a:pt x="424" y="414"/>
                      <a:pt x="390" y="392"/>
                    </a:cubicBezTo>
                    <a:cubicBezTo>
                      <a:pt x="410" y="376"/>
                      <a:pt x="428" y="355"/>
                      <a:pt x="443" y="332"/>
                    </a:cubicBezTo>
                    <a:cubicBezTo>
                      <a:pt x="456" y="338"/>
                      <a:pt x="471" y="341"/>
                      <a:pt x="486" y="341"/>
                    </a:cubicBezTo>
                    <a:cubicBezTo>
                      <a:pt x="551" y="341"/>
                      <a:pt x="604" y="283"/>
                      <a:pt x="604" y="212"/>
                    </a:cubicBezTo>
                    <a:cubicBezTo>
                      <a:pt x="604" y="152"/>
                      <a:pt x="566" y="101"/>
                      <a:pt x="515" y="87"/>
                    </a:cubicBezTo>
                    <a:close/>
                    <a:moveTo>
                      <a:pt x="118" y="288"/>
                    </a:moveTo>
                    <a:cubicBezTo>
                      <a:pt x="82" y="288"/>
                      <a:pt x="53" y="254"/>
                      <a:pt x="53" y="212"/>
                    </a:cubicBezTo>
                    <a:cubicBezTo>
                      <a:pt x="53" y="180"/>
                      <a:pt x="70" y="153"/>
                      <a:pt x="94" y="142"/>
                    </a:cubicBezTo>
                    <a:cubicBezTo>
                      <a:pt x="101" y="188"/>
                      <a:pt x="115" y="239"/>
                      <a:pt x="136" y="285"/>
                    </a:cubicBezTo>
                    <a:cubicBezTo>
                      <a:pt x="130" y="286"/>
                      <a:pt x="124" y="288"/>
                      <a:pt x="118" y="288"/>
                    </a:cubicBezTo>
                    <a:close/>
                    <a:moveTo>
                      <a:pt x="386" y="152"/>
                    </a:moveTo>
                    <a:lnTo>
                      <a:pt x="354" y="184"/>
                    </a:lnTo>
                    <a:lnTo>
                      <a:pt x="361" y="228"/>
                    </a:lnTo>
                    <a:cubicBezTo>
                      <a:pt x="362" y="233"/>
                      <a:pt x="360" y="238"/>
                      <a:pt x="356" y="241"/>
                    </a:cubicBezTo>
                    <a:cubicBezTo>
                      <a:pt x="354" y="243"/>
                      <a:pt x="351" y="244"/>
                      <a:pt x="348" y="244"/>
                    </a:cubicBezTo>
                    <a:cubicBezTo>
                      <a:pt x="346" y="244"/>
                      <a:pt x="344" y="243"/>
                      <a:pt x="342" y="242"/>
                    </a:cubicBezTo>
                    <a:lnTo>
                      <a:pt x="302" y="221"/>
                    </a:lnTo>
                    <a:lnTo>
                      <a:pt x="262" y="242"/>
                    </a:lnTo>
                    <a:cubicBezTo>
                      <a:pt x="258" y="245"/>
                      <a:pt x="252" y="244"/>
                      <a:pt x="248" y="241"/>
                    </a:cubicBezTo>
                    <a:cubicBezTo>
                      <a:pt x="244" y="238"/>
                      <a:pt x="242" y="233"/>
                      <a:pt x="243" y="228"/>
                    </a:cubicBezTo>
                    <a:lnTo>
                      <a:pt x="250" y="184"/>
                    </a:lnTo>
                    <a:lnTo>
                      <a:pt x="218" y="152"/>
                    </a:lnTo>
                    <a:cubicBezTo>
                      <a:pt x="214" y="149"/>
                      <a:pt x="213" y="143"/>
                      <a:pt x="215" y="139"/>
                    </a:cubicBezTo>
                    <a:cubicBezTo>
                      <a:pt x="216" y="134"/>
                      <a:pt x="220" y="130"/>
                      <a:pt x="225" y="130"/>
                    </a:cubicBezTo>
                    <a:lnTo>
                      <a:pt x="270" y="123"/>
                    </a:lnTo>
                    <a:lnTo>
                      <a:pt x="290" y="83"/>
                    </a:lnTo>
                    <a:cubicBezTo>
                      <a:pt x="295" y="73"/>
                      <a:pt x="310" y="73"/>
                      <a:pt x="314" y="83"/>
                    </a:cubicBezTo>
                    <a:lnTo>
                      <a:pt x="334" y="123"/>
                    </a:lnTo>
                    <a:lnTo>
                      <a:pt x="379" y="130"/>
                    </a:lnTo>
                    <a:cubicBezTo>
                      <a:pt x="384" y="130"/>
                      <a:pt x="388" y="134"/>
                      <a:pt x="390" y="139"/>
                    </a:cubicBezTo>
                    <a:cubicBezTo>
                      <a:pt x="391" y="143"/>
                      <a:pt x="390" y="149"/>
                      <a:pt x="386" y="152"/>
                    </a:cubicBezTo>
                    <a:close/>
                    <a:moveTo>
                      <a:pt x="486" y="288"/>
                    </a:moveTo>
                    <a:cubicBezTo>
                      <a:pt x="480" y="288"/>
                      <a:pt x="474" y="286"/>
                      <a:pt x="469" y="285"/>
                    </a:cubicBezTo>
                    <a:cubicBezTo>
                      <a:pt x="490" y="239"/>
                      <a:pt x="504" y="188"/>
                      <a:pt x="510" y="142"/>
                    </a:cubicBezTo>
                    <a:cubicBezTo>
                      <a:pt x="534" y="153"/>
                      <a:pt x="551" y="180"/>
                      <a:pt x="551" y="212"/>
                    </a:cubicBezTo>
                    <a:cubicBezTo>
                      <a:pt x="551" y="254"/>
                      <a:pt x="522" y="288"/>
                      <a:pt x="486" y="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55" name="组合 54" descr="0ee2dfa8-ed68-4ef5-9048-90b62124275a"/>
            <p:cNvGrpSpPr/>
            <p:nvPr/>
          </p:nvGrpSpPr>
          <p:grpSpPr>
            <a:xfrm>
              <a:off x="5827256" y="3368993"/>
              <a:ext cx="5067136" cy="1085869"/>
              <a:chOff x="5827256" y="3368993"/>
              <a:chExt cx="5067136" cy="1085869"/>
            </a:xfrm>
          </p:grpSpPr>
          <p:sp>
            <p:nvSpPr>
              <p:cNvPr id="25" name="Bullet3" descr="04ac8a28-1d69-4d73-bc7d-d9a0a65a4075"/>
              <p:cNvSpPr/>
              <p:nvPr/>
            </p:nvSpPr>
            <p:spPr>
              <a:xfrm>
                <a:off x="6474793" y="3368993"/>
                <a:ext cx="4419599" cy="57369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1" u="none">
                    <a:solidFill>
                      <a:srgbClr val="2F2F2F"/>
                    </a:solidFill>
                    <a:ea typeface="华康方圆体 Std W7"/>
                  </a:rPr>
                  <a:t>蛋白质营养价值衡量</a:t>
                </a:r>
                <a:endParaRPr lang="en-US" sz="1800" b="1" i="1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" name="Text3" descr="96c5efdd-ba69-43bd-84c1-b2c7a983c444"/>
              <p:cNvSpPr/>
              <p:nvPr/>
            </p:nvSpPr>
            <p:spPr>
              <a:xfrm>
                <a:off x="6474792" y="3942689"/>
                <a:ext cx="4419599" cy="512173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取决于食物中蛋白质含量、消化率和利用率，影响肌体吸收利用。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3" name="IconBackground3" descr="9d4d99c4-3a39-4636-ab10-10994dbdb5d7"/>
              <p:cNvSpPr/>
              <p:nvPr/>
            </p:nvSpPr>
            <p:spPr>
              <a:xfrm>
                <a:off x="5827256" y="3671124"/>
                <a:ext cx="537488" cy="5374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4" name="Icon3" descr="b605c2fd-7039-4e15-bf0a-9fb0b7c2ec62"/>
              <p:cNvSpPr/>
              <p:nvPr/>
            </p:nvSpPr>
            <p:spPr>
              <a:xfrm>
                <a:off x="5943600" y="3787700"/>
                <a:ext cx="304800" cy="304336"/>
              </a:xfrm>
              <a:custGeom>
                <a:avLst/>
                <a:gdLst>
                  <a:gd name="T0" fmla="*/ 3776 w 3922"/>
                  <a:gd name="T1" fmla="*/ 145 h 3922"/>
                  <a:gd name="T2" fmla="*/ 2386 w 3922"/>
                  <a:gd name="T3" fmla="*/ 0 h 3922"/>
                  <a:gd name="T4" fmla="*/ 0 w 3922"/>
                  <a:gd name="T5" fmla="*/ 2386 h 3922"/>
                  <a:gd name="T6" fmla="*/ 1535 w 3922"/>
                  <a:gd name="T7" fmla="*/ 3922 h 3922"/>
                  <a:gd name="T8" fmla="*/ 3922 w 3922"/>
                  <a:gd name="T9" fmla="*/ 1535 h 3922"/>
                  <a:gd name="T10" fmla="*/ 3776 w 3922"/>
                  <a:gd name="T11" fmla="*/ 145 h 3922"/>
                  <a:gd name="T12" fmla="*/ 1542 w 3922"/>
                  <a:gd name="T13" fmla="*/ 3201 h 3922"/>
                  <a:gd name="T14" fmla="*/ 720 w 3922"/>
                  <a:gd name="T15" fmla="*/ 2380 h 3922"/>
                  <a:gd name="T16" fmla="*/ 909 w 3922"/>
                  <a:gd name="T17" fmla="*/ 2191 h 3922"/>
                  <a:gd name="T18" fmla="*/ 1731 w 3922"/>
                  <a:gd name="T19" fmla="*/ 3013 h 3922"/>
                  <a:gd name="T20" fmla="*/ 1542 w 3922"/>
                  <a:gd name="T21" fmla="*/ 3201 h 3922"/>
                  <a:gd name="T22" fmla="*/ 3102 w 3922"/>
                  <a:gd name="T23" fmla="*/ 1291 h 3922"/>
                  <a:gd name="T24" fmla="*/ 2631 w 3922"/>
                  <a:gd name="T25" fmla="*/ 1291 h 3922"/>
                  <a:gd name="T26" fmla="*/ 2631 w 3922"/>
                  <a:gd name="T27" fmla="*/ 820 h 3922"/>
                  <a:gd name="T28" fmla="*/ 3102 w 3922"/>
                  <a:gd name="T29" fmla="*/ 820 h 3922"/>
                  <a:gd name="T30" fmla="*/ 3102 w 3922"/>
                  <a:gd name="T31" fmla="*/ 1291 h 3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22" h="3922">
                    <a:moveTo>
                      <a:pt x="3776" y="145"/>
                    </a:moveTo>
                    <a:lnTo>
                      <a:pt x="2386" y="0"/>
                    </a:lnTo>
                    <a:lnTo>
                      <a:pt x="0" y="2386"/>
                    </a:lnTo>
                    <a:lnTo>
                      <a:pt x="1535" y="3922"/>
                    </a:lnTo>
                    <a:lnTo>
                      <a:pt x="3922" y="1535"/>
                    </a:lnTo>
                    <a:lnTo>
                      <a:pt x="3776" y="145"/>
                    </a:lnTo>
                    <a:close/>
                    <a:moveTo>
                      <a:pt x="1542" y="3201"/>
                    </a:moveTo>
                    <a:lnTo>
                      <a:pt x="720" y="2380"/>
                    </a:lnTo>
                    <a:lnTo>
                      <a:pt x="909" y="2191"/>
                    </a:lnTo>
                    <a:lnTo>
                      <a:pt x="1731" y="3013"/>
                    </a:lnTo>
                    <a:lnTo>
                      <a:pt x="1542" y="3201"/>
                    </a:lnTo>
                    <a:close/>
                    <a:moveTo>
                      <a:pt x="3102" y="1291"/>
                    </a:moveTo>
                    <a:cubicBezTo>
                      <a:pt x="2972" y="1421"/>
                      <a:pt x="2761" y="1421"/>
                      <a:pt x="2631" y="1291"/>
                    </a:cubicBezTo>
                    <a:cubicBezTo>
                      <a:pt x="2501" y="1161"/>
                      <a:pt x="2501" y="950"/>
                      <a:pt x="2631" y="820"/>
                    </a:cubicBezTo>
                    <a:cubicBezTo>
                      <a:pt x="2761" y="689"/>
                      <a:pt x="2972" y="689"/>
                      <a:pt x="3102" y="820"/>
                    </a:cubicBezTo>
                    <a:cubicBezTo>
                      <a:pt x="3232" y="950"/>
                      <a:pt x="3232" y="1161"/>
                      <a:pt x="3102" y="12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53" name="组合 52" descr="ed62e610-9863-41ae-8366-d8559aa4de3b"/>
            <p:cNvGrpSpPr/>
            <p:nvPr/>
          </p:nvGrpSpPr>
          <p:grpSpPr>
            <a:xfrm>
              <a:off x="1297608" y="4208612"/>
              <a:ext cx="5067137" cy="1085869"/>
              <a:chOff x="1297608" y="4208612"/>
              <a:chExt cx="5067137" cy="1085869"/>
            </a:xfrm>
          </p:grpSpPr>
          <p:sp>
            <p:nvSpPr>
              <p:cNvPr id="37" name="Bullet4" descr="54d5762f-4402-453a-a102-2ebdaa62f624"/>
              <p:cNvSpPr/>
              <p:nvPr/>
            </p:nvSpPr>
            <p:spPr>
              <a:xfrm>
                <a:off x="1297609" y="4208612"/>
                <a:ext cx="4419599" cy="57369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sz="1800" b="1" i="1" u="none">
                    <a:solidFill>
                      <a:srgbClr val="2F2F2F"/>
                    </a:solidFill>
                    <a:ea typeface="华康方圆体 Std W7"/>
                  </a:rPr>
                  <a:t>蛋白质供应量</a:t>
                </a:r>
                <a:endParaRPr lang="en-US" sz="1800" b="1" i="1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8" name="Text4" descr="c22b168c-5d4a-40d1-8e46-4d108b76e35f"/>
              <p:cNvSpPr/>
              <p:nvPr/>
            </p:nvSpPr>
            <p:spPr>
              <a:xfrm>
                <a:off x="1297608" y="4782308"/>
                <a:ext cx="4419599" cy="512173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我国传统膳食中植物蛋白多，需增加动物和豆类蛋白满足儿童需求。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5" name="IconBackground4" descr="5bbd213a-ca43-476e-9ff6-ae2d18750cf5"/>
              <p:cNvSpPr/>
              <p:nvPr/>
            </p:nvSpPr>
            <p:spPr>
              <a:xfrm>
                <a:off x="5827257" y="4510743"/>
                <a:ext cx="537488" cy="5374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6" name="Icon4" descr="9add7e87-7262-4ce4-bdd6-d37727d1f0a9"/>
              <p:cNvSpPr/>
              <p:nvPr/>
            </p:nvSpPr>
            <p:spPr>
              <a:xfrm>
                <a:off x="5877575" y="4614756"/>
                <a:ext cx="436852" cy="329462"/>
              </a:xfrm>
              <a:custGeom>
                <a:avLst/>
                <a:gdLst>
                  <a:gd name="T0" fmla="*/ 6217 w 6310"/>
                  <a:gd name="T1" fmla="*/ 1083 h 4766"/>
                  <a:gd name="T2" fmla="*/ 5123 w 6310"/>
                  <a:gd name="T3" fmla="*/ 552 h 4766"/>
                  <a:gd name="T4" fmla="*/ 4961 w 6310"/>
                  <a:gd name="T5" fmla="*/ 507 h 4766"/>
                  <a:gd name="T6" fmla="*/ 4595 w 6310"/>
                  <a:gd name="T7" fmla="*/ 246 h 4766"/>
                  <a:gd name="T8" fmla="*/ 4483 w 6310"/>
                  <a:gd name="T9" fmla="*/ 78 h 4766"/>
                  <a:gd name="T10" fmla="*/ 4406 w 6310"/>
                  <a:gd name="T11" fmla="*/ 29 h 4766"/>
                  <a:gd name="T12" fmla="*/ 4308 w 6310"/>
                  <a:gd name="T13" fmla="*/ 0 h 4766"/>
                  <a:gd name="T14" fmla="*/ 4142 w 6310"/>
                  <a:gd name="T15" fmla="*/ 102 h 4766"/>
                  <a:gd name="T16" fmla="*/ 3141 w 6310"/>
                  <a:gd name="T17" fmla="*/ 1894 h 4766"/>
                  <a:gd name="T18" fmla="*/ 2187 w 6310"/>
                  <a:gd name="T19" fmla="*/ 110 h 4766"/>
                  <a:gd name="T20" fmla="*/ 2020 w 6310"/>
                  <a:gd name="T21" fmla="*/ 4 h 4766"/>
                  <a:gd name="T22" fmla="*/ 1925 w 6310"/>
                  <a:gd name="T23" fmla="*/ 31 h 4766"/>
                  <a:gd name="T24" fmla="*/ 1847 w 6310"/>
                  <a:gd name="T25" fmla="*/ 78 h 4766"/>
                  <a:gd name="T26" fmla="*/ 1732 w 6310"/>
                  <a:gd name="T27" fmla="*/ 244 h 4766"/>
                  <a:gd name="T28" fmla="*/ 1362 w 6310"/>
                  <a:gd name="T29" fmla="*/ 497 h 4766"/>
                  <a:gd name="T30" fmla="*/ 1199 w 6310"/>
                  <a:gd name="T31" fmla="*/ 538 h 4766"/>
                  <a:gd name="T32" fmla="*/ 95 w 6310"/>
                  <a:gd name="T33" fmla="*/ 1045 h 4766"/>
                  <a:gd name="T34" fmla="*/ 33 w 6310"/>
                  <a:gd name="T35" fmla="*/ 1261 h 4766"/>
                  <a:gd name="T36" fmla="*/ 732 w 6310"/>
                  <a:gd name="T37" fmla="*/ 2641 h 4766"/>
                  <a:gd name="T38" fmla="*/ 850 w 6310"/>
                  <a:gd name="T39" fmla="*/ 2716 h 4766"/>
                  <a:gd name="T40" fmla="*/ 850 w 6310"/>
                  <a:gd name="T41" fmla="*/ 2716 h 4766"/>
                  <a:gd name="T42" fmla="*/ 953 w 6310"/>
                  <a:gd name="T43" fmla="*/ 2668 h 4766"/>
                  <a:gd name="T44" fmla="*/ 1611 w 6310"/>
                  <a:gd name="T45" fmla="*/ 2299 h 4766"/>
                  <a:gd name="T46" fmla="*/ 2538 w 6310"/>
                  <a:gd name="T47" fmla="*/ 1968 h 4766"/>
                  <a:gd name="T48" fmla="*/ 2542 w 6310"/>
                  <a:gd name="T49" fmla="*/ 1966 h 4766"/>
                  <a:gd name="T50" fmla="*/ 2579 w 6310"/>
                  <a:gd name="T51" fmla="*/ 1945 h 4766"/>
                  <a:gd name="T52" fmla="*/ 2588 w 6310"/>
                  <a:gd name="T53" fmla="*/ 1958 h 4766"/>
                  <a:gd name="T54" fmla="*/ 2844 w 6310"/>
                  <a:gd name="T55" fmla="*/ 2424 h 4766"/>
                  <a:gd name="T56" fmla="*/ 1763 w 6310"/>
                  <a:gd name="T57" fmla="*/ 4359 h 4766"/>
                  <a:gd name="T58" fmla="*/ 1762 w 6310"/>
                  <a:gd name="T59" fmla="*/ 4360 h 4766"/>
                  <a:gd name="T60" fmla="*/ 1830 w 6310"/>
                  <a:gd name="T61" fmla="*/ 4634 h 4766"/>
                  <a:gd name="T62" fmla="*/ 1907 w 6310"/>
                  <a:gd name="T63" fmla="*/ 4683 h 4766"/>
                  <a:gd name="T64" fmla="*/ 2005 w 6310"/>
                  <a:gd name="T65" fmla="*/ 4712 h 4766"/>
                  <a:gd name="T66" fmla="*/ 2171 w 6310"/>
                  <a:gd name="T67" fmla="*/ 4610 h 4766"/>
                  <a:gd name="T68" fmla="*/ 3131 w 6310"/>
                  <a:gd name="T69" fmla="*/ 2944 h 4766"/>
                  <a:gd name="T70" fmla="*/ 4076 w 6310"/>
                  <a:gd name="T71" fmla="*/ 4660 h 4766"/>
                  <a:gd name="T72" fmla="*/ 4244 w 6310"/>
                  <a:gd name="T73" fmla="*/ 4766 h 4766"/>
                  <a:gd name="T74" fmla="*/ 4338 w 6310"/>
                  <a:gd name="T75" fmla="*/ 4739 h 4766"/>
                  <a:gd name="T76" fmla="*/ 4416 w 6310"/>
                  <a:gd name="T77" fmla="*/ 4691 h 4766"/>
                  <a:gd name="T78" fmla="*/ 4489 w 6310"/>
                  <a:gd name="T79" fmla="*/ 4419 h 4766"/>
                  <a:gd name="T80" fmla="*/ 3427 w 6310"/>
                  <a:gd name="T81" fmla="*/ 2430 h 4766"/>
                  <a:gd name="T82" fmla="*/ 3707 w 6310"/>
                  <a:gd name="T83" fmla="*/ 1943 h 4766"/>
                  <a:gd name="T84" fmla="*/ 3708 w 6310"/>
                  <a:gd name="T85" fmla="*/ 1941 h 4766"/>
                  <a:gd name="T86" fmla="*/ 3717 w 6310"/>
                  <a:gd name="T87" fmla="*/ 1928 h 4766"/>
                  <a:gd name="T88" fmla="*/ 3754 w 6310"/>
                  <a:gd name="T89" fmla="*/ 1950 h 4766"/>
                  <a:gd name="T90" fmla="*/ 3757 w 6310"/>
                  <a:gd name="T91" fmla="*/ 1952 h 4766"/>
                  <a:gd name="T92" fmla="*/ 4678 w 6310"/>
                  <a:gd name="T93" fmla="*/ 2304 h 4766"/>
                  <a:gd name="T94" fmla="*/ 5329 w 6310"/>
                  <a:gd name="T95" fmla="*/ 2687 h 4766"/>
                  <a:gd name="T96" fmla="*/ 5434 w 6310"/>
                  <a:gd name="T97" fmla="*/ 2737 h 4766"/>
                  <a:gd name="T98" fmla="*/ 5434 w 6310"/>
                  <a:gd name="T99" fmla="*/ 2737 h 4766"/>
                  <a:gd name="T100" fmla="*/ 5551 w 6310"/>
                  <a:gd name="T101" fmla="*/ 2664 h 4766"/>
                  <a:gd name="T102" fmla="*/ 6275 w 6310"/>
                  <a:gd name="T103" fmla="*/ 1300 h 4766"/>
                  <a:gd name="T104" fmla="*/ 6217 w 6310"/>
                  <a:gd name="T105" fmla="*/ 1083 h 4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10" h="4766">
                    <a:moveTo>
                      <a:pt x="6217" y="1083"/>
                    </a:moveTo>
                    <a:cubicBezTo>
                      <a:pt x="5899" y="761"/>
                      <a:pt x="5432" y="635"/>
                      <a:pt x="5123" y="552"/>
                    </a:cubicBezTo>
                    <a:cubicBezTo>
                      <a:pt x="5063" y="536"/>
                      <a:pt x="5007" y="521"/>
                      <a:pt x="4961" y="507"/>
                    </a:cubicBezTo>
                    <a:cubicBezTo>
                      <a:pt x="4771" y="449"/>
                      <a:pt x="4650" y="318"/>
                      <a:pt x="4595" y="246"/>
                    </a:cubicBezTo>
                    <a:cubicBezTo>
                      <a:pt x="4597" y="189"/>
                      <a:pt x="4555" y="124"/>
                      <a:pt x="4483" y="78"/>
                    </a:cubicBezTo>
                    <a:lnTo>
                      <a:pt x="4406" y="29"/>
                    </a:lnTo>
                    <a:cubicBezTo>
                      <a:pt x="4376" y="10"/>
                      <a:pt x="4343" y="0"/>
                      <a:pt x="4308" y="0"/>
                    </a:cubicBezTo>
                    <a:cubicBezTo>
                      <a:pt x="4239" y="0"/>
                      <a:pt x="4176" y="39"/>
                      <a:pt x="4142" y="102"/>
                    </a:cubicBezTo>
                    <a:lnTo>
                      <a:pt x="3141" y="1894"/>
                    </a:lnTo>
                    <a:lnTo>
                      <a:pt x="2187" y="110"/>
                    </a:lnTo>
                    <a:cubicBezTo>
                      <a:pt x="2154" y="44"/>
                      <a:pt x="2090" y="4"/>
                      <a:pt x="2020" y="4"/>
                    </a:cubicBezTo>
                    <a:cubicBezTo>
                      <a:pt x="1986" y="4"/>
                      <a:pt x="1954" y="13"/>
                      <a:pt x="1925" y="31"/>
                    </a:cubicBezTo>
                    <a:lnTo>
                      <a:pt x="1847" y="78"/>
                    </a:lnTo>
                    <a:cubicBezTo>
                      <a:pt x="1774" y="123"/>
                      <a:pt x="1731" y="187"/>
                      <a:pt x="1732" y="244"/>
                    </a:cubicBezTo>
                    <a:cubicBezTo>
                      <a:pt x="1676" y="315"/>
                      <a:pt x="1552" y="443"/>
                      <a:pt x="1362" y="497"/>
                    </a:cubicBezTo>
                    <a:cubicBezTo>
                      <a:pt x="1315" y="510"/>
                      <a:pt x="1259" y="524"/>
                      <a:pt x="1199" y="538"/>
                    </a:cubicBezTo>
                    <a:cubicBezTo>
                      <a:pt x="889" y="615"/>
                      <a:pt x="419" y="731"/>
                      <a:pt x="95" y="1045"/>
                    </a:cubicBezTo>
                    <a:cubicBezTo>
                      <a:pt x="0" y="1137"/>
                      <a:pt x="9" y="1213"/>
                      <a:pt x="33" y="1261"/>
                    </a:cubicBezTo>
                    <a:lnTo>
                      <a:pt x="732" y="2641"/>
                    </a:lnTo>
                    <a:cubicBezTo>
                      <a:pt x="755" y="2687"/>
                      <a:pt x="801" y="2716"/>
                      <a:pt x="850" y="2716"/>
                    </a:cubicBezTo>
                    <a:lnTo>
                      <a:pt x="850" y="2716"/>
                    </a:lnTo>
                    <a:cubicBezTo>
                      <a:pt x="889" y="2716"/>
                      <a:pt x="925" y="2699"/>
                      <a:pt x="953" y="2668"/>
                    </a:cubicBezTo>
                    <a:cubicBezTo>
                      <a:pt x="1020" y="2595"/>
                      <a:pt x="1265" y="2350"/>
                      <a:pt x="1611" y="2299"/>
                    </a:cubicBezTo>
                    <a:cubicBezTo>
                      <a:pt x="1892" y="2258"/>
                      <a:pt x="2221" y="2186"/>
                      <a:pt x="2538" y="1968"/>
                    </a:cubicBezTo>
                    <a:lnTo>
                      <a:pt x="2542" y="1966"/>
                    </a:lnTo>
                    <a:cubicBezTo>
                      <a:pt x="2550" y="1960"/>
                      <a:pt x="2569" y="1947"/>
                      <a:pt x="2579" y="1945"/>
                    </a:cubicBezTo>
                    <a:cubicBezTo>
                      <a:pt x="2581" y="1946"/>
                      <a:pt x="2584" y="1950"/>
                      <a:pt x="2588" y="1958"/>
                    </a:cubicBezTo>
                    <a:lnTo>
                      <a:pt x="2844" y="2424"/>
                    </a:lnTo>
                    <a:lnTo>
                      <a:pt x="1763" y="4359"/>
                    </a:lnTo>
                    <a:lnTo>
                      <a:pt x="1762" y="4360"/>
                    </a:lnTo>
                    <a:cubicBezTo>
                      <a:pt x="1712" y="4455"/>
                      <a:pt x="1743" y="4578"/>
                      <a:pt x="1830" y="4634"/>
                    </a:cubicBezTo>
                    <a:lnTo>
                      <a:pt x="1907" y="4683"/>
                    </a:lnTo>
                    <a:cubicBezTo>
                      <a:pt x="1937" y="4702"/>
                      <a:pt x="1971" y="4712"/>
                      <a:pt x="2005" y="4712"/>
                    </a:cubicBezTo>
                    <a:cubicBezTo>
                      <a:pt x="2074" y="4712"/>
                      <a:pt x="2137" y="4673"/>
                      <a:pt x="2171" y="4610"/>
                    </a:cubicBezTo>
                    <a:lnTo>
                      <a:pt x="3131" y="2944"/>
                    </a:lnTo>
                    <a:lnTo>
                      <a:pt x="4076" y="4660"/>
                    </a:lnTo>
                    <a:cubicBezTo>
                      <a:pt x="4109" y="4725"/>
                      <a:pt x="4174" y="4766"/>
                      <a:pt x="4244" y="4766"/>
                    </a:cubicBezTo>
                    <a:cubicBezTo>
                      <a:pt x="4277" y="4766"/>
                      <a:pt x="4310" y="4756"/>
                      <a:pt x="4338" y="4739"/>
                    </a:cubicBezTo>
                    <a:lnTo>
                      <a:pt x="4416" y="4691"/>
                    </a:lnTo>
                    <a:cubicBezTo>
                      <a:pt x="4505" y="4637"/>
                      <a:pt x="4538" y="4515"/>
                      <a:pt x="4489" y="4419"/>
                    </a:cubicBezTo>
                    <a:lnTo>
                      <a:pt x="3427" y="2430"/>
                    </a:lnTo>
                    <a:lnTo>
                      <a:pt x="3707" y="1943"/>
                    </a:lnTo>
                    <a:lnTo>
                      <a:pt x="3708" y="1941"/>
                    </a:lnTo>
                    <a:cubicBezTo>
                      <a:pt x="3712" y="1933"/>
                      <a:pt x="3715" y="1930"/>
                      <a:pt x="3717" y="1928"/>
                    </a:cubicBezTo>
                    <a:cubicBezTo>
                      <a:pt x="3727" y="1930"/>
                      <a:pt x="3746" y="1944"/>
                      <a:pt x="3754" y="1950"/>
                    </a:cubicBezTo>
                    <a:lnTo>
                      <a:pt x="3757" y="1952"/>
                    </a:lnTo>
                    <a:cubicBezTo>
                      <a:pt x="4071" y="2177"/>
                      <a:pt x="4398" y="2256"/>
                      <a:pt x="4678" y="2304"/>
                    </a:cubicBezTo>
                    <a:cubicBezTo>
                      <a:pt x="5023" y="2362"/>
                      <a:pt x="5264" y="2612"/>
                      <a:pt x="5329" y="2687"/>
                    </a:cubicBezTo>
                    <a:cubicBezTo>
                      <a:pt x="5357" y="2719"/>
                      <a:pt x="5395" y="2737"/>
                      <a:pt x="5434" y="2737"/>
                    </a:cubicBezTo>
                    <a:lnTo>
                      <a:pt x="5434" y="2737"/>
                    </a:lnTo>
                    <a:cubicBezTo>
                      <a:pt x="5483" y="2737"/>
                      <a:pt x="5528" y="2709"/>
                      <a:pt x="5551" y="2664"/>
                    </a:cubicBezTo>
                    <a:lnTo>
                      <a:pt x="6275" y="1300"/>
                    </a:lnTo>
                    <a:cubicBezTo>
                      <a:pt x="6300" y="1253"/>
                      <a:pt x="6310" y="1177"/>
                      <a:pt x="6217" y="10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56" name="组合 55" descr="864daf8e-68fa-421a-889f-6321e74abe57"/>
            <p:cNvGrpSpPr/>
            <p:nvPr/>
          </p:nvGrpSpPr>
          <p:grpSpPr>
            <a:xfrm>
              <a:off x="5827256" y="5048231"/>
              <a:ext cx="5067136" cy="1085869"/>
              <a:chOff x="5827256" y="5048231"/>
              <a:chExt cx="5067136" cy="1085869"/>
            </a:xfrm>
          </p:grpSpPr>
          <p:sp>
            <p:nvSpPr>
              <p:cNvPr id="19" name="Bullet5" descr="856ea4e6-e6d4-4cf6-9c6b-2b63bd08a771"/>
              <p:cNvSpPr/>
              <p:nvPr/>
            </p:nvSpPr>
            <p:spPr>
              <a:xfrm>
                <a:off x="6474793" y="5048231"/>
                <a:ext cx="4419599" cy="573696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/>
                <a:r>
                  <a:rPr lang="en-US" sz="1800" b="1" i="1" u="none">
                    <a:solidFill>
                      <a:srgbClr val="2F2F2F"/>
                    </a:solidFill>
                    <a:ea typeface="华康方圆体 Std W7"/>
                  </a:rPr>
                  <a:t>蛋白质食物来源</a:t>
                </a:r>
                <a:endParaRPr lang="en-US" sz="1800" b="1" i="1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0" name="Text5" descr="5d806b94-faea-4af1-8295-e0422007bfe3"/>
              <p:cNvSpPr/>
              <p:nvPr/>
            </p:nvSpPr>
            <p:spPr>
              <a:xfrm>
                <a:off x="6474792" y="5621927"/>
                <a:ext cx="4419599" cy="512173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畜禽肉类、蛋类、鱼类、奶类等动物蛋白，谷类、豆类等植物蛋白。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7" name="IconBackground5" descr="84ebe0d5-344e-4755-8283-e677e01fc229"/>
              <p:cNvSpPr/>
              <p:nvPr/>
            </p:nvSpPr>
            <p:spPr>
              <a:xfrm>
                <a:off x="5827256" y="5350362"/>
                <a:ext cx="537488" cy="5374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8" name="Icon5" descr="de22d9cc-7112-4c57-adbe-6ebebe311d5a"/>
              <p:cNvSpPr/>
              <p:nvPr/>
            </p:nvSpPr>
            <p:spPr>
              <a:xfrm>
                <a:off x="5981700" y="5445486"/>
                <a:ext cx="228600" cy="347240"/>
              </a:xfrm>
              <a:custGeom>
                <a:avLst/>
                <a:gdLst>
                  <a:gd name="connsiteX0" fmla="*/ 182337 w 363236"/>
                  <a:gd name="connsiteY0" fmla="*/ 242311 h 551751"/>
                  <a:gd name="connsiteX1" fmla="*/ 232600 w 363236"/>
                  <a:gd name="connsiteY1" fmla="*/ 344025 h 551751"/>
                  <a:gd name="connsiteX2" fmla="*/ 344615 w 363236"/>
                  <a:gd name="connsiteY2" fmla="*/ 361216 h 551751"/>
                  <a:gd name="connsiteX3" fmla="*/ 264194 w 363236"/>
                  <a:gd name="connsiteY3" fmla="*/ 440009 h 551751"/>
                  <a:gd name="connsiteX4" fmla="*/ 282863 w 363236"/>
                  <a:gd name="connsiteY4" fmla="*/ 551751 h 551751"/>
                  <a:gd name="connsiteX5" fmla="*/ 182337 w 363236"/>
                  <a:gd name="connsiteY5" fmla="*/ 498745 h 551751"/>
                  <a:gd name="connsiteX6" fmla="*/ 80374 w 363236"/>
                  <a:gd name="connsiteY6" fmla="*/ 551751 h 551751"/>
                  <a:gd name="connsiteX7" fmla="*/ 100479 w 363236"/>
                  <a:gd name="connsiteY7" fmla="*/ 440009 h 551751"/>
                  <a:gd name="connsiteX8" fmla="*/ 18622 w 363236"/>
                  <a:gd name="connsiteY8" fmla="*/ 361216 h 551751"/>
                  <a:gd name="connsiteX9" fmla="*/ 130637 w 363236"/>
                  <a:gd name="connsiteY9" fmla="*/ 344025 h 551751"/>
                  <a:gd name="connsiteX10" fmla="*/ 0 w 363236"/>
                  <a:gd name="connsiteY10" fmla="*/ 0 h 551751"/>
                  <a:gd name="connsiteX11" fmla="*/ 119164 w 363236"/>
                  <a:gd name="connsiteY11" fmla="*/ 0 h 551751"/>
                  <a:gd name="connsiteX12" fmla="*/ 182336 w 363236"/>
                  <a:gd name="connsiteY12" fmla="*/ 83160 h 551751"/>
                  <a:gd name="connsiteX13" fmla="*/ 244072 w 363236"/>
                  <a:gd name="connsiteY13" fmla="*/ 0 h 551751"/>
                  <a:gd name="connsiteX14" fmla="*/ 363236 w 363236"/>
                  <a:gd name="connsiteY14" fmla="*/ 0 h 551751"/>
                  <a:gd name="connsiteX15" fmla="*/ 182336 w 363236"/>
                  <a:gd name="connsiteY15" fmla="*/ 242311 h 551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3236" h="551751">
                    <a:moveTo>
                      <a:pt x="182337" y="242311"/>
                    </a:moveTo>
                    <a:lnTo>
                      <a:pt x="232600" y="344025"/>
                    </a:lnTo>
                    <a:lnTo>
                      <a:pt x="344615" y="361216"/>
                    </a:lnTo>
                    <a:lnTo>
                      <a:pt x="264194" y="440009"/>
                    </a:lnTo>
                    <a:lnTo>
                      <a:pt x="282863" y="551751"/>
                    </a:lnTo>
                    <a:lnTo>
                      <a:pt x="182337" y="498745"/>
                    </a:lnTo>
                    <a:lnTo>
                      <a:pt x="80374" y="551751"/>
                    </a:lnTo>
                    <a:lnTo>
                      <a:pt x="100479" y="440009"/>
                    </a:lnTo>
                    <a:lnTo>
                      <a:pt x="18622" y="361216"/>
                    </a:lnTo>
                    <a:lnTo>
                      <a:pt x="130637" y="344025"/>
                    </a:lnTo>
                    <a:close/>
                    <a:moveTo>
                      <a:pt x="0" y="0"/>
                    </a:moveTo>
                    <a:lnTo>
                      <a:pt x="119164" y="0"/>
                    </a:lnTo>
                    <a:lnTo>
                      <a:pt x="182336" y="83160"/>
                    </a:lnTo>
                    <a:lnTo>
                      <a:pt x="244072" y="0"/>
                    </a:lnTo>
                    <a:lnTo>
                      <a:pt x="363236" y="0"/>
                    </a:lnTo>
                    <a:lnTo>
                      <a:pt x="182336" y="242311"/>
                    </a:lnTo>
                    <a:close/>
                  </a:path>
                </a:pathLst>
              </a:custGeom>
              <a:solidFill>
                <a:srgbClr val="FFF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脂肪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8" name="26cc59fe-6d3d-446c-969f-6535b2b8c2a3.source.5.zh-Hans.pptx" descr="727a3142-6112-4717-aca2-93df16fcde56"/>
          <p:cNvGrpSpPr/>
          <p:nvPr/>
        </p:nvGrpSpPr>
        <p:grpSpPr>
          <a:xfrm>
            <a:off x="660400" y="1130300"/>
            <a:ext cx="10858500" cy="5003799"/>
            <a:chOff x="660400" y="1130300"/>
            <a:chExt cx="10858500" cy="5003799"/>
          </a:xfrm>
        </p:grpSpPr>
        <p:grpSp>
          <p:nvGrpSpPr>
            <p:cNvPr id="37" name="组合 36" descr="95d1f1e3-75e3-45da-b8cd-cc183cdbb071"/>
            <p:cNvGrpSpPr/>
            <p:nvPr/>
          </p:nvGrpSpPr>
          <p:grpSpPr>
            <a:xfrm>
              <a:off x="4425535" y="2218151"/>
              <a:ext cx="3261853" cy="3101083"/>
              <a:chOff x="4425535" y="2218151"/>
              <a:chExt cx="3261853" cy="3101083"/>
            </a:xfrm>
          </p:grpSpPr>
          <p:sp>
            <p:nvSpPr>
              <p:cNvPr id="3" name="îşľíḋé" descr="8b71246c-ce79-46f4-aaaf-45b07553c13f"/>
              <p:cNvSpPr/>
              <p:nvPr/>
            </p:nvSpPr>
            <p:spPr bwMode="auto">
              <a:xfrm>
                <a:off x="5704552" y="3963403"/>
                <a:ext cx="703817" cy="1355831"/>
              </a:xfrm>
              <a:custGeom>
                <a:avLst/>
                <a:gdLst>
                  <a:gd name="T0" fmla="*/ 197 w 394"/>
                  <a:gd name="T1" fmla="*/ 0 h 759"/>
                  <a:gd name="T2" fmla="*/ 0 w 394"/>
                  <a:gd name="T3" fmla="*/ 109 h 759"/>
                  <a:gd name="T4" fmla="*/ 83 w 394"/>
                  <a:gd name="T5" fmla="*/ 109 h 759"/>
                  <a:gd name="T6" fmla="*/ 83 w 394"/>
                  <a:gd name="T7" fmla="*/ 759 h 759"/>
                  <a:gd name="T8" fmla="*/ 311 w 394"/>
                  <a:gd name="T9" fmla="*/ 759 h 759"/>
                  <a:gd name="T10" fmla="*/ 311 w 394"/>
                  <a:gd name="T11" fmla="*/ 109 h 759"/>
                  <a:gd name="T12" fmla="*/ 394 w 394"/>
                  <a:gd name="T13" fmla="*/ 109 h 759"/>
                  <a:gd name="T14" fmla="*/ 197 w 394"/>
                  <a:gd name="T15" fmla="*/ 0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4" h="759">
                    <a:moveTo>
                      <a:pt x="197" y="0"/>
                    </a:moveTo>
                    <a:lnTo>
                      <a:pt x="0" y="109"/>
                    </a:lnTo>
                    <a:lnTo>
                      <a:pt x="83" y="109"/>
                    </a:lnTo>
                    <a:lnTo>
                      <a:pt x="83" y="759"/>
                    </a:lnTo>
                    <a:lnTo>
                      <a:pt x="311" y="759"/>
                    </a:lnTo>
                    <a:lnTo>
                      <a:pt x="311" y="109"/>
                    </a:lnTo>
                    <a:lnTo>
                      <a:pt x="394" y="109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" name="ïṥļïḑe" descr="9129b1bb-7a45-4180-9702-e764d1b413ca"/>
              <p:cNvSpPr/>
              <p:nvPr/>
            </p:nvSpPr>
            <p:spPr bwMode="auto">
              <a:xfrm>
                <a:off x="6331557" y="3484665"/>
                <a:ext cx="1355831" cy="889596"/>
              </a:xfrm>
              <a:custGeom>
                <a:avLst/>
                <a:gdLst>
                  <a:gd name="T0" fmla="*/ 0 w 759"/>
                  <a:gd name="T1" fmla="*/ 154 h 498"/>
                  <a:gd name="T2" fmla="*/ 43 w 759"/>
                  <a:gd name="T3" fmla="*/ 377 h 498"/>
                  <a:gd name="T4" fmla="*/ 69 w 759"/>
                  <a:gd name="T5" fmla="*/ 297 h 498"/>
                  <a:gd name="T6" fmla="*/ 688 w 759"/>
                  <a:gd name="T7" fmla="*/ 498 h 498"/>
                  <a:gd name="T8" fmla="*/ 759 w 759"/>
                  <a:gd name="T9" fmla="*/ 282 h 498"/>
                  <a:gd name="T10" fmla="*/ 140 w 759"/>
                  <a:gd name="T11" fmla="*/ 81 h 498"/>
                  <a:gd name="T12" fmla="*/ 166 w 759"/>
                  <a:gd name="T13" fmla="*/ 0 h 498"/>
                  <a:gd name="T14" fmla="*/ 0 w 759"/>
                  <a:gd name="T15" fmla="*/ 154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9" h="498">
                    <a:moveTo>
                      <a:pt x="0" y="154"/>
                    </a:moveTo>
                    <a:lnTo>
                      <a:pt x="43" y="377"/>
                    </a:lnTo>
                    <a:lnTo>
                      <a:pt x="69" y="297"/>
                    </a:lnTo>
                    <a:lnTo>
                      <a:pt x="688" y="498"/>
                    </a:lnTo>
                    <a:lnTo>
                      <a:pt x="759" y="282"/>
                    </a:lnTo>
                    <a:lnTo>
                      <a:pt x="140" y="81"/>
                    </a:lnTo>
                    <a:lnTo>
                      <a:pt x="166" y="0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" name="îŝḷídè" descr="3a2bd434-731f-4f96-8ea1-b41630aad047"/>
              <p:cNvSpPr/>
              <p:nvPr/>
            </p:nvSpPr>
            <p:spPr bwMode="auto">
              <a:xfrm>
                <a:off x="6056461" y="2218151"/>
                <a:ext cx="1130752" cy="1266514"/>
              </a:xfrm>
              <a:custGeom>
                <a:avLst/>
                <a:gdLst>
                  <a:gd name="T0" fmla="*/ 95 w 633"/>
                  <a:gd name="T1" fmla="*/ 681 h 709"/>
                  <a:gd name="T2" fmla="*/ 320 w 633"/>
                  <a:gd name="T3" fmla="*/ 709 h 709"/>
                  <a:gd name="T4" fmla="*/ 251 w 633"/>
                  <a:gd name="T5" fmla="*/ 659 h 709"/>
                  <a:gd name="T6" fmla="*/ 633 w 633"/>
                  <a:gd name="T7" fmla="*/ 133 h 709"/>
                  <a:gd name="T8" fmla="*/ 451 w 633"/>
                  <a:gd name="T9" fmla="*/ 0 h 709"/>
                  <a:gd name="T10" fmla="*/ 69 w 633"/>
                  <a:gd name="T11" fmla="*/ 527 h 709"/>
                  <a:gd name="T12" fmla="*/ 0 w 633"/>
                  <a:gd name="T13" fmla="*/ 477 h 709"/>
                  <a:gd name="T14" fmla="*/ 95 w 633"/>
                  <a:gd name="T15" fmla="*/ 681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3" h="709">
                    <a:moveTo>
                      <a:pt x="95" y="681"/>
                    </a:moveTo>
                    <a:lnTo>
                      <a:pt x="320" y="709"/>
                    </a:lnTo>
                    <a:lnTo>
                      <a:pt x="251" y="659"/>
                    </a:lnTo>
                    <a:lnTo>
                      <a:pt x="633" y="133"/>
                    </a:lnTo>
                    <a:lnTo>
                      <a:pt x="451" y="0"/>
                    </a:lnTo>
                    <a:lnTo>
                      <a:pt x="69" y="527"/>
                    </a:lnTo>
                    <a:lnTo>
                      <a:pt x="0" y="477"/>
                    </a:lnTo>
                    <a:lnTo>
                      <a:pt x="95" y="68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6" name="îšlîḍé" descr="5d6a729b-ada4-4018-9518-ef90f40b7b38"/>
              <p:cNvSpPr/>
              <p:nvPr/>
            </p:nvSpPr>
            <p:spPr bwMode="auto">
              <a:xfrm>
                <a:off x="4925709" y="2218151"/>
                <a:ext cx="1130752" cy="1266514"/>
              </a:xfrm>
              <a:custGeom>
                <a:avLst/>
                <a:gdLst>
                  <a:gd name="T0" fmla="*/ 538 w 633"/>
                  <a:gd name="T1" fmla="*/ 681 h 709"/>
                  <a:gd name="T2" fmla="*/ 633 w 633"/>
                  <a:gd name="T3" fmla="*/ 477 h 709"/>
                  <a:gd name="T4" fmla="*/ 564 w 633"/>
                  <a:gd name="T5" fmla="*/ 527 h 709"/>
                  <a:gd name="T6" fmla="*/ 183 w 633"/>
                  <a:gd name="T7" fmla="*/ 0 h 709"/>
                  <a:gd name="T8" fmla="*/ 0 w 633"/>
                  <a:gd name="T9" fmla="*/ 133 h 709"/>
                  <a:gd name="T10" fmla="*/ 382 w 633"/>
                  <a:gd name="T11" fmla="*/ 659 h 709"/>
                  <a:gd name="T12" fmla="*/ 313 w 633"/>
                  <a:gd name="T13" fmla="*/ 709 h 709"/>
                  <a:gd name="T14" fmla="*/ 538 w 633"/>
                  <a:gd name="T15" fmla="*/ 681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3" h="709">
                    <a:moveTo>
                      <a:pt x="538" y="681"/>
                    </a:moveTo>
                    <a:lnTo>
                      <a:pt x="633" y="477"/>
                    </a:lnTo>
                    <a:lnTo>
                      <a:pt x="564" y="527"/>
                    </a:lnTo>
                    <a:lnTo>
                      <a:pt x="183" y="0"/>
                    </a:lnTo>
                    <a:lnTo>
                      <a:pt x="0" y="133"/>
                    </a:lnTo>
                    <a:lnTo>
                      <a:pt x="382" y="659"/>
                    </a:lnTo>
                    <a:lnTo>
                      <a:pt x="313" y="709"/>
                    </a:lnTo>
                    <a:lnTo>
                      <a:pt x="538" y="68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7" name="ïṩ1íḋé" descr="bd56b919-f5d1-4664-bca1-6e12a9804ff1"/>
              <p:cNvSpPr/>
              <p:nvPr/>
            </p:nvSpPr>
            <p:spPr bwMode="auto">
              <a:xfrm>
                <a:off x="4425535" y="3484665"/>
                <a:ext cx="1355831" cy="889596"/>
              </a:xfrm>
              <a:custGeom>
                <a:avLst/>
                <a:gdLst>
                  <a:gd name="T0" fmla="*/ 759 w 759"/>
                  <a:gd name="T1" fmla="*/ 154 h 498"/>
                  <a:gd name="T2" fmla="*/ 593 w 759"/>
                  <a:gd name="T3" fmla="*/ 0 h 498"/>
                  <a:gd name="T4" fmla="*/ 619 w 759"/>
                  <a:gd name="T5" fmla="*/ 81 h 498"/>
                  <a:gd name="T6" fmla="*/ 0 w 759"/>
                  <a:gd name="T7" fmla="*/ 282 h 498"/>
                  <a:gd name="T8" fmla="*/ 71 w 759"/>
                  <a:gd name="T9" fmla="*/ 498 h 498"/>
                  <a:gd name="T10" fmla="*/ 690 w 759"/>
                  <a:gd name="T11" fmla="*/ 297 h 498"/>
                  <a:gd name="T12" fmla="*/ 716 w 759"/>
                  <a:gd name="T13" fmla="*/ 377 h 498"/>
                  <a:gd name="T14" fmla="*/ 759 w 759"/>
                  <a:gd name="T15" fmla="*/ 154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9" h="498">
                    <a:moveTo>
                      <a:pt x="759" y="154"/>
                    </a:moveTo>
                    <a:lnTo>
                      <a:pt x="593" y="0"/>
                    </a:lnTo>
                    <a:lnTo>
                      <a:pt x="619" y="81"/>
                    </a:lnTo>
                    <a:lnTo>
                      <a:pt x="0" y="282"/>
                    </a:lnTo>
                    <a:lnTo>
                      <a:pt x="71" y="498"/>
                    </a:lnTo>
                    <a:lnTo>
                      <a:pt x="690" y="297"/>
                    </a:lnTo>
                    <a:lnTo>
                      <a:pt x="716" y="377"/>
                    </a:lnTo>
                    <a:lnTo>
                      <a:pt x="759" y="154"/>
                    </a:ln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grpSp>
          <p:nvGrpSpPr>
            <p:cNvPr id="31" name="组合 30" descr="302db348-f4df-4780-974e-2e249682091d"/>
            <p:cNvGrpSpPr/>
            <p:nvPr/>
          </p:nvGrpSpPr>
          <p:grpSpPr>
            <a:xfrm>
              <a:off x="1414360" y="1756702"/>
              <a:ext cx="4141926" cy="1237529"/>
              <a:chOff x="1414360" y="1756702"/>
              <a:chExt cx="4141926" cy="1237529"/>
            </a:xfrm>
          </p:grpSpPr>
          <p:sp>
            <p:nvSpPr>
              <p:cNvPr id="8" name="IconBackground1" descr="ea3b9f60-5abf-49ac-ac27-36414e58d5fe"/>
              <p:cNvSpPr/>
              <p:nvPr/>
            </p:nvSpPr>
            <p:spPr>
              <a:xfrm>
                <a:off x="4733879" y="1949743"/>
                <a:ext cx="822407" cy="822407"/>
              </a:xfrm>
              <a:prstGeom prst="ellipse">
                <a:avLst/>
              </a:prstGeom>
              <a:solidFill>
                <a:schemeClr val="bg1"/>
              </a:solidFill>
              <a:ln w="698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4" name="Icon1" descr="6beea216-9e86-4ab5-bb20-9156ec45c828"/>
              <p:cNvSpPr/>
              <p:nvPr/>
            </p:nvSpPr>
            <p:spPr bwMode="auto">
              <a:xfrm>
                <a:off x="4947240" y="2149835"/>
                <a:ext cx="422140" cy="421243"/>
              </a:xfrm>
              <a:custGeom>
                <a:avLst/>
                <a:gdLst>
                  <a:gd name="T0" fmla="*/ 0 w 199"/>
                  <a:gd name="T1" fmla="*/ 99 h 198"/>
                  <a:gd name="T2" fmla="*/ 199 w 199"/>
                  <a:gd name="T3" fmla="*/ 99 h 198"/>
                  <a:gd name="T4" fmla="*/ 112 w 199"/>
                  <a:gd name="T5" fmla="*/ 185 h 198"/>
                  <a:gd name="T6" fmla="*/ 104 w 199"/>
                  <a:gd name="T7" fmla="*/ 145 h 198"/>
                  <a:gd name="T8" fmla="*/ 112 w 199"/>
                  <a:gd name="T9" fmla="*/ 185 h 198"/>
                  <a:gd name="T10" fmla="*/ 96 w 199"/>
                  <a:gd name="T11" fmla="*/ 145 h 198"/>
                  <a:gd name="T12" fmla="*/ 87 w 199"/>
                  <a:gd name="T13" fmla="*/ 185 h 198"/>
                  <a:gd name="T14" fmla="*/ 87 w 199"/>
                  <a:gd name="T15" fmla="*/ 13 h 198"/>
                  <a:gd name="T16" fmla="*/ 96 w 199"/>
                  <a:gd name="T17" fmla="*/ 53 h 198"/>
                  <a:gd name="T18" fmla="*/ 87 w 199"/>
                  <a:gd name="T19" fmla="*/ 13 h 198"/>
                  <a:gd name="T20" fmla="*/ 104 w 199"/>
                  <a:gd name="T21" fmla="*/ 53 h 198"/>
                  <a:gd name="T22" fmla="*/ 112 w 199"/>
                  <a:gd name="T23" fmla="*/ 13 h 198"/>
                  <a:gd name="T24" fmla="*/ 104 w 199"/>
                  <a:gd name="T25" fmla="*/ 61 h 198"/>
                  <a:gd name="T26" fmla="*/ 149 w 199"/>
                  <a:gd name="T27" fmla="*/ 95 h 198"/>
                  <a:gd name="T28" fmla="*/ 104 w 199"/>
                  <a:gd name="T29" fmla="*/ 61 h 198"/>
                  <a:gd name="T30" fmla="*/ 96 w 199"/>
                  <a:gd name="T31" fmla="*/ 95 h 198"/>
                  <a:gd name="T32" fmla="*/ 57 w 199"/>
                  <a:gd name="T33" fmla="*/ 55 h 198"/>
                  <a:gd name="T34" fmla="*/ 42 w 199"/>
                  <a:gd name="T35" fmla="*/ 95 h 198"/>
                  <a:gd name="T36" fmla="*/ 31 w 199"/>
                  <a:gd name="T37" fmla="*/ 45 h 198"/>
                  <a:gd name="T38" fmla="*/ 42 w 199"/>
                  <a:gd name="T39" fmla="*/ 95 h 198"/>
                  <a:gd name="T40" fmla="*/ 49 w 199"/>
                  <a:gd name="T41" fmla="*/ 145 h 198"/>
                  <a:gd name="T42" fmla="*/ 13 w 199"/>
                  <a:gd name="T43" fmla="*/ 103 h 198"/>
                  <a:gd name="T44" fmla="*/ 50 w 199"/>
                  <a:gd name="T45" fmla="*/ 103 h 198"/>
                  <a:gd name="T46" fmla="*/ 96 w 199"/>
                  <a:gd name="T47" fmla="*/ 137 h 198"/>
                  <a:gd name="T48" fmla="*/ 50 w 199"/>
                  <a:gd name="T49" fmla="*/ 103 h 198"/>
                  <a:gd name="T50" fmla="*/ 104 w 199"/>
                  <a:gd name="T51" fmla="*/ 103 h 198"/>
                  <a:gd name="T52" fmla="*/ 143 w 199"/>
                  <a:gd name="T53" fmla="*/ 142 h 198"/>
                  <a:gd name="T54" fmla="*/ 157 w 199"/>
                  <a:gd name="T55" fmla="*/ 103 h 198"/>
                  <a:gd name="T56" fmla="*/ 168 w 199"/>
                  <a:gd name="T57" fmla="*/ 153 h 198"/>
                  <a:gd name="T58" fmla="*/ 157 w 199"/>
                  <a:gd name="T59" fmla="*/ 103 h 198"/>
                  <a:gd name="T60" fmla="*/ 150 w 199"/>
                  <a:gd name="T61" fmla="*/ 53 h 198"/>
                  <a:gd name="T62" fmla="*/ 187 w 199"/>
                  <a:gd name="T63" fmla="*/ 95 h 198"/>
                  <a:gd name="T64" fmla="*/ 162 w 199"/>
                  <a:gd name="T65" fmla="*/ 39 h 198"/>
                  <a:gd name="T66" fmla="*/ 131 w 199"/>
                  <a:gd name="T67" fmla="*/ 18 h 198"/>
                  <a:gd name="T68" fmla="*/ 68 w 199"/>
                  <a:gd name="T69" fmla="*/ 18 h 198"/>
                  <a:gd name="T70" fmla="*/ 37 w 199"/>
                  <a:gd name="T71" fmla="*/ 39 h 198"/>
                  <a:gd name="T72" fmla="*/ 37 w 199"/>
                  <a:gd name="T73" fmla="*/ 159 h 198"/>
                  <a:gd name="T74" fmla="*/ 68 w 199"/>
                  <a:gd name="T75" fmla="*/ 180 h 198"/>
                  <a:gd name="T76" fmla="*/ 131 w 199"/>
                  <a:gd name="T77" fmla="*/ 180 h 198"/>
                  <a:gd name="T78" fmla="*/ 162 w 199"/>
                  <a:gd name="T79" fmla="*/ 15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9" h="198">
                    <a:moveTo>
                      <a:pt x="100" y="0"/>
                    </a:moveTo>
                    <a:cubicBezTo>
                      <a:pt x="45" y="0"/>
                      <a:pt x="0" y="44"/>
                      <a:pt x="0" y="99"/>
                    </a:cubicBezTo>
                    <a:cubicBezTo>
                      <a:pt x="0" y="153"/>
                      <a:pt x="45" y="198"/>
                      <a:pt x="100" y="198"/>
                    </a:cubicBezTo>
                    <a:cubicBezTo>
                      <a:pt x="154" y="198"/>
                      <a:pt x="199" y="153"/>
                      <a:pt x="199" y="99"/>
                    </a:cubicBezTo>
                    <a:cubicBezTo>
                      <a:pt x="199" y="44"/>
                      <a:pt x="154" y="0"/>
                      <a:pt x="100" y="0"/>
                    </a:cubicBezTo>
                    <a:moveTo>
                      <a:pt x="112" y="185"/>
                    </a:moveTo>
                    <a:cubicBezTo>
                      <a:pt x="109" y="185"/>
                      <a:pt x="106" y="186"/>
                      <a:pt x="104" y="186"/>
                    </a:cubicBezTo>
                    <a:cubicBezTo>
                      <a:pt x="104" y="145"/>
                      <a:pt x="104" y="145"/>
                      <a:pt x="104" y="145"/>
                    </a:cubicBezTo>
                    <a:cubicBezTo>
                      <a:pt x="116" y="145"/>
                      <a:pt x="129" y="147"/>
                      <a:pt x="140" y="150"/>
                    </a:cubicBezTo>
                    <a:cubicBezTo>
                      <a:pt x="133" y="167"/>
                      <a:pt x="123" y="180"/>
                      <a:pt x="112" y="185"/>
                    </a:cubicBezTo>
                    <a:moveTo>
                      <a:pt x="59" y="150"/>
                    </a:moveTo>
                    <a:cubicBezTo>
                      <a:pt x="71" y="147"/>
                      <a:pt x="83" y="145"/>
                      <a:pt x="96" y="145"/>
                    </a:cubicBezTo>
                    <a:cubicBezTo>
                      <a:pt x="96" y="186"/>
                      <a:pt x="96" y="186"/>
                      <a:pt x="96" y="186"/>
                    </a:cubicBezTo>
                    <a:cubicBezTo>
                      <a:pt x="93" y="186"/>
                      <a:pt x="90" y="185"/>
                      <a:pt x="87" y="185"/>
                    </a:cubicBezTo>
                    <a:cubicBezTo>
                      <a:pt x="76" y="180"/>
                      <a:pt x="66" y="167"/>
                      <a:pt x="59" y="150"/>
                    </a:cubicBezTo>
                    <a:moveTo>
                      <a:pt x="87" y="13"/>
                    </a:moveTo>
                    <a:cubicBezTo>
                      <a:pt x="90" y="12"/>
                      <a:pt x="93" y="12"/>
                      <a:pt x="96" y="12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83" y="53"/>
                      <a:pt x="71" y="51"/>
                      <a:pt x="59" y="48"/>
                    </a:cubicBezTo>
                    <a:cubicBezTo>
                      <a:pt x="66" y="31"/>
                      <a:pt x="76" y="18"/>
                      <a:pt x="87" y="13"/>
                    </a:cubicBezTo>
                    <a:moveTo>
                      <a:pt x="140" y="48"/>
                    </a:moveTo>
                    <a:cubicBezTo>
                      <a:pt x="129" y="51"/>
                      <a:pt x="116" y="53"/>
                      <a:pt x="104" y="53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6" y="12"/>
                      <a:pt x="109" y="12"/>
                      <a:pt x="112" y="13"/>
                    </a:cubicBezTo>
                    <a:cubicBezTo>
                      <a:pt x="123" y="18"/>
                      <a:pt x="133" y="31"/>
                      <a:pt x="140" y="48"/>
                    </a:cubicBezTo>
                    <a:moveTo>
                      <a:pt x="104" y="61"/>
                    </a:moveTo>
                    <a:cubicBezTo>
                      <a:pt x="117" y="61"/>
                      <a:pt x="130" y="59"/>
                      <a:pt x="143" y="55"/>
                    </a:cubicBezTo>
                    <a:cubicBezTo>
                      <a:pt x="146" y="67"/>
                      <a:pt x="148" y="81"/>
                      <a:pt x="149" y="95"/>
                    </a:cubicBezTo>
                    <a:cubicBezTo>
                      <a:pt x="104" y="95"/>
                      <a:pt x="104" y="95"/>
                      <a:pt x="104" y="95"/>
                    </a:cubicBezTo>
                    <a:lnTo>
                      <a:pt x="104" y="61"/>
                    </a:lnTo>
                    <a:close/>
                    <a:moveTo>
                      <a:pt x="96" y="61"/>
                    </a:moveTo>
                    <a:cubicBezTo>
                      <a:pt x="96" y="95"/>
                      <a:pt x="96" y="95"/>
                      <a:pt x="96" y="95"/>
                    </a:cubicBezTo>
                    <a:cubicBezTo>
                      <a:pt x="50" y="95"/>
                      <a:pt x="50" y="95"/>
                      <a:pt x="50" y="95"/>
                    </a:cubicBezTo>
                    <a:cubicBezTo>
                      <a:pt x="51" y="81"/>
                      <a:pt x="53" y="67"/>
                      <a:pt x="57" y="55"/>
                    </a:cubicBezTo>
                    <a:cubicBezTo>
                      <a:pt x="69" y="59"/>
                      <a:pt x="82" y="61"/>
                      <a:pt x="96" y="61"/>
                    </a:cubicBezTo>
                    <a:moveTo>
                      <a:pt x="42" y="95"/>
                    </a:moveTo>
                    <a:cubicBezTo>
                      <a:pt x="13" y="95"/>
                      <a:pt x="13" y="95"/>
                      <a:pt x="13" y="95"/>
                    </a:cubicBezTo>
                    <a:cubicBezTo>
                      <a:pt x="13" y="76"/>
                      <a:pt x="20" y="59"/>
                      <a:pt x="31" y="45"/>
                    </a:cubicBezTo>
                    <a:cubicBezTo>
                      <a:pt x="37" y="48"/>
                      <a:pt x="43" y="51"/>
                      <a:pt x="49" y="53"/>
                    </a:cubicBezTo>
                    <a:cubicBezTo>
                      <a:pt x="45" y="65"/>
                      <a:pt x="43" y="80"/>
                      <a:pt x="42" y="95"/>
                    </a:cubicBezTo>
                    <a:moveTo>
                      <a:pt x="42" y="103"/>
                    </a:moveTo>
                    <a:cubicBezTo>
                      <a:pt x="43" y="118"/>
                      <a:pt x="45" y="132"/>
                      <a:pt x="49" y="145"/>
                    </a:cubicBezTo>
                    <a:cubicBezTo>
                      <a:pt x="43" y="147"/>
                      <a:pt x="37" y="150"/>
                      <a:pt x="31" y="153"/>
                    </a:cubicBezTo>
                    <a:cubicBezTo>
                      <a:pt x="20" y="139"/>
                      <a:pt x="13" y="122"/>
                      <a:pt x="13" y="103"/>
                    </a:cubicBezTo>
                    <a:lnTo>
                      <a:pt x="42" y="103"/>
                    </a:lnTo>
                    <a:close/>
                    <a:moveTo>
                      <a:pt x="50" y="103"/>
                    </a:moveTo>
                    <a:cubicBezTo>
                      <a:pt x="96" y="103"/>
                      <a:pt x="96" y="103"/>
                      <a:pt x="96" y="10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82" y="137"/>
                      <a:pt x="69" y="139"/>
                      <a:pt x="57" y="142"/>
                    </a:cubicBezTo>
                    <a:cubicBezTo>
                      <a:pt x="53" y="131"/>
                      <a:pt x="51" y="117"/>
                      <a:pt x="50" y="103"/>
                    </a:cubicBezTo>
                    <a:moveTo>
                      <a:pt x="104" y="137"/>
                    </a:moveTo>
                    <a:cubicBezTo>
                      <a:pt x="104" y="103"/>
                      <a:pt x="104" y="103"/>
                      <a:pt x="104" y="103"/>
                    </a:cubicBez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48" y="117"/>
                      <a:pt x="146" y="131"/>
                      <a:pt x="143" y="142"/>
                    </a:cubicBezTo>
                    <a:cubicBezTo>
                      <a:pt x="130" y="139"/>
                      <a:pt x="117" y="137"/>
                      <a:pt x="104" y="137"/>
                    </a:cubicBezTo>
                    <a:moveTo>
                      <a:pt x="157" y="103"/>
                    </a:move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6" y="122"/>
                      <a:pt x="179" y="139"/>
                      <a:pt x="168" y="153"/>
                    </a:cubicBezTo>
                    <a:cubicBezTo>
                      <a:pt x="162" y="150"/>
                      <a:pt x="156" y="147"/>
                      <a:pt x="150" y="145"/>
                    </a:cubicBezTo>
                    <a:cubicBezTo>
                      <a:pt x="154" y="132"/>
                      <a:pt x="156" y="118"/>
                      <a:pt x="157" y="103"/>
                    </a:cubicBezTo>
                    <a:moveTo>
                      <a:pt x="157" y="95"/>
                    </a:moveTo>
                    <a:cubicBezTo>
                      <a:pt x="156" y="80"/>
                      <a:pt x="154" y="65"/>
                      <a:pt x="150" y="53"/>
                    </a:cubicBezTo>
                    <a:cubicBezTo>
                      <a:pt x="156" y="51"/>
                      <a:pt x="162" y="48"/>
                      <a:pt x="168" y="45"/>
                    </a:cubicBezTo>
                    <a:cubicBezTo>
                      <a:pt x="179" y="59"/>
                      <a:pt x="186" y="76"/>
                      <a:pt x="187" y="95"/>
                    </a:cubicBezTo>
                    <a:lnTo>
                      <a:pt x="157" y="95"/>
                    </a:lnTo>
                    <a:close/>
                    <a:moveTo>
                      <a:pt x="162" y="39"/>
                    </a:moveTo>
                    <a:cubicBezTo>
                      <a:pt x="158" y="41"/>
                      <a:pt x="153" y="43"/>
                      <a:pt x="147" y="45"/>
                    </a:cubicBezTo>
                    <a:cubicBezTo>
                      <a:pt x="143" y="34"/>
                      <a:pt x="137" y="25"/>
                      <a:pt x="131" y="18"/>
                    </a:cubicBezTo>
                    <a:cubicBezTo>
                      <a:pt x="143" y="22"/>
                      <a:pt x="154" y="29"/>
                      <a:pt x="162" y="39"/>
                    </a:cubicBezTo>
                    <a:moveTo>
                      <a:pt x="68" y="18"/>
                    </a:moveTo>
                    <a:cubicBezTo>
                      <a:pt x="62" y="25"/>
                      <a:pt x="56" y="34"/>
                      <a:pt x="52" y="45"/>
                    </a:cubicBezTo>
                    <a:cubicBezTo>
                      <a:pt x="46" y="43"/>
                      <a:pt x="41" y="41"/>
                      <a:pt x="37" y="39"/>
                    </a:cubicBezTo>
                    <a:cubicBezTo>
                      <a:pt x="46" y="29"/>
                      <a:pt x="56" y="22"/>
                      <a:pt x="68" y="18"/>
                    </a:cubicBezTo>
                    <a:moveTo>
                      <a:pt x="37" y="159"/>
                    </a:moveTo>
                    <a:cubicBezTo>
                      <a:pt x="41" y="157"/>
                      <a:pt x="46" y="154"/>
                      <a:pt x="52" y="152"/>
                    </a:cubicBezTo>
                    <a:cubicBezTo>
                      <a:pt x="56" y="163"/>
                      <a:pt x="62" y="173"/>
                      <a:pt x="68" y="180"/>
                    </a:cubicBezTo>
                    <a:cubicBezTo>
                      <a:pt x="56" y="175"/>
                      <a:pt x="46" y="168"/>
                      <a:pt x="37" y="159"/>
                    </a:cubicBezTo>
                    <a:moveTo>
                      <a:pt x="131" y="180"/>
                    </a:moveTo>
                    <a:cubicBezTo>
                      <a:pt x="137" y="173"/>
                      <a:pt x="143" y="163"/>
                      <a:pt x="147" y="152"/>
                    </a:cubicBezTo>
                    <a:cubicBezTo>
                      <a:pt x="153" y="154"/>
                      <a:pt x="158" y="157"/>
                      <a:pt x="162" y="159"/>
                    </a:cubicBezTo>
                    <a:cubicBezTo>
                      <a:pt x="154" y="168"/>
                      <a:pt x="143" y="175"/>
                      <a:pt x="131" y="18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8" name="Bullet1" descr="29fe81c6-5701-490f-8f54-a85f7ab3c98a"/>
              <p:cNvSpPr txBox="1"/>
              <p:nvPr/>
            </p:nvSpPr>
            <p:spPr>
              <a:xfrm>
                <a:off x="1414360" y="1756702"/>
                <a:ext cx="3011174" cy="4970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脂肪定义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9" name="Text1" descr="012a6000-affd-42c6-b1c6-d0f2b30b4e3e"/>
              <p:cNvSpPr txBox="1"/>
              <p:nvPr/>
            </p:nvSpPr>
            <p:spPr>
              <a:xfrm>
                <a:off x="1414360" y="2253706"/>
                <a:ext cx="3011174" cy="74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包括中性脂肪和类脂质，是食物中产生热量最高的一种营养素。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2" name="组合 31" descr="0f543299-9548-448a-83e1-84ddf7a1cda5"/>
            <p:cNvGrpSpPr/>
            <p:nvPr/>
          </p:nvGrpSpPr>
          <p:grpSpPr>
            <a:xfrm>
              <a:off x="6606708" y="1756702"/>
              <a:ext cx="4170934" cy="1237529"/>
              <a:chOff x="6606708" y="1756702"/>
              <a:chExt cx="4170934" cy="1237529"/>
            </a:xfrm>
          </p:grpSpPr>
          <p:sp>
            <p:nvSpPr>
              <p:cNvPr id="9" name="IconBackground2" descr="48ac850c-aa7c-4b78-8476-c5c92fb552a6"/>
              <p:cNvSpPr/>
              <p:nvPr/>
            </p:nvSpPr>
            <p:spPr>
              <a:xfrm>
                <a:off x="6606708" y="1949743"/>
                <a:ext cx="822407" cy="822407"/>
              </a:xfrm>
              <a:prstGeom prst="ellipse">
                <a:avLst/>
              </a:prstGeom>
              <a:solidFill>
                <a:schemeClr val="bg1"/>
              </a:solidFill>
              <a:ln w="698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" name="Icon2" descr="91b6663c-0bd1-451a-8a26-8e41ec960f0e"/>
              <p:cNvSpPr/>
              <p:nvPr/>
            </p:nvSpPr>
            <p:spPr bwMode="auto">
              <a:xfrm>
                <a:off x="6782708" y="2131552"/>
                <a:ext cx="433601" cy="434614"/>
              </a:xfrm>
              <a:custGeom>
                <a:avLst/>
                <a:gdLst>
                  <a:gd name="T0" fmla="*/ 103 w 181"/>
                  <a:gd name="T1" fmla="*/ 23 h 181"/>
                  <a:gd name="T2" fmla="*/ 23 w 181"/>
                  <a:gd name="T3" fmla="*/ 23 h 181"/>
                  <a:gd name="T4" fmla="*/ 23 w 181"/>
                  <a:gd name="T5" fmla="*/ 103 h 181"/>
                  <a:gd name="T6" fmla="*/ 95 w 181"/>
                  <a:gd name="T7" fmla="*/ 110 h 181"/>
                  <a:gd name="T8" fmla="*/ 97 w 181"/>
                  <a:gd name="T9" fmla="*/ 113 h 181"/>
                  <a:gd name="T10" fmla="*/ 97 w 181"/>
                  <a:gd name="T11" fmla="*/ 114 h 181"/>
                  <a:gd name="T12" fmla="*/ 97 w 181"/>
                  <a:gd name="T13" fmla="*/ 122 h 181"/>
                  <a:gd name="T14" fmla="*/ 153 w 181"/>
                  <a:gd name="T15" fmla="*/ 178 h 181"/>
                  <a:gd name="T16" fmla="*/ 161 w 181"/>
                  <a:gd name="T17" fmla="*/ 178 h 181"/>
                  <a:gd name="T18" fmla="*/ 162 w 181"/>
                  <a:gd name="T19" fmla="*/ 178 h 181"/>
                  <a:gd name="T20" fmla="*/ 162 w 181"/>
                  <a:gd name="T21" fmla="*/ 178 h 181"/>
                  <a:gd name="T22" fmla="*/ 168 w 181"/>
                  <a:gd name="T23" fmla="*/ 178 h 181"/>
                  <a:gd name="T24" fmla="*/ 178 w 181"/>
                  <a:gd name="T25" fmla="*/ 168 h 181"/>
                  <a:gd name="T26" fmla="*/ 178 w 181"/>
                  <a:gd name="T27" fmla="*/ 163 h 181"/>
                  <a:gd name="T28" fmla="*/ 178 w 181"/>
                  <a:gd name="T29" fmla="*/ 162 h 181"/>
                  <a:gd name="T30" fmla="*/ 178 w 181"/>
                  <a:gd name="T31" fmla="*/ 161 h 181"/>
                  <a:gd name="T32" fmla="*/ 178 w 181"/>
                  <a:gd name="T33" fmla="*/ 153 h 181"/>
                  <a:gd name="T34" fmla="*/ 122 w 181"/>
                  <a:gd name="T35" fmla="*/ 97 h 181"/>
                  <a:gd name="T36" fmla="*/ 113 w 181"/>
                  <a:gd name="T37" fmla="*/ 97 h 181"/>
                  <a:gd name="T38" fmla="*/ 113 w 181"/>
                  <a:gd name="T39" fmla="*/ 97 h 181"/>
                  <a:gd name="T40" fmla="*/ 110 w 181"/>
                  <a:gd name="T41" fmla="*/ 95 h 181"/>
                  <a:gd name="T42" fmla="*/ 103 w 181"/>
                  <a:gd name="T43" fmla="*/ 23 h 181"/>
                  <a:gd name="T44" fmla="*/ 35 w 181"/>
                  <a:gd name="T45" fmla="*/ 35 h 181"/>
                  <a:gd name="T46" fmla="*/ 91 w 181"/>
                  <a:gd name="T47" fmla="*/ 35 h 181"/>
                  <a:gd name="T48" fmla="*/ 91 w 181"/>
                  <a:gd name="T49" fmla="*/ 91 h 181"/>
                  <a:gd name="T50" fmla="*/ 35 w 181"/>
                  <a:gd name="T51" fmla="*/ 92 h 181"/>
                  <a:gd name="T52" fmla="*/ 35 w 181"/>
                  <a:gd name="T53" fmla="*/ 3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1" h="181">
                    <a:moveTo>
                      <a:pt x="103" y="23"/>
                    </a:moveTo>
                    <a:cubicBezTo>
                      <a:pt x="81" y="0"/>
                      <a:pt x="45" y="0"/>
                      <a:pt x="23" y="23"/>
                    </a:cubicBezTo>
                    <a:cubicBezTo>
                      <a:pt x="0" y="45"/>
                      <a:pt x="0" y="81"/>
                      <a:pt x="23" y="103"/>
                    </a:cubicBezTo>
                    <a:cubicBezTo>
                      <a:pt x="42" y="123"/>
                      <a:pt x="72" y="125"/>
                      <a:pt x="95" y="110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94" y="116"/>
                      <a:pt x="94" y="120"/>
                      <a:pt x="97" y="122"/>
                    </a:cubicBezTo>
                    <a:cubicBezTo>
                      <a:pt x="153" y="178"/>
                      <a:pt x="153" y="178"/>
                      <a:pt x="153" y="178"/>
                    </a:cubicBezTo>
                    <a:cubicBezTo>
                      <a:pt x="155" y="181"/>
                      <a:pt x="159" y="181"/>
                      <a:pt x="161" y="178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64" y="180"/>
                      <a:pt x="166" y="180"/>
                      <a:pt x="168" y="178"/>
                    </a:cubicBezTo>
                    <a:cubicBezTo>
                      <a:pt x="178" y="168"/>
                      <a:pt x="178" y="168"/>
                      <a:pt x="178" y="168"/>
                    </a:cubicBezTo>
                    <a:cubicBezTo>
                      <a:pt x="180" y="166"/>
                      <a:pt x="180" y="164"/>
                      <a:pt x="178" y="163"/>
                    </a:cubicBezTo>
                    <a:cubicBezTo>
                      <a:pt x="178" y="162"/>
                      <a:pt x="178" y="162"/>
                      <a:pt x="178" y="162"/>
                    </a:cubicBezTo>
                    <a:cubicBezTo>
                      <a:pt x="178" y="161"/>
                      <a:pt x="178" y="161"/>
                      <a:pt x="178" y="161"/>
                    </a:cubicBezTo>
                    <a:cubicBezTo>
                      <a:pt x="181" y="159"/>
                      <a:pt x="181" y="155"/>
                      <a:pt x="178" y="153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0" y="94"/>
                      <a:pt x="116" y="94"/>
                      <a:pt x="113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25" y="73"/>
                      <a:pt x="123" y="42"/>
                      <a:pt x="103" y="23"/>
                    </a:cubicBezTo>
                    <a:moveTo>
                      <a:pt x="35" y="35"/>
                    </a:moveTo>
                    <a:cubicBezTo>
                      <a:pt x="50" y="19"/>
                      <a:pt x="76" y="19"/>
                      <a:pt x="91" y="35"/>
                    </a:cubicBezTo>
                    <a:cubicBezTo>
                      <a:pt x="107" y="50"/>
                      <a:pt x="107" y="76"/>
                      <a:pt x="91" y="91"/>
                    </a:cubicBezTo>
                    <a:cubicBezTo>
                      <a:pt x="76" y="107"/>
                      <a:pt x="50" y="107"/>
                      <a:pt x="35" y="92"/>
                    </a:cubicBezTo>
                    <a:cubicBezTo>
                      <a:pt x="19" y="76"/>
                      <a:pt x="19" y="50"/>
                      <a:pt x="35" y="3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2" name="Bullet2" descr="752a4e20-bb69-436b-a91e-2bf2db8a37e9"/>
              <p:cNvSpPr txBox="1"/>
              <p:nvPr/>
            </p:nvSpPr>
            <p:spPr>
              <a:xfrm>
                <a:off x="7766468" y="1756702"/>
                <a:ext cx="3011174" cy="4970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脂肪生理功能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Text2" descr="98ae220e-f8cb-4e6f-86ef-e47a91b333be"/>
              <p:cNvSpPr txBox="1"/>
              <p:nvPr/>
            </p:nvSpPr>
            <p:spPr>
              <a:xfrm>
                <a:off x="7766468" y="2253706"/>
                <a:ext cx="3011174" cy="74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构成肌体组织细胞，提供和储存热能，助脂溶性维生素吸收等。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5" name="组合 34" descr="cdf23401-2372-4322-bbfe-73c900ae3f35"/>
            <p:cNvGrpSpPr/>
            <p:nvPr/>
          </p:nvGrpSpPr>
          <p:grpSpPr>
            <a:xfrm>
              <a:off x="676205" y="3659041"/>
              <a:ext cx="4188917" cy="1237529"/>
              <a:chOff x="676205" y="3659041"/>
              <a:chExt cx="4188917" cy="1237529"/>
            </a:xfrm>
          </p:grpSpPr>
          <p:sp>
            <p:nvSpPr>
              <p:cNvPr id="12" name="IconBackground3" descr="1306908e-b544-463f-8bc4-87349a39f15d"/>
              <p:cNvSpPr/>
              <p:nvPr/>
            </p:nvSpPr>
            <p:spPr>
              <a:xfrm>
                <a:off x="4042715" y="3846647"/>
                <a:ext cx="822407" cy="822407"/>
              </a:xfrm>
              <a:prstGeom prst="ellipse">
                <a:avLst/>
              </a:prstGeom>
              <a:solidFill>
                <a:schemeClr val="bg1"/>
              </a:solidFill>
              <a:ln w="69850">
                <a:solidFill>
                  <a:schemeClr val="tx2"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7" name="Icon3" descr="094620a7-8141-4db9-a0ea-e2fe26548cf5"/>
              <p:cNvSpPr/>
              <p:nvPr/>
            </p:nvSpPr>
            <p:spPr bwMode="auto">
              <a:xfrm>
                <a:off x="4215839" y="4059678"/>
                <a:ext cx="432285" cy="411484"/>
              </a:xfrm>
              <a:custGeom>
                <a:avLst/>
                <a:gdLst>
                  <a:gd name="T0" fmla="*/ 43 w 202"/>
                  <a:gd name="T1" fmla="*/ 118 h 192"/>
                  <a:gd name="T2" fmla="*/ 29 w 202"/>
                  <a:gd name="T3" fmla="*/ 88 h 192"/>
                  <a:gd name="T4" fmla="*/ 69 w 202"/>
                  <a:gd name="T5" fmla="*/ 77 h 192"/>
                  <a:gd name="T6" fmla="*/ 49 w 202"/>
                  <a:gd name="T7" fmla="*/ 145 h 192"/>
                  <a:gd name="T8" fmla="*/ 49 w 202"/>
                  <a:gd name="T9" fmla="*/ 47 h 192"/>
                  <a:gd name="T10" fmla="*/ 49 w 202"/>
                  <a:gd name="T11" fmla="*/ 145 h 192"/>
                  <a:gd name="T12" fmla="*/ 86 w 202"/>
                  <a:gd name="T13" fmla="*/ 96 h 192"/>
                  <a:gd name="T14" fmla="*/ 12 w 202"/>
                  <a:gd name="T15" fmla="*/ 96 h 192"/>
                  <a:gd name="T16" fmla="*/ 177 w 202"/>
                  <a:gd name="T17" fmla="*/ 76 h 192"/>
                  <a:gd name="T18" fmla="*/ 102 w 202"/>
                  <a:gd name="T19" fmla="*/ 84 h 192"/>
                  <a:gd name="T20" fmla="*/ 177 w 202"/>
                  <a:gd name="T21" fmla="*/ 76 h 192"/>
                  <a:gd name="T22" fmla="*/ 94 w 202"/>
                  <a:gd name="T23" fmla="*/ 51 h 192"/>
                  <a:gd name="T24" fmla="*/ 153 w 202"/>
                  <a:gd name="T25" fmla="*/ 59 h 192"/>
                  <a:gd name="T26" fmla="*/ 202 w 202"/>
                  <a:gd name="T27" fmla="*/ 49 h 192"/>
                  <a:gd name="T28" fmla="*/ 192 w 202"/>
                  <a:gd name="T29" fmla="*/ 192 h 192"/>
                  <a:gd name="T30" fmla="*/ 45 w 202"/>
                  <a:gd name="T31" fmla="*/ 182 h 192"/>
                  <a:gd name="T32" fmla="*/ 49 w 202"/>
                  <a:gd name="T33" fmla="*/ 151 h 192"/>
                  <a:gd name="T34" fmla="*/ 57 w 202"/>
                  <a:gd name="T35" fmla="*/ 180 h 192"/>
                  <a:gd name="T36" fmla="*/ 190 w 202"/>
                  <a:gd name="T37" fmla="*/ 55 h 192"/>
                  <a:gd name="T38" fmla="*/ 147 w 202"/>
                  <a:gd name="T39" fmla="*/ 39 h 192"/>
                  <a:gd name="T40" fmla="*/ 57 w 202"/>
                  <a:gd name="T41" fmla="*/ 12 h 192"/>
                  <a:gd name="T42" fmla="*/ 49 w 202"/>
                  <a:gd name="T43" fmla="*/ 41 h 192"/>
                  <a:gd name="T44" fmla="*/ 45 w 202"/>
                  <a:gd name="T45" fmla="*/ 10 h 192"/>
                  <a:gd name="T46" fmla="*/ 153 w 202"/>
                  <a:gd name="T47" fmla="*/ 0 h 192"/>
                  <a:gd name="T48" fmla="*/ 157 w 202"/>
                  <a:gd name="T49" fmla="*/ 1 h 192"/>
                  <a:gd name="T50" fmla="*/ 202 w 202"/>
                  <a:gd name="T51" fmla="*/ 49 h 192"/>
                  <a:gd name="T52" fmla="*/ 182 w 202"/>
                  <a:gd name="T53" fmla="*/ 43 h 192"/>
                  <a:gd name="T54" fmla="*/ 159 w 202"/>
                  <a:gd name="T55" fmla="*/ 39 h 192"/>
                  <a:gd name="T56" fmla="*/ 182 w 202"/>
                  <a:gd name="T57" fmla="*/ 43 h 192"/>
                  <a:gd name="T58" fmla="*/ 137 w 202"/>
                  <a:gd name="T59" fmla="*/ 158 h 192"/>
                  <a:gd name="T60" fmla="*/ 70 w 202"/>
                  <a:gd name="T61" fmla="*/ 150 h 192"/>
                  <a:gd name="T62" fmla="*/ 177 w 202"/>
                  <a:gd name="T63" fmla="*/ 101 h 192"/>
                  <a:gd name="T64" fmla="*/ 102 w 202"/>
                  <a:gd name="T65" fmla="*/ 109 h 192"/>
                  <a:gd name="T66" fmla="*/ 177 w 202"/>
                  <a:gd name="T67" fmla="*/ 101 h 192"/>
                  <a:gd name="T68" fmla="*/ 95 w 202"/>
                  <a:gd name="T69" fmla="*/ 125 h 192"/>
                  <a:gd name="T70" fmla="*/ 177 w 202"/>
                  <a:gd name="T71" fmla="*/ 13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2" h="192">
                    <a:moveTo>
                      <a:pt x="78" y="87"/>
                    </a:moveTo>
                    <a:cubicBezTo>
                      <a:pt x="43" y="118"/>
                      <a:pt x="43" y="118"/>
                      <a:pt x="43" y="118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69" y="77"/>
                      <a:pt x="69" y="77"/>
                      <a:pt x="69" y="77"/>
                    </a:cubicBezTo>
                    <a:lnTo>
                      <a:pt x="78" y="87"/>
                    </a:lnTo>
                    <a:close/>
                    <a:moveTo>
                      <a:pt x="49" y="145"/>
                    </a:moveTo>
                    <a:cubicBezTo>
                      <a:pt x="22" y="145"/>
                      <a:pt x="0" y="123"/>
                      <a:pt x="0" y="96"/>
                    </a:cubicBezTo>
                    <a:cubicBezTo>
                      <a:pt x="0" y="69"/>
                      <a:pt x="22" y="47"/>
                      <a:pt x="49" y="47"/>
                    </a:cubicBezTo>
                    <a:cubicBezTo>
                      <a:pt x="76" y="47"/>
                      <a:pt x="98" y="69"/>
                      <a:pt x="98" y="96"/>
                    </a:cubicBezTo>
                    <a:cubicBezTo>
                      <a:pt x="98" y="123"/>
                      <a:pt x="76" y="145"/>
                      <a:pt x="49" y="145"/>
                    </a:cubicBezTo>
                    <a:moveTo>
                      <a:pt x="49" y="133"/>
                    </a:moveTo>
                    <a:cubicBezTo>
                      <a:pt x="69" y="133"/>
                      <a:pt x="86" y="116"/>
                      <a:pt x="86" y="96"/>
                    </a:cubicBezTo>
                    <a:cubicBezTo>
                      <a:pt x="86" y="76"/>
                      <a:pt x="69" y="59"/>
                      <a:pt x="49" y="59"/>
                    </a:cubicBezTo>
                    <a:cubicBezTo>
                      <a:pt x="29" y="59"/>
                      <a:pt x="12" y="76"/>
                      <a:pt x="12" y="96"/>
                    </a:cubicBezTo>
                    <a:cubicBezTo>
                      <a:pt x="12" y="116"/>
                      <a:pt x="29" y="133"/>
                      <a:pt x="49" y="133"/>
                    </a:cubicBezTo>
                    <a:moveTo>
                      <a:pt x="177" y="76"/>
                    </a:moveTo>
                    <a:cubicBezTo>
                      <a:pt x="100" y="76"/>
                      <a:pt x="100" y="76"/>
                      <a:pt x="100" y="76"/>
                    </a:cubicBezTo>
                    <a:cubicBezTo>
                      <a:pt x="101" y="79"/>
                      <a:pt x="102" y="81"/>
                      <a:pt x="102" y="84"/>
                    </a:cubicBezTo>
                    <a:cubicBezTo>
                      <a:pt x="177" y="84"/>
                      <a:pt x="177" y="84"/>
                      <a:pt x="177" y="84"/>
                    </a:cubicBezTo>
                    <a:lnTo>
                      <a:pt x="177" y="76"/>
                    </a:lnTo>
                    <a:close/>
                    <a:moveTo>
                      <a:pt x="144" y="51"/>
                    </a:move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0" y="58"/>
                      <a:pt x="147" y="55"/>
                      <a:pt x="144" y="51"/>
                    </a:cubicBezTo>
                    <a:moveTo>
                      <a:pt x="202" y="49"/>
                    </a:moveTo>
                    <a:cubicBezTo>
                      <a:pt x="202" y="182"/>
                      <a:pt x="202" y="182"/>
                      <a:pt x="202" y="182"/>
                    </a:cubicBezTo>
                    <a:cubicBezTo>
                      <a:pt x="202" y="188"/>
                      <a:pt x="198" y="192"/>
                      <a:pt x="192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49" y="192"/>
                      <a:pt x="45" y="188"/>
                      <a:pt x="45" y="182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6" y="151"/>
                      <a:pt x="48" y="151"/>
                      <a:pt x="49" y="151"/>
                    </a:cubicBezTo>
                    <a:cubicBezTo>
                      <a:pt x="52" y="151"/>
                      <a:pt x="54" y="150"/>
                      <a:pt x="57" y="150"/>
                    </a:cubicBezTo>
                    <a:cubicBezTo>
                      <a:pt x="57" y="180"/>
                      <a:pt x="57" y="180"/>
                      <a:pt x="57" y="180"/>
                    </a:cubicBezTo>
                    <a:cubicBezTo>
                      <a:pt x="190" y="180"/>
                      <a:pt x="190" y="180"/>
                      <a:pt x="190" y="180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63" y="55"/>
                      <a:pt x="163" y="55"/>
                      <a:pt x="163" y="55"/>
                    </a:cubicBezTo>
                    <a:cubicBezTo>
                      <a:pt x="154" y="55"/>
                      <a:pt x="147" y="48"/>
                      <a:pt x="147" y="39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4" y="42"/>
                      <a:pt x="52" y="41"/>
                      <a:pt x="49" y="41"/>
                    </a:cubicBezTo>
                    <a:cubicBezTo>
                      <a:pt x="48" y="41"/>
                      <a:pt x="46" y="41"/>
                      <a:pt x="45" y="42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4"/>
                      <a:pt x="49" y="0"/>
                      <a:pt x="55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5" y="0"/>
                      <a:pt x="156" y="0"/>
                      <a:pt x="157" y="1"/>
                    </a:cubicBezTo>
                    <a:cubicBezTo>
                      <a:pt x="200" y="44"/>
                      <a:pt x="200" y="44"/>
                      <a:pt x="200" y="44"/>
                    </a:cubicBezTo>
                    <a:cubicBezTo>
                      <a:pt x="202" y="46"/>
                      <a:pt x="202" y="46"/>
                      <a:pt x="202" y="49"/>
                    </a:cubicBezTo>
                    <a:cubicBezTo>
                      <a:pt x="202" y="49"/>
                      <a:pt x="202" y="49"/>
                      <a:pt x="202" y="49"/>
                    </a:cubicBezTo>
                    <a:moveTo>
                      <a:pt x="182" y="43"/>
                    </a:moveTo>
                    <a:cubicBezTo>
                      <a:pt x="159" y="20"/>
                      <a:pt x="159" y="20"/>
                      <a:pt x="159" y="20"/>
                    </a:cubicBezTo>
                    <a:cubicBezTo>
                      <a:pt x="159" y="39"/>
                      <a:pt x="159" y="39"/>
                      <a:pt x="159" y="39"/>
                    </a:cubicBezTo>
                    <a:cubicBezTo>
                      <a:pt x="159" y="42"/>
                      <a:pt x="161" y="43"/>
                      <a:pt x="163" y="43"/>
                    </a:cubicBezTo>
                    <a:lnTo>
                      <a:pt x="182" y="43"/>
                    </a:lnTo>
                    <a:close/>
                    <a:moveTo>
                      <a:pt x="70" y="158"/>
                    </a:moveTo>
                    <a:cubicBezTo>
                      <a:pt x="137" y="158"/>
                      <a:pt x="137" y="158"/>
                      <a:pt x="137" y="158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70" y="150"/>
                      <a:pt x="70" y="150"/>
                      <a:pt x="70" y="150"/>
                    </a:cubicBezTo>
                    <a:lnTo>
                      <a:pt x="70" y="158"/>
                    </a:lnTo>
                    <a:close/>
                    <a:moveTo>
                      <a:pt x="177" y="101"/>
                    </a:move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3" y="103"/>
                      <a:pt x="103" y="106"/>
                      <a:pt x="102" y="109"/>
                    </a:cubicBezTo>
                    <a:cubicBezTo>
                      <a:pt x="177" y="109"/>
                      <a:pt x="177" y="109"/>
                      <a:pt x="177" y="109"/>
                    </a:cubicBezTo>
                    <a:lnTo>
                      <a:pt x="177" y="101"/>
                    </a:lnTo>
                    <a:close/>
                    <a:moveTo>
                      <a:pt x="177" y="125"/>
                    </a:moveTo>
                    <a:cubicBezTo>
                      <a:pt x="95" y="125"/>
                      <a:pt x="95" y="125"/>
                      <a:pt x="95" y="125"/>
                    </a:cubicBezTo>
                    <a:cubicBezTo>
                      <a:pt x="93" y="128"/>
                      <a:pt x="91" y="131"/>
                      <a:pt x="89" y="133"/>
                    </a:cubicBezTo>
                    <a:cubicBezTo>
                      <a:pt x="177" y="133"/>
                      <a:pt x="177" y="133"/>
                      <a:pt x="177" y="133"/>
                    </a:cubicBezTo>
                    <a:lnTo>
                      <a:pt x="177" y="125"/>
                    </a:ln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0" name="Bullet3" descr="269a178e-5fe8-4178-a9cf-1b74ebdc821c"/>
              <p:cNvSpPr txBox="1"/>
              <p:nvPr/>
            </p:nvSpPr>
            <p:spPr>
              <a:xfrm>
                <a:off x="676205" y="3659041"/>
                <a:ext cx="3011174" cy="4970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脂肪供应量建议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1" name="Text3" descr="5edebfdb-4d86-461d-8843-f37247df8464"/>
              <p:cNvSpPr txBox="1"/>
              <p:nvPr/>
            </p:nvSpPr>
            <p:spPr>
              <a:xfrm>
                <a:off x="676205" y="4156045"/>
                <a:ext cx="3011174" cy="74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我国营养学会建议膳食脂肪供热不超总能量30%，合理配比脂肪酸。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3" name="组合 32" descr="7c135939-6108-449a-a6d5-5a78dddf6190"/>
            <p:cNvGrpSpPr/>
            <p:nvPr/>
          </p:nvGrpSpPr>
          <p:grpSpPr>
            <a:xfrm>
              <a:off x="7326879" y="3659340"/>
              <a:ext cx="4188917" cy="1237529"/>
              <a:chOff x="7326879" y="3659340"/>
              <a:chExt cx="4188917" cy="1237529"/>
            </a:xfrm>
          </p:grpSpPr>
          <p:sp>
            <p:nvSpPr>
              <p:cNvPr id="10" name="IconBackground4" descr="5b395284-b7d8-4624-8542-7857d0499093"/>
              <p:cNvSpPr/>
              <p:nvPr/>
            </p:nvSpPr>
            <p:spPr>
              <a:xfrm>
                <a:off x="7326879" y="3846647"/>
                <a:ext cx="822407" cy="822407"/>
              </a:xfrm>
              <a:prstGeom prst="ellipse">
                <a:avLst/>
              </a:prstGeom>
              <a:solidFill>
                <a:schemeClr val="bg1"/>
              </a:solidFill>
              <a:ln w="69850">
                <a:solidFill>
                  <a:schemeClr val="tx2"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5" name="Icon4" descr="b81fef62-4021-4169-a7d5-2f5e57012c03"/>
              <p:cNvSpPr/>
              <p:nvPr/>
            </p:nvSpPr>
            <p:spPr bwMode="auto">
              <a:xfrm>
                <a:off x="7527992" y="4069839"/>
                <a:ext cx="434793" cy="411484"/>
              </a:xfrm>
              <a:custGeom>
                <a:avLst/>
                <a:gdLst>
                  <a:gd name="T0" fmla="*/ 86 w 205"/>
                  <a:gd name="T1" fmla="*/ 179 h 194"/>
                  <a:gd name="T2" fmla="*/ 80 w 205"/>
                  <a:gd name="T3" fmla="*/ 174 h 194"/>
                  <a:gd name="T4" fmla="*/ 86 w 205"/>
                  <a:gd name="T5" fmla="*/ 168 h 194"/>
                  <a:gd name="T6" fmla="*/ 121 w 205"/>
                  <a:gd name="T7" fmla="*/ 168 h 194"/>
                  <a:gd name="T8" fmla="*/ 127 w 205"/>
                  <a:gd name="T9" fmla="*/ 174 h 194"/>
                  <a:gd name="T10" fmla="*/ 121 w 205"/>
                  <a:gd name="T11" fmla="*/ 179 h 194"/>
                  <a:gd name="T12" fmla="*/ 86 w 205"/>
                  <a:gd name="T13" fmla="*/ 179 h 194"/>
                  <a:gd name="T14" fmla="*/ 137 w 205"/>
                  <a:gd name="T15" fmla="*/ 182 h 194"/>
                  <a:gd name="T16" fmla="*/ 69 w 205"/>
                  <a:gd name="T17" fmla="*/ 182 h 194"/>
                  <a:gd name="T18" fmla="*/ 63 w 205"/>
                  <a:gd name="T19" fmla="*/ 188 h 194"/>
                  <a:gd name="T20" fmla="*/ 69 w 205"/>
                  <a:gd name="T21" fmla="*/ 194 h 194"/>
                  <a:gd name="T22" fmla="*/ 137 w 205"/>
                  <a:gd name="T23" fmla="*/ 194 h 194"/>
                  <a:gd name="T24" fmla="*/ 143 w 205"/>
                  <a:gd name="T25" fmla="*/ 188 h 194"/>
                  <a:gd name="T26" fmla="*/ 137 w 205"/>
                  <a:gd name="T27" fmla="*/ 182 h 194"/>
                  <a:gd name="T28" fmla="*/ 205 w 205"/>
                  <a:gd name="T29" fmla="*/ 125 h 194"/>
                  <a:gd name="T30" fmla="*/ 169 w 205"/>
                  <a:gd name="T31" fmla="*/ 153 h 194"/>
                  <a:gd name="T32" fmla="*/ 134 w 205"/>
                  <a:gd name="T33" fmla="*/ 125 h 194"/>
                  <a:gd name="T34" fmla="*/ 137 w 205"/>
                  <a:gd name="T35" fmla="*/ 125 h 194"/>
                  <a:gd name="T36" fmla="*/ 165 w 205"/>
                  <a:gd name="T37" fmla="*/ 48 h 194"/>
                  <a:gd name="T38" fmla="*/ 165 w 205"/>
                  <a:gd name="T39" fmla="*/ 47 h 194"/>
                  <a:gd name="T40" fmla="*/ 161 w 205"/>
                  <a:gd name="T41" fmla="*/ 42 h 194"/>
                  <a:gd name="T42" fmla="*/ 109 w 205"/>
                  <a:gd name="T43" fmla="*/ 32 h 194"/>
                  <a:gd name="T44" fmla="*/ 109 w 205"/>
                  <a:gd name="T45" fmla="*/ 164 h 194"/>
                  <a:gd name="T46" fmla="*/ 97 w 205"/>
                  <a:gd name="T47" fmla="*/ 164 h 194"/>
                  <a:gd name="T48" fmla="*/ 97 w 205"/>
                  <a:gd name="T49" fmla="*/ 32 h 194"/>
                  <a:gd name="T50" fmla="*/ 45 w 205"/>
                  <a:gd name="T51" fmla="*/ 42 h 194"/>
                  <a:gd name="T52" fmla="*/ 42 w 205"/>
                  <a:gd name="T53" fmla="*/ 47 h 194"/>
                  <a:gd name="T54" fmla="*/ 40 w 205"/>
                  <a:gd name="T55" fmla="*/ 48 h 194"/>
                  <a:gd name="T56" fmla="*/ 67 w 205"/>
                  <a:gd name="T57" fmla="*/ 125 h 194"/>
                  <a:gd name="T58" fmla="*/ 71 w 205"/>
                  <a:gd name="T59" fmla="*/ 125 h 194"/>
                  <a:gd name="T60" fmla="*/ 35 w 205"/>
                  <a:gd name="T61" fmla="*/ 153 h 194"/>
                  <a:gd name="T62" fmla="*/ 0 w 205"/>
                  <a:gd name="T63" fmla="*/ 125 h 194"/>
                  <a:gd name="T64" fmla="*/ 3 w 205"/>
                  <a:gd name="T65" fmla="*/ 125 h 194"/>
                  <a:gd name="T66" fmla="*/ 32 w 205"/>
                  <a:gd name="T67" fmla="*/ 47 h 194"/>
                  <a:gd name="T68" fmla="*/ 29 w 205"/>
                  <a:gd name="T69" fmla="*/ 45 h 194"/>
                  <a:gd name="T70" fmla="*/ 32 w 205"/>
                  <a:gd name="T71" fmla="*/ 33 h 194"/>
                  <a:gd name="T72" fmla="*/ 40 w 205"/>
                  <a:gd name="T73" fmla="*/ 32 h 194"/>
                  <a:gd name="T74" fmla="*/ 97 w 205"/>
                  <a:gd name="T75" fmla="*/ 20 h 194"/>
                  <a:gd name="T76" fmla="*/ 97 w 205"/>
                  <a:gd name="T77" fmla="*/ 15 h 194"/>
                  <a:gd name="T78" fmla="*/ 94 w 205"/>
                  <a:gd name="T79" fmla="*/ 9 h 194"/>
                  <a:gd name="T80" fmla="*/ 103 w 205"/>
                  <a:gd name="T81" fmla="*/ 0 h 194"/>
                  <a:gd name="T82" fmla="*/ 112 w 205"/>
                  <a:gd name="T83" fmla="*/ 9 h 194"/>
                  <a:gd name="T84" fmla="*/ 109 w 205"/>
                  <a:gd name="T85" fmla="*/ 15 h 194"/>
                  <a:gd name="T86" fmla="*/ 109 w 205"/>
                  <a:gd name="T87" fmla="*/ 20 h 194"/>
                  <a:gd name="T88" fmla="*/ 167 w 205"/>
                  <a:gd name="T89" fmla="*/ 32 h 194"/>
                  <a:gd name="T90" fmla="*/ 175 w 205"/>
                  <a:gd name="T91" fmla="*/ 33 h 194"/>
                  <a:gd name="T92" fmla="*/ 177 w 205"/>
                  <a:gd name="T93" fmla="*/ 45 h 194"/>
                  <a:gd name="T94" fmla="*/ 174 w 205"/>
                  <a:gd name="T95" fmla="*/ 48 h 194"/>
                  <a:gd name="T96" fmla="*/ 201 w 205"/>
                  <a:gd name="T97" fmla="*/ 125 h 194"/>
                  <a:gd name="T98" fmla="*/ 205 w 205"/>
                  <a:gd name="T99" fmla="*/ 125 h 194"/>
                  <a:gd name="T100" fmla="*/ 35 w 205"/>
                  <a:gd name="T101" fmla="*/ 57 h 194"/>
                  <a:gd name="T102" fmla="*/ 12 w 205"/>
                  <a:gd name="T103" fmla="*/ 125 h 194"/>
                  <a:gd name="T104" fmla="*/ 58 w 205"/>
                  <a:gd name="T105" fmla="*/ 125 h 194"/>
                  <a:gd name="T106" fmla="*/ 58 w 205"/>
                  <a:gd name="T107" fmla="*/ 125 h 194"/>
                  <a:gd name="T108" fmla="*/ 35 w 205"/>
                  <a:gd name="T109" fmla="*/ 57 h 194"/>
                  <a:gd name="T110" fmla="*/ 192 w 205"/>
                  <a:gd name="T111" fmla="*/ 125 h 194"/>
                  <a:gd name="T112" fmla="*/ 169 w 205"/>
                  <a:gd name="T113" fmla="*/ 57 h 194"/>
                  <a:gd name="T114" fmla="*/ 146 w 205"/>
                  <a:gd name="T115" fmla="*/ 125 h 194"/>
                  <a:gd name="T116" fmla="*/ 192 w 205"/>
                  <a:gd name="T117" fmla="*/ 12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5" h="194">
                    <a:moveTo>
                      <a:pt x="86" y="179"/>
                    </a:moveTo>
                    <a:cubicBezTo>
                      <a:pt x="82" y="179"/>
                      <a:pt x="80" y="177"/>
                      <a:pt x="80" y="174"/>
                    </a:cubicBezTo>
                    <a:cubicBezTo>
                      <a:pt x="80" y="170"/>
                      <a:pt x="82" y="168"/>
                      <a:pt x="86" y="168"/>
                    </a:cubicBezTo>
                    <a:cubicBezTo>
                      <a:pt x="121" y="168"/>
                      <a:pt x="121" y="168"/>
                      <a:pt x="121" y="168"/>
                    </a:cubicBezTo>
                    <a:cubicBezTo>
                      <a:pt x="124" y="168"/>
                      <a:pt x="127" y="170"/>
                      <a:pt x="127" y="174"/>
                    </a:cubicBezTo>
                    <a:cubicBezTo>
                      <a:pt x="127" y="177"/>
                      <a:pt x="124" y="179"/>
                      <a:pt x="121" y="179"/>
                    </a:cubicBezTo>
                    <a:lnTo>
                      <a:pt x="86" y="179"/>
                    </a:lnTo>
                    <a:close/>
                    <a:moveTo>
                      <a:pt x="137" y="182"/>
                    </a:moveTo>
                    <a:cubicBezTo>
                      <a:pt x="69" y="182"/>
                      <a:pt x="69" y="182"/>
                      <a:pt x="69" y="182"/>
                    </a:cubicBezTo>
                    <a:cubicBezTo>
                      <a:pt x="66" y="182"/>
                      <a:pt x="63" y="185"/>
                      <a:pt x="63" y="188"/>
                    </a:cubicBezTo>
                    <a:cubicBezTo>
                      <a:pt x="63" y="191"/>
                      <a:pt x="66" y="194"/>
                      <a:pt x="69" y="194"/>
                    </a:cubicBezTo>
                    <a:cubicBezTo>
                      <a:pt x="137" y="194"/>
                      <a:pt x="137" y="194"/>
                      <a:pt x="137" y="194"/>
                    </a:cubicBezTo>
                    <a:cubicBezTo>
                      <a:pt x="141" y="194"/>
                      <a:pt x="143" y="191"/>
                      <a:pt x="143" y="188"/>
                    </a:cubicBezTo>
                    <a:cubicBezTo>
                      <a:pt x="143" y="185"/>
                      <a:pt x="141" y="182"/>
                      <a:pt x="137" y="182"/>
                    </a:cubicBezTo>
                    <a:close/>
                    <a:moveTo>
                      <a:pt x="205" y="125"/>
                    </a:moveTo>
                    <a:cubicBezTo>
                      <a:pt x="205" y="140"/>
                      <a:pt x="189" y="153"/>
                      <a:pt x="169" y="153"/>
                    </a:cubicBezTo>
                    <a:cubicBezTo>
                      <a:pt x="150" y="153"/>
                      <a:pt x="134" y="140"/>
                      <a:pt x="134" y="125"/>
                    </a:cubicBezTo>
                    <a:cubicBezTo>
                      <a:pt x="137" y="125"/>
                      <a:pt x="137" y="125"/>
                      <a:pt x="137" y="125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5" y="48"/>
                      <a:pt x="165" y="47"/>
                      <a:pt x="165" y="47"/>
                    </a:cubicBezTo>
                    <a:cubicBezTo>
                      <a:pt x="163" y="46"/>
                      <a:pt x="162" y="44"/>
                      <a:pt x="161" y="42"/>
                    </a:cubicBezTo>
                    <a:cubicBezTo>
                      <a:pt x="148" y="36"/>
                      <a:pt x="129" y="33"/>
                      <a:pt x="109" y="32"/>
                    </a:cubicBezTo>
                    <a:cubicBezTo>
                      <a:pt x="109" y="164"/>
                      <a:pt x="109" y="164"/>
                      <a:pt x="109" y="164"/>
                    </a:cubicBezTo>
                    <a:cubicBezTo>
                      <a:pt x="97" y="164"/>
                      <a:pt x="97" y="164"/>
                      <a:pt x="97" y="16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77" y="33"/>
                      <a:pt x="58" y="36"/>
                      <a:pt x="45" y="42"/>
                    </a:cubicBezTo>
                    <a:cubicBezTo>
                      <a:pt x="45" y="44"/>
                      <a:pt x="44" y="46"/>
                      <a:pt x="42" y="47"/>
                    </a:cubicBezTo>
                    <a:cubicBezTo>
                      <a:pt x="41" y="48"/>
                      <a:pt x="40" y="48"/>
                      <a:pt x="40" y="48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40"/>
                      <a:pt x="55" y="153"/>
                      <a:pt x="35" y="153"/>
                    </a:cubicBezTo>
                    <a:cubicBezTo>
                      <a:pt x="16" y="153"/>
                      <a:pt x="0" y="140"/>
                      <a:pt x="0" y="125"/>
                    </a:cubicBezTo>
                    <a:cubicBezTo>
                      <a:pt x="3" y="125"/>
                      <a:pt x="3" y="125"/>
                      <a:pt x="3" y="125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6"/>
                      <a:pt x="29" y="45"/>
                    </a:cubicBezTo>
                    <a:cubicBezTo>
                      <a:pt x="27" y="41"/>
                      <a:pt x="28" y="35"/>
                      <a:pt x="32" y="33"/>
                    </a:cubicBezTo>
                    <a:cubicBezTo>
                      <a:pt x="34" y="31"/>
                      <a:pt x="37" y="31"/>
                      <a:pt x="40" y="32"/>
                    </a:cubicBezTo>
                    <a:cubicBezTo>
                      <a:pt x="54" y="25"/>
                      <a:pt x="75" y="21"/>
                      <a:pt x="97" y="20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5" y="14"/>
                      <a:pt x="94" y="11"/>
                      <a:pt x="94" y="9"/>
                    </a:cubicBezTo>
                    <a:cubicBezTo>
                      <a:pt x="94" y="4"/>
                      <a:pt x="98" y="0"/>
                      <a:pt x="103" y="0"/>
                    </a:cubicBezTo>
                    <a:cubicBezTo>
                      <a:pt x="108" y="0"/>
                      <a:pt x="112" y="4"/>
                      <a:pt x="112" y="9"/>
                    </a:cubicBezTo>
                    <a:cubicBezTo>
                      <a:pt x="112" y="11"/>
                      <a:pt x="111" y="14"/>
                      <a:pt x="109" y="1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31" y="21"/>
                      <a:pt x="152" y="25"/>
                      <a:pt x="167" y="32"/>
                    </a:cubicBezTo>
                    <a:cubicBezTo>
                      <a:pt x="169" y="31"/>
                      <a:pt x="172" y="31"/>
                      <a:pt x="175" y="33"/>
                    </a:cubicBezTo>
                    <a:cubicBezTo>
                      <a:pt x="179" y="35"/>
                      <a:pt x="180" y="41"/>
                      <a:pt x="177" y="45"/>
                    </a:cubicBezTo>
                    <a:cubicBezTo>
                      <a:pt x="176" y="46"/>
                      <a:pt x="175" y="47"/>
                      <a:pt x="174" y="48"/>
                    </a:cubicBezTo>
                    <a:cubicBezTo>
                      <a:pt x="201" y="125"/>
                      <a:pt x="201" y="125"/>
                      <a:pt x="201" y="125"/>
                    </a:cubicBezTo>
                    <a:lnTo>
                      <a:pt x="205" y="125"/>
                    </a:lnTo>
                    <a:close/>
                    <a:moveTo>
                      <a:pt x="35" y="57"/>
                    </a:moveTo>
                    <a:cubicBezTo>
                      <a:pt x="12" y="125"/>
                      <a:pt x="12" y="125"/>
                      <a:pt x="12" y="125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58" y="125"/>
                      <a:pt x="58" y="125"/>
                      <a:pt x="58" y="125"/>
                    </a:cubicBezTo>
                    <a:lnTo>
                      <a:pt x="35" y="57"/>
                    </a:lnTo>
                    <a:close/>
                    <a:moveTo>
                      <a:pt x="192" y="125"/>
                    </a:moveTo>
                    <a:cubicBezTo>
                      <a:pt x="169" y="57"/>
                      <a:pt x="169" y="57"/>
                      <a:pt x="169" y="57"/>
                    </a:cubicBezTo>
                    <a:cubicBezTo>
                      <a:pt x="146" y="125"/>
                      <a:pt x="146" y="125"/>
                      <a:pt x="146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4" name="Bullet4" descr="a5705979-9b79-4721-8ea1-0146f0b6e993"/>
              <p:cNvSpPr txBox="1"/>
              <p:nvPr/>
            </p:nvSpPr>
            <p:spPr>
              <a:xfrm>
                <a:off x="8504622" y="3659340"/>
                <a:ext cx="3011174" cy="4970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脂肪食物来源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5" name="Text4" descr="d53dc0e8-731b-40f3-9ccd-d6a9c18445bd"/>
              <p:cNvSpPr txBox="1"/>
              <p:nvPr/>
            </p:nvSpPr>
            <p:spPr>
              <a:xfrm>
                <a:off x="8504622" y="4156344"/>
                <a:ext cx="3011174" cy="74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植物油如大豆油、花生油，动物脂肪如猪油、鱼脂，坚果也含脂肪。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4" name="组合 33" descr="df47dd2e-7f06-4732-b4c5-379d75d881db"/>
            <p:cNvGrpSpPr/>
            <p:nvPr/>
          </p:nvGrpSpPr>
          <p:grpSpPr>
            <a:xfrm>
              <a:off x="5633248" y="4896570"/>
              <a:ext cx="4160634" cy="1237529"/>
              <a:chOff x="5633248" y="4896570"/>
              <a:chExt cx="4160634" cy="1237529"/>
            </a:xfrm>
          </p:grpSpPr>
          <p:sp>
            <p:nvSpPr>
              <p:cNvPr id="11" name="IconBackground5" descr="24bbff8c-3fa5-46b2-9652-3031c2dc314e"/>
              <p:cNvSpPr/>
              <p:nvPr/>
            </p:nvSpPr>
            <p:spPr>
              <a:xfrm>
                <a:off x="5633248" y="4989113"/>
                <a:ext cx="822407" cy="822407"/>
              </a:xfrm>
              <a:prstGeom prst="ellipse">
                <a:avLst/>
              </a:prstGeom>
              <a:solidFill>
                <a:schemeClr val="bg1"/>
              </a:solidFill>
              <a:ln w="698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6" name="Icon5" descr="39c0d548-3962-49eb-b38f-a3abab87ec1d"/>
              <p:cNvSpPr/>
              <p:nvPr/>
            </p:nvSpPr>
            <p:spPr bwMode="auto">
              <a:xfrm>
                <a:off x="5848602" y="5221388"/>
                <a:ext cx="458200" cy="429345"/>
              </a:xfrm>
              <a:custGeom>
                <a:avLst/>
                <a:gdLst>
                  <a:gd name="T0" fmla="*/ 151 w 168"/>
                  <a:gd name="T1" fmla="*/ 43 h 157"/>
                  <a:gd name="T2" fmla="*/ 156 w 168"/>
                  <a:gd name="T3" fmla="*/ 46 h 157"/>
                  <a:gd name="T4" fmla="*/ 148 w 168"/>
                  <a:gd name="T5" fmla="*/ 56 h 157"/>
                  <a:gd name="T6" fmla="*/ 146 w 168"/>
                  <a:gd name="T7" fmla="*/ 52 h 157"/>
                  <a:gd name="T8" fmla="*/ 131 w 168"/>
                  <a:gd name="T9" fmla="*/ 78 h 157"/>
                  <a:gd name="T10" fmla="*/ 127 w 168"/>
                  <a:gd name="T11" fmla="*/ 90 h 157"/>
                  <a:gd name="T12" fmla="*/ 130 w 168"/>
                  <a:gd name="T13" fmla="*/ 89 h 157"/>
                  <a:gd name="T14" fmla="*/ 135 w 168"/>
                  <a:gd name="T15" fmla="*/ 78 h 157"/>
                  <a:gd name="T16" fmla="*/ 154 w 168"/>
                  <a:gd name="T17" fmla="*/ 62 h 157"/>
                  <a:gd name="T18" fmla="*/ 164 w 168"/>
                  <a:gd name="T19" fmla="*/ 56 h 157"/>
                  <a:gd name="T20" fmla="*/ 161 w 168"/>
                  <a:gd name="T21" fmla="*/ 51 h 157"/>
                  <a:gd name="T22" fmla="*/ 151 w 168"/>
                  <a:gd name="T23" fmla="*/ 61 h 157"/>
                  <a:gd name="T24" fmla="*/ 127 w 168"/>
                  <a:gd name="T25" fmla="*/ 72 h 157"/>
                  <a:gd name="T26" fmla="*/ 117 w 168"/>
                  <a:gd name="T27" fmla="*/ 80 h 157"/>
                  <a:gd name="T28" fmla="*/ 120 w 168"/>
                  <a:gd name="T29" fmla="*/ 81 h 157"/>
                  <a:gd name="T30" fmla="*/ 130 w 168"/>
                  <a:gd name="T31" fmla="*/ 72 h 157"/>
                  <a:gd name="T32" fmla="*/ 156 w 168"/>
                  <a:gd name="T33" fmla="*/ 64 h 157"/>
                  <a:gd name="T34" fmla="*/ 156 w 168"/>
                  <a:gd name="T35" fmla="*/ 69 h 157"/>
                  <a:gd name="T36" fmla="*/ 168 w 168"/>
                  <a:gd name="T37" fmla="*/ 67 h 157"/>
                  <a:gd name="T38" fmla="*/ 164 w 168"/>
                  <a:gd name="T39" fmla="*/ 77 h 157"/>
                  <a:gd name="T40" fmla="*/ 151 w 168"/>
                  <a:gd name="T41" fmla="*/ 72 h 157"/>
                  <a:gd name="T42" fmla="*/ 161 w 168"/>
                  <a:gd name="T43" fmla="*/ 81 h 157"/>
                  <a:gd name="T44" fmla="*/ 165 w 168"/>
                  <a:gd name="T45" fmla="*/ 80 h 157"/>
                  <a:gd name="T46" fmla="*/ 151 w 168"/>
                  <a:gd name="T47" fmla="*/ 78 h 157"/>
                  <a:gd name="T48" fmla="*/ 146 w 168"/>
                  <a:gd name="T49" fmla="*/ 81 h 157"/>
                  <a:gd name="T50" fmla="*/ 153 w 168"/>
                  <a:gd name="T51" fmla="*/ 91 h 157"/>
                  <a:gd name="T52" fmla="*/ 156 w 168"/>
                  <a:gd name="T53" fmla="*/ 87 h 157"/>
                  <a:gd name="T54" fmla="*/ 151 w 168"/>
                  <a:gd name="T55" fmla="*/ 78 h 157"/>
                  <a:gd name="T56" fmla="*/ 143 w 168"/>
                  <a:gd name="T57" fmla="*/ 51 h 157"/>
                  <a:gd name="T58" fmla="*/ 140 w 168"/>
                  <a:gd name="T59" fmla="*/ 39 h 157"/>
                  <a:gd name="T60" fmla="*/ 138 w 168"/>
                  <a:gd name="T61" fmla="*/ 51 h 157"/>
                  <a:gd name="T62" fmla="*/ 140 w 168"/>
                  <a:gd name="T63" fmla="*/ 78 h 157"/>
                  <a:gd name="T64" fmla="*/ 138 w 168"/>
                  <a:gd name="T65" fmla="*/ 92 h 157"/>
                  <a:gd name="T66" fmla="*/ 143 w 168"/>
                  <a:gd name="T67" fmla="*/ 92 h 157"/>
                  <a:gd name="T68" fmla="*/ 140 w 168"/>
                  <a:gd name="T69" fmla="*/ 78 h 157"/>
                  <a:gd name="T70" fmla="*/ 143 w 168"/>
                  <a:gd name="T71" fmla="*/ 65 h 157"/>
                  <a:gd name="T72" fmla="*/ 73 w 168"/>
                  <a:gd name="T73" fmla="*/ 6 h 157"/>
                  <a:gd name="T74" fmla="*/ 35 w 168"/>
                  <a:gd name="T75" fmla="*/ 27 h 157"/>
                  <a:gd name="T76" fmla="*/ 0 w 168"/>
                  <a:gd name="T77" fmla="*/ 101 h 157"/>
                  <a:gd name="T78" fmla="*/ 111 w 168"/>
                  <a:gd name="T79" fmla="*/ 101 h 157"/>
                  <a:gd name="T80" fmla="*/ 76 w 168"/>
                  <a:gd name="T81" fmla="*/ 27 h 157"/>
                  <a:gd name="T82" fmla="*/ 74 w 168"/>
                  <a:gd name="T83" fmla="*/ 13 h 157"/>
                  <a:gd name="T84" fmla="*/ 136 w 168"/>
                  <a:gd name="T85" fmla="*/ 71 h 157"/>
                  <a:gd name="T86" fmla="*/ 145 w 168"/>
                  <a:gd name="T87" fmla="*/ 7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8" h="157">
                    <a:moveTo>
                      <a:pt x="146" y="52"/>
                    </a:moveTo>
                    <a:cubicBezTo>
                      <a:pt x="151" y="43"/>
                      <a:pt x="151" y="43"/>
                      <a:pt x="151" y="43"/>
                    </a:cubicBezTo>
                    <a:cubicBezTo>
                      <a:pt x="152" y="42"/>
                      <a:pt x="153" y="42"/>
                      <a:pt x="155" y="42"/>
                    </a:cubicBezTo>
                    <a:cubicBezTo>
                      <a:pt x="156" y="43"/>
                      <a:pt x="156" y="45"/>
                      <a:pt x="156" y="46"/>
                    </a:cubicBezTo>
                    <a:cubicBezTo>
                      <a:pt x="151" y="55"/>
                      <a:pt x="151" y="55"/>
                      <a:pt x="151" y="55"/>
                    </a:cubicBezTo>
                    <a:cubicBezTo>
                      <a:pt x="150" y="56"/>
                      <a:pt x="149" y="56"/>
                      <a:pt x="148" y="56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46" y="55"/>
                      <a:pt x="146" y="54"/>
                      <a:pt x="146" y="52"/>
                    </a:cubicBezTo>
                    <a:close/>
                    <a:moveTo>
                      <a:pt x="135" y="78"/>
                    </a:moveTo>
                    <a:cubicBezTo>
                      <a:pt x="134" y="77"/>
                      <a:pt x="132" y="77"/>
                      <a:pt x="131" y="78"/>
                    </a:cubicBezTo>
                    <a:cubicBezTo>
                      <a:pt x="126" y="87"/>
                      <a:pt x="126" y="87"/>
                      <a:pt x="126" y="87"/>
                    </a:cubicBezTo>
                    <a:cubicBezTo>
                      <a:pt x="125" y="88"/>
                      <a:pt x="126" y="90"/>
                      <a:pt x="127" y="90"/>
                    </a:cubicBezTo>
                    <a:cubicBezTo>
                      <a:pt x="127" y="91"/>
                      <a:pt x="128" y="91"/>
                      <a:pt x="128" y="91"/>
                    </a:cubicBezTo>
                    <a:cubicBezTo>
                      <a:pt x="130" y="91"/>
                      <a:pt x="130" y="90"/>
                      <a:pt x="130" y="89"/>
                    </a:cubicBezTo>
                    <a:cubicBezTo>
                      <a:pt x="135" y="81"/>
                      <a:pt x="135" y="81"/>
                      <a:pt x="135" y="81"/>
                    </a:cubicBezTo>
                    <a:cubicBezTo>
                      <a:pt x="136" y="79"/>
                      <a:pt x="136" y="78"/>
                      <a:pt x="135" y="78"/>
                    </a:cubicBezTo>
                    <a:close/>
                    <a:moveTo>
                      <a:pt x="151" y="61"/>
                    </a:moveTo>
                    <a:cubicBezTo>
                      <a:pt x="152" y="61"/>
                      <a:pt x="153" y="62"/>
                      <a:pt x="154" y="62"/>
                    </a:cubicBezTo>
                    <a:cubicBezTo>
                      <a:pt x="155" y="62"/>
                      <a:pt x="155" y="62"/>
                      <a:pt x="155" y="62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5" y="56"/>
                      <a:pt x="166" y="54"/>
                      <a:pt x="165" y="52"/>
                    </a:cubicBezTo>
                    <a:cubicBezTo>
                      <a:pt x="164" y="51"/>
                      <a:pt x="162" y="51"/>
                      <a:pt x="161" y="51"/>
                    </a:cubicBezTo>
                    <a:cubicBezTo>
                      <a:pt x="152" y="56"/>
                      <a:pt x="152" y="56"/>
                      <a:pt x="152" y="56"/>
                    </a:cubicBezTo>
                    <a:cubicBezTo>
                      <a:pt x="151" y="57"/>
                      <a:pt x="151" y="59"/>
                      <a:pt x="151" y="61"/>
                    </a:cubicBezTo>
                    <a:close/>
                    <a:moveTo>
                      <a:pt x="130" y="72"/>
                    </a:moveTo>
                    <a:cubicBezTo>
                      <a:pt x="130" y="72"/>
                      <a:pt x="128" y="71"/>
                      <a:pt x="127" y="72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7" y="78"/>
                      <a:pt x="116" y="79"/>
                      <a:pt x="117" y="80"/>
                    </a:cubicBezTo>
                    <a:cubicBezTo>
                      <a:pt x="117" y="81"/>
                      <a:pt x="119" y="82"/>
                      <a:pt x="120" y="82"/>
                    </a:cubicBezTo>
                    <a:cubicBezTo>
                      <a:pt x="120" y="82"/>
                      <a:pt x="120" y="82"/>
                      <a:pt x="120" y="81"/>
                    </a:cubicBezTo>
                    <a:cubicBezTo>
                      <a:pt x="130" y="76"/>
                      <a:pt x="130" y="76"/>
                      <a:pt x="130" y="76"/>
                    </a:cubicBezTo>
                    <a:cubicBezTo>
                      <a:pt x="130" y="75"/>
                      <a:pt x="131" y="74"/>
                      <a:pt x="130" y="72"/>
                    </a:cubicBezTo>
                    <a:close/>
                    <a:moveTo>
                      <a:pt x="166" y="64"/>
                    </a:moveTo>
                    <a:cubicBezTo>
                      <a:pt x="156" y="64"/>
                      <a:pt x="156" y="64"/>
                      <a:pt x="156" y="64"/>
                    </a:cubicBezTo>
                    <a:cubicBezTo>
                      <a:pt x="154" y="64"/>
                      <a:pt x="153" y="65"/>
                      <a:pt x="153" y="67"/>
                    </a:cubicBezTo>
                    <a:cubicBezTo>
                      <a:pt x="153" y="68"/>
                      <a:pt x="154" y="69"/>
                      <a:pt x="15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7" y="69"/>
                      <a:pt x="168" y="68"/>
                      <a:pt x="168" y="67"/>
                    </a:cubicBezTo>
                    <a:cubicBezTo>
                      <a:pt x="168" y="65"/>
                      <a:pt x="167" y="64"/>
                      <a:pt x="166" y="64"/>
                    </a:cubicBezTo>
                    <a:close/>
                    <a:moveTo>
                      <a:pt x="164" y="77"/>
                    </a:moveTo>
                    <a:cubicBezTo>
                      <a:pt x="155" y="72"/>
                      <a:pt x="155" y="72"/>
                      <a:pt x="155" y="72"/>
                    </a:cubicBezTo>
                    <a:cubicBezTo>
                      <a:pt x="154" y="71"/>
                      <a:pt x="152" y="72"/>
                      <a:pt x="151" y="72"/>
                    </a:cubicBezTo>
                    <a:cubicBezTo>
                      <a:pt x="151" y="74"/>
                      <a:pt x="151" y="75"/>
                      <a:pt x="152" y="76"/>
                    </a:cubicBezTo>
                    <a:cubicBezTo>
                      <a:pt x="161" y="81"/>
                      <a:pt x="161" y="81"/>
                      <a:pt x="161" y="81"/>
                    </a:cubicBezTo>
                    <a:cubicBezTo>
                      <a:pt x="161" y="82"/>
                      <a:pt x="162" y="82"/>
                      <a:pt x="162" y="82"/>
                    </a:cubicBezTo>
                    <a:cubicBezTo>
                      <a:pt x="163" y="82"/>
                      <a:pt x="164" y="81"/>
                      <a:pt x="165" y="80"/>
                    </a:cubicBezTo>
                    <a:cubicBezTo>
                      <a:pt x="166" y="79"/>
                      <a:pt x="165" y="78"/>
                      <a:pt x="164" y="77"/>
                    </a:cubicBezTo>
                    <a:close/>
                    <a:moveTo>
                      <a:pt x="151" y="78"/>
                    </a:moveTo>
                    <a:cubicBezTo>
                      <a:pt x="150" y="77"/>
                      <a:pt x="148" y="77"/>
                      <a:pt x="147" y="78"/>
                    </a:cubicBezTo>
                    <a:cubicBezTo>
                      <a:pt x="146" y="78"/>
                      <a:pt x="146" y="79"/>
                      <a:pt x="146" y="81"/>
                    </a:cubicBezTo>
                    <a:cubicBezTo>
                      <a:pt x="151" y="89"/>
                      <a:pt x="151" y="89"/>
                      <a:pt x="151" y="89"/>
                    </a:cubicBezTo>
                    <a:cubicBezTo>
                      <a:pt x="151" y="90"/>
                      <a:pt x="152" y="91"/>
                      <a:pt x="153" y="91"/>
                    </a:cubicBezTo>
                    <a:cubicBezTo>
                      <a:pt x="154" y="91"/>
                      <a:pt x="154" y="91"/>
                      <a:pt x="155" y="90"/>
                    </a:cubicBezTo>
                    <a:cubicBezTo>
                      <a:pt x="156" y="90"/>
                      <a:pt x="156" y="88"/>
                      <a:pt x="156" y="87"/>
                    </a:cubicBezTo>
                    <a:cubicBezTo>
                      <a:pt x="151" y="78"/>
                      <a:pt x="151" y="78"/>
                      <a:pt x="151" y="78"/>
                    </a:cubicBezTo>
                    <a:cubicBezTo>
                      <a:pt x="151" y="78"/>
                      <a:pt x="151" y="78"/>
                      <a:pt x="151" y="78"/>
                    </a:cubicBezTo>
                    <a:close/>
                    <a:moveTo>
                      <a:pt x="140" y="54"/>
                    </a:moveTo>
                    <a:cubicBezTo>
                      <a:pt x="142" y="54"/>
                      <a:pt x="143" y="53"/>
                      <a:pt x="143" y="51"/>
                    </a:cubicBezTo>
                    <a:cubicBezTo>
                      <a:pt x="143" y="41"/>
                      <a:pt x="143" y="41"/>
                      <a:pt x="143" y="41"/>
                    </a:cubicBezTo>
                    <a:cubicBezTo>
                      <a:pt x="143" y="40"/>
                      <a:pt x="142" y="39"/>
                      <a:pt x="140" y="39"/>
                    </a:cubicBezTo>
                    <a:cubicBezTo>
                      <a:pt x="140" y="39"/>
                      <a:pt x="138" y="40"/>
                      <a:pt x="138" y="41"/>
                    </a:cubicBezTo>
                    <a:cubicBezTo>
                      <a:pt x="138" y="51"/>
                      <a:pt x="138" y="51"/>
                      <a:pt x="138" y="51"/>
                    </a:cubicBezTo>
                    <a:cubicBezTo>
                      <a:pt x="138" y="53"/>
                      <a:pt x="140" y="54"/>
                      <a:pt x="140" y="54"/>
                    </a:cubicBezTo>
                    <a:close/>
                    <a:moveTo>
                      <a:pt x="140" y="78"/>
                    </a:moveTo>
                    <a:cubicBezTo>
                      <a:pt x="140" y="78"/>
                      <a:pt x="138" y="80"/>
                      <a:pt x="138" y="81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38" y="93"/>
                      <a:pt x="140" y="94"/>
                      <a:pt x="140" y="94"/>
                    </a:cubicBezTo>
                    <a:cubicBezTo>
                      <a:pt x="142" y="94"/>
                      <a:pt x="143" y="93"/>
                      <a:pt x="143" y="92"/>
                    </a:cubicBezTo>
                    <a:cubicBezTo>
                      <a:pt x="143" y="81"/>
                      <a:pt x="143" y="81"/>
                      <a:pt x="143" y="81"/>
                    </a:cubicBezTo>
                    <a:cubicBezTo>
                      <a:pt x="143" y="80"/>
                      <a:pt x="142" y="78"/>
                      <a:pt x="140" y="78"/>
                    </a:cubicBezTo>
                    <a:close/>
                    <a:moveTo>
                      <a:pt x="147" y="67"/>
                    </a:moveTo>
                    <a:cubicBezTo>
                      <a:pt x="146" y="66"/>
                      <a:pt x="145" y="65"/>
                      <a:pt x="143" y="65"/>
                    </a:cubicBezTo>
                    <a:cubicBezTo>
                      <a:pt x="143" y="65"/>
                      <a:pt x="135" y="67"/>
                      <a:pt x="128" y="46"/>
                    </a:cubicBezTo>
                    <a:cubicBezTo>
                      <a:pt x="118" y="14"/>
                      <a:pt x="91" y="0"/>
                      <a:pt x="73" y="6"/>
                    </a:cubicBezTo>
                    <a:cubicBezTo>
                      <a:pt x="59" y="10"/>
                      <a:pt x="54" y="21"/>
                      <a:pt x="52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14" y="58"/>
                      <a:pt x="0" y="78"/>
                      <a:pt x="0" y="101"/>
                    </a:cubicBezTo>
                    <a:cubicBezTo>
                      <a:pt x="0" y="132"/>
                      <a:pt x="25" y="157"/>
                      <a:pt x="56" y="157"/>
                    </a:cubicBezTo>
                    <a:cubicBezTo>
                      <a:pt x="86" y="157"/>
                      <a:pt x="111" y="132"/>
                      <a:pt x="111" y="101"/>
                    </a:cubicBezTo>
                    <a:cubicBezTo>
                      <a:pt x="111" y="78"/>
                      <a:pt x="97" y="58"/>
                      <a:pt x="76" y="50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1" y="22"/>
                      <a:pt x="65" y="15"/>
                      <a:pt x="74" y="13"/>
                    </a:cubicBezTo>
                    <a:cubicBezTo>
                      <a:pt x="90" y="8"/>
                      <a:pt x="113" y="19"/>
                      <a:pt x="121" y="47"/>
                    </a:cubicBezTo>
                    <a:cubicBezTo>
                      <a:pt x="125" y="60"/>
                      <a:pt x="130" y="67"/>
                      <a:pt x="136" y="71"/>
                    </a:cubicBezTo>
                    <a:cubicBezTo>
                      <a:pt x="139" y="72"/>
                      <a:pt x="140" y="72"/>
                      <a:pt x="142" y="72"/>
                    </a:cubicBezTo>
                    <a:cubicBezTo>
                      <a:pt x="144" y="72"/>
                      <a:pt x="145" y="72"/>
                      <a:pt x="145" y="72"/>
                    </a:cubicBezTo>
                    <a:cubicBezTo>
                      <a:pt x="146" y="71"/>
                      <a:pt x="147" y="69"/>
                      <a:pt x="147" y="6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6" name="Bullet5" descr="ff21ae17-d216-40d0-8702-07176f4125f6"/>
              <p:cNvSpPr txBox="1"/>
              <p:nvPr/>
            </p:nvSpPr>
            <p:spPr>
              <a:xfrm>
                <a:off x="6782708" y="4896570"/>
                <a:ext cx="3011174" cy="4970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脂肪摄入注意事项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7" name="Text5" descr="59b59587-5af6-4002-86da-3653ba859f30"/>
              <p:cNvSpPr txBox="1"/>
              <p:nvPr/>
            </p:nvSpPr>
            <p:spPr>
              <a:xfrm>
                <a:off x="6782708" y="5393574"/>
                <a:ext cx="3011174" cy="7405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摄入过多饱和脂肪酸易诱发心脑血管疾病、肥胖等，应合理搭配。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28" name="Title" descr="543d33fa-06db-4a0c-b874-8e119d88c36e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重要的能量储备物质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碳水化合物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7" name="3ff84500-77bb-4d16-ad0c-2c531a2a2adf.source.5.zh-Hans.pptx" descr="1407c5d7-aa36-4960-821b-71bf81460cef"/>
          <p:cNvGrpSpPr/>
          <p:nvPr/>
        </p:nvGrpSpPr>
        <p:grpSpPr>
          <a:xfrm>
            <a:off x="660400" y="1130300"/>
            <a:ext cx="10858500" cy="4815687"/>
            <a:chOff x="660400" y="1130300"/>
            <a:chExt cx="10858500" cy="4815687"/>
          </a:xfrm>
        </p:grpSpPr>
        <p:sp>
          <p:nvSpPr>
            <p:cNvPr id="29" name="Title" descr="106dd71c-285c-45a3-bc7a-bfa0b96efac4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主要的能量供应物质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60" name="组合 59" descr="ef032f34-9838-48ae-b668-d01af46b220f"/>
            <p:cNvGrpSpPr/>
            <p:nvPr/>
          </p:nvGrpSpPr>
          <p:grpSpPr>
            <a:xfrm>
              <a:off x="673982" y="1989718"/>
              <a:ext cx="1980289" cy="3956269"/>
              <a:chOff x="673982" y="1989718"/>
              <a:chExt cx="1980289" cy="3956269"/>
            </a:xfrm>
          </p:grpSpPr>
          <p:sp>
            <p:nvSpPr>
              <p:cNvPr id="46" name="ComponentBackground1" descr="d15499dd-edf7-4ab3-a9ae-a128f8b2bcdf"/>
              <p:cNvSpPr/>
              <p:nvPr/>
            </p:nvSpPr>
            <p:spPr>
              <a:xfrm>
                <a:off x="678587" y="2694211"/>
                <a:ext cx="1975684" cy="1849582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47" name="Number1" descr="bb95e798-1c62-4106-92fa-5e586f0f0441"/>
              <p:cNvSpPr txBox="1"/>
              <p:nvPr/>
            </p:nvSpPr>
            <p:spPr>
              <a:xfrm>
                <a:off x="851597" y="2951295"/>
                <a:ext cx="75533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8000" b="1" i="0" u="none">
                    <a:solidFill>
                      <a:srgbClr val="639CEF"/>
                    </a:solidFill>
                    <a:latin typeface="Arial" panose="020B0604020202020204"/>
                  </a:rPr>
                  <a:t>1</a:t>
                </a:r>
                <a:endParaRPr lang="en-US" sz="80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48" name="Text1" descr="86ce8b4b-b9c0-4753-b8d6-6f456ed3036b"/>
              <p:cNvSpPr txBox="1"/>
              <p:nvPr/>
            </p:nvSpPr>
            <p:spPr>
              <a:xfrm>
                <a:off x="673982" y="4543793"/>
                <a:ext cx="1975684" cy="140219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由碳、氢、氧三种元素组成，是提供热能的三种主要营养素之一。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9" name="Bullet1" descr="d8dd2bbc-3959-4be1-b238-9dae174a1758"/>
              <p:cNvSpPr txBox="1"/>
              <p:nvPr/>
            </p:nvSpPr>
            <p:spPr>
              <a:xfrm>
                <a:off x="678587" y="1989718"/>
                <a:ext cx="1975684" cy="692518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碳水化合物定义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1" name="组合 60" descr="062cc008-9979-42b5-bdaf-703826b7da8d"/>
            <p:cNvGrpSpPr/>
            <p:nvPr/>
          </p:nvGrpSpPr>
          <p:grpSpPr>
            <a:xfrm>
              <a:off x="2885684" y="1989718"/>
              <a:ext cx="1984789" cy="3956269"/>
              <a:chOff x="2885684" y="1989718"/>
              <a:chExt cx="1984789" cy="3956269"/>
            </a:xfrm>
          </p:grpSpPr>
          <p:sp>
            <p:nvSpPr>
              <p:cNvPr id="42" name="ComponentBackground2" descr="6304a075-9a5e-44e5-b6c4-607ff99d5ca2"/>
              <p:cNvSpPr/>
              <p:nvPr/>
            </p:nvSpPr>
            <p:spPr>
              <a:xfrm>
                <a:off x="2894789" y="2694211"/>
                <a:ext cx="1975684" cy="1849582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43" name="Number2" descr="e989222a-1dfa-4587-afc1-fb3738dfe87e"/>
              <p:cNvSpPr txBox="1"/>
              <p:nvPr/>
            </p:nvSpPr>
            <p:spPr>
              <a:xfrm>
                <a:off x="3018034" y="2951295"/>
                <a:ext cx="75533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8000" b="1" i="0" u="none">
                    <a:solidFill>
                      <a:srgbClr val="2F2F2F"/>
                    </a:solidFill>
                    <a:latin typeface="Arial" panose="020B0604020202020204"/>
                  </a:rPr>
                  <a:t>2</a:t>
                </a:r>
                <a:endParaRPr lang="en-US" sz="8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44" name="Text2" descr="9f8a4852-5e5d-427a-b591-1f91c8cdf834"/>
              <p:cNvSpPr txBox="1"/>
              <p:nvPr/>
            </p:nvSpPr>
            <p:spPr>
              <a:xfrm>
                <a:off x="2885684" y="4543793"/>
                <a:ext cx="1975684" cy="140219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按分子结构分为单糖、双糖、多糖，淀粉是膳食中碳水化合物主要部分。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5" name="Bullet2" descr="18f25c69-9452-443b-803f-201453fec212"/>
              <p:cNvSpPr txBox="1"/>
              <p:nvPr/>
            </p:nvSpPr>
            <p:spPr>
              <a:xfrm>
                <a:off x="2894789" y="1989718"/>
                <a:ext cx="1975684" cy="692518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碳水化合物分类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2" name="组合 61" descr="6e87b374-182f-4681-99e3-706e7cb2ee33"/>
            <p:cNvGrpSpPr/>
            <p:nvPr/>
          </p:nvGrpSpPr>
          <p:grpSpPr>
            <a:xfrm>
              <a:off x="5101884" y="1989718"/>
              <a:ext cx="1989239" cy="3956269"/>
              <a:chOff x="5101884" y="1989718"/>
              <a:chExt cx="1989239" cy="3956269"/>
            </a:xfrm>
          </p:grpSpPr>
          <p:sp>
            <p:nvSpPr>
              <p:cNvPr id="38" name="ComponentBackground3" descr="d5f92f41-2498-418e-a56e-572a87f090a5"/>
              <p:cNvSpPr/>
              <p:nvPr/>
            </p:nvSpPr>
            <p:spPr>
              <a:xfrm>
                <a:off x="5101884" y="2694211"/>
                <a:ext cx="1975684" cy="1849582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39" name="Number3" descr="b35d573b-217f-4534-851f-0387314950de"/>
              <p:cNvSpPr txBox="1"/>
              <p:nvPr/>
            </p:nvSpPr>
            <p:spPr>
              <a:xfrm>
                <a:off x="5247789" y="2951295"/>
                <a:ext cx="75533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8000" b="1" i="0" u="none">
                    <a:solidFill>
                      <a:srgbClr val="639CEF"/>
                    </a:solidFill>
                    <a:latin typeface="Arial" panose="020B0604020202020204"/>
                  </a:rPr>
                  <a:t>3</a:t>
                </a:r>
                <a:endParaRPr lang="en-US" sz="80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40" name="Text3" descr="39e6c006-6663-4d0e-a50d-e3df731acd1b"/>
              <p:cNvSpPr txBox="1"/>
              <p:nvPr/>
            </p:nvSpPr>
            <p:spPr>
              <a:xfrm>
                <a:off x="5115439" y="4543793"/>
                <a:ext cx="1975684" cy="140219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提供热能，参与构成肌体组织，有抗生酮体和解毒等作用。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1" name="Bullet3" descr="038e4168-f166-490d-85f5-bc700b52503c"/>
              <p:cNvSpPr txBox="1"/>
              <p:nvPr/>
            </p:nvSpPr>
            <p:spPr>
              <a:xfrm>
                <a:off x="5101884" y="1989718"/>
                <a:ext cx="1975684" cy="692518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碳水化合物生理功能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3" name="组合 62" descr="1f80dc36-99a8-4773-abfc-96a9443188b0"/>
            <p:cNvGrpSpPr/>
            <p:nvPr/>
          </p:nvGrpSpPr>
          <p:grpSpPr>
            <a:xfrm>
              <a:off x="7322535" y="1989718"/>
              <a:ext cx="1975685" cy="3956269"/>
              <a:chOff x="7322535" y="1989718"/>
              <a:chExt cx="1975685" cy="3956269"/>
            </a:xfrm>
          </p:grpSpPr>
          <p:sp>
            <p:nvSpPr>
              <p:cNvPr id="34" name="ComponentBackground4" descr="0bcbe9fb-0454-4780-b15f-f8c947b04cc7"/>
              <p:cNvSpPr/>
              <p:nvPr/>
            </p:nvSpPr>
            <p:spPr>
              <a:xfrm>
                <a:off x="7322535" y="2694211"/>
                <a:ext cx="1975684" cy="1849582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35" name="Number4" descr="417978d4-0e3d-465f-b0b4-cd4a12d84b0e"/>
              <p:cNvSpPr txBox="1"/>
              <p:nvPr/>
            </p:nvSpPr>
            <p:spPr>
              <a:xfrm>
                <a:off x="7454886" y="2951295"/>
                <a:ext cx="75533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8000" b="1" i="0" u="none">
                    <a:solidFill>
                      <a:srgbClr val="2F2F2F"/>
                    </a:solidFill>
                    <a:latin typeface="Arial" panose="020B0604020202020204"/>
                  </a:rPr>
                  <a:t>4</a:t>
                </a:r>
                <a:endParaRPr lang="en-US" sz="8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36" name="Text4" descr="1ec64dc1-090d-44cc-bd29-f1efc5929036"/>
              <p:cNvSpPr txBox="1"/>
              <p:nvPr/>
            </p:nvSpPr>
            <p:spPr>
              <a:xfrm>
                <a:off x="7322536" y="4543793"/>
                <a:ext cx="1975684" cy="140219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应占健康人群总能量摄入45% - 65%，注意来源和摄入量。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7" name="Bullet4" descr="21362954-0809-47fb-8db0-1589fbf457ea"/>
              <p:cNvSpPr txBox="1"/>
              <p:nvPr/>
            </p:nvSpPr>
            <p:spPr>
              <a:xfrm>
                <a:off x="7322535" y="1989718"/>
                <a:ext cx="1975684" cy="692518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碳水化合物供应量要求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4" name="组合 63" descr="09008fc3-3fa7-41c0-a4a7-e2113955d07a"/>
            <p:cNvGrpSpPr/>
            <p:nvPr/>
          </p:nvGrpSpPr>
          <p:grpSpPr>
            <a:xfrm>
              <a:off x="9529632" y="1989718"/>
              <a:ext cx="1975685" cy="3956269"/>
              <a:chOff x="9529632" y="1989718"/>
              <a:chExt cx="1975685" cy="3956269"/>
            </a:xfrm>
          </p:grpSpPr>
          <p:sp>
            <p:nvSpPr>
              <p:cNvPr id="51" name="ComponentBackground5" descr="c00ac038-161d-4c66-bb98-cb9f659120bb"/>
              <p:cNvSpPr/>
              <p:nvPr/>
            </p:nvSpPr>
            <p:spPr>
              <a:xfrm>
                <a:off x="9529632" y="2694211"/>
                <a:ext cx="1975684" cy="1849582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</a:p>
            </p:txBody>
          </p:sp>
          <p:sp>
            <p:nvSpPr>
              <p:cNvPr id="52" name="Number5" descr="1312ca8d-40ca-4e78-b5e4-9cc30a5fea96"/>
              <p:cNvSpPr txBox="1"/>
              <p:nvPr/>
            </p:nvSpPr>
            <p:spPr>
              <a:xfrm>
                <a:off x="9661983" y="2951295"/>
                <a:ext cx="75533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8000" b="1" i="0" u="none">
                    <a:solidFill>
                      <a:srgbClr val="639CEF"/>
                    </a:solidFill>
                    <a:latin typeface="Arial" panose="020B0604020202020204"/>
                  </a:rPr>
                  <a:t>5</a:t>
                </a:r>
                <a:endParaRPr lang="en-US" sz="80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53" name="Text5" descr="05409cae-38c7-458d-984e-265764dc3e33"/>
              <p:cNvSpPr txBox="1"/>
              <p:nvPr/>
            </p:nvSpPr>
            <p:spPr>
              <a:xfrm>
                <a:off x="9529633" y="4543793"/>
                <a:ext cx="1975684" cy="1402194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糖类、谷物、水果、干果、干豆类、根茎蔬菜等富含碳水化合物。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54" name="Bullet5" descr="48e0e703-cb05-47cc-aafe-402ce78980c5"/>
              <p:cNvSpPr txBox="1"/>
              <p:nvPr/>
            </p:nvSpPr>
            <p:spPr>
              <a:xfrm>
                <a:off x="9529632" y="1989718"/>
                <a:ext cx="1975684" cy="692518"/>
              </a:xfrm>
              <a:prstGeom prst="rect">
                <a:avLst/>
              </a:prstGeom>
              <a:noFill/>
              <a:effectLst/>
            </p:spPr>
            <p:txBody>
              <a:bodyPr wrap="square" rtlCol="0" anchor="b" anchorCtr="0">
                <a:normAutofit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碳水化合物食物来源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热能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7" name="18d68481-2061-4094-8df5-87c5d1a3202d.source.5.zh-Hans.pptx" descr="0c1e2f93-e769-4830-970d-44a7008f327b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cxnSp>
          <p:nvCxnSpPr>
            <p:cNvPr id="59" name="直接连接符 58" descr="b3b47289-1119-48b2-a6b8-5bdc5357261e"/>
            <p:cNvCxnSpPr/>
            <p:nvPr/>
          </p:nvCxnSpPr>
          <p:spPr>
            <a:xfrm>
              <a:off x="6089650" y="1977390"/>
              <a:ext cx="0" cy="415671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IconMisc1" descr="47302354-862f-468c-8eb4-84fc090c70da"/>
            <p:cNvSpPr/>
            <p:nvPr/>
          </p:nvSpPr>
          <p:spPr>
            <a:xfrm>
              <a:off x="5850413" y="1963419"/>
              <a:ext cx="471011" cy="471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6350">
              <a:solidFill>
                <a:schemeClr val="accent1"/>
              </a:solidFill>
              <a:miter lim="400000"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r>
                <a:rPr lang="en-US" sz="1400" b="1" i="0" u="none">
                  <a:solidFill>
                    <a:srgbClr val="2F2F2F"/>
                  </a:solidFill>
                  <a:latin typeface="Arial" panose="020B0604020202020204"/>
                </a:rPr>
                <a:t>1</a:t>
              </a:r>
              <a:endParaRPr lang="en-US" sz="1400" b="1" i="0" u="none">
                <a:solidFill>
                  <a:srgbClr val="2F2F2F"/>
                </a:solidFill>
                <a:latin typeface="Arial" panose="020B0604020202020204"/>
              </a:endParaRPr>
            </a:p>
          </p:txBody>
        </p:sp>
        <p:sp>
          <p:nvSpPr>
            <p:cNvPr id="74" name="IconMisc2" descr="637e2e56-f92d-475e-bdb3-f5cace6a7859"/>
            <p:cNvSpPr/>
            <p:nvPr/>
          </p:nvSpPr>
          <p:spPr>
            <a:xfrm>
              <a:off x="5850413" y="3337359"/>
              <a:ext cx="471011" cy="471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6350">
              <a:solidFill>
                <a:schemeClr val="accent1"/>
              </a:solidFill>
              <a:miter lim="400000"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r>
                <a:rPr lang="en-US" sz="1400" b="1" i="0" u="none">
                  <a:solidFill>
                    <a:srgbClr val="2F2F2F"/>
                  </a:solidFill>
                  <a:latin typeface="Arial" panose="020B0604020202020204"/>
                </a:rPr>
                <a:t>2</a:t>
              </a:r>
              <a:endParaRPr lang="en-US" sz="1400" b="1" i="0" u="none">
                <a:solidFill>
                  <a:srgbClr val="2F2F2F"/>
                </a:solidFill>
                <a:latin typeface="Arial" panose="020B0604020202020204"/>
              </a:endParaRPr>
            </a:p>
          </p:txBody>
        </p:sp>
        <p:grpSp>
          <p:nvGrpSpPr>
            <p:cNvPr id="89" name="组合 88" descr="5b78c883-e9bf-45b4-8f31-0e1560c106a8"/>
            <p:cNvGrpSpPr/>
            <p:nvPr/>
          </p:nvGrpSpPr>
          <p:grpSpPr>
            <a:xfrm>
              <a:off x="660400" y="1963420"/>
              <a:ext cx="4579257" cy="1316522"/>
              <a:chOff x="660400" y="1963420"/>
              <a:chExt cx="4579257" cy="1316522"/>
            </a:xfrm>
          </p:grpSpPr>
          <p:sp>
            <p:nvSpPr>
              <p:cNvPr id="80" name="Text1" descr="9ec24b4f-3f97-4b07-8152-982bb9eeb734"/>
              <p:cNvSpPr txBox="1"/>
              <p:nvPr/>
            </p:nvSpPr>
            <p:spPr>
              <a:xfrm>
                <a:off x="660400" y="2422202"/>
                <a:ext cx="4579257" cy="8577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生长发育旺盛，新陈代谢快，对热能需求相对成人较多。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81" name="Bullet1" descr="6e039269-0e54-4541-b5f4-35aec94dc9a5"/>
              <p:cNvSpPr txBox="1"/>
              <p:nvPr/>
            </p:nvSpPr>
            <p:spPr>
              <a:xfrm>
                <a:off x="660400" y="1963420"/>
                <a:ext cx="4579257" cy="4587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学前儿童热能需求特点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90" name="组合 89" descr="2ca51377-0034-435c-883c-19937292c0b1"/>
            <p:cNvGrpSpPr/>
            <p:nvPr/>
          </p:nvGrpSpPr>
          <p:grpSpPr>
            <a:xfrm>
              <a:off x="660400" y="3337360"/>
              <a:ext cx="4579257" cy="1316522"/>
              <a:chOff x="660400" y="3036570"/>
              <a:chExt cx="4579257" cy="1316522"/>
            </a:xfrm>
          </p:grpSpPr>
          <p:sp>
            <p:nvSpPr>
              <p:cNvPr id="75" name="Text2" descr="3532a3a7-176d-4c66-a445-fb1c6e61dbc3"/>
              <p:cNvSpPr txBox="1"/>
              <p:nvPr/>
            </p:nvSpPr>
            <p:spPr>
              <a:xfrm>
                <a:off x="660400" y="3495352"/>
                <a:ext cx="4579257" cy="8577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用于维持基础代谢、食物特殊动力作用、活动、生长发育和排泄。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6" name="Bullet2" descr="2a97ceb3-09e3-42d5-ac43-33c4adb40d88"/>
              <p:cNvSpPr txBox="1"/>
              <p:nvPr/>
            </p:nvSpPr>
            <p:spPr>
              <a:xfrm>
                <a:off x="660400" y="3036570"/>
                <a:ext cx="4579257" cy="4587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热能消耗方面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91" name="组合 90" descr="fbc7dc41-7612-4255-bd92-f06de1f302f4"/>
            <p:cNvGrpSpPr/>
            <p:nvPr/>
          </p:nvGrpSpPr>
          <p:grpSpPr>
            <a:xfrm>
              <a:off x="660400" y="4711299"/>
              <a:ext cx="4579257" cy="1422801"/>
              <a:chOff x="660400" y="4109720"/>
              <a:chExt cx="4579257" cy="1422801"/>
            </a:xfrm>
          </p:grpSpPr>
          <p:sp>
            <p:nvSpPr>
              <p:cNvPr id="70" name="Text3" descr="b55e0063-c8e3-48dc-8003-98507a0a1c98"/>
              <p:cNvSpPr txBox="1"/>
              <p:nvPr/>
            </p:nvSpPr>
            <p:spPr>
              <a:xfrm>
                <a:off x="660400" y="4568502"/>
                <a:ext cx="4579257" cy="9640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不足影响生长发育，过量易致肥胖，要维持供需平衡。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1" name="Bullet3" descr="1bbeff08-3584-4f90-8681-40a846fb3a15"/>
              <p:cNvSpPr txBox="1"/>
              <p:nvPr/>
            </p:nvSpPr>
            <p:spPr>
              <a:xfrm>
                <a:off x="660400" y="4109720"/>
                <a:ext cx="4579257" cy="4587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热能供应注意事项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87" name="组合 86" descr="e8708e57-005c-4366-87a7-f0cc5f85ecb0"/>
            <p:cNvGrpSpPr/>
            <p:nvPr/>
          </p:nvGrpSpPr>
          <p:grpSpPr>
            <a:xfrm>
              <a:off x="6939643" y="1963420"/>
              <a:ext cx="4579257" cy="1316522"/>
              <a:chOff x="6939643" y="1963420"/>
              <a:chExt cx="4579257" cy="1316522"/>
            </a:xfrm>
          </p:grpSpPr>
          <p:sp>
            <p:nvSpPr>
              <p:cNvPr id="82" name="Text4" descr="17bf3479-a184-4f27-8911-c02c1918fe13"/>
              <p:cNvSpPr txBox="1"/>
              <p:nvPr/>
            </p:nvSpPr>
            <p:spPr>
              <a:xfrm>
                <a:off x="6939643" y="2422202"/>
                <a:ext cx="4579257" cy="8577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主要来自碳水化合物、脂肪和蛋白质，动物性食物含蛋白质和脂肪多。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83" name="Bullet4" descr="d84eba4a-f608-4125-b278-598213bae650"/>
              <p:cNvSpPr txBox="1"/>
              <p:nvPr/>
            </p:nvSpPr>
            <p:spPr>
              <a:xfrm>
                <a:off x="6939643" y="1963420"/>
                <a:ext cx="4579257" cy="4587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热能食物来源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88" name="组合 87" descr="58555a8c-e5c2-4462-9fd1-c1b8c2045c7b"/>
            <p:cNvGrpSpPr/>
            <p:nvPr/>
          </p:nvGrpSpPr>
          <p:grpSpPr>
            <a:xfrm>
              <a:off x="6939643" y="3337360"/>
              <a:ext cx="4579257" cy="2796740"/>
              <a:chOff x="6939643" y="3036570"/>
              <a:chExt cx="4579257" cy="2796740"/>
            </a:xfrm>
          </p:grpSpPr>
          <p:sp>
            <p:nvSpPr>
              <p:cNvPr id="77" name="Text5" descr="70b9cc35-6676-4fb1-aa92-5b9380a3160b"/>
              <p:cNvSpPr txBox="1"/>
              <p:nvPr/>
            </p:nvSpPr>
            <p:spPr>
              <a:xfrm>
                <a:off x="6939643" y="3495352"/>
                <a:ext cx="4579257" cy="23379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根据年龄和活动量合理摄入，满足生长发育和日常活动需求。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8" name="Bullet5" descr="4af25e7e-0c05-40ef-a9db-4c706bdb48ea"/>
              <p:cNvSpPr txBox="1"/>
              <p:nvPr/>
            </p:nvSpPr>
            <p:spPr>
              <a:xfrm>
                <a:off x="6939643" y="3036570"/>
                <a:ext cx="4579257" cy="4587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学前儿童热能摄入建议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69" name="IconMisc3" descr="fe7746cd-bd2d-42fd-9dce-f862c1b9822f"/>
            <p:cNvSpPr/>
            <p:nvPr/>
          </p:nvSpPr>
          <p:spPr>
            <a:xfrm>
              <a:off x="5850413" y="4711298"/>
              <a:ext cx="471011" cy="471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6350">
              <a:solidFill>
                <a:schemeClr val="accent1"/>
              </a:solidFill>
              <a:miter lim="400000"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/>
              <a:r>
                <a:rPr lang="en-US" sz="1400" b="1" i="0" u="none">
                  <a:solidFill>
                    <a:srgbClr val="2F2F2F"/>
                  </a:solidFill>
                  <a:latin typeface="Arial" panose="020B0604020202020204"/>
                </a:rPr>
                <a:t>3</a:t>
              </a:r>
              <a:endParaRPr lang="en-US" sz="1400" b="1" i="0" u="none">
                <a:solidFill>
                  <a:srgbClr val="2F2F2F"/>
                </a:solidFill>
                <a:latin typeface="Arial" panose="020B0604020202020204"/>
              </a:endParaRPr>
            </a:p>
          </p:txBody>
        </p:sp>
        <p:sp>
          <p:nvSpPr>
            <p:cNvPr id="97" name="Title" descr="dc9d8d38-614a-457f-ad45-9490a7dd6919"/>
            <p:cNvSpPr txBox="1"/>
            <p:nvPr/>
          </p:nvSpPr>
          <p:spPr>
            <a:xfrm>
              <a:off x="660400" y="1130300"/>
              <a:ext cx="10858500" cy="533400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维持生命活动的基本能量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无机盐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8" name="37e9254f-cd01-4222-a8b3-518de6c71795.source.7.zh-Hans.pptx" descr="ffc34bad-dcb2-470f-a7b0-bcc66c08c873"/>
          <p:cNvGrpSpPr/>
          <p:nvPr/>
        </p:nvGrpSpPr>
        <p:grpSpPr>
          <a:xfrm>
            <a:off x="660399" y="1130301"/>
            <a:ext cx="10858501" cy="5003799"/>
            <a:chOff x="660399" y="1130301"/>
            <a:chExt cx="10858501" cy="5003799"/>
          </a:xfrm>
        </p:grpSpPr>
        <p:sp>
          <p:nvSpPr>
            <p:cNvPr id="10" name="Title" descr="3da429d8-41a6-4088-baf4-08f758e507d9"/>
            <p:cNvSpPr/>
            <p:nvPr/>
          </p:nvSpPr>
          <p:spPr>
            <a:xfrm>
              <a:off x="660399" y="1130301"/>
              <a:ext cx="10858500" cy="586098"/>
            </a:xfrm>
            <a:prstGeom prst="rect">
              <a:avLst/>
            </a:prstGeom>
            <a:noFill/>
            <a:ln w="762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维持生理功能的微量元素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7" name="组合 36" descr="cb2f670a-a7a2-46ba-b541-99577a4f4e45"/>
            <p:cNvGrpSpPr/>
            <p:nvPr/>
          </p:nvGrpSpPr>
          <p:grpSpPr>
            <a:xfrm>
              <a:off x="660400" y="1761003"/>
              <a:ext cx="5295900" cy="1012222"/>
              <a:chOff x="885625" y="1931699"/>
              <a:chExt cx="5295900" cy="1012222"/>
            </a:xfrm>
          </p:grpSpPr>
          <p:sp>
            <p:nvSpPr>
              <p:cNvPr id="34" name="Number1" descr="f406da63-33aa-4848-9455-f0848675d1bf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1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35" name="Bullet1" descr="19e864d4-f1ef-4a52-8cc2-65d017718a0e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无机盐分类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6" name="Text1" descr="15095308-48ee-42fb-8c78-c827eea683be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按含量分为常量元素和微量元素，是构成肌体和调节功能的重要物质。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" name="组合 2" descr="3cb29838-5a64-4dce-b75b-f700a545bc64"/>
            <p:cNvGrpSpPr/>
            <p:nvPr/>
          </p:nvGrpSpPr>
          <p:grpSpPr>
            <a:xfrm>
              <a:off x="660400" y="2881295"/>
              <a:ext cx="5295900" cy="1012222"/>
              <a:chOff x="885625" y="1931699"/>
              <a:chExt cx="5295900" cy="1012222"/>
            </a:xfrm>
          </p:grpSpPr>
          <p:sp>
            <p:nvSpPr>
              <p:cNvPr id="4" name="Number2" descr="22b96a31-66f5-4a80-b14c-fa2b6e59ef17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2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5" name="Bullet2" descr="d141b4bc-8e07-4b69-927a-14d46d8bb426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常见易缺乏无机盐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" name="Text2" descr="d4bf33da-05ab-447c-ac9c-1445838b1a69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婴幼儿易缺乏钙、铁等，影响骨骼、血液等正常发育和功能。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7" name="组合 6" descr="09ec74df-7afc-4bf3-997e-1249686d61fe"/>
            <p:cNvGrpSpPr/>
            <p:nvPr/>
          </p:nvGrpSpPr>
          <p:grpSpPr>
            <a:xfrm>
              <a:off x="660400" y="4001587"/>
              <a:ext cx="5295900" cy="1012222"/>
              <a:chOff x="885625" y="1931699"/>
              <a:chExt cx="5295900" cy="1012222"/>
            </a:xfrm>
          </p:grpSpPr>
          <p:sp>
            <p:nvSpPr>
              <p:cNvPr id="9" name="Number3" descr="1e3a6956-efcb-4e4e-baf6-4651a3a139d1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3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11" name="Bullet3" descr="622b131e-d958-45e1-a9a2-a834aeeb9948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钙的生理功能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3" descr="25a24fcd-9374-4a06-ab76-71e9ace079a7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构成骨骼和牙齿，维持细胞功能，参与神经兴奋性和血液凝固调节。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3" name="组合 12" descr="7e84ad1c-fb88-41b2-bc9c-51f39a0c05dc"/>
            <p:cNvGrpSpPr/>
            <p:nvPr/>
          </p:nvGrpSpPr>
          <p:grpSpPr>
            <a:xfrm>
              <a:off x="660400" y="5121878"/>
              <a:ext cx="5295900" cy="1012222"/>
              <a:chOff x="885625" y="1931699"/>
              <a:chExt cx="5295900" cy="1012222"/>
            </a:xfrm>
          </p:grpSpPr>
          <p:sp>
            <p:nvSpPr>
              <p:cNvPr id="14" name="Number4" descr="342a73cd-1f01-4256-93b4-d633f052531b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4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15" name="Bullet4" descr="e2c3fad1-c36c-42ca-bcf3-be2e82559231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铁的生理功能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" name="Text4" descr="b7083bb7-7548-46c2-bfe6-7d70011f8b3a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经血红蛋白参与氧的转运、交换和组织呼吸过程，维持血液正常功能。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70" name="组合 69" descr="9ef727d6-fbb1-4958-a8f4-690a47fcef0a"/>
            <p:cNvGrpSpPr/>
            <p:nvPr/>
          </p:nvGrpSpPr>
          <p:grpSpPr>
            <a:xfrm>
              <a:off x="6223000" y="1761003"/>
              <a:ext cx="5295900" cy="1012222"/>
              <a:chOff x="885625" y="1931699"/>
              <a:chExt cx="5295900" cy="1012222"/>
            </a:xfrm>
          </p:grpSpPr>
          <p:sp>
            <p:nvSpPr>
              <p:cNvPr id="83" name="Number5" descr="25032c97-b379-476d-8f33-80c4ee2fd37c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5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84" name="Bullet5" descr="916069e7-0fe1-4610-b08b-01225b4e61c9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锌的生理功能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5" name="Text5" descr="26688fca-39d4-4787-ba7d-595481feb0d0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是多种酶组成成分，影响生长发育、味觉、免疫和创伤愈合。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71" name="组合 70" descr="c8fdf162-afb0-482a-9ce4-61735727773a"/>
            <p:cNvGrpSpPr/>
            <p:nvPr/>
          </p:nvGrpSpPr>
          <p:grpSpPr>
            <a:xfrm>
              <a:off x="6223000" y="2881295"/>
              <a:ext cx="5295900" cy="1012222"/>
              <a:chOff x="885625" y="1931699"/>
              <a:chExt cx="5295900" cy="1012222"/>
            </a:xfrm>
          </p:grpSpPr>
          <p:sp>
            <p:nvSpPr>
              <p:cNvPr id="80" name="Number6" descr="c7439f41-c387-43ae-a4c7-03758b00e14b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6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81" name="Bullet6" descr="8c22ee41-cccc-4ae0-bfd8-97335aa3d0c3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碘的生理功能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2" name="Text6" descr="88c89d59-0bcc-458e-96be-2a029f9a144c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是甲状腺激素成分，影响组织氧化、新陈代谢和生长发育。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72" name="组合 71" descr="91c143a6-88c2-4810-be46-e652a09e7ddd"/>
            <p:cNvGrpSpPr/>
            <p:nvPr/>
          </p:nvGrpSpPr>
          <p:grpSpPr>
            <a:xfrm>
              <a:off x="6223000" y="4001587"/>
              <a:ext cx="5295900" cy="1012222"/>
              <a:chOff x="885625" y="1931699"/>
              <a:chExt cx="5295900" cy="1012222"/>
            </a:xfrm>
          </p:grpSpPr>
          <p:sp>
            <p:nvSpPr>
              <p:cNvPr id="77" name="Number7" descr="46f39445-1182-472a-a9d4-54861200dec2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7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78" name="Bullet7" descr="cba84e03-ced7-4d9d-91ca-abf7d486fa0f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无机盐食物来源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9" name="Text7" descr="f3a9d168-ff0a-458f-9e7d-9c45d2c0c230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钙在乳类、海产品丰富，铁在动物肝脏多，锌在海产品、内脏含量高。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0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1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2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3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4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5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6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7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8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19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3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4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5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6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7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8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ags/tag9.xml><?xml version="1.0" encoding="utf-8"?>
<p:tagLst xmlns:p="http://schemas.openxmlformats.org/presentationml/2006/main">
  <p:tag name="KSO_WM_DIAGRAM_VIRTUALLY_FRAME" val="{&quot;height&quot;:339.00086614173233,&quot;left&quot;:0,&quot;top&quot;:89,&quot;width&quot;:960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5199</Words>
  <Application>WPS 演示</Application>
  <PresentationFormat>宽屏</PresentationFormat>
  <Paragraphs>746</Paragraphs>
  <Slides>32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</vt:lpstr>
      <vt:lpstr>宋体</vt:lpstr>
      <vt:lpstr>Wingdings</vt:lpstr>
      <vt:lpstr>华康方圆体 Std W7</vt:lpstr>
      <vt:lpstr>Latha</vt:lpstr>
      <vt:lpstr>思源黑体 CN Normal</vt:lpstr>
      <vt:lpstr>Arial</vt:lpstr>
      <vt:lpstr>Lato Black</vt:lpstr>
      <vt:lpstr>Lato</vt:lpstr>
      <vt:lpstr>微软雅黑</vt:lpstr>
      <vt:lpstr>Arial Unicode MS</vt:lpstr>
      <vt:lpstr>等线</vt:lpstr>
      <vt:lpstr>Lato Black</vt:lpstr>
      <vt:lpstr>Designed by iSlide</vt:lpstr>
      <vt:lpstr>学前儿童营养卫生</vt:lpstr>
      <vt:lpstr>目录</vt:lpstr>
      <vt:lpstr>学前儿童营养基础</vt:lpstr>
      <vt:lpstr>营养素与热能</vt:lpstr>
      <vt:lpstr>蛋白质</vt:lpstr>
      <vt:lpstr>脂肪</vt:lpstr>
      <vt:lpstr>碳水化合物</vt:lpstr>
      <vt:lpstr>热能</vt:lpstr>
      <vt:lpstr>无机盐</vt:lpstr>
      <vt:lpstr>维生素</vt:lpstr>
      <vt:lpstr>水</vt:lpstr>
      <vt:lpstr>学前儿童合理膳食</vt:lpstr>
      <vt:lpstr>学前儿童膳食特点</vt:lpstr>
      <vt:lpstr>托幼机构膳食计划</vt:lpstr>
      <vt:lpstr>托幼机构膳食评价</vt:lpstr>
      <vt:lpstr>培养良好饮食习惯</vt:lpstr>
      <vt:lpstr>托幼机构膳食卫生</vt:lpstr>
      <vt:lpstr>食品选购</vt:lpstr>
      <vt:lpstr>烹调制备</vt:lpstr>
      <vt:lpstr>食物贮存</vt:lpstr>
      <vt:lpstr>进食卫生</vt:lpstr>
      <vt:lpstr>厨房和炊事人员卫生</vt:lpstr>
      <vt:lpstr>食物中毒与食物致敏</vt:lpstr>
      <vt:lpstr>食物中毒分类</vt:lpstr>
      <vt:lpstr>常见食物中毒</vt:lpstr>
      <vt:lpstr>食物致敏</vt:lpstr>
      <vt:lpstr>思考与练习</vt:lpstr>
      <vt:lpstr>填空题</vt:lpstr>
      <vt:lpstr>简答题</vt:lpstr>
      <vt:lpstr>名词解释</vt:lpstr>
      <vt:lpstr>问答题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嘟嘟</cp:lastModifiedBy>
  <cp:revision>3</cp:revision>
  <cp:lastPrinted>2024-11-10T16:00:00Z</cp:lastPrinted>
  <dcterms:created xsi:type="dcterms:W3CDTF">2024-11-10T16:00:00Z</dcterms:created>
  <dcterms:modified xsi:type="dcterms:W3CDTF">2025-07-29T02:52:16Z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98E0D8F3FFB24FD99EAEA07935243B0E_12</vt:lpwstr>
  </property>
  <property fmtid="{D5CDD505-2E9C-101B-9397-08002B2CF9AE}" pid="4" name="KSOProductBuildVer">
    <vt:lpwstr>2052-12.1.0.21171</vt:lpwstr>
  </property>
</Properties>
</file>