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75" r:id="rId3"/>
    <p:sldId id="344" r:id="rId4"/>
    <p:sldId id="345" r:id="rId6"/>
    <p:sldId id="346" r:id="rId7"/>
    <p:sldId id="347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  <p:sldId id="374" r:id="rId33"/>
    <p:sldId id="312" r:id="rId34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4" userDrawn="1">
          <p15:clr>
            <a:srgbClr val="A4A3A4"/>
          </p15:clr>
        </p15:guide>
        <p15:guide id="5" orient="horz" pos="3960" userDrawn="1">
          <p15:clr>
            <a:srgbClr val="A4A3A4"/>
          </p15:clr>
        </p15:guide>
        <p15:guide id="6" orient="horz" pos="39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4"/>
        <p:guide orient="horz" pos="3960"/>
        <p:guide orient="horz"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tags" Target="tags/tag8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17" y="1600276"/>
            <a:ext cx="5384940" cy="452617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762" y="1600276"/>
            <a:ext cx="5384940" cy="452617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microsoft.com/office/2007/relationships/hdphoto" Target="../media/image16.wdp"/><Relationship Id="rId15" Type="http://schemas.openxmlformats.org/officeDocument/2006/relationships/image" Target="../media/image15.png"/><Relationship Id="rId14" Type="http://schemas.microsoft.com/office/2007/relationships/hdphoto" Target="../media/image6.wdp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19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tif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34.jpeg"/><Relationship Id="rId7" Type="http://schemas.openxmlformats.org/officeDocument/2006/relationships/image" Target="../media/image33.jpeg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0" Type="http://schemas.openxmlformats.org/officeDocument/2006/relationships/notesSlide" Target="../notesSlides/notesSlide10.xml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38.png"/><Relationship Id="rId7" Type="http://schemas.openxmlformats.org/officeDocument/2006/relationships/image" Target="../media/image37.jpeg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51.pn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4.png"/><Relationship Id="rId3" Type="http://schemas.openxmlformats.org/officeDocument/2006/relationships/image" Target="../media/image63.jpeg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67.jpeg"/><Relationship Id="rId6" Type="http://schemas.openxmlformats.org/officeDocument/2006/relationships/image" Target="../media/image66.jpeg"/><Relationship Id="rId5" Type="http://schemas.openxmlformats.org/officeDocument/2006/relationships/tags" Target="../tags/tag66.xml"/><Relationship Id="rId4" Type="http://schemas.openxmlformats.org/officeDocument/2006/relationships/image" Target="../media/image65.jpe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3" Type="http://schemas.openxmlformats.org/officeDocument/2006/relationships/image" Target="../media/image68.jpe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3" Type="http://schemas.openxmlformats.org/officeDocument/2006/relationships/image" Target="../media/image72.png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Relationship Id="rId3" Type="http://schemas.openxmlformats.org/officeDocument/2006/relationships/image" Target="../media/image76.png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3" Type="http://schemas.openxmlformats.org/officeDocument/2006/relationships/image" Target="../media/image80.jpeg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79.xml"/><Relationship Id="rId5" Type="http://schemas.openxmlformats.org/officeDocument/2006/relationships/image" Target="../media/image83.jpe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6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3.jpe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 descr="【课件模板2】2.项目二  学前儿童身体的生长发育与保健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7" y="1171"/>
            <a:ext cx="12183043" cy="68524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68685" y="2278986"/>
            <a:ext cx="7963785" cy="19380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zh-CN" sz="6000" dirty="0">
                <a:solidFill>
                  <a:srgbClr val="8298EB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经典绘本阅读指导</a:t>
            </a:r>
            <a:endParaRPr lang="zh-CN" altLang="zh-CN" sz="6000" dirty="0">
              <a:solidFill>
                <a:srgbClr val="8298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endParaRPr lang="zh-CN" altLang="zh-CN" sz="6000" dirty="0">
              <a:solidFill>
                <a:srgbClr val="8298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二、成长期 · 1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9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30665"/>
            <a:ext cx="6246608" cy="3457570"/>
            <a:chOff x="2556" y="3148"/>
            <a:chExt cx="14457" cy="5446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绘本之父：伦道夫·凯迪克</a:t>
              </a:r>
              <a:endParaRPr 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378"/>
              <a:ext cx="8114" cy="4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凯迪克短短一生一共创作了16本绘本，奠定了现代绘本的基础，在凯迪克之前，插图往往作为童书的附庸存在，但是，凯迪克的创作让人们意识到了图画的重要性。在他的作品中，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图画已不再是可有可无的存在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，而是一本书不可或缺的重要组成部分。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026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656979" y="2471597"/>
            <a:ext cx="2283672" cy="280935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33" name="Image1" descr="C:\Users\Administrator\Desktop\我喜欢的电子书\凯迪克的著名插画.jpg凯迪克的著名插画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353641" y="4293075"/>
            <a:ext cx="3112194" cy="189321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1" name="图片 100"/>
          <p:cNvPicPr/>
          <p:nvPr/>
        </p:nvPicPr>
        <p:blipFill>
          <a:blip r:embed="rId7"/>
          <a:stretch>
            <a:fillRect/>
          </a:stretch>
        </p:blipFill>
        <p:spPr>
          <a:xfrm>
            <a:off x="8353324" y="1122472"/>
            <a:ext cx="2348430" cy="2832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076761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二、成长期 · 19世纪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1833540"/>
            <a:ext cx="6974234" cy="4354659"/>
            <a:chOff x="2556" y="3148"/>
            <a:chExt cx="16141" cy="6859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19世纪的最后三十年，英国绘本走在了世界前列</a:t>
              </a:r>
              <a:endParaRPr 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46"/>
              <a:ext cx="16141" cy="5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7655" lvl="0" indent="-28575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爱德蒙·埃文斯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作为英国著名印刷商，第一个用了油性颜料印刷，提倡制作“有质量的”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彩色绘本。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287655" lvl="0" indent="-28575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凯特·格林威</a:t>
              </a: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作品充满童真，有一种远离世俗的纯净恬美。她爱画花草、少女和风景，描绘理想中的儿童，画面呈现一种田园牧歌般的诗意。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287655" lvl="0" indent="-28575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沃尔特·克莱恩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强调童书的视觉效果，注重表现装饰艺术。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287655" lvl="0" indent="-28575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布特·德·蒙维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（法国）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这位法国画家曾为《伊索寓言》配插图，图文贴合，形象生动。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372" name="图片 372" descr="2021-12-08 08:32:35.573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0124" y="3565183"/>
            <a:ext cx="2679839" cy="256429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62" name="图片 3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134" y="1227863"/>
            <a:ext cx="3039817" cy="183100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三、繁荣期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85825" y="2130665"/>
            <a:ext cx="5203496" cy="3634702"/>
            <a:chOff x="2442" y="3148"/>
            <a:chExt cx="16541" cy="5725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（一）英国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442" y="4075"/>
              <a:ext cx="16541" cy="4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到了20世纪，插图克服了文字的主导地位逐渐占了上风。一代代艺术家们不仅致力于进一步提高插画艺术水平，还在图文关系、版式设计、视觉传达等方面进行积极探索，绘本进入了一个快速发展的繁荣时期。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事实上，英国绘本在相当长的时间走在了世界前列。20世纪30年代之后，绘本创作主阵地转移到了美国，直到60年代，佩特·哈群斯、雷蒙·布力格、约翰·伯宁罕等一大批人的崛起，才推动英国绘本步入了第二个繁荣期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03" name="图片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6903888" y="1501497"/>
            <a:ext cx="1935122" cy="233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4" name="图片 374" descr="3-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3899" y="3483600"/>
            <a:ext cx="2006863" cy="240620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76" name="图片 376" descr="3-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3888" y="4232761"/>
            <a:ext cx="2214470" cy="165704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4" name="图片 103"/>
          <p:cNvPicPr/>
          <p:nvPr/>
        </p:nvPicPr>
        <p:blipFill>
          <a:blip r:embed="rId8"/>
          <a:stretch>
            <a:fillRect/>
          </a:stretch>
        </p:blipFill>
        <p:spPr>
          <a:xfrm>
            <a:off x="9122802" y="1501497"/>
            <a:ext cx="2237961" cy="17649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三、繁荣期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85825" y="2130665"/>
            <a:ext cx="4933555" cy="3265200"/>
            <a:chOff x="2442" y="3148"/>
            <a:chExt cx="17070" cy="5143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（二）美国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442" y="4075"/>
              <a:ext cx="17070" cy="4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随着时间推移，绘本在英国的领先地位日益受到美国的挑战。尤其是二战爆发之后，许多西欧艺术家为了避难来到美国。移民潮让美国绘本在融入其他文化特质后变得更加丰富多元。此时，一大批优秀插画家的加入，儿童图书评议机构的建立和童书专业编辑队伍的成长，加之1937年创设“凯迪克奖”的激励等，诸多因素推动着美国绘本迅速走向了繁荣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1031" name="Image1" descr="D:\教材编写资料汇总-2022\经典绘本阅读指导(3-22预交稿）\项目3、4 第三稿\项目3 图片\3-28-1.jpg3-28-1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294401" y="1347855"/>
            <a:ext cx="2400490" cy="207162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81" name="Image1" descr="C:\Users\Administrator\Desktop\我喜欢的电子书\100万只猫.png100万只猫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6401061" y="3699460"/>
            <a:ext cx="2500802" cy="214272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83" name="图片 383" descr="3-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6137" y="3699460"/>
            <a:ext cx="2564290" cy="2124317"/>
          </a:xfrm>
          <a:prstGeom prst="rect">
            <a:avLst/>
          </a:prstGeom>
        </p:spPr>
      </p:pic>
      <p:pic>
        <p:nvPicPr>
          <p:cNvPr id="386" name="图片 386" descr="野兽国 内页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0112" y="1421502"/>
            <a:ext cx="2816338" cy="188433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三、繁荣期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85825" y="2130665"/>
            <a:ext cx="4933555" cy="3265200"/>
            <a:chOff x="2442" y="3148"/>
            <a:chExt cx="17070" cy="5143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（三）日本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442" y="4075"/>
              <a:ext cx="17070" cy="4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日本绘本从20世纪50年代起步，至70年代崛起，呈现后来者居上的势头，无论是创作还是出版，都达到了世界一流水平。二战之后，日本在复兴经济的同时，也更加重视儿童教育的发展，日本政府、教育界大量引进、翻译欧美绘本。在借鉴、学习欧美优秀绘本的基础上，绘本作家们积极进行创作实践，涌现出了一批享誉世界的艺术大师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389" name="图片 389" descr="D:\教材编写资料汇总-2022\经典绘本阅读指导(3-22预交稿）\项目3、4 第三稿\项目3 图片\3-32-.jpg3-32-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00390" y="4091817"/>
            <a:ext cx="1732594" cy="211288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5" name="图片 104"/>
          <p:cNvPicPr/>
          <p:nvPr/>
        </p:nvPicPr>
        <p:blipFill>
          <a:blip r:embed="rId6"/>
          <a:stretch>
            <a:fillRect/>
          </a:stretch>
        </p:blipFill>
        <p:spPr>
          <a:xfrm>
            <a:off x="6851510" y="1074856"/>
            <a:ext cx="3809295" cy="2456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7" descr="D:\教材编写资料汇总-2022\经典绘本阅读指导(3-22预交稿）\项目3、4 第三稿\项目3 图片\3-31-.jpg3-31-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950749" y="4091817"/>
            <a:ext cx="1709738" cy="211288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三、繁荣期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8773" y="2130665"/>
            <a:ext cx="8823463" cy="2895699"/>
            <a:chOff x="2556" y="3148"/>
            <a:chExt cx="30529" cy="4561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（三）繁荣的原因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30529" cy="3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1.对儿童教育尤其是早期阅读的重视，这是绘本繁荣的根本原因。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2.印刷尤其是彩色印刷技术的不断提升和普及。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3.儿童出版社或出版社的儿童书籍编辑部的快速发展。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4.儿童图书馆体系的壮大，尤其是儿童图书馆员们的专业推动。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5.各种儿童文学组织、团体先后成立，设立了众多专门的绘本奖项。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6.理论研究取得了丰厚成果。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四、多元发展期 · 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21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世纪至今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85647" y="2130665"/>
            <a:ext cx="8316496" cy="2526832"/>
            <a:chOff x="2442" y="3148"/>
            <a:chExt cx="16541" cy="3980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百花齐放，积极探索的图文关系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442" y="4075"/>
              <a:ext cx="16541" cy="3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首先是新技术和创新性。进入21世纪，印刷技术似乎无所不能，混合技法的运用也越来越多，大量的图画由颜料、素描、图片等拼贴组合而成，绘本创作形式不断创新。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其次，跨领域和多介质。进入新世纪，绘本跨领域结合的现象越来越明显，电子绘本和有声绘本日益增多，也为孩子们提供了更加丰富的图像选择。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最后，全球化和民族性。绘本的视觉属性使其成为特别适合跨文化交流的书籍。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392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778001" y="1552922"/>
            <a:ext cx="1624664" cy="203416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91" name="图片 391" descr="D:\教材编写资料汇总-2022\经典绘本阅读指导(3-22预交稿）\项目3、4 第三稿\项目3 图片\3-58-2.jpg3-58-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731019" y="3891512"/>
            <a:ext cx="1718627" cy="196369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6835" y="482294"/>
            <a:ext cx="11267893" cy="492125"/>
            <a:chOff x="914923" y="768313"/>
            <a:chExt cx="11269980" cy="492216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313"/>
              <a:ext cx="984885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目录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2" name="标题 1"/>
          <p:cNvSpPr txBox="1"/>
          <p:nvPr/>
        </p:nvSpPr>
        <p:spPr>
          <a:xfrm>
            <a:off x="2922049" y="2370651"/>
            <a:ext cx="6838785" cy="1043747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任务二 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重要作家作品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40652" y="3655653"/>
            <a:ext cx="6910695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（一）英国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955040" y="2252563"/>
            <a:ext cx="3548993" cy="3548993"/>
          </a:xfrm>
        </p:spPr>
        <p:txBody>
          <a:bodyPr>
            <a:normAutofit lnSpcReduction="10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毕翠克斯·波特 BeatrixPotter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1866年出生于英国伦敦一个富裕家庭，是维多利亚时代著名的童书作家、插画家，一生创作23本绘本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有“现代绘本之母”的美誉。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代表作品有《彼得兔的故事》《小本杰明兔的故事》《松鼠纳特金的故事》《两只坏老鼠的故事》《格鲁塞斯特的裁缝》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162225" y="2117333"/>
            <a:ext cx="3548993" cy="3548993"/>
          </a:xfrm>
          <a:prstGeom prst="rect">
            <a:avLst/>
          </a:prstGeom>
        </p:spPr>
        <p:txBody>
          <a:bodyPr vert="horz" lIns="91419" tIns="45709" rIns="91419" bIns="45709" rtlCol="0">
            <a:normAutofit fontScale="90000" lnSpcReduction="10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玛丽·荷·艾斯 mariehallets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1895年12月生于美国威斯康星州的密尔沃基。自幼喜爱画画，1944年开始绘本创作，风格纯粹却意蕴丰富，曾四次获得凯迪克大奖被誉为“美国三四十年代树立了图画书典范的代表性作家”。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《在森林里》《和我一起玩》《彭尼先生的赛马》《就是我》《还差九天圣诞节》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94" name="图片 394" descr="波特小姐在湖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583" y="1379600"/>
            <a:ext cx="3173777" cy="1780845"/>
          </a:xfrm>
          <a:prstGeom prst="rect">
            <a:avLst/>
          </a:prstGeom>
        </p:spPr>
      </p:pic>
      <p:pic>
        <p:nvPicPr>
          <p:cNvPr id="396" name="Image1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599779" y="3971508"/>
            <a:ext cx="1426581" cy="1694501"/>
          </a:xfrm>
          <a:prstGeom prst="rect">
            <a:avLst/>
          </a:prstGeom>
        </p:spPr>
      </p:pic>
      <p:pic>
        <p:nvPicPr>
          <p:cNvPr id="397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16718" y="4180066"/>
            <a:ext cx="1747196" cy="127865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06" name="文本框 105"/>
          <p:cNvSpPr txBox="1"/>
          <p:nvPr/>
        </p:nvSpPr>
        <p:spPr>
          <a:xfrm>
            <a:off x="6857541" y="5801556"/>
            <a:ext cx="91105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050" b="0">
                <a:ea typeface="宋体" panose="02010600030101010101" pitchFamily="2" charset="-122"/>
              </a:rPr>
              <a:t>玛丽·荷·艾斯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748402" y="3291231"/>
            <a:ext cx="1382139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毕翠克斯·波特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（一）英国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821079" y="2348430"/>
            <a:ext cx="3548993" cy="4056899"/>
          </a:xfrm>
        </p:spPr>
        <p:txBody>
          <a:bodyPr>
            <a:normAutofit fontScale="40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雷蒙·布力格 RaymongBriggs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初从事广告业，后来转向儿童插画行业。进入1970年代，接连痛失母亲、父亲和妻子三位挚爱的亲人之后，布力格更加沉浸于绘本的创作里。他擅长用色彩营造气氛，抒发情感，把严肃的主题用充满同情心的方式表达出来。</a:t>
            </a:r>
            <a:endParaRPr sz="3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sz="3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代表作品有《鹅妈妈的财宝》《圣诞老爸》《雪人》《当风吹来时》《伦敦一家人》</a:t>
            </a:r>
            <a:endParaRPr lang="en-US" altLang="zh-CN" sz="3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162225" y="2252563"/>
            <a:ext cx="3548993" cy="3548993"/>
          </a:xfrm>
          <a:prstGeom prst="rect">
            <a:avLst/>
          </a:prstGeom>
        </p:spPr>
        <p:txBody>
          <a:bodyPr vert="horz" lIns="91419" tIns="45709" rIns="91419" bIns="45709" rtlCol="0">
            <a:normAutofit fontScale="90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海伦·奥克森伯里 HelenOxenbury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自小受建筑师父亲的影响，年幼期间就表现出对于绘画的敏感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擅长使用彩铅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和水彩创作，作品风格细腻动人。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代表作有《妈妈要生小宝宝了》《爱丽丝梦游仙境》《格旺的帽子》《平凡之家的龙》《我们要去捉狗熊》《鸭子农夫》《三只小狼和大坏猪》。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98" name="图片 398" descr="2021-12-01 22:33:48.078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090" y="1552922"/>
            <a:ext cx="1543399" cy="170783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00" name="图片 400" descr="C:\Users\Administrator\Desktop\我喜欢的电子书\海伦 奥克森伯里.png海伦 奥克森伯里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721042" y="3911511"/>
            <a:ext cx="1480546" cy="180243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4853218" y="3291231"/>
            <a:ext cx="102851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雷蒙·布力格</a:t>
            </a:r>
            <a:endParaRPr lang="zh-CN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176" y="5879646"/>
            <a:ext cx="1343411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海伦·奥克森伯里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2" name="图片 42" descr="C:\Users\Administrator\Desktop\我喜欢的电子书\圣诞老爸 封面.jpg圣诞老爸 封面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605930" y="3736918"/>
            <a:ext cx="1533876" cy="197702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02" name="图片 402" descr="1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9770" y="2025910"/>
            <a:ext cx="1402455" cy="165259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7986" y="343890"/>
            <a:ext cx="11476343" cy="6170536"/>
          </a:xfrm>
          <a:prstGeom prst="rect">
            <a:avLst/>
          </a:prstGeom>
          <a:noFill/>
          <a:ln>
            <a:solidFill>
              <a:srgbClr val="68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2213750" y="2268491"/>
            <a:ext cx="2713564" cy="1258053"/>
            <a:chOff x="3238500" y="3079008"/>
            <a:chExt cx="5729514" cy="865420"/>
          </a:xfrm>
        </p:grpSpPr>
        <p:sp>
          <p:nvSpPr>
            <p:cNvPr id="14" name="文本框 283"/>
            <p:cNvSpPr txBox="1"/>
            <p:nvPr/>
          </p:nvSpPr>
          <p:spPr>
            <a:xfrm rot="16200000">
              <a:off x="5794135" y="1076516"/>
              <a:ext cx="634828" cy="487098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项目三</a:t>
              </a:r>
              <a:endParaRPr lang="zh-CN" altLang="en-US" sz="4800" spc="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238500" y="3079008"/>
              <a:ext cx="5729514" cy="865420"/>
              <a:chOff x="3200400" y="3079008"/>
              <a:chExt cx="5729514" cy="86542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14914" y="3079008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200400" y="3944428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标题 1"/>
          <p:cNvSpPr txBox="1"/>
          <p:nvPr/>
        </p:nvSpPr>
        <p:spPr>
          <a:xfrm>
            <a:off x="4199446" y="1888031"/>
            <a:ext cx="6836450" cy="1043391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国外绘本的起源发展</a:t>
            </a:r>
            <a:endParaRPr lang="zh-CN" altLang="en-US" sz="42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" name="副标题 2"/>
          <p:cNvSpPr txBox="1"/>
          <p:nvPr/>
        </p:nvSpPr>
        <p:spPr>
          <a:xfrm>
            <a:off x="4561121" y="3203694"/>
            <a:ext cx="6116908" cy="451246"/>
          </a:xfrm>
          <a:prstGeom prst="rect">
            <a:avLst/>
          </a:prstGeom>
        </p:spPr>
        <p:txBody>
          <a:bodyPr rtlCol="0"/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起源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|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发展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|</a:t>
            </a:r>
            <a:r>
              <a:rPr 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作家作品</a:t>
            </a:r>
            <a:endParaRPr lang="zh-CN" sz="1400" spc="3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61163" y="3103708"/>
            <a:ext cx="6116823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（一）英国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830603" y="2175742"/>
            <a:ext cx="5936151" cy="4056899"/>
          </a:xfrm>
        </p:spPr>
        <p:txBody>
          <a:bodyPr>
            <a:normAutofit fontScale="25000"/>
          </a:bodyPr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安东尼·布朗 AnthonyBrowne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1946年出生于英国谢菲尔德郡，自幼喜欢艺术，常跟着父亲画画。安东尼·布朗的绘画构图利落，色彩鲜明、造型夸张，被公认为绘本界的“超现实派画家”。先后获得两次格林威奖、三次库特·马斯勒奖，还有德国绘本奖、荷兰银铅笔奖，2000年，又摘得了国际安徒生奖画家奖的桂冠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代表作品有《我爸爸》《我妈妈》《大猩猩》《隧道》《动物园》《小凯的家不一样了》和“威利系列”、“小熊系列”等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3" name="文本框 403"/>
          <p:cNvSpPr txBox="1"/>
          <p:nvPr/>
        </p:nvSpPr>
        <p:spPr>
          <a:xfrm>
            <a:off x="7148318" y="1102791"/>
            <a:ext cx="1976389" cy="2314781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23" tIns="45711" rIns="91423" bIns="45711" numCol="1" spcCol="0" rtlCol="0" fromWordArt="0" anchor="t" anchorCtr="0" forceAA="0" compatLnSpc="1">
            <a:noAutofit/>
          </a:bodyPr>
          <a:lstStyle/>
          <a:p>
            <a: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spc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0" spc="0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9" name="图片 5" descr="3-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1698" y="3704539"/>
            <a:ext cx="2267800" cy="216114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05" name="图片 405" descr="D:\教材编写资料汇总-2022\经典绘本阅读指导第三稿（预交稿）\项目3、4 第三稿\项目3 图片\3-53.jpg3-5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48318" y="3686762"/>
            <a:ext cx="1711643" cy="214018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06" name="图片 406" descr="D:\教材编写资料汇总-2022\经典绘本阅读指导第三稿（预交稿）\项目3、4 第三稿\项目3 图片\3-52.jpg3-5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383739" y="1183421"/>
            <a:ext cx="1895759" cy="223415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（二）美国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92510" y="2252563"/>
            <a:ext cx="3548993" cy="4042931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婉达·盖格WandaGag</a:t>
            </a:r>
            <a:endParaRPr sz="6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作品多取材于波西米亚民间传说故事，文本和图画契合度很高，作品颇具丰富性和独特性。曾获得两次纽伯瑞奖、两次凯迪克奖。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代表作品有《一百万只猫》《小怪物》《ABC兔子》《小田鼠妮皮和纳皮》《白雪公主和七个小矮人》《一无所有》等</a:t>
            </a: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162225" y="2252563"/>
            <a:ext cx="3548993" cy="3548993"/>
          </a:xfrm>
          <a:prstGeom prst="rect">
            <a:avLst/>
          </a:prstGeom>
        </p:spPr>
        <p:txBody>
          <a:bodyPr vert="horz" lIns="91419" tIns="45709" rIns="91419" bIns="45709" rtlCol="0">
            <a:normAutofit fontScale="90000" lnSpcReduction="20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7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路德维格·贝梅尔曼斯</a:t>
            </a:r>
            <a:endParaRPr lang="en-US" altLang="zh-CN" sz="178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7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LudwigBemelmans</a:t>
            </a:r>
            <a:endParaRPr lang="en-US" altLang="zh-CN" sz="178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一战结束后，重回美国并进行绘本创作。其创作多来自个人经历，但是又充满想象力和吸引力，让一个时代的童年在图画上清晰可见。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代表作品有主要作品有《玛德琳》《玛德琳的救援》《玛德琳和坏帽子》《玛德琳和吉普赛人》《玛德琳在伦敦》等。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1461" y="3454395"/>
            <a:ext cx="83741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婉达·盖格</a:t>
            </a:r>
            <a:endParaRPr lang="zh-CN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9465" y="5698070"/>
            <a:ext cx="1689422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路德维格·贝梅尔曼斯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07" name="Image1" descr="C:\Users\Administrator\Desktop\我喜欢的电子书\婉达 盖格.jpg婉达 盖格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648151" y="1416741"/>
            <a:ext cx="1584032" cy="194591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30" name="Image1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542125" y="3995315"/>
            <a:ext cx="1647520" cy="189829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09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599779" y="3741997"/>
            <a:ext cx="1457055" cy="171418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28" name="Image1"/>
          <p:cNvPicPr/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539465" y="1702120"/>
            <a:ext cx="1517369" cy="186465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（二）美国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92510" y="2252563"/>
            <a:ext cx="3548993" cy="4042931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维吉尼亚·李·伯顿VirginiaLeeBurton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1909年出生在马萨诸塞州，从小生活在充满艺术气息的氛围中，曾在加利福尼亚艺术学校学习绘画。婚后为自己的两个男孩开始创作绘本。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代表作品有《小房子》《迈克・马力甘和他的蒸汽挖土机》《逃跑的小火车头》《罗宾·胡德之歌》《生命的故事》等</a:t>
            </a: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200318" y="1479276"/>
            <a:ext cx="3548993" cy="3950873"/>
          </a:xfrm>
          <a:prstGeom prst="rect">
            <a:avLst/>
          </a:prstGeom>
        </p:spPr>
        <p:txBody>
          <a:bodyPr vert="horz" lIns="91419" tIns="45709" rIns="91419" bIns="45709" rtlCol="0">
            <a:normAutofit fontScale="25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李欧•李奥尼 LeoLionni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1910年生于荷兰阿姆斯特丹，从小浸润在浓郁的艺术氛围之中。长期从事平面设计，49岁时候开始创作绘本，四次荣获凯迪克奖</a:t>
            </a: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用崭新技法和超凡的想象力开创了绘本的新时代。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905" indent="0" algn="l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一生创作绘本16部，代表作有《小蓝和小黄》《小黑鱼》《玛修的梦》《田鼠阿佛》《亚历山大和发条老鼠》《鳄鱼哥尼流》等。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5463" y="3521058"/>
            <a:ext cx="1354204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维吉尼亚·李·伯顿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8979" y="5785684"/>
            <a:ext cx="1171993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李欧•李奥尼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11" name="图片 1" descr="QQ图片202112071914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44" y="1766561"/>
            <a:ext cx="1751641" cy="155609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412" name="图片 412" descr="小房子 封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7524" y="4137529"/>
            <a:ext cx="1521178" cy="164815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14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539465" y="4060708"/>
            <a:ext cx="1511020" cy="172497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15" name="Image1" descr="C:\Users\Administrator\Desktop\我喜欢的电子书\田鼠阿佛封面.jpg田鼠阿佛封面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6395029" y="1766561"/>
            <a:ext cx="1655773" cy="192178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（二）美国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27752" y="2243040"/>
            <a:ext cx="3548993" cy="4214350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艾瑞·卡尔 ERICCARLE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近40岁开始创作绘本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喜欢色彩缤纷的拼贴画风格，充满想象力的创作具有很强的游戏性和玩具性，一生创作了超过70本童书，吸引了全世界无数的小读者。</a:t>
            </a:r>
            <a:endParaRPr lang="zh-CN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</a:t>
            </a: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《好安静的蟋蟀》《好忙的蜘蛛》《好寂寞的萤火虫》《好慢、好慢、好慢的树懒》《棕色的熊，棕色的熊，你在看什么？》《1，2，3，去动物园》等</a:t>
            </a: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200318" y="1479276"/>
            <a:ext cx="3548993" cy="3950873"/>
          </a:xfrm>
          <a:prstGeom prst="rect">
            <a:avLst/>
          </a:prstGeom>
        </p:spPr>
        <p:txBody>
          <a:bodyPr vert="horz" lIns="91419" tIns="45709" rIns="91419" bIns="45709" rtlCol="0">
            <a:normAutofit fontScale="25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莫里斯·桑达克 MauriceSendak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深谙儿童心理，故事神秘新奇，图画充满智慧和想象力。曾8次荣获凯迪克奖，是第一位获得国际安徒生插画奖的美国人，被誉为“童画界的毕加索”。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代表作品有《野兽国》（也被译为《野兽出没的地方》，如图3-69、70）《午夜厨房》《在那遥远的地方》《肯尼的窗户》《坚果图书馆》《乱七八糟，砰！》《七个小妖怪》等。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6658" y="3291231"/>
            <a:ext cx="875503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艾瑞·卡尔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0151" y="6015511"/>
            <a:ext cx="1171993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莫里斯·桑达克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16" name="Image1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07506" y="1258972"/>
            <a:ext cx="2861415" cy="186591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18" name="图片 418" descr="C:\Users\Administrator\Desktop\我喜欢的电子书\莫里斯 桑达克.png莫里斯 桑达克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10681" y="3877862"/>
            <a:ext cx="2856336" cy="190782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（二）美国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27752" y="2243040"/>
            <a:ext cx="4543854" cy="4214350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尤里·舒利瓦茨 UriShulevitz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1935年出生于波兰华沙，创作了很多蜚声国际的绘本。作品想象力丰富，能够细腻传达微妙的生命体验。获得了一次凯迪克金奖、三次银奖，还获得夏洛特·左罗托奖、金风筝童书奖等多项奖项。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代表作品有《黎明》《世界第一傻瓜与飞船》《宝藏》《下雪了》《我怎样学习地理》《当我穿上水手服》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等。</a:t>
            </a:r>
            <a:endParaRPr lang="zh-CN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21" name="Image1"/>
          <p:cNvPicPr/>
          <p:nvPr>
            <p:custDataLst>
              <p:tags r:id="rId3"/>
            </p:custData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68383" y="2025910"/>
            <a:ext cx="2393507" cy="3285517"/>
          </a:xfrm>
          <a:prstGeom prst="rect">
            <a:avLst/>
          </a:prstGeom>
        </p:spPr>
      </p:pic>
      <p:pic>
        <p:nvPicPr>
          <p:cNvPr id="422" name="Image1"/>
          <p:cNvPicPr/>
          <p:nvPr>
            <p:custDataLst>
              <p:tags r:id="rId5"/>
            </p:custDataLst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8818058" y="1479276"/>
            <a:ext cx="1874173" cy="225129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9" name="Image1"/>
          <p:cNvPicPr/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8818058" y="4083564"/>
            <a:ext cx="1874173" cy="195861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（三）欧洲其他国家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27752" y="2243040"/>
            <a:ext cx="3548993" cy="4214350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让•德•布朗霍夫 JeandeBrunhoff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法国著名画家、儿童文学作家。1899年出生在法国一个出版商家庭，创作出“可以当做艺术品”看待的“小象巴巴”系列。作品中使用了宽幅的尺寸、丰富的色彩和手写的文字，给人一种简单又充满孩子气的精彩呈现，开创了现代图画故事集的先河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200318" y="1479276"/>
            <a:ext cx="3548993" cy="3950873"/>
          </a:xfrm>
          <a:prstGeom prst="rect">
            <a:avLst/>
          </a:prstGeom>
        </p:spPr>
        <p:txBody>
          <a:bodyPr vert="horz" lIns="91419" tIns="45709" rIns="91419" bIns="45709" rtlCol="0">
            <a:normAutofit fontScale="25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阿洛伊斯•卡瑞吉特 AloisCarigiet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瑞士著名插画家，1902年出生于瑞士特伦镇的一个贫困之家。他擅用自然流畅的线条、鲜艳浑厚的色彩，勾勒浓浓的阿尔卑斯风情。1966年，他荣获了首届国际安徒生插图奖。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代表作品有《赶雪节的铃铛》《大雪》《毛鲁斯去旅行》《莉娜和野鸟》《毛毛、丢丢和小小》《杜玛尼一家和他们的鸟邻居》等。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47192" y="3875322"/>
            <a:ext cx="1180881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布朗霍夫一家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3917" y="6063127"/>
            <a:ext cx="1545304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阿洛伊斯•卡瑞吉特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23" name="Image1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76744" y="2088763"/>
            <a:ext cx="1851317" cy="161831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24" name="Image1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317257" y="4150544"/>
            <a:ext cx="1759259" cy="170846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3" name="图片 153" descr="小象巴巴 内页3"/>
          <p:cNvPicPr>
            <a:picLocks noChangeAspect="1"/>
          </p:cNvPicPr>
          <p:nvPr/>
        </p:nvPicPr>
        <p:blipFill>
          <a:blip r:embed="rId5"/>
          <a:srcRect l="1714" t="195" r="-1275" b="6642"/>
          <a:stretch>
            <a:fillRect/>
          </a:stretch>
        </p:blipFill>
        <p:spPr>
          <a:xfrm>
            <a:off x="4464987" y="4318788"/>
            <a:ext cx="1536415" cy="192432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25" name="Image1"/>
          <p:cNvPicPr/>
          <p:nvPr/>
        </p:nvPicPr>
        <p:blipFill>
          <a:blip r:embed="rId6" cstate="print"/>
          <a:srcRect t="15631" b="15631"/>
          <a:stretch>
            <a:fillRect/>
          </a:stretch>
        </p:blipFill>
        <p:spPr>
          <a:xfrm>
            <a:off x="6365508" y="2268435"/>
            <a:ext cx="1740848" cy="123103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（三）欧洲其他国家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27752" y="2243040"/>
            <a:ext cx="3548993" cy="4214350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迪克·布鲁纳 DickBruna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荷兰著名画家，米菲兔的创造者。图画色彩鲜艳，线条极简，辨识度高，故事简单直观，贴近幼儿生活。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代表作品为“米菲兔系列”故事，全球发行量超过8亿册，被译成33种文字，给一代代婴幼儿带去了阅读启蒙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被松居直誉为“孩子的第一本图画书”。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200318" y="1479276"/>
            <a:ext cx="3548993" cy="3950873"/>
          </a:xfrm>
          <a:prstGeom prst="rect">
            <a:avLst/>
          </a:prstGeom>
        </p:spPr>
        <p:txBody>
          <a:bodyPr vert="horz" lIns="91419" tIns="45709" rIns="91419" bIns="45709" rtlCol="0">
            <a:normAutofit fontScale="25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沃尔夫·埃尔布鲁赫 WolfErlbruch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德国著名插画家。1980年代末开始创作绘本，从此便一发不可收拾。他将传统与创新相结合，创造了一种宜人的图画语言。幽默与温暖并存，是他作为插画艺术大师的标志。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代表作品有《是谁嗯嗯在我的头上》《知道无关己事的小鼹鼠的故事》《鸭子、死亡和郁金香》《雷奥与狗》《不想飞的鹰》等。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9418" y="3997220"/>
            <a:ext cx="1180881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迪克·布鲁纳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45503" y="5926627"/>
            <a:ext cx="1502767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沃尔夫·埃尔布鲁赫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27" name="Image1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365945" y="2243040"/>
            <a:ext cx="1828461" cy="154911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28" name="图片 428" descr="D:\教材编写资料汇总-2022\经典绘本阅读指导(3-22预交稿）\项目3、4 第三稿\项目3 图片\3-米菲2.jpg3-米菲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365945" y="4401640"/>
            <a:ext cx="1757355" cy="175354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29" name="Image1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446455" y="4174035"/>
            <a:ext cx="1502132" cy="1575143"/>
          </a:xfrm>
          <a:prstGeom prst="rect">
            <a:avLst/>
          </a:prstGeom>
        </p:spPr>
      </p:pic>
      <p:pic>
        <p:nvPicPr>
          <p:cNvPr id="431" name="Image1"/>
          <p:cNvPicPr/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387411" y="2251611"/>
            <a:ext cx="1620220" cy="174529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（四）日本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27752" y="2243040"/>
            <a:ext cx="3548993" cy="4214350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赤羽末吉 SuekichiAkaba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1910年生于日本东京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创作的大多数作品都取材于历史悠久的民间故事。作品多以水墨画为主，造型富有夸张的戏剧性、颜色又浓淡相宜，既能创作出绚烂豪华的历史画卷，也能创作出素淡的民间故事氛围。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代表作有《苏和的白马》《桃太郎》《木匠和鬼六》《追追追》等</a:t>
            </a:r>
            <a:r>
              <a:rPr lang="zh-CN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8200318" y="1479276"/>
            <a:ext cx="3548993" cy="3950873"/>
          </a:xfrm>
          <a:prstGeom prst="rect">
            <a:avLst/>
          </a:prstGeom>
        </p:spPr>
        <p:txBody>
          <a:bodyPr vert="horz" lIns="91419" tIns="45709" rIns="91419" bIns="45709" rtlCol="0">
            <a:normAutofit fontScale="25000"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安野光雅 MitsumasaAnno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兼具画家、绘本作家、随笔作家的日本创作大师，一直以清新自然、淡雅悠远的水彩画和蕴含其间的人文、数学、建筑、文学等领域知识而蜚声国际。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，代表作品除了“旅之绘本”系列，还有《奇妙国》《ABC之书》《奇妙的种子》《我眼中的美丽世界》等。</a:t>
            </a:r>
            <a:endParaRPr lang="zh-CN" altLang="en-US"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6246" y="4187685"/>
            <a:ext cx="825982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赤羽末吉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9058" y="6239625"/>
            <a:ext cx="1414518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《追追追》内页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33" name="图片 433" descr="2021-12-08 22:04:20.87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44" y="2651269"/>
            <a:ext cx="1836080" cy="1431025"/>
          </a:xfrm>
          <a:prstGeom prst="rect">
            <a:avLst/>
          </a:prstGeom>
        </p:spPr>
      </p:pic>
      <p:pic>
        <p:nvPicPr>
          <p:cNvPr id="171" name="图片 171" descr="追追追内页1.web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744" y="4654323"/>
            <a:ext cx="3754695" cy="1585301"/>
          </a:xfrm>
          <a:prstGeom prst="rect">
            <a:avLst/>
          </a:prstGeom>
        </p:spPr>
      </p:pic>
      <p:pic>
        <p:nvPicPr>
          <p:cNvPr id="434" name="图片 9" descr="波特与弟弟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281703" y="2660792"/>
            <a:ext cx="1749736" cy="1441818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6743263" y="4212445"/>
            <a:ext cx="825982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安野光雅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436"/>
          <p:cNvSpPr txBox="1"/>
          <p:nvPr/>
        </p:nvSpPr>
        <p:spPr>
          <a:xfrm>
            <a:off x="6300750" y="1093268"/>
            <a:ext cx="1730690" cy="1338332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23" tIns="45711" rIns="91423" bIns="45711" numCol="1" spcCol="0" rtlCol="0" fromWordArt="0" anchor="t" anchorCtr="0" forceAA="0" compatLnSpc="1">
            <a:noAutofit/>
          </a:bodyPr>
          <a:lstStyle/>
          <a:p>
            <a: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spc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0" spc="0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（四）日本</a:t>
              </a:r>
              <a:endParaRPr 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重要作家作品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727752" y="2243040"/>
            <a:ext cx="3548993" cy="4214350"/>
          </a:xfrm>
        </p:spPr>
        <p:txBody>
          <a:bodyPr>
            <a:normAutofit fontScale="25000"/>
          </a:bodyPr>
          <a:p>
            <a:pPr marL="1905" indent="0" algn="ctr" defTabSz="91440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五味太郎 ItsumiTaro</a:t>
            </a:r>
            <a:endParaRPr lang="en-US" altLang="zh-CN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27岁开始创作绘本，题材包罗万象，主题浅显易懂，风格童真幽默。善于使用诙谐、逗趣的手法，作品无一不流露出开朗、健康的气质。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7655" indent="-285750" algn="l" defTabSz="914400" fontAlgn="base">
              <a:lnSpc>
                <a:spcPct val="150000"/>
              </a:lnSpc>
              <a:spcBef>
                <a:spcPts val="0"/>
              </a:spcBef>
            </a:pPr>
            <a:r>
              <a:rPr sz="5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代表作品有《小牛的春天》《巴士到站了》《黄色的是蝴蝶》《鲸鱼》《时而少年》等。</a:t>
            </a:r>
            <a:endParaRPr sz="5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37" name="Image1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60489" y="2850622"/>
            <a:ext cx="1881157" cy="216304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38" name="Image1"/>
          <p:cNvPicPr/>
          <p:nvPr/>
        </p:nvPicPr>
        <p:blipFill>
          <a:blip r:embed="rId4" cstate="print"/>
          <a:srcRect l="7022" t="6831" r="7866" b="12966"/>
          <a:stretch>
            <a:fillRect/>
          </a:stretch>
        </p:blipFill>
        <p:spPr>
          <a:xfrm>
            <a:off x="7872718" y="3993410"/>
            <a:ext cx="1880522" cy="207860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1" name="Image1"/>
          <p:cNvPicPr/>
          <p:nvPr/>
        </p:nvPicPr>
        <p:blipFill>
          <a:blip r:embed="rId5" cstate="print"/>
          <a:srcRect l="-440" t="6345" b="7964"/>
          <a:stretch>
            <a:fillRect/>
          </a:stretch>
        </p:blipFill>
        <p:spPr>
          <a:xfrm>
            <a:off x="7814309" y="1809415"/>
            <a:ext cx="1737673" cy="164625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itle 6"/>
          <p:cNvSpPr txBox="1"/>
          <p:nvPr>
            <p:custDataLst>
              <p:tags r:id="rId1"/>
            </p:custDataLst>
          </p:nvPr>
        </p:nvSpPr>
        <p:spPr>
          <a:xfrm>
            <a:off x="3963160" y="767659"/>
            <a:ext cx="7617449" cy="53226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8" tIns="25391" rIns="63478" bIns="25391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【案例评析】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《彼得兔的故事》诞生于19世纪末20世纪初，它历经百年时光洗礼，被公认为现代绘本的开山之作。分析原因主要有以下几个方面：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首先，《彼得兔的故事》完美呈现了绘本的本质，做到了图文合奏。波特的淡彩绘图和文字叙述的故事交相辉映，融为一体。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其次，《彼得兔的故事》具有真正的儿童立场。波特的创作目的是愉悦朋友家的孩子，由于心中存在特定的读者对象，作家自然而然地站在儿童视角去讲故事，并努力把讲得好玩有趣。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，波特借助彼得兔实际上是在表达自己。这和传统绘本几乎都是民间故事、童谣的改编大不相同。作为一个有独特个性、渴望自我实现的小兔子，彼得更像波特心中的自己。与此同时，冒险精神、追求自由也是孩子们的共同理想，《彼得兔的故事》带着孩子完成了一次想象性的冒险，让他们在曲折惊险的情节中获得情感的释放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上，在19世纪的最后30年，在伦道夫·凯迪克、凯特·格林威和沃尔特·克莱恩等艺术家的努力下，现代绘本渐趋成熟。此时，《彼得兔的故事》的出现把绘本的文学性、艺术性、科学性呈现到了一个新高度，波特也因此被誉为“现代绘本之母”。</a:t>
            </a:r>
            <a:endParaRPr 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4"/>
          <p:cNvSpPr/>
          <p:nvPr>
            <p:custDataLst>
              <p:tags r:id="rId2"/>
            </p:custDataLst>
          </p:nvPr>
        </p:nvSpPr>
        <p:spPr>
          <a:xfrm>
            <a:off x="1372792" y="0"/>
            <a:ext cx="1523718" cy="169513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373427" y="1676724"/>
            <a:ext cx="1523718" cy="23871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373427" y="4059438"/>
            <a:ext cx="1523718" cy="279856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5" name="文本框 395"/>
          <p:cNvSpPr txBox="1"/>
          <p:nvPr/>
        </p:nvSpPr>
        <p:spPr>
          <a:xfrm>
            <a:off x="1124553" y="1914805"/>
            <a:ext cx="1895759" cy="2145268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23" tIns="45711" rIns="91423" bIns="45711" numCol="1" spcCol="0" rtlCol="0" fromWordArt="0" anchor="t" anchorCtr="0" forceAA="0" compatLnSpc="1">
            <a:noAutofit/>
          </a:bodyPr>
          <a:lstStyle/>
          <a:p>
            <a:pPr marL="0" marR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100" spc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 spc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8603" y="483216"/>
            <a:ext cx="11264046" cy="492125"/>
            <a:chOff x="914923" y="768229"/>
            <a:chExt cx="11269980" cy="492384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229"/>
              <a:ext cx="984885" cy="492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目录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15" name="AutoShape 104"/>
          <p:cNvSpPr/>
          <p:nvPr/>
        </p:nvSpPr>
        <p:spPr>
          <a:xfrm>
            <a:off x="2597480" y="1229132"/>
            <a:ext cx="7122111" cy="3673430"/>
          </a:xfrm>
          <a:prstGeom prst="roundRect">
            <a:avLst>
              <a:gd name="adj" fmla="val 7315"/>
            </a:avLst>
          </a:prstGeom>
          <a:noFill/>
          <a:ln w="19050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11263" y="1916697"/>
            <a:ext cx="6449157" cy="2129334"/>
            <a:chOff x="4501" y="2395"/>
            <a:chExt cx="10162" cy="3355"/>
          </a:xfrm>
        </p:grpSpPr>
        <p:grpSp>
          <p:nvGrpSpPr>
            <p:cNvPr id="4" name="组合 3"/>
            <p:cNvGrpSpPr/>
            <p:nvPr/>
          </p:nvGrpSpPr>
          <p:grpSpPr>
            <a:xfrm>
              <a:off x="4654" y="4616"/>
              <a:ext cx="9978" cy="1134"/>
              <a:chOff x="4624" y="4474"/>
              <a:chExt cx="9978" cy="1134"/>
            </a:xfrm>
          </p:grpSpPr>
          <p:grpSp>
            <p:nvGrpSpPr>
              <p:cNvPr id="6150" name="Group 98"/>
              <p:cNvGrpSpPr/>
              <p:nvPr/>
            </p:nvGrpSpPr>
            <p:grpSpPr>
              <a:xfrm>
                <a:off x="4624" y="4474"/>
                <a:ext cx="9978" cy="1134"/>
                <a:chOff x="0" y="0"/>
                <a:chExt cx="3206" cy="338"/>
              </a:xfrm>
            </p:grpSpPr>
            <p:sp>
              <p:nvSpPr>
                <p:cNvPr id="6151" name="AutoShape 99"/>
                <p:cNvSpPr/>
                <p:nvPr/>
              </p:nvSpPr>
              <p:spPr>
                <a:xfrm>
                  <a:off x="0" y="0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2" name="AutoShape 100"/>
                <p:cNvSpPr/>
                <p:nvPr/>
              </p:nvSpPr>
              <p:spPr>
                <a:xfrm>
                  <a:off x="10" y="6"/>
                  <a:ext cx="318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56" name="AutoShape 105"/>
              <p:cNvSpPr/>
              <p:nvPr/>
            </p:nvSpPr>
            <p:spPr>
              <a:xfrm>
                <a:off x="4624" y="4757"/>
                <a:ext cx="9978" cy="568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sz="2000" b="1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任务二   </a:t>
                </a:r>
                <a:r>
                  <a:rPr lang="zh-CN" sz="2000" b="1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重要作家作品</a:t>
                </a:r>
                <a:endParaRPr lang="zh-CN" sz="2000" b="1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501" y="2395"/>
              <a:ext cx="10162" cy="1134"/>
              <a:chOff x="4502" y="2395"/>
              <a:chExt cx="10162" cy="1134"/>
            </a:xfrm>
          </p:grpSpPr>
          <p:grpSp>
            <p:nvGrpSpPr>
              <p:cNvPr id="6153" name="Group 101"/>
              <p:cNvGrpSpPr/>
              <p:nvPr/>
            </p:nvGrpSpPr>
            <p:grpSpPr>
              <a:xfrm>
                <a:off x="4502" y="2395"/>
                <a:ext cx="9978" cy="1134"/>
                <a:chOff x="-49" y="-248"/>
                <a:chExt cx="3206" cy="338"/>
              </a:xfrm>
            </p:grpSpPr>
            <p:sp>
              <p:nvSpPr>
                <p:cNvPr id="6154" name="AutoShape 102"/>
                <p:cNvSpPr/>
                <p:nvPr/>
              </p:nvSpPr>
              <p:spPr>
                <a:xfrm>
                  <a:off x="-49" y="-248"/>
                  <a:ext cx="3206" cy="33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88B42B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5" name="AutoShape 103"/>
                <p:cNvSpPr/>
                <p:nvPr/>
              </p:nvSpPr>
              <p:spPr>
                <a:xfrm>
                  <a:off x="-30" y="-146"/>
                  <a:ext cx="3187" cy="152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88B42B">
                        <a:alpha val="7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57" name="AutoShape 110"/>
              <p:cNvSpPr/>
              <p:nvPr/>
            </p:nvSpPr>
            <p:spPr>
              <a:xfrm>
                <a:off x="4686" y="2680"/>
                <a:ext cx="9978" cy="567"/>
              </a:xfrm>
              <a:prstGeom prst="roundRect">
                <a:avLst>
                  <a:gd name="adj" fmla="val 7574"/>
                </a:avLst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 eaLnBrk="0" hangingPunct="0">
                  <a:buFont typeface="Wingdings" panose="05000000000000000000" pitchFamily="2" charset="2"/>
                  <a:buNone/>
                </a:pPr>
                <a:r>
                  <a:rPr lang="zh-CN" altLang="en-US" sz="2000" b="1" dirty="0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任务一   国外绘本发展概况</a:t>
                </a:r>
                <a:endParaRPr lang="zh-CN" altLang="en-US" sz="2000" b="1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1275020" y="594885"/>
            <a:ext cx="9798775" cy="52622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【思考与练习】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一、单项选择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1.19世纪被誉为“绘本之父”的英国作家是（）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A.毕翠克斯·波特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B.伦道夫·凯迪克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C.海因里希·霍夫曼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D.夸美纽斯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2.被誉为“20世纪的伊索”的绘本作家李欧•李奥尼，一生创作了16部优秀绘本。选出下面不属</a:t>
            </a:r>
            <a:r>
              <a:rPr lang="en-US" alt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于他的一部作品（）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A.《小蓝和小黄》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B.《好饿的毛毛虫》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C.《田鼠阿佛》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D.《亚历山大和发条老鼠》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二、简答题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1.国外绘本发展经历了哪几个时期？请说出20世纪绘本繁荣的原因。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1400" b="0" spc="14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2.请列举2-3个20世纪国外最具有代表性的绘本作家及其代表作品。</a:t>
            </a:r>
            <a:endParaRPr lang="zh-CN" sz="1400" b="0" spc="14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 flipH="1">
            <a:off x="988688" y="1220244"/>
            <a:ext cx="3888655" cy="4516554"/>
          </a:xfrm>
          <a:prstGeom prst="rect">
            <a:avLst/>
          </a:prstGeom>
          <a:solidFill>
            <a:schemeClr val="bg2">
              <a:lumMod val="7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988849" y="1818000"/>
            <a:ext cx="3959795" cy="7793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8" tIns="25391" rIns="63478" bIns="25391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altLang="zh-CN" sz="18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kumimoji="0" lang="zh-CN" sz="18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情境思考：</a:t>
            </a:r>
            <a:endParaRPr kumimoji="0" lang="zh-CN" sz="1800" b="1" i="0" spc="2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3"/>
            </p:custDataLst>
          </p:nvPr>
        </p:nvSpPr>
        <p:spPr>
          <a:xfrm>
            <a:off x="953297" y="2745914"/>
            <a:ext cx="3959776" cy="136583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8" tIns="25391" rIns="63478" bIns="25391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1800" spc="20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《彼得兔的故事》为什么被公认为现代绘本的开山之作？</a:t>
            </a:r>
            <a:endParaRPr lang="zh-CN" sz="1800" spc="20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0"/>
          <p:cNvSpPr/>
          <p:nvPr>
            <p:custDataLst>
              <p:tags r:id="rId4"/>
            </p:custDataLst>
          </p:nvPr>
        </p:nvSpPr>
        <p:spPr>
          <a:xfrm flipH="1">
            <a:off x="4877343" y="1220244"/>
            <a:ext cx="7007832" cy="451655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4" name="图片 364" descr="F:\2021我的寒假工作\2021-0112工作\1.12编写教材图片\彼得兔黑白版封面-首印.jpg彼得兔黑白版封面-首印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5260812" y="1438644"/>
            <a:ext cx="2589051" cy="34563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65" name="图片 365" descr="F:\2021我的寒假工作\2021-0112工作\1.12编写教材图片\彼得兔1902年版封面-沃恩公司.jpg彼得兔1902年版封面-沃恩公司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539345" y="1474832"/>
            <a:ext cx="2406839" cy="3384558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173198" y="5117152"/>
            <a:ext cx="63488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《彼得兔的故事》黑白版封面   《彼得兔的故事》彩图版封面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6835" y="482294"/>
            <a:ext cx="11267893" cy="492125"/>
            <a:chOff x="914923" y="768313"/>
            <a:chExt cx="11269980" cy="492216"/>
          </a:xfrm>
        </p:grpSpPr>
        <p:sp>
          <p:nvSpPr>
            <p:cNvPr id="11" name="矩形 10"/>
            <p:cNvSpPr/>
            <p:nvPr/>
          </p:nvSpPr>
          <p:spPr>
            <a:xfrm>
              <a:off x="1899808" y="976639"/>
              <a:ext cx="1028509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14923" y="768313"/>
              <a:ext cx="984885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目录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2" name="标题 1"/>
          <p:cNvSpPr txBox="1"/>
          <p:nvPr/>
        </p:nvSpPr>
        <p:spPr>
          <a:xfrm>
            <a:off x="2931573" y="2370651"/>
            <a:ext cx="6838785" cy="1043747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任务一 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国外绘本发展概况</a:t>
            </a:r>
            <a:endParaRPr lang="zh-CN" altLang="en-US" sz="36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40652" y="3655653"/>
            <a:ext cx="6910695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一、萌芽期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· 16-17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17968"/>
            <a:ext cx="9925117" cy="3265200"/>
            <a:chOff x="2556" y="3148"/>
            <a:chExt cx="14457" cy="5143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绘本缘起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4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追溯绘本的最初样貌，它是以插图童书的形式存在。1580年，在法兰克福出版了一本名为《艺术与教育小册子》的儿童读物，这是目前公认的第一本欧洲插图童书。插画采用木刻版画，描绘形象惟妙惟肖，十分传神。此时，图画还只是文字的附庸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1658年，夸美纽斯专为儿童编写了一本《世界图解》（The Visible World），也被翻译为《在图画中看见的世界》，它图文并茂，形象生动，符合儿童的认知和趣味，被称为世界上最早的绘本。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1744年，纽伯瑞在伦敦成立了世界上第一家儿童书店。他印刷发行了大量价格低廉、内页配有木刻插画的口袋书——《美丽小书》。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一、萌芽期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· 18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17968"/>
            <a:ext cx="7578592" cy="3265200"/>
            <a:chOff x="2556" y="3148"/>
            <a:chExt cx="14457" cy="5143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图画与文字的探索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4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7655" lvl="0" indent="-28575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英国天才诗人、版画家威廉·布莱克（William Blake）被视为第一个尝试在图画与文字之间建立共生关系的人，《纯真之歌》这种把语言功能和插画功能相结合的开山之举，使其成为现代绘本的发祥。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287655" lvl="0" indent="-285750" fontAlgn="base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19世纪之前，在儿童读物中放置插图的做法并不新鲜。在这些插图儿童读物中，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文字依旧是主体，图画大多是附庸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，文图关系通常是模糊的，绘本的发展还处在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萌芽和孕育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阶段。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369" name="图片 3" descr="D:\教材编写资料汇总-2022\经典绘本阅读指导(3-22预交稿）\项目3、4 第三稿\图3-7.jpg图3-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956463" y="1770052"/>
            <a:ext cx="2413188" cy="3811199"/>
          </a:xfrm>
          <a:prstGeom prst="rect">
            <a:avLst/>
          </a:prstGeom>
          <a:noFill/>
          <a:ln w="9525">
            <a:solidFill>
              <a:srgbClr val="000000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9004714" y="5821872"/>
            <a:ext cx="23164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1400">
                <a:sym typeface="+mn-ea"/>
              </a:rPr>
              <a:t>《天真之歌》里的《牧童》</a:t>
            </a:r>
            <a:endParaRPr lang="zh-CN" altLang="en-US" sz="14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二、成长期 · 1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9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21142"/>
            <a:ext cx="9742885" cy="2128126"/>
            <a:chOff x="2556" y="3133"/>
            <a:chExt cx="19378" cy="3352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33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契机：现代儿童观的确立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+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印刷技术的发展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插画已经不再依附于文字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378"/>
              <a:ext cx="19378" cy="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19世纪的绘本大多还是以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改编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现有诗歌、童话、寓言故事为主，但是，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插画已经不再依附于文字，而是逐渐发展为一种独立的艺术形式。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以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凯迪克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为代表的先驱者们在图文关系上开辟了一条崭新的道路，绘本即将迎来一个蔚为壮观的新世纪。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2965" y="1479276"/>
            <a:ext cx="9742906" cy="546634"/>
            <a:chOff x="1797" y="2330"/>
            <a:chExt cx="15346" cy="86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797" y="2330"/>
              <a:ext cx="840" cy="861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699" y="2446"/>
              <a:ext cx="144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二、成长期 · 1</a:t>
              </a:r>
              <a:r>
                <a:rPr lang="en-US" altLang="zh-CN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9</a:t>
              </a:r>
              <a:r>
                <a:rPr lang="zh-CN" altLang="en-US" sz="20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世纪</a:t>
              </a:r>
              <a:endPara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4293" y="265164"/>
            <a:ext cx="11230003" cy="520040"/>
            <a:chOff x="952388" y="551143"/>
            <a:chExt cx="11232083" cy="520136"/>
          </a:xfrm>
        </p:grpSpPr>
        <p:sp>
          <p:nvSpPr>
            <p:cNvPr id="3" name="矩形 2"/>
            <p:cNvSpPr/>
            <p:nvPr/>
          </p:nvSpPr>
          <p:spPr>
            <a:xfrm>
              <a:off x="952388" y="1017279"/>
              <a:ext cx="11232083" cy="540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953023" y="551143"/>
              <a:ext cx="1404010" cy="49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303668" y="700069"/>
              <a:ext cx="8529320" cy="3073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 eaLnBrk="1" hangingPunct="1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charset="-122"/>
                  <a:sym typeface="华文新魏" panose="02010800040101010101" pitchFamily="2" charset="-122"/>
                </a:rPr>
                <a:t>国外绘本发展概况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965" y="2130665"/>
            <a:ext cx="6246608" cy="2526832"/>
            <a:chOff x="2556" y="3148"/>
            <a:chExt cx="14457" cy="3980"/>
          </a:xfrm>
        </p:grpSpPr>
        <p:sp>
          <p:nvSpPr>
            <p:cNvPr id="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556" y="3148"/>
              <a:ext cx="14457" cy="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lvl="0" indent="0" fontAlgn="base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契机：现代儿童观的确立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+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印刷技术的发展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8" name="品 15"/>
            <p:cNvSpPr txBox="1"/>
            <p:nvPr>
              <p:custDataLst>
                <p:tags r:id="rId4"/>
              </p:custDataLst>
            </p:nvPr>
          </p:nvSpPr>
          <p:spPr>
            <a:xfrm>
              <a:off x="2556" y="4075"/>
              <a:ext cx="14457" cy="3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1845年，德国医生、作家海因里希·霍夫曼为三岁儿子自写自画了一本《蓬蓬头彼德》，这本书被认为是世界上最早出现的具有现代绘本特征的图书。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1905" lvl="0" indent="457200" fontAlgn="base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1846年，英国人爱德华·李尔发表的《荒诞书》用诙谐生动、滑稽夸张的线条画，完美地呼应了文字内容。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pic>
        <p:nvPicPr>
          <p:cNvPr id="370" name="图片 370" descr="蓬头彼得封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7562" y="1219609"/>
            <a:ext cx="1869094" cy="246207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71" name="图片 4" descr="IMG_2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1550" y="4274029"/>
            <a:ext cx="2521753" cy="1888140"/>
          </a:xfrm>
          <a:prstGeom prst="rect">
            <a:avLst/>
          </a:prstGeom>
          <a:noFill/>
          <a:ln w="9525"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BLOCK" val="0"/>
  <p:tag name="KSO_WM_UNIT_SM_LIMIT_TYPE" val="2"/>
  <p:tag name="KSO_WM_UNIT_DEC_AREA_ID" val="c4a77ac5a74046b88e6b3cde69e282c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804_1*i*2"/>
  <p:tag name="KSO_WM_TEMPLATE_CATEGORY" val="diagram"/>
  <p:tag name="KSO_WM_TEMPLATE_INDEX" val="20215804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a760aa51720c6c8f4f12"/>
  <p:tag name="KSO_WM_CHIP_XID" val="5facf022998712faa657a673"/>
  <p:tag name="KSO_WM_UNIT_FILL_FORE_SCHEMECOLOR_INDEX_BRIGHTNESS" val="-0.1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00"/>
  <p:tag name="KSO_WM_TEMPLATE_ASSEMBLE_XID" val="6130c4e0c26b0a66a1c57d08"/>
  <p:tag name="KSO_WM_TEMPLATE_ASSEMBLE_GROUPID" val="6130c4e0c26b0a66a1c57d08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15804_1*h_a*1_1"/>
  <p:tag name="KSO_WM_TEMPLATE_CATEGORY" val="diagram"/>
  <p:tag name="KSO_WM_TEMPLATE_INDEX" val="20215804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a400b4a760994143a7ef4436842d0f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55647d731934bec8e398c41ac45c2c4"/>
  <p:tag name="KSO_WM_UNIT_TEXT_FILL_FORE_SCHEMECOLOR_INDEX_BRIGHTNESS" val="0"/>
  <p:tag name="KSO_WM_UNIT_TEXT_FILL_FORE_SCHEMECOLOR_INDEX" val="13"/>
  <p:tag name="KSO_WM_UNIT_TEXT_FILL_TYPE" val="1"/>
  <p:tag name="KSO_WM_TEMPLATE_ASSEMBLE_XID" val="6130c4e0c26b0a66a1c57d08"/>
  <p:tag name="KSO_WM_TEMPLATE_ASSEMBLE_GROUPID" val="6130c4e0c26b0a66a1c57d08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15804_1*h_f*1_1"/>
  <p:tag name="KSO_WM_TEMPLATE_CATEGORY" val="diagram"/>
  <p:tag name="KSO_WM_TEMPLATE_INDEX" val="20215804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17"/>
  <p:tag name="KSO_WM_UNIT_SHOW_EDIT_AREA_INDICATION" val="1"/>
  <p:tag name="KSO_WM_CHIP_GROUPID" val="5e6b05b36848fb12bee65ad8"/>
  <p:tag name="KSO_WM_CHIP_XID" val="5e6b05b36848fb12bee65ada"/>
  <p:tag name="KSO_WM_UNIT_DEC_AREA_ID" val="3901fb1d828344139cf6e08c3c7362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55647d731934bec8e398c41ac45c2c4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8"/>
  <p:tag name="KSO_WM_TEMPLATE_ASSEMBLE_GROUPID" val="6130c4e0c26b0a66a1c57d08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KSO_WM_UNIT_BLOCK" val="0"/>
  <p:tag name="KSO_WM_UNIT_DEC_AREA_ID" val="703317cb4c8b4ae9b8cd775f5e262c45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5804_1*i*4"/>
  <p:tag name="KSO_WM_TEMPLATE_CATEGORY" val="diagram"/>
  <p:tag name="KSO_WM_TEMPLATE_INDEX" val="20215804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a760aa51720c6c8f4f12"/>
  <p:tag name="KSO_WM_CHIP_XID" val="5facf022998712faa657a67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450"/>
  <p:tag name="KSO_WM_TEMPLATE_ASSEMBLE_XID" val="6130c4e0c26b0a66a1c57d08"/>
  <p:tag name="KSO_WM_TEMPLATE_ASSEMBLE_GROUPID" val="6130c4e0c26b0a66a1c57d08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KSO_WM_UNIT_PLACING_PICTURE_USER_VIEWPORT" val="{&quot;height&quot;:3510,&quot;width&quot;:2630}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KSO_WM_SLIDE_ID" val="diagram2021580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11.95*30.95"/>
  <p:tag name="KSO_WM_SLIDE_POSITION" val="48.0004*185.05"/>
  <p:tag name="KSO_WM_TAG_VERSION" val="1.0"/>
  <p:tag name="KSO_WM_BEAUTIFY_FLAG" val="#wm#"/>
  <p:tag name="KSO_WM_TEMPLATE_CATEGORY" val="diagram"/>
  <p:tag name="KSO_WM_TEMPLATE_INDEX" val="20215804"/>
  <p:tag name="KSO_WM_SLIDE_LAYOUT" val="d_h"/>
  <p:tag name="KSO_WM_SLIDE_LAYOUT_CNT" val="3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9-02T20:34:42&quot;,&quot;maxSize&quot;:{&quot;size1&quot;:37.6},&quot;minSize&quot;:{&quot;size1&quot;:37.6},&quot;normalSize&quot;:{&quot;size1&quot;:37.6},&quot;subLayout&quot;:[{&quot;id&quot;:&quot;2021-09-02T20:34:42&quot;,&quot;margin&quot;:{&quot;bottom&quot;:5.502999782562256,&quot;left&quot;:1.6929999589920044,&quot;right&quot;:0.02600000612437725,&quot;top&quot;:4.657000541687012},&quot;maxSize&quot;:{&quot;size1&quot;:49.38709106445313},&quot;minSize&quot;:{&quot;size1&quot;:33.487091064453125},&quot;normalSize&quot;:{&quot;size1&quot;:38.28320217556424},&quot;subLayout&quot;:[{&quot;id&quot;:&quot;2021-09-02T20:34:42&quot;,&quot;margin&quot;:{&quot;bottom&quot;:0.04692979156970978,&quot;left&quot;:1.6929999589920044,&quot;right&quot;:0.02600000612437725,&quot;top&quot;:4.657000541687012},&quot;type&quot;:0},{&quot;id&quot;:&quot;2021-09-02T20:34:42&quot;,&quot;margin&quot;:{&quot;bottom&quot;:5.502999782562256,&quot;left&quot;:1.6929999589920044,&quot;right&quot;:0.02600000612437725,&quot;top&quot;:0.14886198937892914},&quot;type&quot;:0}],&quot;type&quot;:0},{&quot;direction&quot;:1,&quot;id&quot;:&quot;2021-09-02T20:34:42&quot;,&quot;maxSize&quot;:{&quot;size1&quot;:36.8},&quot;minSize&quot;:{&quot;size1&quot;:36.8},&quot;normalSize&quot;:{&quot;size1&quot;:36.8},&quot;subLayout&quot;:[{&quot;id&quot;:&quot;2021-09-02T20:34:42&quot;,&quot;margin&quot;:{&quot;bottom&quot;:4.657000541687012,&quot;left&quot;:1.4550000429153442,&quot;right&quot;:0.8199999928474426,&quot;top&quot;:4.657000541687012},&quot;type&quot;:0},{&quot;direction&quot;:1,&quot;id&quot;:&quot;2021-09-02T20:34:42&quot;,&quot;maxSize&quot;:{&quot;size1&quot;:47.5},&quot;minSize&quot;:{&quot;size1&quot;:47.5},&quot;normalSize&quot;:{&quot;size1&quot;:47.5},&quot;subLayout&quot;:[{&quot;id&quot;:&quot;2021-09-02T20:34:42&quot;,&quot;margin&quot;:{&quot;bottom&quot;:4.657000541687012,&quot;left&quot;:0.02600000612437725,&quot;right&quot;:0.8199999928474426,&quot;top&quot;:4.657000541687012},&quot;type&quot;:0},{&quot;id&quot;:&quot;2021-09-02T20:34:42&quot;,&quot;margin&quot;:{&quot;bottom&quot;:4.657000541687012,&quot;left&quot;:0.02600000612437725,&quot;right&quot;:1.4819999933242798,&quot;top&quot;:4.657000541687012},&quot;type&quot;:0}],&quot;type&quot;:0}]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f022998712faa657a673"/>
  <p:tag name="KSO_WM_CHIP_FILLPROP" val="[[{&quot;text_align&quot;:&quot;lm&quot;,&quot;text_direction&quot;:&quot;horizontal&quot;,&quot;support_big_font&quot;:false,&quot;picture_toward&quot;:0,&quot;picture_dockside&quot;:[],&quot;fill_id&quot;:&quot;6cee0a032f3a4cfdbe47a8ff16338544&quot;,&quot;fill_align&quot;:&quot;lm&quot;,&quot;chip_types&quot;:[&quot;text&quot;,&quot;header&quot;]},{&quot;text_align&quot;:&quot;cm&quot;,&quot;text_direction&quot;:&quot;horizontal&quot;,&quot;support_big_font&quot;:false,&quot;picture_toward&quot;:0,&quot;picture_dockside&quot;:[],&quot;fill_id&quot;:&quot;75a5889e3ad34a3eb89fdf69f8b3429a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58ec24c2735b418d88dd85514fcbb471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4094e6800a934cca9d8943fcd738aaa3&quot;,&quot;fill_align&quot;:&quot;cm&quot;,&quot;chip_types&quot;:[&quot;picture&quot;]}]]"/>
  <p:tag name="KSO_WM_CHIP_DECFILLPROP" val="[]"/>
  <p:tag name="KSO_WM_CHIP_GROUPID" val="5eeda760aa51720c6c8f4f12"/>
  <p:tag name="KSO_WM_SLIDE_BK_DARK_LIGHT" val="2"/>
  <p:tag name="KSO_WM_SLIDE_BACKGROUND_TYPE" val="frame"/>
  <p:tag name="KSO_WM_SLIDE_SUPPORT_FEATURE_TYPE" val="0"/>
  <p:tag name="KSO_WM_TEMPLATE_ASSEMBLE_XID" val="6130c4e0c26b0a66a1c57d08"/>
  <p:tag name="KSO_WM_TEMPLATE_ASSEMBLE_GROUPID" val="6130c4e0c26b0a66a1c57d08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KSO_WM_UNIT_PLACING_PICTURE_USER_VIEWPORT" val="{&quot;height&quot;:3094,&quot;width&quot;:2773}"/>
</p:tagLst>
</file>

<file path=ppt/tags/tag66.xml><?xml version="1.0" encoding="utf-8"?>
<p:tagLst xmlns:p="http://schemas.openxmlformats.org/presentationml/2006/main">
  <p:tag name="KSO_WM_UNIT_PLACING_PICTURE_USER_VIEWPORT" val="{&quot;height&quot;:2755,&quot;width&quot;:2470}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88_1*f*1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9"/>
  <p:tag name="KSO_WM_UNIT_SHOW_EDIT_AREA_INDICATION" val="1"/>
  <p:tag name="KSO_WM_CHIP_GROUPID" val="5e6b05596848fb12bee65ac8"/>
  <p:tag name="KSO_WM_CHIP_XID" val="5e6b05596848fb12bee65aca"/>
  <p:tag name="KSO_WM_UNIT_DEC_AREA_ID" val="b0924ee4f0bf4db19602127a894914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8d18818cf74d1aad3f5baf96ba58d0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6f654054ed1e2fb8094a"/>
  <p:tag name="KSO_WM_TEMPLATE_ASSEMBLE_GROUPID" val="60656f654054ed1e2fb8094a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88_1*i*1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35aea4b9d0b144fdafb25aa6d2e468f9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cd6cde8145a24298b943f58cb382a18a&quot;,&quot;X&quot;:{&quot;Pos&quot;:1},&quot;Y&quot;:{&quot;Pos&quot;:0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0"/>
  <p:tag name="KSO_WM_TEMPLATE_ASSEMBLE_XID" val="60656f654054ed1e2fb8094a"/>
  <p:tag name="KSO_WM_TEMPLATE_ASSEMBLE_GROUPID" val="60656f654054ed1e2fb8094a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8_1*i*2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eaeb25ad5fa84b899e7eff5736425ff3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d6cde8145a24298b943f58cb382a18a&quot;,&quot;X&quot;:{&quot;Pos&quot;:1},&quot;Y&quot;:{&quot;Pos&quot;:0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0656f654054ed1e2fb8094a"/>
  <p:tag name="KSO_WM_TEMPLATE_ASSEMBLE_GROUPID" val="60656f654054ed1e2fb8094a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8_1*i*3"/>
  <p:tag name="KSO_WM_TEMPLATE_CATEGORY" val="diagram"/>
  <p:tag name="KSO_WM_TEMPLATE_INDEX" val="20212688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13af3603c48f4a678221653b550a59e5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cd6cde8145a24298b943f58cb382a18a&quot;,&quot;X&quot;:{&quot;Pos&quot;:1},&quot;Y&quot;:{&quot;Pos&quot;:2}},&quot;whChangeMode&quot;:0}"/>
  <p:tag name="KSO_WM_CHIP_GROUPID" val="5f71a5bf747e3ea6e293b57c"/>
  <p:tag name="KSO_WM_CHIP_XID" val="5f71ae53747e3ea6e293f8b1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4"/>
  <p:tag name="KSO_WM_TEMPLATE_ASSEMBLE_XID" val="60656f654054ed1e2fb8094a"/>
  <p:tag name="KSO_WM_TEMPLATE_ASSEMBLE_GROUPID" val="60656f654054ed1e2fb8094a"/>
</p:tagLst>
</file>

<file path=ppt/tags/tag79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88"/>
  <p:tag name="KSO_WM_SLIDE_ID" val="diagram20212688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TYPE" val="text"/>
  <p:tag name="KSO_WM_SLIDE_SUBTYPE" val="picTxt"/>
  <p:tag name="KSO_WM_SLIDE_SIZE" val="840*539"/>
  <p:tag name="KSO_WM_SLIDE_POSITION" val="72*0"/>
  <p:tag name="KSO_WM_SLIDE_LAYOUT_INFO" val="{&quot;direction&quot;:1,&quot;id&quot;:&quot;2021-04-01T15:44:09&quot;,&quot;maxSize&quot;:{&quot;size1&quot;:32.5},&quot;minSize&quot;:{&quot;size1&quot;:27.6},&quot;normalSize&quot;:{&quot;size1&quot;:27.6},&quot;subLayout&quot;:[{&quot;id&quot;:&quot;2021-04-01T15:44:09&quot;,&quot;margin&quot;:{&quot;bottom&quot;:8.043000221252441,&quot;left&quot;:2.5399999618530273,&quot;right&quot;:0.02600000612437725,&quot;top&quot;:5.502999782562256},&quot;type&quot;:0},{&quot;id&quot;:&quot;2021-04-01T15:44:09&quot;,&quot;margin&quot;:{&quot;bottom&quot;:1.6929999589920044,&quot;left&quot;:1.6670000553131104,&quot;right&quot;:1.6929999589920044,&quot;top&quot;:1.6929999589920044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e53747e3ea6e293f8b1"/>
  <p:tag name="KSO_WM_CHIP_FILLPROP" val="[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picture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3e9e6b7343cb4479804798c20b3c2800&quot;,&quot;fill_align&quot;:&quot;cm&quot;,&quot;chip_types&quot;:[&quot;text&quot;,&quot;picture&quot;]}],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3e9e6b7343cb4479804798c20b3c2800&quot;,&quot;fill_align&quot;:&quot;cm&quot;,&quot;chip_types&quot;:[&quot;diagram&quot;,&quot;chart&quot;,&quot;table&quot;,&quot;video&quot;]}]]"/>
  <p:tag name="KSO_WM_CHIP_DECFILLPROP" val="[]"/>
  <p:tag name="KSO_WM_SLIDE_CAN_ADD_NAVIGATION" val="1"/>
  <p:tag name="KSO_WM_CHIP_GROUPID" val="5f71a5bf747e3ea6e293b57c"/>
  <p:tag name="KSO_WM_SLIDE_BK_DARK_LIGHT" val="2"/>
  <p:tag name="KSO_WM_SLIDE_BACKGROUND_TYPE" val="general"/>
  <p:tag name="KSO_WM_SLIDE_SUPPORT_FEATURE_TYPE" val="0"/>
  <p:tag name="KSO_WM_TEMPLATE_ASSEMBLE_XID" val="60656f654054ed1e2fb8094a"/>
  <p:tag name="KSO_WM_TEMPLATE_ASSEMBLE_GROUPID" val="60656f654054ed1e2fb8094a"/>
</p:tagLst>
</file>

<file path=ppt/tags/tag8.xml><?xml version="1.0" encoding="utf-8"?>
<p:tagLst xmlns:p="http://schemas.openxmlformats.org/presentationml/2006/main">
  <p:tag name="PA" val="v3.0.1"/>
</p:tagLst>
</file>

<file path=ppt/tags/tag80.xml><?xml version="1.0" encoding="utf-8"?>
<p:tagLst xmlns:p="http://schemas.openxmlformats.org/presentationml/2006/main">
  <p:tag name="KSO_WM_BEAUTIFY_FLAG" val="#wm#"/>
  <p:tag name="KSO_WM_TEMPLATE_CATEGORY" val="diagram"/>
  <p:tag name="KSO_WM_TEMPLATE_INDEX" val="20212688"/>
</p:tagLst>
</file>

<file path=ppt/tags/tag8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6119</Words>
  <Application>WPS 演示</Application>
  <PresentationFormat>宽屏</PresentationFormat>
  <Paragraphs>406</Paragraphs>
  <Slides>31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华文新魏</vt:lpstr>
      <vt:lpstr>仿宋_GB2312</vt:lpstr>
      <vt:lpstr>微软雅黑</vt:lpstr>
      <vt:lpstr>黑体</vt:lpstr>
      <vt:lpstr>Segoe UI</vt:lpstr>
      <vt:lpstr>Lato</vt:lpstr>
      <vt:lpstr>Latha</vt:lpstr>
      <vt:lpstr>Arial Unicode MS</vt:lpstr>
      <vt:lpstr>华康方圆体 Std W7</vt:lpstr>
      <vt:lpstr>思源黑体 CN Normal</vt:lpstr>
      <vt:lpstr>等线</vt:lpstr>
      <vt:lpstr>Times New Roman</vt:lpstr>
      <vt:lpstr>Wingdings</vt:lpstr>
      <vt:lpstr>Calibri</vt:lpstr>
      <vt:lpstr>华康方圆体 Std W7</vt:lpstr>
      <vt:lpstr>Designed by iSlide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10</cp:revision>
  <cp:lastPrinted>2024-11-10T16:00:00Z</cp:lastPrinted>
  <dcterms:created xsi:type="dcterms:W3CDTF">2024-11-10T16:00:00Z</dcterms:created>
  <dcterms:modified xsi:type="dcterms:W3CDTF">2025-08-04T06:34:30Z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B30C907DA9E8472C893F787F52FCF664_13</vt:lpwstr>
  </property>
  <property fmtid="{D5CDD505-2E9C-101B-9397-08002B2CF9AE}" pid="4" name="KSOProductBuildVer">
    <vt:lpwstr>2052-12.1.0.21171</vt:lpwstr>
  </property>
</Properties>
</file>