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.svg" ContentType="image/svg+xml"/>
  <Override PartName="/ppt/media/image21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40"/>
  </p:notesMasterIdLst>
  <p:sldIdLst>
    <p:sldId id="256" r:id="rId4"/>
    <p:sldId id="258" r:id="rId5"/>
    <p:sldId id="344" r:id="rId6"/>
    <p:sldId id="345" r:id="rId7"/>
    <p:sldId id="257" r:id="rId8"/>
    <p:sldId id="347" r:id="rId9"/>
    <p:sldId id="346" r:id="rId10"/>
    <p:sldId id="349" r:id="rId11"/>
    <p:sldId id="350" r:id="rId12"/>
    <p:sldId id="353" r:id="rId13"/>
    <p:sldId id="355" r:id="rId14"/>
    <p:sldId id="354" r:id="rId15"/>
    <p:sldId id="358" r:id="rId16"/>
    <p:sldId id="359" r:id="rId17"/>
    <p:sldId id="360" r:id="rId18"/>
    <p:sldId id="361" r:id="rId19"/>
    <p:sldId id="364" r:id="rId20"/>
    <p:sldId id="362" r:id="rId21"/>
    <p:sldId id="363" r:id="rId22"/>
    <p:sldId id="365" r:id="rId23"/>
    <p:sldId id="366" r:id="rId24"/>
    <p:sldId id="367" r:id="rId25"/>
    <p:sldId id="369" r:id="rId26"/>
    <p:sldId id="371" r:id="rId27"/>
    <p:sldId id="368" r:id="rId28"/>
    <p:sldId id="370" r:id="rId29"/>
    <p:sldId id="372" r:id="rId30"/>
    <p:sldId id="374" r:id="rId31"/>
    <p:sldId id="373" r:id="rId32"/>
    <p:sldId id="375" r:id="rId33"/>
    <p:sldId id="376" r:id="rId34"/>
    <p:sldId id="378" r:id="rId35"/>
    <p:sldId id="377" r:id="rId36"/>
    <p:sldId id="379" r:id="rId37"/>
    <p:sldId id="380" r:id="rId38"/>
    <p:sldId id="381" r:id="rId39"/>
  </p:sldIdLst>
  <p:sldSz cx="12192000" cy="6858000"/>
  <p:notesSz cx="6858000" cy="9144000"/>
  <p:custDataLst>
    <p:tags r:id="rId4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730" userDrawn="1">
          <p15:clr>
            <a:srgbClr val="A4A3A4"/>
          </p15:clr>
        </p15:guide>
        <p15:guide id="4" orient="horz" pos="730" userDrawn="1">
          <p15:clr>
            <a:srgbClr val="A4A3A4"/>
          </p15:clr>
        </p15:guide>
        <p15:guide id="5" orient="horz" pos="3960" userDrawn="1">
          <p15:clr>
            <a:srgbClr val="A4A3A4"/>
          </p15:clr>
        </p15:guide>
        <p15:guide id="6" orient="horz" pos="3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E"/>
    <a:srgbClr val="F0F5FE"/>
    <a:srgbClr val="D5E8FF"/>
    <a:srgbClr val="639CEF"/>
    <a:srgbClr val="D5E0FF"/>
    <a:srgbClr val="DDE6FF"/>
    <a:srgbClr val="96BDF4"/>
    <a:srgbClr val="D1DDFF"/>
    <a:srgbClr val="C7D6FF"/>
    <a:srgbClr val="C8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737" autoAdjust="0"/>
  </p:normalViewPr>
  <p:slideViewPr>
    <p:cSldViewPr snapToGrid="0" showGuides="1">
      <p:cViewPr varScale="1">
        <p:scale>
          <a:sx n="60" d="100"/>
          <a:sy n="60" d="100"/>
        </p:scale>
        <p:origin x="342" y="90"/>
      </p:cViewPr>
      <p:guideLst>
        <p:guide pos="416"/>
        <p:guide pos="7256"/>
        <p:guide orient="horz" pos="730"/>
        <p:guide orient="horz" pos="730"/>
        <p:guide orient="horz" pos="3960"/>
        <p:guide orient="horz" pos="39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69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60955-7120-48CF-A8BA-A6A75EC7E1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31F0A-3883-48E7-8EA6-5054324991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1.svg"/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1.svg"/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4.png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9.png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0.png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3" Type="http://schemas.openxmlformats.org/officeDocument/2006/relationships/slideLayout" Target="../slideLayouts/slideLayout5.xml"/><Relationship Id="rId12" Type="http://schemas.openxmlformats.org/officeDocument/2006/relationships/image" Target="../media/image31.png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tags" Target="../tags/tag81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4.png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2" Type="http://schemas.openxmlformats.org/officeDocument/2006/relationships/slideLayout" Target="../slideLayouts/slideLayout5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tags" Target="../tags/tag103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7.jpeg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8.png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2" Type="http://schemas.openxmlformats.org/officeDocument/2006/relationships/slideLayout" Target="../slideLayouts/slideLayout5.xml"/><Relationship Id="rId11" Type="http://schemas.openxmlformats.org/officeDocument/2006/relationships/tags" Target="../tags/tag148.xml"/><Relationship Id="rId10" Type="http://schemas.openxmlformats.org/officeDocument/2006/relationships/tags" Target="../tags/tag147.xml"/><Relationship Id="rId1" Type="http://schemas.openxmlformats.org/officeDocument/2006/relationships/tags" Target="../tags/tag138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9.png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39.png"/><Relationship Id="rId5" Type="http://schemas.openxmlformats.org/officeDocument/2006/relationships/image" Target="../media/image40.png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514053" y="1167145"/>
            <a:ext cx="7393764" cy="2016328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zh-CN" altLang="en-US" sz="5400" b="0" i="0" u="none">
                <a:solidFill>
                  <a:srgbClr val="639CEF"/>
                </a:solidFill>
                <a:ea typeface="宋体" panose="02010600030101010101" pitchFamily="2" charset="-122"/>
              </a:rPr>
              <a:t>经典绘本阅读指导</a:t>
            </a:r>
            <a:endParaRPr lang="zh-CN" altLang="en-US" sz="5400" b="0" i="0" u="none">
              <a:solidFill>
                <a:srgbClr val="639CEF"/>
              </a:solidFill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23460" y="3721100"/>
            <a:ext cx="2176145" cy="312420"/>
            <a:chOff x="7591" y="7017"/>
            <a:chExt cx="3427" cy="492"/>
          </a:xfrm>
        </p:grpSpPr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7591" y="7017"/>
              <a:ext cx="490" cy="492"/>
            </a:xfrm>
            <a:custGeom>
              <a:avLst/>
              <a:gdLst>
                <a:gd name="T0" fmla="*/ 245 w 490"/>
                <a:gd name="T1" fmla="*/ 0 h 490"/>
                <a:gd name="T2" fmla="*/ 490 w 490"/>
                <a:gd name="T3" fmla="*/ 245 h 490"/>
                <a:gd name="T4" fmla="*/ 245 w 490"/>
                <a:gd name="T5" fmla="*/ 490 h 490"/>
                <a:gd name="T6" fmla="*/ 0 w 490"/>
                <a:gd name="T7" fmla="*/ 245 h 490"/>
                <a:gd name="T8" fmla="*/ 245 w 490"/>
                <a:gd name="T9" fmla="*/ 0 h 490"/>
                <a:gd name="T10" fmla="*/ 436 w 490"/>
                <a:gd name="T11" fmla="*/ 250 h 490"/>
                <a:gd name="T12" fmla="*/ 427 w 490"/>
                <a:gd name="T13" fmla="*/ 256 h 490"/>
                <a:gd name="T14" fmla="*/ 394 w 490"/>
                <a:gd name="T15" fmla="*/ 256 h 490"/>
                <a:gd name="T16" fmla="*/ 386 w 490"/>
                <a:gd name="T17" fmla="*/ 253 h 490"/>
                <a:gd name="T18" fmla="*/ 245 w 490"/>
                <a:gd name="T19" fmla="*/ 105 h 490"/>
                <a:gd name="T20" fmla="*/ 104 w 490"/>
                <a:gd name="T21" fmla="*/ 253 h 490"/>
                <a:gd name="T22" fmla="*/ 96 w 490"/>
                <a:gd name="T23" fmla="*/ 256 h 490"/>
                <a:gd name="T24" fmla="*/ 63 w 490"/>
                <a:gd name="T25" fmla="*/ 256 h 490"/>
                <a:gd name="T26" fmla="*/ 54 w 490"/>
                <a:gd name="T27" fmla="*/ 250 h 490"/>
                <a:gd name="T28" fmla="*/ 56 w 490"/>
                <a:gd name="T29" fmla="*/ 239 h 490"/>
                <a:gd name="T30" fmla="*/ 236 w 490"/>
                <a:gd name="T31" fmla="*/ 52 h 490"/>
                <a:gd name="T32" fmla="*/ 245 w 490"/>
                <a:gd name="T33" fmla="*/ 48 h 490"/>
                <a:gd name="T34" fmla="*/ 254 w 490"/>
                <a:gd name="T35" fmla="*/ 52 h 490"/>
                <a:gd name="T36" fmla="*/ 434 w 490"/>
                <a:gd name="T37" fmla="*/ 239 h 490"/>
                <a:gd name="T38" fmla="*/ 436 w 490"/>
                <a:gd name="T39" fmla="*/ 250 h 490"/>
                <a:gd name="T40" fmla="*/ 113 w 490"/>
                <a:gd name="T41" fmla="*/ 267 h 490"/>
                <a:gd name="T42" fmla="*/ 113 w 490"/>
                <a:gd name="T43" fmla="*/ 267 h 490"/>
                <a:gd name="T44" fmla="*/ 113 w 490"/>
                <a:gd name="T45" fmla="*/ 379 h 490"/>
                <a:gd name="T46" fmla="*/ 129 w 490"/>
                <a:gd name="T47" fmla="*/ 398 h 490"/>
                <a:gd name="T48" fmla="*/ 202 w 490"/>
                <a:gd name="T49" fmla="*/ 398 h 490"/>
                <a:gd name="T50" fmla="*/ 202 w 490"/>
                <a:gd name="T51" fmla="*/ 276 h 490"/>
                <a:gd name="T52" fmla="*/ 221 w 490"/>
                <a:gd name="T53" fmla="*/ 257 h 490"/>
                <a:gd name="T54" fmla="*/ 269 w 490"/>
                <a:gd name="T55" fmla="*/ 257 h 490"/>
                <a:gd name="T56" fmla="*/ 288 w 490"/>
                <a:gd name="T57" fmla="*/ 276 h 490"/>
                <a:gd name="T58" fmla="*/ 288 w 490"/>
                <a:gd name="T59" fmla="*/ 398 h 490"/>
                <a:gd name="T60" fmla="*/ 361 w 490"/>
                <a:gd name="T61" fmla="*/ 398 h 490"/>
                <a:gd name="T62" fmla="*/ 377 w 490"/>
                <a:gd name="T63" fmla="*/ 379 h 490"/>
                <a:gd name="T64" fmla="*/ 377 w 490"/>
                <a:gd name="T65" fmla="*/ 268 h 490"/>
                <a:gd name="T66" fmla="*/ 245 w 490"/>
                <a:gd name="T67" fmla="*/ 130 h 490"/>
                <a:gd name="T68" fmla="*/ 113 w 490"/>
                <a:gd name="T69" fmla="*/ 267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490">
                  <a:moveTo>
                    <a:pt x="245" y="0"/>
                  </a:moveTo>
                  <a:cubicBezTo>
                    <a:pt x="380" y="0"/>
                    <a:pt x="490" y="110"/>
                    <a:pt x="490" y="245"/>
                  </a:cubicBezTo>
                  <a:cubicBezTo>
                    <a:pt x="490" y="381"/>
                    <a:pt x="380" y="490"/>
                    <a:pt x="245" y="490"/>
                  </a:cubicBezTo>
                  <a:cubicBezTo>
                    <a:pt x="110" y="490"/>
                    <a:pt x="0" y="381"/>
                    <a:pt x="0" y="245"/>
                  </a:cubicBezTo>
                  <a:cubicBezTo>
                    <a:pt x="0" y="110"/>
                    <a:pt x="110" y="0"/>
                    <a:pt x="245" y="0"/>
                  </a:cubicBezTo>
                  <a:close/>
                  <a:moveTo>
                    <a:pt x="436" y="250"/>
                  </a:moveTo>
                  <a:cubicBezTo>
                    <a:pt x="435" y="254"/>
                    <a:pt x="431" y="256"/>
                    <a:pt x="427" y="256"/>
                  </a:cubicBezTo>
                  <a:lnTo>
                    <a:pt x="394" y="256"/>
                  </a:lnTo>
                  <a:cubicBezTo>
                    <a:pt x="391" y="256"/>
                    <a:pt x="388" y="255"/>
                    <a:pt x="386" y="253"/>
                  </a:cubicBezTo>
                  <a:lnTo>
                    <a:pt x="245" y="105"/>
                  </a:lnTo>
                  <a:lnTo>
                    <a:pt x="104" y="253"/>
                  </a:lnTo>
                  <a:cubicBezTo>
                    <a:pt x="102" y="255"/>
                    <a:pt x="99" y="256"/>
                    <a:pt x="96" y="256"/>
                  </a:cubicBezTo>
                  <a:lnTo>
                    <a:pt x="63" y="256"/>
                  </a:lnTo>
                  <a:cubicBezTo>
                    <a:pt x="59" y="256"/>
                    <a:pt x="55" y="254"/>
                    <a:pt x="54" y="250"/>
                  </a:cubicBezTo>
                  <a:cubicBezTo>
                    <a:pt x="52" y="246"/>
                    <a:pt x="53" y="242"/>
                    <a:pt x="56" y="239"/>
                  </a:cubicBezTo>
                  <a:lnTo>
                    <a:pt x="236" y="52"/>
                  </a:lnTo>
                  <a:cubicBezTo>
                    <a:pt x="238" y="49"/>
                    <a:pt x="242" y="48"/>
                    <a:pt x="245" y="48"/>
                  </a:cubicBezTo>
                  <a:cubicBezTo>
                    <a:pt x="248" y="48"/>
                    <a:pt x="252" y="49"/>
                    <a:pt x="254" y="52"/>
                  </a:cubicBezTo>
                  <a:lnTo>
                    <a:pt x="434" y="239"/>
                  </a:lnTo>
                  <a:cubicBezTo>
                    <a:pt x="437" y="242"/>
                    <a:pt x="438" y="246"/>
                    <a:pt x="436" y="250"/>
                  </a:cubicBezTo>
                  <a:close/>
                  <a:moveTo>
                    <a:pt x="113" y="267"/>
                  </a:moveTo>
                  <a:lnTo>
                    <a:pt x="113" y="267"/>
                  </a:lnTo>
                  <a:lnTo>
                    <a:pt x="113" y="379"/>
                  </a:lnTo>
                  <a:cubicBezTo>
                    <a:pt x="113" y="389"/>
                    <a:pt x="120" y="398"/>
                    <a:pt x="129" y="398"/>
                  </a:cubicBezTo>
                  <a:lnTo>
                    <a:pt x="202" y="398"/>
                  </a:lnTo>
                  <a:lnTo>
                    <a:pt x="202" y="276"/>
                  </a:lnTo>
                  <a:cubicBezTo>
                    <a:pt x="202" y="266"/>
                    <a:pt x="211" y="257"/>
                    <a:pt x="221" y="257"/>
                  </a:cubicBezTo>
                  <a:lnTo>
                    <a:pt x="269" y="257"/>
                  </a:lnTo>
                  <a:cubicBezTo>
                    <a:pt x="279" y="257"/>
                    <a:pt x="288" y="266"/>
                    <a:pt x="288" y="276"/>
                  </a:cubicBezTo>
                  <a:lnTo>
                    <a:pt x="288" y="398"/>
                  </a:lnTo>
                  <a:lnTo>
                    <a:pt x="361" y="398"/>
                  </a:lnTo>
                  <a:cubicBezTo>
                    <a:pt x="370" y="398"/>
                    <a:pt x="377" y="389"/>
                    <a:pt x="377" y="379"/>
                  </a:cubicBezTo>
                  <a:lnTo>
                    <a:pt x="377" y="268"/>
                  </a:lnTo>
                  <a:lnTo>
                    <a:pt x="245" y="130"/>
                  </a:lnTo>
                  <a:lnTo>
                    <a:pt x="113" y="267"/>
                  </a:lnTo>
                  <a:close/>
                </a:path>
              </a:pathLst>
            </a:custGeom>
          </p:spPr>
          <p:style>
            <a:lnRef idx="0">
              <a:srgbClr val="FFFFFF"/>
            </a:lnRef>
            <a:fillRef idx="3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="horz" wrap="square" lIns="68562" tIns="34281" rIns="68562" bIns="34281" numCol="1" anchor="t" anchorCtr="0" compatLnSpc="1"/>
            <a:lstStyle/>
            <a:p>
              <a:endParaRPr lang="zh-CN" altLang="en-US">
                <a:solidFill>
                  <a:srgbClr val="5FA0A0"/>
                </a:solidFill>
              </a:endParaRPr>
            </a:p>
          </p:txBody>
        </p:sp>
        <p:sp>
          <p:nvSpPr>
            <p:cNvPr id="13" name="Rectangle 4"/>
            <p:cNvSpPr txBox="1">
              <a:spLocks noChangeArrowheads="1"/>
            </p:cNvSpPr>
            <p:nvPr/>
          </p:nvSpPr>
          <p:spPr bwMode="auto">
            <a:xfrm>
              <a:off x="8178" y="7061"/>
              <a:ext cx="2840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pPr algn="ctr"/>
              <a:r>
                <a:rPr lang="zh-CN" sz="2100" b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北京出版社</a:t>
              </a:r>
              <a:endParaRPr lang="zh-CN" sz="21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任务一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小班绘本教学活动案例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63675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53845"/>
            <a:ext cx="336296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《兔子先生去散步》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85950" y="2093595"/>
            <a:ext cx="9180195" cy="1418590"/>
            <a:chOff x="2556" y="3148"/>
            <a:chExt cx="14457" cy="2234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活动目标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4075"/>
              <a:ext cx="1445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1.通过观察画面、倾听故事大胆猜测标志所代表的意义，了解兔子先生外出的各种经历。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2.知道生活中有许多的标志，标志有着提示的作用。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01190" y="3564890"/>
            <a:ext cx="9257030" cy="1049020"/>
            <a:chOff x="2435" y="3148"/>
            <a:chExt cx="14578" cy="1652"/>
          </a:xfrm>
        </p:grpSpPr>
        <p:sp>
          <p:nvSpPr>
            <p:cNvPr id="11" name="品 15"/>
            <p:cNvSpPr txBox="1"/>
            <p:nvPr>
              <p:custDataLst>
                <p:tags r:id="rId5"/>
              </p:custDataLst>
            </p:nvPr>
          </p:nvSpPr>
          <p:spPr>
            <a:xfrm>
              <a:off x="2435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活动重难点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2" name="品 15"/>
            <p:cNvSpPr txBox="1"/>
            <p:nvPr>
              <p:custDataLst>
                <p:tags r:id="rId6"/>
              </p:custDataLst>
            </p:nvPr>
          </p:nvSpPr>
          <p:spPr>
            <a:xfrm>
              <a:off x="2556" y="4075"/>
              <a:ext cx="1445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观察画面、倾听故事、大胆猜测标志所代表的意义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01190" y="4667250"/>
            <a:ext cx="9257665" cy="1787525"/>
            <a:chOff x="2434" y="3148"/>
            <a:chExt cx="14579" cy="2815"/>
          </a:xfrm>
        </p:grpSpPr>
        <p:sp>
          <p:nvSpPr>
            <p:cNvPr id="17" name="品 15"/>
            <p:cNvSpPr txBox="1"/>
            <p:nvPr>
              <p:custDataLst>
                <p:tags r:id="rId7"/>
              </p:custDataLst>
            </p:nvPr>
          </p:nvSpPr>
          <p:spPr>
            <a:xfrm>
              <a:off x="2434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活动准备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8" name="品 15"/>
            <p:cNvSpPr txBox="1"/>
            <p:nvPr>
              <p:custDataLst>
                <p:tags r:id="rId8"/>
              </p:custDataLst>
            </p:nvPr>
          </p:nvSpPr>
          <p:spPr>
            <a:xfrm>
              <a:off x="2556" y="4075"/>
              <a:ext cx="1445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1.经验准备：幼儿见到过各种各样的标志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2.物质准备：绘本中所有标志的卡片、故事中的背景图、可移动的兔子先生、绘本中所有的标志集中在一张大图里。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任务一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小班绘本教学活动案例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497330"/>
            <a:ext cx="336296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《兔子先生去散步》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01190" y="1899285"/>
            <a:ext cx="9180195" cy="4203700"/>
            <a:chOff x="2556" y="3148"/>
            <a:chExt cx="14457" cy="6620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活动过程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3808"/>
              <a:ext cx="14457" cy="5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一、导入环节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介绍兔子先生，引发兴趣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二、中间环节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（一）教师操作卡片，幼儿猜测标志的意义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（二）根据故事情节，引导幼儿猜测故事发展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（三）教师操作卡片分别猜测小船、大海标志并继续完整讲述故事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（四）教师完整讲述绘本故事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（五）出示全部标志图，巩固幼儿对标志的理解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三、结束部分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小朋友们，我们快去看看幼儿园中有哪些标志吧！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4" name="图片 3" descr="7-4"/>
          <p:cNvPicPr>
            <a:picLocks noChangeAspect="1"/>
          </p:cNvPicPr>
          <p:nvPr/>
        </p:nvPicPr>
        <p:blipFill>
          <a:blip r:embed="rId5"/>
          <a:srcRect r="50182"/>
          <a:stretch>
            <a:fillRect/>
          </a:stretch>
        </p:blipFill>
        <p:spPr>
          <a:xfrm>
            <a:off x="7976870" y="697865"/>
            <a:ext cx="3492500" cy="3613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任务一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小班绘本教学活动案例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483360"/>
            <a:ext cx="336296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《兔子先生去散步》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24000" y="1856105"/>
            <a:ext cx="9585960" cy="2075180"/>
            <a:chOff x="1901" y="2978"/>
            <a:chExt cx="15096" cy="3268"/>
          </a:xfrm>
        </p:grpSpPr>
        <p:sp>
          <p:nvSpPr>
            <p:cNvPr id="10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40" y="297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活动延伸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1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1901" y="3776"/>
              <a:ext cx="14891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社会领域：《有趣的标志》在幼儿园各出寻找标志，并说一说它们代表什么意思。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健康领域：体育游戏《文明小司机》，利用幼儿园的交通标志设计骑车路线，幼儿骑三轮车按标志行驶或停止。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艺术领域：音乐游戏《公共汽车到站了》，和教师一起玩乘坐公共汽车的游戏。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7" name="图片 6" descr="图7-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1825" y="3931285"/>
            <a:ext cx="5444490" cy="236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任务二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中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1706245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说明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品 15"/>
          <p:cNvSpPr txBox="1"/>
          <p:nvPr>
            <p:custDataLst>
              <p:tags r:id="rId3"/>
            </p:custDataLst>
          </p:nvPr>
        </p:nvSpPr>
        <p:spPr>
          <a:xfrm>
            <a:off x="1674495" y="2180590"/>
            <a:ext cx="9180068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905" indent="457200" algn="just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中班幼儿具有了绘本阅读的基本经验和良好习惯，他们能够：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一页一页的有序翻阅图书、仔细观察画面；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对故事中角色之间的互动、矛盾点感兴趣；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喜欢角色鲜明、动态感强、有矛盾冲突或是故事线索的图画书。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905" indent="457200" algn="just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进行中班绘本教学设计时选择：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情节较为复杂、具有一定的故事线索；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满足幼儿语言进行表述、激发幼儿的好奇心；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教学方法的设计多样性的绘本。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任务二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中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3251835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《动物园的外卖》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01190" y="1817370"/>
            <a:ext cx="9180195" cy="1565275"/>
            <a:chOff x="2556" y="3148"/>
            <a:chExt cx="14457" cy="2465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活动目标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3725"/>
              <a:ext cx="1445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1.尝试从画面中找出关联信息，并愿意根据猜测进行师幼间模仿角色的对话。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2.通过讲故事巩固对动物们的生活习性的认识。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3.懂得为他人提供帮助是值得高兴的事。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83105" y="3382645"/>
            <a:ext cx="9180195" cy="1185545"/>
            <a:chOff x="2556" y="3148"/>
            <a:chExt cx="14457" cy="1867"/>
          </a:xfrm>
        </p:grpSpPr>
        <p:sp>
          <p:nvSpPr>
            <p:cNvPr id="11" name="品 15"/>
            <p:cNvSpPr txBox="1"/>
            <p:nvPr>
              <p:custDataLst>
                <p:tags r:id="rId5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活动重难点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2" name="品 15"/>
            <p:cNvSpPr txBox="1"/>
            <p:nvPr>
              <p:custDataLst>
                <p:tags r:id="rId6"/>
              </p:custDataLst>
            </p:nvPr>
          </p:nvSpPr>
          <p:spPr>
            <a:xfrm>
              <a:off x="2556" y="3708"/>
              <a:ext cx="1445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重点：熟悉故事中重复性对话，并能和教师分角色对答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难点：通过画面感受快递员的情绪情感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83740" y="4490085"/>
            <a:ext cx="9180195" cy="1937385"/>
            <a:chOff x="2556" y="3148"/>
            <a:chExt cx="14457" cy="3051"/>
          </a:xfrm>
        </p:grpSpPr>
        <p:sp>
          <p:nvSpPr>
            <p:cNvPr id="17" name="品 15"/>
            <p:cNvSpPr txBox="1"/>
            <p:nvPr>
              <p:custDataLst>
                <p:tags r:id="rId7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活动准备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8" name="品 15"/>
            <p:cNvSpPr txBox="1"/>
            <p:nvPr>
              <p:custDataLst>
                <p:tags r:id="rId8"/>
              </p:custDataLst>
            </p:nvPr>
          </p:nvSpPr>
          <p:spPr>
            <a:xfrm>
              <a:off x="2556" y="3729"/>
              <a:ext cx="14457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1.经验准备：外卖员的形象、工作内容；对动物喜欢的食物有一定的认知。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2.物质准备：一张放大的外卖订单、八张白纸上分别画有故事里的动物（第1页是饲养员，白纸的背面贴有食物做线索）；外卖员卡片；订书机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幼儿学具：幼儿人手一张故事中食物卡片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任务二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中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3251835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《动物园的外卖》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65300" y="2010410"/>
            <a:ext cx="9180195" cy="4203700"/>
            <a:chOff x="2556" y="3148"/>
            <a:chExt cx="14457" cy="6620"/>
          </a:xfrm>
        </p:grpSpPr>
        <p:sp>
          <p:nvSpPr>
            <p:cNvPr id="5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活动过程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9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3808"/>
              <a:ext cx="14457" cy="5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一、出示角色卡片，情境导入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介绍兔子先生，引发兴趣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二、阅读图画中的主要信息，学习角色对话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（一）观察订单，巩固对动物习性认识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（二）师幼共读自制图书，熟悉角色对话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（三）同样的方法引导幼儿观察并练习角色对话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三、完整阅读图画书，感受画面情感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讨论：外卖员的表情好开心，你觉得是因为什么？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16" name="图片 15" descr="7-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7715885" y="2489835"/>
            <a:ext cx="3488055" cy="319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任务二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中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3251835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《动物园的外卖》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31900" y="1887855"/>
            <a:ext cx="9653270" cy="4451985"/>
            <a:chOff x="1922" y="3060"/>
            <a:chExt cx="15202" cy="7011"/>
          </a:xfrm>
        </p:grpSpPr>
        <p:sp>
          <p:nvSpPr>
            <p:cNvPr id="10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667" y="3060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活动延伸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1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1922" y="4111"/>
              <a:ext cx="14891" cy="5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1.语言领域、科学领域：设计外卖订单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（1）为幼儿提供故事书中的外卖订单和动物卡片，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请幼儿将相应的动物贴在相应位置上，幼儿可以看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订单讲故事。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（2）为幼儿提供故事书以外的外卖订单，上面显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示动物，请幼儿将相应的实物卡片贴在相应的位置，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幼儿看订单编故事。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2.游戏活动：玩自制“送外卖棋”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幼儿两人一组，分别担任不同的外卖员，用掷色子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的方法决定走几步，先到达终点送完外卖者赢。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4" name="图片 3" descr="7-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6595110" y="2778760"/>
            <a:ext cx="2711450" cy="2528570"/>
          </a:xfrm>
          <a:prstGeom prst="rect">
            <a:avLst/>
          </a:prstGeom>
        </p:spPr>
      </p:pic>
      <p:pic>
        <p:nvPicPr>
          <p:cNvPr id="5" name="图片 4" descr="7-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9090660" y="2820035"/>
            <a:ext cx="2694940" cy="244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任务二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中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3251835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《跳绳去》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65630" y="1819275"/>
            <a:ext cx="9180195" cy="1934845"/>
            <a:chOff x="2556" y="3148"/>
            <a:chExt cx="14457" cy="3047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活动目标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3725"/>
              <a:ext cx="14457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1.翻看图画书，感受故事中角色参加跳绳活动后的情绪变化。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2.在合作阅读和师幼共读中，初步用“XX是干什么的，它也喜欢跳绳”的句式讲故事，并感知不同角色的职业。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3.感知快乐是会传递的，不管从事什么职业，一起做喜欢的运动就会觉得开心。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78660" y="3754120"/>
            <a:ext cx="9180195" cy="1554480"/>
            <a:chOff x="2556" y="3148"/>
            <a:chExt cx="14457" cy="2448"/>
          </a:xfrm>
        </p:grpSpPr>
        <p:sp>
          <p:nvSpPr>
            <p:cNvPr id="11" name="品 15"/>
            <p:cNvSpPr txBox="1"/>
            <p:nvPr>
              <p:custDataLst>
                <p:tags r:id="rId5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活动重难点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2" name="品 15"/>
            <p:cNvSpPr txBox="1"/>
            <p:nvPr>
              <p:custDataLst>
                <p:tags r:id="rId6"/>
              </p:custDataLst>
            </p:nvPr>
          </p:nvSpPr>
          <p:spPr>
            <a:xfrm>
              <a:off x="2556" y="3708"/>
              <a:ext cx="1445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重点：根据画面讲出每个角色要做的事情，并尝试用“XXX是要干什么的，XXX哪儿去了？XXX跳绳去了。”句式来表达。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难点：不管什么职业，它们一起做喜欢的运动就会觉得很开心，感知快乐是会传递的。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78660" y="5308600"/>
            <a:ext cx="9180195" cy="1198880"/>
            <a:chOff x="2556" y="3148"/>
            <a:chExt cx="14457" cy="1888"/>
          </a:xfrm>
        </p:grpSpPr>
        <p:sp>
          <p:nvSpPr>
            <p:cNvPr id="17" name="品 15"/>
            <p:cNvSpPr txBox="1"/>
            <p:nvPr>
              <p:custDataLst>
                <p:tags r:id="rId7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活动准备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8" name="品 15"/>
            <p:cNvSpPr txBox="1"/>
            <p:nvPr>
              <p:custDataLst>
                <p:tags r:id="rId8"/>
              </p:custDataLst>
            </p:nvPr>
          </p:nvSpPr>
          <p:spPr>
            <a:xfrm>
              <a:off x="2556" y="3729"/>
              <a:ext cx="1445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1.物质准备：图画书PPT，图书、书袋两人一套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.经验准备：幼儿会玩音乐游戏《碰一碰》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任务二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中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3251835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《跳绳去》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24305" y="2171700"/>
            <a:ext cx="9180195" cy="3409950"/>
            <a:chOff x="2556" y="2653"/>
            <a:chExt cx="14457" cy="5370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2653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活动过程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3808"/>
              <a:ext cx="14457" cy="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一、观察封面，引入故事（看PPT画面）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二、共读图书，感受起跳绳的快乐场景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（一）幼儿共读，感知角色对话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（二）幼儿共读，感受快乐场景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（三）教师领读，感受角色的行为变化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三、完整阅读绘本，巩固对快乐会传递的理解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4" name="图片 3" descr="7-11"/>
          <p:cNvPicPr>
            <a:picLocks noChangeAspect="1"/>
          </p:cNvPicPr>
          <p:nvPr/>
        </p:nvPicPr>
        <p:blipFill>
          <a:blip r:embed="rId5"/>
          <a:srcRect t="549" r="863"/>
          <a:stretch>
            <a:fillRect/>
          </a:stretch>
        </p:blipFill>
        <p:spPr>
          <a:xfrm rot="16200000">
            <a:off x="7295515" y="1283970"/>
            <a:ext cx="3201035" cy="5160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任务二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中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3251835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《跳绳去》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07490" y="1845945"/>
            <a:ext cx="9582785" cy="1810385"/>
            <a:chOff x="1922" y="3148"/>
            <a:chExt cx="15091" cy="2851"/>
          </a:xfrm>
        </p:grpSpPr>
        <p:sp>
          <p:nvSpPr>
            <p:cNvPr id="10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活动延伸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1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1922" y="4111"/>
              <a:ext cx="14891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1.艺术领域：和邻班或大班的小朋友一起玩《碰一碰》的游戏，感受许多人一起游戏的快乐。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2.社会领域：从环衬页提取信息，提供角色卡片、对应的工作内容卡片，幼儿配配对。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区域游戏：自制角色和工作对应工具棋，2-4名幼儿选择角色，玩色子棋。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4" name="图片 3" descr="7-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4788535" y="2322830"/>
            <a:ext cx="2613025" cy="548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564310" y="2520587"/>
            <a:ext cx="6151880" cy="1269303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 sz="4800" b="0" i="0" u="none">
                <a:solidFill>
                  <a:srgbClr val="639CEF"/>
                </a:solidFill>
                <a:ea typeface="宋体" panose="02010600030101010101" pitchFamily="2" charset="-122"/>
              </a:rPr>
              <a:t>经典绘本教学案例</a:t>
            </a:r>
            <a:endParaRPr lang="zh-CN" altLang="en-US" sz="4800" b="0" i="0" u="none">
              <a:solidFill>
                <a:srgbClr val="639CEF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655115" y="2088515"/>
            <a:ext cx="6151880" cy="882730"/>
          </a:xfrm>
        </p:spPr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zh-CN" alt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第七章</a:t>
            </a:r>
            <a:endParaRPr lang="zh-CN" alt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2872740" y="4106545"/>
            <a:ext cx="250888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ctr"/>
            <a:r>
              <a:rPr lang="zh-CN" sz="21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小班</a:t>
            </a:r>
            <a:r>
              <a:rPr lang="en-US" altLang="zh-CN" sz="21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1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中班</a:t>
            </a:r>
            <a:r>
              <a:rPr lang="en-US" altLang="zh-CN" sz="21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1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大班</a:t>
            </a:r>
            <a:endParaRPr lang="zh-CN" altLang="en-US" sz="2100" b="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任务二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中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607949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《棕色的熊、棕色的熊，你在看什么？》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3" name="组合 12"/>
          <p:cNvGrpSpPr/>
          <p:nvPr>
            <p:custDataLst>
              <p:tags r:id="rId3"/>
            </p:custDataLst>
          </p:nvPr>
        </p:nvGrpSpPr>
        <p:grpSpPr>
          <a:xfrm>
            <a:off x="1877695" y="1997075"/>
            <a:ext cx="9180195" cy="1196340"/>
            <a:chOff x="2556" y="3148"/>
            <a:chExt cx="14457" cy="1884"/>
          </a:xfrm>
        </p:grpSpPr>
        <p:sp>
          <p:nvSpPr>
            <p:cNvPr id="7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活动目标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5"/>
              </p:custDataLst>
            </p:nvPr>
          </p:nvSpPr>
          <p:spPr>
            <a:xfrm>
              <a:off x="2556" y="3725"/>
              <a:ext cx="1445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1.在绘本阅读中认真看、仔细听，养成仔细阅读的习惯，产生阅读兴趣。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2.在游戏情境中进行问答对话，巩固对绘本内容的理解和认识。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6"/>
            </p:custDataLst>
          </p:nvPr>
        </p:nvGrpSpPr>
        <p:grpSpPr>
          <a:xfrm>
            <a:off x="1877695" y="3416300"/>
            <a:ext cx="9180195" cy="1185545"/>
            <a:chOff x="2556" y="3148"/>
            <a:chExt cx="14457" cy="1867"/>
          </a:xfrm>
        </p:grpSpPr>
        <p:sp>
          <p:nvSpPr>
            <p:cNvPr id="11" name="品 15"/>
            <p:cNvSpPr txBox="1"/>
            <p:nvPr>
              <p:custDataLst>
                <p:tags r:id="rId7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活动重难点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2" name="品 15"/>
            <p:cNvSpPr txBox="1"/>
            <p:nvPr>
              <p:custDataLst>
                <p:tags r:id="rId8"/>
              </p:custDataLst>
            </p:nvPr>
          </p:nvSpPr>
          <p:spPr>
            <a:xfrm>
              <a:off x="2556" y="3708"/>
              <a:ext cx="1445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重点：在共读中认真看、仔细听，养成仔细阅读的习惯，产生阅读兴趣。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难点：在游戏中对绘本中的内容进行问答对话。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>
            <a:off x="1990090" y="4914900"/>
            <a:ext cx="9180195" cy="1567815"/>
            <a:chOff x="2556" y="3148"/>
            <a:chExt cx="14457" cy="2469"/>
          </a:xfrm>
        </p:grpSpPr>
        <p:sp>
          <p:nvSpPr>
            <p:cNvPr id="17" name="品 15"/>
            <p:cNvSpPr txBox="1"/>
            <p:nvPr>
              <p:custDataLst>
                <p:tags r:id="rId10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活动准备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8" name="品 15"/>
            <p:cNvSpPr txBox="1"/>
            <p:nvPr>
              <p:custDataLst>
                <p:tags r:id="rId11"/>
              </p:custDataLst>
            </p:nvPr>
          </p:nvSpPr>
          <p:spPr>
            <a:xfrm>
              <a:off x="2556" y="3729"/>
              <a:ext cx="1445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1.经验准备：幼儿玩过“老狼老狼几点了”的游戏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2.场地准备：幼儿坐成半圆形，两两椅子挨在一起成一组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3.物质准备：两人一本绘本书、绘本PPT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9" name="图片 8" descr="7-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64295" y="2389505"/>
            <a:ext cx="2726690" cy="3620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任务二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中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607949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《棕色的熊、棕色的熊，你在看什么？》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130935" y="2168525"/>
            <a:ext cx="9180195" cy="3095625"/>
            <a:chOff x="2556" y="3148"/>
            <a:chExt cx="14457" cy="4875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活动过程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3808"/>
              <a:ext cx="14457" cy="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一、开始部分：欣赏绘本封面，激发阅读兴趣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二、中间部分：师幼共读，感受绘本的结构美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（一）感受句式并尝试用句式提问和回答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（二）根据绘本内容顺序，请幼儿用固定句式提问和回答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（三）幼儿两两共读至金鱼页，自由问答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三、结束部分：完整阅读绘本故事，巩固对角色认识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4" name="图片 3" descr="7-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5630" y="2030095"/>
            <a:ext cx="2795905" cy="1964690"/>
          </a:xfrm>
          <a:prstGeom prst="rect">
            <a:avLst/>
          </a:prstGeom>
        </p:spPr>
      </p:pic>
      <p:pic>
        <p:nvPicPr>
          <p:cNvPr id="11" name="图片 10" descr="7-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79815" y="4117975"/>
            <a:ext cx="2785110" cy="1957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任务二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中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607949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《棕色的熊、棕色的熊，你在看什么？》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67485" y="1939290"/>
            <a:ext cx="9582785" cy="1810385"/>
            <a:chOff x="1922" y="3148"/>
            <a:chExt cx="15091" cy="2851"/>
          </a:xfrm>
        </p:grpSpPr>
        <p:sp>
          <p:nvSpPr>
            <p:cNvPr id="10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活动延伸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1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1922" y="4111"/>
              <a:ext cx="14891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艺术活动：美术《动物涂涂乐》。教师提供书中的动物轮廓，幼儿进行涂色活动。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健康领域：体育游戏《棕色的熊，棕色的熊，你在看什么？》（在户外散步时边走边玩这个游戏）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科学领域：在科学区投放动物与颜色相匹配的区域游戏材料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4" name="图片 3" descr="7-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6625" y="3925570"/>
            <a:ext cx="3426460" cy="2407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任务三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大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607949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chemeClr val="accent1">
                    <a:lumMod val="75000"/>
                  </a:schemeClr>
                </a:solidFill>
              </a:rPr>
              <a:t>说明</a:t>
            </a:r>
            <a:endParaRPr 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品 15"/>
          <p:cNvSpPr txBox="1"/>
          <p:nvPr>
            <p:custDataLst>
              <p:tags r:id="rId3"/>
            </p:custDataLst>
          </p:nvPr>
        </p:nvSpPr>
        <p:spPr>
          <a:xfrm>
            <a:off x="1674495" y="2026285"/>
            <a:ext cx="9180068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905" indent="457200" algn="just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大班幼儿阅读特点：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逐步具有了专注阅读图书的能力；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喜欢与小伙伴一起谈论图书中的情节和内容，对图画书中的文字符号具有浓厚的兴趣；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能够根据自己的理解猜测故事的情节和发展，表达自己对故事内容或者角色的认识。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905" indent="406400" algn="just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905" indent="457200" algn="just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大班的绘本的教学设计：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多层面开展，多领域渗透；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侧重于发展幼儿的语言领域核心经验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满足幼儿书面语言表达的愿望和初步技能发展，阅读形式多元化。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任务三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大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607949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《黑白俱乐部》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3" name="组合 12"/>
          <p:cNvGrpSpPr/>
          <p:nvPr>
            <p:custDataLst>
              <p:tags r:id="rId3"/>
            </p:custDataLst>
          </p:nvPr>
        </p:nvGrpSpPr>
        <p:grpSpPr>
          <a:xfrm>
            <a:off x="1865630" y="1863725"/>
            <a:ext cx="9180195" cy="1565275"/>
            <a:chOff x="2556" y="3148"/>
            <a:chExt cx="14457" cy="2465"/>
          </a:xfrm>
        </p:grpSpPr>
        <p:sp>
          <p:nvSpPr>
            <p:cNvPr id="7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活动目标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5"/>
              </p:custDataLst>
            </p:nvPr>
          </p:nvSpPr>
          <p:spPr>
            <a:xfrm>
              <a:off x="2556" y="3725"/>
              <a:ext cx="1445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1.通过观察图片线索，理解长颈鹿从被拒绝到自创俱乐部的心理变化和过程。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2.运用观察和体验，为故事设定合理的情节。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3.能在集体面前大胆表达自己的想法，并愉快的与同伴分享。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6"/>
            </p:custDataLst>
          </p:nvPr>
        </p:nvGrpSpPr>
        <p:grpSpPr>
          <a:xfrm>
            <a:off x="1794510" y="3429000"/>
            <a:ext cx="9180195" cy="1185545"/>
            <a:chOff x="2556" y="3148"/>
            <a:chExt cx="14457" cy="1867"/>
          </a:xfrm>
        </p:grpSpPr>
        <p:sp>
          <p:nvSpPr>
            <p:cNvPr id="11" name="品 15"/>
            <p:cNvSpPr txBox="1"/>
            <p:nvPr>
              <p:custDataLst>
                <p:tags r:id="rId7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活动重难点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2" name="品 15"/>
            <p:cNvSpPr txBox="1"/>
            <p:nvPr>
              <p:custDataLst>
                <p:tags r:id="rId8"/>
              </p:custDataLst>
            </p:nvPr>
          </p:nvSpPr>
          <p:spPr>
            <a:xfrm>
              <a:off x="2556" y="3708"/>
              <a:ext cx="1445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重点：仔细观察图片，感受长颈鹿的心理变化。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难点：通过观察图片，合理想象并帮助长颈鹿设定俱乐部规则。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>
            <a:off x="1978025" y="4781550"/>
            <a:ext cx="9180195" cy="1567815"/>
            <a:chOff x="2556" y="3148"/>
            <a:chExt cx="14457" cy="2469"/>
          </a:xfrm>
        </p:grpSpPr>
        <p:sp>
          <p:nvSpPr>
            <p:cNvPr id="17" name="品 15"/>
            <p:cNvSpPr txBox="1"/>
            <p:nvPr>
              <p:custDataLst>
                <p:tags r:id="rId10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活动准备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8" name="品 15"/>
            <p:cNvSpPr txBox="1"/>
            <p:nvPr>
              <p:custDataLst>
                <p:tags r:id="rId11"/>
              </p:custDataLst>
            </p:nvPr>
          </p:nvSpPr>
          <p:spPr>
            <a:xfrm>
              <a:off x="2556" y="3729"/>
              <a:ext cx="1445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1.物质准备：ppt（四幅图片《黑白俱乐部》关键页），字卡“俱乐部”五张，彩笔。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《黑白俱乐部》读本人手一本，图书袋每人一个。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2.经验准备：幼儿会玩《大风吹》游戏。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任务三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大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607949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《黑白俱乐部》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130935" y="2168525"/>
            <a:ext cx="9180195" cy="3834130"/>
            <a:chOff x="2556" y="3148"/>
            <a:chExt cx="14457" cy="6038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活动过程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3808"/>
              <a:ext cx="14457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一、通过玩《大风吹》游戏，引出故事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讨论：什么是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“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俱乐部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”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二、通过观察图片，引导幼儿对故事进行合理猜测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（一）出示第一张图片，按顺序观察，大胆猜测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（二）出示第二张图片，大胆想象情节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（三）出示第三、四张图，为新的俱乐部命名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三、根据自己的特征、爱好，策划俱乐部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四、师幼共同阅读故事，体味长颈鹿情绪变化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4" name="图片 3" descr="7-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6030" y="1483360"/>
            <a:ext cx="3742690" cy="1934845"/>
          </a:xfrm>
          <a:prstGeom prst="rect">
            <a:avLst/>
          </a:prstGeom>
        </p:spPr>
      </p:pic>
      <p:pic>
        <p:nvPicPr>
          <p:cNvPr id="5" name="图片 4" descr="7-18"/>
          <p:cNvPicPr>
            <a:picLocks noChangeAspect="1"/>
          </p:cNvPicPr>
          <p:nvPr/>
        </p:nvPicPr>
        <p:blipFill>
          <a:blip r:embed="rId6"/>
          <a:srcRect t="2633"/>
          <a:stretch>
            <a:fillRect/>
          </a:stretch>
        </p:blipFill>
        <p:spPr>
          <a:xfrm>
            <a:off x="7200900" y="3550920"/>
            <a:ext cx="4298315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任务三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大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607949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《黑白俱乐部》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06525" y="1845310"/>
            <a:ext cx="9582785" cy="2179955"/>
            <a:chOff x="1922" y="3148"/>
            <a:chExt cx="15091" cy="3433"/>
          </a:xfrm>
        </p:grpSpPr>
        <p:sp>
          <p:nvSpPr>
            <p:cNvPr id="10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活动延伸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1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1922" y="4111"/>
              <a:ext cx="14891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1.语言区游戏：在区角投放图书，并提供卡片，请幼儿和好朋友设定新的俱乐部，并用图画表征俱乐部的入会规则。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2.建构区游戏：多米诺骨牌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（体验让企鹅着迷的游戏）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表演游戏：xx俱乐部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4" name="图片 3" descr="7-19"/>
          <p:cNvPicPr>
            <a:picLocks noChangeAspect="1"/>
          </p:cNvPicPr>
          <p:nvPr/>
        </p:nvPicPr>
        <p:blipFill>
          <a:blip r:embed="rId5"/>
          <a:srcRect l="1268" t="2433" r="1491" b="1739"/>
          <a:stretch>
            <a:fillRect/>
          </a:stretch>
        </p:blipFill>
        <p:spPr>
          <a:xfrm>
            <a:off x="5298440" y="3647440"/>
            <a:ext cx="5156835" cy="264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任务三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大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607949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《墙上有两个小黑点儿》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01190" y="1924685"/>
            <a:ext cx="9180195" cy="1934845"/>
            <a:chOff x="2556" y="3148"/>
            <a:chExt cx="14457" cy="3047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活动目标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3725"/>
              <a:ext cx="14457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1.欣赏绘本内容，尝试根据图片的提示学习句式：“瞧！墙上有两个小黑点，你可以装作没看到。”“可其实，那是两个……”并能够进行一问一答的儿歌游戏。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2.尝试发挥想象画出墙上两只小黑点其他的可能性，并能够与同伴大胆表达与游戏。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3.感受想象创作以及一问一答儿歌形式带来的乐趣。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40230" y="3859530"/>
            <a:ext cx="9180195" cy="1185545"/>
            <a:chOff x="2556" y="3148"/>
            <a:chExt cx="14457" cy="1867"/>
          </a:xfrm>
        </p:grpSpPr>
        <p:sp>
          <p:nvSpPr>
            <p:cNvPr id="11" name="品 15"/>
            <p:cNvSpPr txBox="1"/>
            <p:nvPr>
              <p:custDataLst>
                <p:tags r:id="rId5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活动重难点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2" name="品 15"/>
            <p:cNvSpPr txBox="1"/>
            <p:nvPr>
              <p:custDataLst>
                <p:tags r:id="rId6"/>
              </p:custDataLst>
            </p:nvPr>
          </p:nvSpPr>
          <p:spPr>
            <a:xfrm>
              <a:off x="2556" y="3708"/>
              <a:ext cx="1445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重点：学习句式并且能够根据图片的提示进行一问一答的儿歌游戏。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难点：发挥想象对两只小黑点儿进行再创作，并能够创编出相对应的句式。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40230" y="5045075"/>
            <a:ext cx="9311640" cy="1198880"/>
            <a:chOff x="2556" y="3148"/>
            <a:chExt cx="14664" cy="1888"/>
          </a:xfrm>
        </p:grpSpPr>
        <p:sp>
          <p:nvSpPr>
            <p:cNvPr id="17" name="品 15"/>
            <p:cNvSpPr txBox="1"/>
            <p:nvPr>
              <p:custDataLst>
                <p:tags r:id="rId7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活动准备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8" name="品 15"/>
            <p:cNvSpPr txBox="1"/>
            <p:nvPr>
              <p:custDataLst>
                <p:tags r:id="rId8"/>
              </p:custDataLst>
            </p:nvPr>
          </p:nvSpPr>
          <p:spPr>
            <a:xfrm>
              <a:off x="2556" y="3729"/>
              <a:ext cx="14664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1.物质准备：绘本PPT《墙上有两只小黑点儿》、线描笔、已经画好“两只黑点”的画纸两人一份；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2.环境准备：幼儿围坐成半圆形座位，并且两两分为一组。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任务三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大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607949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《墙上有两个小黑点儿》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05585" y="2577465"/>
            <a:ext cx="9180195" cy="3085465"/>
            <a:chOff x="2556" y="3148"/>
            <a:chExt cx="14457" cy="4859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活动过程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3792"/>
              <a:ext cx="14457" cy="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一、导入部分：谈话导入，引出绘本内容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二、主体部分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（一）完整欣赏绘本，学习绘本中的句式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（二）师幼问答游戏，熟悉句式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（三）幼儿问答游戏，巩固练习句式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三、想想创作，问答游戏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4" name="图片 3" descr="7-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6858000" y="1926590"/>
            <a:ext cx="4406265" cy="3695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任务三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大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607949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《黑白俱乐部》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06525" y="1933575"/>
            <a:ext cx="9582785" cy="3657600"/>
            <a:chOff x="1922" y="3148"/>
            <a:chExt cx="15091" cy="5760"/>
          </a:xfrm>
        </p:grpSpPr>
        <p:sp>
          <p:nvSpPr>
            <p:cNvPr id="10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活动延伸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1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1922" y="4111"/>
              <a:ext cx="14891" cy="4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1.语言领域：拓展阅读《小黑鱼》绘本内容，感受绘本中丰富的想象力，进一步激发自己对两只小黑点儿的想象空间。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2.艺术领域：开展班级“两只小黑点儿”签到主题墙：在每日签到纸上备好与幼儿人数相等的若干对小黑点儿，孩子借小黑点发挥想象，作为自己身体的一部分进行自画像，完成签到。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3.科学领域：“小黑点”与生命教育，通过观察蚕宝宝、蝌蚪的生长；西瓜虫、树下的虫便便等常见的事物，了解神奇的“小黑点”和生命之间的关系。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624965" y="320992"/>
            <a:ext cx="10858500" cy="900112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 sz="3200" b="0" i="0" u="none">
                <a:solidFill>
                  <a:srgbClr val="639CEF"/>
                </a:solidFill>
                <a:ea typeface="宋体" panose="02010600030101010101" pitchFamily="2" charset="-122"/>
              </a:rPr>
              <a:t>学习目标</a:t>
            </a:r>
            <a:endParaRPr lang="zh-CN" altLang="en-US" sz="3200" b="0" i="0" u="none">
              <a:solidFill>
                <a:srgbClr val="639CEF"/>
              </a:solidFill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05610" y="1546225"/>
            <a:ext cx="9188450" cy="1357630"/>
            <a:chOff x="2543" y="2811"/>
            <a:chExt cx="14470" cy="2138"/>
          </a:xfrm>
        </p:grpSpPr>
        <p:sp>
          <p:nvSpPr>
            <p:cNvPr id="7" name="品 15"/>
            <p:cNvSpPr txBox="1"/>
            <p:nvPr>
              <p:custDataLst>
                <p:tags r:id="rId1"/>
              </p:custDataLst>
            </p:nvPr>
          </p:nvSpPr>
          <p:spPr>
            <a:xfrm>
              <a:off x="2556" y="2811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知识目标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2"/>
              </p:custDataLst>
            </p:nvPr>
          </p:nvSpPr>
          <p:spPr>
            <a:xfrm>
              <a:off x="2543" y="3642"/>
              <a:ext cx="1445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1.尝试从幼儿年龄特点出发，把握绘本对于不同年龄阶段幼儿的适宜性。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2.了解绘本教学设计的基本流程。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76095" y="2924810"/>
            <a:ext cx="9180195" cy="1418590"/>
            <a:chOff x="2556" y="3148"/>
            <a:chExt cx="14457" cy="2234"/>
          </a:xfrm>
        </p:grpSpPr>
        <p:sp>
          <p:nvSpPr>
            <p:cNvPr id="11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技能目标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2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4075"/>
              <a:ext cx="1445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根据已有的绘本教学案例设计，尝试进行备课、教具准备、模拟教学或试教，能够完整展现绘本教学流程并进行课后反思。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76095" y="4303395"/>
            <a:ext cx="9180195" cy="1418590"/>
            <a:chOff x="2556" y="3148"/>
            <a:chExt cx="14457" cy="2234"/>
          </a:xfrm>
        </p:grpSpPr>
        <p:sp>
          <p:nvSpPr>
            <p:cNvPr id="17" name="品 15"/>
            <p:cNvSpPr txBox="1"/>
            <p:nvPr>
              <p:custDataLst>
                <p:tags r:id="rId5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素质目标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8" name="品 15"/>
            <p:cNvSpPr txBox="1"/>
            <p:nvPr>
              <p:custDataLst>
                <p:tags r:id="rId6"/>
              </p:custDataLst>
            </p:nvPr>
          </p:nvSpPr>
          <p:spPr>
            <a:xfrm>
              <a:off x="2556" y="4075"/>
              <a:ext cx="1445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通过绘本教学实践活动，明确绘本阅读在集体教学活动中的重要意义，了解教学活动如何围绕幼儿语言领域核心经验发展进行设计，并亲身体验教学方法的多样性和趣味性。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任务三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大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607949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《落叶跳舞》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3" name="组合 12"/>
          <p:cNvGrpSpPr/>
          <p:nvPr>
            <p:custDataLst>
              <p:tags r:id="rId3"/>
            </p:custDataLst>
          </p:nvPr>
        </p:nvGrpSpPr>
        <p:grpSpPr>
          <a:xfrm>
            <a:off x="1901190" y="1747520"/>
            <a:ext cx="9180195" cy="1565275"/>
            <a:chOff x="2556" y="3148"/>
            <a:chExt cx="14457" cy="2465"/>
          </a:xfrm>
        </p:grpSpPr>
        <p:sp>
          <p:nvSpPr>
            <p:cNvPr id="7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活动目标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5"/>
              </p:custDataLst>
            </p:nvPr>
          </p:nvSpPr>
          <p:spPr>
            <a:xfrm>
              <a:off x="2556" y="3725"/>
              <a:ext cx="1445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1.欣赏绘本并观察画面感受树叶跳舞的姿态。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2.通过观察、肢体动作表现，用剪、粘、贴等方式大胆想象创作出落叶跳舞的各种姿态。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3.通过对树叶的观察和再利用，进一步激发幼儿热爱大自然、热爱生活的情感。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6"/>
            </p:custDataLst>
          </p:nvPr>
        </p:nvGrpSpPr>
        <p:grpSpPr>
          <a:xfrm>
            <a:off x="1840230" y="3550285"/>
            <a:ext cx="9180195" cy="1185545"/>
            <a:chOff x="2556" y="3148"/>
            <a:chExt cx="14457" cy="1867"/>
          </a:xfrm>
        </p:grpSpPr>
        <p:sp>
          <p:nvSpPr>
            <p:cNvPr id="11" name="品 15"/>
            <p:cNvSpPr txBox="1"/>
            <p:nvPr>
              <p:custDataLst>
                <p:tags r:id="rId7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活动重难点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2" name="品 15"/>
            <p:cNvSpPr txBox="1"/>
            <p:nvPr>
              <p:custDataLst>
                <p:tags r:id="rId8"/>
              </p:custDataLst>
            </p:nvPr>
          </p:nvSpPr>
          <p:spPr>
            <a:xfrm>
              <a:off x="2556" y="3708"/>
              <a:ext cx="1445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重点：欣赏绘本并观察画面，感受树叶跳舞的姿态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难点：通过观察、肢体动作表现，用树叶大胆想象创作出落叶跳舞的各种姿态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>
            <a:off x="1840230" y="4867910"/>
            <a:ext cx="9311640" cy="1567815"/>
            <a:chOff x="2556" y="3148"/>
            <a:chExt cx="14664" cy="2469"/>
          </a:xfrm>
        </p:grpSpPr>
        <p:sp>
          <p:nvSpPr>
            <p:cNvPr id="17" name="品 15"/>
            <p:cNvSpPr txBox="1"/>
            <p:nvPr>
              <p:custDataLst>
                <p:tags r:id="rId10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活动准备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8" name="品 15"/>
            <p:cNvSpPr txBox="1"/>
            <p:nvPr>
              <p:custDataLst>
                <p:tags r:id="rId11"/>
              </p:custDataLst>
            </p:nvPr>
          </p:nvSpPr>
          <p:spPr>
            <a:xfrm>
              <a:off x="2556" y="3729"/>
              <a:ext cx="1466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1.经验准备：幼儿有采集过、观察过树叶的经验，有合作完成任务的经验。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2.物质准备：绘本《落叶跳舞》、音乐《落叶》幼儿分组坐每组一个学具筐、学具筐中放有各种各样的树叶、胶棒人手一个、剪刀人手一个、画纸每组一份。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任务三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大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607949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《落叶跳舞》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03425" y="2030095"/>
            <a:ext cx="9180195" cy="3486150"/>
            <a:chOff x="2556" y="2541"/>
            <a:chExt cx="14457" cy="5490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2541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活动过程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3816"/>
              <a:ext cx="14457" cy="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一、开始部分：视频引入，共同欣赏绘本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二、中间部分：幼儿结伴阅读绘本部分内容，感受树叶跳舞的姿态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（一）幼儿结伴阅读绘本部分内容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（二）感受绘本画面中树叶跳舞的姿态，尝试用身体动作表现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三、幼儿分组动手创作，教师观察指导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四、结束部分：作品展示，组合出新的《落叶跳舞》绘本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4" name="图片 3" descr="7-23"/>
          <p:cNvPicPr>
            <a:picLocks noChangeAspect="1"/>
          </p:cNvPicPr>
          <p:nvPr/>
        </p:nvPicPr>
        <p:blipFill>
          <a:blip r:embed="rId5"/>
          <a:srcRect l="22923" t="50487"/>
          <a:stretch>
            <a:fillRect/>
          </a:stretch>
        </p:blipFill>
        <p:spPr>
          <a:xfrm rot="16200000">
            <a:off x="8514080" y="373380"/>
            <a:ext cx="2688590" cy="3108325"/>
          </a:xfrm>
          <a:prstGeom prst="rect">
            <a:avLst/>
          </a:prstGeom>
        </p:spPr>
      </p:pic>
      <p:pic>
        <p:nvPicPr>
          <p:cNvPr id="5" name="图片 4" descr="7-23"/>
          <p:cNvPicPr>
            <a:picLocks noChangeAspect="1"/>
          </p:cNvPicPr>
          <p:nvPr/>
        </p:nvPicPr>
        <p:blipFill>
          <a:blip r:embed="rId5"/>
          <a:srcRect l="18284" b="51964"/>
          <a:stretch>
            <a:fillRect/>
          </a:stretch>
        </p:blipFill>
        <p:spPr>
          <a:xfrm rot="16200000">
            <a:off x="451485" y="4277360"/>
            <a:ext cx="1844040" cy="1953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任务三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大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607949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《落叶跳舞》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06525" y="1933575"/>
            <a:ext cx="9582785" cy="2179955"/>
            <a:chOff x="1922" y="3148"/>
            <a:chExt cx="15091" cy="3433"/>
          </a:xfrm>
        </p:grpSpPr>
        <p:sp>
          <p:nvSpPr>
            <p:cNvPr id="10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活动延伸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1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1922" y="4111"/>
              <a:ext cx="14891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艺术领域：音乐活动。跟随《落叶》音乐，将自制折叠书的每一页用舞蹈动作呈现。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美术活动。树叶拼贴画，幼儿采集并根据树叶形状、颜色制作拼贴画。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科学领域：《树叶哪儿去了》，了解大自然中落叶植物的生长规律。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《神奇的叶脉》，尝试用浸泡、提取的方式制作叶脉标本，观察比较树叶叶脉的不同之处。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4" name="图片 3" descr="7-22"/>
          <p:cNvPicPr>
            <a:picLocks noChangeAspect="1"/>
          </p:cNvPicPr>
          <p:nvPr/>
        </p:nvPicPr>
        <p:blipFill>
          <a:blip r:embed="rId5"/>
          <a:srcRect l="865"/>
          <a:stretch>
            <a:fillRect/>
          </a:stretch>
        </p:blipFill>
        <p:spPr>
          <a:xfrm rot="16200000">
            <a:off x="2519045" y="3212465"/>
            <a:ext cx="2227580" cy="4051300"/>
          </a:xfrm>
          <a:prstGeom prst="rect">
            <a:avLst/>
          </a:prstGeom>
        </p:spPr>
      </p:pic>
      <p:pic>
        <p:nvPicPr>
          <p:cNvPr id="5" name="图片 4" descr="7-23"/>
          <p:cNvPicPr>
            <a:picLocks noChangeAspect="1"/>
          </p:cNvPicPr>
          <p:nvPr/>
        </p:nvPicPr>
        <p:blipFill>
          <a:blip r:embed="rId6"/>
          <a:srcRect l="2175"/>
          <a:stretch>
            <a:fillRect/>
          </a:stretch>
        </p:blipFill>
        <p:spPr>
          <a:xfrm rot="16200000">
            <a:off x="7087870" y="3135630"/>
            <a:ext cx="2263140" cy="4169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677035" y="52260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职业技能</a:t>
            </a:r>
            <a:endParaRPr lang="zh-CN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050290" y="875665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607949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74495" y="2247900"/>
            <a:ext cx="9211310" cy="2360930"/>
            <a:chOff x="2494" y="3277"/>
            <a:chExt cx="14506" cy="3718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494" y="3277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43" y="3580"/>
              <a:ext cx="14457" cy="3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3-6岁不同年龄阶段绘本教学选材的基本特点。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绘本集体教学活动设计中，呈现的是多领域的渗透融合、游戏化的学习方式。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3.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绘本集体教学中，师幼互动的有效性。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677035" y="52260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案例评析</a:t>
            </a:r>
            <a:endParaRPr lang="zh-CN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050290" y="875665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607949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74495" y="1963420"/>
            <a:ext cx="9211310" cy="3476625"/>
            <a:chOff x="2494" y="2829"/>
            <a:chExt cx="14506" cy="5475"/>
          </a:xfrm>
        </p:grpSpPr>
        <p:sp>
          <p:nvSpPr>
            <p:cNvPr id="5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494" y="2829"/>
              <a:ext cx="14457" cy="169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绘本的选择：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  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从幼儿年龄特点出发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9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43" y="3580"/>
              <a:ext cx="14457" cy="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选择贴近幼儿日常、易于幼儿结合实际生活经验进行理解的。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 内容对幼儿的阅读和理解应有一定的挑战性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3. 画面重点突出，且色彩鲜明不杂乱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677035" y="52260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思考与练习</a:t>
            </a:r>
            <a:endParaRPr lang="zh-CN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050290" y="875665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6079490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83690" y="1422400"/>
            <a:ext cx="9188450" cy="4469765"/>
            <a:chOff x="2543" y="2576"/>
            <a:chExt cx="14470" cy="7039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2576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43" y="2928"/>
              <a:ext cx="14457" cy="6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一、多项选择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1.绘本教学设计中，通常需要制订的教学目标有哪些（   ）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A.知识与技能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                        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B.过程与方法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C.情感态度价值观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                 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D.熟练阅读文字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2.绘本教学中常用的阅读的形式有哪些（  ）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A.师幼共读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                           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B.幼儿独立阅读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C.幼儿之间同伴阅读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              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D.亲子阅读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二、简答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1.绘本教学设计中的活动过程通常有哪几部分构成？它们分别承担什么样的作用？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2.如何选择适合大班集体教学使用的绘本？并列举几个绘本名称。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514053" y="1167145"/>
            <a:ext cx="7393764" cy="2016328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zh-CN" altLang="en-US" sz="5400" b="0" i="0" u="none">
                <a:solidFill>
                  <a:srgbClr val="639CEF"/>
                </a:solidFill>
                <a:ea typeface="宋体" panose="02010600030101010101" pitchFamily="2" charset="-122"/>
              </a:rPr>
              <a:t>谢谢观看</a:t>
            </a:r>
            <a:endParaRPr lang="zh-CN" altLang="en-US" sz="5400" b="0" i="0" u="none">
              <a:solidFill>
                <a:srgbClr val="639CEF"/>
              </a:solidFill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23460" y="3721100"/>
            <a:ext cx="2176145" cy="312420"/>
            <a:chOff x="7591" y="7017"/>
            <a:chExt cx="3427" cy="492"/>
          </a:xfrm>
        </p:grpSpPr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7591" y="7017"/>
              <a:ext cx="490" cy="492"/>
            </a:xfrm>
            <a:custGeom>
              <a:avLst/>
              <a:gdLst>
                <a:gd name="T0" fmla="*/ 245 w 490"/>
                <a:gd name="T1" fmla="*/ 0 h 490"/>
                <a:gd name="T2" fmla="*/ 490 w 490"/>
                <a:gd name="T3" fmla="*/ 245 h 490"/>
                <a:gd name="T4" fmla="*/ 245 w 490"/>
                <a:gd name="T5" fmla="*/ 490 h 490"/>
                <a:gd name="T6" fmla="*/ 0 w 490"/>
                <a:gd name="T7" fmla="*/ 245 h 490"/>
                <a:gd name="T8" fmla="*/ 245 w 490"/>
                <a:gd name="T9" fmla="*/ 0 h 490"/>
                <a:gd name="T10" fmla="*/ 436 w 490"/>
                <a:gd name="T11" fmla="*/ 250 h 490"/>
                <a:gd name="T12" fmla="*/ 427 w 490"/>
                <a:gd name="T13" fmla="*/ 256 h 490"/>
                <a:gd name="T14" fmla="*/ 394 w 490"/>
                <a:gd name="T15" fmla="*/ 256 h 490"/>
                <a:gd name="T16" fmla="*/ 386 w 490"/>
                <a:gd name="T17" fmla="*/ 253 h 490"/>
                <a:gd name="T18" fmla="*/ 245 w 490"/>
                <a:gd name="T19" fmla="*/ 105 h 490"/>
                <a:gd name="T20" fmla="*/ 104 w 490"/>
                <a:gd name="T21" fmla="*/ 253 h 490"/>
                <a:gd name="T22" fmla="*/ 96 w 490"/>
                <a:gd name="T23" fmla="*/ 256 h 490"/>
                <a:gd name="T24" fmla="*/ 63 w 490"/>
                <a:gd name="T25" fmla="*/ 256 h 490"/>
                <a:gd name="T26" fmla="*/ 54 w 490"/>
                <a:gd name="T27" fmla="*/ 250 h 490"/>
                <a:gd name="T28" fmla="*/ 56 w 490"/>
                <a:gd name="T29" fmla="*/ 239 h 490"/>
                <a:gd name="T30" fmla="*/ 236 w 490"/>
                <a:gd name="T31" fmla="*/ 52 h 490"/>
                <a:gd name="T32" fmla="*/ 245 w 490"/>
                <a:gd name="T33" fmla="*/ 48 h 490"/>
                <a:gd name="T34" fmla="*/ 254 w 490"/>
                <a:gd name="T35" fmla="*/ 52 h 490"/>
                <a:gd name="T36" fmla="*/ 434 w 490"/>
                <a:gd name="T37" fmla="*/ 239 h 490"/>
                <a:gd name="T38" fmla="*/ 436 w 490"/>
                <a:gd name="T39" fmla="*/ 250 h 490"/>
                <a:gd name="T40" fmla="*/ 113 w 490"/>
                <a:gd name="T41" fmla="*/ 267 h 490"/>
                <a:gd name="T42" fmla="*/ 113 w 490"/>
                <a:gd name="T43" fmla="*/ 267 h 490"/>
                <a:gd name="T44" fmla="*/ 113 w 490"/>
                <a:gd name="T45" fmla="*/ 379 h 490"/>
                <a:gd name="T46" fmla="*/ 129 w 490"/>
                <a:gd name="T47" fmla="*/ 398 h 490"/>
                <a:gd name="T48" fmla="*/ 202 w 490"/>
                <a:gd name="T49" fmla="*/ 398 h 490"/>
                <a:gd name="T50" fmla="*/ 202 w 490"/>
                <a:gd name="T51" fmla="*/ 276 h 490"/>
                <a:gd name="T52" fmla="*/ 221 w 490"/>
                <a:gd name="T53" fmla="*/ 257 h 490"/>
                <a:gd name="T54" fmla="*/ 269 w 490"/>
                <a:gd name="T55" fmla="*/ 257 h 490"/>
                <a:gd name="T56" fmla="*/ 288 w 490"/>
                <a:gd name="T57" fmla="*/ 276 h 490"/>
                <a:gd name="T58" fmla="*/ 288 w 490"/>
                <a:gd name="T59" fmla="*/ 398 h 490"/>
                <a:gd name="T60" fmla="*/ 361 w 490"/>
                <a:gd name="T61" fmla="*/ 398 h 490"/>
                <a:gd name="T62" fmla="*/ 377 w 490"/>
                <a:gd name="T63" fmla="*/ 379 h 490"/>
                <a:gd name="T64" fmla="*/ 377 w 490"/>
                <a:gd name="T65" fmla="*/ 268 h 490"/>
                <a:gd name="T66" fmla="*/ 245 w 490"/>
                <a:gd name="T67" fmla="*/ 130 h 490"/>
                <a:gd name="T68" fmla="*/ 113 w 490"/>
                <a:gd name="T69" fmla="*/ 267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490">
                  <a:moveTo>
                    <a:pt x="245" y="0"/>
                  </a:moveTo>
                  <a:cubicBezTo>
                    <a:pt x="380" y="0"/>
                    <a:pt x="490" y="110"/>
                    <a:pt x="490" y="245"/>
                  </a:cubicBezTo>
                  <a:cubicBezTo>
                    <a:pt x="490" y="381"/>
                    <a:pt x="380" y="490"/>
                    <a:pt x="245" y="490"/>
                  </a:cubicBezTo>
                  <a:cubicBezTo>
                    <a:pt x="110" y="490"/>
                    <a:pt x="0" y="381"/>
                    <a:pt x="0" y="245"/>
                  </a:cubicBezTo>
                  <a:cubicBezTo>
                    <a:pt x="0" y="110"/>
                    <a:pt x="110" y="0"/>
                    <a:pt x="245" y="0"/>
                  </a:cubicBezTo>
                  <a:close/>
                  <a:moveTo>
                    <a:pt x="436" y="250"/>
                  </a:moveTo>
                  <a:cubicBezTo>
                    <a:pt x="435" y="254"/>
                    <a:pt x="431" y="256"/>
                    <a:pt x="427" y="256"/>
                  </a:cubicBezTo>
                  <a:lnTo>
                    <a:pt x="394" y="256"/>
                  </a:lnTo>
                  <a:cubicBezTo>
                    <a:pt x="391" y="256"/>
                    <a:pt x="388" y="255"/>
                    <a:pt x="386" y="253"/>
                  </a:cubicBezTo>
                  <a:lnTo>
                    <a:pt x="245" y="105"/>
                  </a:lnTo>
                  <a:lnTo>
                    <a:pt x="104" y="253"/>
                  </a:lnTo>
                  <a:cubicBezTo>
                    <a:pt x="102" y="255"/>
                    <a:pt x="99" y="256"/>
                    <a:pt x="96" y="256"/>
                  </a:cubicBezTo>
                  <a:lnTo>
                    <a:pt x="63" y="256"/>
                  </a:lnTo>
                  <a:cubicBezTo>
                    <a:pt x="59" y="256"/>
                    <a:pt x="55" y="254"/>
                    <a:pt x="54" y="250"/>
                  </a:cubicBezTo>
                  <a:cubicBezTo>
                    <a:pt x="52" y="246"/>
                    <a:pt x="53" y="242"/>
                    <a:pt x="56" y="239"/>
                  </a:cubicBezTo>
                  <a:lnTo>
                    <a:pt x="236" y="52"/>
                  </a:lnTo>
                  <a:cubicBezTo>
                    <a:pt x="238" y="49"/>
                    <a:pt x="242" y="48"/>
                    <a:pt x="245" y="48"/>
                  </a:cubicBezTo>
                  <a:cubicBezTo>
                    <a:pt x="248" y="48"/>
                    <a:pt x="252" y="49"/>
                    <a:pt x="254" y="52"/>
                  </a:cubicBezTo>
                  <a:lnTo>
                    <a:pt x="434" y="239"/>
                  </a:lnTo>
                  <a:cubicBezTo>
                    <a:pt x="437" y="242"/>
                    <a:pt x="438" y="246"/>
                    <a:pt x="436" y="250"/>
                  </a:cubicBezTo>
                  <a:close/>
                  <a:moveTo>
                    <a:pt x="113" y="267"/>
                  </a:moveTo>
                  <a:lnTo>
                    <a:pt x="113" y="267"/>
                  </a:lnTo>
                  <a:lnTo>
                    <a:pt x="113" y="379"/>
                  </a:lnTo>
                  <a:cubicBezTo>
                    <a:pt x="113" y="389"/>
                    <a:pt x="120" y="398"/>
                    <a:pt x="129" y="398"/>
                  </a:cubicBezTo>
                  <a:lnTo>
                    <a:pt x="202" y="398"/>
                  </a:lnTo>
                  <a:lnTo>
                    <a:pt x="202" y="276"/>
                  </a:lnTo>
                  <a:cubicBezTo>
                    <a:pt x="202" y="266"/>
                    <a:pt x="211" y="257"/>
                    <a:pt x="221" y="257"/>
                  </a:cubicBezTo>
                  <a:lnTo>
                    <a:pt x="269" y="257"/>
                  </a:lnTo>
                  <a:cubicBezTo>
                    <a:pt x="279" y="257"/>
                    <a:pt x="288" y="266"/>
                    <a:pt x="288" y="276"/>
                  </a:cubicBezTo>
                  <a:lnTo>
                    <a:pt x="288" y="398"/>
                  </a:lnTo>
                  <a:lnTo>
                    <a:pt x="361" y="398"/>
                  </a:lnTo>
                  <a:cubicBezTo>
                    <a:pt x="370" y="398"/>
                    <a:pt x="377" y="389"/>
                    <a:pt x="377" y="379"/>
                  </a:cubicBezTo>
                  <a:lnTo>
                    <a:pt x="377" y="268"/>
                  </a:lnTo>
                  <a:lnTo>
                    <a:pt x="245" y="130"/>
                  </a:lnTo>
                  <a:lnTo>
                    <a:pt x="113" y="267"/>
                  </a:lnTo>
                  <a:close/>
                </a:path>
              </a:pathLst>
            </a:custGeom>
          </p:spPr>
          <p:style>
            <a:lnRef idx="0">
              <a:srgbClr val="FFFFFF"/>
            </a:lnRef>
            <a:fillRef idx="3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="horz" wrap="square" lIns="68562" tIns="34281" rIns="68562" bIns="34281" numCol="1" anchor="t" anchorCtr="0" compatLnSpc="1"/>
            <a:lstStyle/>
            <a:p>
              <a:endParaRPr lang="zh-CN" altLang="en-US">
                <a:solidFill>
                  <a:srgbClr val="5FA0A0"/>
                </a:solidFill>
              </a:endParaRPr>
            </a:p>
          </p:txBody>
        </p:sp>
        <p:sp>
          <p:nvSpPr>
            <p:cNvPr id="13" name="Rectangle 4"/>
            <p:cNvSpPr txBox="1">
              <a:spLocks noChangeArrowheads="1"/>
            </p:cNvSpPr>
            <p:nvPr/>
          </p:nvSpPr>
          <p:spPr bwMode="auto">
            <a:xfrm>
              <a:off x="8178" y="7061"/>
              <a:ext cx="2840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pPr algn="ctr"/>
              <a:r>
                <a:rPr lang="zh-CN" sz="2100" b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北京出版社</a:t>
              </a:r>
              <a:endParaRPr lang="zh-CN" sz="21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624965" y="583882"/>
            <a:ext cx="10858500" cy="900112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 sz="3200" b="0" i="0" u="none">
                <a:solidFill>
                  <a:srgbClr val="639CEF"/>
                </a:solidFill>
                <a:ea typeface="宋体" panose="02010600030101010101" pitchFamily="2" charset="-122"/>
              </a:rPr>
              <a:t>知识点</a:t>
            </a:r>
            <a:endParaRPr lang="zh-CN" altLang="en-US" sz="3200" b="0" i="0" u="none">
              <a:solidFill>
                <a:srgbClr val="639CEF"/>
              </a:solidFill>
              <a:ea typeface="宋体" panose="02010600030101010101" pitchFamily="2" charset="-122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1.如何选择适宜小班教学的绘本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品 15"/>
          <p:cNvSpPr txBox="1"/>
          <p:nvPr>
            <p:custDataLst>
              <p:tags r:id="rId2"/>
            </p:custDataLst>
          </p:nvPr>
        </p:nvSpPr>
        <p:spPr>
          <a:xfrm>
            <a:off x="2702560" y="2907348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2.中班绘本教学活动案例与思考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品 15"/>
          <p:cNvSpPr txBox="1"/>
          <p:nvPr>
            <p:custDataLst>
              <p:tags r:id="rId3"/>
            </p:custDataLst>
          </p:nvPr>
        </p:nvSpPr>
        <p:spPr>
          <a:xfrm>
            <a:off x="2702560" y="380460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3.大班绘本教学活动的多样化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3600" b="0" i="0" u="none">
                <a:solidFill>
                  <a:srgbClr val="FFFFFF"/>
                </a:solidFill>
                <a:ea typeface="华康方圆体 Std W7"/>
              </a:rPr>
              <a:t>目录</a:t>
            </a:r>
            <a:endParaRPr lang="en-US" sz="3600" b="0" i="0" u="none">
              <a:solidFill>
                <a:srgbClr val="FFFFFF"/>
              </a:solidFill>
              <a:ea typeface="华康方圆体 Std W7"/>
            </a:endParaRPr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571500" y="2824159"/>
            <a:ext cx="10845800" cy="371824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1000"/>
              </a:spcBef>
              <a:buNone/>
            </a:pPr>
            <a:r>
              <a:rPr lang="zh-CN" altLang="en-US" sz="2800" b="0" i="0" u="none">
                <a:solidFill>
                  <a:srgbClr val="2F2F2F"/>
                </a:solidFill>
                <a:ea typeface="思源黑体 CN Normal" panose="020B0400000000000000" charset="-122"/>
              </a:rPr>
              <a:t>任务一</a:t>
            </a:r>
            <a:r>
              <a:rPr lang="en-US" altLang="zh-CN" sz="2800" b="0" i="0" u="none">
                <a:solidFill>
                  <a:srgbClr val="2F2F2F"/>
                </a:solidFill>
                <a:ea typeface="思源黑体 CN Normal" panose="020B0400000000000000" charset="-122"/>
              </a:rPr>
              <a:t>    </a:t>
            </a:r>
            <a:r>
              <a:rPr lang="zh-CN" altLang="en-US" sz="2800" b="0" i="0" u="none">
                <a:solidFill>
                  <a:srgbClr val="2F2F2F"/>
                </a:solidFill>
                <a:ea typeface="思源黑体 CN Normal" panose="020B0400000000000000" charset="-122"/>
              </a:rPr>
              <a:t>小班绘本教学活动案例</a:t>
            </a:r>
            <a:endParaRPr lang="zh-CN" altLang="en-US" sz="2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  <a:p>
            <a:pPr marL="0" indent="0" algn="ctr">
              <a:lnSpc>
                <a:spcPct val="100000"/>
              </a:lnSpc>
              <a:spcBef>
                <a:spcPts val="1000"/>
              </a:spcBef>
              <a:buNone/>
            </a:pPr>
            <a:endParaRPr lang="zh-CN" altLang="en-US" sz="2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  <a:p>
            <a:pPr marL="0" indent="0" algn="ctr">
              <a:lnSpc>
                <a:spcPct val="100000"/>
              </a:lnSpc>
              <a:spcBef>
                <a:spcPts val="1000"/>
              </a:spcBef>
              <a:buNone/>
            </a:pPr>
            <a:r>
              <a:rPr lang="zh-CN" altLang="en-US" sz="2800" b="0" i="0" u="none">
                <a:solidFill>
                  <a:srgbClr val="2F2F2F"/>
                </a:solidFill>
                <a:ea typeface="思源黑体 CN Normal" panose="020B0400000000000000" charset="-122"/>
              </a:rPr>
              <a:t>任务二</a:t>
            </a:r>
            <a:r>
              <a:rPr lang="en-US" altLang="zh-CN" sz="2800" b="0" i="0" u="none">
                <a:solidFill>
                  <a:srgbClr val="2F2F2F"/>
                </a:solidFill>
                <a:ea typeface="思源黑体 CN Normal" panose="020B0400000000000000" charset="-122"/>
              </a:rPr>
              <a:t>    </a:t>
            </a:r>
            <a:r>
              <a:rPr lang="zh-CN" altLang="en-US" sz="2800" b="0" i="0" u="none">
                <a:solidFill>
                  <a:srgbClr val="2F2F2F"/>
                </a:solidFill>
                <a:ea typeface="思源黑体 CN Normal" panose="020B0400000000000000" charset="-122"/>
              </a:rPr>
              <a:t>中班绘本教学活动案例</a:t>
            </a:r>
            <a:endParaRPr lang="zh-CN" altLang="en-US" sz="2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  <a:p>
            <a:pPr marL="0" indent="0" algn="ctr">
              <a:lnSpc>
                <a:spcPct val="100000"/>
              </a:lnSpc>
              <a:spcBef>
                <a:spcPts val="1000"/>
              </a:spcBef>
              <a:buNone/>
            </a:pPr>
            <a:endParaRPr lang="zh-CN" altLang="en-US" sz="2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  <a:p>
            <a:pPr marL="0" indent="0" algn="ctr">
              <a:lnSpc>
                <a:spcPct val="100000"/>
              </a:lnSpc>
              <a:spcBef>
                <a:spcPts val="1000"/>
              </a:spcBef>
              <a:buNone/>
            </a:pPr>
            <a:r>
              <a:rPr lang="zh-CN" altLang="en-US" sz="2800" b="0" i="0" u="none">
                <a:solidFill>
                  <a:srgbClr val="2F2F2F"/>
                </a:solidFill>
                <a:ea typeface="思源黑体 CN Normal" panose="020B0400000000000000" charset="-122"/>
              </a:rPr>
              <a:t>任务三</a:t>
            </a:r>
            <a:r>
              <a:rPr lang="en-US" altLang="zh-CN" sz="2800" b="0" i="0" u="none">
                <a:solidFill>
                  <a:srgbClr val="2F2F2F"/>
                </a:solidFill>
                <a:ea typeface="思源黑体 CN Normal" panose="020B0400000000000000" charset="-122"/>
              </a:rPr>
              <a:t>    </a:t>
            </a:r>
            <a:r>
              <a:rPr lang="zh-CN" altLang="en-US" sz="2800" b="0" i="0" u="none">
                <a:solidFill>
                  <a:srgbClr val="2F2F2F"/>
                </a:solidFill>
                <a:ea typeface="思源黑体 CN Normal" panose="020B0400000000000000" charset="-122"/>
              </a:rPr>
              <a:t>大班绘本教学活动案例</a:t>
            </a:r>
            <a:r>
              <a:rPr 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 </a:t>
            </a:r>
            <a:endParaRPr lang="en-US" sz="1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任务一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小班绘本教学活动案例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品 15"/>
          <p:cNvSpPr txBox="1"/>
          <p:nvPr>
            <p:custDataLst>
              <p:tags r:id="rId2"/>
            </p:custDataLst>
          </p:nvPr>
        </p:nvSpPr>
        <p:spPr>
          <a:xfrm>
            <a:off x="1612265" y="2258695"/>
            <a:ext cx="939292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905" indent="0" algn="just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小班幼儿的阅读具有盲目性、注意力很不稳定，建议选择：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色彩鲜艳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形象逼真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有重复性的语言和重复性情节的绘本。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905" indent="0" algn="just" fontAlgn="auto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905" indent="0" algn="just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在阅读绘本时可采用：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师幼共读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教师领读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充分调动幼儿的感官，如：触摸、听、闻、看，甚至品尝的方法。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3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1706245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说明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任务一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小班绘本教学活动案例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63370"/>
            <a:ext cx="2817495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《大家教给我的》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885950" y="2164080"/>
            <a:ext cx="9180195" cy="1418590"/>
            <a:chOff x="2556" y="3148"/>
            <a:chExt cx="14457" cy="2234"/>
          </a:xfrm>
        </p:grpSpPr>
        <p:sp>
          <p:nvSpPr>
            <p:cNvPr id="20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活动目标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21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4075"/>
              <a:ext cx="1445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1.能够将女孩学会的动作、行为，与相应的“导师”进行匹配。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2.感受绘本故事情节，并知道通过观察向周围的“导师”学习各种本领。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01190" y="3635375"/>
            <a:ext cx="9257030" cy="1049020"/>
            <a:chOff x="2435" y="3148"/>
            <a:chExt cx="14578" cy="1652"/>
          </a:xfrm>
        </p:grpSpPr>
        <p:sp>
          <p:nvSpPr>
            <p:cNvPr id="23" name="品 15"/>
            <p:cNvSpPr txBox="1"/>
            <p:nvPr>
              <p:custDataLst>
                <p:tags r:id="rId5"/>
              </p:custDataLst>
            </p:nvPr>
          </p:nvSpPr>
          <p:spPr>
            <a:xfrm>
              <a:off x="2435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活动重难点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24" name="品 15"/>
            <p:cNvSpPr txBox="1"/>
            <p:nvPr>
              <p:custDataLst>
                <p:tags r:id="rId6"/>
              </p:custDataLst>
            </p:nvPr>
          </p:nvSpPr>
          <p:spPr>
            <a:xfrm>
              <a:off x="2556" y="4075"/>
              <a:ext cx="1445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能够将女孩的动作、行为与相应的“导师”匹配。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01190" y="4737735"/>
            <a:ext cx="9257665" cy="1049020"/>
            <a:chOff x="2434" y="3148"/>
            <a:chExt cx="14579" cy="1652"/>
          </a:xfrm>
        </p:grpSpPr>
        <p:sp>
          <p:nvSpPr>
            <p:cNvPr id="26" name="品 15"/>
            <p:cNvSpPr txBox="1"/>
            <p:nvPr>
              <p:custDataLst>
                <p:tags r:id="rId7"/>
              </p:custDataLst>
            </p:nvPr>
          </p:nvSpPr>
          <p:spPr>
            <a:xfrm>
              <a:off x="2434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活动准备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27" name="品 15"/>
            <p:cNvSpPr txBox="1"/>
            <p:nvPr>
              <p:custDataLst>
                <p:tags r:id="rId8"/>
              </p:custDataLst>
            </p:nvPr>
          </p:nvSpPr>
          <p:spPr>
            <a:xfrm>
              <a:off x="2556" y="4075"/>
              <a:ext cx="1445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绘本《大家教给我的》PPT、幼儿匹配需要用到的卡片（绘本1-5页）、音乐《找朋友》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任务一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小班绘本教学活动案例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76375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70990"/>
            <a:ext cx="2817495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《大家教给我的》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33500" y="2258695"/>
            <a:ext cx="9180195" cy="3834130"/>
            <a:chOff x="2556" y="3148"/>
            <a:chExt cx="14457" cy="6038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活动过程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3808"/>
              <a:ext cx="14457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一、导入部分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出示小女生和动物的动作卡片，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引导幼儿观察图片内容进行匹配。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二、主体部分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（一）出示1-5页小动物做动作的卡片，引导幼儿观察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（二）师幼共读，猜测教会“我”的本领的内容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（三）观察画面，结合自己的认知讲述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三、结束部分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师幼进行音乐游戏《找朋友》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4" name="图片 3" descr="7-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2091" t="444" b="4082"/>
          <a:stretch>
            <a:fillRect/>
          </a:stretch>
        </p:blipFill>
        <p:spPr>
          <a:xfrm rot="16200000">
            <a:off x="7800340" y="1897380"/>
            <a:ext cx="2869565" cy="497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1333500" y="583565"/>
            <a:ext cx="9121775" cy="899795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任务一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a typeface="思源黑体 CN Normal" panose="020B0400000000000000" charset="-122"/>
                <a:sym typeface="+mn-ea"/>
              </a:rPr>
              <a:t>小班绘本教学活动案例</a:t>
            </a:r>
            <a:endParaRPr lang="zh-CN" altLang="en-US" b="0" i="0" u="none">
              <a:solidFill>
                <a:schemeClr val="accent6">
                  <a:lumMod val="75000"/>
                </a:schemeClr>
              </a:solidFill>
              <a:ea typeface="思源黑体 CN Normal" panose="020B0400000000000000" charset="-122"/>
              <a:sym typeface="+mn-ea"/>
            </a:endParaRPr>
          </a:p>
        </p:txBody>
      </p:sp>
      <p:sp>
        <p:nvSpPr>
          <p:cNvPr id="3" name="品 15"/>
          <p:cNvSpPr txBox="1"/>
          <p:nvPr>
            <p:custDataLst>
              <p:tags r:id="rId1"/>
            </p:custDataLst>
          </p:nvPr>
        </p:nvSpPr>
        <p:spPr>
          <a:xfrm>
            <a:off x="2702560" y="2010093"/>
            <a:ext cx="9180195" cy="737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PA_KSO_Shape"/>
          <p:cNvSpPr/>
          <p:nvPr>
            <p:custDataLst>
              <p:tags r:id="rId2"/>
            </p:custDataLst>
          </p:nvPr>
        </p:nvSpPr>
        <p:spPr>
          <a:xfrm>
            <a:off x="1231900" y="148336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1901190" y="1590040"/>
            <a:ext cx="2817495" cy="600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绘本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《大家教给我的》</a:t>
            </a:r>
            <a:endParaRPr lang="zh-CN" alt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54785" y="1948180"/>
            <a:ext cx="9596120" cy="1228725"/>
            <a:chOff x="1901" y="3148"/>
            <a:chExt cx="15112" cy="1935"/>
          </a:xfrm>
        </p:grpSpPr>
        <p:sp>
          <p:nvSpPr>
            <p:cNvPr id="10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活动延伸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1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1901" y="3776"/>
              <a:ext cx="14891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语言领域：将图片整合。幼儿尝试看图讲述，并完整说出：XX是XX教给我的。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区角创设：将绘本中女孩动作与小动物动作全部制作为卡片投放到益智区，幼儿进行一一匹配游戏。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4" name="图片 3" descr="7-3"/>
          <p:cNvPicPr>
            <a:picLocks noChangeAspect="1"/>
          </p:cNvPicPr>
          <p:nvPr/>
        </p:nvPicPr>
        <p:blipFill>
          <a:blip r:embed="rId5"/>
          <a:srcRect l="1579" t="522" r="1263"/>
          <a:stretch>
            <a:fillRect/>
          </a:stretch>
        </p:blipFill>
        <p:spPr>
          <a:xfrm rot="16200000">
            <a:off x="4525645" y="1941195"/>
            <a:ext cx="2908935" cy="569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100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101.xml><?xml version="1.0" encoding="utf-8"?>
<p:tagLst xmlns:p="http://schemas.openxmlformats.org/presentationml/2006/main">
  <p:tag name="PA" val="v3.0.1"/>
</p:tagLst>
</file>

<file path=ppt/tags/tag102.xml><?xml version="1.0" encoding="utf-8"?>
<p:tagLst xmlns:p="http://schemas.openxmlformats.org/presentationml/2006/main">
  <p:tag name="PA" val="v3.0.1"/>
</p:tagLst>
</file>

<file path=ppt/tags/tag103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104.xml><?xml version="1.0" encoding="utf-8"?>
<p:tagLst xmlns:p="http://schemas.openxmlformats.org/presentationml/2006/main">
  <p:tag name="PA" val="v3.0.1"/>
</p:tagLst>
</file>

<file path=ppt/tags/tag105.xml><?xml version="1.0" encoding="utf-8"?>
<p:tagLst xmlns:p="http://schemas.openxmlformats.org/presentationml/2006/main">
  <p:tag name="KSO_WM_DIAGRAM_VIRTUALLY_FRAME" val="{&quot;height&quot;:353.2,&quot;left&quot;:141.3,&quot;top&quot;:111.65,&quot;width&quot;:737.3}"/>
</p:tagLst>
</file>

<file path=ppt/tags/tag106.xml><?xml version="1.0" encoding="utf-8"?>
<p:tagLst xmlns:p="http://schemas.openxmlformats.org/presentationml/2006/main">
  <p:tag name="PA" val="v3.0.1"/>
  <p:tag name="KSO_WM_DIAGRAM_VIRTUALLY_FRAME" val="{&quot;height&quot;:353.2,&quot;left&quot;:141.3,&quot;top&quot;:111.65,&quot;width&quot;:737.3}"/>
</p:tagLst>
</file>

<file path=ppt/tags/tag107.xml><?xml version="1.0" encoding="utf-8"?>
<p:tagLst xmlns:p="http://schemas.openxmlformats.org/presentationml/2006/main">
  <p:tag name="PA" val="v3.0.1"/>
  <p:tag name="KSO_WM_DIAGRAM_VIRTUALLY_FRAME" val="{&quot;height&quot;:353.2,&quot;left&quot;:141.3,&quot;top&quot;:111.65,&quot;width&quot;:737.3}"/>
</p:tagLst>
</file>

<file path=ppt/tags/tag108.xml><?xml version="1.0" encoding="utf-8"?>
<p:tagLst xmlns:p="http://schemas.openxmlformats.org/presentationml/2006/main">
  <p:tag name="KSO_WM_DIAGRAM_VIRTUALLY_FRAME" val="{&quot;height&quot;:353.2,&quot;left&quot;:141.3,&quot;top&quot;:111.65,&quot;width&quot;:737.3}"/>
</p:tagLst>
</file>

<file path=ppt/tags/tag109.xml><?xml version="1.0" encoding="utf-8"?>
<p:tagLst xmlns:p="http://schemas.openxmlformats.org/presentationml/2006/main">
  <p:tag name="PA" val="v3.0.1"/>
  <p:tag name="KSO_WM_DIAGRAM_VIRTUALLY_FRAME" val="{&quot;height&quot;:353.2,&quot;left&quot;:141.3,&quot;top&quot;:111.65,&quot;width&quot;:737.3}"/>
</p:tagLst>
</file>

<file path=ppt/tags/tag11.xml><?xml version="1.0" encoding="utf-8"?>
<p:tagLst xmlns:p="http://schemas.openxmlformats.org/presentationml/2006/main">
  <p:tag name="PA" val="v3.0.1"/>
</p:tagLst>
</file>

<file path=ppt/tags/tag110.xml><?xml version="1.0" encoding="utf-8"?>
<p:tagLst xmlns:p="http://schemas.openxmlformats.org/presentationml/2006/main">
  <p:tag name="PA" val="v3.0.1"/>
  <p:tag name="KSO_WM_DIAGRAM_VIRTUALLY_FRAME" val="{&quot;height&quot;:353.2,&quot;left&quot;:141.3,&quot;top&quot;:111.65,&quot;width&quot;:737.3}"/>
</p:tagLst>
</file>

<file path=ppt/tags/tag111.xml><?xml version="1.0" encoding="utf-8"?>
<p:tagLst xmlns:p="http://schemas.openxmlformats.org/presentationml/2006/main">
  <p:tag name="KSO_WM_DIAGRAM_VIRTUALLY_FRAME" val="{&quot;height&quot;:353.2,&quot;left&quot;:141.3,&quot;top&quot;:111.65,&quot;width&quot;:737.3}"/>
</p:tagLst>
</file>

<file path=ppt/tags/tag112.xml><?xml version="1.0" encoding="utf-8"?>
<p:tagLst xmlns:p="http://schemas.openxmlformats.org/presentationml/2006/main">
  <p:tag name="PA" val="v3.0.1"/>
  <p:tag name="KSO_WM_DIAGRAM_VIRTUALLY_FRAME" val="{&quot;height&quot;:353.2,&quot;left&quot;:141.3,&quot;top&quot;:111.65,&quot;width&quot;:737.3}"/>
</p:tagLst>
</file>

<file path=ppt/tags/tag113.xml><?xml version="1.0" encoding="utf-8"?>
<p:tagLst xmlns:p="http://schemas.openxmlformats.org/presentationml/2006/main">
  <p:tag name="PA" val="v3.0.1"/>
  <p:tag name="KSO_WM_DIAGRAM_VIRTUALLY_FRAME" val="{&quot;height&quot;:353.2,&quot;left&quot;:141.3,&quot;top&quot;:111.65,&quot;width&quot;:737.3}"/>
</p:tagLst>
</file>

<file path=ppt/tags/tag114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115.xml><?xml version="1.0" encoding="utf-8"?>
<p:tagLst xmlns:p="http://schemas.openxmlformats.org/presentationml/2006/main">
  <p:tag name="PA" val="v3.0.1"/>
</p:tagLst>
</file>

<file path=ppt/tags/tag116.xml><?xml version="1.0" encoding="utf-8"?>
<p:tagLst xmlns:p="http://schemas.openxmlformats.org/presentationml/2006/main">
  <p:tag name="PA" val="v3.0.1"/>
</p:tagLst>
</file>

<file path=ppt/tags/tag117.xml><?xml version="1.0" encoding="utf-8"?>
<p:tagLst xmlns:p="http://schemas.openxmlformats.org/presentationml/2006/main">
  <p:tag name="PA" val="v3.0.1"/>
</p:tagLst>
</file>

<file path=ppt/tags/tag118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119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20.xml><?xml version="1.0" encoding="utf-8"?>
<p:tagLst xmlns:p="http://schemas.openxmlformats.org/presentationml/2006/main">
  <p:tag name="PA" val="v3.0.1"/>
</p:tagLst>
</file>

<file path=ppt/tags/tag121.xml><?xml version="1.0" encoding="utf-8"?>
<p:tagLst xmlns:p="http://schemas.openxmlformats.org/presentationml/2006/main">
  <p:tag name="PA" val="v3.0.1"/>
</p:tagLst>
</file>

<file path=ppt/tags/tag122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123.xml><?xml version="1.0" encoding="utf-8"?>
<p:tagLst xmlns:p="http://schemas.openxmlformats.org/presentationml/2006/main">
  <p:tag name="PA" val="v3.0.1"/>
</p:tagLst>
</file>

<file path=ppt/tags/tag124.xml><?xml version="1.0" encoding="utf-8"?>
<p:tagLst xmlns:p="http://schemas.openxmlformats.org/presentationml/2006/main">
  <p:tag name="PA" val="v3.0.1"/>
</p:tagLst>
</file>

<file path=ppt/tags/tag125.xml><?xml version="1.0" encoding="utf-8"?>
<p:tagLst xmlns:p="http://schemas.openxmlformats.org/presentationml/2006/main">
  <p:tag name="PA" val="v3.0.1"/>
</p:tagLst>
</file>

<file path=ppt/tags/tag126.xml><?xml version="1.0" encoding="utf-8"?>
<p:tagLst xmlns:p="http://schemas.openxmlformats.org/presentationml/2006/main">
  <p:tag name="PA" val="v3.0.1"/>
</p:tagLst>
</file>

<file path=ppt/tags/tag127.xml><?xml version="1.0" encoding="utf-8"?>
<p:tagLst xmlns:p="http://schemas.openxmlformats.org/presentationml/2006/main">
  <p:tag name="PA" val="v3.0.1"/>
</p:tagLst>
</file>

<file path=ppt/tags/tag128.xml><?xml version="1.0" encoding="utf-8"?>
<p:tagLst xmlns:p="http://schemas.openxmlformats.org/presentationml/2006/main">
  <p:tag name="PA" val="v3.0.1"/>
</p:tagLst>
</file>

<file path=ppt/tags/tag129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130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131.xml><?xml version="1.0" encoding="utf-8"?>
<p:tagLst xmlns:p="http://schemas.openxmlformats.org/presentationml/2006/main">
  <p:tag name="PA" val="v3.0.1"/>
</p:tagLst>
</file>

<file path=ppt/tags/tag132.xml><?xml version="1.0" encoding="utf-8"?>
<p:tagLst xmlns:p="http://schemas.openxmlformats.org/presentationml/2006/main">
  <p:tag name="PA" val="v3.0.1"/>
</p:tagLst>
</file>

<file path=ppt/tags/tag133.xml><?xml version="1.0" encoding="utf-8"?>
<p:tagLst xmlns:p="http://schemas.openxmlformats.org/presentationml/2006/main">
  <p:tag name="PA" val="v3.0.1"/>
</p:tagLst>
</file>

<file path=ppt/tags/tag134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135.xml><?xml version="1.0" encoding="utf-8"?>
<p:tagLst xmlns:p="http://schemas.openxmlformats.org/presentationml/2006/main">
  <p:tag name="PA" val="v3.0.1"/>
</p:tagLst>
</file>

<file path=ppt/tags/tag136.xml><?xml version="1.0" encoding="utf-8"?>
<p:tagLst xmlns:p="http://schemas.openxmlformats.org/presentationml/2006/main">
  <p:tag name="PA" val="v3.0.1"/>
</p:tagLst>
</file>

<file path=ppt/tags/tag137.xml><?xml version="1.0" encoding="utf-8"?>
<p:tagLst xmlns:p="http://schemas.openxmlformats.org/presentationml/2006/main">
  <p:tag name="PA" val="v3.0.1"/>
</p:tagLst>
</file>

<file path=ppt/tags/tag138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139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40.xml><?xml version="1.0" encoding="utf-8"?>
<p:tagLst xmlns:p="http://schemas.openxmlformats.org/presentationml/2006/main">
  <p:tag name="KSO_WM_DIAGRAM_VIRTUALLY_FRAME" val="{&quot;height&quot;:369.15,&quot;left&quot;:142.1,&quot;top&quot;:111.65,&quot;width&quot;:733.2}"/>
</p:tagLst>
</file>

<file path=ppt/tags/tag141.xml><?xml version="1.0" encoding="utf-8"?>
<p:tagLst xmlns:p="http://schemas.openxmlformats.org/presentationml/2006/main">
  <p:tag name="PA" val="v3.0.1"/>
  <p:tag name="KSO_WM_DIAGRAM_VIRTUALLY_FRAME" val="{&quot;height&quot;:369.15,&quot;left&quot;:142.1,&quot;top&quot;:111.65,&quot;width&quot;:733.2}"/>
</p:tagLst>
</file>

<file path=ppt/tags/tag142.xml><?xml version="1.0" encoding="utf-8"?>
<p:tagLst xmlns:p="http://schemas.openxmlformats.org/presentationml/2006/main">
  <p:tag name="PA" val="v3.0.1"/>
  <p:tag name="KSO_WM_DIAGRAM_VIRTUALLY_FRAME" val="{&quot;height&quot;:369.15,&quot;left&quot;:142.1,&quot;top&quot;:111.65,&quot;width&quot;:733.2}"/>
</p:tagLst>
</file>

<file path=ppt/tags/tag143.xml><?xml version="1.0" encoding="utf-8"?>
<p:tagLst xmlns:p="http://schemas.openxmlformats.org/presentationml/2006/main">
  <p:tag name="KSO_WM_DIAGRAM_VIRTUALLY_FRAME" val="{&quot;height&quot;:369.15,&quot;left&quot;:142.1,&quot;top&quot;:111.65,&quot;width&quot;:733.2}"/>
</p:tagLst>
</file>

<file path=ppt/tags/tag144.xml><?xml version="1.0" encoding="utf-8"?>
<p:tagLst xmlns:p="http://schemas.openxmlformats.org/presentationml/2006/main">
  <p:tag name="PA" val="v3.0.1"/>
  <p:tag name="KSO_WM_DIAGRAM_VIRTUALLY_FRAME" val="{&quot;height&quot;:369.15,&quot;left&quot;:142.1,&quot;top&quot;:111.65,&quot;width&quot;:733.2}"/>
</p:tagLst>
</file>

<file path=ppt/tags/tag145.xml><?xml version="1.0" encoding="utf-8"?>
<p:tagLst xmlns:p="http://schemas.openxmlformats.org/presentationml/2006/main">
  <p:tag name="PA" val="v3.0.1"/>
  <p:tag name="KSO_WM_DIAGRAM_VIRTUALLY_FRAME" val="{&quot;height&quot;:369.15,&quot;left&quot;:142.1,&quot;top&quot;:111.65,&quot;width&quot;:733.2}"/>
</p:tagLst>
</file>

<file path=ppt/tags/tag146.xml><?xml version="1.0" encoding="utf-8"?>
<p:tagLst xmlns:p="http://schemas.openxmlformats.org/presentationml/2006/main">
  <p:tag name="KSO_WM_DIAGRAM_VIRTUALLY_FRAME" val="{&quot;height&quot;:369.15,&quot;left&quot;:142.1,&quot;top&quot;:111.65,&quot;width&quot;:733.2}"/>
</p:tagLst>
</file>

<file path=ppt/tags/tag147.xml><?xml version="1.0" encoding="utf-8"?>
<p:tagLst xmlns:p="http://schemas.openxmlformats.org/presentationml/2006/main">
  <p:tag name="PA" val="v3.0.1"/>
  <p:tag name="KSO_WM_DIAGRAM_VIRTUALLY_FRAME" val="{&quot;height&quot;:369.15,&quot;left&quot;:142.1,&quot;top&quot;:111.65,&quot;width&quot;:733.2}"/>
</p:tagLst>
</file>

<file path=ppt/tags/tag148.xml><?xml version="1.0" encoding="utf-8"?>
<p:tagLst xmlns:p="http://schemas.openxmlformats.org/presentationml/2006/main">
  <p:tag name="PA" val="v3.0.1"/>
  <p:tag name="KSO_WM_DIAGRAM_VIRTUALLY_FRAME" val="{&quot;height&quot;:369.15,&quot;left&quot;:142.1,&quot;top&quot;:111.65,&quot;width&quot;:733.2}"/>
</p:tagLst>
</file>

<file path=ppt/tags/tag149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15.xml><?xml version="1.0" encoding="utf-8"?>
<p:tagLst xmlns:p="http://schemas.openxmlformats.org/presentationml/2006/main">
  <p:tag name="PA" val="v3.0.1"/>
</p:tagLst>
</file>

<file path=ppt/tags/tag150.xml><?xml version="1.0" encoding="utf-8"?>
<p:tagLst xmlns:p="http://schemas.openxmlformats.org/presentationml/2006/main">
  <p:tag name="PA" val="v3.0.1"/>
</p:tagLst>
</file>

<file path=ppt/tags/tag151.xml><?xml version="1.0" encoding="utf-8"?>
<p:tagLst xmlns:p="http://schemas.openxmlformats.org/presentationml/2006/main">
  <p:tag name="PA" val="v3.0.1"/>
</p:tagLst>
</file>

<file path=ppt/tags/tag152.xml><?xml version="1.0" encoding="utf-8"?>
<p:tagLst xmlns:p="http://schemas.openxmlformats.org/presentationml/2006/main">
  <p:tag name="PA" val="v3.0.1"/>
</p:tagLst>
</file>

<file path=ppt/tags/tag153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154.xml><?xml version="1.0" encoding="utf-8"?>
<p:tagLst xmlns:p="http://schemas.openxmlformats.org/presentationml/2006/main">
  <p:tag name="PA" val="v3.0.1"/>
</p:tagLst>
</file>

<file path=ppt/tags/tag155.xml><?xml version="1.0" encoding="utf-8"?>
<p:tagLst xmlns:p="http://schemas.openxmlformats.org/presentationml/2006/main">
  <p:tag name="PA" val="v3.0.1"/>
</p:tagLst>
</file>

<file path=ppt/tags/tag156.xml><?xml version="1.0" encoding="utf-8"?>
<p:tagLst xmlns:p="http://schemas.openxmlformats.org/presentationml/2006/main">
  <p:tag name="PA" val="v3.0.1"/>
</p:tagLst>
</file>

<file path=ppt/tags/tag157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158.xml><?xml version="1.0" encoding="utf-8"?>
<p:tagLst xmlns:p="http://schemas.openxmlformats.org/presentationml/2006/main">
  <p:tag name="PA" val="v3.0.1"/>
</p:tagLst>
</file>

<file path=ppt/tags/tag159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60.xml><?xml version="1.0" encoding="utf-8"?>
<p:tagLst xmlns:p="http://schemas.openxmlformats.org/presentationml/2006/main">
  <p:tag name="PA" val="v3.0.1"/>
</p:tagLst>
</file>

<file path=ppt/tags/tag161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162.xml><?xml version="1.0" encoding="utf-8"?>
<p:tagLst xmlns:p="http://schemas.openxmlformats.org/presentationml/2006/main">
  <p:tag name="PA" val="v3.0.1"/>
</p:tagLst>
</file>

<file path=ppt/tags/tag163.xml><?xml version="1.0" encoding="utf-8"?>
<p:tagLst xmlns:p="http://schemas.openxmlformats.org/presentationml/2006/main">
  <p:tag name="PA" val="v3.0.1"/>
</p:tagLst>
</file>

<file path=ppt/tags/tag164.xml><?xml version="1.0" encoding="utf-8"?>
<p:tagLst xmlns:p="http://schemas.openxmlformats.org/presentationml/2006/main">
  <p:tag name="PA" val="v3.0.1"/>
</p:tagLst>
</file>

<file path=ppt/tags/tag165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166.xml><?xml version="1.0" encoding="utf-8"?>
<p:tagLst xmlns:p="http://schemas.openxmlformats.org/presentationml/2006/main">
  <p:tag name="PA" val="v3.0.1"/>
</p:tagLst>
</file>

<file path=ppt/tags/tag167.xml><?xml version="1.0" encoding="utf-8"?>
<p:tagLst xmlns:p="http://schemas.openxmlformats.org/presentationml/2006/main">
  <p:tag name="PA" val="v3.0.1"/>
</p:tagLst>
</file>

<file path=ppt/tags/tag168.xml><?xml version="1.0" encoding="utf-8"?>
<p:tagLst xmlns:p="http://schemas.openxmlformats.org/presentationml/2006/main">
  <p:tag name="PA" val="v3.0.1"/>
</p:tagLst>
</file>

<file path=ppt/tags/tag169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KSO_WM_UNIT_PLACING_PICTURE_USER_VIEWPORT" val="{&quot;height&quot;:10801,&quot;width&quot;:6075}"/>
</p:tagLst>
</file>

<file path=ppt/tags/tag26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31.xml><?xml version="1.0" encoding="utf-8"?>
<p:tagLst xmlns:p="http://schemas.openxmlformats.org/presentationml/2006/main">
  <p:tag name="PA" val="v3.0.1"/>
</p:tagLst>
</file>

<file path=ppt/tags/tag32.xml><?xml version="1.0" encoding="utf-8"?>
<p:tagLst xmlns:p="http://schemas.openxmlformats.org/presentationml/2006/main">
  <p:tag name="PA" val="v3.0.1"/>
</p:tagLst>
</file>

<file path=ppt/tags/tag33.xml><?xml version="1.0" encoding="utf-8"?>
<p:tagLst xmlns:p="http://schemas.openxmlformats.org/presentationml/2006/main">
  <p:tag name="PA" val="v3.0.1"/>
</p:tagLst>
</file>

<file path=ppt/tags/tag34.xml><?xml version="1.0" encoding="utf-8"?>
<p:tagLst xmlns:p="http://schemas.openxmlformats.org/presentationml/2006/main">
  <p:tag name="PA" val="v3.0.1"/>
</p:tagLst>
</file>

<file path=ppt/tags/tag35.xml><?xml version="1.0" encoding="utf-8"?>
<p:tagLst xmlns:p="http://schemas.openxmlformats.org/presentationml/2006/main">
  <p:tag name="PA" val="v3.0.1"/>
</p:tagLst>
</file>

<file path=ppt/tags/tag36.xml><?xml version="1.0" encoding="utf-8"?>
<p:tagLst xmlns:p="http://schemas.openxmlformats.org/presentationml/2006/main">
  <p:tag name="PA" val="v3.0.1"/>
</p:tagLst>
</file>

<file path=ppt/tags/tag37.xml><?xml version="1.0" encoding="utf-8"?>
<p:tagLst xmlns:p="http://schemas.openxmlformats.org/presentationml/2006/main">
  <p:tag name="PA" val="v3.0.1"/>
</p:tagLst>
</file>

<file path=ppt/tags/tag38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39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40.xml><?xml version="1.0" encoding="utf-8"?>
<p:tagLst xmlns:p="http://schemas.openxmlformats.org/presentationml/2006/main">
  <p:tag name="PA" val="v3.0.1"/>
</p:tagLst>
</file>

<file path=ppt/tags/tag41.xml><?xml version="1.0" encoding="utf-8"?>
<p:tagLst xmlns:p="http://schemas.openxmlformats.org/presentationml/2006/main">
  <p:tag name="PA" val="v3.0.1"/>
</p:tagLst>
</file>

<file path=ppt/tags/tag42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43.xml><?xml version="1.0" encoding="utf-8"?>
<p:tagLst xmlns:p="http://schemas.openxmlformats.org/presentationml/2006/main">
  <p:tag name="PA" val="v3.0.1"/>
</p:tagLst>
</file>

<file path=ppt/tags/tag44.xml><?xml version="1.0" encoding="utf-8"?>
<p:tagLst xmlns:p="http://schemas.openxmlformats.org/presentationml/2006/main">
  <p:tag name="PA" val="v3.0.1"/>
</p:tagLst>
</file>

<file path=ppt/tags/tag45.xml><?xml version="1.0" encoding="utf-8"?>
<p:tagLst xmlns:p="http://schemas.openxmlformats.org/presentationml/2006/main">
  <p:tag name="PA" val="v3.0.1"/>
</p:tagLst>
</file>

<file path=ppt/tags/tag46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47.xml><?xml version="1.0" encoding="utf-8"?>
<p:tagLst xmlns:p="http://schemas.openxmlformats.org/presentationml/2006/main">
  <p:tag name="PA" val="v3.0.1"/>
</p:tagLst>
</file>

<file path=ppt/tags/tag48.xml><?xml version="1.0" encoding="utf-8"?>
<p:tagLst xmlns:p="http://schemas.openxmlformats.org/presentationml/2006/main">
  <p:tag name="PA" val="v3.0.1"/>
</p:tagLst>
</file>

<file path=ppt/tags/tag49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5.xml><?xml version="1.0" encoding="utf-8"?>
<p:tagLst xmlns:p="http://schemas.openxmlformats.org/presentationml/2006/main">
  <p:tag name="PA" val="v3.0.1"/>
</p:tagLst>
</file>

<file path=ppt/tags/tag50.xml><?xml version="1.0" encoding="utf-8"?>
<p:tagLst xmlns:p="http://schemas.openxmlformats.org/presentationml/2006/main">
  <p:tag name="PA" val="v3.0.1"/>
</p:tagLst>
</file>

<file path=ppt/tags/tag51.xml><?xml version="1.0" encoding="utf-8"?>
<p:tagLst xmlns:p="http://schemas.openxmlformats.org/presentationml/2006/main">
  <p:tag name="PA" val="v3.0.1"/>
</p:tagLst>
</file>

<file path=ppt/tags/tag52.xml><?xml version="1.0" encoding="utf-8"?>
<p:tagLst xmlns:p="http://schemas.openxmlformats.org/presentationml/2006/main">
  <p:tag name="PA" val="v3.0.1"/>
</p:tagLst>
</file>

<file path=ppt/tags/tag53.xml><?xml version="1.0" encoding="utf-8"?>
<p:tagLst xmlns:p="http://schemas.openxmlformats.org/presentationml/2006/main">
  <p:tag name="PA" val="v3.0.1"/>
</p:tagLst>
</file>

<file path=ppt/tags/tag54.xml><?xml version="1.0" encoding="utf-8"?>
<p:tagLst xmlns:p="http://schemas.openxmlformats.org/presentationml/2006/main">
  <p:tag name="PA" val="v3.0.1"/>
</p:tagLst>
</file>

<file path=ppt/tags/tag55.xml><?xml version="1.0" encoding="utf-8"?>
<p:tagLst xmlns:p="http://schemas.openxmlformats.org/presentationml/2006/main">
  <p:tag name="PA" val="v3.0.1"/>
</p:tagLst>
</file>

<file path=ppt/tags/tag56.xml><?xml version="1.0" encoding="utf-8"?>
<p:tagLst xmlns:p="http://schemas.openxmlformats.org/presentationml/2006/main">
  <p:tag name="PA" val="v3.0.1"/>
</p:tagLst>
</file>

<file path=ppt/tags/tag57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58.xml><?xml version="1.0" encoding="utf-8"?>
<p:tagLst xmlns:p="http://schemas.openxmlformats.org/presentationml/2006/main">
  <p:tag name="PA" val="v3.0.1"/>
</p:tagLst>
</file>

<file path=ppt/tags/tag59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60.xml><?xml version="1.0" encoding="utf-8"?>
<p:tagLst xmlns:p="http://schemas.openxmlformats.org/presentationml/2006/main">
  <p:tag name="PA" val="v3.0.1"/>
</p:tagLst>
</file>

<file path=ppt/tags/tag61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62.xml><?xml version="1.0" encoding="utf-8"?>
<p:tagLst xmlns:p="http://schemas.openxmlformats.org/presentationml/2006/main">
  <p:tag name="PA" val="v3.0.1"/>
</p:tagLst>
</file>

<file path=ppt/tags/tag63.xml><?xml version="1.0" encoding="utf-8"?>
<p:tagLst xmlns:p="http://schemas.openxmlformats.org/presentationml/2006/main">
  <p:tag name="PA" val="v3.0.1"/>
</p:tagLst>
</file>

<file path=ppt/tags/tag64.xml><?xml version="1.0" encoding="utf-8"?>
<p:tagLst xmlns:p="http://schemas.openxmlformats.org/presentationml/2006/main">
  <p:tag name="PA" val="v3.0.1"/>
</p:tagLst>
</file>

<file path=ppt/tags/tag65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66.xml><?xml version="1.0" encoding="utf-8"?>
<p:tagLst xmlns:p="http://schemas.openxmlformats.org/presentationml/2006/main">
  <p:tag name="PA" val="v3.0.1"/>
</p:tagLst>
</file>

<file path=ppt/tags/tag67.xml><?xml version="1.0" encoding="utf-8"?>
<p:tagLst xmlns:p="http://schemas.openxmlformats.org/presentationml/2006/main">
  <p:tag name="PA" val="v3.0.1"/>
</p:tagLst>
</file>

<file path=ppt/tags/tag68.xml><?xml version="1.0" encoding="utf-8"?>
<p:tagLst xmlns:p="http://schemas.openxmlformats.org/presentationml/2006/main">
  <p:tag name="PA" val="v3.0.1"/>
</p:tagLst>
</file>

<file path=ppt/tags/tag69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  <p:tag name="KSO_WM_DIAGRAM_VIRTUALLY_FRAME" val="{&quot;height&quot;:199.35,&quot;left&quot;:212.8,&quot;top&quot;:158.275,&quot;width&quot;:722.85}"/>
</p:tagLst>
</file>

<file path=ppt/tags/tag70.xml><?xml version="1.0" encoding="utf-8"?>
<p:tagLst xmlns:p="http://schemas.openxmlformats.org/presentationml/2006/main">
  <p:tag name="PA" val="v3.0.1"/>
</p:tagLst>
</file>

<file path=ppt/tags/tag71.xml><?xml version="1.0" encoding="utf-8"?>
<p:tagLst xmlns:p="http://schemas.openxmlformats.org/presentationml/2006/main">
  <p:tag name="PA" val="v3.0.1"/>
</p:tagLst>
</file>

<file path=ppt/tags/tag72.xml><?xml version="1.0" encoding="utf-8"?>
<p:tagLst xmlns:p="http://schemas.openxmlformats.org/presentationml/2006/main">
  <p:tag name="PA" val="v3.0.1"/>
  <p:tag name="KSO_WM_UNIT_PLACING_PICTURE_USER_VIEWPORT" val="{&quot;height&quot;:1307,&quot;width&quot;:14457}"/>
</p:tagLst>
</file>

<file path=ppt/tags/tag73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74.xml><?xml version="1.0" encoding="utf-8"?>
<p:tagLst xmlns:p="http://schemas.openxmlformats.org/presentationml/2006/main">
  <p:tag name="PA" val="v3.0.1"/>
</p:tagLst>
</file>

<file path=ppt/tags/tag75.xml><?xml version="1.0" encoding="utf-8"?>
<p:tagLst xmlns:p="http://schemas.openxmlformats.org/presentationml/2006/main">
  <p:tag name="PA" val="v3.0.1"/>
</p:tagLst>
</file>

<file path=ppt/tags/tag76.xml><?xml version="1.0" encoding="utf-8"?>
<p:tagLst xmlns:p="http://schemas.openxmlformats.org/presentationml/2006/main">
  <p:tag name="PA" val="v3.0.1"/>
</p:tagLst>
</file>

<file path=ppt/tags/tag77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78.xml><?xml version="1.0" encoding="utf-8"?>
<p:tagLst xmlns:p="http://schemas.openxmlformats.org/presentationml/2006/main">
  <p:tag name="PA" val="v3.0.1"/>
</p:tagLst>
</file>

<file path=ppt/tags/tag79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  <p:tag name="KSO_WM_DIAGRAM_VIRTUALLY_FRAME" val="{&quot;height&quot;:199.35,&quot;left&quot;:212.8,&quot;top&quot;:158.275,&quot;width&quot;:722.85}"/>
</p:tagLst>
</file>

<file path=ppt/tags/tag80.xml><?xml version="1.0" encoding="utf-8"?>
<p:tagLst xmlns:p="http://schemas.openxmlformats.org/presentationml/2006/main">
  <p:tag name="PA" val="v3.0.1"/>
</p:tagLst>
</file>

<file path=ppt/tags/tag81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82.xml><?xml version="1.0" encoding="utf-8"?>
<p:tagLst xmlns:p="http://schemas.openxmlformats.org/presentationml/2006/main">
  <p:tag name="PA" val="v3.0.1"/>
</p:tagLst>
</file>

<file path=ppt/tags/tag83.xml><?xml version="1.0" encoding="utf-8"?>
<p:tagLst xmlns:p="http://schemas.openxmlformats.org/presentationml/2006/main">
  <p:tag name="KSO_WM_DIAGRAM_VIRTUALLY_FRAME" val="{&quot;height&quot;:398.8,&quot;left&quot;:146.9,&quot;top&quot;:111.65,&quot;width&quot;:732.65}"/>
</p:tagLst>
</file>

<file path=ppt/tags/tag84.xml><?xml version="1.0" encoding="utf-8"?>
<p:tagLst xmlns:p="http://schemas.openxmlformats.org/presentationml/2006/main">
  <p:tag name="PA" val="v3.0.1"/>
  <p:tag name="KSO_WM_DIAGRAM_VIRTUALLY_FRAME" val="{&quot;height&quot;:398.8,&quot;left&quot;:146.9,&quot;top&quot;:111.65,&quot;width&quot;:732.65}"/>
</p:tagLst>
</file>

<file path=ppt/tags/tag85.xml><?xml version="1.0" encoding="utf-8"?>
<p:tagLst xmlns:p="http://schemas.openxmlformats.org/presentationml/2006/main">
  <p:tag name="PA" val="v3.0.1"/>
  <p:tag name="KSO_WM_DIAGRAM_VIRTUALLY_FRAME" val="{&quot;height&quot;:398.8,&quot;left&quot;:146.9,&quot;top&quot;:111.65,&quot;width&quot;:732.65}"/>
</p:tagLst>
</file>

<file path=ppt/tags/tag86.xml><?xml version="1.0" encoding="utf-8"?>
<p:tagLst xmlns:p="http://schemas.openxmlformats.org/presentationml/2006/main">
  <p:tag name="KSO_WM_DIAGRAM_VIRTUALLY_FRAME" val="{&quot;height&quot;:398.8,&quot;left&quot;:146.9,&quot;top&quot;:111.65,&quot;width&quot;:732.65}"/>
</p:tagLst>
</file>

<file path=ppt/tags/tag87.xml><?xml version="1.0" encoding="utf-8"?>
<p:tagLst xmlns:p="http://schemas.openxmlformats.org/presentationml/2006/main">
  <p:tag name="PA" val="v3.0.1"/>
  <p:tag name="KSO_WM_DIAGRAM_VIRTUALLY_FRAME" val="{&quot;height&quot;:398.8,&quot;left&quot;:146.9,&quot;top&quot;:111.65,&quot;width&quot;:732.65}"/>
</p:tagLst>
</file>

<file path=ppt/tags/tag88.xml><?xml version="1.0" encoding="utf-8"?>
<p:tagLst xmlns:p="http://schemas.openxmlformats.org/presentationml/2006/main">
  <p:tag name="PA" val="v3.0.1"/>
  <p:tag name="KSO_WM_DIAGRAM_VIRTUALLY_FRAME" val="{&quot;height&quot;:398.8,&quot;left&quot;:146.9,&quot;top&quot;:111.65,&quot;width&quot;:732.65}"/>
</p:tagLst>
</file>

<file path=ppt/tags/tag89.xml><?xml version="1.0" encoding="utf-8"?>
<p:tagLst xmlns:p="http://schemas.openxmlformats.org/presentationml/2006/main">
  <p:tag name="KSO_WM_DIAGRAM_VIRTUALLY_FRAME" val="{&quot;height&quot;:398.8,&quot;left&quot;:146.9,&quot;top&quot;:111.65,&quot;width&quot;:732.65}"/>
</p:tagLst>
</file>

<file path=ppt/tags/tag9.xml><?xml version="1.0" encoding="utf-8"?>
<p:tagLst xmlns:p="http://schemas.openxmlformats.org/presentationml/2006/main">
  <p:tag name="PA" val="v3.0.1"/>
  <p:tag name="KSO_WM_DIAGRAM_VIRTUALLY_FRAME" val="{&quot;height&quot;:199.35,&quot;left&quot;:212.8,&quot;top&quot;:158.275,&quot;width&quot;:722.85}"/>
</p:tagLst>
</file>

<file path=ppt/tags/tag90.xml><?xml version="1.0" encoding="utf-8"?>
<p:tagLst xmlns:p="http://schemas.openxmlformats.org/presentationml/2006/main">
  <p:tag name="PA" val="v3.0.1"/>
  <p:tag name="KSO_WM_DIAGRAM_VIRTUALLY_FRAME" val="{&quot;height&quot;:398.8,&quot;left&quot;:146.9,&quot;top&quot;:111.65,&quot;width&quot;:732.65}"/>
</p:tagLst>
</file>

<file path=ppt/tags/tag91.xml><?xml version="1.0" encoding="utf-8"?>
<p:tagLst xmlns:p="http://schemas.openxmlformats.org/presentationml/2006/main">
  <p:tag name="PA" val="v3.0.1"/>
  <p:tag name="KSO_WM_DIAGRAM_VIRTUALLY_FRAME" val="{&quot;height&quot;:398.8,&quot;left&quot;:146.9,&quot;top&quot;:111.65,&quot;width&quot;:732.65}"/>
</p:tagLst>
</file>

<file path=ppt/tags/tag92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93.xml><?xml version="1.0" encoding="utf-8"?>
<p:tagLst xmlns:p="http://schemas.openxmlformats.org/presentationml/2006/main">
  <p:tag name="PA" val="v3.0.1"/>
</p:tagLst>
</file>

<file path=ppt/tags/tag94.xml><?xml version="1.0" encoding="utf-8"?>
<p:tagLst xmlns:p="http://schemas.openxmlformats.org/presentationml/2006/main">
  <p:tag name="PA" val="v3.0.1"/>
</p:tagLst>
</file>

<file path=ppt/tags/tag95.xml><?xml version="1.0" encoding="utf-8"?>
<p:tagLst xmlns:p="http://schemas.openxmlformats.org/presentationml/2006/main">
  <p:tag name="PA" val="v3.0.1"/>
</p:tagLst>
</file>

<file path=ppt/tags/tag96.xml><?xml version="1.0" encoding="utf-8"?>
<p:tagLst xmlns:p="http://schemas.openxmlformats.org/presentationml/2006/main">
  <p:tag name="PA" val="v3.0.1"/>
  <p:tag name="KSO_WM_DIAGRAM_VIRTUALLY_FRAME" val="{&quot;height&quot;:199.35003937007872,&quot;left&quot;:212.8,&quot;top&quot;:158.275,&quot;width&quot;:722.85}"/>
</p:tagLst>
</file>

<file path=ppt/tags/tag97.xml><?xml version="1.0" encoding="utf-8"?>
<p:tagLst xmlns:p="http://schemas.openxmlformats.org/presentationml/2006/main">
  <p:tag name="PA" val="v3.0.1"/>
</p:tagLst>
</file>

<file path=ppt/tags/tag98.xml><?xml version="1.0" encoding="utf-8"?>
<p:tagLst xmlns:p="http://schemas.openxmlformats.org/presentationml/2006/main">
  <p:tag name="PA" val="v3.0.1"/>
</p:tagLst>
</file>

<file path=ppt/tags/tag9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6055</Words>
  <Application>WPS 演示</Application>
  <PresentationFormat>宽屏</PresentationFormat>
  <Paragraphs>558</Paragraphs>
  <Slides>36</Slides>
  <Notes>7</Notes>
  <HiddenSlides>7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57" baseType="lpstr">
      <vt:lpstr>Arial</vt:lpstr>
      <vt:lpstr>宋体</vt:lpstr>
      <vt:lpstr>Wingdings</vt:lpstr>
      <vt:lpstr>华康方圆体 Std W7</vt:lpstr>
      <vt:lpstr>Segoe Print</vt:lpstr>
      <vt:lpstr>思源黑体 CN Normal</vt:lpstr>
      <vt:lpstr>Arial</vt:lpstr>
      <vt:lpstr>Lato</vt:lpstr>
      <vt:lpstr>微软雅黑</vt:lpstr>
      <vt:lpstr>Arial Unicode MS</vt:lpstr>
      <vt:lpstr>黑体</vt:lpstr>
      <vt:lpstr>等线</vt:lpstr>
      <vt:lpstr>Verdana</vt:lpstr>
      <vt:lpstr>Calibri</vt:lpstr>
      <vt:lpstr>Lato Black</vt:lpstr>
      <vt:lpstr>华文新魏</vt:lpstr>
      <vt:lpstr>仿宋_GB2312</vt:lpstr>
      <vt:lpstr>仿宋</vt:lpstr>
      <vt:lpstr>思源黑体 CN Normal</vt:lpstr>
      <vt:lpstr>Designed by iSlide</vt:lpstr>
      <vt:lpstr>1_Designed by iSlide</vt:lpstr>
      <vt:lpstr>学前儿童身体的生长 发育与保健</vt:lpstr>
      <vt:lpstr>人体概述</vt:lpstr>
      <vt:lpstr>人体的功能调节与化学构成</vt:lpstr>
      <vt:lpstr>学习目标</vt:lpstr>
      <vt:lpstr>目录</vt:lpstr>
      <vt:lpstr>任务一    小班绘本教学活动案例</vt:lpstr>
      <vt:lpstr>知识点</vt:lpstr>
      <vt:lpstr>任务一    小班绘本教学活动案例</vt:lpstr>
      <vt:lpstr>任务一    小班绘本教学活动案例</vt:lpstr>
      <vt:lpstr>任务一    小班绘本教学活动案例</vt:lpstr>
      <vt:lpstr>任务一    小班绘本教学活动案例</vt:lpstr>
      <vt:lpstr>任务一    小班绘本教学活动案例</vt:lpstr>
      <vt:lpstr>任务一    小班绘本教学活动案例</vt:lpstr>
      <vt:lpstr>任务二    中班绘本教学活动案例</vt:lpstr>
      <vt:lpstr>任务二    中班绘本教学活动案例</vt:lpstr>
      <vt:lpstr>任务二    中班绘本教学活动案例</vt:lpstr>
      <vt:lpstr>任务二    中班绘本教学活动案例</vt:lpstr>
      <vt:lpstr>任务二    中班绘本教学活动案例</vt:lpstr>
      <vt:lpstr>任务二    中班绘本教学活动案例</vt:lpstr>
      <vt:lpstr>任务二    中班绘本教学活动案例</vt:lpstr>
      <vt:lpstr>任务二    中班绘本教学活动案例</vt:lpstr>
      <vt:lpstr>任务二    中班绘本教学活动案例</vt:lpstr>
      <vt:lpstr>任务三    大班绘本教学活动案例</vt:lpstr>
      <vt:lpstr>任务三    大班绘本教学活动案例</vt:lpstr>
      <vt:lpstr>任务二    中班绘本教学活动案例</vt:lpstr>
      <vt:lpstr>任务三    大班绘本教学活动案例</vt:lpstr>
      <vt:lpstr>任务三    大班绘本教学活动案例</vt:lpstr>
      <vt:lpstr>任务三    大班绘本教学活动案例</vt:lpstr>
      <vt:lpstr>任务三    大班绘本教学活动案例</vt:lpstr>
      <vt:lpstr>任务三    大班绘本教学活动案例</vt:lpstr>
      <vt:lpstr>任务三    大班绘本教学活动案例</vt:lpstr>
      <vt:lpstr>任务三    大班绘本教学活动案例</vt:lpstr>
      <vt:lpstr>任务三    大班绘本教学活动案例</vt:lpstr>
      <vt:lpstr>职业技能</vt:lpstr>
      <vt:lpstr>案例评析</vt:lpstr>
      <vt:lpstr>经典绘本阅读指导</vt:lpstr>
    </vt:vector>
  </TitlesOfParts>
  <Company>iSlide</Company>
  <LinksUpToDate>false</LinksUpToDate>
  <SharedDoc>false</SharedDoc>
  <HyperlinksChanged>false</HyperlinksChanged>
  <AppVersion>14.0000</AppVersion>
  <Manager>婷婷煜立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婷婷煜立</dc:creator>
  <cp:lastModifiedBy>阿谭</cp:lastModifiedBy>
  <cp:revision>8</cp:revision>
  <cp:lastPrinted>2024-11-10T16:00:00Z</cp:lastPrinted>
  <dcterms:created xsi:type="dcterms:W3CDTF">2024-11-10T16:00:00Z</dcterms:created>
  <dcterms:modified xsi:type="dcterms:W3CDTF">2025-07-28T08:08:41Z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2c5ec207-e925-4be5-861e-a7bc7bb8d660</vt:lpwstr>
  </property>
  <property fmtid="{D5CDD505-2E9C-101B-9397-08002B2CF9AE}" pid="3" name="ICV">
    <vt:lpwstr>F7402739B12E4044935BDEA5D42AF7FE_12</vt:lpwstr>
  </property>
  <property fmtid="{D5CDD505-2E9C-101B-9397-08002B2CF9AE}" pid="4" name="KSOProductBuildVer">
    <vt:lpwstr>2052-12.1.0.21915</vt:lpwstr>
  </property>
</Properties>
</file>