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media/image23.webp" ContentType="image/webp"/>
  <Override PartName="/ppt/media/image24.webp" ContentType="image/webp"/>
  <Override PartName="/ppt/media/image30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4" r:id="rId4"/>
    <p:sldMasterId id="2147483672" r:id="rId5"/>
  </p:sldMasterIdLst>
  <p:notesMasterIdLst>
    <p:notesMasterId r:id="rId37"/>
  </p:notesMasterIdLst>
  <p:sldIdLst>
    <p:sldId id="256" r:id="rId6"/>
    <p:sldId id="257" r:id="rId7"/>
    <p:sldId id="258" r:id="rId8"/>
    <p:sldId id="259" r:id="rId9"/>
    <p:sldId id="314" r:id="rId10"/>
    <p:sldId id="315" r:id="rId11"/>
    <p:sldId id="316" r:id="rId12"/>
    <p:sldId id="317" r:id="rId13"/>
    <p:sldId id="319" r:id="rId14"/>
    <p:sldId id="320" r:id="rId15"/>
    <p:sldId id="321" r:id="rId16"/>
    <p:sldId id="318" r:id="rId17"/>
    <p:sldId id="322" r:id="rId18"/>
    <p:sldId id="323" r:id="rId19"/>
    <p:sldId id="326" r:id="rId20"/>
    <p:sldId id="327" r:id="rId21"/>
    <p:sldId id="330" r:id="rId22"/>
    <p:sldId id="325" r:id="rId23"/>
    <p:sldId id="331" r:id="rId24"/>
    <p:sldId id="324" r:id="rId25"/>
    <p:sldId id="332" r:id="rId26"/>
    <p:sldId id="333" r:id="rId27"/>
    <p:sldId id="328" r:id="rId28"/>
    <p:sldId id="335" r:id="rId29"/>
    <p:sldId id="329" r:id="rId30"/>
    <p:sldId id="337" r:id="rId31"/>
    <p:sldId id="336" r:id="rId32"/>
    <p:sldId id="338" r:id="rId33"/>
    <p:sldId id="340" r:id="rId34"/>
    <p:sldId id="339" r:id="rId35"/>
    <p:sldId id="312" r:id="rId36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8" userDrawn="1">
          <p15:clr>
            <a:srgbClr val="A4A3A4"/>
          </p15:clr>
        </p15:guide>
        <p15:guide id="2" pos="7267" userDrawn="1">
          <p15:clr>
            <a:srgbClr val="A4A3A4"/>
          </p15:clr>
        </p15:guide>
        <p15:guide id="3" orient="horz" pos="661" userDrawn="1">
          <p15:clr>
            <a:srgbClr val="A4A3A4"/>
          </p15:clr>
        </p15:guide>
        <p15:guide id="4" orient="horz" pos="711" userDrawn="1">
          <p15:clr>
            <a:srgbClr val="A4A3A4"/>
          </p15:clr>
        </p15:guide>
        <p15:guide id="5" orient="horz" pos="3960" userDrawn="1">
          <p15:clr>
            <a:srgbClr val="A4A3A4"/>
          </p15:clr>
        </p15:guide>
        <p15:guide id="6" orient="horz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378"/>
        <p:guide pos="7267"/>
        <p:guide orient="horz" pos="661"/>
        <p:guide orient="horz" pos="711"/>
        <p:guide orient="horz" pos="3960"/>
        <p:guide orient="horz"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1" Type="http://schemas.openxmlformats.org/officeDocument/2006/relationships/tags" Target="tags/tag15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4" Type="http://schemas.openxmlformats.org/officeDocument/2006/relationships/theme" Target="../theme/theme3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4" Type="http://schemas.openxmlformats.org/officeDocument/2006/relationships/theme" Target="../theme/theme4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webp"/><Relationship Id="rId2" Type="http://schemas.openxmlformats.org/officeDocument/2006/relationships/image" Target="../media/image23.webp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webp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1551320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zh-CN" altLang="en-US" sz="5400" b="0" i="0" u="none">
                <a:solidFill>
                  <a:srgbClr val="639CEF"/>
                </a:solidFill>
                <a:latin typeface="方正粗宋简体" panose="03000509000000000000" charset="-122"/>
                <a:ea typeface="方正粗宋简体" panose="03000509000000000000" charset="-122"/>
                <a:cs typeface="方正粗宋简体" panose="03000509000000000000" charset="-122"/>
              </a:rPr>
              <a:t>项目九</a:t>
            </a:r>
            <a:r>
              <a:rPr lang="en-US" altLang="zh-CN" sz="5400" b="0" i="0" u="none">
                <a:solidFill>
                  <a:srgbClr val="639CEF"/>
                </a:solidFill>
                <a:latin typeface="方正粗宋简体" panose="03000509000000000000" charset="-122"/>
                <a:ea typeface="方正粗宋简体" panose="03000509000000000000" charset="-122"/>
                <a:cs typeface="方正粗宋简体" panose="03000509000000000000" charset="-122"/>
              </a:rPr>
              <a:t> </a:t>
            </a:r>
            <a:r>
              <a:rPr lang="zh-CN" altLang="en-US" sz="5400" b="0" i="0" u="none">
                <a:solidFill>
                  <a:srgbClr val="639CEF"/>
                </a:solidFill>
                <a:latin typeface="方正粗宋简体" panose="03000509000000000000" charset="-122"/>
                <a:ea typeface="方正粗宋简体" panose="03000509000000000000" charset="-122"/>
                <a:cs typeface="方正粗宋简体" panose="03000509000000000000" charset="-122"/>
              </a:rPr>
              <a:t>绘本的制作</a:t>
            </a:r>
            <a:endParaRPr lang="zh-CN" altLang="en-US" sz="5400" b="0" i="0" u="none">
              <a:solidFill>
                <a:srgbClr val="639CEF"/>
              </a:solidFill>
              <a:latin typeface="方正粗宋简体" panose="03000509000000000000" charset="-122"/>
              <a:ea typeface="方正粗宋简体" panose="03000509000000000000" charset="-122"/>
              <a:cs typeface="方正粗宋简体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842645" y="1111885"/>
            <a:ext cx="4707890" cy="4265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61075" y="2214880"/>
            <a:ext cx="297053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张乐平《三毛流浪记》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大脑袋</a:t>
            </a:r>
            <a:endParaRPr lang="zh-CN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三根头发</a:t>
            </a:r>
            <a:endParaRPr lang="zh-CN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苦难的流浪儿形象</a:t>
            </a:r>
            <a:endParaRPr lang="zh-CN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/>
          <p:cNvSpPr/>
          <p:nvPr/>
        </p:nvSpPr>
        <p:spPr>
          <a:xfrm>
            <a:off x="899160" y="2145665"/>
            <a:ext cx="8491220" cy="21824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l">
              <a:lnSpc>
                <a:spcPct val="130000"/>
              </a:lnSpc>
              <a:buNone/>
            </a:pPr>
            <a:r>
              <a:rPr 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第二讲 色彩</a:t>
            </a:r>
            <a:r>
              <a:rPr lang="zh-CN" alt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的运</a:t>
            </a:r>
            <a:r>
              <a:rPr lang="zh-CN" alt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</a:t>
            </a:r>
            <a:endParaRPr lang="zh-CN" altLang="en-US" sz="6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/>
        </p:nvSpPr>
        <p:spPr>
          <a:xfrm>
            <a:off x="6197600" y="148209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色相环</a:t>
            </a:r>
            <a:endParaRPr lang="en-US" sz="1600" dirty="0"/>
          </a:p>
        </p:txBody>
      </p:sp>
      <p:sp>
        <p:nvSpPr>
          <p:cNvPr id="3" name="Text 3"/>
          <p:cNvSpPr/>
          <p:nvPr/>
        </p:nvSpPr>
        <p:spPr>
          <a:xfrm>
            <a:off x="6197600" y="1880870"/>
            <a:ext cx="5361305" cy="6338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色相环以黄-紫色为界限，分为暖色系和冷色系，暖色系温暖、积极、热情，冷色系寒冷、消极、平静。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107555" y="3620135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色彩三要素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7107555" y="4018915"/>
            <a:ext cx="4645660" cy="9507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色彩变化的三个要素是色相、明度、纯度，色相是色彩名称，明度是色彩明亮和黑暗程度，纯度是色彩鲜艳程度。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03BEC1"/>
                    </a:gs>
                    <a:gs pos="50000">
                      <a:srgbClr val="3474CB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一、</a:t>
            </a:r>
            <a:r>
              <a:rPr lang="en-US" sz="3200" b="1" dirty="0">
                <a:gradFill flip="none" rotWithShape="0">
                  <a:gsLst>
                    <a:gs pos="0">
                      <a:srgbClr val="03BEC1"/>
                    </a:gs>
                    <a:gs pos="50000">
                      <a:srgbClr val="3474CB"/>
                    </a:gs>
                    <a:gs pos="100000">
                      <a:srgbClr val="8E52DF"/>
                    </a:gs>
                  </a:gsLst>
                  <a:lin ang="54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认识色彩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1" name="Text 8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3" name="Text 10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grpSp>
        <p:nvGrpSpPr>
          <p:cNvPr id="49" name="组合 49"/>
          <p:cNvGrpSpPr/>
          <p:nvPr/>
        </p:nvGrpSpPr>
        <p:grpSpPr>
          <a:xfrm>
            <a:off x="1225550" y="2553970"/>
            <a:ext cx="4879340" cy="1883410"/>
            <a:chOff x="5321" y="147832"/>
            <a:chExt cx="6780" cy="2616"/>
          </a:xfrm>
        </p:grpSpPr>
        <p:grpSp>
          <p:nvGrpSpPr>
            <p:cNvPr id="45" name="组合 5"/>
            <p:cNvGrpSpPr/>
            <p:nvPr/>
          </p:nvGrpSpPr>
          <p:grpSpPr>
            <a:xfrm>
              <a:off x="5321" y="147832"/>
              <a:ext cx="2779" cy="2599"/>
              <a:chOff x="10661" y="2338"/>
              <a:chExt cx="7290" cy="6964"/>
            </a:xfrm>
          </p:grpSpPr>
          <p:pic>
            <p:nvPicPr>
              <p:cNvPr id="46" name="图片 3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897"/>
              <a:stretch>
                <a:fillRect/>
              </a:stretch>
            </p:blipFill>
            <p:spPr>
              <a:xfrm>
                <a:off x="10661" y="2338"/>
                <a:ext cx="7290" cy="6964"/>
              </a:xfrm>
              <a:prstGeom prst="rect">
                <a:avLst/>
              </a:prstGeom>
            </p:spPr>
          </p:pic>
          <p:cxnSp>
            <p:nvCxnSpPr>
              <p:cNvPr id="47" name="直接连接符 4"/>
              <p:cNvCxnSpPr/>
              <p:nvPr/>
            </p:nvCxnSpPr>
            <p:spPr>
              <a:xfrm>
                <a:off x="10921" y="2612"/>
                <a:ext cx="6386" cy="5901"/>
              </a:xfrm>
              <a:prstGeom prst="line">
                <a:avLst/>
              </a:prstGeom>
              <a:ln w="571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8" name="图片 3"/>
            <p:cNvPicPr>
              <a:picLocks noChangeAspect="1"/>
            </p:cNvPicPr>
            <p:nvPr/>
          </p:nvPicPr>
          <p:blipFill>
            <a:blip r:embed="rId2"/>
            <a:srcRect l="1168" t="37522" b="8389"/>
            <a:stretch>
              <a:fillRect/>
            </a:stretch>
          </p:blipFill>
          <p:spPr>
            <a:xfrm>
              <a:off x="8233" y="147856"/>
              <a:ext cx="3868" cy="25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/>
        </p:nvSpPr>
        <p:spPr>
          <a:xfrm>
            <a:off x="359811" y="1558925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色彩的轻重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60045" y="1957705"/>
            <a:ext cx="11044555" cy="4108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明度高、色相浅的颜色感觉轻，明度低、色相深的颜色感觉重，如浅粉绿色山比深蓝紫色山轻盈。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59811" y="2430145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色彩的冷暖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60045" y="2828925"/>
            <a:ext cx="10262235" cy="4108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暖色系给人积极华丽印象，冷色系给人质朴消极印象，利用好色彩感觉，能营造贴合故事需求的情绪氛围。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238885" y="466725"/>
            <a:ext cx="503428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二、</a:t>
            </a:r>
            <a:r>
              <a:rPr 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对色彩的感觉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359811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1" name="Text 8"/>
          <p:cNvSpPr/>
          <p:nvPr/>
        </p:nvSpPr>
        <p:spPr>
          <a:xfrm>
            <a:off x="359811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 algn="l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3" name="Text 10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 algn="l">
              <a:lnSpc>
                <a:spcPct val="100000"/>
              </a:lnSpc>
              <a:buNone/>
            </a:pPr>
            <a:endParaRPr lang="en-US" sz="1600" dirty="0"/>
          </a:p>
        </p:txBody>
      </p:sp>
      <p:grpSp>
        <p:nvGrpSpPr>
          <p:cNvPr id="138" name="组合 138"/>
          <p:cNvGrpSpPr/>
          <p:nvPr/>
        </p:nvGrpSpPr>
        <p:grpSpPr>
          <a:xfrm>
            <a:off x="600075" y="3503295"/>
            <a:ext cx="10513060" cy="2406015"/>
            <a:chOff x="18985" y="81643"/>
            <a:chExt cx="7620" cy="1742"/>
          </a:xfrm>
        </p:grpSpPr>
        <p:pic>
          <p:nvPicPr>
            <p:cNvPr id="53" name="图片 3"/>
            <p:cNvPicPr>
              <a:picLocks noChangeAspect="1"/>
            </p:cNvPicPr>
            <p:nvPr/>
          </p:nvPicPr>
          <p:blipFill>
            <a:blip r:embed="rId1"/>
            <a:srcRect t="30401" r="1302" b="19901"/>
            <a:stretch>
              <a:fillRect/>
            </a:stretch>
          </p:blipFill>
          <p:spPr>
            <a:xfrm>
              <a:off x="18985" y="81643"/>
              <a:ext cx="3415" cy="1720"/>
            </a:xfrm>
            <a:prstGeom prst="rect">
              <a:avLst/>
            </a:prstGeom>
          </p:spPr>
        </p:pic>
        <p:grpSp>
          <p:nvGrpSpPr>
            <p:cNvPr id="63" name="组合 63"/>
            <p:cNvGrpSpPr/>
            <p:nvPr/>
          </p:nvGrpSpPr>
          <p:grpSpPr>
            <a:xfrm>
              <a:off x="23029" y="81667"/>
              <a:ext cx="3577" cy="1719"/>
              <a:chOff x="4241" y="172933"/>
              <a:chExt cx="11893" cy="642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250" y="172933"/>
                <a:ext cx="11884" cy="287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54" name="Rectangle 3"/>
              <p:cNvSpPr>
                <a:spLocks noChangeArrowheads="1"/>
              </p:cNvSpPr>
              <p:nvPr/>
            </p:nvSpPr>
            <p:spPr bwMode="auto">
              <a:xfrm>
                <a:off x="5317" y="173332"/>
                <a:ext cx="2282" cy="2175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</p:sp>
          <p:sp>
            <p:nvSpPr>
              <p:cNvPr id="55" name="Rectangle 5"/>
              <p:cNvSpPr>
                <a:spLocks noChangeArrowheads="1"/>
              </p:cNvSpPr>
              <p:nvPr/>
            </p:nvSpPr>
            <p:spPr bwMode="auto">
              <a:xfrm>
                <a:off x="13022" y="173332"/>
                <a:ext cx="2160" cy="2160"/>
              </a:xfrm>
              <a:prstGeom prst="rect">
                <a:avLst/>
              </a:prstGeom>
              <a:solidFill>
                <a:srgbClr val="FF3B0D"/>
              </a:solidFill>
              <a:ln>
                <a:noFill/>
              </a:ln>
              <a:effectLst/>
            </p:spPr>
          </p:sp>
          <p:sp>
            <p:nvSpPr>
              <p:cNvPr id="56" name="Rectangle 4"/>
              <p:cNvSpPr>
                <a:spLocks noChangeArrowheads="1"/>
              </p:cNvSpPr>
              <p:nvPr/>
            </p:nvSpPr>
            <p:spPr bwMode="auto">
              <a:xfrm>
                <a:off x="9167" y="173332"/>
                <a:ext cx="2160" cy="2160"/>
              </a:xfrm>
              <a:prstGeom prst="rect">
                <a:avLst/>
              </a:prstGeom>
              <a:solidFill>
                <a:srgbClr val="99FF99"/>
              </a:solidFill>
              <a:ln>
                <a:noFill/>
              </a:ln>
              <a:effectLst/>
            </p:spPr>
          </p:sp>
          <p:grpSp>
            <p:nvGrpSpPr>
              <p:cNvPr id="57" name="Group 3"/>
              <p:cNvGrpSpPr/>
              <p:nvPr/>
            </p:nvGrpSpPr>
            <p:grpSpPr>
              <a:xfrm>
                <a:off x="4241" y="175915"/>
                <a:ext cx="11893" cy="3441"/>
                <a:chOff x="0" y="0"/>
                <a:chExt cx="4800" cy="1392"/>
              </a:xfrm>
            </p:grpSpPr>
            <p:sp>
              <p:nvSpPr>
                <p:cNvPr id="58" name="Rectangle 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800" cy="1392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</p:sp>
            <p:sp>
              <p:nvSpPr>
                <p:cNvPr id="59" name="Rectangle 5"/>
                <p:cNvSpPr>
                  <a:spLocks noChangeArrowheads="1"/>
                </p:cNvSpPr>
                <p:nvPr/>
              </p:nvSpPr>
              <p:spPr bwMode="auto">
                <a:xfrm>
                  <a:off x="480" y="192"/>
                  <a:ext cx="864" cy="43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</p:sp>
            <p:sp>
              <p:nvSpPr>
                <p:cNvPr id="60" name="Rectangle 6"/>
                <p:cNvSpPr>
                  <a:spLocks noChangeArrowheads="1"/>
                </p:cNvSpPr>
                <p:nvPr/>
              </p:nvSpPr>
              <p:spPr bwMode="auto">
                <a:xfrm>
                  <a:off x="480" y="624"/>
                  <a:ext cx="864" cy="432"/>
                </a:xfrm>
                <a:prstGeom prst="rect">
                  <a:avLst/>
                </a:prstGeom>
                <a:solidFill>
                  <a:srgbClr val="7030A0"/>
                </a:solidFill>
                <a:ln>
                  <a:noFill/>
                </a:ln>
                <a:effectLst/>
              </p:spPr>
            </p:sp>
            <p:sp>
              <p:nvSpPr>
                <p:cNvPr id="61" name="Rectangle 7"/>
                <p:cNvSpPr>
                  <a:spLocks noChangeArrowheads="1"/>
                </p:cNvSpPr>
                <p:nvPr/>
              </p:nvSpPr>
              <p:spPr bwMode="auto">
                <a:xfrm>
                  <a:off x="2016" y="192"/>
                  <a:ext cx="864" cy="864"/>
                </a:xfrm>
                <a:prstGeom prst="rect">
                  <a:avLst/>
                </a:prstGeom>
                <a:solidFill>
                  <a:srgbClr val="AF763D"/>
                </a:solidFill>
                <a:ln>
                  <a:noFill/>
                </a:ln>
                <a:effectLst/>
              </p:spPr>
            </p:sp>
            <p:sp>
              <p:nvSpPr>
                <p:cNvPr id="62" name="Rectangle 8"/>
                <p:cNvSpPr>
                  <a:spLocks noChangeArrowheads="1"/>
                </p:cNvSpPr>
                <p:nvPr/>
              </p:nvSpPr>
              <p:spPr bwMode="auto">
                <a:xfrm>
                  <a:off x="3504" y="192"/>
                  <a:ext cx="864" cy="864"/>
                </a:xfrm>
                <a:prstGeom prst="rect">
                  <a:avLst/>
                </a:prstGeom>
                <a:solidFill>
                  <a:srgbClr val="5B72FF"/>
                </a:solidFill>
                <a:ln>
                  <a:noFill/>
                </a:ln>
                <a:effectLst/>
              </p:spPr>
            </p:sp>
          </p:grp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/>
        </p:nvSpPr>
        <p:spPr>
          <a:xfrm>
            <a:off x="534035" y="1496695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冷暖对比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534035" y="1895475"/>
            <a:ext cx="6440805" cy="730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绘本创作中常用冷暖对比突出主题，前景色用暖色，背景色用冷色，或前景色用冷色，背景色用暖色，拉伸画面层次。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34035" y="3521075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纯度对比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34035" y="3919855"/>
            <a:ext cx="6286500" cy="730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利用同色系统一画面，通过改变色彩纯度增加层次感，适合平静、温馨、自然场景，如《蜡染与撑天伞》。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三、</a:t>
            </a:r>
            <a:r>
              <a:rPr 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色彩对比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1" name="Text 8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3" name="Text 10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1745" y="1329055"/>
            <a:ext cx="2557780" cy="16948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7611745" y="3034030"/>
            <a:ext cx="2418080" cy="32264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6" name="组合 66"/>
          <p:cNvGrpSpPr/>
          <p:nvPr/>
        </p:nvGrpSpPr>
        <p:grpSpPr>
          <a:xfrm>
            <a:off x="1275080" y="1460500"/>
            <a:ext cx="6187440" cy="3719830"/>
            <a:chOff x="4241" y="176449"/>
            <a:chExt cx="13956" cy="9086"/>
          </a:xfrm>
        </p:grpSpPr>
        <p:pic>
          <p:nvPicPr>
            <p:cNvPr id="6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41" y="176449"/>
              <a:ext cx="6818" cy="9086"/>
            </a:xfrm>
            <a:prstGeom prst="rect">
              <a:avLst/>
            </a:prstGeom>
          </p:spPr>
        </p:pic>
        <p:pic>
          <p:nvPicPr>
            <p:cNvPr id="6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85" y="176449"/>
              <a:ext cx="6813" cy="908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464945" y="5427345"/>
            <a:ext cx="61156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曹文轩、郁蓉绘本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烟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       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张之路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乌猫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《太阳和阴凉》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47000" y="2720975"/>
            <a:ext cx="3475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绘本中的颜色都用到了对比的关系。有时候是图和底的冷暖对比、主图和配图的明度对比，有时候是主体物和陪衬物的冷暖对比。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" name="图片 3"/>
          <p:cNvPicPr>
            <a:picLocks noChangeAspect="1"/>
          </p:cNvPicPr>
          <p:nvPr/>
        </p:nvPicPr>
        <p:blipFill>
          <a:blip r:embed="rId1"/>
          <a:srcRect t="14094" b="25245"/>
          <a:stretch>
            <a:fillRect/>
          </a:stretch>
        </p:blipFill>
        <p:spPr>
          <a:xfrm>
            <a:off x="2054860" y="963295"/>
            <a:ext cx="8206105" cy="3733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81070" y="511143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266700" algn="ctr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邵卉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蜡染与撑天伞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，用到了单色的冷暖对比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9" name="组合 99"/>
          <p:cNvGrpSpPr/>
          <p:nvPr/>
        </p:nvGrpSpPr>
        <p:grpSpPr>
          <a:xfrm>
            <a:off x="1597025" y="3138170"/>
            <a:ext cx="7833360" cy="2507615"/>
            <a:chOff x="4147" y="197829"/>
            <a:chExt cx="8548" cy="2819"/>
          </a:xfrm>
        </p:grpSpPr>
        <p:grpSp>
          <p:nvGrpSpPr>
            <p:cNvPr id="68" name="组合 1"/>
            <p:cNvGrpSpPr/>
            <p:nvPr/>
          </p:nvGrpSpPr>
          <p:grpSpPr>
            <a:xfrm>
              <a:off x="4147" y="197829"/>
              <a:ext cx="4065" cy="2819"/>
              <a:chOff x="2336" y="424"/>
              <a:chExt cx="14975" cy="10986"/>
            </a:xfrm>
          </p:grpSpPr>
          <p:pic>
            <p:nvPicPr>
              <p:cNvPr id="69" name="Picture 16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167" y="764"/>
                <a:ext cx="5891" cy="8549"/>
              </a:xfrm>
              <a:prstGeom prst="rect">
                <a:avLst/>
              </a:prstGeom>
              <a:noFill/>
            </p:spPr>
          </p:pic>
          <p:pic>
            <p:nvPicPr>
              <p:cNvPr id="70" name="Picture 1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476" y="424"/>
                <a:ext cx="6458" cy="9129"/>
              </a:xfrm>
              <a:prstGeom prst="rect">
                <a:avLst/>
              </a:prstGeom>
              <a:noFill/>
            </p:spPr>
          </p:pic>
          <p:sp>
            <p:nvSpPr>
              <p:cNvPr id="71" name="矩形 5"/>
              <p:cNvSpPr/>
              <p:nvPr/>
            </p:nvSpPr>
            <p:spPr>
              <a:xfrm>
                <a:off x="2336" y="1019"/>
                <a:ext cx="907" cy="680"/>
              </a:xfrm>
              <a:prstGeom prst="rect">
                <a:avLst/>
              </a:prstGeom>
              <a:solidFill>
                <a:srgbClr val="3F564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2" name="矩形 6"/>
              <p:cNvSpPr/>
              <p:nvPr/>
            </p:nvSpPr>
            <p:spPr>
              <a:xfrm>
                <a:off x="2336" y="3005"/>
                <a:ext cx="907" cy="1526"/>
              </a:xfrm>
              <a:prstGeom prst="rect">
                <a:avLst/>
              </a:prstGeom>
              <a:solidFill>
                <a:srgbClr val="546C39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3" name="矩形 7"/>
              <p:cNvSpPr/>
              <p:nvPr/>
            </p:nvSpPr>
            <p:spPr>
              <a:xfrm>
                <a:off x="2336" y="2000"/>
                <a:ext cx="907" cy="846"/>
              </a:xfrm>
              <a:prstGeom prst="rect">
                <a:avLst/>
              </a:prstGeom>
              <a:solidFill>
                <a:srgbClr val="295148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4" name="矩形 8"/>
              <p:cNvSpPr/>
              <p:nvPr/>
            </p:nvSpPr>
            <p:spPr>
              <a:xfrm>
                <a:off x="2336" y="4648"/>
                <a:ext cx="907" cy="680"/>
              </a:xfrm>
              <a:prstGeom prst="rect">
                <a:avLst/>
              </a:prstGeom>
              <a:solidFill>
                <a:srgbClr val="758D54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5" name="矩形 9"/>
              <p:cNvSpPr/>
              <p:nvPr/>
            </p:nvSpPr>
            <p:spPr>
              <a:xfrm>
                <a:off x="2336" y="6121"/>
                <a:ext cx="907" cy="992"/>
              </a:xfrm>
              <a:prstGeom prst="rect">
                <a:avLst/>
              </a:prstGeom>
              <a:solidFill>
                <a:srgbClr val="9D4748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6" name="矩形 10"/>
              <p:cNvSpPr/>
              <p:nvPr/>
            </p:nvSpPr>
            <p:spPr>
              <a:xfrm>
                <a:off x="2336" y="7255"/>
                <a:ext cx="907" cy="255"/>
              </a:xfrm>
              <a:prstGeom prst="rect">
                <a:avLst/>
              </a:prstGeom>
              <a:solidFill>
                <a:srgbClr val="E7A289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7" name="矩形 11"/>
              <p:cNvSpPr/>
              <p:nvPr/>
            </p:nvSpPr>
            <p:spPr>
              <a:xfrm>
                <a:off x="2336" y="7708"/>
                <a:ext cx="907" cy="907"/>
              </a:xfrm>
              <a:prstGeom prst="rect">
                <a:avLst/>
              </a:prstGeom>
              <a:solidFill>
                <a:srgbClr val="EFD5C3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8" name="矩形 12"/>
              <p:cNvSpPr/>
              <p:nvPr/>
            </p:nvSpPr>
            <p:spPr>
              <a:xfrm>
                <a:off x="16404" y="1712"/>
                <a:ext cx="907" cy="680"/>
              </a:xfrm>
              <a:prstGeom prst="rect">
                <a:avLst/>
              </a:prstGeom>
              <a:solidFill>
                <a:srgbClr val="C47B0A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79" name="矩形 13"/>
              <p:cNvSpPr/>
              <p:nvPr/>
            </p:nvSpPr>
            <p:spPr>
              <a:xfrm>
                <a:off x="16404" y="3698"/>
                <a:ext cx="907" cy="1526"/>
              </a:xfrm>
              <a:prstGeom prst="rect">
                <a:avLst/>
              </a:prstGeom>
              <a:solidFill>
                <a:srgbClr val="F9CB2D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0" name="矩形 14"/>
              <p:cNvSpPr/>
              <p:nvPr/>
            </p:nvSpPr>
            <p:spPr>
              <a:xfrm>
                <a:off x="16404" y="2693"/>
                <a:ext cx="907" cy="846"/>
              </a:xfrm>
              <a:prstGeom prst="rect">
                <a:avLst/>
              </a:prstGeom>
              <a:solidFill>
                <a:srgbClr val="E89705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6" name="矩形 15"/>
              <p:cNvSpPr/>
              <p:nvPr/>
            </p:nvSpPr>
            <p:spPr>
              <a:xfrm>
                <a:off x="16404" y="5341"/>
                <a:ext cx="907" cy="680"/>
              </a:xfrm>
              <a:prstGeom prst="rect">
                <a:avLst/>
              </a:prstGeom>
              <a:solidFill>
                <a:srgbClr val="FEE8A7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17" name="矩形 16"/>
              <p:cNvSpPr/>
              <p:nvPr/>
            </p:nvSpPr>
            <p:spPr>
              <a:xfrm>
                <a:off x="16404" y="7040"/>
                <a:ext cx="907" cy="992"/>
              </a:xfrm>
              <a:prstGeom prst="rect">
                <a:avLst/>
              </a:prstGeom>
              <a:solidFill>
                <a:srgbClr val="465F7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1" name="矩形 17"/>
              <p:cNvSpPr/>
              <p:nvPr/>
            </p:nvSpPr>
            <p:spPr>
              <a:xfrm>
                <a:off x="16404" y="8174"/>
                <a:ext cx="907" cy="255"/>
              </a:xfrm>
              <a:prstGeom prst="rect">
                <a:avLst/>
              </a:prstGeom>
              <a:solidFill>
                <a:srgbClr val="7AA7C3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2" name="文本框 20"/>
              <p:cNvSpPr txBox="1"/>
              <p:nvPr/>
            </p:nvSpPr>
            <p:spPr>
              <a:xfrm>
                <a:off x="11883" y="8996"/>
                <a:ext cx="4267" cy="227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indent="0" algn="l" eaLnBrk="1" fontAlgn="base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750" kern="12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cs typeface="宋体" panose="02010600030101010101" pitchFamily="2" charset="-122"/>
                    <a:sym typeface="Times New Roman" panose="02020603050405020304"/>
                  </a:rPr>
                  <a:t>8:2</a:t>
                </a:r>
                <a:endParaRPr lang="en-US" altLang="zh-CN" sz="750" ker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223" y="8882"/>
                <a:ext cx="3469" cy="25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indent="0" algn="l" eaLnBrk="1" fontAlgn="base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750" kern="12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cs typeface="宋体" panose="02010600030101010101" pitchFamily="2" charset="-122"/>
                    <a:sym typeface="Times New Roman" panose="02020603050405020304"/>
                  </a:rPr>
                  <a:t>7:3</a:t>
                </a:r>
                <a:endParaRPr lang="en-US" altLang="zh-CN" sz="750" ker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endParaRPr>
              </a:p>
            </p:txBody>
          </p:sp>
        </p:grpSp>
        <p:grpSp>
          <p:nvGrpSpPr>
            <p:cNvPr id="83" name="组合 3"/>
            <p:cNvGrpSpPr/>
            <p:nvPr/>
          </p:nvGrpSpPr>
          <p:grpSpPr>
            <a:xfrm>
              <a:off x="8356" y="197889"/>
              <a:ext cx="4339" cy="2688"/>
              <a:chOff x="980" y="439"/>
              <a:chExt cx="17238" cy="11104"/>
            </a:xfrm>
          </p:grpSpPr>
          <p:pic>
            <p:nvPicPr>
              <p:cNvPr id="84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80" y="524"/>
                <a:ext cx="6521" cy="8895"/>
              </a:xfrm>
              <a:prstGeom prst="rect">
                <a:avLst/>
              </a:prstGeom>
              <a:noFill/>
            </p:spPr>
          </p:pic>
          <p:sp>
            <p:nvSpPr>
              <p:cNvPr id="85" name="矩形 12"/>
              <p:cNvSpPr/>
              <p:nvPr/>
            </p:nvSpPr>
            <p:spPr>
              <a:xfrm>
                <a:off x="7864" y="1344"/>
                <a:ext cx="907" cy="680"/>
              </a:xfrm>
              <a:prstGeom prst="rect">
                <a:avLst/>
              </a:prstGeom>
              <a:solidFill>
                <a:srgbClr val="406646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6" name="矩形 14"/>
              <p:cNvSpPr/>
              <p:nvPr/>
            </p:nvSpPr>
            <p:spPr>
              <a:xfrm>
                <a:off x="7864" y="2111"/>
                <a:ext cx="907" cy="846"/>
              </a:xfrm>
              <a:prstGeom prst="rect">
                <a:avLst/>
              </a:prstGeom>
              <a:solidFill>
                <a:srgbClr val="7B7C6E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7" name="矩形 15"/>
              <p:cNvSpPr/>
              <p:nvPr/>
            </p:nvSpPr>
            <p:spPr>
              <a:xfrm>
                <a:off x="7864" y="3019"/>
                <a:ext cx="907" cy="680"/>
              </a:xfrm>
              <a:prstGeom prst="rect">
                <a:avLst/>
              </a:prstGeom>
              <a:solidFill>
                <a:srgbClr val="86917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8" name="矩形 16"/>
              <p:cNvSpPr/>
              <p:nvPr/>
            </p:nvSpPr>
            <p:spPr>
              <a:xfrm>
                <a:off x="7864" y="6333"/>
                <a:ext cx="907" cy="992"/>
              </a:xfrm>
              <a:prstGeom prst="rect">
                <a:avLst/>
              </a:prstGeom>
              <a:solidFill>
                <a:srgbClr val="9F553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89" name="矩形 17"/>
              <p:cNvSpPr/>
              <p:nvPr/>
            </p:nvSpPr>
            <p:spPr>
              <a:xfrm>
                <a:off x="7864" y="7467"/>
                <a:ext cx="907" cy="255"/>
              </a:xfrm>
              <a:prstGeom prst="rect">
                <a:avLst/>
              </a:prstGeom>
              <a:solidFill>
                <a:srgbClr val="EB8549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0" name="矩形 18"/>
              <p:cNvSpPr/>
              <p:nvPr/>
            </p:nvSpPr>
            <p:spPr>
              <a:xfrm>
                <a:off x="7864" y="8146"/>
                <a:ext cx="907" cy="907"/>
              </a:xfrm>
              <a:prstGeom prst="rect">
                <a:avLst/>
              </a:prstGeom>
              <a:solidFill>
                <a:srgbClr val="A7212A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1" name="矩形 19"/>
              <p:cNvSpPr/>
              <p:nvPr/>
            </p:nvSpPr>
            <p:spPr>
              <a:xfrm>
                <a:off x="7864" y="7794"/>
                <a:ext cx="907" cy="255"/>
              </a:xfrm>
              <a:prstGeom prst="rect">
                <a:avLst/>
              </a:prstGeom>
              <a:solidFill>
                <a:srgbClr val="C74C25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2" name="文本框 21"/>
              <p:cNvSpPr txBox="1"/>
              <p:nvPr/>
            </p:nvSpPr>
            <p:spPr>
              <a:xfrm>
                <a:off x="2800" y="9170"/>
                <a:ext cx="4500" cy="237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indent="0" algn="l" eaLnBrk="1" fontAlgn="base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750" kern="12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cs typeface="宋体" panose="02010600030101010101" pitchFamily="2" charset="-122"/>
                    <a:sym typeface="Times New Roman" panose="02020603050405020304"/>
                  </a:rPr>
                  <a:t>5:5</a:t>
                </a:r>
                <a:endParaRPr lang="en-US" altLang="zh-CN" sz="750" ker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endParaRPr>
              </a:p>
            </p:txBody>
          </p:sp>
          <p:pic>
            <p:nvPicPr>
              <p:cNvPr id="93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629" y="439"/>
                <a:ext cx="7589" cy="8880"/>
              </a:xfrm>
              <a:prstGeom prst="rect">
                <a:avLst/>
              </a:prstGeom>
              <a:noFill/>
            </p:spPr>
          </p:pic>
          <p:sp>
            <p:nvSpPr>
              <p:cNvPr id="94" name="矩形 2"/>
              <p:cNvSpPr/>
              <p:nvPr/>
            </p:nvSpPr>
            <p:spPr>
              <a:xfrm>
                <a:off x="9456" y="2316"/>
                <a:ext cx="907" cy="680"/>
              </a:xfrm>
              <a:prstGeom prst="rect">
                <a:avLst/>
              </a:prstGeom>
              <a:solidFill>
                <a:srgbClr val="CDD564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5" name="矩形 8"/>
              <p:cNvSpPr/>
              <p:nvPr/>
            </p:nvSpPr>
            <p:spPr>
              <a:xfrm>
                <a:off x="9456" y="4302"/>
                <a:ext cx="907" cy="1526"/>
              </a:xfrm>
              <a:prstGeom prst="rect">
                <a:avLst/>
              </a:prstGeom>
              <a:solidFill>
                <a:srgbClr val="898C26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6" name="矩形 11"/>
              <p:cNvSpPr/>
              <p:nvPr/>
            </p:nvSpPr>
            <p:spPr>
              <a:xfrm>
                <a:off x="9456" y="3297"/>
                <a:ext cx="907" cy="846"/>
              </a:xfrm>
              <a:prstGeom prst="rect">
                <a:avLst/>
              </a:prstGeom>
              <a:solidFill>
                <a:srgbClr val="97B87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23" name="矩形 22"/>
              <p:cNvSpPr/>
              <p:nvPr/>
            </p:nvSpPr>
            <p:spPr>
              <a:xfrm>
                <a:off x="9457" y="5987"/>
                <a:ext cx="907" cy="992"/>
              </a:xfrm>
              <a:prstGeom prst="rect">
                <a:avLst/>
              </a:prstGeom>
              <a:solidFill>
                <a:srgbClr val="5E2F1D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7" name="矩形 23"/>
              <p:cNvSpPr/>
              <p:nvPr/>
            </p:nvSpPr>
            <p:spPr>
              <a:xfrm>
                <a:off x="9456" y="8100"/>
                <a:ext cx="907" cy="255"/>
              </a:xfrm>
              <a:prstGeom prst="rect">
                <a:avLst/>
              </a:prstGeom>
              <a:solidFill>
                <a:srgbClr val="B00E1C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</p:sp>
          <p:sp>
            <p:nvSpPr>
              <p:cNvPr id="98" name="文本框 24"/>
              <p:cNvSpPr txBox="1"/>
              <p:nvPr/>
            </p:nvSpPr>
            <p:spPr>
              <a:xfrm>
                <a:off x="13239" y="8803"/>
                <a:ext cx="2971" cy="254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0" indent="0" algn="l" eaLnBrk="1" fontAlgn="base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750" kern="1200">
                    <a:solidFill>
                      <a:srgbClr val="000000"/>
                    </a:solidFill>
                    <a:latin typeface="Arial" panose="020B0604020202020204"/>
                    <a:ea typeface="宋体" panose="02010600030101010101" pitchFamily="2" charset="-122"/>
                    <a:cs typeface="宋体" panose="02010600030101010101" pitchFamily="2" charset="-122"/>
                    <a:sym typeface="Times New Roman" panose="02020603050405020304"/>
                  </a:rPr>
                  <a:t>9:1</a:t>
                </a:r>
                <a:endParaRPr lang="en-US" altLang="zh-CN" sz="750" ker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454785" y="1488440"/>
            <a:ext cx="6803390" cy="12763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同学们初学，可以用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7:3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的比例关系来安排颜色。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即主色占比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，副色占比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。主色和副色各选一类同色系（同色系是在全系色相环中夹角大约不超过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90°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范围内的颜色。）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6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四、</a:t>
            </a:r>
            <a:r>
              <a:rPr 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</a:t>
            </a:r>
            <a:r>
              <a:rPr lang="zh-CN" alt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实训</a:t>
            </a:r>
            <a:endParaRPr lang="zh-CN" altLang="en-US" sz="3200" b="1" dirty="0">
              <a:gradFill flip="none" rotWithShape="0">
                <a:gsLst>
                  <a:gs pos="0">
                    <a:srgbClr val="0250C5"/>
                  </a:gs>
                  <a:gs pos="100000">
                    <a:srgbClr val="D43F8D"/>
                  </a:gs>
                </a:gsLst>
                <a:lin ang="3600000" scaled="1"/>
              </a:gra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1" name="Text 8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3" name="Text 10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/>
          <p:nvPr/>
        </p:nvSpPr>
        <p:spPr>
          <a:xfrm>
            <a:off x="520700" y="2428240"/>
            <a:ext cx="9311640" cy="21824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l">
              <a:lnSpc>
                <a:spcPct val="130000"/>
              </a:lnSpc>
              <a:buNone/>
            </a:pPr>
            <a:r>
              <a:rPr 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第三讲 分镜与构图</a:t>
            </a:r>
            <a:endParaRPr lang="en-US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ext 8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一、绘本的分镜</a:t>
            </a:r>
            <a:endParaRPr lang="zh-CN" altLang="en-US" sz="3200" b="1" dirty="0">
              <a:gradFill flip="none" rotWithShape="0">
                <a:gsLst>
                  <a:gs pos="0">
                    <a:srgbClr val="330867"/>
                  </a:gs>
                  <a:gs pos="100000">
                    <a:srgbClr val="30CFD0"/>
                  </a:gs>
                </a:gsLst>
                <a:lin ang="8220000" scaled="1"/>
              </a:gra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3" name="Text 10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5" name="Text 12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" name="文本框 3"/>
          <p:cNvSpPr txBox="1"/>
          <p:nvPr/>
        </p:nvSpPr>
        <p:spPr>
          <a:xfrm>
            <a:off x="1589405" y="1379220"/>
            <a:ext cx="765683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分镜是电影拍摄的一种手段。绘本里的分镜，也可以叫故事版，是我们将故事脚本，用草图小稿的形式在一张纸上画出来。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" name="图片 1"/>
          <p:cNvPicPr>
            <a:picLocks noChangeAspect="1"/>
          </p:cNvPicPr>
          <p:nvPr/>
        </p:nvPicPr>
        <p:blipFill>
          <a:blip r:embed="rId1"/>
          <a:srcRect r="-339" b="50712"/>
          <a:stretch>
            <a:fillRect/>
          </a:stretch>
        </p:blipFill>
        <p:spPr>
          <a:xfrm>
            <a:off x="3334385" y="2288540"/>
            <a:ext cx="4718685" cy="3089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4045" y="545750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266700" algn="ctr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鸟类的秘密生活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分镜草稿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bg1"/>
                </a:solidFill>
                <a:latin typeface="方正粗宋简体" panose="03000509000000000000" charset="-122"/>
                <a:ea typeface="方正粗宋简体" panose="03000509000000000000" charset="-122"/>
                <a:cs typeface="方正粗宋简体" panose="03000509000000000000" charset="-122"/>
                <a:sym typeface="+mn-ea"/>
              </a:rPr>
              <a:t>绘本的制作</a:t>
            </a:r>
            <a:endParaRPr lang="zh-CN" altLang="en-US" sz="3600" b="0" i="0" u="none">
              <a:solidFill>
                <a:schemeClr val="bg1"/>
              </a:solidFill>
              <a:latin typeface="方正粗宋简体" panose="03000509000000000000" charset="-122"/>
              <a:ea typeface="方正粗宋简体" panose="03000509000000000000" charset="-122"/>
              <a:cs typeface="方正粗宋简体" panose="03000509000000000000" charset="-122"/>
              <a:sym typeface="+mn-ea"/>
            </a:endParaRPr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3282315"/>
            <a:ext cx="10845800" cy="253238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第一讲 绘本角色设</a:t>
            </a:r>
            <a:r>
              <a:rPr lang="zh-CN" alt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定</a:t>
            </a:r>
            <a:endParaRPr lang="en-US" dirty="0"/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第二讲 色彩</a:t>
            </a:r>
            <a:r>
              <a:rPr lang="zh-CN" alt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的运用</a:t>
            </a:r>
            <a:endParaRPr lang="en-US" dirty="0"/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第三讲 分镜与构图</a:t>
            </a:r>
            <a:endParaRPr lang="en-US" dirty="0"/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第四讲 绘本制作实训</a:t>
            </a:r>
            <a:endParaRPr lang="en-US" dirty="0"/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/>
        </p:nvSpPr>
        <p:spPr>
          <a:xfrm>
            <a:off x="455295" y="1332548"/>
            <a:ext cx="4979035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线条型构图</a:t>
            </a:r>
            <a:endParaRPr lang="en-US" sz="1600" dirty="0"/>
          </a:p>
        </p:txBody>
      </p:sp>
      <p:sp>
        <p:nvSpPr>
          <p:cNvPr id="3" name="Text 3"/>
          <p:cNvSpPr/>
          <p:nvPr/>
        </p:nvSpPr>
        <p:spPr>
          <a:xfrm>
            <a:off x="455295" y="1677670"/>
            <a:ext cx="6518910" cy="5802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竖线构图体现空间纵深感，斜线构图表现动感和方向，横线式构图具有秩序性和稳定性，S式构图活泼，具有延伸感。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二、</a:t>
            </a:r>
            <a:r>
              <a:rPr 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常用构图形式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3" name="Text 10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5" name="Text 12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grpSp>
        <p:nvGrpSpPr>
          <p:cNvPr id="141" name="组合 141"/>
          <p:cNvGrpSpPr/>
          <p:nvPr/>
        </p:nvGrpSpPr>
        <p:grpSpPr>
          <a:xfrm>
            <a:off x="3510280" y="2371090"/>
            <a:ext cx="5696585" cy="2959100"/>
            <a:chOff x="16422" y="111613"/>
            <a:chExt cx="7206" cy="3858"/>
          </a:xfrm>
        </p:grpSpPr>
        <p:pic>
          <p:nvPicPr>
            <p:cNvPr id="142" name="图片 1"/>
            <p:cNvPicPr>
              <a:picLocks noChangeAspect="1"/>
            </p:cNvPicPr>
            <p:nvPr/>
          </p:nvPicPr>
          <p:blipFill>
            <a:blip r:embed="rId1"/>
            <a:srcRect l="3798" t="21173" r="38703" b="8143"/>
            <a:stretch>
              <a:fillRect/>
            </a:stretch>
          </p:blipFill>
          <p:spPr>
            <a:xfrm>
              <a:off x="16422" y="111613"/>
              <a:ext cx="2355" cy="38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图片 9"/>
            <p:cNvPicPr>
              <a:picLocks noChangeAspect="1"/>
            </p:cNvPicPr>
            <p:nvPr/>
          </p:nvPicPr>
          <p:blipFill>
            <a:blip r:embed="rId1"/>
            <a:srcRect l="64227" t="55251" r="6474" b="5670"/>
            <a:stretch>
              <a:fillRect/>
            </a:stretch>
          </p:blipFill>
          <p:spPr>
            <a:xfrm>
              <a:off x="19002" y="111703"/>
              <a:ext cx="2100" cy="37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96" y="111683"/>
              <a:ext cx="2232" cy="374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5" name="直接连接符 34"/>
            <p:cNvCxnSpPr/>
            <p:nvPr/>
          </p:nvCxnSpPr>
          <p:spPr>
            <a:xfrm flipH="1">
              <a:off x="19650" y="111738"/>
              <a:ext cx="30" cy="3645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37"/>
            <p:cNvCxnSpPr/>
            <p:nvPr/>
          </p:nvCxnSpPr>
          <p:spPr>
            <a:xfrm flipH="1">
              <a:off x="20445" y="111738"/>
              <a:ext cx="30" cy="3645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4476750" y="548481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algn="ctr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线条性构图插图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1" name="组合 3"/>
          <p:cNvGrpSpPr/>
          <p:nvPr/>
        </p:nvGrpSpPr>
        <p:grpSpPr>
          <a:xfrm>
            <a:off x="1696720" y="2054225"/>
            <a:ext cx="8216900" cy="2534285"/>
            <a:chOff x="220" y="3075"/>
            <a:chExt cx="18416" cy="5336"/>
          </a:xfrm>
        </p:grpSpPr>
        <p:pic>
          <p:nvPicPr>
            <p:cNvPr id="102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92" y="3079"/>
              <a:ext cx="6744" cy="5333"/>
            </a:xfrm>
            <a:prstGeom prst="rect">
              <a:avLst/>
            </a:prstGeom>
          </p:spPr>
        </p:pic>
        <p:pic>
          <p:nvPicPr>
            <p:cNvPr id="103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" y="3075"/>
              <a:ext cx="3996" cy="5329"/>
            </a:xfrm>
            <a:prstGeom prst="rect">
              <a:avLst/>
            </a:prstGeom>
          </p:spPr>
        </p:pic>
        <p:pic>
          <p:nvPicPr>
            <p:cNvPr id="104" name="图片 2"/>
            <p:cNvPicPr>
              <a:picLocks noChangeAspect="1"/>
            </p:cNvPicPr>
            <p:nvPr/>
          </p:nvPicPr>
          <p:blipFill>
            <a:blip r:embed="rId3"/>
            <a:srcRect l="381" t="24238" r="7389" b="27707"/>
            <a:stretch>
              <a:fillRect/>
            </a:stretch>
          </p:blipFill>
          <p:spPr>
            <a:xfrm>
              <a:off x="4216" y="3075"/>
              <a:ext cx="7676" cy="5333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696720" y="4812665"/>
            <a:ext cx="82848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鞠占圃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桃花源记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                  </a:t>
            </a:r>
            <a:r>
              <a:rPr lang="en-US" altLang="zh-CN" sz="1600" b="0">
                <a:latin typeface="Times New Roman" panose="02020603050405020304"/>
                <a:ea typeface="宋体" panose="02010600030101010101" pitchFamily="2" charset="-122"/>
              </a:rPr>
              <a:t>                   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艾琳</a:t>
            </a:r>
            <a:r>
              <a:rPr lang="en-US" altLang="zh-CN" sz="1600" b="0">
                <a:latin typeface="Times New Roman" panose="02020603050405020304"/>
                <a:ea typeface="宋体" panose="02010600030101010101" pitchFamily="2" charset="-122"/>
              </a:rPr>
              <a:t>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佩纳齐（意</a:t>
            </a:r>
            <a:r>
              <a:rPr lang="en-US" altLang="zh-CN" sz="1600" b="0">
                <a:latin typeface="Times New Roman" panose="02020603050405020304"/>
                <a:ea typeface="宋体" panose="02010600030101010101" pitchFamily="2" charset="-122"/>
              </a:rPr>
              <a:t>)  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在山里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27350" y="548481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algn="ctr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线条性构图插图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8" name="组合 7"/>
          <p:cNvGrpSpPr/>
          <p:nvPr/>
        </p:nvGrpSpPr>
        <p:grpSpPr>
          <a:xfrm>
            <a:off x="1875790" y="1084580"/>
            <a:ext cx="7988300" cy="3284220"/>
            <a:chOff x="4277" y="2568"/>
            <a:chExt cx="12467" cy="5384"/>
          </a:xfrm>
        </p:grpSpPr>
        <p:pic>
          <p:nvPicPr>
            <p:cNvPr id="109" name="图片 1"/>
            <p:cNvPicPr>
              <a:picLocks noChangeAspect="1"/>
            </p:cNvPicPr>
            <p:nvPr/>
          </p:nvPicPr>
          <p:blipFill>
            <a:blip r:embed="rId1"/>
            <a:srcRect t="25231" b="25028"/>
            <a:stretch>
              <a:fillRect/>
            </a:stretch>
          </p:blipFill>
          <p:spPr>
            <a:xfrm>
              <a:off x="8628" y="2568"/>
              <a:ext cx="8117" cy="5384"/>
            </a:xfrm>
            <a:prstGeom prst="rect">
              <a:avLst/>
            </a:prstGeom>
          </p:spPr>
        </p:pic>
        <p:pic>
          <p:nvPicPr>
            <p:cNvPr id="110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7" y="2568"/>
              <a:ext cx="4036" cy="5382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057140" y="4686935"/>
            <a:ext cx="14192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Times New Roman" panose="02020603050405020304"/>
                <a:ea typeface="Times New Roman" panose="02020603050405020304"/>
              </a:rPr>
              <a:t>S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式构图形式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4"/>
          <p:cNvSpPr/>
          <p:nvPr/>
        </p:nvSpPr>
        <p:spPr>
          <a:xfrm>
            <a:off x="455295" y="727393"/>
            <a:ext cx="4979035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几何式构图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455295" y="1072515"/>
            <a:ext cx="10238105" cy="10509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三角式构图稳定、完整、安全，圆形或“c”型式构图能将视线引向主体中心。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安的三种动态在一个画面中构成了一个三角形结构，画面虽无其他场景，但依然均衡稳定。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en-US" sz="1600" dirty="0">
              <a:solidFill>
                <a:srgbClr val="40404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11" name="图片 4"/>
          <p:cNvPicPr>
            <a:picLocks noChangeAspect="1"/>
          </p:cNvPicPr>
          <p:nvPr/>
        </p:nvPicPr>
        <p:blipFill>
          <a:blip r:embed="rId1"/>
          <a:srcRect t="38247" b="26115"/>
          <a:stretch>
            <a:fillRect/>
          </a:stretch>
        </p:blipFill>
        <p:spPr>
          <a:xfrm>
            <a:off x="5996940" y="2240280"/>
            <a:ext cx="4208780" cy="2002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0110" y="448659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algn="ctr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王早早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安的种子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1"/>
          <a:srcRect l="-522" r="522" b="62043"/>
          <a:stretch>
            <a:fillRect/>
          </a:stretch>
        </p:blipFill>
        <p:spPr>
          <a:xfrm>
            <a:off x="1930400" y="2240280"/>
            <a:ext cx="3965575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" name="组合 1"/>
          <p:cNvGrpSpPr/>
          <p:nvPr/>
        </p:nvGrpSpPr>
        <p:grpSpPr>
          <a:xfrm>
            <a:off x="3475355" y="1435735"/>
            <a:ext cx="7025640" cy="3159760"/>
            <a:chOff x="5448" y="2423"/>
            <a:chExt cx="10569" cy="4936"/>
          </a:xfrm>
        </p:grpSpPr>
        <p:pic>
          <p:nvPicPr>
            <p:cNvPr id="113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48" y="2456"/>
              <a:ext cx="3583" cy="4776"/>
            </a:xfrm>
            <a:prstGeom prst="rect">
              <a:avLst/>
            </a:prstGeom>
          </p:spPr>
        </p:pic>
        <p:pic>
          <p:nvPicPr>
            <p:cNvPr id="114" name="图片 6"/>
            <p:cNvPicPr>
              <a:picLocks noChangeAspect="1"/>
            </p:cNvPicPr>
            <p:nvPr/>
          </p:nvPicPr>
          <p:blipFill>
            <a:blip r:embed="rId2"/>
            <a:srcRect l="10448" t="54781" r="12625" b="3397"/>
            <a:stretch>
              <a:fillRect/>
            </a:stretch>
          </p:blipFill>
          <p:spPr>
            <a:xfrm>
              <a:off x="9209" y="2423"/>
              <a:ext cx="6808" cy="4936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727710" y="3091815"/>
            <a:ext cx="22904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圆形或叫</a:t>
            </a:r>
            <a:r>
              <a:rPr lang="en-US" altLang="zh-CN" sz="1600" b="0">
                <a:latin typeface="Times New Roman" panose="02020603050405020304"/>
                <a:ea typeface="宋体" panose="02010600030101010101" pitchFamily="2" charset="-122"/>
              </a:rPr>
              <a:t>“c”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型式构图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6"/>
          <p:cNvSpPr/>
          <p:nvPr/>
        </p:nvSpPr>
        <p:spPr>
          <a:xfrm>
            <a:off x="660400" y="745808"/>
            <a:ext cx="4979035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r>
              <a:rPr lang="zh-CN" alt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对比式构图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660400" y="1090930"/>
            <a:ext cx="8902065" cy="3708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空间对比通过留白营造视觉空间对比关系，还有大小对比、颜色对比、疏密对比，增加视觉冲击力。</a:t>
            </a:r>
            <a:endParaRPr lang="en-US" sz="1600" dirty="0"/>
          </a:p>
        </p:txBody>
      </p:sp>
      <p:grpSp>
        <p:nvGrpSpPr>
          <p:cNvPr id="115" name="组合 6"/>
          <p:cNvGrpSpPr/>
          <p:nvPr/>
        </p:nvGrpSpPr>
        <p:grpSpPr>
          <a:xfrm>
            <a:off x="2251075" y="2068830"/>
            <a:ext cx="7110095" cy="2842260"/>
            <a:chOff x="3141" y="2826"/>
            <a:chExt cx="14477" cy="5560"/>
          </a:xfrm>
        </p:grpSpPr>
        <p:pic>
          <p:nvPicPr>
            <p:cNvPr id="116" name="图片 2"/>
            <p:cNvPicPr>
              <a:picLocks noChangeAspect="1"/>
            </p:cNvPicPr>
            <p:nvPr/>
          </p:nvPicPr>
          <p:blipFill>
            <a:blip r:embed="rId1"/>
            <a:srcRect b="18022"/>
            <a:stretch>
              <a:fillRect/>
            </a:stretch>
          </p:blipFill>
          <p:spPr>
            <a:xfrm>
              <a:off x="3141" y="2908"/>
              <a:ext cx="5011" cy="5478"/>
            </a:xfrm>
            <a:prstGeom prst="rect">
              <a:avLst/>
            </a:prstGeom>
          </p:spPr>
        </p:pic>
        <p:pic>
          <p:nvPicPr>
            <p:cNvPr id="117" name="图片 3"/>
            <p:cNvPicPr>
              <a:picLocks noChangeAspect="1"/>
            </p:cNvPicPr>
            <p:nvPr/>
          </p:nvPicPr>
          <p:blipFill>
            <a:blip r:embed="rId2"/>
            <a:srcRect t="12383" b="3756"/>
            <a:stretch>
              <a:fillRect/>
            </a:stretch>
          </p:blipFill>
          <p:spPr>
            <a:xfrm>
              <a:off x="8364" y="2826"/>
              <a:ext cx="4972" cy="5560"/>
            </a:xfrm>
            <a:prstGeom prst="rect">
              <a:avLst/>
            </a:prstGeom>
          </p:spPr>
        </p:pic>
        <p:pic>
          <p:nvPicPr>
            <p:cNvPr id="118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50" y="2826"/>
              <a:ext cx="4168" cy="5559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2335530" y="5057140"/>
            <a:ext cx="71437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933450" algn="just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6-26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汉字启蒙读物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    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6-27 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符文征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阿圆的家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/>
          <p:nvPr/>
        </p:nvSpPr>
        <p:spPr>
          <a:xfrm>
            <a:off x="520700" y="2428240"/>
            <a:ext cx="9311640" cy="21824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l">
              <a:lnSpc>
                <a:spcPct val="130000"/>
              </a:lnSpc>
              <a:buNone/>
            </a:pPr>
            <a:r>
              <a:rPr 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第四讲 绘本制作实训</a:t>
            </a:r>
            <a:endParaRPr lang="en-US" sz="1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/>
        </p:nvSpPr>
        <p:spPr>
          <a:xfrm>
            <a:off x="6656705" y="2407285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创作要求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656705" y="2951480"/>
            <a:ext cx="4584700" cy="16910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创作一本原创绘本草案.</a:t>
            </a:r>
            <a:endParaRPr lang="en-US" sz="1600" dirty="0">
              <a:solidFill>
                <a:srgbClr val="40404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r>
              <a:rPr lang="zh-CN" alt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要求角色、色彩、分镜与构图完善</a:t>
            </a:r>
            <a:endParaRPr lang="en-US" sz="1600" dirty="0">
              <a:solidFill>
                <a:srgbClr val="40404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r>
              <a:rPr lang="zh-CN" alt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如果有立体结构，需呈现。</a:t>
            </a:r>
            <a:endParaRPr lang="en-US" sz="1600" dirty="0">
              <a:solidFill>
                <a:srgbClr val="40404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algn="just">
              <a:lnSpc>
                <a:spcPct val="130000"/>
              </a:lnSpc>
              <a:buClrTx/>
              <a:buSzTx/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3、3课时内完成</a:t>
            </a:r>
            <a:endParaRPr lang="en-US" sz="1600" dirty="0">
              <a:solidFill>
                <a:srgbClr val="40404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algn="just">
              <a:lnSpc>
                <a:spcPct val="130000"/>
              </a:lnSpc>
              <a:buClrTx/>
              <a:buSzTx/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4、小组合作</a:t>
            </a:r>
            <a:endParaRPr lang="en-US" sz="1600" dirty="0">
              <a:solidFill>
                <a:srgbClr val="40404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一、</a:t>
            </a:r>
            <a:r>
              <a:rPr 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任务发布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9" name="Text 6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1" name="Text 8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test-kimi-img.moonshot.cn/pub/slides/slides_tmpl/image/25-07-10-13:56:59-d1nlcatlcfb7ddgadkg0.jpeg"/>
          <p:cNvPicPr>
            <a:picLocks noChangeAspect="1"/>
          </p:cNvPicPr>
          <p:nvPr/>
        </p:nvPicPr>
        <p:blipFill>
          <a:blip r:embed="rId1"/>
          <a:srcRect l="6" r="6"/>
          <a:stretch>
            <a:fillRect/>
          </a:stretch>
        </p:blipFill>
        <p:spPr>
          <a:xfrm flipH="1">
            <a:off x="733425" y="1725295"/>
            <a:ext cx="5701030" cy="31953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>
            <p:custDataLst>
              <p:tags r:id="rId1"/>
            </p:custDataLst>
          </p:nvPr>
        </p:nvSpPr>
        <p:spPr>
          <a:xfrm>
            <a:off x="1061720" y="2123440"/>
            <a:ext cx="4064000" cy="9507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分析《蜡染与撑天伞》如何通过纯度对比表现温馨氛围，色彩设计如何与非物质文化遗产结合。</a:t>
            </a:r>
            <a:endParaRPr lang="en-US" sz="1600" dirty="0"/>
          </a:p>
        </p:txBody>
      </p:sp>
      <p:sp>
        <p:nvSpPr>
          <p:cNvPr id="3" name="Text 3"/>
          <p:cNvSpPr/>
          <p:nvPr>
            <p:custDataLst>
              <p:tags r:id="rId2"/>
            </p:custDataLst>
          </p:nvPr>
        </p:nvSpPr>
        <p:spPr>
          <a:xfrm>
            <a:off x="6569710" y="1680845"/>
            <a:ext cx="406400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案例2：《鸟类的秘密生活》</a:t>
            </a:r>
            <a:endParaRPr lang="en-US" sz="1600" dirty="0"/>
          </a:p>
        </p:txBody>
      </p:sp>
      <p:sp>
        <p:nvSpPr>
          <p:cNvPr id="7" name="Text 4"/>
          <p:cNvSpPr/>
          <p:nvPr>
            <p:custDataLst>
              <p:tags r:id="rId3"/>
            </p:custDataLst>
          </p:nvPr>
        </p:nvSpPr>
        <p:spPr>
          <a:xfrm>
            <a:off x="6569710" y="2123440"/>
            <a:ext cx="4064000" cy="9507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讨论《鸟类的秘密生活》如何通过分镜设计增强故事连贯性，分镜如何服务于绘本主题。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二、分组讨论案例分析</a:t>
            </a:r>
            <a:endParaRPr lang="zh-CN" altLang="en-US" sz="3200" b="1" dirty="0">
              <a:gradFill flip="none" rotWithShape="0">
                <a:gsLst>
                  <a:gs pos="0">
                    <a:srgbClr val="330867"/>
                  </a:gs>
                  <a:gs pos="100000">
                    <a:srgbClr val="30CFD0"/>
                  </a:gs>
                </a:gsLst>
                <a:lin ang="8220000" scaled="1"/>
              </a:gra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0" name="Text 7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10"/>
          <p:cNvSpPr/>
          <p:nvPr>
            <p:custDataLst>
              <p:tags r:id="rId4"/>
            </p:custDataLst>
          </p:nvPr>
        </p:nvSpPr>
        <p:spPr>
          <a:xfrm>
            <a:off x="1061720" y="1680845"/>
            <a:ext cx="406400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案例1：《蜡染与撑天伞》</a:t>
            </a:r>
            <a:endParaRPr lang="en-US" sz="1600" dirty="0"/>
          </a:p>
        </p:txBody>
      </p:sp>
      <p:sp>
        <p:nvSpPr>
          <p:cNvPr id="11" name="Text 3"/>
          <p:cNvSpPr/>
          <p:nvPr/>
        </p:nvSpPr>
        <p:spPr>
          <a:xfrm>
            <a:off x="1689100" y="3231515"/>
            <a:ext cx="9847580" cy="155765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4"/>
          <p:cNvSpPr/>
          <p:nvPr>
            <p:custDataLst>
              <p:tags r:id="rId5"/>
            </p:custDataLst>
          </p:nvPr>
        </p:nvSpPr>
        <p:spPr>
          <a:xfrm>
            <a:off x="1061720" y="342900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案例3：《大闹天空》</a:t>
            </a:r>
            <a:endParaRPr lang="en-US" sz="1600" dirty="0"/>
          </a:p>
        </p:txBody>
      </p:sp>
      <p:sp>
        <p:nvSpPr>
          <p:cNvPr id="14" name="Text 5"/>
          <p:cNvSpPr/>
          <p:nvPr>
            <p:custDataLst>
              <p:tags r:id="rId6"/>
            </p:custDataLst>
          </p:nvPr>
        </p:nvSpPr>
        <p:spPr>
          <a:xfrm>
            <a:off x="1061720" y="3984625"/>
            <a:ext cx="4044315" cy="10509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分析《大闹天空》如何通过立体纸艺设计再现经典场景，立体结构如何增强互动性和文化价值。</a:t>
            </a:r>
            <a:endParaRPr lang="en-US" sz="1600" dirty="0"/>
          </a:p>
        </p:txBody>
      </p:sp>
      <p:sp>
        <p:nvSpPr>
          <p:cNvPr id="15" name="Text 6"/>
          <p:cNvSpPr/>
          <p:nvPr>
            <p:custDataLst>
              <p:tags r:id="rId7"/>
            </p:custDataLst>
          </p:nvPr>
        </p:nvSpPr>
        <p:spPr>
          <a:xfrm>
            <a:off x="6676390" y="341757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案例4：《葫芦娃》</a:t>
            </a:r>
            <a:endParaRPr lang="en-US" sz="1600" dirty="0"/>
          </a:p>
        </p:txBody>
      </p:sp>
      <p:sp>
        <p:nvSpPr>
          <p:cNvPr id="16" name="Text 7"/>
          <p:cNvSpPr/>
          <p:nvPr>
            <p:custDataLst>
              <p:tags r:id="rId8"/>
            </p:custDataLst>
          </p:nvPr>
        </p:nvSpPr>
        <p:spPr>
          <a:xfrm>
            <a:off x="6569710" y="4069080"/>
            <a:ext cx="3672840" cy="9507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讨论《葫芦娃》如何通过几何法和动态线设计角色，角色设计如何与中国传统文化结合。</a:t>
            </a:r>
            <a:endParaRPr lang="en-US" sz="1600" dirty="0"/>
          </a:p>
        </p:txBody>
      </p:sp>
      <p:sp>
        <p:nvSpPr>
          <p:cNvPr id="19" name="Shape 11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age 0" descr="https://test-kimi-img.moonshot.cn/pub/slides/slides_tmpl/image/25-07-10-13:57:03-d1nlcbtlcfb7ddgadkqg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743960" y="1127760"/>
            <a:ext cx="10354310" cy="5803265"/>
          </a:xfrm>
          <a:prstGeom prst="rect">
            <a:avLst/>
          </a:prstGeom>
        </p:spPr>
      </p:pic>
      <p:sp>
        <p:nvSpPr>
          <p:cNvPr id="5" name="Text 2"/>
          <p:cNvSpPr/>
          <p:nvPr>
            <p:custDataLst>
              <p:tags r:id="rId2"/>
            </p:custDataLst>
          </p:nvPr>
        </p:nvSpPr>
        <p:spPr>
          <a:xfrm>
            <a:off x="455295" y="1372235"/>
            <a:ext cx="4979035" cy="28892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角色设计</a:t>
            </a:r>
            <a:endParaRPr lang="en-US" sz="1600" dirty="0"/>
          </a:p>
        </p:txBody>
      </p:sp>
      <p:sp>
        <p:nvSpPr>
          <p:cNvPr id="6" name="Text 3"/>
          <p:cNvSpPr/>
          <p:nvPr>
            <p:custDataLst>
              <p:tags r:id="rId3"/>
            </p:custDataLst>
          </p:nvPr>
        </p:nvSpPr>
        <p:spPr>
          <a:xfrm>
            <a:off x="455295" y="1677670"/>
            <a:ext cx="6518910" cy="2901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结合案例分析，设计符合故事情节的独特角色，增强角色辨识度和情感吸引力。</a:t>
            </a:r>
            <a:endParaRPr lang="en-US" sz="1600" dirty="0"/>
          </a:p>
        </p:txBody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455295" y="3018790"/>
            <a:ext cx="4979035" cy="28892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色彩运用</a:t>
            </a:r>
            <a:endParaRPr lang="en-US" sz="1600" dirty="0"/>
          </a:p>
        </p:txBody>
      </p:sp>
      <p:sp>
        <p:nvSpPr>
          <p:cNvPr id="8" name="Text 5"/>
          <p:cNvSpPr/>
          <p:nvPr>
            <p:custDataLst>
              <p:tags r:id="rId5"/>
            </p:custDataLst>
          </p:nvPr>
        </p:nvSpPr>
        <p:spPr>
          <a:xfrm>
            <a:off x="455295" y="3324225"/>
            <a:ext cx="6518910" cy="5802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运用色彩对比和比例，增强绘本的视觉效果和情感表达，确保色彩与故事主题一致。</a:t>
            </a:r>
            <a:endParaRPr lang="en-US" sz="1600" dirty="0"/>
          </a:p>
        </p:txBody>
      </p:sp>
      <p:sp>
        <p:nvSpPr>
          <p:cNvPr id="9" name="Text 6"/>
          <p:cNvSpPr/>
          <p:nvPr>
            <p:custDataLst>
              <p:tags r:id="rId6"/>
            </p:custDataLst>
          </p:nvPr>
        </p:nvSpPr>
        <p:spPr>
          <a:xfrm>
            <a:off x="455295" y="4665345"/>
            <a:ext cx="4979035" cy="28892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分镜与构图</a:t>
            </a:r>
            <a:endParaRPr lang="en-US" sz="1600" dirty="0"/>
          </a:p>
        </p:txBody>
      </p:sp>
      <p:sp>
        <p:nvSpPr>
          <p:cNvPr id="10" name="Text 7"/>
          <p:cNvSpPr/>
          <p:nvPr>
            <p:custDataLst>
              <p:tags r:id="rId7"/>
            </p:custDataLst>
          </p:nvPr>
        </p:nvSpPr>
        <p:spPr>
          <a:xfrm>
            <a:off x="455295" y="4970780"/>
            <a:ext cx="6518910" cy="5802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设计详细的分镜和合理的构图，确保画面和情节连贯，增强绘本的表现力和吸引力。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三、流程梳理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3" name="Text 10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5" name="Text 12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/>
          <p:nvPr/>
        </p:nvSpPr>
        <p:spPr>
          <a:xfrm>
            <a:off x="530860" y="2338070"/>
            <a:ext cx="8971915" cy="218249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p>
            <a:pPr marL="0" indent="0" algn="ctr">
              <a:lnSpc>
                <a:spcPct val="130000"/>
              </a:lnSpc>
              <a:buNone/>
            </a:pPr>
            <a:r>
              <a:rPr 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第一讲 绘本角色设</a:t>
            </a:r>
            <a:r>
              <a:rPr lang="zh-CN" alt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</a:t>
            </a:r>
            <a:endParaRPr lang="zh-CN" altLang="en-US" sz="6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>
            <a:off x="696595" y="2381250"/>
            <a:ext cx="5102225" cy="2997200"/>
          </a:xfrm>
          <a:prstGeom prst="roundRect">
            <a:avLst>
              <a:gd name="adj" fmla="val 4315"/>
            </a:avLst>
          </a:prstGeom>
          <a:solidFill>
            <a:srgbClr val="C4AC83">
              <a:alpha val="9020"/>
            </a:srgbClr>
          </a:solidFill>
        </p:spPr>
      </p:sp>
      <p:sp>
        <p:nvSpPr>
          <p:cNvPr id="5" name="Text 3"/>
          <p:cNvSpPr/>
          <p:nvPr/>
        </p:nvSpPr>
        <p:spPr>
          <a:xfrm>
            <a:off x="696595" y="2381250"/>
            <a:ext cx="5102225" cy="2997200"/>
          </a:xfrm>
          <a:prstGeom prst="rect">
            <a:avLst/>
          </a:prstGeom>
          <a:noFill/>
        </p:spPr>
        <p:txBody>
          <a:bodyPr wrap="square" lIns="41148" tIns="82296" rIns="82296" bIns="41148" rtlCol="0" anchor="ctr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6" name="Image 0" descr="https://test-kimi-img.moonshot.cn/pub/slides/slides_tmpl/image/25-07-10-13:57:03-d1nlcbtlcfb7ddgadkpg.png"/>
          <p:cNvPicPr>
            <a:picLocks noChangeAspect="1"/>
          </p:cNvPicPr>
          <p:nvPr/>
        </p:nvPicPr>
        <p:blipFill>
          <a:blip r:embed="rId1"/>
          <a:srcRect t="4" b="4"/>
          <a:stretch>
            <a:fillRect/>
          </a:stretch>
        </p:blipFill>
        <p:spPr>
          <a:xfrm>
            <a:off x="5099685" y="0"/>
            <a:ext cx="7211695" cy="4041775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6223000" y="429895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反馈与改进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223000" y="4697730"/>
            <a:ext cx="5489575" cy="6338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根据教师和同学的反馈，改进绘本设计，提高作品的完整性和艺术性。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360045" y="214376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实践过程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1061720" y="3019425"/>
            <a:ext cx="4198620" cy="6338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在小组合作中完成绘本创作，结合所学知识进行角色设计、色彩运用、分镜与构图。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1061720" y="466725"/>
            <a:ext cx="5913120" cy="5835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四、</a:t>
            </a:r>
            <a:r>
              <a:rPr lang="en-US" sz="3200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实践与反馈</a:t>
            </a:r>
            <a:endParaRPr lang="en-US" sz="1600" dirty="0"/>
          </a:p>
        </p:txBody>
      </p:sp>
      <p:sp>
        <p:nvSpPr>
          <p:cNvPr id="13" name="Shape 9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4" name="Text 10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6" name="Text 12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423035" y="128270"/>
            <a:ext cx="1009586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b="1" dirty="0">
                <a:gradFill flip="none" rotWithShape="0">
                  <a:gsLst>
                    <a:gs pos="0">
                      <a:srgbClr val="330867"/>
                    </a:gs>
                    <a:gs pos="100000">
                      <a:srgbClr val="30CFD0"/>
                    </a:gs>
                  </a:gsLst>
                  <a:lin ang="822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角色设计原则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5" name="Text 2"/>
          <p:cNvSpPr/>
          <p:nvPr/>
        </p:nvSpPr>
        <p:spPr>
          <a:xfrm>
            <a:off x="590550" y="1887220"/>
            <a:ext cx="5988685" cy="6338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角色设计需有独特性，通过夸张造型、肢体动作或拟人化赋予角色特殊性，增强辨识度，如剪纸、年画中的夸张造型。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6790690" y="148844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情感吸引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790690" y="1887220"/>
            <a:ext cx="4726305" cy="9507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儿童绘本设计要尊重儿童天性，按照其思维方式进行设计研发，如《山的风》系列绘本以童年经历为灵感。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790690" y="391922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易于绘制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6790690" y="4318000"/>
            <a:ext cx="4726305" cy="9507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从儿童认知发展角度，采用二维角色绘制方法，便于儿童理解与接受；从创作者角度，简单形象便于重复与展开。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2" name="Text 9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5E79B0"/>
              </a:gs>
              <a:gs pos="56000">
                <a:srgbClr val="60D6C2"/>
              </a:gs>
              <a:gs pos="100000">
                <a:srgbClr val="C5B2DE"/>
              </a:gs>
            </a:gsLst>
            <a:lin ang="2700000" scaled="1"/>
          </a:gradFill>
        </p:spPr>
      </p:sp>
      <p:sp>
        <p:nvSpPr>
          <p:cNvPr id="14" name="Text 11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590550" y="1488440"/>
            <a:ext cx="4064000" cy="3111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与众不同</a:t>
            </a:r>
            <a:endParaRPr lang="en-US" sz="1600" dirty="0"/>
          </a:p>
        </p:txBody>
      </p:sp>
      <p:grpSp>
        <p:nvGrpSpPr>
          <p:cNvPr id="3" name="组合 5"/>
          <p:cNvGrpSpPr/>
          <p:nvPr/>
        </p:nvGrpSpPr>
        <p:grpSpPr>
          <a:xfrm>
            <a:off x="937260" y="2907665"/>
            <a:ext cx="4631055" cy="2360930"/>
            <a:chOff x="5162" y="18910"/>
            <a:chExt cx="6686" cy="32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l="6715" r="5547" b="4088"/>
            <a:stretch>
              <a:fillRect/>
            </a:stretch>
          </p:blipFill>
          <p:spPr>
            <a:xfrm>
              <a:off x="5162" y="18910"/>
              <a:ext cx="3005" cy="32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图片 4"/>
            <p:cNvPicPr>
              <a:picLocks noChangeAspect="1"/>
            </p:cNvPicPr>
            <p:nvPr/>
          </p:nvPicPr>
          <p:blipFill>
            <a:blip r:embed="rId2"/>
            <a:srcRect b="5824"/>
            <a:stretch>
              <a:fillRect/>
            </a:stretch>
          </p:blipFill>
          <p:spPr>
            <a:xfrm>
              <a:off x="8362" y="18910"/>
              <a:ext cx="3486" cy="32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2"/>
          <p:cNvSpPr/>
          <p:nvPr/>
        </p:nvSpPr>
        <p:spPr>
          <a:xfrm>
            <a:off x="560705" y="1498600"/>
            <a:ext cx="4064000" cy="28892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剪影法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560705" y="1866900"/>
            <a:ext cx="9144000" cy="3708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剪影法是把物体简化为“影子”，忽略内部细节，画出角色轮廓，人类对剪影形状敏锐，能快速识别物体。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061720" y="466725"/>
            <a:ext cx="5913120" cy="495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角色形体创作技巧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3" name="Text 10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5" name="Text 12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grpSp>
        <p:nvGrpSpPr>
          <p:cNvPr id="18" name="组合 8"/>
          <p:cNvGrpSpPr/>
          <p:nvPr/>
        </p:nvGrpSpPr>
        <p:grpSpPr>
          <a:xfrm>
            <a:off x="1418590" y="2393950"/>
            <a:ext cx="9304020" cy="2948305"/>
            <a:chOff x="2029" y="2938"/>
            <a:chExt cx="15630" cy="4944"/>
          </a:xfrm>
        </p:grpSpPr>
        <p:pic>
          <p:nvPicPr>
            <p:cNvPr id="19" name="图片 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029" y="2964"/>
              <a:ext cx="4009" cy="49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4"/>
            <p:cNvPicPr/>
            <p:nvPr/>
          </p:nvPicPr>
          <p:blipFill>
            <a:blip r:embed="rId2"/>
            <a:srcRect b="9994"/>
            <a:stretch>
              <a:fillRect/>
            </a:stretch>
          </p:blipFill>
          <p:spPr>
            <a:xfrm>
              <a:off x="6225" y="2938"/>
              <a:ext cx="7324" cy="49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图片 5"/>
            <p:cNvPicPr/>
            <p:nvPr/>
          </p:nvPicPr>
          <p:blipFill>
            <a:blip r:embed="rId3"/>
            <a:srcRect l="29243" t="35602" r="48708" b="29750"/>
            <a:stretch>
              <a:fillRect/>
            </a:stretch>
          </p:blipFill>
          <p:spPr>
            <a:xfrm>
              <a:off x="13709" y="2938"/>
              <a:ext cx="3950" cy="492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3348355" y="562006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228600" algn="ctr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这里没有兔子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》Rob Hodgson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封面及内页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" name="组合 36"/>
          <p:cNvGrpSpPr/>
          <p:nvPr/>
        </p:nvGrpSpPr>
        <p:grpSpPr>
          <a:xfrm>
            <a:off x="2221230" y="1866265"/>
            <a:ext cx="7633970" cy="3853180"/>
            <a:chOff x="5819" y="95765"/>
            <a:chExt cx="5716" cy="3064"/>
          </a:xfrm>
        </p:grpSpPr>
        <p:pic>
          <p:nvPicPr>
            <p:cNvPr id="33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819" y="95765"/>
              <a:ext cx="2295" cy="3065"/>
            </a:xfrm>
            <a:prstGeom prst="rect">
              <a:avLst/>
            </a:prstGeom>
          </p:spPr>
        </p:pic>
        <p:pic>
          <p:nvPicPr>
            <p:cNvPr id="35" name="图片 35" descr="9d92048f8ce0e279d615193fb354f53"/>
            <p:cNvPicPr>
              <a:picLocks noChangeAspect="1"/>
            </p:cNvPicPr>
            <p:nvPr/>
          </p:nvPicPr>
          <p:blipFill>
            <a:blip r:embed="rId2"/>
            <a:srcRect l="2625" b="11247"/>
            <a:stretch>
              <a:fillRect/>
            </a:stretch>
          </p:blipFill>
          <p:spPr>
            <a:xfrm>
              <a:off x="8249" y="95788"/>
              <a:ext cx="3287" cy="2998"/>
            </a:xfrm>
            <a:prstGeom prst="rect">
              <a:avLst/>
            </a:prstGeom>
          </p:spPr>
        </p:pic>
      </p:grpSp>
      <p:sp>
        <p:nvSpPr>
          <p:cNvPr id="7" name="Text 4"/>
          <p:cNvSpPr/>
          <p:nvPr/>
        </p:nvSpPr>
        <p:spPr>
          <a:xfrm>
            <a:off x="574040" y="889000"/>
            <a:ext cx="4064000" cy="28892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几何法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74040" y="1257300"/>
            <a:ext cx="9020175" cy="3708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几何形创作是美术造型基础，用几何形体组合构建角色形体，调整比例和大小，构建不同形体部位特征。</a:t>
            </a:r>
            <a:endParaRPr lang="en-US" sz="1600" dirty="0"/>
          </a:p>
        </p:txBody>
      </p:sp>
      <p:sp>
        <p:nvSpPr>
          <p:cNvPr id="3" name="文本框 2"/>
          <p:cNvSpPr txBox="1"/>
          <p:nvPr/>
        </p:nvSpPr>
        <p:spPr>
          <a:xfrm>
            <a:off x="3358515" y="5720715"/>
            <a:ext cx="574802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2667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不同几何形态的动物造型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       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葫芦娃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蛇精形象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6"/>
          <p:cNvSpPr/>
          <p:nvPr/>
        </p:nvSpPr>
        <p:spPr>
          <a:xfrm>
            <a:off x="660400" y="861060"/>
            <a:ext cx="4064000" cy="28892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动态线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660400" y="1229360"/>
            <a:ext cx="8917305" cy="3708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给角色形象增加动态，用动态线统领人物动作，确定躯干和四肢方位，达到比例协调、动态线流畅。</a:t>
            </a:r>
            <a:endParaRPr lang="en-US" sz="1600" dirty="0"/>
          </a:p>
        </p:txBody>
      </p:sp>
      <p:grpSp>
        <p:nvGrpSpPr>
          <p:cNvPr id="28" name="组合 28"/>
          <p:cNvGrpSpPr/>
          <p:nvPr/>
        </p:nvGrpSpPr>
        <p:grpSpPr>
          <a:xfrm>
            <a:off x="3210560" y="1839595"/>
            <a:ext cx="5631815" cy="3718560"/>
            <a:chOff x="17137" y="53192"/>
            <a:chExt cx="6352" cy="4196"/>
          </a:xfrm>
        </p:grpSpPr>
        <p:grpSp>
          <p:nvGrpSpPr>
            <p:cNvPr id="32" name="组合 32"/>
            <p:cNvGrpSpPr/>
            <p:nvPr/>
          </p:nvGrpSpPr>
          <p:grpSpPr>
            <a:xfrm>
              <a:off x="17137" y="53192"/>
              <a:ext cx="6353" cy="4196"/>
              <a:chOff x="6836" y="95862"/>
              <a:chExt cx="5502" cy="3634"/>
            </a:xfrm>
          </p:grpSpPr>
          <p:pic>
            <p:nvPicPr>
              <p:cNvPr id="25" name="图片 3"/>
              <p:cNvPicPr>
                <a:picLocks noChangeAspect="1"/>
              </p:cNvPicPr>
              <p:nvPr/>
            </p:nvPicPr>
            <p:blipFill>
              <a:blip r:embed="rId1">
                <a:alphaModFix amt="35000"/>
              </a:blip>
              <a:srcRect b="39180"/>
              <a:stretch>
                <a:fillRect/>
              </a:stretch>
            </p:blipFill>
            <p:spPr>
              <a:xfrm>
                <a:off x="6836" y="95862"/>
                <a:ext cx="5502" cy="3634"/>
              </a:xfrm>
              <a:prstGeom prst="rect">
                <a:avLst/>
              </a:prstGeom>
            </p:spPr>
          </p:pic>
          <p:sp>
            <p:nvSpPr>
              <p:cNvPr id="26" name="弧形 5"/>
              <p:cNvSpPr/>
              <p:nvPr/>
            </p:nvSpPr>
            <p:spPr>
              <a:xfrm flipH="1" flipV="1">
                <a:off x="7842" y="95887"/>
                <a:ext cx="1802" cy="518"/>
              </a:xfrm>
              <a:prstGeom prst="arc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sp>
          <p:sp>
            <p:nvSpPr>
              <p:cNvPr id="27" name="弧形 6"/>
              <p:cNvSpPr/>
              <p:nvPr/>
            </p:nvSpPr>
            <p:spPr>
              <a:xfrm rot="2640000" flipH="1" flipV="1">
                <a:off x="7913" y="96523"/>
                <a:ext cx="1802" cy="518"/>
              </a:xfrm>
              <a:prstGeom prst="arc">
                <a:avLst/>
              </a:prstGeom>
              <a:ln w="12700">
                <a:solidFill>
                  <a:srgbClr val="FF0000"/>
                </a:solidFill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sp>
          <p:sp>
            <p:nvSpPr>
              <p:cNvPr id="30" name="弧形 9"/>
              <p:cNvSpPr/>
              <p:nvPr/>
            </p:nvSpPr>
            <p:spPr>
              <a:xfrm rot="13860000" flipH="1">
                <a:off x="9520" y="97690"/>
                <a:ext cx="1437" cy="1198"/>
              </a:xfrm>
              <a:prstGeom prst="arc">
                <a:avLst>
                  <a:gd name="adj1" fmla="val 15171959"/>
                  <a:gd name="adj2" fmla="val 596846"/>
                </a:avLst>
              </a:prstGeom>
              <a:ln w="12700">
                <a:solidFill>
                  <a:srgbClr val="FF0000"/>
                </a:solidFill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sp>
          <p:sp>
            <p:nvSpPr>
              <p:cNvPr id="31" name="弧形 10"/>
              <p:cNvSpPr/>
              <p:nvPr/>
            </p:nvSpPr>
            <p:spPr>
              <a:xfrm rot="11280000" flipH="1">
                <a:off x="9490" y="98396"/>
                <a:ext cx="653" cy="572"/>
              </a:xfrm>
              <a:prstGeom prst="arc">
                <a:avLst>
                  <a:gd name="adj1" fmla="val 15046746"/>
                  <a:gd name="adj2" fmla="val 596846"/>
                </a:avLst>
              </a:prstGeom>
              <a:ln w="12700">
                <a:solidFill>
                  <a:srgbClr val="FF0000"/>
                </a:solidFill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sp>
        </p:grpSp>
        <p:sp>
          <p:nvSpPr>
            <p:cNvPr id="107" name="弧形 107"/>
            <p:cNvSpPr/>
            <p:nvPr/>
          </p:nvSpPr>
          <p:spPr>
            <a:xfrm rot="15300000">
              <a:off x="19415" y="54607"/>
              <a:ext cx="1950" cy="1858"/>
            </a:xfrm>
            <a:prstGeom prst="arc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120" name="弧形 120"/>
            <p:cNvSpPr/>
            <p:nvPr/>
          </p:nvSpPr>
          <p:spPr>
            <a:xfrm rot="20640000">
              <a:off x="18579" y="55109"/>
              <a:ext cx="1515" cy="472"/>
            </a:xfrm>
            <a:prstGeom prst="arc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3" name="文本框 2"/>
          <p:cNvSpPr txBox="1"/>
          <p:nvPr/>
        </p:nvSpPr>
        <p:spPr>
          <a:xfrm>
            <a:off x="4990465" y="5797550"/>
            <a:ext cx="136652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哪吒闹海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3"/>
          <p:cNvSpPr/>
          <p:nvPr/>
        </p:nvSpPr>
        <p:spPr>
          <a:xfrm>
            <a:off x="927100" y="1434465"/>
            <a:ext cx="9989185" cy="12407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927100" y="3865563"/>
            <a:ext cx="350837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lvl="0" algn="l">
              <a:buClrTx/>
              <a:buSzTx/>
              <a:buFontTx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用五官增加辨识度</a:t>
            </a:r>
            <a:endParaRPr 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8" name="Text 5"/>
          <p:cNvSpPr/>
          <p:nvPr/>
        </p:nvSpPr>
        <p:spPr>
          <a:xfrm>
            <a:off x="927100" y="4291965"/>
            <a:ext cx="7115175" cy="6502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五官设计起到画龙点睛作用，展现情绪，让角色生动，不同五官形状组合使人物性格立体突出。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927100" y="2818130"/>
            <a:ext cx="350837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lvl="0" algn="l">
              <a:buClrTx/>
              <a:buSzTx/>
              <a:buFontTx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增加外部特征</a:t>
            </a:r>
            <a:endParaRPr lang="en-US" sz="2000" b="1" dirty="0">
              <a:solidFill>
                <a:srgbClr val="000000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27100" y="3216910"/>
            <a:ext cx="4838065" cy="3708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4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从夸张体型、五官、发型、服饰入手，增加角色辨识度。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927100" y="1557655"/>
            <a:ext cx="350837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鲜明性格、夸张情绪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927100" y="1912620"/>
            <a:ext cx="6955155" cy="730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给角色设定突出性格特点并放大，增加角色记忆点，完善角色资料，让角色形象丰满，扩大受众人群。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1061720" y="466725"/>
            <a:ext cx="5913120" cy="495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p>
            <a:pPr marL="0" indent="0" algn="l">
              <a:lnSpc>
                <a:spcPct val="100000"/>
              </a:lnSpc>
              <a:buNone/>
            </a:pPr>
            <a:r>
              <a:rPr lang="en-US" sz="3200" b="1" dirty="0">
                <a:gradFill flip="none" rotWithShape="0">
                  <a:gsLst>
                    <a:gs pos="0">
                      <a:srgbClr val="0250C5"/>
                    </a:gs>
                    <a:gs pos="100000">
                      <a:srgbClr val="D43F8D"/>
                    </a:gs>
                  </a:gsLst>
                  <a:lin ang="3600000" scaled="1"/>
                </a:gradFill>
                <a:latin typeface="MiSans" pitchFamily="34" charset="-122"/>
                <a:ea typeface="MiSans" pitchFamily="34" charset="-122"/>
                <a:cs typeface="MiSans" pitchFamily="34" charset="-120"/>
              </a:rPr>
              <a:t>角色设定的其他技巧</a:t>
            </a: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>
            <a:off x="1148715" y="1050290"/>
            <a:ext cx="5420995" cy="78105"/>
          </a:xfrm>
          <a:custGeom>
            <a:avLst/>
            <a:gdLst/>
            <a:ahLst/>
            <a:cxnLst/>
            <a:rect l="l" t="t" r="r" b="b"/>
            <a:pathLst>
              <a:path w="5420995" h="78105">
                <a:moveTo>
                  <a:pt x="2370" y="4463"/>
                </a:moveTo>
                <a:cubicBezTo>
                  <a:pt x="0" y="6695"/>
                  <a:pt x="2370" y="11158"/>
                  <a:pt x="4741" y="13389"/>
                </a:cubicBezTo>
                <a:cubicBezTo>
                  <a:pt x="92444" y="55789"/>
                  <a:pt x="234665" y="49095"/>
                  <a:pt x="360294" y="42400"/>
                </a:cubicBezTo>
                <a:cubicBezTo>
                  <a:pt x="400589" y="40168"/>
                  <a:pt x="438515" y="37937"/>
                  <a:pt x="471700" y="37937"/>
                </a:cubicBezTo>
                <a:cubicBezTo>
                  <a:pt x="763253" y="37937"/>
                  <a:pt x="1057177" y="46863"/>
                  <a:pt x="1341619" y="55789"/>
                </a:cubicBezTo>
                <a:cubicBezTo>
                  <a:pt x="1682950" y="64716"/>
                  <a:pt x="1682950" y="64716"/>
                  <a:pt x="1682950" y="64716"/>
                </a:cubicBezTo>
                <a:cubicBezTo>
                  <a:pt x="1943689" y="71410"/>
                  <a:pt x="2209168" y="69179"/>
                  <a:pt x="2465166" y="69179"/>
                </a:cubicBezTo>
                <a:cubicBezTo>
                  <a:pt x="2766201" y="66947"/>
                  <a:pt x="3074347" y="64716"/>
                  <a:pt x="3380122" y="75873"/>
                </a:cubicBezTo>
                <a:cubicBezTo>
                  <a:pt x="3600565" y="82568"/>
                  <a:pt x="3825748" y="80337"/>
                  <a:pt x="4043820" y="78105"/>
                </a:cubicBezTo>
                <a:cubicBezTo>
                  <a:pt x="4193153" y="75873"/>
                  <a:pt x="4347226" y="75873"/>
                  <a:pt x="4498928" y="75873"/>
                </a:cubicBezTo>
                <a:cubicBezTo>
                  <a:pt x="4596113" y="78105"/>
                  <a:pt x="4693297" y="73642"/>
                  <a:pt x="4788111" y="69179"/>
                </a:cubicBezTo>
                <a:cubicBezTo>
                  <a:pt x="4913740" y="62484"/>
                  <a:pt x="5044109" y="58021"/>
                  <a:pt x="5172108" y="64716"/>
                </a:cubicBezTo>
                <a:cubicBezTo>
                  <a:pt x="5193441" y="64716"/>
                  <a:pt x="5214774" y="66947"/>
                  <a:pt x="5238478" y="69179"/>
                </a:cubicBezTo>
                <a:cubicBezTo>
                  <a:pt x="5300107" y="75873"/>
                  <a:pt x="5371218" y="84800"/>
                  <a:pt x="5418625" y="62484"/>
                </a:cubicBezTo>
                <a:cubicBezTo>
                  <a:pt x="5420995" y="62484"/>
                  <a:pt x="5423365" y="58021"/>
                  <a:pt x="5420995" y="53558"/>
                </a:cubicBezTo>
                <a:cubicBezTo>
                  <a:pt x="5418625" y="51326"/>
                  <a:pt x="5416254" y="49095"/>
                  <a:pt x="5411514" y="51326"/>
                </a:cubicBezTo>
                <a:cubicBezTo>
                  <a:pt x="5368847" y="71410"/>
                  <a:pt x="5300107" y="62484"/>
                  <a:pt x="5238478" y="55789"/>
                </a:cubicBezTo>
                <a:cubicBezTo>
                  <a:pt x="5214774" y="53558"/>
                  <a:pt x="5193441" y="51326"/>
                  <a:pt x="5174478" y="51326"/>
                </a:cubicBezTo>
                <a:cubicBezTo>
                  <a:pt x="5044109" y="44631"/>
                  <a:pt x="4913740" y="49095"/>
                  <a:pt x="4788111" y="55789"/>
                </a:cubicBezTo>
                <a:cubicBezTo>
                  <a:pt x="4693297" y="60252"/>
                  <a:pt x="4593742" y="64716"/>
                  <a:pt x="4498928" y="62484"/>
                </a:cubicBezTo>
                <a:cubicBezTo>
                  <a:pt x="4347226" y="62484"/>
                  <a:pt x="4193153" y="62484"/>
                  <a:pt x="4043820" y="64716"/>
                </a:cubicBezTo>
                <a:cubicBezTo>
                  <a:pt x="3825748" y="66947"/>
                  <a:pt x="3600565" y="71410"/>
                  <a:pt x="3380122" y="62484"/>
                </a:cubicBezTo>
                <a:cubicBezTo>
                  <a:pt x="3074347" y="51326"/>
                  <a:pt x="2766201" y="53558"/>
                  <a:pt x="2465166" y="55789"/>
                </a:cubicBezTo>
                <a:cubicBezTo>
                  <a:pt x="2209168" y="55789"/>
                  <a:pt x="1943689" y="58021"/>
                  <a:pt x="1682950" y="51326"/>
                </a:cubicBezTo>
                <a:cubicBezTo>
                  <a:pt x="1343990" y="42400"/>
                  <a:pt x="1343990" y="42400"/>
                  <a:pt x="1343990" y="42400"/>
                </a:cubicBezTo>
                <a:cubicBezTo>
                  <a:pt x="1057177" y="33474"/>
                  <a:pt x="763253" y="24547"/>
                  <a:pt x="471700" y="24547"/>
                </a:cubicBezTo>
                <a:cubicBezTo>
                  <a:pt x="438515" y="24547"/>
                  <a:pt x="400589" y="26779"/>
                  <a:pt x="360294" y="29010"/>
                </a:cubicBezTo>
                <a:cubicBezTo>
                  <a:pt x="237035" y="35705"/>
                  <a:pt x="94814" y="42400"/>
                  <a:pt x="11852" y="2232"/>
                </a:cubicBezTo>
                <a:cubicBezTo>
                  <a:pt x="9481" y="0"/>
                  <a:pt x="4741" y="0"/>
                  <a:pt x="2370" y="4463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6" name="Text 12"/>
          <p:cNvSpPr/>
          <p:nvPr/>
        </p:nvSpPr>
        <p:spPr>
          <a:xfrm>
            <a:off x="1148715" y="1050290"/>
            <a:ext cx="5420995" cy="78105"/>
          </a:xfrm>
          <a:prstGeom prst="rect">
            <a:avLst/>
          </a:prstGeom>
          <a:noFill/>
        </p:spPr>
        <p:txBody>
          <a:bodyPr wrap="square" lIns="34290" tIns="68580" rIns="68580" bIns="3429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" name="Shape 13"/>
          <p:cNvSpPr/>
          <p:nvPr/>
        </p:nvSpPr>
        <p:spPr>
          <a:xfrm rot="2160000">
            <a:off x="372745" y="587375"/>
            <a:ext cx="853440" cy="321310"/>
          </a:xfrm>
          <a:custGeom>
            <a:avLst/>
            <a:gdLst/>
            <a:ahLst/>
            <a:cxnLst/>
            <a:rect l="l" t="t" r="r" b="b"/>
            <a:pathLst>
              <a:path w="853440" h="321310">
                <a:moveTo>
                  <a:pt x="65948" y="176329"/>
                </a:moveTo>
                <a:cubicBezTo>
                  <a:pt x="58189" y="160655"/>
                  <a:pt x="34913" y="160655"/>
                  <a:pt x="15517" y="152818"/>
                </a:cubicBezTo>
                <a:cubicBezTo>
                  <a:pt x="0" y="133226"/>
                  <a:pt x="15517" y="105797"/>
                  <a:pt x="23276" y="74450"/>
                </a:cubicBezTo>
                <a:cubicBezTo>
                  <a:pt x="31034" y="54858"/>
                  <a:pt x="34913" y="19592"/>
                  <a:pt x="46551" y="3918"/>
                </a:cubicBezTo>
                <a:cubicBezTo>
                  <a:pt x="58189" y="0"/>
                  <a:pt x="73706" y="3918"/>
                  <a:pt x="93103" y="7837"/>
                </a:cubicBezTo>
                <a:cubicBezTo>
                  <a:pt x="100861" y="15674"/>
                  <a:pt x="100861" y="0"/>
                  <a:pt x="112499" y="3918"/>
                </a:cubicBezTo>
                <a:cubicBezTo>
                  <a:pt x="236636" y="31347"/>
                  <a:pt x="372410" y="74450"/>
                  <a:pt x="500426" y="101879"/>
                </a:cubicBezTo>
                <a:cubicBezTo>
                  <a:pt x="546977" y="113634"/>
                  <a:pt x="589649" y="125389"/>
                  <a:pt x="643959" y="137145"/>
                </a:cubicBezTo>
                <a:cubicBezTo>
                  <a:pt x="655597" y="141063"/>
                  <a:pt x="674993" y="141063"/>
                  <a:pt x="686631" y="144981"/>
                </a:cubicBezTo>
                <a:cubicBezTo>
                  <a:pt x="698269" y="148900"/>
                  <a:pt x="713786" y="164573"/>
                  <a:pt x="729303" y="176329"/>
                </a:cubicBezTo>
                <a:cubicBezTo>
                  <a:pt x="768096" y="207676"/>
                  <a:pt x="822406" y="242942"/>
                  <a:pt x="853440" y="266452"/>
                </a:cubicBezTo>
                <a:cubicBezTo>
                  <a:pt x="853440" y="266452"/>
                  <a:pt x="853440" y="274289"/>
                  <a:pt x="849561" y="278207"/>
                </a:cubicBezTo>
                <a:cubicBezTo>
                  <a:pt x="845681" y="286044"/>
                  <a:pt x="818527" y="286044"/>
                  <a:pt x="803009" y="289963"/>
                </a:cubicBezTo>
                <a:cubicBezTo>
                  <a:pt x="764217" y="293881"/>
                  <a:pt x="740941" y="301718"/>
                  <a:pt x="702148" y="313473"/>
                </a:cubicBezTo>
                <a:cubicBezTo>
                  <a:pt x="686631" y="317392"/>
                  <a:pt x="663356" y="325228"/>
                  <a:pt x="651718" y="321310"/>
                </a:cubicBezTo>
                <a:cubicBezTo>
                  <a:pt x="620684" y="321310"/>
                  <a:pt x="574132" y="297800"/>
                  <a:pt x="539219" y="289963"/>
                </a:cubicBezTo>
                <a:cubicBezTo>
                  <a:pt x="384048" y="250779"/>
                  <a:pt x="217239" y="203758"/>
                  <a:pt x="65948" y="176329"/>
                </a:cubicBezTo>
                <a:close/>
                <a:moveTo>
                  <a:pt x="659476" y="305636"/>
                </a:moveTo>
                <a:cubicBezTo>
                  <a:pt x="694390" y="301718"/>
                  <a:pt x="729303" y="289963"/>
                  <a:pt x="768096" y="282126"/>
                </a:cubicBezTo>
                <a:cubicBezTo>
                  <a:pt x="768096" y="262534"/>
                  <a:pt x="771975" y="242942"/>
                  <a:pt x="779734" y="227268"/>
                </a:cubicBezTo>
                <a:cubicBezTo>
                  <a:pt x="748700" y="207676"/>
                  <a:pt x="721545" y="188084"/>
                  <a:pt x="690511" y="164573"/>
                </a:cubicBezTo>
                <a:cubicBezTo>
                  <a:pt x="682752" y="168492"/>
                  <a:pt x="674993" y="172410"/>
                  <a:pt x="671114" y="184165"/>
                </a:cubicBezTo>
                <a:cubicBezTo>
                  <a:pt x="671114" y="195921"/>
                  <a:pt x="690511" y="195921"/>
                  <a:pt x="690511" y="207676"/>
                </a:cubicBezTo>
                <a:cubicBezTo>
                  <a:pt x="682752" y="223350"/>
                  <a:pt x="659476" y="211594"/>
                  <a:pt x="659476" y="239023"/>
                </a:cubicBezTo>
                <a:cubicBezTo>
                  <a:pt x="659476" y="250779"/>
                  <a:pt x="678873" y="246860"/>
                  <a:pt x="682752" y="258615"/>
                </a:cubicBezTo>
                <a:cubicBezTo>
                  <a:pt x="663356" y="266452"/>
                  <a:pt x="640080" y="278207"/>
                  <a:pt x="651718" y="301718"/>
                </a:cubicBezTo>
                <a:cubicBezTo>
                  <a:pt x="655597" y="305636"/>
                  <a:pt x="659476" y="305636"/>
                  <a:pt x="659476" y="305636"/>
                </a:cubicBezTo>
                <a:close/>
                <a:moveTo>
                  <a:pt x="643959" y="258615"/>
                </a:moveTo>
                <a:cubicBezTo>
                  <a:pt x="488788" y="215513"/>
                  <a:pt x="325859" y="176329"/>
                  <a:pt x="186205" y="144981"/>
                </a:cubicBezTo>
                <a:cubicBezTo>
                  <a:pt x="170688" y="192002"/>
                  <a:pt x="197843" y="192002"/>
                  <a:pt x="244394" y="203758"/>
                </a:cubicBezTo>
                <a:cubicBezTo>
                  <a:pt x="384048" y="239023"/>
                  <a:pt x="492668" y="266452"/>
                  <a:pt x="636201" y="301718"/>
                </a:cubicBezTo>
                <a:cubicBezTo>
                  <a:pt x="640080" y="301718"/>
                  <a:pt x="640080" y="301718"/>
                  <a:pt x="640080" y="301718"/>
                </a:cubicBezTo>
                <a:cubicBezTo>
                  <a:pt x="624563" y="289963"/>
                  <a:pt x="643959" y="266452"/>
                  <a:pt x="643959" y="258615"/>
                </a:cubicBezTo>
                <a:close/>
                <a:moveTo>
                  <a:pt x="667235" y="156737"/>
                </a:moveTo>
                <a:cubicBezTo>
                  <a:pt x="508185" y="121471"/>
                  <a:pt x="360772" y="82287"/>
                  <a:pt x="221119" y="39184"/>
                </a:cubicBezTo>
                <a:cubicBezTo>
                  <a:pt x="217239" y="54858"/>
                  <a:pt x="209481" y="66613"/>
                  <a:pt x="205601" y="82287"/>
                </a:cubicBezTo>
                <a:cubicBezTo>
                  <a:pt x="376289" y="137145"/>
                  <a:pt x="500426" y="164573"/>
                  <a:pt x="659476" y="199839"/>
                </a:cubicBezTo>
                <a:cubicBezTo>
                  <a:pt x="663356" y="199839"/>
                  <a:pt x="663356" y="199839"/>
                  <a:pt x="663356" y="199839"/>
                </a:cubicBezTo>
                <a:cubicBezTo>
                  <a:pt x="643959" y="188084"/>
                  <a:pt x="671114" y="160655"/>
                  <a:pt x="667235" y="156737"/>
                </a:cubicBezTo>
                <a:close/>
                <a:moveTo>
                  <a:pt x="647839" y="207676"/>
                </a:moveTo>
                <a:cubicBezTo>
                  <a:pt x="504305" y="180247"/>
                  <a:pt x="337497" y="133226"/>
                  <a:pt x="201722" y="94042"/>
                </a:cubicBezTo>
                <a:cubicBezTo>
                  <a:pt x="190084" y="105797"/>
                  <a:pt x="190084" y="125389"/>
                  <a:pt x="186205" y="133226"/>
                </a:cubicBezTo>
                <a:cubicBezTo>
                  <a:pt x="333617" y="168492"/>
                  <a:pt x="504305" y="211594"/>
                  <a:pt x="643959" y="246860"/>
                </a:cubicBezTo>
                <a:cubicBezTo>
                  <a:pt x="643959" y="235105"/>
                  <a:pt x="643959" y="219431"/>
                  <a:pt x="655597" y="211594"/>
                </a:cubicBezTo>
                <a:cubicBezTo>
                  <a:pt x="651718" y="211594"/>
                  <a:pt x="651718" y="207676"/>
                  <a:pt x="647839" y="207676"/>
                </a:cubicBezTo>
                <a:close/>
                <a:moveTo>
                  <a:pt x="170688" y="176329"/>
                </a:moveTo>
                <a:cubicBezTo>
                  <a:pt x="162929" y="137145"/>
                  <a:pt x="186205" y="78368"/>
                  <a:pt x="205601" y="35266"/>
                </a:cubicBezTo>
                <a:cubicBezTo>
                  <a:pt x="174567" y="27429"/>
                  <a:pt x="151292" y="23510"/>
                  <a:pt x="124137" y="19592"/>
                </a:cubicBezTo>
                <a:cubicBezTo>
                  <a:pt x="124137" y="27429"/>
                  <a:pt x="112499" y="58776"/>
                  <a:pt x="104740" y="39184"/>
                </a:cubicBezTo>
                <a:cubicBezTo>
                  <a:pt x="96982" y="54858"/>
                  <a:pt x="93103" y="66613"/>
                  <a:pt x="89223" y="82287"/>
                </a:cubicBezTo>
                <a:cubicBezTo>
                  <a:pt x="81465" y="105797"/>
                  <a:pt x="69827" y="148900"/>
                  <a:pt x="81465" y="160655"/>
                </a:cubicBezTo>
                <a:cubicBezTo>
                  <a:pt x="73706" y="156737"/>
                  <a:pt x="81465" y="137145"/>
                  <a:pt x="89223" y="137145"/>
                </a:cubicBezTo>
                <a:cubicBezTo>
                  <a:pt x="96982" y="141063"/>
                  <a:pt x="93103" y="164573"/>
                  <a:pt x="85344" y="164573"/>
                </a:cubicBezTo>
                <a:cubicBezTo>
                  <a:pt x="100861" y="168492"/>
                  <a:pt x="128016" y="176329"/>
                  <a:pt x="151292" y="180247"/>
                </a:cubicBezTo>
                <a:cubicBezTo>
                  <a:pt x="151292" y="172410"/>
                  <a:pt x="143533" y="160655"/>
                  <a:pt x="155171" y="156737"/>
                </a:cubicBezTo>
                <a:cubicBezTo>
                  <a:pt x="155171" y="156737"/>
                  <a:pt x="159050" y="156737"/>
                  <a:pt x="162929" y="156737"/>
                </a:cubicBezTo>
                <a:cubicBezTo>
                  <a:pt x="162929" y="168492"/>
                  <a:pt x="159050" y="180247"/>
                  <a:pt x="162929" y="180247"/>
                </a:cubicBezTo>
                <a:cubicBezTo>
                  <a:pt x="166809" y="184165"/>
                  <a:pt x="170688" y="184165"/>
                  <a:pt x="170688" y="176329"/>
                </a:cubicBezTo>
                <a:close/>
                <a:moveTo>
                  <a:pt x="93103" y="27429"/>
                </a:moveTo>
                <a:cubicBezTo>
                  <a:pt x="85344" y="19592"/>
                  <a:pt x="73706" y="19592"/>
                  <a:pt x="58189" y="19592"/>
                </a:cubicBezTo>
                <a:cubicBezTo>
                  <a:pt x="50431" y="58776"/>
                  <a:pt x="27155" y="97960"/>
                  <a:pt x="27155" y="141063"/>
                </a:cubicBezTo>
                <a:cubicBezTo>
                  <a:pt x="31034" y="148900"/>
                  <a:pt x="50431" y="148900"/>
                  <a:pt x="58189" y="152818"/>
                </a:cubicBezTo>
                <a:cubicBezTo>
                  <a:pt x="65948" y="109716"/>
                  <a:pt x="77585" y="74450"/>
                  <a:pt x="93103" y="27429"/>
                </a:cubicBezTo>
                <a:close/>
              </a:path>
            </a:pathLst>
          </a:custGeom>
          <a:gradFill flip="none" rotWithShape="1">
            <a:gsLst>
              <a:gs pos="0">
                <a:srgbClr val="1BBEE9"/>
              </a:gs>
              <a:gs pos="100000">
                <a:srgbClr val="C570EA"/>
              </a:gs>
            </a:gsLst>
            <a:lin ang="18900000" scaled="1"/>
          </a:gradFill>
        </p:spPr>
      </p:sp>
      <p:sp>
        <p:nvSpPr>
          <p:cNvPr id="18" name="Text 14"/>
          <p:cNvSpPr/>
          <p:nvPr/>
        </p:nvSpPr>
        <p:spPr>
          <a:xfrm rot="2160000">
            <a:off x="372745" y="587375"/>
            <a:ext cx="853440" cy="321310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8152765" y="926465"/>
            <a:ext cx="3648710" cy="5127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10"/>
          <p:cNvGrpSpPr/>
          <p:nvPr/>
        </p:nvGrpSpPr>
        <p:grpSpPr>
          <a:xfrm>
            <a:off x="1090930" y="1727200"/>
            <a:ext cx="5921375" cy="3308350"/>
            <a:chOff x="7313" y="53102"/>
            <a:chExt cx="6544" cy="3558"/>
          </a:xfrm>
        </p:grpSpPr>
        <p:pic>
          <p:nvPicPr>
            <p:cNvPr id="3" name="图片 2" descr="IMG_25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13" y="53110"/>
              <a:ext cx="4773" cy="3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2" descr="IMG_2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99" y="53102"/>
              <a:ext cx="1658" cy="355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7192645" y="2714625"/>
            <a:ext cx="411924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李尧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山的风系列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飞翔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绘本封面及内页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水墨风格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戏剧元素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极具中国特色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10.xml><?xml version="1.0" encoding="utf-8"?>
<p:tagLst xmlns:p="http://schemas.openxmlformats.org/presentationml/2006/main">
  <p:tag name="KSO_WM_DIAGRAM_VIRTUALLY_FRAME" val="{&quot;height&quot;:329.0374803149606,&quot;left&quot;:35.85,&quot;top&quot;:108.05,&quot;width&quot;:513.3}"/>
</p:tagLst>
</file>

<file path=ppt/tags/tag11.xml><?xml version="1.0" encoding="utf-8"?>
<p:tagLst xmlns:p="http://schemas.openxmlformats.org/presentationml/2006/main">
  <p:tag name="KSO_WM_DIAGRAM_VIRTUALLY_FRAME" val="{&quot;height&quot;:329.0374803149606,&quot;left&quot;:35.85,&quot;top&quot;:108.05,&quot;width&quot;:513.3}"/>
</p:tagLst>
</file>

<file path=ppt/tags/tag12.xml><?xml version="1.0" encoding="utf-8"?>
<p:tagLst xmlns:p="http://schemas.openxmlformats.org/presentationml/2006/main">
  <p:tag name="KSO_WM_DIAGRAM_VIRTUALLY_FRAME" val="{&quot;height&quot;:329.0374803149606,&quot;left&quot;:35.85,&quot;top&quot;:108.05,&quot;width&quot;:513.3}"/>
</p:tagLst>
</file>

<file path=ppt/tags/tag13.xml><?xml version="1.0" encoding="utf-8"?>
<p:tagLst xmlns:p="http://schemas.openxmlformats.org/presentationml/2006/main">
  <p:tag name="KSO_WM_DIAGRAM_VIRTUALLY_FRAME" val="{&quot;height&quot;:329.0374803149606,&quot;left&quot;:35.85,&quot;top&quot;:108.05,&quot;width&quot;:513.3}"/>
</p:tagLst>
</file>

<file path=ppt/tags/tag14.xml><?xml version="1.0" encoding="utf-8"?>
<p:tagLst xmlns:p="http://schemas.openxmlformats.org/presentationml/2006/main">
  <p:tag name="KSO_WM_DIAGRAM_VIRTUALLY_FRAME" val="{&quot;height&quot;:329.0374803149606,&quot;left&quot;:35.85,&quot;top&quot;:108.05,&quot;width&quot;:513.3}"/>
</p:tagLst>
</file>

<file path=ppt/tags/tag15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3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4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5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6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7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8.xml><?xml version="1.0" encoding="utf-8"?>
<p:tagLst xmlns:p="http://schemas.openxmlformats.org/presentationml/2006/main">
  <p:tag name="KSO_WM_DIAGRAM_VIRTUALLY_FRAME" val="{&quot;height&quot;:264.15,&quot;left&quot;:83.6,&quot;top&quot;:132.35,&quot;width&quot;:762.1}"/>
</p:tagLst>
</file>

<file path=ppt/tags/tag9.xml><?xml version="1.0" encoding="utf-8"?>
<p:tagLst xmlns:p="http://schemas.openxmlformats.org/presentationml/2006/main">
  <p:tag name="KSO_WM_DIAGRAM_VIRTUALLY_FRAME" val="{&quot;height&quot;:329.0374803149606,&quot;left&quot;:35.85,&quot;top&quot;:108.05,&quot;width&quot;:513.3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2122</Words>
  <Application>WPS 演示</Application>
  <PresentationFormat>宽屏</PresentationFormat>
  <Paragraphs>216</Paragraphs>
  <Slides>31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Arial</vt:lpstr>
      <vt:lpstr>宋体</vt:lpstr>
      <vt:lpstr>Wingdings</vt:lpstr>
      <vt:lpstr>方正粗宋简体</vt:lpstr>
      <vt:lpstr>MiSans</vt:lpstr>
      <vt:lpstr>MiSans</vt:lpstr>
      <vt:lpstr>思源黑体 CN Normal</vt:lpstr>
      <vt:lpstr>华康方圆体 Std W7</vt:lpstr>
      <vt:lpstr>Lato</vt:lpstr>
      <vt:lpstr>Latha</vt:lpstr>
      <vt:lpstr>微软雅黑</vt:lpstr>
      <vt:lpstr>Arial Unicode MS</vt:lpstr>
      <vt:lpstr>等线</vt:lpstr>
      <vt:lpstr>黑体</vt:lpstr>
      <vt:lpstr>Arial</vt:lpstr>
      <vt:lpstr>Times New Roman</vt:lpstr>
      <vt:lpstr>華康圓體 Std W5</vt:lpstr>
      <vt:lpstr>Designed by iSlide</vt:lpstr>
      <vt:lpstr>1_Designed by iSlide</vt:lpstr>
      <vt:lpstr>2_Designed by iSlide</vt:lpstr>
      <vt:lpstr>3_Designed by iSlide</vt:lpstr>
      <vt:lpstr>项目九 绘本的制作</vt:lpstr>
      <vt:lpstr>绘本的制作</vt:lpstr>
      <vt:lpstr>PowerPoint 演示文稿</vt:lpstr>
      <vt:lpstr>角色设计原则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10</cp:revision>
  <cp:lastPrinted>2024-11-10T16:00:00Z</cp:lastPrinted>
  <dcterms:created xsi:type="dcterms:W3CDTF">2024-11-10T16:00:00Z</dcterms:created>
  <dcterms:modified xsi:type="dcterms:W3CDTF">2025-08-04T07:46:37Z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4C4B033A60CC4BC08B672790689124AD_13</vt:lpwstr>
  </property>
  <property fmtid="{D5CDD505-2E9C-101B-9397-08002B2CF9AE}" pid="4" name="KSOProductBuildVer">
    <vt:lpwstr>2052-12.1.0.21171</vt:lpwstr>
  </property>
</Properties>
</file>