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handoutMasterIdLst>
    <p:handoutMasterId r:id="rId34"/>
  </p:handoutMasterIdLst>
  <p:sldIdLst>
    <p:sldId id="256" r:id="rId3"/>
    <p:sldId id="257" r:id="rId4"/>
    <p:sldId id="258" r:id="rId5"/>
    <p:sldId id="282" r:id="rId6"/>
    <p:sldId id="284" r:id="rId7"/>
    <p:sldId id="308" r:id="rId8"/>
    <p:sldId id="283" r:id="rId9"/>
    <p:sldId id="291" r:id="rId10"/>
    <p:sldId id="290" r:id="rId11"/>
    <p:sldId id="278" r:id="rId12"/>
    <p:sldId id="310" r:id="rId13"/>
    <p:sldId id="311" r:id="rId14"/>
    <p:sldId id="292" r:id="rId15"/>
    <p:sldId id="261" r:id="rId16"/>
    <p:sldId id="276" r:id="rId17"/>
    <p:sldId id="312" r:id="rId18"/>
    <p:sldId id="313" r:id="rId19"/>
    <p:sldId id="289" r:id="rId20"/>
    <p:sldId id="293" r:id="rId21"/>
    <p:sldId id="275" r:id="rId22"/>
    <p:sldId id="287" r:id="rId23"/>
    <p:sldId id="309" r:id="rId24"/>
    <p:sldId id="307" r:id="rId25"/>
    <p:sldId id="280" r:id="rId26"/>
    <p:sldId id="314" r:id="rId27"/>
    <p:sldId id="315" r:id="rId28"/>
    <p:sldId id="316" r:id="rId29"/>
    <p:sldId id="260" r:id="rId30"/>
    <p:sldId id="317" r:id="rId31"/>
    <p:sldId id="294"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0" userDrawn="1">
          <p15:clr>
            <a:srgbClr val="A4A3A4"/>
          </p15:clr>
        </p15:guide>
        <p15:guide id="2" orient="horz" pos="937" userDrawn="1">
          <p15:clr>
            <a:srgbClr val="A4A3A4"/>
          </p15:clr>
        </p15:guide>
        <p15:guide id="3" orient="horz" pos="705" userDrawn="1">
          <p15:clr>
            <a:srgbClr val="A4A3A4"/>
          </p15:clr>
        </p15:guide>
        <p15:guide id="4" pos="41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73DC"/>
    <a:srgbClr val="12569A"/>
    <a:srgbClr val="E3E4E4"/>
    <a:srgbClr val="95C4F3"/>
    <a:srgbClr val="0E24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9" d="100"/>
          <a:sy n="89" d="100"/>
        </p:scale>
        <p:origin x="-618" y="-96"/>
      </p:cViewPr>
      <p:guideLst>
        <p:guide orient="horz" pos="2170"/>
        <p:guide orient="horz" pos="937"/>
        <p:guide orient="horz" pos="705"/>
        <p:guide pos="41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5"/>
          <c:y val="0.005"/>
          <c:w val="0.99"/>
          <c:h val="0.9875"/>
        </c:manualLayout>
      </c:layout>
      <c:pieChart>
        <c:varyColors val="1"/>
        <c:ser>
          <c:idx val="0"/>
          <c:order val="0"/>
          <c:tx>
            <c:strRef>
              <c:f>Sheet1!$A$2</c:f>
              <c:strCache>
                <c:ptCount val="1"/>
                <c:pt idx="0">
                  <c:v>Region 1</c:v>
                </c:pt>
              </c:strCache>
            </c:strRef>
          </c:tx>
          <c:spPr>
            <a:solidFill>
              <a:schemeClr val="accent1"/>
            </a:solidFill>
            <a:ln w="12700" cap="flat">
              <a:noFill/>
              <a:miter lim="400000"/>
            </a:ln>
            <a:effectLst/>
          </c:spPr>
          <c:explosion val="0"/>
          <c:dPt>
            <c:idx val="0"/>
            <c:bubble3D val="0"/>
            <c:spPr>
              <a:solidFill>
                <a:srgbClr val="12569A"/>
              </a:solidFill>
              <a:ln w="12700" cap="flat">
                <a:noFill/>
                <a:miter lim="400000"/>
              </a:ln>
              <a:effectLst/>
            </c:spPr>
          </c:dPt>
          <c:dPt>
            <c:idx val="1"/>
            <c:bubble3D val="0"/>
            <c:spPr>
              <a:solidFill>
                <a:srgbClr val="E4E4E4"/>
              </a:solidFill>
              <a:ln w="12700" cap="flat">
                <a:noFill/>
                <a:miter lim="400000"/>
              </a:ln>
              <a:effectLst/>
            </c:spPr>
          </c:dPt>
          <c:dLbls>
            <c:delete val="1"/>
          </c:dLbls>
          <c:cat>
            <c:strRef>
              <c:f>Sheet1!$B$1:$C$1</c:f>
              <c:strCache>
                <c:ptCount val="2"/>
                <c:pt idx="0">
                  <c:v>April</c:v>
                </c:pt>
                <c:pt idx="1">
                  <c:v>May</c:v>
                </c:pt>
              </c:strCache>
            </c:strRef>
          </c:cat>
          <c:val>
            <c:numRef>
              <c:f>Sheet1!$B$2:$C$2</c:f>
              <c:numCache>
                <c:formatCode>General</c:formatCode>
                <c:ptCount val="2"/>
                <c:pt idx="0">
                  <c:v>91</c:v>
                </c:pt>
                <c:pt idx="1">
                  <c:v>76</c:v>
                </c:pt>
              </c:numCache>
            </c:numRef>
          </c:val>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zero"/>
    <c:showDLblsOverMax val="1"/>
    <c:extLst>
      <c:ext uri="{0b15fc19-7d7d-44ad-8c2d-2c3a37ce22c3}">
        <chartProps xmlns="https://web.wps.cn/et/2018/main" chartId="{d498aaf9-f633-437a-9822-dc2fa78cfbf4}"/>
      </c:ext>
    </c:extLst>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5"/>
          <c:y val="0.005"/>
          <c:w val="0.99"/>
          <c:h val="0.9875"/>
        </c:manualLayout>
      </c:layout>
      <c:pieChart>
        <c:varyColors val="1"/>
        <c:ser>
          <c:idx val="0"/>
          <c:order val="0"/>
          <c:tx>
            <c:strRef>
              <c:f>Sheet1!$A$2</c:f>
              <c:strCache>
                <c:ptCount val="1"/>
                <c:pt idx="0">
                  <c:v>Region 1</c:v>
                </c:pt>
              </c:strCache>
            </c:strRef>
          </c:tx>
          <c:spPr>
            <a:solidFill>
              <a:srgbClr val="3B38A0"/>
            </a:solidFill>
            <a:ln w="12700" cap="flat">
              <a:noFill/>
              <a:miter lim="400000"/>
            </a:ln>
            <a:effectLst/>
          </c:spPr>
          <c:explosion val="0"/>
          <c:dPt>
            <c:idx val="0"/>
            <c:bubble3D val="0"/>
            <c:spPr>
              <a:solidFill>
                <a:srgbClr val="12569A"/>
              </a:solidFill>
              <a:ln w="12700" cap="flat">
                <a:noFill/>
                <a:miter lim="400000"/>
              </a:ln>
              <a:effectLst/>
            </c:spPr>
          </c:dPt>
          <c:dPt>
            <c:idx val="1"/>
            <c:bubble3D val="0"/>
            <c:spPr>
              <a:solidFill>
                <a:srgbClr val="E4E4E4"/>
              </a:solidFill>
              <a:ln w="12700" cap="flat">
                <a:noFill/>
                <a:miter lim="400000"/>
              </a:ln>
              <a:effectLst/>
            </c:spPr>
          </c:dPt>
          <c:dLbls>
            <c:delete val="1"/>
          </c:dLbls>
          <c:cat>
            <c:strRef>
              <c:f>Sheet1!$B$1:$C$1</c:f>
              <c:strCache>
                <c:ptCount val="2"/>
                <c:pt idx="0">
                  <c:v>April</c:v>
                </c:pt>
                <c:pt idx="1">
                  <c:v>May</c:v>
                </c:pt>
              </c:strCache>
            </c:strRef>
          </c:cat>
          <c:val>
            <c:numRef>
              <c:f>Sheet1!$B$2:$C$2</c:f>
              <c:numCache>
                <c:formatCode>General</c:formatCode>
                <c:ptCount val="2"/>
                <c:pt idx="0">
                  <c:v>300</c:v>
                </c:pt>
                <c:pt idx="1">
                  <c:v>76</c:v>
                </c:pt>
              </c:numCache>
            </c:numRef>
          </c:val>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zero"/>
    <c:showDLblsOverMax val="1"/>
    <c:extLst>
      <c:ext uri="{0b15fc19-7d7d-44ad-8c2d-2c3a37ce22c3}">
        <chartProps xmlns="https://web.wps.cn/et/2018/main" chartId="{1902c3e8-9877-4520-921f-514975529f0d}"/>
      </c:ext>
    </c:extLst>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5"/>
          <c:y val="0.005"/>
          <c:w val="0.99"/>
          <c:h val="0.9875"/>
        </c:manualLayout>
      </c:layout>
      <c:pieChart>
        <c:varyColors val="1"/>
        <c:ser>
          <c:idx val="0"/>
          <c:order val="0"/>
          <c:tx>
            <c:strRef>
              <c:f>Sheet1!$A$2</c:f>
              <c:strCache>
                <c:ptCount val="1"/>
                <c:pt idx="0">
                  <c:v>Region 1</c:v>
                </c:pt>
              </c:strCache>
            </c:strRef>
          </c:tx>
          <c:spPr>
            <a:solidFill>
              <a:srgbClr val="C02858"/>
            </a:solidFill>
            <a:ln w="12700" cap="flat">
              <a:noFill/>
              <a:miter lim="400000"/>
            </a:ln>
            <a:effectLst/>
          </c:spPr>
          <c:explosion val="0"/>
          <c:dPt>
            <c:idx val="0"/>
            <c:bubble3D val="0"/>
            <c:spPr>
              <a:solidFill>
                <a:srgbClr val="12569A"/>
              </a:solidFill>
              <a:ln w="12700" cap="flat">
                <a:noFill/>
                <a:miter lim="400000"/>
              </a:ln>
              <a:effectLst/>
            </c:spPr>
          </c:dPt>
          <c:dPt>
            <c:idx val="1"/>
            <c:bubble3D val="0"/>
            <c:spPr>
              <a:solidFill>
                <a:srgbClr val="E4E4E4"/>
              </a:solidFill>
              <a:ln w="12700" cap="flat">
                <a:noFill/>
                <a:miter lim="400000"/>
              </a:ln>
              <a:effectLst/>
            </c:spPr>
          </c:dPt>
          <c:dLbls>
            <c:delete val="1"/>
          </c:dLbls>
          <c:cat>
            <c:strRef>
              <c:f>Sheet1!$B$1:$C$1</c:f>
              <c:strCache>
                <c:ptCount val="2"/>
                <c:pt idx="0">
                  <c:v>April</c:v>
                </c:pt>
                <c:pt idx="1">
                  <c:v>May</c:v>
                </c:pt>
              </c:strCache>
            </c:strRef>
          </c:cat>
          <c:val>
            <c:numRef>
              <c:f>Sheet1!$B$2:$C$2</c:f>
              <c:numCache>
                <c:formatCode>General</c:formatCode>
                <c:ptCount val="2"/>
                <c:pt idx="0">
                  <c:v>40</c:v>
                </c:pt>
                <c:pt idx="1">
                  <c:v>76</c:v>
                </c:pt>
              </c:numCache>
            </c:numRef>
          </c:val>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zero"/>
    <c:showDLblsOverMax val="1"/>
    <c:extLst>
      <c:ext uri="{0b15fc19-7d7d-44ad-8c2d-2c3a37ce22c3}">
        <chartProps xmlns="https://web.wps.cn/et/2018/main" chartId="{b9ea5aae-e07b-422f-9546-f0a2e95077fc}"/>
      </c:ext>
    </c:extLst>
  </c:chart>
  <c:spPr>
    <a:noFill/>
    <a:ln>
      <a:noFill/>
    </a:ln>
    <a:effectLst/>
  </c:spPr>
  <c:txPr>
    <a:bodyPr/>
    <a:lstStyle/>
    <a:p>
      <a:pPr>
        <a:defRPr lang="zh-CN"/>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cs typeface="宋体" panose="02010600030101010101"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宋体" panose="02010600030101010101" pitchFamily="2" charset="-122"/>
              </a:rPr>
            </a:fld>
            <a:endParaRPr lang="zh-CN" altLang="en-US">
              <a:cs typeface="宋体" panose="02010600030101010101"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cs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宋体" panose="02010600030101010101" pitchFamily="2" charset="-122"/>
              </a:rPr>
            </a:fld>
            <a:endParaRPr lang="zh-CN" altLang="en-US">
              <a:cs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cs typeface="宋体" panose="02010600030101010101" pitchFamily="2" charset="-122"/>
              </a:defRPr>
            </a:lvl1pPr>
          </a:lstStyle>
          <a:p>
            <a:fld id="{662032DF-F038-43BC-9589-A7F0926D629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cs typeface="宋体" panose="02010600030101010101" pitchFamily="2" charset="-122"/>
              </a:defRPr>
            </a:lvl1pPr>
          </a:lstStyle>
          <a:p>
            <a:fld id="{71E13E65-EAB1-4137-8E78-13254BDAF9D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稻壳儿榴莲果果" descr="1740"/>
          <p:cNvPicPr>
            <a:picLocks noChangeAspect="1"/>
          </p:cNvPicPr>
          <p:nvPr userDrawn="1"/>
        </p:nvPicPr>
        <p:blipFill rotWithShape="1">
          <a:blip r:embed="rId2" cstate="screen"/>
          <a:srcRect/>
          <a:stretch>
            <a:fillRect/>
          </a:stretch>
        </p:blipFill>
        <p:spPr>
          <a:xfrm>
            <a:off x="0" y="0"/>
            <a:ext cx="12192000" cy="6858000"/>
          </a:xfrm>
          <a:prstGeom prst="rect">
            <a:avLst/>
          </a:prstGeom>
        </p:spPr>
      </p:pic>
      <p:sp>
        <p:nvSpPr>
          <p:cNvPr id="8" name="稻壳儿榴莲果果"/>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9" name="稻壳儿榴莲果果"/>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0" name="稻壳儿榴莲果果"/>
          <p:cNvSpPr/>
          <p:nvPr userDrawn="1"/>
        </p:nvSpPr>
        <p:spPr bwMode="auto">
          <a:xfrm>
            <a:off x="10500360" y="542544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18" name="Circle"/>
          <p:cNvSpPr/>
          <p:nvPr userDrawn="1"/>
        </p:nvSpPr>
        <p:spPr>
          <a:xfrm>
            <a:off x="304389" y="3844649"/>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7"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9" name="Circle"/>
          <p:cNvSpPr/>
          <p:nvPr userDrawn="1"/>
        </p:nvSpPr>
        <p:spPr>
          <a:xfrm>
            <a:off x="350725" y="305816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0" name="Circle"/>
          <p:cNvSpPr/>
          <p:nvPr userDrawn="1"/>
        </p:nvSpPr>
        <p:spPr>
          <a:xfrm>
            <a:off x="350725" y="33363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50725" y="36157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50725" y="3892794"/>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9"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0E2453"/>
        </a:solidFill>
        <a:effectLst/>
      </p:bgPr>
    </p:bg>
    <p:spTree>
      <p:nvGrpSpPr>
        <p:cNvPr id="1" name=""/>
        <p:cNvGrpSpPr/>
        <p:nvPr/>
      </p:nvGrpSpPr>
      <p:grpSpPr>
        <a:xfrm>
          <a:off x="0" y="0"/>
          <a:ext cx="0" cy="0"/>
          <a:chOff x="0" y="0"/>
          <a:chExt cx="0" cy="0"/>
        </a:xfrm>
      </p:grpSpPr>
      <p:pic>
        <p:nvPicPr>
          <p:cNvPr id="7" name="稻壳儿榴莲果果" descr="362"/>
          <p:cNvPicPr>
            <a:picLocks noChangeAspect="1"/>
          </p:cNvPicPr>
          <p:nvPr userDrawn="1"/>
        </p:nvPicPr>
        <p:blipFill>
          <a:blip r:embed="rId2" cstate="screen"/>
          <a:stretch>
            <a:fillRect/>
          </a:stretch>
        </p:blipFill>
        <p:spPr>
          <a:xfrm>
            <a:off x="0" y="0"/>
            <a:ext cx="10273380" cy="6858000"/>
          </a:xfrm>
          <a:prstGeom prst="rect">
            <a:avLst/>
          </a:prstGeom>
        </p:spPr>
      </p:pic>
      <p:sp>
        <p:nvSpPr>
          <p:cNvPr id="8" name="稻壳儿榴莲果果"/>
          <p:cNvSpPr/>
          <p:nvPr userDrawn="1"/>
        </p:nvSpPr>
        <p:spPr>
          <a:xfrm>
            <a:off x="1524000" y="0"/>
            <a:ext cx="9326880" cy="6858000"/>
          </a:xfrm>
          <a:prstGeom prst="rect">
            <a:avLst/>
          </a:prstGeom>
          <a:gradFill flip="none" rotWithShape="1">
            <a:gsLst>
              <a:gs pos="78500">
                <a:srgbClr val="0E2453"/>
              </a:gs>
              <a:gs pos="0">
                <a:srgbClr val="0E2453">
                  <a:alpha val="0"/>
                </a:srgbClr>
              </a:gs>
              <a:gs pos="100000">
                <a:srgbClr val="0E24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宋体" panose="02010600030101010101" pitchFamily="2" charset="-122"/>
            </a:endParaRPr>
          </a:p>
        </p:txBody>
      </p:sp>
      <p:sp>
        <p:nvSpPr>
          <p:cNvPr id="9" name="稻壳儿榴莲果果"/>
          <p:cNvSpPr/>
          <p:nvPr userDrawn="1"/>
        </p:nvSpPr>
        <p:spPr bwMode="auto">
          <a:xfrm>
            <a:off x="9441013" y="-1125032"/>
            <a:ext cx="4712733" cy="4687259"/>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4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0" name="稻壳儿榴莲果果"/>
          <p:cNvSpPr/>
          <p:nvPr userDrawn="1"/>
        </p:nvSpPr>
        <p:spPr bwMode="auto">
          <a:xfrm>
            <a:off x="10138368" y="3429000"/>
            <a:ext cx="1425023" cy="141732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2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1" name="稻壳儿榴莲果果"/>
          <p:cNvSpPr/>
          <p:nvPr userDrawn="1"/>
        </p:nvSpPr>
        <p:spPr bwMode="auto">
          <a:xfrm>
            <a:off x="-914400" y="5303520"/>
            <a:ext cx="2819400" cy="280416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2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稻壳儿榴莲果果" descr="399"/>
          <p:cNvPicPr>
            <a:picLocks noChangeAspect="1"/>
          </p:cNvPicPr>
          <p:nvPr userDrawn="1"/>
        </p:nvPicPr>
        <p:blipFill rotWithShape="1">
          <a:blip r:embed="rId2" cstate="screen"/>
          <a:srcRect/>
          <a:stretch>
            <a:fillRect/>
          </a:stretch>
        </p:blipFill>
        <p:spPr>
          <a:xfrm>
            <a:off x="1" y="1"/>
            <a:ext cx="12192000" cy="6858000"/>
          </a:xfrm>
          <a:prstGeom prst="rect">
            <a:avLst/>
          </a:prstGeom>
        </p:spPr>
      </p:pic>
      <p:sp>
        <p:nvSpPr>
          <p:cNvPr id="9" name="稻壳儿榴莲果果"/>
          <p:cNvSpPr/>
          <p:nvPr userDrawn="1"/>
        </p:nvSpPr>
        <p:spPr>
          <a:xfrm flipH="1">
            <a:off x="0" y="1"/>
            <a:ext cx="8268970" cy="6858000"/>
          </a:xfrm>
          <a:prstGeom prst="rect">
            <a:avLst/>
          </a:prstGeom>
          <a:gradFill flip="none" rotWithShape="1">
            <a:gsLst>
              <a:gs pos="78500">
                <a:srgbClr val="0E2453"/>
              </a:gs>
              <a:gs pos="0">
                <a:srgbClr val="0E2453">
                  <a:alpha val="0"/>
                </a:srgbClr>
              </a:gs>
              <a:gs pos="100000">
                <a:srgbClr val="0E24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宋体" panose="02010600030101010101" pitchFamily="2" charset="-122"/>
            </a:endParaRPr>
          </a:p>
        </p:txBody>
      </p:sp>
      <p:sp>
        <p:nvSpPr>
          <p:cNvPr id="4" name="稻壳儿榴莲果果"/>
          <p:cNvSpPr/>
          <p:nvPr userDrawn="1"/>
        </p:nvSpPr>
        <p:spPr bwMode="auto">
          <a:xfrm>
            <a:off x="-2651760" y="-1980397"/>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0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5" name="稻壳儿榴莲果果"/>
          <p:cNvSpPr/>
          <p:nvPr userDrawn="1"/>
        </p:nvSpPr>
        <p:spPr bwMode="auto">
          <a:xfrm>
            <a:off x="3191095" y="650966"/>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8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9" name="组合 8"/>
          <p:cNvGrpSpPr/>
          <p:nvPr userDrawn="1"/>
        </p:nvGrpSpPr>
        <p:grpSpPr>
          <a:xfrm>
            <a:off x="130293" y="106680"/>
            <a:ext cx="682508" cy="538695"/>
            <a:chOff x="-2926080" y="259080"/>
            <a:chExt cx="7847109" cy="6193620"/>
          </a:xfrm>
          <a:solidFill>
            <a:srgbClr val="12569A"/>
          </a:solidFill>
        </p:grpSpPr>
        <p:sp>
          <p:nvSpPr>
            <p:cNvPr id="7"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8"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cxnSp>
        <p:nvCxnSpPr>
          <p:cNvPr id="12" name="直接连接符 11"/>
          <p:cNvCxnSpPr>
            <a:stCxn id="7" idx="32"/>
          </p:cNvCxnSpPr>
          <p:nvPr userDrawn="1"/>
        </p:nvCxnSpPr>
        <p:spPr>
          <a:xfrm>
            <a:off x="422608" y="645375"/>
            <a:ext cx="1147765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Line"/>
          <p:cNvSpPr/>
          <p:nvPr userDrawn="1"/>
        </p:nvSpPr>
        <p:spPr>
          <a:xfrm flipV="1">
            <a:off x="11862238"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26" name="组合 25"/>
          <p:cNvGrpSpPr/>
          <p:nvPr userDrawn="1"/>
        </p:nvGrpSpPr>
        <p:grpSpPr>
          <a:xfrm>
            <a:off x="11759672" y="3006454"/>
            <a:ext cx="169136" cy="962805"/>
            <a:chOff x="329672" y="1116694"/>
            <a:chExt cx="169136" cy="962805"/>
          </a:xfrm>
        </p:grpSpPr>
        <p:sp>
          <p:nvSpPr>
            <p:cNvPr id="10" name="Circle"/>
            <p:cNvSpPr/>
            <p:nvPr userDrawn="1"/>
          </p:nvSpPr>
          <p:spPr>
            <a:xfrm>
              <a:off x="329672" y="111669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76007" y="1168400"/>
              <a:ext cx="76465" cy="76465"/>
            </a:xfrm>
            <a:prstGeom prst="ellipse">
              <a:avLst/>
            </a:prstGeom>
            <a:solidFill>
              <a:srgbClr val="E4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0" name="组合 19"/>
          <p:cNvGrpSpPr/>
          <p:nvPr userDrawn="1"/>
        </p:nvGrpSpPr>
        <p:grpSpPr>
          <a:xfrm>
            <a:off x="130293" y="106680"/>
            <a:ext cx="682508" cy="538695"/>
            <a:chOff x="-2926080" y="259080"/>
            <a:chExt cx="7847109" cy="6193620"/>
          </a:xfrm>
          <a:solidFill>
            <a:srgbClr val="12569A"/>
          </a:solidFill>
        </p:grpSpPr>
        <p:sp>
          <p:nvSpPr>
            <p:cNvPr id="21"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2"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7" name="Line"/>
          <p:cNvSpPr/>
          <p:nvPr userDrawn="1"/>
        </p:nvSpPr>
        <p:spPr>
          <a:xfrm flipV="1">
            <a:off x="11862238"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8" name="Slide Number"/>
          <p:cNvSpPr txBox="1">
            <a:spLocks noGrp="1"/>
          </p:cNvSpPr>
          <p:nvPr>
            <p:ph type="sldNum" sz="quarter" idx="2"/>
          </p:nvPr>
        </p:nvSpPr>
        <p:spPr>
          <a:xfrm>
            <a:off x="11705344" y="6360763"/>
            <a:ext cx="313788" cy="222251"/>
          </a:xfrm>
          <a:prstGeom prst="rect">
            <a:avLst/>
          </a:prstGeom>
        </p:spPr>
        <p:txBody>
          <a:bodyPr wrap="square"/>
          <a:lstStyle>
            <a:lvl1pPr>
              <a:defRPr sz="1000">
                <a:solidFill>
                  <a:schemeClr val="tx1"/>
                </a:solidFill>
                <a:latin typeface="Open Sans Bold"/>
                <a:ea typeface="Open Sans Bold"/>
                <a:cs typeface="Open Sans Bold"/>
                <a:sym typeface="Open Sans Bold"/>
              </a:defRPr>
            </a:lvl1pPr>
          </a:lstStyle>
          <a:p>
            <a:fld id="{86CB4B4D-7CA3-9044-876B-883B54F8677D}" type="slidenum">
              <a:rPr lang="en-US" smtClean="0"/>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8" name="Line"/>
          <p:cNvSpPr/>
          <p:nvPr userDrawn="1"/>
        </p:nvSpPr>
        <p:spPr>
          <a:xfrm flipV="1">
            <a:off x="116665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9" name="组合 18"/>
          <p:cNvGrpSpPr/>
          <p:nvPr userDrawn="1"/>
        </p:nvGrpSpPr>
        <p:grpSpPr>
          <a:xfrm>
            <a:off x="11581989" y="3014074"/>
            <a:ext cx="169136" cy="955185"/>
            <a:chOff x="329672" y="1124314"/>
            <a:chExt cx="169136" cy="955185"/>
          </a:xfrm>
        </p:grpSpPr>
        <p:sp>
          <p:nvSpPr>
            <p:cNvPr id="20" name="Circle"/>
            <p:cNvSpPr/>
            <p:nvPr userDrawn="1"/>
          </p:nvSpPr>
          <p:spPr>
            <a:xfrm>
              <a:off x="329672" y="112431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1" name="Circle"/>
            <p:cNvSpPr/>
            <p:nvPr userDrawn="1"/>
          </p:nvSpPr>
          <p:spPr>
            <a:xfrm>
              <a:off x="376007" y="1168400"/>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2"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3"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4"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5" name="组合 24"/>
          <p:cNvGrpSpPr/>
          <p:nvPr userDrawn="1"/>
        </p:nvGrpSpPr>
        <p:grpSpPr>
          <a:xfrm>
            <a:off x="11407893" y="106680"/>
            <a:ext cx="682508" cy="538695"/>
            <a:chOff x="-2926080" y="259080"/>
            <a:chExt cx="7847109" cy="6193620"/>
          </a:xfrm>
          <a:solidFill>
            <a:srgbClr val="12569A"/>
          </a:solidFill>
        </p:grpSpPr>
        <p:sp>
          <p:nvSpPr>
            <p:cNvPr id="2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8" name="Line"/>
          <p:cNvSpPr/>
          <p:nvPr userDrawn="1"/>
        </p:nvSpPr>
        <p:spPr>
          <a:xfrm flipV="1">
            <a:off x="116665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9" name="Slide Number"/>
          <p:cNvSpPr txBox="1">
            <a:spLocks noGrp="1"/>
          </p:cNvSpPr>
          <p:nvPr>
            <p:ph type="sldNum" sz="quarter" idx="2"/>
          </p:nvPr>
        </p:nvSpPr>
        <p:spPr>
          <a:xfrm>
            <a:off x="114629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9" name="组合 8"/>
          <p:cNvGrpSpPr/>
          <p:nvPr userDrawn="1"/>
        </p:nvGrpSpPr>
        <p:grpSpPr>
          <a:xfrm>
            <a:off x="304389" y="3014074"/>
            <a:ext cx="169136" cy="955185"/>
            <a:chOff x="329672" y="1124314"/>
            <a:chExt cx="169136" cy="955185"/>
          </a:xfrm>
        </p:grpSpPr>
        <p:sp>
          <p:nvSpPr>
            <p:cNvPr id="10" name="Circle"/>
            <p:cNvSpPr/>
            <p:nvPr userDrawn="1"/>
          </p:nvSpPr>
          <p:spPr>
            <a:xfrm>
              <a:off x="329672" y="112431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76007" y="1168400"/>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8"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19"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7"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8" name="组合 17"/>
          <p:cNvGrpSpPr/>
          <p:nvPr userDrawn="1"/>
        </p:nvGrpSpPr>
        <p:grpSpPr>
          <a:xfrm>
            <a:off x="304389" y="3058160"/>
            <a:ext cx="169136" cy="911099"/>
            <a:chOff x="329672" y="1168400"/>
            <a:chExt cx="169136" cy="911099"/>
          </a:xfrm>
        </p:grpSpPr>
        <p:sp>
          <p:nvSpPr>
            <p:cNvPr id="29" name="Circle"/>
            <p:cNvSpPr/>
            <p:nvPr userDrawn="1"/>
          </p:nvSpPr>
          <p:spPr>
            <a:xfrm>
              <a:off x="329672" y="1404462"/>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0" name="Circle"/>
            <p:cNvSpPr/>
            <p:nvPr userDrawn="1"/>
          </p:nvSpPr>
          <p:spPr>
            <a:xfrm>
              <a:off x="376007" y="116840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1" name="Circle"/>
            <p:cNvSpPr/>
            <p:nvPr userDrawn="1"/>
          </p:nvSpPr>
          <p:spPr>
            <a:xfrm>
              <a:off x="376007" y="1446611"/>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2"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3"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4" name="组合 23"/>
          <p:cNvGrpSpPr/>
          <p:nvPr userDrawn="1"/>
        </p:nvGrpSpPr>
        <p:grpSpPr>
          <a:xfrm>
            <a:off x="130293" y="106680"/>
            <a:ext cx="682508" cy="538695"/>
            <a:chOff x="-2926080" y="259080"/>
            <a:chExt cx="7847109" cy="6193620"/>
          </a:xfrm>
          <a:solidFill>
            <a:srgbClr val="12569A"/>
          </a:solidFill>
        </p:grpSpPr>
        <p:sp>
          <p:nvSpPr>
            <p:cNvPr id="25"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6"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7"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30"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8"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10" name="Circle"/>
          <p:cNvSpPr/>
          <p:nvPr userDrawn="1"/>
        </p:nvSpPr>
        <p:spPr>
          <a:xfrm>
            <a:off x="304389" y="3565249"/>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50725" y="305816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50725" y="33363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50725" y="3615771"/>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50725" y="389279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8"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0"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fld id="{633E5097-7D29-4C9F-8DE8-88C28BE3D98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宋体" panose="0201060003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宋体" panose="0201060003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宋体" panose="02010600030101010101"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宋体" panose="02010600030101010101"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宋体"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png"/><Relationship Id="rId3" Type="http://schemas.openxmlformats.org/officeDocument/2006/relationships/image" Target="../media/image21.png"/><Relationship Id="rId2" Type="http://schemas.openxmlformats.org/officeDocument/2006/relationships/image" Target="../media/image8.png"/><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4.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稻壳儿榴莲果果"/>
          <p:cNvSpPr/>
          <p:nvPr/>
        </p:nvSpPr>
        <p:spPr>
          <a:xfrm>
            <a:off x="679450" y="2261870"/>
            <a:ext cx="6123940" cy="2306955"/>
          </a:xfrm>
          <a:prstGeom prst="rect">
            <a:avLst/>
          </a:prstGeom>
        </p:spPr>
        <p:txBody>
          <a:bodyPr wrap="square">
            <a:spAutoFit/>
          </a:bodyPr>
          <a:lstStyle/>
          <a:p>
            <a:r>
              <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rPr>
              <a:t>机械基础 （第三版）</a:t>
            </a:r>
            <a:endPar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endParaRPr>
          </a:p>
        </p:txBody>
      </p:sp>
      <p:sp>
        <p:nvSpPr>
          <p:cNvPr id="14" name="稻壳儿榴莲果果"/>
          <p:cNvSpPr/>
          <p:nvPr/>
        </p:nvSpPr>
        <p:spPr>
          <a:xfrm>
            <a:off x="921694" y="4568726"/>
            <a:ext cx="4830445" cy="521970"/>
          </a:xfrm>
          <a:prstGeom prst="rect">
            <a:avLst/>
          </a:prstGeom>
        </p:spPr>
        <p:txBody>
          <a:bodyPr wrap="none">
            <a:spAutoFit/>
          </a:bodyPr>
          <a:lstStyle/>
          <a:p>
            <a:pPr algn="dist"/>
            <a:r>
              <a:rPr lang="zh-CN" altLang="en-US" sz="2800" b="1" dirty="0">
                <a:solidFill>
                  <a:schemeClr val="bg1"/>
                </a:solidFill>
                <a:cs typeface="宋体" panose="02010600030101010101" pitchFamily="2" charset="-122"/>
              </a:rPr>
              <a:t>项目三　轴系与机械装置设计</a:t>
            </a:r>
            <a:endParaRPr lang="zh-CN" altLang="en-US" sz="2800" b="1" dirty="0">
              <a:solidFill>
                <a:schemeClr val="bg1"/>
              </a:solidFill>
              <a:cs typeface="宋体" panose="02010600030101010101" pitchFamily="2" charset="-122"/>
            </a:endParaRPr>
          </a:p>
        </p:txBody>
      </p:sp>
      <p:sp>
        <p:nvSpPr>
          <p:cNvPr id="16" name="稻壳儿榴莲果果"/>
          <p:cNvSpPr/>
          <p:nvPr/>
        </p:nvSpPr>
        <p:spPr>
          <a:xfrm>
            <a:off x="756276" y="311885"/>
            <a:ext cx="1960880" cy="521970"/>
          </a:xfrm>
          <a:prstGeom prst="rect">
            <a:avLst/>
          </a:prstGeom>
        </p:spPr>
        <p:txBody>
          <a:bodyPr wrap="none">
            <a:spAutoFit/>
          </a:bodyPr>
          <a:lstStyle/>
          <a:p>
            <a:pPr algn="dist"/>
            <a:r>
              <a:rPr lang="zh-CN" altLang="en-US" sz="2800" dirty="0" smtClean="0">
                <a:solidFill>
                  <a:schemeClr val="bg1"/>
                </a:solidFill>
                <a:cs typeface="宋体" panose="02010600030101010101" pitchFamily="2" charset="-122"/>
              </a:rPr>
              <a:t>北京出版社</a:t>
            </a:r>
            <a:endParaRPr lang="zh-CN" altLang="en-US" sz="2800" dirty="0">
              <a:solidFill>
                <a:schemeClr val="bg1"/>
              </a:solidFill>
              <a:cs typeface="宋体" panose="02010600030101010101" pitchFamily="2" charset="-122"/>
            </a:endParaRP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45" name="稻壳儿榴莲果果"/>
          <p:cNvSpPr/>
          <p:nvPr/>
        </p:nvSpPr>
        <p:spPr>
          <a:xfrm>
            <a:off x="2024427" y="214356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7" name="稻壳儿榴莲果果"/>
          <p:cNvSpPr/>
          <p:nvPr/>
        </p:nvSpPr>
        <p:spPr>
          <a:xfrm>
            <a:off x="5350793" y="214356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69" name="稻壳儿榴莲果果"/>
          <p:cNvSpPr/>
          <p:nvPr/>
        </p:nvSpPr>
        <p:spPr>
          <a:xfrm>
            <a:off x="8565525" y="214356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84" name="稻壳儿榴莲果果"/>
          <p:cNvSpPr/>
          <p:nvPr/>
        </p:nvSpPr>
        <p:spPr>
          <a:xfrm>
            <a:off x="591820" y="4290060"/>
            <a:ext cx="3870960"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滑动轴承一般由轴瓦和轴承座组成。工作时，轴瓦与轴颈之间的相对滑动产生滑动摩擦。按照使用润滑剂的情况可分为液体润滑轴承、半液体润滑轴承、固体润滑轴承、气体润滑轴承等。</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5" name="稻壳儿榴莲果果"/>
          <p:cNvSpPr txBox="1"/>
          <p:nvPr/>
        </p:nvSpPr>
        <p:spPr>
          <a:xfrm>
            <a:off x="1291988" y="4006118"/>
            <a:ext cx="317119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（一）滑动轴承的类型和结构</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6" name="稻壳儿榴莲果果"/>
          <p:cNvSpPr/>
          <p:nvPr/>
        </p:nvSpPr>
        <p:spPr>
          <a:xfrm>
            <a:off x="5026660" y="4290060"/>
            <a:ext cx="3020060"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轴瓦直接与轴颈接触，它的工作面既是承载表面又是摩擦表面，故轴瓦是滑动轴承中最重要的零件，它的结构形式和性能将直接影响轴承的寿命、效率和承载能力。</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7" name="稻壳儿榴莲果果"/>
          <p:cNvSpPr txBox="1"/>
          <p:nvPr/>
        </p:nvSpPr>
        <p:spPr>
          <a:xfrm>
            <a:off x="4849140" y="4006118"/>
            <a:ext cx="271145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（二）轴瓦和轴承衬材料</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8" name="稻壳儿榴莲果果"/>
          <p:cNvSpPr/>
          <p:nvPr/>
        </p:nvSpPr>
        <p:spPr>
          <a:xfrm>
            <a:off x="8353425" y="4290060"/>
            <a:ext cx="3542030"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滑动轴承一般都需要使用润滑剂进行润滑，主要是为了降低摩擦、减少磨损和表面损坏，同时还可以起到冷却、吸振、防尘、防锈等作用。常用的润滑剂有润滑油、润滑脂、石墨和二硫化钼，而前两种应用最普遍。</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9" name="稻壳儿榴莲果果"/>
          <p:cNvSpPr txBox="1"/>
          <p:nvPr/>
        </p:nvSpPr>
        <p:spPr>
          <a:xfrm>
            <a:off x="8291356" y="4006118"/>
            <a:ext cx="248158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（三）滑动轴承的润滑</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pic>
        <p:nvPicPr>
          <p:cNvPr id="90" name="稻壳儿榴莲果果"/>
          <p:cNvPicPr/>
          <p:nvPr/>
        </p:nvPicPr>
        <p:blipFill rotWithShape="1">
          <a:blip r:embed="rId1" cstate="print"/>
          <a:srcRect l="16693" r="16693"/>
          <a:stretch>
            <a:fillRect/>
          </a:stretch>
        </p:blipFill>
        <p:spPr>
          <a:xfrm>
            <a:off x="5509020" y="2301853"/>
            <a:ext cx="1389857" cy="1389857"/>
          </a:xfrm>
          <a:prstGeom prst="ellipse">
            <a:avLst/>
          </a:prstGeom>
        </p:spPr>
      </p:pic>
      <p:pic>
        <p:nvPicPr>
          <p:cNvPr id="91" name="稻壳儿榴莲果果"/>
          <p:cNvPicPr/>
          <p:nvPr/>
        </p:nvPicPr>
        <p:blipFill rotWithShape="1">
          <a:blip r:embed="rId2" cstate="print"/>
          <a:srcRect l="11532" r="21854"/>
          <a:stretch>
            <a:fillRect/>
          </a:stretch>
        </p:blipFill>
        <p:spPr>
          <a:xfrm>
            <a:off x="2200239" y="2301852"/>
            <a:ext cx="1389857" cy="1389857"/>
          </a:xfrm>
          <a:prstGeom prst="ellipse">
            <a:avLst/>
          </a:prstGeom>
        </p:spPr>
      </p:pic>
      <p:pic>
        <p:nvPicPr>
          <p:cNvPr id="92" name="稻壳儿榴莲果果"/>
          <p:cNvPicPr/>
          <p:nvPr/>
        </p:nvPicPr>
        <p:blipFill rotWithShape="1">
          <a:blip r:embed="rId3" cstate="print"/>
          <a:srcRect l="16693" r="16693"/>
          <a:stretch>
            <a:fillRect/>
          </a:stretch>
        </p:blipFill>
        <p:spPr>
          <a:xfrm>
            <a:off x="8723752" y="2325789"/>
            <a:ext cx="1389857" cy="1389857"/>
          </a:xfrm>
          <a:prstGeom prst="ellipse">
            <a:avLst/>
          </a:prstGeom>
        </p:spPr>
      </p:pic>
      <p:sp>
        <p:nvSpPr>
          <p:cNvPr id="3" name="稻壳儿榴莲果果"/>
          <p:cNvSpPr/>
          <p:nvPr/>
        </p:nvSpPr>
        <p:spPr>
          <a:xfrm>
            <a:off x="776967" y="161652"/>
            <a:ext cx="385762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三、滑动轴承的选用</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592455" y="1033145"/>
            <a:ext cx="7336155" cy="36893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表 3.2.8 列出了滚动轴承和滑动轴承的性能及特点，可供选用轴承时参考。</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44" name="稻壳儿榴莲果果"/>
          <p:cNvSpPr/>
          <p:nvPr/>
        </p:nvSpPr>
        <p:spPr>
          <a:xfrm>
            <a:off x="751249" y="302622"/>
            <a:ext cx="589915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四、滚动轴承与滑动轴承的比较</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cstate="print"/>
          <a:stretch>
            <a:fillRect/>
          </a:stretch>
        </p:blipFill>
        <p:spPr>
          <a:xfrm>
            <a:off x="899795" y="1691640"/>
            <a:ext cx="8867775" cy="48768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592455" y="1033145"/>
            <a:ext cx="7336155" cy="36893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表 3.2.8 列出了滚动轴承和滑动轴承的性能及特点，可供选用轴承时参考。</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44" name="稻壳儿榴莲果果"/>
          <p:cNvSpPr/>
          <p:nvPr/>
        </p:nvSpPr>
        <p:spPr>
          <a:xfrm>
            <a:off x="751249" y="302622"/>
            <a:ext cx="589915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四、滚动轴承与滑动轴承的比较</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cstate="print"/>
          <a:stretch>
            <a:fillRect/>
          </a:stretch>
        </p:blipFill>
        <p:spPr>
          <a:xfrm>
            <a:off x="1737995" y="2813050"/>
            <a:ext cx="8820150" cy="3067050"/>
          </a:xfrm>
          <a:prstGeom prst="rect">
            <a:avLst/>
          </a:prstGeom>
        </p:spPr>
      </p:pic>
      <p:pic>
        <p:nvPicPr>
          <p:cNvPr id="5" name="图片 4"/>
          <p:cNvPicPr>
            <a:picLocks noChangeAspect="1"/>
          </p:cNvPicPr>
          <p:nvPr/>
        </p:nvPicPr>
        <p:blipFill>
          <a:blip r:embed="rId2" cstate="print"/>
          <a:stretch>
            <a:fillRect/>
          </a:stretch>
        </p:blipFill>
        <p:spPr>
          <a:xfrm>
            <a:off x="1685290" y="1479550"/>
            <a:ext cx="8924925" cy="13335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Part.3</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3763010" cy="1675130"/>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连接与制动的选用</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榴莲果果"/>
          <p:cNvSpPr/>
          <p:nvPr/>
        </p:nvSpPr>
        <p:spPr>
          <a:xfrm>
            <a:off x="853789" y="2066000"/>
            <a:ext cx="6267980" cy="3842434"/>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14" name="稻壳儿榴莲果果"/>
          <p:cNvSpPr txBox="1"/>
          <p:nvPr/>
        </p:nvSpPr>
        <p:spPr>
          <a:xfrm flipH="1">
            <a:off x="1249639" y="2434273"/>
            <a:ext cx="5024160" cy="11074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1. 键和键连接的</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类</a:t>
            </a:r>
            <a:r>
              <a:rPr lang="en-US" altLang="zh-CN"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型</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altLang="zh-CN"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特点和应用</a:t>
            </a:r>
            <a:endParaRPr lang="en-US" altLang="zh-CN"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altLang="zh-CN"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2. 平键连接的选择</a:t>
            </a:r>
            <a:endParaRPr lang="en-US" altLang="zh-CN"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altLang="zh-CN"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3. 平键连接的</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装</a:t>
            </a:r>
            <a:r>
              <a:rPr lang="en-US" altLang="zh-CN"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配</a:t>
            </a:r>
            <a:endParaRPr lang="en-US" altLang="zh-CN"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15" name="稻壳儿榴莲果果"/>
          <p:cNvSpPr txBox="1"/>
          <p:nvPr/>
        </p:nvSpPr>
        <p:spPr>
          <a:xfrm>
            <a:off x="1059252" y="2066092"/>
            <a:ext cx="4885609"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（一）键连接</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16" name="稻壳儿榴莲果果" descr="713"/>
          <p:cNvPicPr/>
          <p:nvPr/>
        </p:nvPicPr>
        <p:blipFill rotWithShape="1">
          <a:blip r:embed="rId1" cstate="print"/>
          <a:srcRect l="9147" r="24181"/>
          <a:stretch>
            <a:fillRect/>
          </a:stretch>
        </p:blipFill>
        <p:spPr>
          <a:xfrm>
            <a:off x="7332784" y="2066000"/>
            <a:ext cx="4220308" cy="3842434"/>
          </a:xfrm>
          <a:prstGeom prst="rect">
            <a:avLst/>
          </a:prstGeom>
        </p:spPr>
      </p:pic>
      <p:sp>
        <p:nvSpPr>
          <p:cNvPr id="20"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44" name="稻壳儿榴莲果果"/>
          <p:cNvSpPr/>
          <p:nvPr/>
        </p:nvSpPr>
        <p:spPr>
          <a:xfrm>
            <a:off x="776967" y="161652"/>
            <a:ext cx="385762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一、轴毂连接的选用</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txBox="1"/>
          <p:nvPr/>
        </p:nvSpPr>
        <p:spPr>
          <a:xfrm>
            <a:off x="1059252" y="3632637"/>
            <a:ext cx="4885609"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（二）花键连接</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txBox="1"/>
          <p:nvPr/>
        </p:nvSpPr>
        <p:spPr>
          <a:xfrm flipH="1">
            <a:off x="1249639" y="4226243"/>
            <a:ext cx="5024160" cy="1846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花键连接由内花键和外花键组成，在轴上加工多个健齿称外花键，在轮毂孔内加工多个键槽称内花键，花键侧面为工作面，按照齿形分为矩形花键和渐开线花键</a:t>
            </a:r>
            <a:r>
              <a:rPr lang="zh-CN" sz="1600" dirty="0">
                <a:solidFill>
                  <a:schemeClr val="tx1">
                    <a:lumMod val="95000"/>
                    <a:lumOff val="5000"/>
                  </a:schemeClr>
                </a:solidFill>
                <a:latin typeface="宋体" panose="02010600030101010101" pitchFamily="2" charset="-122"/>
                <a:cs typeface="Arial" panose="020B0604020202020204" pitchFamily="34" charset="0"/>
              </a:rPr>
              <a:t>。</a:t>
            </a:r>
            <a:endParaRPr lang="zh-CN"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lang="zh-CN" sz="1600" dirty="0">
                <a:solidFill>
                  <a:schemeClr val="tx1">
                    <a:lumMod val="95000"/>
                    <a:lumOff val="5000"/>
                  </a:schemeClr>
                </a:solidFill>
                <a:latin typeface="宋体" panose="02010600030101010101" pitchFamily="2" charset="-122"/>
                <a:cs typeface="Arial" panose="020B0604020202020204" pitchFamily="34" charset="0"/>
              </a:rPr>
              <a:t>1. 花键连接的类型特点和应用</a:t>
            </a:r>
            <a:endParaRPr lang="zh-CN"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lang="zh-CN" sz="1600" dirty="0">
                <a:solidFill>
                  <a:schemeClr val="tx1">
                    <a:lumMod val="95000"/>
                    <a:lumOff val="5000"/>
                  </a:schemeClr>
                </a:solidFill>
                <a:latin typeface="宋体" panose="02010600030101010101" pitchFamily="2" charset="-122"/>
                <a:cs typeface="Arial" panose="020B0604020202020204" pitchFamily="34" charset="0"/>
              </a:rPr>
              <a:t>2. 花键装配要点</a:t>
            </a:r>
            <a:endParaRPr lang="zh-CN" sz="1600" dirty="0">
              <a:solidFill>
                <a:schemeClr val="tx1">
                  <a:lumMod val="95000"/>
                  <a:lumOff val="5000"/>
                </a:schemeClr>
              </a:solidFill>
              <a:latin typeface="宋体" panose="02010600030101010101" pitchFamily="2" charset="-122"/>
              <a:cs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5"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262" name="稻壳儿榴莲果果"/>
          <p:cNvSpPr/>
          <p:nvPr/>
        </p:nvSpPr>
        <p:spPr>
          <a:xfrm>
            <a:off x="6145037" y="4415601"/>
            <a:ext cx="5199873" cy="142576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63" name="稻壳儿榴莲果果"/>
          <p:cNvSpPr/>
          <p:nvPr/>
        </p:nvSpPr>
        <p:spPr>
          <a:xfrm>
            <a:off x="6270842" y="4545036"/>
            <a:ext cx="1166891" cy="11668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rgbClr val="3F73DC"/>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0" name="稻壳儿榴莲果果"/>
          <p:cNvSpPr/>
          <p:nvPr/>
        </p:nvSpPr>
        <p:spPr>
          <a:xfrm>
            <a:off x="6145037" y="1940098"/>
            <a:ext cx="5199873" cy="142576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3" name="稻壳儿榴莲果果"/>
          <p:cNvSpPr/>
          <p:nvPr/>
        </p:nvSpPr>
        <p:spPr>
          <a:xfrm>
            <a:off x="6266513" y="2070216"/>
            <a:ext cx="1165524" cy="116552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4" name="稻壳儿榴莲果果"/>
          <p:cNvSpPr/>
          <p:nvPr/>
        </p:nvSpPr>
        <p:spPr>
          <a:xfrm>
            <a:off x="1196975" y="2177415"/>
            <a:ext cx="4149090" cy="54292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rPr>
              <a:t>（一）联轴器的分类</a:t>
            </a:r>
            <a:endPar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25" name="稻壳儿榴莲果果"/>
          <p:cNvSpPr txBox="1"/>
          <p:nvPr/>
        </p:nvSpPr>
        <p:spPr>
          <a:xfrm flipH="1">
            <a:off x="1185480" y="2813328"/>
            <a:ext cx="4022155" cy="1846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联轴器所连接的两轴，由于制造及安</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装</a:t>
            </a: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误差、承载后的变形以及温度变化等的影响</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往往存在着某种程度的相对位移</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因此</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设计</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联</a:t>
            </a: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轴器时要从结构上采取各种不同的措施</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使</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联</a:t>
            </a: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轴器具有</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补</a:t>
            </a: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偿上述偏移量的性能。</a:t>
            </a:r>
            <a:r>
              <a:rPr lang="en-US" altLang="zh-CN" sz="1400" dirty="0" smtClean="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 </a:t>
            </a:r>
            <a:endParaRPr lang="en-US" sz="14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27" name="稻壳儿榴莲果果"/>
          <p:cNvSpPr/>
          <p:nvPr/>
        </p:nvSpPr>
        <p:spPr>
          <a:xfrm>
            <a:off x="7572824" y="2462439"/>
            <a:ext cx="2442965"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刚性联轴器有套筒联轴器、凸缘联轴器等，其中最常用的是凸缘联轴器。</a:t>
            </a:r>
            <a:endParaRPr lang="en-US" sz="1600" dirty="0">
              <a:latin typeface="宋体" panose="02010600030101010101" pitchFamily="2" charset="-122"/>
              <a:cs typeface="Arial" panose="020B0604020202020204" pitchFamily="34" charset="0"/>
            </a:endParaRPr>
          </a:p>
        </p:txBody>
      </p:sp>
      <p:sp>
        <p:nvSpPr>
          <p:cNvPr id="28" name="稻壳儿榴莲果果"/>
          <p:cNvSpPr txBox="1"/>
          <p:nvPr/>
        </p:nvSpPr>
        <p:spPr>
          <a:xfrm>
            <a:off x="7573645" y="1939925"/>
            <a:ext cx="3771265"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200" b="1" cap="all" dirty="0">
                <a:solidFill>
                  <a:srgbClr val="12569A"/>
                </a:solidFill>
                <a:latin typeface="宋体" panose="02010600030101010101" pitchFamily="2" charset="-122"/>
                <a:ea typeface="宋体" panose="02010600030101010101" pitchFamily="2" charset="-122"/>
                <a:cs typeface="宋体" panose="02010600030101010101" pitchFamily="2" charset="-122"/>
              </a:rPr>
              <a:t>（二）刚性联轴器</a:t>
            </a:r>
            <a:endParaRPr lang="zh-CN" altLang="en-US" sz="3200" b="1" cap="all"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29" name="稻壳儿榴莲果果"/>
          <p:cNvSpPr/>
          <p:nvPr/>
        </p:nvSpPr>
        <p:spPr>
          <a:xfrm>
            <a:off x="7573010" y="4944110"/>
            <a:ext cx="283718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挠性联轴器可分为无弹性元件的挠性联轴器和有弹性元件的挠性联轴器两大类。</a:t>
            </a:r>
            <a:endParaRPr lang="en-US" sz="1600" dirty="0">
              <a:latin typeface="宋体" panose="02010600030101010101" pitchFamily="2" charset="-122"/>
              <a:cs typeface="Arial" panose="020B0604020202020204" pitchFamily="34" charset="0"/>
            </a:endParaRPr>
          </a:p>
        </p:txBody>
      </p:sp>
      <p:sp>
        <p:nvSpPr>
          <p:cNvPr id="30" name="稻壳儿榴莲果果"/>
          <p:cNvSpPr txBox="1"/>
          <p:nvPr/>
        </p:nvSpPr>
        <p:spPr>
          <a:xfrm>
            <a:off x="7573010" y="4545330"/>
            <a:ext cx="3771265"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200" b="1" cap="all" dirty="0">
                <a:solidFill>
                  <a:srgbClr val="12569A"/>
                </a:solidFill>
                <a:latin typeface="宋体" panose="02010600030101010101" pitchFamily="2" charset="-122"/>
                <a:ea typeface="宋体" panose="02010600030101010101" pitchFamily="2" charset="-122"/>
                <a:cs typeface="宋体" panose="02010600030101010101" pitchFamily="2" charset="-122"/>
              </a:rPr>
              <a:t>（三）挠性联轴器</a:t>
            </a:r>
            <a:endParaRPr lang="zh-CN" altLang="en-US" sz="3200" b="1" cap="all"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1185272" y="161652"/>
            <a:ext cx="304101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二、联轴器认知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榴莲果果"/>
          <p:cNvSpPr/>
          <p:nvPr/>
        </p:nvSpPr>
        <p:spPr>
          <a:xfrm>
            <a:off x="853789" y="2066000"/>
            <a:ext cx="6267980" cy="3842434"/>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14" name="稻壳儿榴莲果果"/>
          <p:cNvSpPr txBox="1"/>
          <p:nvPr/>
        </p:nvSpPr>
        <p:spPr>
          <a:xfrm flipH="1">
            <a:off x="1249639" y="2434273"/>
            <a:ext cx="5024160" cy="7385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离合器实现在机器运转过程中两轴随时进行接合或分离。按控制方法不同，离合器可分为操作式和自控式两类。</a:t>
            </a:r>
            <a:endParaRPr sz="1600" dirty="0">
              <a:solidFill>
                <a:schemeClr val="tx1">
                  <a:lumMod val="95000"/>
                  <a:lumOff val="5000"/>
                </a:schemeClr>
              </a:solidFill>
              <a:latin typeface="宋体" panose="02010600030101010101" pitchFamily="2" charset="-122"/>
              <a:cs typeface="Arial" panose="020B0604020202020204" pitchFamily="34" charset="0"/>
            </a:endParaRPr>
          </a:p>
        </p:txBody>
      </p:sp>
      <p:sp>
        <p:nvSpPr>
          <p:cNvPr id="15" name="稻壳儿榴莲果果"/>
          <p:cNvSpPr txBox="1"/>
          <p:nvPr/>
        </p:nvSpPr>
        <p:spPr>
          <a:xfrm>
            <a:off x="1059252" y="2066092"/>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（一）离合器的分类</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20"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44" name="稻壳儿榴莲果果"/>
          <p:cNvSpPr/>
          <p:nvPr/>
        </p:nvSpPr>
        <p:spPr>
          <a:xfrm>
            <a:off x="1185272" y="161652"/>
            <a:ext cx="304101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三、离合器认知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txBox="1"/>
          <p:nvPr/>
        </p:nvSpPr>
        <p:spPr>
          <a:xfrm>
            <a:off x="1059252" y="3632637"/>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（二）常用离合器</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txBox="1"/>
          <p:nvPr/>
        </p:nvSpPr>
        <p:spPr>
          <a:xfrm flipH="1">
            <a:off x="1249639" y="4226243"/>
            <a:ext cx="5024160" cy="147701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1. 牙嵌式离合器</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2. 摩擦式离合器</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3. 安全离合器</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4. 超越离合器</a:t>
            </a:r>
            <a:endParaRPr sz="1600" dirty="0">
              <a:solidFill>
                <a:schemeClr val="tx1">
                  <a:lumMod val="95000"/>
                  <a:lumOff val="5000"/>
                </a:schemeClr>
              </a:solidFill>
              <a:latin typeface="宋体" panose="02010600030101010101" pitchFamily="2" charset="-122"/>
              <a:cs typeface="Arial" panose="020B0604020202020204" pitchFamily="34" charset="0"/>
            </a:endParaRPr>
          </a:p>
        </p:txBody>
      </p:sp>
      <p:pic>
        <p:nvPicPr>
          <p:cNvPr id="5" name="图片 4"/>
          <p:cNvPicPr>
            <a:picLocks noChangeAspect="1"/>
          </p:cNvPicPr>
          <p:nvPr/>
        </p:nvPicPr>
        <p:blipFill>
          <a:blip r:embed="rId1" cstate="print"/>
          <a:stretch>
            <a:fillRect/>
          </a:stretch>
        </p:blipFill>
        <p:spPr>
          <a:xfrm>
            <a:off x="6875780" y="2066290"/>
            <a:ext cx="5199380" cy="384238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1" name="稻壳儿榴莲果果"/>
          <p:cNvSpPr txBox="1"/>
          <p:nvPr/>
        </p:nvSpPr>
        <p:spPr>
          <a:xfrm flipH="1">
            <a:off x="796140" y="4831939"/>
            <a:ext cx="5261610" cy="1846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制动器的主要作用是降低机械的运转速度或迫使机械停止转动。制动器多数已标准化，可根据需要选用。</a:t>
            </a:r>
            <a:endPar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制动器应满足的基本要求是：能产生足够大的制动力矩，制动平稳、可靠，操作灵活、方便，散热好，体积小，有较高的耐磨性，足够的寿命，结构简单，维修方便等。</a:t>
            </a:r>
            <a:endPar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2" name="稻壳儿榴莲果果"/>
          <p:cNvSpPr txBox="1"/>
          <p:nvPr/>
        </p:nvSpPr>
        <p:spPr>
          <a:xfrm>
            <a:off x="909943" y="4310504"/>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（一）制动器的功用及性能要求</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稻壳儿榴莲果果"/>
          <p:cNvSpPr txBox="1"/>
          <p:nvPr/>
        </p:nvSpPr>
        <p:spPr>
          <a:xfrm flipH="1">
            <a:off x="6473190" y="5011420"/>
            <a:ext cx="4401185" cy="7385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常用的制动器有块式制动器、内涨蹄式制动器和带式制动器等几种类型。</a:t>
            </a:r>
            <a:endPar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4" name="稻壳儿榴莲果果"/>
          <p:cNvSpPr txBox="1"/>
          <p:nvPr/>
        </p:nvSpPr>
        <p:spPr>
          <a:xfrm>
            <a:off x="6339237" y="4600960"/>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（二）制动器的类型和特点</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1001122" y="105137"/>
            <a:ext cx="304101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四、制动器认知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cstate="print"/>
          <a:stretch>
            <a:fillRect/>
          </a:stretch>
        </p:blipFill>
        <p:spPr>
          <a:xfrm>
            <a:off x="753110" y="1154430"/>
            <a:ext cx="4762500" cy="2981325"/>
          </a:xfrm>
          <a:prstGeom prst="rect">
            <a:avLst/>
          </a:prstGeom>
        </p:spPr>
      </p:pic>
      <p:pic>
        <p:nvPicPr>
          <p:cNvPr id="4" name="图片 3"/>
          <p:cNvPicPr>
            <a:picLocks noChangeAspect="1"/>
          </p:cNvPicPr>
          <p:nvPr/>
        </p:nvPicPr>
        <p:blipFill>
          <a:blip r:embed="rId2" cstate="print"/>
          <a:stretch>
            <a:fillRect/>
          </a:stretch>
        </p:blipFill>
        <p:spPr>
          <a:xfrm>
            <a:off x="6473190" y="1154430"/>
            <a:ext cx="4762500" cy="298132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稻壳儿榴莲果果"/>
          <p:cNvGrpSpPr/>
          <p:nvPr/>
        </p:nvGrpSpPr>
        <p:grpSpPr>
          <a:xfrm>
            <a:off x="4535640" y="2121653"/>
            <a:ext cx="3355035" cy="3427842"/>
            <a:chOff x="1844677" y="2884487"/>
            <a:chExt cx="6291262" cy="6427788"/>
          </a:xfrm>
        </p:grpSpPr>
        <p:sp>
          <p:nvSpPr>
            <p:cNvPr id="2" name="稻壳儿榴莲果果"/>
            <p:cNvSpPr/>
            <p:nvPr/>
          </p:nvSpPr>
          <p:spPr bwMode="auto">
            <a:xfrm>
              <a:off x="1851027" y="2884487"/>
              <a:ext cx="3603625" cy="3175000"/>
            </a:xfrm>
            <a:custGeom>
              <a:avLst/>
              <a:gdLst>
                <a:gd name="T0" fmla="*/ 565 w 656"/>
                <a:gd name="T1" fmla="*/ 199 h 579"/>
                <a:gd name="T2" fmla="*/ 570 w 656"/>
                <a:gd name="T3" fmla="*/ 195 h 579"/>
                <a:gd name="T4" fmla="*/ 575 w 656"/>
                <a:gd name="T5" fmla="*/ 191 h 579"/>
                <a:gd name="T6" fmla="*/ 588 w 656"/>
                <a:gd name="T7" fmla="*/ 186 h 579"/>
                <a:gd name="T8" fmla="*/ 603 w 656"/>
                <a:gd name="T9" fmla="*/ 184 h 579"/>
                <a:gd name="T10" fmla="*/ 641 w 656"/>
                <a:gd name="T11" fmla="*/ 199 h 579"/>
                <a:gd name="T12" fmla="*/ 656 w 656"/>
                <a:gd name="T13" fmla="*/ 237 h 579"/>
                <a:gd name="T14" fmla="*/ 641 w 656"/>
                <a:gd name="T15" fmla="*/ 275 h 579"/>
                <a:gd name="T16" fmla="*/ 603 w 656"/>
                <a:gd name="T17" fmla="*/ 291 h 579"/>
                <a:gd name="T18" fmla="*/ 588 w 656"/>
                <a:gd name="T19" fmla="*/ 289 h 579"/>
                <a:gd name="T20" fmla="*/ 575 w 656"/>
                <a:gd name="T21" fmla="*/ 283 h 579"/>
                <a:gd name="T22" fmla="*/ 570 w 656"/>
                <a:gd name="T23" fmla="*/ 279 h 579"/>
                <a:gd name="T24" fmla="*/ 565 w 656"/>
                <a:gd name="T25" fmla="*/ 275 h 579"/>
                <a:gd name="T26" fmla="*/ 488 w 656"/>
                <a:gd name="T27" fmla="*/ 395 h 579"/>
                <a:gd name="T28" fmla="*/ 382 w 656"/>
                <a:gd name="T29" fmla="*/ 502 h 579"/>
                <a:gd name="T30" fmla="*/ 278 w 656"/>
                <a:gd name="T31" fmla="*/ 579 h 579"/>
                <a:gd name="T32" fmla="*/ 284 w 656"/>
                <a:gd name="T33" fmla="*/ 565 h 579"/>
                <a:gd name="T34" fmla="*/ 286 w 656"/>
                <a:gd name="T35" fmla="*/ 549 h 579"/>
                <a:gd name="T36" fmla="*/ 267 w 656"/>
                <a:gd name="T37" fmla="*/ 505 h 579"/>
                <a:gd name="T38" fmla="*/ 223 w 656"/>
                <a:gd name="T39" fmla="*/ 486 h 579"/>
                <a:gd name="T40" fmla="*/ 178 w 656"/>
                <a:gd name="T41" fmla="*/ 505 h 579"/>
                <a:gd name="T42" fmla="*/ 159 w 656"/>
                <a:gd name="T43" fmla="*/ 549 h 579"/>
                <a:gd name="T44" fmla="*/ 161 w 656"/>
                <a:gd name="T45" fmla="*/ 565 h 579"/>
                <a:gd name="T46" fmla="*/ 167 w 656"/>
                <a:gd name="T47" fmla="*/ 579 h 579"/>
                <a:gd name="T48" fmla="*/ 84 w 656"/>
                <a:gd name="T49" fmla="*/ 563 h 579"/>
                <a:gd name="T50" fmla="*/ 86 w 656"/>
                <a:gd name="T51" fmla="*/ 531 h 579"/>
                <a:gd name="T52" fmla="*/ 18 w 656"/>
                <a:gd name="T53" fmla="*/ 493 h 579"/>
                <a:gd name="T54" fmla="*/ 30 w 656"/>
                <a:gd name="T55" fmla="*/ 358 h 579"/>
                <a:gd name="T56" fmla="*/ 140 w 656"/>
                <a:gd name="T57" fmla="*/ 356 h 579"/>
                <a:gd name="T58" fmla="*/ 176 w 656"/>
                <a:gd name="T59" fmla="*/ 298 h 579"/>
                <a:gd name="T60" fmla="*/ 220 w 656"/>
                <a:gd name="T61" fmla="*/ 245 h 579"/>
                <a:gd name="T62" fmla="*/ 188 w 656"/>
                <a:gd name="T63" fmla="*/ 140 h 579"/>
                <a:gd name="T64" fmla="*/ 313 w 656"/>
                <a:gd name="T65" fmla="*/ 88 h 579"/>
                <a:gd name="T66" fmla="*/ 387 w 656"/>
                <a:gd name="T67" fmla="*/ 133 h 579"/>
                <a:gd name="T68" fmla="*/ 452 w 656"/>
                <a:gd name="T69" fmla="*/ 111 h 579"/>
                <a:gd name="T70" fmla="*/ 486 w 656"/>
                <a:gd name="T71" fmla="*/ 31 h 579"/>
                <a:gd name="T72" fmla="*/ 565 w 656"/>
                <a:gd name="T73" fmla="*/ 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6" h="579">
                  <a:moveTo>
                    <a:pt x="565" y="0"/>
                  </a:moveTo>
                  <a:cubicBezTo>
                    <a:pt x="565" y="199"/>
                    <a:pt x="565" y="199"/>
                    <a:pt x="565" y="199"/>
                  </a:cubicBezTo>
                  <a:cubicBezTo>
                    <a:pt x="566" y="198"/>
                    <a:pt x="567" y="198"/>
                    <a:pt x="568" y="197"/>
                  </a:cubicBezTo>
                  <a:cubicBezTo>
                    <a:pt x="568" y="196"/>
                    <a:pt x="569" y="196"/>
                    <a:pt x="570" y="195"/>
                  </a:cubicBezTo>
                  <a:cubicBezTo>
                    <a:pt x="571" y="194"/>
                    <a:pt x="572" y="194"/>
                    <a:pt x="572" y="193"/>
                  </a:cubicBezTo>
                  <a:cubicBezTo>
                    <a:pt x="573" y="193"/>
                    <a:pt x="574" y="192"/>
                    <a:pt x="575" y="191"/>
                  </a:cubicBezTo>
                  <a:cubicBezTo>
                    <a:pt x="577" y="190"/>
                    <a:pt x="579" y="189"/>
                    <a:pt x="581" y="188"/>
                  </a:cubicBezTo>
                  <a:cubicBezTo>
                    <a:pt x="583" y="187"/>
                    <a:pt x="586" y="186"/>
                    <a:pt x="588" y="186"/>
                  </a:cubicBezTo>
                  <a:cubicBezTo>
                    <a:pt x="590" y="185"/>
                    <a:pt x="593" y="185"/>
                    <a:pt x="595" y="184"/>
                  </a:cubicBezTo>
                  <a:cubicBezTo>
                    <a:pt x="598" y="184"/>
                    <a:pt x="600" y="184"/>
                    <a:pt x="603" y="184"/>
                  </a:cubicBezTo>
                  <a:cubicBezTo>
                    <a:pt x="610" y="184"/>
                    <a:pt x="617" y="185"/>
                    <a:pt x="623" y="188"/>
                  </a:cubicBezTo>
                  <a:cubicBezTo>
                    <a:pt x="630" y="191"/>
                    <a:pt x="636" y="194"/>
                    <a:pt x="641" y="199"/>
                  </a:cubicBezTo>
                  <a:cubicBezTo>
                    <a:pt x="645" y="204"/>
                    <a:pt x="649" y="210"/>
                    <a:pt x="652" y="216"/>
                  </a:cubicBezTo>
                  <a:cubicBezTo>
                    <a:pt x="655" y="223"/>
                    <a:pt x="656" y="230"/>
                    <a:pt x="656" y="237"/>
                  </a:cubicBezTo>
                  <a:cubicBezTo>
                    <a:pt x="656" y="244"/>
                    <a:pt x="655" y="251"/>
                    <a:pt x="652" y="258"/>
                  </a:cubicBezTo>
                  <a:cubicBezTo>
                    <a:pt x="649" y="264"/>
                    <a:pt x="645" y="270"/>
                    <a:pt x="641" y="275"/>
                  </a:cubicBezTo>
                  <a:cubicBezTo>
                    <a:pt x="636" y="280"/>
                    <a:pt x="630" y="284"/>
                    <a:pt x="624" y="286"/>
                  </a:cubicBezTo>
                  <a:cubicBezTo>
                    <a:pt x="617" y="289"/>
                    <a:pt x="610" y="291"/>
                    <a:pt x="603" y="291"/>
                  </a:cubicBezTo>
                  <a:cubicBezTo>
                    <a:pt x="600" y="291"/>
                    <a:pt x="598" y="290"/>
                    <a:pt x="595" y="290"/>
                  </a:cubicBezTo>
                  <a:cubicBezTo>
                    <a:pt x="593" y="290"/>
                    <a:pt x="590" y="289"/>
                    <a:pt x="588" y="289"/>
                  </a:cubicBezTo>
                  <a:cubicBezTo>
                    <a:pt x="586" y="288"/>
                    <a:pt x="583" y="287"/>
                    <a:pt x="581" y="286"/>
                  </a:cubicBezTo>
                  <a:cubicBezTo>
                    <a:pt x="579" y="285"/>
                    <a:pt x="577" y="284"/>
                    <a:pt x="575" y="283"/>
                  </a:cubicBezTo>
                  <a:cubicBezTo>
                    <a:pt x="574" y="282"/>
                    <a:pt x="573" y="282"/>
                    <a:pt x="572" y="281"/>
                  </a:cubicBezTo>
                  <a:cubicBezTo>
                    <a:pt x="572" y="281"/>
                    <a:pt x="571" y="280"/>
                    <a:pt x="570" y="279"/>
                  </a:cubicBezTo>
                  <a:cubicBezTo>
                    <a:pt x="569" y="279"/>
                    <a:pt x="568" y="278"/>
                    <a:pt x="568" y="278"/>
                  </a:cubicBezTo>
                  <a:cubicBezTo>
                    <a:pt x="567" y="277"/>
                    <a:pt x="566" y="276"/>
                    <a:pt x="565" y="275"/>
                  </a:cubicBezTo>
                  <a:cubicBezTo>
                    <a:pt x="565" y="378"/>
                    <a:pt x="565" y="378"/>
                    <a:pt x="565" y="378"/>
                  </a:cubicBezTo>
                  <a:cubicBezTo>
                    <a:pt x="538" y="379"/>
                    <a:pt x="512" y="385"/>
                    <a:pt x="488" y="395"/>
                  </a:cubicBezTo>
                  <a:cubicBezTo>
                    <a:pt x="464" y="406"/>
                    <a:pt x="443" y="420"/>
                    <a:pt x="425" y="439"/>
                  </a:cubicBezTo>
                  <a:cubicBezTo>
                    <a:pt x="407" y="457"/>
                    <a:pt x="392" y="478"/>
                    <a:pt x="382" y="502"/>
                  </a:cubicBezTo>
                  <a:cubicBezTo>
                    <a:pt x="371" y="525"/>
                    <a:pt x="365" y="552"/>
                    <a:pt x="365" y="579"/>
                  </a:cubicBezTo>
                  <a:cubicBezTo>
                    <a:pt x="278" y="579"/>
                    <a:pt x="278" y="579"/>
                    <a:pt x="278" y="579"/>
                  </a:cubicBezTo>
                  <a:cubicBezTo>
                    <a:pt x="279" y="577"/>
                    <a:pt x="281" y="574"/>
                    <a:pt x="281" y="572"/>
                  </a:cubicBezTo>
                  <a:cubicBezTo>
                    <a:pt x="282" y="570"/>
                    <a:pt x="283" y="567"/>
                    <a:pt x="284" y="565"/>
                  </a:cubicBezTo>
                  <a:cubicBezTo>
                    <a:pt x="284" y="562"/>
                    <a:pt x="285" y="560"/>
                    <a:pt x="285" y="557"/>
                  </a:cubicBezTo>
                  <a:cubicBezTo>
                    <a:pt x="286" y="555"/>
                    <a:pt x="286" y="552"/>
                    <a:pt x="286" y="549"/>
                  </a:cubicBezTo>
                  <a:cubicBezTo>
                    <a:pt x="286" y="541"/>
                    <a:pt x="284" y="532"/>
                    <a:pt x="281" y="525"/>
                  </a:cubicBezTo>
                  <a:cubicBezTo>
                    <a:pt x="278" y="517"/>
                    <a:pt x="273" y="510"/>
                    <a:pt x="267" y="505"/>
                  </a:cubicBezTo>
                  <a:cubicBezTo>
                    <a:pt x="262" y="499"/>
                    <a:pt x="255" y="494"/>
                    <a:pt x="247" y="491"/>
                  </a:cubicBezTo>
                  <a:cubicBezTo>
                    <a:pt x="240" y="488"/>
                    <a:pt x="231" y="486"/>
                    <a:pt x="223" y="486"/>
                  </a:cubicBezTo>
                  <a:cubicBezTo>
                    <a:pt x="214" y="486"/>
                    <a:pt x="206" y="488"/>
                    <a:pt x="198" y="491"/>
                  </a:cubicBezTo>
                  <a:cubicBezTo>
                    <a:pt x="191" y="494"/>
                    <a:pt x="184" y="499"/>
                    <a:pt x="178" y="505"/>
                  </a:cubicBezTo>
                  <a:cubicBezTo>
                    <a:pt x="172" y="510"/>
                    <a:pt x="168" y="517"/>
                    <a:pt x="164" y="525"/>
                  </a:cubicBezTo>
                  <a:cubicBezTo>
                    <a:pt x="161" y="532"/>
                    <a:pt x="159" y="541"/>
                    <a:pt x="159" y="549"/>
                  </a:cubicBezTo>
                  <a:cubicBezTo>
                    <a:pt x="159" y="552"/>
                    <a:pt x="160" y="555"/>
                    <a:pt x="160" y="557"/>
                  </a:cubicBezTo>
                  <a:cubicBezTo>
                    <a:pt x="160" y="560"/>
                    <a:pt x="161" y="562"/>
                    <a:pt x="161" y="565"/>
                  </a:cubicBezTo>
                  <a:cubicBezTo>
                    <a:pt x="162" y="567"/>
                    <a:pt x="163" y="570"/>
                    <a:pt x="164" y="572"/>
                  </a:cubicBezTo>
                  <a:cubicBezTo>
                    <a:pt x="165" y="574"/>
                    <a:pt x="166" y="577"/>
                    <a:pt x="167" y="579"/>
                  </a:cubicBezTo>
                  <a:cubicBezTo>
                    <a:pt x="83" y="579"/>
                    <a:pt x="83" y="579"/>
                    <a:pt x="83" y="579"/>
                  </a:cubicBezTo>
                  <a:cubicBezTo>
                    <a:pt x="83" y="574"/>
                    <a:pt x="83" y="568"/>
                    <a:pt x="84" y="563"/>
                  </a:cubicBezTo>
                  <a:cubicBezTo>
                    <a:pt x="84" y="558"/>
                    <a:pt x="84" y="552"/>
                    <a:pt x="85" y="547"/>
                  </a:cubicBezTo>
                  <a:cubicBezTo>
                    <a:pt x="85" y="542"/>
                    <a:pt x="85" y="536"/>
                    <a:pt x="86" y="531"/>
                  </a:cubicBezTo>
                  <a:cubicBezTo>
                    <a:pt x="87" y="526"/>
                    <a:pt x="87" y="521"/>
                    <a:pt x="88" y="516"/>
                  </a:cubicBezTo>
                  <a:cubicBezTo>
                    <a:pt x="18" y="493"/>
                    <a:pt x="18" y="493"/>
                    <a:pt x="18" y="493"/>
                  </a:cubicBezTo>
                  <a:cubicBezTo>
                    <a:pt x="0" y="449"/>
                    <a:pt x="0" y="449"/>
                    <a:pt x="0" y="449"/>
                  </a:cubicBezTo>
                  <a:cubicBezTo>
                    <a:pt x="30" y="358"/>
                    <a:pt x="30" y="358"/>
                    <a:pt x="30" y="358"/>
                  </a:cubicBezTo>
                  <a:cubicBezTo>
                    <a:pt x="70" y="333"/>
                    <a:pt x="70" y="333"/>
                    <a:pt x="70" y="333"/>
                  </a:cubicBezTo>
                  <a:cubicBezTo>
                    <a:pt x="140" y="356"/>
                    <a:pt x="140" y="356"/>
                    <a:pt x="140" y="356"/>
                  </a:cubicBezTo>
                  <a:cubicBezTo>
                    <a:pt x="145" y="346"/>
                    <a:pt x="151" y="336"/>
                    <a:pt x="157" y="326"/>
                  </a:cubicBezTo>
                  <a:cubicBezTo>
                    <a:pt x="163" y="316"/>
                    <a:pt x="170" y="307"/>
                    <a:pt x="176" y="298"/>
                  </a:cubicBezTo>
                  <a:cubicBezTo>
                    <a:pt x="183" y="289"/>
                    <a:pt x="190" y="280"/>
                    <a:pt x="198" y="271"/>
                  </a:cubicBezTo>
                  <a:cubicBezTo>
                    <a:pt x="205" y="262"/>
                    <a:pt x="213" y="254"/>
                    <a:pt x="220" y="245"/>
                  </a:cubicBezTo>
                  <a:cubicBezTo>
                    <a:pt x="178" y="186"/>
                    <a:pt x="178" y="186"/>
                    <a:pt x="178" y="186"/>
                  </a:cubicBezTo>
                  <a:cubicBezTo>
                    <a:pt x="188" y="140"/>
                    <a:pt x="188" y="140"/>
                    <a:pt x="188" y="140"/>
                  </a:cubicBezTo>
                  <a:cubicBezTo>
                    <a:pt x="266" y="84"/>
                    <a:pt x="266" y="84"/>
                    <a:pt x="266" y="84"/>
                  </a:cubicBezTo>
                  <a:cubicBezTo>
                    <a:pt x="313" y="88"/>
                    <a:pt x="313" y="88"/>
                    <a:pt x="313" y="88"/>
                  </a:cubicBezTo>
                  <a:cubicBezTo>
                    <a:pt x="356" y="147"/>
                    <a:pt x="356" y="147"/>
                    <a:pt x="356" y="147"/>
                  </a:cubicBezTo>
                  <a:cubicBezTo>
                    <a:pt x="366" y="142"/>
                    <a:pt x="377" y="137"/>
                    <a:pt x="387" y="133"/>
                  </a:cubicBezTo>
                  <a:cubicBezTo>
                    <a:pt x="398" y="128"/>
                    <a:pt x="408" y="125"/>
                    <a:pt x="419" y="121"/>
                  </a:cubicBezTo>
                  <a:cubicBezTo>
                    <a:pt x="430" y="117"/>
                    <a:pt x="441" y="114"/>
                    <a:pt x="452" y="111"/>
                  </a:cubicBezTo>
                  <a:cubicBezTo>
                    <a:pt x="463" y="109"/>
                    <a:pt x="475" y="106"/>
                    <a:pt x="486" y="104"/>
                  </a:cubicBezTo>
                  <a:cubicBezTo>
                    <a:pt x="486" y="31"/>
                    <a:pt x="486" y="31"/>
                    <a:pt x="486" y="31"/>
                  </a:cubicBezTo>
                  <a:cubicBezTo>
                    <a:pt x="522" y="0"/>
                    <a:pt x="522" y="0"/>
                    <a:pt x="522" y="0"/>
                  </a:cubicBezTo>
                  <a:lnTo>
                    <a:pt x="565" y="0"/>
                  </a:lnTo>
                  <a:close/>
                </a:path>
              </a:pathLst>
            </a:custGeom>
            <a:solidFill>
              <a:srgbClr val="3F73DC"/>
            </a:solidFill>
            <a:ln>
              <a:noFill/>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3" name="稻壳儿榴莲果果"/>
            <p:cNvSpPr/>
            <p:nvPr/>
          </p:nvSpPr>
          <p:spPr bwMode="auto">
            <a:xfrm>
              <a:off x="3844927" y="4951413"/>
              <a:ext cx="1138238" cy="1136650"/>
            </a:xfrm>
            <a:custGeom>
              <a:avLst/>
              <a:gdLst>
                <a:gd name="T0" fmla="*/ 66 w 207"/>
                <a:gd name="T1" fmla="*/ 199 h 207"/>
                <a:gd name="T2" fmla="*/ 207 w 207"/>
                <a:gd name="T3" fmla="*/ 66 h 207"/>
                <a:gd name="T4" fmla="*/ 202 w 207"/>
                <a:gd name="T5" fmla="*/ 1 h 207"/>
                <a:gd name="T6" fmla="*/ 161 w 207"/>
                <a:gd name="T7" fmla="*/ 7 h 207"/>
                <a:gd name="T8" fmla="*/ 124 w 207"/>
                <a:gd name="T9" fmla="*/ 19 h 207"/>
                <a:gd name="T10" fmla="*/ 60 w 207"/>
                <a:gd name="T11" fmla="*/ 64 h 207"/>
                <a:gd name="T12" fmla="*/ 2 w 207"/>
                <a:gd name="T13" fmla="*/ 197 h 207"/>
                <a:gd name="T14" fmla="*/ 3 w 207"/>
                <a:gd name="T15" fmla="*/ 202 h 207"/>
                <a:gd name="T16" fmla="*/ 10 w 207"/>
                <a:gd name="T17" fmla="*/ 203 h 207"/>
                <a:gd name="T18" fmla="*/ 31 w 207"/>
                <a:gd name="T19" fmla="*/ 204 h 207"/>
                <a:gd name="T20" fmla="*/ 66 w 207"/>
                <a:gd name="T21" fmla="*/ 207 h 207"/>
                <a:gd name="T22" fmla="*/ 66 w 207"/>
                <a:gd name="T23" fmla="*/ 207 h 207"/>
                <a:gd name="T24" fmla="*/ 66 w 207"/>
                <a:gd name="T25" fmla="*/ 19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7" h="207">
                  <a:moveTo>
                    <a:pt x="66" y="199"/>
                  </a:moveTo>
                  <a:cubicBezTo>
                    <a:pt x="72" y="126"/>
                    <a:pt x="134" y="68"/>
                    <a:pt x="207" y="66"/>
                  </a:cubicBezTo>
                  <a:cubicBezTo>
                    <a:pt x="205" y="44"/>
                    <a:pt x="204" y="23"/>
                    <a:pt x="202" y="1"/>
                  </a:cubicBezTo>
                  <a:cubicBezTo>
                    <a:pt x="202" y="0"/>
                    <a:pt x="165" y="6"/>
                    <a:pt x="161" y="7"/>
                  </a:cubicBezTo>
                  <a:cubicBezTo>
                    <a:pt x="148" y="9"/>
                    <a:pt x="136" y="13"/>
                    <a:pt x="124" y="19"/>
                  </a:cubicBezTo>
                  <a:cubicBezTo>
                    <a:pt x="100" y="30"/>
                    <a:pt x="78" y="44"/>
                    <a:pt x="60" y="64"/>
                  </a:cubicBezTo>
                  <a:cubicBezTo>
                    <a:pt x="25" y="100"/>
                    <a:pt x="4" y="147"/>
                    <a:pt x="2" y="197"/>
                  </a:cubicBezTo>
                  <a:cubicBezTo>
                    <a:pt x="2" y="200"/>
                    <a:pt x="0" y="202"/>
                    <a:pt x="3" y="202"/>
                  </a:cubicBezTo>
                  <a:cubicBezTo>
                    <a:pt x="5" y="202"/>
                    <a:pt x="7" y="202"/>
                    <a:pt x="10" y="203"/>
                  </a:cubicBezTo>
                  <a:cubicBezTo>
                    <a:pt x="17" y="203"/>
                    <a:pt x="24" y="204"/>
                    <a:pt x="31" y="204"/>
                  </a:cubicBezTo>
                  <a:cubicBezTo>
                    <a:pt x="42" y="205"/>
                    <a:pt x="54" y="206"/>
                    <a:pt x="66" y="207"/>
                  </a:cubicBezTo>
                  <a:cubicBezTo>
                    <a:pt x="66" y="207"/>
                    <a:pt x="66" y="207"/>
                    <a:pt x="66" y="207"/>
                  </a:cubicBezTo>
                  <a:cubicBezTo>
                    <a:pt x="66" y="205"/>
                    <a:pt x="66" y="202"/>
                    <a:pt x="66" y="199"/>
                  </a:cubicBezTo>
                  <a:close/>
                </a:path>
              </a:pathLst>
            </a:custGeom>
            <a:solidFill>
              <a:srgbClr val="95C4F3"/>
            </a:solidFill>
            <a:ln>
              <a:noFill/>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4" name="稻壳儿榴莲果果"/>
            <p:cNvSpPr/>
            <p:nvPr/>
          </p:nvSpPr>
          <p:spPr bwMode="auto">
            <a:xfrm>
              <a:off x="5010152" y="4957763"/>
              <a:ext cx="1104900" cy="1130300"/>
            </a:xfrm>
            <a:custGeom>
              <a:avLst/>
              <a:gdLst>
                <a:gd name="T0" fmla="*/ 184 w 201"/>
                <a:gd name="T1" fmla="*/ 124 h 206"/>
                <a:gd name="T2" fmla="*/ 141 w 201"/>
                <a:gd name="T3" fmla="*/ 60 h 206"/>
                <a:gd name="T4" fmla="*/ 77 w 201"/>
                <a:gd name="T5" fmla="*/ 17 h 206"/>
                <a:gd name="T6" fmla="*/ 0 w 201"/>
                <a:gd name="T7" fmla="*/ 0 h 206"/>
                <a:gd name="T8" fmla="*/ 2 w 201"/>
                <a:gd name="T9" fmla="*/ 65 h 206"/>
                <a:gd name="T10" fmla="*/ 56 w 201"/>
                <a:gd name="T11" fmla="*/ 77 h 206"/>
                <a:gd name="T12" fmla="*/ 101 w 201"/>
                <a:gd name="T13" fmla="*/ 107 h 206"/>
                <a:gd name="T14" fmla="*/ 131 w 201"/>
                <a:gd name="T15" fmla="*/ 152 h 206"/>
                <a:gd name="T16" fmla="*/ 143 w 201"/>
                <a:gd name="T17" fmla="*/ 206 h 206"/>
                <a:gd name="T18" fmla="*/ 201 w 201"/>
                <a:gd name="T19" fmla="*/ 201 h 206"/>
                <a:gd name="T20" fmla="*/ 184 w 201"/>
                <a:gd name="T21" fmla="*/ 12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1" h="206">
                  <a:moveTo>
                    <a:pt x="184" y="124"/>
                  </a:moveTo>
                  <a:cubicBezTo>
                    <a:pt x="173" y="100"/>
                    <a:pt x="159" y="78"/>
                    <a:pt x="141" y="60"/>
                  </a:cubicBezTo>
                  <a:cubicBezTo>
                    <a:pt x="123" y="42"/>
                    <a:pt x="101" y="28"/>
                    <a:pt x="77" y="17"/>
                  </a:cubicBezTo>
                  <a:cubicBezTo>
                    <a:pt x="54" y="7"/>
                    <a:pt x="27" y="1"/>
                    <a:pt x="0" y="0"/>
                  </a:cubicBezTo>
                  <a:cubicBezTo>
                    <a:pt x="2" y="65"/>
                    <a:pt x="2" y="65"/>
                    <a:pt x="2" y="65"/>
                  </a:cubicBezTo>
                  <a:cubicBezTo>
                    <a:pt x="21" y="65"/>
                    <a:pt x="40" y="70"/>
                    <a:pt x="56" y="77"/>
                  </a:cubicBezTo>
                  <a:cubicBezTo>
                    <a:pt x="73" y="84"/>
                    <a:pt x="88" y="94"/>
                    <a:pt x="101" y="107"/>
                  </a:cubicBezTo>
                  <a:cubicBezTo>
                    <a:pt x="114" y="120"/>
                    <a:pt x="124" y="135"/>
                    <a:pt x="131" y="152"/>
                  </a:cubicBezTo>
                  <a:cubicBezTo>
                    <a:pt x="139" y="168"/>
                    <a:pt x="143" y="187"/>
                    <a:pt x="143" y="206"/>
                  </a:cubicBezTo>
                  <a:cubicBezTo>
                    <a:pt x="201" y="201"/>
                    <a:pt x="201" y="201"/>
                    <a:pt x="201" y="201"/>
                  </a:cubicBezTo>
                  <a:cubicBezTo>
                    <a:pt x="200" y="173"/>
                    <a:pt x="194" y="147"/>
                    <a:pt x="184" y="124"/>
                  </a:cubicBezTo>
                  <a:close/>
                </a:path>
              </a:pathLst>
            </a:custGeom>
            <a:solidFill>
              <a:srgbClr val="3F73DC"/>
            </a:solidFill>
            <a:ln>
              <a:noFill/>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5" name="稻壳儿榴莲果果"/>
            <p:cNvSpPr/>
            <p:nvPr/>
          </p:nvSpPr>
          <p:spPr bwMode="auto">
            <a:xfrm>
              <a:off x="3856039" y="6115050"/>
              <a:ext cx="1127125" cy="1101725"/>
            </a:xfrm>
            <a:custGeom>
              <a:avLst/>
              <a:gdLst>
                <a:gd name="T0" fmla="*/ 199 w 205"/>
                <a:gd name="T1" fmla="*/ 143 h 201"/>
                <a:gd name="T2" fmla="*/ 79 w 205"/>
                <a:gd name="T3" fmla="*/ 64 h 201"/>
                <a:gd name="T4" fmla="*/ 67 w 205"/>
                <a:gd name="T5" fmla="*/ 28 h 201"/>
                <a:gd name="T6" fmla="*/ 64 w 205"/>
                <a:gd name="T7" fmla="*/ 8 h 201"/>
                <a:gd name="T8" fmla="*/ 62 w 205"/>
                <a:gd name="T9" fmla="*/ 2 h 201"/>
                <a:gd name="T10" fmla="*/ 23 w 205"/>
                <a:gd name="T11" fmla="*/ 1 h 201"/>
                <a:gd name="T12" fmla="*/ 0 w 205"/>
                <a:gd name="T13" fmla="*/ 0 h 201"/>
                <a:gd name="T14" fmla="*/ 16 w 205"/>
                <a:gd name="T15" fmla="*/ 74 h 201"/>
                <a:gd name="T16" fmla="*/ 59 w 205"/>
                <a:gd name="T17" fmla="*/ 139 h 201"/>
                <a:gd name="T18" fmla="*/ 190 w 205"/>
                <a:gd name="T19" fmla="*/ 200 h 201"/>
                <a:gd name="T20" fmla="*/ 200 w 205"/>
                <a:gd name="T21" fmla="*/ 200 h 201"/>
                <a:gd name="T22" fmla="*/ 201 w 205"/>
                <a:gd name="T23" fmla="*/ 195 h 201"/>
                <a:gd name="T24" fmla="*/ 202 w 205"/>
                <a:gd name="T25" fmla="*/ 175 h 201"/>
                <a:gd name="T26" fmla="*/ 205 w 205"/>
                <a:gd name="T27" fmla="*/ 143 h 201"/>
                <a:gd name="T28" fmla="*/ 199 w 205"/>
                <a:gd name="T29" fmla="*/ 14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5" h="201">
                  <a:moveTo>
                    <a:pt x="199" y="143"/>
                  </a:moveTo>
                  <a:cubicBezTo>
                    <a:pt x="148" y="140"/>
                    <a:pt x="102" y="109"/>
                    <a:pt x="79" y="64"/>
                  </a:cubicBezTo>
                  <a:cubicBezTo>
                    <a:pt x="74" y="53"/>
                    <a:pt x="69" y="41"/>
                    <a:pt x="67" y="28"/>
                  </a:cubicBezTo>
                  <a:cubicBezTo>
                    <a:pt x="65" y="22"/>
                    <a:pt x="65" y="15"/>
                    <a:pt x="64" y="8"/>
                  </a:cubicBezTo>
                  <a:cubicBezTo>
                    <a:pt x="64" y="6"/>
                    <a:pt x="65" y="2"/>
                    <a:pt x="62" y="2"/>
                  </a:cubicBezTo>
                  <a:cubicBezTo>
                    <a:pt x="49" y="1"/>
                    <a:pt x="36" y="1"/>
                    <a:pt x="23" y="1"/>
                  </a:cubicBezTo>
                  <a:cubicBezTo>
                    <a:pt x="15" y="0"/>
                    <a:pt x="8" y="0"/>
                    <a:pt x="0" y="0"/>
                  </a:cubicBezTo>
                  <a:cubicBezTo>
                    <a:pt x="0" y="25"/>
                    <a:pt x="6" y="51"/>
                    <a:pt x="16" y="74"/>
                  </a:cubicBezTo>
                  <a:cubicBezTo>
                    <a:pt x="26" y="99"/>
                    <a:pt x="41" y="120"/>
                    <a:pt x="59" y="139"/>
                  </a:cubicBezTo>
                  <a:cubicBezTo>
                    <a:pt x="92" y="175"/>
                    <a:pt x="142" y="197"/>
                    <a:pt x="190" y="200"/>
                  </a:cubicBezTo>
                  <a:cubicBezTo>
                    <a:pt x="192" y="200"/>
                    <a:pt x="200" y="201"/>
                    <a:pt x="200" y="200"/>
                  </a:cubicBezTo>
                  <a:cubicBezTo>
                    <a:pt x="200" y="198"/>
                    <a:pt x="201" y="197"/>
                    <a:pt x="201" y="195"/>
                  </a:cubicBezTo>
                  <a:cubicBezTo>
                    <a:pt x="201" y="189"/>
                    <a:pt x="202" y="182"/>
                    <a:pt x="202" y="175"/>
                  </a:cubicBezTo>
                  <a:cubicBezTo>
                    <a:pt x="203" y="165"/>
                    <a:pt x="204" y="154"/>
                    <a:pt x="205" y="143"/>
                  </a:cubicBezTo>
                  <a:cubicBezTo>
                    <a:pt x="203" y="143"/>
                    <a:pt x="201" y="143"/>
                    <a:pt x="199" y="143"/>
                  </a:cubicBezTo>
                  <a:close/>
                </a:path>
              </a:pathLst>
            </a:custGeom>
            <a:solidFill>
              <a:srgbClr val="3F73DC"/>
            </a:solidFill>
            <a:ln>
              <a:noFill/>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6" name="稻壳儿榴莲果果"/>
            <p:cNvSpPr/>
            <p:nvPr/>
          </p:nvSpPr>
          <p:spPr bwMode="auto">
            <a:xfrm>
              <a:off x="5010152" y="6115050"/>
              <a:ext cx="1104900" cy="1101725"/>
            </a:xfrm>
            <a:custGeom>
              <a:avLst/>
              <a:gdLst>
                <a:gd name="T0" fmla="*/ 188 w 201"/>
                <a:gd name="T1" fmla="*/ 67 h 201"/>
                <a:gd name="T2" fmla="*/ 201 w 201"/>
                <a:gd name="T3" fmla="*/ 0 h 201"/>
                <a:gd name="T4" fmla="*/ 167 w 201"/>
                <a:gd name="T5" fmla="*/ 1 h 201"/>
                <a:gd name="T6" fmla="*/ 148 w 201"/>
                <a:gd name="T7" fmla="*/ 2 h 201"/>
                <a:gd name="T8" fmla="*/ 143 w 201"/>
                <a:gd name="T9" fmla="*/ 2 h 201"/>
                <a:gd name="T10" fmla="*/ 142 w 201"/>
                <a:gd name="T11" fmla="*/ 18 h 201"/>
                <a:gd name="T12" fmla="*/ 47 w 201"/>
                <a:gd name="T13" fmla="*/ 135 h 201"/>
                <a:gd name="T14" fmla="*/ 2 w 201"/>
                <a:gd name="T15" fmla="*/ 143 h 201"/>
                <a:gd name="T16" fmla="*/ 2 w 201"/>
                <a:gd name="T17" fmla="*/ 148 h 201"/>
                <a:gd name="T18" fmla="*/ 1 w 201"/>
                <a:gd name="T19" fmla="*/ 159 h 201"/>
                <a:gd name="T20" fmla="*/ 0 w 201"/>
                <a:gd name="T21" fmla="*/ 201 h 201"/>
                <a:gd name="T22" fmla="*/ 188 w 201"/>
                <a:gd name="T23" fmla="*/ 6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01">
                  <a:moveTo>
                    <a:pt x="188" y="67"/>
                  </a:moveTo>
                  <a:cubicBezTo>
                    <a:pt x="196" y="45"/>
                    <a:pt x="200" y="22"/>
                    <a:pt x="201" y="0"/>
                  </a:cubicBezTo>
                  <a:cubicBezTo>
                    <a:pt x="190" y="0"/>
                    <a:pt x="179" y="1"/>
                    <a:pt x="167" y="1"/>
                  </a:cubicBezTo>
                  <a:cubicBezTo>
                    <a:pt x="161" y="1"/>
                    <a:pt x="154" y="2"/>
                    <a:pt x="148" y="2"/>
                  </a:cubicBezTo>
                  <a:cubicBezTo>
                    <a:pt x="146" y="2"/>
                    <a:pt x="145" y="2"/>
                    <a:pt x="143" y="2"/>
                  </a:cubicBezTo>
                  <a:cubicBezTo>
                    <a:pt x="143" y="2"/>
                    <a:pt x="142" y="16"/>
                    <a:pt x="142" y="18"/>
                  </a:cubicBezTo>
                  <a:cubicBezTo>
                    <a:pt x="135" y="71"/>
                    <a:pt x="98" y="117"/>
                    <a:pt x="47" y="135"/>
                  </a:cubicBezTo>
                  <a:cubicBezTo>
                    <a:pt x="33" y="140"/>
                    <a:pt x="17" y="143"/>
                    <a:pt x="2" y="143"/>
                  </a:cubicBezTo>
                  <a:cubicBezTo>
                    <a:pt x="1" y="144"/>
                    <a:pt x="2" y="147"/>
                    <a:pt x="2" y="148"/>
                  </a:cubicBezTo>
                  <a:cubicBezTo>
                    <a:pt x="2" y="151"/>
                    <a:pt x="1" y="155"/>
                    <a:pt x="1" y="159"/>
                  </a:cubicBezTo>
                  <a:cubicBezTo>
                    <a:pt x="1" y="173"/>
                    <a:pt x="0" y="187"/>
                    <a:pt x="0" y="201"/>
                  </a:cubicBezTo>
                  <a:cubicBezTo>
                    <a:pt x="83" y="199"/>
                    <a:pt x="159" y="145"/>
                    <a:pt x="188" y="67"/>
                  </a:cubicBezTo>
                  <a:close/>
                </a:path>
              </a:pathLst>
            </a:custGeom>
            <a:solidFill>
              <a:srgbClr val="95C4F3"/>
            </a:solidFill>
            <a:ln>
              <a:noFill/>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7" name="稻壳儿榴莲果果"/>
            <p:cNvSpPr/>
            <p:nvPr/>
          </p:nvSpPr>
          <p:spPr bwMode="auto">
            <a:xfrm>
              <a:off x="5010152" y="2884487"/>
              <a:ext cx="3121025" cy="3679825"/>
            </a:xfrm>
            <a:custGeom>
              <a:avLst/>
              <a:gdLst>
                <a:gd name="T0" fmla="*/ 79 w 568"/>
                <a:gd name="T1" fmla="*/ 31 h 671"/>
                <a:gd name="T2" fmla="*/ 113 w 568"/>
                <a:gd name="T3" fmla="*/ 111 h 671"/>
                <a:gd name="T4" fmla="*/ 179 w 568"/>
                <a:gd name="T5" fmla="*/ 132 h 671"/>
                <a:gd name="T6" fmla="*/ 253 w 568"/>
                <a:gd name="T7" fmla="*/ 87 h 671"/>
                <a:gd name="T8" fmla="*/ 378 w 568"/>
                <a:gd name="T9" fmla="*/ 139 h 671"/>
                <a:gd name="T10" fmla="*/ 346 w 568"/>
                <a:gd name="T11" fmla="*/ 244 h 671"/>
                <a:gd name="T12" fmla="*/ 390 w 568"/>
                <a:gd name="T13" fmla="*/ 297 h 671"/>
                <a:gd name="T14" fmla="*/ 427 w 568"/>
                <a:gd name="T15" fmla="*/ 355 h 671"/>
                <a:gd name="T16" fmla="*/ 538 w 568"/>
                <a:gd name="T17" fmla="*/ 357 h 671"/>
                <a:gd name="T18" fmla="*/ 549 w 568"/>
                <a:gd name="T19" fmla="*/ 493 h 671"/>
                <a:gd name="T20" fmla="*/ 481 w 568"/>
                <a:gd name="T21" fmla="*/ 531 h 671"/>
                <a:gd name="T22" fmla="*/ 484 w 568"/>
                <a:gd name="T23" fmla="*/ 563 h 671"/>
                <a:gd name="T24" fmla="*/ 379 w 568"/>
                <a:gd name="T25" fmla="*/ 579 h 671"/>
                <a:gd name="T26" fmla="*/ 383 w 568"/>
                <a:gd name="T27" fmla="*/ 584 h 671"/>
                <a:gd name="T28" fmla="*/ 386 w 568"/>
                <a:gd name="T29" fmla="*/ 589 h 671"/>
                <a:gd name="T30" fmla="*/ 393 w 568"/>
                <a:gd name="T31" fmla="*/ 602 h 671"/>
                <a:gd name="T32" fmla="*/ 395 w 568"/>
                <a:gd name="T33" fmla="*/ 617 h 671"/>
                <a:gd name="T34" fmla="*/ 379 w 568"/>
                <a:gd name="T35" fmla="*/ 655 h 671"/>
                <a:gd name="T36" fmla="*/ 341 w 568"/>
                <a:gd name="T37" fmla="*/ 671 h 671"/>
                <a:gd name="T38" fmla="*/ 303 w 568"/>
                <a:gd name="T39" fmla="*/ 655 h 671"/>
                <a:gd name="T40" fmla="*/ 287 w 568"/>
                <a:gd name="T41" fmla="*/ 617 h 671"/>
                <a:gd name="T42" fmla="*/ 289 w 568"/>
                <a:gd name="T43" fmla="*/ 602 h 671"/>
                <a:gd name="T44" fmla="*/ 296 w 568"/>
                <a:gd name="T45" fmla="*/ 589 h 671"/>
                <a:gd name="T46" fmla="*/ 299 w 568"/>
                <a:gd name="T47" fmla="*/ 584 h 671"/>
                <a:gd name="T48" fmla="*/ 303 w 568"/>
                <a:gd name="T49" fmla="*/ 579 h 671"/>
                <a:gd name="T50" fmla="*/ 184 w 568"/>
                <a:gd name="T51" fmla="*/ 502 h 671"/>
                <a:gd name="T52" fmla="*/ 77 w 568"/>
                <a:gd name="T53" fmla="*/ 395 h 671"/>
                <a:gd name="T54" fmla="*/ 0 w 568"/>
                <a:gd name="T55" fmla="*/ 294 h 671"/>
                <a:gd name="T56" fmla="*/ 13 w 568"/>
                <a:gd name="T57" fmla="*/ 299 h 671"/>
                <a:gd name="T58" fmla="*/ 28 w 568"/>
                <a:gd name="T59" fmla="*/ 300 h 671"/>
                <a:gd name="T60" fmla="*/ 72 w 568"/>
                <a:gd name="T61" fmla="*/ 282 h 671"/>
                <a:gd name="T62" fmla="*/ 91 w 568"/>
                <a:gd name="T63" fmla="*/ 237 h 671"/>
                <a:gd name="T64" fmla="*/ 72 w 568"/>
                <a:gd name="T65" fmla="*/ 192 h 671"/>
                <a:gd name="T66" fmla="*/ 28 w 568"/>
                <a:gd name="T67" fmla="*/ 174 h 671"/>
                <a:gd name="T68" fmla="*/ 13 w 568"/>
                <a:gd name="T69" fmla="*/ 176 h 671"/>
                <a:gd name="T70" fmla="*/ 0 w 568"/>
                <a:gd name="T71" fmla="*/ 180 h 671"/>
                <a:gd name="T72" fmla="*/ 43 w 568"/>
                <a:gd name="T73"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8" h="671">
                  <a:moveTo>
                    <a:pt x="43" y="0"/>
                  </a:moveTo>
                  <a:cubicBezTo>
                    <a:pt x="79" y="31"/>
                    <a:pt x="79" y="31"/>
                    <a:pt x="79" y="31"/>
                  </a:cubicBezTo>
                  <a:cubicBezTo>
                    <a:pt x="79" y="104"/>
                    <a:pt x="79" y="104"/>
                    <a:pt x="79" y="104"/>
                  </a:cubicBezTo>
                  <a:cubicBezTo>
                    <a:pt x="91" y="106"/>
                    <a:pt x="102" y="108"/>
                    <a:pt x="113" y="111"/>
                  </a:cubicBezTo>
                  <a:cubicBezTo>
                    <a:pt x="124" y="114"/>
                    <a:pt x="136" y="117"/>
                    <a:pt x="146" y="120"/>
                  </a:cubicBezTo>
                  <a:cubicBezTo>
                    <a:pt x="157" y="124"/>
                    <a:pt x="168" y="128"/>
                    <a:pt x="179" y="132"/>
                  </a:cubicBezTo>
                  <a:cubicBezTo>
                    <a:pt x="189" y="136"/>
                    <a:pt x="200" y="141"/>
                    <a:pt x="210" y="146"/>
                  </a:cubicBezTo>
                  <a:cubicBezTo>
                    <a:pt x="253" y="87"/>
                    <a:pt x="253" y="87"/>
                    <a:pt x="253" y="87"/>
                  </a:cubicBezTo>
                  <a:cubicBezTo>
                    <a:pt x="300" y="83"/>
                    <a:pt x="300" y="83"/>
                    <a:pt x="300" y="83"/>
                  </a:cubicBezTo>
                  <a:cubicBezTo>
                    <a:pt x="378" y="139"/>
                    <a:pt x="378" y="139"/>
                    <a:pt x="378" y="139"/>
                  </a:cubicBezTo>
                  <a:cubicBezTo>
                    <a:pt x="389" y="185"/>
                    <a:pt x="389" y="185"/>
                    <a:pt x="389" y="185"/>
                  </a:cubicBezTo>
                  <a:cubicBezTo>
                    <a:pt x="346" y="244"/>
                    <a:pt x="346" y="244"/>
                    <a:pt x="346" y="244"/>
                  </a:cubicBezTo>
                  <a:cubicBezTo>
                    <a:pt x="354" y="253"/>
                    <a:pt x="362" y="261"/>
                    <a:pt x="369" y="270"/>
                  </a:cubicBezTo>
                  <a:cubicBezTo>
                    <a:pt x="376" y="279"/>
                    <a:pt x="383" y="288"/>
                    <a:pt x="390" y="297"/>
                  </a:cubicBezTo>
                  <a:cubicBezTo>
                    <a:pt x="397" y="306"/>
                    <a:pt x="403" y="316"/>
                    <a:pt x="410" y="325"/>
                  </a:cubicBezTo>
                  <a:cubicBezTo>
                    <a:pt x="416" y="335"/>
                    <a:pt x="421" y="345"/>
                    <a:pt x="427" y="355"/>
                  </a:cubicBezTo>
                  <a:cubicBezTo>
                    <a:pt x="497" y="332"/>
                    <a:pt x="497" y="332"/>
                    <a:pt x="497" y="332"/>
                  </a:cubicBezTo>
                  <a:cubicBezTo>
                    <a:pt x="538" y="357"/>
                    <a:pt x="538" y="357"/>
                    <a:pt x="538" y="357"/>
                  </a:cubicBezTo>
                  <a:cubicBezTo>
                    <a:pt x="568" y="449"/>
                    <a:pt x="568" y="449"/>
                    <a:pt x="568" y="449"/>
                  </a:cubicBezTo>
                  <a:cubicBezTo>
                    <a:pt x="549" y="493"/>
                    <a:pt x="549" y="493"/>
                    <a:pt x="549" y="493"/>
                  </a:cubicBezTo>
                  <a:cubicBezTo>
                    <a:pt x="479" y="515"/>
                    <a:pt x="479" y="515"/>
                    <a:pt x="479" y="515"/>
                  </a:cubicBezTo>
                  <a:cubicBezTo>
                    <a:pt x="480" y="521"/>
                    <a:pt x="481" y="526"/>
                    <a:pt x="481" y="531"/>
                  </a:cubicBezTo>
                  <a:cubicBezTo>
                    <a:pt x="482" y="536"/>
                    <a:pt x="482" y="542"/>
                    <a:pt x="483" y="547"/>
                  </a:cubicBezTo>
                  <a:cubicBezTo>
                    <a:pt x="483" y="552"/>
                    <a:pt x="483" y="557"/>
                    <a:pt x="484" y="563"/>
                  </a:cubicBezTo>
                  <a:cubicBezTo>
                    <a:pt x="484" y="568"/>
                    <a:pt x="484" y="574"/>
                    <a:pt x="484" y="579"/>
                  </a:cubicBezTo>
                  <a:cubicBezTo>
                    <a:pt x="379" y="579"/>
                    <a:pt x="379" y="579"/>
                    <a:pt x="379" y="579"/>
                  </a:cubicBezTo>
                  <a:cubicBezTo>
                    <a:pt x="379" y="580"/>
                    <a:pt x="380" y="580"/>
                    <a:pt x="381" y="581"/>
                  </a:cubicBezTo>
                  <a:cubicBezTo>
                    <a:pt x="381" y="582"/>
                    <a:pt x="382" y="583"/>
                    <a:pt x="383" y="584"/>
                  </a:cubicBezTo>
                  <a:cubicBezTo>
                    <a:pt x="383" y="584"/>
                    <a:pt x="384" y="585"/>
                    <a:pt x="385" y="586"/>
                  </a:cubicBezTo>
                  <a:cubicBezTo>
                    <a:pt x="385" y="587"/>
                    <a:pt x="386" y="588"/>
                    <a:pt x="386" y="589"/>
                  </a:cubicBezTo>
                  <a:cubicBezTo>
                    <a:pt x="388" y="591"/>
                    <a:pt x="389" y="593"/>
                    <a:pt x="390" y="595"/>
                  </a:cubicBezTo>
                  <a:cubicBezTo>
                    <a:pt x="391" y="597"/>
                    <a:pt x="392" y="600"/>
                    <a:pt x="393" y="602"/>
                  </a:cubicBezTo>
                  <a:cubicBezTo>
                    <a:pt x="393" y="605"/>
                    <a:pt x="394" y="607"/>
                    <a:pt x="394" y="610"/>
                  </a:cubicBezTo>
                  <a:cubicBezTo>
                    <a:pt x="395" y="612"/>
                    <a:pt x="395" y="615"/>
                    <a:pt x="395" y="617"/>
                  </a:cubicBezTo>
                  <a:cubicBezTo>
                    <a:pt x="395" y="625"/>
                    <a:pt x="393" y="632"/>
                    <a:pt x="391" y="638"/>
                  </a:cubicBezTo>
                  <a:cubicBezTo>
                    <a:pt x="388" y="645"/>
                    <a:pt x="384" y="650"/>
                    <a:pt x="379" y="655"/>
                  </a:cubicBezTo>
                  <a:cubicBezTo>
                    <a:pt x="374" y="660"/>
                    <a:pt x="368" y="664"/>
                    <a:pt x="362" y="667"/>
                  </a:cubicBezTo>
                  <a:cubicBezTo>
                    <a:pt x="356" y="670"/>
                    <a:pt x="349" y="671"/>
                    <a:pt x="341" y="671"/>
                  </a:cubicBezTo>
                  <a:cubicBezTo>
                    <a:pt x="334" y="671"/>
                    <a:pt x="327" y="670"/>
                    <a:pt x="320" y="667"/>
                  </a:cubicBezTo>
                  <a:cubicBezTo>
                    <a:pt x="314" y="664"/>
                    <a:pt x="308" y="660"/>
                    <a:pt x="303" y="655"/>
                  </a:cubicBezTo>
                  <a:cubicBezTo>
                    <a:pt x="298" y="650"/>
                    <a:pt x="294" y="645"/>
                    <a:pt x="291" y="638"/>
                  </a:cubicBezTo>
                  <a:cubicBezTo>
                    <a:pt x="289" y="632"/>
                    <a:pt x="287" y="625"/>
                    <a:pt x="287" y="617"/>
                  </a:cubicBezTo>
                  <a:cubicBezTo>
                    <a:pt x="287" y="615"/>
                    <a:pt x="287" y="612"/>
                    <a:pt x="288" y="610"/>
                  </a:cubicBezTo>
                  <a:cubicBezTo>
                    <a:pt x="288" y="607"/>
                    <a:pt x="289" y="605"/>
                    <a:pt x="289" y="602"/>
                  </a:cubicBezTo>
                  <a:cubicBezTo>
                    <a:pt x="290" y="600"/>
                    <a:pt x="291" y="597"/>
                    <a:pt x="292" y="595"/>
                  </a:cubicBezTo>
                  <a:cubicBezTo>
                    <a:pt x="293" y="593"/>
                    <a:pt x="294" y="591"/>
                    <a:pt x="296" y="589"/>
                  </a:cubicBezTo>
                  <a:cubicBezTo>
                    <a:pt x="296" y="588"/>
                    <a:pt x="297" y="587"/>
                    <a:pt x="297" y="586"/>
                  </a:cubicBezTo>
                  <a:cubicBezTo>
                    <a:pt x="298" y="585"/>
                    <a:pt x="299" y="584"/>
                    <a:pt x="299" y="584"/>
                  </a:cubicBezTo>
                  <a:cubicBezTo>
                    <a:pt x="300" y="583"/>
                    <a:pt x="300" y="582"/>
                    <a:pt x="301" y="581"/>
                  </a:cubicBezTo>
                  <a:cubicBezTo>
                    <a:pt x="302" y="580"/>
                    <a:pt x="303" y="580"/>
                    <a:pt x="303" y="579"/>
                  </a:cubicBezTo>
                  <a:cubicBezTo>
                    <a:pt x="201" y="579"/>
                    <a:pt x="201" y="579"/>
                    <a:pt x="201" y="579"/>
                  </a:cubicBezTo>
                  <a:cubicBezTo>
                    <a:pt x="200" y="551"/>
                    <a:pt x="194" y="525"/>
                    <a:pt x="184" y="502"/>
                  </a:cubicBezTo>
                  <a:cubicBezTo>
                    <a:pt x="173" y="478"/>
                    <a:pt x="159" y="456"/>
                    <a:pt x="141" y="438"/>
                  </a:cubicBezTo>
                  <a:cubicBezTo>
                    <a:pt x="123" y="420"/>
                    <a:pt x="101" y="406"/>
                    <a:pt x="77" y="395"/>
                  </a:cubicBezTo>
                  <a:cubicBezTo>
                    <a:pt x="54" y="385"/>
                    <a:pt x="27" y="379"/>
                    <a:pt x="0" y="378"/>
                  </a:cubicBezTo>
                  <a:cubicBezTo>
                    <a:pt x="0" y="294"/>
                    <a:pt x="0" y="294"/>
                    <a:pt x="0" y="294"/>
                  </a:cubicBezTo>
                  <a:cubicBezTo>
                    <a:pt x="2" y="295"/>
                    <a:pt x="4" y="296"/>
                    <a:pt x="6" y="297"/>
                  </a:cubicBezTo>
                  <a:cubicBezTo>
                    <a:pt x="9" y="297"/>
                    <a:pt x="11" y="298"/>
                    <a:pt x="13" y="299"/>
                  </a:cubicBezTo>
                  <a:cubicBezTo>
                    <a:pt x="16" y="299"/>
                    <a:pt x="18" y="300"/>
                    <a:pt x="20" y="300"/>
                  </a:cubicBezTo>
                  <a:cubicBezTo>
                    <a:pt x="23" y="300"/>
                    <a:pt x="25" y="300"/>
                    <a:pt x="28" y="300"/>
                  </a:cubicBezTo>
                  <a:cubicBezTo>
                    <a:pt x="36" y="300"/>
                    <a:pt x="45" y="298"/>
                    <a:pt x="52" y="295"/>
                  </a:cubicBezTo>
                  <a:cubicBezTo>
                    <a:pt x="60" y="292"/>
                    <a:pt x="67" y="287"/>
                    <a:pt x="72" y="282"/>
                  </a:cubicBezTo>
                  <a:cubicBezTo>
                    <a:pt x="78" y="276"/>
                    <a:pt x="83" y="269"/>
                    <a:pt x="86" y="262"/>
                  </a:cubicBezTo>
                  <a:cubicBezTo>
                    <a:pt x="89" y="254"/>
                    <a:pt x="91" y="246"/>
                    <a:pt x="91" y="237"/>
                  </a:cubicBezTo>
                  <a:cubicBezTo>
                    <a:pt x="91" y="228"/>
                    <a:pt x="89" y="220"/>
                    <a:pt x="86" y="212"/>
                  </a:cubicBezTo>
                  <a:cubicBezTo>
                    <a:pt x="83" y="205"/>
                    <a:pt x="78" y="198"/>
                    <a:pt x="72" y="192"/>
                  </a:cubicBezTo>
                  <a:cubicBezTo>
                    <a:pt x="67" y="187"/>
                    <a:pt x="60" y="182"/>
                    <a:pt x="52" y="179"/>
                  </a:cubicBezTo>
                  <a:cubicBezTo>
                    <a:pt x="45" y="176"/>
                    <a:pt x="36" y="174"/>
                    <a:pt x="28" y="174"/>
                  </a:cubicBezTo>
                  <a:cubicBezTo>
                    <a:pt x="25" y="174"/>
                    <a:pt x="23" y="174"/>
                    <a:pt x="20" y="174"/>
                  </a:cubicBezTo>
                  <a:cubicBezTo>
                    <a:pt x="18" y="175"/>
                    <a:pt x="16" y="175"/>
                    <a:pt x="13" y="176"/>
                  </a:cubicBezTo>
                  <a:cubicBezTo>
                    <a:pt x="11" y="176"/>
                    <a:pt x="9" y="177"/>
                    <a:pt x="6" y="178"/>
                  </a:cubicBezTo>
                  <a:cubicBezTo>
                    <a:pt x="4" y="179"/>
                    <a:pt x="2" y="179"/>
                    <a:pt x="0" y="180"/>
                  </a:cubicBezTo>
                  <a:cubicBezTo>
                    <a:pt x="0" y="0"/>
                    <a:pt x="0" y="0"/>
                    <a:pt x="0" y="0"/>
                  </a:cubicBezTo>
                  <a:lnTo>
                    <a:pt x="43" y="0"/>
                  </a:lnTo>
                  <a:close/>
                </a:path>
              </a:pathLst>
            </a:custGeom>
            <a:solidFill>
              <a:srgbClr val="12569A"/>
            </a:solidFill>
            <a:ln>
              <a:noFill/>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8" name="稻壳儿榴莲果果"/>
            <p:cNvSpPr/>
            <p:nvPr/>
          </p:nvSpPr>
          <p:spPr bwMode="auto">
            <a:xfrm>
              <a:off x="1844677" y="5603875"/>
              <a:ext cx="3109913" cy="3708400"/>
            </a:xfrm>
            <a:custGeom>
              <a:avLst/>
              <a:gdLst>
                <a:gd name="T0" fmla="*/ 224 w 566"/>
                <a:gd name="T1" fmla="*/ 0 h 676"/>
                <a:gd name="T2" fmla="*/ 260 w 566"/>
                <a:gd name="T3" fmla="*/ 93 h 676"/>
                <a:gd name="T4" fmla="*/ 364 w 566"/>
                <a:gd name="T5" fmla="*/ 93 h 676"/>
                <a:gd name="T6" fmla="*/ 367 w 566"/>
                <a:gd name="T7" fmla="*/ 112 h 676"/>
                <a:gd name="T8" fmla="*/ 483 w 566"/>
                <a:gd name="T9" fmla="*/ 274 h 676"/>
                <a:gd name="T10" fmla="*/ 566 w 566"/>
                <a:gd name="T11" fmla="*/ 302 h 676"/>
                <a:gd name="T12" fmla="*/ 566 w 566"/>
                <a:gd name="T13" fmla="*/ 379 h 676"/>
                <a:gd name="T14" fmla="*/ 472 w 566"/>
                <a:gd name="T15" fmla="*/ 434 h 676"/>
                <a:gd name="T16" fmla="*/ 566 w 566"/>
                <a:gd name="T17" fmla="*/ 490 h 676"/>
                <a:gd name="T18" fmla="*/ 566 w 566"/>
                <a:gd name="T19" fmla="*/ 675 h 676"/>
                <a:gd name="T20" fmla="*/ 522 w 566"/>
                <a:gd name="T21" fmla="*/ 674 h 676"/>
                <a:gd name="T22" fmla="*/ 492 w 566"/>
                <a:gd name="T23" fmla="*/ 648 h 676"/>
                <a:gd name="T24" fmla="*/ 487 w 566"/>
                <a:gd name="T25" fmla="*/ 606 h 676"/>
                <a:gd name="T26" fmla="*/ 478 w 566"/>
                <a:gd name="T27" fmla="*/ 568 h 676"/>
                <a:gd name="T28" fmla="*/ 411 w 566"/>
                <a:gd name="T29" fmla="*/ 550 h 676"/>
                <a:gd name="T30" fmla="*/ 356 w 566"/>
                <a:gd name="T31" fmla="*/ 527 h 676"/>
                <a:gd name="T32" fmla="*/ 329 w 566"/>
                <a:gd name="T33" fmla="*/ 564 h 676"/>
                <a:gd name="T34" fmla="*/ 313 w 566"/>
                <a:gd name="T35" fmla="*/ 586 h 676"/>
                <a:gd name="T36" fmla="*/ 265 w 566"/>
                <a:gd name="T37" fmla="*/ 590 h 676"/>
                <a:gd name="T38" fmla="*/ 224 w 566"/>
                <a:gd name="T39" fmla="*/ 559 h 676"/>
                <a:gd name="T40" fmla="*/ 188 w 566"/>
                <a:gd name="T41" fmla="*/ 533 h 676"/>
                <a:gd name="T42" fmla="*/ 179 w 566"/>
                <a:gd name="T43" fmla="*/ 495 h 676"/>
                <a:gd name="T44" fmla="*/ 198 w 566"/>
                <a:gd name="T45" fmla="*/ 459 h 676"/>
                <a:gd name="T46" fmla="*/ 217 w 566"/>
                <a:gd name="T47" fmla="*/ 423 h 676"/>
                <a:gd name="T48" fmla="*/ 173 w 566"/>
                <a:gd name="T49" fmla="*/ 370 h 676"/>
                <a:gd name="T50" fmla="*/ 140 w 566"/>
                <a:gd name="T51" fmla="*/ 316 h 676"/>
                <a:gd name="T52" fmla="*/ 98 w 566"/>
                <a:gd name="T53" fmla="*/ 330 h 676"/>
                <a:gd name="T54" fmla="*/ 70 w 566"/>
                <a:gd name="T55" fmla="*/ 339 h 676"/>
                <a:gd name="T56" fmla="*/ 30 w 566"/>
                <a:gd name="T57" fmla="*/ 314 h 676"/>
                <a:gd name="T58" fmla="*/ 14 w 566"/>
                <a:gd name="T59" fmla="*/ 266 h 676"/>
                <a:gd name="T60" fmla="*/ 0 w 566"/>
                <a:gd name="T61" fmla="*/ 222 h 676"/>
                <a:gd name="T62" fmla="*/ 15 w 566"/>
                <a:gd name="T63" fmla="*/ 188 h 676"/>
                <a:gd name="T64" fmla="*/ 50 w 566"/>
                <a:gd name="T65" fmla="*/ 169 h 676"/>
                <a:gd name="T66" fmla="*/ 89 w 566"/>
                <a:gd name="T67" fmla="*/ 156 h 676"/>
                <a:gd name="T68" fmla="*/ 84 w 566"/>
                <a:gd name="T69" fmla="*/ 93 h 676"/>
                <a:gd name="T70" fmla="*/ 174 w 566"/>
                <a:gd name="T71" fmla="*/ 34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66" h="676">
                  <a:moveTo>
                    <a:pt x="174" y="34"/>
                  </a:moveTo>
                  <a:cubicBezTo>
                    <a:pt x="182" y="14"/>
                    <a:pt x="202" y="0"/>
                    <a:pt x="224" y="0"/>
                  </a:cubicBezTo>
                  <a:cubicBezTo>
                    <a:pt x="245" y="0"/>
                    <a:pt x="266" y="14"/>
                    <a:pt x="273" y="34"/>
                  </a:cubicBezTo>
                  <a:cubicBezTo>
                    <a:pt x="281" y="54"/>
                    <a:pt x="276" y="78"/>
                    <a:pt x="260" y="93"/>
                  </a:cubicBezTo>
                  <a:cubicBezTo>
                    <a:pt x="283" y="93"/>
                    <a:pt x="307" y="93"/>
                    <a:pt x="330" y="93"/>
                  </a:cubicBezTo>
                  <a:cubicBezTo>
                    <a:pt x="341" y="93"/>
                    <a:pt x="352" y="93"/>
                    <a:pt x="364" y="93"/>
                  </a:cubicBezTo>
                  <a:cubicBezTo>
                    <a:pt x="364" y="93"/>
                    <a:pt x="365" y="93"/>
                    <a:pt x="366" y="93"/>
                  </a:cubicBezTo>
                  <a:cubicBezTo>
                    <a:pt x="365" y="93"/>
                    <a:pt x="367" y="110"/>
                    <a:pt x="367" y="112"/>
                  </a:cubicBezTo>
                  <a:cubicBezTo>
                    <a:pt x="369" y="126"/>
                    <a:pt x="372" y="140"/>
                    <a:pt x="376" y="154"/>
                  </a:cubicBezTo>
                  <a:cubicBezTo>
                    <a:pt x="394" y="206"/>
                    <a:pt x="433" y="250"/>
                    <a:pt x="483" y="274"/>
                  </a:cubicBezTo>
                  <a:cubicBezTo>
                    <a:pt x="509" y="286"/>
                    <a:pt x="538" y="293"/>
                    <a:pt x="566" y="294"/>
                  </a:cubicBezTo>
                  <a:cubicBezTo>
                    <a:pt x="566" y="294"/>
                    <a:pt x="566" y="300"/>
                    <a:pt x="566" y="302"/>
                  </a:cubicBezTo>
                  <a:cubicBezTo>
                    <a:pt x="566" y="308"/>
                    <a:pt x="566" y="315"/>
                    <a:pt x="566" y="321"/>
                  </a:cubicBezTo>
                  <a:cubicBezTo>
                    <a:pt x="566" y="340"/>
                    <a:pt x="566" y="360"/>
                    <a:pt x="566" y="379"/>
                  </a:cubicBezTo>
                  <a:cubicBezTo>
                    <a:pt x="547" y="368"/>
                    <a:pt x="523" y="368"/>
                    <a:pt x="504" y="380"/>
                  </a:cubicBezTo>
                  <a:cubicBezTo>
                    <a:pt x="485" y="391"/>
                    <a:pt x="472" y="412"/>
                    <a:pt x="472" y="434"/>
                  </a:cubicBezTo>
                  <a:cubicBezTo>
                    <a:pt x="472" y="457"/>
                    <a:pt x="484" y="478"/>
                    <a:pt x="504" y="489"/>
                  </a:cubicBezTo>
                  <a:cubicBezTo>
                    <a:pt x="523" y="501"/>
                    <a:pt x="547" y="501"/>
                    <a:pt x="566" y="490"/>
                  </a:cubicBezTo>
                  <a:cubicBezTo>
                    <a:pt x="566" y="538"/>
                    <a:pt x="566" y="587"/>
                    <a:pt x="566" y="635"/>
                  </a:cubicBezTo>
                  <a:cubicBezTo>
                    <a:pt x="566" y="648"/>
                    <a:pt x="566" y="662"/>
                    <a:pt x="566" y="675"/>
                  </a:cubicBezTo>
                  <a:cubicBezTo>
                    <a:pt x="554" y="675"/>
                    <a:pt x="542" y="675"/>
                    <a:pt x="530" y="675"/>
                  </a:cubicBezTo>
                  <a:cubicBezTo>
                    <a:pt x="528" y="675"/>
                    <a:pt x="524" y="676"/>
                    <a:pt x="522" y="674"/>
                  </a:cubicBezTo>
                  <a:cubicBezTo>
                    <a:pt x="517" y="670"/>
                    <a:pt x="513" y="666"/>
                    <a:pt x="508" y="662"/>
                  </a:cubicBezTo>
                  <a:cubicBezTo>
                    <a:pt x="503" y="657"/>
                    <a:pt x="497" y="653"/>
                    <a:pt x="492" y="648"/>
                  </a:cubicBezTo>
                  <a:cubicBezTo>
                    <a:pt x="490" y="646"/>
                    <a:pt x="487" y="645"/>
                    <a:pt x="487" y="642"/>
                  </a:cubicBezTo>
                  <a:cubicBezTo>
                    <a:pt x="487" y="630"/>
                    <a:pt x="487" y="618"/>
                    <a:pt x="487" y="606"/>
                  </a:cubicBezTo>
                  <a:cubicBezTo>
                    <a:pt x="487" y="594"/>
                    <a:pt x="487" y="582"/>
                    <a:pt x="487" y="570"/>
                  </a:cubicBezTo>
                  <a:cubicBezTo>
                    <a:pt x="487" y="568"/>
                    <a:pt x="480" y="568"/>
                    <a:pt x="478" y="568"/>
                  </a:cubicBezTo>
                  <a:cubicBezTo>
                    <a:pt x="470" y="566"/>
                    <a:pt x="462" y="565"/>
                    <a:pt x="454" y="563"/>
                  </a:cubicBezTo>
                  <a:cubicBezTo>
                    <a:pt x="440" y="559"/>
                    <a:pt x="425" y="555"/>
                    <a:pt x="411" y="550"/>
                  </a:cubicBezTo>
                  <a:cubicBezTo>
                    <a:pt x="397" y="545"/>
                    <a:pt x="383" y="539"/>
                    <a:pt x="369" y="533"/>
                  </a:cubicBezTo>
                  <a:cubicBezTo>
                    <a:pt x="368" y="532"/>
                    <a:pt x="356" y="526"/>
                    <a:pt x="356" y="527"/>
                  </a:cubicBezTo>
                  <a:cubicBezTo>
                    <a:pt x="355" y="528"/>
                    <a:pt x="354" y="529"/>
                    <a:pt x="354" y="530"/>
                  </a:cubicBezTo>
                  <a:cubicBezTo>
                    <a:pt x="345" y="542"/>
                    <a:pt x="337" y="553"/>
                    <a:pt x="329" y="564"/>
                  </a:cubicBezTo>
                  <a:cubicBezTo>
                    <a:pt x="325" y="570"/>
                    <a:pt x="321" y="575"/>
                    <a:pt x="317" y="580"/>
                  </a:cubicBezTo>
                  <a:cubicBezTo>
                    <a:pt x="316" y="581"/>
                    <a:pt x="314" y="586"/>
                    <a:pt x="313" y="586"/>
                  </a:cubicBezTo>
                  <a:cubicBezTo>
                    <a:pt x="300" y="587"/>
                    <a:pt x="287" y="588"/>
                    <a:pt x="275" y="589"/>
                  </a:cubicBezTo>
                  <a:cubicBezTo>
                    <a:pt x="273" y="590"/>
                    <a:pt x="267" y="591"/>
                    <a:pt x="265" y="590"/>
                  </a:cubicBezTo>
                  <a:cubicBezTo>
                    <a:pt x="263" y="588"/>
                    <a:pt x="260" y="586"/>
                    <a:pt x="258" y="585"/>
                  </a:cubicBezTo>
                  <a:cubicBezTo>
                    <a:pt x="247" y="576"/>
                    <a:pt x="235" y="568"/>
                    <a:pt x="224" y="559"/>
                  </a:cubicBezTo>
                  <a:cubicBezTo>
                    <a:pt x="213" y="552"/>
                    <a:pt x="202" y="544"/>
                    <a:pt x="192" y="536"/>
                  </a:cubicBezTo>
                  <a:cubicBezTo>
                    <a:pt x="191" y="535"/>
                    <a:pt x="188" y="534"/>
                    <a:pt x="188" y="533"/>
                  </a:cubicBezTo>
                  <a:cubicBezTo>
                    <a:pt x="186" y="528"/>
                    <a:pt x="185" y="522"/>
                    <a:pt x="184" y="517"/>
                  </a:cubicBezTo>
                  <a:cubicBezTo>
                    <a:pt x="182" y="510"/>
                    <a:pt x="181" y="502"/>
                    <a:pt x="179" y="495"/>
                  </a:cubicBezTo>
                  <a:cubicBezTo>
                    <a:pt x="179" y="494"/>
                    <a:pt x="176" y="488"/>
                    <a:pt x="177" y="486"/>
                  </a:cubicBezTo>
                  <a:cubicBezTo>
                    <a:pt x="184" y="477"/>
                    <a:pt x="191" y="468"/>
                    <a:pt x="198" y="459"/>
                  </a:cubicBezTo>
                  <a:cubicBezTo>
                    <a:pt x="205" y="448"/>
                    <a:pt x="212" y="438"/>
                    <a:pt x="220" y="428"/>
                  </a:cubicBezTo>
                  <a:cubicBezTo>
                    <a:pt x="221" y="426"/>
                    <a:pt x="218" y="425"/>
                    <a:pt x="217" y="423"/>
                  </a:cubicBezTo>
                  <a:cubicBezTo>
                    <a:pt x="211" y="418"/>
                    <a:pt x="206" y="412"/>
                    <a:pt x="201" y="406"/>
                  </a:cubicBezTo>
                  <a:cubicBezTo>
                    <a:pt x="191" y="394"/>
                    <a:pt x="182" y="382"/>
                    <a:pt x="173" y="370"/>
                  </a:cubicBezTo>
                  <a:cubicBezTo>
                    <a:pt x="164" y="358"/>
                    <a:pt x="156" y="345"/>
                    <a:pt x="149" y="332"/>
                  </a:cubicBezTo>
                  <a:cubicBezTo>
                    <a:pt x="148" y="331"/>
                    <a:pt x="140" y="316"/>
                    <a:pt x="140" y="316"/>
                  </a:cubicBezTo>
                  <a:cubicBezTo>
                    <a:pt x="139" y="316"/>
                    <a:pt x="138" y="317"/>
                    <a:pt x="137" y="317"/>
                  </a:cubicBezTo>
                  <a:cubicBezTo>
                    <a:pt x="124" y="321"/>
                    <a:pt x="111" y="326"/>
                    <a:pt x="98" y="330"/>
                  </a:cubicBezTo>
                  <a:cubicBezTo>
                    <a:pt x="91" y="332"/>
                    <a:pt x="85" y="334"/>
                    <a:pt x="78" y="336"/>
                  </a:cubicBezTo>
                  <a:cubicBezTo>
                    <a:pt x="77" y="336"/>
                    <a:pt x="71" y="339"/>
                    <a:pt x="70" y="339"/>
                  </a:cubicBezTo>
                  <a:cubicBezTo>
                    <a:pt x="60" y="332"/>
                    <a:pt x="49" y="326"/>
                    <a:pt x="39" y="320"/>
                  </a:cubicBezTo>
                  <a:cubicBezTo>
                    <a:pt x="37" y="319"/>
                    <a:pt x="30" y="316"/>
                    <a:pt x="30" y="314"/>
                  </a:cubicBezTo>
                  <a:cubicBezTo>
                    <a:pt x="29" y="311"/>
                    <a:pt x="28" y="309"/>
                    <a:pt x="27" y="306"/>
                  </a:cubicBezTo>
                  <a:cubicBezTo>
                    <a:pt x="23" y="293"/>
                    <a:pt x="19" y="280"/>
                    <a:pt x="14" y="266"/>
                  </a:cubicBezTo>
                  <a:cubicBezTo>
                    <a:pt x="10" y="254"/>
                    <a:pt x="6" y="241"/>
                    <a:pt x="2" y="228"/>
                  </a:cubicBezTo>
                  <a:cubicBezTo>
                    <a:pt x="2" y="227"/>
                    <a:pt x="0" y="223"/>
                    <a:pt x="0" y="222"/>
                  </a:cubicBezTo>
                  <a:cubicBezTo>
                    <a:pt x="2" y="218"/>
                    <a:pt x="4" y="214"/>
                    <a:pt x="6" y="209"/>
                  </a:cubicBezTo>
                  <a:cubicBezTo>
                    <a:pt x="9" y="202"/>
                    <a:pt x="12" y="195"/>
                    <a:pt x="15" y="188"/>
                  </a:cubicBezTo>
                  <a:cubicBezTo>
                    <a:pt x="16" y="187"/>
                    <a:pt x="18" y="179"/>
                    <a:pt x="19" y="179"/>
                  </a:cubicBezTo>
                  <a:cubicBezTo>
                    <a:pt x="29" y="175"/>
                    <a:pt x="40" y="172"/>
                    <a:pt x="50" y="169"/>
                  </a:cubicBezTo>
                  <a:cubicBezTo>
                    <a:pt x="62" y="165"/>
                    <a:pt x="74" y="161"/>
                    <a:pt x="86" y="157"/>
                  </a:cubicBezTo>
                  <a:cubicBezTo>
                    <a:pt x="87" y="157"/>
                    <a:pt x="88" y="156"/>
                    <a:pt x="89" y="156"/>
                  </a:cubicBezTo>
                  <a:cubicBezTo>
                    <a:pt x="89" y="156"/>
                    <a:pt x="87" y="139"/>
                    <a:pt x="86" y="137"/>
                  </a:cubicBezTo>
                  <a:cubicBezTo>
                    <a:pt x="85" y="122"/>
                    <a:pt x="84" y="107"/>
                    <a:pt x="84" y="93"/>
                  </a:cubicBezTo>
                  <a:cubicBezTo>
                    <a:pt x="118" y="93"/>
                    <a:pt x="153" y="93"/>
                    <a:pt x="187" y="93"/>
                  </a:cubicBezTo>
                  <a:cubicBezTo>
                    <a:pt x="171" y="78"/>
                    <a:pt x="166" y="54"/>
                    <a:pt x="174" y="34"/>
                  </a:cubicBezTo>
                  <a:close/>
                </a:path>
              </a:pathLst>
            </a:custGeom>
            <a:solidFill>
              <a:srgbClr val="12569A"/>
            </a:solidFill>
            <a:ln>
              <a:noFill/>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9" name="稻壳儿榴莲果果"/>
            <p:cNvSpPr/>
            <p:nvPr/>
          </p:nvSpPr>
          <p:spPr bwMode="auto">
            <a:xfrm>
              <a:off x="4494214" y="6115050"/>
              <a:ext cx="3641725" cy="3192463"/>
            </a:xfrm>
            <a:custGeom>
              <a:avLst/>
              <a:gdLst>
                <a:gd name="T0" fmla="*/ 578 w 663"/>
                <a:gd name="T1" fmla="*/ 16 h 582"/>
                <a:gd name="T2" fmla="*/ 576 w 663"/>
                <a:gd name="T3" fmla="*/ 48 h 582"/>
                <a:gd name="T4" fmla="*/ 644 w 663"/>
                <a:gd name="T5" fmla="*/ 86 h 582"/>
                <a:gd name="T6" fmla="*/ 633 w 663"/>
                <a:gd name="T7" fmla="*/ 222 h 582"/>
                <a:gd name="T8" fmla="*/ 522 w 663"/>
                <a:gd name="T9" fmla="*/ 224 h 582"/>
                <a:gd name="T10" fmla="*/ 485 w 663"/>
                <a:gd name="T11" fmla="*/ 283 h 582"/>
                <a:gd name="T12" fmla="*/ 441 w 663"/>
                <a:gd name="T13" fmla="*/ 335 h 582"/>
                <a:gd name="T14" fmla="*/ 474 w 663"/>
                <a:gd name="T15" fmla="*/ 442 h 582"/>
                <a:gd name="T16" fmla="*/ 348 w 663"/>
                <a:gd name="T17" fmla="*/ 494 h 582"/>
                <a:gd name="T18" fmla="*/ 273 w 663"/>
                <a:gd name="T19" fmla="*/ 448 h 582"/>
                <a:gd name="T20" fmla="*/ 208 w 663"/>
                <a:gd name="T21" fmla="*/ 470 h 582"/>
                <a:gd name="T22" fmla="*/ 174 w 663"/>
                <a:gd name="T23" fmla="*/ 551 h 582"/>
                <a:gd name="T24" fmla="*/ 94 w 663"/>
                <a:gd name="T25" fmla="*/ 582 h 582"/>
                <a:gd name="T26" fmla="*/ 92 w 663"/>
                <a:gd name="T27" fmla="*/ 379 h 582"/>
                <a:gd name="T28" fmla="*/ 87 w 663"/>
                <a:gd name="T29" fmla="*/ 384 h 582"/>
                <a:gd name="T30" fmla="*/ 77 w 663"/>
                <a:gd name="T31" fmla="*/ 390 h 582"/>
                <a:gd name="T32" fmla="*/ 62 w 663"/>
                <a:gd name="T33" fmla="*/ 395 h 582"/>
                <a:gd name="T34" fmla="*/ 33 w 663"/>
                <a:gd name="T35" fmla="*/ 391 h 582"/>
                <a:gd name="T36" fmla="*/ 4 w 663"/>
                <a:gd name="T37" fmla="*/ 362 h 582"/>
                <a:gd name="T38" fmla="*/ 4 w 663"/>
                <a:gd name="T39" fmla="*/ 321 h 582"/>
                <a:gd name="T40" fmla="*/ 33 w 663"/>
                <a:gd name="T41" fmla="*/ 292 h 582"/>
                <a:gd name="T42" fmla="*/ 62 w 663"/>
                <a:gd name="T43" fmla="*/ 288 h 582"/>
                <a:gd name="T44" fmla="*/ 77 w 663"/>
                <a:gd name="T45" fmla="*/ 293 h 582"/>
                <a:gd name="T46" fmla="*/ 87 w 663"/>
                <a:gd name="T47" fmla="*/ 299 h 582"/>
                <a:gd name="T48" fmla="*/ 92 w 663"/>
                <a:gd name="T49" fmla="*/ 304 h 582"/>
                <a:gd name="T50" fmla="*/ 94 w 663"/>
                <a:gd name="T51" fmla="*/ 201 h 582"/>
                <a:gd name="T52" fmla="*/ 235 w 663"/>
                <a:gd name="T53" fmla="*/ 140 h 582"/>
                <a:gd name="T54" fmla="*/ 295 w 663"/>
                <a:gd name="T55" fmla="*/ 0 h 582"/>
                <a:gd name="T56" fmla="*/ 375 w 663"/>
                <a:gd name="T57" fmla="*/ 6 h 582"/>
                <a:gd name="T58" fmla="*/ 372 w 663"/>
                <a:gd name="T59" fmla="*/ 21 h 582"/>
                <a:gd name="T60" fmla="*/ 377 w 663"/>
                <a:gd name="T61" fmla="*/ 53 h 582"/>
                <a:gd name="T62" fmla="*/ 410 w 663"/>
                <a:gd name="T63" fmla="*/ 87 h 582"/>
                <a:gd name="T64" fmla="*/ 460 w 663"/>
                <a:gd name="T65" fmla="*/ 87 h 582"/>
                <a:gd name="T66" fmla="*/ 494 w 663"/>
                <a:gd name="T67" fmla="*/ 53 h 582"/>
                <a:gd name="T68" fmla="*/ 498 w 663"/>
                <a:gd name="T69" fmla="*/ 21 h 582"/>
                <a:gd name="T70" fmla="*/ 494 w 663"/>
                <a:gd name="T71" fmla="*/ 6 h 582"/>
                <a:gd name="T72" fmla="*/ 578 w 663"/>
                <a:gd name="T73"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3" h="582">
                  <a:moveTo>
                    <a:pt x="578" y="0"/>
                  </a:moveTo>
                  <a:cubicBezTo>
                    <a:pt x="578" y="5"/>
                    <a:pt x="578" y="10"/>
                    <a:pt x="578" y="16"/>
                  </a:cubicBezTo>
                  <a:cubicBezTo>
                    <a:pt x="578" y="21"/>
                    <a:pt x="577" y="26"/>
                    <a:pt x="577" y="32"/>
                  </a:cubicBezTo>
                  <a:cubicBezTo>
                    <a:pt x="577" y="37"/>
                    <a:pt x="576" y="42"/>
                    <a:pt x="576" y="48"/>
                  </a:cubicBezTo>
                  <a:cubicBezTo>
                    <a:pt x="575" y="53"/>
                    <a:pt x="574" y="58"/>
                    <a:pt x="574" y="63"/>
                  </a:cubicBezTo>
                  <a:cubicBezTo>
                    <a:pt x="644" y="86"/>
                    <a:pt x="644" y="86"/>
                    <a:pt x="644" y="86"/>
                  </a:cubicBezTo>
                  <a:cubicBezTo>
                    <a:pt x="663" y="130"/>
                    <a:pt x="663" y="130"/>
                    <a:pt x="663" y="130"/>
                  </a:cubicBezTo>
                  <a:cubicBezTo>
                    <a:pt x="633" y="222"/>
                    <a:pt x="633" y="222"/>
                    <a:pt x="633" y="222"/>
                  </a:cubicBezTo>
                  <a:cubicBezTo>
                    <a:pt x="592" y="247"/>
                    <a:pt x="592" y="247"/>
                    <a:pt x="592" y="247"/>
                  </a:cubicBezTo>
                  <a:cubicBezTo>
                    <a:pt x="522" y="224"/>
                    <a:pt x="522" y="224"/>
                    <a:pt x="522" y="224"/>
                  </a:cubicBezTo>
                  <a:cubicBezTo>
                    <a:pt x="516" y="234"/>
                    <a:pt x="511" y="244"/>
                    <a:pt x="505" y="254"/>
                  </a:cubicBezTo>
                  <a:cubicBezTo>
                    <a:pt x="498" y="264"/>
                    <a:pt x="492" y="273"/>
                    <a:pt x="485" y="283"/>
                  </a:cubicBezTo>
                  <a:cubicBezTo>
                    <a:pt x="479" y="292"/>
                    <a:pt x="471" y="301"/>
                    <a:pt x="464" y="310"/>
                  </a:cubicBezTo>
                  <a:cubicBezTo>
                    <a:pt x="457" y="318"/>
                    <a:pt x="449" y="327"/>
                    <a:pt x="441" y="335"/>
                  </a:cubicBezTo>
                  <a:cubicBezTo>
                    <a:pt x="484" y="395"/>
                    <a:pt x="484" y="395"/>
                    <a:pt x="484" y="395"/>
                  </a:cubicBezTo>
                  <a:cubicBezTo>
                    <a:pt x="474" y="442"/>
                    <a:pt x="474" y="442"/>
                    <a:pt x="474" y="442"/>
                  </a:cubicBezTo>
                  <a:cubicBezTo>
                    <a:pt x="395" y="498"/>
                    <a:pt x="395" y="498"/>
                    <a:pt x="395" y="498"/>
                  </a:cubicBezTo>
                  <a:cubicBezTo>
                    <a:pt x="348" y="494"/>
                    <a:pt x="348" y="494"/>
                    <a:pt x="348" y="494"/>
                  </a:cubicBezTo>
                  <a:cubicBezTo>
                    <a:pt x="305" y="435"/>
                    <a:pt x="305" y="435"/>
                    <a:pt x="305" y="435"/>
                  </a:cubicBezTo>
                  <a:cubicBezTo>
                    <a:pt x="294" y="440"/>
                    <a:pt x="284" y="444"/>
                    <a:pt x="273" y="448"/>
                  </a:cubicBezTo>
                  <a:cubicBezTo>
                    <a:pt x="263" y="453"/>
                    <a:pt x="252" y="457"/>
                    <a:pt x="241" y="460"/>
                  </a:cubicBezTo>
                  <a:cubicBezTo>
                    <a:pt x="230" y="464"/>
                    <a:pt x="219" y="467"/>
                    <a:pt x="208" y="470"/>
                  </a:cubicBezTo>
                  <a:cubicBezTo>
                    <a:pt x="196" y="473"/>
                    <a:pt x="185" y="475"/>
                    <a:pt x="174" y="477"/>
                  </a:cubicBezTo>
                  <a:cubicBezTo>
                    <a:pt x="174" y="551"/>
                    <a:pt x="174" y="551"/>
                    <a:pt x="174" y="551"/>
                  </a:cubicBezTo>
                  <a:cubicBezTo>
                    <a:pt x="138" y="582"/>
                    <a:pt x="138" y="582"/>
                    <a:pt x="138" y="582"/>
                  </a:cubicBezTo>
                  <a:cubicBezTo>
                    <a:pt x="94" y="582"/>
                    <a:pt x="94" y="582"/>
                    <a:pt x="94" y="582"/>
                  </a:cubicBezTo>
                  <a:cubicBezTo>
                    <a:pt x="94" y="377"/>
                    <a:pt x="94" y="377"/>
                    <a:pt x="94" y="377"/>
                  </a:cubicBezTo>
                  <a:cubicBezTo>
                    <a:pt x="93" y="378"/>
                    <a:pt x="93" y="379"/>
                    <a:pt x="92" y="379"/>
                  </a:cubicBezTo>
                  <a:cubicBezTo>
                    <a:pt x="91" y="380"/>
                    <a:pt x="90" y="381"/>
                    <a:pt x="89" y="382"/>
                  </a:cubicBezTo>
                  <a:cubicBezTo>
                    <a:pt x="89" y="382"/>
                    <a:pt x="88" y="383"/>
                    <a:pt x="87" y="384"/>
                  </a:cubicBezTo>
                  <a:cubicBezTo>
                    <a:pt x="86" y="385"/>
                    <a:pt x="85" y="385"/>
                    <a:pt x="84" y="386"/>
                  </a:cubicBezTo>
                  <a:cubicBezTo>
                    <a:pt x="82" y="387"/>
                    <a:pt x="80" y="389"/>
                    <a:pt x="77" y="390"/>
                  </a:cubicBezTo>
                  <a:cubicBezTo>
                    <a:pt x="75" y="391"/>
                    <a:pt x="73" y="392"/>
                    <a:pt x="70" y="393"/>
                  </a:cubicBezTo>
                  <a:cubicBezTo>
                    <a:pt x="67" y="394"/>
                    <a:pt x="65" y="394"/>
                    <a:pt x="62" y="395"/>
                  </a:cubicBezTo>
                  <a:cubicBezTo>
                    <a:pt x="59" y="395"/>
                    <a:pt x="57" y="395"/>
                    <a:pt x="54" y="395"/>
                  </a:cubicBezTo>
                  <a:cubicBezTo>
                    <a:pt x="46" y="395"/>
                    <a:pt x="39" y="394"/>
                    <a:pt x="33" y="391"/>
                  </a:cubicBezTo>
                  <a:cubicBezTo>
                    <a:pt x="26" y="388"/>
                    <a:pt x="21" y="384"/>
                    <a:pt x="16" y="380"/>
                  </a:cubicBezTo>
                  <a:cubicBezTo>
                    <a:pt x="11" y="375"/>
                    <a:pt x="7" y="369"/>
                    <a:pt x="4" y="362"/>
                  </a:cubicBezTo>
                  <a:cubicBezTo>
                    <a:pt x="2" y="356"/>
                    <a:pt x="0" y="349"/>
                    <a:pt x="0" y="341"/>
                  </a:cubicBezTo>
                  <a:cubicBezTo>
                    <a:pt x="0" y="334"/>
                    <a:pt x="2" y="327"/>
                    <a:pt x="4" y="321"/>
                  </a:cubicBezTo>
                  <a:cubicBezTo>
                    <a:pt x="7" y="314"/>
                    <a:pt x="11" y="308"/>
                    <a:pt x="16" y="303"/>
                  </a:cubicBezTo>
                  <a:cubicBezTo>
                    <a:pt x="21" y="299"/>
                    <a:pt x="26" y="295"/>
                    <a:pt x="33" y="292"/>
                  </a:cubicBezTo>
                  <a:cubicBezTo>
                    <a:pt x="39" y="289"/>
                    <a:pt x="46" y="288"/>
                    <a:pt x="54" y="288"/>
                  </a:cubicBezTo>
                  <a:cubicBezTo>
                    <a:pt x="57" y="288"/>
                    <a:pt x="59" y="288"/>
                    <a:pt x="62" y="288"/>
                  </a:cubicBezTo>
                  <a:cubicBezTo>
                    <a:pt x="65" y="289"/>
                    <a:pt x="67" y="289"/>
                    <a:pt x="70" y="290"/>
                  </a:cubicBezTo>
                  <a:cubicBezTo>
                    <a:pt x="73" y="291"/>
                    <a:pt x="75" y="292"/>
                    <a:pt x="77" y="293"/>
                  </a:cubicBezTo>
                  <a:cubicBezTo>
                    <a:pt x="80" y="295"/>
                    <a:pt x="82" y="296"/>
                    <a:pt x="84" y="297"/>
                  </a:cubicBezTo>
                  <a:cubicBezTo>
                    <a:pt x="85" y="298"/>
                    <a:pt x="86" y="299"/>
                    <a:pt x="87" y="299"/>
                  </a:cubicBezTo>
                  <a:cubicBezTo>
                    <a:pt x="88" y="300"/>
                    <a:pt x="89" y="301"/>
                    <a:pt x="89" y="301"/>
                  </a:cubicBezTo>
                  <a:cubicBezTo>
                    <a:pt x="90" y="302"/>
                    <a:pt x="91" y="303"/>
                    <a:pt x="92" y="304"/>
                  </a:cubicBezTo>
                  <a:cubicBezTo>
                    <a:pt x="93" y="304"/>
                    <a:pt x="93" y="305"/>
                    <a:pt x="94" y="306"/>
                  </a:cubicBezTo>
                  <a:cubicBezTo>
                    <a:pt x="94" y="201"/>
                    <a:pt x="94" y="201"/>
                    <a:pt x="94" y="201"/>
                  </a:cubicBezTo>
                  <a:cubicBezTo>
                    <a:pt x="121" y="200"/>
                    <a:pt x="148" y="194"/>
                    <a:pt x="171" y="184"/>
                  </a:cubicBezTo>
                  <a:cubicBezTo>
                    <a:pt x="195" y="173"/>
                    <a:pt x="217" y="159"/>
                    <a:pt x="235" y="140"/>
                  </a:cubicBezTo>
                  <a:cubicBezTo>
                    <a:pt x="253" y="122"/>
                    <a:pt x="268" y="101"/>
                    <a:pt x="278" y="77"/>
                  </a:cubicBezTo>
                  <a:cubicBezTo>
                    <a:pt x="288" y="53"/>
                    <a:pt x="294" y="27"/>
                    <a:pt x="295" y="0"/>
                  </a:cubicBezTo>
                  <a:cubicBezTo>
                    <a:pt x="378" y="0"/>
                    <a:pt x="378" y="0"/>
                    <a:pt x="378" y="0"/>
                  </a:cubicBezTo>
                  <a:cubicBezTo>
                    <a:pt x="377" y="2"/>
                    <a:pt x="376" y="4"/>
                    <a:pt x="375" y="6"/>
                  </a:cubicBezTo>
                  <a:cubicBezTo>
                    <a:pt x="375" y="9"/>
                    <a:pt x="374" y="11"/>
                    <a:pt x="373" y="13"/>
                  </a:cubicBezTo>
                  <a:cubicBezTo>
                    <a:pt x="373" y="16"/>
                    <a:pt x="372" y="18"/>
                    <a:pt x="372" y="21"/>
                  </a:cubicBezTo>
                  <a:cubicBezTo>
                    <a:pt x="372" y="23"/>
                    <a:pt x="371" y="26"/>
                    <a:pt x="371" y="28"/>
                  </a:cubicBezTo>
                  <a:cubicBezTo>
                    <a:pt x="372" y="37"/>
                    <a:pt x="373" y="45"/>
                    <a:pt x="377" y="53"/>
                  </a:cubicBezTo>
                  <a:cubicBezTo>
                    <a:pt x="380" y="61"/>
                    <a:pt x="384" y="67"/>
                    <a:pt x="390" y="73"/>
                  </a:cubicBezTo>
                  <a:cubicBezTo>
                    <a:pt x="396" y="79"/>
                    <a:pt x="403" y="84"/>
                    <a:pt x="410" y="87"/>
                  </a:cubicBezTo>
                  <a:cubicBezTo>
                    <a:pt x="418" y="90"/>
                    <a:pt x="426" y="92"/>
                    <a:pt x="435" y="92"/>
                  </a:cubicBezTo>
                  <a:cubicBezTo>
                    <a:pt x="444" y="92"/>
                    <a:pt x="452" y="90"/>
                    <a:pt x="460" y="87"/>
                  </a:cubicBezTo>
                  <a:cubicBezTo>
                    <a:pt x="467" y="84"/>
                    <a:pt x="474" y="79"/>
                    <a:pt x="480" y="73"/>
                  </a:cubicBezTo>
                  <a:cubicBezTo>
                    <a:pt x="486" y="67"/>
                    <a:pt x="490" y="61"/>
                    <a:pt x="494" y="53"/>
                  </a:cubicBezTo>
                  <a:cubicBezTo>
                    <a:pt x="497" y="45"/>
                    <a:pt x="499" y="37"/>
                    <a:pt x="499" y="28"/>
                  </a:cubicBezTo>
                  <a:cubicBezTo>
                    <a:pt x="499" y="26"/>
                    <a:pt x="498" y="23"/>
                    <a:pt x="498" y="21"/>
                  </a:cubicBezTo>
                  <a:cubicBezTo>
                    <a:pt x="498" y="18"/>
                    <a:pt x="497" y="16"/>
                    <a:pt x="497" y="13"/>
                  </a:cubicBezTo>
                  <a:cubicBezTo>
                    <a:pt x="496" y="11"/>
                    <a:pt x="495" y="9"/>
                    <a:pt x="494" y="6"/>
                  </a:cubicBezTo>
                  <a:cubicBezTo>
                    <a:pt x="494" y="4"/>
                    <a:pt x="493" y="2"/>
                    <a:pt x="492" y="0"/>
                  </a:cubicBezTo>
                  <a:lnTo>
                    <a:pt x="578" y="0"/>
                  </a:lnTo>
                  <a:close/>
                </a:path>
              </a:pathLst>
            </a:custGeom>
            <a:solidFill>
              <a:srgbClr val="3F73DC"/>
            </a:solidFill>
            <a:ln>
              <a:noFill/>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0" name="稻壳儿榴莲果果"/>
            <p:cNvSpPr>
              <a:spLocks noEditPoints="1"/>
            </p:cNvSpPr>
            <p:nvPr/>
          </p:nvSpPr>
          <p:spPr bwMode="auto">
            <a:xfrm>
              <a:off x="4148139" y="5253038"/>
              <a:ext cx="1670050" cy="1668463"/>
            </a:xfrm>
            <a:custGeom>
              <a:avLst/>
              <a:gdLst>
                <a:gd name="T0" fmla="*/ 304 w 304"/>
                <a:gd name="T1" fmla="*/ 148 h 304"/>
                <a:gd name="T2" fmla="*/ 304 w 304"/>
                <a:gd name="T3" fmla="*/ 151 h 304"/>
                <a:gd name="T4" fmla="*/ 304 w 304"/>
                <a:gd name="T5" fmla="*/ 153 h 304"/>
                <a:gd name="T6" fmla="*/ 304 w 304"/>
                <a:gd name="T7" fmla="*/ 155 h 304"/>
                <a:gd name="T8" fmla="*/ 291 w 304"/>
                <a:gd name="T9" fmla="*/ 213 h 304"/>
                <a:gd name="T10" fmla="*/ 213 w 304"/>
                <a:gd name="T11" fmla="*/ 291 h 304"/>
                <a:gd name="T12" fmla="*/ 156 w 304"/>
                <a:gd name="T13" fmla="*/ 304 h 304"/>
                <a:gd name="T14" fmla="*/ 153 w 304"/>
                <a:gd name="T15" fmla="*/ 304 h 304"/>
                <a:gd name="T16" fmla="*/ 151 w 304"/>
                <a:gd name="T17" fmla="*/ 304 h 304"/>
                <a:gd name="T18" fmla="*/ 149 w 304"/>
                <a:gd name="T19" fmla="*/ 304 h 304"/>
                <a:gd name="T20" fmla="*/ 91 w 304"/>
                <a:gd name="T21" fmla="*/ 291 h 304"/>
                <a:gd name="T22" fmla="*/ 13 w 304"/>
                <a:gd name="T23" fmla="*/ 213 h 304"/>
                <a:gd name="T24" fmla="*/ 0 w 304"/>
                <a:gd name="T25" fmla="*/ 155 h 304"/>
                <a:gd name="T26" fmla="*/ 0 w 304"/>
                <a:gd name="T27" fmla="*/ 153 h 304"/>
                <a:gd name="T28" fmla="*/ 0 w 304"/>
                <a:gd name="T29" fmla="*/ 151 h 304"/>
                <a:gd name="T30" fmla="*/ 0 w 304"/>
                <a:gd name="T31" fmla="*/ 148 h 304"/>
                <a:gd name="T32" fmla="*/ 13 w 304"/>
                <a:gd name="T33" fmla="*/ 91 h 304"/>
                <a:gd name="T34" fmla="*/ 91 w 304"/>
                <a:gd name="T35" fmla="*/ 13 h 304"/>
                <a:gd name="T36" fmla="*/ 149 w 304"/>
                <a:gd name="T37" fmla="*/ 0 h 304"/>
                <a:gd name="T38" fmla="*/ 151 w 304"/>
                <a:gd name="T39" fmla="*/ 0 h 304"/>
                <a:gd name="T40" fmla="*/ 153 w 304"/>
                <a:gd name="T41" fmla="*/ 0 h 304"/>
                <a:gd name="T42" fmla="*/ 156 w 304"/>
                <a:gd name="T43" fmla="*/ 0 h 304"/>
                <a:gd name="T44" fmla="*/ 213 w 304"/>
                <a:gd name="T45" fmla="*/ 13 h 304"/>
                <a:gd name="T46" fmla="*/ 291 w 304"/>
                <a:gd name="T47" fmla="*/ 91 h 304"/>
                <a:gd name="T48" fmla="*/ 270 w 304"/>
                <a:gd name="T49" fmla="*/ 157 h 304"/>
                <a:gd name="T50" fmla="*/ 270 w 304"/>
                <a:gd name="T51" fmla="*/ 154 h 304"/>
                <a:gd name="T52" fmla="*/ 270 w 304"/>
                <a:gd name="T53" fmla="*/ 152 h 304"/>
                <a:gd name="T54" fmla="*/ 270 w 304"/>
                <a:gd name="T55" fmla="*/ 149 h 304"/>
                <a:gd name="T56" fmla="*/ 270 w 304"/>
                <a:gd name="T57" fmla="*/ 147 h 304"/>
                <a:gd name="T58" fmla="*/ 236 w 304"/>
                <a:gd name="T59" fmla="*/ 68 h 304"/>
                <a:gd name="T60" fmla="*/ 157 w 304"/>
                <a:gd name="T61" fmla="*/ 34 h 304"/>
                <a:gd name="T62" fmla="*/ 155 w 304"/>
                <a:gd name="T63" fmla="*/ 34 h 304"/>
                <a:gd name="T64" fmla="*/ 152 w 304"/>
                <a:gd name="T65" fmla="*/ 34 h 304"/>
                <a:gd name="T66" fmla="*/ 150 w 304"/>
                <a:gd name="T67" fmla="*/ 34 h 304"/>
                <a:gd name="T68" fmla="*/ 147 w 304"/>
                <a:gd name="T69" fmla="*/ 34 h 304"/>
                <a:gd name="T70" fmla="*/ 69 w 304"/>
                <a:gd name="T71" fmla="*/ 68 h 304"/>
                <a:gd name="T72" fmla="*/ 34 w 304"/>
                <a:gd name="T73" fmla="*/ 147 h 304"/>
                <a:gd name="T74" fmla="*/ 34 w 304"/>
                <a:gd name="T75" fmla="*/ 149 h 304"/>
                <a:gd name="T76" fmla="*/ 34 w 304"/>
                <a:gd name="T77" fmla="*/ 152 h 304"/>
                <a:gd name="T78" fmla="*/ 34 w 304"/>
                <a:gd name="T79" fmla="*/ 154 h 304"/>
                <a:gd name="T80" fmla="*/ 34 w 304"/>
                <a:gd name="T81" fmla="*/ 157 h 304"/>
                <a:gd name="T82" fmla="*/ 69 w 304"/>
                <a:gd name="T83" fmla="*/ 235 h 304"/>
                <a:gd name="T84" fmla="*/ 147 w 304"/>
                <a:gd name="T85" fmla="*/ 270 h 304"/>
                <a:gd name="T86" fmla="*/ 150 w 304"/>
                <a:gd name="T87" fmla="*/ 270 h 304"/>
                <a:gd name="T88" fmla="*/ 152 w 304"/>
                <a:gd name="T89" fmla="*/ 270 h 304"/>
                <a:gd name="T90" fmla="*/ 155 w 304"/>
                <a:gd name="T91" fmla="*/ 270 h 304"/>
                <a:gd name="T92" fmla="*/ 157 w 304"/>
                <a:gd name="T93" fmla="*/ 270 h 304"/>
                <a:gd name="T94" fmla="*/ 236 w 304"/>
                <a:gd name="T95" fmla="*/ 235 h 304"/>
                <a:gd name="T96" fmla="*/ 270 w 304"/>
                <a:gd name="T97" fmla="*/ 15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4" h="304">
                  <a:moveTo>
                    <a:pt x="304" y="147"/>
                  </a:moveTo>
                  <a:cubicBezTo>
                    <a:pt x="304" y="147"/>
                    <a:pt x="304" y="148"/>
                    <a:pt x="304" y="148"/>
                  </a:cubicBezTo>
                  <a:cubicBezTo>
                    <a:pt x="304" y="149"/>
                    <a:pt x="304" y="149"/>
                    <a:pt x="304" y="149"/>
                  </a:cubicBezTo>
                  <a:cubicBezTo>
                    <a:pt x="304" y="150"/>
                    <a:pt x="304" y="150"/>
                    <a:pt x="304" y="151"/>
                  </a:cubicBezTo>
                  <a:cubicBezTo>
                    <a:pt x="304" y="151"/>
                    <a:pt x="304" y="151"/>
                    <a:pt x="304" y="152"/>
                  </a:cubicBezTo>
                  <a:cubicBezTo>
                    <a:pt x="304" y="152"/>
                    <a:pt x="304" y="153"/>
                    <a:pt x="304" y="153"/>
                  </a:cubicBezTo>
                  <a:cubicBezTo>
                    <a:pt x="304" y="153"/>
                    <a:pt x="304" y="154"/>
                    <a:pt x="304" y="154"/>
                  </a:cubicBezTo>
                  <a:cubicBezTo>
                    <a:pt x="304" y="155"/>
                    <a:pt x="304" y="155"/>
                    <a:pt x="304" y="155"/>
                  </a:cubicBezTo>
                  <a:cubicBezTo>
                    <a:pt x="304" y="156"/>
                    <a:pt x="304" y="156"/>
                    <a:pt x="304" y="157"/>
                  </a:cubicBezTo>
                  <a:cubicBezTo>
                    <a:pt x="303" y="177"/>
                    <a:pt x="299" y="196"/>
                    <a:pt x="291" y="213"/>
                  </a:cubicBezTo>
                  <a:cubicBezTo>
                    <a:pt x="284" y="230"/>
                    <a:pt x="273" y="246"/>
                    <a:pt x="260" y="259"/>
                  </a:cubicBezTo>
                  <a:cubicBezTo>
                    <a:pt x="246" y="273"/>
                    <a:pt x="231" y="283"/>
                    <a:pt x="213" y="291"/>
                  </a:cubicBezTo>
                  <a:cubicBezTo>
                    <a:pt x="196" y="299"/>
                    <a:pt x="177" y="303"/>
                    <a:pt x="157" y="304"/>
                  </a:cubicBezTo>
                  <a:cubicBezTo>
                    <a:pt x="157" y="304"/>
                    <a:pt x="156" y="304"/>
                    <a:pt x="156" y="304"/>
                  </a:cubicBezTo>
                  <a:cubicBezTo>
                    <a:pt x="155" y="304"/>
                    <a:pt x="155" y="304"/>
                    <a:pt x="155" y="304"/>
                  </a:cubicBezTo>
                  <a:cubicBezTo>
                    <a:pt x="154" y="304"/>
                    <a:pt x="154" y="304"/>
                    <a:pt x="153" y="304"/>
                  </a:cubicBezTo>
                  <a:cubicBezTo>
                    <a:pt x="153" y="304"/>
                    <a:pt x="153" y="304"/>
                    <a:pt x="152" y="304"/>
                  </a:cubicBezTo>
                  <a:cubicBezTo>
                    <a:pt x="152" y="304"/>
                    <a:pt x="151" y="304"/>
                    <a:pt x="151" y="304"/>
                  </a:cubicBezTo>
                  <a:cubicBezTo>
                    <a:pt x="151" y="304"/>
                    <a:pt x="150" y="304"/>
                    <a:pt x="150" y="304"/>
                  </a:cubicBezTo>
                  <a:cubicBezTo>
                    <a:pt x="149" y="304"/>
                    <a:pt x="149" y="304"/>
                    <a:pt x="149" y="304"/>
                  </a:cubicBezTo>
                  <a:cubicBezTo>
                    <a:pt x="148" y="304"/>
                    <a:pt x="148" y="304"/>
                    <a:pt x="147" y="304"/>
                  </a:cubicBezTo>
                  <a:cubicBezTo>
                    <a:pt x="127" y="303"/>
                    <a:pt x="108" y="299"/>
                    <a:pt x="91" y="291"/>
                  </a:cubicBezTo>
                  <a:cubicBezTo>
                    <a:pt x="74" y="283"/>
                    <a:pt x="58" y="272"/>
                    <a:pt x="45" y="259"/>
                  </a:cubicBezTo>
                  <a:cubicBezTo>
                    <a:pt x="32" y="246"/>
                    <a:pt x="21" y="230"/>
                    <a:pt x="13" y="213"/>
                  </a:cubicBezTo>
                  <a:cubicBezTo>
                    <a:pt x="6" y="196"/>
                    <a:pt x="1" y="177"/>
                    <a:pt x="0" y="157"/>
                  </a:cubicBezTo>
                  <a:cubicBezTo>
                    <a:pt x="0" y="156"/>
                    <a:pt x="0" y="156"/>
                    <a:pt x="0" y="155"/>
                  </a:cubicBezTo>
                  <a:cubicBezTo>
                    <a:pt x="0" y="155"/>
                    <a:pt x="0" y="155"/>
                    <a:pt x="0" y="154"/>
                  </a:cubicBezTo>
                  <a:cubicBezTo>
                    <a:pt x="0" y="154"/>
                    <a:pt x="0" y="153"/>
                    <a:pt x="0" y="153"/>
                  </a:cubicBezTo>
                  <a:cubicBezTo>
                    <a:pt x="0" y="153"/>
                    <a:pt x="0" y="152"/>
                    <a:pt x="0" y="152"/>
                  </a:cubicBezTo>
                  <a:cubicBezTo>
                    <a:pt x="0" y="151"/>
                    <a:pt x="0" y="151"/>
                    <a:pt x="0" y="151"/>
                  </a:cubicBezTo>
                  <a:cubicBezTo>
                    <a:pt x="0" y="150"/>
                    <a:pt x="0" y="150"/>
                    <a:pt x="0" y="149"/>
                  </a:cubicBezTo>
                  <a:cubicBezTo>
                    <a:pt x="0" y="149"/>
                    <a:pt x="0" y="149"/>
                    <a:pt x="0" y="148"/>
                  </a:cubicBezTo>
                  <a:cubicBezTo>
                    <a:pt x="0" y="148"/>
                    <a:pt x="0" y="147"/>
                    <a:pt x="0" y="147"/>
                  </a:cubicBezTo>
                  <a:cubicBezTo>
                    <a:pt x="1" y="127"/>
                    <a:pt x="6" y="108"/>
                    <a:pt x="13" y="91"/>
                  </a:cubicBezTo>
                  <a:cubicBezTo>
                    <a:pt x="21" y="73"/>
                    <a:pt x="32" y="58"/>
                    <a:pt x="45" y="44"/>
                  </a:cubicBezTo>
                  <a:cubicBezTo>
                    <a:pt x="58" y="31"/>
                    <a:pt x="74" y="21"/>
                    <a:pt x="91" y="13"/>
                  </a:cubicBezTo>
                  <a:cubicBezTo>
                    <a:pt x="108" y="5"/>
                    <a:pt x="127" y="1"/>
                    <a:pt x="147" y="0"/>
                  </a:cubicBezTo>
                  <a:cubicBezTo>
                    <a:pt x="148" y="0"/>
                    <a:pt x="148" y="0"/>
                    <a:pt x="149" y="0"/>
                  </a:cubicBezTo>
                  <a:cubicBezTo>
                    <a:pt x="149" y="0"/>
                    <a:pt x="149" y="0"/>
                    <a:pt x="150" y="0"/>
                  </a:cubicBezTo>
                  <a:cubicBezTo>
                    <a:pt x="150" y="0"/>
                    <a:pt x="151" y="0"/>
                    <a:pt x="151" y="0"/>
                  </a:cubicBezTo>
                  <a:cubicBezTo>
                    <a:pt x="151" y="0"/>
                    <a:pt x="152" y="0"/>
                    <a:pt x="152" y="0"/>
                  </a:cubicBezTo>
                  <a:cubicBezTo>
                    <a:pt x="153" y="0"/>
                    <a:pt x="153" y="0"/>
                    <a:pt x="153" y="0"/>
                  </a:cubicBezTo>
                  <a:cubicBezTo>
                    <a:pt x="154" y="0"/>
                    <a:pt x="154" y="0"/>
                    <a:pt x="155" y="0"/>
                  </a:cubicBezTo>
                  <a:cubicBezTo>
                    <a:pt x="155" y="0"/>
                    <a:pt x="155" y="0"/>
                    <a:pt x="156" y="0"/>
                  </a:cubicBezTo>
                  <a:cubicBezTo>
                    <a:pt x="156" y="0"/>
                    <a:pt x="157" y="0"/>
                    <a:pt x="157" y="0"/>
                  </a:cubicBezTo>
                  <a:cubicBezTo>
                    <a:pt x="177" y="1"/>
                    <a:pt x="196" y="5"/>
                    <a:pt x="213" y="13"/>
                  </a:cubicBezTo>
                  <a:cubicBezTo>
                    <a:pt x="231" y="20"/>
                    <a:pt x="246" y="31"/>
                    <a:pt x="260" y="44"/>
                  </a:cubicBezTo>
                  <a:cubicBezTo>
                    <a:pt x="273" y="58"/>
                    <a:pt x="284" y="73"/>
                    <a:pt x="291" y="91"/>
                  </a:cubicBezTo>
                  <a:cubicBezTo>
                    <a:pt x="299" y="108"/>
                    <a:pt x="303" y="127"/>
                    <a:pt x="304" y="147"/>
                  </a:cubicBezTo>
                  <a:close/>
                  <a:moveTo>
                    <a:pt x="270" y="157"/>
                  </a:moveTo>
                  <a:cubicBezTo>
                    <a:pt x="270" y="156"/>
                    <a:pt x="270" y="156"/>
                    <a:pt x="270" y="155"/>
                  </a:cubicBezTo>
                  <a:cubicBezTo>
                    <a:pt x="270" y="155"/>
                    <a:pt x="270" y="155"/>
                    <a:pt x="270" y="154"/>
                  </a:cubicBezTo>
                  <a:cubicBezTo>
                    <a:pt x="270" y="154"/>
                    <a:pt x="270" y="153"/>
                    <a:pt x="270" y="153"/>
                  </a:cubicBezTo>
                  <a:cubicBezTo>
                    <a:pt x="270" y="153"/>
                    <a:pt x="270" y="152"/>
                    <a:pt x="270" y="152"/>
                  </a:cubicBezTo>
                  <a:cubicBezTo>
                    <a:pt x="270" y="151"/>
                    <a:pt x="270" y="151"/>
                    <a:pt x="270" y="151"/>
                  </a:cubicBezTo>
                  <a:cubicBezTo>
                    <a:pt x="270" y="150"/>
                    <a:pt x="270" y="150"/>
                    <a:pt x="270" y="149"/>
                  </a:cubicBezTo>
                  <a:cubicBezTo>
                    <a:pt x="270" y="149"/>
                    <a:pt x="270" y="149"/>
                    <a:pt x="270" y="148"/>
                  </a:cubicBezTo>
                  <a:cubicBezTo>
                    <a:pt x="270" y="148"/>
                    <a:pt x="270" y="147"/>
                    <a:pt x="270" y="147"/>
                  </a:cubicBezTo>
                  <a:cubicBezTo>
                    <a:pt x="269" y="132"/>
                    <a:pt x="266" y="117"/>
                    <a:pt x="260" y="104"/>
                  </a:cubicBezTo>
                  <a:cubicBezTo>
                    <a:pt x="254" y="90"/>
                    <a:pt x="246" y="79"/>
                    <a:pt x="236" y="68"/>
                  </a:cubicBezTo>
                  <a:cubicBezTo>
                    <a:pt x="225" y="58"/>
                    <a:pt x="213" y="50"/>
                    <a:pt x="200" y="44"/>
                  </a:cubicBezTo>
                  <a:cubicBezTo>
                    <a:pt x="187" y="38"/>
                    <a:pt x="172" y="35"/>
                    <a:pt x="157" y="34"/>
                  </a:cubicBezTo>
                  <a:cubicBezTo>
                    <a:pt x="157" y="34"/>
                    <a:pt x="156" y="34"/>
                    <a:pt x="156" y="34"/>
                  </a:cubicBezTo>
                  <a:cubicBezTo>
                    <a:pt x="155" y="34"/>
                    <a:pt x="155" y="34"/>
                    <a:pt x="155" y="34"/>
                  </a:cubicBezTo>
                  <a:cubicBezTo>
                    <a:pt x="154" y="34"/>
                    <a:pt x="154" y="34"/>
                    <a:pt x="153" y="34"/>
                  </a:cubicBezTo>
                  <a:cubicBezTo>
                    <a:pt x="153" y="34"/>
                    <a:pt x="153" y="34"/>
                    <a:pt x="152" y="34"/>
                  </a:cubicBezTo>
                  <a:cubicBezTo>
                    <a:pt x="152" y="34"/>
                    <a:pt x="151" y="34"/>
                    <a:pt x="151" y="34"/>
                  </a:cubicBezTo>
                  <a:cubicBezTo>
                    <a:pt x="151" y="34"/>
                    <a:pt x="150" y="34"/>
                    <a:pt x="150" y="34"/>
                  </a:cubicBezTo>
                  <a:cubicBezTo>
                    <a:pt x="149" y="34"/>
                    <a:pt x="149" y="34"/>
                    <a:pt x="149" y="34"/>
                  </a:cubicBezTo>
                  <a:cubicBezTo>
                    <a:pt x="148" y="34"/>
                    <a:pt x="148" y="34"/>
                    <a:pt x="147" y="34"/>
                  </a:cubicBezTo>
                  <a:cubicBezTo>
                    <a:pt x="132" y="35"/>
                    <a:pt x="117" y="38"/>
                    <a:pt x="104" y="44"/>
                  </a:cubicBezTo>
                  <a:cubicBezTo>
                    <a:pt x="91" y="50"/>
                    <a:pt x="79" y="58"/>
                    <a:pt x="69" y="68"/>
                  </a:cubicBezTo>
                  <a:cubicBezTo>
                    <a:pt x="59" y="79"/>
                    <a:pt x="50" y="91"/>
                    <a:pt x="44" y="104"/>
                  </a:cubicBezTo>
                  <a:cubicBezTo>
                    <a:pt x="39" y="117"/>
                    <a:pt x="35" y="132"/>
                    <a:pt x="34" y="147"/>
                  </a:cubicBezTo>
                  <a:cubicBezTo>
                    <a:pt x="34" y="147"/>
                    <a:pt x="34" y="148"/>
                    <a:pt x="34" y="148"/>
                  </a:cubicBezTo>
                  <a:cubicBezTo>
                    <a:pt x="34" y="149"/>
                    <a:pt x="34" y="149"/>
                    <a:pt x="34" y="149"/>
                  </a:cubicBezTo>
                  <a:cubicBezTo>
                    <a:pt x="34" y="150"/>
                    <a:pt x="34" y="150"/>
                    <a:pt x="34" y="151"/>
                  </a:cubicBezTo>
                  <a:cubicBezTo>
                    <a:pt x="34" y="151"/>
                    <a:pt x="34" y="151"/>
                    <a:pt x="34" y="152"/>
                  </a:cubicBezTo>
                  <a:cubicBezTo>
                    <a:pt x="34" y="152"/>
                    <a:pt x="34" y="153"/>
                    <a:pt x="34" y="153"/>
                  </a:cubicBezTo>
                  <a:cubicBezTo>
                    <a:pt x="34" y="153"/>
                    <a:pt x="34" y="154"/>
                    <a:pt x="34" y="154"/>
                  </a:cubicBezTo>
                  <a:cubicBezTo>
                    <a:pt x="34" y="155"/>
                    <a:pt x="34" y="155"/>
                    <a:pt x="34" y="155"/>
                  </a:cubicBezTo>
                  <a:cubicBezTo>
                    <a:pt x="34" y="156"/>
                    <a:pt x="34" y="156"/>
                    <a:pt x="34" y="157"/>
                  </a:cubicBezTo>
                  <a:cubicBezTo>
                    <a:pt x="35" y="172"/>
                    <a:pt x="38" y="187"/>
                    <a:pt x="44" y="200"/>
                  </a:cubicBezTo>
                  <a:cubicBezTo>
                    <a:pt x="50" y="213"/>
                    <a:pt x="59" y="225"/>
                    <a:pt x="69" y="235"/>
                  </a:cubicBezTo>
                  <a:cubicBezTo>
                    <a:pt x="79" y="245"/>
                    <a:pt x="91" y="254"/>
                    <a:pt x="104" y="260"/>
                  </a:cubicBezTo>
                  <a:cubicBezTo>
                    <a:pt x="117" y="266"/>
                    <a:pt x="132" y="269"/>
                    <a:pt x="147" y="270"/>
                  </a:cubicBezTo>
                  <a:cubicBezTo>
                    <a:pt x="148" y="270"/>
                    <a:pt x="148" y="270"/>
                    <a:pt x="149" y="270"/>
                  </a:cubicBezTo>
                  <a:cubicBezTo>
                    <a:pt x="149" y="270"/>
                    <a:pt x="149" y="270"/>
                    <a:pt x="150" y="270"/>
                  </a:cubicBezTo>
                  <a:cubicBezTo>
                    <a:pt x="150" y="270"/>
                    <a:pt x="151" y="270"/>
                    <a:pt x="151" y="270"/>
                  </a:cubicBezTo>
                  <a:cubicBezTo>
                    <a:pt x="151" y="270"/>
                    <a:pt x="152" y="270"/>
                    <a:pt x="152" y="270"/>
                  </a:cubicBezTo>
                  <a:cubicBezTo>
                    <a:pt x="153" y="270"/>
                    <a:pt x="153" y="270"/>
                    <a:pt x="153" y="270"/>
                  </a:cubicBezTo>
                  <a:cubicBezTo>
                    <a:pt x="154" y="270"/>
                    <a:pt x="154" y="270"/>
                    <a:pt x="155" y="270"/>
                  </a:cubicBezTo>
                  <a:cubicBezTo>
                    <a:pt x="155" y="270"/>
                    <a:pt x="155" y="270"/>
                    <a:pt x="156" y="270"/>
                  </a:cubicBezTo>
                  <a:cubicBezTo>
                    <a:pt x="156" y="270"/>
                    <a:pt x="157" y="270"/>
                    <a:pt x="157" y="270"/>
                  </a:cubicBezTo>
                  <a:cubicBezTo>
                    <a:pt x="172" y="269"/>
                    <a:pt x="187" y="266"/>
                    <a:pt x="200" y="260"/>
                  </a:cubicBezTo>
                  <a:cubicBezTo>
                    <a:pt x="214" y="254"/>
                    <a:pt x="226" y="245"/>
                    <a:pt x="236" y="235"/>
                  </a:cubicBezTo>
                  <a:cubicBezTo>
                    <a:pt x="246" y="225"/>
                    <a:pt x="254" y="213"/>
                    <a:pt x="260" y="200"/>
                  </a:cubicBezTo>
                  <a:cubicBezTo>
                    <a:pt x="266" y="187"/>
                    <a:pt x="269" y="172"/>
                    <a:pt x="270" y="157"/>
                  </a:cubicBezTo>
                  <a:close/>
                </a:path>
              </a:pathLst>
            </a:custGeom>
            <a:solidFill>
              <a:srgbClr val="12569A"/>
            </a:solidFill>
            <a:ln>
              <a:noFill/>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2" name="稻壳儿榴莲果果"/>
            <p:cNvSpPr/>
            <p:nvPr/>
          </p:nvSpPr>
          <p:spPr>
            <a:xfrm>
              <a:off x="4781666" y="5880214"/>
              <a:ext cx="363307" cy="363307"/>
            </a:xfrm>
            <a:prstGeom prst="ellipse">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grpSp>
      <p:sp>
        <p:nvSpPr>
          <p:cNvPr id="61" name="稻壳儿榴莲果果"/>
          <p:cNvSpPr/>
          <p:nvPr/>
        </p:nvSpPr>
        <p:spPr>
          <a:xfrm>
            <a:off x="955675" y="2221230"/>
            <a:ext cx="3542030"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常用联轴器大多已标准化，所以一般无须重新设计，而直接从标准中选取即可。选择联轴器的步骤是：选择类型和型号，然后进行必要的强度校核。</a:t>
            </a:r>
            <a:endParaRPr lang="en-US" sz="1600" dirty="0">
              <a:latin typeface="宋体" panose="02010600030101010101" pitchFamily="2" charset="-122"/>
              <a:cs typeface="Arial" panose="020B0604020202020204" pitchFamily="34" charset="0"/>
            </a:endParaRPr>
          </a:p>
        </p:txBody>
      </p:sp>
      <p:sp>
        <p:nvSpPr>
          <p:cNvPr id="62" name="稻壳儿榴莲果果"/>
          <p:cNvSpPr txBox="1"/>
          <p:nvPr/>
        </p:nvSpPr>
        <p:spPr>
          <a:xfrm>
            <a:off x="1855611" y="1936987"/>
            <a:ext cx="294132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（一）联轴器的选用与安装</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63" name="稻壳儿榴莲果果"/>
          <p:cNvSpPr/>
          <p:nvPr/>
        </p:nvSpPr>
        <p:spPr>
          <a:xfrm>
            <a:off x="955675" y="4576445"/>
            <a:ext cx="3542030"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制动器的选择与联轴器的选择所考虑的条件和选择内容大致相同，但在制动器型选择时制动力矩计算较为复杂，受篇幅的限制，在此不一一列出，可参考《机械设计手册》等设计资料进行制动器的设计选择。</a:t>
            </a:r>
            <a:endParaRPr lang="en-US" sz="1600" dirty="0">
              <a:latin typeface="宋体" panose="02010600030101010101" pitchFamily="2" charset="-122"/>
              <a:cs typeface="Arial" panose="020B0604020202020204" pitchFamily="34" charset="0"/>
            </a:endParaRPr>
          </a:p>
        </p:txBody>
      </p:sp>
      <p:sp>
        <p:nvSpPr>
          <p:cNvPr id="64" name="稻壳儿榴莲果果"/>
          <p:cNvSpPr txBox="1"/>
          <p:nvPr/>
        </p:nvSpPr>
        <p:spPr>
          <a:xfrm>
            <a:off x="1855611" y="4292520"/>
            <a:ext cx="225171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（三）制动器的选用</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65" name="稻壳儿榴莲果果"/>
          <p:cNvSpPr/>
          <p:nvPr/>
        </p:nvSpPr>
        <p:spPr>
          <a:xfrm>
            <a:off x="7928610" y="2221230"/>
            <a:ext cx="4262755"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cs typeface="Arial" panose="020B0604020202020204" pitchFamily="34" charset="0"/>
              </a:rPr>
              <a:t>离合器应满足的基本要求是：接合可靠、分离彻底、动作迅速、操作灵活、平稳无冲击等。</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不同类型、不同用途的离合器，其安装过程各不相同。在此仅以汽车用摩擦式离合器为例，介绍离合器的安装过程。</a:t>
            </a:r>
            <a:endParaRPr lang="en-US" sz="1600" dirty="0">
              <a:latin typeface="宋体" panose="02010600030101010101" pitchFamily="2" charset="-122"/>
              <a:cs typeface="Arial" panose="020B0604020202020204" pitchFamily="34" charset="0"/>
            </a:endParaRPr>
          </a:p>
        </p:txBody>
      </p:sp>
      <p:sp>
        <p:nvSpPr>
          <p:cNvPr id="66" name="稻壳儿榴莲果果"/>
          <p:cNvSpPr txBox="1"/>
          <p:nvPr/>
        </p:nvSpPr>
        <p:spPr>
          <a:xfrm>
            <a:off x="7629729" y="1936987"/>
            <a:ext cx="294132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（二）离合器的选用与安装</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67" name="稻壳儿榴莲果果"/>
          <p:cNvSpPr/>
          <p:nvPr/>
        </p:nvSpPr>
        <p:spPr>
          <a:xfrm>
            <a:off x="7928610" y="4576445"/>
            <a:ext cx="4171950"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cs typeface="Arial" panose="020B0604020202020204" pitchFamily="34" charset="0"/>
              </a:rPr>
              <a:t>（1）对刚性可移式联轴器应注意润滑，考虑载荷大小、速度及工作情况，选择润滑剂。</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（2）对摩擦式离合器应注意润滑与冷却。</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（3）对摩擦式制动器使用时应使摩擦材料工作表面散热好，保持良好的通风与清洁。</a:t>
            </a:r>
            <a:endParaRPr lang="en-US" sz="1600" dirty="0">
              <a:latin typeface="宋体" panose="02010600030101010101" pitchFamily="2" charset="-122"/>
              <a:cs typeface="Arial" panose="020B0604020202020204" pitchFamily="34" charset="0"/>
            </a:endParaRPr>
          </a:p>
        </p:txBody>
      </p:sp>
      <p:sp>
        <p:nvSpPr>
          <p:cNvPr id="68" name="稻壳儿榴莲果果"/>
          <p:cNvSpPr txBox="1"/>
          <p:nvPr/>
        </p:nvSpPr>
        <p:spPr>
          <a:xfrm>
            <a:off x="7671639" y="4292520"/>
            <a:ext cx="40906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（四）联轴器、离合器、制动器的维护</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11"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44" name="稻壳儿榴莲果果"/>
          <p:cNvSpPr/>
          <p:nvPr/>
        </p:nvSpPr>
        <p:spPr>
          <a:xfrm>
            <a:off x="955720" y="90532"/>
            <a:ext cx="671576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五、联轴器、离合器和制动器的选用</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50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360"/>
                                          </p:val>
                                        </p:tav>
                                        <p:tav tm="100000">
                                          <p:val>
                                            <p:fltVal val="0"/>
                                          </p:val>
                                        </p:tav>
                                      </p:tavLst>
                                    </p:anim>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Part.4</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3748405" cy="1675130"/>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机械的润滑与密封</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E2453"/>
        </a:solidFill>
        <a:effectLst/>
      </p:bgPr>
    </p:bg>
    <p:spTree>
      <p:nvGrpSpPr>
        <p:cNvPr id="1" name=""/>
        <p:cNvGrpSpPr/>
        <p:nvPr/>
      </p:nvGrpSpPr>
      <p:grpSpPr>
        <a:xfrm>
          <a:off x="0" y="0"/>
          <a:ext cx="0" cy="0"/>
          <a:chOff x="0" y="0"/>
          <a:chExt cx="0" cy="0"/>
        </a:xfrm>
      </p:grpSpPr>
      <p:sp>
        <p:nvSpPr>
          <p:cNvPr id="4" name="稻壳儿榴莲果果"/>
          <p:cNvSpPr/>
          <p:nvPr/>
        </p:nvSpPr>
        <p:spPr>
          <a:xfrm>
            <a:off x="6614847" y="290513"/>
            <a:ext cx="3050025" cy="1200329"/>
          </a:xfrm>
          <a:prstGeom prst="rect">
            <a:avLst/>
          </a:prstGeom>
        </p:spPr>
        <p:txBody>
          <a:bodyPr wrap="square">
            <a:spAutoFit/>
          </a:bodyPr>
          <a:lstStyle/>
          <a:p>
            <a:pPr algn="ctr"/>
            <a:r>
              <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rPr>
              <a:t>目 录</a:t>
            </a:r>
            <a:endPar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endParaRPr>
          </a:p>
        </p:txBody>
      </p:sp>
      <p:sp>
        <p:nvSpPr>
          <p:cNvPr id="5" name="稻壳儿榴莲果果"/>
          <p:cNvSpPr/>
          <p:nvPr/>
        </p:nvSpPr>
        <p:spPr>
          <a:xfrm>
            <a:off x="6588110" y="1665789"/>
            <a:ext cx="2697480" cy="645160"/>
          </a:xfrm>
          <a:prstGeom prst="rect">
            <a:avLst/>
          </a:prstGeom>
        </p:spPr>
        <p:txBody>
          <a:bodyPr wrap="none">
            <a:spAutoFit/>
          </a:bodyPr>
          <a:lstStyle/>
          <a:p>
            <a:pPr algn="ctr"/>
            <a:r>
              <a:rPr lang="en-US" altLang="zh-CN" sz="3600" dirty="0" smtClean="0">
                <a:solidFill>
                  <a:schemeClr val="bg1"/>
                </a:solidFill>
                <a:cs typeface="宋体" panose="02010600030101010101" pitchFamily="2" charset="-122"/>
              </a:rPr>
              <a:t>01 </a:t>
            </a:r>
            <a:r>
              <a:rPr lang="zh-CN" altLang="en-US" sz="3600" dirty="0" smtClean="0">
                <a:solidFill>
                  <a:schemeClr val="bg1"/>
                </a:solidFill>
                <a:cs typeface="宋体" panose="02010600030101010101" pitchFamily="2" charset="-122"/>
              </a:rPr>
              <a:t>轴的设计</a:t>
            </a:r>
            <a:endParaRPr lang="zh-CN" altLang="en-US" sz="3600" dirty="0" smtClean="0">
              <a:solidFill>
                <a:schemeClr val="bg1"/>
              </a:solidFill>
              <a:cs typeface="宋体" panose="02010600030101010101" pitchFamily="2" charset="-122"/>
            </a:endParaRPr>
          </a:p>
        </p:txBody>
      </p:sp>
      <p:sp>
        <p:nvSpPr>
          <p:cNvPr id="6" name="稻壳儿榴莲果果"/>
          <p:cNvSpPr/>
          <p:nvPr/>
        </p:nvSpPr>
        <p:spPr>
          <a:xfrm>
            <a:off x="6209665" y="2545715"/>
            <a:ext cx="3860165" cy="645160"/>
          </a:xfrm>
          <a:prstGeom prst="rect">
            <a:avLst/>
          </a:prstGeom>
        </p:spPr>
        <p:txBody>
          <a:bodyPr wrap="square">
            <a:spAutoFit/>
          </a:bodyPr>
          <a:lstStyle/>
          <a:p>
            <a:pPr algn="ctr"/>
            <a:r>
              <a:rPr lang="en-US" altLang="zh-CN" sz="3600" dirty="0" smtClean="0">
                <a:solidFill>
                  <a:schemeClr val="bg1"/>
                </a:solidFill>
                <a:cs typeface="宋体" panose="02010600030101010101" pitchFamily="2" charset="-122"/>
              </a:rPr>
              <a:t>02 </a:t>
            </a:r>
            <a:r>
              <a:rPr lang="zh-CN" altLang="en-US" sz="3600" dirty="0" smtClean="0">
                <a:solidFill>
                  <a:schemeClr val="bg1"/>
                </a:solidFill>
                <a:cs typeface="宋体" panose="02010600030101010101" pitchFamily="2" charset="-122"/>
              </a:rPr>
              <a:t>轴承的选用</a:t>
            </a:r>
            <a:endParaRPr lang="zh-CN" altLang="en-US" sz="3600" dirty="0" smtClean="0">
              <a:solidFill>
                <a:schemeClr val="bg1"/>
              </a:solidFill>
              <a:cs typeface="宋体" panose="02010600030101010101" pitchFamily="2" charset="-122"/>
            </a:endParaRPr>
          </a:p>
        </p:txBody>
      </p:sp>
      <p:sp>
        <p:nvSpPr>
          <p:cNvPr id="7" name="稻壳儿榴莲果果"/>
          <p:cNvSpPr/>
          <p:nvPr/>
        </p:nvSpPr>
        <p:spPr>
          <a:xfrm>
            <a:off x="6508750" y="3484880"/>
            <a:ext cx="4686300" cy="645160"/>
          </a:xfrm>
          <a:prstGeom prst="rect">
            <a:avLst/>
          </a:prstGeom>
        </p:spPr>
        <p:txBody>
          <a:bodyPr wrap="square">
            <a:spAutoFit/>
          </a:bodyPr>
          <a:lstStyle/>
          <a:p>
            <a:pPr algn="ctr"/>
            <a:r>
              <a:rPr lang="en-US" altLang="zh-CN" sz="3600" dirty="0" smtClean="0">
                <a:solidFill>
                  <a:schemeClr val="bg1"/>
                </a:solidFill>
                <a:cs typeface="宋体" panose="02010600030101010101" pitchFamily="2" charset="-122"/>
              </a:rPr>
              <a:t>03 </a:t>
            </a:r>
            <a:r>
              <a:rPr lang="zh-CN" altLang="en-US" sz="3600" dirty="0" smtClean="0">
                <a:solidFill>
                  <a:schemeClr val="bg1"/>
                </a:solidFill>
                <a:cs typeface="宋体" panose="02010600030101010101" pitchFamily="2" charset="-122"/>
              </a:rPr>
              <a:t>连接与制动的选用</a:t>
            </a:r>
            <a:endParaRPr lang="zh-CN" altLang="en-US" sz="3600" dirty="0" smtClean="0">
              <a:solidFill>
                <a:schemeClr val="bg1"/>
              </a:solidFill>
              <a:cs typeface="宋体" panose="02010600030101010101" pitchFamily="2" charset="-122"/>
            </a:endParaRPr>
          </a:p>
        </p:txBody>
      </p:sp>
      <p:sp>
        <p:nvSpPr>
          <p:cNvPr id="8" name="稻壳儿榴莲果果"/>
          <p:cNvSpPr/>
          <p:nvPr/>
        </p:nvSpPr>
        <p:spPr>
          <a:xfrm>
            <a:off x="6588111" y="4450491"/>
            <a:ext cx="4526280" cy="645160"/>
          </a:xfrm>
          <a:prstGeom prst="rect">
            <a:avLst/>
          </a:prstGeom>
        </p:spPr>
        <p:txBody>
          <a:bodyPr wrap="none">
            <a:spAutoFit/>
          </a:bodyPr>
          <a:lstStyle/>
          <a:p>
            <a:pPr algn="dist"/>
            <a:r>
              <a:rPr lang="en-US" altLang="zh-CN" sz="3600" dirty="0" smtClean="0">
                <a:solidFill>
                  <a:schemeClr val="bg1"/>
                </a:solidFill>
                <a:cs typeface="宋体" panose="02010600030101010101" pitchFamily="2" charset="-122"/>
              </a:rPr>
              <a:t>04 </a:t>
            </a:r>
            <a:r>
              <a:rPr lang="zh-CN" altLang="en-US" sz="3600" dirty="0" smtClean="0">
                <a:solidFill>
                  <a:schemeClr val="bg1"/>
                </a:solidFill>
                <a:cs typeface="宋体" panose="02010600030101010101" pitchFamily="2" charset="-122"/>
              </a:rPr>
              <a:t>机械的润滑与密封</a:t>
            </a:r>
            <a:endParaRPr lang="zh-CN" altLang="en-US" sz="3600" dirty="0" smtClean="0">
              <a:solidFill>
                <a:schemeClr val="bg1"/>
              </a:solidFill>
              <a:cs typeface="宋体" panose="02010600030101010101" pitchFamily="2" charset="-122"/>
            </a:endParaRPr>
          </a:p>
        </p:txBody>
      </p:sp>
      <p:sp>
        <p:nvSpPr>
          <p:cNvPr id="2" name="稻壳儿榴莲果果"/>
          <p:cNvSpPr/>
          <p:nvPr/>
        </p:nvSpPr>
        <p:spPr>
          <a:xfrm>
            <a:off x="6588111" y="5454426"/>
            <a:ext cx="4526280" cy="645160"/>
          </a:xfrm>
          <a:prstGeom prst="rect">
            <a:avLst/>
          </a:prstGeom>
        </p:spPr>
        <p:txBody>
          <a:bodyPr wrap="none">
            <a:spAutoFit/>
          </a:bodyPr>
          <a:lstStyle/>
          <a:p>
            <a:pPr algn="dist"/>
            <a:r>
              <a:rPr lang="en-US" altLang="zh-CN" sz="3600" dirty="0" smtClean="0">
                <a:solidFill>
                  <a:schemeClr val="bg1"/>
                </a:solidFill>
                <a:cs typeface="宋体" panose="02010600030101010101" pitchFamily="2" charset="-122"/>
              </a:rPr>
              <a:t>05 </a:t>
            </a:r>
            <a:r>
              <a:rPr lang="zh-CN" altLang="en-US" sz="3600" dirty="0" smtClean="0">
                <a:solidFill>
                  <a:schemeClr val="bg1"/>
                </a:solidFill>
                <a:cs typeface="宋体" panose="02010600030101010101" pitchFamily="2" charset="-122"/>
              </a:rPr>
              <a:t>机械传动装置设计</a:t>
            </a:r>
            <a:endParaRPr lang="zh-CN" altLang="en-US" sz="3600" dirty="0" smtClean="0">
              <a:solidFill>
                <a:schemeClr val="bg1"/>
              </a:solidFill>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5324" name="稻壳儿榴莲果果"/>
          <p:cNvSpPr/>
          <p:nvPr/>
        </p:nvSpPr>
        <p:spPr>
          <a:xfrm>
            <a:off x="1215465" y="1700213"/>
            <a:ext cx="3148885" cy="4439270"/>
          </a:xfrm>
          <a:prstGeom prst="roundRect">
            <a:avLst>
              <a:gd name="adj" fmla="val 2076"/>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aphicFrame>
        <p:nvGraphicFramePr>
          <p:cNvPr id="5325" name="稻壳儿榴莲果果"/>
          <p:cNvGraphicFramePr/>
          <p:nvPr/>
        </p:nvGraphicFramePr>
        <p:xfrm>
          <a:off x="1960671" y="2078359"/>
          <a:ext cx="1658474" cy="1658474"/>
        </p:xfrm>
        <a:graphic>
          <a:graphicData uri="http://schemas.openxmlformats.org/drawingml/2006/chart">
            <c:chart xmlns:c="http://schemas.openxmlformats.org/drawingml/2006/chart" xmlns:r="http://schemas.openxmlformats.org/officeDocument/2006/relationships" r:id="rId1"/>
          </a:graphicData>
        </a:graphic>
      </p:graphicFrame>
      <p:sp>
        <p:nvSpPr>
          <p:cNvPr id="5326" name="稻壳儿榴莲果果"/>
          <p:cNvSpPr/>
          <p:nvPr/>
        </p:nvSpPr>
        <p:spPr>
          <a:xfrm>
            <a:off x="2090043" y="2207731"/>
            <a:ext cx="1399730" cy="1399730"/>
          </a:xfrm>
          <a:prstGeom prst="ellipse">
            <a:avLst/>
          </a:prstGeom>
          <a:solidFill>
            <a:srgbClr val="F6F6F7"/>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ea typeface="宋体" panose="02010600030101010101" pitchFamily="2" charset="-122"/>
              <a:cs typeface="宋体" panose="02010600030101010101" pitchFamily="2" charset="-122"/>
            </a:endParaRPr>
          </a:p>
        </p:txBody>
      </p:sp>
      <p:sp>
        <p:nvSpPr>
          <p:cNvPr id="5327" name="稻壳儿榴莲果果"/>
          <p:cNvSpPr/>
          <p:nvPr/>
        </p:nvSpPr>
        <p:spPr>
          <a:xfrm>
            <a:off x="2615104" y="2751998"/>
            <a:ext cx="331012" cy="301059"/>
          </a:xfrm>
          <a:custGeom>
            <a:avLst/>
            <a:gdLst/>
            <a:ahLst/>
            <a:cxnLst>
              <a:cxn ang="0">
                <a:pos x="wd2" y="hd2"/>
              </a:cxn>
              <a:cxn ang="5400000">
                <a:pos x="wd2" y="hd2"/>
              </a:cxn>
              <a:cxn ang="10800000">
                <a:pos x="wd2" y="hd2"/>
              </a:cxn>
              <a:cxn ang="16200000">
                <a:pos x="wd2" y="hd2"/>
              </a:cxn>
            </a:cxnLst>
            <a:rect l="0" t="0" r="r" b="b"/>
            <a:pathLst>
              <a:path w="21132" h="21225" extrusionOk="0">
                <a:moveTo>
                  <a:pt x="4309" y="0"/>
                </a:moveTo>
                <a:cubicBezTo>
                  <a:pt x="3762" y="0"/>
                  <a:pt x="3309" y="481"/>
                  <a:pt x="3309" y="1085"/>
                </a:cubicBezTo>
                <a:lnTo>
                  <a:pt x="3309" y="6843"/>
                </a:lnTo>
                <a:cubicBezTo>
                  <a:pt x="2399" y="7100"/>
                  <a:pt x="1545" y="7533"/>
                  <a:pt x="774" y="8125"/>
                </a:cubicBezTo>
                <a:cubicBezTo>
                  <a:pt x="320" y="8462"/>
                  <a:pt x="201" y="9143"/>
                  <a:pt x="506" y="9643"/>
                </a:cubicBezTo>
                <a:cubicBezTo>
                  <a:pt x="811" y="10144"/>
                  <a:pt x="1427" y="10276"/>
                  <a:pt x="1881" y="9939"/>
                </a:cubicBezTo>
                <a:cubicBezTo>
                  <a:pt x="1889" y="9933"/>
                  <a:pt x="1890" y="9926"/>
                  <a:pt x="1899" y="9919"/>
                </a:cubicBezTo>
                <a:cubicBezTo>
                  <a:pt x="4593" y="7853"/>
                  <a:pt x="8295" y="8580"/>
                  <a:pt x="10165" y="11556"/>
                </a:cubicBezTo>
                <a:cubicBezTo>
                  <a:pt x="10727" y="12451"/>
                  <a:pt x="11073" y="13491"/>
                  <a:pt x="11183" y="14573"/>
                </a:cubicBezTo>
                <a:lnTo>
                  <a:pt x="10522" y="14573"/>
                </a:lnTo>
                <a:cubicBezTo>
                  <a:pt x="10161" y="11375"/>
                  <a:pt x="7526" y="9106"/>
                  <a:pt x="4630" y="9505"/>
                </a:cubicBezTo>
                <a:cubicBezTo>
                  <a:pt x="1735" y="9905"/>
                  <a:pt x="-320" y="12815"/>
                  <a:pt x="42" y="16013"/>
                </a:cubicBezTo>
                <a:cubicBezTo>
                  <a:pt x="403" y="19211"/>
                  <a:pt x="3038" y="21481"/>
                  <a:pt x="5934" y="21081"/>
                </a:cubicBezTo>
                <a:cubicBezTo>
                  <a:pt x="8083" y="20785"/>
                  <a:pt x="9854" y="19078"/>
                  <a:pt x="10397" y="16762"/>
                </a:cubicBezTo>
                <a:lnTo>
                  <a:pt x="11897" y="16762"/>
                </a:lnTo>
                <a:cubicBezTo>
                  <a:pt x="11890" y="16883"/>
                  <a:pt x="11897" y="16995"/>
                  <a:pt x="11897" y="17117"/>
                </a:cubicBezTo>
                <a:cubicBezTo>
                  <a:pt x="11897" y="17721"/>
                  <a:pt x="12332" y="18222"/>
                  <a:pt x="12879" y="18222"/>
                </a:cubicBezTo>
                <a:cubicBezTo>
                  <a:pt x="13426" y="18222"/>
                  <a:pt x="13861" y="17721"/>
                  <a:pt x="13861" y="17117"/>
                </a:cubicBezTo>
                <a:cubicBezTo>
                  <a:pt x="13866" y="15117"/>
                  <a:pt x="15210" y="13433"/>
                  <a:pt x="17003" y="13154"/>
                </a:cubicBezTo>
                <a:cubicBezTo>
                  <a:pt x="17545" y="13072"/>
                  <a:pt x="17917" y="12509"/>
                  <a:pt x="17843" y="11911"/>
                </a:cubicBezTo>
                <a:cubicBezTo>
                  <a:pt x="17769" y="11313"/>
                  <a:pt x="17277" y="10903"/>
                  <a:pt x="16736" y="10984"/>
                </a:cubicBezTo>
                <a:cubicBezTo>
                  <a:pt x="15253" y="11212"/>
                  <a:pt x="13917" y="12085"/>
                  <a:pt x="13022" y="13410"/>
                </a:cubicBezTo>
                <a:cubicBezTo>
                  <a:pt x="12656" y="11599"/>
                  <a:pt x="11768" y="9959"/>
                  <a:pt x="10504" y="8736"/>
                </a:cubicBezTo>
                <a:lnTo>
                  <a:pt x="19039" y="8736"/>
                </a:lnTo>
                <a:lnTo>
                  <a:pt x="18575" y="13942"/>
                </a:lnTo>
                <a:cubicBezTo>
                  <a:pt x="16781" y="13463"/>
                  <a:pt x="14974" y="14683"/>
                  <a:pt x="14540" y="16664"/>
                </a:cubicBezTo>
                <a:cubicBezTo>
                  <a:pt x="14105" y="18645"/>
                  <a:pt x="15210" y="20641"/>
                  <a:pt x="17003" y="21121"/>
                </a:cubicBezTo>
                <a:cubicBezTo>
                  <a:pt x="18797" y="21600"/>
                  <a:pt x="20604" y="20380"/>
                  <a:pt x="21039" y="18399"/>
                </a:cubicBezTo>
                <a:cubicBezTo>
                  <a:pt x="21280" y="17297"/>
                  <a:pt x="21049" y="16134"/>
                  <a:pt x="20414" y="15244"/>
                </a:cubicBezTo>
                <a:cubicBezTo>
                  <a:pt x="20437" y="15179"/>
                  <a:pt x="20455" y="15115"/>
                  <a:pt x="20467" y="15047"/>
                </a:cubicBezTo>
                <a:lnTo>
                  <a:pt x="21128" y="7750"/>
                </a:lnTo>
                <a:cubicBezTo>
                  <a:pt x="21182" y="7149"/>
                  <a:pt x="20779" y="6627"/>
                  <a:pt x="20235" y="6567"/>
                </a:cubicBezTo>
                <a:cubicBezTo>
                  <a:pt x="20202" y="6563"/>
                  <a:pt x="20179" y="6547"/>
                  <a:pt x="20146" y="6547"/>
                </a:cubicBezTo>
                <a:lnTo>
                  <a:pt x="17164" y="6547"/>
                </a:lnTo>
                <a:lnTo>
                  <a:pt x="17164" y="2544"/>
                </a:lnTo>
                <a:cubicBezTo>
                  <a:pt x="17164" y="1940"/>
                  <a:pt x="16729" y="1459"/>
                  <a:pt x="16182" y="1459"/>
                </a:cubicBezTo>
                <a:cubicBezTo>
                  <a:pt x="15635" y="1459"/>
                  <a:pt x="15182" y="1940"/>
                  <a:pt x="15182" y="2544"/>
                </a:cubicBezTo>
                <a:lnTo>
                  <a:pt x="15182" y="6547"/>
                </a:lnTo>
                <a:lnTo>
                  <a:pt x="13004" y="6547"/>
                </a:lnTo>
                <a:lnTo>
                  <a:pt x="11861" y="848"/>
                </a:lnTo>
                <a:cubicBezTo>
                  <a:pt x="11761" y="348"/>
                  <a:pt x="11361" y="0"/>
                  <a:pt x="10897" y="0"/>
                </a:cubicBezTo>
                <a:lnTo>
                  <a:pt x="4309" y="0"/>
                </a:lnTo>
                <a:close/>
                <a:moveTo>
                  <a:pt x="5291" y="2189"/>
                </a:moveTo>
                <a:lnTo>
                  <a:pt x="10112" y="2189"/>
                </a:lnTo>
                <a:lnTo>
                  <a:pt x="10986" y="6547"/>
                </a:lnTo>
                <a:lnTo>
                  <a:pt x="5612" y="6547"/>
                </a:lnTo>
                <a:cubicBezTo>
                  <a:pt x="5575" y="6549"/>
                  <a:pt x="5542" y="6560"/>
                  <a:pt x="5505" y="6567"/>
                </a:cubicBezTo>
                <a:cubicBezTo>
                  <a:pt x="5431" y="6565"/>
                  <a:pt x="5365" y="6547"/>
                  <a:pt x="5291" y="6547"/>
                </a:cubicBezTo>
                <a:lnTo>
                  <a:pt x="5291" y="2189"/>
                </a:lnTo>
                <a:close/>
                <a:moveTo>
                  <a:pt x="5291" y="11655"/>
                </a:moveTo>
                <a:cubicBezTo>
                  <a:pt x="7113" y="11655"/>
                  <a:pt x="8594" y="13290"/>
                  <a:pt x="8594" y="15303"/>
                </a:cubicBezTo>
                <a:cubicBezTo>
                  <a:pt x="8592" y="17315"/>
                  <a:pt x="7112" y="18949"/>
                  <a:pt x="5291" y="18951"/>
                </a:cubicBezTo>
                <a:cubicBezTo>
                  <a:pt x="3469" y="18951"/>
                  <a:pt x="1988" y="17316"/>
                  <a:pt x="1988" y="15303"/>
                </a:cubicBezTo>
                <a:cubicBezTo>
                  <a:pt x="1988" y="13290"/>
                  <a:pt x="3469" y="11655"/>
                  <a:pt x="5291" y="11655"/>
                </a:cubicBezTo>
                <a:close/>
                <a:moveTo>
                  <a:pt x="5291" y="14199"/>
                </a:moveTo>
                <a:cubicBezTo>
                  <a:pt x="4744" y="14199"/>
                  <a:pt x="4309" y="14699"/>
                  <a:pt x="4309" y="15303"/>
                </a:cubicBezTo>
                <a:cubicBezTo>
                  <a:pt x="4309" y="15907"/>
                  <a:pt x="4744" y="16388"/>
                  <a:pt x="5291" y="16388"/>
                </a:cubicBezTo>
                <a:cubicBezTo>
                  <a:pt x="5838" y="16388"/>
                  <a:pt x="6273" y="15907"/>
                  <a:pt x="6273" y="15303"/>
                </a:cubicBezTo>
                <a:cubicBezTo>
                  <a:pt x="6273" y="14699"/>
                  <a:pt x="5838" y="14199"/>
                  <a:pt x="5291" y="14199"/>
                </a:cubicBezTo>
                <a:close/>
                <a:moveTo>
                  <a:pt x="17825" y="16033"/>
                </a:moveTo>
                <a:cubicBezTo>
                  <a:pt x="18554" y="16033"/>
                  <a:pt x="19146" y="16687"/>
                  <a:pt x="19146" y="17492"/>
                </a:cubicBezTo>
                <a:cubicBezTo>
                  <a:pt x="19146" y="18297"/>
                  <a:pt x="18554" y="18951"/>
                  <a:pt x="17825" y="18951"/>
                </a:cubicBezTo>
                <a:cubicBezTo>
                  <a:pt x="17096" y="18951"/>
                  <a:pt x="16504" y="18297"/>
                  <a:pt x="16504" y="17492"/>
                </a:cubicBezTo>
                <a:cubicBezTo>
                  <a:pt x="16504" y="16687"/>
                  <a:pt x="17096" y="16033"/>
                  <a:pt x="17825" y="16033"/>
                </a:cubicBez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331" name="稻壳儿榴莲果果"/>
          <p:cNvSpPr/>
          <p:nvPr/>
        </p:nvSpPr>
        <p:spPr>
          <a:xfrm>
            <a:off x="4649646" y="1700213"/>
            <a:ext cx="3148885" cy="4439270"/>
          </a:xfrm>
          <a:prstGeom prst="roundRect">
            <a:avLst>
              <a:gd name="adj" fmla="val 2076"/>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aphicFrame>
        <p:nvGraphicFramePr>
          <p:cNvPr id="5332" name="稻壳儿榴莲果果"/>
          <p:cNvGraphicFramePr/>
          <p:nvPr/>
        </p:nvGraphicFramePr>
        <p:xfrm>
          <a:off x="5394852" y="2078359"/>
          <a:ext cx="1658474" cy="1658474"/>
        </p:xfrm>
        <a:graphic>
          <a:graphicData uri="http://schemas.openxmlformats.org/drawingml/2006/chart">
            <c:chart xmlns:c="http://schemas.openxmlformats.org/drawingml/2006/chart" xmlns:r="http://schemas.openxmlformats.org/officeDocument/2006/relationships" r:id="rId2"/>
          </a:graphicData>
        </a:graphic>
      </p:graphicFrame>
      <p:sp>
        <p:nvSpPr>
          <p:cNvPr id="5333" name="稻壳儿榴莲果果"/>
          <p:cNvSpPr/>
          <p:nvPr/>
        </p:nvSpPr>
        <p:spPr>
          <a:xfrm>
            <a:off x="5524224" y="2207731"/>
            <a:ext cx="1399730" cy="1399730"/>
          </a:xfrm>
          <a:prstGeom prst="ellipse">
            <a:avLst/>
          </a:prstGeom>
          <a:solidFill>
            <a:srgbClr val="F6F6F7"/>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335" name="稻壳儿榴莲果果"/>
          <p:cNvSpPr/>
          <p:nvPr/>
        </p:nvSpPr>
        <p:spPr>
          <a:xfrm>
            <a:off x="6066819" y="2739137"/>
            <a:ext cx="330777" cy="330601"/>
          </a:xfrm>
          <a:custGeom>
            <a:avLst/>
            <a:gdLst/>
            <a:ahLst/>
            <a:cxnLst>
              <a:cxn ang="0">
                <a:pos x="wd2" y="hd2"/>
              </a:cxn>
              <a:cxn ang="5400000">
                <a:pos x="wd2" y="hd2"/>
              </a:cxn>
              <a:cxn ang="10800000">
                <a:pos x="wd2" y="hd2"/>
              </a:cxn>
              <a:cxn ang="16200000">
                <a:pos x="wd2" y="hd2"/>
              </a:cxn>
            </a:cxnLst>
            <a:rect l="0" t="0" r="r" b="b"/>
            <a:pathLst>
              <a:path w="21600" h="21594" extrusionOk="0">
                <a:moveTo>
                  <a:pt x="20588" y="19569"/>
                </a:moveTo>
                <a:lnTo>
                  <a:pt x="19103" y="19569"/>
                </a:lnTo>
                <a:cubicBezTo>
                  <a:pt x="19852" y="18810"/>
                  <a:pt x="20444" y="17911"/>
                  <a:pt x="20845" y="16923"/>
                </a:cubicBezTo>
                <a:cubicBezTo>
                  <a:pt x="21062" y="16408"/>
                  <a:pt x="20820" y="15814"/>
                  <a:pt x="20305" y="15597"/>
                </a:cubicBezTo>
                <a:cubicBezTo>
                  <a:pt x="20143" y="15529"/>
                  <a:pt x="19966" y="15504"/>
                  <a:pt x="19792" y="15525"/>
                </a:cubicBezTo>
                <a:lnTo>
                  <a:pt x="14850" y="16118"/>
                </a:lnTo>
                <a:lnTo>
                  <a:pt x="14850" y="14842"/>
                </a:lnTo>
                <a:lnTo>
                  <a:pt x="19238" y="14842"/>
                </a:lnTo>
                <a:cubicBezTo>
                  <a:pt x="19797" y="14842"/>
                  <a:pt x="20250" y="14389"/>
                  <a:pt x="20250" y="13830"/>
                </a:cubicBezTo>
                <a:cubicBezTo>
                  <a:pt x="20250" y="13680"/>
                  <a:pt x="20217" y="13533"/>
                  <a:pt x="20153" y="13398"/>
                </a:cubicBezTo>
                <a:lnTo>
                  <a:pt x="14850" y="2125"/>
                </a:lnTo>
                <a:lnTo>
                  <a:pt x="14850" y="1002"/>
                </a:lnTo>
                <a:cubicBezTo>
                  <a:pt x="14844" y="442"/>
                  <a:pt x="14385" y="-6"/>
                  <a:pt x="13826" y="0"/>
                </a:cubicBezTo>
                <a:cubicBezTo>
                  <a:pt x="13406" y="5"/>
                  <a:pt x="13032" y="269"/>
                  <a:pt x="12887" y="664"/>
                </a:cubicBezTo>
                <a:lnTo>
                  <a:pt x="11813" y="664"/>
                </a:lnTo>
                <a:cubicBezTo>
                  <a:pt x="11253" y="664"/>
                  <a:pt x="10800" y="1117"/>
                  <a:pt x="10800" y="1677"/>
                </a:cubicBezTo>
                <a:cubicBezTo>
                  <a:pt x="10800" y="2236"/>
                  <a:pt x="11253" y="2689"/>
                  <a:pt x="11813" y="2689"/>
                </a:cubicBezTo>
                <a:lnTo>
                  <a:pt x="12825" y="2689"/>
                </a:lnTo>
                <a:lnTo>
                  <a:pt x="12825" y="3578"/>
                </a:lnTo>
                <a:lnTo>
                  <a:pt x="5426" y="731"/>
                </a:lnTo>
                <a:cubicBezTo>
                  <a:pt x="4904" y="530"/>
                  <a:pt x="4318" y="791"/>
                  <a:pt x="4117" y="1313"/>
                </a:cubicBezTo>
                <a:cubicBezTo>
                  <a:pt x="3917" y="1835"/>
                  <a:pt x="4177" y="2421"/>
                  <a:pt x="4699" y="2622"/>
                </a:cubicBezTo>
                <a:lnTo>
                  <a:pt x="5274" y="2843"/>
                </a:lnTo>
                <a:lnTo>
                  <a:pt x="2888" y="14182"/>
                </a:lnTo>
                <a:cubicBezTo>
                  <a:pt x="2337" y="14277"/>
                  <a:pt x="1967" y="14800"/>
                  <a:pt x="2061" y="15352"/>
                </a:cubicBezTo>
                <a:cubicBezTo>
                  <a:pt x="2143" y="15830"/>
                  <a:pt x="2553" y="16182"/>
                  <a:pt x="3038" y="16193"/>
                </a:cubicBezTo>
                <a:lnTo>
                  <a:pt x="12825" y="16193"/>
                </a:lnTo>
                <a:lnTo>
                  <a:pt x="12825" y="16361"/>
                </a:lnTo>
                <a:lnTo>
                  <a:pt x="2917" y="17550"/>
                </a:lnTo>
                <a:cubicBezTo>
                  <a:pt x="2528" y="17597"/>
                  <a:pt x="2201" y="17864"/>
                  <a:pt x="2077" y="18236"/>
                </a:cubicBezTo>
                <a:lnTo>
                  <a:pt x="1633" y="19569"/>
                </a:lnTo>
                <a:lnTo>
                  <a:pt x="1013" y="19569"/>
                </a:lnTo>
                <a:cubicBezTo>
                  <a:pt x="453" y="19569"/>
                  <a:pt x="0" y="20022"/>
                  <a:pt x="0" y="20581"/>
                </a:cubicBezTo>
                <a:cubicBezTo>
                  <a:pt x="0" y="21141"/>
                  <a:pt x="453" y="21594"/>
                  <a:pt x="1013" y="21594"/>
                </a:cubicBezTo>
                <a:lnTo>
                  <a:pt x="20588" y="21594"/>
                </a:lnTo>
                <a:cubicBezTo>
                  <a:pt x="21147" y="21594"/>
                  <a:pt x="21600" y="21141"/>
                  <a:pt x="21600" y="20581"/>
                </a:cubicBezTo>
                <a:cubicBezTo>
                  <a:pt x="21600" y="20022"/>
                  <a:pt x="21147" y="19569"/>
                  <a:pt x="20588" y="19569"/>
                </a:cubicBezTo>
                <a:close/>
                <a:moveTo>
                  <a:pt x="17642" y="12817"/>
                </a:moveTo>
                <a:lnTo>
                  <a:pt x="14850" y="12817"/>
                </a:lnTo>
                <a:lnTo>
                  <a:pt x="14850" y="6883"/>
                </a:lnTo>
                <a:close/>
                <a:moveTo>
                  <a:pt x="4961" y="14167"/>
                </a:moveTo>
                <a:lnTo>
                  <a:pt x="7188" y="3580"/>
                </a:lnTo>
                <a:lnTo>
                  <a:pt x="12825" y="5749"/>
                </a:lnTo>
                <a:lnTo>
                  <a:pt x="12825" y="14167"/>
                </a:lnTo>
                <a:close/>
                <a:moveTo>
                  <a:pt x="3796" y="19485"/>
                </a:moveTo>
                <a:lnTo>
                  <a:pt x="18017" y="17778"/>
                </a:lnTo>
                <a:cubicBezTo>
                  <a:pt x="17243" y="18681"/>
                  <a:pt x="16196" y="19310"/>
                  <a:pt x="15035" y="19569"/>
                </a:cubicBezTo>
                <a:lnTo>
                  <a:pt x="3767" y="19569"/>
                </a:ln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338" name="稻壳儿榴莲果果"/>
          <p:cNvSpPr/>
          <p:nvPr/>
        </p:nvSpPr>
        <p:spPr>
          <a:xfrm>
            <a:off x="8083827" y="1700213"/>
            <a:ext cx="3148885" cy="4439270"/>
          </a:xfrm>
          <a:prstGeom prst="roundRect">
            <a:avLst>
              <a:gd name="adj" fmla="val 2076"/>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aphicFrame>
        <p:nvGraphicFramePr>
          <p:cNvPr id="5339" name="稻壳儿榴莲果果"/>
          <p:cNvGraphicFramePr/>
          <p:nvPr/>
        </p:nvGraphicFramePr>
        <p:xfrm>
          <a:off x="8829033" y="2078359"/>
          <a:ext cx="1658474" cy="1658474"/>
        </p:xfrm>
        <a:graphic>
          <a:graphicData uri="http://schemas.openxmlformats.org/drawingml/2006/chart">
            <c:chart xmlns:c="http://schemas.openxmlformats.org/drawingml/2006/chart" xmlns:r="http://schemas.openxmlformats.org/officeDocument/2006/relationships" r:id="rId3"/>
          </a:graphicData>
        </a:graphic>
      </p:graphicFrame>
      <p:sp>
        <p:nvSpPr>
          <p:cNvPr id="5340" name="稻壳儿榴莲果果"/>
          <p:cNvSpPr/>
          <p:nvPr/>
        </p:nvSpPr>
        <p:spPr>
          <a:xfrm>
            <a:off x="8958405" y="2207731"/>
            <a:ext cx="1399730" cy="1399730"/>
          </a:xfrm>
          <a:prstGeom prst="ellipse">
            <a:avLst/>
          </a:prstGeom>
          <a:solidFill>
            <a:srgbClr val="F6F6F7"/>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342" name="稻壳儿榴莲果果"/>
          <p:cNvSpPr/>
          <p:nvPr/>
        </p:nvSpPr>
        <p:spPr>
          <a:xfrm>
            <a:off x="9471307" y="2759000"/>
            <a:ext cx="333108" cy="270690"/>
          </a:xfrm>
          <a:custGeom>
            <a:avLst/>
            <a:gdLst/>
            <a:ahLst/>
            <a:cxnLst>
              <a:cxn ang="0">
                <a:pos x="wd2" y="hd2"/>
              </a:cxn>
              <a:cxn ang="5400000">
                <a:pos x="wd2" y="hd2"/>
              </a:cxn>
              <a:cxn ang="10800000">
                <a:pos x="wd2" y="hd2"/>
              </a:cxn>
              <a:cxn ang="16200000">
                <a:pos x="wd2" y="hd2"/>
              </a:cxn>
            </a:cxnLst>
            <a:rect l="0" t="0" r="r" b="b"/>
            <a:pathLst>
              <a:path w="21600" h="21559" extrusionOk="0">
                <a:moveTo>
                  <a:pt x="21600" y="13680"/>
                </a:moveTo>
                <a:cubicBezTo>
                  <a:pt x="21600" y="9820"/>
                  <a:pt x="18185" y="6511"/>
                  <a:pt x="13881" y="5910"/>
                </a:cubicBezTo>
                <a:lnTo>
                  <a:pt x="13133" y="4072"/>
                </a:lnTo>
                <a:cubicBezTo>
                  <a:pt x="12944" y="3609"/>
                  <a:pt x="12558" y="3316"/>
                  <a:pt x="12136" y="3316"/>
                </a:cubicBezTo>
                <a:lnTo>
                  <a:pt x="11475" y="3316"/>
                </a:lnTo>
                <a:cubicBezTo>
                  <a:pt x="11102" y="3316"/>
                  <a:pt x="10800" y="3687"/>
                  <a:pt x="10800" y="4145"/>
                </a:cubicBezTo>
                <a:lnTo>
                  <a:pt x="10800" y="5804"/>
                </a:lnTo>
                <a:lnTo>
                  <a:pt x="5603" y="5804"/>
                </a:lnTo>
                <a:lnTo>
                  <a:pt x="4555" y="3870"/>
                </a:lnTo>
                <a:cubicBezTo>
                  <a:pt x="4367" y="3524"/>
                  <a:pt x="4051" y="3316"/>
                  <a:pt x="3713" y="3316"/>
                </a:cubicBezTo>
                <a:lnTo>
                  <a:pt x="1013" y="3316"/>
                </a:lnTo>
                <a:cubicBezTo>
                  <a:pt x="453" y="3316"/>
                  <a:pt x="0" y="3873"/>
                  <a:pt x="0" y="4560"/>
                </a:cubicBezTo>
                <a:cubicBezTo>
                  <a:pt x="0" y="4619"/>
                  <a:pt x="3" y="4677"/>
                  <a:pt x="10" y="4736"/>
                </a:cubicBezTo>
                <a:lnTo>
                  <a:pt x="685" y="10539"/>
                </a:lnTo>
                <a:cubicBezTo>
                  <a:pt x="750" y="11095"/>
                  <a:pt x="1109" y="11528"/>
                  <a:pt x="1563" y="11597"/>
                </a:cubicBezTo>
                <a:lnTo>
                  <a:pt x="6288" y="12323"/>
                </a:lnTo>
                <a:cubicBezTo>
                  <a:pt x="6894" y="14707"/>
                  <a:pt x="8184" y="16739"/>
                  <a:pt x="9917" y="18044"/>
                </a:cubicBezTo>
                <a:cubicBezTo>
                  <a:pt x="10080" y="18172"/>
                  <a:pt x="10269" y="18240"/>
                  <a:pt x="10463" y="18240"/>
                </a:cubicBezTo>
                <a:lnTo>
                  <a:pt x="10800" y="18240"/>
                </a:lnTo>
                <a:lnTo>
                  <a:pt x="10800" y="19069"/>
                </a:lnTo>
                <a:lnTo>
                  <a:pt x="10463" y="19069"/>
                </a:lnTo>
                <a:cubicBezTo>
                  <a:pt x="9903" y="19069"/>
                  <a:pt x="9450" y="19625"/>
                  <a:pt x="9450" y="20312"/>
                </a:cubicBezTo>
                <a:cubicBezTo>
                  <a:pt x="9450" y="20999"/>
                  <a:pt x="9903" y="21556"/>
                  <a:pt x="10463" y="21556"/>
                </a:cubicBezTo>
                <a:lnTo>
                  <a:pt x="17887" y="21556"/>
                </a:lnTo>
                <a:cubicBezTo>
                  <a:pt x="18873" y="21600"/>
                  <a:pt x="19836" y="21190"/>
                  <a:pt x="20587" y="20406"/>
                </a:cubicBezTo>
                <a:cubicBezTo>
                  <a:pt x="21005" y="19949"/>
                  <a:pt x="21042" y="19163"/>
                  <a:pt x="20670" y="18650"/>
                </a:cubicBezTo>
                <a:cubicBezTo>
                  <a:pt x="20298" y="18137"/>
                  <a:pt x="19658" y="18092"/>
                  <a:pt x="19240" y="18549"/>
                </a:cubicBezTo>
                <a:cubicBezTo>
                  <a:pt x="19237" y="18552"/>
                  <a:pt x="19234" y="18556"/>
                  <a:pt x="19231" y="18560"/>
                </a:cubicBezTo>
                <a:cubicBezTo>
                  <a:pt x="18942" y="18844"/>
                  <a:pt x="18588" y="19012"/>
                  <a:pt x="18218" y="19040"/>
                </a:cubicBezTo>
                <a:lnTo>
                  <a:pt x="18218" y="18217"/>
                </a:lnTo>
                <a:cubicBezTo>
                  <a:pt x="20119" y="17977"/>
                  <a:pt x="21573" y="16027"/>
                  <a:pt x="21600" y="13680"/>
                </a:cubicBezTo>
                <a:close/>
                <a:moveTo>
                  <a:pt x="18960" y="11607"/>
                </a:moveTo>
                <a:lnTo>
                  <a:pt x="16827" y="11607"/>
                </a:lnTo>
                <a:cubicBezTo>
                  <a:pt x="15947" y="10927"/>
                  <a:pt x="15295" y="9881"/>
                  <a:pt x="14989" y="8661"/>
                </a:cubicBezTo>
                <a:cubicBezTo>
                  <a:pt x="16549" y="9052"/>
                  <a:pt x="17952" y="10093"/>
                  <a:pt x="18960" y="11607"/>
                </a:cubicBezTo>
                <a:close/>
                <a:moveTo>
                  <a:pt x="8074" y="10912"/>
                </a:moveTo>
                <a:cubicBezTo>
                  <a:pt x="7978" y="10405"/>
                  <a:pt x="7635" y="10024"/>
                  <a:pt x="7214" y="9959"/>
                </a:cubicBezTo>
                <a:lnTo>
                  <a:pt x="2581" y="9247"/>
                </a:lnTo>
                <a:lnTo>
                  <a:pt x="2180" y="5804"/>
                </a:lnTo>
                <a:lnTo>
                  <a:pt x="3173" y="5804"/>
                </a:lnTo>
                <a:lnTo>
                  <a:pt x="4222" y="7737"/>
                </a:lnTo>
                <a:cubicBezTo>
                  <a:pt x="4409" y="8082"/>
                  <a:pt x="4725" y="8290"/>
                  <a:pt x="5063" y="8291"/>
                </a:cubicBezTo>
                <a:lnTo>
                  <a:pt x="12487" y="8291"/>
                </a:lnTo>
                <a:cubicBezTo>
                  <a:pt x="12604" y="8291"/>
                  <a:pt x="12717" y="8301"/>
                  <a:pt x="12832" y="8306"/>
                </a:cubicBezTo>
                <a:cubicBezTo>
                  <a:pt x="13154" y="10671"/>
                  <a:pt x="14325" y="12732"/>
                  <a:pt x="16021" y="13920"/>
                </a:cubicBezTo>
                <a:cubicBezTo>
                  <a:pt x="16177" y="14034"/>
                  <a:pt x="16356" y="14094"/>
                  <a:pt x="16537" y="14094"/>
                </a:cubicBezTo>
                <a:lnTo>
                  <a:pt x="19532" y="14094"/>
                </a:lnTo>
                <a:cubicBezTo>
                  <a:pt x="19359" y="15045"/>
                  <a:pt x="18681" y="15729"/>
                  <a:pt x="17887" y="15752"/>
                </a:cubicBezTo>
                <a:lnTo>
                  <a:pt x="10767" y="15752"/>
                </a:lnTo>
                <a:cubicBezTo>
                  <a:pt x="9389" y="14633"/>
                  <a:pt x="8422" y="12896"/>
                  <a:pt x="8074" y="10912"/>
                </a:cubicBezTo>
                <a:close/>
                <a:moveTo>
                  <a:pt x="12825" y="18240"/>
                </a:moveTo>
                <a:lnTo>
                  <a:pt x="16200" y="18240"/>
                </a:lnTo>
                <a:lnTo>
                  <a:pt x="16200" y="19069"/>
                </a:lnTo>
                <a:lnTo>
                  <a:pt x="12825" y="19069"/>
                </a:lnTo>
                <a:close/>
                <a:moveTo>
                  <a:pt x="2700" y="1244"/>
                </a:moveTo>
                <a:cubicBezTo>
                  <a:pt x="2700" y="557"/>
                  <a:pt x="3153" y="0"/>
                  <a:pt x="3713" y="0"/>
                </a:cubicBezTo>
                <a:lnTo>
                  <a:pt x="20587" y="0"/>
                </a:lnTo>
                <a:cubicBezTo>
                  <a:pt x="21147" y="0"/>
                  <a:pt x="21600" y="557"/>
                  <a:pt x="21600" y="1244"/>
                </a:cubicBezTo>
                <a:cubicBezTo>
                  <a:pt x="21600" y="1930"/>
                  <a:pt x="21147" y="2487"/>
                  <a:pt x="20587" y="2487"/>
                </a:cubicBezTo>
                <a:lnTo>
                  <a:pt x="3713" y="2487"/>
                </a:lnTo>
                <a:cubicBezTo>
                  <a:pt x="3153" y="2487"/>
                  <a:pt x="2700" y="1930"/>
                  <a:pt x="2700" y="1244"/>
                </a:cubicBez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4" name="稻壳儿榴莲果果"/>
          <p:cNvSpPr/>
          <p:nvPr/>
        </p:nvSpPr>
        <p:spPr bwMode="auto">
          <a:xfrm>
            <a:off x="1565608" y="4281100"/>
            <a:ext cx="2403867" cy="1703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dirty="0">
                <a:latin typeface="宋体" panose="02010600030101010101" pitchFamily="2" charset="-122"/>
                <a:ea typeface="Lato Regular" panose="020F0502020204030203" pitchFamily="34" charset="0"/>
                <a:cs typeface="Arial" panose="020B0604020202020204" pitchFamily="34" charset="0"/>
              </a:rPr>
              <a:t>在摩擦副</a:t>
            </a:r>
            <a:r>
              <a:rPr lang="zh-CN" altLang="en-US" sz="1600" dirty="0">
                <a:latin typeface="宋体" panose="02010600030101010101" pitchFamily="2" charset="-122"/>
                <a:ea typeface="宋体" panose="02010600030101010101" pitchFamily="2" charset="-122"/>
                <a:cs typeface="Arial" panose="020B0604020202020204" pitchFamily="34" charset="0"/>
              </a:rPr>
              <a:t>间</a:t>
            </a:r>
            <a:r>
              <a:rPr lang="en-US" altLang="zh-CN" sz="1600" dirty="0">
                <a:latin typeface="宋体" panose="02010600030101010101" pitchFamily="2" charset="-122"/>
                <a:ea typeface="Lato Regular" panose="020F0502020204030203" pitchFamily="34" charset="0"/>
                <a:cs typeface="Arial" panose="020B0604020202020204" pitchFamily="34" charset="0"/>
              </a:rPr>
              <a:t>加入润滑剂</a:t>
            </a:r>
            <a:r>
              <a:rPr lang="zh-CN" altLang="en-US" sz="1600" dirty="0">
                <a:latin typeface="宋体" panose="02010600030101010101" pitchFamily="2" charset="-122"/>
                <a:ea typeface="宋体" panose="02010600030101010101" pitchFamily="2" charset="-122"/>
                <a:cs typeface="Arial" panose="020B0604020202020204" pitchFamily="34" charset="0"/>
              </a:rPr>
              <a:t>，</a:t>
            </a:r>
            <a:r>
              <a:rPr lang="en-US" altLang="zh-CN" sz="1600" dirty="0">
                <a:latin typeface="宋体" panose="02010600030101010101" pitchFamily="2" charset="-122"/>
                <a:ea typeface="Lato Regular" panose="020F0502020204030203" pitchFamily="34" charset="0"/>
                <a:cs typeface="Arial" panose="020B0604020202020204" pitchFamily="34" charset="0"/>
              </a:rPr>
              <a:t>以降低摩擦</a:t>
            </a:r>
            <a:r>
              <a:rPr lang="zh-CN" altLang="en-US" sz="1600" dirty="0">
                <a:latin typeface="宋体" panose="02010600030101010101" pitchFamily="2" charset="-122"/>
                <a:ea typeface="宋体" panose="02010600030101010101" pitchFamily="2" charset="-122"/>
                <a:cs typeface="Arial" panose="020B0604020202020204" pitchFamily="34" charset="0"/>
              </a:rPr>
              <a:t>、</a:t>
            </a:r>
            <a:r>
              <a:rPr lang="en-US" altLang="zh-CN" sz="1600" dirty="0">
                <a:latin typeface="宋体" panose="02010600030101010101" pitchFamily="2" charset="-122"/>
                <a:ea typeface="Lato Regular" panose="020F0502020204030203" pitchFamily="34" charset="0"/>
                <a:cs typeface="Arial" panose="020B0604020202020204" pitchFamily="34" charset="0"/>
              </a:rPr>
              <a:t>轻磨损</a:t>
            </a:r>
            <a:r>
              <a:rPr lang="zh-CN" altLang="en-US" sz="1600" dirty="0">
                <a:latin typeface="宋体" panose="02010600030101010101" pitchFamily="2" charset="-122"/>
                <a:ea typeface="宋体" panose="02010600030101010101" pitchFamily="2" charset="-122"/>
                <a:cs typeface="Arial" panose="020B0604020202020204" pitchFamily="34" charset="0"/>
              </a:rPr>
              <a:t>，</a:t>
            </a:r>
            <a:r>
              <a:rPr lang="en-US" altLang="zh-CN" sz="1600" dirty="0">
                <a:latin typeface="宋体" panose="02010600030101010101" pitchFamily="2" charset="-122"/>
                <a:ea typeface="Lato Regular" panose="020F0502020204030203" pitchFamily="34" charset="0"/>
                <a:cs typeface="Arial" panose="020B0604020202020204" pitchFamily="34" charset="0"/>
              </a:rPr>
              <a:t>这种措施称润滑</a:t>
            </a:r>
            <a:r>
              <a:rPr lang="zh-CN" altLang="en-US" sz="1600" dirty="0">
                <a:latin typeface="宋体" panose="02010600030101010101" pitchFamily="2" charset="-122"/>
                <a:ea typeface="宋体" panose="02010600030101010101" pitchFamily="2" charset="-122"/>
                <a:cs typeface="Arial" panose="020B0604020202020204" pitchFamily="34" charset="0"/>
              </a:rPr>
              <a:t>。</a:t>
            </a:r>
            <a:endParaRPr lang="zh-CN" alt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25" name="稻壳儿榴莲果果"/>
          <p:cNvSpPr txBox="1"/>
          <p:nvPr/>
        </p:nvSpPr>
        <p:spPr>
          <a:xfrm>
            <a:off x="1756622" y="3836630"/>
            <a:ext cx="202184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（一）润滑的作用</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26" name="稻壳儿榴莲果果"/>
          <p:cNvSpPr/>
          <p:nvPr/>
        </p:nvSpPr>
        <p:spPr bwMode="auto">
          <a:xfrm>
            <a:off x="4924546" y="4281100"/>
            <a:ext cx="2403867" cy="1703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dirty="0">
                <a:latin typeface="宋体" panose="02010600030101010101" pitchFamily="2" charset="-122"/>
                <a:ea typeface="Lato Regular" panose="020F0502020204030203" pitchFamily="34" charset="0"/>
                <a:cs typeface="Arial" panose="020B0604020202020204" pitchFamily="34" charset="0"/>
              </a:rPr>
              <a:t>按介质的形态</a:t>
            </a:r>
            <a:r>
              <a:rPr lang="zh-CN" altLang="en-US" sz="1600" dirty="0">
                <a:latin typeface="宋体" panose="02010600030101010101" pitchFamily="2" charset="-122"/>
                <a:ea typeface="宋体" panose="02010600030101010101" pitchFamily="2" charset="-122"/>
                <a:cs typeface="Arial" panose="020B0604020202020204" pitchFamily="34" charset="0"/>
              </a:rPr>
              <a:t>，</a:t>
            </a:r>
            <a:r>
              <a:rPr lang="en-US" altLang="zh-CN" sz="1600" dirty="0">
                <a:latin typeface="宋体" panose="02010600030101010101" pitchFamily="2" charset="-122"/>
                <a:ea typeface="Lato Regular" panose="020F0502020204030203" pitchFamily="34" charset="0"/>
                <a:cs typeface="Arial" panose="020B0604020202020204" pitchFamily="34" charset="0"/>
              </a:rPr>
              <a:t>润滑剂可分为液体</a:t>
            </a:r>
            <a:r>
              <a:rPr lang="zh-CN" altLang="en-US" sz="1600" dirty="0">
                <a:latin typeface="宋体" panose="02010600030101010101" pitchFamily="2" charset="-122"/>
                <a:ea typeface="宋体" panose="02010600030101010101" pitchFamily="2" charset="-122"/>
                <a:cs typeface="Arial" panose="020B0604020202020204" pitchFamily="34" charset="0"/>
              </a:rPr>
              <a:t>、</a:t>
            </a:r>
            <a:r>
              <a:rPr lang="en-US" altLang="zh-CN" sz="1600" dirty="0">
                <a:latin typeface="宋体" panose="02010600030101010101" pitchFamily="2" charset="-122"/>
                <a:ea typeface="Lato Regular" panose="020F0502020204030203" pitchFamily="34" charset="0"/>
                <a:cs typeface="Arial" panose="020B0604020202020204" pitchFamily="34" charset="0"/>
              </a:rPr>
              <a:t>半固体</a:t>
            </a:r>
            <a:r>
              <a:rPr lang="zh-CN" altLang="en-US" sz="1600" dirty="0">
                <a:latin typeface="宋体" panose="02010600030101010101" pitchFamily="2" charset="-122"/>
                <a:ea typeface="宋体" panose="02010600030101010101" pitchFamily="2" charset="-122"/>
                <a:cs typeface="Arial" panose="020B0604020202020204" pitchFamily="34" charset="0"/>
              </a:rPr>
              <a:t>、</a:t>
            </a:r>
            <a:r>
              <a:rPr lang="en-US" altLang="zh-CN" sz="1600" dirty="0">
                <a:latin typeface="宋体" panose="02010600030101010101" pitchFamily="2" charset="-122"/>
                <a:ea typeface="Lato Regular" panose="020F0502020204030203" pitchFamily="34" charset="0"/>
                <a:cs typeface="Arial" panose="020B0604020202020204" pitchFamily="34" charset="0"/>
              </a:rPr>
              <a:t>固体和气体四种基本</a:t>
            </a:r>
            <a:r>
              <a:rPr lang="zh-CN" altLang="en-US" sz="1600" dirty="0">
                <a:latin typeface="宋体" panose="02010600030101010101" pitchFamily="2" charset="-122"/>
                <a:ea typeface="宋体" panose="02010600030101010101" pitchFamily="2" charset="-122"/>
                <a:cs typeface="Arial" panose="020B0604020202020204" pitchFamily="34" charset="0"/>
              </a:rPr>
              <a:t>类</a:t>
            </a:r>
            <a:r>
              <a:rPr lang="en-US" altLang="zh-CN" sz="1600" dirty="0">
                <a:latin typeface="宋体" panose="02010600030101010101" pitchFamily="2" charset="-122"/>
                <a:ea typeface="Lato Regular" panose="020F0502020204030203" pitchFamily="34" charset="0"/>
                <a:cs typeface="Arial" panose="020B0604020202020204" pitchFamily="34" charset="0"/>
              </a:rPr>
              <a:t>型</a:t>
            </a:r>
            <a:r>
              <a:rPr lang="zh-CN" altLang="en-US" sz="1600" dirty="0">
                <a:latin typeface="宋体" panose="02010600030101010101" pitchFamily="2" charset="-122"/>
                <a:ea typeface="宋体" panose="02010600030101010101" pitchFamily="2" charset="-122"/>
                <a:cs typeface="Arial" panose="020B0604020202020204" pitchFamily="34" charset="0"/>
              </a:rPr>
              <a:t>。</a:t>
            </a:r>
            <a:endParaRPr lang="zh-CN" alt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27" name="稻壳儿榴莲果果"/>
          <p:cNvSpPr txBox="1"/>
          <p:nvPr/>
        </p:nvSpPr>
        <p:spPr>
          <a:xfrm>
            <a:off x="5000625" y="3836630"/>
            <a:ext cx="225171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（二）润滑剂的类型</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28" name="稻壳儿榴莲果果"/>
          <p:cNvSpPr/>
          <p:nvPr/>
        </p:nvSpPr>
        <p:spPr bwMode="auto">
          <a:xfrm>
            <a:off x="8405404" y="4281100"/>
            <a:ext cx="2403867" cy="1703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dirty="0">
                <a:latin typeface="宋体" panose="02010600030101010101" pitchFamily="2" charset="-122"/>
                <a:ea typeface="Lato Regular" panose="020F0502020204030203" pitchFamily="34" charset="0"/>
                <a:cs typeface="Arial" panose="020B0604020202020204" pitchFamily="34" charset="0"/>
              </a:rPr>
              <a:t>1. 润滑油的选用原则</a:t>
            </a:r>
            <a:endParaRPr lang="en-US" altLang="zh-CN" sz="1600" dirty="0">
              <a:latin typeface="宋体" panose="02010600030101010101" pitchFamily="2" charset="-122"/>
              <a:ea typeface="Lato Regular" panose="020F0502020204030203" pitchFamily="34" charset="0"/>
              <a:cs typeface="Arial" panose="020B0604020202020204" pitchFamily="34" charset="0"/>
            </a:endParaRPr>
          </a:p>
          <a:p>
            <a:pPr algn="l">
              <a:lnSpc>
                <a:spcPct val="150000"/>
              </a:lnSpc>
            </a:pPr>
            <a:r>
              <a:rPr lang="en-US" altLang="zh-CN" sz="1600" dirty="0">
                <a:latin typeface="宋体" panose="02010600030101010101" pitchFamily="2" charset="-122"/>
                <a:ea typeface="Lato Regular" panose="020F0502020204030203" pitchFamily="34" charset="0"/>
                <a:cs typeface="Arial" panose="020B0604020202020204" pitchFamily="34" charset="0"/>
              </a:rPr>
              <a:t>2. 润滑脂的选用原则</a:t>
            </a:r>
            <a:endParaRPr lang="en-US" altLang="zh-CN" sz="1600" dirty="0">
              <a:latin typeface="宋体" panose="02010600030101010101" pitchFamily="2" charset="-122"/>
              <a:ea typeface="Lato Regular" panose="020F0502020204030203" pitchFamily="34" charset="0"/>
              <a:cs typeface="Arial" panose="020B0604020202020204" pitchFamily="34" charset="0"/>
            </a:endParaRPr>
          </a:p>
        </p:txBody>
      </p:sp>
      <p:sp>
        <p:nvSpPr>
          <p:cNvPr id="29" name="稻壳儿榴莲果果"/>
          <p:cNvSpPr txBox="1"/>
          <p:nvPr/>
        </p:nvSpPr>
        <p:spPr>
          <a:xfrm>
            <a:off x="8481483" y="3836630"/>
            <a:ext cx="225171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（三）润滑剂的选用</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572814" y="161652"/>
            <a:ext cx="426593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一、常用润滑剂的选择</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10477" y="1767388"/>
            <a:ext cx="3745033" cy="4587576"/>
            <a:chOff x="4126957" y="1767388"/>
            <a:chExt cx="3938084" cy="4587576"/>
          </a:xfrm>
        </p:grpSpPr>
        <p:sp>
          <p:nvSpPr>
            <p:cNvPr id="8" name="稻壳儿榴莲果果"/>
            <p:cNvSpPr/>
            <p:nvPr/>
          </p:nvSpPr>
          <p:spPr bwMode="auto">
            <a:xfrm>
              <a:off x="5097047" y="2137683"/>
              <a:ext cx="2967994" cy="682864"/>
            </a:xfrm>
            <a:custGeom>
              <a:avLst/>
              <a:gdLst>
                <a:gd name="T0" fmla="*/ 1579 w 2108"/>
                <a:gd name="T1" fmla="*/ 0 h 485"/>
                <a:gd name="T2" fmla="*/ 2108 w 2108"/>
                <a:gd name="T3" fmla="*/ 243 h 485"/>
                <a:gd name="T4" fmla="*/ 1583 w 2108"/>
                <a:gd name="T5" fmla="*/ 485 h 485"/>
                <a:gd name="T6" fmla="*/ 1583 w 2108"/>
                <a:gd name="T7" fmla="*/ 364 h 485"/>
                <a:gd name="T8" fmla="*/ 0 w 2108"/>
                <a:gd name="T9" fmla="*/ 364 h 485"/>
                <a:gd name="T10" fmla="*/ 0 w 2108"/>
                <a:gd name="T11" fmla="*/ 114 h 485"/>
                <a:gd name="T12" fmla="*/ 1580 w 2108"/>
                <a:gd name="T13" fmla="*/ 114 h 485"/>
                <a:gd name="T14" fmla="*/ 1579 w 2108"/>
                <a:gd name="T15" fmla="*/ 0 h 4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8" h="485">
                  <a:moveTo>
                    <a:pt x="1579" y="0"/>
                  </a:moveTo>
                  <a:lnTo>
                    <a:pt x="2108" y="243"/>
                  </a:lnTo>
                  <a:lnTo>
                    <a:pt x="1583" y="485"/>
                  </a:lnTo>
                  <a:lnTo>
                    <a:pt x="1583" y="364"/>
                  </a:lnTo>
                  <a:lnTo>
                    <a:pt x="0" y="364"/>
                  </a:lnTo>
                  <a:lnTo>
                    <a:pt x="0" y="114"/>
                  </a:lnTo>
                  <a:lnTo>
                    <a:pt x="1580" y="114"/>
                  </a:lnTo>
                  <a:lnTo>
                    <a:pt x="1579" y="0"/>
                  </a:lnTo>
                  <a:close/>
                </a:path>
              </a:pathLst>
            </a:custGeom>
            <a:solidFill>
              <a:srgbClr val="12569A"/>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9" name="稻壳儿榴莲果果"/>
            <p:cNvSpPr/>
            <p:nvPr/>
          </p:nvSpPr>
          <p:spPr bwMode="auto">
            <a:xfrm>
              <a:off x="5097047" y="3311374"/>
              <a:ext cx="2967994" cy="681456"/>
            </a:xfrm>
            <a:custGeom>
              <a:avLst/>
              <a:gdLst>
                <a:gd name="T0" fmla="*/ 1579 w 2108"/>
                <a:gd name="T1" fmla="*/ 0 h 484"/>
                <a:gd name="T2" fmla="*/ 2108 w 2108"/>
                <a:gd name="T3" fmla="*/ 242 h 484"/>
                <a:gd name="T4" fmla="*/ 1583 w 2108"/>
                <a:gd name="T5" fmla="*/ 484 h 484"/>
                <a:gd name="T6" fmla="*/ 1583 w 2108"/>
                <a:gd name="T7" fmla="*/ 364 h 484"/>
                <a:gd name="T8" fmla="*/ 0 w 2108"/>
                <a:gd name="T9" fmla="*/ 364 h 484"/>
                <a:gd name="T10" fmla="*/ 0 w 2108"/>
                <a:gd name="T11" fmla="*/ 114 h 484"/>
                <a:gd name="T12" fmla="*/ 1580 w 2108"/>
                <a:gd name="T13" fmla="*/ 114 h 484"/>
                <a:gd name="T14" fmla="*/ 1579 w 2108"/>
                <a:gd name="T15" fmla="*/ 0 h 4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8" h="484">
                  <a:moveTo>
                    <a:pt x="1579" y="0"/>
                  </a:moveTo>
                  <a:lnTo>
                    <a:pt x="2108" y="242"/>
                  </a:lnTo>
                  <a:lnTo>
                    <a:pt x="1583" y="484"/>
                  </a:lnTo>
                  <a:lnTo>
                    <a:pt x="1583" y="364"/>
                  </a:lnTo>
                  <a:lnTo>
                    <a:pt x="0" y="364"/>
                  </a:lnTo>
                  <a:lnTo>
                    <a:pt x="0" y="114"/>
                  </a:lnTo>
                  <a:lnTo>
                    <a:pt x="1580" y="114"/>
                  </a:lnTo>
                  <a:lnTo>
                    <a:pt x="1579" y="0"/>
                  </a:lnTo>
                  <a:close/>
                </a:path>
              </a:pathLst>
            </a:custGeom>
            <a:solidFill>
              <a:srgbClr val="12569A"/>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0" name="稻壳儿榴莲果果"/>
            <p:cNvSpPr/>
            <p:nvPr/>
          </p:nvSpPr>
          <p:spPr bwMode="auto">
            <a:xfrm>
              <a:off x="6336058" y="4416193"/>
              <a:ext cx="895467" cy="677233"/>
            </a:xfrm>
            <a:custGeom>
              <a:avLst/>
              <a:gdLst>
                <a:gd name="T0" fmla="*/ 114 w 636"/>
                <a:gd name="T1" fmla="*/ 0 h 481"/>
                <a:gd name="T2" fmla="*/ 636 w 636"/>
                <a:gd name="T3" fmla="*/ 1 h 481"/>
                <a:gd name="T4" fmla="*/ 252 w 636"/>
                <a:gd name="T5" fmla="*/ 195 h 481"/>
                <a:gd name="T6" fmla="*/ 252 w 636"/>
                <a:gd name="T7" fmla="*/ 481 h 481"/>
                <a:gd name="T8" fmla="*/ 0 w 636"/>
                <a:gd name="T9" fmla="*/ 481 h 481"/>
                <a:gd name="T10" fmla="*/ 0 w 636"/>
                <a:gd name="T11" fmla="*/ 57 h 481"/>
                <a:gd name="T12" fmla="*/ 114 w 636"/>
                <a:gd name="T13" fmla="*/ 0 h 481"/>
              </a:gdLst>
              <a:ahLst/>
              <a:cxnLst>
                <a:cxn ang="0">
                  <a:pos x="T0" y="T1"/>
                </a:cxn>
                <a:cxn ang="0">
                  <a:pos x="T2" y="T3"/>
                </a:cxn>
                <a:cxn ang="0">
                  <a:pos x="T4" y="T5"/>
                </a:cxn>
                <a:cxn ang="0">
                  <a:pos x="T6" y="T7"/>
                </a:cxn>
                <a:cxn ang="0">
                  <a:pos x="T8" y="T9"/>
                </a:cxn>
                <a:cxn ang="0">
                  <a:pos x="T10" y="T11"/>
                </a:cxn>
                <a:cxn ang="0">
                  <a:pos x="T12" y="T13"/>
                </a:cxn>
              </a:cxnLst>
              <a:rect l="0" t="0" r="r" b="b"/>
              <a:pathLst>
                <a:path w="636" h="481">
                  <a:moveTo>
                    <a:pt x="114" y="0"/>
                  </a:moveTo>
                  <a:lnTo>
                    <a:pt x="636" y="1"/>
                  </a:lnTo>
                  <a:lnTo>
                    <a:pt x="252" y="195"/>
                  </a:lnTo>
                  <a:lnTo>
                    <a:pt x="252" y="481"/>
                  </a:lnTo>
                  <a:lnTo>
                    <a:pt x="0" y="481"/>
                  </a:lnTo>
                  <a:lnTo>
                    <a:pt x="0" y="57"/>
                  </a:lnTo>
                  <a:lnTo>
                    <a:pt x="114" y="0"/>
                  </a:lnTo>
                  <a:close/>
                </a:path>
              </a:pathLst>
            </a:custGeom>
            <a:solidFill>
              <a:schemeClr val="bg1">
                <a:lumMod val="8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1" name="稻壳儿榴莲果果"/>
            <p:cNvSpPr/>
            <p:nvPr/>
          </p:nvSpPr>
          <p:spPr bwMode="auto">
            <a:xfrm>
              <a:off x="4126957" y="2728910"/>
              <a:ext cx="2967994" cy="684272"/>
            </a:xfrm>
            <a:custGeom>
              <a:avLst/>
              <a:gdLst>
                <a:gd name="T0" fmla="*/ 525 w 2108"/>
                <a:gd name="T1" fmla="*/ 0 h 486"/>
                <a:gd name="T2" fmla="*/ 525 w 2108"/>
                <a:gd name="T3" fmla="*/ 120 h 486"/>
                <a:gd name="T4" fmla="*/ 696 w 2108"/>
                <a:gd name="T5" fmla="*/ 120 h 486"/>
                <a:gd name="T6" fmla="*/ 1472 w 2108"/>
                <a:gd name="T7" fmla="*/ 119 h 486"/>
                <a:gd name="T8" fmla="*/ 2107 w 2108"/>
                <a:gd name="T9" fmla="*/ 116 h 486"/>
                <a:gd name="T10" fmla="*/ 2108 w 2108"/>
                <a:gd name="T11" fmla="*/ 367 h 486"/>
                <a:gd name="T12" fmla="*/ 2050 w 2108"/>
                <a:gd name="T13" fmla="*/ 368 h 486"/>
                <a:gd name="T14" fmla="*/ 1230 w 2108"/>
                <a:gd name="T15" fmla="*/ 369 h 486"/>
                <a:gd name="T16" fmla="*/ 528 w 2108"/>
                <a:gd name="T17" fmla="*/ 372 h 486"/>
                <a:gd name="T18" fmla="*/ 529 w 2108"/>
                <a:gd name="T19" fmla="*/ 486 h 486"/>
                <a:gd name="T20" fmla="*/ 0 w 2108"/>
                <a:gd name="T21" fmla="*/ 243 h 486"/>
                <a:gd name="T22" fmla="*/ 525 w 2108"/>
                <a:gd name="T23"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08" h="486">
                  <a:moveTo>
                    <a:pt x="525" y="0"/>
                  </a:moveTo>
                  <a:lnTo>
                    <a:pt x="525" y="120"/>
                  </a:lnTo>
                  <a:lnTo>
                    <a:pt x="696" y="120"/>
                  </a:lnTo>
                  <a:lnTo>
                    <a:pt x="1472" y="119"/>
                  </a:lnTo>
                  <a:lnTo>
                    <a:pt x="2107" y="116"/>
                  </a:lnTo>
                  <a:lnTo>
                    <a:pt x="2108" y="367"/>
                  </a:lnTo>
                  <a:lnTo>
                    <a:pt x="2050" y="368"/>
                  </a:lnTo>
                  <a:lnTo>
                    <a:pt x="1230" y="369"/>
                  </a:lnTo>
                  <a:lnTo>
                    <a:pt x="528" y="372"/>
                  </a:lnTo>
                  <a:lnTo>
                    <a:pt x="529" y="486"/>
                  </a:lnTo>
                  <a:lnTo>
                    <a:pt x="0" y="243"/>
                  </a:lnTo>
                  <a:lnTo>
                    <a:pt x="525" y="0"/>
                  </a:lnTo>
                  <a:close/>
                </a:path>
              </a:pathLst>
            </a:custGeom>
            <a:solidFill>
              <a:srgbClr val="12569A"/>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2" name="稻壳儿榴莲果果"/>
            <p:cNvSpPr/>
            <p:nvPr/>
          </p:nvSpPr>
          <p:spPr bwMode="auto">
            <a:xfrm>
              <a:off x="5106902" y="3232528"/>
              <a:ext cx="1906387" cy="239354"/>
            </a:xfrm>
            <a:custGeom>
              <a:avLst/>
              <a:gdLst>
                <a:gd name="T0" fmla="*/ 1354 w 1354"/>
                <a:gd name="T1" fmla="*/ 0 h 170"/>
                <a:gd name="T2" fmla="*/ 1354 w 1354"/>
                <a:gd name="T3" fmla="*/ 5 h 170"/>
                <a:gd name="T4" fmla="*/ 842 w 1354"/>
                <a:gd name="T5" fmla="*/ 166 h 170"/>
                <a:gd name="T6" fmla="*/ 842 w 1354"/>
                <a:gd name="T7" fmla="*/ 170 h 170"/>
                <a:gd name="T8" fmla="*/ 0 w 1354"/>
                <a:gd name="T9" fmla="*/ 170 h 170"/>
                <a:gd name="T10" fmla="*/ 534 w 1354"/>
                <a:gd name="T11" fmla="*/ 1 h 170"/>
                <a:gd name="T12" fmla="*/ 1354 w 1354"/>
                <a:gd name="T13" fmla="*/ 0 h 170"/>
              </a:gdLst>
              <a:ahLst/>
              <a:cxnLst>
                <a:cxn ang="0">
                  <a:pos x="T0" y="T1"/>
                </a:cxn>
                <a:cxn ang="0">
                  <a:pos x="T2" y="T3"/>
                </a:cxn>
                <a:cxn ang="0">
                  <a:pos x="T4" y="T5"/>
                </a:cxn>
                <a:cxn ang="0">
                  <a:pos x="T6" y="T7"/>
                </a:cxn>
                <a:cxn ang="0">
                  <a:pos x="T8" y="T9"/>
                </a:cxn>
                <a:cxn ang="0">
                  <a:pos x="T10" y="T11"/>
                </a:cxn>
                <a:cxn ang="0">
                  <a:pos x="T12" y="T13"/>
                </a:cxn>
              </a:cxnLst>
              <a:rect l="0" t="0" r="r" b="b"/>
              <a:pathLst>
                <a:path w="1354" h="170">
                  <a:moveTo>
                    <a:pt x="1354" y="0"/>
                  </a:moveTo>
                  <a:lnTo>
                    <a:pt x="1354" y="5"/>
                  </a:lnTo>
                  <a:lnTo>
                    <a:pt x="842" y="166"/>
                  </a:lnTo>
                  <a:lnTo>
                    <a:pt x="842" y="170"/>
                  </a:lnTo>
                  <a:lnTo>
                    <a:pt x="0" y="170"/>
                  </a:lnTo>
                  <a:lnTo>
                    <a:pt x="534" y="1"/>
                  </a:lnTo>
                  <a:lnTo>
                    <a:pt x="1354" y="0"/>
                  </a:lnTo>
                  <a:close/>
                </a:path>
              </a:pathLst>
            </a:custGeom>
            <a:solidFill>
              <a:schemeClr val="bg1">
                <a:lumMod val="8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3" name="稻壳儿榴莲果果"/>
            <p:cNvSpPr/>
            <p:nvPr/>
          </p:nvSpPr>
          <p:spPr bwMode="auto">
            <a:xfrm>
              <a:off x="5106902" y="2635669"/>
              <a:ext cx="1882452" cy="274554"/>
            </a:xfrm>
            <a:custGeom>
              <a:avLst/>
              <a:gdLst>
                <a:gd name="T0" fmla="*/ 571 w 1337"/>
                <a:gd name="T1" fmla="*/ 0 h 195"/>
                <a:gd name="T2" fmla="*/ 1337 w 1337"/>
                <a:gd name="T3" fmla="*/ 2 h 195"/>
                <a:gd name="T4" fmla="*/ 776 w 1337"/>
                <a:gd name="T5" fmla="*/ 194 h 195"/>
                <a:gd name="T6" fmla="*/ 0 w 1337"/>
                <a:gd name="T7" fmla="*/ 195 h 195"/>
                <a:gd name="T8" fmla="*/ 571 w 1337"/>
                <a:gd name="T9" fmla="*/ 0 h 195"/>
              </a:gdLst>
              <a:ahLst/>
              <a:cxnLst>
                <a:cxn ang="0">
                  <a:pos x="T0" y="T1"/>
                </a:cxn>
                <a:cxn ang="0">
                  <a:pos x="T2" y="T3"/>
                </a:cxn>
                <a:cxn ang="0">
                  <a:pos x="T4" y="T5"/>
                </a:cxn>
                <a:cxn ang="0">
                  <a:pos x="T6" y="T7"/>
                </a:cxn>
                <a:cxn ang="0">
                  <a:pos x="T8" y="T9"/>
                </a:cxn>
              </a:cxnLst>
              <a:rect l="0" t="0" r="r" b="b"/>
              <a:pathLst>
                <a:path w="1337" h="195">
                  <a:moveTo>
                    <a:pt x="571" y="0"/>
                  </a:moveTo>
                  <a:lnTo>
                    <a:pt x="1337" y="2"/>
                  </a:lnTo>
                  <a:lnTo>
                    <a:pt x="776" y="194"/>
                  </a:lnTo>
                  <a:lnTo>
                    <a:pt x="0" y="195"/>
                  </a:lnTo>
                  <a:lnTo>
                    <a:pt x="571" y="0"/>
                  </a:lnTo>
                  <a:close/>
                </a:path>
              </a:pathLst>
            </a:custGeom>
            <a:solidFill>
              <a:schemeClr val="bg1">
                <a:lumMod val="8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4" name="稻壳儿榴莲果果"/>
            <p:cNvSpPr/>
            <p:nvPr/>
          </p:nvSpPr>
          <p:spPr bwMode="auto">
            <a:xfrm>
              <a:off x="5097047" y="1767388"/>
              <a:ext cx="1589595" cy="530804"/>
            </a:xfrm>
            <a:custGeom>
              <a:avLst/>
              <a:gdLst>
                <a:gd name="T0" fmla="*/ 1044 w 1129"/>
                <a:gd name="T1" fmla="*/ 0 h 377"/>
                <a:gd name="T2" fmla="*/ 1129 w 1129"/>
                <a:gd name="T3" fmla="*/ 236 h 377"/>
                <a:gd name="T4" fmla="*/ 739 w 1129"/>
                <a:gd name="T5" fmla="*/ 377 h 377"/>
                <a:gd name="T6" fmla="*/ 0 w 1129"/>
                <a:gd name="T7" fmla="*/ 377 h 377"/>
                <a:gd name="T8" fmla="*/ 0 w 1129"/>
                <a:gd name="T9" fmla="*/ 376 h 377"/>
                <a:gd name="T10" fmla="*/ 1044 w 1129"/>
                <a:gd name="T11" fmla="*/ 0 h 377"/>
              </a:gdLst>
              <a:ahLst/>
              <a:cxnLst>
                <a:cxn ang="0">
                  <a:pos x="T0" y="T1"/>
                </a:cxn>
                <a:cxn ang="0">
                  <a:pos x="T2" y="T3"/>
                </a:cxn>
                <a:cxn ang="0">
                  <a:pos x="T4" y="T5"/>
                </a:cxn>
                <a:cxn ang="0">
                  <a:pos x="T6" y="T7"/>
                </a:cxn>
                <a:cxn ang="0">
                  <a:pos x="T8" y="T9"/>
                </a:cxn>
                <a:cxn ang="0">
                  <a:pos x="T10" y="T11"/>
                </a:cxn>
              </a:cxnLst>
              <a:rect l="0" t="0" r="r" b="b"/>
              <a:pathLst>
                <a:path w="1129" h="377">
                  <a:moveTo>
                    <a:pt x="1044" y="0"/>
                  </a:moveTo>
                  <a:lnTo>
                    <a:pt x="1129" y="236"/>
                  </a:lnTo>
                  <a:lnTo>
                    <a:pt x="739" y="377"/>
                  </a:lnTo>
                  <a:lnTo>
                    <a:pt x="0" y="377"/>
                  </a:lnTo>
                  <a:lnTo>
                    <a:pt x="0" y="376"/>
                  </a:lnTo>
                  <a:lnTo>
                    <a:pt x="1044" y="0"/>
                  </a:lnTo>
                  <a:close/>
                </a:path>
              </a:pathLst>
            </a:custGeom>
            <a:solidFill>
              <a:schemeClr val="bg1">
                <a:lumMod val="8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5" name="稻壳儿榴莲果果"/>
            <p:cNvSpPr/>
            <p:nvPr/>
          </p:nvSpPr>
          <p:spPr bwMode="auto">
            <a:xfrm>
              <a:off x="5937602" y="6222615"/>
              <a:ext cx="401271" cy="132349"/>
            </a:xfrm>
            <a:custGeom>
              <a:avLst/>
              <a:gdLst>
                <a:gd name="T0" fmla="*/ 0 w 285"/>
                <a:gd name="T1" fmla="*/ 0 h 94"/>
                <a:gd name="T2" fmla="*/ 36 w 285"/>
                <a:gd name="T3" fmla="*/ 8 h 94"/>
                <a:gd name="T4" fmla="*/ 71 w 285"/>
                <a:gd name="T5" fmla="*/ 11 h 94"/>
                <a:gd name="T6" fmla="*/ 107 w 285"/>
                <a:gd name="T7" fmla="*/ 14 h 94"/>
                <a:gd name="T8" fmla="*/ 142 w 285"/>
                <a:gd name="T9" fmla="*/ 14 h 94"/>
                <a:gd name="T10" fmla="*/ 175 w 285"/>
                <a:gd name="T11" fmla="*/ 13 h 94"/>
                <a:gd name="T12" fmla="*/ 205 w 285"/>
                <a:gd name="T13" fmla="*/ 11 h 94"/>
                <a:gd name="T14" fmla="*/ 231 w 285"/>
                <a:gd name="T15" fmla="*/ 8 h 94"/>
                <a:gd name="T16" fmla="*/ 253 w 285"/>
                <a:gd name="T17" fmla="*/ 5 h 94"/>
                <a:gd name="T18" fmla="*/ 270 w 285"/>
                <a:gd name="T19" fmla="*/ 2 h 94"/>
                <a:gd name="T20" fmla="*/ 281 w 285"/>
                <a:gd name="T21" fmla="*/ 0 h 94"/>
                <a:gd name="T22" fmla="*/ 285 w 285"/>
                <a:gd name="T23" fmla="*/ 0 h 94"/>
                <a:gd name="T24" fmla="*/ 285 w 285"/>
                <a:gd name="T25" fmla="*/ 32 h 94"/>
                <a:gd name="T26" fmla="*/ 285 w 285"/>
                <a:gd name="T27" fmla="*/ 34 h 94"/>
                <a:gd name="T28" fmla="*/ 283 w 285"/>
                <a:gd name="T29" fmla="*/ 38 h 94"/>
                <a:gd name="T30" fmla="*/ 282 w 285"/>
                <a:gd name="T31" fmla="*/ 44 h 94"/>
                <a:gd name="T32" fmla="*/ 278 w 285"/>
                <a:gd name="T33" fmla="*/ 51 h 94"/>
                <a:gd name="T34" fmla="*/ 273 w 285"/>
                <a:gd name="T35" fmla="*/ 59 h 94"/>
                <a:gd name="T36" fmla="*/ 264 w 285"/>
                <a:gd name="T37" fmla="*/ 68 h 94"/>
                <a:gd name="T38" fmla="*/ 251 w 285"/>
                <a:gd name="T39" fmla="*/ 76 h 94"/>
                <a:gd name="T40" fmla="*/ 232 w 285"/>
                <a:gd name="T41" fmla="*/ 82 h 94"/>
                <a:gd name="T42" fmla="*/ 210 w 285"/>
                <a:gd name="T43" fmla="*/ 89 h 94"/>
                <a:gd name="T44" fmla="*/ 181 w 285"/>
                <a:gd name="T45" fmla="*/ 93 h 94"/>
                <a:gd name="T46" fmla="*/ 146 w 285"/>
                <a:gd name="T47" fmla="*/ 94 h 94"/>
                <a:gd name="T48" fmla="*/ 110 w 285"/>
                <a:gd name="T49" fmla="*/ 93 h 94"/>
                <a:gd name="T50" fmla="*/ 82 w 285"/>
                <a:gd name="T51" fmla="*/ 89 h 94"/>
                <a:gd name="T52" fmla="*/ 58 w 285"/>
                <a:gd name="T53" fmla="*/ 82 h 94"/>
                <a:gd name="T54" fmla="*/ 40 w 285"/>
                <a:gd name="T55" fmla="*/ 76 h 94"/>
                <a:gd name="T56" fmla="*/ 25 w 285"/>
                <a:gd name="T57" fmla="*/ 68 h 94"/>
                <a:gd name="T58" fmla="*/ 16 w 285"/>
                <a:gd name="T59" fmla="*/ 59 h 94"/>
                <a:gd name="T60" fmla="*/ 8 w 285"/>
                <a:gd name="T61" fmla="*/ 51 h 94"/>
                <a:gd name="T62" fmla="*/ 4 w 285"/>
                <a:gd name="T63" fmla="*/ 44 h 94"/>
                <a:gd name="T64" fmla="*/ 2 w 285"/>
                <a:gd name="T65" fmla="*/ 38 h 94"/>
                <a:gd name="T66" fmla="*/ 0 w 285"/>
                <a:gd name="T67" fmla="*/ 34 h 94"/>
                <a:gd name="T68" fmla="*/ 0 w 285"/>
                <a:gd name="T69" fmla="*/ 32 h 94"/>
                <a:gd name="T70" fmla="*/ 0 w 285"/>
                <a:gd name="T7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5" h="94">
                  <a:moveTo>
                    <a:pt x="0" y="0"/>
                  </a:moveTo>
                  <a:lnTo>
                    <a:pt x="36" y="8"/>
                  </a:lnTo>
                  <a:lnTo>
                    <a:pt x="71" y="11"/>
                  </a:lnTo>
                  <a:lnTo>
                    <a:pt x="107" y="14"/>
                  </a:lnTo>
                  <a:lnTo>
                    <a:pt x="142" y="14"/>
                  </a:lnTo>
                  <a:lnTo>
                    <a:pt x="175" y="13"/>
                  </a:lnTo>
                  <a:lnTo>
                    <a:pt x="205" y="11"/>
                  </a:lnTo>
                  <a:lnTo>
                    <a:pt x="231" y="8"/>
                  </a:lnTo>
                  <a:lnTo>
                    <a:pt x="253" y="5"/>
                  </a:lnTo>
                  <a:lnTo>
                    <a:pt x="270" y="2"/>
                  </a:lnTo>
                  <a:lnTo>
                    <a:pt x="281" y="0"/>
                  </a:lnTo>
                  <a:lnTo>
                    <a:pt x="285" y="0"/>
                  </a:lnTo>
                  <a:lnTo>
                    <a:pt x="285" y="32"/>
                  </a:lnTo>
                  <a:lnTo>
                    <a:pt x="285" y="34"/>
                  </a:lnTo>
                  <a:lnTo>
                    <a:pt x="283" y="38"/>
                  </a:lnTo>
                  <a:lnTo>
                    <a:pt x="282" y="44"/>
                  </a:lnTo>
                  <a:lnTo>
                    <a:pt x="278" y="51"/>
                  </a:lnTo>
                  <a:lnTo>
                    <a:pt x="273" y="59"/>
                  </a:lnTo>
                  <a:lnTo>
                    <a:pt x="264" y="68"/>
                  </a:lnTo>
                  <a:lnTo>
                    <a:pt x="251" y="76"/>
                  </a:lnTo>
                  <a:lnTo>
                    <a:pt x="232" y="82"/>
                  </a:lnTo>
                  <a:lnTo>
                    <a:pt x="210" y="89"/>
                  </a:lnTo>
                  <a:lnTo>
                    <a:pt x="181" y="93"/>
                  </a:lnTo>
                  <a:lnTo>
                    <a:pt x="146" y="94"/>
                  </a:lnTo>
                  <a:lnTo>
                    <a:pt x="110" y="93"/>
                  </a:lnTo>
                  <a:lnTo>
                    <a:pt x="82" y="89"/>
                  </a:lnTo>
                  <a:lnTo>
                    <a:pt x="58" y="82"/>
                  </a:lnTo>
                  <a:lnTo>
                    <a:pt x="40" y="76"/>
                  </a:lnTo>
                  <a:lnTo>
                    <a:pt x="25" y="68"/>
                  </a:lnTo>
                  <a:lnTo>
                    <a:pt x="16" y="59"/>
                  </a:lnTo>
                  <a:lnTo>
                    <a:pt x="8" y="51"/>
                  </a:lnTo>
                  <a:lnTo>
                    <a:pt x="4" y="44"/>
                  </a:lnTo>
                  <a:lnTo>
                    <a:pt x="2" y="38"/>
                  </a:lnTo>
                  <a:lnTo>
                    <a:pt x="0" y="34"/>
                  </a:lnTo>
                  <a:lnTo>
                    <a:pt x="0" y="32"/>
                  </a:lnTo>
                  <a:lnTo>
                    <a:pt x="0" y="0"/>
                  </a:lnTo>
                  <a:close/>
                </a:path>
              </a:pathLst>
            </a:custGeom>
            <a:solidFill>
              <a:schemeClr val="bg1">
                <a:lumMod val="6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6" name="稻壳儿榴莲果果"/>
            <p:cNvSpPr/>
            <p:nvPr/>
          </p:nvSpPr>
          <p:spPr bwMode="auto">
            <a:xfrm>
              <a:off x="5091415" y="4416193"/>
              <a:ext cx="895467" cy="677233"/>
            </a:xfrm>
            <a:custGeom>
              <a:avLst/>
              <a:gdLst>
                <a:gd name="T0" fmla="*/ 522 w 636"/>
                <a:gd name="T1" fmla="*/ 0 h 481"/>
                <a:gd name="T2" fmla="*/ 636 w 636"/>
                <a:gd name="T3" fmla="*/ 57 h 481"/>
                <a:gd name="T4" fmla="*/ 636 w 636"/>
                <a:gd name="T5" fmla="*/ 481 h 481"/>
                <a:gd name="T6" fmla="*/ 384 w 636"/>
                <a:gd name="T7" fmla="*/ 481 h 481"/>
                <a:gd name="T8" fmla="*/ 384 w 636"/>
                <a:gd name="T9" fmla="*/ 195 h 481"/>
                <a:gd name="T10" fmla="*/ 0 w 636"/>
                <a:gd name="T11" fmla="*/ 1 h 481"/>
                <a:gd name="T12" fmla="*/ 522 w 636"/>
                <a:gd name="T13" fmla="*/ 0 h 481"/>
              </a:gdLst>
              <a:ahLst/>
              <a:cxnLst>
                <a:cxn ang="0">
                  <a:pos x="T0" y="T1"/>
                </a:cxn>
                <a:cxn ang="0">
                  <a:pos x="T2" y="T3"/>
                </a:cxn>
                <a:cxn ang="0">
                  <a:pos x="T4" y="T5"/>
                </a:cxn>
                <a:cxn ang="0">
                  <a:pos x="T6" y="T7"/>
                </a:cxn>
                <a:cxn ang="0">
                  <a:pos x="T8" y="T9"/>
                </a:cxn>
                <a:cxn ang="0">
                  <a:pos x="T10" y="T11"/>
                </a:cxn>
                <a:cxn ang="0">
                  <a:pos x="T12" y="T13"/>
                </a:cxn>
              </a:cxnLst>
              <a:rect l="0" t="0" r="r" b="b"/>
              <a:pathLst>
                <a:path w="636" h="481">
                  <a:moveTo>
                    <a:pt x="522" y="0"/>
                  </a:moveTo>
                  <a:lnTo>
                    <a:pt x="636" y="57"/>
                  </a:lnTo>
                  <a:lnTo>
                    <a:pt x="636" y="481"/>
                  </a:lnTo>
                  <a:lnTo>
                    <a:pt x="384" y="481"/>
                  </a:lnTo>
                  <a:lnTo>
                    <a:pt x="384" y="195"/>
                  </a:lnTo>
                  <a:lnTo>
                    <a:pt x="0" y="1"/>
                  </a:lnTo>
                  <a:lnTo>
                    <a:pt x="522" y="0"/>
                  </a:lnTo>
                  <a:close/>
                </a:path>
              </a:pathLst>
            </a:custGeom>
            <a:solidFill>
              <a:schemeClr val="bg1">
                <a:lumMod val="8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7" name="稻壳儿榴莲果果"/>
            <p:cNvSpPr/>
            <p:nvPr/>
          </p:nvSpPr>
          <p:spPr bwMode="auto">
            <a:xfrm>
              <a:off x="5625034" y="5573542"/>
              <a:ext cx="1026408" cy="608242"/>
            </a:xfrm>
            <a:custGeom>
              <a:avLst/>
              <a:gdLst>
                <a:gd name="T0" fmla="*/ 0 w 729"/>
                <a:gd name="T1" fmla="*/ 0 h 432"/>
                <a:gd name="T2" fmla="*/ 729 w 729"/>
                <a:gd name="T3" fmla="*/ 0 h 432"/>
                <a:gd name="T4" fmla="*/ 729 w 729"/>
                <a:gd name="T5" fmla="*/ 284 h 432"/>
                <a:gd name="T6" fmla="*/ 728 w 729"/>
                <a:gd name="T7" fmla="*/ 287 h 432"/>
                <a:gd name="T8" fmla="*/ 724 w 729"/>
                <a:gd name="T9" fmla="*/ 293 h 432"/>
                <a:gd name="T10" fmla="*/ 719 w 729"/>
                <a:gd name="T11" fmla="*/ 301 h 432"/>
                <a:gd name="T12" fmla="*/ 710 w 729"/>
                <a:gd name="T13" fmla="*/ 313 h 432"/>
                <a:gd name="T14" fmla="*/ 698 w 729"/>
                <a:gd name="T15" fmla="*/ 327 h 432"/>
                <a:gd name="T16" fmla="*/ 682 w 729"/>
                <a:gd name="T17" fmla="*/ 342 h 432"/>
                <a:gd name="T18" fmla="*/ 664 w 729"/>
                <a:gd name="T19" fmla="*/ 357 h 432"/>
                <a:gd name="T20" fmla="*/ 642 w 729"/>
                <a:gd name="T21" fmla="*/ 373 h 432"/>
                <a:gd name="T22" fmla="*/ 615 w 729"/>
                <a:gd name="T23" fmla="*/ 387 h 432"/>
                <a:gd name="T24" fmla="*/ 585 w 729"/>
                <a:gd name="T25" fmla="*/ 402 h 432"/>
                <a:gd name="T26" fmla="*/ 550 w 729"/>
                <a:gd name="T27" fmla="*/ 414 h 432"/>
                <a:gd name="T28" fmla="*/ 511 w 729"/>
                <a:gd name="T29" fmla="*/ 423 h 432"/>
                <a:gd name="T30" fmla="*/ 467 w 729"/>
                <a:gd name="T31" fmla="*/ 429 h 432"/>
                <a:gd name="T32" fmla="*/ 419 w 729"/>
                <a:gd name="T33" fmla="*/ 432 h 432"/>
                <a:gd name="T34" fmla="*/ 364 w 729"/>
                <a:gd name="T35" fmla="*/ 431 h 432"/>
                <a:gd name="T36" fmla="*/ 361 w 729"/>
                <a:gd name="T37" fmla="*/ 431 h 432"/>
                <a:gd name="T38" fmla="*/ 351 w 729"/>
                <a:gd name="T39" fmla="*/ 431 h 432"/>
                <a:gd name="T40" fmla="*/ 335 w 729"/>
                <a:gd name="T41" fmla="*/ 431 h 432"/>
                <a:gd name="T42" fmla="*/ 315 w 729"/>
                <a:gd name="T43" fmla="*/ 431 h 432"/>
                <a:gd name="T44" fmla="*/ 291 w 729"/>
                <a:gd name="T45" fmla="*/ 429 h 432"/>
                <a:gd name="T46" fmla="*/ 262 w 729"/>
                <a:gd name="T47" fmla="*/ 427 h 432"/>
                <a:gd name="T48" fmla="*/ 232 w 729"/>
                <a:gd name="T49" fmla="*/ 421 h 432"/>
                <a:gd name="T50" fmla="*/ 198 w 729"/>
                <a:gd name="T51" fmla="*/ 412 h 432"/>
                <a:gd name="T52" fmla="*/ 164 w 729"/>
                <a:gd name="T53" fmla="*/ 402 h 432"/>
                <a:gd name="T54" fmla="*/ 129 w 729"/>
                <a:gd name="T55" fmla="*/ 387 h 432"/>
                <a:gd name="T56" fmla="*/ 94 w 729"/>
                <a:gd name="T57" fmla="*/ 369 h 432"/>
                <a:gd name="T58" fmla="*/ 61 w 729"/>
                <a:gd name="T59" fmla="*/ 345 h 432"/>
                <a:gd name="T60" fmla="*/ 29 w 729"/>
                <a:gd name="T61" fmla="*/ 318 h 432"/>
                <a:gd name="T62" fmla="*/ 0 w 729"/>
                <a:gd name="T63" fmla="*/ 284 h 432"/>
                <a:gd name="T64" fmla="*/ 0 w 729"/>
                <a:gd name="T65"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9" h="432">
                  <a:moveTo>
                    <a:pt x="0" y="0"/>
                  </a:moveTo>
                  <a:lnTo>
                    <a:pt x="729" y="0"/>
                  </a:lnTo>
                  <a:lnTo>
                    <a:pt x="729" y="284"/>
                  </a:lnTo>
                  <a:lnTo>
                    <a:pt x="728" y="287"/>
                  </a:lnTo>
                  <a:lnTo>
                    <a:pt x="724" y="293"/>
                  </a:lnTo>
                  <a:lnTo>
                    <a:pt x="719" y="301"/>
                  </a:lnTo>
                  <a:lnTo>
                    <a:pt x="710" y="313"/>
                  </a:lnTo>
                  <a:lnTo>
                    <a:pt x="698" y="327"/>
                  </a:lnTo>
                  <a:lnTo>
                    <a:pt x="682" y="342"/>
                  </a:lnTo>
                  <a:lnTo>
                    <a:pt x="664" y="357"/>
                  </a:lnTo>
                  <a:lnTo>
                    <a:pt x="642" y="373"/>
                  </a:lnTo>
                  <a:lnTo>
                    <a:pt x="615" y="387"/>
                  </a:lnTo>
                  <a:lnTo>
                    <a:pt x="585" y="402"/>
                  </a:lnTo>
                  <a:lnTo>
                    <a:pt x="550" y="414"/>
                  </a:lnTo>
                  <a:lnTo>
                    <a:pt x="511" y="423"/>
                  </a:lnTo>
                  <a:lnTo>
                    <a:pt x="467" y="429"/>
                  </a:lnTo>
                  <a:lnTo>
                    <a:pt x="419" y="432"/>
                  </a:lnTo>
                  <a:lnTo>
                    <a:pt x="364" y="431"/>
                  </a:lnTo>
                  <a:lnTo>
                    <a:pt x="361" y="431"/>
                  </a:lnTo>
                  <a:lnTo>
                    <a:pt x="351" y="431"/>
                  </a:lnTo>
                  <a:lnTo>
                    <a:pt x="335" y="431"/>
                  </a:lnTo>
                  <a:lnTo>
                    <a:pt x="315" y="431"/>
                  </a:lnTo>
                  <a:lnTo>
                    <a:pt x="291" y="429"/>
                  </a:lnTo>
                  <a:lnTo>
                    <a:pt x="262" y="427"/>
                  </a:lnTo>
                  <a:lnTo>
                    <a:pt x="232" y="421"/>
                  </a:lnTo>
                  <a:lnTo>
                    <a:pt x="198" y="412"/>
                  </a:lnTo>
                  <a:lnTo>
                    <a:pt x="164" y="402"/>
                  </a:lnTo>
                  <a:lnTo>
                    <a:pt x="129" y="387"/>
                  </a:lnTo>
                  <a:lnTo>
                    <a:pt x="94" y="369"/>
                  </a:lnTo>
                  <a:lnTo>
                    <a:pt x="61" y="345"/>
                  </a:lnTo>
                  <a:lnTo>
                    <a:pt x="29" y="318"/>
                  </a:lnTo>
                  <a:lnTo>
                    <a:pt x="0" y="284"/>
                  </a:lnTo>
                  <a:lnTo>
                    <a:pt x="0" y="0"/>
                  </a:lnTo>
                  <a:close/>
                </a:path>
              </a:pathLst>
            </a:custGeom>
            <a:solidFill>
              <a:schemeClr val="bg1">
                <a:lumMod val="6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8" name="稻壳儿榴莲果果"/>
            <p:cNvSpPr/>
            <p:nvPr/>
          </p:nvSpPr>
          <p:spPr bwMode="auto">
            <a:xfrm>
              <a:off x="5502541" y="5134256"/>
              <a:ext cx="1279842" cy="330873"/>
            </a:xfrm>
            <a:custGeom>
              <a:avLst/>
              <a:gdLst>
                <a:gd name="T0" fmla="*/ 118 w 909"/>
                <a:gd name="T1" fmla="*/ 0 h 235"/>
                <a:gd name="T2" fmla="*/ 793 w 909"/>
                <a:gd name="T3" fmla="*/ 0 h 235"/>
                <a:gd name="T4" fmla="*/ 820 w 909"/>
                <a:gd name="T5" fmla="*/ 3 h 235"/>
                <a:gd name="T6" fmla="*/ 844 w 909"/>
                <a:gd name="T7" fmla="*/ 12 h 235"/>
                <a:gd name="T8" fmla="*/ 866 w 909"/>
                <a:gd name="T9" fmla="*/ 25 h 235"/>
                <a:gd name="T10" fmla="*/ 885 w 909"/>
                <a:gd name="T11" fmla="*/ 43 h 235"/>
                <a:gd name="T12" fmla="*/ 898 w 909"/>
                <a:gd name="T13" fmla="*/ 66 h 235"/>
                <a:gd name="T14" fmla="*/ 907 w 909"/>
                <a:gd name="T15" fmla="*/ 91 h 235"/>
                <a:gd name="T16" fmla="*/ 909 w 909"/>
                <a:gd name="T17" fmla="*/ 117 h 235"/>
                <a:gd name="T18" fmla="*/ 907 w 909"/>
                <a:gd name="T19" fmla="*/ 144 h 235"/>
                <a:gd name="T20" fmla="*/ 898 w 909"/>
                <a:gd name="T21" fmla="*/ 168 h 235"/>
                <a:gd name="T22" fmla="*/ 885 w 909"/>
                <a:gd name="T23" fmla="*/ 190 h 235"/>
                <a:gd name="T24" fmla="*/ 866 w 909"/>
                <a:gd name="T25" fmla="*/ 208 h 235"/>
                <a:gd name="T26" fmla="*/ 844 w 909"/>
                <a:gd name="T27" fmla="*/ 222 h 235"/>
                <a:gd name="T28" fmla="*/ 820 w 909"/>
                <a:gd name="T29" fmla="*/ 231 h 235"/>
                <a:gd name="T30" fmla="*/ 793 w 909"/>
                <a:gd name="T31" fmla="*/ 235 h 235"/>
                <a:gd name="T32" fmla="*/ 118 w 909"/>
                <a:gd name="T33" fmla="*/ 235 h 235"/>
                <a:gd name="T34" fmla="*/ 91 w 909"/>
                <a:gd name="T35" fmla="*/ 231 h 235"/>
                <a:gd name="T36" fmla="*/ 66 w 909"/>
                <a:gd name="T37" fmla="*/ 222 h 235"/>
                <a:gd name="T38" fmla="*/ 45 w 909"/>
                <a:gd name="T39" fmla="*/ 208 h 235"/>
                <a:gd name="T40" fmla="*/ 26 w 909"/>
                <a:gd name="T41" fmla="*/ 190 h 235"/>
                <a:gd name="T42" fmla="*/ 12 w 909"/>
                <a:gd name="T43" fmla="*/ 168 h 235"/>
                <a:gd name="T44" fmla="*/ 4 w 909"/>
                <a:gd name="T45" fmla="*/ 144 h 235"/>
                <a:gd name="T46" fmla="*/ 0 w 909"/>
                <a:gd name="T47" fmla="*/ 117 h 235"/>
                <a:gd name="T48" fmla="*/ 3 w 909"/>
                <a:gd name="T49" fmla="*/ 93 h 235"/>
                <a:gd name="T50" fmla="*/ 9 w 909"/>
                <a:gd name="T51" fmla="*/ 71 h 235"/>
                <a:gd name="T52" fmla="*/ 20 w 909"/>
                <a:gd name="T53" fmla="*/ 51 h 235"/>
                <a:gd name="T54" fmla="*/ 34 w 909"/>
                <a:gd name="T55" fmla="*/ 34 h 235"/>
                <a:gd name="T56" fmla="*/ 53 w 909"/>
                <a:gd name="T57" fmla="*/ 20 h 235"/>
                <a:gd name="T58" fmla="*/ 72 w 909"/>
                <a:gd name="T59" fmla="*/ 9 h 235"/>
                <a:gd name="T60" fmla="*/ 95 w 909"/>
                <a:gd name="T61" fmla="*/ 2 h 235"/>
                <a:gd name="T62" fmla="*/ 118 w 909"/>
                <a:gd name="T63"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09" h="235">
                  <a:moveTo>
                    <a:pt x="118" y="0"/>
                  </a:moveTo>
                  <a:lnTo>
                    <a:pt x="793" y="0"/>
                  </a:lnTo>
                  <a:lnTo>
                    <a:pt x="820" y="3"/>
                  </a:lnTo>
                  <a:lnTo>
                    <a:pt x="844" y="12"/>
                  </a:lnTo>
                  <a:lnTo>
                    <a:pt x="866" y="25"/>
                  </a:lnTo>
                  <a:lnTo>
                    <a:pt x="885" y="43"/>
                  </a:lnTo>
                  <a:lnTo>
                    <a:pt x="898" y="66"/>
                  </a:lnTo>
                  <a:lnTo>
                    <a:pt x="907" y="91"/>
                  </a:lnTo>
                  <a:lnTo>
                    <a:pt x="909" y="117"/>
                  </a:lnTo>
                  <a:lnTo>
                    <a:pt x="907" y="144"/>
                  </a:lnTo>
                  <a:lnTo>
                    <a:pt x="898" y="168"/>
                  </a:lnTo>
                  <a:lnTo>
                    <a:pt x="885" y="190"/>
                  </a:lnTo>
                  <a:lnTo>
                    <a:pt x="866" y="208"/>
                  </a:lnTo>
                  <a:lnTo>
                    <a:pt x="844" y="222"/>
                  </a:lnTo>
                  <a:lnTo>
                    <a:pt x="820" y="231"/>
                  </a:lnTo>
                  <a:lnTo>
                    <a:pt x="793" y="235"/>
                  </a:lnTo>
                  <a:lnTo>
                    <a:pt x="118" y="235"/>
                  </a:lnTo>
                  <a:lnTo>
                    <a:pt x="91" y="231"/>
                  </a:lnTo>
                  <a:lnTo>
                    <a:pt x="66" y="222"/>
                  </a:lnTo>
                  <a:lnTo>
                    <a:pt x="45" y="208"/>
                  </a:lnTo>
                  <a:lnTo>
                    <a:pt x="26" y="190"/>
                  </a:lnTo>
                  <a:lnTo>
                    <a:pt x="12" y="168"/>
                  </a:lnTo>
                  <a:lnTo>
                    <a:pt x="4" y="144"/>
                  </a:lnTo>
                  <a:lnTo>
                    <a:pt x="0" y="117"/>
                  </a:lnTo>
                  <a:lnTo>
                    <a:pt x="3" y="93"/>
                  </a:lnTo>
                  <a:lnTo>
                    <a:pt x="9" y="71"/>
                  </a:lnTo>
                  <a:lnTo>
                    <a:pt x="20" y="51"/>
                  </a:lnTo>
                  <a:lnTo>
                    <a:pt x="34" y="34"/>
                  </a:lnTo>
                  <a:lnTo>
                    <a:pt x="53" y="20"/>
                  </a:lnTo>
                  <a:lnTo>
                    <a:pt x="72" y="9"/>
                  </a:lnTo>
                  <a:lnTo>
                    <a:pt x="95" y="2"/>
                  </a:lnTo>
                  <a:lnTo>
                    <a:pt x="118" y="0"/>
                  </a:lnTo>
                  <a:close/>
                </a:path>
              </a:pathLst>
            </a:custGeom>
            <a:solidFill>
              <a:schemeClr val="bg1">
                <a:lumMod val="6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9" name="稻壳儿榴莲果果"/>
            <p:cNvSpPr/>
            <p:nvPr/>
          </p:nvSpPr>
          <p:spPr bwMode="auto">
            <a:xfrm>
              <a:off x="5287122" y="3823874"/>
              <a:ext cx="1888084" cy="275962"/>
            </a:xfrm>
            <a:custGeom>
              <a:avLst/>
              <a:gdLst>
                <a:gd name="T0" fmla="*/ 575 w 1341"/>
                <a:gd name="T1" fmla="*/ 0 h 196"/>
                <a:gd name="T2" fmla="*/ 1341 w 1341"/>
                <a:gd name="T3" fmla="*/ 1 h 196"/>
                <a:gd name="T4" fmla="*/ 781 w 1341"/>
                <a:gd name="T5" fmla="*/ 192 h 196"/>
                <a:gd name="T6" fmla="*/ 0 w 1341"/>
                <a:gd name="T7" fmla="*/ 196 h 196"/>
                <a:gd name="T8" fmla="*/ 575 w 1341"/>
                <a:gd name="T9" fmla="*/ 0 h 196"/>
              </a:gdLst>
              <a:ahLst/>
              <a:cxnLst>
                <a:cxn ang="0">
                  <a:pos x="T0" y="T1"/>
                </a:cxn>
                <a:cxn ang="0">
                  <a:pos x="T2" y="T3"/>
                </a:cxn>
                <a:cxn ang="0">
                  <a:pos x="T4" y="T5"/>
                </a:cxn>
                <a:cxn ang="0">
                  <a:pos x="T6" y="T7"/>
                </a:cxn>
                <a:cxn ang="0">
                  <a:pos x="T8" y="T9"/>
                </a:cxn>
              </a:cxnLst>
              <a:rect l="0" t="0" r="r" b="b"/>
              <a:pathLst>
                <a:path w="1341" h="196">
                  <a:moveTo>
                    <a:pt x="575" y="0"/>
                  </a:moveTo>
                  <a:lnTo>
                    <a:pt x="1341" y="1"/>
                  </a:lnTo>
                  <a:lnTo>
                    <a:pt x="781" y="192"/>
                  </a:lnTo>
                  <a:lnTo>
                    <a:pt x="0" y="196"/>
                  </a:lnTo>
                  <a:lnTo>
                    <a:pt x="575" y="0"/>
                  </a:lnTo>
                  <a:close/>
                </a:path>
              </a:pathLst>
            </a:custGeom>
            <a:solidFill>
              <a:schemeClr val="bg1">
                <a:lumMod val="8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20" name="稻壳儿榴莲果果"/>
            <p:cNvSpPr/>
            <p:nvPr/>
          </p:nvSpPr>
          <p:spPr bwMode="auto">
            <a:xfrm>
              <a:off x="4404327" y="3914957"/>
              <a:ext cx="2827198" cy="682864"/>
            </a:xfrm>
            <a:custGeom>
              <a:avLst/>
              <a:gdLst>
                <a:gd name="T0" fmla="*/ 500 w 2008"/>
                <a:gd name="T1" fmla="*/ 0 h 485"/>
                <a:gd name="T2" fmla="*/ 501 w 2008"/>
                <a:gd name="T3" fmla="*/ 120 h 485"/>
                <a:gd name="T4" fmla="*/ 2008 w 2008"/>
                <a:gd name="T5" fmla="*/ 116 h 485"/>
                <a:gd name="T6" fmla="*/ 2008 w 2008"/>
                <a:gd name="T7" fmla="*/ 366 h 485"/>
                <a:gd name="T8" fmla="*/ 504 w 2008"/>
                <a:gd name="T9" fmla="*/ 370 h 485"/>
                <a:gd name="T10" fmla="*/ 505 w 2008"/>
                <a:gd name="T11" fmla="*/ 485 h 485"/>
                <a:gd name="T12" fmla="*/ 0 w 2008"/>
                <a:gd name="T13" fmla="*/ 243 h 485"/>
                <a:gd name="T14" fmla="*/ 500 w 2008"/>
                <a:gd name="T15" fmla="*/ 0 h 4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8" h="485">
                  <a:moveTo>
                    <a:pt x="500" y="0"/>
                  </a:moveTo>
                  <a:lnTo>
                    <a:pt x="501" y="120"/>
                  </a:lnTo>
                  <a:lnTo>
                    <a:pt x="2008" y="116"/>
                  </a:lnTo>
                  <a:lnTo>
                    <a:pt x="2008" y="366"/>
                  </a:lnTo>
                  <a:lnTo>
                    <a:pt x="504" y="370"/>
                  </a:lnTo>
                  <a:lnTo>
                    <a:pt x="505" y="485"/>
                  </a:lnTo>
                  <a:lnTo>
                    <a:pt x="0" y="243"/>
                  </a:lnTo>
                  <a:lnTo>
                    <a:pt x="500" y="0"/>
                  </a:lnTo>
                  <a:close/>
                </a:path>
              </a:pathLst>
            </a:custGeom>
            <a:solidFill>
              <a:srgbClr val="12569A"/>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grpSp>
      <p:sp>
        <p:nvSpPr>
          <p:cNvPr id="21" name="稻壳儿榴莲果果"/>
          <p:cNvSpPr/>
          <p:nvPr/>
        </p:nvSpPr>
        <p:spPr>
          <a:xfrm>
            <a:off x="8205109" y="2042351"/>
            <a:ext cx="726366" cy="726366"/>
          </a:xfrm>
          <a:prstGeom prst="ellipse">
            <a:avLst/>
          </a:prstGeom>
          <a:solidFill>
            <a:srgbClr val="3F7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22" name="稻壳儿榴莲果果"/>
          <p:cNvSpPr>
            <a:spLocks noEditPoints="1"/>
          </p:cNvSpPr>
          <p:nvPr/>
        </p:nvSpPr>
        <p:spPr bwMode="auto">
          <a:xfrm>
            <a:off x="8419417" y="2270106"/>
            <a:ext cx="302820" cy="239712"/>
          </a:xfrm>
          <a:custGeom>
            <a:avLst/>
            <a:gdLst>
              <a:gd name="T0" fmla="*/ 2455 w 3573"/>
              <a:gd name="T1" fmla="*/ 579 h 2827"/>
              <a:gd name="T2" fmla="*/ 2600 w 3573"/>
              <a:gd name="T3" fmla="*/ 760 h 2827"/>
              <a:gd name="T4" fmla="*/ 2739 w 3573"/>
              <a:gd name="T5" fmla="*/ 1081 h 2827"/>
              <a:gd name="T6" fmla="*/ 2787 w 3573"/>
              <a:gd name="T7" fmla="*/ 1432 h 2827"/>
              <a:gd name="T8" fmla="*/ 2745 w 3573"/>
              <a:gd name="T9" fmla="*/ 1761 h 2827"/>
              <a:gd name="T10" fmla="*/ 2621 w 3573"/>
              <a:gd name="T11" fmla="*/ 2067 h 2827"/>
              <a:gd name="T12" fmla="*/ 2489 w 3573"/>
              <a:gd name="T13" fmla="*/ 2244 h 2827"/>
              <a:gd name="T14" fmla="*/ 2399 w 3573"/>
              <a:gd name="T15" fmla="*/ 2271 h 2827"/>
              <a:gd name="T16" fmla="*/ 2304 w 3573"/>
              <a:gd name="T17" fmla="*/ 2241 h 2827"/>
              <a:gd name="T18" fmla="*/ 2230 w 3573"/>
              <a:gd name="T19" fmla="*/ 2155 h 2827"/>
              <a:gd name="T20" fmla="*/ 2221 w 3573"/>
              <a:gd name="T21" fmla="*/ 2044 h 2827"/>
              <a:gd name="T22" fmla="*/ 2327 w 3573"/>
              <a:gd name="T23" fmla="*/ 1864 h 2827"/>
              <a:gd name="T24" fmla="*/ 2421 w 3573"/>
              <a:gd name="T25" fmla="*/ 1582 h 2827"/>
              <a:gd name="T26" fmla="*/ 2422 w 3573"/>
              <a:gd name="T27" fmla="*/ 1289 h 2827"/>
              <a:gd name="T28" fmla="*/ 2338 w 3573"/>
              <a:gd name="T29" fmla="*/ 1020 h 2827"/>
              <a:gd name="T30" fmla="*/ 2205 w 3573"/>
              <a:gd name="T31" fmla="*/ 815 h 2827"/>
              <a:gd name="T32" fmla="*/ 2191 w 3573"/>
              <a:gd name="T33" fmla="*/ 701 h 2827"/>
              <a:gd name="T34" fmla="*/ 2255 w 3573"/>
              <a:gd name="T35" fmla="*/ 602 h 2827"/>
              <a:gd name="T36" fmla="*/ 2350 w 3573"/>
              <a:gd name="T37" fmla="*/ 557 h 2827"/>
              <a:gd name="T38" fmla="*/ 1694 w 3573"/>
              <a:gd name="T39" fmla="*/ 195 h 2827"/>
              <a:gd name="T40" fmla="*/ 1776 w 3573"/>
              <a:gd name="T41" fmla="*/ 282 h 2827"/>
              <a:gd name="T42" fmla="*/ 1785 w 3573"/>
              <a:gd name="T43" fmla="*/ 2553 h 2827"/>
              <a:gd name="T44" fmla="*/ 1720 w 3573"/>
              <a:gd name="T45" fmla="*/ 2653 h 2827"/>
              <a:gd name="T46" fmla="*/ 1625 w 3573"/>
              <a:gd name="T47" fmla="*/ 2685 h 2827"/>
              <a:gd name="T48" fmla="*/ 1522 w 3573"/>
              <a:gd name="T49" fmla="*/ 2647 h 2827"/>
              <a:gd name="T50" fmla="*/ 99 w 3573"/>
              <a:gd name="T51" fmla="*/ 1903 h 2827"/>
              <a:gd name="T52" fmla="*/ 13 w 3573"/>
              <a:gd name="T53" fmla="*/ 1817 h 2827"/>
              <a:gd name="T54" fmla="*/ 3 w 3573"/>
              <a:gd name="T55" fmla="*/ 1078 h 2827"/>
              <a:gd name="T56" fmla="*/ 72 w 3573"/>
              <a:gd name="T57" fmla="*/ 976 h 2827"/>
              <a:gd name="T58" fmla="*/ 635 w 3573"/>
              <a:gd name="T59" fmla="*/ 949 h 2827"/>
              <a:gd name="T60" fmla="*/ 1605 w 3573"/>
              <a:gd name="T61" fmla="*/ 181 h 2827"/>
              <a:gd name="T62" fmla="*/ 2983 w 3573"/>
              <a:gd name="T63" fmla="*/ 11 h 2827"/>
              <a:gd name="T64" fmla="*/ 3118 w 3573"/>
              <a:gd name="T65" fmla="*/ 138 h 2827"/>
              <a:gd name="T66" fmla="*/ 3350 w 3573"/>
              <a:gd name="T67" fmla="*/ 499 h 2827"/>
              <a:gd name="T68" fmla="*/ 3503 w 3573"/>
              <a:gd name="T69" fmla="*/ 899 h 2827"/>
              <a:gd name="T70" fmla="*/ 3569 w 3573"/>
              <a:gd name="T71" fmla="*/ 1324 h 2827"/>
              <a:gd name="T72" fmla="*/ 3545 w 3573"/>
              <a:gd name="T73" fmla="*/ 1768 h 2827"/>
              <a:gd name="T74" fmla="*/ 3427 w 3573"/>
              <a:gd name="T75" fmla="*/ 2196 h 2827"/>
              <a:gd name="T76" fmla="*/ 3218 w 3573"/>
              <a:gd name="T77" fmla="*/ 2590 h 2827"/>
              <a:gd name="T78" fmla="*/ 3040 w 3573"/>
              <a:gd name="T79" fmla="*/ 2804 h 2827"/>
              <a:gd name="T80" fmla="*/ 2957 w 3573"/>
              <a:gd name="T81" fmla="*/ 2827 h 2827"/>
              <a:gd name="T82" fmla="*/ 2863 w 3573"/>
              <a:gd name="T83" fmla="*/ 2797 h 2827"/>
              <a:gd name="T84" fmla="*/ 2787 w 3573"/>
              <a:gd name="T85" fmla="*/ 2709 h 2827"/>
              <a:gd name="T86" fmla="*/ 2783 w 3573"/>
              <a:gd name="T87" fmla="*/ 2594 h 2827"/>
              <a:gd name="T88" fmla="*/ 2933 w 3573"/>
              <a:gd name="T89" fmla="*/ 2378 h 2827"/>
              <a:gd name="T90" fmla="*/ 3113 w 3573"/>
              <a:gd name="T91" fmla="*/ 2022 h 2827"/>
              <a:gd name="T92" fmla="*/ 3206 w 3573"/>
              <a:gd name="T93" fmla="*/ 1633 h 2827"/>
              <a:gd name="T94" fmla="*/ 3207 w 3573"/>
              <a:gd name="T95" fmla="*/ 1239 h 2827"/>
              <a:gd name="T96" fmla="*/ 3122 w 3573"/>
              <a:gd name="T97" fmla="*/ 866 h 2827"/>
              <a:gd name="T98" fmla="*/ 2957 w 3573"/>
              <a:gd name="T99" fmla="*/ 522 h 2827"/>
              <a:gd name="T100" fmla="*/ 2767 w 3573"/>
              <a:gd name="T101" fmla="*/ 269 h 2827"/>
              <a:gd name="T102" fmla="*/ 2744 w 3573"/>
              <a:gd name="T103" fmla="*/ 165 h 2827"/>
              <a:gd name="T104" fmla="*/ 2791 w 3573"/>
              <a:gd name="T105" fmla="*/ 70 h 2827"/>
              <a:gd name="T106" fmla="*/ 2878 w 3573"/>
              <a:gd name="T107" fmla="*/ 8 h 2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73" h="2827">
                <a:moveTo>
                  <a:pt x="2378" y="555"/>
                </a:moveTo>
                <a:lnTo>
                  <a:pt x="2404" y="559"/>
                </a:lnTo>
                <a:lnTo>
                  <a:pt x="2431" y="567"/>
                </a:lnTo>
                <a:lnTo>
                  <a:pt x="2455" y="579"/>
                </a:lnTo>
                <a:lnTo>
                  <a:pt x="2476" y="595"/>
                </a:lnTo>
                <a:lnTo>
                  <a:pt x="2495" y="614"/>
                </a:lnTo>
                <a:lnTo>
                  <a:pt x="2551" y="686"/>
                </a:lnTo>
                <a:lnTo>
                  <a:pt x="2600" y="760"/>
                </a:lnTo>
                <a:lnTo>
                  <a:pt x="2643" y="837"/>
                </a:lnTo>
                <a:lnTo>
                  <a:pt x="2680" y="916"/>
                </a:lnTo>
                <a:lnTo>
                  <a:pt x="2713" y="998"/>
                </a:lnTo>
                <a:lnTo>
                  <a:pt x="2739" y="1081"/>
                </a:lnTo>
                <a:lnTo>
                  <a:pt x="2761" y="1166"/>
                </a:lnTo>
                <a:lnTo>
                  <a:pt x="2775" y="1253"/>
                </a:lnTo>
                <a:lnTo>
                  <a:pt x="2784" y="1342"/>
                </a:lnTo>
                <a:lnTo>
                  <a:pt x="2787" y="1432"/>
                </a:lnTo>
                <a:lnTo>
                  <a:pt x="2785" y="1516"/>
                </a:lnTo>
                <a:lnTo>
                  <a:pt x="2776" y="1598"/>
                </a:lnTo>
                <a:lnTo>
                  <a:pt x="2763" y="1681"/>
                </a:lnTo>
                <a:lnTo>
                  <a:pt x="2745" y="1761"/>
                </a:lnTo>
                <a:lnTo>
                  <a:pt x="2722" y="1840"/>
                </a:lnTo>
                <a:lnTo>
                  <a:pt x="2693" y="1918"/>
                </a:lnTo>
                <a:lnTo>
                  <a:pt x="2660" y="1993"/>
                </a:lnTo>
                <a:lnTo>
                  <a:pt x="2621" y="2067"/>
                </a:lnTo>
                <a:lnTo>
                  <a:pt x="2578" y="2137"/>
                </a:lnTo>
                <a:lnTo>
                  <a:pt x="2529" y="2206"/>
                </a:lnTo>
                <a:lnTo>
                  <a:pt x="2510" y="2226"/>
                </a:lnTo>
                <a:lnTo>
                  <a:pt x="2489" y="2244"/>
                </a:lnTo>
                <a:lnTo>
                  <a:pt x="2464" y="2257"/>
                </a:lnTo>
                <a:lnTo>
                  <a:pt x="2438" y="2267"/>
                </a:lnTo>
                <a:lnTo>
                  <a:pt x="2411" y="2271"/>
                </a:lnTo>
                <a:lnTo>
                  <a:pt x="2399" y="2271"/>
                </a:lnTo>
                <a:lnTo>
                  <a:pt x="2374" y="2269"/>
                </a:lnTo>
                <a:lnTo>
                  <a:pt x="2349" y="2263"/>
                </a:lnTo>
                <a:lnTo>
                  <a:pt x="2326" y="2254"/>
                </a:lnTo>
                <a:lnTo>
                  <a:pt x="2304" y="2241"/>
                </a:lnTo>
                <a:lnTo>
                  <a:pt x="2284" y="2224"/>
                </a:lnTo>
                <a:lnTo>
                  <a:pt x="2263" y="2202"/>
                </a:lnTo>
                <a:lnTo>
                  <a:pt x="2244" y="2180"/>
                </a:lnTo>
                <a:lnTo>
                  <a:pt x="2230" y="2155"/>
                </a:lnTo>
                <a:lnTo>
                  <a:pt x="2220" y="2128"/>
                </a:lnTo>
                <a:lnTo>
                  <a:pt x="2216" y="2099"/>
                </a:lnTo>
                <a:lnTo>
                  <a:pt x="2216" y="2071"/>
                </a:lnTo>
                <a:lnTo>
                  <a:pt x="2221" y="2044"/>
                </a:lnTo>
                <a:lnTo>
                  <a:pt x="2232" y="2017"/>
                </a:lnTo>
                <a:lnTo>
                  <a:pt x="2247" y="1992"/>
                </a:lnTo>
                <a:lnTo>
                  <a:pt x="2290" y="1929"/>
                </a:lnTo>
                <a:lnTo>
                  <a:pt x="2327" y="1864"/>
                </a:lnTo>
                <a:lnTo>
                  <a:pt x="2360" y="1796"/>
                </a:lnTo>
                <a:lnTo>
                  <a:pt x="2386" y="1727"/>
                </a:lnTo>
                <a:lnTo>
                  <a:pt x="2407" y="1655"/>
                </a:lnTo>
                <a:lnTo>
                  <a:pt x="2421" y="1582"/>
                </a:lnTo>
                <a:lnTo>
                  <a:pt x="2429" y="1507"/>
                </a:lnTo>
                <a:lnTo>
                  <a:pt x="2433" y="1432"/>
                </a:lnTo>
                <a:lnTo>
                  <a:pt x="2431" y="1359"/>
                </a:lnTo>
                <a:lnTo>
                  <a:pt x="2422" y="1289"/>
                </a:lnTo>
                <a:lnTo>
                  <a:pt x="2409" y="1219"/>
                </a:lnTo>
                <a:lnTo>
                  <a:pt x="2390" y="1151"/>
                </a:lnTo>
                <a:lnTo>
                  <a:pt x="2366" y="1085"/>
                </a:lnTo>
                <a:lnTo>
                  <a:pt x="2338" y="1020"/>
                </a:lnTo>
                <a:lnTo>
                  <a:pt x="2304" y="957"/>
                </a:lnTo>
                <a:lnTo>
                  <a:pt x="2266" y="898"/>
                </a:lnTo>
                <a:lnTo>
                  <a:pt x="2222" y="840"/>
                </a:lnTo>
                <a:lnTo>
                  <a:pt x="2205" y="815"/>
                </a:lnTo>
                <a:lnTo>
                  <a:pt x="2194" y="788"/>
                </a:lnTo>
                <a:lnTo>
                  <a:pt x="2187" y="759"/>
                </a:lnTo>
                <a:lnTo>
                  <a:pt x="2186" y="730"/>
                </a:lnTo>
                <a:lnTo>
                  <a:pt x="2191" y="701"/>
                </a:lnTo>
                <a:lnTo>
                  <a:pt x="2199" y="674"/>
                </a:lnTo>
                <a:lnTo>
                  <a:pt x="2213" y="648"/>
                </a:lnTo>
                <a:lnTo>
                  <a:pt x="2233" y="624"/>
                </a:lnTo>
                <a:lnTo>
                  <a:pt x="2255" y="602"/>
                </a:lnTo>
                <a:lnTo>
                  <a:pt x="2276" y="585"/>
                </a:lnTo>
                <a:lnTo>
                  <a:pt x="2299" y="571"/>
                </a:lnTo>
                <a:lnTo>
                  <a:pt x="2324" y="562"/>
                </a:lnTo>
                <a:lnTo>
                  <a:pt x="2350" y="557"/>
                </a:lnTo>
                <a:lnTo>
                  <a:pt x="2378" y="555"/>
                </a:lnTo>
                <a:close/>
                <a:moveTo>
                  <a:pt x="1635" y="180"/>
                </a:moveTo>
                <a:lnTo>
                  <a:pt x="1665" y="184"/>
                </a:lnTo>
                <a:lnTo>
                  <a:pt x="1694" y="195"/>
                </a:lnTo>
                <a:lnTo>
                  <a:pt x="1720" y="210"/>
                </a:lnTo>
                <a:lnTo>
                  <a:pt x="1743" y="231"/>
                </a:lnTo>
                <a:lnTo>
                  <a:pt x="1762" y="255"/>
                </a:lnTo>
                <a:lnTo>
                  <a:pt x="1776" y="282"/>
                </a:lnTo>
                <a:lnTo>
                  <a:pt x="1785" y="310"/>
                </a:lnTo>
                <a:lnTo>
                  <a:pt x="1787" y="341"/>
                </a:lnTo>
                <a:lnTo>
                  <a:pt x="1787" y="2523"/>
                </a:lnTo>
                <a:lnTo>
                  <a:pt x="1785" y="2553"/>
                </a:lnTo>
                <a:lnTo>
                  <a:pt x="1776" y="2583"/>
                </a:lnTo>
                <a:lnTo>
                  <a:pt x="1762" y="2610"/>
                </a:lnTo>
                <a:lnTo>
                  <a:pt x="1743" y="2634"/>
                </a:lnTo>
                <a:lnTo>
                  <a:pt x="1720" y="2653"/>
                </a:lnTo>
                <a:lnTo>
                  <a:pt x="1694" y="2670"/>
                </a:lnTo>
                <a:lnTo>
                  <a:pt x="1671" y="2678"/>
                </a:lnTo>
                <a:lnTo>
                  <a:pt x="1648" y="2683"/>
                </a:lnTo>
                <a:lnTo>
                  <a:pt x="1625" y="2685"/>
                </a:lnTo>
                <a:lnTo>
                  <a:pt x="1597" y="2683"/>
                </a:lnTo>
                <a:lnTo>
                  <a:pt x="1571" y="2675"/>
                </a:lnTo>
                <a:lnTo>
                  <a:pt x="1545" y="2663"/>
                </a:lnTo>
                <a:lnTo>
                  <a:pt x="1522" y="2647"/>
                </a:lnTo>
                <a:lnTo>
                  <a:pt x="635" y="1916"/>
                </a:lnTo>
                <a:lnTo>
                  <a:pt x="163" y="1916"/>
                </a:lnTo>
                <a:lnTo>
                  <a:pt x="130" y="1912"/>
                </a:lnTo>
                <a:lnTo>
                  <a:pt x="99" y="1903"/>
                </a:lnTo>
                <a:lnTo>
                  <a:pt x="72" y="1887"/>
                </a:lnTo>
                <a:lnTo>
                  <a:pt x="48" y="1868"/>
                </a:lnTo>
                <a:lnTo>
                  <a:pt x="27" y="1844"/>
                </a:lnTo>
                <a:lnTo>
                  <a:pt x="13" y="1817"/>
                </a:lnTo>
                <a:lnTo>
                  <a:pt x="3" y="1786"/>
                </a:lnTo>
                <a:lnTo>
                  <a:pt x="0" y="1754"/>
                </a:lnTo>
                <a:lnTo>
                  <a:pt x="0" y="1111"/>
                </a:lnTo>
                <a:lnTo>
                  <a:pt x="3" y="1078"/>
                </a:lnTo>
                <a:lnTo>
                  <a:pt x="13" y="1048"/>
                </a:lnTo>
                <a:lnTo>
                  <a:pt x="27" y="1019"/>
                </a:lnTo>
                <a:lnTo>
                  <a:pt x="48" y="995"/>
                </a:lnTo>
                <a:lnTo>
                  <a:pt x="72" y="976"/>
                </a:lnTo>
                <a:lnTo>
                  <a:pt x="99" y="961"/>
                </a:lnTo>
                <a:lnTo>
                  <a:pt x="130" y="952"/>
                </a:lnTo>
                <a:lnTo>
                  <a:pt x="163" y="949"/>
                </a:lnTo>
                <a:lnTo>
                  <a:pt x="635" y="949"/>
                </a:lnTo>
                <a:lnTo>
                  <a:pt x="1522" y="216"/>
                </a:lnTo>
                <a:lnTo>
                  <a:pt x="1547" y="199"/>
                </a:lnTo>
                <a:lnTo>
                  <a:pt x="1575" y="187"/>
                </a:lnTo>
                <a:lnTo>
                  <a:pt x="1605" y="181"/>
                </a:lnTo>
                <a:lnTo>
                  <a:pt x="1635" y="180"/>
                </a:lnTo>
                <a:close/>
                <a:moveTo>
                  <a:pt x="2931" y="0"/>
                </a:moveTo>
                <a:lnTo>
                  <a:pt x="2957" y="4"/>
                </a:lnTo>
                <a:lnTo>
                  <a:pt x="2983" y="11"/>
                </a:lnTo>
                <a:lnTo>
                  <a:pt x="3007" y="22"/>
                </a:lnTo>
                <a:lnTo>
                  <a:pt x="3028" y="37"/>
                </a:lnTo>
                <a:lnTo>
                  <a:pt x="3048" y="55"/>
                </a:lnTo>
                <a:lnTo>
                  <a:pt x="3118" y="138"/>
                </a:lnTo>
                <a:lnTo>
                  <a:pt x="3183" y="224"/>
                </a:lnTo>
                <a:lnTo>
                  <a:pt x="3244" y="313"/>
                </a:lnTo>
                <a:lnTo>
                  <a:pt x="3300" y="406"/>
                </a:lnTo>
                <a:lnTo>
                  <a:pt x="3350" y="499"/>
                </a:lnTo>
                <a:lnTo>
                  <a:pt x="3396" y="597"/>
                </a:lnTo>
                <a:lnTo>
                  <a:pt x="3437" y="696"/>
                </a:lnTo>
                <a:lnTo>
                  <a:pt x="3472" y="797"/>
                </a:lnTo>
                <a:lnTo>
                  <a:pt x="3503" y="899"/>
                </a:lnTo>
                <a:lnTo>
                  <a:pt x="3528" y="1003"/>
                </a:lnTo>
                <a:lnTo>
                  <a:pt x="3548" y="1108"/>
                </a:lnTo>
                <a:lnTo>
                  <a:pt x="3562" y="1216"/>
                </a:lnTo>
                <a:lnTo>
                  <a:pt x="3569" y="1324"/>
                </a:lnTo>
                <a:lnTo>
                  <a:pt x="3573" y="1432"/>
                </a:lnTo>
                <a:lnTo>
                  <a:pt x="3569" y="1545"/>
                </a:lnTo>
                <a:lnTo>
                  <a:pt x="3561" y="1656"/>
                </a:lnTo>
                <a:lnTo>
                  <a:pt x="3545" y="1768"/>
                </a:lnTo>
                <a:lnTo>
                  <a:pt x="3524" y="1877"/>
                </a:lnTo>
                <a:lnTo>
                  <a:pt x="3497" y="1985"/>
                </a:lnTo>
                <a:lnTo>
                  <a:pt x="3465" y="2092"/>
                </a:lnTo>
                <a:lnTo>
                  <a:pt x="3427" y="2196"/>
                </a:lnTo>
                <a:lnTo>
                  <a:pt x="3382" y="2299"/>
                </a:lnTo>
                <a:lnTo>
                  <a:pt x="3333" y="2399"/>
                </a:lnTo>
                <a:lnTo>
                  <a:pt x="3278" y="2496"/>
                </a:lnTo>
                <a:lnTo>
                  <a:pt x="3218" y="2590"/>
                </a:lnTo>
                <a:lnTo>
                  <a:pt x="3153" y="2682"/>
                </a:lnTo>
                <a:lnTo>
                  <a:pt x="3082" y="2770"/>
                </a:lnTo>
                <a:lnTo>
                  <a:pt x="3062" y="2789"/>
                </a:lnTo>
                <a:lnTo>
                  <a:pt x="3040" y="2804"/>
                </a:lnTo>
                <a:lnTo>
                  <a:pt x="3017" y="2816"/>
                </a:lnTo>
                <a:lnTo>
                  <a:pt x="2991" y="2824"/>
                </a:lnTo>
                <a:lnTo>
                  <a:pt x="2965" y="2827"/>
                </a:lnTo>
                <a:lnTo>
                  <a:pt x="2957" y="2827"/>
                </a:lnTo>
                <a:lnTo>
                  <a:pt x="2932" y="2825"/>
                </a:lnTo>
                <a:lnTo>
                  <a:pt x="2907" y="2820"/>
                </a:lnTo>
                <a:lnTo>
                  <a:pt x="2884" y="2810"/>
                </a:lnTo>
                <a:lnTo>
                  <a:pt x="2863" y="2797"/>
                </a:lnTo>
                <a:lnTo>
                  <a:pt x="2843" y="2780"/>
                </a:lnTo>
                <a:lnTo>
                  <a:pt x="2822" y="2759"/>
                </a:lnTo>
                <a:lnTo>
                  <a:pt x="2801" y="2735"/>
                </a:lnTo>
                <a:lnTo>
                  <a:pt x="2787" y="2709"/>
                </a:lnTo>
                <a:lnTo>
                  <a:pt x="2779" y="2681"/>
                </a:lnTo>
                <a:lnTo>
                  <a:pt x="2774" y="2651"/>
                </a:lnTo>
                <a:lnTo>
                  <a:pt x="2775" y="2622"/>
                </a:lnTo>
                <a:lnTo>
                  <a:pt x="2783" y="2594"/>
                </a:lnTo>
                <a:lnTo>
                  <a:pt x="2795" y="2565"/>
                </a:lnTo>
                <a:lnTo>
                  <a:pt x="2812" y="2540"/>
                </a:lnTo>
                <a:lnTo>
                  <a:pt x="2876" y="2461"/>
                </a:lnTo>
                <a:lnTo>
                  <a:pt x="2933" y="2378"/>
                </a:lnTo>
                <a:lnTo>
                  <a:pt x="2986" y="2294"/>
                </a:lnTo>
                <a:lnTo>
                  <a:pt x="3034" y="2206"/>
                </a:lnTo>
                <a:lnTo>
                  <a:pt x="3076" y="2114"/>
                </a:lnTo>
                <a:lnTo>
                  <a:pt x="3113" y="2022"/>
                </a:lnTo>
                <a:lnTo>
                  <a:pt x="3145" y="1927"/>
                </a:lnTo>
                <a:lnTo>
                  <a:pt x="3171" y="1831"/>
                </a:lnTo>
                <a:lnTo>
                  <a:pt x="3191" y="1732"/>
                </a:lnTo>
                <a:lnTo>
                  <a:pt x="3206" y="1633"/>
                </a:lnTo>
                <a:lnTo>
                  <a:pt x="3215" y="1533"/>
                </a:lnTo>
                <a:lnTo>
                  <a:pt x="3218" y="1432"/>
                </a:lnTo>
                <a:lnTo>
                  <a:pt x="3215" y="1336"/>
                </a:lnTo>
                <a:lnTo>
                  <a:pt x="3207" y="1239"/>
                </a:lnTo>
                <a:lnTo>
                  <a:pt x="3194" y="1144"/>
                </a:lnTo>
                <a:lnTo>
                  <a:pt x="3175" y="1050"/>
                </a:lnTo>
                <a:lnTo>
                  <a:pt x="3152" y="957"/>
                </a:lnTo>
                <a:lnTo>
                  <a:pt x="3122" y="866"/>
                </a:lnTo>
                <a:lnTo>
                  <a:pt x="3088" y="777"/>
                </a:lnTo>
                <a:lnTo>
                  <a:pt x="3049" y="690"/>
                </a:lnTo>
                <a:lnTo>
                  <a:pt x="3005" y="604"/>
                </a:lnTo>
                <a:lnTo>
                  <a:pt x="2957" y="522"/>
                </a:lnTo>
                <a:lnTo>
                  <a:pt x="2904" y="442"/>
                </a:lnTo>
                <a:lnTo>
                  <a:pt x="2846" y="365"/>
                </a:lnTo>
                <a:lnTo>
                  <a:pt x="2784" y="290"/>
                </a:lnTo>
                <a:lnTo>
                  <a:pt x="2767" y="269"/>
                </a:lnTo>
                <a:lnTo>
                  <a:pt x="2755" y="244"/>
                </a:lnTo>
                <a:lnTo>
                  <a:pt x="2747" y="219"/>
                </a:lnTo>
                <a:lnTo>
                  <a:pt x="2743" y="191"/>
                </a:lnTo>
                <a:lnTo>
                  <a:pt x="2744" y="165"/>
                </a:lnTo>
                <a:lnTo>
                  <a:pt x="2749" y="139"/>
                </a:lnTo>
                <a:lnTo>
                  <a:pt x="2758" y="114"/>
                </a:lnTo>
                <a:lnTo>
                  <a:pt x="2772" y="90"/>
                </a:lnTo>
                <a:lnTo>
                  <a:pt x="2791" y="70"/>
                </a:lnTo>
                <a:lnTo>
                  <a:pt x="2811" y="48"/>
                </a:lnTo>
                <a:lnTo>
                  <a:pt x="2831" y="31"/>
                </a:lnTo>
                <a:lnTo>
                  <a:pt x="2854" y="18"/>
                </a:lnTo>
                <a:lnTo>
                  <a:pt x="2878" y="8"/>
                </a:lnTo>
                <a:lnTo>
                  <a:pt x="2904" y="2"/>
                </a:lnTo>
                <a:lnTo>
                  <a:pt x="2931"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23" name="稻壳儿榴莲果果"/>
          <p:cNvSpPr/>
          <p:nvPr/>
        </p:nvSpPr>
        <p:spPr>
          <a:xfrm>
            <a:off x="3253978" y="2738707"/>
            <a:ext cx="726366" cy="726366"/>
          </a:xfrm>
          <a:prstGeom prst="ellipse">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grpSp>
        <p:nvGrpSpPr>
          <p:cNvPr id="24" name="稻壳儿榴莲果果"/>
          <p:cNvGrpSpPr>
            <a:grpSpLocks noChangeAspect="1"/>
          </p:cNvGrpSpPr>
          <p:nvPr/>
        </p:nvGrpSpPr>
        <p:grpSpPr bwMode="auto">
          <a:xfrm>
            <a:off x="3489811" y="2964364"/>
            <a:ext cx="238593" cy="238353"/>
            <a:chOff x="5516" y="3626"/>
            <a:chExt cx="1981" cy="1979"/>
          </a:xfrm>
          <a:solidFill>
            <a:schemeClr val="bg1"/>
          </a:solidFill>
        </p:grpSpPr>
        <p:sp>
          <p:nvSpPr>
            <p:cNvPr id="25" name="稻壳儿榴莲果果"/>
            <p:cNvSpPr/>
            <p:nvPr/>
          </p:nvSpPr>
          <p:spPr bwMode="auto">
            <a:xfrm>
              <a:off x="5524" y="4270"/>
              <a:ext cx="491" cy="498"/>
            </a:xfrm>
            <a:custGeom>
              <a:avLst/>
              <a:gdLst>
                <a:gd name="T0" fmla="*/ 980 w 980"/>
                <a:gd name="T1" fmla="*/ 0 h 996"/>
                <a:gd name="T2" fmla="*/ 952 w 980"/>
                <a:gd name="T3" fmla="*/ 46 h 996"/>
                <a:gd name="T4" fmla="*/ 921 w 980"/>
                <a:gd name="T5" fmla="*/ 94 h 996"/>
                <a:gd name="T6" fmla="*/ 890 w 980"/>
                <a:gd name="T7" fmla="*/ 145 h 996"/>
                <a:gd name="T8" fmla="*/ 856 w 980"/>
                <a:gd name="T9" fmla="*/ 198 h 996"/>
                <a:gd name="T10" fmla="*/ 819 w 980"/>
                <a:gd name="T11" fmla="*/ 255 h 996"/>
                <a:gd name="T12" fmla="*/ 781 w 980"/>
                <a:gd name="T13" fmla="*/ 314 h 996"/>
                <a:gd name="T14" fmla="*/ 740 w 980"/>
                <a:gd name="T15" fmla="*/ 376 h 996"/>
                <a:gd name="T16" fmla="*/ 696 w 980"/>
                <a:gd name="T17" fmla="*/ 444 h 996"/>
                <a:gd name="T18" fmla="*/ 649 w 980"/>
                <a:gd name="T19" fmla="*/ 514 h 996"/>
                <a:gd name="T20" fmla="*/ 599 w 980"/>
                <a:gd name="T21" fmla="*/ 588 h 996"/>
                <a:gd name="T22" fmla="*/ 546 w 980"/>
                <a:gd name="T23" fmla="*/ 665 h 996"/>
                <a:gd name="T24" fmla="*/ 491 w 980"/>
                <a:gd name="T25" fmla="*/ 748 h 996"/>
                <a:gd name="T26" fmla="*/ 431 w 980"/>
                <a:gd name="T27" fmla="*/ 834 h 996"/>
                <a:gd name="T28" fmla="*/ 369 w 980"/>
                <a:gd name="T29" fmla="*/ 926 h 996"/>
                <a:gd name="T30" fmla="*/ 347 w 980"/>
                <a:gd name="T31" fmla="*/ 960 h 996"/>
                <a:gd name="T32" fmla="*/ 331 w 980"/>
                <a:gd name="T33" fmla="*/ 996 h 996"/>
                <a:gd name="T34" fmla="*/ 0 w 980"/>
                <a:gd name="T35" fmla="*/ 666 h 996"/>
                <a:gd name="T36" fmla="*/ 2 w 980"/>
                <a:gd name="T37" fmla="*/ 664 h 996"/>
                <a:gd name="T38" fmla="*/ 8 w 980"/>
                <a:gd name="T39" fmla="*/ 657 h 996"/>
                <a:gd name="T40" fmla="*/ 18 w 980"/>
                <a:gd name="T41" fmla="*/ 645 h 996"/>
                <a:gd name="T42" fmla="*/ 30 w 980"/>
                <a:gd name="T43" fmla="*/ 629 h 996"/>
                <a:gd name="T44" fmla="*/ 47 w 980"/>
                <a:gd name="T45" fmla="*/ 609 h 996"/>
                <a:gd name="T46" fmla="*/ 66 w 980"/>
                <a:gd name="T47" fmla="*/ 588 h 996"/>
                <a:gd name="T48" fmla="*/ 89 w 980"/>
                <a:gd name="T49" fmla="*/ 561 h 996"/>
                <a:gd name="T50" fmla="*/ 115 w 980"/>
                <a:gd name="T51" fmla="*/ 533 h 996"/>
                <a:gd name="T52" fmla="*/ 144 w 980"/>
                <a:gd name="T53" fmla="*/ 503 h 996"/>
                <a:gd name="T54" fmla="*/ 174 w 980"/>
                <a:gd name="T55" fmla="*/ 471 h 996"/>
                <a:gd name="T56" fmla="*/ 208 w 980"/>
                <a:gd name="T57" fmla="*/ 438 h 996"/>
                <a:gd name="T58" fmla="*/ 244 w 980"/>
                <a:gd name="T59" fmla="*/ 403 h 996"/>
                <a:gd name="T60" fmla="*/ 283 w 980"/>
                <a:gd name="T61" fmla="*/ 368 h 996"/>
                <a:gd name="T62" fmla="*/ 324 w 980"/>
                <a:gd name="T63" fmla="*/ 332 h 996"/>
                <a:gd name="T64" fmla="*/ 366 w 980"/>
                <a:gd name="T65" fmla="*/ 296 h 996"/>
                <a:gd name="T66" fmla="*/ 410 w 980"/>
                <a:gd name="T67" fmla="*/ 261 h 996"/>
                <a:gd name="T68" fmla="*/ 457 w 980"/>
                <a:gd name="T69" fmla="*/ 226 h 996"/>
                <a:gd name="T70" fmla="*/ 504 w 980"/>
                <a:gd name="T71" fmla="*/ 192 h 996"/>
                <a:gd name="T72" fmla="*/ 554 w 980"/>
                <a:gd name="T73" fmla="*/ 160 h 996"/>
                <a:gd name="T74" fmla="*/ 603 w 980"/>
                <a:gd name="T75" fmla="*/ 130 h 996"/>
                <a:gd name="T76" fmla="*/ 655 w 980"/>
                <a:gd name="T77" fmla="*/ 102 h 996"/>
                <a:gd name="T78" fmla="*/ 707 w 980"/>
                <a:gd name="T79" fmla="*/ 76 h 996"/>
                <a:gd name="T80" fmla="*/ 761 w 980"/>
                <a:gd name="T81" fmla="*/ 54 h 996"/>
                <a:gd name="T82" fmla="*/ 815 w 980"/>
                <a:gd name="T83" fmla="*/ 35 h 996"/>
                <a:gd name="T84" fmla="*/ 870 w 980"/>
                <a:gd name="T85" fmla="*/ 19 h 996"/>
                <a:gd name="T86" fmla="*/ 925 w 980"/>
                <a:gd name="T87" fmla="*/ 7 h 996"/>
                <a:gd name="T88" fmla="*/ 980 w 980"/>
                <a:gd name="T89" fmla="*/ 0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0" h="996">
                  <a:moveTo>
                    <a:pt x="980" y="0"/>
                  </a:moveTo>
                  <a:lnTo>
                    <a:pt x="952" y="46"/>
                  </a:lnTo>
                  <a:lnTo>
                    <a:pt x="921" y="94"/>
                  </a:lnTo>
                  <a:lnTo>
                    <a:pt x="890" y="145"/>
                  </a:lnTo>
                  <a:lnTo>
                    <a:pt x="856" y="198"/>
                  </a:lnTo>
                  <a:lnTo>
                    <a:pt x="819" y="255"/>
                  </a:lnTo>
                  <a:lnTo>
                    <a:pt x="781" y="314"/>
                  </a:lnTo>
                  <a:lnTo>
                    <a:pt x="740" y="376"/>
                  </a:lnTo>
                  <a:lnTo>
                    <a:pt x="696" y="444"/>
                  </a:lnTo>
                  <a:lnTo>
                    <a:pt x="649" y="514"/>
                  </a:lnTo>
                  <a:lnTo>
                    <a:pt x="599" y="588"/>
                  </a:lnTo>
                  <a:lnTo>
                    <a:pt x="546" y="665"/>
                  </a:lnTo>
                  <a:lnTo>
                    <a:pt x="491" y="748"/>
                  </a:lnTo>
                  <a:lnTo>
                    <a:pt x="431" y="834"/>
                  </a:lnTo>
                  <a:lnTo>
                    <a:pt x="369" y="926"/>
                  </a:lnTo>
                  <a:lnTo>
                    <a:pt x="347" y="960"/>
                  </a:lnTo>
                  <a:lnTo>
                    <a:pt x="331" y="996"/>
                  </a:lnTo>
                  <a:lnTo>
                    <a:pt x="0" y="666"/>
                  </a:lnTo>
                  <a:lnTo>
                    <a:pt x="2" y="664"/>
                  </a:lnTo>
                  <a:lnTo>
                    <a:pt x="8" y="657"/>
                  </a:lnTo>
                  <a:lnTo>
                    <a:pt x="18" y="645"/>
                  </a:lnTo>
                  <a:lnTo>
                    <a:pt x="30" y="629"/>
                  </a:lnTo>
                  <a:lnTo>
                    <a:pt x="47" y="609"/>
                  </a:lnTo>
                  <a:lnTo>
                    <a:pt x="66" y="588"/>
                  </a:lnTo>
                  <a:lnTo>
                    <a:pt x="89" y="561"/>
                  </a:lnTo>
                  <a:lnTo>
                    <a:pt x="115" y="533"/>
                  </a:lnTo>
                  <a:lnTo>
                    <a:pt x="144" y="503"/>
                  </a:lnTo>
                  <a:lnTo>
                    <a:pt x="174" y="471"/>
                  </a:lnTo>
                  <a:lnTo>
                    <a:pt x="208" y="438"/>
                  </a:lnTo>
                  <a:lnTo>
                    <a:pt x="244" y="403"/>
                  </a:lnTo>
                  <a:lnTo>
                    <a:pt x="283" y="368"/>
                  </a:lnTo>
                  <a:lnTo>
                    <a:pt x="324" y="332"/>
                  </a:lnTo>
                  <a:lnTo>
                    <a:pt x="366" y="296"/>
                  </a:lnTo>
                  <a:lnTo>
                    <a:pt x="410" y="261"/>
                  </a:lnTo>
                  <a:lnTo>
                    <a:pt x="457" y="226"/>
                  </a:lnTo>
                  <a:lnTo>
                    <a:pt x="504" y="192"/>
                  </a:lnTo>
                  <a:lnTo>
                    <a:pt x="554" y="160"/>
                  </a:lnTo>
                  <a:lnTo>
                    <a:pt x="603" y="130"/>
                  </a:lnTo>
                  <a:lnTo>
                    <a:pt x="655" y="102"/>
                  </a:lnTo>
                  <a:lnTo>
                    <a:pt x="707" y="76"/>
                  </a:lnTo>
                  <a:lnTo>
                    <a:pt x="761" y="54"/>
                  </a:lnTo>
                  <a:lnTo>
                    <a:pt x="815" y="35"/>
                  </a:lnTo>
                  <a:lnTo>
                    <a:pt x="870" y="19"/>
                  </a:lnTo>
                  <a:lnTo>
                    <a:pt x="925" y="7"/>
                  </a:lnTo>
                  <a:lnTo>
                    <a:pt x="980"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26" name="稻壳儿榴莲果果"/>
            <p:cNvSpPr/>
            <p:nvPr/>
          </p:nvSpPr>
          <p:spPr bwMode="auto">
            <a:xfrm>
              <a:off x="6354" y="5106"/>
              <a:ext cx="498" cy="489"/>
            </a:xfrm>
            <a:custGeom>
              <a:avLst/>
              <a:gdLst>
                <a:gd name="T0" fmla="*/ 998 w 998"/>
                <a:gd name="T1" fmla="*/ 0 h 979"/>
                <a:gd name="T2" fmla="*/ 990 w 998"/>
                <a:gd name="T3" fmla="*/ 55 h 979"/>
                <a:gd name="T4" fmla="*/ 978 w 998"/>
                <a:gd name="T5" fmla="*/ 111 h 979"/>
                <a:gd name="T6" fmla="*/ 963 w 998"/>
                <a:gd name="T7" fmla="*/ 165 h 979"/>
                <a:gd name="T8" fmla="*/ 943 w 998"/>
                <a:gd name="T9" fmla="*/ 220 h 979"/>
                <a:gd name="T10" fmla="*/ 920 w 998"/>
                <a:gd name="T11" fmla="*/ 273 h 979"/>
                <a:gd name="T12" fmla="*/ 895 w 998"/>
                <a:gd name="T13" fmla="*/ 326 h 979"/>
                <a:gd name="T14" fmla="*/ 867 w 998"/>
                <a:gd name="T15" fmla="*/ 377 h 979"/>
                <a:gd name="T16" fmla="*/ 837 w 998"/>
                <a:gd name="T17" fmla="*/ 427 h 979"/>
                <a:gd name="T18" fmla="*/ 804 w 998"/>
                <a:gd name="T19" fmla="*/ 477 h 979"/>
                <a:gd name="T20" fmla="*/ 770 w 998"/>
                <a:gd name="T21" fmla="*/ 524 h 979"/>
                <a:gd name="T22" fmla="*/ 736 w 998"/>
                <a:gd name="T23" fmla="*/ 570 h 979"/>
                <a:gd name="T24" fmla="*/ 700 w 998"/>
                <a:gd name="T25" fmla="*/ 614 h 979"/>
                <a:gd name="T26" fmla="*/ 665 w 998"/>
                <a:gd name="T27" fmla="*/ 657 h 979"/>
                <a:gd name="T28" fmla="*/ 629 w 998"/>
                <a:gd name="T29" fmla="*/ 698 h 979"/>
                <a:gd name="T30" fmla="*/ 594 w 998"/>
                <a:gd name="T31" fmla="*/ 736 h 979"/>
                <a:gd name="T32" fmla="*/ 559 w 998"/>
                <a:gd name="T33" fmla="*/ 771 h 979"/>
                <a:gd name="T34" fmla="*/ 525 w 998"/>
                <a:gd name="T35" fmla="*/ 805 h 979"/>
                <a:gd name="T36" fmla="*/ 494 w 998"/>
                <a:gd name="T37" fmla="*/ 837 h 979"/>
                <a:gd name="T38" fmla="*/ 463 w 998"/>
                <a:gd name="T39" fmla="*/ 866 h 979"/>
                <a:gd name="T40" fmla="*/ 434 w 998"/>
                <a:gd name="T41" fmla="*/ 891 h 979"/>
                <a:gd name="T42" fmla="*/ 409 w 998"/>
                <a:gd name="T43" fmla="*/ 914 h 979"/>
                <a:gd name="T44" fmla="*/ 386 w 998"/>
                <a:gd name="T45" fmla="*/ 933 h 979"/>
                <a:gd name="T46" fmla="*/ 367 w 998"/>
                <a:gd name="T47" fmla="*/ 949 h 979"/>
                <a:gd name="T48" fmla="*/ 351 w 998"/>
                <a:gd name="T49" fmla="*/ 962 h 979"/>
                <a:gd name="T50" fmla="*/ 340 w 998"/>
                <a:gd name="T51" fmla="*/ 972 h 979"/>
                <a:gd name="T52" fmla="*/ 333 w 998"/>
                <a:gd name="T53" fmla="*/ 978 h 979"/>
                <a:gd name="T54" fmla="*/ 330 w 998"/>
                <a:gd name="T55" fmla="*/ 979 h 979"/>
                <a:gd name="T56" fmla="*/ 0 w 998"/>
                <a:gd name="T57" fmla="*/ 649 h 979"/>
                <a:gd name="T58" fmla="*/ 35 w 998"/>
                <a:gd name="T59" fmla="*/ 633 h 979"/>
                <a:gd name="T60" fmla="*/ 70 w 998"/>
                <a:gd name="T61" fmla="*/ 612 h 979"/>
                <a:gd name="T62" fmla="*/ 161 w 998"/>
                <a:gd name="T63" fmla="*/ 549 h 979"/>
                <a:gd name="T64" fmla="*/ 248 w 998"/>
                <a:gd name="T65" fmla="*/ 490 h 979"/>
                <a:gd name="T66" fmla="*/ 330 w 998"/>
                <a:gd name="T67" fmla="*/ 433 h 979"/>
                <a:gd name="T68" fmla="*/ 409 w 998"/>
                <a:gd name="T69" fmla="*/ 381 h 979"/>
                <a:gd name="T70" fmla="*/ 483 w 998"/>
                <a:gd name="T71" fmla="*/ 332 h 979"/>
                <a:gd name="T72" fmla="*/ 553 w 998"/>
                <a:gd name="T73" fmla="*/ 285 h 979"/>
                <a:gd name="T74" fmla="*/ 619 w 998"/>
                <a:gd name="T75" fmla="*/ 241 h 979"/>
                <a:gd name="T76" fmla="*/ 682 w 998"/>
                <a:gd name="T77" fmla="*/ 200 h 979"/>
                <a:gd name="T78" fmla="*/ 743 w 998"/>
                <a:gd name="T79" fmla="*/ 162 h 979"/>
                <a:gd name="T80" fmla="*/ 799 w 998"/>
                <a:gd name="T81" fmla="*/ 125 h 979"/>
                <a:gd name="T82" fmla="*/ 853 w 998"/>
                <a:gd name="T83" fmla="*/ 92 h 979"/>
                <a:gd name="T84" fmla="*/ 903 w 998"/>
                <a:gd name="T85" fmla="*/ 59 h 979"/>
                <a:gd name="T86" fmla="*/ 952 w 998"/>
                <a:gd name="T87" fmla="*/ 29 h 979"/>
                <a:gd name="T88" fmla="*/ 998 w 998"/>
                <a:gd name="T89" fmla="*/ 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8" h="979">
                  <a:moveTo>
                    <a:pt x="998" y="0"/>
                  </a:moveTo>
                  <a:lnTo>
                    <a:pt x="990" y="55"/>
                  </a:lnTo>
                  <a:lnTo>
                    <a:pt x="978" y="111"/>
                  </a:lnTo>
                  <a:lnTo>
                    <a:pt x="963" y="165"/>
                  </a:lnTo>
                  <a:lnTo>
                    <a:pt x="943" y="220"/>
                  </a:lnTo>
                  <a:lnTo>
                    <a:pt x="920" y="273"/>
                  </a:lnTo>
                  <a:lnTo>
                    <a:pt x="895" y="326"/>
                  </a:lnTo>
                  <a:lnTo>
                    <a:pt x="867" y="377"/>
                  </a:lnTo>
                  <a:lnTo>
                    <a:pt x="837" y="427"/>
                  </a:lnTo>
                  <a:lnTo>
                    <a:pt x="804" y="477"/>
                  </a:lnTo>
                  <a:lnTo>
                    <a:pt x="770" y="524"/>
                  </a:lnTo>
                  <a:lnTo>
                    <a:pt x="736" y="570"/>
                  </a:lnTo>
                  <a:lnTo>
                    <a:pt x="700" y="614"/>
                  </a:lnTo>
                  <a:lnTo>
                    <a:pt x="665" y="657"/>
                  </a:lnTo>
                  <a:lnTo>
                    <a:pt x="629" y="698"/>
                  </a:lnTo>
                  <a:lnTo>
                    <a:pt x="594" y="736"/>
                  </a:lnTo>
                  <a:lnTo>
                    <a:pt x="559" y="771"/>
                  </a:lnTo>
                  <a:lnTo>
                    <a:pt x="525" y="805"/>
                  </a:lnTo>
                  <a:lnTo>
                    <a:pt x="494" y="837"/>
                  </a:lnTo>
                  <a:lnTo>
                    <a:pt x="463" y="866"/>
                  </a:lnTo>
                  <a:lnTo>
                    <a:pt x="434" y="891"/>
                  </a:lnTo>
                  <a:lnTo>
                    <a:pt x="409" y="914"/>
                  </a:lnTo>
                  <a:lnTo>
                    <a:pt x="386" y="933"/>
                  </a:lnTo>
                  <a:lnTo>
                    <a:pt x="367" y="949"/>
                  </a:lnTo>
                  <a:lnTo>
                    <a:pt x="351" y="962"/>
                  </a:lnTo>
                  <a:lnTo>
                    <a:pt x="340" y="972"/>
                  </a:lnTo>
                  <a:lnTo>
                    <a:pt x="333" y="978"/>
                  </a:lnTo>
                  <a:lnTo>
                    <a:pt x="330" y="979"/>
                  </a:lnTo>
                  <a:lnTo>
                    <a:pt x="0" y="649"/>
                  </a:lnTo>
                  <a:lnTo>
                    <a:pt x="35" y="633"/>
                  </a:lnTo>
                  <a:lnTo>
                    <a:pt x="70" y="612"/>
                  </a:lnTo>
                  <a:lnTo>
                    <a:pt x="161" y="549"/>
                  </a:lnTo>
                  <a:lnTo>
                    <a:pt x="248" y="490"/>
                  </a:lnTo>
                  <a:lnTo>
                    <a:pt x="330" y="433"/>
                  </a:lnTo>
                  <a:lnTo>
                    <a:pt x="409" y="381"/>
                  </a:lnTo>
                  <a:lnTo>
                    <a:pt x="483" y="332"/>
                  </a:lnTo>
                  <a:lnTo>
                    <a:pt x="553" y="285"/>
                  </a:lnTo>
                  <a:lnTo>
                    <a:pt x="619" y="241"/>
                  </a:lnTo>
                  <a:lnTo>
                    <a:pt x="682" y="200"/>
                  </a:lnTo>
                  <a:lnTo>
                    <a:pt x="743" y="162"/>
                  </a:lnTo>
                  <a:lnTo>
                    <a:pt x="799" y="125"/>
                  </a:lnTo>
                  <a:lnTo>
                    <a:pt x="853" y="92"/>
                  </a:lnTo>
                  <a:lnTo>
                    <a:pt x="903" y="59"/>
                  </a:lnTo>
                  <a:lnTo>
                    <a:pt x="952" y="29"/>
                  </a:lnTo>
                  <a:lnTo>
                    <a:pt x="998"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27" name="稻壳儿榴莲果果"/>
            <p:cNvSpPr/>
            <p:nvPr/>
          </p:nvSpPr>
          <p:spPr bwMode="auto">
            <a:xfrm>
              <a:off x="5516" y="4987"/>
              <a:ext cx="618" cy="618"/>
            </a:xfrm>
            <a:custGeom>
              <a:avLst/>
              <a:gdLst>
                <a:gd name="T0" fmla="*/ 496 w 1237"/>
                <a:gd name="T1" fmla="*/ 0 h 1235"/>
                <a:gd name="T2" fmla="*/ 532 w 1237"/>
                <a:gd name="T3" fmla="*/ 36 h 1235"/>
                <a:gd name="T4" fmla="*/ 502 w 1237"/>
                <a:gd name="T5" fmla="*/ 104 h 1235"/>
                <a:gd name="T6" fmla="*/ 474 w 1237"/>
                <a:gd name="T7" fmla="*/ 173 h 1235"/>
                <a:gd name="T8" fmla="*/ 447 w 1237"/>
                <a:gd name="T9" fmla="*/ 248 h 1235"/>
                <a:gd name="T10" fmla="*/ 423 w 1237"/>
                <a:gd name="T11" fmla="*/ 324 h 1235"/>
                <a:gd name="T12" fmla="*/ 403 w 1237"/>
                <a:gd name="T13" fmla="*/ 401 h 1235"/>
                <a:gd name="T14" fmla="*/ 375 w 1237"/>
                <a:gd name="T15" fmla="*/ 522 h 1235"/>
                <a:gd name="T16" fmla="*/ 353 w 1237"/>
                <a:gd name="T17" fmla="*/ 644 h 1235"/>
                <a:gd name="T18" fmla="*/ 335 w 1237"/>
                <a:gd name="T19" fmla="*/ 767 h 1235"/>
                <a:gd name="T20" fmla="*/ 323 w 1237"/>
                <a:gd name="T21" fmla="*/ 890 h 1235"/>
                <a:gd name="T22" fmla="*/ 320 w 1237"/>
                <a:gd name="T23" fmla="*/ 915 h 1235"/>
                <a:gd name="T24" fmla="*/ 423 w 1237"/>
                <a:gd name="T25" fmla="*/ 906 h 1235"/>
                <a:gd name="T26" fmla="*/ 526 w 1237"/>
                <a:gd name="T27" fmla="*/ 893 h 1235"/>
                <a:gd name="T28" fmla="*/ 647 w 1237"/>
                <a:gd name="T29" fmla="*/ 874 h 1235"/>
                <a:gd name="T30" fmla="*/ 766 w 1237"/>
                <a:gd name="T31" fmla="*/ 849 h 1235"/>
                <a:gd name="T32" fmla="*/ 885 w 1237"/>
                <a:gd name="T33" fmla="*/ 820 h 1235"/>
                <a:gd name="T34" fmla="*/ 1002 w 1237"/>
                <a:gd name="T35" fmla="*/ 784 h 1235"/>
                <a:gd name="T36" fmla="*/ 1060 w 1237"/>
                <a:gd name="T37" fmla="*/ 763 h 1235"/>
                <a:gd name="T38" fmla="*/ 1117 w 1237"/>
                <a:gd name="T39" fmla="*/ 740 h 1235"/>
                <a:gd name="T40" fmla="*/ 1173 w 1237"/>
                <a:gd name="T41" fmla="*/ 717 h 1235"/>
                <a:gd name="T42" fmla="*/ 1200 w 1237"/>
                <a:gd name="T43" fmla="*/ 704 h 1235"/>
                <a:gd name="T44" fmla="*/ 1237 w 1237"/>
                <a:gd name="T45" fmla="*/ 740 h 1235"/>
                <a:gd name="T46" fmla="*/ 1194 w 1237"/>
                <a:gd name="T47" fmla="*/ 797 h 1235"/>
                <a:gd name="T48" fmla="*/ 1147 w 1237"/>
                <a:gd name="T49" fmla="*/ 851 h 1235"/>
                <a:gd name="T50" fmla="*/ 1095 w 1237"/>
                <a:gd name="T51" fmla="*/ 901 h 1235"/>
                <a:gd name="T52" fmla="*/ 1041 w 1237"/>
                <a:gd name="T53" fmla="*/ 947 h 1235"/>
                <a:gd name="T54" fmla="*/ 983 w 1237"/>
                <a:gd name="T55" fmla="*/ 989 h 1235"/>
                <a:gd name="T56" fmla="*/ 922 w 1237"/>
                <a:gd name="T57" fmla="*/ 1027 h 1235"/>
                <a:gd name="T58" fmla="*/ 858 w 1237"/>
                <a:gd name="T59" fmla="*/ 1062 h 1235"/>
                <a:gd name="T60" fmla="*/ 794 w 1237"/>
                <a:gd name="T61" fmla="*/ 1094 h 1235"/>
                <a:gd name="T62" fmla="*/ 728 w 1237"/>
                <a:gd name="T63" fmla="*/ 1123 h 1235"/>
                <a:gd name="T64" fmla="*/ 661 w 1237"/>
                <a:gd name="T65" fmla="*/ 1147 h 1235"/>
                <a:gd name="T66" fmla="*/ 594 w 1237"/>
                <a:gd name="T67" fmla="*/ 1169 h 1235"/>
                <a:gd name="T68" fmla="*/ 491 w 1237"/>
                <a:gd name="T69" fmla="*/ 1196 h 1235"/>
                <a:gd name="T70" fmla="*/ 386 w 1237"/>
                <a:gd name="T71" fmla="*/ 1217 h 1235"/>
                <a:gd name="T72" fmla="*/ 280 w 1237"/>
                <a:gd name="T73" fmla="*/ 1229 h 1235"/>
                <a:gd name="T74" fmla="*/ 174 w 1237"/>
                <a:gd name="T75" fmla="*/ 1235 h 1235"/>
                <a:gd name="T76" fmla="*/ 151 w 1237"/>
                <a:gd name="T77" fmla="*/ 1235 h 1235"/>
                <a:gd name="T78" fmla="*/ 128 w 1237"/>
                <a:gd name="T79" fmla="*/ 1233 h 1235"/>
                <a:gd name="T80" fmla="*/ 106 w 1237"/>
                <a:gd name="T81" fmla="*/ 1228 h 1235"/>
                <a:gd name="T82" fmla="*/ 80 w 1237"/>
                <a:gd name="T83" fmla="*/ 1217 h 1235"/>
                <a:gd name="T84" fmla="*/ 57 w 1237"/>
                <a:gd name="T85" fmla="*/ 1201 h 1235"/>
                <a:gd name="T86" fmla="*/ 36 w 1237"/>
                <a:gd name="T87" fmla="*/ 1182 h 1235"/>
                <a:gd name="T88" fmla="*/ 21 w 1237"/>
                <a:gd name="T89" fmla="*/ 1159 h 1235"/>
                <a:gd name="T90" fmla="*/ 8 w 1237"/>
                <a:gd name="T91" fmla="*/ 1134 h 1235"/>
                <a:gd name="T92" fmla="*/ 1 w 1237"/>
                <a:gd name="T93" fmla="*/ 1106 h 1235"/>
                <a:gd name="T94" fmla="*/ 0 w 1237"/>
                <a:gd name="T95" fmla="*/ 1073 h 1235"/>
                <a:gd name="T96" fmla="*/ 0 w 1237"/>
                <a:gd name="T97" fmla="*/ 1041 h 1235"/>
                <a:gd name="T98" fmla="*/ 6 w 1237"/>
                <a:gd name="T99" fmla="*/ 947 h 1235"/>
                <a:gd name="T100" fmla="*/ 18 w 1237"/>
                <a:gd name="T101" fmla="*/ 855 h 1235"/>
                <a:gd name="T102" fmla="*/ 35 w 1237"/>
                <a:gd name="T103" fmla="*/ 762 h 1235"/>
                <a:gd name="T104" fmla="*/ 57 w 1237"/>
                <a:gd name="T105" fmla="*/ 671 h 1235"/>
                <a:gd name="T106" fmla="*/ 85 w 1237"/>
                <a:gd name="T107" fmla="*/ 582 h 1235"/>
                <a:gd name="T108" fmla="*/ 115 w 1237"/>
                <a:gd name="T109" fmla="*/ 501 h 1235"/>
                <a:gd name="T110" fmla="*/ 150 w 1237"/>
                <a:gd name="T111" fmla="*/ 421 h 1235"/>
                <a:gd name="T112" fmla="*/ 190 w 1237"/>
                <a:gd name="T113" fmla="*/ 345 h 1235"/>
                <a:gd name="T114" fmla="*/ 235 w 1237"/>
                <a:gd name="T115" fmla="*/ 270 h 1235"/>
                <a:gd name="T116" fmla="*/ 285 w 1237"/>
                <a:gd name="T117" fmla="*/ 200 h 1235"/>
                <a:gd name="T118" fmla="*/ 331 w 1237"/>
                <a:gd name="T119" fmla="*/ 144 h 1235"/>
                <a:gd name="T120" fmla="*/ 382 w 1237"/>
                <a:gd name="T121" fmla="*/ 92 h 1235"/>
                <a:gd name="T122" fmla="*/ 438 w 1237"/>
                <a:gd name="T123" fmla="*/ 44 h 1235"/>
                <a:gd name="T124" fmla="*/ 496 w 1237"/>
                <a:gd name="T125" fmla="*/ 0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37" h="1235">
                  <a:moveTo>
                    <a:pt x="496" y="0"/>
                  </a:moveTo>
                  <a:lnTo>
                    <a:pt x="532" y="36"/>
                  </a:lnTo>
                  <a:lnTo>
                    <a:pt x="502" y="104"/>
                  </a:lnTo>
                  <a:lnTo>
                    <a:pt x="474" y="173"/>
                  </a:lnTo>
                  <a:lnTo>
                    <a:pt x="447" y="248"/>
                  </a:lnTo>
                  <a:lnTo>
                    <a:pt x="423" y="324"/>
                  </a:lnTo>
                  <a:lnTo>
                    <a:pt x="403" y="401"/>
                  </a:lnTo>
                  <a:lnTo>
                    <a:pt x="375" y="522"/>
                  </a:lnTo>
                  <a:lnTo>
                    <a:pt x="353" y="644"/>
                  </a:lnTo>
                  <a:lnTo>
                    <a:pt x="335" y="767"/>
                  </a:lnTo>
                  <a:lnTo>
                    <a:pt x="323" y="890"/>
                  </a:lnTo>
                  <a:lnTo>
                    <a:pt x="320" y="915"/>
                  </a:lnTo>
                  <a:lnTo>
                    <a:pt x="423" y="906"/>
                  </a:lnTo>
                  <a:lnTo>
                    <a:pt x="526" y="893"/>
                  </a:lnTo>
                  <a:lnTo>
                    <a:pt x="647" y="874"/>
                  </a:lnTo>
                  <a:lnTo>
                    <a:pt x="766" y="849"/>
                  </a:lnTo>
                  <a:lnTo>
                    <a:pt x="885" y="820"/>
                  </a:lnTo>
                  <a:lnTo>
                    <a:pt x="1002" y="784"/>
                  </a:lnTo>
                  <a:lnTo>
                    <a:pt x="1060" y="763"/>
                  </a:lnTo>
                  <a:lnTo>
                    <a:pt x="1117" y="740"/>
                  </a:lnTo>
                  <a:lnTo>
                    <a:pt x="1173" y="717"/>
                  </a:lnTo>
                  <a:lnTo>
                    <a:pt x="1200" y="704"/>
                  </a:lnTo>
                  <a:lnTo>
                    <a:pt x="1237" y="740"/>
                  </a:lnTo>
                  <a:lnTo>
                    <a:pt x="1194" y="797"/>
                  </a:lnTo>
                  <a:lnTo>
                    <a:pt x="1147" y="851"/>
                  </a:lnTo>
                  <a:lnTo>
                    <a:pt x="1095" y="901"/>
                  </a:lnTo>
                  <a:lnTo>
                    <a:pt x="1041" y="947"/>
                  </a:lnTo>
                  <a:lnTo>
                    <a:pt x="983" y="989"/>
                  </a:lnTo>
                  <a:lnTo>
                    <a:pt x="922" y="1027"/>
                  </a:lnTo>
                  <a:lnTo>
                    <a:pt x="858" y="1062"/>
                  </a:lnTo>
                  <a:lnTo>
                    <a:pt x="794" y="1094"/>
                  </a:lnTo>
                  <a:lnTo>
                    <a:pt x="728" y="1123"/>
                  </a:lnTo>
                  <a:lnTo>
                    <a:pt x="661" y="1147"/>
                  </a:lnTo>
                  <a:lnTo>
                    <a:pt x="594" y="1169"/>
                  </a:lnTo>
                  <a:lnTo>
                    <a:pt x="491" y="1196"/>
                  </a:lnTo>
                  <a:lnTo>
                    <a:pt x="386" y="1217"/>
                  </a:lnTo>
                  <a:lnTo>
                    <a:pt x="280" y="1229"/>
                  </a:lnTo>
                  <a:lnTo>
                    <a:pt x="174" y="1235"/>
                  </a:lnTo>
                  <a:lnTo>
                    <a:pt x="151" y="1235"/>
                  </a:lnTo>
                  <a:lnTo>
                    <a:pt x="128" y="1233"/>
                  </a:lnTo>
                  <a:lnTo>
                    <a:pt x="106" y="1228"/>
                  </a:lnTo>
                  <a:lnTo>
                    <a:pt x="80" y="1217"/>
                  </a:lnTo>
                  <a:lnTo>
                    <a:pt x="57" y="1201"/>
                  </a:lnTo>
                  <a:lnTo>
                    <a:pt x="36" y="1182"/>
                  </a:lnTo>
                  <a:lnTo>
                    <a:pt x="21" y="1159"/>
                  </a:lnTo>
                  <a:lnTo>
                    <a:pt x="8" y="1134"/>
                  </a:lnTo>
                  <a:lnTo>
                    <a:pt x="1" y="1106"/>
                  </a:lnTo>
                  <a:lnTo>
                    <a:pt x="0" y="1073"/>
                  </a:lnTo>
                  <a:lnTo>
                    <a:pt x="0" y="1041"/>
                  </a:lnTo>
                  <a:lnTo>
                    <a:pt x="6" y="947"/>
                  </a:lnTo>
                  <a:lnTo>
                    <a:pt x="18" y="855"/>
                  </a:lnTo>
                  <a:lnTo>
                    <a:pt x="35" y="762"/>
                  </a:lnTo>
                  <a:lnTo>
                    <a:pt x="57" y="671"/>
                  </a:lnTo>
                  <a:lnTo>
                    <a:pt x="85" y="582"/>
                  </a:lnTo>
                  <a:lnTo>
                    <a:pt x="115" y="501"/>
                  </a:lnTo>
                  <a:lnTo>
                    <a:pt x="150" y="421"/>
                  </a:lnTo>
                  <a:lnTo>
                    <a:pt x="190" y="345"/>
                  </a:lnTo>
                  <a:lnTo>
                    <a:pt x="235" y="270"/>
                  </a:lnTo>
                  <a:lnTo>
                    <a:pt x="285" y="200"/>
                  </a:lnTo>
                  <a:lnTo>
                    <a:pt x="331" y="144"/>
                  </a:lnTo>
                  <a:lnTo>
                    <a:pt x="382" y="92"/>
                  </a:lnTo>
                  <a:lnTo>
                    <a:pt x="438" y="44"/>
                  </a:lnTo>
                  <a:lnTo>
                    <a:pt x="496"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28" name="稻壳儿榴莲果果"/>
            <p:cNvSpPr>
              <a:spLocks noEditPoints="1"/>
            </p:cNvSpPr>
            <p:nvPr/>
          </p:nvSpPr>
          <p:spPr bwMode="auto">
            <a:xfrm>
              <a:off x="5766" y="3626"/>
              <a:ext cx="1731" cy="1729"/>
            </a:xfrm>
            <a:custGeom>
              <a:avLst/>
              <a:gdLst>
                <a:gd name="T0" fmla="*/ 1977 w 3461"/>
                <a:gd name="T1" fmla="*/ 939 h 3456"/>
                <a:gd name="T2" fmla="*/ 1837 w 3461"/>
                <a:gd name="T3" fmla="*/ 996 h 3456"/>
                <a:gd name="T4" fmla="*/ 1719 w 3461"/>
                <a:gd name="T5" fmla="*/ 1101 h 3456"/>
                <a:gd name="T6" fmla="*/ 1646 w 3461"/>
                <a:gd name="T7" fmla="*/ 1235 h 3456"/>
                <a:gd name="T8" fmla="*/ 1621 w 3461"/>
                <a:gd name="T9" fmla="*/ 1382 h 3456"/>
                <a:gd name="T10" fmla="*/ 1646 w 3461"/>
                <a:gd name="T11" fmla="*/ 1529 h 3456"/>
                <a:gd name="T12" fmla="*/ 1719 w 3461"/>
                <a:gd name="T13" fmla="*/ 1665 h 3456"/>
                <a:gd name="T14" fmla="*/ 1837 w 3461"/>
                <a:gd name="T15" fmla="*/ 1770 h 3456"/>
                <a:gd name="T16" fmla="*/ 1977 w 3461"/>
                <a:gd name="T17" fmla="*/ 1826 h 3456"/>
                <a:gd name="T18" fmla="*/ 2127 w 3461"/>
                <a:gd name="T19" fmla="*/ 1835 h 3456"/>
                <a:gd name="T20" fmla="*/ 2270 w 3461"/>
                <a:gd name="T21" fmla="*/ 1794 h 3456"/>
                <a:gd name="T22" fmla="*/ 2399 w 3461"/>
                <a:gd name="T23" fmla="*/ 1705 h 3456"/>
                <a:gd name="T24" fmla="*/ 2488 w 3461"/>
                <a:gd name="T25" fmla="*/ 1577 h 3456"/>
                <a:gd name="T26" fmla="*/ 2529 w 3461"/>
                <a:gd name="T27" fmla="*/ 1433 h 3456"/>
                <a:gd name="T28" fmla="*/ 2521 w 3461"/>
                <a:gd name="T29" fmla="*/ 1283 h 3456"/>
                <a:gd name="T30" fmla="*/ 2464 w 3461"/>
                <a:gd name="T31" fmla="*/ 1143 h 3456"/>
                <a:gd name="T32" fmla="*/ 2359 w 3461"/>
                <a:gd name="T33" fmla="*/ 1026 h 3456"/>
                <a:gd name="T34" fmla="*/ 2225 w 3461"/>
                <a:gd name="T35" fmla="*/ 952 h 3456"/>
                <a:gd name="T36" fmla="*/ 2076 w 3461"/>
                <a:gd name="T37" fmla="*/ 928 h 3456"/>
                <a:gd name="T38" fmla="*/ 3351 w 3461"/>
                <a:gd name="T39" fmla="*/ 2 h 3456"/>
                <a:gd name="T40" fmla="*/ 3421 w 3461"/>
                <a:gd name="T41" fmla="*/ 40 h 3456"/>
                <a:gd name="T42" fmla="*/ 3459 w 3461"/>
                <a:gd name="T43" fmla="*/ 111 h 3456"/>
                <a:gd name="T44" fmla="*/ 3457 w 3461"/>
                <a:gd name="T45" fmla="*/ 256 h 3456"/>
                <a:gd name="T46" fmla="*/ 3444 w 3461"/>
                <a:gd name="T47" fmla="*/ 471 h 3456"/>
                <a:gd name="T48" fmla="*/ 3416 w 3461"/>
                <a:gd name="T49" fmla="*/ 722 h 3456"/>
                <a:gd name="T50" fmla="*/ 3372 w 3461"/>
                <a:gd name="T51" fmla="*/ 997 h 3456"/>
                <a:gd name="T52" fmla="*/ 3304 w 3461"/>
                <a:gd name="T53" fmla="*/ 1283 h 3456"/>
                <a:gd name="T54" fmla="*/ 3210 w 3461"/>
                <a:gd name="T55" fmla="*/ 1569 h 3456"/>
                <a:gd name="T56" fmla="*/ 3083 w 3461"/>
                <a:gd name="T57" fmla="*/ 1845 h 3456"/>
                <a:gd name="T58" fmla="*/ 2922 w 3461"/>
                <a:gd name="T59" fmla="*/ 2094 h 3456"/>
                <a:gd name="T60" fmla="*/ 2738 w 3461"/>
                <a:gd name="T61" fmla="*/ 2296 h 3456"/>
                <a:gd name="T62" fmla="*/ 2592 w 3461"/>
                <a:gd name="T63" fmla="*/ 2431 h 3456"/>
                <a:gd name="T64" fmla="*/ 2457 w 3461"/>
                <a:gd name="T65" fmla="*/ 2538 h 3456"/>
                <a:gd name="T66" fmla="*/ 2318 w 3461"/>
                <a:gd name="T67" fmla="*/ 2635 h 3456"/>
                <a:gd name="T68" fmla="*/ 2156 w 3461"/>
                <a:gd name="T69" fmla="*/ 2738 h 3456"/>
                <a:gd name="T70" fmla="*/ 2003 w 3461"/>
                <a:gd name="T71" fmla="*/ 2833 h 3456"/>
                <a:gd name="T72" fmla="*/ 1849 w 3461"/>
                <a:gd name="T73" fmla="*/ 2931 h 3456"/>
                <a:gd name="T74" fmla="*/ 1665 w 3461"/>
                <a:gd name="T75" fmla="*/ 3049 h 3456"/>
                <a:gd name="T76" fmla="*/ 1449 w 3461"/>
                <a:gd name="T77" fmla="*/ 3193 h 3456"/>
                <a:gd name="T78" fmla="*/ 1193 w 3461"/>
                <a:gd name="T79" fmla="*/ 3366 h 3456"/>
                <a:gd name="T80" fmla="*/ 1048 w 3461"/>
                <a:gd name="T81" fmla="*/ 3453 h 3456"/>
                <a:gd name="T82" fmla="*/ 969 w 3461"/>
                <a:gd name="T83" fmla="*/ 3445 h 3456"/>
                <a:gd name="T84" fmla="*/ 40 w 3461"/>
                <a:gd name="T85" fmla="*/ 2534 h 3456"/>
                <a:gd name="T86" fmla="*/ 3 w 3461"/>
                <a:gd name="T87" fmla="*/ 2463 h 3456"/>
                <a:gd name="T88" fmla="*/ 11 w 3461"/>
                <a:gd name="T89" fmla="*/ 2383 h 3456"/>
                <a:gd name="T90" fmla="*/ 152 w 3461"/>
                <a:gd name="T91" fmla="*/ 2175 h 3456"/>
                <a:gd name="T92" fmla="*/ 315 w 3461"/>
                <a:gd name="T93" fmla="*/ 1934 h 3456"/>
                <a:gd name="T94" fmla="*/ 449 w 3461"/>
                <a:gd name="T95" fmla="*/ 1729 h 3456"/>
                <a:gd name="T96" fmla="*/ 560 w 3461"/>
                <a:gd name="T97" fmla="*/ 1556 h 3456"/>
                <a:gd name="T98" fmla="*/ 653 w 3461"/>
                <a:gd name="T99" fmla="*/ 1409 h 3456"/>
                <a:gd name="T100" fmla="*/ 755 w 3461"/>
                <a:gd name="T101" fmla="*/ 1246 h 3456"/>
                <a:gd name="T102" fmla="*/ 855 w 3461"/>
                <a:gd name="T103" fmla="*/ 1094 h 3456"/>
                <a:gd name="T104" fmla="*/ 953 w 3461"/>
                <a:gd name="T105" fmla="*/ 957 h 3456"/>
                <a:gd name="T106" fmla="*/ 1068 w 3461"/>
                <a:gd name="T107" fmla="*/ 822 h 3456"/>
                <a:gd name="T108" fmla="*/ 1215 w 3461"/>
                <a:gd name="T109" fmla="*/ 667 h 3456"/>
                <a:gd name="T110" fmla="*/ 1442 w 3461"/>
                <a:gd name="T111" fmla="*/ 480 h 3456"/>
                <a:gd name="T112" fmla="*/ 1704 w 3461"/>
                <a:gd name="T113" fmla="*/ 332 h 3456"/>
                <a:gd name="T114" fmla="*/ 1983 w 3461"/>
                <a:gd name="T115" fmla="*/ 217 h 3456"/>
                <a:gd name="T116" fmla="*/ 2272 w 3461"/>
                <a:gd name="T117" fmla="*/ 131 h 3456"/>
                <a:gd name="T118" fmla="*/ 2556 w 3461"/>
                <a:gd name="T119" fmla="*/ 72 h 3456"/>
                <a:gd name="T120" fmla="*/ 2824 w 3461"/>
                <a:gd name="T121" fmla="*/ 34 h 3456"/>
                <a:gd name="T122" fmla="*/ 3065 w 3461"/>
                <a:gd name="T123" fmla="*/ 11 h 3456"/>
                <a:gd name="T124" fmla="*/ 3265 w 3461"/>
                <a:gd name="T125" fmla="*/ 1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61" h="3456">
                  <a:moveTo>
                    <a:pt x="2076" y="928"/>
                  </a:moveTo>
                  <a:lnTo>
                    <a:pt x="2026" y="931"/>
                  </a:lnTo>
                  <a:lnTo>
                    <a:pt x="1977" y="939"/>
                  </a:lnTo>
                  <a:lnTo>
                    <a:pt x="1928" y="952"/>
                  </a:lnTo>
                  <a:lnTo>
                    <a:pt x="1881" y="972"/>
                  </a:lnTo>
                  <a:lnTo>
                    <a:pt x="1837" y="996"/>
                  </a:lnTo>
                  <a:lnTo>
                    <a:pt x="1794" y="1026"/>
                  </a:lnTo>
                  <a:lnTo>
                    <a:pt x="1754" y="1061"/>
                  </a:lnTo>
                  <a:lnTo>
                    <a:pt x="1719" y="1101"/>
                  </a:lnTo>
                  <a:lnTo>
                    <a:pt x="1689" y="1143"/>
                  </a:lnTo>
                  <a:lnTo>
                    <a:pt x="1665" y="1188"/>
                  </a:lnTo>
                  <a:lnTo>
                    <a:pt x="1646" y="1235"/>
                  </a:lnTo>
                  <a:lnTo>
                    <a:pt x="1632" y="1283"/>
                  </a:lnTo>
                  <a:lnTo>
                    <a:pt x="1624" y="1333"/>
                  </a:lnTo>
                  <a:lnTo>
                    <a:pt x="1621" y="1382"/>
                  </a:lnTo>
                  <a:lnTo>
                    <a:pt x="1624" y="1433"/>
                  </a:lnTo>
                  <a:lnTo>
                    <a:pt x="1632" y="1481"/>
                  </a:lnTo>
                  <a:lnTo>
                    <a:pt x="1646" y="1529"/>
                  </a:lnTo>
                  <a:lnTo>
                    <a:pt x="1665" y="1577"/>
                  </a:lnTo>
                  <a:lnTo>
                    <a:pt x="1689" y="1622"/>
                  </a:lnTo>
                  <a:lnTo>
                    <a:pt x="1719" y="1665"/>
                  </a:lnTo>
                  <a:lnTo>
                    <a:pt x="1754" y="1705"/>
                  </a:lnTo>
                  <a:lnTo>
                    <a:pt x="1794" y="1740"/>
                  </a:lnTo>
                  <a:lnTo>
                    <a:pt x="1837" y="1770"/>
                  </a:lnTo>
                  <a:lnTo>
                    <a:pt x="1881" y="1794"/>
                  </a:lnTo>
                  <a:lnTo>
                    <a:pt x="1928" y="1813"/>
                  </a:lnTo>
                  <a:lnTo>
                    <a:pt x="1977" y="1826"/>
                  </a:lnTo>
                  <a:lnTo>
                    <a:pt x="2026" y="1835"/>
                  </a:lnTo>
                  <a:lnTo>
                    <a:pt x="2076" y="1837"/>
                  </a:lnTo>
                  <a:lnTo>
                    <a:pt x="2127" y="1835"/>
                  </a:lnTo>
                  <a:lnTo>
                    <a:pt x="2175" y="1826"/>
                  </a:lnTo>
                  <a:lnTo>
                    <a:pt x="2225" y="1813"/>
                  </a:lnTo>
                  <a:lnTo>
                    <a:pt x="2270" y="1794"/>
                  </a:lnTo>
                  <a:lnTo>
                    <a:pt x="2316" y="1770"/>
                  </a:lnTo>
                  <a:lnTo>
                    <a:pt x="2359" y="1740"/>
                  </a:lnTo>
                  <a:lnTo>
                    <a:pt x="2399" y="1705"/>
                  </a:lnTo>
                  <a:lnTo>
                    <a:pt x="2434" y="1665"/>
                  </a:lnTo>
                  <a:lnTo>
                    <a:pt x="2464" y="1622"/>
                  </a:lnTo>
                  <a:lnTo>
                    <a:pt x="2488" y="1577"/>
                  </a:lnTo>
                  <a:lnTo>
                    <a:pt x="2507" y="1529"/>
                  </a:lnTo>
                  <a:lnTo>
                    <a:pt x="2521" y="1481"/>
                  </a:lnTo>
                  <a:lnTo>
                    <a:pt x="2529" y="1433"/>
                  </a:lnTo>
                  <a:lnTo>
                    <a:pt x="2532" y="1382"/>
                  </a:lnTo>
                  <a:lnTo>
                    <a:pt x="2529" y="1333"/>
                  </a:lnTo>
                  <a:lnTo>
                    <a:pt x="2521" y="1283"/>
                  </a:lnTo>
                  <a:lnTo>
                    <a:pt x="2507" y="1235"/>
                  </a:lnTo>
                  <a:lnTo>
                    <a:pt x="2488" y="1188"/>
                  </a:lnTo>
                  <a:lnTo>
                    <a:pt x="2464" y="1143"/>
                  </a:lnTo>
                  <a:lnTo>
                    <a:pt x="2434" y="1101"/>
                  </a:lnTo>
                  <a:lnTo>
                    <a:pt x="2399" y="1061"/>
                  </a:lnTo>
                  <a:lnTo>
                    <a:pt x="2359" y="1026"/>
                  </a:lnTo>
                  <a:lnTo>
                    <a:pt x="2316" y="996"/>
                  </a:lnTo>
                  <a:lnTo>
                    <a:pt x="2270" y="972"/>
                  </a:lnTo>
                  <a:lnTo>
                    <a:pt x="2225" y="952"/>
                  </a:lnTo>
                  <a:lnTo>
                    <a:pt x="2175" y="939"/>
                  </a:lnTo>
                  <a:lnTo>
                    <a:pt x="2127" y="931"/>
                  </a:lnTo>
                  <a:lnTo>
                    <a:pt x="2076" y="928"/>
                  </a:lnTo>
                  <a:close/>
                  <a:moveTo>
                    <a:pt x="3322" y="0"/>
                  </a:moveTo>
                  <a:lnTo>
                    <a:pt x="3325" y="0"/>
                  </a:lnTo>
                  <a:lnTo>
                    <a:pt x="3351" y="2"/>
                  </a:lnTo>
                  <a:lnTo>
                    <a:pt x="3377" y="10"/>
                  </a:lnTo>
                  <a:lnTo>
                    <a:pt x="3401" y="23"/>
                  </a:lnTo>
                  <a:lnTo>
                    <a:pt x="3421" y="40"/>
                  </a:lnTo>
                  <a:lnTo>
                    <a:pt x="3438" y="60"/>
                  </a:lnTo>
                  <a:lnTo>
                    <a:pt x="3451" y="86"/>
                  </a:lnTo>
                  <a:lnTo>
                    <a:pt x="3459" y="111"/>
                  </a:lnTo>
                  <a:lnTo>
                    <a:pt x="3461" y="139"/>
                  </a:lnTo>
                  <a:lnTo>
                    <a:pt x="3460" y="194"/>
                  </a:lnTo>
                  <a:lnTo>
                    <a:pt x="3457" y="256"/>
                  </a:lnTo>
                  <a:lnTo>
                    <a:pt x="3454" y="323"/>
                  </a:lnTo>
                  <a:lnTo>
                    <a:pt x="3450" y="395"/>
                  </a:lnTo>
                  <a:lnTo>
                    <a:pt x="3444" y="471"/>
                  </a:lnTo>
                  <a:lnTo>
                    <a:pt x="3437" y="552"/>
                  </a:lnTo>
                  <a:lnTo>
                    <a:pt x="3427" y="635"/>
                  </a:lnTo>
                  <a:lnTo>
                    <a:pt x="3416" y="722"/>
                  </a:lnTo>
                  <a:lnTo>
                    <a:pt x="3404" y="811"/>
                  </a:lnTo>
                  <a:lnTo>
                    <a:pt x="3389" y="903"/>
                  </a:lnTo>
                  <a:lnTo>
                    <a:pt x="3372" y="997"/>
                  </a:lnTo>
                  <a:lnTo>
                    <a:pt x="3351" y="1091"/>
                  </a:lnTo>
                  <a:lnTo>
                    <a:pt x="3329" y="1187"/>
                  </a:lnTo>
                  <a:lnTo>
                    <a:pt x="3304" y="1283"/>
                  </a:lnTo>
                  <a:lnTo>
                    <a:pt x="3275" y="1380"/>
                  </a:lnTo>
                  <a:lnTo>
                    <a:pt x="3244" y="1475"/>
                  </a:lnTo>
                  <a:lnTo>
                    <a:pt x="3210" y="1569"/>
                  </a:lnTo>
                  <a:lnTo>
                    <a:pt x="3171" y="1663"/>
                  </a:lnTo>
                  <a:lnTo>
                    <a:pt x="3129" y="1755"/>
                  </a:lnTo>
                  <a:lnTo>
                    <a:pt x="3083" y="1845"/>
                  </a:lnTo>
                  <a:lnTo>
                    <a:pt x="3033" y="1932"/>
                  </a:lnTo>
                  <a:lnTo>
                    <a:pt x="2980" y="2015"/>
                  </a:lnTo>
                  <a:lnTo>
                    <a:pt x="2922" y="2094"/>
                  </a:lnTo>
                  <a:lnTo>
                    <a:pt x="2859" y="2172"/>
                  </a:lnTo>
                  <a:lnTo>
                    <a:pt x="2793" y="2243"/>
                  </a:lnTo>
                  <a:lnTo>
                    <a:pt x="2738" y="2296"/>
                  </a:lnTo>
                  <a:lnTo>
                    <a:pt x="2686" y="2346"/>
                  </a:lnTo>
                  <a:lnTo>
                    <a:pt x="2638" y="2390"/>
                  </a:lnTo>
                  <a:lnTo>
                    <a:pt x="2592" y="2431"/>
                  </a:lnTo>
                  <a:lnTo>
                    <a:pt x="2546" y="2469"/>
                  </a:lnTo>
                  <a:lnTo>
                    <a:pt x="2501" y="2504"/>
                  </a:lnTo>
                  <a:lnTo>
                    <a:pt x="2457" y="2538"/>
                  </a:lnTo>
                  <a:lnTo>
                    <a:pt x="2412" y="2571"/>
                  </a:lnTo>
                  <a:lnTo>
                    <a:pt x="2366" y="2603"/>
                  </a:lnTo>
                  <a:lnTo>
                    <a:pt x="2318" y="2635"/>
                  </a:lnTo>
                  <a:lnTo>
                    <a:pt x="2267" y="2668"/>
                  </a:lnTo>
                  <a:lnTo>
                    <a:pt x="2214" y="2702"/>
                  </a:lnTo>
                  <a:lnTo>
                    <a:pt x="2156" y="2738"/>
                  </a:lnTo>
                  <a:lnTo>
                    <a:pt x="2094" y="2777"/>
                  </a:lnTo>
                  <a:lnTo>
                    <a:pt x="2050" y="2804"/>
                  </a:lnTo>
                  <a:lnTo>
                    <a:pt x="2003" y="2833"/>
                  </a:lnTo>
                  <a:lnTo>
                    <a:pt x="1955" y="2865"/>
                  </a:lnTo>
                  <a:lnTo>
                    <a:pt x="1903" y="2897"/>
                  </a:lnTo>
                  <a:lnTo>
                    <a:pt x="1849" y="2931"/>
                  </a:lnTo>
                  <a:lnTo>
                    <a:pt x="1791" y="2969"/>
                  </a:lnTo>
                  <a:lnTo>
                    <a:pt x="1729" y="3007"/>
                  </a:lnTo>
                  <a:lnTo>
                    <a:pt x="1665" y="3049"/>
                  </a:lnTo>
                  <a:lnTo>
                    <a:pt x="1597" y="3094"/>
                  </a:lnTo>
                  <a:lnTo>
                    <a:pt x="1525" y="3142"/>
                  </a:lnTo>
                  <a:lnTo>
                    <a:pt x="1449" y="3193"/>
                  </a:lnTo>
                  <a:lnTo>
                    <a:pt x="1368" y="3247"/>
                  </a:lnTo>
                  <a:lnTo>
                    <a:pt x="1283" y="3304"/>
                  </a:lnTo>
                  <a:lnTo>
                    <a:pt x="1193" y="3366"/>
                  </a:lnTo>
                  <a:lnTo>
                    <a:pt x="1099" y="3431"/>
                  </a:lnTo>
                  <a:lnTo>
                    <a:pt x="1074" y="3445"/>
                  </a:lnTo>
                  <a:lnTo>
                    <a:pt x="1048" y="3453"/>
                  </a:lnTo>
                  <a:lnTo>
                    <a:pt x="1021" y="3456"/>
                  </a:lnTo>
                  <a:lnTo>
                    <a:pt x="994" y="3454"/>
                  </a:lnTo>
                  <a:lnTo>
                    <a:pt x="969" y="3445"/>
                  </a:lnTo>
                  <a:lnTo>
                    <a:pt x="946" y="3433"/>
                  </a:lnTo>
                  <a:lnTo>
                    <a:pt x="924" y="3415"/>
                  </a:lnTo>
                  <a:lnTo>
                    <a:pt x="40" y="2534"/>
                  </a:lnTo>
                  <a:lnTo>
                    <a:pt x="23" y="2512"/>
                  </a:lnTo>
                  <a:lnTo>
                    <a:pt x="10" y="2488"/>
                  </a:lnTo>
                  <a:lnTo>
                    <a:pt x="3" y="2463"/>
                  </a:lnTo>
                  <a:lnTo>
                    <a:pt x="0" y="2436"/>
                  </a:lnTo>
                  <a:lnTo>
                    <a:pt x="3" y="2408"/>
                  </a:lnTo>
                  <a:lnTo>
                    <a:pt x="11" y="2383"/>
                  </a:lnTo>
                  <a:lnTo>
                    <a:pt x="25" y="2359"/>
                  </a:lnTo>
                  <a:lnTo>
                    <a:pt x="90" y="2265"/>
                  </a:lnTo>
                  <a:lnTo>
                    <a:pt x="152" y="2175"/>
                  </a:lnTo>
                  <a:lnTo>
                    <a:pt x="210" y="2090"/>
                  </a:lnTo>
                  <a:lnTo>
                    <a:pt x="264" y="2010"/>
                  </a:lnTo>
                  <a:lnTo>
                    <a:pt x="315" y="1934"/>
                  </a:lnTo>
                  <a:lnTo>
                    <a:pt x="362" y="1861"/>
                  </a:lnTo>
                  <a:lnTo>
                    <a:pt x="407" y="1794"/>
                  </a:lnTo>
                  <a:lnTo>
                    <a:pt x="449" y="1729"/>
                  </a:lnTo>
                  <a:lnTo>
                    <a:pt x="489" y="1668"/>
                  </a:lnTo>
                  <a:lnTo>
                    <a:pt x="525" y="1610"/>
                  </a:lnTo>
                  <a:lnTo>
                    <a:pt x="560" y="1556"/>
                  </a:lnTo>
                  <a:lnTo>
                    <a:pt x="593" y="1504"/>
                  </a:lnTo>
                  <a:lnTo>
                    <a:pt x="624" y="1456"/>
                  </a:lnTo>
                  <a:lnTo>
                    <a:pt x="653" y="1409"/>
                  </a:lnTo>
                  <a:lnTo>
                    <a:pt x="681" y="1365"/>
                  </a:lnTo>
                  <a:lnTo>
                    <a:pt x="718" y="1303"/>
                  </a:lnTo>
                  <a:lnTo>
                    <a:pt x="755" y="1246"/>
                  </a:lnTo>
                  <a:lnTo>
                    <a:pt x="790" y="1193"/>
                  </a:lnTo>
                  <a:lnTo>
                    <a:pt x="822" y="1142"/>
                  </a:lnTo>
                  <a:lnTo>
                    <a:pt x="855" y="1094"/>
                  </a:lnTo>
                  <a:lnTo>
                    <a:pt x="886" y="1048"/>
                  </a:lnTo>
                  <a:lnTo>
                    <a:pt x="919" y="1002"/>
                  </a:lnTo>
                  <a:lnTo>
                    <a:pt x="953" y="957"/>
                  </a:lnTo>
                  <a:lnTo>
                    <a:pt x="989" y="914"/>
                  </a:lnTo>
                  <a:lnTo>
                    <a:pt x="1027" y="868"/>
                  </a:lnTo>
                  <a:lnTo>
                    <a:pt x="1068" y="822"/>
                  </a:lnTo>
                  <a:lnTo>
                    <a:pt x="1112" y="773"/>
                  </a:lnTo>
                  <a:lnTo>
                    <a:pt x="1161" y="722"/>
                  </a:lnTo>
                  <a:lnTo>
                    <a:pt x="1215" y="667"/>
                  </a:lnTo>
                  <a:lnTo>
                    <a:pt x="1287" y="601"/>
                  </a:lnTo>
                  <a:lnTo>
                    <a:pt x="1363" y="538"/>
                  </a:lnTo>
                  <a:lnTo>
                    <a:pt x="1442" y="480"/>
                  </a:lnTo>
                  <a:lnTo>
                    <a:pt x="1527" y="427"/>
                  </a:lnTo>
                  <a:lnTo>
                    <a:pt x="1613" y="378"/>
                  </a:lnTo>
                  <a:lnTo>
                    <a:pt x="1704" y="332"/>
                  </a:lnTo>
                  <a:lnTo>
                    <a:pt x="1794" y="290"/>
                  </a:lnTo>
                  <a:lnTo>
                    <a:pt x="1889" y="252"/>
                  </a:lnTo>
                  <a:lnTo>
                    <a:pt x="1983" y="217"/>
                  </a:lnTo>
                  <a:lnTo>
                    <a:pt x="2080" y="186"/>
                  </a:lnTo>
                  <a:lnTo>
                    <a:pt x="2175" y="157"/>
                  </a:lnTo>
                  <a:lnTo>
                    <a:pt x="2272" y="131"/>
                  </a:lnTo>
                  <a:lnTo>
                    <a:pt x="2367" y="110"/>
                  </a:lnTo>
                  <a:lnTo>
                    <a:pt x="2463" y="89"/>
                  </a:lnTo>
                  <a:lnTo>
                    <a:pt x="2556" y="72"/>
                  </a:lnTo>
                  <a:lnTo>
                    <a:pt x="2648" y="57"/>
                  </a:lnTo>
                  <a:lnTo>
                    <a:pt x="2737" y="45"/>
                  </a:lnTo>
                  <a:lnTo>
                    <a:pt x="2824" y="34"/>
                  </a:lnTo>
                  <a:lnTo>
                    <a:pt x="2909" y="24"/>
                  </a:lnTo>
                  <a:lnTo>
                    <a:pt x="2988" y="17"/>
                  </a:lnTo>
                  <a:lnTo>
                    <a:pt x="3065" y="11"/>
                  </a:lnTo>
                  <a:lnTo>
                    <a:pt x="3137" y="6"/>
                  </a:lnTo>
                  <a:lnTo>
                    <a:pt x="3204" y="3"/>
                  </a:lnTo>
                  <a:lnTo>
                    <a:pt x="3265" y="1"/>
                  </a:lnTo>
                  <a:lnTo>
                    <a:pt x="3322"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grpSp>
      <p:sp>
        <p:nvSpPr>
          <p:cNvPr id="29" name="稻壳儿榴莲果果"/>
          <p:cNvSpPr/>
          <p:nvPr/>
        </p:nvSpPr>
        <p:spPr>
          <a:xfrm>
            <a:off x="8201615" y="3217030"/>
            <a:ext cx="726366" cy="726366"/>
          </a:xfrm>
          <a:prstGeom prst="ellipse">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grpSp>
        <p:nvGrpSpPr>
          <p:cNvPr id="30" name="稻壳儿榴莲果果"/>
          <p:cNvGrpSpPr>
            <a:grpSpLocks noChangeAspect="1"/>
          </p:cNvGrpSpPr>
          <p:nvPr/>
        </p:nvGrpSpPr>
        <p:grpSpPr bwMode="auto">
          <a:xfrm>
            <a:off x="8462594" y="3434211"/>
            <a:ext cx="245904" cy="244408"/>
            <a:chOff x="9876" y="-1946"/>
            <a:chExt cx="822" cy="817"/>
          </a:xfrm>
          <a:solidFill>
            <a:schemeClr val="bg1"/>
          </a:solidFill>
        </p:grpSpPr>
        <p:sp>
          <p:nvSpPr>
            <p:cNvPr id="31" name="稻壳儿榴莲果果"/>
            <p:cNvSpPr/>
            <p:nvPr/>
          </p:nvSpPr>
          <p:spPr bwMode="auto">
            <a:xfrm>
              <a:off x="10016" y="-1801"/>
              <a:ext cx="356" cy="75"/>
            </a:xfrm>
            <a:custGeom>
              <a:avLst/>
              <a:gdLst>
                <a:gd name="T0" fmla="*/ 149 w 1421"/>
                <a:gd name="T1" fmla="*/ 0 h 298"/>
                <a:gd name="T2" fmla="*/ 1272 w 1421"/>
                <a:gd name="T3" fmla="*/ 0 h 298"/>
                <a:gd name="T4" fmla="*/ 1302 w 1421"/>
                <a:gd name="T5" fmla="*/ 3 h 298"/>
                <a:gd name="T6" fmla="*/ 1330 w 1421"/>
                <a:gd name="T7" fmla="*/ 12 h 298"/>
                <a:gd name="T8" fmla="*/ 1356 w 1421"/>
                <a:gd name="T9" fmla="*/ 25 h 298"/>
                <a:gd name="T10" fmla="*/ 1378 w 1421"/>
                <a:gd name="T11" fmla="*/ 44 h 298"/>
                <a:gd name="T12" fmla="*/ 1396 w 1421"/>
                <a:gd name="T13" fmla="*/ 66 h 298"/>
                <a:gd name="T14" fmla="*/ 1410 w 1421"/>
                <a:gd name="T15" fmla="*/ 91 h 298"/>
                <a:gd name="T16" fmla="*/ 1418 w 1421"/>
                <a:gd name="T17" fmla="*/ 119 h 298"/>
                <a:gd name="T18" fmla="*/ 1421 w 1421"/>
                <a:gd name="T19" fmla="*/ 149 h 298"/>
                <a:gd name="T20" fmla="*/ 1418 w 1421"/>
                <a:gd name="T21" fmla="*/ 179 h 298"/>
                <a:gd name="T22" fmla="*/ 1410 w 1421"/>
                <a:gd name="T23" fmla="*/ 206 h 298"/>
                <a:gd name="T24" fmla="*/ 1396 w 1421"/>
                <a:gd name="T25" fmla="*/ 232 h 298"/>
                <a:gd name="T26" fmla="*/ 1378 w 1421"/>
                <a:gd name="T27" fmla="*/ 254 h 298"/>
                <a:gd name="T28" fmla="*/ 1356 w 1421"/>
                <a:gd name="T29" fmla="*/ 272 h 298"/>
                <a:gd name="T30" fmla="*/ 1330 w 1421"/>
                <a:gd name="T31" fmla="*/ 285 h 298"/>
                <a:gd name="T32" fmla="*/ 1302 w 1421"/>
                <a:gd name="T33" fmla="*/ 295 h 298"/>
                <a:gd name="T34" fmla="*/ 1272 w 1421"/>
                <a:gd name="T35" fmla="*/ 298 h 298"/>
                <a:gd name="T36" fmla="*/ 149 w 1421"/>
                <a:gd name="T37" fmla="*/ 298 h 298"/>
                <a:gd name="T38" fmla="*/ 119 w 1421"/>
                <a:gd name="T39" fmla="*/ 295 h 298"/>
                <a:gd name="T40" fmla="*/ 91 w 1421"/>
                <a:gd name="T41" fmla="*/ 285 h 298"/>
                <a:gd name="T42" fmla="*/ 65 w 1421"/>
                <a:gd name="T43" fmla="*/ 272 h 298"/>
                <a:gd name="T44" fmla="*/ 44 w 1421"/>
                <a:gd name="T45" fmla="*/ 254 h 298"/>
                <a:gd name="T46" fmla="*/ 25 w 1421"/>
                <a:gd name="T47" fmla="*/ 232 h 298"/>
                <a:gd name="T48" fmla="*/ 11 w 1421"/>
                <a:gd name="T49" fmla="*/ 206 h 298"/>
                <a:gd name="T50" fmla="*/ 3 w 1421"/>
                <a:gd name="T51" fmla="*/ 179 h 298"/>
                <a:gd name="T52" fmla="*/ 0 w 1421"/>
                <a:gd name="T53" fmla="*/ 149 h 298"/>
                <a:gd name="T54" fmla="*/ 3 w 1421"/>
                <a:gd name="T55" fmla="*/ 119 h 298"/>
                <a:gd name="T56" fmla="*/ 11 w 1421"/>
                <a:gd name="T57" fmla="*/ 91 h 298"/>
                <a:gd name="T58" fmla="*/ 25 w 1421"/>
                <a:gd name="T59" fmla="*/ 66 h 298"/>
                <a:gd name="T60" fmla="*/ 44 w 1421"/>
                <a:gd name="T61" fmla="*/ 44 h 298"/>
                <a:gd name="T62" fmla="*/ 65 w 1421"/>
                <a:gd name="T63" fmla="*/ 25 h 298"/>
                <a:gd name="T64" fmla="*/ 91 w 1421"/>
                <a:gd name="T65" fmla="*/ 12 h 298"/>
                <a:gd name="T66" fmla="*/ 119 w 1421"/>
                <a:gd name="T67" fmla="*/ 3 h 298"/>
                <a:gd name="T68" fmla="*/ 149 w 1421"/>
                <a:gd name="T69"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1" h="298">
                  <a:moveTo>
                    <a:pt x="149" y="0"/>
                  </a:moveTo>
                  <a:lnTo>
                    <a:pt x="1272" y="0"/>
                  </a:lnTo>
                  <a:lnTo>
                    <a:pt x="1302" y="3"/>
                  </a:lnTo>
                  <a:lnTo>
                    <a:pt x="1330" y="12"/>
                  </a:lnTo>
                  <a:lnTo>
                    <a:pt x="1356" y="25"/>
                  </a:lnTo>
                  <a:lnTo>
                    <a:pt x="1378" y="44"/>
                  </a:lnTo>
                  <a:lnTo>
                    <a:pt x="1396" y="66"/>
                  </a:lnTo>
                  <a:lnTo>
                    <a:pt x="1410" y="91"/>
                  </a:lnTo>
                  <a:lnTo>
                    <a:pt x="1418" y="119"/>
                  </a:lnTo>
                  <a:lnTo>
                    <a:pt x="1421" y="149"/>
                  </a:lnTo>
                  <a:lnTo>
                    <a:pt x="1418" y="179"/>
                  </a:lnTo>
                  <a:lnTo>
                    <a:pt x="1410" y="206"/>
                  </a:lnTo>
                  <a:lnTo>
                    <a:pt x="1396" y="232"/>
                  </a:lnTo>
                  <a:lnTo>
                    <a:pt x="1378" y="254"/>
                  </a:lnTo>
                  <a:lnTo>
                    <a:pt x="1356" y="272"/>
                  </a:lnTo>
                  <a:lnTo>
                    <a:pt x="1330" y="285"/>
                  </a:lnTo>
                  <a:lnTo>
                    <a:pt x="1302" y="295"/>
                  </a:lnTo>
                  <a:lnTo>
                    <a:pt x="1272" y="298"/>
                  </a:lnTo>
                  <a:lnTo>
                    <a:pt x="149" y="298"/>
                  </a:lnTo>
                  <a:lnTo>
                    <a:pt x="119" y="295"/>
                  </a:lnTo>
                  <a:lnTo>
                    <a:pt x="91" y="285"/>
                  </a:lnTo>
                  <a:lnTo>
                    <a:pt x="65" y="272"/>
                  </a:lnTo>
                  <a:lnTo>
                    <a:pt x="44" y="254"/>
                  </a:lnTo>
                  <a:lnTo>
                    <a:pt x="25" y="232"/>
                  </a:lnTo>
                  <a:lnTo>
                    <a:pt x="11" y="206"/>
                  </a:lnTo>
                  <a:lnTo>
                    <a:pt x="3" y="179"/>
                  </a:lnTo>
                  <a:lnTo>
                    <a:pt x="0" y="149"/>
                  </a:lnTo>
                  <a:lnTo>
                    <a:pt x="3" y="119"/>
                  </a:lnTo>
                  <a:lnTo>
                    <a:pt x="11" y="91"/>
                  </a:lnTo>
                  <a:lnTo>
                    <a:pt x="25" y="66"/>
                  </a:lnTo>
                  <a:lnTo>
                    <a:pt x="44" y="44"/>
                  </a:lnTo>
                  <a:lnTo>
                    <a:pt x="65" y="25"/>
                  </a:lnTo>
                  <a:lnTo>
                    <a:pt x="91" y="12"/>
                  </a:lnTo>
                  <a:lnTo>
                    <a:pt x="119" y="3"/>
                  </a:lnTo>
                  <a:lnTo>
                    <a:pt x="149"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32" name="稻壳儿榴莲果果"/>
            <p:cNvSpPr/>
            <p:nvPr/>
          </p:nvSpPr>
          <p:spPr bwMode="auto">
            <a:xfrm>
              <a:off x="10016" y="-1662"/>
              <a:ext cx="356" cy="75"/>
            </a:xfrm>
            <a:custGeom>
              <a:avLst/>
              <a:gdLst>
                <a:gd name="T0" fmla="*/ 149 w 1421"/>
                <a:gd name="T1" fmla="*/ 0 h 298"/>
                <a:gd name="T2" fmla="*/ 1272 w 1421"/>
                <a:gd name="T3" fmla="*/ 0 h 298"/>
                <a:gd name="T4" fmla="*/ 1302 w 1421"/>
                <a:gd name="T5" fmla="*/ 3 h 298"/>
                <a:gd name="T6" fmla="*/ 1330 w 1421"/>
                <a:gd name="T7" fmla="*/ 12 h 298"/>
                <a:gd name="T8" fmla="*/ 1356 w 1421"/>
                <a:gd name="T9" fmla="*/ 26 h 298"/>
                <a:gd name="T10" fmla="*/ 1378 w 1421"/>
                <a:gd name="T11" fmla="*/ 44 h 298"/>
                <a:gd name="T12" fmla="*/ 1396 w 1421"/>
                <a:gd name="T13" fmla="*/ 66 h 298"/>
                <a:gd name="T14" fmla="*/ 1410 w 1421"/>
                <a:gd name="T15" fmla="*/ 91 h 298"/>
                <a:gd name="T16" fmla="*/ 1418 w 1421"/>
                <a:gd name="T17" fmla="*/ 119 h 298"/>
                <a:gd name="T18" fmla="*/ 1421 w 1421"/>
                <a:gd name="T19" fmla="*/ 149 h 298"/>
                <a:gd name="T20" fmla="*/ 1418 w 1421"/>
                <a:gd name="T21" fmla="*/ 179 h 298"/>
                <a:gd name="T22" fmla="*/ 1410 w 1421"/>
                <a:gd name="T23" fmla="*/ 207 h 298"/>
                <a:gd name="T24" fmla="*/ 1396 w 1421"/>
                <a:gd name="T25" fmla="*/ 232 h 298"/>
                <a:gd name="T26" fmla="*/ 1378 w 1421"/>
                <a:gd name="T27" fmla="*/ 255 h 298"/>
                <a:gd name="T28" fmla="*/ 1356 w 1421"/>
                <a:gd name="T29" fmla="*/ 272 h 298"/>
                <a:gd name="T30" fmla="*/ 1330 w 1421"/>
                <a:gd name="T31" fmla="*/ 287 h 298"/>
                <a:gd name="T32" fmla="*/ 1302 w 1421"/>
                <a:gd name="T33" fmla="*/ 295 h 298"/>
                <a:gd name="T34" fmla="*/ 1272 w 1421"/>
                <a:gd name="T35" fmla="*/ 298 h 298"/>
                <a:gd name="T36" fmla="*/ 149 w 1421"/>
                <a:gd name="T37" fmla="*/ 298 h 298"/>
                <a:gd name="T38" fmla="*/ 119 w 1421"/>
                <a:gd name="T39" fmla="*/ 295 h 298"/>
                <a:gd name="T40" fmla="*/ 91 w 1421"/>
                <a:gd name="T41" fmla="*/ 287 h 298"/>
                <a:gd name="T42" fmla="*/ 65 w 1421"/>
                <a:gd name="T43" fmla="*/ 272 h 298"/>
                <a:gd name="T44" fmla="*/ 44 w 1421"/>
                <a:gd name="T45" fmla="*/ 255 h 298"/>
                <a:gd name="T46" fmla="*/ 25 w 1421"/>
                <a:gd name="T47" fmla="*/ 232 h 298"/>
                <a:gd name="T48" fmla="*/ 11 w 1421"/>
                <a:gd name="T49" fmla="*/ 207 h 298"/>
                <a:gd name="T50" fmla="*/ 3 w 1421"/>
                <a:gd name="T51" fmla="*/ 179 h 298"/>
                <a:gd name="T52" fmla="*/ 0 w 1421"/>
                <a:gd name="T53" fmla="*/ 149 h 298"/>
                <a:gd name="T54" fmla="*/ 3 w 1421"/>
                <a:gd name="T55" fmla="*/ 119 h 298"/>
                <a:gd name="T56" fmla="*/ 11 w 1421"/>
                <a:gd name="T57" fmla="*/ 91 h 298"/>
                <a:gd name="T58" fmla="*/ 25 w 1421"/>
                <a:gd name="T59" fmla="*/ 66 h 298"/>
                <a:gd name="T60" fmla="*/ 44 w 1421"/>
                <a:gd name="T61" fmla="*/ 44 h 298"/>
                <a:gd name="T62" fmla="*/ 65 w 1421"/>
                <a:gd name="T63" fmla="*/ 26 h 298"/>
                <a:gd name="T64" fmla="*/ 91 w 1421"/>
                <a:gd name="T65" fmla="*/ 12 h 298"/>
                <a:gd name="T66" fmla="*/ 119 w 1421"/>
                <a:gd name="T67" fmla="*/ 3 h 298"/>
                <a:gd name="T68" fmla="*/ 149 w 1421"/>
                <a:gd name="T69"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1" h="298">
                  <a:moveTo>
                    <a:pt x="149" y="0"/>
                  </a:moveTo>
                  <a:lnTo>
                    <a:pt x="1272" y="0"/>
                  </a:lnTo>
                  <a:lnTo>
                    <a:pt x="1302" y="3"/>
                  </a:lnTo>
                  <a:lnTo>
                    <a:pt x="1330" y="12"/>
                  </a:lnTo>
                  <a:lnTo>
                    <a:pt x="1356" y="26"/>
                  </a:lnTo>
                  <a:lnTo>
                    <a:pt x="1378" y="44"/>
                  </a:lnTo>
                  <a:lnTo>
                    <a:pt x="1396" y="66"/>
                  </a:lnTo>
                  <a:lnTo>
                    <a:pt x="1410" y="91"/>
                  </a:lnTo>
                  <a:lnTo>
                    <a:pt x="1418" y="119"/>
                  </a:lnTo>
                  <a:lnTo>
                    <a:pt x="1421" y="149"/>
                  </a:lnTo>
                  <a:lnTo>
                    <a:pt x="1418" y="179"/>
                  </a:lnTo>
                  <a:lnTo>
                    <a:pt x="1410" y="207"/>
                  </a:lnTo>
                  <a:lnTo>
                    <a:pt x="1396" y="232"/>
                  </a:lnTo>
                  <a:lnTo>
                    <a:pt x="1378" y="255"/>
                  </a:lnTo>
                  <a:lnTo>
                    <a:pt x="1356" y="272"/>
                  </a:lnTo>
                  <a:lnTo>
                    <a:pt x="1330" y="287"/>
                  </a:lnTo>
                  <a:lnTo>
                    <a:pt x="1302" y="295"/>
                  </a:lnTo>
                  <a:lnTo>
                    <a:pt x="1272" y="298"/>
                  </a:lnTo>
                  <a:lnTo>
                    <a:pt x="149" y="298"/>
                  </a:lnTo>
                  <a:lnTo>
                    <a:pt x="119" y="295"/>
                  </a:lnTo>
                  <a:lnTo>
                    <a:pt x="91" y="287"/>
                  </a:lnTo>
                  <a:lnTo>
                    <a:pt x="65" y="272"/>
                  </a:lnTo>
                  <a:lnTo>
                    <a:pt x="44" y="255"/>
                  </a:lnTo>
                  <a:lnTo>
                    <a:pt x="25" y="232"/>
                  </a:lnTo>
                  <a:lnTo>
                    <a:pt x="11" y="207"/>
                  </a:lnTo>
                  <a:lnTo>
                    <a:pt x="3" y="179"/>
                  </a:lnTo>
                  <a:lnTo>
                    <a:pt x="0" y="149"/>
                  </a:lnTo>
                  <a:lnTo>
                    <a:pt x="3" y="119"/>
                  </a:lnTo>
                  <a:lnTo>
                    <a:pt x="11" y="91"/>
                  </a:lnTo>
                  <a:lnTo>
                    <a:pt x="25" y="66"/>
                  </a:lnTo>
                  <a:lnTo>
                    <a:pt x="44" y="44"/>
                  </a:lnTo>
                  <a:lnTo>
                    <a:pt x="65" y="26"/>
                  </a:lnTo>
                  <a:lnTo>
                    <a:pt x="91" y="12"/>
                  </a:lnTo>
                  <a:lnTo>
                    <a:pt x="119" y="3"/>
                  </a:lnTo>
                  <a:lnTo>
                    <a:pt x="149"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33" name="稻壳儿榴莲果果"/>
            <p:cNvSpPr/>
            <p:nvPr/>
          </p:nvSpPr>
          <p:spPr bwMode="auto">
            <a:xfrm>
              <a:off x="10016" y="-1522"/>
              <a:ext cx="215" cy="74"/>
            </a:xfrm>
            <a:custGeom>
              <a:avLst/>
              <a:gdLst>
                <a:gd name="T0" fmla="*/ 149 w 860"/>
                <a:gd name="T1" fmla="*/ 0 h 297"/>
                <a:gd name="T2" fmla="*/ 711 w 860"/>
                <a:gd name="T3" fmla="*/ 0 h 297"/>
                <a:gd name="T4" fmla="*/ 741 w 860"/>
                <a:gd name="T5" fmla="*/ 3 h 297"/>
                <a:gd name="T6" fmla="*/ 769 w 860"/>
                <a:gd name="T7" fmla="*/ 11 h 297"/>
                <a:gd name="T8" fmla="*/ 795 w 860"/>
                <a:gd name="T9" fmla="*/ 26 h 297"/>
                <a:gd name="T10" fmla="*/ 817 w 860"/>
                <a:gd name="T11" fmla="*/ 43 h 297"/>
                <a:gd name="T12" fmla="*/ 835 w 860"/>
                <a:gd name="T13" fmla="*/ 66 h 297"/>
                <a:gd name="T14" fmla="*/ 849 w 860"/>
                <a:gd name="T15" fmla="*/ 90 h 297"/>
                <a:gd name="T16" fmla="*/ 857 w 860"/>
                <a:gd name="T17" fmla="*/ 118 h 297"/>
                <a:gd name="T18" fmla="*/ 860 w 860"/>
                <a:gd name="T19" fmla="*/ 149 h 297"/>
                <a:gd name="T20" fmla="*/ 857 w 860"/>
                <a:gd name="T21" fmla="*/ 179 h 297"/>
                <a:gd name="T22" fmla="*/ 849 w 860"/>
                <a:gd name="T23" fmla="*/ 207 h 297"/>
                <a:gd name="T24" fmla="*/ 835 w 860"/>
                <a:gd name="T25" fmla="*/ 231 h 297"/>
                <a:gd name="T26" fmla="*/ 817 w 860"/>
                <a:gd name="T27" fmla="*/ 254 h 297"/>
                <a:gd name="T28" fmla="*/ 795 w 860"/>
                <a:gd name="T29" fmla="*/ 271 h 297"/>
                <a:gd name="T30" fmla="*/ 769 w 860"/>
                <a:gd name="T31" fmla="*/ 286 h 297"/>
                <a:gd name="T32" fmla="*/ 741 w 860"/>
                <a:gd name="T33" fmla="*/ 294 h 297"/>
                <a:gd name="T34" fmla="*/ 711 w 860"/>
                <a:gd name="T35" fmla="*/ 297 h 297"/>
                <a:gd name="T36" fmla="*/ 149 w 860"/>
                <a:gd name="T37" fmla="*/ 297 h 297"/>
                <a:gd name="T38" fmla="*/ 119 w 860"/>
                <a:gd name="T39" fmla="*/ 294 h 297"/>
                <a:gd name="T40" fmla="*/ 91 w 860"/>
                <a:gd name="T41" fmla="*/ 286 h 297"/>
                <a:gd name="T42" fmla="*/ 65 w 860"/>
                <a:gd name="T43" fmla="*/ 271 h 297"/>
                <a:gd name="T44" fmla="*/ 44 w 860"/>
                <a:gd name="T45" fmla="*/ 254 h 297"/>
                <a:gd name="T46" fmla="*/ 25 w 860"/>
                <a:gd name="T47" fmla="*/ 231 h 297"/>
                <a:gd name="T48" fmla="*/ 11 w 860"/>
                <a:gd name="T49" fmla="*/ 207 h 297"/>
                <a:gd name="T50" fmla="*/ 3 w 860"/>
                <a:gd name="T51" fmla="*/ 179 h 297"/>
                <a:gd name="T52" fmla="*/ 0 w 860"/>
                <a:gd name="T53" fmla="*/ 149 h 297"/>
                <a:gd name="T54" fmla="*/ 3 w 860"/>
                <a:gd name="T55" fmla="*/ 118 h 297"/>
                <a:gd name="T56" fmla="*/ 11 w 860"/>
                <a:gd name="T57" fmla="*/ 90 h 297"/>
                <a:gd name="T58" fmla="*/ 25 w 860"/>
                <a:gd name="T59" fmla="*/ 66 h 297"/>
                <a:gd name="T60" fmla="*/ 44 w 860"/>
                <a:gd name="T61" fmla="*/ 43 h 297"/>
                <a:gd name="T62" fmla="*/ 65 w 860"/>
                <a:gd name="T63" fmla="*/ 26 h 297"/>
                <a:gd name="T64" fmla="*/ 91 w 860"/>
                <a:gd name="T65" fmla="*/ 11 h 297"/>
                <a:gd name="T66" fmla="*/ 119 w 860"/>
                <a:gd name="T67" fmla="*/ 3 h 297"/>
                <a:gd name="T68" fmla="*/ 149 w 860"/>
                <a:gd name="T69"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60" h="297">
                  <a:moveTo>
                    <a:pt x="149" y="0"/>
                  </a:moveTo>
                  <a:lnTo>
                    <a:pt x="711" y="0"/>
                  </a:lnTo>
                  <a:lnTo>
                    <a:pt x="741" y="3"/>
                  </a:lnTo>
                  <a:lnTo>
                    <a:pt x="769" y="11"/>
                  </a:lnTo>
                  <a:lnTo>
                    <a:pt x="795" y="26"/>
                  </a:lnTo>
                  <a:lnTo>
                    <a:pt x="817" y="43"/>
                  </a:lnTo>
                  <a:lnTo>
                    <a:pt x="835" y="66"/>
                  </a:lnTo>
                  <a:lnTo>
                    <a:pt x="849" y="90"/>
                  </a:lnTo>
                  <a:lnTo>
                    <a:pt x="857" y="118"/>
                  </a:lnTo>
                  <a:lnTo>
                    <a:pt x="860" y="149"/>
                  </a:lnTo>
                  <a:lnTo>
                    <a:pt x="857" y="179"/>
                  </a:lnTo>
                  <a:lnTo>
                    <a:pt x="849" y="207"/>
                  </a:lnTo>
                  <a:lnTo>
                    <a:pt x="835" y="231"/>
                  </a:lnTo>
                  <a:lnTo>
                    <a:pt x="817" y="254"/>
                  </a:lnTo>
                  <a:lnTo>
                    <a:pt x="795" y="271"/>
                  </a:lnTo>
                  <a:lnTo>
                    <a:pt x="769" y="286"/>
                  </a:lnTo>
                  <a:lnTo>
                    <a:pt x="741" y="294"/>
                  </a:lnTo>
                  <a:lnTo>
                    <a:pt x="711" y="297"/>
                  </a:lnTo>
                  <a:lnTo>
                    <a:pt x="149" y="297"/>
                  </a:lnTo>
                  <a:lnTo>
                    <a:pt x="119" y="294"/>
                  </a:lnTo>
                  <a:lnTo>
                    <a:pt x="91" y="286"/>
                  </a:lnTo>
                  <a:lnTo>
                    <a:pt x="65" y="271"/>
                  </a:lnTo>
                  <a:lnTo>
                    <a:pt x="44" y="254"/>
                  </a:lnTo>
                  <a:lnTo>
                    <a:pt x="25" y="231"/>
                  </a:lnTo>
                  <a:lnTo>
                    <a:pt x="11" y="207"/>
                  </a:lnTo>
                  <a:lnTo>
                    <a:pt x="3" y="179"/>
                  </a:lnTo>
                  <a:lnTo>
                    <a:pt x="0" y="149"/>
                  </a:lnTo>
                  <a:lnTo>
                    <a:pt x="3" y="118"/>
                  </a:lnTo>
                  <a:lnTo>
                    <a:pt x="11" y="90"/>
                  </a:lnTo>
                  <a:lnTo>
                    <a:pt x="25" y="66"/>
                  </a:lnTo>
                  <a:lnTo>
                    <a:pt x="44" y="43"/>
                  </a:lnTo>
                  <a:lnTo>
                    <a:pt x="65" y="26"/>
                  </a:lnTo>
                  <a:lnTo>
                    <a:pt x="91" y="11"/>
                  </a:lnTo>
                  <a:lnTo>
                    <a:pt x="119" y="3"/>
                  </a:lnTo>
                  <a:lnTo>
                    <a:pt x="149"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34" name="稻壳儿榴莲果果"/>
            <p:cNvSpPr/>
            <p:nvPr/>
          </p:nvSpPr>
          <p:spPr bwMode="auto">
            <a:xfrm>
              <a:off x="9876" y="-1946"/>
              <a:ext cx="636" cy="817"/>
            </a:xfrm>
            <a:custGeom>
              <a:avLst/>
              <a:gdLst>
                <a:gd name="T0" fmla="*/ 150 w 2545"/>
                <a:gd name="T1" fmla="*/ 0 h 3271"/>
                <a:gd name="T2" fmla="*/ 2395 w 2545"/>
                <a:gd name="T3" fmla="*/ 0 h 3271"/>
                <a:gd name="T4" fmla="*/ 2425 w 2545"/>
                <a:gd name="T5" fmla="*/ 3 h 3271"/>
                <a:gd name="T6" fmla="*/ 2453 w 2545"/>
                <a:gd name="T7" fmla="*/ 11 h 3271"/>
                <a:gd name="T8" fmla="*/ 2479 w 2545"/>
                <a:gd name="T9" fmla="*/ 26 h 3271"/>
                <a:gd name="T10" fmla="*/ 2501 w 2545"/>
                <a:gd name="T11" fmla="*/ 43 h 3271"/>
                <a:gd name="T12" fmla="*/ 2520 w 2545"/>
                <a:gd name="T13" fmla="*/ 66 h 3271"/>
                <a:gd name="T14" fmla="*/ 2533 w 2545"/>
                <a:gd name="T15" fmla="*/ 90 h 3271"/>
                <a:gd name="T16" fmla="*/ 2542 w 2545"/>
                <a:gd name="T17" fmla="*/ 118 h 3271"/>
                <a:gd name="T18" fmla="*/ 2545 w 2545"/>
                <a:gd name="T19" fmla="*/ 148 h 3271"/>
                <a:gd name="T20" fmla="*/ 2545 w 2545"/>
                <a:gd name="T21" fmla="*/ 369 h 3271"/>
                <a:gd name="T22" fmla="*/ 2246 w 2545"/>
                <a:gd name="T23" fmla="*/ 885 h 3271"/>
                <a:gd name="T24" fmla="*/ 2246 w 2545"/>
                <a:gd name="T25" fmla="*/ 297 h 3271"/>
                <a:gd name="T26" fmla="*/ 300 w 2545"/>
                <a:gd name="T27" fmla="*/ 297 h 3271"/>
                <a:gd name="T28" fmla="*/ 300 w 2545"/>
                <a:gd name="T29" fmla="*/ 2973 h 3271"/>
                <a:gd name="T30" fmla="*/ 2246 w 2545"/>
                <a:gd name="T31" fmla="*/ 2973 h 3271"/>
                <a:gd name="T32" fmla="*/ 2246 w 2545"/>
                <a:gd name="T33" fmla="*/ 2603 h 3271"/>
                <a:gd name="T34" fmla="*/ 2403 w 2545"/>
                <a:gd name="T35" fmla="*/ 2500 h 3271"/>
                <a:gd name="T36" fmla="*/ 2430 w 2545"/>
                <a:gd name="T37" fmla="*/ 2478 h 3271"/>
                <a:gd name="T38" fmla="*/ 2454 w 2545"/>
                <a:gd name="T39" fmla="*/ 2453 h 3271"/>
                <a:gd name="T40" fmla="*/ 2474 w 2545"/>
                <a:gd name="T41" fmla="*/ 2425 h 3271"/>
                <a:gd name="T42" fmla="*/ 2545 w 2545"/>
                <a:gd name="T43" fmla="*/ 2302 h 3271"/>
                <a:gd name="T44" fmla="*/ 2545 w 2545"/>
                <a:gd name="T45" fmla="*/ 3122 h 3271"/>
                <a:gd name="T46" fmla="*/ 2542 w 2545"/>
                <a:gd name="T47" fmla="*/ 3151 h 3271"/>
                <a:gd name="T48" fmla="*/ 2533 w 2545"/>
                <a:gd name="T49" fmla="*/ 3179 h 3271"/>
                <a:gd name="T50" fmla="*/ 2520 w 2545"/>
                <a:gd name="T51" fmla="*/ 3205 h 3271"/>
                <a:gd name="T52" fmla="*/ 2501 w 2545"/>
                <a:gd name="T53" fmla="*/ 3226 h 3271"/>
                <a:gd name="T54" fmla="*/ 2479 w 2545"/>
                <a:gd name="T55" fmla="*/ 3245 h 3271"/>
                <a:gd name="T56" fmla="*/ 2453 w 2545"/>
                <a:gd name="T57" fmla="*/ 3258 h 3271"/>
                <a:gd name="T58" fmla="*/ 2425 w 2545"/>
                <a:gd name="T59" fmla="*/ 3268 h 3271"/>
                <a:gd name="T60" fmla="*/ 2395 w 2545"/>
                <a:gd name="T61" fmla="*/ 3271 h 3271"/>
                <a:gd name="T62" fmla="*/ 150 w 2545"/>
                <a:gd name="T63" fmla="*/ 3271 h 3271"/>
                <a:gd name="T64" fmla="*/ 120 w 2545"/>
                <a:gd name="T65" fmla="*/ 3268 h 3271"/>
                <a:gd name="T66" fmla="*/ 92 w 2545"/>
                <a:gd name="T67" fmla="*/ 3258 h 3271"/>
                <a:gd name="T68" fmla="*/ 66 w 2545"/>
                <a:gd name="T69" fmla="*/ 3245 h 3271"/>
                <a:gd name="T70" fmla="*/ 44 w 2545"/>
                <a:gd name="T71" fmla="*/ 3226 h 3271"/>
                <a:gd name="T72" fmla="*/ 26 w 2545"/>
                <a:gd name="T73" fmla="*/ 3205 h 3271"/>
                <a:gd name="T74" fmla="*/ 12 w 2545"/>
                <a:gd name="T75" fmla="*/ 3179 h 3271"/>
                <a:gd name="T76" fmla="*/ 3 w 2545"/>
                <a:gd name="T77" fmla="*/ 3151 h 3271"/>
                <a:gd name="T78" fmla="*/ 0 w 2545"/>
                <a:gd name="T79" fmla="*/ 3122 h 3271"/>
                <a:gd name="T80" fmla="*/ 0 w 2545"/>
                <a:gd name="T81" fmla="*/ 148 h 3271"/>
                <a:gd name="T82" fmla="*/ 3 w 2545"/>
                <a:gd name="T83" fmla="*/ 118 h 3271"/>
                <a:gd name="T84" fmla="*/ 12 w 2545"/>
                <a:gd name="T85" fmla="*/ 90 h 3271"/>
                <a:gd name="T86" fmla="*/ 26 w 2545"/>
                <a:gd name="T87" fmla="*/ 66 h 3271"/>
                <a:gd name="T88" fmla="*/ 44 w 2545"/>
                <a:gd name="T89" fmla="*/ 43 h 3271"/>
                <a:gd name="T90" fmla="*/ 66 w 2545"/>
                <a:gd name="T91" fmla="*/ 26 h 3271"/>
                <a:gd name="T92" fmla="*/ 92 w 2545"/>
                <a:gd name="T93" fmla="*/ 11 h 3271"/>
                <a:gd name="T94" fmla="*/ 120 w 2545"/>
                <a:gd name="T95" fmla="*/ 3 h 3271"/>
                <a:gd name="T96" fmla="*/ 150 w 2545"/>
                <a:gd name="T97" fmla="*/ 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5" h="3271">
                  <a:moveTo>
                    <a:pt x="150" y="0"/>
                  </a:moveTo>
                  <a:lnTo>
                    <a:pt x="2395" y="0"/>
                  </a:lnTo>
                  <a:lnTo>
                    <a:pt x="2425" y="3"/>
                  </a:lnTo>
                  <a:lnTo>
                    <a:pt x="2453" y="11"/>
                  </a:lnTo>
                  <a:lnTo>
                    <a:pt x="2479" y="26"/>
                  </a:lnTo>
                  <a:lnTo>
                    <a:pt x="2501" y="43"/>
                  </a:lnTo>
                  <a:lnTo>
                    <a:pt x="2520" y="66"/>
                  </a:lnTo>
                  <a:lnTo>
                    <a:pt x="2533" y="90"/>
                  </a:lnTo>
                  <a:lnTo>
                    <a:pt x="2542" y="118"/>
                  </a:lnTo>
                  <a:lnTo>
                    <a:pt x="2545" y="148"/>
                  </a:lnTo>
                  <a:lnTo>
                    <a:pt x="2545" y="369"/>
                  </a:lnTo>
                  <a:lnTo>
                    <a:pt x="2246" y="885"/>
                  </a:lnTo>
                  <a:lnTo>
                    <a:pt x="2246" y="297"/>
                  </a:lnTo>
                  <a:lnTo>
                    <a:pt x="300" y="297"/>
                  </a:lnTo>
                  <a:lnTo>
                    <a:pt x="300" y="2973"/>
                  </a:lnTo>
                  <a:lnTo>
                    <a:pt x="2246" y="2973"/>
                  </a:lnTo>
                  <a:lnTo>
                    <a:pt x="2246" y="2603"/>
                  </a:lnTo>
                  <a:lnTo>
                    <a:pt x="2403" y="2500"/>
                  </a:lnTo>
                  <a:lnTo>
                    <a:pt x="2430" y="2478"/>
                  </a:lnTo>
                  <a:lnTo>
                    <a:pt x="2454" y="2453"/>
                  </a:lnTo>
                  <a:lnTo>
                    <a:pt x="2474" y="2425"/>
                  </a:lnTo>
                  <a:lnTo>
                    <a:pt x="2545" y="2302"/>
                  </a:lnTo>
                  <a:lnTo>
                    <a:pt x="2545" y="3122"/>
                  </a:lnTo>
                  <a:lnTo>
                    <a:pt x="2542" y="3151"/>
                  </a:lnTo>
                  <a:lnTo>
                    <a:pt x="2533" y="3179"/>
                  </a:lnTo>
                  <a:lnTo>
                    <a:pt x="2520" y="3205"/>
                  </a:lnTo>
                  <a:lnTo>
                    <a:pt x="2501" y="3226"/>
                  </a:lnTo>
                  <a:lnTo>
                    <a:pt x="2479" y="3245"/>
                  </a:lnTo>
                  <a:lnTo>
                    <a:pt x="2453" y="3258"/>
                  </a:lnTo>
                  <a:lnTo>
                    <a:pt x="2425" y="3268"/>
                  </a:lnTo>
                  <a:lnTo>
                    <a:pt x="2395" y="3271"/>
                  </a:lnTo>
                  <a:lnTo>
                    <a:pt x="150" y="3271"/>
                  </a:lnTo>
                  <a:lnTo>
                    <a:pt x="120" y="3268"/>
                  </a:lnTo>
                  <a:lnTo>
                    <a:pt x="92" y="3258"/>
                  </a:lnTo>
                  <a:lnTo>
                    <a:pt x="66" y="3245"/>
                  </a:lnTo>
                  <a:lnTo>
                    <a:pt x="44" y="3226"/>
                  </a:lnTo>
                  <a:lnTo>
                    <a:pt x="26" y="3205"/>
                  </a:lnTo>
                  <a:lnTo>
                    <a:pt x="12" y="3179"/>
                  </a:lnTo>
                  <a:lnTo>
                    <a:pt x="3" y="3151"/>
                  </a:lnTo>
                  <a:lnTo>
                    <a:pt x="0" y="3122"/>
                  </a:lnTo>
                  <a:lnTo>
                    <a:pt x="0" y="148"/>
                  </a:lnTo>
                  <a:lnTo>
                    <a:pt x="3" y="118"/>
                  </a:lnTo>
                  <a:lnTo>
                    <a:pt x="12" y="90"/>
                  </a:lnTo>
                  <a:lnTo>
                    <a:pt x="26" y="66"/>
                  </a:lnTo>
                  <a:lnTo>
                    <a:pt x="44" y="43"/>
                  </a:lnTo>
                  <a:lnTo>
                    <a:pt x="66" y="26"/>
                  </a:lnTo>
                  <a:lnTo>
                    <a:pt x="92" y="11"/>
                  </a:lnTo>
                  <a:lnTo>
                    <a:pt x="120" y="3"/>
                  </a:lnTo>
                  <a:lnTo>
                    <a:pt x="150" y="0"/>
                  </a:lnTo>
                  <a:close/>
                </a:path>
              </a:pathLst>
            </a:custGeom>
            <a:grpFill/>
            <a:ln w="0">
              <a:noFill/>
              <a:prstDash val="solid"/>
              <a:round/>
            </a:ln>
          </p:spPr>
          <p:txBody>
            <a:bodyPr vert="horz" wrap="square" lIns="91440" tIns="45720" rIns="91440" bIns="45720" numCol="1" anchor="t" anchorCtr="0" compatLnSpc="1"/>
            <a:lstStyle/>
            <a:p>
              <a:endParaRPr lang="en-US" dirty="0">
                <a:ea typeface="宋体" panose="02010600030101010101" pitchFamily="2" charset="-122"/>
                <a:cs typeface="宋体" panose="02010600030101010101" pitchFamily="2" charset="-122"/>
              </a:endParaRPr>
            </a:p>
          </p:txBody>
        </p:sp>
        <p:sp>
          <p:nvSpPr>
            <p:cNvPr id="35" name="稻壳儿榴莲果果"/>
            <p:cNvSpPr>
              <a:spLocks noEditPoints="1"/>
            </p:cNvSpPr>
            <p:nvPr/>
          </p:nvSpPr>
          <p:spPr bwMode="auto">
            <a:xfrm>
              <a:off x="10305" y="-1855"/>
              <a:ext cx="393" cy="586"/>
            </a:xfrm>
            <a:custGeom>
              <a:avLst/>
              <a:gdLst>
                <a:gd name="T0" fmla="*/ 130 w 1574"/>
                <a:gd name="T1" fmla="*/ 1973 h 2342"/>
                <a:gd name="T2" fmla="*/ 221 w 1574"/>
                <a:gd name="T3" fmla="*/ 2017 h 2342"/>
                <a:gd name="T4" fmla="*/ 305 w 1574"/>
                <a:gd name="T5" fmla="*/ 2073 h 2342"/>
                <a:gd name="T6" fmla="*/ 434 w 1574"/>
                <a:gd name="T7" fmla="*/ 1957 h 2342"/>
                <a:gd name="T8" fmla="*/ 385 w 1574"/>
                <a:gd name="T9" fmla="*/ 1912 h 2342"/>
                <a:gd name="T10" fmla="*/ 311 w 1574"/>
                <a:gd name="T11" fmla="*/ 1861 h 2342"/>
                <a:gd name="T12" fmla="*/ 242 w 1574"/>
                <a:gd name="T13" fmla="*/ 1827 h 2342"/>
                <a:gd name="T14" fmla="*/ 186 w 1574"/>
                <a:gd name="T15" fmla="*/ 1808 h 2342"/>
                <a:gd name="T16" fmla="*/ 140 w 1574"/>
                <a:gd name="T17" fmla="*/ 1799 h 2342"/>
                <a:gd name="T18" fmla="*/ 1106 w 1574"/>
                <a:gd name="T19" fmla="*/ 0 h 2342"/>
                <a:gd name="T20" fmla="*/ 1161 w 1574"/>
                <a:gd name="T21" fmla="*/ 7 h 2342"/>
                <a:gd name="T22" fmla="*/ 1227 w 1574"/>
                <a:gd name="T23" fmla="*/ 25 h 2342"/>
                <a:gd name="T24" fmla="*/ 1305 w 1574"/>
                <a:gd name="T25" fmla="*/ 56 h 2342"/>
                <a:gd name="T26" fmla="*/ 1391 w 1574"/>
                <a:gd name="T27" fmla="*/ 107 h 2342"/>
                <a:gd name="T28" fmla="*/ 1462 w 1574"/>
                <a:gd name="T29" fmla="*/ 161 h 2342"/>
                <a:gd name="T30" fmla="*/ 1512 w 1574"/>
                <a:gd name="T31" fmla="*/ 213 h 2342"/>
                <a:gd name="T32" fmla="*/ 1544 w 1574"/>
                <a:gd name="T33" fmla="*/ 258 h 2342"/>
                <a:gd name="T34" fmla="*/ 1562 w 1574"/>
                <a:gd name="T35" fmla="*/ 294 h 2342"/>
                <a:gd name="T36" fmla="*/ 1571 w 1574"/>
                <a:gd name="T37" fmla="*/ 316 h 2342"/>
                <a:gd name="T38" fmla="*/ 1574 w 1574"/>
                <a:gd name="T39" fmla="*/ 340 h 2342"/>
                <a:gd name="T40" fmla="*/ 1563 w 1574"/>
                <a:gd name="T41" fmla="*/ 375 h 2342"/>
                <a:gd name="T42" fmla="*/ 618 w 1574"/>
                <a:gd name="T43" fmla="*/ 1998 h 2342"/>
                <a:gd name="T44" fmla="*/ 115 w 1574"/>
                <a:gd name="T45" fmla="*/ 2330 h 2342"/>
                <a:gd name="T46" fmla="*/ 77 w 1574"/>
                <a:gd name="T47" fmla="*/ 2342 h 2342"/>
                <a:gd name="T48" fmla="*/ 36 w 1574"/>
                <a:gd name="T49" fmla="*/ 2332 h 2342"/>
                <a:gd name="T50" fmla="*/ 13 w 1574"/>
                <a:gd name="T51" fmla="*/ 2311 h 2342"/>
                <a:gd name="T52" fmla="*/ 0 w 1574"/>
                <a:gd name="T53" fmla="*/ 2280 h 2342"/>
                <a:gd name="T54" fmla="*/ 34 w 1574"/>
                <a:gd name="T55" fmla="*/ 1683 h 2342"/>
                <a:gd name="T56" fmla="*/ 45 w 1574"/>
                <a:gd name="T57" fmla="*/ 1651 h 2342"/>
                <a:gd name="T58" fmla="*/ 991 w 1574"/>
                <a:gd name="T59" fmla="*/ 27 h 2342"/>
                <a:gd name="T60" fmla="*/ 1023 w 1574"/>
                <a:gd name="T61" fmla="*/ 7 h 2342"/>
                <a:gd name="T62" fmla="*/ 1036 w 1574"/>
                <a:gd name="T63" fmla="*/ 4 h 2342"/>
                <a:gd name="T64" fmla="*/ 1064 w 1574"/>
                <a:gd name="T65" fmla="*/ 0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4" h="2342">
                  <a:moveTo>
                    <a:pt x="140" y="1799"/>
                  </a:moveTo>
                  <a:lnTo>
                    <a:pt x="130" y="1973"/>
                  </a:lnTo>
                  <a:lnTo>
                    <a:pt x="175" y="1993"/>
                  </a:lnTo>
                  <a:lnTo>
                    <a:pt x="221" y="2017"/>
                  </a:lnTo>
                  <a:lnTo>
                    <a:pt x="264" y="2043"/>
                  </a:lnTo>
                  <a:lnTo>
                    <a:pt x="305" y="2073"/>
                  </a:lnTo>
                  <a:lnTo>
                    <a:pt x="451" y="1976"/>
                  </a:lnTo>
                  <a:lnTo>
                    <a:pt x="434" y="1957"/>
                  </a:lnTo>
                  <a:lnTo>
                    <a:pt x="412" y="1935"/>
                  </a:lnTo>
                  <a:lnTo>
                    <a:pt x="385" y="1912"/>
                  </a:lnTo>
                  <a:lnTo>
                    <a:pt x="351" y="1887"/>
                  </a:lnTo>
                  <a:lnTo>
                    <a:pt x="311" y="1861"/>
                  </a:lnTo>
                  <a:lnTo>
                    <a:pt x="276" y="1843"/>
                  </a:lnTo>
                  <a:lnTo>
                    <a:pt x="242" y="1827"/>
                  </a:lnTo>
                  <a:lnTo>
                    <a:pt x="212" y="1816"/>
                  </a:lnTo>
                  <a:lnTo>
                    <a:pt x="186" y="1808"/>
                  </a:lnTo>
                  <a:lnTo>
                    <a:pt x="162" y="1803"/>
                  </a:lnTo>
                  <a:lnTo>
                    <a:pt x="140" y="1799"/>
                  </a:lnTo>
                  <a:close/>
                  <a:moveTo>
                    <a:pt x="1083" y="0"/>
                  </a:moveTo>
                  <a:lnTo>
                    <a:pt x="1106" y="0"/>
                  </a:lnTo>
                  <a:lnTo>
                    <a:pt x="1132" y="2"/>
                  </a:lnTo>
                  <a:lnTo>
                    <a:pt x="1161" y="7"/>
                  </a:lnTo>
                  <a:lnTo>
                    <a:pt x="1192" y="14"/>
                  </a:lnTo>
                  <a:lnTo>
                    <a:pt x="1227" y="25"/>
                  </a:lnTo>
                  <a:lnTo>
                    <a:pt x="1264" y="39"/>
                  </a:lnTo>
                  <a:lnTo>
                    <a:pt x="1305" y="56"/>
                  </a:lnTo>
                  <a:lnTo>
                    <a:pt x="1347" y="80"/>
                  </a:lnTo>
                  <a:lnTo>
                    <a:pt x="1391" y="107"/>
                  </a:lnTo>
                  <a:lnTo>
                    <a:pt x="1430" y="135"/>
                  </a:lnTo>
                  <a:lnTo>
                    <a:pt x="1462" y="161"/>
                  </a:lnTo>
                  <a:lnTo>
                    <a:pt x="1489" y="188"/>
                  </a:lnTo>
                  <a:lnTo>
                    <a:pt x="1512" y="213"/>
                  </a:lnTo>
                  <a:lnTo>
                    <a:pt x="1529" y="236"/>
                  </a:lnTo>
                  <a:lnTo>
                    <a:pt x="1544" y="258"/>
                  </a:lnTo>
                  <a:lnTo>
                    <a:pt x="1554" y="277"/>
                  </a:lnTo>
                  <a:lnTo>
                    <a:pt x="1562" y="294"/>
                  </a:lnTo>
                  <a:lnTo>
                    <a:pt x="1567" y="307"/>
                  </a:lnTo>
                  <a:lnTo>
                    <a:pt x="1571" y="316"/>
                  </a:lnTo>
                  <a:lnTo>
                    <a:pt x="1572" y="322"/>
                  </a:lnTo>
                  <a:lnTo>
                    <a:pt x="1574" y="340"/>
                  </a:lnTo>
                  <a:lnTo>
                    <a:pt x="1571" y="359"/>
                  </a:lnTo>
                  <a:lnTo>
                    <a:pt x="1563" y="375"/>
                  </a:lnTo>
                  <a:lnTo>
                    <a:pt x="628" y="1985"/>
                  </a:lnTo>
                  <a:lnTo>
                    <a:pt x="618" y="1998"/>
                  </a:lnTo>
                  <a:lnTo>
                    <a:pt x="605" y="2009"/>
                  </a:lnTo>
                  <a:lnTo>
                    <a:pt x="115" y="2330"/>
                  </a:lnTo>
                  <a:lnTo>
                    <a:pt x="97" y="2339"/>
                  </a:lnTo>
                  <a:lnTo>
                    <a:pt x="77" y="2342"/>
                  </a:lnTo>
                  <a:lnTo>
                    <a:pt x="56" y="2340"/>
                  </a:lnTo>
                  <a:lnTo>
                    <a:pt x="36" y="2332"/>
                  </a:lnTo>
                  <a:lnTo>
                    <a:pt x="23" y="2323"/>
                  </a:lnTo>
                  <a:lnTo>
                    <a:pt x="13" y="2311"/>
                  </a:lnTo>
                  <a:lnTo>
                    <a:pt x="5" y="2296"/>
                  </a:lnTo>
                  <a:lnTo>
                    <a:pt x="0" y="2280"/>
                  </a:lnTo>
                  <a:lnTo>
                    <a:pt x="0" y="2263"/>
                  </a:lnTo>
                  <a:lnTo>
                    <a:pt x="34" y="1683"/>
                  </a:lnTo>
                  <a:lnTo>
                    <a:pt x="38" y="1666"/>
                  </a:lnTo>
                  <a:lnTo>
                    <a:pt x="45" y="1651"/>
                  </a:lnTo>
                  <a:lnTo>
                    <a:pt x="981" y="41"/>
                  </a:lnTo>
                  <a:lnTo>
                    <a:pt x="991" y="27"/>
                  </a:lnTo>
                  <a:lnTo>
                    <a:pt x="1005" y="15"/>
                  </a:lnTo>
                  <a:lnTo>
                    <a:pt x="1023" y="7"/>
                  </a:lnTo>
                  <a:lnTo>
                    <a:pt x="1027" y="6"/>
                  </a:lnTo>
                  <a:lnTo>
                    <a:pt x="1036" y="4"/>
                  </a:lnTo>
                  <a:lnTo>
                    <a:pt x="1049" y="2"/>
                  </a:lnTo>
                  <a:lnTo>
                    <a:pt x="1064" y="0"/>
                  </a:lnTo>
                  <a:lnTo>
                    <a:pt x="1083"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36" name="稻壳儿榴莲果果"/>
            <p:cNvSpPr/>
            <p:nvPr/>
          </p:nvSpPr>
          <p:spPr bwMode="auto">
            <a:xfrm>
              <a:off x="9995" y="-1385"/>
              <a:ext cx="286" cy="146"/>
            </a:xfrm>
            <a:custGeom>
              <a:avLst/>
              <a:gdLst>
                <a:gd name="T0" fmla="*/ 551 w 1143"/>
                <a:gd name="T1" fmla="*/ 5 h 585"/>
                <a:gd name="T2" fmla="*/ 577 w 1143"/>
                <a:gd name="T3" fmla="*/ 28 h 585"/>
                <a:gd name="T4" fmla="*/ 585 w 1143"/>
                <a:gd name="T5" fmla="*/ 110 h 585"/>
                <a:gd name="T6" fmla="*/ 554 w 1143"/>
                <a:gd name="T7" fmla="*/ 197 h 585"/>
                <a:gd name="T8" fmla="*/ 563 w 1143"/>
                <a:gd name="T9" fmla="*/ 239 h 585"/>
                <a:gd name="T10" fmla="*/ 581 w 1143"/>
                <a:gd name="T11" fmla="*/ 267 h 585"/>
                <a:gd name="T12" fmla="*/ 631 w 1143"/>
                <a:gd name="T13" fmla="*/ 275 h 585"/>
                <a:gd name="T14" fmla="*/ 674 w 1143"/>
                <a:gd name="T15" fmla="*/ 319 h 585"/>
                <a:gd name="T16" fmla="*/ 685 w 1143"/>
                <a:gd name="T17" fmla="*/ 353 h 585"/>
                <a:gd name="T18" fmla="*/ 838 w 1143"/>
                <a:gd name="T19" fmla="*/ 347 h 585"/>
                <a:gd name="T20" fmla="*/ 986 w 1143"/>
                <a:gd name="T21" fmla="*/ 362 h 585"/>
                <a:gd name="T22" fmla="*/ 1106 w 1143"/>
                <a:gd name="T23" fmla="*/ 369 h 585"/>
                <a:gd name="T24" fmla="*/ 1137 w 1143"/>
                <a:gd name="T25" fmla="*/ 396 h 585"/>
                <a:gd name="T26" fmla="*/ 1142 w 1143"/>
                <a:gd name="T27" fmla="*/ 436 h 585"/>
                <a:gd name="T28" fmla="*/ 1119 w 1143"/>
                <a:gd name="T29" fmla="*/ 470 h 585"/>
                <a:gd name="T30" fmla="*/ 1055 w 1143"/>
                <a:gd name="T31" fmla="*/ 477 h 585"/>
                <a:gd name="T32" fmla="*/ 946 w 1143"/>
                <a:gd name="T33" fmla="*/ 461 h 585"/>
                <a:gd name="T34" fmla="*/ 834 w 1143"/>
                <a:gd name="T35" fmla="*/ 447 h 585"/>
                <a:gd name="T36" fmla="*/ 730 w 1143"/>
                <a:gd name="T37" fmla="*/ 456 h 585"/>
                <a:gd name="T38" fmla="*/ 672 w 1143"/>
                <a:gd name="T39" fmla="*/ 481 h 585"/>
                <a:gd name="T40" fmla="*/ 630 w 1143"/>
                <a:gd name="T41" fmla="*/ 486 h 585"/>
                <a:gd name="T42" fmla="*/ 596 w 1143"/>
                <a:gd name="T43" fmla="*/ 472 h 585"/>
                <a:gd name="T44" fmla="*/ 571 w 1143"/>
                <a:gd name="T45" fmla="*/ 449 h 585"/>
                <a:gd name="T46" fmla="*/ 565 w 1143"/>
                <a:gd name="T47" fmla="*/ 403 h 585"/>
                <a:gd name="T48" fmla="*/ 531 w 1143"/>
                <a:gd name="T49" fmla="*/ 452 h 585"/>
                <a:gd name="T50" fmla="*/ 490 w 1143"/>
                <a:gd name="T51" fmla="*/ 465 h 585"/>
                <a:gd name="T52" fmla="*/ 450 w 1143"/>
                <a:gd name="T53" fmla="*/ 451 h 585"/>
                <a:gd name="T54" fmla="*/ 435 w 1143"/>
                <a:gd name="T55" fmla="*/ 414 h 585"/>
                <a:gd name="T56" fmla="*/ 445 w 1143"/>
                <a:gd name="T57" fmla="*/ 385 h 585"/>
                <a:gd name="T58" fmla="*/ 454 w 1143"/>
                <a:gd name="T59" fmla="*/ 365 h 585"/>
                <a:gd name="T60" fmla="*/ 417 w 1143"/>
                <a:gd name="T61" fmla="*/ 400 h 585"/>
                <a:gd name="T62" fmla="*/ 375 w 1143"/>
                <a:gd name="T63" fmla="*/ 423 h 585"/>
                <a:gd name="T64" fmla="*/ 331 w 1143"/>
                <a:gd name="T65" fmla="*/ 412 h 585"/>
                <a:gd name="T66" fmla="*/ 311 w 1143"/>
                <a:gd name="T67" fmla="*/ 375 h 585"/>
                <a:gd name="T68" fmla="*/ 360 w 1143"/>
                <a:gd name="T69" fmla="*/ 285 h 585"/>
                <a:gd name="T70" fmla="*/ 250 w 1143"/>
                <a:gd name="T71" fmla="*/ 388 h 585"/>
                <a:gd name="T72" fmla="*/ 95 w 1143"/>
                <a:gd name="T73" fmla="*/ 574 h 585"/>
                <a:gd name="T74" fmla="*/ 49 w 1143"/>
                <a:gd name="T75" fmla="*/ 584 h 585"/>
                <a:gd name="T76" fmla="*/ 9 w 1143"/>
                <a:gd name="T77" fmla="*/ 562 h 585"/>
                <a:gd name="T78" fmla="*/ 2 w 1143"/>
                <a:gd name="T79" fmla="*/ 521 h 585"/>
                <a:gd name="T80" fmla="*/ 137 w 1143"/>
                <a:gd name="T81" fmla="*/ 347 h 585"/>
                <a:gd name="T82" fmla="*/ 341 w 1143"/>
                <a:gd name="T83" fmla="*/ 122 h 585"/>
                <a:gd name="T84" fmla="*/ 395 w 1143"/>
                <a:gd name="T85" fmla="*/ 70 h 585"/>
                <a:gd name="T86" fmla="*/ 458 w 1143"/>
                <a:gd name="T87" fmla="*/ 20 h 585"/>
                <a:gd name="T88" fmla="*/ 528 w 1143"/>
                <a:gd name="T89" fmla="*/ 0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43" h="585">
                  <a:moveTo>
                    <a:pt x="528" y="0"/>
                  </a:moveTo>
                  <a:lnTo>
                    <a:pt x="539" y="2"/>
                  </a:lnTo>
                  <a:lnTo>
                    <a:pt x="551" y="5"/>
                  </a:lnTo>
                  <a:lnTo>
                    <a:pt x="561" y="10"/>
                  </a:lnTo>
                  <a:lnTo>
                    <a:pt x="571" y="18"/>
                  </a:lnTo>
                  <a:lnTo>
                    <a:pt x="577" y="28"/>
                  </a:lnTo>
                  <a:lnTo>
                    <a:pt x="585" y="53"/>
                  </a:lnTo>
                  <a:lnTo>
                    <a:pt x="587" y="81"/>
                  </a:lnTo>
                  <a:lnTo>
                    <a:pt x="585" y="110"/>
                  </a:lnTo>
                  <a:lnTo>
                    <a:pt x="578" y="139"/>
                  </a:lnTo>
                  <a:lnTo>
                    <a:pt x="567" y="168"/>
                  </a:lnTo>
                  <a:lnTo>
                    <a:pt x="554" y="197"/>
                  </a:lnTo>
                  <a:lnTo>
                    <a:pt x="537" y="227"/>
                  </a:lnTo>
                  <a:lnTo>
                    <a:pt x="551" y="232"/>
                  </a:lnTo>
                  <a:lnTo>
                    <a:pt x="563" y="239"/>
                  </a:lnTo>
                  <a:lnTo>
                    <a:pt x="573" y="252"/>
                  </a:lnTo>
                  <a:lnTo>
                    <a:pt x="577" y="260"/>
                  </a:lnTo>
                  <a:lnTo>
                    <a:pt x="581" y="267"/>
                  </a:lnTo>
                  <a:lnTo>
                    <a:pt x="597" y="266"/>
                  </a:lnTo>
                  <a:lnTo>
                    <a:pt x="614" y="269"/>
                  </a:lnTo>
                  <a:lnTo>
                    <a:pt x="631" y="275"/>
                  </a:lnTo>
                  <a:lnTo>
                    <a:pt x="646" y="286"/>
                  </a:lnTo>
                  <a:lnTo>
                    <a:pt x="661" y="300"/>
                  </a:lnTo>
                  <a:lnTo>
                    <a:pt x="674" y="319"/>
                  </a:lnTo>
                  <a:lnTo>
                    <a:pt x="681" y="334"/>
                  </a:lnTo>
                  <a:lnTo>
                    <a:pt x="684" y="345"/>
                  </a:lnTo>
                  <a:lnTo>
                    <a:pt x="685" y="353"/>
                  </a:lnTo>
                  <a:lnTo>
                    <a:pt x="738" y="347"/>
                  </a:lnTo>
                  <a:lnTo>
                    <a:pt x="789" y="346"/>
                  </a:lnTo>
                  <a:lnTo>
                    <a:pt x="838" y="347"/>
                  </a:lnTo>
                  <a:lnTo>
                    <a:pt x="887" y="351"/>
                  </a:lnTo>
                  <a:lnTo>
                    <a:pt x="936" y="356"/>
                  </a:lnTo>
                  <a:lnTo>
                    <a:pt x="986" y="362"/>
                  </a:lnTo>
                  <a:lnTo>
                    <a:pt x="1036" y="365"/>
                  </a:lnTo>
                  <a:lnTo>
                    <a:pt x="1089" y="367"/>
                  </a:lnTo>
                  <a:lnTo>
                    <a:pt x="1106" y="369"/>
                  </a:lnTo>
                  <a:lnTo>
                    <a:pt x="1119" y="375"/>
                  </a:lnTo>
                  <a:lnTo>
                    <a:pt x="1130" y="384"/>
                  </a:lnTo>
                  <a:lnTo>
                    <a:pt x="1137" y="396"/>
                  </a:lnTo>
                  <a:lnTo>
                    <a:pt x="1142" y="408"/>
                  </a:lnTo>
                  <a:lnTo>
                    <a:pt x="1143" y="422"/>
                  </a:lnTo>
                  <a:lnTo>
                    <a:pt x="1142" y="436"/>
                  </a:lnTo>
                  <a:lnTo>
                    <a:pt x="1137" y="449"/>
                  </a:lnTo>
                  <a:lnTo>
                    <a:pt x="1130" y="460"/>
                  </a:lnTo>
                  <a:lnTo>
                    <a:pt x="1119" y="470"/>
                  </a:lnTo>
                  <a:lnTo>
                    <a:pt x="1106" y="476"/>
                  </a:lnTo>
                  <a:lnTo>
                    <a:pt x="1089" y="478"/>
                  </a:lnTo>
                  <a:lnTo>
                    <a:pt x="1055" y="477"/>
                  </a:lnTo>
                  <a:lnTo>
                    <a:pt x="1020" y="473"/>
                  </a:lnTo>
                  <a:lnTo>
                    <a:pt x="983" y="467"/>
                  </a:lnTo>
                  <a:lnTo>
                    <a:pt x="946" y="461"/>
                  </a:lnTo>
                  <a:lnTo>
                    <a:pt x="909" y="455"/>
                  </a:lnTo>
                  <a:lnTo>
                    <a:pt x="872" y="450"/>
                  </a:lnTo>
                  <a:lnTo>
                    <a:pt x="834" y="447"/>
                  </a:lnTo>
                  <a:lnTo>
                    <a:pt x="798" y="446"/>
                  </a:lnTo>
                  <a:lnTo>
                    <a:pt x="763" y="449"/>
                  </a:lnTo>
                  <a:lnTo>
                    <a:pt x="730" y="456"/>
                  </a:lnTo>
                  <a:lnTo>
                    <a:pt x="698" y="469"/>
                  </a:lnTo>
                  <a:lnTo>
                    <a:pt x="685" y="475"/>
                  </a:lnTo>
                  <a:lnTo>
                    <a:pt x="672" y="481"/>
                  </a:lnTo>
                  <a:lnTo>
                    <a:pt x="657" y="486"/>
                  </a:lnTo>
                  <a:lnTo>
                    <a:pt x="644" y="488"/>
                  </a:lnTo>
                  <a:lnTo>
                    <a:pt x="630" y="486"/>
                  </a:lnTo>
                  <a:lnTo>
                    <a:pt x="619" y="482"/>
                  </a:lnTo>
                  <a:lnTo>
                    <a:pt x="608" y="477"/>
                  </a:lnTo>
                  <a:lnTo>
                    <a:pt x="596" y="472"/>
                  </a:lnTo>
                  <a:lnTo>
                    <a:pt x="586" y="465"/>
                  </a:lnTo>
                  <a:lnTo>
                    <a:pt x="578" y="458"/>
                  </a:lnTo>
                  <a:lnTo>
                    <a:pt x="571" y="449"/>
                  </a:lnTo>
                  <a:lnTo>
                    <a:pt x="566" y="437"/>
                  </a:lnTo>
                  <a:lnTo>
                    <a:pt x="565" y="418"/>
                  </a:lnTo>
                  <a:lnTo>
                    <a:pt x="565" y="403"/>
                  </a:lnTo>
                  <a:lnTo>
                    <a:pt x="554" y="422"/>
                  </a:lnTo>
                  <a:lnTo>
                    <a:pt x="542" y="441"/>
                  </a:lnTo>
                  <a:lnTo>
                    <a:pt x="531" y="452"/>
                  </a:lnTo>
                  <a:lnTo>
                    <a:pt x="519" y="460"/>
                  </a:lnTo>
                  <a:lnTo>
                    <a:pt x="504" y="464"/>
                  </a:lnTo>
                  <a:lnTo>
                    <a:pt x="490" y="465"/>
                  </a:lnTo>
                  <a:lnTo>
                    <a:pt x="475" y="463"/>
                  </a:lnTo>
                  <a:lnTo>
                    <a:pt x="462" y="458"/>
                  </a:lnTo>
                  <a:lnTo>
                    <a:pt x="450" y="451"/>
                  </a:lnTo>
                  <a:lnTo>
                    <a:pt x="441" y="441"/>
                  </a:lnTo>
                  <a:lnTo>
                    <a:pt x="436" y="428"/>
                  </a:lnTo>
                  <a:lnTo>
                    <a:pt x="435" y="414"/>
                  </a:lnTo>
                  <a:lnTo>
                    <a:pt x="439" y="398"/>
                  </a:lnTo>
                  <a:lnTo>
                    <a:pt x="442" y="391"/>
                  </a:lnTo>
                  <a:lnTo>
                    <a:pt x="445" y="385"/>
                  </a:lnTo>
                  <a:lnTo>
                    <a:pt x="445" y="385"/>
                  </a:lnTo>
                  <a:lnTo>
                    <a:pt x="444" y="385"/>
                  </a:lnTo>
                  <a:lnTo>
                    <a:pt x="454" y="365"/>
                  </a:lnTo>
                  <a:lnTo>
                    <a:pt x="440" y="374"/>
                  </a:lnTo>
                  <a:lnTo>
                    <a:pt x="428" y="385"/>
                  </a:lnTo>
                  <a:lnTo>
                    <a:pt x="417" y="400"/>
                  </a:lnTo>
                  <a:lnTo>
                    <a:pt x="405" y="412"/>
                  </a:lnTo>
                  <a:lnTo>
                    <a:pt x="390" y="420"/>
                  </a:lnTo>
                  <a:lnTo>
                    <a:pt x="375" y="423"/>
                  </a:lnTo>
                  <a:lnTo>
                    <a:pt x="359" y="423"/>
                  </a:lnTo>
                  <a:lnTo>
                    <a:pt x="345" y="419"/>
                  </a:lnTo>
                  <a:lnTo>
                    <a:pt x="331" y="412"/>
                  </a:lnTo>
                  <a:lnTo>
                    <a:pt x="321" y="402"/>
                  </a:lnTo>
                  <a:lnTo>
                    <a:pt x="314" y="389"/>
                  </a:lnTo>
                  <a:lnTo>
                    <a:pt x="311" y="375"/>
                  </a:lnTo>
                  <a:lnTo>
                    <a:pt x="313" y="360"/>
                  </a:lnTo>
                  <a:lnTo>
                    <a:pt x="320" y="343"/>
                  </a:lnTo>
                  <a:lnTo>
                    <a:pt x="360" y="285"/>
                  </a:lnTo>
                  <a:lnTo>
                    <a:pt x="400" y="224"/>
                  </a:lnTo>
                  <a:lnTo>
                    <a:pt x="323" y="305"/>
                  </a:lnTo>
                  <a:lnTo>
                    <a:pt x="250" y="388"/>
                  </a:lnTo>
                  <a:lnTo>
                    <a:pt x="177" y="475"/>
                  </a:lnTo>
                  <a:lnTo>
                    <a:pt x="108" y="562"/>
                  </a:lnTo>
                  <a:lnTo>
                    <a:pt x="95" y="574"/>
                  </a:lnTo>
                  <a:lnTo>
                    <a:pt x="80" y="582"/>
                  </a:lnTo>
                  <a:lnTo>
                    <a:pt x="64" y="585"/>
                  </a:lnTo>
                  <a:lnTo>
                    <a:pt x="49" y="584"/>
                  </a:lnTo>
                  <a:lnTo>
                    <a:pt x="33" y="580"/>
                  </a:lnTo>
                  <a:lnTo>
                    <a:pt x="21" y="572"/>
                  </a:lnTo>
                  <a:lnTo>
                    <a:pt x="9" y="562"/>
                  </a:lnTo>
                  <a:lnTo>
                    <a:pt x="2" y="550"/>
                  </a:lnTo>
                  <a:lnTo>
                    <a:pt x="0" y="535"/>
                  </a:lnTo>
                  <a:lnTo>
                    <a:pt x="2" y="521"/>
                  </a:lnTo>
                  <a:lnTo>
                    <a:pt x="12" y="506"/>
                  </a:lnTo>
                  <a:lnTo>
                    <a:pt x="74" y="426"/>
                  </a:lnTo>
                  <a:lnTo>
                    <a:pt x="137" y="347"/>
                  </a:lnTo>
                  <a:lnTo>
                    <a:pt x="202" y="270"/>
                  </a:lnTo>
                  <a:lnTo>
                    <a:pt x="270" y="194"/>
                  </a:lnTo>
                  <a:lnTo>
                    <a:pt x="341" y="122"/>
                  </a:lnTo>
                  <a:lnTo>
                    <a:pt x="357" y="106"/>
                  </a:lnTo>
                  <a:lnTo>
                    <a:pt x="376" y="88"/>
                  </a:lnTo>
                  <a:lnTo>
                    <a:pt x="395" y="70"/>
                  </a:lnTo>
                  <a:lnTo>
                    <a:pt x="414" y="51"/>
                  </a:lnTo>
                  <a:lnTo>
                    <a:pt x="435" y="35"/>
                  </a:lnTo>
                  <a:lnTo>
                    <a:pt x="458" y="20"/>
                  </a:lnTo>
                  <a:lnTo>
                    <a:pt x="480" y="9"/>
                  </a:lnTo>
                  <a:lnTo>
                    <a:pt x="504" y="2"/>
                  </a:lnTo>
                  <a:lnTo>
                    <a:pt x="528"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grpSp>
      <p:sp>
        <p:nvSpPr>
          <p:cNvPr id="37" name="稻壳儿榴莲果果"/>
          <p:cNvSpPr/>
          <p:nvPr/>
        </p:nvSpPr>
        <p:spPr>
          <a:xfrm>
            <a:off x="3777883" y="3825332"/>
            <a:ext cx="726366" cy="726366"/>
          </a:xfrm>
          <a:prstGeom prst="ellipse">
            <a:avLst/>
          </a:prstGeom>
          <a:solidFill>
            <a:srgbClr val="3F7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38" name="稻壳儿榴莲果果"/>
          <p:cNvSpPr/>
          <p:nvPr/>
        </p:nvSpPr>
        <p:spPr bwMode="auto">
          <a:xfrm>
            <a:off x="3921517" y="4072274"/>
            <a:ext cx="310007" cy="232481"/>
          </a:xfrm>
          <a:custGeom>
            <a:avLst/>
            <a:gdLst>
              <a:gd name="T0" fmla="*/ 6189 w 6231"/>
              <a:gd name="T1" fmla="*/ 0 h 4673"/>
              <a:gd name="T2" fmla="*/ 6206 w 6231"/>
              <a:gd name="T3" fmla="*/ 6 h 4673"/>
              <a:gd name="T4" fmla="*/ 6219 w 6231"/>
              <a:gd name="T5" fmla="*/ 17 h 4673"/>
              <a:gd name="T6" fmla="*/ 6229 w 6231"/>
              <a:gd name="T7" fmla="*/ 34 h 4673"/>
              <a:gd name="T8" fmla="*/ 6231 w 6231"/>
              <a:gd name="T9" fmla="*/ 53 h 4673"/>
              <a:gd name="T10" fmla="*/ 6223 w 6231"/>
              <a:gd name="T11" fmla="*/ 72 h 4673"/>
              <a:gd name="T12" fmla="*/ 3477 w 6231"/>
              <a:gd name="T13" fmla="*/ 4603 h 4673"/>
              <a:gd name="T14" fmla="*/ 3455 w 6231"/>
              <a:gd name="T15" fmla="*/ 4631 h 4673"/>
              <a:gd name="T16" fmla="*/ 3428 w 6231"/>
              <a:gd name="T17" fmla="*/ 4652 h 4673"/>
              <a:gd name="T18" fmla="*/ 3398 w 6231"/>
              <a:gd name="T19" fmla="*/ 4665 h 4673"/>
              <a:gd name="T20" fmla="*/ 3366 w 6231"/>
              <a:gd name="T21" fmla="*/ 4673 h 4673"/>
              <a:gd name="T22" fmla="*/ 3332 w 6231"/>
              <a:gd name="T23" fmla="*/ 4673 h 4673"/>
              <a:gd name="T24" fmla="*/ 3300 w 6231"/>
              <a:gd name="T25" fmla="*/ 4664 h 4673"/>
              <a:gd name="T26" fmla="*/ 3269 w 6231"/>
              <a:gd name="T27" fmla="*/ 4648 h 4673"/>
              <a:gd name="T28" fmla="*/ 2513 w 6231"/>
              <a:gd name="T29" fmla="*/ 4132 h 4673"/>
              <a:gd name="T30" fmla="*/ 1745 w 6231"/>
              <a:gd name="T31" fmla="*/ 4641 h 4673"/>
              <a:gd name="T32" fmla="*/ 1717 w 6231"/>
              <a:gd name="T33" fmla="*/ 4654 h 4673"/>
              <a:gd name="T34" fmla="*/ 1690 w 6231"/>
              <a:gd name="T35" fmla="*/ 4656 h 4673"/>
              <a:gd name="T36" fmla="*/ 1664 w 6231"/>
              <a:gd name="T37" fmla="*/ 4650 h 4673"/>
              <a:gd name="T38" fmla="*/ 1639 w 6231"/>
              <a:gd name="T39" fmla="*/ 4639 h 4673"/>
              <a:gd name="T40" fmla="*/ 1621 w 6231"/>
              <a:gd name="T41" fmla="*/ 4618 h 4673"/>
              <a:gd name="T42" fmla="*/ 1609 w 6231"/>
              <a:gd name="T43" fmla="*/ 4595 h 4673"/>
              <a:gd name="T44" fmla="*/ 1603 w 6231"/>
              <a:gd name="T45" fmla="*/ 4565 h 4673"/>
              <a:gd name="T46" fmla="*/ 1603 w 6231"/>
              <a:gd name="T47" fmla="*/ 3511 h 4673"/>
              <a:gd name="T48" fmla="*/ 5090 w 6231"/>
              <a:gd name="T49" fmla="*/ 905 h 4673"/>
              <a:gd name="T50" fmla="*/ 972 w 6231"/>
              <a:gd name="T51" fmla="*/ 3077 h 4673"/>
              <a:gd name="T52" fmla="*/ 64 w 6231"/>
              <a:gd name="T53" fmla="*/ 2459 h 4673"/>
              <a:gd name="T54" fmla="*/ 36 w 6231"/>
              <a:gd name="T55" fmla="*/ 2434 h 4673"/>
              <a:gd name="T56" fmla="*/ 15 w 6231"/>
              <a:gd name="T57" fmla="*/ 2404 h 4673"/>
              <a:gd name="T58" fmla="*/ 4 w 6231"/>
              <a:gd name="T59" fmla="*/ 2370 h 4673"/>
              <a:gd name="T60" fmla="*/ 0 w 6231"/>
              <a:gd name="T61" fmla="*/ 2335 h 4673"/>
              <a:gd name="T62" fmla="*/ 0 w 6231"/>
              <a:gd name="T63" fmla="*/ 2335 h 4673"/>
              <a:gd name="T64" fmla="*/ 4 w 6231"/>
              <a:gd name="T65" fmla="*/ 2301 h 4673"/>
              <a:gd name="T66" fmla="*/ 17 w 6231"/>
              <a:gd name="T67" fmla="*/ 2269 h 4673"/>
              <a:gd name="T68" fmla="*/ 36 w 6231"/>
              <a:gd name="T69" fmla="*/ 2241 h 4673"/>
              <a:gd name="T70" fmla="*/ 62 w 6231"/>
              <a:gd name="T71" fmla="*/ 2216 h 4673"/>
              <a:gd name="T72" fmla="*/ 96 w 6231"/>
              <a:gd name="T73" fmla="*/ 2199 h 4673"/>
              <a:gd name="T74" fmla="*/ 6168 w 6231"/>
              <a:gd name="T75" fmla="*/ 4 h 4673"/>
              <a:gd name="T76" fmla="*/ 6189 w 6231"/>
              <a:gd name="T77" fmla="*/ 0 h 4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31" h="4673">
                <a:moveTo>
                  <a:pt x="6189" y="0"/>
                </a:moveTo>
                <a:lnTo>
                  <a:pt x="6206" y="6"/>
                </a:lnTo>
                <a:lnTo>
                  <a:pt x="6219" y="17"/>
                </a:lnTo>
                <a:lnTo>
                  <a:pt x="6229" y="34"/>
                </a:lnTo>
                <a:lnTo>
                  <a:pt x="6231" y="53"/>
                </a:lnTo>
                <a:lnTo>
                  <a:pt x="6223" y="72"/>
                </a:lnTo>
                <a:lnTo>
                  <a:pt x="3477" y="4603"/>
                </a:lnTo>
                <a:lnTo>
                  <a:pt x="3455" y="4631"/>
                </a:lnTo>
                <a:lnTo>
                  <a:pt x="3428" y="4652"/>
                </a:lnTo>
                <a:lnTo>
                  <a:pt x="3398" y="4665"/>
                </a:lnTo>
                <a:lnTo>
                  <a:pt x="3366" y="4673"/>
                </a:lnTo>
                <a:lnTo>
                  <a:pt x="3332" y="4673"/>
                </a:lnTo>
                <a:lnTo>
                  <a:pt x="3300" y="4664"/>
                </a:lnTo>
                <a:lnTo>
                  <a:pt x="3269" y="4648"/>
                </a:lnTo>
                <a:lnTo>
                  <a:pt x="2513" y="4132"/>
                </a:lnTo>
                <a:lnTo>
                  <a:pt x="1745" y="4641"/>
                </a:lnTo>
                <a:lnTo>
                  <a:pt x="1717" y="4654"/>
                </a:lnTo>
                <a:lnTo>
                  <a:pt x="1690" y="4656"/>
                </a:lnTo>
                <a:lnTo>
                  <a:pt x="1664" y="4650"/>
                </a:lnTo>
                <a:lnTo>
                  <a:pt x="1639" y="4639"/>
                </a:lnTo>
                <a:lnTo>
                  <a:pt x="1621" y="4618"/>
                </a:lnTo>
                <a:lnTo>
                  <a:pt x="1609" y="4595"/>
                </a:lnTo>
                <a:lnTo>
                  <a:pt x="1603" y="4565"/>
                </a:lnTo>
                <a:lnTo>
                  <a:pt x="1603" y="3511"/>
                </a:lnTo>
                <a:lnTo>
                  <a:pt x="5090" y="905"/>
                </a:lnTo>
                <a:lnTo>
                  <a:pt x="972" y="3077"/>
                </a:lnTo>
                <a:lnTo>
                  <a:pt x="64" y="2459"/>
                </a:lnTo>
                <a:lnTo>
                  <a:pt x="36" y="2434"/>
                </a:lnTo>
                <a:lnTo>
                  <a:pt x="15" y="2404"/>
                </a:lnTo>
                <a:lnTo>
                  <a:pt x="4" y="2370"/>
                </a:lnTo>
                <a:lnTo>
                  <a:pt x="0" y="2335"/>
                </a:lnTo>
                <a:lnTo>
                  <a:pt x="0" y="2335"/>
                </a:lnTo>
                <a:lnTo>
                  <a:pt x="4" y="2301"/>
                </a:lnTo>
                <a:lnTo>
                  <a:pt x="17" y="2269"/>
                </a:lnTo>
                <a:lnTo>
                  <a:pt x="36" y="2241"/>
                </a:lnTo>
                <a:lnTo>
                  <a:pt x="62" y="2216"/>
                </a:lnTo>
                <a:lnTo>
                  <a:pt x="96" y="2199"/>
                </a:lnTo>
                <a:lnTo>
                  <a:pt x="6168" y="4"/>
                </a:lnTo>
                <a:lnTo>
                  <a:pt x="6189"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47" name="稻壳儿榴莲果果"/>
          <p:cNvSpPr/>
          <p:nvPr/>
        </p:nvSpPr>
        <p:spPr>
          <a:xfrm>
            <a:off x="9188450" y="1026160"/>
            <a:ext cx="3002915"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润滑对滚动轴承的使用寿命有重要意义。润滑的主要目的是减小摩擦与磨损。滚动接触部位形成油膜时，还有吸收振动、降低工作温度等作用。</a:t>
            </a:r>
            <a:endParaRPr lang="en-US" sz="1600" dirty="0">
              <a:latin typeface="宋体" panose="02010600030101010101" pitchFamily="2" charset="-122"/>
              <a:cs typeface="Arial" panose="020B0604020202020204" pitchFamily="34" charset="0"/>
            </a:endParaRPr>
          </a:p>
        </p:txBody>
      </p:sp>
      <p:sp>
        <p:nvSpPr>
          <p:cNvPr id="48" name="稻壳儿榴莲果果"/>
          <p:cNvSpPr txBox="1"/>
          <p:nvPr/>
        </p:nvSpPr>
        <p:spPr>
          <a:xfrm>
            <a:off x="9085297" y="754938"/>
            <a:ext cx="248158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（二）滚动轴承的润滑</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9" name="稻壳儿榴莲果果"/>
          <p:cNvSpPr/>
          <p:nvPr/>
        </p:nvSpPr>
        <p:spPr>
          <a:xfrm>
            <a:off x="9035415" y="3331845"/>
            <a:ext cx="3155950"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latin typeface="宋体" panose="02010600030101010101" pitchFamily="2" charset="-122"/>
                <a:cs typeface="Arial" panose="020B0604020202020204" pitchFamily="34" charset="0"/>
              </a:rPr>
              <a:t>由于蜗轮传动的相对滑动速度 vs 大，效率低，发热量大，因此必须注意蜗轮传动的润滑；否则会进一步导致效率显著降低，并会带来剧烈的磨损，甚至产生胶合。</a:t>
            </a:r>
            <a:endParaRPr lang="en-US" altLang="zh-CN" sz="1600" dirty="0">
              <a:latin typeface="宋体" panose="02010600030101010101" pitchFamily="2" charset="-122"/>
              <a:cs typeface="Arial" panose="020B0604020202020204" pitchFamily="34" charset="0"/>
            </a:endParaRPr>
          </a:p>
        </p:txBody>
      </p:sp>
      <p:sp>
        <p:nvSpPr>
          <p:cNvPr id="50" name="稻壳儿榴莲果果"/>
          <p:cNvSpPr txBox="1"/>
          <p:nvPr/>
        </p:nvSpPr>
        <p:spPr>
          <a:xfrm>
            <a:off x="9035132" y="3047862"/>
            <a:ext cx="248158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（四）蜗轮传动的润滑</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51" name="稻壳儿榴莲果果"/>
          <p:cNvSpPr/>
          <p:nvPr/>
        </p:nvSpPr>
        <p:spPr>
          <a:xfrm>
            <a:off x="592455" y="1645285"/>
            <a:ext cx="2841625"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dirty="0">
                <a:latin typeface="宋体" panose="02010600030101010101" pitchFamily="2" charset="-122"/>
                <a:cs typeface="Arial" panose="020B0604020202020204" pitchFamily="34" charset="0"/>
              </a:rPr>
              <a:t>滑动轴承一般都需要使用润滑剂进行润滑，主要是为了降低摩擦、减少磨损和表面损坏，同时还可以起到冷却、吸振、防尘、防锈等作用。</a:t>
            </a:r>
            <a:endParaRPr lang="en-US" altLang="zh-CN" sz="1600" dirty="0">
              <a:latin typeface="宋体" panose="02010600030101010101" pitchFamily="2" charset="-122"/>
              <a:cs typeface="Arial" panose="020B0604020202020204" pitchFamily="34" charset="0"/>
            </a:endParaRPr>
          </a:p>
        </p:txBody>
      </p:sp>
      <p:sp>
        <p:nvSpPr>
          <p:cNvPr id="52" name="稻壳儿榴莲果果"/>
          <p:cNvSpPr txBox="1"/>
          <p:nvPr/>
        </p:nvSpPr>
        <p:spPr>
          <a:xfrm>
            <a:off x="592455" y="1304290"/>
            <a:ext cx="2841625"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（一）滑动轴承的润滑</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53" name="稻壳儿榴莲果果"/>
          <p:cNvSpPr/>
          <p:nvPr/>
        </p:nvSpPr>
        <p:spPr>
          <a:xfrm>
            <a:off x="592455" y="4043045"/>
            <a:ext cx="3057525"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dirty="0">
                <a:latin typeface="宋体" panose="02010600030101010101" pitchFamily="2" charset="-122"/>
                <a:cs typeface="Arial" panose="020B0604020202020204" pitchFamily="34" charset="0"/>
              </a:rPr>
              <a:t>润滑对于齿轮传动十分重要，润滑不仅可以减小摩擦、减轻磨损，还可以起到冷却、防锈、降低噪声、改善齿轮的工作状况、延缓轮齿失效和延长齿轮的使用寿命等作用。</a:t>
            </a:r>
            <a:endParaRPr lang="en-US" altLang="zh-CN" sz="1600" dirty="0">
              <a:latin typeface="宋体" panose="02010600030101010101" pitchFamily="2" charset="-122"/>
              <a:cs typeface="Arial" panose="020B0604020202020204" pitchFamily="34" charset="0"/>
            </a:endParaRPr>
          </a:p>
        </p:txBody>
      </p:sp>
      <p:sp>
        <p:nvSpPr>
          <p:cNvPr id="54" name="稻壳儿榴莲果果"/>
          <p:cNvSpPr txBox="1"/>
          <p:nvPr/>
        </p:nvSpPr>
        <p:spPr>
          <a:xfrm>
            <a:off x="952657" y="3758730"/>
            <a:ext cx="248158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（三）齿轮传动的润滑</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7"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44" name="稻壳儿榴莲果果"/>
          <p:cNvSpPr/>
          <p:nvPr/>
        </p:nvSpPr>
        <p:spPr>
          <a:xfrm>
            <a:off x="1060812" y="302622"/>
            <a:ext cx="467423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二、常用传动装置的润滑</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6203950" y="2275205"/>
            <a:ext cx="5740400" cy="369316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机械装置密封有两个主要作用：一是阻止液体、气体工作介质、润滑剂泄漏；二是防止灰尘、水分进入润滑部位。</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密封装置的类型很多，两个具有相对运动的结合面之间必然有间隙（比如减速器外伸轴与轴承端盖之间），它们之间的密封称为动密封。两个相对静止不动的结合面之间的密封称为静密封，比如减速器箱体与轴承端盖、减速器箱体与减速器箱盖等。所有的静密封和大部分的动密封都是靠密封面互相靠近或嵌入以减少或消除间隙，达到密封的目的，这类密封方式称为接触式密封。密封面间有间隙，依靠各种方法减少密封间隙两侧的压力差而阻漏的密封方式，称为非接触式密封。</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44" name="稻壳儿榴莲果果"/>
          <p:cNvSpPr/>
          <p:nvPr/>
        </p:nvSpPr>
        <p:spPr>
          <a:xfrm>
            <a:off x="776967" y="161652"/>
            <a:ext cx="385762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三、机械装置的密封</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cstate="print"/>
          <a:stretch>
            <a:fillRect/>
          </a:stretch>
        </p:blipFill>
        <p:spPr>
          <a:xfrm>
            <a:off x="777240" y="2066290"/>
            <a:ext cx="5171440" cy="41783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69950"/>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Part.5</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2993390" cy="1675130"/>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机械传动装置设计</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72"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grpSp>
        <p:nvGrpSpPr>
          <p:cNvPr id="6" name="组合 5"/>
          <p:cNvGrpSpPr/>
          <p:nvPr/>
        </p:nvGrpSpPr>
        <p:grpSpPr>
          <a:xfrm>
            <a:off x="1418540" y="1747625"/>
            <a:ext cx="9703291" cy="4609523"/>
            <a:chOff x="1235026" y="1297680"/>
            <a:chExt cx="10001217" cy="4751052"/>
          </a:xfrm>
        </p:grpSpPr>
        <p:pic>
          <p:nvPicPr>
            <p:cNvPr id="19" name="稻壳儿榴莲果果"/>
            <p:cNvPicPr/>
            <p:nvPr/>
          </p:nvPicPr>
          <p:blipFill rotWithShape="1">
            <a:blip r:embed="rId1" cstate="print"/>
            <a:srcRect l="16693" r="16693"/>
            <a:stretch>
              <a:fillRect/>
            </a:stretch>
          </p:blipFill>
          <p:spPr>
            <a:xfrm>
              <a:off x="8851025" y="1297680"/>
              <a:ext cx="2384425" cy="2295525"/>
            </a:xfrm>
            <a:prstGeom prst="rect">
              <a:avLst/>
            </a:prstGeom>
          </p:spPr>
        </p:pic>
        <p:pic>
          <p:nvPicPr>
            <p:cNvPr id="18" name="稻壳儿榴莲果果"/>
            <p:cNvPicPr/>
            <p:nvPr/>
          </p:nvPicPr>
          <p:blipFill rotWithShape="1">
            <a:blip r:embed="rId2" cstate="print"/>
            <a:srcRect l="16693" r="16693"/>
            <a:stretch>
              <a:fillRect/>
            </a:stretch>
          </p:blipFill>
          <p:spPr>
            <a:xfrm>
              <a:off x="1235026" y="1327701"/>
              <a:ext cx="2386013" cy="2295525"/>
            </a:xfrm>
            <a:prstGeom prst="rect">
              <a:avLst/>
            </a:prstGeom>
          </p:spPr>
        </p:pic>
        <p:sp>
          <p:nvSpPr>
            <p:cNvPr id="15666" name="稻壳儿榴莲果果"/>
            <p:cNvSpPr/>
            <p:nvPr/>
          </p:nvSpPr>
          <p:spPr>
            <a:xfrm>
              <a:off x="3753530" y="1328441"/>
              <a:ext cx="2384332" cy="4720231"/>
            </a:xfrm>
            <a:prstGeom prst="roundRect">
              <a:avLst>
                <a:gd name="adj" fmla="val 0"/>
              </a:avLst>
            </a:prstGeom>
            <a:solidFill>
              <a:srgbClr val="12569A"/>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668" name="稻壳儿榴莲果果"/>
            <p:cNvSpPr/>
            <p:nvPr/>
          </p:nvSpPr>
          <p:spPr>
            <a:xfrm>
              <a:off x="6300831" y="1327787"/>
              <a:ext cx="2384332" cy="4709104"/>
            </a:xfrm>
            <a:prstGeom prst="roundRect">
              <a:avLst>
                <a:gd name="adj" fmla="val 0"/>
              </a:avLst>
            </a:prstGeom>
            <a:solidFill>
              <a:srgbClr val="12569A"/>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673" name="稻壳儿榴莲果果"/>
            <p:cNvSpPr txBox="1"/>
            <p:nvPr/>
          </p:nvSpPr>
          <p:spPr>
            <a:xfrm>
              <a:off x="6540377" y="1493375"/>
              <a:ext cx="2019777" cy="623081"/>
            </a:xfrm>
            <a:prstGeom prst="rect">
              <a:avLst/>
            </a:prstGeom>
            <a:ln w="12700">
              <a:miter lim="400000"/>
            </a:ln>
          </p:spPr>
          <p:txBody>
            <a:bodyPr wrap="square" lIns="25400" tIns="25400" rIns="25400" bIns="25400">
              <a:spAutoFit/>
            </a:bodyPr>
            <a:lstStyle/>
            <a:p>
              <a:pPr algn="l">
                <a:defRPr sz="4000" b="0" cap="all">
                  <a:solidFill>
                    <a:srgbClr val="FFFFFF"/>
                  </a:solidFill>
                  <a:latin typeface="Open Sans Bold"/>
                  <a:ea typeface="Open Sans Bold"/>
                  <a:cs typeface="Open Sans Bold"/>
                  <a:sym typeface="Open Sans Bold"/>
                </a:defRPr>
              </a:pPr>
              <a:r>
                <a:rPr lang="zh-CN" altLang="en-US" sz="1800" b="1" dirty="0" smtClean="0">
                  <a:solidFill>
                    <a:srgbClr val="FFFFFF"/>
                  </a:solidFill>
                  <a:latin typeface="宋体" panose="02010600030101010101" pitchFamily="2" charset="-122"/>
                  <a:ea typeface="宋体" panose="02010600030101010101" pitchFamily="2" charset="-122"/>
                </a:rPr>
                <a:t>（二）机械传动的运动和动力参数</a:t>
              </a:r>
              <a:endParaRPr lang="zh-CN" altLang="en-US" sz="1800" b="1" dirty="0" smtClean="0">
                <a:solidFill>
                  <a:srgbClr val="FFFFFF"/>
                </a:solidFill>
                <a:latin typeface="宋体" panose="02010600030101010101" pitchFamily="2" charset="-122"/>
                <a:ea typeface="宋体" panose="02010600030101010101" pitchFamily="2" charset="-122"/>
              </a:endParaRPr>
            </a:p>
          </p:txBody>
        </p:sp>
        <p:pic>
          <p:nvPicPr>
            <p:cNvPr id="20" name="稻壳儿榴莲果果"/>
            <p:cNvPicPr/>
            <p:nvPr/>
          </p:nvPicPr>
          <p:blipFill rotWithShape="1">
            <a:blip r:embed="rId3" cstate="print"/>
            <a:srcRect l="16693" r="16693"/>
            <a:stretch>
              <a:fillRect/>
            </a:stretch>
          </p:blipFill>
          <p:spPr>
            <a:xfrm>
              <a:off x="1235089" y="3753207"/>
              <a:ext cx="2384425" cy="2295525"/>
            </a:xfrm>
            <a:prstGeom prst="rect">
              <a:avLst/>
            </a:prstGeom>
          </p:spPr>
        </p:pic>
        <p:pic>
          <p:nvPicPr>
            <p:cNvPr id="22" name="稻壳儿榴莲果果"/>
            <p:cNvPicPr/>
            <p:nvPr/>
          </p:nvPicPr>
          <p:blipFill rotWithShape="1">
            <a:blip r:embed="rId4" cstate="print"/>
            <a:srcRect l="16693" r="16693"/>
            <a:stretch>
              <a:fillRect/>
            </a:stretch>
          </p:blipFill>
          <p:spPr>
            <a:xfrm>
              <a:off x="8850231" y="3742431"/>
              <a:ext cx="2386012" cy="2295525"/>
            </a:xfrm>
            <a:prstGeom prst="rect">
              <a:avLst/>
            </a:prstGeom>
          </p:spPr>
        </p:pic>
        <p:sp>
          <p:nvSpPr>
            <p:cNvPr id="23" name="稻壳儿榴莲果果"/>
            <p:cNvSpPr/>
            <p:nvPr/>
          </p:nvSpPr>
          <p:spPr>
            <a:xfrm>
              <a:off x="3799754" y="1999341"/>
              <a:ext cx="2291195" cy="237778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传动系统位于原动机</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和执行构件之间，其基本任务是将原动机的动力和运动传递给执行构件，满足其不同的运动形式、运动规律要求。</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24" name="稻壳儿榴莲果果"/>
            <p:cNvSpPr txBox="1"/>
            <p:nvPr/>
          </p:nvSpPr>
          <p:spPr>
            <a:xfrm>
              <a:off x="3814398" y="1494029"/>
              <a:ext cx="2276994" cy="66496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rPr>
                <a:t>（一）机械传动的功用及基本要求</a:t>
              </a:r>
              <a:endPar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grpSp>
      <p:sp>
        <p:nvSpPr>
          <p:cNvPr id="44" name="稻壳儿榴莲果果"/>
          <p:cNvSpPr/>
          <p:nvPr/>
        </p:nvSpPr>
        <p:spPr>
          <a:xfrm>
            <a:off x="776967" y="161652"/>
            <a:ext cx="385762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三、机械装置的密封</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p:nvPr/>
        </p:nvSpPr>
        <p:spPr>
          <a:xfrm>
            <a:off x="6302375" y="2541905"/>
            <a:ext cx="2504440" cy="34150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机械传动是用各种形式的机构来传递运动和动力的，其性能指标有两类：一类是运动特性，通常用转速、传动比、变速范围等参数来表示；二是动力特性，通常用功率、转矩、系统的效率和原动机的参数来表示。</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39" name="稻壳儿榴莲果果"/>
          <p:cNvGrpSpPr/>
          <p:nvPr/>
        </p:nvGrpSpPr>
        <p:grpSpPr>
          <a:xfrm>
            <a:off x="3701165" y="2257431"/>
            <a:ext cx="4785443" cy="2924567"/>
            <a:chOff x="0" y="70785"/>
            <a:chExt cx="9570884" cy="5849133"/>
          </a:xfrm>
        </p:grpSpPr>
        <p:sp>
          <p:nvSpPr>
            <p:cNvPr id="6319" name="稻壳儿榴莲果果"/>
            <p:cNvSpPr/>
            <p:nvPr/>
          </p:nvSpPr>
          <p:spPr>
            <a:xfrm>
              <a:off x="0" y="2804064"/>
              <a:ext cx="2808258" cy="2791281"/>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12569A"/>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0" name="稻壳儿榴莲果果"/>
            <p:cNvSpPr/>
            <p:nvPr/>
          </p:nvSpPr>
          <p:spPr>
            <a:xfrm>
              <a:off x="669469" y="3474389"/>
              <a:ext cx="1467450" cy="1467451"/>
            </a:xfrm>
            <a:prstGeom prst="ellipse">
              <a:avLst/>
            </a:prstGeom>
            <a:solidFill>
              <a:srgbClr val="12569A"/>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1" name="稻壳儿榴莲果果"/>
            <p:cNvSpPr/>
            <p:nvPr/>
          </p:nvSpPr>
          <p:spPr>
            <a:xfrm>
              <a:off x="2017311" y="467161"/>
              <a:ext cx="3301140" cy="3281186"/>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3F73DC"/>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2" name="稻壳儿榴莲果果"/>
            <p:cNvSpPr/>
            <p:nvPr/>
          </p:nvSpPr>
          <p:spPr>
            <a:xfrm>
              <a:off x="2756241" y="1206598"/>
              <a:ext cx="1825829" cy="1825829"/>
            </a:xfrm>
            <a:prstGeom prst="ellipse">
              <a:avLst/>
            </a:prstGeom>
            <a:solidFill>
              <a:srgbClr val="3F73DC"/>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3" name="稻壳儿榴莲果果"/>
            <p:cNvSpPr/>
            <p:nvPr/>
          </p:nvSpPr>
          <p:spPr>
            <a:xfrm>
              <a:off x="5205265" y="1385729"/>
              <a:ext cx="2808259" cy="2791281"/>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12569A"/>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4" name="稻壳儿榴莲果果"/>
            <p:cNvSpPr/>
            <p:nvPr/>
          </p:nvSpPr>
          <p:spPr>
            <a:xfrm>
              <a:off x="5862322" y="2036212"/>
              <a:ext cx="1508747" cy="1508749"/>
            </a:xfrm>
            <a:prstGeom prst="ellipse">
              <a:avLst/>
            </a:prstGeom>
            <a:solidFill>
              <a:srgbClr val="12569A"/>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5" name="稻壳儿榴莲果果"/>
            <p:cNvSpPr/>
            <p:nvPr/>
          </p:nvSpPr>
          <p:spPr>
            <a:xfrm rot="367275">
              <a:off x="7425559" y="107927"/>
              <a:ext cx="2137906" cy="2124982"/>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3F73DC"/>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6" name="稻壳儿榴莲果果"/>
            <p:cNvSpPr/>
            <p:nvPr/>
          </p:nvSpPr>
          <p:spPr>
            <a:xfrm>
              <a:off x="7974386" y="638637"/>
              <a:ext cx="1063561" cy="1063561"/>
            </a:xfrm>
            <a:prstGeom prst="ellipse">
              <a:avLst/>
            </a:prstGeom>
            <a:solidFill>
              <a:srgbClr val="3F73DC"/>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7" name="稻壳儿榴莲果果"/>
            <p:cNvSpPr/>
            <p:nvPr/>
          </p:nvSpPr>
          <p:spPr>
            <a:xfrm rot="16463910">
              <a:off x="1152071" y="1110017"/>
              <a:ext cx="1991891" cy="732405"/>
            </a:xfrm>
            <a:custGeom>
              <a:avLst/>
              <a:gdLst/>
              <a:ahLst/>
              <a:cxnLst>
                <a:cxn ang="0">
                  <a:pos x="wd2" y="hd2"/>
                </a:cxn>
                <a:cxn ang="5400000">
                  <a:pos x="wd2" y="hd2"/>
                </a:cxn>
                <a:cxn ang="10800000">
                  <a:pos x="wd2" y="hd2"/>
                </a:cxn>
                <a:cxn ang="16200000">
                  <a:pos x="wd2" y="hd2"/>
                </a:cxn>
              </a:cxnLst>
              <a:rect l="0" t="0" r="r" b="b"/>
              <a:pathLst>
                <a:path w="21600" h="18321" extrusionOk="0">
                  <a:moveTo>
                    <a:pt x="0" y="1575"/>
                  </a:moveTo>
                  <a:lnTo>
                    <a:pt x="0" y="1575"/>
                  </a:lnTo>
                  <a:cubicBezTo>
                    <a:pt x="8003" y="-3279"/>
                    <a:pt x="16492" y="3302"/>
                    <a:pt x="21600" y="18321"/>
                  </a:cubicBezTo>
                </a:path>
              </a:pathLst>
            </a:custGeom>
            <a:noFill/>
            <a:ln w="25400" cap="flat">
              <a:solidFill>
                <a:srgbClr val="3F73DC"/>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28" name="稻壳儿榴莲果果"/>
            <p:cNvSpPr/>
            <p:nvPr/>
          </p:nvSpPr>
          <p:spPr>
            <a:xfrm rot="3420000">
              <a:off x="2565253" y="369881"/>
              <a:ext cx="147548" cy="221674"/>
            </a:xfrm>
            <a:prstGeom prst="triangle">
              <a:avLst/>
            </a:prstGeom>
            <a:solidFill>
              <a:srgbClr val="3F73DC"/>
            </a:solidFill>
            <a:ln w="12700" cap="flat">
              <a:solidFill>
                <a:srgbClr val="3F73DC"/>
              </a:solid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29" name="稻壳儿榴莲果果"/>
            <p:cNvSpPr/>
            <p:nvPr/>
          </p:nvSpPr>
          <p:spPr>
            <a:xfrm rot="16463910">
              <a:off x="1464940" y="4340613"/>
              <a:ext cx="1924761" cy="1197032"/>
            </a:xfrm>
            <a:custGeom>
              <a:avLst/>
              <a:gdLst/>
              <a:ahLst/>
              <a:cxnLst>
                <a:cxn ang="0">
                  <a:pos x="wd2" y="hd2"/>
                </a:cxn>
                <a:cxn ang="5400000">
                  <a:pos x="wd2" y="hd2"/>
                </a:cxn>
                <a:cxn ang="10800000">
                  <a:pos x="wd2" y="hd2"/>
                </a:cxn>
                <a:cxn ang="16200000">
                  <a:pos x="wd2" y="hd2"/>
                </a:cxn>
              </a:cxnLst>
              <a:rect l="0" t="0" r="r" b="b"/>
              <a:pathLst>
                <a:path w="21600" h="19468" extrusionOk="0">
                  <a:moveTo>
                    <a:pt x="21600" y="18982"/>
                  </a:moveTo>
                  <a:lnTo>
                    <a:pt x="21600" y="18982"/>
                  </a:lnTo>
                  <a:cubicBezTo>
                    <a:pt x="12109" y="21600"/>
                    <a:pt x="2786" y="13407"/>
                    <a:pt x="0" y="0"/>
                  </a:cubicBezTo>
                </a:path>
              </a:pathLst>
            </a:custGeom>
            <a:noFill/>
            <a:ln w="25400" cap="flat">
              <a:solidFill>
                <a:srgbClr val="12569A"/>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0" name="稻壳儿榴莲果果"/>
            <p:cNvSpPr/>
            <p:nvPr/>
          </p:nvSpPr>
          <p:spPr>
            <a:xfrm rot="16463910">
              <a:off x="5506163" y="3356756"/>
              <a:ext cx="677257" cy="1383304"/>
            </a:xfrm>
            <a:custGeom>
              <a:avLst/>
              <a:gdLst/>
              <a:ahLst/>
              <a:cxnLst>
                <a:cxn ang="0">
                  <a:pos x="wd2" y="hd2"/>
                </a:cxn>
                <a:cxn ang="5400000">
                  <a:pos x="wd2" y="hd2"/>
                </a:cxn>
                <a:cxn ang="10800000">
                  <a:pos x="wd2" y="hd2"/>
                </a:cxn>
                <a:cxn ang="16200000">
                  <a:pos x="wd2" y="hd2"/>
                </a:cxn>
              </a:cxnLst>
              <a:rect l="0" t="0" r="r" b="b"/>
              <a:pathLst>
                <a:path w="21261" h="21600" extrusionOk="0">
                  <a:moveTo>
                    <a:pt x="11" y="21600"/>
                  </a:moveTo>
                  <a:lnTo>
                    <a:pt x="11" y="21600"/>
                  </a:lnTo>
                  <a:cubicBezTo>
                    <a:pt x="-339" y="13115"/>
                    <a:pt x="7577" y="5069"/>
                    <a:pt x="21261" y="0"/>
                  </a:cubicBezTo>
                </a:path>
              </a:pathLst>
            </a:custGeom>
            <a:noFill/>
            <a:ln w="25400" cap="flat">
              <a:solidFill>
                <a:srgbClr val="12569A"/>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1" name="稻壳儿榴莲果果"/>
            <p:cNvSpPr/>
            <p:nvPr/>
          </p:nvSpPr>
          <p:spPr>
            <a:xfrm rot="16463910">
              <a:off x="6924212" y="464296"/>
              <a:ext cx="1000452" cy="400946"/>
            </a:xfrm>
            <a:custGeom>
              <a:avLst/>
              <a:gdLst/>
              <a:ahLst/>
              <a:cxnLst>
                <a:cxn ang="0">
                  <a:pos x="wd2" y="hd2"/>
                </a:cxn>
                <a:cxn ang="5400000">
                  <a:pos x="wd2" y="hd2"/>
                </a:cxn>
                <a:cxn ang="10800000">
                  <a:pos x="wd2" y="hd2"/>
                </a:cxn>
                <a:cxn ang="16200000">
                  <a:pos x="wd2" y="hd2"/>
                </a:cxn>
              </a:cxnLst>
              <a:rect l="0" t="0" r="r" b="b"/>
              <a:pathLst>
                <a:path w="21600" h="20625" extrusionOk="0">
                  <a:moveTo>
                    <a:pt x="0" y="102"/>
                  </a:moveTo>
                  <a:lnTo>
                    <a:pt x="0" y="102"/>
                  </a:lnTo>
                  <a:cubicBezTo>
                    <a:pt x="8088" y="-975"/>
                    <a:pt x="15970" y="6514"/>
                    <a:pt x="21600" y="20625"/>
                  </a:cubicBezTo>
                </a:path>
              </a:pathLst>
            </a:custGeom>
            <a:noFill/>
            <a:ln w="25400" cap="flat">
              <a:solidFill>
                <a:srgbClr val="3F73DC"/>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2" name="稻壳儿榴莲果果"/>
            <p:cNvSpPr/>
            <p:nvPr/>
          </p:nvSpPr>
          <p:spPr>
            <a:xfrm rot="5280000">
              <a:off x="6518992" y="4318814"/>
              <a:ext cx="147548" cy="221674"/>
            </a:xfrm>
            <a:prstGeom prst="triangle">
              <a:avLst/>
            </a:prstGeom>
            <a:solidFill>
              <a:srgbClr val="12569A"/>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3" name="稻壳儿榴莲果果"/>
            <p:cNvSpPr/>
            <p:nvPr/>
          </p:nvSpPr>
          <p:spPr>
            <a:xfrm rot="15780000">
              <a:off x="1640235" y="5735307"/>
              <a:ext cx="147548" cy="221674"/>
            </a:xfrm>
            <a:prstGeom prst="triangle">
              <a:avLst/>
            </a:prstGeom>
            <a:solidFill>
              <a:srgbClr val="12569A"/>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4" name="稻壳儿榴莲果果"/>
            <p:cNvSpPr/>
            <p:nvPr/>
          </p:nvSpPr>
          <p:spPr>
            <a:xfrm rot="3000000">
              <a:off x="7638477" y="33723"/>
              <a:ext cx="147549" cy="221674"/>
            </a:xfrm>
            <a:prstGeom prst="triangle">
              <a:avLst/>
            </a:prstGeom>
            <a:solidFill>
              <a:srgbClr val="3F73DC"/>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5" name="稻壳儿榴莲果果"/>
            <p:cNvSpPr/>
            <p:nvPr/>
          </p:nvSpPr>
          <p:spPr>
            <a:xfrm>
              <a:off x="891393" y="2804064"/>
              <a:ext cx="1916864" cy="2395415"/>
            </a:xfrm>
            <a:custGeom>
              <a:avLst/>
              <a:gdLst/>
              <a:ahLst/>
              <a:cxnLst>
                <a:cxn ang="0">
                  <a:pos x="wd2" y="hd2"/>
                </a:cxn>
                <a:cxn ang="5400000">
                  <a:pos x="wd2" y="hd2"/>
                </a:cxn>
                <a:cxn ang="10800000">
                  <a:pos x="wd2" y="hd2"/>
                </a:cxn>
                <a:cxn ang="16200000">
                  <a:pos x="wd2" y="hd2"/>
                </a:cxn>
              </a:cxnLst>
              <a:rect l="0" t="0" r="r" b="b"/>
              <a:pathLst>
                <a:path w="21600" h="21600" extrusionOk="0">
                  <a:moveTo>
                    <a:pt x="5767" y="6044"/>
                  </a:moveTo>
                  <a:cubicBezTo>
                    <a:pt x="10333" y="6044"/>
                    <a:pt x="14035" y="9007"/>
                    <a:pt x="14035" y="12661"/>
                  </a:cubicBezTo>
                  <a:cubicBezTo>
                    <a:pt x="14035" y="15858"/>
                    <a:pt x="11201" y="18525"/>
                    <a:pt x="7433" y="19142"/>
                  </a:cubicBezTo>
                  <a:lnTo>
                    <a:pt x="6992" y="19196"/>
                  </a:lnTo>
                  <a:lnTo>
                    <a:pt x="6425" y="18857"/>
                  </a:lnTo>
                  <a:cubicBezTo>
                    <a:pt x="2501" y="16265"/>
                    <a:pt x="0" y="12344"/>
                    <a:pt x="0" y="7955"/>
                  </a:cubicBezTo>
                  <a:lnTo>
                    <a:pt x="2" y="7929"/>
                  </a:lnTo>
                  <a:lnTo>
                    <a:pt x="1145" y="7174"/>
                  </a:lnTo>
                  <a:cubicBezTo>
                    <a:pt x="2464" y="6461"/>
                    <a:pt x="4055" y="6044"/>
                    <a:pt x="5767" y="6044"/>
                  </a:cubicBezTo>
                  <a:close/>
                  <a:moveTo>
                    <a:pt x="5699" y="0"/>
                  </a:moveTo>
                  <a:cubicBezTo>
                    <a:pt x="5699" y="0"/>
                    <a:pt x="5699" y="0"/>
                    <a:pt x="6563" y="2093"/>
                  </a:cubicBezTo>
                  <a:cubicBezTo>
                    <a:pt x="7191" y="2123"/>
                    <a:pt x="7820" y="2186"/>
                    <a:pt x="8409" y="2279"/>
                  </a:cubicBezTo>
                  <a:cubicBezTo>
                    <a:pt x="8409" y="2279"/>
                    <a:pt x="8409" y="2279"/>
                    <a:pt x="9940" y="437"/>
                  </a:cubicBezTo>
                  <a:cubicBezTo>
                    <a:pt x="9940" y="437"/>
                    <a:pt x="9940" y="437"/>
                    <a:pt x="11863" y="937"/>
                  </a:cubicBezTo>
                  <a:cubicBezTo>
                    <a:pt x="11863" y="937"/>
                    <a:pt x="11863" y="937"/>
                    <a:pt x="11628" y="3154"/>
                  </a:cubicBezTo>
                  <a:cubicBezTo>
                    <a:pt x="12137" y="3341"/>
                    <a:pt x="12649" y="3560"/>
                    <a:pt x="13119" y="3809"/>
                  </a:cubicBezTo>
                  <a:cubicBezTo>
                    <a:pt x="13119" y="3809"/>
                    <a:pt x="13119" y="3809"/>
                    <a:pt x="15397" y="2561"/>
                  </a:cubicBezTo>
                  <a:cubicBezTo>
                    <a:pt x="15397" y="2561"/>
                    <a:pt x="15397" y="2561"/>
                    <a:pt x="16928" y="3623"/>
                  </a:cubicBezTo>
                  <a:cubicBezTo>
                    <a:pt x="16928" y="3623"/>
                    <a:pt x="16928" y="3623"/>
                    <a:pt x="15671" y="5590"/>
                  </a:cubicBezTo>
                  <a:cubicBezTo>
                    <a:pt x="16103" y="5965"/>
                    <a:pt x="16456" y="6370"/>
                    <a:pt x="16811" y="6776"/>
                  </a:cubicBezTo>
                  <a:cubicBezTo>
                    <a:pt x="16811" y="6776"/>
                    <a:pt x="16811" y="6776"/>
                    <a:pt x="19558" y="6308"/>
                  </a:cubicBezTo>
                  <a:cubicBezTo>
                    <a:pt x="19558" y="6308"/>
                    <a:pt x="19558" y="6308"/>
                    <a:pt x="20422" y="7744"/>
                  </a:cubicBezTo>
                  <a:cubicBezTo>
                    <a:pt x="20422" y="7744"/>
                    <a:pt x="20422" y="7744"/>
                    <a:pt x="18302" y="9213"/>
                  </a:cubicBezTo>
                  <a:cubicBezTo>
                    <a:pt x="18499" y="9650"/>
                    <a:pt x="18655" y="10055"/>
                    <a:pt x="18734" y="10492"/>
                  </a:cubicBezTo>
                  <a:cubicBezTo>
                    <a:pt x="18734" y="10492"/>
                    <a:pt x="18734" y="10492"/>
                    <a:pt x="21483" y="10899"/>
                  </a:cubicBezTo>
                  <a:cubicBezTo>
                    <a:pt x="21483" y="10899"/>
                    <a:pt x="21483" y="10899"/>
                    <a:pt x="21600" y="12522"/>
                  </a:cubicBezTo>
                  <a:cubicBezTo>
                    <a:pt x="21600" y="12522"/>
                    <a:pt x="21600" y="12522"/>
                    <a:pt x="19008" y="13209"/>
                  </a:cubicBezTo>
                  <a:cubicBezTo>
                    <a:pt x="18969" y="13709"/>
                    <a:pt x="18852" y="14209"/>
                    <a:pt x="18734" y="14678"/>
                  </a:cubicBezTo>
                  <a:cubicBezTo>
                    <a:pt x="18734" y="14678"/>
                    <a:pt x="18734" y="14678"/>
                    <a:pt x="21051" y="15895"/>
                  </a:cubicBezTo>
                  <a:cubicBezTo>
                    <a:pt x="21051" y="15895"/>
                    <a:pt x="21051" y="15895"/>
                    <a:pt x="20422" y="17394"/>
                  </a:cubicBezTo>
                  <a:cubicBezTo>
                    <a:pt x="20422" y="17394"/>
                    <a:pt x="20422" y="17394"/>
                    <a:pt x="17634" y="17238"/>
                  </a:cubicBezTo>
                  <a:cubicBezTo>
                    <a:pt x="17400" y="17643"/>
                    <a:pt x="17124" y="18018"/>
                    <a:pt x="16811" y="18394"/>
                  </a:cubicBezTo>
                  <a:cubicBezTo>
                    <a:pt x="16811" y="18394"/>
                    <a:pt x="16811" y="18394"/>
                    <a:pt x="18380" y="20236"/>
                  </a:cubicBezTo>
                  <a:cubicBezTo>
                    <a:pt x="18380" y="20236"/>
                    <a:pt x="18380" y="20236"/>
                    <a:pt x="17045" y="21422"/>
                  </a:cubicBezTo>
                  <a:cubicBezTo>
                    <a:pt x="17045" y="21422"/>
                    <a:pt x="17045" y="21422"/>
                    <a:pt x="14572" y="20454"/>
                  </a:cubicBezTo>
                  <a:cubicBezTo>
                    <a:pt x="14101" y="20766"/>
                    <a:pt x="13630" y="21078"/>
                    <a:pt x="13081" y="21360"/>
                  </a:cubicBezTo>
                  <a:cubicBezTo>
                    <a:pt x="13081" y="21360"/>
                    <a:pt x="13081" y="21360"/>
                    <a:pt x="13112" y="21476"/>
                  </a:cubicBezTo>
                  <a:lnTo>
                    <a:pt x="13145" y="21600"/>
                  </a:lnTo>
                  <a:lnTo>
                    <a:pt x="12405" y="21448"/>
                  </a:lnTo>
                  <a:cubicBezTo>
                    <a:pt x="11299" y="21172"/>
                    <a:pt x="10240" y="20813"/>
                    <a:pt x="9239" y="20378"/>
                  </a:cubicBezTo>
                  <a:lnTo>
                    <a:pt x="9002" y="20262"/>
                  </a:lnTo>
                  <a:lnTo>
                    <a:pt x="9299" y="20188"/>
                  </a:lnTo>
                  <a:cubicBezTo>
                    <a:pt x="9621" y="20093"/>
                    <a:pt x="9939" y="19984"/>
                    <a:pt x="10253" y="19861"/>
                  </a:cubicBezTo>
                  <a:cubicBezTo>
                    <a:pt x="15318" y="17894"/>
                    <a:pt x="17400" y="13022"/>
                    <a:pt x="14925" y="9025"/>
                  </a:cubicBezTo>
                  <a:cubicBezTo>
                    <a:pt x="13225" y="6255"/>
                    <a:pt x="9817" y="4607"/>
                    <a:pt x="6208" y="4487"/>
                  </a:cubicBezTo>
                  <a:cubicBezTo>
                    <a:pt x="4567" y="4433"/>
                    <a:pt x="2885" y="4694"/>
                    <a:pt x="1302" y="5309"/>
                  </a:cubicBezTo>
                  <a:lnTo>
                    <a:pt x="218" y="5846"/>
                  </a:lnTo>
                  <a:lnTo>
                    <a:pt x="359" y="5108"/>
                  </a:lnTo>
                  <a:cubicBezTo>
                    <a:pt x="476" y="4648"/>
                    <a:pt x="622" y="4196"/>
                    <a:pt x="794" y="3754"/>
                  </a:cubicBezTo>
                  <a:lnTo>
                    <a:pt x="1379" y="2475"/>
                  </a:lnTo>
                  <a:lnTo>
                    <a:pt x="1538" y="2623"/>
                  </a:lnTo>
                  <a:cubicBezTo>
                    <a:pt x="2087" y="2467"/>
                    <a:pt x="2637" y="2342"/>
                    <a:pt x="3186" y="2279"/>
                  </a:cubicBezTo>
                  <a:cubicBezTo>
                    <a:pt x="3186" y="2279"/>
                    <a:pt x="3186" y="2279"/>
                    <a:pt x="3697" y="93"/>
                  </a:cubicBezTo>
                  <a:cubicBezTo>
                    <a:pt x="3697" y="93"/>
                    <a:pt x="3697" y="93"/>
                    <a:pt x="5699"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6" name="稻壳儿榴莲果果"/>
            <p:cNvSpPr/>
            <p:nvPr/>
          </p:nvSpPr>
          <p:spPr>
            <a:xfrm>
              <a:off x="2887253" y="467161"/>
              <a:ext cx="2431198" cy="2789937"/>
            </a:xfrm>
            <a:custGeom>
              <a:avLst/>
              <a:gdLst/>
              <a:ahLst/>
              <a:cxnLst>
                <a:cxn ang="0">
                  <a:pos x="wd2" y="hd2"/>
                </a:cxn>
                <a:cxn ang="5400000">
                  <a:pos x="wd2" y="hd2"/>
                </a:cxn>
                <a:cxn ang="10800000">
                  <a:pos x="wd2" y="hd2"/>
                </a:cxn>
                <a:cxn ang="16200000">
                  <a:pos x="wd2" y="hd2"/>
                </a:cxn>
              </a:cxnLst>
              <a:rect l="0" t="0" r="r" b="b"/>
              <a:pathLst>
                <a:path w="21600" h="21600" extrusionOk="0">
                  <a:moveTo>
                    <a:pt x="6947" y="5725"/>
                  </a:moveTo>
                  <a:cubicBezTo>
                    <a:pt x="11426" y="5725"/>
                    <a:pt x="15058" y="8889"/>
                    <a:pt x="15058" y="12793"/>
                  </a:cubicBezTo>
                  <a:cubicBezTo>
                    <a:pt x="15058" y="16208"/>
                    <a:pt x="12277" y="19058"/>
                    <a:pt x="8581" y="19717"/>
                  </a:cubicBezTo>
                  <a:lnTo>
                    <a:pt x="8133" y="19777"/>
                  </a:lnTo>
                  <a:lnTo>
                    <a:pt x="7120" y="19240"/>
                  </a:lnTo>
                  <a:cubicBezTo>
                    <a:pt x="3674" y="17212"/>
                    <a:pt x="1172" y="14057"/>
                    <a:pt x="309" y="10382"/>
                  </a:cubicBezTo>
                  <a:lnTo>
                    <a:pt x="79" y="9069"/>
                  </a:lnTo>
                  <a:lnTo>
                    <a:pt x="221" y="8841"/>
                  </a:lnTo>
                  <a:cubicBezTo>
                    <a:pt x="1679" y="6961"/>
                    <a:pt x="4147" y="5725"/>
                    <a:pt x="6947" y="5725"/>
                  </a:cubicBezTo>
                  <a:close/>
                  <a:moveTo>
                    <a:pt x="6862" y="0"/>
                  </a:moveTo>
                  <a:cubicBezTo>
                    <a:pt x="6862" y="0"/>
                    <a:pt x="6862" y="0"/>
                    <a:pt x="7663" y="2112"/>
                  </a:cubicBezTo>
                  <a:cubicBezTo>
                    <a:pt x="8246" y="2143"/>
                    <a:pt x="8828" y="2206"/>
                    <a:pt x="9374" y="2300"/>
                  </a:cubicBezTo>
                  <a:cubicBezTo>
                    <a:pt x="9374" y="2300"/>
                    <a:pt x="9374" y="2300"/>
                    <a:pt x="10793" y="441"/>
                  </a:cubicBezTo>
                  <a:cubicBezTo>
                    <a:pt x="10793" y="441"/>
                    <a:pt x="10793" y="441"/>
                    <a:pt x="12576" y="946"/>
                  </a:cubicBezTo>
                  <a:cubicBezTo>
                    <a:pt x="12576" y="946"/>
                    <a:pt x="12576" y="946"/>
                    <a:pt x="12357" y="3184"/>
                  </a:cubicBezTo>
                  <a:cubicBezTo>
                    <a:pt x="12830" y="3372"/>
                    <a:pt x="13304" y="3593"/>
                    <a:pt x="13740" y="3845"/>
                  </a:cubicBezTo>
                  <a:cubicBezTo>
                    <a:pt x="13740" y="3845"/>
                    <a:pt x="13740" y="3845"/>
                    <a:pt x="15851" y="2585"/>
                  </a:cubicBezTo>
                  <a:cubicBezTo>
                    <a:pt x="15851" y="2585"/>
                    <a:pt x="15851" y="2585"/>
                    <a:pt x="17270" y="3656"/>
                  </a:cubicBezTo>
                  <a:cubicBezTo>
                    <a:pt x="17270" y="3656"/>
                    <a:pt x="17270" y="3656"/>
                    <a:pt x="16105" y="5642"/>
                  </a:cubicBezTo>
                  <a:cubicBezTo>
                    <a:pt x="16505" y="6020"/>
                    <a:pt x="16833" y="6430"/>
                    <a:pt x="17161" y="6839"/>
                  </a:cubicBezTo>
                  <a:cubicBezTo>
                    <a:pt x="17161" y="6839"/>
                    <a:pt x="17161" y="6839"/>
                    <a:pt x="19707" y="6366"/>
                  </a:cubicBezTo>
                  <a:cubicBezTo>
                    <a:pt x="19707" y="6366"/>
                    <a:pt x="19707" y="6366"/>
                    <a:pt x="20508" y="7816"/>
                  </a:cubicBezTo>
                  <a:cubicBezTo>
                    <a:pt x="20508" y="7816"/>
                    <a:pt x="20508" y="7816"/>
                    <a:pt x="18544" y="9298"/>
                  </a:cubicBezTo>
                  <a:cubicBezTo>
                    <a:pt x="18725" y="9739"/>
                    <a:pt x="18871" y="10148"/>
                    <a:pt x="18944" y="10589"/>
                  </a:cubicBezTo>
                  <a:cubicBezTo>
                    <a:pt x="18944" y="10589"/>
                    <a:pt x="18944" y="10589"/>
                    <a:pt x="21491" y="11000"/>
                  </a:cubicBezTo>
                  <a:cubicBezTo>
                    <a:pt x="21491" y="11000"/>
                    <a:pt x="21491" y="11000"/>
                    <a:pt x="21600" y="12638"/>
                  </a:cubicBezTo>
                  <a:cubicBezTo>
                    <a:pt x="21600" y="12638"/>
                    <a:pt x="21600" y="12638"/>
                    <a:pt x="19198" y="13332"/>
                  </a:cubicBezTo>
                  <a:cubicBezTo>
                    <a:pt x="19161" y="13837"/>
                    <a:pt x="19053" y="14341"/>
                    <a:pt x="18944" y="14814"/>
                  </a:cubicBezTo>
                  <a:cubicBezTo>
                    <a:pt x="18944" y="14814"/>
                    <a:pt x="18944" y="14814"/>
                    <a:pt x="21091" y="16043"/>
                  </a:cubicBezTo>
                  <a:cubicBezTo>
                    <a:pt x="21091" y="16043"/>
                    <a:pt x="21091" y="16043"/>
                    <a:pt x="20508" y="17555"/>
                  </a:cubicBezTo>
                  <a:cubicBezTo>
                    <a:pt x="20508" y="17555"/>
                    <a:pt x="20508" y="17555"/>
                    <a:pt x="17924" y="17398"/>
                  </a:cubicBezTo>
                  <a:cubicBezTo>
                    <a:pt x="17707" y="17807"/>
                    <a:pt x="17452" y="18186"/>
                    <a:pt x="17161" y="18564"/>
                  </a:cubicBezTo>
                  <a:cubicBezTo>
                    <a:pt x="17161" y="18564"/>
                    <a:pt x="17161" y="18564"/>
                    <a:pt x="18616" y="20424"/>
                  </a:cubicBezTo>
                  <a:cubicBezTo>
                    <a:pt x="18616" y="20424"/>
                    <a:pt x="18616" y="20424"/>
                    <a:pt x="17787" y="21226"/>
                  </a:cubicBezTo>
                  <a:lnTo>
                    <a:pt x="17404" y="21597"/>
                  </a:lnTo>
                  <a:lnTo>
                    <a:pt x="17329" y="21600"/>
                  </a:lnTo>
                  <a:lnTo>
                    <a:pt x="17258" y="21569"/>
                  </a:lnTo>
                  <a:cubicBezTo>
                    <a:pt x="17056" y="21484"/>
                    <a:pt x="16519" y="21255"/>
                    <a:pt x="15087" y="20644"/>
                  </a:cubicBezTo>
                  <a:cubicBezTo>
                    <a:pt x="14868" y="20801"/>
                    <a:pt x="14650" y="20959"/>
                    <a:pt x="14422" y="21113"/>
                  </a:cubicBezTo>
                  <a:lnTo>
                    <a:pt x="13823" y="21485"/>
                  </a:lnTo>
                  <a:lnTo>
                    <a:pt x="12911" y="21364"/>
                  </a:lnTo>
                  <a:cubicBezTo>
                    <a:pt x="11857" y="21176"/>
                    <a:pt x="10840" y="20899"/>
                    <a:pt x="9871" y="20542"/>
                  </a:cubicBezTo>
                  <a:lnTo>
                    <a:pt x="9760" y="20495"/>
                  </a:lnTo>
                  <a:lnTo>
                    <a:pt x="10200" y="20375"/>
                  </a:lnTo>
                  <a:cubicBezTo>
                    <a:pt x="10498" y="20279"/>
                    <a:pt x="10793" y="20169"/>
                    <a:pt x="11084" y="20045"/>
                  </a:cubicBezTo>
                  <a:cubicBezTo>
                    <a:pt x="15778" y="18060"/>
                    <a:pt x="17707" y="13143"/>
                    <a:pt x="15414" y="9109"/>
                  </a:cubicBezTo>
                  <a:cubicBezTo>
                    <a:pt x="13838" y="6314"/>
                    <a:pt x="10680" y="4650"/>
                    <a:pt x="7334" y="4529"/>
                  </a:cubicBezTo>
                  <a:cubicBezTo>
                    <a:pt x="5814" y="4474"/>
                    <a:pt x="4254" y="4737"/>
                    <a:pt x="2787" y="5358"/>
                  </a:cubicBezTo>
                  <a:cubicBezTo>
                    <a:pt x="2205" y="5606"/>
                    <a:pt x="1665" y="5900"/>
                    <a:pt x="1170" y="6231"/>
                  </a:cubicBezTo>
                  <a:lnTo>
                    <a:pt x="0" y="7188"/>
                  </a:lnTo>
                  <a:lnTo>
                    <a:pt x="63" y="6095"/>
                  </a:lnTo>
                  <a:cubicBezTo>
                    <a:pt x="229" y="4671"/>
                    <a:pt x="638" y="3311"/>
                    <a:pt x="1252" y="2044"/>
                  </a:cubicBezTo>
                  <a:lnTo>
                    <a:pt x="1670" y="1289"/>
                  </a:lnTo>
                  <a:lnTo>
                    <a:pt x="1740" y="1361"/>
                  </a:lnTo>
                  <a:cubicBezTo>
                    <a:pt x="1986" y="1610"/>
                    <a:pt x="2378" y="2009"/>
                    <a:pt x="3006" y="2647"/>
                  </a:cubicBezTo>
                  <a:cubicBezTo>
                    <a:pt x="3515" y="2490"/>
                    <a:pt x="4024" y="2364"/>
                    <a:pt x="4534" y="2300"/>
                  </a:cubicBezTo>
                  <a:cubicBezTo>
                    <a:pt x="4534" y="2300"/>
                    <a:pt x="4534" y="2300"/>
                    <a:pt x="5007" y="94"/>
                  </a:cubicBezTo>
                  <a:cubicBezTo>
                    <a:pt x="5007" y="94"/>
                    <a:pt x="5007" y="94"/>
                    <a:pt x="6862"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7" name="稻壳儿榴莲果果"/>
            <p:cNvSpPr/>
            <p:nvPr/>
          </p:nvSpPr>
          <p:spPr>
            <a:xfrm>
              <a:off x="5924946" y="1385729"/>
              <a:ext cx="2088578" cy="2123330"/>
            </a:xfrm>
            <a:custGeom>
              <a:avLst/>
              <a:gdLst/>
              <a:ahLst/>
              <a:cxnLst>
                <a:cxn ang="0">
                  <a:pos x="wd2" y="hd2"/>
                </a:cxn>
                <a:cxn ang="5400000">
                  <a:pos x="wd2" y="hd2"/>
                </a:cxn>
                <a:cxn ang="10800000">
                  <a:pos x="wd2" y="hd2"/>
                </a:cxn>
                <a:cxn ang="16200000">
                  <a:pos x="wd2" y="hd2"/>
                </a:cxn>
              </a:cxnLst>
              <a:rect l="0" t="0" r="r" b="b"/>
              <a:pathLst>
                <a:path w="21600" h="21600" extrusionOk="0">
                  <a:moveTo>
                    <a:pt x="7154" y="6617"/>
                  </a:moveTo>
                  <a:cubicBezTo>
                    <a:pt x="11463" y="6617"/>
                    <a:pt x="14956" y="10053"/>
                    <a:pt x="14956" y="14291"/>
                  </a:cubicBezTo>
                  <a:cubicBezTo>
                    <a:pt x="14956" y="16940"/>
                    <a:pt x="13591" y="19276"/>
                    <a:pt x="11516" y="20655"/>
                  </a:cubicBezTo>
                  <a:lnTo>
                    <a:pt x="10704" y="21088"/>
                  </a:lnTo>
                  <a:lnTo>
                    <a:pt x="10191" y="20959"/>
                  </a:lnTo>
                  <a:cubicBezTo>
                    <a:pt x="5650" y="19569"/>
                    <a:pt x="2065" y="16043"/>
                    <a:pt x="652" y="11575"/>
                  </a:cubicBezTo>
                  <a:lnTo>
                    <a:pt x="383" y="10547"/>
                  </a:lnTo>
                  <a:lnTo>
                    <a:pt x="685" y="10001"/>
                  </a:lnTo>
                  <a:cubicBezTo>
                    <a:pt x="2087" y="7959"/>
                    <a:pt x="4461" y="6617"/>
                    <a:pt x="7154" y="6617"/>
                  </a:cubicBezTo>
                  <a:close/>
                  <a:moveTo>
                    <a:pt x="7006" y="0"/>
                  </a:moveTo>
                  <a:cubicBezTo>
                    <a:pt x="7006" y="0"/>
                    <a:pt x="7006" y="0"/>
                    <a:pt x="7799" y="2361"/>
                  </a:cubicBezTo>
                  <a:cubicBezTo>
                    <a:pt x="8376" y="2395"/>
                    <a:pt x="8953" y="2466"/>
                    <a:pt x="9493" y="2571"/>
                  </a:cubicBezTo>
                  <a:cubicBezTo>
                    <a:pt x="9493" y="2571"/>
                    <a:pt x="9493" y="2571"/>
                    <a:pt x="10898" y="493"/>
                  </a:cubicBezTo>
                  <a:cubicBezTo>
                    <a:pt x="10898" y="493"/>
                    <a:pt x="10898" y="493"/>
                    <a:pt x="12664" y="1057"/>
                  </a:cubicBezTo>
                  <a:cubicBezTo>
                    <a:pt x="12664" y="1057"/>
                    <a:pt x="12664" y="1057"/>
                    <a:pt x="12447" y="3559"/>
                  </a:cubicBezTo>
                  <a:cubicBezTo>
                    <a:pt x="12915" y="3769"/>
                    <a:pt x="13385" y="4016"/>
                    <a:pt x="13816" y="4297"/>
                  </a:cubicBezTo>
                  <a:cubicBezTo>
                    <a:pt x="13816" y="4297"/>
                    <a:pt x="13816" y="4297"/>
                    <a:pt x="15907" y="2889"/>
                  </a:cubicBezTo>
                  <a:cubicBezTo>
                    <a:pt x="15907" y="2889"/>
                    <a:pt x="15907" y="2889"/>
                    <a:pt x="17312" y="4087"/>
                  </a:cubicBezTo>
                  <a:cubicBezTo>
                    <a:pt x="17312" y="4087"/>
                    <a:pt x="17312" y="4087"/>
                    <a:pt x="16158" y="6306"/>
                  </a:cubicBezTo>
                  <a:cubicBezTo>
                    <a:pt x="16555" y="6729"/>
                    <a:pt x="16879" y="7187"/>
                    <a:pt x="17205" y="7644"/>
                  </a:cubicBezTo>
                  <a:cubicBezTo>
                    <a:pt x="17205" y="7644"/>
                    <a:pt x="17205" y="7644"/>
                    <a:pt x="19726" y="7116"/>
                  </a:cubicBezTo>
                  <a:cubicBezTo>
                    <a:pt x="19726" y="7116"/>
                    <a:pt x="19726" y="7116"/>
                    <a:pt x="20519" y="8737"/>
                  </a:cubicBezTo>
                  <a:cubicBezTo>
                    <a:pt x="20519" y="8737"/>
                    <a:pt x="20519" y="8737"/>
                    <a:pt x="18573" y="10393"/>
                  </a:cubicBezTo>
                  <a:cubicBezTo>
                    <a:pt x="18754" y="10886"/>
                    <a:pt x="18897" y="11343"/>
                    <a:pt x="18970" y="11836"/>
                  </a:cubicBezTo>
                  <a:cubicBezTo>
                    <a:pt x="18970" y="11836"/>
                    <a:pt x="18970" y="11836"/>
                    <a:pt x="21492" y="12295"/>
                  </a:cubicBezTo>
                  <a:cubicBezTo>
                    <a:pt x="21492" y="12295"/>
                    <a:pt x="21492" y="12295"/>
                    <a:pt x="21600" y="14126"/>
                  </a:cubicBezTo>
                  <a:cubicBezTo>
                    <a:pt x="21600" y="14126"/>
                    <a:pt x="21600" y="14126"/>
                    <a:pt x="19221" y="14902"/>
                  </a:cubicBezTo>
                  <a:cubicBezTo>
                    <a:pt x="19185" y="15466"/>
                    <a:pt x="19078" y="16030"/>
                    <a:pt x="18970" y="16558"/>
                  </a:cubicBezTo>
                  <a:cubicBezTo>
                    <a:pt x="18970" y="16558"/>
                    <a:pt x="18970" y="16558"/>
                    <a:pt x="21096" y="17932"/>
                  </a:cubicBezTo>
                  <a:cubicBezTo>
                    <a:pt x="21096" y="17932"/>
                    <a:pt x="21096" y="17932"/>
                    <a:pt x="20519" y="19623"/>
                  </a:cubicBezTo>
                  <a:cubicBezTo>
                    <a:pt x="20519" y="19623"/>
                    <a:pt x="20519" y="19623"/>
                    <a:pt x="17960" y="19447"/>
                  </a:cubicBezTo>
                  <a:cubicBezTo>
                    <a:pt x="17745" y="19904"/>
                    <a:pt x="17492" y="20327"/>
                    <a:pt x="17205" y="20751"/>
                  </a:cubicBezTo>
                  <a:cubicBezTo>
                    <a:pt x="17205" y="20751"/>
                    <a:pt x="17205" y="20751"/>
                    <a:pt x="17556" y="21258"/>
                  </a:cubicBezTo>
                  <a:lnTo>
                    <a:pt x="17568" y="21275"/>
                  </a:lnTo>
                  <a:lnTo>
                    <a:pt x="17428" y="21310"/>
                  </a:lnTo>
                  <a:cubicBezTo>
                    <a:pt x="16483" y="21500"/>
                    <a:pt x="15506" y="21600"/>
                    <a:pt x="14505" y="21600"/>
                  </a:cubicBezTo>
                  <a:cubicBezTo>
                    <a:pt x="14004" y="21600"/>
                    <a:pt x="13509" y="21575"/>
                    <a:pt x="13022" y="21526"/>
                  </a:cubicBezTo>
                  <a:lnTo>
                    <a:pt x="12720" y="21481"/>
                  </a:lnTo>
                  <a:lnTo>
                    <a:pt x="12798" y="21428"/>
                  </a:lnTo>
                  <a:cubicBezTo>
                    <a:pt x="16247" y="18828"/>
                    <a:pt x="17461" y="14127"/>
                    <a:pt x="15474" y="10181"/>
                  </a:cubicBezTo>
                  <a:cubicBezTo>
                    <a:pt x="13914" y="7057"/>
                    <a:pt x="10786" y="5198"/>
                    <a:pt x="7473" y="5062"/>
                  </a:cubicBezTo>
                  <a:cubicBezTo>
                    <a:pt x="5967" y="5001"/>
                    <a:pt x="4423" y="5295"/>
                    <a:pt x="2971" y="5989"/>
                  </a:cubicBezTo>
                  <a:cubicBezTo>
                    <a:pt x="2394" y="6267"/>
                    <a:pt x="1860" y="6595"/>
                    <a:pt x="1369" y="6965"/>
                  </a:cubicBezTo>
                  <a:lnTo>
                    <a:pt x="44" y="8189"/>
                  </a:lnTo>
                  <a:lnTo>
                    <a:pt x="0" y="7333"/>
                  </a:lnTo>
                  <a:cubicBezTo>
                    <a:pt x="0" y="6348"/>
                    <a:pt x="101" y="5386"/>
                    <a:pt x="295" y="4458"/>
                  </a:cubicBezTo>
                  <a:lnTo>
                    <a:pt x="328" y="4331"/>
                  </a:lnTo>
                  <a:lnTo>
                    <a:pt x="376" y="4297"/>
                  </a:lnTo>
                  <a:cubicBezTo>
                    <a:pt x="376" y="4297"/>
                    <a:pt x="376" y="4297"/>
                    <a:pt x="368" y="4259"/>
                  </a:cubicBezTo>
                  <a:lnTo>
                    <a:pt x="359" y="4213"/>
                  </a:lnTo>
                  <a:lnTo>
                    <a:pt x="652" y="3090"/>
                  </a:lnTo>
                  <a:cubicBezTo>
                    <a:pt x="793" y="2644"/>
                    <a:pt x="956" y="2206"/>
                    <a:pt x="1140" y="1779"/>
                  </a:cubicBezTo>
                  <a:lnTo>
                    <a:pt x="1483" y="1079"/>
                  </a:lnTo>
                  <a:lnTo>
                    <a:pt x="1529" y="1057"/>
                  </a:lnTo>
                  <a:cubicBezTo>
                    <a:pt x="1529" y="1057"/>
                    <a:pt x="1529" y="1057"/>
                    <a:pt x="3187" y="2959"/>
                  </a:cubicBezTo>
                  <a:cubicBezTo>
                    <a:pt x="3692" y="2783"/>
                    <a:pt x="4196" y="2642"/>
                    <a:pt x="4700" y="2571"/>
                  </a:cubicBezTo>
                  <a:cubicBezTo>
                    <a:pt x="4700" y="2571"/>
                    <a:pt x="4700" y="2571"/>
                    <a:pt x="5169" y="105"/>
                  </a:cubicBezTo>
                  <a:cubicBezTo>
                    <a:pt x="5169" y="105"/>
                    <a:pt x="5169" y="105"/>
                    <a:pt x="7006"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8" name="稻壳儿榴莲果果"/>
            <p:cNvSpPr/>
            <p:nvPr/>
          </p:nvSpPr>
          <p:spPr>
            <a:xfrm>
              <a:off x="8079408" y="115274"/>
              <a:ext cx="1491476" cy="1502439"/>
            </a:xfrm>
            <a:custGeom>
              <a:avLst/>
              <a:gdLst/>
              <a:ahLst/>
              <a:cxnLst>
                <a:cxn ang="0">
                  <a:pos x="wd2" y="hd2"/>
                </a:cxn>
                <a:cxn ang="5400000">
                  <a:pos x="wd2" y="hd2"/>
                </a:cxn>
                <a:cxn ang="10800000">
                  <a:pos x="wd2" y="hd2"/>
                </a:cxn>
                <a:cxn ang="16200000">
                  <a:pos x="wd2" y="hd2"/>
                </a:cxn>
              </a:cxnLst>
              <a:rect l="0" t="0" r="r" b="b"/>
              <a:pathLst>
                <a:path w="21600" h="21600" extrusionOk="0">
                  <a:moveTo>
                    <a:pt x="6270" y="7646"/>
                  </a:moveTo>
                  <a:cubicBezTo>
                    <a:pt x="10524" y="7646"/>
                    <a:pt x="13972" y="11069"/>
                    <a:pt x="13972" y="15291"/>
                  </a:cubicBezTo>
                  <a:cubicBezTo>
                    <a:pt x="13972" y="17402"/>
                    <a:pt x="13110" y="19313"/>
                    <a:pt x="11716" y="20697"/>
                  </a:cubicBezTo>
                  <a:lnTo>
                    <a:pt x="10834" y="21420"/>
                  </a:lnTo>
                  <a:lnTo>
                    <a:pt x="10463" y="21364"/>
                  </a:lnTo>
                  <a:cubicBezTo>
                    <a:pt x="5320" y="20319"/>
                    <a:pt x="1270" y="16298"/>
                    <a:pt x="217" y="11193"/>
                  </a:cubicBezTo>
                  <a:lnTo>
                    <a:pt x="143" y="10706"/>
                  </a:lnTo>
                  <a:lnTo>
                    <a:pt x="825" y="9885"/>
                  </a:lnTo>
                  <a:cubicBezTo>
                    <a:pt x="2218" y="8501"/>
                    <a:pt x="4144" y="7646"/>
                    <a:pt x="6270" y="7646"/>
                  </a:cubicBezTo>
                  <a:close/>
                  <a:moveTo>
                    <a:pt x="5706" y="0"/>
                  </a:moveTo>
                  <a:cubicBezTo>
                    <a:pt x="5706" y="0"/>
                    <a:pt x="5706" y="0"/>
                    <a:pt x="7665" y="95"/>
                  </a:cubicBezTo>
                  <a:cubicBezTo>
                    <a:pt x="7665" y="95"/>
                    <a:pt x="7665" y="95"/>
                    <a:pt x="8233" y="2710"/>
                  </a:cubicBezTo>
                  <a:cubicBezTo>
                    <a:pt x="8841" y="2812"/>
                    <a:pt x="9444" y="2953"/>
                    <a:pt x="10005" y="3126"/>
                  </a:cubicBezTo>
                  <a:cubicBezTo>
                    <a:pt x="10005" y="3126"/>
                    <a:pt x="10005" y="3126"/>
                    <a:pt x="11734" y="1061"/>
                  </a:cubicBezTo>
                  <a:cubicBezTo>
                    <a:pt x="11734" y="1061"/>
                    <a:pt x="11734" y="1061"/>
                    <a:pt x="13541" y="1864"/>
                  </a:cubicBezTo>
                  <a:cubicBezTo>
                    <a:pt x="13541" y="1864"/>
                    <a:pt x="13541" y="1864"/>
                    <a:pt x="13022" y="4516"/>
                  </a:cubicBezTo>
                  <a:cubicBezTo>
                    <a:pt x="13494" y="4793"/>
                    <a:pt x="13963" y="5111"/>
                    <a:pt x="14388" y="5460"/>
                  </a:cubicBezTo>
                  <a:cubicBezTo>
                    <a:pt x="14388" y="5460"/>
                    <a:pt x="14388" y="5460"/>
                    <a:pt x="16767" y="4190"/>
                  </a:cubicBezTo>
                  <a:cubicBezTo>
                    <a:pt x="16767" y="4190"/>
                    <a:pt x="16767" y="4190"/>
                    <a:pt x="18118" y="5630"/>
                  </a:cubicBezTo>
                  <a:cubicBezTo>
                    <a:pt x="18118" y="5630"/>
                    <a:pt x="18118" y="5630"/>
                    <a:pt x="16638" y="7874"/>
                  </a:cubicBezTo>
                  <a:cubicBezTo>
                    <a:pt x="17010" y="8371"/>
                    <a:pt x="17300" y="8897"/>
                    <a:pt x="17592" y="9423"/>
                  </a:cubicBezTo>
                  <a:cubicBezTo>
                    <a:pt x="17592" y="9423"/>
                    <a:pt x="17592" y="9423"/>
                    <a:pt x="20326" y="9142"/>
                  </a:cubicBezTo>
                  <a:cubicBezTo>
                    <a:pt x="20326" y="9142"/>
                    <a:pt x="20326" y="9142"/>
                    <a:pt x="20979" y="10966"/>
                  </a:cubicBezTo>
                  <a:cubicBezTo>
                    <a:pt x="20979" y="10966"/>
                    <a:pt x="20979" y="10966"/>
                    <a:pt x="18726" y="12518"/>
                  </a:cubicBezTo>
                  <a:cubicBezTo>
                    <a:pt x="18860" y="13066"/>
                    <a:pt x="18959" y="13572"/>
                    <a:pt x="18979" y="14107"/>
                  </a:cubicBezTo>
                  <a:cubicBezTo>
                    <a:pt x="18979" y="14107"/>
                    <a:pt x="18979" y="14107"/>
                    <a:pt x="21600" y="14883"/>
                  </a:cubicBezTo>
                  <a:cubicBezTo>
                    <a:pt x="21600" y="14883"/>
                    <a:pt x="21600" y="14883"/>
                    <a:pt x="21502" y="16854"/>
                  </a:cubicBezTo>
                  <a:cubicBezTo>
                    <a:pt x="21502" y="16854"/>
                    <a:pt x="21502" y="16854"/>
                    <a:pt x="18891" y="17415"/>
                  </a:cubicBezTo>
                  <a:cubicBezTo>
                    <a:pt x="18788" y="18014"/>
                    <a:pt x="18609" y="18605"/>
                    <a:pt x="18434" y="19159"/>
                  </a:cubicBezTo>
                  <a:cubicBezTo>
                    <a:pt x="18434" y="19159"/>
                    <a:pt x="18434" y="19159"/>
                    <a:pt x="19317" y="19880"/>
                  </a:cubicBezTo>
                  <a:lnTo>
                    <a:pt x="19470" y="20005"/>
                  </a:lnTo>
                  <a:lnTo>
                    <a:pt x="19393" y="20052"/>
                  </a:lnTo>
                  <a:cubicBezTo>
                    <a:pt x="17900" y="20856"/>
                    <a:pt x="16234" y="21383"/>
                    <a:pt x="14463" y="21562"/>
                  </a:cubicBezTo>
                  <a:lnTo>
                    <a:pt x="13699" y="21600"/>
                  </a:lnTo>
                  <a:lnTo>
                    <a:pt x="14167" y="21078"/>
                  </a:lnTo>
                  <a:cubicBezTo>
                    <a:pt x="16047" y="18520"/>
                    <a:pt x="16644" y="15117"/>
                    <a:pt x="15465" y="11942"/>
                  </a:cubicBezTo>
                  <a:cubicBezTo>
                    <a:pt x="14054" y="8104"/>
                    <a:pt x="10493" y="5666"/>
                    <a:pt x="6614" y="5467"/>
                  </a:cubicBezTo>
                  <a:cubicBezTo>
                    <a:pt x="5320" y="5401"/>
                    <a:pt x="3992" y="5584"/>
                    <a:pt x="2696" y="6046"/>
                  </a:cubicBezTo>
                  <a:cubicBezTo>
                    <a:pt x="2053" y="6278"/>
                    <a:pt x="1448" y="6569"/>
                    <a:pt x="886" y="6910"/>
                  </a:cubicBezTo>
                  <a:lnTo>
                    <a:pt x="0" y="7574"/>
                  </a:lnTo>
                  <a:lnTo>
                    <a:pt x="18" y="7222"/>
                  </a:lnTo>
                  <a:cubicBezTo>
                    <a:pt x="198" y="5464"/>
                    <a:pt x="728" y="3810"/>
                    <a:pt x="1539" y="2328"/>
                  </a:cubicBezTo>
                  <a:lnTo>
                    <a:pt x="2191" y="1262"/>
                  </a:lnTo>
                  <a:lnTo>
                    <a:pt x="2387" y="1545"/>
                  </a:lnTo>
                  <a:cubicBezTo>
                    <a:pt x="2603" y="1857"/>
                    <a:pt x="2891" y="2274"/>
                    <a:pt x="3276" y="2829"/>
                  </a:cubicBezTo>
                  <a:cubicBezTo>
                    <a:pt x="3831" y="2698"/>
                    <a:pt x="4381" y="2604"/>
                    <a:pt x="4924" y="2585"/>
                  </a:cubicBezTo>
                  <a:cubicBezTo>
                    <a:pt x="4924" y="2585"/>
                    <a:pt x="4924" y="2585"/>
                    <a:pt x="5706"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grpSp>
      <p:sp>
        <p:nvSpPr>
          <p:cNvPr id="33" name="稻壳儿榴莲果果"/>
          <p:cNvSpPr/>
          <p:nvPr/>
        </p:nvSpPr>
        <p:spPr>
          <a:xfrm>
            <a:off x="889120" y="4076084"/>
            <a:ext cx="2732651"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cs typeface="Arial" panose="020B0604020202020204" pitchFamily="34" charset="0"/>
              </a:rPr>
              <a:t>为进行传动件的设计计算，一般按由电动机至工作机之间运动传递的路线推算各轴</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的运动和动力参数</a:t>
            </a:r>
            <a:r>
              <a:rPr lang="zh-CN" altLang="en-US" sz="1600" dirty="0">
                <a:latin typeface="宋体" panose="02010600030101010101" pitchFamily="2" charset="-122"/>
                <a:cs typeface="Arial" panose="020B0604020202020204" pitchFamily="34" charset="0"/>
              </a:rPr>
              <a:t>。</a:t>
            </a:r>
            <a:endParaRPr lang="zh-CN" altLang="en-US" sz="1600" dirty="0">
              <a:latin typeface="宋体" panose="02010600030101010101" pitchFamily="2" charset="-122"/>
              <a:cs typeface="Arial" panose="020B0604020202020204" pitchFamily="34" charset="0"/>
            </a:endParaRPr>
          </a:p>
        </p:txBody>
      </p:sp>
      <p:sp>
        <p:nvSpPr>
          <p:cNvPr id="34" name="稻壳儿榴莲果果"/>
          <p:cNvSpPr txBox="1"/>
          <p:nvPr/>
        </p:nvSpPr>
        <p:spPr>
          <a:xfrm>
            <a:off x="450582" y="3791902"/>
            <a:ext cx="317119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（四）运动及动力参数的计算</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5" name="稻壳儿榴莲果果"/>
          <p:cNvSpPr/>
          <p:nvPr/>
        </p:nvSpPr>
        <p:spPr>
          <a:xfrm>
            <a:off x="8443595" y="2369185"/>
            <a:ext cx="3748405"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一般机械以电动机为原动机。工程机械、移动机械也可采用内燃机或液压马达作为原动机。电动机已经标准化、系列化。应按照工作机的要求，根据选择的传动方案选择电动机的类型、功率和转速，并在产品目录中查出其型号和尺寸。</a:t>
            </a:r>
            <a:endParaRPr lang="en-US" sz="1600" dirty="0">
              <a:latin typeface="宋体" panose="02010600030101010101" pitchFamily="2" charset="-122"/>
              <a:cs typeface="Arial" panose="020B0604020202020204" pitchFamily="34" charset="0"/>
            </a:endParaRPr>
          </a:p>
        </p:txBody>
      </p:sp>
      <p:sp>
        <p:nvSpPr>
          <p:cNvPr id="36" name="稻壳儿榴莲果果"/>
          <p:cNvSpPr txBox="1"/>
          <p:nvPr/>
        </p:nvSpPr>
        <p:spPr>
          <a:xfrm>
            <a:off x="8653913" y="2099806"/>
            <a:ext cx="202184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（二）选择电动机</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8" name="稻壳儿榴莲果果"/>
          <p:cNvSpPr txBox="1"/>
          <p:nvPr/>
        </p:nvSpPr>
        <p:spPr>
          <a:xfrm>
            <a:off x="5347335" y="4908550"/>
            <a:ext cx="255143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（三）确定传动装置的总传动比及分配</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9" name="稻壳儿榴莲果果"/>
          <p:cNvSpPr/>
          <p:nvPr/>
        </p:nvSpPr>
        <p:spPr>
          <a:xfrm>
            <a:off x="3389630" y="1113790"/>
            <a:ext cx="541274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传动装置的总体设计包括确定传动方案、选择电动机、确定总传动比并合理分配各级传动比、计算各级传动装置的运动和动力参数等，为下一步计算各级传动件提供条件。</a:t>
            </a:r>
            <a:endParaRPr lang="en-US" sz="1600" dirty="0">
              <a:latin typeface="宋体" panose="02010600030101010101" pitchFamily="2" charset="-122"/>
              <a:cs typeface="Arial" panose="020B0604020202020204" pitchFamily="34" charset="0"/>
            </a:endParaRPr>
          </a:p>
        </p:txBody>
      </p:sp>
      <p:sp>
        <p:nvSpPr>
          <p:cNvPr id="40" name="稻壳儿榴莲果果"/>
          <p:cNvSpPr txBox="1"/>
          <p:nvPr/>
        </p:nvSpPr>
        <p:spPr>
          <a:xfrm>
            <a:off x="4411908" y="745687"/>
            <a:ext cx="225171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（一）拟定传动方案</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3" name="稻壳儿榴莲果果"/>
          <p:cNvSpPr/>
          <p:nvPr/>
        </p:nvSpPr>
        <p:spPr>
          <a:xfrm>
            <a:off x="592182" y="161652"/>
            <a:ext cx="467423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二、传动装置的总体设计</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1" name="稻壳儿榴莲果果"/>
          <p:cNvSpPr txBox="1"/>
          <p:nvPr/>
        </p:nvSpPr>
        <p:spPr>
          <a:xfrm flipH="1">
            <a:off x="753110" y="5079365"/>
            <a:ext cx="5261610" cy="7385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 联轴器的类型和型号</a:t>
            </a:r>
            <a:endPar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2. 带传动</a:t>
            </a:r>
            <a:endPar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2" name="稻壳儿榴莲果果"/>
          <p:cNvSpPr txBox="1"/>
          <p:nvPr/>
        </p:nvSpPr>
        <p:spPr>
          <a:xfrm>
            <a:off x="1028065" y="4601210"/>
            <a:ext cx="513905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（一）减速器外传动零件的设计要点</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稻壳儿榴莲果果"/>
          <p:cNvSpPr txBox="1"/>
          <p:nvPr/>
        </p:nvSpPr>
        <p:spPr>
          <a:xfrm flipH="1">
            <a:off x="6684645" y="5061585"/>
            <a:ext cx="4401185" cy="11074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设计时应选择正确的设计准则，计算出减速器各齿轮的参数，主要为模数、齿数、螺旋角、齿轮宽度、传动中心距，并计算出各齿轮的主要尺寸。</a:t>
            </a:r>
            <a:endPar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4" name="稻壳儿榴莲果果"/>
          <p:cNvSpPr txBox="1"/>
          <p:nvPr/>
        </p:nvSpPr>
        <p:spPr>
          <a:xfrm>
            <a:off x="6339205" y="4601210"/>
            <a:ext cx="535051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（二）减速器内传动零件的设计要点</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1001440" y="119107"/>
            <a:ext cx="426593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三、传动零件设计计算</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cstate="print"/>
          <a:stretch>
            <a:fillRect/>
          </a:stretch>
        </p:blipFill>
        <p:spPr>
          <a:xfrm>
            <a:off x="753110" y="1029335"/>
            <a:ext cx="4762500" cy="3571875"/>
          </a:xfrm>
          <a:prstGeom prst="rect">
            <a:avLst/>
          </a:prstGeom>
        </p:spPr>
      </p:pic>
      <p:pic>
        <p:nvPicPr>
          <p:cNvPr id="5" name="图片 4"/>
          <p:cNvPicPr>
            <a:picLocks noChangeAspect="1"/>
          </p:cNvPicPr>
          <p:nvPr/>
        </p:nvPicPr>
        <p:blipFill>
          <a:blip r:embed="rId2" cstate="print"/>
          <a:stretch>
            <a:fillRect/>
          </a:stretch>
        </p:blipFill>
        <p:spPr>
          <a:xfrm>
            <a:off x="6323330" y="1029335"/>
            <a:ext cx="5115560" cy="357187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5"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262" name="稻壳儿榴莲果果"/>
          <p:cNvSpPr/>
          <p:nvPr/>
        </p:nvSpPr>
        <p:spPr>
          <a:xfrm>
            <a:off x="6145037" y="4415601"/>
            <a:ext cx="5199873" cy="142576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63" name="稻壳儿榴莲果果"/>
          <p:cNvSpPr/>
          <p:nvPr/>
        </p:nvSpPr>
        <p:spPr>
          <a:xfrm>
            <a:off x="6270842" y="4545036"/>
            <a:ext cx="1166891" cy="11668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rgbClr val="3F73DC"/>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0" name="稻壳儿榴莲果果"/>
          <p:cNvSpPr/>
          <p:nvPr/>
        </p:nvSpPr>
        <p:spPr>
          <a:xfrm>
            <a:off x="6145037" y="1940098"/>
            <a:ext cx="5199873" cy="142576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3" name="稻壳儿榴莲果果"/>
          <p:cNvSpPr/>
          <p:nvPr/>
        </p:nvSpPr>
        <p:spPr>
          <a:xfrm>
            <a:off x="6266513" y="2070216"/>
            <a:ext cx="1165524" cy="116552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4" name="稻壳儿榴莲果果"/>
          <p:cNvSpPr/>
          <p:nvPr/>
        </p:nvSpPr>
        <p:spPr>
          <a:xfrm>
            <a:off x="746125" y="2381250"/>
            <a:ext cx="4599940" cy="32766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1800" b="1" cap="none" dirty="0" smtClean="0">
                <a:solidFill>
                  <a:schemeClr val="tx1"/>
                </a:solidFill>
                <a:latin typeface="宋体" panose="02010600030101010101" pitchFamily="2" charset="-122"/>
                <a:ea typeface="宋体" panose="02010600030101010101" pitchFamily="2" charset="-122"/>
                <a:cs typeface="宋体" panose="02010600030101010101" pitchFamily="2" charset="-122"/>
              </a:rPr>
              <a:t>（一）装配工作图的内容</a:t>
            </a:r>
            <a:endParaRPr lang="zh-CN" altLang="en-US" sz="1800" b="1" cap="none"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5" name="稻壳儿榴莲果果"/>
          <p:cNvSpPr txBox="1"/>
          <p:nvPr/>
        </p:nvSpPr>
        <p:spPr>
          <a:xfrm flipH="1">
            <a:off x="1185480" y="2813328"/>
            <a:ext cx="4022155" cy="207708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cs typeface="Arial" panose="020B0604020202020204" pitchFamily="34" charset="0"/>
              </a:rPr>
              <a:t>1. 视图</a:t>
            </a:r>
            <a:endParaRPr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dirty="0">
                <a:solidFill>
                  <a:schemeClr val="tx1">
                    <a:lumMod val="95000"/>
                    <a:lumOff val="5000"/>
                  </a:schemeClr>
                </a:solidFill>
                <a:latin typeface="宋体" panose="02010600030101010101" pitchFamily="2" charset="-122"/>
                <a:cs typeface="Arial" panose="020B0604020202020204" pitchFamily="34" charset="0"/>
              </a:rPr>
              <a:t>2. 标注尺寸</a:t>
            </a:r>
            <a:endParaRPr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dirty="0">
                <a:solidFill>
                  <a:schemeClr val="tx1">
                    <a:lumMod val="95000"/>
                    <a:lumOff val="5000"/>
                  </a:schemeClr>
                </a:solidFill>
                <a:latin typeface="宋体" panose="02010600030101010101" pitchFamily="2" charset="-122"/>
                <a:cs typeface="Arial" panose="020B0604020202020204" pitchFamily="34" charset="0"/>
              </a:rPr>
              <a:t>3. 减速器的特性数据</a:t>
            </a:r>
            <a:endParaRPr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dirty="0">
                <a:solidFill>
                  <a:schemeClr val="tx1">
                    <a:lumMod val="95000"/>
                    <a:lumOff val="5000"/>
                  </a:schemeClr>
                </a:solidFill>
                <a:latin typeface="宋体" panose="02010600030101010101" pitchFamily="2" charset="-122"/>
                <a:cs typeface="Arial" panose="020B0604020202020204" pitchFamily="34" charset="0"/>
              </a:rPr>
              <a:t>4. 技术要求</a:t>
            </a:r>
            <a:endParaRPr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dirty="0">
                <a:solidFill>
                  <a:schemeClr val="tx1">
                    <a:lumMod val="95000"/>
                    <a:lumOff val="5000"/>
                  </a:schemeClr>
                </a:solidFill>
                <a:latin typeface="宋体" panose="02010600030101010101" pitchFamily="2" charset="-122"/>
                <a:cs typeface="Arial" panose="020B0604020202020204" pitchFamily="34" charset="0"/>
              </a:rPr>
              <a:t>5. 零件编号、标题栏和零件明细表</a:t>
            </a:r>
            <a:endParaRPr dirty="0">
              <a:solidFill>
                <a:schemeClr val="tx1">
                  <a:lumMod val="95000"/>
                  <a:lumOff val="5000"/>
                </a:schemeClr>
              </a:solidFill>
              <a:latin typeface="宋体" panose="02010600030101010101" pitchFamily="2" charset="-122"/>
              <a:cs typeface="Arial" panose="020B0604020202020204" pitchFamily="34" charset="0"/>
            </a:endParaRPr>
          </a:p>
        </p:txBody>
      </p:sp>
      <p:sp>
        <p:nvSpPr>
          <p:cNvPr id="27" name="稻壳儿榴莲果果"/>
          <p:cNvSpPr/>
          <p:nvPr/>
        </p:nvSpPr>
        <p:spPr>
          <a:xfrm>
            <a:off x="7573010" y="2238375"/>
            <a:ext cx="4263390"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（1）装配图的图形、文字应严格按制图标准进行。（2）标注尺寸应布置整齐，书写清楚，多数尺寸尽可能标注在视图外围。（3）根据教学要求，减速器装配图可用 1 号图纸绘制，只画两个视图——主视图和俯视图。（4）装配图绘好后，应折叠好以便于装订。</a:t>
            </a:r>
            <a:endParaRPr lang="en-US" sz="1600" dirty="0">
              <a:latin typeface="宋体" panose="02010600030101010101" pitchFamily="2" charset="-122"/>
              <a:cs typeface="Arial" panose="020B0604020202020204" pitchFamily="34" charset="0"/>
            </a:endParaRPr>
          </a:p>
        </p:txBody>
      </p:sp>
      <p:sp>
        <p:nvSpPr>
          <p:cNvPr id="28" name="稻壳儿榴莲果果"/>
          <p:cNvSpPr txBox="1"/>
          <p:nvPr/>
        </p:nvSpPr>
        <p:spPr>
          <a:xfrm>
            <a:off x="7572825" y="1809322"/>
            <a:ext cx="317119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（二）装配工作图绘制的要求</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29" name="稻壳儿榴莲果果"/>
          <p:cNvSpPr/>
          <p:nvPr/>
        </p:nvSpPr>
        <p:spPr>
          <a:xfrm>
            <a:off x="7573010" y="4944110"/>
            <a:ext cx="4417695"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正确选择减速器中的各种配合类别对提高减速器的工作性能、改善装配和加工的工艺性以及降低成本等具有重要的意义。目前生产中多采用类比法，即参照结构和工作条件相仿的减速器产品和有关资料进行选择。</a:t>
            </a:r>
            <a:endParaRPr lang="en-US" sz="1600" dirty="0">
              <a:latin typeface="宋体" panose="02010600030101010101" pitchFamily="2" charset="-122"/>
              <a:cs typeface="Arial" panose="020B0604020202020204" pitchFamily="34" charset="0"/>
            </a:endParaRPr>
          </a:p>
        </p:txBody>
      </p:sp>
      <p:sp>
        <p:nvSpPr>
          <p:cNvPr id="30" name="稻壳儿榴莲果果"/>
          <p:cNvSpPr txBox="1"/>
          <p:nvPr/>
        </p:nvSpPr>
        <p:spPr>
          <a:xfrm>
            <a:off x="7572825" y="4659615"/>
            <a:ext cx="317119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（三）减速器主要零件的配合</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1185272" y="161652"/>
            <a:ext cx="304101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四、装配图设计</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稻壳儿榴莲果果"/>
          <p:cNvSpPr/>
          <p:nvPr/>
        </p:nvSpPr>
        <p:spPr>
          <a:xfrm>
            <a:off x="1046956" y="19100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8" name="稻壳儿榴莲果果"/>
          <p:cNvSpPr/>
          <p:nvPr/>
        </p:nvSpPr>
        <p:spPr>
          <a:xfrm>
            <a:off x="8274844" y="19100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12" name="稻壳儿榴莲果果"/>
          <p:cNvSpPr/>
          <p:nvPr/>
        </p:nvSpPr>
        <p:spPr>
          <a:xfrm>
            <a:off x="1046956" y="42214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13" name="稻壳儿榴莲果果"/>
          <p:cNvSpPr/>
          <p:nvPr/>
        </p:nvSpPr>
        <p:spPr>
          <a:xfrm>
            <a:off x="8274844" y="42214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26" name="稻壳儿榴莲果果"/>
          <p:cNvSpPr>
            <a:spLocks noEditPoints="1"/>
          </p:cNvSpPr>
          <p:nvPr/>
        </p:nvSpPr>
        <p:spPr bwMode="auto">
          <a:xfrm>
            <a:off x="10536263" y="2125705"/>
            <a:ext cx="298300" cy="435274"/>
          </a:xfrm>
          <a:custGeom>
            <a:avLst/>
            <a:gdLst>
              <a:gd name="T0" fmla="*/ 280 w 513"/>
              <a:gd name="T1" fmla="*/ 519 h 745"/>
              <a:gd name="T2" fmla="*/ 280 w 513"/>
              <a:gd name="T3" fmla="*/ 466 h 745"/>
              <a:gd name="T4" fmla="*/ 256 w 513"/>
              <a:gd name="T5" fmla="*/ 442 h 745"/>
              <a:gd name="T6" fmla="*/ 233 w 513"/>
              <a:gd name="T7" fmla="*/ 466 h 745"/>
              <a:gd name="T8" fmla="*/ 233 w 513"/>
              <a:gd name="T9" fmla="*/ 519 h 745"/>
              <a:gd name="T10" fmla="*/ 210 w 513"/>
              <a:gd name="T11" fmla="*/ 559 h 745"/>
              <a:gd name="T12" fmla="*/ 256 w 513"/>
              <a:gd name="T13" fmla="*/ 605 h 745"/>
              <a:gd name="T14" fmla="*/ 303 w 513"/>
              <a:gd name="T15" fmla="*/ 559 h 745"/>
              <a:gd name="T16" fmla="*/ 280 w 513"/>
              <a:gd name="T17" fmla="*/ 519 h 745"/>
              <a:gd name="T18" fmla="*/ 466 w 513"/>
              <a:gd name="T19" fmla="*/ 675 h 745"/>
              <a:gd name="T20" fmla="*/ 443 w 513"/>
              <a:gd name="T21" fmla="*/ 699 h 745"/>
              <a:gd name="T22" fmla="*/ 70 w 513"/>
              <a:gd name="T23" fmla="*/ 699 h 745"/>
              <a:gd name="T24" fmla="*/ 47 w 513"/>
              <a:gd name="T25" fmla="*/ 675 h 745"/>
              <a:gd name="T26" fmla="*/ 47 w 513"/>
              <a:gd name="T27" fmla="*/ 396 h 745"/>
              <a:gd name="T28" fmla="*/ 70 w 513"/>
              <a:gd name="T29" fmla="*/ 372 h 745"/>
              <a:gd name="T30" fmla="*/ 443 w 513"/>
              <a:gd name="T31" fmla="*/ 372 h 745"/>
              <a:gd name="T32" fmla="*/ 466 w 513"/>
              <a:gd name="T33" fmla="*/ 396 h 745"/>
              <a:gd name="T34" fmla="*/ 466 w 513"/>
              <a:gd name="T35" fmla="*/ 675 h 745"/>
              <a:gd name="T36" fmla="*/ 117 w 513"/>
              <a:gd name="T37" fmla="*/ 186 h 745"/>
              <a:gd name="T38" fmla="*/ 256 w 513"/>
              <a:gd name="T39" fmla="*/ 46 h 745"/>
              <a:gd name="T40" fmla="*/ 396 w 513"/>
              <a:gd name="T41" fmla="*/ 186 h 745"/>
              <a:gd name="T42" fmla="*/ 396 w 513"/>
              <a:gd name="T43" fmla="*/ 326 h 745"/>
              <a:gd name="T44" fmla="*/ 117 w 513"/>
              <a:gd name="T45" fmla="*/ 326 h 745"/>
              <a:gd name="T46" fmla="*/ 117 w 513"/>
              <a:gd name="T47" fmla="*/ 186 h 745"/>
              <a:gd name="T48" fmla="*/ 443 w 513"/>
              <a:gd name="T49" fmla="*/ 326 h 745"/>
              <a:gd name="T50" fmla="*/ 443 w 513"/>
              <a:gd name="T51" fmla="*/ 186 h 745"/>
              <a:gd name="T52" fmla="*/ 256 w 513"/>
              <a:gd name="T53" fmla="*/ 0 h 745"/>
              <a:gd name="T54" fmla="*/ 70 w 513"/>
              <a:gd name="T55" fmla="*/ 186 h 745"/>
              <a:gd name="T56" fmla="*/ 70 w 513"/>
              <a:gd name="T57" fmla="*/ 326 h 745"/>
              <a:gd name="T58" fmla="*/ 0 w 513"/>
              <a:gd name="T59" fmla="*/ 396 h 745"/>
              <a:gd name="T60" fmla="*/ 0 w 513"/>
              <a:gd name="T61" fmla="*/ 675 h 745"/>
              <a:gd name="T62" fmla="*/ 70 w 513"/>
              <a:gd name="T63" fmla="*/ 745 h 745"/>
              <a:gd name="T64" fmla="*/ 443 w 513"/>
              <a:gd name="T65" fmla="*/ 745 h 745"/>
              <a:gd name="T66" fmla="*/ 513 w 513"/>
              <a:gd name="T67" fmla="*/ 675 h 745"/>
              <a:gd name="T68" fmla="*/ 513 w 513"/>
              <a:gd name="T69" fmla="*/ 396 h 745"/>
              <a:gd name="T70" fmla="*/ 443 w 513"/>
              <a:gd name="T71" fmla="*/ 326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3" h="745">
                <a:moveTo>
                  <a:pt x="280" y="519"/>
                </a:moveTo>
                <a:lnTo>
                  <a:pt x="280" y="466"/>
                </a:lnTo>
                <a:cubicBezTo>
                  <a:pt x="280" y="453"/>
                  <a:pt x="269" y="442"/>
                  <a:pt x="256" y="442"/>
                </a:cubicBezTo>
                <a:cubicBezTo>
                  <a:pt x="243" y="442"/>
                  <a:pt x="233" y="453"/>
                  <a:pt x="233" y="466"/>
                </a:cubicBezTo>
                <a:lnTo>
                  <a:pt x="233" y="519"/>
                </a:lnTo>
                <a:cubicBezTo>
                  <a:pt x="219" y="527"/>
                  <a:pt x="210" y="542"/>
                  <a:pt x="210" y="559"/>
                </a:cubicBezTo>
                <a:cubicBezTo>
                  <a:pt x="210" y="585"/>
                  <a:pt x="231" y="605"/>
                  <a:pt x="256" y="605"/>
                </a:cubicBezTo>
                <a:cubicBezTo>
                  <a:pt x="282" y="605"/>
                  <a:pt x="303" y="585"/>
                  <a:pt x="303" y="559"/>
                </a:cubicBezTo>
                <a:cubicBezTo>
                  <a:pt x="303" y="542"/>
                  <a:pt x="294" y="527"/>
                  <a:pt x="280" y="519"/>
                </a:cubicBezTo>
                <a:close/>
                <a:moveTo>
                  <a:pt x="466" y="675"/>
                </a:moveTo>
                <a:cubicBezTo>
                  <a:pt x="466" y="688"/>
                  <a:pt x="456" y="699"/>
                  <a:pt x="443" y="699"/>
                </a:cubicBezTo>
                <a:lnTo>
                  <a:pt x="70" y="699"/>
                </a:lnTo>
                <a:cubicBezTo>
                  <a:pt x="57" y="699"/>
                  <a:pt x="47" y="688"/>
                  <a:pt x="47" y="675"/>
                </a:cubicBezTo>
                <a:lnTo>
                  <a:pt x="47" y="396"/>
                </a:lnTo>
                <a:cubicBezTo>
                  <a:pt x="47" y="383"/>
                  <a:pt x="57" y="372"/>
                  <a:pt x="70" y="372"/>
                </a:cubicBezTo>
                <a:lnTo>
                  <a:pt x="443" y="372"/>
                </a:lnTo>
                <a:cubicBezTo>
                  <a:pt x="456" y="372"/>
                  <a:pt x="466" y="383"/>
                  <a:pt x="466" y="396"/>
                </a:cubicBezTo>
                <a:lnTo>
                  <a:pt x="466" y="675"/>
                </a:lnTo>
                <a:close/>
                <a:moveTo>
                  <a:pt x="117" y="186"/>
                </a:moveTo>
                <a:cubicBezTo>
                  <a:pt x="117" y="109"/>
                  <a:pt x="179" y="46"/>
                  <a:pt x="256" y="46"/>
                </a:cubicBezTo>
                <a:cubicBezTo>
                  <a:pt x="333" y="46"/>
                  <a:pt x="396" y="109"/>
                  <a:pt x="396" y="186"/>
                </a:cubicBezTo>
                <a:lnTo>
                  <a:pt x="396" y="326"/>
                </a:lnTo>
                <a:lnTo>
                  <a:pt x="117" y="326"/>
                </a:lnTo>
                <a:lnTo>
                  <a:pt x="117" y="186"/>
                </a:lnTo>
                <a:close/>
                <a:moveTo>
                  <a:pt x="443" y="326"/>
                </a:moveTo>
                <a:lnTo>
                  <a:pt x="443" y="186"/>
                </a:lnTo>
                <a:cubicBezTo>
                  <a:pt x="443" y="83"/>
                  <a:pt x="359" y="0"/>
                  <a:pt x="256" y="0"/>
                </a:cubicBezTo>
                <a:cubicBezTo>
                  <a:pt x="154" y="0"/>
                  <a:pt x="70" y="83"/>
                  <a:pt x="70" y="186"/>
                </a:cubicBezTo>
                <a:lnTo>
                  <a:pt x="70" y="326"/>
                </a:lnTo>
                <a:cubicBezTo>
                  <a:pt x="31" y="326"/>
                  <a:pt x="0" y="357"/>
                  <a:pt x="0" y="396"/>
                </a:cubicBezTo>
                <a:lnTo>
                  <a:pt x="0" y="675"/>
                </a:lnTo>
                <a:cubicBezTo>
                  <a:pt x="0" y="714"/>
                  <a:pt x="31" y="745"/>
                  <a:pt x="70" y="745"/>
                </a:cubicBezTo>
                <a:lnTo>
                  <a:pt x="443" y="745"/>
                </a:lnTo>
                <a:cubicBezTo>
                  <a:pt x="481" y="745"/>
                  <a:pt x="513" y="714"/>
                  <a:pt x="513" y="675"/>
                </a:cubicBezTo>
                <a:lnTo>
                  <a:pt x="513" y="396"/>
                </a:lnTo>
                <a:cubicBezTo>
                  <a:pt x="513" y="357"/>
                  <a:pt x="481" y="326"/>
                  <a:pt x="443" y="326"/>
                </a:cubicBez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27" name="稻壳儿榴莲果果"/>
          <p:cNvSpPr>
            <a:spLocks noEditPoints="1"/>
          </p:cNvSpPr>
          <p:nvPr/>
        </p:nvSpPr>
        <p:spPr bwMode="auto">
          <a:xfrm>
            <a:off x="10536263" y="4358308"/>
            <a:ext cx="401126" cy="394551"/>
          </a:xfrm>
          <a:custGeom>
            <a:avLst/>
            <a:gdLst>
              <a:gd name="T0" fmla="*/ 424 w 643"/>
              <a:gd name="T1" fmla="*/ 314 h 629"/>
              <a:gd name="T2" fmla="*/ 321 w 643"/>
              <a:gd name="T3" fmla="*/ 415 h 629"/>
              <a:gd name="T4" fmla="*/ 218 w 643"/>
              <a:gd name="T5" fmla="*/ 314 h 629"/>
              <a:gd name="T6" fmla="*/ 321 w 643"/>
              <a:gd name="T7" fmla="*/ 213 h 629"/>
              <a:gd name="T8" fmla="*/ 424 w 643"/>
              <a:gd name="T9" fmla="*/ 314 h 629"/>
              <a:gd name="T10" fmla="*/ 554 w 643"/>
              <a:gd name="T11" fmla="*/ 242 h 629"/>
              <a:gd name="T12" fmla="*/ 538 w 643"/>
              <a:gd name="T13" fmla="*/ 204 h 629"/>
              <a:gd name="T14" fmla="*/ 572 w 643"/>
              <a:gd name="T15" fmla="*/ 115 h 629"/>
              <a:gd name="T16" fmla="*/ 522 w 643"/>
              <a:gd name="T17" fmla="*/ 66 h 629"/>
              <a:gd name="T18" fmla="*/ 434 w 643"/>
              <a:gd name="T19" fmla="*/ 102 h 629"/>
              <a:gd name="T20" fmla="*/ 395 w 643"/>
              <a:gd name="T21" fmla="*/ 86 h 629"/>
              <a:gd name="T22" fmla="*/ 355 w 643"/>
              <a:gd name="T23" fmla="*/ 0 h 629"/>
              <a:gd name="T24" fmla="*/ 285 w 643"/>
              <a:gd name="T25" fmla="*/ 0 h 629"/>
              <a:gd name="T26" fmla="*/ 248 w 643"/>
              <a:gd name="T27" fmla="*/ 86 h 629"/>
              <a:gd name="T28" fmla="*/ 208 w 643"/>
              <a:gd name="T29" fmla="*/ 102 h 629"/>
              <a:gd name="T30" fmla="*/ 118 w 643"/>
              <a:gd name="T31" fmla="*/ 68 h 629"/>
              <a:gd name="T32" fmla="*/ 68 w 643"/>
              <a:gd name="T33" fmla="*/ 117 h 629"/>
              <a:gd name="T34" fmla="*/ 104 w 643"/>
              <a:gd name="T35" fmla="*/ 204 h 629"/>
              <a:gd name="T36" fmla="*/ 88 w 643"/>
              <a:gd name="T37" fmla="*/ 243 h 629"/>
              <a:gd name="T38" fmla="*/ 0 w 643"/>
              <a:gd name="T39" fmla="*/ 281 h 629"/>
              <a:gd name="T40" fmla="*/ 0 w 643"/>
              <a:gd name="T41" fmla="*/ 350 h 629"/>
              <a:gd name="T42" fmla="*/ 88 w 643"/>
              <a:gd name="T43" fmla="*/ 386 h 629"/>
              <a:gd name="T44" fmla="*/ 105 w 643"/>
              <a:gd name="T45" fmla="*/ 425 h 629"/>
              <a:gd name="T46" fmla="*/ 70 w 643"/>
              <a:gd name="T47" fmla="*/ 513 h 629"/>
              <a:gd name="T48" fmla="*/ 120 w 643"/>
              <a:gd name="T49" fmla="*/ 562 h 629"/>
              <a:gd name="T50" fmla="*/ 209 w 643"/>
              <a:gd name="T51" fmla="*/ 527 h 629"/>
              <a:gd name="T52" fmla="*/ 248 w 643"/>
              <a:gd name="T53" fmla="*/ 543 h 629"/>
              <a:gd name="T54" fmla="*/ 288 w 643"/>
              <a:gd name="T55" fmla="*/ 629 h 629"/>
              <a:gd name="T56" fmla="*/ 358 w 643"/>
              <a:gd name="T57" fmla="*/ 629 h 629"/>
              <a:gd name="T58" fmla="*/ 395 w 643"/>
              <a:gd name="T59" fmla="*/ 542 h 629"/>
              <a:gd name="T60" fmla="*/ 434 w 643"/>
              <a:gd name="T61" fmla="*/ 526 h 629"/>
              <a:gd name="T62" fmla="*/ 525 w 643"/>
              <a:gd name="T63" fmla="*/ 560 h 629"/>
              <a:gd name="T64" fmla="*/ 574 w 643"/>
              <a:gd name="T65" fmla="*/ 511 h 629"/>
              <a:gd name="T66" fmla="*/ 538 w 643"/>
              <a:gd name="T67" fmla="*/ 424 h 629"/>
              <a:gd name="T68" fmla="*/ 554 w 643"/>
              <a:gd name="T69" fmla="*/ 386 h 629"/>
              <a:gd name="T70" fmla="*/ 643 w 643"/>
              <a:gd name="T71" fmla="*/ 347 h 629"/>
              <a:gd name="T72" fmla="*/ 643 w 643"/>
              <a:gd name="T73" fmla="*/ 278 h 629"/>
              <a:gd name="T74" fmla="*/ 554 w 643"/>
              <a:gd name="T75" fmla="*/ 242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3" h="629">
                <a:moveTo>
                  <a:pt x="424" y="314"/>
                </a:moveTo>
                <a:cubicBezTo>
                  <a:pt x="424" y="370"/>
                  <a:pt x="378" y="415"/>
                  <a:pt x="321" y="415"/>
                </a:cubicBezTo>
                <a:cubicBezTo>
                  <a:pt x="265" y="415"/>
                  <a:pt x="218" y="370"/>
                  <a:pt x="218" y="314"/>
                </a:cubicBezTo>
                <a:cubicBezTo>
                  <a:pt x="218" y="259"/>
                  <a:pt x="265" y="213"/>
                  <a:pt x="321" y="213"/>
                </a:cubicBezTo>
                <a:cubicBezTo>
                  <a:pt x="378" y="213"/>
                  <a:pt x="424" y="259"/>
                  <a:pt x="424" y="314"/>
                </a:cubicBezTo>
                <a:close/>
                <a:moveTo>
                  <a:pt x="554" y="242"/>
                </a:moveTo>
                <a:lnTo>
                  <a:pt x="538" y="204"/>
                </a:lnTo>
                <a:cubicBezTo>
                  <a:pt x="538" y="204"/>
                  <a:pt x="576" y="118"/>
                  <a:pt x="572" y="115"/>
                </a:cubicBezTo>
                <a:lnTo>
                  <a:pt x="522" y="66"/>
                </a:lnTo>
                <a:cubicBezTo>
                  <a:pt x="519" y="63"/>
                  <a:pt x="434" y="102"/>
                  <a:pt x="434" y="102"/>
                </a:cubicBezTo>
                <a:lnTo>
                  <a:pt x="395" y="86"/>
                </a:lnTo>
                <a:cubicBezTo>
                  <a:pt x="395" y="86"/>
                  <a:pt x="360" y="0"/>
                  <a:pt x="355" y="0"/>
                </a:cubicBezTo>
                <a:lnTo>
                  <a:pt x="285" y="0"/>
                </a:lnTo>
                <a:cubicBezTo>
                  <a:pt x="280" y="0"/>
                  <a:pt x="248" y="86"/>
                  <a:pt x="248" y="86"/>
                </a:cubicBezTo>
                <a:lnTo>
                  <a:pt x="208" y="102"/>
                </a:lnTo>
                <a:cubicBezTo>
                  <a:pt x="208" y="102"/>
                  <a:pt x="121" y="65"/>
                  <a:pt x="118" y="68"/>
                </a:cubicBezTo>
                <a:lnTo>
                  <a:pt x="68" y="117"/>
                </a:lnTo>
                <a:cubicBezTo>
                  <a:pt x="65" y="121"/>
                  <a:pt x="104" y="204"/>
                  <a:pt x="104" y="204"/>
                </a:cubicBezTo>
                <a:lnTo>
                  <a:pt x="88" y="243"/>
                </a:lnTo>
                <a:cubicBezTo>
                  <a:pt x="88" y="243"/>
                  <a:pt x="0" y="276"/>
                  <a:pt x="0" y="281"/>
                </a:cubicBezTo>
                <a:lnTo>
                  <a:pt x="0" y="350"/>
                </a:lnTo>
                <a:cubicBezTo>
                  <a:pt x="0" y="355"/>
                  <a:pt x="88" y="386"/>
                  <a:pt x="88" y="386"/>
                </a:cubicBezTo>
                <a:lnTo>
                  <a:pt x="105" y="425"/>
                </a:lnTo>
                <a:cubicBezTo>
                  <a:pt x="105" y="425"/>
                  <a:pt x="67" y="510"/>
                  <a:pt x="70" y="513"/>
                </a:cubicBezTo>
                <a:lnTo>
                  <a:pt x="120" y="562"/>
                </a:lnTo>
                <a:cubicBezTo>
                  <a:pt x="123" y="565"/>
                  <a:pt x="209" y="527"/>
                  <a:pt x="209" y="527"/>
                </a:cubicBezTo>
                <a:lnTo>
                  <a:pt x="248" y="543"/>
                </a:lnTo>
                <a:cubicBezTo>
                  <a:pt x="248" y="543"/>
                  <a:pt x="283" y="629"/>
                  <a:pt x="288" y="629"/>
                </a:cubicBezTo>
                <a:lnTo>
                  <a:pt x="358" y="629"/>
                </a:lnTo>
                <a:cubicBezTo>
                  <a:pt x="363" y="629"/>
                  <a:pt x="395" y="542"/>
                  <a:pt x="395" y="542"/>
                </a:cubicBezTo>
                <a:lnTo>
                  <a:pt x="434" y="526"/>
                </a:lnTo>
                <a:cubicBezTo>
                  <a:pt x="434" y="526"/>
                  <a:pt x="521" y="563"/>
                  <a:pt x="525" y="560"/>
                </a:cubicBezTo>
                <a:lnTo>
                  <a:pt x="574" y="511"/>
                </a:lnTo>
                <a:cubicBezTo>
                  <a:pt x="578" y="508"/>
                  <a:pt x="538" y="424"/>
                  <a:pt x="538" y="424"/>
                </a:cubicBezTo>
                <a:lnTo>
                  <a:pt x="554" y="386"/>
                </a:lnTo>
                <a:cubicBezTo>
                  <a:pt x="554" y="386"/>
                  <a:pt x="643" y="352"/>
                  <a:pt x="643" y="347"/>
                </a:cubicBezTo>
                <a:lnTo>
                  <a:pt x="643" y="278"/>
                </a:lnTo>
                <a:cubicBezTo>
                  <a:pt x="643" y="273"/>
                  <a:pt x="554" y="242"/>
                  <a:pt x="554" y="242"/>
                </a:cubicBez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28" name="稻壳儿榴莲果果"/>
          <p:cNvSpPr>
            <a:spLocks noEditPoints="1"/>
          </p:cNvSpPr>
          <p:nvPr/>
        </p:nvSpPr>
        <p:spPr bwMode="auto">
          <a:xfrm>
            <a:off x="3057861" y="2125705"/>
            <a:ext cx="468757" cy="340914"/>
          </a:xfrm>
          <a:custGeom>
            <a:avLst/>
            <a:gdLst>
              <a:gd name="T0" fmla="*/ 241 w 805"/>
              <a:gd name="T1" fmla="*/ 415 h 588"/>
              <a:gd name="T2" fmla="*/ 277 w 805"/>
              <a:gd name="T3" fmla="*/ 415 h 588"/>
              <a:gd name="T4" fmla="*/ 476 w 805"/>
              <a:gd name="T5" fmla="*/ 109 h 588"/>
              <a:gd name="T6" fmla="*/ 37 w 805"/>
              <a:gd name="T7" fmla="*/ 376 h 588"/>
              <a:gd name="T8" fmla="*/ 476 w 805"/>
              <a:gd name="T9" fmla="*/ 376 h 588"/>
              <a:gd name="T10" fmla="*/ 288 w 805"/>
              <a:gd name="T11" fmla="*/ 415 h 588"/>
              <a:gd name="T12" fmla="*/ 229 w 805"/>
              <a:gd name="T13" fmla="*/ 415 h 588"/>
              <a:gd name="T14" fmla="*/ 288 w 805"/>
              <a:gd name="T15" fmla="*/ 415 h 588"/>
              <a:gd name="T16" fmla="*/ 513 w 805"/>
              <a:gd name="T17" fmla="*/ 423 h 588"/>
              <a:gd name="T18" fmla="*/ 308 w 805"/>
              <a:gd name="T19" fmla="*/ 458 h 588"/>
              <a:gd name="T20" fmla="*/ 360 w 805"/>
              <a:gd name="T21" fmla="*/ 561 h 588"/>
              <a:gd name="T22" fmla="*/ 205 w 805"/>
              <a:gd name="T23" fmla="*/ 561 h 588"/>
              <a:gd name="T24" fmla="*/ 153 w 805"/>
              <a:gd name="T25" fmla="*/ 527 h 588"/>
              <a:gd name="T26" fmla="*/ 34 w 805"/>
              <a:gd name="T27" fmla="*/ 458 h 588"/>
              <a:gd name="T28" fmla="*/ 0 w 805"/>
              <a:gd name="T29" fmla="*/ 107 h 588"/>
              <a:gd name="T30" fmla="*/ 479 w 805"/>
              <a:gd name="T31" fmla="*/ 73 h 588"/>
              <a:gd name="T32" fmla="*/ 714 w 805"/>
              <a:gd name="T33" fmla="*/ 393 h 588"/>
              <a:gd name="T34" fmla="*/ 651 w 805"/>
              <a:gd name="T35" fmla="*/ 393 h 588"/>
              <a:gd name="T36" fmla="*/ 714 w 805"/>
              <a:gd name="T37" fmla="*/ 393 h 588"/>
              <a:gd name="T38" fmla="*/ 682 w 805"/>
              <a:gd name="T39" fmla="*/ 442 h 588"/>
              <a:gd name="T40" fmla="*/ 682 w 805"/>
              <a:gd name="T41" fmla="*/ 344 h 588"/>
              <a:gd name="T42" fmla="*/ 756 w 805"/>
              <a:gd name="T43" fmla="*/ 218 h 588"/>
              <a:gd name="T44" fmla="*/ 603 w 805"/>
              <a:gd name="T45" fmla="*/ 241 h 588"/>
              <a:gd name="T46" fmla="*/ 756 w 805"/>
              <a:gd name="T47" fmla="*/ 218 h 588"/>
              <a:gd name="T48" fmla="*/ 585 w 805"/>
              <a:gd name="T49" fmla="*/ 31 h 588"/>
              <a:gd name="T50" fmla="*/ 774 w 805"/>
              <a:gd name="T51" fmla="*/ 558 h 588"/>
              <a:gd name="T52" fmla="*/ 805 w 805"/>
              <a:gd name="T53" fmla="*/ 16 h 588"/>
              <a:gd name="T54" fmla="*/ 790 w 805"/>
              <a:gd name="T55" fmla="*/ 588 h 588"/>
              <a:gd name="T56" fmla="*/ 555 w 805"/>
              <a:gd name="T57" fmla="*/ 573 h 588"/>
              <a:gd name="T58" fmla="*/ 570 w 805"/>
              <a:gd name="T59" fmla="*/ 0 h 588"/>
              <a:gd name="T60" fmla="*/ 805 w 805"/>
              <a:gd name="T61" fmla="*/ 16 h 588"/>
              <a:gd name="T62" fmla="*/ 603 w 805"/>
              <a:gd name="T63" fmla="*/ 71 h 588"/>
              <a:gd name="T64" fmla="*/ 756 w 805"/>
              <a:gd name="T65" fmla="*/ 123 h 588"/>
              <a:gd name="T66" fmla="*/ 756 w 805"/>
              <a:gd name="T67" fmla="*/ 179 h 588"/>
              <a:gd name="T68" fmla="*/ 603 w 805"/>
              <a:gd name="T69" fmla="*/ 202 h 588"/>
              <a:gd name="T70" fmla="*/ 756 w 805"/>
              <a:gd name="T71" fmla="*/ 179 h 588"/>
              <a:gd name="T72" fmla="*/ 603 w 805"/>
              <a:gd name="T73" fmla="*/ 163 h 588"/>
              <a:gd name="T74" fmla="*/ 756 w 805"/>
              <a:gd name="T75" fmla="*/ 14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5" h="588">
                <a:moveTo>
                  <a:pt x="259" y="397"/>
                </a:moveTo>
                <a:cubicBezTo>
                  <a:pt x="249" y="397"/>
                  <a:pt x="241" y="405"/>
                  <a:pt x="241" y="415"/>
                </a:cubicBezTo>
                <a:cubicBezTo>
                  <a:pt x="241" y="425"/>
                  <a:pt x="249" y="434"/>
                  <a:pt x="259" y="434"/>
                </a:cubicBezTo>
                <a:cubicBezTo>
                  <a:pt x="269" y="434"/>
                  <a:pt x="277" y="425"/>
                  <a:pt x="277" y="415"/>
                </a:cubicBezTo>
                <a:cubicBezTo>
                  <a:pt x="277" y="405"/>
                  <a:pt x="269" y="397"/>
                  <a:pt x="259" y="397"/>
                </a:cubicBezTo>
                <a:close/>
                <a:moveTo>
                  <a:pt x="476" y="109"/>
                </a:moveTo>
                <a:lnTo>
                  <a:pt x="37" y="109"/>
                </a:lnTo>
                <a:lnTo>
                  <a:pt x="37" y="376"/>
                </a:lnTo>
                <a:lnTo>
                  <a:pt x="476" y="376"/>
                </a:lnTo>
                <a:lnTo>
                  <a:pt x="476" y="376"/>
                </a:lnTo>
                <a:lnTo>
                  <a:pt x="476" y="109"/>
                </a:lnTo>
                <a:close/>
                <a:moveTo>
                  <a:pt x="288" y="415"/>
                </a:moveTo>
                <a:cubicBezTo>
                  <a:pt x="288" y="399"/>
                  <a:pt x="275" y="386"/>
                  <a:pt x="259" y="386"/>
                </a:cubicBezTo>
                <a:cubicBezTo>
                  <a:pt x="242" y="386"/>
                  <a:pt x="229" y="399"/>
                  <a:pt x="229" y="415"/>
                </a:cubicBezTo>
                <a:cubicBezTo>
                  <a:pt x="229" y="432"/>
                  <a:pt x="242" y="445"/>
                  <a:pt x="259" y="445"/>
                </a:cubicBezTo>
                <a:cubicBezTo>
                  <a:pt x="275" y="445"/>
                  <a:pt x="288" y="432"/>
                  <a:pt x="288" y="415"/>
                </a:cubicBezTo>
                <a:close/>
                <a:moveTo>
                  <a:pt x="513" y="107"/>
                </a:moveTo>
                <a:lnTo>
                  <a:pt x="513" y="423"/>
                </a:lnTo>
                <a:cubicBezTo>
                  <a:pt x="513" y="442"/>
                  <a:pt x="498" y="458"/>
                  <a:pt x="479" y="458"/>
                </a:cubicBezTo>
                <a:lnTo>
                  <a:pt x="308" y="458"/>
                </a:lnTo>
                <a:cubicBezTo>
                  <a:pt x="308" y="458"/>
                  <a:pt x="298" y="527"/>
                  <a:pt x="360" y="527"/>
                </a:cubicBezTo>
                <a:lnTo>
                  <a:pt x="360" y="561"/>
                </a:lnTo>
                <a:lnTo>
                  <a:pt x="308" y="561"/>
                </a:lnTo>
                <a:lnTo>
                  <a:pt x="205" y="561"/>
                </a:lnTo>
                <a:lnTo>
                  <a:pt x="153" y="561"/>
                </a:lnTo>
                <a:lnTo>
                  <a:pt x="153" y="527"/>
                </a:lnTo>
                <a:cubicBezTo>
                  <a:pt x="212" y="527"/>
                  <a:pt x="205" y="458"/>
                  <a:pt x="205" y="458"/>
                </a:cubicBezTo>
                <a:lnTo>
                  <a:pt x="34" y="458"/>
                </a:lnTo>
                <a:cubicBezTo>
                  <a:pt x="15" y="458"/>
                  <a:pt x="0" y="442"/>
                  <a:pt x="0" y="423"/>
                </a:cubicBezTo>
                <a:lnTo>
                  <a:pt x="0" y="107"/>
                </a:lnTo>
                <a:cubicBezTo>
                  <a:pt x="0" y="88"/>
                  <a:pt x="15" y="73"/>
                  <a:pt x="34" y="73"/>
                </a:cubicBezTo>
                <a:lnTo>
                  <a:pt x="479" y="73"/>
                </a:lnTo>
                <a:cubicBezTo>
                  <a:pt x="498" y="73"/>
                  <a:pt x="513" y="88"/>
                  <a:pt x="513" y="107"/>
                </a:cubicBezTo>
                <a:close/>
                <a:moveTo>
                  <a:pt x="714" y="393"/>
                </a:moveTo>
                <a:cubicBezTo>
                  <a:pt x="714" y="376"/>
                  <a:pt x="699" y="362"/>
                  <a:pt x="682" y="362"/>
                </a:cubicBezTo>
                <a:cubicBezTo>
                  <a:pt x="665" y="362"/>
                  <a:pt x="651" y="376"/>
                  <a:pt x="651" y="393"/>
                </a:cubicBezTo>
                <a:cubicBezTo>
                  <a:pt x="651" y="411"/>
                  <a:pt x="665" y="425"/>
                  <a:pt x="682" y="425"/>
                </a:cubicBezTo>
                <a:cubicBezTo>
                  <a:pt x="699" y="425"/>
                  <a:pt x="714" y="411"/>
                  <a:pt x="714" y="393"/>
                </a:cubicBezTo>
                <a:close/>
                <a:moveTo>
                  <a:pt x="731" y="393"/>
                </a:moveTo>
                <a:cubicBezTo>
                  <a:pt x="731" y="421"/>
                  <a:pt x="709" y="442"/>
                  <a:pt x="682" y="442"/>
                </a:cubicBezTo>
                <a:cubicBezTo>
                  <a:pt x="655" y="442"/>
                  <a:pt x="633" y="421"/>
                  <a:pt x="633" y="393"/>
                </a:cubicBezTo>
                <a:cubicBezTo>
                  <a:pt x="633" y="366"/>
                  <a:pt x="655" y="344"/>
                  <a:pt x="682" y="344"/>
                </a:cubicBezTo>
                <a:cubicBezTo>
                  <a:pt x="709" y="344"/>
                  <a:pt x="731" y="366"/>
                  <a:pt x="731" y="393"/>
                </a:cubicBezTo>
                <a:close/>
                <a:moveTo>
                  <a:pt x="756" y="218"/>
                </a:moveTo>
                <a:lnTo>
                  <a:pt x="603" y="218"/>
                </a:lnTo>
                <a:lnTo>
                  <a:pt x="603" y="241"/>
                </a:lnTo>
                <a:lnTo>
                  <a:pt x="756" y="241"/>
                </a:lnTo>
                <a:lnTo>
                  <a:pt x="756" y="218"/>
                </a:lnTo>
                <a:close/>
                <a:moveTo>
                  <a:pt x="774" y="31"/>
                </a:moveTo>
                <a:lnTo>
                  <a:pt x="585" y="31"/>
                </a:lnTo>
                <a:lnTo>
                  <a:pt x="585" y="558"/>
                </a:lnTo>
                <a:lnTo>
                  <a:pt x="774" y="558"/>
                </a:lnTo>
                <a:lnTo>
                  <a:pt x="774" y="31"/>
                </a:lnTo>
                <a:close/>
                <a:moveTo>
                  <a:pt x="805" y="16"/>
                </a:moveTo>
                <a:lnTo>
                  <a:pt x="805" y="573"/>
                </a:lnTo>
                <a:cubicBezTo>
                  <a:pt x="805" y="581"/>
                  <a:pt x="798" y="588"/>
                  <a:pt x="790" y="588"/>
                </a:cubicBezTo>
                <a:lnTo>
                  <a:pt x="570" y="588"/>
                </a:lnTo>
                <a:cubicBezTo>
                  <a:pt x="561" y="588"/>
                  <a:pt x="555" y="581"/>
                  <a:pt x="555" y="573"/>
                </a:cubicBezTo>
                <a:lnTo>
                  <a:pt x="555" y="16"/>
                </a:lnTo>
                <a:cubicBezTo>
                  <a:pt x="555" y="7"/>
                  <a:pt x="561" y="0"/>
                  <a:pt x="570" y="0"/>
                </a:cubicBezTo>
                <a:lnTo>
                  <a:pt x="790" y="0"/>
                </a:lnTo>
                <a:cubicBezTo>
                  <a:pt x="798" y="0"/>
                  <a:pt x="805" y="7"/>
                  <a:pt x="805" y="16"/>
                </a:cubicBezTo>
                <a:close/>
                <a:moveTo>
                  <a:pt x="756" y="71"/>
                </a:moveTo>
                <a:lnTo>
                  <a:pt x="603" y="71"/>
                </a:lnTo>
                <a:lnTo>
                  <a:pt x="603" y="123"/>
                </a:lnTo>
                <a:lnTo>
                  <a:pt x="756" y="123"/>
                </a:lnTo>
                <a:lnTo>
                  <a:pt x="756" y="71"/>
                </a:lnTo>
                <a:close/>
                <a:moveTo>
                  <a:pt x="756" y="179"/>
                </a:moveTo>
                <a:lnTo>
                  <a:pt x="603" y="179"/>
                </a:lnTo>
                <a:lnTo>
                  <a:pt x="603" y="202"/>
                </a:lnTo>
                <a:lnTo>
                  <a:pt x="756" y="202"/>
                </a:lnTo>
                <a:lnTo>
                  <a:pt x="756" y="179"/>
                </a:lnTo>
                <a:close/>
                <a:moveTo>
                  <a:pt x="756" y="163"/>
                </a:moveTo>
                <a:lnTo>
                  <a:pt x="603" y="163"/>
                </a:lnTo>
                <a:lnTo>
                  <a:pt x="603" y="140"/>
                </a:lnTo>
                <a:lnTo>
                  <a:pt x="756" y="140"/>
                </a:lnTo>
                <a:lnTo>
                  <a:pt x="756" y="163"/>
                </a:ln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29" name="稻壳儿榴莲果果"/>
          <p:cNvSpPr>
            <a:spLocks noEditPoints="1"/>
          </p:cNvSpPr>
          <p:nvPr/>
        </p:nvSpPr>
        <p:spPr bwMode="auto">
          <a:xfrm>
            <a:off x="3162875" y="4358308"/>
            <a:ext cx="258728" cy="413967"/>
          </a:xfrm>
          <a:custGeom>
            <a:avLst/>
            <a:gdLst>
              <a:gd name="T0" fmla="*/ 402 w 447"/>
              <a:gd name="T1" fmla="*/ 603 h 715"/>
              <a:gd name="T2" fmla="*/ 44 w 447"/>
              <a:gd name="T3" fmla="*/ 603 h 715"/>
              <a:gd name="T4" fmla="*/ 44 w 447"/>
              <a:gd name="T5" fmla="*/ 111 h 715"/>
              <a:gd name="T6" fmla="*/ 402 w 447"/>
              <a:gd name="T7" fmla="*/ 111 h 715"/>
              <a:gd name="T8" fmla="*/ 402 w 447"/>
              <a:gd name="T9" fmla="*/ 603 h 715"/>
              <a:gd name="T10" fmla="*/ 223 w 447"/>
              <a:gd name="T11" fmla="*/ 692 h 715"/>
              <a:gd name="T12" fmla="*/ 190 w 447"/>
              <a:gd name="T13" fmla="*/ 659 h 715"/>
              <a:gd name="T14" fmla="*/ 223 w 447"/>
              <a:gd name="T15" fmla="*/ 625 h 715"/>
              <a:gd name="T16" fmla="*/ 257 w 447"/>
              <a:gd name="T17" fmla="*/ 659 h 715"/>
              <a:gd name="T18" fmla="*/ 223 w 447"/>
              <a:gd name="T19" fmla="*/ 692 h 715"/>
              <a:gd name="T20" fmla="*/ 145 w 447"/>
              <a:gd name="T21" fmla="*/ 44 h 715"/>
              <a:gd name="T22" fmla="*/ 301 w 447"/>
              <a:gd name="T23" fmla="*/ 44 h 715"/>
              <a:gd name="T24" fmla="*/ 313 w 447"/>
              <a:gd name="T25" fmla="*/ 56 h 715"/>
              <a:gd name="T26" fmla="*/ 301 w 447"/>
              <a:gd name="T27" fmla="*/ 67 h 715"/>
              <a:gd name="T28" fmla="*/ 145 w 447"/>
              <a:gd name="T29" fmla="*/ 67 h 715"/>
              <a:gd name="T30" fmla="*/ 134 w 447"/>
              <a:gd name="T31" fmla="*/ 56 h 715"/>
              <a:gd name="T32" fmla="*/ 145 w 447"/>
              <a:gd name="T33" fmla="*/ 44 h 715"/>
              <a:gd name="T34" fmla="*/ 402 w 447"/>
              <a:gd name="T35" fmla="*/ 0 h 715"/>
              <a:gd name="T36" fmla="*/ 44 w 447"/>
              <a:gd name="T37" fmla="*/ 0 h 715"/>
              <a:gd name="T38" fmla="*/ 0 w 447"/>
              <a:gd name="T39" fmla="*/ 44 h 715"/>
              <a:gd name="T40" fmla="*/ 0 w 447"/>
              <a:gd name="T41" fmla="*/ 670 h 715"/>
              <a:gd name="T42" fmla="*/ 44 w 447"/>
              <a:gd name="T43" fmla="*/ 715 h 715"/>
              <a:gd name="T44" fmla="*/ 402 w 447"/>
              <a:gd name="T45" fmla="*/ 715 h 715"/>
              <a:gd name="T46" fmla="*/ 447 w 447"/>
              <a:gd name="T47" fmla="*/ 670 h 715"/>
              <a:gd name="T48" fmla="*/ 447 w 447"/>
              <a:gd name="T49" fmla="*/ 44 h 715"/>
              <a:gd name="T50" fmla="*/ 402 w 447"/>
              <a:gd name="T51"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7" h="715">
                <a:moveTo>
                  <a:pt x="402" y="603"/>
                </a:moveTo>
                <a:lnTo>
                  <a:pt x="44" y="603"/>
                </a:lnTo>
                <a:lnTo>
                  <a:pt x="44" y="111"/>
                </a:lnTo>
                <a:lnTo>
                  <a:pt x="402" y="111"/>
                </a:lnTo>
                <a:lnTo>
                  <a:pt x="402" y="603"/>
                </a:lnTo>
                <a:close/>
                <a:moveTo>
                  <a:pt x="223" y="692"/>
                </a:moveTo>
                <a:cubicBezTo>
                  <a:pt x="205" y="692"/>
                  <a:pt x="190" y="677"/>
                  <a:pt x="190" y="659"/>
                </a:cubicBezTo>
                <a:cubicBezTo>
                  <a:pt x="190" y="640"/>
                  <a:pt x="205" y="625"/>
                  <a:pt x="223" y="625"/>
                </a:cubicBezTo>
                <a:cubicBezTo>
                  <a:pt x="242" y="625"/>
                  <a:pt x="257" y="640"/>
                  <a:pt x="257" y="659"/>
                </a:cubicBezTo>
                <a:cubicBezTo>
                  <a:pt x="257" y="677"/>
                  <a:pt x="242" y="692"/>
                  <a:pt x="223" y="692"/>
                </a:cubicBezTo>
                <a:close/>
                <a:moveTo>
                  <a:pt x="145" y="44"/>
                </a:moveTo>
                <a:lnTo>
                  <a:pt x="301" y="44"/>
                </a:lnTo>
                <a:cubicBezTo>
                  <a:pt x="308" y="44"/>
                  <a:pt x="313" y="49"/>
                  <a:pt x="313" y="56"/>
                </a:cubicBezTo>
                <a:cubicBezTo>
                  <a:pt x="313" y="62"/>
                  <a:pt x="308" y="67"/>
                  <a:pt x="301" y="67"/>
                </a:cubicBezTo>
                <a:lnTo>
                  <a:pt x="145" y="67"/>
                </a:lnTo>
                <a:cubicBezTo>
                  <a:pt x="139" y="67"/>
                  <a:pt x="134" y="62"/>
                  <a:pt x="134" y="56"/>
                </a:cubicBezTo>
                <a:cubicBezTo>
                  <a:pt x="134" y="49"/>
                  <a:pt x="139" y="44"/>
                  <a:pt x="145" y="44"/>
                </a:cubicBezTo>
                <a:close/>
                <a:moveTo>
                  <a:pt x="402" y="0"/>
                </a:moveTo>
                <a:lnTo>
                  <a:pt x="44" y="0"/>
                </a:lnTo>
                <a:cubicBezTo>
                  <a:pt x="20" y="0"/>
                  <a:pt x="0" y="20"/>
                  <a:pt x="0" y="44"/>
                </a:cubicBezTo>
                <a:lnTo>
                  <a:pt x="0" y="670"/>
                </a:lnTo>
                <a:cubicBezTo>
                  <a:pt x="0" y="695"/>
                  <a:pt x="20" y="715"/>
                  <a:pt x="44" y="715"/>
                </a:cubicBezTo>
                <a:lnTo>
                  <a:pt x="402" y="715"/>
                </a:lnTo>
                <a:cubicBezTo>
                  <a:pt x="427" y="715"/>
                  <a:pt x="447" y="695"/>
                  <a:pt x="447" y="670"/>
                </a:cubicBezTo>
                <a:lnTo>
                  <a:pt x="447" y="44"/>
                </a:lnTo>
                <a:cubicBezTo>
                  <a:pt x="447" y="20"/>
                  <a:pt x="427" y="0"/>
                  <a:pt x="402" y="0"/>
                </a:cubicBez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32" name="稻壳儿榴莲果果"/>
          <p:cNvSpPr/>
          <p:nvPr/>
        </p:nvSpPr>
        <p:spPr>
          <a:xfrm>
            <a:off x="1219392" y="2664351"/>
            <a:ext cx="2505508"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rPr>
              <a:t>零件工作图是零件制造、检验和制订工艺规程的基本技术文件。</a:t>
            </a:r>
            <a:endPar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33" name="稻壳儿榴莲果果"/>
          <p:cNvSpPr txBox="1"/>
          <p:nvPr/>
        </p:nvSpPr>
        <p:spPr>
          <a:xfrm>
            <a:off x="806642" y="2126169"/>
            <a:ext cx="225171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（一）零件图的内容</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34" name="稻壳儿榴莲果果"/>
          <p:cNvSpPr/>
          <p:nvPr/>
        </p:nvSpPr>
        <p:spPr>
          <a:xfrm>
            <a:off x="895350" y="4909185"/>
            <a:ext cx="3330575"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rPr>
              <a:t>1. 视图2. 尺寸标注3. 表面粗糙度、尺寸和几何公差的标注4. 编写技术要求5. 轴零件工作图示例</a:t>
            </a:r>
            <a:endPar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35" name="稻壳儿榴莲果果"/>
          <p:cNvSpPr txBox="1"/>
          <p:nvPr/>
        </p:nvSpPr>
        <p:spPr>
          <a:xfrm>
            <a:off x="1219200" y="4168775"/>
            <a:ext cx="19431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（三）轴类零件工作图的设计</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0" name="稻壳儿榴莲果果"/>
          <p:cNvSpPr/>
          <p:nvPr/>
        </p:nvSpPr>
        <p:spPr>
          <a:xfrm>
            <a:off x="8491220" y="4909185"/>
            <a:ext cx="3299161" cy="12003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rPr>
              <a:t>1. 视图2. 尺寸标注3. 尺寸和几何公差标注4. 表面粗糙度标注5. 编写啮合特性6. 编写技术要求</a:t>
            </a:r>
            <a:endPar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41" name="稻壳儿榴莲果果"/>
          <p:cNvSpPr txBox="1"/>
          <p:nvPr/>
        </p:nvSpPr>
        <p:spPr>
          <a:xfrm>
            <a:off x="8491220" y="4168775"/>
            <a:ext cx="204406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（四）齿轮类零件工作图的设计</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2" name="稻壳儿榴莲果果"/>
          <p:cNvSpPr/>
          <p:nvPr/>
        </p:nvSpPr>
        <p:spPr>
          <a:xfrm>
            <a:off x="8491220" y="2600325"/>
            <a:ext cx="3211195"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rPr>
              <a:t>在零件工作图上提出必要的技术要求、它是在图纸上不便用图形或符</a:t>
            </a:r>
            <a:r>
              <a:rPr lang="zh-CN" altLang="en-US" sz="160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rPr>
              <a:t>号表示，而在制造时又必须保证的条件和要求。</a:t>
            </a:r>
            <a:endParaRPr lang="zh-CN" altLang="en-US" sz="160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3" name="稻壳儿榴莲果果"/>
          <p:cNvSpPr txBox="1"/>
          <p:nvPr/>
        </p:nvSpPr>
        <p:spPr>
          <a:xfrm>
            <a:off x="8491220" y="1915795"/>
            <a:ext cx="20447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（二）零件图的设计要求</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2" name="稻壳儿榴莲果果"/>
          <p:cNvSpPr/>
          <p:nvPr/>
        </p:nvSpPr>
        <p:spPr>
          <a:xfrm>
            <a:off x="1185272" y="161652"/>
            <a:ext cx="304101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五、绘制零件图</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cstate="print"/>
          <a:stretch>
            <a:fillRect/>
          </a:stretch>
        </p:blipFill>
        <p:spPr>
          <a:xfrm>
            <a:off x="4225925" y="1901825"/>
            <a:ext cx="4049395" cy="420687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45" name="稻壳儿榴莲果果"/>
          <p:cNvSpPr/>
          <p:nvPr/>
        </p:nvSpPr>
        <p:spPr>
          <a:xfrm>
            <a:off x="2024427" y="214356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7" name="稻壳儿榴莲果果"/>
          <p:cNvSpPr/>
          <p:nvPr/>
        </p:nvSpPr>
        <p:spPr>
          <a:xfrm>
            <a:off x="5350793" y="214356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69" name="稻壳儿榴莲果果"/>
          <p:cNvSpPr/>
          <p:nvPr/>
        </p:nvSpPr>
        <p:spPr>
          <a:xfrm>
            <a:off x="8565525" y="214356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85" name="稻壳儿榴莲果果"/>
          <p:cNvSpPr txBox="1"/>
          <p:nvPr/>
        </p:nvSpPr>
        <p:spPr>
          <a:xfrm>
            <a:off x="1052195" y="4006215"/>
            <a:ext cx="367919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（一）计算说明书的内容</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6" name="稻壳儿榴莲果果"/>
          <p:cNvSpPr/>
          <p:nvPr/>
        </p:nvSpPr>
        <p:spPr>
          <a:xfrm>
            <a:off x="4732020" y="4290060"/>
            <a:ext cx="3314700"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计算说明书不得用铅笔或除蓝、黑以外的其他彩色笔书写，一般用 16 开纸加上封面装订成册，要求计算正确，论述清楚，文字精练，插图简明，书写整洁。</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7" name="稻壳儿榴莲果果"/>
          <p:cNvSpPr txBox="1"/>
          <p:nvPr/>
        </p:nvSpPr>
        <p:spPr>
          <a:xfrm>
            <a:off x="4849140" y="4006118"/>
            <a:ext cx="271145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（二）计算说明书的格式</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8" name="稻壳儿榴莲果果"/>
          <p:cNvSpPr/>
          <p:nvPr/>
        </p:nvSpPr>
        <p:spPr>
          <a:xfrm>
            <a:off x="8268970" y="4290060"/>
            <a:ext cx="3781425" cy="26765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答辩是课程设计的最后环节。通过准备答辩，学生可以系统地回顾和总结设计的内容，理清设计思路，找出设计的不足，分析还不太明了的或考虑不全面的问题，深化设计成果，从而使准备答辩的过程，成为课程设计中的一个总结与提高的过程。</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9" name="稻壳儿榴莲果果"/>
          <p:cNvSpPr txBox="1"/>
          <p:nvPr/>
        </p:nvSpPr>
        <p:spPr>
          <a:xfrm>
            <a:off x="8636161" y="4006118"/>
            <a:ext cx="17919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（三）答辩准备</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pic>
        <p:nvPicPr>
          <p:cNvPr id="90" name="稻壳儿榴莲果果"/>
          <p:cNvPicPr/>
          <p:nvPr/>
        </p:nvPicPr>
        <p:blipFill rotWithShape="1">
          <a:blip r:embed="rId1" cstate="print"/>
          <a:srcRect l="16693" r="16693"/>
          <a:stretch>
            <a:fillRect/>
          </a:stretch>
        </p:blipFill>
        <p:spPr>
          <a:xfrm>
            <a:off x="5509020" y="2301853"/>
            <a:ext cx="1389857" cy="1389857"/>
          </a:xfrm>
          <a:prstGeom prst="ellipse">
            <a:avLst/>
          </a:prstGeom>
        </p:spPr>
      </p:pic>
      <p:pic>
        <p:nvPicPr>
          <p:cNvPr id="91" name="稻壳儿榴莲果果"/>
          <p:cNvPicPr/>
          <p:nvPr/>
        </p:nvPicPr>
        <p:blipFill rotWithShape="1">
          <a:blip r:embed="rId2" cstate="print"/>
          <a:srcRect l="11532" r="21854"/>
          <a:stretch>
            <a:fillRect/>
          </a:stretch>
        </p:blipFill>
        <p:spPr>
          <a:xfrm>
            <a:off x="2200239" y="2301852"/>
            <a:ext cx="1389857" cy="1389857"/>
          </a:xfrm>
          <a:prstGeom prst="ellipse">
            <a:avLst/>
          </a:prstGeom>
        </p:spPr>
      </p:pic>
      <p:pic>
        <p:nvPicPr>
          <p:cNvPr id="92" name="稻壳儿榴莲果果"/>
          <p:cNvPicPr/>
          <p:nvPr/>
        </p:nvPicPr>
        <p:blipFill rotWithShape="1">
          <a:blip r:embed="rId3" cstate="print"/>
          <a:srcRect l="16693" r="16693"/>
          <a:stretch>
            <a:fillRect/>
          </a:stretch>
        </p:blipFill>
        <p:spPr>
          <a:xfrm>
            <a:off x="8723752" y="2325789"/>
            <a:ext cx="1389857" cy="1389857"/>
          </a:xfrm>
          <a:prstGeom prst="ellipse">
            <a:avLst/>
          </a:prstGeom>
        </p:spPr>
      </p:pic>
      <p:sp>
        <p:nvSpPr>
          <p:cNvPr id="3" name="稻壳儿榴莲果果"/>
          <p:cNvSpPr/>
          <p:nvPr/>
        </p:nvSpPr>
        <p:spPr>
          <a:xfrm>
            <a:off x="776967" y="161652"/>
            <a:ext cx="385762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六、编制计算说明书</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Part.1</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673"/>
            <a:ext cx="4576445" cy="843915"/>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轴的设计</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稻壳儿榴莲果果"/>
          <p:cNvSpPr/>
          <p:nvPr/>
        </p:nvSpPr>
        <p:spPr>
          <a:xfrm>
            <a:off x="573569" y="3156918"/>
            <a:ext cx="7489217" cy="1106805"/>
          </a:xfrm>
          <a:prstGeom prst="rect">
            <a:avLst/>
          </a:prstGeom>
        </p:spPr>
        <p:txBody>
          <a:bodyPr wrap="square">
            <a:spAutoFit/>
          </a:bodyPr>
          <a:lstStyle/>
          <a:p>
            <a:r>
              <a:rPr lang="zh-CN" sz="66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rPr>
              <a:t>谢谢观看</a:t>
            </a:r>
            <a:endParaRPr lang="zh-CN" sz="66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endParaRP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稻壳儿榴莲果果"/>
          <p:cNvPicPr/>
          <p:nvPr/>
        </p:nvPicPr>
        <p:blipFill>
          <a:blip r:embed="rId1" cstate="print"/>
          <a:stretch>
            <a:fillRect/>
          </a:stretch>
        </p:blipFill>
        <p:spPr>
          <a:xfrm>
            <a:off x="1323975" y="2188210"/>
            <a:ext cx="4808855" cy="3683000"/>
          </a:xfrm>
          <a:prstGeom prst="roundRect">
            <a:avLst>
              <a:gd name="adj" fmla="val 4320"/>
            </a:avLst>
          </a:prstGeom>
        </p:spPr>
      </p:pic>
      <p:sp>
        <p:nvSpPr>
          <p:cNvPr id="31" name="稻壳儿榴莲果果"/>
          <p:cNvSpPr txBox="1"/>
          <p:nvPr/>
        </p:nvSpPr>
        <p:spPr>
          <a:xfrm flipH="1">
            <a:off x="6555740" y="2275205"/>
            <a:ext cx="5388610" cy="369316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按照轴线形状可分为直轴、曲轴和挠性钢丝软轴，本项目主要讨论直轴。</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直轴按照所受载荷不同可以分为转轴、传动轴和心轴三种。转轴工作时承受弯矩和转矩。传动轴工作时主要承受转矩，不承受弯矩或只承受很小的弯矩。心轴工作时只承受弯矩，心轴又分为转动心轴和固定心轴。按轴的外形不同，又可以分为阶梯轴和光轴。阶梯轴便于零件的固定、拆装等。一般采用实心轴，有时为了减轻质量或工作需要，可以设计成空心轴，如机床的主轴等，空心轴内径与外径的比值通常为 0.5～0.6，以保证轴的刚度及扭转稳定性。</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44" name="稻壳儿榴莲果果"/>
          <p:cNvSpPr/>
          <p:nvPr/>
        </p:nvSpPr>
        <p:spPr>
          <a:xfrm>
            <a:off x="1050334" y="105137"/>
            <a:ext cx="263271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一、轴的分类</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稻壳儿榴莲果果"/>
          <p:cNvCxnSpPr>
            <a:stCxn id="3" idx="4"/>
            <a:endCxn id="4" idx="0"/>
          </p:cNvCxnSpPr>
          <p:nvPr/>
        </p:nvCxnSpPr>
        <p:spPr>
          <a:xfrm>
            <a:off x="7389185" y="4959938"/>
            <a:ext cx="0" cy="295562"/>
          </a:xfrm>
          <a:prstGeom prst="line">
            <a:avLst/>
          </a:prstGeom>
          <a:ln w="12700">
            <a:solidFill>
              <a:schemeClr val="tx2">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稻壳儿榴莲果果"/>
          <p:cNvCxnSpPr>
            <a:stCxn id="2" idx="4"/>
            <a:endCxn id="5" idx="0"/>
          </p:cNvCxnSpPr>
          <p:nvPr/>
        </p:nvCxnSpPr>
        <p:spPr>
          <a:xfrm>
            <a:off x="7389185" y="2595429"/>
            <a:ext cx="0" cy="295563"/>
          </a:xfrm>
          <a:prstGeom prst="line">
            <a:avLst/>
          </a:prstGeom>
          <a:ln w="12700">
            <a:solidFill>
              <a:schemeClr val="tx2">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稻壳儿榴莲果果"/>
          <p:cNvCxnSpPr>
            <a:stCxn id="5" idx="4"/>
            <a:endCxn id="3" idx="0"/>
          </p:cNvCxnSpPr>
          <p:nvPr/>
        </p:nvCxnSpPr>
        <p:spPr>
          <a:xfrm>
            <a:off x="7389185" y="3777683"/>
            <a:ext cx="0" cy="295563"/>
          </a:xfrm>
          <a:prstGeom prst="line">
            <a:avLst/>
          </a:prstGeom>
          <a:ln w="12700">
            <a:solidFill>
              <a:schemeClr val="tx2">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稻壳儿榴莲果果"/>
          <p:cNvSpPr/>
          <p:nvPr/>
        </p:nvSpPr>
        <p:spPr>
          <a:xfrm>
            <a:off x="6945839" y="1708737"/>
            <a:ext cx="886692" cy="886692"/>
          </a:xfrm>
          <a:prstGeom prst="ellipse">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0">
              <a:ea typeface="宋体" panose="02010600030101010101" pitchFamily="2" charset="-122"/>
              <a:cs typeface="宋体" panose="02010600030101010101" pitchFamily="2" charset="-122"/>
            </a:endParaRPr>
          </a:p>
        </p:txBody>
      </p:sp>
      <p:sp>
        <p:nvSpPr>
          <p:cNvPr id="16" name="稻壳儿榴莲果果"/>
          <p:cNvSpPr/>
          <p:nvPr/>
        </p:nvSpPr>
        <p:spPr>
          <a:xfrm>
            <a:off x="7214031" y="2004300"/>
            <a:ext cx="350307" cy="286594"/>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chemeClr val="bg2"/>
          </a:solidFill>
          <a:ln w="12700">
            <a:miter lim="400000"/>
          </a:ln>
        </p:spPr>
        <p:txBody>
          <a:bodyPr lIns="22167" tIns="22167" rIns="22167" bIns="22167" anchor="ctr"/>
          <a:lstStyle/>
          <a:p>
            <a:pPr algn="ctr" defTabSz="2660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820">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p:nvPr/>
        </p:nvSpPr>
        <p:spPr>
          <a:xfrm>
            <a:off x="6945839" y="5255500"/>
            <a:ext cx="886692" cy="886692"/>
          </a:xfrm>
          <a:prstGeom prst="ellipse">
            <a:avLst/>
          </a:prstGeom>
          <a:solidFill>
            <a:srgbClr val="3F7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0">
              <a:ea typeface="宋体" panose="02010600030101010101" pitchFamily="2" charset="-122"/>
              <a:cs typeface="宋体" panose="02010600030101010101" pitchFamily="2" charset="-122"/>
            </a:endParaRPr>
          </a:p>
        </p:txBody>
      </p:sp>
      <p:sp>
        <p:nvSpPr>
          <p:cNvPr id="17" name="稻壳儿榴莲果果"/>
          <p:cNvSpPr/>
          <p:nvPr/>
        </p:nvSpPr>
        <p:spPr>
          <a:xfrm>
            <a:off x="7214031" y="5505926"/>
            <a:ext cx="350307" cy="350281"/>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chemeClr val="bg2"/>
          </a:solidFill>
          <a:ln w="12700">
            <a:miter lim="400000"/>
          </a:ln>
        </p:spPr>
        <p:txBody>
          <a:bodyPr lIns="22167" tIns="22167" rIns="22167" bIns="22167" anchor="ctr"/>
          <a:lstStyle/>
          <a:p>
            <a:pPr algn="ctr" defTabSz="2660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820">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p:nvPr/>
        </p:nvSpPr>
        <p:spPr>
          <a:xfrm>
            <a:off x="6945839" y="4073246"/>
            <a:ext cx="886692" cy="886692"/>
          </a:xfrm>
          <a:prstGeom prst="ellipse">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0">
              <a:ea typeface="宋体" panose="02010600030101010101" pitchFamily="2" charset="-122"/>
              <a:cs typeface="宋体" panose="02010600030101010101" pitchFamily="2" charset="-122"/>
            </a:endParaRPr>
          </a:p>
        </p:txBody>
      </p:sp>
      <p:sp>
        <p:nvSpPr>
          <p:cNvPr id="18" name="稻壳儿榴莲果果"/>
          <p:cNvSpPr/>
          <p:nvPr/>
        </p:nvSpPr>
        <p:spPr>
          <a:xfrm>
            <a:off x="7214031" y="4368809"/>
            <a:ext cx="350307" cy="350281"/>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chemeClr val="bg2"/>
          </a:solidFill>
          <a:ln w="12700">
            <a:miter lim="400000"/>
          </a:ln>
        </p:spPr>
        <p:txBody>
          <a:bodyPr lIns="22167" tIns="22167" rIns="22167" bIns="22167" anchor="ctr"/>
          <a:lstStyle/>
          <a:p>
            <a:pPr algn="ctr" defTabSz="2660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820">
              <a:latin typeface="宋体" panose="02010600030101010101" pitchFamily="2" charset="-122"/>
              <a:ea typeface="宋体" panose="02010600030101010101" pitchFamily="2" charset="-122"/>
              <a:cs typeface="宋体" panose="02010600030101010101" pitchFamily="2" charset="-122"/>
            </a:endParaRPr>
          </a:p>
        </p:txBody>
      </p:sp>
      <p:sp>
        <p:nvSpPr>
          <p:cNvPr id="5" name="稻壳儿榴莲果果"/>
          <p:cNvSpPr/>
          <p:nvPr/>
        </p:nvSpPr>
        <p:spPr>
          <a:xfrm>
            <a:off x="6945839" y="2890991"/>
            <a:ext cx="886692" cy="886692"/>
          </a:xfrm>
          <a:prstGeom prst="ellipse">
            <a:avLst/>
          </a:prstGeom>
          <a:solidFill>
            <a:srgbClr val="3F7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0">
              <a:ea typeface="宋体" panose="02010600030101010101" pitchFamily="2" charset="-122"/>
              <a:cs typeface="宋体" panose="02010600030101010101" pitchFamily="2" charset="-122"/>
            </a:endParaRPr>
          </a:p>
        </p:txBody>
      </p:sp>
      <p:sp>
        <p:nvSpPr>
          <p:cNvPr id="19" name="稻壳儿榴莲果果"/>
          <p:cNvSpPr/>
          <p:nvPr/>
        </p:nvSpPr>
        <p:spPr>
          <a:xfrm>
            <a:off x="7214031" y="3159188"/>
            <a:ext cx="350090" cy="350298"/>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bg2"/>
          </a:solidFill>
          <a:ln w="12700">
            <a:miter lim="400000"/>
          </a:ln>
        </p:spPr>
        <p:txBody>
          <a:bodyPr lIns="22167" tIns="22167" rIns="22167" bIns="22167" anchor="ctr"/>
          <a:lstStyle/>
          <a:p>
            <a:pPr algn="ctr" defTabSz="2660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820">
              <a:latin typeface="宋体" panose="02010600030101010101" pitchFamily="2" charset="-122"/>
              <a:ea typeface="宋体" panose="02010600030101010101" pitchFamily="2" charset="-122"/>
              <a:cs typeface="宋体" panose="02010600030101010101" pitchFamily="2" charset="-122"/>
            </a:endParaRPr>
          </a:p>
        </p:txBody>
      </p:sp>
      <p:sp>
        <p:nvSpPr>
          <p:cNvPr id="47" name="稻壳儿榴莲果果"/>
          <p:cNvSpPr/>
          <p:nvPr/>
        </p:nvSpPr>
        <p:spPr>
          <a:xfrm>
            <a:off x="7832090" y="1622425"/>
            <a:ext cx="416687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轴的结构设计包括确定轴的形状和全部结构尺寸。轴没有标准的结构形式，设计时可针对具体情况综合考虑。</a:t>
            </a:r>
            <a:endParaRPr lang="en-US" sz="1600" dirty="0">
              <a:latin typeface="宋体" panose="02010600030101010101" pitchFamily="2" charset="-122"/>
              <a:cs typeface="Arial" panose="020B0604020202020204" pitchFamily="34" charset="0"/>
            </a:endParaRPr>
          </a:p>
        </p:txBody>
      </p:sp>
      <p:sp>
        <p:nvSpPr>
          <p:cNvPr id="48" name="稻壳儿榴莲果果"/>
          <p:cNvSpPr txBox="1"/>
          <p:nvPr/>
        </p:nvSpPr>
        <p:spPr>
          <a:xfrm>
            <a:off x="7832313" y="1234311"/>
            <a:ext cx="294132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（一）对轴的结构基本要求</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9" name="稻壳儿榴莲果果"/>
          <p:cNvSpPr/>
          <p:nvPr/>
        </p:nvSpPr>
        <p:spPr>
          <a:xfrm>
            <a:off x="7832312" y="3105691"/>
            <a:ext cx="3729560" cy="4603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轴头</a:t>
            </a:r>
            <a:r>
              <a:rPr lang="zh-CN" altLang="en-US" sz="1600" dirty="0">
                <a:latin typeface="宋体" panose="02010600030101010101" pitchFamily="2" charset="-122"/>
                <a:cs typeface="Arial" panose="020B0604020202020204" pitchFamily="34" charset="0"/>
              </a:rPr>
              <a:t>，轴颈，轴身，轴肩，轴环。</a:t>
            </a:r>
            <a:endParaRPr lang="zh-CN" altLang="en-US" sz="1600" dirty="0">
              <a:latin typeface="宋体" panose="02010600030101010101" pitchFamily="2" charset="-122"/>
              <a:cs typeface="Arial" panose="020B0604020202020204" pitchFamily="34" charset="0"/>
            </a:endParaRPr>
          </a:p>
        </p:txBody>
      </p:sp>
      <p:sp>
        <p:nvSpPr>
          <p:cNvPr id="50" name="稻壳儿榴莲果果"/>
          <p:cNvSpPr txBox="1"/>
          <p:nvPr/>
        </p:nvSpPr>
        <p:spPr>
          <a:xfrm>
            <a:off x="7832313" y="2821509"/>
            <a:ext cx="248158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（二）轴的各部分名称</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53" name="稻壳儿榴莲果果"/>
          <p:cNvSpPr/>
          <p:nvPr/>
        </p:nvSpPr>
        <p:spPr>
          <a:xfrm>
            <a:off x="7832312" y="4272826"/>
            <a:ext cx="3729560"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1. 轴上零件的轴向固定</a:t>
            </a:r>
            <a:endParaRPr lang="en-US" sz="1600" dirty="0">
              <a:latin typeface="宋体" panose="02010600030101010101" pitchFamily="2" charset="-122"/>
              <a:cs typeface="Arial" panose="020B0604020202020204" pitchFamily="34" charset="0"/>
            </a:endParaRPr>
          </a:p>
          <a:p>
            <a:pPr>
              <a:lnSpc>
                <a:spcPct val="150000"/>
              </a:lnSpc>
            </a:pPr>
            <a:r>
              <a:rPr lang="en-US" sz="1600" dirty="0">
                <a:latin typeface="宋体" panose="02010600030101010101" pitchFamily="2" charset="-122"/>
                <a:cs typeface="Arial" panose="020B0604020202020204" pitchFamily="34" charset="0"/>
              </a:rPr>
              <a:t>2. 轴上零件的周向固定</a:t>
            </a:r>
            <a:endParaRPr lang="en-US" sz="1600" dirty="0">
              <a:latin typeface="宋体" panose="02010600030101010101" pitchFamily="2" charset="-122"/>
              <a:cs typeface="Arial" panose="020B0604020202020204" pitchFamily="34" charset="0"/>
            </a:endParaRPr>
          </a:p>
        </p:txBody>
      </p:sp>
      <p:sp>
        <p:nvSpPr>
          <p:cNvPr id="54" name="稻壳儿榴莲果果"/>
          <p:cNvSpPr txBox="1"/>
          <p:nvPr/>
        </p:nvSpPr>
        <p:spPr>
          <a:xfrm>
            <a:off x="7832313" y="3988644"/>
            <a:ext cx="271145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（三）零件在轴上的固定</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55" name="稻壳儿榴莲果果"/>
          <p:cNvSpPr/>
          <p:nvPr/>
        </p:nvSpPr>
        <p:spPr>
          <a:xfrm>
            <a:off x="7832312" y="5451084"/>
            <a:ext cx="3729560"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轴的结构工艺性主要包括轴的装配工艺性、切削加工工艺性和受力工艺性。</a:t>
            </a:r>
            <a:endParaRPr lang="en-US" sz="1600" dirty="0">
              <a:latin typeface="宋体" panose="02010600030101010101" pitchFamily="2" charset="-122"/>
              <a:cs typeface="Arial" panose="020B0604020202020204" pitchFamily="34" charset="0"/>
            </a:endParaRPr>
          </a:p>
        </p:txBody>
      </p:sp>
      <p:sp>
        <p:nvSpPr>
          <p:cNvPr id="56" name="稻壳儿榴莲果果"/>
          <p:cNvSpPr txBox="1"/>
          <p:nvPr/>
        </p:nvSpPr>
        <p:spPr>
          <a:xfrm>
            <a:off x="7832313" y="5166902"/>
            <a:ext cx="248158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（四）轴的结构工艺性</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14" name="灯片编号占位符 13"/>
          <p:cNvSpPr>
            <a:spLocks noGrp="1"/>
          </p:cNvSpPr>
          <p:nvPr>
            <p:ph type="sldNum" sz="quarter" idx="2"/>
          </p:nvPr>
        </p:nvSpPr>
        <p:spPr/>
        <p:txBody>
          <a:bodyPr/>
          <a:lstStyle/>
          <a:p>
            <a:fld id="{86CB4B4D-7CA3-9044-876B-883B54F8677D}" type="slidenum">
              <a:rPr lang="en-US" smtClean="0"/>
            </a:fld>
            <a:endParaRPr lang="en-US" dirty="0"/>
          </a:p>
        </p:txBody>
      </p:sp>
      <p:sp>
        <p:nvSpPr>
          <p:cNvPr id="6" name="稻壳儿榴莲果果"/>
          <p:cNvSpPr/>
          <p:nvPr/>
        </p:nvSpPr>
        <p:spPr>
          <a:xfrm>
            <a:off x="642029" y="105137"/>
            <a:ext cx="344932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二、轴的结构设计</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1" cstate="print"/>
          <a:stretch>
            <a:fillRect/>
          </a:stretch>
        </p:blipFill>
        <p:spPr>
          <a:xfrm>
            <a:off x="784225" y="1622425"/>
            <a:ext cx="6065520" cy="435165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70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22" presetClass="entr" presetSubtype="1" fill="hold" nodeType="withEffect">
                                  <p:stCondLst>
                                    <p:cond delay="3100"/>
                                  </p:stCondLst>
                                  <p:childTnLst>
                                    <p:set>
                                      <p:cBhvr>
                                        <p:cTn id="9" dur="1" fill="hold">
                                          <p:stCondLst>
                                            <p:cond delay="0"/>
                                          </p:stCondLst>
                                        </p:cTn>
                                        <p:tgtEl>
                                          <p:spTgt spid="13"/>
                                        </p:tgtEl>
                                        <p:attrNameLst>
                                          <p:attrName>style.visibility</p:attrName>
                                        </p:attrNameLst>
                                      </p:cBhvr>
                                      <p:to>
                                        <p:strVal val="visible"/>
                                      </p:to>
                                    </p:set>
                                    <p:animEffect transition="in" filter="wipe(up)">
                                      <p:cBhvr>
                                        <p:cTn id="10" dur="500"/>
                                        <p:tgtEl>
                                          <p:spTgt spid="13"/>
                                        </p:tgtEl>
                                      </p:cBhvr>
                                    </p:animEffect>
                                  </p:childTnLst>
                                </p:cTn>
                              </p:par>
                              <p:par>
                                <p:cTn id="11" presetID="22" presetClass="entr" presetSubtype="1" fill="hold" nodeType="withEffect">
                                  <p:stCondLst>
                                    <p:cond delay="3400"/>
                                  </p:stCondLst>
                                  <p:childTnLst>
                                    <p:set>
                                      <p:cBhvr>
                                        <p:cTn id="12" dur="1" fill="hold">
                                          <p:stCondLst>
                                            <p:cond delay="0"/>
                                          </p:stCondLst>
                                        </p:cTn>
                                        <p:tgtEl>
                                          <p:spTgt spid="15"/>
                                        </p:tgtEl>
                                        <p:attrNameLst>
                                          <p:attrName>style.visibility</p:attrName>
                                        </p:attrNameLst>
                                      </p:cBhvr>
                                      <p:to>
                                        <p:strVal val="visible"/>
                                      </p:to>
                                    </p:set>
                                    <p:animEffect transition="in" filter="wipe(up)">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6555740" y="2275205"/>
            <a:ext cx="5388610" cy="332359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轴的失效多为疲劳破坏，因此，轴材料应具备足够的强度和刚度，同时具有良好的工艺性和经济性等要求。轴的材料主要是碳素钢和合金钢。</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碳素钢比合金钢价廉，应力集中敏感性较低，并能通过热处理改善其综合机械性能，故应用广泛。其中常用的有 30、35、40、45 和 50 等优质碳素钢，最常用的是 45 号钢。</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用优质碳素钢制造的轴，一般应通过正火或调质处理保证其机械性能。不重要或受力较小的轴，则可采用 Q235A、Q275A 等普通碳素钢制造，一般不需要热处理。</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44" name="稻壳儿榴莲果果"/>
          <p:cNvSpPr/>
          <p:nvPr/>
        </p:nvSpPr>
        <p:spPr>
          <a:xfrm>
            <a:off x="642029" y="105137"/>
            <a:ext cx="344932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三、轴的材料选择</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cstate="print"/>
          <a:stretch>
            <a:fillRect/>
          </a:stretch>
        </p:blipFill>
        <p:spPr>
          <a:xfrm>
            <a:off x="751205" y="2120265"/>
            <a:ext cx="5487035" cy="363283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1" name="稻壳儿榴莲果果"/>
          <p:cNvSpPr txBox="1"/>
          <p:nvPr/>
        </p:nvSpPr>
        <p:spPr>
          <a:xfrm flipH="1">
            <a:off x="1162149" y="5079096"/>
            <a:ext cx="4570436" cy="11074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按扭转强度计算只需知道转矩大小，方法简便，但计算精度低。它主要用于：传以转矩为主的传动轴；初步估算轴径以便进行结构设计；不重要的轴。</a:t>
            </a:r>
            <a:endPar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2" name="稻壳儿榴莲果果"/>
          <p:cNvSpPr txBox="1"/>
          <p:nvPr/>
        </p:nvSpPr>
        <p:spPr>
          <a:xfrm>
            <a:off x="1028277" y="4600960"/>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（一）按扭转强度计算</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稻壳儿榴莲果果"/>
          <p:cNvSpPr txBox="1"/>
          <p:nvPr/>
        </p:nvSpPr>
        <p:spPr>
          <a:xfrm flipH="1">
            <a:off x="6473190" y="5011420"/>
            <a:ext cx="5375275" cy="1846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按弯扭组合强度计算是在传动零件设计计算完成后，轴上零件的种类、个数和位置已知，即外载荷及支反力的作用点已知的条件下进行的。计算时，常把轴简化为两端铰支的梁，轴上零件的自重可忽略不计。沿宽度分布的力常简化为集中力，其作用点取为轮毂宽度的中点。</a:t>
            </a:r>
            <a:endPar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4" name="稻壳儿榴莲果果"/>
          <p:cNvSpPr txBox="1"/>
          <p:nvPr/>
        </p:nvSpPr>
        <p:spPr>
          <a:xfrm>
            <a:off x="6339237" y="4600960"/>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（二）按弯扭组合强度计算</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15" name="稻壳儿榴莲果果"/>
          <p:cNvPicPr/>
          <p:nvPr/>
        </p:nvPicPr>
        <p:blipFill rotWithShape="1">
          <a:blip r:embed="rId1" cstate="print"/>
          <a:srcRect t="7779" b="7779"/>
          <a:stretch>
            <a:fillRect/>
          </a:stretch>
        </p:blipFill>
        <p:spPr>
          <a:xfrm>
            <a:off x="1086025" y="1728892"/>
            <a:ext cx="4770112" cy="2683188"/>
          </a:xfrm>
          <a:prstGeom prst="rect">
            <a:avLst/>
          </a:prstGeom>
        </p:spPr>
      </p:pic>
      <p:pic>
        <p:nvPicPr>
          <p:cNvPr id="16" name="稻壳儿榴莲果果"/>
          <p:cNvPicPr/>
          <p:nvPr/>
        </p:nvPicPr>
        <p:blipFill rotWithShape="1">
          <a:blip r:embed="rId2" cstate="print"/>
          <a:srcRect t="7779" b="7779"/>
          <a:stretch>
            <a:fillRect/>
          </a:stretch>
        </p:blipFill>
        <p:spPr>
          <a:xfrm>
            <a:off x="6473109" y="1728892"/>
            <a:ext cx="4770112" cy="2683188"/>
          </a:xfrm>
          <a:prstGeom prst="rect">
            <a:avLst/>
          </a:prstGeom>
        </p:spPr>
      </p:pic>
      <p:sp>
        <p:nvSpPr>
          <p:cNvPr id="44" name="稻壳儿榴莲果果"/>
          <p:cNvSpPr/>
          <p:nvPr/>
        </p:nvSpPr>
        <p:spPr>
          <a:xfrm>
            <a:off x="796969" y="105137"/>
            <a:ext cx="344932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四、轴的强度计算</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Part.2</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673"/>
            <a:ext cx="4576445" cy="843915"/>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轴承的选用</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39" name="稻壳儿榴莲果果"/>
          <p:cNvGrpSpPr/>
          <p:nvPr/>
        </p:nvGrpSpPr>
        <p:grpSpPr>
          <a:xfrm>
            <a:off x="3701165" y="2257431"/>
            <a:ext cx="4785443" cy="2924567"/>
            <a:chOff x="0" y="70785"/>
            <a:chExt cx="9570884" cy="5849133"/>
          </a:xfrm>
        </p:grpSpPr>
        <p:sp>
          <p:nvSpPr>
            <p:cNvPr id="6319" name="稻壳儿榴莲果果"/>
            <p:cNvSpPr/>
            <p:nvPr/>
          </p:nvSpPr>
          <p:spPr>
            <a:xfrm>
              <a:off x="0" y="2804064"/>
              <a:ext cx="2808258" cy="2791281"/>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12569A"/>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0" name="稻壳儿榴莲果果"/>
            <p:cNvSpPr/>
            <p:nvPr/>
          </p:nvSpPr>
          <p:spPr>
            <a:xfrm>
              <a:off x="669469" y="3474389"/>
              <a:ext cx="1467450" cy="1467451"/>
            </a:xfrm>
            <a:prstGeom prst="ellipse">
              <a:avLst/>
            </a:prstGeom>
            <a:solidFill>
              <a:srgbClr val="12569A"/>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1" name="稻壳儿榴莲果果"/>
            <p:cNvSpPr/>
            <p:nvPr/>
          </p:nvSpPr>
          <p:spPr>
            <a:xfrm>
              <a:off x="2017311" y="467161"/>
              <a:ext cx="3301140" cy="3281186"/>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3F73DC"/>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2" name="稻壳儿榴莲果果"/>
            <p:cNvSpPr/>
            <p:nvPr/>
          </p:nvSpPr>
          <p:spPr>
            <a:xfrm>
              <a:off x="2756241" y="1206598"/>
              <a:ext cx="1825829" cy="1825829"/>
            </a:xfrm>
            <a:prstGeom prst="ellipse">
              <a:avLst/>
            </a:prstGeom>
            <a:solidFill>
              <a:srgbClr val="3F73DC"/>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3" name="稻壳儿榴莲果果"/>
            <p:cNvSpPr/>
            <p:nvPr/>
          </p:nvSpPr>
          <p:spPr>
            <a:xfrm>
              <a:off x="5205265" y="1385729"/>
              <a:ext cx="2808259" cy="2791281"/>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12569A"/>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4" name="稻壳儿榴莲果果"/>
            <p:cNvSpPr/>
            <p:nvPr/>
          </p:nvSpPr>
          <p:spPr>
            <a:xfrm>
              <a:off x="5862322" y="2036212"/>
              <a:ext cx="1508747" cy="1508749"/>
            </a:xfrm>
            <a:prstGeom prst="ellipse">
              <a:avLst/>
            </a:prstGeom>
            <a:solidFill>
              <a:srgbClr val="12569A"/>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5" name="稻壳儿榴莲果果"/>
            <p:cNvSpPr/>
            <p:nvPr/>
          </p:nvSpPr>
          <p:spPr>
            <a:xfrm rot="367275">
              <a:off x="7425559" y="107927"/>
              <a:ext cx="2137906" cy="2124982"/>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3F73DC"/>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6" name="稻壳儿榴莲果果"/>
            <p:cNvSpPr/>
            <p:nvPr/>
          </p:nvSpPr>
          <p:spPr>
            <a:xfrm>
              <a:off x="7974386" y="638637"/>
              <a:ext cx="1063561" cy="1063561"/>
            </a:xfrm>
            <a:prstGeom prst="ellipse">
              <a:avLst/>
            </a:prstGeom>
            <a:solidFill>
              <a:srgbClr val="3F73DC"/>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7" name="稻壳儿榴莲果果"/>
            <p:cNvSpPr/>
            <p:nvPr/>
          </p:nvSpPr>
          <p:spPr>
            <a:xfrm rot="16463910">
              <a:off x="1152071" y="1110017"/>
              <a:ext cx="1991891" cy="732405"/>
            </a:xfrm>
            <a:custGeom>
              <a:avLst/>
              <a:gdLst/>
              <a:ahLst/>
              <a:cxnLst>
                <a:cxn ang="0">
                  <a:pos x="wd2" y="hd2"/>
                </a:cxn>
                <a:cxn ang="5400000">
                  <a:pos x="wd2" y="hd2"/>
                </a:cxn>
                <a:cxn ang="10800000">
                  <a:pos x="wd2" y="hd2"/>
                </a:cxn>
                <a:cxn ang="16200000">
                  <a:pos x="wd2" y="hd2"/>
                </a:cxn>
              </a:cxnLst>
              <a:rect l="0" t="0" r="r" b="b"/>
              <a:pathLst>
                <a:path w="21600" h="18321" extrusionOk="0">
                  <a:moveTo>
                    <a:pt x="0" y="1575"/>
                  </a:moveTo>
                  <a:lnTo>
                    <a:pt x="0" y="1575"/>
                  </a:lnTo>
                  <a:cubicBezTo>
                    <a:pt x="8003" y="-3279"/>
                    <a:pt x="16492" y="3302"/>
                    <a:pt x="21600" y="18321"/>
                  </a:cubicBezTo>
                </a:path>
              </a:pathLst>
            </a:custGeom>
            <a:noFill/>
            <a:ln w="25400" cap="flat">
              <a:solidFill>
                <a:srgbClr val="3F73DC"/>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28" name="稻壳儿榴莲果果"/>
            <p:cNvSpPr/>
            <p:nvPr/>
          </p:nvSpPr>
          <p:spPr>
            <a:xfrm rot="3420000">
              <a:off x="2565253" y="369881"/>
              <a:ext cx="147548" cy="221674"/>
            </a:xfrm>
            <a:prstGeom prst="triangle">
              <a:avLst/>
            </a:prstGeom>
            <a:solidFill>
              <a:srgbClr val="3F73DC"/>
            </a:solidFill>
            <a:ln w="12700" cap="flat">
              <a:solidFill>
                <a:srgbClr val="3F73DC"/>
              </a:solid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29" name="稻壳儿榴莲果果"/>
            <p:cNvSpPr/>
            <p:nvPr/>
          </p:nvSpPr>
          <p:spPr>
            <a:xfrm rot="16463910">
              <a:off x="1464940" y="4340613"/>
              <a:ext cx="1924761" cy="1197032"/>
            </a:xfrm>
            <a:custGeom>
              <a:avLst/>
              <a:gdLst/>
              <a:ahLst/>
              <a:cxnLst>
                <a:cxn ang="0">
                  <a:pos x="wd2" y="hd2"/>
                </a:cxn>
                <a:cxn ang="5400000">
                  <a:pos x="wd2" y="hd2"/>
                </a:cxn>
                <a:cxn ang="10800000">
                  <a:pos x="wd2" y="hd2"/>
                </a:cxn>
                <a:cxn ang="16200000">
                  <a:pos x="wd2" y="hd2"/>
                </a:cxn>
              </a:cxnLst>
              <a:rect l="0" t="0" r="r" b="b"/>
              <a:pathLst>
                <a:path w="21600" h="19468" extrusionOk="0">
                  <a:moveTo>
                    <a:pt x="21600" y="18982"/>
                  </a:moveTo>
                  <a:lnTo>
                    <a:pt x="21600" y="18982"/>
                  </a:lnTo>
                  <a:cubicBezTo>
                    <a:pt x="12109" y="21600"/>
                    <a:pt x="2786" y="13407"/>
                    <a:pt x="0" y="0"/>
                  </a:cubicBezTo>
                </a:path>
              </a:pathLst>
            </a:custGeom>
            <a:noFill/>
            <a:ln w="25400" cap="flat">
              <a:solidFill>
                <a:srgbClr val="12569A"/>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0" name="稻壳儿榴莲果果"/>
            <p:cNvSpPr/>
            <p:nvPr/>
          </p:nvSpPr>
          <p:spPr>
            <a:xfrm rot="16463910">
              <a:off x="5506163" y="3356756"/>
              <a:ext cx="677257" cy="1383304"/>
            </a:xfrm>
            <a:custGeom>
              <a:avLst/>
              <a:gdLst/>
              <a:ahLst/>
              <a:cxnLst>
                <a:cxn ang="0">
                  <a:pos x="wd2" y="hd2"/>
                </a:cxn>
                <a:cxn ang="5400000">
                  <a:pos x="wd2" y="hd2"/>
                </a:cxn>
                <a:cxn ang="10800000">
                  <a:pos x="wd2" y="hd2"/>
                </a:cxn>
                <a:cxn ang="16200000">
                  <a:pos x="wd2" y="hd2"/>
                </a:cxn>
              </a:cxnLst>
              <a:rect l="0" t="0" r="r" b="b"/>
              <a:pathLst>
                <a:path w="21261" h="21600" extrusionOk="0">
                  <a:moveTo>
                    <a:pt x="11" y="21600"/>
                  </a:moveTo>
                  <a:lnTo>
                    <a:pt x="11" y="21600"/>
                  </a:lnTo>
                  <a:cubicBezTo>
                    <a:pt x="-339" y="13115"/>
                    <a:pt x="7577" y="5069"/>
                    <a:pt x="21261" y="0"/>
                  </a:cubicBezTo>
                </a:path>
              </a:pathLst>
            </a:custGeom>
            <a:noFill/>
            <a:ln w="25400" cap="flat">
              <a:solidFill>
                <a:srgbClr val="12569A"/>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1" name="稻壳儿榴莲果果"/>
            <p:cNvSpPr/>
            <p:nvPr/>
          </p:nvSpPr>
          <p:spPr>
            <a:xfrm rot="16463910">
              <a:off x="6924212" y="464296"/>
              <a:ext cx="1000452" cy="400946"/>
            </a:xfrm>
            <a:custGeom>
              <a:avLst/>
              <a:gdLst/>
              <a:ahLst/>
              <a:cxnLst>
                <a:cxn ang="0">
                  <a:pos x="wd2" y="hd2"/>
                </a:cxn>
                <a:cxn ang="5400000">
                  <a:pos x="wd2" y="hd2"/>
                </a:cxn>
                <a:cxn ang="10800000">
                  <a:pos x="wd2" y="hd2"/>
                </a:cxn>
                <a:cxn ang="16200000">
                  <a:pos x="wd2" y="hd2"/>
                </a:cxn>
              </a:cxnLst>
              <a:rect l="0" t="0" r="r" b="b"/>
              <a:pathLst>
                <a:path w="21600" h="20625" extrusionOk="0">
                  <a:moveTo>
                    <a:pt x="0" y="102"/>
                  </a:moveTo>
                  <a:lnTo>
                    <a:pt x="0" y="102"/>
                  </a:lnTo>
                  <a:cubicBezTo>
                    <a:pt x="8088" y="-975"/>
                    <a:pt x="15970" y="6514"/>
                    <a:pt x="21600" y="20625"/>
                  </a:cubicBezTo>
                </a:path>
              </a:pathLst>
            </a:custGeom>
            <a:noFill/>
            <a:ln w="25400" cap="flat">
              <a:solidFill>
                <a:srgbClr val="3F73DC"/>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2" name="稻壳儿榴莲果果"/>
            <p:cNvSpPr/>
            <p:nvPr/>
          </p:nvSpPr>
          <p:spPr>
            <a:xfrm rot="5280000">
              <a:off x="6518992" y="4318814"/>
              <a:ext cx="147548" cy="221674"/>
            </a:xfrm>
            <a:prstGeom prst="triangle">
              <a:avLst/>
            </a:prstGeom>
            <a:solidFill>
              <a:srgbClr val="12569A"/>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3" name="稻壳儿榴莲果果"/>
            <p:cNvSpPr/>
            <p:nvPr/>
          </p:nvSpPr>
          <p:spPr>
            <a:xfrm rot="15780000">
              <a:off x="1640235" y="5735307"/>
              <a:ext cx="147548" cy="221674"/>
            </a:xfrm>
            <a:prstGeom prst="triangle">
              <a:avLst/>
            </a:prstGeom>
            <a:solidFill>
              <a:srgbClr val="12569A"/>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4" name="稻壳儿榴莲果果"/>
            <p:cNvSpPr/>
            <p:nvPr/>
          </p:nvSpPr>
          <p:spPr>
            <a:xfrm rot="3000000">
              <a:off x="7638477" y="33723"/>
              <a:ext cx="147549" cy="221674"/>
            </a:xfrm>
            <a:prstGeom prst="triangle">
              <a:avLst/>
            </a:prstGeom>
            <a:solidFill>
              <a:srgbClr val="3F73DC"/>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5" name="稻壳儿榴莲果果"/>
            <p:cNvSpPr/>
            <p:nvPr/>
          </p:nvSpPr>
          <p:spPr>
            <a:xfrm>
              <a:off x="891393" y="2804064"/>
              <a:ext cx="1916864" cy="2395415"/>
            </a:xfrm>
            <a:custGeom>
              <a:avLst/>
              <a:gdLst/>
              <a:ahLst/>
              <a:cxnLst>
                <a:cxn ang="0">
                  <a:pos x="wd2" y="hd2"/>
                </a:cxn>
                <a:cxn ang="5400000">
                  <a:pos x="wd2" y="hd2"/>
                </a:cxn>
                <a:cxn ang="10800000">
                  <a:pos x="wd2" y="hd2"/>
                </a:cxn>
                <a:cxn ang="16200000">
                  <a:pos x="wd2" y="hd2"/>
                </a:cxn>
              </a:cxnLst>
              <a:rect l="0" t="0" r="r" b="b"/>
              <a:pathLst>
                <a:path w="21600" h="21600" extrusionOk="0">
                  <a:moveTo>
                    <a:pt x="5767" y="6044"/>
                  </a:moveTo>
                  <a:cubicBezTo>
                    <a:pt x="10333" y="6044"/>
                    <a:pt x="14035" y="9007"/>
                    <a:pt x="14035" y="12661"/>
                  </a:cubicBezTo>
                  <a:cubicBezTo>
                    <a:pt x="14035" y="15858"/>
                    <a:pt x="11201" y="18525"/>
                    <a:pt x="7433" y="19142"/>
                  </a:cubicBezTo>
                  <a:lnTo>
                    <a:pt x="6992" y="19196"/>
                  </a:lnTo>
                  <a:lnTo>
                    <a:pt x="6425" y="18857"/>
                  </a:lnTo>
                  <a:cubicBezTo>
                    <a:pt x="2501" y="16265"/>
                    <a:pt x="0" y="12344"/>
                    <a:pt x="0" y="7955"/>
                  </a:cubicBezTo>
                  <a:lnTo>
                    <a:pt x="2" y="7929"/>
                  </a:lnTo>
                  <a:lnTo>
                    <a:pt x="1145" y="7174"/>
                  </a:lnTo>
                  <a:cubicBezTo>
                    <a:pt x="2464" y="6461"/>
                    <a:pt x="4055" y="6044"/>
                    <a:pt x="5767" y="6044"/>
                  </a:cubicBezTo>
                  <a:close/>
                  <a:moveTo>
                    <a:pt x="5699" y="0"/>
                  </a:moveTo>
                  <a:cubicBezTo>
                    <a:pt x="5699" y="0"/>
                    <a:pt x="5699" y="0"/>
                    <a:pt x="6563" y="2093"/>
                  </a:cubicBezTo>
                  <a:cubicBezTo>
                    <a:pt x="7191" y="2123"/>
                    <a:pt x="7820" y="2186"/>
                    <a:pt x="8409" y="2279"/>
                  </a:cubicBezTo>
                  <a:cubicBezTo>
                    <a:pt x="8409" y="2279"/>
                    <a:pt x="8409" y="2279"/>
                    <a:pt x="9940" y="437"/>
                  </a:cubicBezTo>
                  <a:cubicBezTo>
                    <a:pt x="9940" y="437"/>
                    <a:pt x="9940" y="437"/>
                    <a:pt x="11863" y="937"/>
                  </a:cubicBezTo>
                  <a:cubicBezTo>
                    <a:pt x="11863" y="937"/>
                    <a:pt x="11863" y="937"/>
                    <a:pt x="11628" y="3154"/>
                  </a:cubicBezTo>
                  <a:cubicBezTo>
                    <a:pt x="12137" y="3341"/>
                    <a:pt x="12649" y="3560"/>
                    <a:pt x="13119" y="3809"/>
                  </a:cubicBezTo>
                  <a:cubicBezTo>
                    <a:pt x="13119" y="3809"/>
                    <a:pt x="13119" y="3809"/>
                    <a:pt x="15397" y="2561"/>
                  </a:cubicBezTo>
                  <a:cubicBezTo>
                    <a:pt x="15397" y="2561"/>
                    <a:pt x="15397" y="2561"/>
                    <a:pt x="16928" y="3623"/>
                  </a:cubicBezTo>
                  <a:cubicBezTo>
                    <a:pt x="16928" y="3623"/>
                    <a:pt x="16928" y="3623"/>
                    <a:pt x="15671" y="5590"/>
                  </a:cubicBezTo>
                  <a:cubicBezTo>
                    <a:pt x="16103" y="5965"/>
                    <a:pt x="16456" y="6370"/>
                    <a:pt x="16811" y="6776"/>
                  </a:cubicBezTo>
                  <a:cubicBezTo>
                    <a:pt x="16811" y="6776"/>
                    <a:pt x="16811" y="6776"/>
                    <a:pt x="19558" y="6308"/>
                  </a:cubicBezTo>
                  <a:cubicBezTo>
                    <a:pt x="19558" y="6308"/>
                    <a:pt x="19558" y="6308"/>
                    <a:pt x="20422" y="7744"/>
                  </a:cubicBezTo>
                  <a:cubicBezTo>
                    <a:pt x="20422" y="7744"/>
                    <a:pt x="20422" y="7744"/>
                    <a:pt x="18302" y="9213"/>
                  </a:cubicBezTo>
                  <a:cubicBezTo>
                    <a:pt x="18499" y="9650"/>
                    <a:pt x="18655" y="10055"/>
                    <a:pt x="18734" y="10492"/>
                  </a:cubicBezTo>
                  <a:cubicBezTo>
                    <a:pt x="18734" y="10492"/>
                    <a:pt x="18734" y="10492"/>
                    <a:pt x="21483" y="10899"/>
                  </a:cubicBezTo>
                  <a:cubicBezTo>
                    <a:pt x="21483" y="10899"/>
                    <a:pt x="21483" y="10899"/>
                    <a:pt x="21600" y="12522"/>
                  </a:cubicBezTo>
                  <a:cubicBezTo>
                    <a:pt x="21600" y="12522"/>
                    <a:pt x="21600" y="12522"/>
                    <a:pt x="19008" y="13209"/>
                  </a:cubicBezTo>
                  <a:cubicBezTo>
                    <a:pt x="18969" y="13709"/>
                    <a:pt x="18852" y="14209"/>
                    <a:pt x="18734" y="14678"/>
                  </a:cubicBezTo>
                  <a:cubicBezTo>
                    <a:pt x="18734" y="14678"/>
                    <a:pt x="18734" y="14678"/>
                    <a:pt x="21051" y="15895"/>
                  </a:cubicBezTo>
                  <a:cubicBezTo>
                    <a:pt x="21051" y="15895"/>
                    <a:pt x="21051" y="15895"/>
                    <a:pt x="20422" y="17394"/>
                  </a:cubicBezTo>
                  <a:cubicBezTo>
                    <a:pt x="20422" y="17394"/>
                    <a:pt x="20422" y="17394"/>
                    <a:pt x="17634" y="17238"/>
                  </a:cubicBezTo>
                  <a:cubicBezTo>
                    <a:pt x="17400" y="17643"/>
                    <a:pt x="17124" y="18018"/>
                    <a:pt x="16811" y="18394"/>
                  </a:cubicBezTo>
                  <a:cubicBezTo>
                    <a:pt x="16811" y="18394"/>
                    <a:pt x="16811" y="18394"/>
                    <a:pt x="18380" y="20236"/>
                  </a:cubicBezTo>
                  <a:cubicBezTo>
                    <a:pt x="18380" y="20236"/>
                    <a:pt x="18380" y="20236"/>
                    <a:pt x="17045" y="21422"/>
                  </a:cubicBezTo>
                  <a:cubicBezTo>
                    <a:pt x="17045" y="21422"/>
                    <a:pt x="17045" y="21422"/>
                    <a:pt x="14572" y="20454"/>
                  </a:cubicBezTo>
                  <a:cubicBezTo>
                    <a:pt x="14101" y="20766"/>
                    <a:pt x="13630" y="21078"/>
                    <a:pt x="13081" y="21360"/>
                  </a:cubicBezTo>
                  <a:cubicBezTo>
                    <a:pt x="13081" y="21360"/>
                    <a:pt x="13081" y="21360"/>
                    <a:pt x="13112" y="21476"/>
                  </a:cubicBezTo>
                  <a:lnTo>
                    <a:pt x="13145" y="21600"/>
                  </a:lnTo>
                  <a:lnTo>
                    <a:pt x="12405" y="21448"/>
                  </a:lnTo>
                  <a:cubicBezTo>
                    <a:pt x="11299" y="21172"/>
                    <a:pt x="10240" y="20813"/>
                    <a:pt x="9239" y="20378"/>
                  </a:cubicBezTo>
                  <a:lnTo>
                    <a:pt x="9002" y="20262"/>
                  </a:lnTo>
                  <a:lnTo>
                    <a:pt x="9299" y="20188"/>
                  </a:lnTo>
                  <a:cubicBezTo>
                    <a:pt x="9621" y="20093"/>
                    <a:pt x="9939" y="19984"/>
                    <a:pt x="10253" y="19861"/>
                  </a:cubicBezTo>
                  <a:cubicBezTo>
                    <a:pt x="15318" y="17894"/>
                    <a:pt x="17400" y="13022"/>
                    <a:pt x="14925" y="9025"/>
                  </a:cubicBezTo>
                  <a:cubicBezTo>
                    <a:pt x="13225" y="6255"/>
                    <a:pt x="9817" y="4607"/>
                    <a:pt x="6208" y="4487"/>
                  </a:cubicBezTo>
                  <a:cubicBezTo>
                    <a:pt x="4567" y="4433"/>
                    <a:pt x="2885" y="4694"/>
                    <a:pt x="1302" y="5309"/>
                  </a:cubicBezTo>
                  <a:lnTo>
                    <a:pt x="218" y="5846"/>
                  </a:lnTo>
                  <a:lnTo>
                    <a:pt x="359" y="5108"/>
                  </a:lnTo>
                  <a:cubicBezTo>
                    <a:pt x="476" y="4648"/>
                    <a:pt x="622" y="4196"/>
                    <a:pt x="794" y="3754"/>
                  </a:cubicBezTo>
                  <a:lnTo>
                    <a:pt x="1379" y="2475"/>
                  </a:lnTo>
                  <a:lnTo>
                    <a:pt x="1538" y="2623"/>
                  </a:lnTo>
                  <a:cubicBezTo>
                    <a:pt x="2087" y="2467"/>
                    <a:pt x="2637" y="2342"/>
                    <a:pt x="3186" y="2279"/>
                  </a:cubicBezTo>
                  <a:cubicBezTo>
                    <a:pt x="3186" y="2279"/>
                    <a:pt x="3186" y="2279"/>
                    <a:pt x="3697" y="93"/>
                  </a:cubicBezTo>
                  <a:cubicBezTo>
                    <a:pt x="3697" y="93"/>
                    <a:pt x="3697" y="93"/>
                    <a:pt x="5699"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6" name="稻壳儿榴莲果果"/>
            <p:cNvSpPr/>
            <p:nvPr/>
          </p:nvSpPr>
          <p:spPr>
            <a:xfrm>
              <a:off x="2887253" y="467161"/>
              <a:ext cx="2431198" cy="2789937"/>
            </a:xfrm>
            <a:custGeom>
              <a:avLst/>
              <a:gdLst/>
              <a:ahLst/>
              <a:cxnLst>
                <a:cxn ang="0">
                  <a:pos x="wd2" y="hd2"/>
                </a:cxn>
                <a:cxn ang="5400000">
                  <a:pos x="wd2" y="hd2"/>
                </a:cxn>
                <a:cxn ang="10800000">
                  <a:pos x="wd2" y="hd2"/>
                </a:cxn>
                <a:cxn ang="16200000">
                  <a:pos x="wd2" y="hd2"/>
                </a:cxn>
              </a:cxnLst>
              <a:rect l="0" t="0" r="r" b="b"/>
              <a:pathLst>
                <a:path w="21600" h="21600" extrusionOk="0">
                  <a:moveTo>
                    <a:pt x="6947" y="5725"/>
                  </a:moveTo>
                  <a:cubicBezTo>
                    <a:pt x="11426" y="5725"/>
                    <a:pt x="15058" y="8889"/>
                    <a:pt x="15058" y="12793"/>
                  </a:cubicBezTo>
                  <a:cubicBezTo>
                    <a:pt x="15058" y="16208"/>
                    <a:pt x="12277" y="19058"/>
                    <a:pt x="8581" y="19717"/>
                  </a:cubicBezTo>
                  <a:lnTo>
                    <a:pt x="8133" y="19777"/>
                  </a:lnTo>
                  <a:lnTo>
                    <a:pt x="7120" y="19240"/>
                  </a:lnTo>
                  <a:cubicBezTo>
                    <a:pt x="3674" y="17212"/>
                    <a:pt x="1172" y="14057"/>
                    <a:pt x="309" y="10382"/>
                  </a:cubicBezTo>
                  <a:lnTo>
                    <a:pt x="79" y="9069"/>
                  </a:lnTo>
                  <a:lnTo>
                    <a:pt x="221" y="8841"/>
                  </a:lnTo>
                  <a:cubicBezTo>
                    <a:pt x="1679" y="6961"/>
                    <a:pt x="4147" y="5725"/>
                    <a:pt x="6947" y="5725"/>
                  </a:cubicBezTo>
                  <a:close/>
                  <a:moveTo>
                    <a:pt x="6862" y="0"/>
                  </a:moveTo>
                  <a:cubicBezTo>
                    <a:pt x="6862" y="0"/>
                    <a:pt x="6862" y="0"/>
                    <a:pt x="7663" y="2112"/>
                  </a:cubicBezTo>
                  <a:cubicBezTo>
                    <a:pt x="8246" y="2143"/>
                    <a:pt x="8828" y="2206"/>
                    <a:pt x="9374" y="2300"/>
                  </a:cubicBezTo>
                  <a:cubicBezTo>
                    <a:pt x="9374" y="2300"/>
                    <a:pt x="9374" y="2300"/>
                    <a:pt x="10793" y="441"/>
                  </a:cubicBezTo>
                  <a:cubicBezTo>
                    <a:pt x="10793" y="441"/>
                    <a:pt x="10793" y="441"/>
                    <a:pt x="12576" y="946"/>
                  </a:cubicBezTo>
                  <a:cubicBezTo>
                    <a:pt x="12576" y="946"/>
                    <a:pt x="12576" y="946"/>
                    <a:pt x="12357" y="3184"/>
                  </a:cubicBezTo>
                  <a:cubicBezTo>
                    <a:pt x="12830" y="3372"/>
                    <a:pt x="13304" y="3593"/>
                    <a:pt x="13740" y="3845"/>
                  </a:cubicBezTo>
                  <a:cubicBezTo>
                    <a:pt x="13740" y="3845"/>
                    <a:pt x="13740" y="3845"/>
                    <a:pt x="15851" y="2585"/>
                  </a:cubicBezTo>
                  <a:cubicBezTo>
                    <a:pt x="15851" y="2585"/>
                    <a:pt x="15851" y="2585"/>
                    <a:pt x="17270" y="3656"/>
                  </a:cubicBezTo>
                  <a:cubicBezTo>
                    <a:pt x="17270" y="3656"/>
                    <a:pt x="17270" y="3656"/>
                    <a:pt x="16105" y="5642"/>
                  </a:cubicBezTo>
                  <a:cubicBezTo>
                    <a:pt x="16505" y="6020"/>
                    <a:pt x="16833" y="6430"/>
                    <a:pt x="17161" y="6839"/>
                  </a:cubicBezTo>
                  <a:cubicBezTo>
                    <a:pt x="17161" y="6839"/>
                    <a:pt x="17161" y="6839"/>
                    <a:pt x="19707" y="6366"/>
                  </a:cubicBezTo>
                  <a:cubicBezTo>
                    <a:pt x="19707" y="6366"/>
                    <a:pt x="19707" y="6366"/>
                    <a:pt x="20508" y="7816"/>
                  </a:cubicBezTo>
                  <a:cubicBezTo>
                    <a:pt x="20508" y="7816"/>
                    <a:pt x="20508" y="7816"/>
                    <a:pt x="18544" y="9298"/>
                  </a:cubicBezTo>
                  <a:cubicBezTo>
                    <a:pt x="18725" y="9739"/>
                    <a:pt x="18871" y="10148"/>
                    <a:pt x="18944" y="10589"/>
                  </a:cubicBezTo>
                  <a:cubicBezTo>
                    <a:pt x="18944" y="10589"/>
                    <a:pt x="18944" y="10589"/>
                    <a:pt x="21491" y="11000"/>
                  </a:cubicBezTo>
                  <a:cubicBezTo>
                    <a:pt x="21491" y="11000"/>
                    <a:pt x="21491" y="11000"/>
                    <a:pt x="21600" y="12638"/>
                  </a:cubicBezTo>
                  <a:cubicBezTo>
                    <a:pt x="21600" y="12638"/>
                    <a:pt x="21600" y="12638"/>
                    <a:pt x="19198" y="13332"/>
                  </a:cubicBezTo>
                  <a:cubicBezTo>
                    <a:pt x="19161" y="13837"/>
                    <a:pt x="19053" y="14341"/>
                    <a:pt x="18944" y="14814"/>
                  </a:cubicBezTo>
                  <a:cubicBezTo>
                    <a:pt x="18944" y="14814"/>
                    <a:pt x="18944" y="14814"/>
                    <a:pt x="21091" y="16043"/>
                  </a:cubicBezTo>
                  <a:cubicBezTo>
                    <a:pt x="21091" y="16043"/>
                    <a:pt x="21091" y="16043"/>
                    <a:pt x="20508" y="17555"/>
                  </a:cubicBezTo>
                  <a:cubicBezTo>
                    <a:pt x="20508" y="17555"/>
                    <a:pt x="20508" y="17555"/>
                    <a:pt x="17924" y="17398"/>
                  </a:cubicBezTo>
                  <a:cubicBezTo>
                    <a:pt x="17707" y="17807"/>
                    <a:pt x="17452" y="18186"/>
                    <a:pt x="17161" y="18564"/>
                  </a:cubicBezTo>
                  <a:cubicBezTo>
                    <a:pt x="17161" y="18564"/>
                    <a:pt x="17161" y="18564"/>
                    <a:pt x="18616" y="20424"/>
                  </a:cubicBezTo>
                  <a:cubicBezTo>
                    <a:pt x="18616" y="20424"/>
                    <a:pt x="18616" y="20424"/>
                    <a:pt x="17787" y="21226"/>
                  </a:cubicBezTo>
                  <a:lnTo>
                    <a:pt x="17404" y="21597"/>
                  </a:lnTo>
                  <a:lnTo>
                    <a:pt x="17329" y="21600"/>
                  </a:lnTo>
                  <a:lnTo>
                    <a:pt x="17258" y="21569"/>
                  </a:lnTo>
                  <a:cubicBezTo>
                    <a:pt x="17056" y="21484"/>
                    <a:pt x="16519" y="21255"/>
                    <a:pt x="15087" y="20644"/>
                  </a:cubicBezTo>
                  <a:cubicBezTo>
                    <a:pt x="14868" y="20801"/>
                    <a:pt x="14650" y="20959"/>
                    <a:pt x="14422" y="21113"/>
                  </a:cubicBezTo>
                  <a:lnTo>
                    <a:pt x="13823" y="21485"/>
                  </a:lnTo>
                  <a:lnTo>
                    <a:pt x="12911" y="21364"/>
                  </a:lnTo>
                  <a:cubicBezTo>
                    <a:pt x="11857" y="21176"/>
                    <a:pt x="10840" y="20899"/>
                    <a:pt x="9871" y="20542"/>
                  </a:cubicBezTo>
                  <a:lnTo>
                    <a:pt x="9760" y="20495"/>
                  </a:lnTo>
                  <a:lnTo>
                    <a:pt x="10200" y="20375"/>
                  </a:lnTo>
                  <a:cubicBezTo>
                    <a:pt x="10498" y="20279"/>
                    <a:pt x="10793" y="20169"/>
                    <a:pt x="11084" y="20045"/>
                  </a:cubicBezTo>
                  <a:cubicBezTo>
                    <a:pt x="15778" y="18060"/>
                    <a:pt x="17707" y="13143"/>
                    <a:pt x="15414" y="9109"/>
                  </a:cubicBezTo>
                  <a:cubicBezTo>
                    <a:pt x="13838" y="6314"/>
                    <a:pt x="10680" y="4650"/>
                    <a:pt x="7334" y="4529"/>
                  </a:cubicBezTo>
                  <a:cubicBezTo>
                    <a:pt x="5814" y="4474"/>
                    <a:pt x="4254" y="4737"/>
                    <a:pt x="2787" y="5358"/>
                  </a:cubicBezTo>
                  <a:cubicBezTo>
                    <a:pt x="2205" y="5606"/>
                    <a:pt x="1665" y="5900"/>
                    <a:pt x="1170" y="6231"/>
                  </a:cubicBezTo>
                  <a:lnTo>
                    <a:pt x="0" y="7188"/>
                  </a:lnTo>
                  <a:lnTo>
                    <a:pt x="63" y="6095"/>
                  </a:lnTo>
                  <a:cubicBezTo>
                    <a:pt x="229" y="4671"/>
                    <a:pt x="638" y="3311"/>
                    <a:pt x="1252" y="2044"/>
                  </a:cubicBezTo>
                  <a:lnTo>
                    <a:pt x="1670" y="1289"/>
                  </a:lnTo>
                  <a:lnTo>
                    <a:pt x="1740" y="1361"/>
                  </a:lnTo>
                  <a:cubicBezTo>
                    <a:pt x="1986" y="1610"/>
                    <a:pt x="2378" y="2009"/>
                    <a:pt x="3006" y="2647"/>
                  </a:cubicBezTo>
                  <a:cubicBezTo>
                    <a:pt x="3515" y="2490"/>
                    <a:pt x="4024" y="2364"/>
                    <a:pt x="4534" y="2300"/>
                  </a:cubicBezTo>
                  <a:cubicBezTo>
                    <a:pt x="4534" y="2300"/>
                    <a:pt x="4534" y="2300"/>
                    <a:pt x="5007" y="94"/>
                  </a:cubicBezTo>
                  <a:cubicBezTo>
                    <a:pt x="5007" y="94"/>
                    <a:pt x="5007" y="94"/>
                    <a:pt x="6862"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7" name="稻壳儿榴莲果果"/>
            <p:cNvSpPr/>
            <p:nvPr/>
          </p:nvSpPr>
          <p:spPr>
            <a:xfrm>
              <a:off x="5924946" y="1385729"/>
              <a:ext cx="2088578" cy="2123330"/>
            </a:xfrm>
            <a:custGeom>
              <a:avLst/>
              <a:gdLst/>
              <a:ahLst/>
              <a:cxnLst>
                <a:cxn ang="0">
                  <a:pos x="wd2" y="hd2"/>
                </a:cxn>
                <a:cxn ang="5400000">
                  <a:pos x="wd2" y="hd2"/>
                </a:cxn>
                <a:cxn ang="10800000">
                  <a:pos x="wd2" y="hd2"/>
                </a:cxn>
                <a:cxn ang="16200000">
                  <a:pos x="wd2" y="hd2"/>
                </a:cxn>
              </a:cxnLst>
              <a:rect l="0" t="0" r="r" b="b"/>
              <a:pathLst>
                <a:path w="21600" h="21600" extrusionOk="0">
                  <a:moveTo>
                    <a:pt x="7154" y="6617"/>
                  </a:moveTo>
                  <a:cubicBezTo>
                    <a:pt x="11463" y="6617"/>
                    <a:pt x="14956" y="10053"/>
                    <a:pt x="14956" y="14291"/>
                  </a:cubicBezTo>
                  <a:cubicBezTo>
                    <a:pt x="14956" y="16940"/>
                    <a:pt x="13591" y="19276"/>
                    <a:pt x="11516" y="20655"/>
                  </a:cubicBezTo>
                  <a:lnTo>
                    <a:pt x="10704" y="21088"/>
                  </a:lnTo>
                  <a:lnTo>
                    <a:pt x="10191" y="20959"/>
                  </a:lnTo>
                  <a:cubicBezTo>
                    <a:pt x="5650" y="19569"/>
                    <a:pt x="2065" y="16043"/>
                    <a:pt x="652" y="11575"/>
                  </a:cubicBezTo>
                  <a:lnTo>
                    <a:pt x="383" y="10547"/>
                  </a:lnTo>
                  <a:lnTo>
                    <a:pt x="685" y="10001"/>
                  </a:lnTo>
                  <a:cubicBezTo>
                    <a:pt x="2087" y="7959"/>
                    <a:pt x="4461" y="6617"/>
                    <a:pt x="7154" y="6617"/>
                  </a:cubicBezTo>
                  <a:close/>
                  <a:moveTo>
                    <a:pt x="7006" y="0"/>
                  </a:moveTo>
                  <a:cubicBezTo>
                    <a:pt x="7006" y="0"/>
                    <a:pt x="7006" y="0"/>
                    <a:pt x="7799" y="2361"/>
                  </a:cubicBezTo>
                  <a:cubicBezTo>
                    <a:pt x="8376" y="2395"/>
                    <a:pt x="8953" y="2466"/>
                    <a:pt x="9493" y="2571"/>
                  </a:cubicBezTo>
                  <a:cubicBezTo>
                    <a:pt x="9493" y="2571"/>
                    <a:pt x="9493" y="2571"/>
                    <a:pt x="10898" y="493"/>
                  </a:cubicBezTo>
                  <a:cubicBezTo>
                    <a:pt x="10898" y="493"/>
                    <a:pt x="10898" y="493"/>
                    <a:pt x="12664" y="1057"/>
                  </a:cubicBezTo>
                  <a:cubicBezTo>
                    <a:pt x="12664" y="1057"/>
                    <a:pt x="12664" y="1057"/>
                    <a:pt x="12447" y="3559"/>
                  </a:cubicBezTo>
                  <a:cubicBezTo>
                    <a:pt x="12915" y="3769"/>
                    <a:pt x="13385" y="4016"/>
                    <a:pt x="13816" y="4297"/>
                  </a:cubicBezTo>
                  <a:cubicBezTo>
                    <a:pt x="13816" y="4297"/>
                    <a:pt x="13816" y="4297"/>
                    <a:pt x="15907" y="2889"/>
                  </a:cubicBezTo>
                  <a:cubicBezTo>
                    <a:pt x="15907" y="2889"/>
                    <a:pt x="15907" y="2889"/>
                    <a:pt x="17312" y="4087"/>
                  </a:cubicBezTo>
                  <a:cubicBezTo>
                    <a:pt x="17312" y="4087"/>
                    <a:pt x="17312" y="4087"/>
                    <a:pt x="16158" y="6306"/>
                  </a:cubicBezTo>
                  <a:cubicBezTo>
                    <a:pt x="16555" y="6729"/>
                    <a:pt x="16879" y="7187"/>
                    <a:pt x="17205" y="7644"/>
                  </a:cubicBezTo>
                  <a:cubicBezTo>
                    <a:pt x="17205" y="7644"/>
                    <a:pt x="17205" y="7644"/>
                    <a:pt x="19726" y="7116"/>
                  </a:cubicBezTo>
                  <a:cubicBezTo>
                    <a:pt x="19726" y="7116"/>
                    <a:pt x="19726" y="7116"/>
                    <a:pt x="20519" y="8737"/>
                  </a:cubicBezTo>
                  <a:cubicBezTo>
                    <a:pt x="20519" y="8737"/>
                    <a:pt x="20519" y="8737"/>
                    <a:pt x="18573" y="10393"/>
                  </a:cubicBezTo>
                  <a:cubicBezTo>
                    <a:pt x="18754" y="10886"/>
                    <a:pt x="18897" y="11343"/>
                    <a:pt x="18970" y="11836"/>
                  </a:cubicBezTo>
                  <a:cubicBezTo>
                    <a:pt x="18970" y="11836"/>
                    <a:pt x="18970" y="11836"/>
                    <a:pt x="21492" y="12295"/>
                  </a:cubicBezTo>
                  <a:cubicBezTo>
                    <a:pt x="21492" y="12295"/>
                    <a:pt x="21492" y="12295"/>
                    <a:pt x="21600" y="14126"/>
                  </a:cubicBezTo>
                  <a:cubicBezTo>
                    <a:pt x="21600" y="14126"/>
                    <a:pt x="21600" y="14126"/>
                    <a:pt x="19221" y="14902"/>
                  </a:cubicBezTo>
                  <a:cubicBezTo>
                    <a:pt x="19185" y="15466"/>
                    <a:pt x="19078" y="16030"/>
                    <a:pt x="18970" y="16558"/>
                  </a:cubicBezTo>
                  <a:cubicBezTo>
                    <a:pt x="18970" y="16558"/>
                    <a:pt x="18970" y="16558"/>
                    <a:pt x="21096" y="17932"/>
                  </a:cubicBezTo>
                  <a:cubicBezTo>
                    <a:pt x="21096" y="17932"/>
                    <a:pt x="21096" y="17932"/>
                    <a:pt x="20519" y="19623"/>
                  </a:cubicBezTo>
                  <a:cubicBezTo>
                    <a:pt x="20519" y="19623"/>
                    <a:pt x="20519" y="19623"/>
                    <a:pt x="17960" y="19447"/>
                  </a:cubicBezTo>
                  <a:cubicBezTo>
                    <a:pt x="17745" y="19904"/>
                    <a:pt x="17492" y="20327"/>
                    <a:pt x="17205" y="20751"/>
                  </a:cubicBezTo>
                  <a:cubicBezTo>
                    <a:pt x="17205" y="20751"/>
                    <a:pt x="17205" y="20751"/>
                    <a:pt x="17556" y="21258"/>
                  </a:cubicBezTo>
                  <a:lnTo>
                    <a:pt x="17568" y="21275"/>
                  </a:lnTo>
                  <a:lnTo>
                    <a:pt x="17428" y="21310"/>
                  </a:lnTo>
                  <a:cubicBezTo>
                    <a:pt x="16483" y="21500"/>
                    <a:pt x="15506" y="21600"/>
                    <a:pt x="14505" y="21600"/>
                  </a:cubicBezTo>
                  <a:cubicBezTo>
                    <a:pt x="14004" y="21600"/>
                    <a:pt x="13509" y="21575"/>
                    <a:pt x="13022" y="21526"/>
                  </a:cubicBezTo>
                  <a:lnTo>
                    <a:pt x="12720" y="21481"/>
                  </a:lnTo>
                  <a:lnTo>
                    <a:pt x="12798" y="21428"/>
                  </a:lnTo>
                  <a:cubicBezTo>
                    <a:pt x="16247" y="18828"/>
                    <a:pt x="17461" y="14127"/>
                    <a:pt x="15474" y="10181"/>
                  </a:cubicBezTo>
                  <a:cubicBezTo>
                    <a:pt x="13914" y="7057"/>
                    <a:pt x="10786" y="5198"/>
                    <a:pt x="7473" y="5062"/>
                  </a:cubicBezTo>
                  <a:cubicBezTo>
                    <a:pt x="5967" y="5001"/>
                    <a:pt x="4423" y="5295"/>
                    <a:pt x="2971" y="5989"/>
                  </a:cubicBezTo>
                  <a:cubicBezTo>
                    <a:pt x="2394" y="6267"/>
                    <a:pt x="1860" y="6595"/>
                    <a:pt x="1369" y="6965"/>
                  </a:cubicBezTo>
                  <a:lnTo>
                    <a:pt x="44" y="8189"/>
                  </a:lnTo>
                  <a:lnTo>
                    <a:pt x="0" y="7333"/>
                  </a:lnTo>
                  <a:cubicBezTo>
                    <a:pt x="0" y="6348"/>
                    <a:pt x="101" y="5386"/>
                    <a:pt x="295" y="4458"/>
                  </a:cubicBezTo>
                  <a:lnTo>
                    <a:pt x="328" y="4331"/>
                  </a:lnTo>
                  <a:lnTo>
                    <a:pt x="376" y="4297"/>
                  </a:lnTo>
                  <a:cubicBezTo>
                    <a:pt x="376" y="4297"/>
                    <a:pt x="376" y="4297"/>
                    <a:pt x="368" y="4259"/>
                  </a:cubicBezTo>
                  <a:lnTo>
                    <a:pt x="359" y="4213"/>
                  </a:lnTo>
                  <a:lnTo>
                    <a:pt x="652" y="3090"/>
                  </a:lnTo>
                  <a:cubicBezTo>
                    <a:pt x="793" y="2644"/>
                    <a:pt x="956" y="2206"/>
                    <a:pt x="1140" y="1779"/>
                  </a:cubicBezTo>
                  <a:lnTo>
                    <a:pt x="1483" y="1079"/>
                  </a:lnTo>
                  <a:lnTo>
                    <a:pt x="1529" y="1057"/>
                  </a:lnTo>
                  <a:cubicBezTo>
                    <a:pt x="1529" y="1057"/>
                    <a:pt x="1529" y="1057"/>
                    <a:pt x="3187" y="2959"/>
                  </a:cubicBezTo>
                  <a:cubicBezTo>
                    <a:pt x="3692" y="2783"/>
                    <a:pt x="4196" y="2642"/>
                    <a:pt x="4700" y="2571"/>
                  </a:cubicBezTo>
                  <a:cubicBezTo>
                    <a:pt x="4700" y="2571"/>
                    <a:pt x="4700" y="2571"/>
                    <a:pt x="5169" y="105"/>
                  </a:cubicBezTo>
                  <a:cubicBezTo>
                    <a:pt x="5169" y="105"/>
                    <a:pt x="5169" y="105"/>
                    <a:pt x="7006"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8" name="稻壳儿榴莲果果"/>
            <p:cNvSpPr/>
            <p:nvPr/>
          </p:nvSpPr>
          <p:spPr>
            <a:xfrm>
              <a:off x="8079408" y="115274"/>
              <a:ext cx="1491476" cy="1502439"/>
            </a:xfrm>
            <a:custGeom>
              <a:avLst/>
              <a:gdLst/>
              <a:ahLst/>
              <a:cxnLst>
                <a:cxn ang="0">
                  <a:pos x="wd2" y="hd2"/>
                </a:cxn>
                <a:cxn ang="5400000">
                  <a:pos x="wd2" y="hd2"/>
                </a:cxn>
                <a:cxn ang="10800000">
                  <a:pos x="wd2" y="hd2"/>
                </a:cxn>
                <a:cxn ang="16200000">
                  <a:pos x="wd2" y="hd2"/>
                </a:cxn>
              </a:cxnLst>
              <a:rect l="0" t="0" r="r" b="b"/>
              <a:pathLst>
                <a:path w="21600" h="21600" extrusionOk="0">
                  <a:moveTo>
                    <a:pt x="6270" y="7646"/>
                  </a:moveTo>
                  <a:cubicBezTo>
                    <a:pt x="10524" y="7646"/>
                    <a:pt x="13972" y="11069"/>
                    <a:pt x="13972" y="15291"/>
                  </a:cubicBezTo>
                  <a:cubicBezTo>
                    <a:pt x="13972" y="17402"/>
                    <a:pt x="13110" y="19313"/>
                    <a:pt x="11716" y="20697"/>
                  </a:cubicBezTo>
                  <a:lnTo>
                    <a:pt x="10834" y="21420"/>
                  </a:lnTo>
                  <a:lnTo>
                    <a:pt x="10463" y="21364"/>
                  </a:lnTo>
                  <a:cubicBezTo>
                    <a:pt x="5320" y="20319"/>
                    <a:pt x="1270" y="16298"/>
                    <a:pt x="217" y="11193"/>
                  </a:cubicBezTo>
                  <a:lnTo>
                    <a:pt x="143" y="10706"/>
                  </a:lnTo>
                  <a:lnTo>
                    <a:pt x="825" y="9885"/>
                  </a:lnTo>
                  <a:cubicBezTo>
                    <a:pt x="2218" y="8501"/>
                    <a:pt x="4144" y="7646"/>
                    <a:pt x="6270" y="7646"/>
                  </a:cubicBezTo>
                  <a:close/>
                  <a:moveTo>
                    <a:pt x="5706" y="0"/>
                  </a:moveTo>
                  <a:cubicBezTo>
                    <a:pt x="5706" y="0"/>
                    <a:pt x="5706" y="0"/>
                    <a:pt x="7665" y="95"/>
                  </a:cubicBezTo>
                  <a:cubicBezTo>
                    <a:pt x="7665" y="95"/>
                    <a:pt x="7665" y="95"/>
                    <a:pt x="8233" y="2710"/>
                  </a:cubicBezTo>
                  <a:cubicBezTo>
                    <a:pt x="8841" y="2812"/>
                    <a:pt x="9444" y="2953"/>
                    <a:pt x="10005" y="3126"/>
                  </a:cubicBezTo>
                  <a:cubicBezTo>
                    <a:pt x="10005" y="3126"/>
                    <a:pt x="10005" y="3126"/>
                    <a:pt x="11734" y="1061"/>
                  </a:cubicBezTo>
                  <a:cubicBezTo>
                    <a:pt x="11734" y="1061"/>
                    <a:pt x="11734" y="1061"/>
                    <a:pt x="13541" y="1864"/>
                  </a:cubicBezTo>
                  <a:cubicBezTo>
                    <a:pt x="13541" y="1864"/>
                    <a:pt x="13541" y="1864"/>
                    <a:pt x="13022" y="4516"/>
                  </a:cubicBezTo>
                  <a:cubicBezTo>
                    <a:pt x="13494" y="4793"/>
                    <a:pt x="13963" y="5111"/>
                    <a:pt x="14388" y="5460"/>
                  </a:cubicBezTo>
                  <a:cubicBezTo>
                    <a:pt x="14388" y="5460"/>
                    <a:pt x="14388" y="5460"/>
                    <a:pt x="16767" y="4190"/>
                  </a:cubicBezTo>
                  <a:cubicBezTo>
                    <a:pt x="16767" y="4190"/>
                    <a:pt x="16767" y="4190"/>
                    <a:pt x="18118" y="5630"/>
                  </a:cubicBezTo>
                  <a:cubicBezTo>
                    <a:pt x="18118" y="5630"/>
                    <a:pt x="18118" y="5630"/>
                    <a:pt x="16638" y="7874"/>
                  </a:cubicBezTo>
                  <a:cubicBezTo>
                    <a:pt x="17010" y="8371"/>
                    <a:pt x="17300" y="8897"/>
                    <a:pt x="17592" y="9423"/>
                  </a:cubicBezTo>
                  <a:cubicBezTo>
                    <a:pt x="17592" y="9423"/>
                    <a:pt x="17592" y="9423"/>
                    <a:pt x="20326" y="9142"/>
                  </a:cubicBezTo>
                  <a:cubicBezTo>
                    <a:pt x="20326" y="9142"/>
                    <a:pt x="20326" y="9142"/>
                    <a:pt x="20979" y="10966"/>
                  </a:cubicBezTo>
                  <a:cubicBezTo>
                    <a:pt x="20979" y="10966"/>
                    <a:pt x="20979" y="10966"/>
                    <a:pt x="18726" y="12518"/>
                  </a:cubicBezTo>
                  <a:cubicBezTo>
                    <a:pt x="18860" y="13066"/>
                    <a:pt x="18959" y="13572"/>
                    <a:pt x="18979" y="14107"/>
                  </a:cubicBezTo>
                  <a:cubicBezTo>
                    <a:pt x="18979" y="14107"/>
                    <a:pt x="18979" y="14107"/>
                    <a:pt x="21600" y="14883"/>
                  </a:cubicBezTo>
                  <a:cubicBezTo>
                    <a:pt x="21600" y="14883"/>
                    <a:pt x="21600" y="14883"/>
                    <a:pt x="21502" y="16854"/>
                  </a:cubicBezTo>
                  <a:cubicBezTo>
                    <a:pt x="21502" y="16854"/>
                    <a:pt x="21502" y="16854"/>
                    <a:pt x="18891" y="17415"/>
                  </a:cubicBezTo>
                  <a:cubicBezTo>
                    <a:pt x="18788" y="18014"/>
                    <a:pt x="18609" y="18605"/>
                    <a:pt x="18434" y="19159"/>
                  </a:cubicBezTo>
                  <a:cubicBezTo>
                    <a:pt x="18434" y="19159"/>
                    <a:pt x="18434" y="19159"/>
                    <a:pt x="19317" y="19880"/>
                  </a:cubicBezTo>
                  <a:lnTo>
                    <a:pt x="19470" y="20005"/>
                  </a:lnTo>
                  <a:lnTo>
                    <a:pt x="19393" y="20052"/>
                  </a:lnTo>
                  <a:cubicBezTo>
                    <a:pt x="17900" y="20856"/>
                    <a:pt x="16234" y="21383"/>
                    <a:pt x="14463" y="21562"/>
                  </a:cubicBezTo>
                  <a:lnTo>
                    <a:pt x="13699" y="21600"/>
                  </a:lnTo>
                  <a:lnTo>
                    <a:pt x="14167" y="21078"/>
                  </a:lnTo>
                  <a:cubicBezTo>
                    <a:pt x="16047" y="18520"/>
                    <a:pt x="16644" y="15117"/>
                    <a:pt x="15465" y="11942"/>
                  </a:cubicBezTo>
                  <a:cubicBezTo>
                    <a:pt x="14054" y="8104"/>
                    <a:pt x="10493" y="5666"/>
                    <a:pt x="6614" y="5467"/>
                  </a:cubicBezTo>
                  <a:cubicBezTo>
                    <a:pt x="5320" y="5401"/>
                    <a:pt x="3992" y="5584"/>
                    <a:pt x="2696" y="6046"/>
                  </a:cubicBezTo>
                  <a:cubicBezTo>
                    <a:pt x="2053" y="6278"/>
                    <a:pt x="1448" y="6569"/>
                    <a:pt x="886" y="6910"/>
                  </a:cubicBezTo>
                  <a:lnTo>
                    <a:pt x="0" y="7574"/>
                  </a:lnTo>
                  <a:lnTo>
                    <a:pt x="18" y="7222"/>
                  </a:lnTo>
                  <a:cubicBezTo>
                    <a:pt x="198" y="5464"/>
                    <a:pt x="728" y="3810"/>
                    <a:pt x="1539" y="2328"/>
                  </a:cubicBezTo>
                  <a:lnTo>
                    <a:pt x="2191" y="1262"/>
                  </a:lnTo>
                  <a:lnTo>
                    <a:pt x="2387" y="1545"/>
                  </a:lnTo>
                  <a:cubicBezTo>
                    <a:pt x="2603" y="1857"/>
                    <a:pt x="2891" y="2274"/>
                    <a:pt x="3276" y="2829"/>
                  </a:cubicBezTo>
                  <a:cubicBezTo>
                    <a:pt x="3831" y="2698"/>
                    <a:pt x="4381" y="2604"/>
                    <a:pt x="4924" y="2585"/>
                  </a:cubicBezTo>
                  <a:cubicBezTo>
                    <a:pt x="4924" y="2585"/>
                    <a:pt x="4924" y="2585"/>
                    <a:pt x="5706"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grpSp>
      <p:sp>
        <p:nvSpPr>
          <p:cNvPr id="33" name="稻壳儿榴莲果果"/>
          <p:cNvSpPr/>
          <p:nvPr/>
        </p:nvSpPr>
        <p:spPr>
          <a:xfrm>
            <a:off x="889120" y="4076084"/>
            <a:ext cx="2732651"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cs typeface="Arial" panose="020B0604020202020204" pitchFamily="34" charset="0"/>
              </a:rPr>
              <a:t>1. 滚动轴承的轴向固定</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2. 轴系的轴向定位</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3. 滚动轴承组合结构的调整</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4. 滚动轴承的配合</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5. 滚动轴承的装拆</a:t>
            </a:r>
            <a:endParaRPr lang="en-US" sz="1600" dirty="0">
              <a:latin typeface="宋体" panose="02010600030101010101" pitchFamily="2" charset="-122"/>
              <a:cs typeface="Arial" panose="020B0604020202020204" pitchFamily="34" charset="0"/>
            </a:endParaRPr>
          </a:p>
        </p:txBody>
      </p:sp>
      <p:sp>
        <p:nvSpPr>
          <p:cNvPr id="34" name="稻壳儿榴莲果果"/>
          <p:cNvSpPr txBox="1"/>
          <p:nvPr/>
        </p:nvSpPr>
        <p:spPr>
          <a:xfrm>
            <a:off x="910322" y="3791902"/>
            <a:ext cx="271145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（四）滚动轴承组合设计</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5" name="稻壳儿榴莲果果"/>
          <p:cNvSpPr/>
          <p:nvPr/>
        </p:nvSpPr>
        <p:spPr>
          <a:xfrm>
            <a:off x="8443595" y="2369185"/>
            <a:ext cx="3748405"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滚动轴承代号是表示其结构、尺寸、公差等级和技术性能等特征的产品符号，由字母和数字组成。滚动轴承代号通常都压印在轴承外圈的端面上。</a:t>
            </a:r>
            <a:endParaRPr lang="en-US" sz="1600" dirty="0">
              <a:latin typeface="宋体" panose="02010600030101010101" pitchFamily="2" charset="-122"/>
              <a:cs typeface="Arial" panose="020B0604020202020204" pitchFamily="34" charset="0"/>
            </a:endParaRPr>
          </a:p>
        </p:txBody>
      </p:sp>
      <p:sp>
        <p:nvSpPr>
          <p:cNvPr id="36" name="稻壳儿榴莲果果"/>
          <p:cNvSpPr txBox="1"/>
          <p:nvPr/>
        </p:nvSpPr>
        <p:spPr>
          <a:xfrm>
            <a:off x="8653913" y="2099806"/>
            <a:ext cx="248158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（二）滚动轴承的代号</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7" name="稻壳儿榴莲果果"/>
          <p:cNvSpPr/>
          <p:nvPr/>
        </p:nvSpPr>
        <p:spPr>
          <a:xfrm>
            <a:off x="5330982" y="4642969"/>
            <a:ext cx="2732651"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（1）轴承的受载情况。</a:t>
            </a:r>
            <a:endParaRPr lang="en-US" sz="1600" dirty="0">
              <a:latin typeface="宋体" panose="02010600030101010101" pitchFamily="2" charset="-122"/>
              <a:cs typeface="Arial" panose="020B0604020202020204" pitchFamily="34" charset="0"/>
            </a:endParaRPr>
          </a:p>
          <a:p>
            <a:pPr>
              <a:lnSpc>
                <a:spcPct val="150000"/>
              </a:lnSpc>
            </a:pPr>
            <a:r>
              <a:rPr lang="en-US" sz="1600" dirty="0">
                <a:latin typeface="宋体" panose="02010600030101010101" pitchFamily="2" charset="-122"/>
                <a:cs typeface="Arial" panose="020B0604020202020204" pitchFamily="34" charset="0"/>
              </a:rPr>
              <a:t>（2）轴承的极限转速。</a:t>
            </a:r>
            <a:endParaRPr lang="en-US" sz="1600" dirty="0">
              <a:latin typeface="宋体" panose="02010600030101010101" pitchFamily="2" charset="-122"/>
              <a:cs typeface="Arial" panose="020B0604020202020204" pitchFamily="34" charset="0"/>
            </a:endParaRPr>
          </a:p>
          <a:p>
            <a:pPr>
              <a:lnSpc>
                <a:spcPct val="150000"/>
              </a:lnSpc>
            </a:pPr>
            <a:r>
              <a:rPr lang="en-US" sz="1600" dirty="0">
                <a:latin typeface="宋体" panose="02010600030101010101" pitchFamily="2" charset="-122"/>
                <a:cs typeface="Arial" panose="020B0604020202020204" pitchFamily="34" charset="0"/>
              </a:rPr>
              <a:t>（3）对轴承的特殊要求。</a:t>
            </a:r>
            <a:endParaRPr lang="en-US" sz="1600" dirty="0">
              <a:latin typeface="宋体" panose="02010600030101010101" pitchFamily="2" charset="-122"/>
              <a:cs typeface="Arial" panose="020B0604020202020204" pitchFamily="34" charset="0"/>
            </a:endParaRPr>
          </a:p>
          <a:p>
            <a:pPr>
              <a:lnSpc>
                <a:spcPct val="150000"/>
              </a:lnSpc>
            </a:pPr>
            <a:r>
              <a:rPr lang="en-US" sz="1600" dirty="0">
                <a:latin typeface="宋体" panose="02010600030101010101" pitchFamily="2" charset="-122"/>
                <a:cs typeface="Arial" panose="020B0604020202020204" pitchFamily="34" charset="0"/>
              </a:rPr>
              <a:t>（4）经济性。</a:t>
            </a:r>
            <a:endParaRPr lang="en-US" sz="1600" dirty="0">
              <a:latin typeface="宋体" panose="02010600030101010101" pitchFamily="2" charset="-122"/>
              <a:cs typeface="Arial" panose="020B0604020202020204" pitchFamily="34" charset="0"/>
            </a:endParaRPr>
          </a:p>
        </p:txBody>
      </p:sp>
      <p:sp>
        <p:nvSpPr>
          <p:cNvPr id="38" name="稻壳儿榴莲果果"/>
          <p:cNvSpPr txBox="1"/>
          <p:nvPr/>
        </p:nvSpPr>
        <p:spPr>
          <a:xfrm>
            <a:off x="5330982" y="4358787"/>
            <a:ext cx="271145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（三）滚动轴承类型选择</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9" name="稻壳儿榴莲果果"/>
          <p:cNvSpPr/>
          <p:nvPr/>
        </p:nvSpPr>
        <p:spPr>
          <a:xfrm>
            <a:off x="4369363" y="1403249"/>
            <a:ext cx="2732651"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1. 滚动轴承的结构</a:t>
            </a:r>
            <a:endParaRPr lang="en-US" sz="1600" dirty="0">
              <a:latin typeface="宋体" panose="02010600030101010101" pitchFamily="2" charset="-122"/>
              <a:cs typeface="Arial" panose="020B0604020202020204" pitchFamily="34" charset="0"/>
            </a:endParaRPr>
          </a:p>
          <a:p>
            <a:pPr>
              <a:lnSpc>
                <a:spcPct val="150000"/>
              </a:lnSpc>
            </a:pPr>
            <a:r>
              <a:rPr lang="en-US" sz="1600" dirty="0">
                <a:latin typeface="宋体" panose="02010600030101010101" pitchFamily="2" charset="-122"/>
                <a:cs typeface="Arial" panose="020B0604020202020204" pitchFamily="34" charset="0"/>
              </a:rPr>
              <a:t>2. 滚动轴承的类型及特点</a:t>
            </a:r>
            <a:endParaRPr lang="en-US" sz="1600" dirty="0">
              <a:latin typeface="宋体" panose="02010600030101010101" pitchFamily="2" charset="-122"/>
              <a:cs typeface="Arial" panose="020B0604020202020204" pitchFamily="34" charset="0"/>
            </a:endParaRPr>
          </a:p>
        </p:txBody>
      </p:sp>
      <p:sp>
        <p:nvSpPr>
          <p:cNvPr id="40" name="稻壳儿榴莲果果"/>
          <p:cNvSpPr txBox="1"/>
          <p:nvPr/>
        </p:nvSpPr>
        <p:spPr>
          <a:xfrm>
            <a:off x="4369363" y="1119067"/>
            <a:ext cx="386080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（一）滚动轴承的组成、类型及特点</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3" name="稻壳儿榴莲果果"/>
          <p:cNvSpPr/>
          <p:nvPr/>
        </p:nvSpPr>
        <p:spPr>
          <a:xfrm>
            <a:off x="981119" y="161652"/>
            <a:ext cx="344932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二、滚动轴承选用</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ISLIDE.VECTOR" val="#431557;"/>
</p:tagLst>
</file>

<file path=ppt/tags/tag2.xml><?xml version="1.0" encoding="utf-8"?>
<p:tagLst xmlns:p="http://schemas.openxmlformats.org/presentationml/2006/main">
  <p:tag name="ISLIDE.VECTOR" val="#43155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4776</Words>
  <Application>WPS 演示</Application>
  <PresentationFormat>自定义</PresentationFormat>
  <Paragraphs>370</Paragraphs>
  <Slides>30</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30</vt:i4>
      </vt:variant>
    </vt:vector>
  </HeadingPairs>
  <TitlesOfParts>
    <vt:vector size="48" baseType="lpstr">
      <vt:lpstr>Arial</vt:lpstr>
      <vt:lpstr>宋体</vt:lpstr>
      <vt:lpstr>Wingdings</vt:lpstr>
      <vt:lpstr>Helvetica Neue Medium</vt:lpstr>
      <vt:lpstr>Open Sans Bold</vt:lpstr>
      <vt:lpstr>Times New Roman</vt:lpstr>
      <vt:lpstr>Droid Sans Fallback</vt:lpstr>
      <vt:lpstr>Latha</vt:lpstr>
      <vt:lpstr>IPAexGothic</vt:lpstr>
      <vt:lpstr>Gill Sans</vt:lpstr>
      <vt:lpstr>Calibri</vt:lpstr>
      <vt:lpstr>微软雅黑</vt:lpstr>
      <vt:lpstr>Arial Unicode MS</vt:lpstr>
      <vt:lpstr>等线 Light</vt:lpstr>
      <vt:lpstr>Lato Regular</vt:lpstr>
      <vt:lpstr>Shruti</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osowin.com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榴莲果果</dc:creator>
  <cp:lastModifiedBy>六月</cp:lastModifiedBy>
  <cp:revision>155</cp:revision>
  <dcterms:created xsi:type="dcterms:W3CDTF">2020-09-07T07:49:00Z</dcterms:created>
  <dcterms:modified xsi:type="dcterms:W3CDTF">2025-08-01T08:11:06Z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4FB6BAF637E948AA95F2CFE183B83D57_12</vt:lpwstr>
  </property>
</Properties>
</file>