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18"/>
  </p:notesMasterIdLst>
  <p:handoutMasterIdLst>
    <p:handoutMasterId r:id="rId52"/>
  </p:handoutMasterIdLst>
  <p:sldIdLst>
    <p:sldId id="256" r:id="rId4"/>
    <p:sldId id="257" r:id="rId5"/>
    <p:sldId id="258" r:id="rId6"/>
    <p:sldId id="307" r:id="rId7"/>
    <p:sldId id="314" r:id="rId8"/>
    <p:sldId id="308" r:id="rId9"/>
    <p:sldId id="310" r:id="rId10"/>
    <p:sldId id="312" r:id="rId11"/>
    <p:sldId id="287" r:id="rId12"/>
    <p:sldId id="291" r:id="rId13"/>
    <p:sldId id="315" r:id="rId14"/>
    <p:sldId id="309" r:id="rId15"/>
    <p:sldId id="316" r:id="rId16"/>
    <p:sldId id="313" r:id="rId17"/>
    <p:sldId id="276" r:id="rId19"/>
    <p:sldId id="275" r:id="rId20"/>
    <p:sldId id="292" r:id="rId21"/>
    <p:sldId id="317" r:id="rId22"/>
    <p:sldId id="261" r:id="rId23"/>
    <p:sldId id="318" r:id="rId24"/>
    <p:sldId id="280" r:id="rId25"/>
    <p:sldId id="319" r:id="rId26"/>
    <p:sldId id="293" r:id="rId27"/>
    <p:sldId id="311" r:id="rId28"/>
    <p:sldId id="320" r:id="rId29"/>
    <p:sldId id="321" r:id="rId30"/>
    <p:sldId id="322" r:id="rId31"/>
    <p:sldId id="323" r:id="rId32"/>
    <p:sldId id="260" r:id="rId33"/>
    <p:sldId id="324" r:id="rId34"/>
    <p:sldId id="290" r:id="rId35"/>
    <p:sldId id="325" r:id="rId36"/>
    <p:sldId id="326" r:id="rId37"/>
    <p:sldId id="336" r:id="rId38"/>
    <p:sldId id="328" r:id="rId39"/>
    <p:sldId id="329" r:id="rId40"/>
    <p:sldId id="331" r:id="rId41"/>
    <p:sldId id="332" r:id="rId42"/>
    <p:sldId id="333" r:id="rId43"/>
    <p:sldId id="330" r:id="rId44"/>
    <p:sldId id="334" r:id="rId45"/>
    <p:sldId id="335" r:id="rId46"/>
    <p:sldId id="327" r:id="rId47"/>
    <p:sldId id="282" r:id="rId48"/>
    <p:sldId id="337" r:id="rId49"/>
    <p:sldId id="338" r:id="rId50"/>
    <p:sldId id="294"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orient="horz" pos="954" userDrawn="1">
          <p15:clr>
            <a:srgbClr val="A4A3A4"/>
          </p15:clr>
        </p15:guide>
        <p15:guide id="3" orient="horz" pos="678" userDrawn="1">
          <p15:clr>
            <a:srgbClr val="A4A3A4"/>
          </p15:clr>
        </p15:guide>
        <p15:guide id="4" pos="40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73DC"/>
    <a:srgbClr val="12569A"/>
    <a:srgbClr val="E3E4E4"/>
    <a:srgbClr val="95C4F3"/>
    <a:srgbClr val="0E24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7" d="100"/>
          <a:sy n="87" d="100"/>
        </p:scale>
        <p:origin x="-654" y="216"/>
      </p:cViewPr>
      <p:guideLst>
        <p:guide orient="horz" pos="2196"/>
        <p:guide orient="horz" pos="954"/>
        <p:guide orient="horz" pos="678"/>
        <p:guide pos="40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chemeClr val="accent1"/>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91</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885c5a1b-24ed-421f-b6be-d5b2d2f3e2f7}"/>
      </c:ext>
    </c:extLst>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rgbClr val="3B38A0"/>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300</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e9f65c20-29ea-453a-830c-baabf49709e4}"/>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rgbClr val="C02858"/>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40</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7af3e499-1ba9-42d6-94fb-daea87321e16}"/>
      </c:ext>
    </c:extLst>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chemeClr val="accent1"/>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91</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598f87fb-63e9-4bae-8f12-b2290310d80c}"/>
      </c:ext>
    </c:extLst>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rgbClr val="3B38A0"/>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300</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7d7714db-ec38-457b-ab40-8066afebf486}"/>
      </c:ext>
    </c:extLst>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1"/>
        <c:ser>
          <c:idx val="0"/>
          <c:order val="0"/>
          <c:tx>
            <c:strRef>
              <c:f>Sheet1!$A$2</c:f>
              <c:strCache>
                <c:ptCount val="1"/>
                <c:pt idx="0">
                  <c:v>Region 1</c:v>
                </c:pt>
              </c:strCache>
            </c:strRef>
          </c:tx>
          <c:spPr>
            <a:solidFill>
              <a:srgbClr val="C02858"/>
            </a:solidFill>
            <a:ln w="12700" cap="flat">
              <a:noFill/>
              <a:miter lim="400000"/>
            </a:ln>
            <a:effectLst/>
          </c:spPr>
          <c:explosion val="0"/>
          <c:dPt>
            <c:idx val="0"/>
            <c:bubble3D val="0"/>
            <c:spPr>
              <a:solidFill>
                <a:srgbClr val="12569A"/>
              </a:solidFill>
              <a:ln w="12700" cap="flat">
                <a:noFill/>
                <a:miter lim="400000"/>
              </a:ln>
              <a:effectLst/>
            </c:spPr>
          </c:dPt>
          <c:dPt>
            <c:idx val="1"/>
            <c:bubble3D val="0"/>
            <c:spPr>
              <a:solidFill>
                <a:srgbClr val="E4E4E4"/>
              </a:solidFill>
              <a:ln w="12700" cap="flat">
                <a:noFill/>
                <a:miter lim="400000"/>
              </a:ln>
              <a:effectLst/>
            </c:spPr>
          </c:dPt>
          <c:dLbls>
            <c:delete val="1"/>
          </c:dLbls>
          <c:cat>
            <c:strRef>
              <c:f>Sheet1!$B$1:$C$1</c:f>
              <c:strCache>
                <c:ptCount val="2"/>
                <c:pt idx="0">
                  <c:v>April</c:v>
                </c:pt>
                <c:pt idx="1">
                  <c:v>May</c:v>
                </c:pt>
              </c:strCache>
            </c:strRef>
          </c:cat>
          <c:val>
            <c:numRef>
              <c:f>Sheet1!$B$2:$C$2</c:f>
              <c:numCache>
                <c:formatCode>General</c:formatCode>
                <c:ptCount val="2"/>
                <c:pt idx="0">
                  <c:v>40</c:v>
                </c:pt>
                <c:pt idx="1">
                  <c:v>76</c:v>
                </c:pt>
              </c:numCache>
            </c:numRef>
          </c:val>
        </c:ser>
        <c:dLbls>
          <c:showLegendKey val="0"/>
          <c:showVal val="0"/>
          <c:showCatName val="0"/>
          <c:showSerName val="0"/>
          <c:showPercent val="0"/>
          <c:showBubbleSize val="0"/>
          <c:showLeaderLines val="1"/>
        </c:dLbls>
        <c:firstSliceAng val="0"/>
      </c:pieChart>
      <c:spPr>
        <a:noFill/>
        <a:ln w="12700" cap="flat">
          <a:noFill/>
          <a:miter lim="400000"/>
        </a:ln>
        <a:effectLst/>
      </c:spPr>
    </c:plotArea>
    <c:plotVisOnly val="1"/>
    <c:dispBlanksAs val="zero"/>
    <c:showDLblsOverMax val="1"/>
    <c:extLst>
      <c:ext uri="{0b15fc19-7d7d-44ad-8c2d-2c3a37ce22c3}">
        <chartProps xmlns="https://web.wps.cn/et/2018/main" chartId="{daff2f8e-ae58-4cd3-b543-41a4b691b9fc}"/>
      </c:ext>
    </c:extLst>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662032DF-F038-43BC-9589-A7F0926D62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71E13E65-EAB1-4137-8E78-13254BDAF9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E9D6F5-C3A7-42A2-86ED-A4BB6579E1A2}"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稻壳儿榴莲果果" descr="1740"/>
          <p:cNvPicPr>
            <a:picLocks noChangeAspect="1"/>
          </p:cNvPicPr>
          <p:nvPr userDrawn="1"/>
        </p:nvPicPr>
        <p:blipFill rotWithShape="1">
          <a:blip r:embed="rId2" cstate="screen"/>
          <a:srcRect/>
          <a:stretch>
            <a:fillRect/>
          </a:stretch>
        </p:blipFill>
        <p:spPr>
          <a:xfrm>
            <a:off x="0" y="0"/>
            <a:ext cx="12192000" cy="6858000"/>
          </a:xfrm>
          <a:prstGeom prst="rect">
            <a:avLst/>
          </a:prstGeom>
        </p:spPr>
      </p:pic>
      <p:sp>
        <p:nvSpPr>
          <p:cNvPr id="8" name="稻壳儿榴莲果果"/>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9" name="稻壳儿榴莲果果"/>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500360" y="542544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8" name="Circle"/>
          <p:cNvSpPr/>
          <p:nvPr userDrawn="1"/>
        </p:nvSpPr>
        <p:spPr>
          <a:xfrm>
            <a:off x="304389" y="38446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9"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0"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6157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892794"/>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稻壳儿榴莲果果" descr="1740"/>
          <p:cNvPicPr>
            <a:picLocks noChangeAspect="1"/>
          </p:cNvPicPr>
          <p:nvPr userDrawn="1"/>
        </p:nvPicPr>
        <p:blipFill rotWithShape="1">
          <a:blip r:embed="rId2" cstate="screen"/>
          <a:srcRect/>
          <a:stretch>
            <a:fillRect/>
          </a:stretch>
        </p:blipFill>
        <p:spPr>
          <a:xfrm>
            <a:off x="0" y="0"/>
            <a:ext cx="12192000" cy="6858000"/>
          </a:xfrm>
          <a:prstGeom prst="rect">
            <a:avLst/>
          </a:prstGeom>
        </p:spPr>
      </p:pic>
      <p:sp>
        <p:nvSpPr>
          <p:cNvPr id="8" name="稻壳儿榴莲果果"/>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9" name="稻壳儿榴莲果果"/>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500360" y="542544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E2453"/>
        </a:solidFill>
        <a:effectLst/>
      </p:bgPr>
    </p:bg>
    <p:spTree>
      <p:nvGrpSpPr>
        <p:cNvPr id="1" name=""/>
        <p:cNvGrpSpPr/>
        <p:nvPr/>
      </p:nvGrpSpPr>
      <p:grpSpPr>
        <a:xfrm>
          <a:off x="0" y="0"/>
          <a:ext cx="0" cy="0"/>
          <a:chOff x="0" y="0"/>
          <a:chExt cx="0" cy="0"/>
        </a:xfrm>
      </p:grpSpPr>
      <p:pic>
        <p:nvPicPr>
          <p:cNvPr id="7" name="稻壳儿榴莲果果" descr="362"/>
          <p:cNvPicPr>
            <a:picLocks noChangeAspect="1"/>
          </p:cNvPicPr>
          <p:nvPr userDrawn="1"/>
        </p:nvPicPr>
        <p:blipFill>
          <a:blip r:embed="rId2" cstate="screen"/>
          <a:stretch>
            <a:fillRect/>
          </a:stretch>
        </p:blipFill>
        <p:spPr>
          <a:xfrm>
            <a:off x="0" y="0"/>
            <a:ext cx="10273380" cy="6858000"/>
          </a:xfrm>
          <a:prstGeom prst="rect">
            <a:avLst/>
          </a:prstGeom>
        </p:spPr>
      </p:pic>
      <p:sp>
        <p:nvSpPr>
          <p:cNvPr id="8" name="稻壳儿榴莲果果"/>
          <p:cNvSpPr/>
          <p:nvPr userDrawn="1"/>
        </p:nvSpPr>
        <p:spPr>
          <a:xfrm>
            <a:off x="1524000" y="0"/>
            <a:ext cx="932688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9" name="稻壳儿榴莲果果"/>
          <p:cNvSpPr/>
          <p:nvPr userDrawn="1"/>
        </p:nvSpPr>
        <p:spPr bwMode="auto">
          <a:xfrm>
            <a:off x="9441013" y="-1125032"/>
            <a:ext cx="4712733" cy="4687259"/>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4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138368" y="3429000"/>
            <a:ext cx="1425023" cy="141732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1" name="稻壳儿榴莲果果"/>
          <p:cNvSpPr/>
          <p:nvPr userDrawn="1"/>
        </p:nvSpPr>
        <p:spPr bwMode="auto">
          <a:xfrm>
            <a:off x="-914400" y="5303520"/>
            <a:ext cx="2819400" cy="280416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稻壳儿榴莲果果" descr="399"/>
          <p:cNvPicPr>
            <a:picLocks noChangeAspect="1"/>
          </p:cNvPicPr>
          <p:nvPr userDrawn="1"/>
        </p:nvPicPr>
        <p:blipFill rotWithShape="1">
          <a:blip r:embed="rId2" cstate="screen"/>
          <a:srcRect/>
          <a:stretch>
            <a:fillRect/>
          </a:stretch>
        </p:blipFill>
        <p:spPr>
          <a:xfrm>
            <a:off x="1" y="1"/>
            <a:ext cx="12192000" cy="6858000"/>
          </a:xfrm>
          <a:prstGeom prst="rect">
            <a:avLst/>
          </a:prstGeom>
        </p:spPr>
      </p:pic>
      <p:sp>
        <p:nvSpPr>
          <p:cNvPr id="9" name="稻壳儿榴莲果果"/>
          <p:cNvSpPr/>
          <p:nvPr userDrawn="1"/>
        </p:nvSpPr>
        <p:spPr>
          <a:xfrm flipH="1">
            <a:off x="0" y="1"/>
            <a:ext cx="826897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4" name="稻壳儿榴莲果果"/>
          <p:cNvSpPr/>
          <p:nvPr userDrawn="1"/>
        </p:nvSpPr>
        <p:spPr bwMode="auto">
          <a:xfrm>
            <a:off x="-2651760" y="-1980397"/>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0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5" name="稻壳儿榴莲果果"/>
          <p:cNvSpPr/>
          <p:nvPr userDrawn="1"/>
        </p:nvSpPr>
        <p:spPr bwMode="auto">
          <a:xfrm>
            <a:off x="3191095" y="650966"/>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8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0293" y="106680"/>
            <a:ext cx="682508" cy="538695"/>
            <a:chOff x="-2926080" y="259080"/>
            <a:chExt cx="7847109" cy="6193620"/>
          </a:xfrm>
          <a:solidFill>
            <a:srgbClr val="12569A"/>
          </a:solidFill>
        </p:grpSpPr>
        <p:sp>
          <p:nvSpPr>
            <p:cNvPr id="7"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8"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cxnSp>
        <p:nvCxnSpPr>
          <p:cNvPr id="12" name="直接连接符 11"/>
          <p:cNvCxnSpPr>
            <a:stCxn id="7" idx="32"/>
          </p:cNvCxnSpPr>
          <p:nvPr userDrawn="1"/>
        </p:nvCxnSpPr>
        <p:spPr>
          <a:xfrm>
            <a:off x="422608" y="645375"/>
            <a:ext cx="11477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Line"/>
          <p:cNvSpPr/>
          <p:nvPr userDrawn="1"/>
        </p:nvSpPr>
        <p:spPr>
          <a:xfrm flipV="1">
            <a:off x="11862238"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26" name="组合 25"/>
          <p:cNvGrpSpPr/>
          <p:nvPr userDrawn="1"/>
        </p:nvGrpSpPr>
        <p:grpSpPr>
          <a:xfrm>
            <a:off x="11759672" y="3006454"/>
            <a:ext cx="169136" cy="962805"/>
            <a:chOff x="329672" y="1116694"/>
            <a:chExt cx="169136" cy="962805"/>
          </a:xfrm>
        </p:grpSpPr>
        <p:sp>
          <p:nvSpPr>
            <p:cNvPr id="10" name="Circle"/>
            <p:cNvSpPr/>
            <p:nvPr userDrawn="1"/>
          </p:nvSpPr>
          <p:spPr>
            <a:xfrm>
              <a:off x="329672" y="111669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168400"/>
              <a:ext cx="76465" cy="76465"/>
            </a:xfrm>
            <a:prstGeom prst="ellipse">
              <a:avLst/>
            </a:prstGeom>
            <a:solidFill>
              <a:srgbClr val="E4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0" name="组合 19"/>
          <p:cNvGrpSpPr/>
          <p:nvPr userDrawn="1"/>
        </p:nvGrpSpPr>
        <p:grpSpPr>
          <a:xfrm>
            <a:off x="130293" y="106680"/>
            <a:ext cx="682508" cy="538695"/>
            <a:chOff x="-2926080" y="259080"/>
            <a:chExt cx="7847109" cy="6193620"/>
          </a:xfrm>
          <a:solidFill>
            <a:srgbClr val="12569A"/>
          </a:solidFill>
        </p:grpSpPr>
        <p:sp>
          <p:nvSpPr>
            <p:cNvPr id="21"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2"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11862238"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8" name="Slide Number"/>
          <p:cNvSpPr txBox="1">
            <a:spLocks noGrp="1"/>
          </p:cNvSpPr>
          <p:nvPr>
            <p:ph type="sldNum" sz="quarter" idx="2"/>
          </p:nvPr>
        </p:nvSpPr>
        <p:spPr>
          <a:xfrm>
            <a:off x="11705344" y="6360763"/>
            <a:ext cx="313788" cy="222251"/>
          </a:xfrm>
          <a:prstGeom prst="rect">
            <a:avLst/>
          </a:prstGeom>
        </p:spPr>
        <p:txBody>
          <a:bodyPr wrap="square"/>
          <a:lstStyle>
            <a:lvl1pPr>
              <a:defRPr sz="1000">
                <a:solidFill>
                  <a:schemeClr val="tx1"/>
                </a:solidFill>
                <a:latin typeface="Open Sans Bold"/>
                <a:ea typeface="Open Sans Bold"/>
                <a:cs typeface="Open Sans Bold"/>
                <a:sym typeface="Open Sans Bold"/>
              </a:defRPr>
            </a:lvl1pPr>
          </a:lstStyle>
          <a:p>
            <a:fld id="{86CB4B4D-7CA3-9044-876B-883B54F8677D}" type="slidenum">
              <a:rPr lang="en-US" smtClean="0"/>
            </a:fld>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8" name="Line"/>
          <p:cNvSpPr/>
          <p:nvPr userDrawn="1"/>
        </p:nvSpPr>
        <p:spPr>
          <a:xfrm flipV="1">
            <a:off x="116665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9" name="组合 18"/>
          <p:cNvGrpSpPr/>
          <p:nvPr userDrawn="1"/>
        </p:nvGrpSpPr>
        <p:grpSpPr>
          <a:xfrm>
            <a:off x="11581989" y="3014074"/>
            <a:ext cx="169136" cy="955185"/>
            <a:chOff x="329672" y="1124314"/>
            <a:chExt cx="169136" cy="955185"/>
          </a:xfrm>
        </p:grpSpPr>
        <p:sp>
          <p:nvSpPr>
            <p:cNvPr id="2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5" name="组合 24"/>
          <p:cNvGrpSpPr/>
          <p:nvPr userDrawn="1"/>
        </p:nvGrpSpPr>
        <p:grpSpPr>
          <a:xfrm>
            <a:off x="11407893" y="106680"/>
            <a:ext cx="682508" cy="538695"/>
            <a:chOff x="-2926080" y="259080"/>
            <a:chExt cx="7847109" cy="6193620"/>
          </a:xfrm>
          <a:solidFill>
            <a:srgbClr val="12569A"/>
          </a:solidFill>
        </p:grpSpPr>
        <p:sp>
          <p:nvSpPr>
            <p:cNvPr id="2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8" name="Line"/>
          <p:cNvSpPr/>
          <p:nvPr userDrawn="1"/>
        </p:nvSpPr>
        <p:spPr>
          <a:xfrm flipV="1">
            <a:off x="116665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9" name="Slide Number"/>
          <p:cNvSpPr txBox="1">
            <a:spLocks noGrp="1"/>
          </p:cNvSpPr>
          <p:nvPr>
            <p:ph type="sldNum" sz="quarter" idx="2"/>
          </p:nvPr>
        </p:nvSpPr>
        <p:spPr>
          <a:xfrm>
            <a:off x="114629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9" name="组合 8"/>
          <p:cNvGrpSpPr/>
          <p:nvPr userDrawn="1"/>
        </p:nvGrpSpPr>
        <p:grpSpPr>
          <a:xfrm>
            <a:off x="304389" y="3014074"/>
            <a:ext cx="169136" cy="955185"/>
            <a:chOff x="329672" y="1124314"/>
            <a:chExt cx="169136" cy="955185"/>
          </a:xfrm>
        </p:grpSpPr>
        <p:sp>
          <p:nvSpPr>
            <p:cNvPr id="1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8" name="组合 17"/>
          <p:cNvGrpSpPr/>
          <p:nvPr userDrawn="1"/>
        </p:nvGrpSpPr>
        <p:grpSpPr>
          <a:xfrm>
            <a:off x="304389" y="3058160"/>
            <a:ext cx="169136" cy="911099"/>
            <a:chOff x="329672" y="1168400"/>
            <a:chExt cx="169136" cy="911099"/>
          </a:xfrm>
        </p:grpSpPr>
        <p:sp>
          <p:nvSpPr>
            <p:cNvPr id="29" name="Circle"/>
            <p:cNvSpPr/>
            <p:nvPr userDrawn="1"/>
          </p:nvSpPr>
          <p:spPr>
            <a:xfrm>
              <a:off x="329672" y="1404462"/>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0" name="Circle"/>
            <p:cNvSpPr/>
            <p:nvPr userDrawn="1"/>
          </p:nvSpPr>
          <p:spPr>
            <a:xfrm>
              <a:off x="376007" y="116840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44661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4" name="组合 23"/>
          <p:cNvGrpSpPr/>
          <p:nvPr userDrawn="1"/>
        </p:nvGrpSpPr>
        <p:grpSpPr>
          <a:xfrm>
            <a:off x="130293" y="106680"/>
            <a:ext cx="682508" cy="538695"/>
            <a:chOff x="-2926080" y="259080"/>
            <a:chExt cx="7847109" cy="6193620"/>
          </a:xfrm>
          <a:solidFill>
            <a:srgbClr val="12569A"/>
          </a:solidFill>
        </p:grpSpPr>
        <p:sp>
          <p:nvSpPr>
            <p:cNvPr id="25"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6"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3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0" name="Circle"/>
          <p:cNvSpPr/>
          <p:nvPr userDrawn="1"/>
        </p:nvSpPr>
        <p:spPr>
          <a:xfrm>
            <a:off x="304389" y="35652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50725" y="361577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50725" y="389279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E2453"/>
        </a:solidFill>
        <a:effectLst/>
      </p:bgPr>
    </p:bg>
    <p:spTree>
      <p:nvGrpSpPr>
        <p:cNvPr id="1" name=""/>
        <p:cNvGrpSpPr/>
        <p:nvPr/>
      </p:nvGrpSpPr>
      <p:grpSpPr>
        <a:xfrm>
          <a:off x="0" y="0"/>
          <a:ext cx="0" cy="0"/>
          <a:chOff x="0" y="0"/>
          <a:chExt cx="0" cy="0"/>
        </a:xfrm>
      </p:grpSpPr>
      <p:pic>
        <p:nvPicPr>
          <p:cNvPr id="7" name="稻壳儿榴莲果果" descr="362"/>
          <p:cNvPicPr>
            <a:picLocks noChangeAspect="1"/>
          </p:cNvPicPr>
          <p:nvPr userDrawn="1"/>
        </p:nvPicPr>
        <p:blipFill>
          <a:blip r:embed="rId2" cstate="screen"/>
          <a:stretch>
            <a:fillRect/>
          </a:stretch>
        </p:blipFill>
        <p:spPr>
          <a:xfrm>
            <a:off x="0" y="0"/>
            <a:ext cx="10273380" cy="6858000"/>
          </a:xfrm>
          <a:prstGeom prst="rect">
            <a:avLst/>
          </a:prstGeom>
        </p:spPr>
      </p:pic>
      <p:sp>
        <p:nvSpPr>
          <p:cNvPr id="8" name="稻壳儿榴莲果果"/>
          <p:cNvSpPr/>
          <p:nvPr userDrawn="1"/>
        </p:nvSpPr>
        <p:spPr>
          <a:xfrm>
            <a:off x="1524000" y="0"/>
            <a:ext cx="932688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9" name="稻壳儿榴莲果果"/>
          <p:cNvSpPr/>
          <p:nvPr userDrawn="1"/>
        </p:nvSpPr>
        <p:spPr bwMode="auto">
          <a:xfrm>
            <a:off x="9441013" y="-1125032"/>
            <a:ext cx="4712733" cy="4687259"/>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4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138368" y="3429000"/>
            <a:ext cx="1425023" cy="141732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1" name="稻壳儿榴莲果果"/>
          <p:cNvSpPr/>
          <p:nvPr userDrawn="1"/>
        </p:nvSpPr>
        <p:spPr bwMode="auto">
          <a:xfrm>
            <a:off x="-914400" y="5303520"/>
            <a:ext cx="2819400" cy="280416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8" name="Circle"/>
          <p:cNvSpPr/>
          <p:nvPr userDrawn="1"/>
        </p:nvSpPr>
        <p:spPr>
          <a:xfrm>
            <a:off x="304389" y="38446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9"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0"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6157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892794"/>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稻壳儿榴莲果果" descr="399"/>
          <p:cNvPicPr>
            <a:picLocks noChangeAspect="1"/>
          </p:cNvPicPr>
          <p:nvPr userDrawn="1"/>
        </p:nvPicPr>
        <p:blipFill rotWithShape="1">
          <a:blip r:embed="rId2" cstate="screen"/>
          <a:srcRect/>
          <a:stretch>
            <a:fillRect/>
          </a:stretch>
        </p:blipFill>
        <p:spPr>
          <a:xfrm>
            <a:off x="1" y="1"/>
            <a:ext cx="12192000" cy="6858000"/>
          </a:xfrm>
          <a:prstGeom prst="rect">
            <a:avLst/>
          </a:prstGeom>
        </p:spPr>
      </p:pic>
      <p:sp>
        <p:nvSpPr>
          <p:cNvPr id="9" name="稻壳儿榴莲果果"/>
          <p:cNvSpPr/>
          <p:nvPr userDrawn="1"/>
        </p:nvSpPr>
        <p:spPr>
          <a:xfrm flipH="1">
            <a:off x="0" y="1"/>
            <a:ext cx="826897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4" name="稻壳儿榴莲果果"/>
          <p:cNvSpPr/>
          <p:nvPr userDrawn="1"/>
        </p:nvSpPr>
        <p:spPr bwMode="auto">
          <a:xfrm>
            <a:off x="-2651760" y="-1980397"/>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0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5" name="稻壳儿榴莲果果"/>
          <p:cNvSpPr/>
          <p:nvPr userDrawn="1"/>
        </p:nvSpPr>
        <p:spPr bwMode="auto">
          <a:xfrm>
            <a:off x="3191095" y="650966"/>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8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0293" y="106680"/>
            <a:ext cx="682508" cy="538695"/>
            <a:chOff x="-2926080" y="259080"/>
            <a:chExt cx="7847109" cy="6193620"/>
          </a:xfrm>
          <a:solidFill>
            <a:srgbClr val="12569A"/>
          </a:solidFill>
        </p:grpSpPr>
        <p:sp>
          <p:nvSpPr>
            <p:cNvPr id="7"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8"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cxnSp>
        <p:nvCxnSpPr>
          <p:cNvPr id="12" name="直接连接符 11"/>
          <p:cNvCxnSpPr>
            <a:stCxn id="7" idx="32"/>
          </p:cNvCxnSpPr>
          <p:nvPr userDrawn="1"/>
        </p:nvCxnSpPr>
        <p:spPr>
          <a:xfrm>
            <a:off x="422608" y="645375"/>
            <a:ext cx="11477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Line"/>
          <p:cNvSpPr/>
          <p:nvPr userDrawn="1"/>
        </p:nvSpPr>
        <p:spPr>
          <a:xfrm flipV="1">
            <a:off x="11862238"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26" name="组合 25"/>
          <p:cNvGrpSpPr/>
          <p:nvPr userDrawn="1"/>
        </p:nvGrpSpPr>
        <p:grpSpPr>
          <a:xfrm>
            <a:off x="11759672" y="3006454"/>
            <a:ext cx="169136" cy="962805"/>
            <a:chOff x="329672" y="1116694"/>
            <a:chExt cx="169136" cy="962805"/>
          </a:xfrm>
        </p:grpSpPr>
        <p:sp>
          <p:nvSpPr>
            <p:cNvPr id="10" name="Circle"/>
            <p:cNvSpPr/>
            <p:nvPr userDrawn="1"/>
          </p:nvSpPr>
          <p:spPr>
            <a:xfrm>
              <a:off x="329672" y="111669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168400"/>
              <a:ext cx="76465" cy="76465"/>
            </a:xfrm>
            <a:prstGeom prst="ellipse">
              <a:avLst/>
            </a:prstGeom>
            <a:solidFill>
              <a:srgbClr val="E4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0" name="组合 19"/>
          <p:cNvGrpSpPr/>
          <p:nvPr userDrawn="1"/>
        </p:nvGrpSpPr>
        <p:grpSpPr>
          <a:xfrm>
            <a:off x="130293" y="106680"/>
            <a:ext cx="682508" cy="538695"/>
            <a:chOff x="-2926080" y="259080"/>
            <a:chExt cx="7847109" cy="6193620"/>
          </a:xfrm>
          <a:solidFill>
            <a:srgbClr val="12569A"/>
          </a:solidFill>
        </p:grpSpPr>
        <p:sp>
          <p:nvSpPr>
            <p:cNvPr id="21"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2"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11862238"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8" name="Slide Number"/>
          <p:cNvSpPr txBox="1">
            <a:spLocks noGrp="1"/>
          </p:cNvSpPr>
          <p:nvPr>
            <p:ph type="sldNum" sz="quarter" idx="2"/>
          </p:nvPr>
        </p:nvSpPr>
        <p:spPr>
          <a:xfrm>
            <a:off x="11705344" y="6360763"/>
            <a:ext cx="313788" cy="222251"/>
          </a:xfrm>
          <a:prstGeom prst="rect">
            <a:avLst/>
          </a:prstGeom>
        </p:spPr>
        <p:txBody>
          <a:bodyPr wrap="square"/>
          <a:lstStyle>
            <a:lvl1pPr>
              <a:defRPr sz="1000">
                <a:solidFill>
                  <a:schemeClr val="tx1"/>
                </a:solidFill>
                <a:latin typeface="Open Sans Bold"/>
                <a:ea typeface="Open Sans Bold"/>
                <a:cs typeface="Open Sans Bold"/>
                <a:sym typeface="Open Sans Bold"/>
              </a:defRPr>
            </a:lvl1pPr>
          </a:lstStyle>
          <a:p>
            <a:fld id="{86CB4B4D-7CA3-9044-876B-883B54F8677D}" type="slidenum">
              <a:rPr lang="en-US" smtClean="0"/>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8" name="Line"/>
          <p:cNvSpPr/>
          <p:nvPr userDrawn="1"/>
        </p:nvSpPr>
        <p:spPr>
          <a:xfrm flipV="1">
            <a:off x="116665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9" name="组合 18"/>
          <p:cNvGrpSpPr/>
          <p:nvPr userDrawn="1"/>
        </p:nvGrpSpPr>
        <p:grpSpPr>
          <a:xfrm>
            <a:off x="11581989" y="3014074"/>
            <a:ext cx="169136" cy="955185"/>
            <a:chOff x="329672" y="1124314"/>
            <a:chExt cx="169136" cy="955185"/>
          </a:xfrm>
        </p:grpSpPr>
        <p:sp>
          <p:nvSpPr>
            <p:cNvPr id="2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5" name="组合 24"/>
          <p:cNvGrpSpPr/>
          <p:nvPr userDrawn="1"/>
        </p:nvGrpSpPr>
        <p:grpSpPr>
          <a:xfrm>
            <a:off x="11407893" y="106680"/>
            <a:ext cx="682508" cy="538695"/>
            <a:chOff x="-2926080" y="259080"/>
            <a:chExt cx="7847109" cy="6193620"/>
          </a:xfrm>
          <a:solidFill>
            <a:srgbClr val="12569A"/>
          </a:solidFill>
        </p:grpSpPr>
        <p:sp>
          <p:nvSpPr>
            <p:cNvPr id="2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8" name="Line"/>
          <p:cNvSpPr/>
          <p:nvPr userDrawn="1"/>
        </p:nvSpPr>
        <p:spPr>
          <a:xfrm flipV="1">
            <a:off x="116665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9" name="Slide Number"/>
          <p:cNvSpPr txBox="1">
            <a:spLocks noGrp="1"/>
          </p:cNvSpPr>
          <p:nvPr>
            <p:ph type="sldNum" sz="quarter" idx="2"/>
          </p:nvPr>
        </p:nvSpPr>
        <p:spPr>
          <a:xfrm>
            <a:off x="114629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9" name="组合 8"/>
          <p:cNvGrpSpPr/>
          <p:nvPr userDrawn="1"/>
        </p:nvGrpSpPr>
        <p:grpSpPr>
          <a:xfrm>
            <a:off x="304389" y="3014074"/>
            <a:ext cx="169136" cy="955185"/>
            <a:chOff x="329672" y="1124314"/>
            <a:chExt cx="169136" cy="955185"/>
          </a:xfrm>
        </p:grpSpPr>
        <p:sp>
          <p:nvSpPr>
            <p:cNvPr id="1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8" name="组合 17"/>
          <p:cNvGrpSpPr/>
          <p:nvPr userDrawn="1"/>
        </p:nvGrpSpPr>
        <p:grpSpPr>
          <a:xfrm>
            <a:off x="304389" y="3058160"/>
            <a:ext cx="169136" cy="911099"/>
            <a:chOff x="329672" y="1168400"/>
            <a:chExt cx="169136" cy="911099"/>
          </a:xfrm>
        </p:grpSpPr>
        <p:sp>
          <p:nvSpPr>
            <p:cNvPr id="29" name="Circle"/>
            <p:cNvSpPr/>
            <p:nvPr userDrawn="1"/>
          </p:nvSpPr>
          <p:spPr>
            <a:xfrm>
              <a:off x="329672" y="1404462"/>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0" name="Circle"/>
            <p:cNvSpPr/>
            <p:nvPr userDrawn="1"/>
          </p:nvSpPr>
          <p:spPr>
            <a:xfrm>
              <a:off x="376007" y="116840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44661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4" name="组合 23"/>
          <p:cNvGrpSpPr/>
          <p:nvPr userDrawn="1"/>
        </p:nvGrpSpPr>
        <p:grpSpPr>
          <a:xfrm>
            <a:off x="130293" y="106680"/>
            <a:ext cx="682508" cy="538695"/>
            <a:chOff x="-2926080" y="259080"/>
            <a:chExt cx="7847109" cy="6193620"/>
          </a:xfrm>
          <a:solidFill>
            <a:srgbClr val="12569A"/>
          </a:solidFill>
        </p:grpSpPr>
        <p:sp>
          <p:nvSpPr>
            <p:cNvPr id="25"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6"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3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0" name="Circle"/>
          <p:cNvSpPr/>
          <p:nvPr userDrawn="1"/>
        </p:nvSpPr>
        <p:spPr>
          <a:xfrm>
            <a:off x="304389" y="35652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50725" y="361577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50725" y="389279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1" Type="http://schemas.openxmlformats.org/officeDocument/2006/relationships/theme" Target="../theme/theme2.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fld id="{633E5097-7D29-4C9F-8DE8-88C28BE3D9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fld id="{633E5097-7D29-4C9F-8DE8-88C28BE3D9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image" Target="../media/image7.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chart" Target="../charts/chart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7.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image" Target="../media/image7.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679450" y="2261870"/>
            <a:ext cx="6123940" cy="2306955"/>
          </a:xfrm>
          <a:prstGeom prst="rect">
            <a:avLst/>
          </a:prstGeom>
        </p:spPr>
        <p:txBody>
          <a:bodyPr wrap="square">
            <a:spAutoFit/>
          </a:bodyPr>
          <a:lstStyle/>
          <a:p>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机械基础 （第三版）</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14" name="稻壳儿榴莲果果"/>
          <p:cNvSpPr/>
          <p:nvPr/>
        </p:nvSpPr>
        <p:spPr>
          <a:xfrm>
            <a:off x="742941" y="4568726"/>
            <a:ext cx="5187950" cy="521970"/>
          </a:xfrm>
          <a:prstGeom prst="rect">
            <a:avLst/>
          </a:prstGeom>
        </p:spPr>
        <p:txBody>
          <a:bodyPr wrap="none">
            <a:spAutoFit/>
          </a:bodyPr>
          <a:lstStyle/>
          <a:p>
            <a:pPr algn="dist"/>
            <a:r>
              <a:rPr lang="zh-CN" altLang="en-US" sz="2800" b="1" dirty="0">
                <a:solidFill>
                  <a:schemeClr val="bg1"/>
                </a:solidFill>
                <a:cs typeface="宋体" panose="02010600030101010101" pitchFamily="2" charset="-122"/>
              </a:rPr>
              <a:t>项目二　常用传动的选型与设计</a:t>
            </a:r>
            <a:endParaRPr lang="zh-CN" altLang="en-US" sz="2800" b="1" dirty="0">
              <a:solidFill>
                <a:schemeClr val="bg1"/>
              </a:solidFill>
              <a:cs typeface="宋体" panose="02010600030101010101" pitchFamily="2" charset="-122"/>
            </a:endParaRPr>
          </a:p>
        </p:txBody>
      </p:sp>
      <p:sp>
        <p:nvSpPr>
          <p:cNvPr id="16" name="稻壳儿榴莲果果"/>
          <p:cNvSpPr/>
          <p:nvPr/>
        </p:nvSpPr>
        <p:spPr>
          <a:xfrm>
            <a:off x="756276" y="311885"/>
            <a:ext cx="1960880" cy="521970"/>
          </a:xfrm>
          <a:prstGeom prst="rect">
            <a:avLst/>
          </a:prstGeom>
        </p:spPr>
        <p:txBody>
          <a:bodyPr wrap="none">
            <a:spAutoFit/>
          </a:bodyPr>
          <a:lstStyle/>
          <a:p>
            <a:pPr algn="dist"/>
            <a:r>
              <a:rPr lang="zh-CN" altLang="en-US" sz="2800" dirty="0" smtClean="0">
                <a:solidFill>
                  <a:schemeClr val="bg1"/>
                </a:solidFill>
                <a:cs typeface="宋体" panose="02010600030101010101" pitchFamily="2" charset="-122"/>
              </a:rPr>
              <a:t>北京出版社</a:t>
            </a:r>
            <a:endParaRPr lang="zh-CN" altLang="en-US" sz="2800" dirty="0">
              <a:solidFill>
                <a:schemeClr val="bg1"/>
              </a:solidFill>
              <a:cs typeface="宋体" panose="02010600030101010101" pitchFamily="2" charset="-122"/>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Part.2</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带传动设计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593090" y="4134485"/>
            <a:ext cx="4462145"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带传动可分为摩擦型和啮合型。对于摩擦型带传动，按截面形状可分为平带、V带、多楔带和圆带传动。</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302260" y="3748405"/>
            <a:ext cx="589597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（一）带传动的类型</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5518785" y="4134485"/>
            <a:ext cx="6673215" cy="2493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带有挠性和良好的弹性，能缓和冲击，吸收振动，故带传动运转平稳、噪声小。（2）传动过载时，带会在小带轮上打滑，可防止其他零件损坏。（3）结构简单、制造方便、易损件（带）更换快、成本低廉、维护方便。（4）带与带轮工作面间存在弹性滑动，不能保证准确的传动比，且外廓尺寸较大。（5）带传动因需张紧，故作用在轴和轴承上的力较大，传动效率较低。</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450362" y="374815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（二）带传动的特点</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998538" y="310486"/>
            <a:ext cx="5490845"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一、带传动的类型和特点认知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593090" y="836930"/>
            <a:ext cx="5038090" cy="2912110"/>
          </a:xfrm>
          <a:prstGeom prst="rect">
            <a:avLst/>
          </a:prstGeom>
        </p:spPr>
      </p:pic>
      <p:pic>
        <p:nvPicPr>
          <p:cNvPr id="3" name="图片 2"/>
          <p:cNvPicPr>
            <a:picLocks noChangeAspect="1"/>
          </p:cNvPicPr>
          <p:nvPr/>
        </p:nvPicPr>
        <p:blipFill>
          <a:blip r:embed="rId2" cstate="print"/>
          <a:stretch>
            <a:fillRect/>
          </a:stretch>
        </p:blipFill>
        <p:spPr>
          <a:xfrm>
            <a:off x="6325235" y="772160"/>
            <a:ext cx="5383530" cy="29762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稻壳儿榴莲果果"/>
          <p:cNvPicPr/>
          <p:nvPr/>
        </p:nvPicPr>
        <p:blipFill>
          <a:blip r:embed="rId1" cstate="print"/>
          <a:stretch>
            <a:fillRect/>
          </a:stretch>
        </p:blipFill>
        <p:spPr>
          <a:xfrm>
            <a:off x="900430" y="1066800"/>
            <a:ext cx="5584825" cy="4810760"/>
          </a:xfrm>
          <a:prstGeom prst="roundRect">
            <a:avLst>
              <a:gd name="adj" fmla="val 3805"/>
            </a:avLst>
          </a:prstGeom>
        </p:spPr>
      </p:pic>
      <p:sp>
        <p:nvSpPr>
          <p:cNvPr id="29" name="稻壳儿榴莲果果"/>
          <p:cNvSpPr/>
          <p:nvPr/>
        </p:nvSpPr>
        <p:spPr>
          <a:xfrm>
            <a:off x="6959600" y="165862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485255" y="932180"/>
            <a:ext cx="570674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（一）普通 V 带的结构和标准</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578600" y="1885315"/>
            <a:ext cx="5457825" cy="33235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V 带有多种类型，如普通 V 带、窄 V 带、宽 V 带、联组 V 带、汽车 V 带、轻型 V带、齿形 V 带、大楔角 V 带等。最常用的是普通 V 带，为无接头的环形带，由包布、顶胶、抗拉体、底胶等部分组成。普通 V 带按截面尺寸分为 Y、Z、A、B、C、D、E七种型号</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。V 带运转绕过带轮时，顶部被拉长，底部受压变短，其间必有一层长度不变，在带中这种保持原长不变的层面叫作节面，带的节面宽度称为节宽。</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103630" y="34261"/>
            <a:ext cx="385953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二、V 带和带轮设计</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959600" y="165862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485255" y="932180"/>
            <a:ext cx="570674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（二）普通 V 带轮的结构</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578600" y="1885315"/>
            <a:ext cx="5457825" cy="33235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带轮的材料常用灰铸铁，当带速 v&lt;25m/s 时，用 HT150；v=25～30m/s 时，用 HT200。</a:t>
            </a:r>
            <a:endPar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速度更高时可用铸钢或钢板冲压后焊接而成。小功率传动可用铸铝合金或工程塑料。带轮的结构设计，主要是根据带轮的基准直径 dd 选择结构类型和孔径，根据带的型号确定出轮槽尺寸，并根据经验公式和孔径确定出带轮的其他结构尺寸并以此绘制出带轮的零件工作图，注出公差及技术要求等。</a:t>
            </a:r>
            <a:endPar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103630" y="34261"/>
            <a:ext cx="385953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二、V 带和带轮设计</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765175" y="932180"/>
            <a:ext cx="5547360" cy="553656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稻壳儿榴莲果果"/>
          <p:cNvCxnSpPr/>
          <p:nvPr/>
        </p:nvCxnSpPr>
        <p:spPr>
          <a:xfrm flipH="1">
            <a:off x="5309235" y="1527510"/>
            <a:ext cx="1454007" cy="0"/>
          </a:xfrm>
          <a:prstGeom prst="line">
            <a:avLst/>
          </a:prstGeom>
          <a:ln>
            <a:solidFill>
              <a:srgbClr val="12569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8" name="稻壳儿榴莲果果"/>
          <p:cNvCxnSpPr/>
          <p:nvPr/>
        </p:nvCxnSpPr>
        <p:spPr>
          <a:xfrm flipH="1">
            <a:off x="5309235" y="3515407"/>
            <a:ext cx="1454007" cy="0"/>
          </a:xfrm>
          <a:prstGeom prst="line">
            <a:avLst/>
          </a:prstGeom>
          <a:ln>
            <a:solidFill>
              <a:srgbClr val="3F73DC"/>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稻壳儿榴莲果果"/>
          <p:cNvCxnSpPr/>
          <p:nvPr/>
        </p:nvCxnSpPr>
        <p:spPr>
          <a:xfrm flipH="1">
            <a:off x="5278361" y="4957925"/>
            <a:ext cx="1454007" cy="0"/>
          </a:xfrm>
          <a:prstGeom prst="line">
            <a:avLst/>
          </a:prstGeom>
          <a:ln>
            <a:solidFill>
              <a:srgbClr val="12569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稻壳儿榴莲果果"/>
          <p:cNvSpPr/>
          <p:nvPr/>
        </p:nvSpPr>
        <p:spPr>
          <a:xfrm>
            <a:off x="2566670" y="1645285"/>
            <a:ext cx="340677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带传递的力</a:t>
            </a:r>
            <a:endParaRPr lang="en-US" sz="1600" dirty="0">
              <a:latin typeface="宋体" panose="02010600030101010101" pitchFamily="2" charset="-122"/>
              <a:ea typeface="宋体" panose="02010600030101010101" pitchFamily="2" charset="-122"/>
              <a:cs typeface="Arial" panose="020B0604020202020204" pitchFamily="34" charset="0"/>
            </a:endParaRPr>
          </a:p>
          <a:p>
            <a:pPr algn="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 由离心力所产生的拉力</a:t>
            </a:r>
            <a:endParaRPr lang="en-US" sz="1600" dirty="0">
              <a:latin typeface="宋体" panose="02010600030101010101" pitchFamily="2" charset="-122"/>
              <a:ea typeface="宋体" panose="02010600030101010101" pitchFamily="2" charset="-122"/>
              <a:cs typeface="Arial" panose="020B0604020202020204" pitchFamily="34" charset="0"/>
            </a:endParaRPr>
          </a:p>
          <a:p>
            <a:pPr algn="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 作用在轴上的压力</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45" name="稻壳儿榴莲果果"/>
          <p:cNvSpPr txBox="1"/>
          <p:nvPr/>
        </p:nvSpPr>
        <p:spPr>
          <a:xfrm>
            <a:off x="2566911" y="1343388"/>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（一）带传动的受力分析</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7" name="稻壳儿榴莲果果"/>
          <p:cNvSpPr/>
          <p:nvPr/>
        </p:nvSpPr>
        <p:spPr>
          <a:xfrm>
            <a:off x="1748155" y="3822065"/>
            <a:ext cx="382778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拉应力2. 弯曲应力</a:t>
            </a:r>
            <a:endParaRPr lang="en-US" sz="1600" dirty="0">
              <a:latin typeface="宋体" panose="02010600030101010101" pitchFamily="2" charset="-122"/>
              <a:ea typeface="宋体" panose="02010600030101010101" pitchFamily="2" charset="-122"/>
              <a:cs typeface="Arial" panose="020B0604020202020204" pitchFamily="34" charset="0"/>
            </a:endParaRPr>
          </a:p>
          <a:p>
            <a:pPr algn="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 离心应力4. 带中应力分布情况</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51" name="稻壳儿榴莲果果"/>
          <p:cNvSpPr txBox="1"/>
          <p:nvPr/>
        </p:nvSpPr>
        <p:spPr>
          <a:xfrm>
            <a:off x="2566665" y="3331484"/>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（二）带传动的应力分析</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2" name="稻壳儿榴莲果果"/>
          <p:cNvSpPr/>
          <p:nvPr/>
        </p:nvSpPr>
        <p:spPr>
          <a:xfrm>
            <a:off x="1574165" y="4958080"/>
            <a:ext cx="507111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带在工作时会产生弹性变形，由于两边拉力不等，因而弹性变形量也不等。</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53" name="稻壳儿榴莲果果"/>
          <p:cNvSpPr txBox="1"/>
          <p:nvPr/>
        </p:nvSpPr>
        <p:spPr>
          <a:xfrm>
            <a:off x="1574142" y="4773826"/>
            <a:ext cx="363093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（三）带传动的弹性滑动及传动比</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769664" y="189592"/>
            <a:ext cx="54927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三、V 带传动的工作能力分析</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6931660" y="1343660"/>
            <a:ext cx="5058410" cy="39643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5037" y="4415601"/>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a:xfrm>
            <a:off x="1177925" y="3037840"/>
            <a:ext cx="4163060" cy="32766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rPr>
              <a:t>（一）带传动的失效形式和设计准则</a:t>
            </a:r>
            <a:endPar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5" name="稻壳儿榴莲果果"/>
          <p:cNvSpPr txBox="1"/>
          <p:nvPr/>
        </p:nvSpPr>
        <p:spPr>
          <a:xfrm flipH="1">
            <a:off x="1226820" y="3485515"/>
            <a:ext cx="3653790"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V 带传动的失效形式是带在小带轮上的打滑和带的疲劳破坏（如拉断</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脱层</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撕裂等）</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因此带传动的设计应保证带传动在工作时不打滑</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同时又具有一定的疲劳度或命</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1600" dirty="0" smtClean="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 </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7" name="稻壳儿榴莲果果"/>
          <p:cNvSpPr/>
          <p:nvPr/>
        </p:nvSpPr>
        <p:spPr>
          <a:xfrm>
            <a:off x="7573010" y="2462530"/>
            <a:ext cx="439039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表 2.2.4 给出了小带轮包角 α1=180°（i=1），特定基准长度的 V 带、传动载荷平稳时，单根普通 V 带在工作时既不打滑，又具有一定的疲劳强度或寿命时所能传递的基本额定功率 P1，供设计 V 带传动时查用。</a:t>
            </a:r>
            <a:endParaRPr lang="en-US" sz="1600" dirty="0">
              <a:latin typeface="宋体" panose="02010600030101010101" pitchFamily="2" charset="-122"/>
              <a:cs typeface="Arial" panose="020B0604020202020204" pitchFamily="34" charset="0"/>
            </a:endParaRPr>
          </a:p>
        </p:txBody>
      </p:sp>
      <p:sp>
        <p:nvSpPr>
          <p:cNvPr id="28" name="稻壳儿榴莲果果"/>
          <p:cNvSpPr txBox="1"/>
          <p:nvPr/>
        </p:nvSpPr>
        <p:spPr>
          <a:xfrm>
            <a:off x="7572825" y="2093167"/>
            <a:ext cx="46672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（二）单根 V 带的基本额定功率和许用功率</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9" name="稻壳儿榴莲果果"/>
          <p:cNvSpPr/>
          <p:nvPr/>
        </p:nvSpPr>
        <p:spPr>
          <a:xfrm>
            <a:off x="7573010" y="4944110"/>
            <a:ext cx="461899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设计 V 带传动的已知条件一般是：传动的用途、载荷性质、传动的功率 P、主动轮和从动轮的转速 n1、n2（或转动比），工作条件以及对传动的外廓尺寸要求和原动机的类型等。</a:t>
            </a:r>
            <a:endParaRPr lang="en-US" sz="1600" dirty="0">
              <a:latin typeface="宋体" panose="02010600030101010101" pitchFamily="2" charset="-122"/>
              <a:cs typeface="Arial" panose="020B0604020202020204" pitchFamily="34" charset="0"/>
            </a:endParaRPr>
          </a:p>
        </p:txBody>
      </p:sp>
      <p:sp>
        <p:nvSpPr>
          <p:cNvPr id="30" name="稻壳儿榴莲果果"/>
          <p:cNvSpPr txBox="1"/>
          <p:nvPr/>
        </p:nvSpPr>
        <p:spPr>
          <a:xfrm>
            <a:off x="7572825" y="4574525"/>
            <a:ext cx="351790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（三）普通 V 带传动的设计计算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177969" y="189592"/>
            <a:ext cx="467614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四、V 带传动的设计计算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5324" name="稻壳儿榴莲果果"/>
          <p:cNvSpPr/>
          <p:nvPr/>
        </p:nvSpPr>
        <p:spPr>
          <a:xfrm>
            <a:off x="1215465"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25" name="稻壳儿榴莲果果"/>
          <p:cNvGraphicFramePr/>
          <p:nvPr/>
        </p:nvGraphicFramePr>
        <p:xfrm>
          <a:off x="1960671" y="2078359"/>
          <a:ext cx="1658474" cy="1658474"/>
        </p:xfrm>
        <a:graphic>
          <a:graphicData uri="http://schemas.openxmlformats.org/drawingml/2006/chart">
            <c:chart xmlns:c="http://schemas.openxmlformats.org/drawingml/2006/chart" xmlns:r="http://schemas.openxmlformats.org/officeDocument/2006/relationships" r:id="rId1"/>
          </a:graphicData>
        </a:graphic>
      </p:graphicFrame>
      <p:sp>
        <p:nvSpPr>
          <p:cNvPr id="5326" name="稻壳儿榴莲果果"/>
          <p:cNvSpPr/>
          <p:nvPr/>
        </p:nvSpPr>
        <p:spPr>
          <a:xfrm>
            <a:off x="2090043"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ea typeface="宋体" panose="02010600030101010101" pitchFamily="2" charset="-122"/>
              <a:cs typeface="宋体" panose="02010600030101010101" pitchFamily="2" charset="-122"/>
            </a:endParaRPr>
          </a:p>
        </p:txBody>
      </p:sp>
      <p:sp>
        <p:nvSpPr>
          <p:cNvPr id="5327" name="稻壳儿榴莲果果"/>
          <p:cNvSpPr/>
          <p:nvPr/>
        </p:nvSpPr>
        <p:spPr>
          <a:xfrm>
            <a:off x="2615104" y="2751998"/>
            <a:ext cx="331012" cy="301059"/>
          </a:xfrm>
          <a:custGeom>
            <a:avLst/>
            <a:gdLst/>
            <a:ahLst/>
            <a:cxnLst>
              <a:cxn ang="0">
                <a:pos x="wd2" y="hd2"/>
              </a:cxn>
              <a:cxn ang="5400000">
                <a:pos x="wd2" y="hd2"/>
              </a:cxn>
              <a:cxn ang="10800000">
                <a:pos x="wd2" y="hd2"/>
              </a:cxn>
              <a:cxn ang="16200000">
                <a:pos x="wd2" y="hd2"/>
              </a:cxn>
            </a:cxnLst>
            <a:rect l="0" t="0" r="r" b="b"/>
            <a:pathLst>
              <a:path w="21132" h="21225" extrusionOk="0">
                <a:moveTo>
                  <a:pt x="4309" y="0"/>
                </a:moveTo>
                <a:cubicBezTo>
                  <a:pt x="3762" y="0"/>
                  <a:pt x="3309" y="481"/>
                  <a:pt x="3309" y="1085"/>
                </a:cubicBezTo>
                <a:lnTo>
                  <a:pt x="3309" y="6843"/>
                </a:lnTo>
                <a:cubicBezTo>
                  <a:pt x="2399" y="7100"/>
                  <a:pt x="1545" y="7533"/>
                  <a:pt x="774" y="8125"/>
                </a:cubicBezTo>
                <a:cubicBezTo>
                  <a:pt x="320" y="8462"/>
                  <a:pt x="201" y="9143"/>
                  <a:pt x="506" y="9643"/>
                </a:cubicBezTo>
                <a:cubicBezTo>
                  <a:pt x="811" y="10144"/>
                  <a:pt x="1427" y="10276"/>
                  <a:pt x="1881" y="9939"/>
                </a:cubicBezTo>
                <a:cubicBezTo>
                  <a:pt x="1889" y="9933"/>
                  <a:pt x="1890" y="9926"/>
                  <a:pt x="1899" y="9919"/>
                </a:cubicBezTo>
                <a:cubicBezTo>
                  <a:pt x="4593" y="7853"/>
                  <a:pt x="8295" y="8580"/>
                  <a:pt x="10165" y="11556"/>
                </a:cubicBezTo>
                <a:cubicBezTo>
                  <a:pt x="10727" y="12451"/>
                  <a:pt x="11073" y="13491"/>
                  <a:pt x="11183" y="14573"/>
                </a:cubicBezTo>
                <a:lnTo>
                  <a:pt x="10522" y="14573"/>
                </a:lnTo>
                <a:cubicBezTo>
                  <a:pt x="10161" y="11375"/>
                  <a:pt x="7526" y="9106"/>
                  <a:pt x="4630" y="9505"/>
                </a:cubicBezTo>
                <a:cubicBezTo>
                  <a:pt x="1735" y="9905"/>
                  <a:pt x="-320" y="12815"/>
                  <a:pt x="42" y="16013"/>
                </a:cubicBezTo>
                <a:cubicBezTo>
                  <a:pt x="403" y="19211"/>
                  <a:pt x="3038" y="21481"/>
                  <a:pt x="5934" y="21081"/>
                </a:cubicBezTo>
                <a:cubicBezTo>
                  <a:pt x="8083" y="20785"/>
                  <a:pt x="9854" y="19078"/>
                  <a:pt x="10397" y="16762"/>
                </a:cubicBezTo>
                <a:lnTo>
                  <a:pt x="11897" y="16762"/>
                </a:lnTo>
                <a:cubicBezTo>
                  <a:pt x="11890" y="16883"/>
                  <a:pt x="11897" y="16995"/>
                  <a:pt x="11897" y="17117"/>
                </a:cubicBezTo>
                <a:cubicBezTo>
                  <a:pt x="11897" y="17721"/>
                  <a:pt x="12332" y="18222"/>
                  <a:pt x="12879" y="18222"/>
                </a:cubicBezTo>
                <a:cubicBezTo>
                  <a:pt x="13426" y="18222"/>
                  <a:pt x="13861" y="17721"/>
                  <a:pt x="13861" y="17117"/>
                </a:cubicBezTo>
                <a:cubicBezTo>
                  <a:pt x="13866" y="15117"/>
                  <a:pt x="15210" y="13433"/>
                  <a:pt x="17003" y="13154"/>
                </a:cubicBezTo>
                <a:cubicBezTo>
                  <a:pt x="17545" y="13072"/>
                  <a:pt x="17917" y="12509"/>
                  <a:pt x="17843" y="11911"/>
                </a:cubicBezTo>
                <a:cubicBezTo>
                  <a:pt x="17769" y="11313"/>
                  <a:pt x="17277" y="10903"/>
                  <a:pt x="16736" y="10984"/>
                </a:cubicBezTo>
                <a:cubicBezTo>
                  <a:pt x="15253" y="11212"/>
                  <a:pt x="13917" y="12085"/>
                  <a:pt x="13022" y="13410"/>
                </a:cubicBezTo>
                <a:cubicBezTo>
                  <a:pt x="12656" y="11599"/>
                  <a:pt x="11768" y="9959"/>
                  <a:pt x="10504" y="8736"/>
                </a:cubicBezTo>
                <a:lnTo>
                  <a:pt x="19039" y="8736"/>
                </a:lnTo>
                <a:lnTo>
                  <a:pt x="18575" y="13942"/>
                </a:lnTo>
                <a:cubicBezTo>
                  <a:pt x="16781" y="13463"/>
                  <a:pt x="14974" y="14683"/>
                  <a:pt x="14540" y="16664"/>
                </a:cubicBezTo>
                <a:cubicBezTo>
                  <a:pt x="14105" y="18645"/>
                  <a:pt x="15210" y="20641"/>
                  <a:pt x="17003" y="21121"/>
                </a:cubicBezTo>
                <a:cubicBezTo>
                  <a:pt x="18797" y="21600"/>
                  <a:pt x="20604" y="20380"/>
                  <a:pt x="21039" y="18399"/>
                </a:cubicBezTo>
                <a:cubicBezTo>
                  <a:pt x="21280" y="17297"/>
                  <a:pt x="21049" y="16134"/>
                  <a:pt x="20414" y="15244"/>
                </a:cubicBezTo>
                <a:cubicBezTo>
                  <a:pt x="20437" y="15179"/>
                  <a:pt x="20455" y="15115"/>
                  <a:pt x="20467" y="15047"/>
                </a:cubicBezTo>
                <a:lnTo>
                  <a:pt x="21128" y="7750"/>
                </a:lnTo>
                <a:cubicBezTo>
                  <a:pt x="21182" y="7149"/>
                  <a:pt x="20779" y="6627"/>
                  <a:pt x="20235" y="6567"/>
                </a:cubicBezTo>
                <a:cubicBezTo>
                  <a:pt x="20202" y="6563"/>
                  <a:pt x="20179" y="6547"/>
                  <a:pt x="20146" y="6547"/>
                </a:cubicBezTo>
                <a:lnTo>
                  <a:pt x="17164" y="6547"/>
                </a:lnTo>
                <a:lnTo>
                  <a:pt x="17164" y="2544"/>
                </a:lnTo>
                <a:cubicBezTo>
                  <a:pt x="17164" y="1940"/>
                  <a:pt x="16729" y="1459"/>
                  <a:pt x="16182" y="1459"/>
                </a:cubicBezTo>
                <a:cubicBezTo>
                  <a:pt x="15635" y="1459"/>
                  <a:pt x="15182" y="1940"/>
                  <a:pt x="15182" y="2544"/>
                </a:cubicBezTo>
                <a:lnTo>
                  <a:pt x="15182" y="6547"/>
                </a:lnTo>
                <a:lnTo>
                  <a:pt x="13004" y="6547"/>
                </a:lnTo>
                <a:lnTo>
                  <a:pt x="11861" y="848"/>
                </a:lnTo>
                <a:cubicBezTo>
                  <a:pt x="11761" y="348"/>
                  <a:pt x="11361" y="0"/>
                  <a:pt x="10897" y="0"/>
                </a:cubicBezTo>
                <a:lnTo>
                  <a:pt x="4309" y="0"/>
                </a:lnTo>
                <a:close/>
                <a:moveTo>
                  <a:pt x="5291" y="2189"/>
                </a:moveTo>
                <a:lnTo>
                  <a:pt x="10112" y="2189"/>
                </a:lnTo>
                <a:lnTo>
                  <a:pt x="10986" y="6547"/>
                </a:lnTo>
                <a:lnTo>
                  <a:pt x="5612" y="6547"/>
                </a:lnTo>
                <a:cubicBezTo>
                  <a:pt x="5575" y="6549"/>
                  <a:pt x="5542" y="6560"/>
                  <a:pt x="5505" y="6567"/>
                </a:cubicBezTo>
                <a:cubicBezTo>
                  <a:pt x="5431" y="6565"/>
                  <a:pt x="5365" y="6547"/>
                  <a:pt x="5291" y="6547"/>
                </a:cubicBezTo>
                <a:lnTo>
                  <a:pt x="5291" y="2189"/>
                </a:lnTo>
                <a:close/>
                <a:moveTo>
                  <a:pt x="5291" y="11655"/>
                </a:moveTo>
                <a:cubicBezTo>
                  <a:pt x="7113" y="11655"/>
                  <a:pt x="8594" y="13290"/>
                  <a:pt x="8594" y="15303"/>
                </a:cubicBezTo>
                <a:cubicBezTo>
                  <a:pt x="8592" y="17315"/>
                  <a:pt x="7112" y="18949"/>
                  <a:pt x="5291" y="18951"/>
                </a:cubicBezTo>
                <a:cubicBezTo>
                  <a:pt x="3469" y="18951"/>
                  <a:pt x="1988" y="17316"/>
                  <a:pt x="1988" y="15303"/>
                </a:cubicBezTo>
                <a:cubicBezTo>
                  <a:pt x="1988" y="13290"/>
                  <a:pt x="3469" y="11655"/>
                  <a:pt x="5291" y="11655"/>
                </a:cubicBezTo>
                <a:close/>
                <a:moveTo>
                  <a:pt x="5291" y="14199"/>
                </a:moveTo>
                <a:cubicBezTo>
                  <a:pt x="4744" y="14199"/>
                  <a:pt x="4309" y="14699"/>
                  <a:pt x="4309" y="15303"/>
                </a:cubicBezTo>
                <a:cubicBezTo>
                  <a:pt x="4309" y="15907"/>
                  <a:pt x="4744" y="16388"/>
                  <a:pt x="5291" y="16388"/>
                </a:cubicBezTo>
                <a:cubicBezTo>
                  <a:pt x="5838" y="16388"/>
                  <a:pt x="6273" y="15907"/>
                  <a:pt x="6273" y="15303"/>
                </a:cubicBezTo>
                <a:cubicBezTo>
                  <a:pt x="6273" y="14699"/>
                  <a:pt x="5838" y="14199"/>
                  <a:pt x="5291" y="14199"/>
                </a:cubicBezTo>
                <a:close/>
                <a:moveTo>
                  <a:pt x="17825" y="16033"/>
                </a:moveTo>
                <a:cubicBezTo>
                  <a:pt x="18554" y="16033"/>
                  <a:pt x="19146" y="16687"/>
                  <a:pt x="19146" y="17492"/>
                </a:cubicBezTo>
                <a:cubicBezTo>
                  <a:pt x="19146" y="18297"/>
                  <a:pt x="18554" y="18951"/>
                  <a:pt x="17825" y="18951"/>
                </a:cubicBezTo>
                <a:cubicBezTo>
                  <a:pt x="17096" y="18951"/>
                  <a:pt x="16504" y="18297"/>
                  <a:pt x="16504" y="17492"/>
                </a:cubicBezTo>
                <a:cubicBezTo>
                  <a:pt x="16504" y="16687"/>
                  <a:pt x="17096" y="16033"/>
                  <a:pt x="17825" y="16033"/>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1" name="稻壳儿榴莲果果"/>
          <p:cNvSpPr/>
          <p:nvPr/>
        </p:nvSpPr>
        <p:spPr>
          <a:xfrm>
            <a:off x="4649646"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32" name="稻壳儿榴莲果果"/>
          <p:cNvGraphicFramePr/>
          <p:nvPr/>
        </p:nvGraphicFramePr>
        <p:xfrm>
          <a:off x="5394852" y="2078359"/>
          <a:ext cx="1658474" cy="1658474"/>
        </p:xfrm>
        <a:graphic>
          <a:graphicData uri="http://schemas.openxmlformats.org/drawingml/2006/chart">
            <c:chart xmlns:c="http://schemas.openxmlformats.org/drawingml/2006/chart" xmlns:r="http://schemas.openxmlformats.org/officeDocument/2006/relationships" r:id="rId2"/>
          </a:graphicData>
        </a:graphic>
      </p:graphicFrame>
      <p:sp>
        <p:nvSpPr>
          <p:cNvPr id="5333" name="稻壳儿榴莲果果"/>
          <p:cNvSpPr/>
          <p:nvPr/>
        </p:nvSpPr>
        <p:spPr>
          <a:xfrm>
            <a:off x="5524224"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5" name="稻壳儿榴莲果果"/>
          <p:cNvSpPr/>
          <p:nvPr/>
        </p:nvSpPr>
        <p:spPr>
          <a:xfrm>
            <a:off x="6066819" y="2739137"/>
            <a:ext cx="330777" cy="330601"/>
          </a:xfrm>
          <a:custGeom>
            <a:avLst/>
            <a:gdLst/>
            <a:ahLst/>
            <a:cxnLst>
              <a:cxn ang="0">
                <a:pos x="wd2" y="hd2"/>
              </a:cxn>
              <a:cxn ang="5400000">
                <a:pos x="wd2" y="hd2"/>
              </a:cxn>
              <a:cxn ang="10800000">
                <a:pos x="wd2" y="hd2"/>
              </a:cxn>
              <a:cxn ang="16200000">
                <a:pos x="wd2" y="hd2"/>
              </a:cxn>
            </a:cxnLst>
            <a:rect l="0" t="0" r="r" b="b"/>
            <a:pathLst>
              <a:path w="21600" h="21594" extrusionOk="0">
                <a:moveTo>
                  <a:pt x="20588" y="19569"/>
                </a:moveTo>
                <a:lnTo>
                  <a:pt x="19103" y="19569"/>
                </a:lnTo>
                <a:cubicBezTo>
                  <a:pt x="19852" y="18810"/>
                  <a:pt x="20444" y="17911"/>
                  <a:pt x="20845" y="16923"/>
                </a:cubicBezTo>
                <a:cubicBezTo>
                  <a:pt x="21062" y="16408"/>
                  <a:pt x="20820" y="15814"/>
                  <a:pt x="20305" y="15597"/>
                </a:cubicBezTo>
                <a:cubicBezTo>
                  <a:pt x="20143" y="15529"/>
                  <a:pt x="19966" y="15504"/>
                  <a:pt x="19792" y="15525"/>
                </a:cubicBezTo>
                <a:lnTo>
                  <a:pt x="14850" y="16118"/>
                </a:lnTo>
                <a:lnTo>
                  <a:pt x="14850" y="14842"/>
                </a:lnTo>
                <a:lnTo>
                  <a:pt x="19238" y="14842"/>
                </a:lnTo>
                <a:cubicBezTo>
                  <a:pt x="19797" y="14842"/>
                  <a:pt x="20250" y="14389"/>
                  <a:pt x="20250" y="13830"/>
                </a:cubicBezTo>
                <a:cubicBezTo>
                  <a:pt x="20250" y="13680"/>
                  <a:pt x="20217" y="13533"/>
                  <a:pt x="20153" y="13398"/>
                </a:cubicBezTo>
                <a:lnTo>
                  <a:pt x="14850" y="2125"/>
                </a:lnTo>
                <a:lnTo>
                  <a:pt x="14850" y="1002"/>
                </a:lnTo>
                <a:cubicBezTo>
                  <a:pt x="14844" y="442"/>
                  <a:pt x="14385" y="-6"/>
                  <a:pt x="13826" y="0"/>
                </a:cubicBezTo>
                <a:cubicBezTo>
                  <a:pt x="13406" y="5"/>
                  <a:pt x="13032" y="269"/>
                  <a:pt x="12887" y="664"/>
                </a:cubicBezTo>
                <a:lnTo>
                  <a:pt x="11813" y="664"/>
                </a:lnTo>
                <a:cubicBezTo>
                  <a:pt x="11253" y="664"/>
                  <a:pt x="10800" y="1117"/>
                  <a:pt x="10800" y="1677"/>
                </a:cubicBezTo>
                <a:cubicBezTo>
                  <a:pt x="10800" y="2236"/>
                  <a:pt x="11253" y="2689"/>
                  <a:pt x="11813" y="2689"/>
                </a:cubicBezTo>
                <a:lnTo>
                  <a:pt x="12825" y="2689"/>
                </a:lnTo>
                <a:lnTo>
                  <a:pt x="12825" y="3578"/>
                </a:lnTo>
                <a:lnTo>
                  <a:pt x="5426" y="731"/>
                </a:lnTo>
                <a:cubicBezTo>
                  <a:pt x="4904" y="530"/>
                  <a:pt x="4318" y="791"/>
                  <a:pt x="4117" y="1313"/>
                </a:cubicBezTo>
                <a:cubicBezTo>
                  <a:pt x="3917" y="1835"/>
                  <a:pt x="4177" y="2421"/>
                  <a:pt x="4699" y="2622"/>
                </a:cubicBezTo>
                <a:lnTo>
                  <a:pt x="5274" y="2843"/>
                </a:lnTo>
                <a:lnTo>
                  <a:pt x="2888" y="14182"/>
                </a:lnTo>
                <a:cubicBezTo>
                  <a:pt x="2337" y="14277"/>
                  <a:pt x="1967" y="14800"/>
                  <a:pt x="2061" y="15352"/>
                </a:cubicBezTo>
                <a:cubicBezTo>
                  <a:pt x="2143" y="15830"/>
                  <a:pt x="2553" y="16182"/>
                  <a:pt x="3038" y="16193"/>
                </a:cubicBezTo>
                <a:lnTo>
                  <a:pt x="12825" y="16193"/>
                </a:lnTo>
                <a:lnTo>
                  <a:pt x="12825" y="16361"/>
                </a:lnTo>
                <a:lnTo>
                  <a:pt x="2917" y="17550"/>
                </a:lnTo>
                <a:cubicBezTo>
                  <a:pt x="2528" y="17597"/>
                  <a:pt x="2201" y="17864"/>
                  <a:pt x="2077" y="18236"/>
                </a:cubicBezTo>
                <a:lnTo>
                  <a:pt x="1633" y="19569"/>
                </a:lnTo>
                <a:lnTo>
                  <a:pt x="1013" y="19569"/>
                </a:lnTo>
                <a:cubicBezTo>
                  <a:pt x="453" y="19569"/>
                  <a:pt x="0" y="20022"/>
                  <a:pt x="0" y="20581"/>
                </a:cubicBezTo>
                <a:cubicBezTo>
                  <a:pt x="0" y="21141"/>
                  <a:pt x="453" y="21594"/>
                  <a:pt x="1013" y="21594"/>
                </a:cubicBezTo>
                <a:lnTo>
                  <a:pt x="20588" y="21594"/>
                </a:lnTo>
                <a:cubicBezTo>
                  <a:pt x="21147" y="21594"/>
                  <a:pt x="21600" y="21141"/>
                  <a:pt x="21600" y="20581"/>
                </a:cubicBezTo>
                <a:cubicBezTo>
                  <a:pt x="21600" y="20022"/>
                  <a:pt x="21147" y="19569"/>
                  <a:pt x="20588" y="19569"/>
                </a:cubicBezTo>
                <a:close/>
                <a:moveTo>
                  <a:pt x="17642" y="12817"/>
                </a:moveTo>
                <a:lnTo>
                  <a:pt x="14850" y="12817"/>
                </a:lnTo>
                <a:lnTo>
                  <a:pt x="14850" y="6883"/>
                </a:lnTo>
                <a:close/>
                <a:moveTo>
                  <a:pt x="4961" y="14167"/>
                </a:moveTo>
                <a:lnTo>
                  <a:pt x="7188" y="3580"/>
                </a:lnTo>
                <a:lnTo>
                  <a:pt x="12825" y="5749"/>
                </a:lnTo>
                <a:lnTo>
                  <a:pt x="12825" y="14167"/>
                </a:lnTo>
                <a:close/>
                <a:moveTo>
                  <a:pt x="3796" y="19485"/>
                </a:moveTo>
                <a:lnTo>
                  <a:pt x="18017" y="17778"/>
                </a:lnTo>
                <a:cubicBezTo>
                  <a:pt x="17243" y="18681"/>
                  <a:pt x="16196" y="19310"/>
                  <a:pt x="15035" y="19569"/>
                </a:cubicBezTo>
                <a:lnTo>
                  <a:pt x="3767" y="19569"/>
                </a:ln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8" name="稻壳儿榴莲果果"/>
          <p:cNvSpPr/>
          <p:nvPr/>
        </p:nvSpPr>
        <p:spPr>
          <a:xfrm>
            <a:off x="8083827"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39" name="稻壳儿榴莲果果"/>
          <p:cNvGraphicFramePr/>
          <p:nvPr/>
        </p:nvGraphicFramePr>
        <p:xfrm>
          <a:off x="8829033" y="2078359"/>
          <a:ext cx="1658474" cy="1658474"/>
        </p:xfrm>
        <a:graphic>
          <a:graphicData uri="http://schemas.openxmlformats.org/drawingml/2006/chart">
            <c:chart xmlns:c="http://schemas.openxmlformats.org/drawingml/2006/chart" xmlns:r="http://schemas.openxmlformats.org/officeDocument/2006/relationships" r:id="rId3"/>
          </a:graphicData>
        </a:graphic>
      </p:graphicFrame>
      <p:sp>
        <p:nvSpPr>
          <p:cNvPr id="5340" name="稻壳儿榴莲果果"/>
          <p:cNvSpPr/>
          <p:nvPr/>
        </p:nvSpPr>
        <p:spPr>
          <a:xfrm>
            <a:off x="8958405"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42" name="稻壳儿榴莲果果"/>
          <p:cNvSpPr/>
          <p:nvPr/>
        </p:nvSpPr>
        <p:spPr>
          <a:xfrm>
            <a:off x="9471307" y="2759000"/>
            <a:ext cx="333108" cy="270690"/>
          </a:xfrm>
          <a:custGeom>
            <a:avLst/>
            <a:gdLst/>
            <a:ahLst/>
            <a:cxnLst>
              <a:cxn ang="0">
                <a:pos x="wd2" y="hd2"/>
              </a:cxn>
              <a:cxn ang="5400000">
                <a:pos x="wd2" y="hd2"/>
              </a:cxn>
              <a:cxn ang="10800000">
                <a:pos x="wd2" y="hd2"/>
              </a:cxn>
              <a:cxn ang="16200000">
                <a:pos x="wd2" y="hd2"/>
              </a:cxn>
            </a:cxnLst>
            <a:rect l="0" t="0" r="r" b="b"/>
            <a:pathLst>
              <a:path w="21600" h="21559" extrusionOk="0">
                <a:moveTo>
                  <a:pt x="21600" y="13680"/>
                </a:moveTo>
                <a:cubicBezTo>
                  <a:pt x="21600" y="9820"/>
                  <a:pt x="18185" y="6511"/>
                  <a:pt x="13881" y="5910"/>
                </a:cubicBezTo>
                <a:lnTo>
                  <a:pt x="13133" y="4072"/>
                </a:lnTo>
                <a:cubicBezTo>
                  <a:pt x="12944" y="3609"/>
                  <a:pt x="12558" y="3316"/>
                  <a:pt x="12136" y="3316"/>
                </a:cubicBezTo>
                <a:lnTo>
                  <a:pt x="11475" y="3316"/>
                </a:lnTo>
                <a:cubicBezTo>
                  <a:pt x="11102" y="3316"/>
                  <a:pt x="10800" y="3687"/>
                  <a:pt x="10800" y="4145"/>
                </a:cubicBezTo>
                <a:lnTo>
                  <a:pt x="10800" y="5804"/>
                </a:lnTo>
                <a:lnTo>
                  <a:pt x="5603" y="5804"/>
                </a:lnTo>
                <a:lnTo>
                  <a:pt x="4555" y="3870"/>
                </a:lnTo>
                <a:cubicBezTo>
                  <a:pt x="4367" y="3524"/>
                  <a:pt x="4051" y="3316"/>
                  <a:pt x="3713" y="3316"/>
                </a:cubicBezTo>
                <a:lnTo>
                  <a:pt x="1013" y="3316"/>
                </a:lnTo>
                <a:cubicBezTo>
                  <a:pt x="453" y="3316"/>
                  <a:pt x="0" y="3873"/>
                  <a:pt x="0" y="4560"/>
                </a:cubicBezTo>
                <a:cubicBezTo>
                  <a:pt x="0" y="4619"/>
                  <a:pt x="3" y="4677"/>
                  <a:pt x="10" y="4736"/>
                </a:cubicBezTo>
                <a:lnTo>
                  <a:pt x="685" y="10539"/>
                </a:lnTo>
                <a:cubicBezTo>
                  <a:pt x="750" y="11095"/>
                  <a:pt x="1109" y="11528"/>
                  <a:pt x="1563" y="11597"/>
                </a:cubicBezTo>
                <a:lnTo>
                  <a:pt x="6288" y="12323"/>
                </a:lnTo>
                <a:cubicBezTo>
                  <a:pt x="6894" y="14707"/>
                  <a:pt x="8184" y="16739"/>
                  <a:pt x="9917" y="18044"/>
                </a:cubicBezTo>
                <a:cubicBezTo>
                  <a:pt x="10080" y="18172"/>
                  <a:pt x="10269" y="18240"/>
                  <a:pt x="10463" y="18240"/>
                </a:cubicBezTo>
                <a:lnTo>
                  <a:pt x="10800" y="18240"/>
                </a:lnTo>
                <a:lnTo>
                  <a:pt x="10800" y="19069"/>
                </a:lnTo>
                <a:lnTo>
                  <a:pt x="10463" y="19069"/>
                </a:lnTo>
                <a:cubicBezTo>
                  <a:pt x="9903" y="19069"/>
                  <a:pt x="9450" y="19625"/>
                  <a:pt x="9450" y="20312"/>
                </a:cubicBezTo>
                <a:cubicBezTo>
                  <a:pt x="9450" y="20999"/>
                  <a:pt x="9903" y="21556"/>
                  <a:pt x="10463" y="21556"/>
                </a:cubicBezTo>
                <a:lnTo>
                  <a:pt x="17887" y="21556"/>
                </a:lnTo>
                <a:cubicBezTo>
                  <a:pt x="18873" y="21600"/>
                  <a:pt x="19836" y="21190"/>
                  <a:pt x="20587" y="20406"/>
                </a:cubicBezTo>
                <a:cubicBezTo>
                  <a:pt x="21005" y="19949"/>
                  <a:pt x="21042" y="19163"/>
                  <a:pt x="20670" y="18650"/>
                </a:cubicBezTo>
                <a:cubicBezTo>
                  <a:pt x="20298" y="18137"/>
                  <a:pt x="19658" y="18092"/>
                  <a:pt x="19240" y="18549"/>
                </a:cubicBezTo>
                <a:cubicBezTo>
                  <a:pt x="19237" y="18552"/>
                  <a:pt x="19234" y="18556"/>
                  <a:pt x="19231" y="18560"/>
                </a:cubicBezTo>
                <a:cubicBezTo>
                  <a:pt x="18942" y="18844"/>
                  <a:pt x="18588" y="19012"/>
                  <a:pt x="18218" y="19040"/>
                </a:cubicBezTo>
                <a:lnTo>
                  <a:pt x="18218" y="18217"/>
                </a:lnTo>
                <a:cubicBezTo>
                  <a:pt x="20119" y="17977"/>
                  <a:pt x="21573" y="16027"/>
                  <a:pt x="21600" y="13680"/>
                </a:cubicBezTo>
                <a:close/>
                <a:moveTo>
                  <a:pt x="18960" y="11607"/>
                </a:moveTo>
                <a:lnTo>
                  <a:pt x="16827" y="11607"/>
                </a:lnTo>
                <a:cubicBezTo>
                  <a:pt x="15947" y="10927"/>
                  <a:pt x="15295" y="9881"/>
                  <a:pt x="14989" y="8661"/>
                </a:cubicBezTo>
                <a:cubicBezTo>
                  <a:pt x="16549" y="9052"/>
                  <a:pt x="17952" y="10093"/>
                  <a:pt x="18960" y="11607"/>
                </a:cubicBezTo>
                <a:close/>
                <a:moveTo>
                  <a:pt x="8074" y="10912"/>
                </a:moveTo>
                <a:cubicBezTo>
                  <a:pt x="7978" y="10405"/>
                  <a:pt x="7635" y="10024"/>
                  <a:pt x="7214" y="9959"/>
                </a:cubicBezTo>
                <a:lnTo>
                  <a:pt x="2581" y="9247"/>
                </a:lnTo>
                <a:lnTo>
                  <a:pt x="2180" y="5804"/>
                </a:lnTo>
                <a:lnTo>
                  <a:pt x="3173" y="5804"/>
                </a:lnTo>
                <a:lnTo>
                  <a:pt x="4222" y="7737"/>
                </a:lnTo>
                <a:cubicBezTo>
                  <a:pt x="4409" y="8082"/>
                  <a:pt x="4725" y="8290"/>
                  <a:pt x="5063" y="8291"/>
                </a:cubicBezTo>
                <a:lnTo>
                  <a:pt x="12487" y="8291"/>
                </a:lnTo>
                <a:cubicBezTo>
                  <a:pt x="12604" y="8291"/>
                  <a:pt x="12717" y="8301"/>
                  <a:pt x="12832" y="8306"/>
                </a:cubicBezTo>
                <a:cubicBezTo>
                  <a:pt x="13154" y="10671"/>
                  <a:pt x="14325" y="12732"/>
                  <a:pt x="16021" y="13920"/>
                </a:cubicBezTo>
                <a:cubicBezTo>
                  <a:pt x="16177" y="14034"/>
                  <a:pt x="16356" y="14094"/>
                  <a:pt x="16537" y="14094"/>
                </a:cubicBezTo>
                <a:lnTo>
                  <a:pt x="19532" y="14094"/>
                </a:lnTo>
                <a:cubicBezTo>
                  <a:pt x="19359" y="15045"/>
                  <a:pt x="18681" y="15729"/>
                  <a:pt x="17887" y="15752"/>
                </a:cubicBezTo>
                <a:lnTo>
                  <a:pt x="10767" y="15752"/>
                </a:lnTo>
                <a:cubicBezTo>
                  <a:pt x="9389" y="14633"/>
                  <a:pt x="8422" y="12896"/>
                  <a:pt x="8074" y="10912"/>
                </a:cubicBezTo>
                <a:close/>
                <a:moveTo>
                  <a:pt x="12825" y="18240"/>
                </a:moveTo>
                <a:lnTo>
                  <a:pt x="16200" y="18240"/>
                </a:lnTo>
                <a:lnTo>
                  <a:pt x="16200" y="19069"/>
                </a:lnTo>
                <a:lnTo>
                  <a:pt x="12825" y="19069"/>
                </a:lnTo>
                <a:close/>
                <a:moveTo>
                  <a:pt x="2700" y="1244"/>
                </a:moveTo>
                <a:cubicBezTo>
                  <a:pt x="2700" y="557"/>
                  <a:pt x="3153" y="0"/>
                  <a:pt x="3713" y="0"/>
                </a:cubicBezTo>
                <a:lnTo>
                  <a:pt x="20587" y="0"/>
                </a:lnTo>
                <a:cubicBezTo>
                  <a:pt x="21147" y="0"/>
                  <a:pt x="21600" y="557"/>
                  <a:pt x="21600" y="1244"/>
                </a:cubicBezTo>
                <a:cubicBezTo>
                  <a:pt x="21600" y="1930"/>
                  <a:pt x="21147" y="2487"/>
                  <a:pt x="20587" y="2487"/>
                </a:cubicBezTo>
                <a:lnTo>
                  <a:pt x="3713" y="2487"/>
                </a:lnTo>
                <a:cubicBezTo>
                  <a:pt x="3153" y="2487"/>
                  <a:pt x="2700" y="1930"/>
                  <a:pt x="2700" y="1244"/>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bwMode="auto">
          <a:xfrm>
            <a:off x="1565608" y="4281100"/>
            <a:ext cx="2403867" cy="170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为得到适当的初拉力 F</a:t>
            </a:r>
            <a:r>
              <a:rPr lang="en-US" altLang="zh-CN" sz="1600" baseline="-25000" dirty="0">
                <a:latin typeface="宋体" panose="02010600030101010101" pitchFamily="2" charset="-122"/>
                <a:ea typeface="Lato Regular" panose="020F0502020204030203" pitchFamily="34" charset="0"/>
                <a:cs typeface="Arial" panose="020B0604020202020204" pitchFamily="34" charset="0"/>
              </a:rPr>
              <a:t>0</a:t>
            </a:r>
            <a:r>
              <a:rPr lang="en-US" altLang="zh-CN" sz="1600" dirty="0">
                <a:latin typeface="宋体" panose="02010600030101010101" pitchFamily="2" charset="-122"/>
                <a:ea typeface="Lato Regular" panose="020F0502020204030203" pitchFamily="34" charset="0"/>
                <a:cs typeface="Arial" panose="020B0604020202020204" pitchFamily="34" charset="0"/>
              </a:rPr>
              <a:t>，带传动安时需要张紧</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25" name="稻壳儿榴莲果果"/>
          <p:cNvSpPr txBox="1"/>
          <p:nvPr/>
        </p:nvSpPr>
        <p:spPr>
          <a:xfrm>
            <a:off x="1296247" y="3836630"/>
            <a:ext cx="29425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（一）V 带传动的张紧方法</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6" name="稻壳儿榴莲果果"/>
          <p:cNvSpPr/>
          <p:nvPr/>
        </p:nvSpPr>
        <p:spPr bwMode="auto">
          <a:xfrm>
            <a:off x="4924425" y="4281170"/>
            <a:ext cx="2713990" cy="170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初拉力 F</a:t>
            </a:r>
            <a:r>
              <a:rPr lang="en-US" altLang="zh-CN" sz="1600" baseline="-25000" dirty="0">
                <a:latin typeface="宋体" panose="02010600030101010101" pitchFamily="2" charset="-122"/>
                <a:ea typeface="Lato Regular" panose="020F0502020204030203" pitchFamily="34" charset="0"/>
                <a:cs typeface="Arial" panose="020B0604020202020204" pitchFamily="34" charset="0"/>
              </a:rPr>
              <a:t>0 </a:t>
            </a:r>
            <a:r>
              <a:rPr lang="en-US" altLang="zh-CN" sz="1600" dirty="0">
                <a:latin typeface="宋体" panose="02010600030101010101" pitchFamily="2" charset="-122"/>
                <a:ea typeface="Lato Regular" panose="020F0502020204030203" pitchFamily="34" charset="0"/>
                <a:cs typeface="Arial" panose="020B0604020202020204" pitchFamily="34" charset="0"/>
              </a:rPr>
              <a:t>的测定：在 V 带与带轮切点的跨度中点，施加一规定的垂直带的力 G</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27" name="稻壳儿榴莲果果"/>
          <p:cNvSpPr txBox="1"/>
          <p:nvPr/>
        </p:nvSpPr>
        <p:spPr>
          <a:xfrm>
            <a:off x="4770120" y="3836630"/>
            <a:ext cx="27127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（二）V 带初拉力的测定</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8" name="稻壳儿榴莲果果"/>
          <p:cNvSpPr/>
          <p:nvPr/>
        </p:nvSpPr>
        <p:spPr bwMode="auto">
          <a:xfrm>
            <a:off x="8405404" y="4281100"/>
            <a:ext cx="2403867" cy="170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1. V 带传动的安装</a:t>
            </a:r>
            <a:endParaRPr lang="en-US" altLang="zh-CN" sz="1600" dirty="0">
              <a:latin typeface="宋体" panose="02010600030101010101" pitchFamily="2" charset="-122"/>
              <a:ea typeface="Lato Regular" panose="020F0502020204030203" pitchFamily="34" charset="0"/>
              <a:cs typeface="Arial" panose="020B0604020202020204" pitchFamily="34" charset="0"/>
            </a:endParaRPr>
          </a:p>
          <a:p>
            <a:pPr algn="l">
              <a:lnSpc>
                <a:spcPct val="150000"/>
              </a:lnSpc>
            </a:pPr>
            <a:r>
              <a:rPr lang="en-US" altLang="zh-CN" sz="1600" dirty="0">
                <a:latin typeface="宋体" panose="02010600030101010101" pitchFamily="2" charset="-122"/>
                <a:ea typeface="Lato Regular" panose="020F0502020204030203" pitchFamily="34" charset="0"/>
                <a:cs typeface="Arial" panose="020B0604020202020204" pitchFamily="34" charset="0"/>
              </a:rPr>
              <a:t>2. 使用与维护</a:t>
            </a:r>
            <a:endParaRPr lang="en-US" altLang="zh-CN" sz="1600" dirty="0">
              <a:latin typeface="宋体" panose="02010600030101010101" pitchFamily="2" charset="-122"/>
              <a:ea typeface="Lato Regular" panose="020F0502020204030203" pitchFamily="34" charset="0"/>
              <a:cs typeface="Arial" panose="020B0604020202020204" pitchFamily="34" charset="0"/>
            </a:endParaRPr>
          </a:p>
        </p:txBody>
      </p:sp>
      <p:sp>
        <p:nvSpPr>
          <p:cNvPr id="29" name="稻壳儿榴莲果果"/>
          <p:cNvSpPr txBox="1"/>
          <p:nvPr/>
        </p:nvSpPr>
        <p:spPr>
          <a:xfrm>
            <a:off x="7676303" y="3836630"/>
            <a:ext cx="38620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（三）V 带传动的安装、使用和维护</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841419" y="217532"/>
            <a:ext cx="630936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五、V 带传动的安装、张紧和维护</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Part.3</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链传动设计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593090" y="4134485"/>
            <a:ext cx="4335145"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链传动属于机械传动中的啮合传动。由主动链轮 </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1、从动链轮 </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a:t>
            </a:r>
            <a:r>
              <a:rPr 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和绕在链轮上的链条</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及机架组成。</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302260" y="3748405"/>
            <a:ext cx="589597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（一）链传动的类型</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587490" y="4134485"/>
            <a:ext cx="5121910"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链传动是具有中间挠性件的啮合传动，与带传动相比，无弹性滑动和打滑现象，故能保证准确的平均传动比，传动效率较高，结构紧凑，传递功率大，张紧力较小。与齿轮传动相比，结构简单，加工成本低，安装精度要求低。</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450362" y="374815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（二）链传动的特点和应用</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1096963" y="253336"/>
            <a:ext cx="5490845"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一、链传动的类型和特点认知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593090" y="836930"/>
            <a:ext cx="5038090" cy="2912110"/>
          </a:xfrm>
          <a:prstGeom prst="rect">
            <a:avLst/>
          </a:prstGeom>
        </p:spPr>
      </p:pic>
      <p:pic>
        <p:nvPicPr>
          <p:cNvPr id="3" name="图片 2"/>
          <p:cNvPicPr>
            <a:picLocks noChangeAspect="1"/>
          </p:cNvPicPr>
          <p:nvPr/>
        </p:nvPicPr>
        <p:blipFill>
          <a:blip r:embed="rId2" cstate="print"/>
          <a:stretch>
            <a:fillRect/>
          </a:stretch>
        </p:blipFill>
        <p:spPr>
          <a:xfrm>
            <a:off x="6325235" y="772160"/>
            <a:ext cx="5383530" cy="29762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p:nvPr/>
        </p:nvSpPr>
        <p:spPr>
          <a:xfrm>
            <a:off x="853789" y="2066000"/>
            <a:ext cx="6267980" cy="3842434"/>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4" name="稻壳儿榴莲果果"/>
          <p:cNvSpPr txBox="1"/>
          <p:nvPr/>
        </p:nvSpPr>
        <p:spPr>
          <a:xfrm flipH="1">
            <a:off x="1294130" y="2434590"/>
            <a:ext cx="5927725" cy="36893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滚子链由内链板 1、外链板 4、销轴 5、套筒及滚子组成。</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5" name="稻壳儿榴莲果果"/>
          <p:cNvSpPr txBox="1"/>
          <p:nvPr/>
        </p:nvSpPr>
        <p:spPr>
          <a:xfrm>
            <a:off x="1294202" y="2066092"/>
            <a:ext cx="4885609"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（一）滚子链的结构和标准规格</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6" name="稻壳儿榴莲果果" descr="713"/>
          <p:cNvPicPr/>
          <p:nvPr/>
        </p:nvPicPr>
        <p:blipFill rotWithShape="1">
          <a:blip r:embed="rId1" cstate="print"/>
          <a:srcRect l="9147" r="24181"/>
          <a:stretch>
            <a:fillRect/>
          </a:stretch>
        </p:blipFill>
        <p:spPr>
          <a:xfrm>
            <a:off x="7332784" y="2066000"/>
            <a:ext cx="4220308" cy="3842434"/>
          </a:xfrm>
          <a:prstGeom prst="rect">
            <a:avLst/>
          </a:prstGeom>
        </p:spPr>
      </p:pic>
      <p:sp>
        <p:nvSpPr>
          <p:cNvPr id="20"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3" name="稻壳儿榴莲果果"/>
          <p:cNvSpPr/>
          <p:nvPr/>
        </p:nvSpPr>
        <p:spPr>
          <a:xfrm>
            <a:off x="1505268" y="253336"/>
            <a:ext cx="4674235"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二、滚子链和链轮的选择</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txBox="1"/>
          <p:nvPr/>
        </p:nvSpPr>
        <p:spPr>
          <a:xfrm>
            <a:off x="1294130" y="2941320"/>
            <a:ext cx="425132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（二）链节数与滚子链的接头形式</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稻壳儿榴莲果果"/>
          <p:cNvSpPr txBox="1"/>
          <p:nvPr/>
        </p:nvSpPr>
        <p:spPr>
          <a:xfrm>
            <a:off x="1399612" y="4069517"/>
            <a:ext cx="4885609"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（三）滚子链链轮</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稻壳儿榴莲果果"/>
          <p:cNvSpPr txBox="1"/>
          <p:nvPr/>
        </p:nvSpPr>
        <p:spPr>
          <a:xfrm flipH="1">
            <a:off x="1399540" y="3309620"/>
            <a:ext cx="5722620"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链条长度用链节表示，一般取偶数。当链节数为奇数时，要用到过渡链节，会降低使用性能，不适用于重载或高应力场合。</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7" name="稻壳儿榴莲果果"/>
          <p:cNvSpPr txBox="1"/>
          <p:nvPr/>
        </p:nvSpPr>
        <p:spPr>
          <a:xfrm flipH="1">
            <a:off x="1399540" y="4438015"/>
            <a:ext cx="5927725"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（1）链轮齿形及特点。</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（2）链轮的主要参数</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（3）链轮的结构型式。</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（4）链轮的材料。</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E2453"/>
        </a:solidFill>
        <a:effectLst/>
      </p:bgPr>
    </p:bg>
    <p:spTree>
      <p:nvGrpSpPr>
        <p:cNvPr id="1" name=""/>
        <p:cNvGrpSpPr/>
        <p:nvPr/>
      </p:nvGrpSpPr>
      <p:grpSpPr>
        <a:xfrm>
          <a:off x="0" y="0"/>
          <a:ext cx="0" cy="0"/>
          <a:chOff x="0" y="0"/>
          <a:chExt cx="0" cy="0"/>
        </a:xfrm>
      </p:grpSpPr>
      <p:sp>
        <p:nvSpPr>
          <p:cNvPr id="4" name="稻壳儿榴莲果果"/>
          <p:cNvSpPr/>
          <p:nvPr/>
        </p:nvSpPr>
        <p:spPr>
          <a:xfrm>
            <a:off x="6614847" y="290513"/>
            <a:ext cx="3050025" cy="1200329"/>
          </a:xfrm>
          <a:prstGeom prst="rect">
            <a:avLst/>
          </a:prstGeom>
        </p:spPr>
        <p:txBody>
          <a:bodyPr wrap="square">
            <a:spAutoFit/>
          </a:bodyPr>
          <a:lstStyle/>
          <a:p>
            <a:pPr algn="ct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目 录</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5" name="稻壳儿榴莲果果"/>
          <p:cNvSpPr/>
          <p:nvPr/>
        </p:nvSpPr>
        <p:spPr>
          <a:xfrm>
            <a:off x="5620370" y="1651819"/>
            <a:ext cx="5897880" cy="645160"/>
          </a:xfrm>
          <a:prstGeom prst="rect">
            <a:avLst/>
          </a:prstGeom>
        </p:spPr>
        <p:txBody>
          <a:bodyPr wrap="none">
            <a:spAutoFit/>
          </a:bodyPr>
          <a:lstStyle/>
          <a:p>
            <a:pPr algn="ctr"/>
            <a:r>
              <a:rPr lang="en-US" altLang="zh-CN" sz="3600" dirty="0" smtClean="0">
                <a:solidFill>
                  <a:schemeClr val="bg1"/>
                </a:solidFill>
                <a:cs typeface="宋体" panose="02010600030101010101" pitchFamily="2" charset="-122"/>
              </a:rPr>
              <a:t>01 </a:t>
            </a:r>
            <a:r>
              <a:rPr lang="zh-CN" altLang="en-US" sz="3600" dirty="0" smtClean="0">
                <a:solidFill>
                  <a:schemeClr val="bg1"/>
                </a:solidFill>
                <a:cs typeface="宋体" panose="02010600030101010101" pitchFamily="2" charset="-122"/>
              </a:rPr>
              <a:t>螺纹连接与螺旋传动设计</a:t>
            </a:r>
            <a:endParaRPr lang="zh-CN" altLang="en-US" sz="3600" dirty="0" smtClean="0">
              <a:solidFill>
                <a:schemeClr val="bg1"/>
              </a:solidFill>
              <a:cs typeface="宋体" panose="02010600030101010101" pitchFamily="2" charset="-122"/>
            </a:endParaRPr>
          </a:p>
        </p:txBody>
      </p:sp>
      <p:sp>
        <p:nvSpPr>
          <p:cNvPr id="6" name="稻壳儿榴莲果果"/>
          <p:cNvSpPr/>
          <p:nvPr/>
        </p:nvSpPr>
        <p:spPr>
          <a:xfrm>
            <a:off x="4570730" y="2428240"/>
            <a:ext cx="5210175" cy="645160"/>
          </a:xfrm>
          <a:prstGeom prst="rect">
            <a:avLst/>
          </a:prstGeom>
        </p:spPr>
        <p:txBody>
          <a:bodyPr wrap="square">
            <a:spAutoFit/>
          </a:bodyPr>
          <a:lstStyle/>
          <a:p>
            <a:pPr algn="ctr"/>
            <a:r>
              <a:rPr lang="en-US" altLang="zh-CN" sz="3600" dirty="0" smtClean="0">
                <a:solidFill>
                  <a:schemeClr val="bg1"/>
                </a:solidFill>
                <a:cs typeface="宋体" panose="02010600030101010101" pitchFamily="2" charset="-122"/>
              </a:rPr>
              <a:t>02 </a:t>
            </a:r>
            <a:r>
              <a:rPr lang="zh-CN" altLang="en-US" sz="3600" dirty="0" smtClean="0">
                <a:solidFill>
                  <a:schemeClr val="bg1"/>
                </a:solidFill>
                <a:cs typeface="宋体" panose="02010600030101010101" pitchFamily="2" charset="-122"/>
              </a:rPr>
              <a:t>带传动设计</a:t>
            </a:r>
            <a:endParaRPr lang="zh-CN" altLang="en-US" sz="3600" dirty="0" smtClean="0">
              <a:solidFill>
                <a:schemeClr val="bg1"/>
              </a:solidFill>
              <a:cs typeface="宋体" panose="02010600030101010101" pitchFamily="2" charset="-122"/>
            </a:endParaRPr>
          </a:p>
        </p:txBody>
      </p:sp>
      <p:sp>
        <p:nvSpPr>
          <p:cNvPr id="7" name="稻壳儿榴莲果果"/>
          <p:cNvSpPr/>
          <p:nvPr/>
        </p:nvSpPr>
        <p:spPr>
          <a:xfrm>
            <a:off x="4999990" y="3205480"/>
            <a:ext cx="4351020" cy="645160"/>
          </a:xfrm>
          <a:prstGeom prst="rect">
            <a:avLst/>
          </a:prstGeom>
        </p:spPr>
        <p:txBody>
          <a:bodyPr wrap="square">
            <a:spAutoFit/>
          </a:bodyPr>
          <a:lstStyle/>
          <a:p>
            <a:pPr algn="ctr"/>
            <a:r>
              <a:rPr lang="en-US" altLang="zh-CN" sz="3600" dirty="0" smtClean="0">
                <a:solidFill>
                  <a:schemeClr val="bg1"/>
                </a:solidFill>
                <a:cs typeface="宋体" panose="02010600030101010101" pitchFamily="2" charset="-122"/>
              </a:rPr>
              <a:t>03 </a:t>
            </a:r>
            <a:r>
              <a:rPr lang="zh-CN" altLang="en-US" sz="3600" dirty="0" smtClean="0">
                <a:solidFill>
                  <a:schemeClr val="bg1"/>
                </a:solidFill>
                <a:cs typeface="宋体" panose="02010600030101010101" pitchFamily="2" charset="-122"/>
              </a:rPr>
              <a:t>链传动设计</a:t>
            </a:r>
            <a:endParaRPr lang="zh-CN" altLang="en-US" sz="3600" dirty="0" smtClean="0">
              <a:solidFill>
                <a:schemeClr val="bg1"/>
              </a:solidFill>
              <a:cs typeface="宋体" panose="02010600030101010101" pitchFamily="2" charset="-122"/>
            </a:endParaRPr>
          </a:p>
        </p:txBody>
      </p:sp>
      <p:sp>
        <p:nvSpPr>
          <p:cNvPr id="8" name="稻壳儿榴莲果果"/>
          <p:cNvSpPr/>
          <p:nvPr/>
        </p:nvSpPr>
        <p:spPr>
          <a:xfrm>
            <a:off x="5620371" y="4101241"/>
            <a:ext cx="3611880" cy="645160"/>
          </a:xfrm>
          <a:prstGeom prst="rect">
            <a:avLst/>
          </a:prstGeom>
        </p:spPr>
        <p:txBody>
          <a:bodyPr wrap="none">
            <a:spAutoFit/>
          </a:bodyPr>
          <a:lstStyle/>
          <a:p>
            <a:pPr algn="dist"/>
            <a:r>
              <a:rPr lang="en-US" altLang="zh-CN" sz="3600" dirty="0" smtClean="0">
                <a:solidFill>
                  <a:schemeClr val="bg1"/>
                </a:solidFill>
                <a:cs typeface="宋体" panose="02010600030101010101" pitchFamily="2" charset="-122"/>
              </a:rPr>
              <a:t>04 </a:t>
            </a:r>
            <a:r>
              <a:rPr lang="zh-CN" altLang="en-US" sz="3600" dirty="0" smtClean="0">
                <a:solidFill>
                  <a:schemeClr val="bg1"/>
                </a:solidFill>
                <a:cs typeface="宋体" panose="02010600030101010101" pitchFamily="2" charset="-122"/>
              </a:rPr>
              <a:t>齿轮传动设计</a:t>
            </a:r>
            <a:endParaRPr lang="zh-CN" altLang="en-US" sz="3600" dirty="0" smtClean="0">
              <a:solidFill>
                <a:schemeClr val="bg1"/>
              </a:solidFill>
              <a:cs typeface="宋体" panose="02010600030101010101" pitchFamily="2" charset="-122"/>
            </a:endParaRPr>
          </a:p>
        </p:txBody>
      </p:sp>
      <p:sp>
        <p:nvSpPr>
          <p:cNvPr id="2" name="稻壳儿榴莲果果"/>
          <p:cNvSpPr/>
          <p:nvPr/>
        </p:nvSpPr>
        <p:spPr>
          <a:xfrm>
            <a:off x="5620371" y="4858796"/>
            <a:ext cx="3611880" cy="645160"/>
          </a:xfrm>
          <a:prstGeom prst="rect">
            <a:avLst/>
          </a:prstGeom>
        </p:spPr>
        <p:txBody>
          <a:bodyPr wrap="none">
            <a:spAutoFit/>
          </a:bodyPr>
          <a:lstStyle/>
          <a:p>
            <a:pPr algn="dist"/>
            <a:r>
              <a:rPr lang="en-US" altLang="zh-CN" sz="3600" dirty="0" smtClean="0">
                <a:solidFill>
                  <a:schemeClr val="bg1"/>
                </a:solidFill>
                <a:cs typeface="宋体" panose="02010600030101010101" pitchFamily="2" charset="-122"/>
              </a:rPr>
              <a:t>05 </a:t>
            </a:r>
            <a:r>
              <a:rPr lang="zh-CN" altLang="en-US" sz="3600" dirty="0" smtClean="0">
                <a:solidFill>
                  <a:schemeClr val="bg1"/>
                </a:solidFill>
                <a:cs typeface="宋体" panose="02010600030101010101" pitchFamily="2" charset="-122"/>
              </a:rPr>
              <a:t>蜗杆传动设计</a:t>
            </a:r>
            <a:endParaRPr lang="zh-CN" altLang="en-US" sz="3600" dirty="0" smtClean="0">
              <a:solidFill>
                <a:schemeClr val="bg1"/>
              </a:solidFill>
              <a:cs typeface="宋体" panose="02010600030101010101" pitchFamily="2" charset="-122"/>
            </a:endParaRPr>
          </a:p>
        </p:txBody>
      </p:sp>
      <p:sp>
        <p:nvSpPr>
          <p:cNvPr id="3" name="稻壳儿榴莲果果"/>
          <p:cNvSpPr/>
          <p:nvPr/>
        </p:nvSpPr>
        <p:spPr>
          <a:xfrm>
            <a:off x="5620371" y="5611271"/>
            <a:ext cx="4526280" cy="645160"/>
          </a:xfrm>
          <a:prstGeom prst="rect">
            <a:avLst/>
          </a:prstGeom>
        </p:spPr>
        <p:txBody>
          <a:bodyPr wrap="none">
            <a:spAutoFit/>
          </a:bodyPr>
          <a:lstStyle/>
          <a:p>
            <a:pPr algn="dist"/>
            <a:r>
              <a:rPr lang="en-US" altLang="zh-CN" sz="3600" dirty="0" smtClean="0">
                <a:solidFill>
                  <a:schemeClr val="bg1"/>
                </a:solidFill>
                <a:cs typeface="宋体" panose="02010600030101010101" pitchFamily="2" charset="-122"/>
              </a:rPr>
              <a:t>06 </a:t>
            </a:r>
            <a:r>
              <a:rPr lang="zh-CN" altLang="en-US" sz="3600" dirty="0" smtClean="0">
                <a:solidFill>
                  <a:schemeClr val="bg1"/>
                </a:solidFill>
                <a:cs typeface="宋体" panose="02010600030101010101" pitchFamily="2" charset="-122"/>
              </a:rPr>
              <a:t>齿轮系传动比计算</a:t>
            </a:r>
            <a:endParaRPr lang="zh-CN" altLang="en-US" sz="3600" dirty="0" smtClean="0">
              <a:solidFill>
                <a:schemeClr val="bg1"/>
              </a:solidFill>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593090" y="4134485"/>
            <a:ext cx="4335145" cy="16617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由于链条绕入链轮后形成折线，因此链传动相当于一对多边形轮的间接传动。边长相当于链条节距 p，边数相当于链轮齿数 z，链轮每转一周，链条转过的长度为 pz。</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302260" y="3748405"/>
            <a:ext cx="589597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（一）平均链速和平均传动比</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587490" y="4134485"/>
            <a:ext cx="5121910"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链条的瞬时速度和链传动的瞬时传动比呈周期性变化。由于链传动的中心距较大，可假设链条紧边处于水平位置。</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450362" y="374815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（二）瞬时链速和瞬时传动比</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1301115" y="253336"/>
            <a:ext cx="508254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三、链传动的运动特性分析</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cstate="print"/>
          <a:stretch>
            <a:fillRect/>
          </a:stretch>
        </p:blipFill>
        <p:spPr>
          <a:xfrm>
            <a:off x="455295" y="836930"/>
            <a:ext cx="4834890" cy="2912110"/>
          </a:xfrm>
          <a:prstGeom prst="rect">
            <a:avLst/>
          </a:prstGeom>
        </p:spPr>
      </p:pic>
      <p:pic>
        <p:nvPicPr>
          <p:cNvPr id="5" name="图片 4"/>
          <p:cNvPicPr>
            <a:picLocks noChangeAspect="1"/>
          </p:cNvPicPr>
          <p:nvPr/>
        </p:nvPicPr>
        <p:blipFill>
          <a:blip r:embed="rId2" cstate="print"/>
          <a:stretch>
            <a:fillRect/>
          </a:stretch>
        </p:blipFill>
        <p:spPr>
          <a:xfrm>
            <a:off x="6450965" y="836930"/>
            <a:ext cx="4977130" cy="27908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2"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grpSp>
        <p:nvGrpSpPr>
          <p:cNvPr id="6" name="组合 5"/>
          <p:cNvGrpSpPr/>
          <p:nvPr/>
        </p:nvGrpSpPr>
        <p:grpSpPr>
          <a:xfrm>
            <a:off x="1382216" y="1733655"/>
            <a:ext cx="9725645" cy="4627245"/>
            <a:chOff x="1211986" y="1297680"/>
            <a:chExt cx="10024257" cy="4769318"/>
          </a:xfrm>
        </p:grpSpPr>
        <p:pic>
          <p:nvPicPr>
            <p:cNvPr id="19" name="稻壳儿榴莲果果"/>
            <p:cNvPicPr/>
            <p:nvPr/>
          </p:nvPicPr>
          <p:blipFill rotWithShape="1">
            <a:blip r:embed="rId1" cstate="print"/>
            <a:srcRect l="16693" r="16693"/>
            <a:stretch>
              <a:fillRect/>
            </a:stretch>
          </p:blipFill>
          <p:spPr>
            <a:xfrm>
              <a:off x="8851025" y="1297680"/>
              <a:ext cx="2384425" cy="2295525"/>
            </a:xfrm>
            <a:prstGeom prst="rect">
              <a:avLst/>
            </a:prstGeom>
          </p:spPr>
        </p:pic>
        <p:sp>
          <p:nvSpPr>
            <p:cNvPr id="15666" name="稻壳儿榴莲果果"/>
            <p:cNvSpPr/>
            <p:nvPr/>
          </p:nvSpPr>
          <p:spPr>
            <a:xfrm>
              <a:off x="3435266" y="1346767"/>
              <a:ext cx="2716862" cy="4720231"/>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68" name="稻壳儿榴莲果果"/>
            <p:cNvSpPr/>
            <p:nvPr/>
          </p:nvSpPr>
          <p:spPr>
            <a:xfrm>
              <a:off x="6300698" y="1327787"/>
              <a:ext cx="2384332" cy="4709759"/>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73" name="稻壳儿榴莲果果"/>
            <p:cNvSpPr txBox="1"/>
            <p:nvPr/>
          </p:nvSpPr>
          <p:spPr>
            <a:xfrm>
              <a:off x="6607657" y="1653072"/>
              <a:ext cx="1788085" cy="623081"/>
            </a:xfrm>
            <a:prstGeom prst="rect">
              <a:avLst/>
            </a:prstGeom>
            <a:ln w="12700">
              <a:miter lim="400000"/>
            </a:ln>
          </p:spPr>
          <p:txBody>
            <a:bodyPr wrap="square" lIns="25400" tIns="25400" rIns="25400" bIns="25400">
              <a:spAutoFit/>
            </a:bodyPr>
            <a:lstStyle/>
            <a:p>
              <a:pPr algn="l">
                <a:defRPr sz="4000" b="0" cap="all">
                  <a:solidFill>
                    <a:srgbClr val="FFFFFF"/>
                  </a:solidFill>
                  <a:latin typeface="Open Sans Bold"/>
                  <a:ea typeface="Open Sans Bold"/>
                  <a:cs typeface="Open Sans Bold"/>
                  <a:sym typeface="Open Sans Bold"/>
                </a:defRPr>
              </a:pPr>
              <a:r>
                <a:rPr lang="zh-CN" altLang="en-US" sz="1800" b="1" dirty="0" smtClean="0">
                  <a:solidFill>
                    <a:srgbClr val="FFFFFF"/>
                  </a:solidFill>
                  <a:latin typeface="宋体" panose="02010600030101010101" pitchFamily="2" charset="-122"/>
                  <a:ea typeface="宋体" panose="02010600030101010101" pitchFamily="2" charset="-122"/>
                </a:rPr>
                <a:t>（二）链传动的设计计算方法</a:t>
              </a:r>
              <a:endParaRPr lang="zh-CN" altLang="en-US" sz="1800" b="1" dirty="0" smtClean="0">
                <a:solidFill>
                  <a:srgbClr val="FFFFFF"/>
                </a:solidFill>
                <a:latin typeface="宋体" panose="02010600030101010101" pitchFamily="2" charset="-122"/>
                <a:ea typeface="宋体" panose="02010600030101010101" pitchFamily="2" charset="-122"/>
              </a:endParaRPr>
            </a:p>
          </p:txBody>
        </p:sp>
        <p:pic>
          <p:nvPicPr>
            <p:cNvPr id="17" name="稻壳儿榴莲果果"/>
            <p:cNvPicPr/>
            <p:nvPr/>
          </p:nvPicPr>
          <p:blipFill rotWithShape="1">
            <a:blip r:embed="rId2" cstate="print"/>
            <a:srcRect l="11532" r="21854"/>
            <a:stretch>
              <a:fillRect/>
            </a:stretch>
          </p:blipFill>
          <p:spPr>
            <a:xfrm>
              <a:off x="1211986" y="1327395"/>
              <a:ext cx="2045872" cy="2295525"/>
            </a:xfrm>
            <a:prstGeom prst="rect">
              <a:avLst/>
            </a:prstGeom>
          </p:spPr>
        </p:pic>
        <p:pic>
          <p:nvPicPr>
            <p:cNvPr id="20" name="稻壳儿榴莲果果"/>
            <p:cNvPicPr/>
            <p:nvPr/>
          </p:nvPicPr>
          <p:blipFill rotWithShape="1">
            <a:blip r:embed="rId3" cstate="print"/>
            <a:srcRect l="16693" r="16693"/>
            <a:stretch>
              <a:fillRect/>
            </a:stretch>
          </p:blipFill>
          <p:spPr>
            <a:xfrm>
              <a:off x="1235089" y="3753207"/>
              <a:ext cx="1922977" cy="2295525"/>
            </a:xfrm>
            <a:prstGeom prst="rect">
              <a:avLst/>
            </a:prstGeom>
          </p:spPr>
        </p:pic>
        <p:pic>
          <p:nvPicPr>
            <p:cNvPr id="22" name="稻壳儿榴莲果果"/>
            <p:cNvPicPr/>
            <p:nvPr/>
          </p:nvPicPr>
          <p:blipFill rotWithShape="1">
            <a:blip r:embed="rId4" cstate="print"/>
            <a:srcRect l="16693" r="16693"/>
            <a:stretch>
              <a:fillRect/>
            </a:stretch>
          </p:blipFill>
          <p:spPr>
            <a:xfrm>
              <a:off x="8850231" y="3742431"/>
              <a:ext cx="2386012" cy="2295525"/>
            </a:xfrm>
            <a:prstGeom prst="rect">
              <a:avLst/>
            </a:prstGeom>
          </p:spPr>
        </p:pic>
        <p:sp>
          <p:nvSpPr>
            <p:cNvPr id="23" name="稻壳儿榴莲果果"/>
            <p:cNvSpPr/>
            <p:nvPr/>
          </p:nvSpPr>
          <p:spPr>
            <a:xfrm>
              <a:off x="3557232" y="2331171"/>
              <a:ext cx="2594585" cy="35198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由于链条的结构比链轮复杂，强度不如链轮高，所以一般链传动的失效主要是链条的失效。常见失效形式有：</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（1）链条的疲劳破坏。</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（2）链条铰链的磨损。</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（3）链条铰链的胶合。</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（4）链条的静力拉断。</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24" name="稻壳儿榴莲果果"/>
            <p:cNvSpPr txBox="1"/>
            <p:nvPr/>
          </p:nvSpPr>
          <p:spPr>
            <a:xfrm>
              <a:off x="3945164" y="1653726"/>
              <a:ext cx="2006687" cy="6649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（一）链传动的失效形式</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2" name="稻壳儿榴莲果果"/>
          <p:cNvSpPr/>
          <p:nvPr/>
        </p:nvSpPr>
        <p:spPr>
          <a:xfrm>
            <a:off x="1709420" y="253336"/>
            <a:ext cx="426593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四、链传动的设计计算</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364317" y="2832244"/>
            <a:ext cx="2222943"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1. 已知条件</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2. 设计内容</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3. 设计方法步骤</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592454" y="2976245"/>
            <a:ext cx="4022577" cy="304698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链传动的布置应注意以下几条原则。</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（1）两链轮的回转平面应在同一铅垂平面内，以免引起脱链或不正常磨损。</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（2）两链轮中心连线与水平面的倾斜角应小于 45°，以免引起下链轮啮合不良。</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（3）尽量使紧边在上，松边在下，以免松边垂度过大，干扰链与链轮轮齿的正常啮合。</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923053" y="2609118"/>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（一）链传动的布置</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5008880" y="3133090"/>
            <a:ext cx="304800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sym typeface="+mn-ea"/>
              </a:rPr>
              <a:t>链条包在链轮上应松紧适度，通常用测量松边垂度 f 的办法控制链的松紧程度。</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061230" y="2607848"/>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（二）链传动的张紧</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386445" y="3133090"/>
            <a:ext cx="319976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润滑有利于缓冲、减小摩擦，降低磨损，润滑是否良好对承载能力与寿命大有影响。润滑方式按</a:t>
            </a:r>
            <a:r>
              <a:rPr lang="zh-CN" altLang="en-US" sz="1600" dirty="0">
                <a:latin typeface="宋体" panose="02010600030101010101" pitchFamily="2" charset="-122"/>
                <a:ea typeface="宋体" panose="02010600030101010101" pitchFamily="2" charset="-122"/>
                <a:cs typeface="Arial" panose="020B0604020202020204" pitchFamily="34" charset="0"/>
              </a:rPr>
              <a:t>书中</a:t>
            </a:r>
            <a:r>
              <a:rPr lang="en-US" sz="1600" dirty="0">
                <a:latin typeface="宋体" panose="02010600030101010101" pitchFamily="2" charset="-122"/>
                <a:ea typeface="宋体" panose="02010600030101010101" pitchFamily="2" charset="-122"/>
                <a:cs typeface="Arial" panose="020B0604020202020204" pitchFamily="34" charset="0"/>
              </a:rPr>
              <a:t>图 2.3.10 选取，注意链速越高，润滑方式要求也越高。</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386606" y="2609118"/>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（三）链传动的润滑与维护</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9162537" y="931329"/>
            <a:ext cx="1389857" cy="1389857"/>
          </a:xfrm>
          <a:prstGeom prst="ellipse">
            <a:avLst/>
          </a:prstGeom>
        </p:spPr>
      </p:pic>
      <p:sp>
        <p:nvSpPr>
          <p:cNvPr id="44" name="稻壳儿榴莲果果"/>
          <p:cNvSpPr/>
          <p:nvPr/>
        </p:nvSpPr>
        <p:spPr>
          <a:xfrm>
            <a:off x="870629" y="189592"/>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五、链传动的布置、张紧和润滑</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Part.4</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齿轮传动设计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pic>
        <p:nvPicPr>
          <p:cNvPr id="3" name="稻壳儿榴莲果果" descr="图片包含 人, 桌子, 室内, 男人&#10;&#10;描述已自动生成"/>
          <p:cNvPicPr>
            <a:picLocks noGrp="1" noChangeAspect="1"/>
          </p:cNvPicPr>
          <p:nvPr>
            <p:ph type="pic" sz="quarter" idx="4294967295"/>
          </p:nvPr>
        </p:nvPicPr>
        <p:blipFill>
          <a:blip r:embed="rId1" cstate="print">
            <a:extLst>
              <a:ext uri="{28A0092B-C50C-407E-A947-70E740481C1C}">
                <a14:useLocalDpi xmlns:a14="http://schemas.microsoft.com/office/drawing/2010/main" val="0"/>
              </a:ext>
            </a:extLst>
          </a:blip>
          <a:srcRect l="17045" r="17045"/>
          <a:stretch>
            <a:fillRect/>
          </a:stretch>
        </p:blipFill>
        <p:spPr>
          <a:xfrm>
            <a:off x="7646520" y="999173"/>
            <a:ext cx="4270375" cy="4859337"/>
          </a:xfrm>
          <a:solidFill>
            <a:schemeClr val="bg2"/>
          </a:solidFill>
        </p:spPr>
      </p:pic>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508635" y="1605915"/>
            <a:ext cx="6196330" cy="378523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（一）齿轮传动的型</a:t>
            </a:r>
            <a:endParaRPr 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齿轮传动一般根据齿轮副中两齿轮轴的相对位置分类。</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（二）齿轮传动的特点</a:t>
            </a:r>
            <a:endParaRPr lang="zh-CN" alt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齿轮传动可用来传递任意两轴之间的运动和动力，其圆周速度可达 300m/s，传递功率可达 105kW，齿轮直径可从 1mm 到 150m 以上。</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与其他形式的传动相比，齿轮传动的优点是：瞬时传动比恒定；传递功率大、速度范围广；结构紧凑、效率高、寿命长、工作可靠性高；能保证恒定的传动比。主要缺点是：制造和安装精度要求较高，故成本较高；不适宜作轴间距离过大的传动；低精度的齿轮传动会产生有害的冲击、噪声和振动。</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805859" y="119107"/>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一、齿轮传动的类型和特点认知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508635" y="1605915"/>
            <a:ext cx="5914390" cy="378523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（一）齿廓啮合基本定律</a:t>
            </a:r>
            <a:endParaRPr 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对齿轮传动的运动要求是：当主动轮以角速度 ω</a:t>
            </a:r>
            <a:r>
              <a:rPr lang="zh-CN" altLang="en-US" sz="1600" baseline="-25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 匀速转动时，从动轮也以角速度ω</a:t>
            </a:r>
            <a:r>
              <a:rPr lang="zh-CN" altLang="en-US" sz="1600" baseline="-25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 作匀速转动，即瞬时传动比 i（在一对齿轮传动中，两轮角速度之比 i</a:t>
            </a:r>
            <a:r>
              <a:rPr lang="zh-CN" altLang="en-US" sz="1600" baseline="-25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12</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=ω</a:t>
            </a:r>
            <a:r>
              <a:rPr lang="zh-CN" altLang="en-US" sz="1600" baseline="-25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/ω</a:t>
            </a:r>
            <a:r>
              <a:rPr lang="zh-CN" altLang="en-US" sz="1600" baseline="-250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 称为传动比）保持不变。</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（二）共轭齿廓</a:t>
            </a:r>
            <a:endParaRPr lang="zh-CN" altLang="en-US" b="1"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凡满足齿廓啮合基本定律的一对齿廓即称为共轭齿廓。理论上，可用作共轭齿廓的曲线无穷多，但还必须从设计、制造、安装、使用等多方面综合考虑。在机械制造业中，通常采用渐开线、摆线和圆弧作为齿廓曲线。用渐开线作为齿廓曲线，有较完善的制造工艺及设备，便于安装，且互换性好，所以应用最广。</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214164" y="119107"/>
            <a:ext cx="508254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二、齿廓啮合基本定律认知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6522720" y="1495425"/>
            <a:ext cx="5213985" cy="42576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 name="稻壳儿榴莲果果"/>
          <p:cNvSpPr/>
          <p:nvPr/>
        </p:nvSpPr>
        <p:spPr>
          <a:xfrm>
            <a:off x="6874768" y="1063789"/>
            <a:ext cx="4730423" cy="4730422"/>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2" name="稻壳儿榴莲果果"/>
          <p:cNvSpPr/>
          <p:nvPr/>
        </p:nvSpPr>
        <p:spPr>
          <a:xfrm>
            <a:off x="5789736" y="-21243"/>
            <a:ext cx="6900486" cy="6900485"/>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98" name="稻壳儿榴莲果果"/>
          <p:cNvSpPr/>
          <p:nvPr/>
        </p:nvSpPr>
        <p:spPr>
          <a:xfrm>
            <a:off x="7565681" y="1754579"/>
            <a:ext cx="3348598" cy="3348843"/>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ea typeface="宋体" panose="02010600030101010101" pitchFamily="2" charset="-122"/>
              <a:cs typeface="宋体" panose="02010600030101010101" pitchFamily="2" charset="-122"/>
            </a:endParaRPr>
          </a:p>
        </p:txBody>
      </p:sp>
      <p:sp>
        <p:nvSpPr>
          <p:cNvPr id="13" name="稻壳儿榴莲果果"/>
          <p:cNvSpPr/>
          <p:nvPr/>
        </p:nvSpPr>
        <p:spPr>
          <a:xfrm>
            <a:off x="845185" y="1454150"/>
            <a:ext cx="527812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（一）渐开线的形成及性质</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845185" y="2119630"/>
            <a:ext cx="5040630"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当直线 NK 沿半径为 rb 的圆做纯滚动时，该直线上任意一点 K 的轨迹曲线 AK，称为该圆的渐开线。该圆称为渐开线的基圆，直线 NK则称为渐开线的发生线。</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pic>
        <p:nvPicPr>
          <p:cNvPr id="15" name="稻壳儿榴莲果果"/>
          <p:cNvPicPr/>
          <p:nvPr/>
        </p:nvPicPr>
        <p:blipFill rotWithShape="1">
          <a:blip r:embed="rId1" cstate="print"/>
          <a:srcRect l="16693" r="16693"/>
          <a:stretch>
            <a:fillRect/>
          </a:stretch>
        </p:blipFill>
        <p:spPr>
          <a:xfrm>
            <a:off x="7841462" y="1996813"/>
            <a:ext cx="2761862" cy="2761862"/>
          </a:xfrm>
          <a:prstGeom prst="ellipse">
            <a:avLst/>
          </a:prstGeom>
        </p:spPr>
      </p:pic>
      <p:sp>
        <p:nvSpPr>
          <p:cNvPr id="44" name="稻壳儿榴莲果果"/>
          <p:cNvSpPr/>
          <p:nvPr/>
        </p:nvSpPr>
        <p:spPr>
          <a:xfrm>
            <a:off x="844912" y="203562"/>
            <a:ext cx="467423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三、渐开线及其特性分析</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845185" y="3648710"/>
            <a:ext cx="625221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（二）渐开线方程</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845185" y="4272915"/>
            <a:ext cx="5040630"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渐开线上任一点 K 的位置可用向径 rK 和展角 θK 来表示。若以此渐开线作为齿轮的齿廓，当两齿轮在 K 点啮合时，其正压力方向沿着 K 点的法线（NK）方向，而齿廓上 K 点的速度垂直于 OK 线。</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3" name="稻壳儿榴莲果果"/>
          <p:cNvSpPr/>
          <p:nvPr/>
        </p:nvSpPr>
        <p:spPr>
          <a:xfrm>
            <a:off x="845185" y="1061720"/>
            <a:ext cx="5278120" cy="78930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（一）渐开线齿轮各部分名称、参数及几何尺寸计算</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592455" y="1851025"/>
            <a:ext cx="6504940"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齿顶圆：轮齿顶部的圆称齿顶圆，其直径用 da 表示。齿根圆：轮齿根部的圆称齿根圆，其直径用 df 表示。分度圆：加工齿轮时，作为齿轮轮齿分度的圆称分度圆，其直径用 d 表示。节圆：在连心线上两相切的圆称为节圆，其直径用 d′ 表示。在标准齿轮中，d′=d。节点：在一对啮合齿轮上，两节圆的切点。</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4" name="稻壳儿榴莲果果"/>
          <p:cNvSpPr/>
          <p:nvPr/>
        </p:nvSpPr>
        <p:spPr>
          <a:xfrm>
            <a:off x="845230" y="231502"/>
            <a:ext cx="753237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四、渐开线齿轮基本参数及几何尺寸计算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718820" y="3895090"/>
            <a:ext cx="6252210" cy="78930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（二）渐开线标准直齿圆柱齿轮几何尺寸的计算公式</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845185" y="4684395"/>
            <a:ext cx="5040630"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标准直齿圆柱齿轮的基本参数有五个：z、m、α、ha*、c*，其中ha* 称为齿顶高系数，c* 称为顶隙系数。我国规定的标准值为 ha*=1， c*=0.25，α=20°。</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7209790" y="1454150"/>
            <a:ext cx="4696460" cy="46456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593090" y="4134485"/>
            <a:ext cx="4335145"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分度圆上的齿厚 s 是弧长 AB，曲线不容易测量，因此测量弦长 AB ，以 s 表示，称分度圆弦齿厚。</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302260" y="3748405"/>
            <a:ext cx="589597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（一）弦齿厚的长度计算</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587489" y="4134485"/>
            <a:ext cx="5202891" cy="207749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齿轮卡尺两个量脚跨过 k 个齿（图中 k=3），与渐开线齿廓两侧切于 A、B 两点。根据渐开线的性质（2），A 点的法线与 B 点的法线都与基圆相切，且是同一根线 AB，其长度 AB 称为公法线长度，以 W 表示。</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450330" y="3748405"/>
            <a:ext cx="574230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（二）标准直齿圆柱齿轮公法线的长度</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691198" y="140306"/>
            <a:ext cx="7940675"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五、直齿圆柱齿轮公法线长度及弦齿厚计算</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592455" y="890905"/>
            <a:ext cx="5076825" cy="2857500"/>
          </a:xfrm>
          <a:prstGeom prst="rect">
            <a:avLst/>
          </a:prstGeom>
        </p:spPr>
      </p:pic>
      <p:pic>
        <p:nvPicPr>
          <p:cNvPr id="3" name="图片 2"/>
          <p:cNvPicPr>
            <a:picLocks noChangeAspect="1"/>
          </p:cNvPicPr>
          <p:nvPr/>
        </p:nvPicPr>
        <p:blipFill>
          <a:blip r:embed="rId2" cstate="print"/>
          <a:stretch>
            <a:fillRect/>
          </a:stretch>
        </p:blipFill>
        <p:spPr>
          <a:xfrm>
            <a:off x="6587490" y="890905"/>
            <a:ext cx="5022850" cy="28575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稻壳儿榴莲果果"/>
          <p:cNvSpPr/>
          <p:nvPr/>
        </p:nvSpPr>
        <p:spPr>
          <a:xfrm>
            <a:off x="4660900" y="1910080"/>
            <a:ext cx="2870200" cy="1816100"/>
          </a:xfrm>
          <a:prstGeom prst="rect">
            <a:avLst/>
          </a:prstGeom>
          <a:solidFill>
            <a:srgbClr val="12569A"/>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7" name="稻壳儿榴莲果果"/>
          <p:cNvSpPr/>
          <p:nvPr/>
        </p:nvSpPr>
        <p:spPr>
          <a:xfrm>
            <a:off x="1046956"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8" name="稻壳儿榴莲果果"/>
          <p:cNvSpPr/>
          <p:nvPr/>
        </p:nvSpPr>
        <p:spPr>
          <a:xfrm>
            <a:off x="8274844"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1" name="稻壳儿榴莲果果"/>
          <p:cNvSpPr/>
          <p:nvPr/>
        </p:nvSpPr>
        <p:spPr>
          <a:xfrm>
            <a:off x="4660900"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2" name="稻壳儿榴莲果果"/>
          <p:cNvSpPr/>
          <p:nvPr/>
        </p:nvSpPr>
        <p:spPr>
          <a:xfrm>
            <a:off x="1046956"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3" name="稻壳儿榴莲果果"/>
          <p:cNvSpPr/>
          <p:nvPr/>
        </p:nvSpPr>
        <p:spPr>
          <a:xfrm>
            <a:off x="8274844"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26" name="稻壳儿榴莲果果"/>
          <p:cNvSpPr>
            <a:spLocks noEditPoints="1"/>
          </p:cNvSpPr>
          <p:nvPr/>
        </p:nvSpPr>
        <p:spPr bwMode="auto">
          <a:xfrm>
            <a:off x="10536263" y="2125705"/>
            <a:ext cx="298300" cy="435274"/>
          </a:xfrm>
          <a:custGeom>
            <a:avLst/>
            <a:gdLst>
              <a:gd name="T0" fmla="*/ 280 w 513"/>
              <a:gd name="T1" fmla="*/ 519 h 745"/>
              <a:gd name="T2" fmla="*/ 280 w 513"/>
              <a:gd name="T3" fmla="*/ 466 h 745"/>
              <a:gd name="T4" fmla="*/ 256 w 513"/>
              <a:gd name="T5" fmla="*/ 442 h 745"/>
              <a:gd name="T6" fmla="*/ 233 w 513"/>
              <a:gd name="T7" fmla="*/ 466 h 745"/>
              <a:gd name="T8" fmla="*/ 233 w 513"/>
              <a:gd name="T9" fmla="*/ 519 h 745"/>
              <a:gd name="T10" fmla="*/ 210 w 513"/>
              <a:gd name="T11" fmla="*/ 559 h 745"/>
              <a:gd name="T12" fmla="*/ 256 w 513"/>
              <a:gd name="T13" fmla="*/ 605 h 745"/>
              <a:gd name="T14" fmla="*/ 303 w 513"/>
              <a:gd name="T15" fmla="*/ 559 h 745"/>
              <a:gd name="T16" fmla="*/ 280 w 513"/>
              <a:gd name="T17" fmla="*/ 519 h 745"/>
              <a:gd name="T18" fmla="*/ 466 w 513"/>
              <a:gd name="T19" fmla="*/ 675 h 745"/>
              <a:gd name="T20" fmla="*/ 443 w 513"/>
              <a:gd name="T21" fmla="*/ 699 h 745"/>
              <a:gd name="T22" fmla="*/ 70 w 513"/>
              <a:gd name="T23" fmla="*/ 699 h 745"/>
              <a:gd name="T24" fmla="*/ 47 w 513"/>
              <a:gd name="T25" fmla="*/ 675 h 745"/>
              <a:gd name="T26" fmla="*/ 47 w 513"/>
              <a:gd name="T27" fmla="*/ 396 h 745"/>
              <a:gd name="T28" fmla="*/ 70 w 513"/>
              <a:gd name="T29" fmla="*/ 372 h 745"/>
              <a:gd name="T30" fmla="*/ 443 w 513"/>
              <a:gd name="T31" fmla="*/ 372 h 745"/>
              <a:gd name="T32" fmla="*/ 466 w 513"/>
              <a:gd name="T33" fmla="*/ 396 h 745"/>
              <a:gd name="T34" fmla="*/ 466 w 513"/>
              <a:gd name="T35" fmla="*/ 675 h 745"/>
              <a:gd name="T36" fmla="*/ 117 w 513"/>
              <a:gd name="T37" fmla="*/ 186 h 745"/>
              <a:gd name="T38" fmla="*/ 256 w 513"/>
              <a:gd name="T39" fmla="*/ 46 h 745"/>
              <a:gd name="T40" fmla="*/ 396 w 513"/>
              <a:gd name="T41" fmla="*/ 186 h 745"/>
              <a:gd name="T42" fmla="*/ 396 w 513"/>
              <a:gd name="T43" fmla="*/ 326 h 745"/>
              <a:gd name="T44" fmla="*/ 117 w 513"/>
              <a:gd name="T45" fmla="*/ 326 h 745"/>
              <a:gd name="T46" fmla="*/ 117 w 513"/>
              <a:gd name="T47" fmla="*/ 186 h 745"/>
              <a:gd name="T48" fmla="*/ 443 w 513"/>
              <a:gd name="T49" fmla="*/ 326 h 745"/>
              <a:gd name="T50" fmla="*/ 443 w 513"/>
              <a:gd name="T51" fmla="*/ 186 h 745"/>
              <a:gd name="T52" fmla="*/ 256 w 513"/>
              <a:gd name="T53" fmla="*/ 0 h 745"/>
              <a:gd name="T54" fmla="*/ 70 w 513"/>
              <a:gd name="T55" fmla="*/ 186 h 745"/>
              <a:gd name="T56" fmla="*/ 70 w 513"/>
              <a:gd name="T57" fmla="*/ 326 h 745"/>
              <a:gd name="T58" fmla="*/ 0 w 513"/>
              <a:gd name="T59" fmla="*/ 396 h 745"/>
              <a:gd name="T60" fmla="*/ 0 w 513"/>
              <a:gd name="T61" fmla="*/ 675 h 745"/>
              <a:gd name="T62" fmla="*/ 70 w 513"/>
              <a:gd name="T63" fmla="*/ 745 h 745"/>
              <a:gd name="T64" fmla="*/ 443 w 513"/>
              <a:gd name="T65" fmla="*/ 745 h 745"/>
              <a:gd name="T66" fmla="*/ 513 w 513"/>
              <a:gd name="T67" fmla="*/ 675 h 745"/>
              <a:gd name="T68" fmla="*/ 513 w 513"/>
              <a:gd name="T69" fmla="*/ 396 h 745"/>
              <a:gd name="T70" fmla="*/ 443 w 513"/>
              <a:gd name="T71" fmla="*/ 326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745">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7" name="稻壳儿榴莲果果"/>
          <p:cNvSpPr>
            <a:spLocks noEditPoints="1"/>
          </p:cNvSpPr>
          <p:nvPr/>
        </p:nvSpPr>
        <p:spPr bwMode="auto">
          <a:xfrm>
            <a:off x="10536263" y="4358308"/>
            <a:ext cx="401126" cy="394551"/>
          </a:xfrm>
          <a:custGeom>
            <a:avLst/>
            <a:gdLst>
              <a:gd name="T0" fmla="*/ 424 w 643"/>
              <a:gd name="T1" fmla="*/ 314 h 629"/>
              <a:gd name="T2" fmla="*/ 321 w 643"/>
              <a:gd name="T3" fmla="*/ 415 h 629"/>
              <a:gd name="T4" fmla="*/ 218 w 643"/>
              <a:gd name="T5" fmla="*/ 314 h 629"/>
              <a:gd name="T6" fmla="*/ 321 w 643"/>
              <a:gd name="T7" fmla="*/ 213 h 629"/>
              <a:gd name="T8" fmla="*/ 424 w 643"/>
              <a:gd name="T9" fmla="*/ 314 h 629"/>
              <a:gd name="T10" fmla="*/ 554 w 643"/>
              <a:gd name="T11" fmla="*/ 242 h 629"/>
              <a:gd name="T12" fmla="*/ 538 w 643"/>
              <a:gd name="T13" fmla="*/ 204 h 629"/>
              <a:gd name="T14" fmla="*/ 572 w 643"/>
              <a:gd name="T15" fmla="*/ 115 h 629"/>
              <a:gd name="T16" fmla="*/ 522 w 643"/>
              <a:gd name="T17" fmla="*/ 66 h 629"/>
              <a:gd name="T18" fmla="*/ 434 w 643"/>
              <a:gd name="T19" fmla="*/ 102 h 629"/>
              <a:gd name="T20" fmla="*/ 395 w 643"/>
              <a:gd name="T21" fmla="*/ 86 h 629"/>
              <a:gd name="T22" fmla="*/ 355 w 643"/>
              <a:gd name="T23" fmla="*/ 0 h 629"/>
              <a:gd name="T24" fmla="*/ 285 w 643"/>
              <a:gd name="T25" fmla="*/ 0 h 629"/>
              <a:gd name="T26" fmla="*/ 248 w 643"/>
              <a:gd name="T27" fmla="*/ 86 h 629"/>
              <a:gd name="T28" fmla="*/ 208 w 643"/>
              <a:gd name="T29" fmla="*/ 102 h 629"/>
              <a:gd name="T30" fmla="*/ 118 w 643"/>
              <a:gd name="T31" fmla="*/ 68 h 629"/>
              <a:gd name="T32" fmla="*/ 68 w 643"/>
              <a:gd name="T33" fmla="*/ 117 h 629"/>
              <a:gd name="T34" fmla="*/ 104 w 643"/>
              <a:gd name="T35" fmla="*/ 204 h 629"/>
              <a:gd name="T36" fmla="*/ 88 w 643"/>
              <a:gd name="T37" fmla="*/ 243 h 629"/>
              <a:gd name="T38" fmla="*/ 0 w 643"/>
              <a:gd name="T39" fmla="*/ 281 h 629"/>
              <a:gd name="T40" fmla="*/ 0 w 643"/>
              <a:gd name="T41" fmla="*/ 350 h 629"/>
              <a:gd name="T42" fmla="*/ 88 w 643"/>
              <a:gd name="T43" fmla="*/ 386 h 629"/>
              <a:gd name="T44" fmla="*/ 105 w 643"/>
              <a:gd name="T45" fmla="*/ 425 h 629"/>
              <a:gd name="T46" fmla="*/ 70 w 643"/>
              <a:gd name="T47" fmla="*/ 513 h 629"/>
              <a:gd name="T48" fmla="*/ 120 w 643"/>
              <a:gd name="T49" fmla="*/ 562 h 629"/>
              <a:gd name="T50" fmla="*/ 209 w 643"/>
              <a:gd name="T51" fmla="*/ 527 h 629"/>
              <a:gd name="T52" fmla="*/ 248 w 643"/>
              <a:gd name="T53" fmla="*/ 543 h 629"/>
              <a:gd name="T54" fmla="*/ 288 w 643"/>
              <a:gd name="T55" fmla="*/ 629 h 629"/>
              <a:gd name="T56" fmla="*/ 358 w 643"/>
              <a:gd name="T57" fmla="*/ 629 h 629"/>
              <a:gd name="T58" fmla="*/ 395 w 643"/>
              <a:gd name="T59" fmla="*/ 542 h 629"/>
              <a:gd name="T60" fmla="*/ 434 w 643"/>
              <a:gd name="T61" fmla="*/ 526 h 629"/>
              <a:gd name="T62" fmla="*/ 525 w 643"/>
              <a:gd name="T63" fmla="*/ 560 h 629"/>
              <a:gd name="T64" fmla="*/ 574 w 643"/>
              <a:gd name="T65" fmla="*/ 511 h 629"/>
              <a:gd name="T66" fmla="*/ 538 w 643"/>
              <a:gd name="T67" fmla="*/ 424 h 629"/>
              <a:gd name="T68" fmla="*/ 554 w 643"/>
              <a:gd name="T69" fmla="*/ 386 h 629"/>
              <a:gd name="T70" fmla="*/ 643 w 643"/>
              <a:gd name="T71" fmla="*/ 347 h 629"/>
              <a:gd name="T72" fmla="*/ 643 w 643"/>
              <a:gd name="T73" fmla="*/ 278 h 629"/>
              <a:gd name="T74" fmla="*/ 554 w 643"/>
              <a:gd name="T75" fmla="*/ 242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3" h="629">
                <a:moveTo>
                  <a:pt x="424" y="314"/>
                </a:moveTo>
                <a:cubicBezTo>
                  <a:pt x="424" y="370"/>
                  <a:pt x="378" y="415"/>
                  <a:pt x="321" y="415"/>
                </a:cubicBezTo>
                <a:cubicBezTo>
                  <a:pt x="265" y="415"/>
                  <a:pt x="218" y="370"/>
                  <a:pt x="218" y="314"/>
                </a:cubicBezTo>
                <a:cubicBezTo>
                  <a:pt x="218" y="259"/>
                  <a:pt x="265" y="213"/>
                  <a:pt x="321" y="213"/>
                </a:cubicBezTo>
                <a:cubicBezTo>
                  <a:pt x="378" y="213"/>
                  <a:pt x="424" y="259"/>
                  <a:pt x="424" y="314"/>
                </a:cubicBezTo>
                <a:close/>
                <a:moveTo>
                  <a:pt x="554" y="242"/>
                </a:moveTo>
                <a:lnTo>
                  <a:pt x="538" y="204"/>
                </a:lnTo>
                <a:cubicBezTo>
                  <a:pt x="538" y="204"/>
                  <a:pt x="576" y="118"/>
                  <a:pt x="572" y="115"/>
                </a:cubicBezTo>
                <a:lnTo>
                  <a:pt x="522" y="66"/>
                </a:lnTo>
                <a:cubicBezTo>
                  <a:pt x="519" y="63"/>
                  <a:pt x="434" y="102"/>
                  <a:pt x="434" y="102"/>
                </a:cubicBezTo>
                <a:lnTo>
                  <a:pt x="395" y="86"/>
                </a:lnTo>
                <a:cubicBezTo>
                  <a:pt x="395" y="86"/>
                  <a:pt x="360" y="0"/>
                  <a:pt x="355" y="0"/>
                </a:cubicBezTo>
                <a:lnTo>
                  <a:pt x="285" y="0"/>
                </a:lnTo>
                <a:cubicBezTo>
                  <a:pt x="280" y="0"/>
                  <a:pt x="248" y="86"/>
                  <a:pt x="248" y="86"/>
                </a:cubicBezTo>
                <a:lnTo>
                  <a:pt x="208" y="102"/>
                </a:lnTo>
                <a:cubicBezTo>
                  <a:pt x="208" y="102"/>
                  <a:pt x="121" y="65"/>
                  <a:pt x="118" y="68"/>
                </a:cubicBezTo>
                <a:lnTo>
                  <a:pt x="68" y="117"/>
                </a:lnTo>
                <a:cubicBezTo>
                  <a:pt x="65" y="121"/>
                  <a:pt x="104" y="204"/>
                  <a:pt x="104" y="204"/>
                </a:cubicBezTo>
                <a:lnTo>
                  <a:pt x="88" y="243"/>
                </a:lnTo>
                <a:cubicBezTo>
                  <a:pt x="88" y="243"/>
                  <a:pt x="0" y="276"/>
                  <a:pt x="0" y="281"/>
                </a:cubicBezTo>
                <a:lnTo>
                  <a:pt x="0" y="350"/>
                </a:lnTo>
                <a:cubicBezTo>
                  <a:pt x="0" y="355"/>
                  <a:pt x="88" y="386"/>
                  <a:pt x="88" y="386"/>
                </a:cubicBezTo>
                <a:lnTo>
                  <a:pt x="105" y="425"/>
                </a:lnTo>
                <a:cubicBezTo>
                  <a:pt x="105" y="425"/>
                  <a:pt x="67" y="510"/>
                  <a:pt x="70" y="513"/>
                </a:cubicBezTo>
                <a:lnTo>
                  <a:pt x="120" y="562"/>
                </a:lnTo>
                <a:cubicBezTo>
                  <a:pt x="123" y="565"/>
                  <a:pt x="209" y="527"/>
                  <a:pt x="209" y="527"/>
                </a:cubicBezTo>
                <a:lnTo>
                  <a:pt x="248" y="543"/>
                </a:lnTo>
                <a:cubicBezTo>
                  <a:pt x="248" y="543"/>
                  <a:pt x="283" y="629"/>
                  <a:pt x="288" y="629"/>
                </a:cubicBezTo>
                <a:lnTo>
                  <a:pt x="358" y="629"/>
                </a:lnTo>
                <a:cubicBezTo>
                  <a:pt x="363" y="629"/>
                  <a:pt x="395" y="542"/>
                  <a:pt x="395" y="542"/>
                </a:cubicBezTo>
                <a:lnTo>
                  <a:pt x="434" y="526"/>
                </a:lnTo>
                <a:cubicBezTo>
                  <a:pt x="434" y="526"/>
                  <a:pt x="521" y="563"/>
                  <a:pt x="525" y="560"/>
                </a:cubicBezTo>
                <a:lnTo>
                  <a:pt x="574" y="511"/>
                </a:lnTo>
                <a:cubicBezTo>
                  <a:pt x="578" y="508"/>
                  <a:pt x="538" y="424"/>
                  <a:pt x="538" y="424"/>
                </a:cubicBezTo>
                <a:lnTo>
                  <a:pt x="554" y="386"/>
                </a:lnTo>
                <a:cubicBezTo>
                  <a:pt x="554" y="386"/>
                  <a:pt x="643" y="352"/>
                  <a:pt x="643" y="347"/>
                </a:cubicBezTo>
                <a:lnTo>
                  <a:pt x="643" y="278"/>
                </a:lnTo>
                <a:cubicBezTo>
                  <a:pt x="643" y="273"/>
                  <a:pt x="554" y="242"/>
                  <a:pt x="554" y="242"/>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8" name="稻壳儿榴莲果果"/>
          <p:cNvSpPr>
            <a:spLocks noEditPoints="1"/>
          </p:cNvSpPr>
          <p:nvPr/>
        </p:nvSpPr>
        <p:spPr bwMode="auto">
          <a:xfrm>
            <a:off x="3057861" y="2125705"/>
            <a:ext cx="468757" cy="340914"/>
          </a:xfrm>
          <a:custGeom>
            <a:avLst/>
            <a:gdLst>
              <a:gd name="T0" fmla="*/ 241 w 805"/>
              <a:gd name="T1" fmla="*/ 415 h 588"/>
              <a:gd name="T2" fmla="*/ 277 w 805"/>
              <a:gd name="T3" fmla="*/ 415 h 588"/>
              <a:gd name="T4" fmla="*/ 476 w 805"/>
              <a:gd name="T5" fmla="*/ 109 h 588"/>
              <a:gd name="T6" fmla="*/ 37 w 805"/>
              <a:gd name="T7" fmla="*/ 376 h 588"/>
              <a:gd name="T8" fmla="*/ 476 w 805"/>
              <a:gd name="T9" fmla="*/ 376 h 588"/>
              <a:gd name="T10" fmla="*/ 288 w 805"/>
              <a:gd name="T11" fmla="*/ 415 h 588"/>
              <a:gd name="T12" fmla="*/ 229 w 805"/>
              <a:gd name="T13" fmla="*/ 415 h 588"/>
              <a:gd name="T14" fmla="*/ 288 w 805"/>
              <a:gd name="T15" fmla="*/ 415 h 588"/>
              <a:gd name="T16" fmla="*/ 513 w 805"/>
              <a:gd name="T17" fmla="*/ 423 h 588"/>
              <a:gd name="T18" fmla="*/ 308 w 805"/>
              <a:gd name="T19" fmla="*/ 458 h 588"/>
              <a:gd name="T20" fmla="*/ 360 w 805"/>
              <a:gd name="T21" fmla="*/ 561 h 588"/>
              <a:gd name="T22" fmla="*/ 205 w 805"/>
              <a:gd name="T23" fmla="*/ 561 h 588"/>
              <a:gd name="T24" fmla="*/ 153 w 805"/>
              <a:gd name="T25" fmla="*/ 527 h 588"/>
              <a:gd name="T26" fmla="*/ 34 w 805"/>
              <a:gd name="T27" fmla="*/ 458 h 588"/>
              <a:gd name="T28" fmla="*/ 0 w 805"/>
              <a:gd name="T29" fmla="*/ 107 h 588"/>
              <a:gd name="T30" fmla="*/ 479 w 805"/>
              <a:gd name="T31" fmla="*/ 73 h 588"/>
              <a:gd name="T32" fmla="*/ 714 w 805"/>
              <a:gd name="T33" fmla="*/ 393 h 588"/>
              <a:gd name="T34" fmla="*/ 651 w 805"/>
              <a:gd name="T35" fmla="*/ 393 h 588"/>
              <a:gd name="T36" fmla="*/ 714 w 805"/>
              <a:gd name="T37" fmla="*/ 393 h 588"/>
              <a:gd name="T38" fmla="*/ 682 w 805"/>
              <a:gd name="T39" fmla="*/ 442 h 588"/>
              <a:gd name="T40" fmla="*/ 682 w 805"/>
              <a:gd name="T41" fmla="*/ 344 h 588"/>
              <a:gd name="T42" fmla="*/ 756 w 805"/>
              <a:gd name="T43" fmla="*/ 218 h 588"/>
              <a:gd name="T44" fmla="*/ 603 w 805"/>
              <a:gd name="T45" fmla="*/ 241 h 588"/>
              <a:gd name="T46" fmla="*/ 756 w 805"/>
              <a:gd name="T47" fmla="*/ 218 h 588"/>
              <a:gd name="T48" fmla="*/ 585 w 805"/>
              <a:gd name="T49" fmla="*/ 31 h 588"/>
              <a:gd name="T50" fmla="*/ 774 w 805"/>
              <a:gd name="T51" fmla="*/ 558 h 588"/>
              <a:gd name="T52" fmla="*/ 805 w 805"/>
              <a:gd name="T53" fmla="*/ 16 h 588"/>
              <a:gd name="T54" fmla="*/ 790 w 805"/>
              <a:gd name="T55" fmla="*/ 588 h 588"/>
              <a:gd name="T56" fmla="*/ 555 w 805"/>
              <a:gd name="T57" fmla="*/ 573 h 588"/>
              <a:gd name="T58" fmla="*/ 570 w 805"/>
              <a:gd name="T59" fmla="*/ 0 h 588"/>
              <a:gd name="T60" fmla="*/ 805 w 805"/>
              <a:gd name="T61" fmla="*/ 16 h 588"/>
              <a:gd name="T62" fmla="*/ 603 w 805"/>
              <a:gd name="T63" fmla="*/ 71 h 588"/>
              <a:gd name="T64" fmla="*/ 756 w 805"/>
              <a:gd name="T65" fmla="*/ 123 h 588"/>
              <a:gd name="T66" fmla="*/ 756 w 805"/>
              <a:gd name="T67" fmla="*/ 179 h 588"/>
              <a:gd name="T68" fmla="*/ 603 w 805"/>
              <a:gd name="T69" fmla="*/ 202 h 588"/>
              <a:gd name="T70" fmla="*/ 756 w 805"/>
              <a:gd name="T71" fmla="*/ 179 h 588"/>
              <a:gd name="T72" fmla="*/ 603 w 805"/>
              <a:gd name="T73" fmla="*/ 163 h 588"/>
              <a:gd name="T74" fmla="*/ 756 w 805"/>
              <a:gd name="T75" fmla="*/ 14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5" h="588">
                <a:moveTo>
                  <a:pt x="259" y="397"/>
                </a:moveTo>
                <a:cubicBezTo>
                  <a:pt x="249" y="397"/>
                  <a:pt x="241" y="405"/>
                  <a:pt x="241" y="415"/>
                </a:cubicBezTo>
                <a:cubicBezTo>
                  <a:pt x="241" y="425"/>
                  <a:pt x="249" y="434"/>
                  <a:pt x="259" y="434"/>
                </a:cubicBezTo>
                <a:cubicBezTo>
                  <a:pt x="269" y="434"/>
                  <a:pt x="277" y="425"/>
                  <a:pt x="277" y="415"/>
                </a:cubicBezTo>
                <a:cubicBezTo>
                  <a:pt x="277" y="405"/>
                  <a:pt x="269" y="397"/>
                  <a:pt x="259" y="397"/>
                </a:cubicBezTo>
                <a:close/>
                <a:moveTo>
                  <a:pt x="476" y="109"/>
                </a:moveTo>
                <a:lnTo>
                  <a:pt x="37" y="109"/>
                </a:lnTo>
                <a:lnTo>
                  <a:pt x="37" y="376"/>
                </a:lnTo>
                <a:lnTo>
                  <a:pt x="476" y="376"/>
                </a:lnTo>
                <a:lnTo>
                  <a:pt x="476" y="376"/>
                </a:lnTo>
                <a:lnTo>
                  <a:pt x="476" y="109"/>
                </a:lnTo>
                <a:close/>
                <a:moveTo>
                  <a:pt x="288" y="415"/>
                </a:moveTo>
                <a:cubicBezTo>
                  <a:pt x="288" y="399"/>
                  <a:pt x="275" y="386"/>
                  <a:pt x="259" y="386"/>
                </a:cubicBezTo>
                <a:cubicBezTo>
                  <a:pt x="242" y="386"/>
                  <a:pt x="229" y="399"/>
                  <a:pt x="229" y="415"/>
                </a:cubicBezTo>
                <a:cubicBezTo>
                  <a:pt x="229" y="432"/>
                  <a:pt x="242" y="445"/>
                  <a:pt x="259" y="445"/>
                </a:cubicBezTo>
                <a:cubicBezTo>
                  <a:pt x="275" y="445"/>
                  <a:pt x="288" y="432"/>
                  <a:pt x="288" y="415"/>
                </a:cubicBezTo>
                <a:close/>
                <a:moveTo>
                  <a:pt x="513" y="107"/>
                </a:moveTo>
                <a:lnTo>
                  <a:pt x="513" y="423"/>
                </a:lnTo>
                <a:cubicBezTo>
                  <a:pt x="513" y="442"/>
                  <a:pt x="498" y="458"/>
                  <a:pt x="479" y="458"/>
                </a:cubicBezTo>
                <a:lnTo>
                  <a:pt x="308" y="458"/>
                </a:lnTo>
                <a:cubicBezTo>
                  <a:pt x="308" y="458"/>
                  <a:pt x="298" y="527"/>
                  <a:pt x="360" y="527"/>
                </a:cubicBezTo>
                <a:lnTo>
                  <a:pt x="360" y="561"/>
                </a:lnTo>
                <a:lnTo>
                  <a:pt x="308" y="561"/>
                </a:lnTo>
                <a:lnTo>
                  <a:pt x="205" y="561"/>
                </a:lnTo>
                <a:lnTo>
                  <a:pt x="153" y="561"/>
                </a:lnTo>
                <a:lnTo>
                  <a:pt x="153" y="527"/>
                </a:lnTo>
                <a:cubicBezTo>
                  <a:pt x="212" y="527"/>
                  <a:pt x="205" y="458"/>
                  <a:pt x="205" y="458"/>
                </a:cubicBezTo>
                <a:lnTo>
                  <a:pt x="34" y="458"/>
                </a:lnTo>
                <a:cubicBezTo>
                  <a:pt x="15" y="458"/>
                  <a:pt x="0" y="442"/>
                  <a:pt x="0" y="423"/>
                </a:cubicBezTo>
                <a:lnTo>
                  <a:pt x="0" y="107"/>
                </a:lnTo>
                <a:cubicBezTo>
                  <a:pt x="0" y="88"/>
                  <a:pt x="15" y="73"/>
                  <a:pt x="34" y="73"/>
                </a:cubicBezTo>
                <a:lnTo>
                  <a:pt x="479" y="73"/>
                </a:lnTo>
                <a:cubicBezTo>
                  <a:pt x="498" y="73"/>
                  <a:pt x="513" y="88"/>
                  <a:pt x="513" y="107"/>
                </a:cubicBezTo>
                <a:close/>
                <a:moveTo>
                  <a:pt x="714" y="393"/>
                </a:moveTo>
                <a:cubicBezTo>
                  <a:pt x="714" y="376"/>
                  <a:pt x="699" y="362"/>
                  <a:pt x="682" y="362"/>
                </a:cubicBezTo>
                <a:cubicBezTo>
                  <a:pt x="665" y="362"/>
                  <a:pt x="651" y="376"/>
                  <a:pt x="651" y="393"/>
                </a:cubicBezTo>
                <a:cubicBezTo>
                  <a:pt x="651" y="411"/>
                  <a:pt x="665" y="425"/>
                  <a:pt x="682" y="425"/>
                </a:cubicBezTo>
                <a:cubicBezTo>
                  <a:pt x="699" y="425"/>
                  <a:pt x="714" y="411"/>
                  <a:pt x="714" y="393"/>
                </a:cubicBezTo>
                <a:close/>
                <a:moveTo>
                  <a:pt x="731" y="393"/>
                </a:moveTo>
                <a:cubicBezTo>
                  <a:pt x="731" y="421"/>
                  <a:pt x="709" y="442"/>
                  <a:pt x="682" y="442"/>
                </a:cubicBezTo>
                <a:cubicBezTo>
                  <a:pt x="655" y="442"/>
                  <a:pt x="633" y="421"/>
                  <a:pt x="633" y="393"/>
                </a:cubicBezTo>
                <a:cubicBezTo>
                  <a:pt x="633" y="366"/>
                  <a:pt x="655" y="344"/>
                  <a:pt x="682" y="344"/>
                </a:cubicBezTo>
                <a:cubicBezTo>
                  <a:pt x="709" y="344"/>
                  <a:pt x="731" y="366"/>
                  <a:pt x="731" y="393"/>
                </a:cubicBezTo>
                <a:close/>
                <a:moveTo>
                  <a:pt x="756" y="218"/>
                </a:moveTo>
                <a:lnTo>
                  <a:pt x="603" y="218"/>
                </a:lnTo>
                <a:lnTo>
                  <a:pt x="603" y="241"/>
                </a:lnTo>
                <a:lnTo>
                  <a:pt x="756" y="241"/>
                </a:lnTo>
                <a:lnTo>
                  <a:pt x="756" y="218"/>
                </a:lnTo>
                <a:close/>
                <a:moveTo>
                  <a:pt x="774" y="31"/>
                </a:moveTo>
                <a:lnTo>
                  <a:pt x="585" y="31"/>
                </a:lnTo>
                <a:lnTo>
                  <a:pt x="585" y="558"/>
                </a:lnTo>
                <a:lnTo>
                  <a:pt x="774" y="558"/>
                </a:lnTo>
                <a:lnTo>
                  <a:pt x="774" y="31"/>
                </a:lnTo>
                <a:close/>
                <a:moveTo>
                  <a:pt x="805" y="16"/>
                </a:moveTo>
                <a:lnTo>
                  <a:pt x="805" y="573"/>
                </a:lnTo>
                <a:cubicBezTo>
                  <a:pt x="805" y="581"/>
                  <a:pt x="798" y="588"/>
                  <a:pt x="790" y="588"/>
                </a:cubicBezTo>
                <a:lnTo>
                  <a:pt x="570" y="588"/>
                </a:lnTo>
                <a:cubicBezTo>
                  <a:pt x="561" y="588"/>
                  <a:pt x="555" y="581"/>
                  <a:pt x="555" y="573"/>
                </a:cubicBezTo>
                <a:lnTo>
                  <a:pt x="555" y="16"/>
                </a:lnTo>
                <a:cubicBezTo>
                  <a:pt x="555" y="7"/>
                  <a:pt x="561" y="0"/>
                  <a:pt x="570" y="0"/>
                </a:cubicBezTo>
                <a:lnTo>
                  <a:pt x="790" y="0"/>
                </a:lnTo>
                <a:cubicBezTo>
                  <a:pt x="798" y="0"/>
                  <a:pt x="805" y="7"/>
                  <a:pt x="805" y="16"/>
                </a:cubicBezTo>
                <a:close/>
                <a:moveTo>
                  <a:pt x="756" y="71"/>
                </a:moveTo>
                <a:lnTo>
                  <a:pt x="603" y="71"/>
                </a:lnTo>
                <a:lnTo>
                  <a:pt x="603" y="123"/>
                </a:lnTo>
                <a:lnTo>
                  <a:pt x="756" y="123"/>
                </a:lnTo>
                <a:lnTo>
                  <a:pt x="756" y="71"/>
                </a:lnTo>
                <a:close/>
                <a:moveTo>
                  <a:pt x="756" y="179"/>
                </a:moveTo>
                <a:lnTo>
                  <a:pt x="603" y="179"/>
                </a:lnTo>
                <a:lnTo>
                  <a:pt x="603" y="202"/>
                </a:lnTo>
                <a:lnTo>
                  <a:pt x="756" y="202"/>
                </a:lnTo>
                <a:lnTo>
                  <a:pt x="756" y="179"/>
                </a:lnTo>
                <a:close/>
                <a:moveTo>
                  <a:pt x="756" y="163"/>
                </a:moveTo>
                <a:lnTo>
                  <a:pt x="603" y="163"/>
                </a:lnTo>
                <a:lnTo>
                  <a:pt x="603" y="140"/>
                </a:lnTo>
                <a:lnTo>
                  <a:pt x="756" y="140"/>
                </a:lnTo>
                <a:lnTo>
                  <a:pt x="756" y="163"/>
                </a:ln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9" name="稻壳儿榴莲果果"/>
          <p:cNvSpPr>
            <a:spLocks noEditPoints="1"/>
          </p:cNvSpPr>
          <p:nvPr/>
        </p:nvSpPr>
        <p:spPr bwMode="auto">
          <a:xfrm>
            <a:off x="3162875" y="4358308"/>
            <a:ext cx="258728" cy="413967"/>
          </a:xfrm>
          <a:custGeom>
            <a:avLst/>
            <a:gdLst>
              <a:gd name="T0" fmla="*/ 402 w 447"/>
              <a:gd name="T1" fmla="*/ 603 h 715"/>
              <a:gd name="T2" fmla="*/ 44 w 447"/>
              <a:gd name="T3" fmla="*/ 603 h 715"/>
              <a:gd name="T4" fmla="*/ 44 w 447"/>
              <a:gd name="T5" fmla="*/ 111 h 715"/>
              <a:gd name="T6" fmla="*/ 402 w 447"/>
              <a:gd name="T7" fmla="*/ 111 h 715"/>
              <a:gd name="T8" fmla="*/ 402 w 447"/>
              <a:gd name="T9" fmla="*/ 603 h 715"/>
              <a:gd name="T10" fmla="*/ 223 w 447"/>
              <a:gd name="T11" fmla="*/ 692 h 715"/>
              <a:gd name="T12" fmla="*/ 190 w 447"/>
              <a:gd name="T13" fmla="*/ 659 h 715"/>
              <a:gd name="T14" fmla="*/ 223 w 447"/>
              <a:gd name="T15" fmla="*/ 625 h 715"/>
              <a:gd name="T16" fmla="*/ 257 w 447"/>
              <a:gd name="T17" fmla="*/ 659 h 715"/>
              <a:gd name="T18" fmla="*/ 223 w 447"/>
              <a:gd name="T19" fmla="*/ 692 h 715"/>
              <a:gd name="T20" fmla="*/ 145 w 447"/>
              <a:gd name="T21" fmla="*/ 44 h 715"/>
              <a:gd name="T22" fmla="*/ 301 w 447"/>
              <a:gd name="T23" fmla="*/ 44 h 715"/>
              <a:gd name="T24" fmla="*/ 313 w 447"/>
              <a:gd name="T25" fmla="*/ 56 h 715"/>
              <a:gd name="T26" fmla="*/ 301 w 447"/>
              <a:gd name="T27" fmla="*/ 67 h 715"/>
              <a:gd name="T28" fmla="*/ 145 w 447"/>
              <a:gd name="T29" fmla="*/ 67 h 715"/>
              <a:gd name="T30" fmla="*/ 134 w 447"/>
              <a:gd name="T31" fmla="*/ 56 h 715"/>
              <a:gd name="T32" fmla="*/ 145 w 447"/>
              <a:gd name="T33" fmla="*/ 44 h 715"/>
              <a:gd name="T34" fmla="*/ 402 w 447"/>
              <a:gd name="T35" fmla="*/ 0 h 715"/>
              <a:gd name="T36" fmla="*/ 44 w 447"/>
              <a:gd name="T37" fmla="*/ 0 h 715"/>
              <a:gd name="T38" fmla="*/ 0 w 447"/>
              <a:gd name="T39" fmla="*/ 44 h 715"/>
              <a:gd name="T40" fmla="*/ 0 w 447"/>
              <a:gd name="T41" fmla="*/ 670 h 715"/>
              <a:gd name="T42" fmla="*/ 44 w 447"/>
              <a:gd name="T43" fmla="*/ 715 h 715"/>
              <a:gd name="T44" fmla="*/ 402 w 447"/>
              <a:gd name="T45" fmla="*/ 715 h 715"/>
              <a:gd name="T46" fmla="*/ 447 w 447"/>
              <a:gd name="T47" fmla="*/ 670 h 715"/>
              <a:gd name="T48" fmla="*/ 447 w 447"/>
              <a:gd name="T49" fmla="*/ 44 h 715"/>
              <a:gd name="T50" fmla="*/ 402 w 447"/>
              <a:gd name="T51"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7" h="715">
                <a:moveTo>
                  <a:pt x="402" y="603"/>
                </a:moveTo>
                <a:lnTo>
                  <a:pt x="44" y="603"/>
                </a:lnTo>
                <a:lnTo>
                  <a:pt x="44" y="111"/>
                </a:lnTo>
                <a:lnTo>
                  <a:pt x="402" y="111"/>
                </a:lnTo>
                <a:lnTo>
                  <a:pt x="402" y="603"/>
                </a:lnTo>
                <a:close/>
                <a:moveTo>
                  <a:pt x="223" y="692"/>
                </a:moveTo>
                <a:cubicBezTo>
                  <a:pt x="205" y="692"/>
                  <a:pt x="190" y="677"/>
                  <a:pt x="190" y="659"/>
                </a:cubicBezTo>
                <a:cubicBezTo>
                  <a:pt x="190" y="640"/>
                  <a:pt x="205" y="625"/>
                  <a:pt x="223" y="625"/>
                </a:cubicBezTo>
                <a:cubicBezTo>
                  <a:pt x="242" y="625"/>
                  <a:pt x="257" y="640"/>
                  <a:pt x="257" y="659"/>
                </a:cubicBezTo>
                <a:cubicBezTo>
                  <a:pt x="257" y="677"/>
                  <a:pt x="242" y="692"/>
                  <a:pt x="223" y="692"/>
                </a:cubicBezTo>
                <a:close/>
                <a:moveTo>
                  <a:pt x="145" y="44"/>
                </a:moveTo>
                <a:lnTo>
                  <a:pt x="301" y="44"/>
                </a:lnTo>
                <a:cubicBezTo>
                  <a:pt x="308" y="44"/>
                  <a:pt x="313" y="49"/>
                  <a:pt x="313" y="56"/>
                </a:cubicBezTo>
                <a:cubicBezTo>
                  <a:pt x="313" y="62"/>
                  <a:pt x="308" y="67"/>
                  <a:pt x="301" y="67"/>
                </a:cubicBezTo>
                <a:lnTo>
                  <a:pt x="145" y="67"/>
                </a:lnTo>
                <a:cubicBezTo>
                  <a:pt x="139" y="67"/>
                  <a:pt x="134" y="62"/>
                  <a:pt x="134" y="56"/>
                </a:cubicBezTo>
                <a:cubicBezTo>
                  <a:pt x="134" y="49"/>
                  <a:pt x="139" y="44"/>
                  <a:pt x="145" y="44"/>
                </a:cubicBezTo>
                <a:close/>
                <a:moveTo>
                  <a:pt x="402" y="0"/>
                </a:moveTo>
                <a:lnTo>
                  <a:pt x="44" y="0"/>
                </a:lnTo>
                <a:cubicBezTo>
                  <a:pt x="20" y="0"/>
                  <a:pt x="0" y="20"/>
                  <a:pt x="0" y="44"/>
                </a:cubicBezTo>
                <a:lnTo>
                  <a:pt x="0" y="670"/>
                </a:lnTo>
                <a:cubicBezTo>
                  <a:pt x="0" y="695"/>
                  <a:pt x="20" y="715"/>
                  <a:pt x="44" y="715"/>
                </a:cubicBezTo>
                <a:lnTo>
                  <a:pt x="402" y="715"/>
                </a:lnTo>
                <a:cubicBezTo>
                  <a:pt x="427" y="715"/>
                  <a:pt x="447" y="695"/>
                  <a:pt x="447" y="670"/>
                </a:cubicBezTo>
                <a:lnTo>
                  <a:pt x="447" y="44"/>
                </a:lnTo>
                <a:cubicBezTo>
                  <a:pt x="447" y="20"/>
                  <a:pt x="427" y="0"/>
                  <a:pt x="402" y="0"/>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0" name="稻壳儿榴莲果果"/>
          <p:cNvSpPr>
            <a:spLocks noEditPoints="1"/>
          </p:cNvSpPr>
          <p:nvPr/>
        </p:nvSpPr>
        <p:spPr bwMode="auto">
          <a:xfrm>
            <a:off x="6873511" y="4358308"/>
            <a:ext cx="327911" cy="327911"/>
          </a:xfrm>
          <a:custGeom>
            <a:avLst/>
            <a:gdLst>
              <a:gd name="T0" fmla="*/ 406 w 496"/>
              <a:gd name="T1" fmla="*/ 492 h 496"/>
              <a:gd name="T2" fmla="*/ 5 w 496"/>
              <a:gd name="T3" fmla="*/ 89 h 496"/>
              <a:gd name="T4" fmla="*/ 6 w 496"/>
              <a:gd name="T5" fmla="*/ 0 h 496"/>
              <a:gd name="T6" fmla="*/ 495 w 496"/>
              <a:gd name="T7" fmla="*/ 493 h 496"/>
              <a:gd name="T8" fmla="*/ 406 w 496"/>
              <a:gd name="T9" fmla="*/ 492 h 496"/>
              <a:gd name="T10" fmla="*/ 78 w 496"/>
              <a:gd name="T11" fmla="*/ 419 h 496"/>
              <a:gd name="T12" fmla="*/ 78 w 496"/>
              <a:gd name="T13" fmla="*/ 479 h 496"/>
              <a:gd name="T14" fmla="*/ 17 w 496"/>
              <a:gd name="T15" fmla="*/ 479 h 496"/>
              <a:gd name="T16" fmla="*/ 17 w 496"/>
              <a:gd name="T17" fmla="*/ 419 h 496"/>
              <a:gd name="T18" fmla="*/ 78 w 496"/>
              <a:gd name="T19" fmla="*/ 419 h 496"/>
              <a:gd name="T20" fmla="*/ 227 w 496"/>
              <a:gd name="T21" fmla="*/ 492 h 496"/>
              <a:gd name="T22" fmla="*/ 138 w 496"/>
              <a:gd name="T23" fmla="*/ 492 h 496"/>
              <a:gd name="T24" fmla="*/ 4 w 496"/>
              <a:gd name="T25" fmla="*/ 357 h 496"/>
              <a:gd name="T26" fmla="*/ 5 w 496"/>
              <a:gd name="T27" fmla="*/ 268 h 496"/>
              <a:gd name="T28" fmla="*/ 227 w 496"/>
              <a:gd name="T29" fmla="*/ 492 h 496"/>
              <a:gd name="T30" fmla="*/ 361 w 496"/>
              <a:gd name="T31" fmla="*/ 492 h 496"/>
              <a:gd name="T32" fmla="*/ 272 w 496"/>
              <a:gd name="T33" fmla="*/ 492 h 496"/>
              <a:gd name="T34" fmla="*/ 5 w 496"/>
              <a:gd name="T35" fmla="*/ 223 h 496"/>
              <a:gd name="T36" fmla="*/ 5 w 496"/>
              <a:gd name="T37" fmla="*/ 134 h 496"/>
              <a:gd name="T38" fmla="*/ 361 w 496"/>
              <a:gd name="T39" fmla="*/ 492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496">
                <a:moveTo>
                  <a:pt x="406" y="492"/>
                </a:moveTo>
                <a:cubicBezTo>
                  <a:pt x="407" y="271"/>
                  <a:pt x="227" y="90"/>
                  <a:pt x="5" y="89"/>
                </a:cubicBezTo>
                <a:lnTo>
                  <a:pt x="6" y="0"/>
                </a:lnTo>
                <a:cubicBezTo>
                  <a:pt x="277" y="1"/>
                  <a:pt x="496" y="222"/>
                  <a:pt x="495" y="493"/>
                </a:cubicBezTo>
                <a:lnTo>
                  <a:pt x="406" y="492"/>
                </a:lnTo>
                <a:close/>
                <a:moveTo>
                  <a:pt x="78" y="419"/>
                </a:moveTo>
                <a:cubicBezTo>
                  <a:pt x="94" y="436"/>
                  <a:pt x="94" y="463"/>
                  <a:pt x="78" y="479"/>
                </a:cubicBezTo>
                <a:cubicBezTo>
                  <a:pt x="61" y="496"/>
                  <a:pt x="34" y="496"/>
                  <a:pt x="17" y="479"/>
                </a:cubicBezTo>
                <a:cubicBezTo>
                  <a:pt x="0" y="462"/>
                  <a:pt x="0" y="435"/>
                  <a:pt x="17" y="419"/>
                </a:cubicBezTo>
                <a:cubicBezTo>
                  <a:pt x="34" y="402"/>
                  <a:pt x="61" y="402"/>
                  <a:pt x="78" y="419"/>
                </a:cubicBezTo>
                <a:close/>
                <a:moveTo>
                  <a:pt x="227" y="492"/>
                </a:moveTo>
                <a:lnTo>
                  <a:pt x="138" y="492"/>
                </a:lnTo>
                <a:cubicBezTo>
                  <a:pt x="138" y="418"/>
                  <a:pt x="78" y="357"/>
                  <a:pt x="4" y="357"/>
                </a:cubicBezTo>
                <a:lnTo>
                  <a:pt x="5" y="268"/>
                </a:lnTo>
                <a:cubicBezTo>
                  <a:pt x="128" y="268"/>
                  <a:pt x="228" y="369"/>
                  <a:pt x="227" y="492"/>
                </a:cubicBezTo>
                <a:close/>
                <a:moveTo>
                  <a:pt x="361" y="492"/>
                </a:moveTo>
                <a:lnTo>
                  <a:pt x="272" y="492"/>
                </a:lnTo>
                <a:cubicBezTo>
                  <a:pt x="272" y="344"/>
                  <a:pt x="153" y="224"/>
                  <a:pt x="5" y="223"/>
                </a:cubicBezTo>
                <a:lnTo>
                  <a:pt x="5" y="134"/>
                </a:lnTo>
                <a:cubicBezTo>
                  <a:pt x="202" y="135"/>
                  <a:pt x="362" y="295"/>
                  <a:pt x="361" y="492"/>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1" name="稻壳儿榴莲果果"/>
          <p:cNvSpPr>
            <a:spLocks noEditPoints="1"/>
          </p:cNvSpPr>
          <p:nvPr/>
        </p:nvSpPr>
        <p:spPr bwMode="auto">
          <a:xfrm>
            <a:off x="6846743" y="2125705"/>
            <a:ext cx="353091" cy="471801"/>
          </a:xfrm>
          <a:custGeom>
            <a:avLst/>
            <a:gdLst>
              <a:gd name="T0" fmla="*/ 609 w 609"/>
              <a:gd name="T1" fmla="*/ 813 h 813"/>
              <a:gd name="T2" fmla="*/ 0 w 609"/>
              <a:gd name="T3" fmla="*/ 813 h 813"/>
              <a:gd name="T4" fmla="*/ 0 w 609"/>
              <a:gd name="T5" fmla="*/ 102 h 813"/>
              <a:gd name="T6" fmla="*/ 78 w 609"/>
              <a:gd name="T7" fmla="*/ 102 h 813"/>
              <a:gd name="T8" fmla="*/ 102 w 609"/>
              <a:gd name="T9" fmla="*/ 102 h 813"/>
              <a:gd name="T10" fmla="*/ 153 w 609"/>
              <a:gd name="T11" fmla="*/ 102 h 813"/>
              <a:gd name="T12" fmla="*/ 153 w 609"/>
              <a:gd name="T13" fmla="*/ 51 h 813"/>
              <a:gd name="T14" fmla="*/ 232 w 609"/>
              <a:gd name="T15" fmla="*/ 51 h 813"/>
              <a:gd name="T16" fmla="*/ 304 w 609"/>
              <a:gd name="T17" fmla="*/ 0 h 813"/>
              <a:gd name="T18" fmla="*/ 376 w 609"/>
              <a:gd name="T19" fmla="*/ 51 h 813"/>
              <a:gd name="T20" fmla="*/ 456 w 609"/>
              <a:gd name="T21" fmla="*/ 51 h 813"/>
              <a:gd name="T22" fmla="*/ 456 w 609"/>
              <a:gd name="T23" fmla="*/ 102 h 813"/>
              <a:gd name="T24" fmla="*/ 506 w 609"/>
              <a:gd name="T25" fmla="*/ 102 h 813"/>
              <a:gd name="T26" fmla="*/ 525 w 609"/>
              <a:gd name="T27" fmla="*/ 102 h 813"/>
              <a:gd name="T28" fmla="*/ 609 w 609"/>
              <a:gd name="T29" fmla="*/ 102 h 813"/>
              <a:gd name="T30" fmla="*/ 609 w 609"/>
              <a:gd name="T31" fmla="*/ 813 h 813"/>
              <a:gd name="T32" fmla="*/ 456 w 609"/>
              <a:gd name="T33" fmla="*/ 357 h 813"/>
              <a:gd name="T34" fmla="*/ 152 w 609"/>
              <a:gd name="T35" fmla="*/ 357 h 813"/>
              <a:gd name="T36" fmla="*/ 152 w 609"/>
              <a:gd name="T37" fmla="*/ 307 h 813"/>
              <a:gd name="T38" fmla="*/ 456 w 609"/>
              <a:gd name="T39" fmla="*/ 307 h 813"/>
              <a:gd name="T40" fmla="*/ 456 w 609"/>
              <a:gd name="T41" fmla="*/ 357 h 813"/>
              <a:gd name="T42" fmla="*/ 456 w 609"/>
              <a:gd name="T43" fmla="*/ 153 h 813"/>
              <a:gd name="T44" fmla="*/ 456 w 609"/>
              <a:gd name="T45" fmla="*/ 204 h 813"/>
              <a:gd name="T46" fmla="*/ 153 w 609"/>
              <a:gd name="T47" fmla="*/ 204 h 813"/>
              <a:gd name="T48" fmla="*/ 153 w 609"/>
              <a:gd name="T49" fmla="*/ 153 h 813"/>
              <a:gd name="T50" fmla="*/ 102 w 609"/>
              <a:gd name="T51" fmla="*/ 153 h 813"/>
              <a:gd name="T52" fmla="*/ 102 w 609"/>
              <a:gd name="T53" fmla="*/ 153 h 813"/>
              <a:gd name="T54" fmla="*/ 51 w 609"/>
              <a:gd name="T55" fmla="*/ 153 h 813"/>
              <a:gd name="T56" fmla="*/ 51 w 609"/>
              <a:gd name="T57" fmla="*/ 762 h 813"/>
              <a:gd name="T58" fmla="*/ 558 w 609"/>
              <a:gd name="T59" fmla="*/ 762 h 813"/>
              <a:gd name="T60" fmla="*/ 558 w 609"/>
              <a:gd name="T61" fmla="*/ 153 h 813"/>
              <a:gd name="T62" fmla="*/ 506 w 609"/>
              <a:gd name="T63" fmla="*/ 153 h 813"/>
              <a:gd name="T64" fmla="*/ 506 w 609"/>
              <a:gd name="T65" fmla="*/ 153 h 813"/>
              <a:gd name="T66" fmla="*/ 456 w 609"/>
              <a:gd name="T67" fmla="*/ 153 h 813"/>
              <a:gd name="T68" fmla="*/ 456 w 609"/>
              <a:gd name="T69" fmla="*/ 660 h 813"/>
              <a:gd name="T70" fmla="*/ 152 w 609"/>
              <a:gd name="T71" fmla="*/ 660 h 813"/>
              <a:gd name="T72" fmla="*/ 152 w 609"/>
              <a:gd name="T73" fmla="*/ 610 h 813"/>
              <a:gd name="T74" fmla="*/ 456 w 609"/>
              <a:gd name="T75" fmla="*/ 610 h 813"/>
              <a:gd name="T76" fmla="*/ 456 w 609"/>
              <a:gd name="T77" fmla="*/ 660 h 813"/>
              <a:gd name="T78" fmla="*/ 456 w 609"/>
              <a:gd name="T79" fmla="*/ 559 h 813"/>
              <a:gd name="T80" fmla="*/ 152 w 609"/>
              <a:gd name="T81" fmla="*/ 559 h 813"/>
              <a:gd name="T82" fmla="*/ 152 w 609"/>
              <a:gd name="T83" fmla="*/ 508 h 813"/>
              <a:gd name="T84" fmla="*/ 456 w 609"/>
              <a:gd name="T85" fmla="*/ 508 h 813"/>
              <a:gd name="T86" fmla="*/ 456 w 609"/>
              <a:gd name="T87" fmla="*/ 559 h 813"/>
              <a:gd name="T88" fmla="*/ 456 w 609"/>
              <a:gd name="T89" fmla="*/ 457 h 813"/>
              <a:gd name="T90" fmla="*/ 152 w 609"/>
              <a:gd name="T91" fmla="*/ 457 h 813"/>
              <a:gd name="T92" fmla="*/ 152 w 609"/>
              <a:gd name="T93" fmla="*/ 407 h 813"/>
              <a:gd name="T94" fmla="*/ 456 w 609"/>
              <a:gd name="T95" fmla="*/ 407 h 813"/>
              <a:gd name="T96" fmla="*/ 456 w 609"/>
              <a:gd name="T97" fmla="*/ 457 h 813"/>
              <a:gd name="T98" fmla="*/ 204 w 609"/>
              <a:gd name="T99" fmla="*/ 153 h 813"/>
              <a:gd name="T100" fmla="*/ 405 w 609"/>
              <a:gd name="T101" fmla="*/ 153 h 813"/>
              <a:gd name="T102" fmla="*/ 405 w 609"/>
              <a:gd name="T103" fmla="*/ 102 h 813"/>
              <a:gd name="T104" fmla="*/ 330 w 609"/>
              <a:gd name="T105" fmla="*/ 102 h 813"/>
              <a:gd name="T106" fmla="*/ 330 w 609"/>
              <a:gd name="T107" fmla="*/ 77 h 813"/>
              <a:gd name="T108" fmla="*/ 304 w 609"/>
              <a:gd name="T109" fmla="*/ 51 h 813"/>
              <a:gd name="T110" fmla="*/ 279 w 609"/>
              <a:gd name="T111" fmla="*/ 77 h 813"/>
              <a:gd name="T112" fmla="*/ 279 w 609"/>
              <a:gd name="T113" fmla="*/ 102 h 813"/>
              <a:gd name="T114" fmla="*/ 204 w 609"/>
              <a:gd name="T115" fmla="*/ 102 h 813"/>
              <a:gd name="T116" fmla="*/ 204 w 609"/>
              <a:gd name="T117" fmla="*/ 15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9" h="813">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bg1"/>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3" name="稻壳儿榴莲果果"/>
          <p:cNvSpPr txBox="1"/>
          <p:nvPr/>
        </p:nvSpPr>
        <p:spPr>
          <a:xfrm>
            <a:off x="1219200" y="2379980"/>
            <a:ext cx="194310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（一）渐开线齿轮传动满足齿廓啮合基本定律</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txBox="1"/>
          <p:nvPr/>
        </p:nvSpPr>
        <p:spPr>
          <a:xfrm>
            <a:off x="1219200" y="4685665"/>
            <a:ext cx="183896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（四）渐开线直齿圆柱齿轮正确啮合条件</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txBox="1"/>
          <p:nvPr/>
        </p:nvSpPr>
        <p:spPr>
          <a:xfrm>
            <a:off x="4843145" y="4624705"/>
            <a:ext cx="203073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（五）渐开线直齿圆柱齿轮连续传动条件</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1" name="稻壳儿榴莲果果"/>
          <p:cNvSpPr txBox="1"/>
          <p:nvPr/>
        </p:nvSpPr>
        <p:spPr>
          <a:xfrm>
            <a:off x="8491220" y="4624705"/>
            <a:ext cx="20447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（六）标准中心距和标准安装</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3" name="稻壳儿榴莲果果"/>
          <p:cNvSpPr txBox="1"/>
          <p:nvPr/>
        </p:nvSpPr>
        <p:spPr>
          <a:xfrm>
            <a:off x="8491220" y="2316480"/>
            <a:ext cx="204533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（三）渐开线齿轮的可分性</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5" name="稻壳儿榴莲果果"/>
          <p:cNvSpPr txBox="1"/>
          <p:nvPr/>
        </p:nvSpPr>
        <p:spPr>
          <a:xfrm>
            <a:off x="4925695" y="2316480"/>
            <a:ext cx="192151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（二）渐开线齿轮传递的压力方向不变</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47115" y="97761"/>
            <a:ext cx="589915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六、渐开线齿轮的啮合特性分析</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Part.1</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螺纹连接与螺旋传动设计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3" name="稻壳儿榴莲果果"/>
          <p:cNvSpPr/>
          <p:nvPr/>
        </p:nvSpPr>
        <p:spPr>
          <a:xfrm>
            <a:off x="845185" y="815340"/>
            <a:ext cx="565912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（一）渐开线齿轮的切齿原理</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641350" y="1216025"/>
            <a:ext cx="6504940" cy="22155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仿形法</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在普通铣床上用圆盘铣刀或指状铣刀将轮坯齿槽部分的材料逐一铣掉的方法称作仿形法</a:t>
            </a:r>
            <a:r>
              <a:rPr 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范成法</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利用一对齿轮相互啮合传动时其两轮的齿廓互为包络线的原理来加工齿轮的方法称为范成法，也称展成法。</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4" name="稻壳儿榴莲果果"/>
          <p:cNvSpPr/>
          <p:nvPr/>
        </p:nvSpPr>
        <p:spPr>
          <a:xfrm>
            <a:off x="641077" y="231502"/>
            <a:ext cx="794067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七、渐开线齿轮的切齿原理及根切现象认知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845185" y="3648710"/>
            <a:ext cx="664654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（二）根切现象及不根切的最少齿数</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592455" y="4289425"/>
            <a:ext cx="5040630"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渐开线齿廓的切齿干涉</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渐开线标准齿轮不发生根切的最少齿数 z</a:t>
            </a:r>
            <a:r>
              <a:rPr sz="1600"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min</a:t>
            </a:r>
            <a:endParaRPr sz="1600"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pic>
        <p:nvPicPr>
          <p:cNvPr id="5" name="图片 4"/>
          <p:cNvPicPr>
            <a:picLocks noChangeAspect="1"/>
          </p:cNvPicPr>
          <p:nvPr/>
        </p:nvPicPr>
        <p:blipFill>
          <a:blip r:embed="rId1" cstate="print"/>
          <a:stretch>
            <a:fillRect/>
          </a:stretch>
        </p:blipFill>
        <p:spPr>
          <a:xfrm>
            <a:off x="7491730" y="906145"/>
            <a:ext cx="4700270" cy="43986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39" name="稻壳儿榴莲果果"/>
          <p:cNvGrpSpPr/>
          <p:nvPr/>
        </p:nvGrpSpPr>
        <p:grpSpPr>
          <a:xfrm>
            <a:off x="3701165" y="2257431"/>
            <a:ext cx="4785443" cy="2924567"/>
            <a:chOff x="0" y="70785"/>
            <a:chExt cx="9570884" cy="5849133"/>
          </a:xfrm>
        </p:grpSpPr>
        <p:sp>
          <p:nvSpPr>
            <p:cNvPr id="6319" name="稻壳儿榴莲果果"/>
            <p:cNvSpPr/>
            <p:nvPr/>
          </p:nvSpPr>
          <p:spPr>
            <a:xfrm>
              <a:off x="0" y="2804064"/>
              <a:ext cx="2808258"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0" name="稻壳儿榴莲果果"/>
            <p:cNvSpPr/>
            <p:nvPr/>
          </p:nvSpPr>
          <p:spPr>
            <a:xfrm>
              <a:off x="669469" y="3474389"/>
              <a:ext cx="1467450" cy="1467451"/>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1" name="稻壳儿榴莲果果"/>
            <p:cNvSpPr/>
            <p:nvPr/>
          </p:nvSpPr>
          <p:spPr>
            <a:xfrm>
              <a:off x="2017311" y="467161"/>
              <a:ext cx="3301140" cy="3281186"/>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2" name="稻壳儿榴莲果果"/>
            <p:cNvSpPr/>
            <p:nvPr/>
          </p:nvSpPr>
          <p:spPr>
            <a:xfrm>
              <a:off x="2756241" y="1206598"/>
              <a:ext cx="1825829" cy="1825829"/>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3" name="稻壳儿榴莲果果"/>
            <p:cNvSpPr/>
            <p:nvPr/>
          </p:nvSpPr>
          <p:spPr>
            <a:xfrm>
              <a:off x="5205265" y="1385729"/>
              <a:ext cx="2808259"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4" name="稻壳儿榴莲果果"/>
            <p:cNvSpPr/>
            <p:nvPr/>
          </p:nvSpPr>
          <p:spPr>
            <a:xfrm>
              <a:off x="5862322" y="2036212"/>
              <a:ext cx="1508747" cy="1508749"/>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5" name="稻壳儿榴莲果果"/>
            <p:cNvSpPr/>
            <p:nvPr/>
          </p:nvSpPr>
          <p:spPr>
            <a:xfrm rot="367275">
              <a:off x="7425559" y="107927"/>
              <a:ext cx="2137906" cy="2124982"/>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6" name="稻壳儿榴莲果果"/>
            <p:cNvSpPr/>
            <p:nvPr/>
          </p:nvSpPr>
          <p:spPr>
            <a:xfrm>
              <a:off x="7974386" y="638637"/>
              <a:ext cx="1063561" cy="1063561"/>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7" name="稻壳儿榴莲果果"/>
            <p:cNvSpPr/>
            <p:nvPr/>
          </p:nvSpPr>
          <p:spPr>
            <a:xfrm rot="16463910">
              <a:off x="1152071" y="1110017"/>
              <a:ext cx="1991891" cy="732405"/>
            </a:xfrm>
            <a:custGeom>
              <a:avLst/>
              <a:gdLst/>
              <a:ahLst/>
              <a:cxnLst>
                <a:cxn ang="0">
                  <a:pos x="wd2" y="hd2"/>
                </a:cxn>
                <a:cxn ang="5400000">
                  <a:pos x="wd2" y="hd2"/>
                </a:cxn>
                <a:cxn ang="10800000">
                  <a:pos x="wd2" y="hd2"/>
                </a:cxn>
                <a:cxn ang="16200000">
                  <a:pos x="wd2" y="hd2"/>
                </a:cxn>
              </a:cxnLst>
              <a:rect l="0" t="0" r="r" b="b"/>
              <a:pathLst>
                <a:path w="21600" h="18321" extrusionOk="0">
                  <a:moveTo>
                    <a:pt x="0" y="1575"/>
                  </a:moveTo>
                  <a:lnTo>
                    <a:pt x="0" y="1575"/>
                  </a:lnTo>
                  <a:cubicBezTo>
                    <a:pt x="8003" y="-3279"/>
                    <a:pt x="16492" y="3302"/>
                    <a:pt x="21600" y="18321"/>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28" name="稻壳儿榴莲果果"/>
            <p:cNvSpPr/>
            <p:nvPr/>
          </p:nvSpPr>
          <p:spPr>
            <a:xfrm rot="3420000">
              <a:off x="2565253" y="369881"/>
              <a:ext cx="147548" cy="221674"/>
            </a:xfrm>
            <a:prstGeom prst="triangle">
              <a:avLst/>
            </a:prstGeom>
            <a:solidFill>
              <a:srgbClr val="3F73DC"/>
            </a:solidFill>
            <a:ln w="12700" cap="flat">
              <a:solidFill>
                <a:srgbClr val="3F73DC"/>
              </a:solid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29" name="稻壳儿榴莲果果"/>
            <p:cNvSpPr/>
            <p:nvPr/>
          </p:nvSpPr>
          <p:spPr>
            <a:xfrm rot="16463910">
              <a:off x="1464940" y="4340613"/>
              <a:ext cx="1924761" cy="1197032"/>
            </a:xfrm>
            <a:custGeom>
              <a:avLst/>
              <a:gdLst/>
              <a:ahLst/>
              <a:cxnLst>
                <a:cxn ang="0">
                  <a:pos x="wd2" y="hd2"/>
                </a:cxn>
                <a:cxn ang="5400000">
                  <a:pos x="wd2" y="hd2"/>
                </a:cxn>
                <a:cxn ang="10800000">
                  <a:pos x="wd2" y="hd2"/>
                </a:cxn>
                <a:cxn ang="16200000">
                  <a:pos x="wd2" y="hd2"/>
                </a:cxn>
              </a:cxnLst>
              <a:rect l="0" t="0" r="r" b="b"/>
              <a:pathLst>
                <a:path w="21600" h="19468" extrusionOk="0">
                  <a:moveTo>
                    <a:pt x="21600" y="18982"/>
                  </a:moveTo>
                  <a:lnTo>
                    <a:pt x="21600" y="18982"/>
                  </a:lnTo>
                  <a:cubicBezTo>
                    <a:pt x="12109" y="21600"/>
                    <a:pt x="2786" y="13407"/>
                    <a:pt x="0"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0" name="稻壳儿榴莲果果"/>
            <p:cNvSpPr/>
            <p:nvPr/>
          </p:nvSpPr>
          <p:spPr>
            <a:xfrm rot="16463910">
              <a:off x="5506163" y="3356756"/>
              <a:ext cx="677257" cy="1383304"/>
            </a:xfrm>
            <a:custGeom>
              <a:avLst/>
              <a:gdLst/>
              <a:ahLst/>
              <a:cxnLst>
                <a:cxn ang="0">
                  <a:pos x="wd2" y="hd2"/>
                </a:cxn>
                <a:cxn ang="5400000">
                  <a:pos x="wd2" y="hd2"/>
                </a:cxn>
                <a:cxn ang="10800000">
                  <a:pos x="wd2" y="hd2"/>
                </a:cxn>
                <a:cxn ang="16200000">
                  <a:pos x="wd2" y="hd2"/>
                </a:cxn>
              </a:cxnLst>
              <a:rect l="0" t="0" r="r" b="b"/>
              <a:pathLst>
                <a:path w="21261" h="21600" extrusionOk="0">
                  <a:moveTo>
                    <a:pt x="11" y="21600"/>
                  </a:moveTo>
                  <a:lnTo>
                    <a:pt x="11" y="21600"/>
                  </a:lnTo>
                  <a:cubicBezTo>
                    <a:pt x="-339" y="13115"/>
                    <a:pt x="7577" y="5069"/>
                    <a:pt x="21261"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1" name="稻壳儿榴莲果果"/>
            <p:cNvSpPr/>
            <p:nvPr/>
          </p:nvSpPr>
          <p:spPr>
            <a:xfrm rot="16463910">
              <a:off x="6924212" y="464296"/>
              <a:ext cx="1000452" cy="400946"/>
            </a:xfrm>
            <a:custGeom>
              <a:avLst/>
              <a:gdLst/>
              <a:ahLst/>
              <a:cxnLst>
                <a:cxn ang="0">
                  <a:pos x="wd2" y="hd2"/>
                </a:cxn>
                <a:cxn ang="5400000">
                  <a:pos x="wd2" y="hd2"/>
                </a:cxn>
                <a:cxn ang="10800000">
                  <a:pos x="wd2" y="hd2"/>
                </a:cxn>
                <a:cxn ang="16200000">
                  <a:pos x="wd2" y="hd2"/>
                </a:cxn>
              </a:cxnLst>
              <a:rect l="0" t="0" r="r" b="b"/>
              <a:pathLst>
                <a:path w="21600" h="20625" extrusionOk="0">
                  <a:moveTo>
                    <a:pt x="0" y="102"/>
                  </a:moveTo>
                  <a:lnTo>
                    <a:pt x="0" y="102"/>
                  </a:lnTo>
                  <a:cubicBezTo>
                    <a:pt x="8088" y="-975"/>
                    <a:pt x="15970" y="6514"/>
                    <a:pt x="21600" y="20625"/>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2" name="稻壳儿榴莲果果"/>
            <p:cNvSpPr/>
            <p:nvPr/>
          </p:nvSpPr>
          <p:spPr>
            <a:xfrm rot="5280000">
              <a:off x="6518992" y="4318814"/>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3" name="稻壳儿榴莲果果"/>
            <p:cNvSpPr/>
            <p:nvPr/>
          </p:nvSpPr>
          <p:spPr>
            <a:xfrm rot="15780000">
              <a:off x="1640235" y="5735307"/>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4" name="稻壳儿榴莲果果"/>
            <p:cNvSpPr/>
            <p:nvPr/>
          </p:nvSpPr>
          <p:spPr>
            <a:xfrm rot="3000000">
              <a:off x="7638477" y="33723"/>
              <a:ext cx="147549" cy="221674"/>
            </a:xfrm>
            <a:prstGeom prst="triangle">
              <a:avLst/>
            </a:prstGeom>
            <a:solidFill>
              <a:srgbClr val="3F73DC"/>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5" name="稻壳儿榴莲果果"/>
            <p:cNvSpPr/>
            <p:nvPr/>
          </p:nvSpPr>
          <p:spPr>
            <a:xfrm>
              <a:off x="891393" y="2804064"/>
              <a:ext cx="1916864" cy="2395415"/>
            </a:xfrm>
            <a:custGeom>
              <a:avLst/>
              <a:gdLst/>
              <a:ahLst/>
              <a:cxnLst>
                <a:cxn ang="0">
                  <a:pos x="wd2" y="hd2"/>
                </a:cxn>
                <a:cxn ang="5400000">
                  <a:pos x="wd2" y="hd2"/>
                </a:cxn>
                <a:cxn ang="10800000">
                  <a:pos x="wd2" y="hd2"/>
                </a:cxn>
                <a:cxn ang="16200000">
                  <a:pos x="wd2" y="hd2"/>
                </a:cxn>
              </a:cxnLst>
              <a:rect l="0" t="0" r="r" b="b"/>
              <a:pathLst>
                <a:path w="21600" h="21600" extrusionOk="0">
                  <a:moveTo>
                    <a:pt x="5767" y="6044"/>
                  </a:moveTo>
                  <a:cubicBezTo>
                    <a:pt x="10333" y="6044"/>
                    <a:pt x="14035" y="9007"/>
                    <a:pt x="14035" y="12661"/>
                  </a:cubicBezTo>
                  <a:cubicBezTo>
                    <a:pt x="14035" y="15858"/>
                    <a:pt x="11201" y="18525"/>
                    <a:pt x="7433" y="19142"/>
                  </a:cubicBezTo>
                  <a:lnTo>
                    <a:pt x="6992" y="19196"/>
                  </a:lnTo>
                  <a:lnTo>
                    <a:pt x="6425" y="18857"/>
                  </a:lnTo>
                  <a:cubicBezTo>
                    <a:pt x="2501" y="16265"/>
                    <a:pt x="0" y="12344"/>
                    <a:pt x="0" y="7955"/>
                  </a:cubicBezTo>
                  <a:lnTo>
                    <a:pt x="2" y="7929"/>
                  </a:lnTo>
                  <a:lnTo>
                    <a:pt x="1145" y="7174"/>
                  </a:lnTo>
                  <a:cubicBezTo>
                    <a:pt x="2464" y="6461"/>
                    <a:pt x="4055" y="6044"/>
                    <a:pt x="5767" y="6044"/>
                  </a:cubicBezTo>
                  <a:close/>
                  <a:moveTo>
                    <a:pt x="5699" y="0"/>
                  </a:moveTo>
                  <a:cubicBezTo>
                    <a:pt x="5699" y="0"/>
                    <a:pt x="5699" y="0"/>
                    <a:pt x="6563" y="2093"/>
                  </a:cubicBezTo>
                  <a:cubicBezTo>
                    <a:pt x="7191" y="2123"/>
                    <a:pt x="7820" y="2186"/>
                    <a:pt x="8409" y="2279"/>
                  </a:cubicBezTo>
                  <a:cubicBezTo>
                    <a:pt x="8409" y="2279"/>
                    <a:pt x="8409" y="2279"/>
                    <a:pt x="9940" y="437"/>
                  </a:cubicBezTo>
                  <a:cubicBezTo>
                    <a:pt x="9940" y="437"/>
                    <a:pt x="9940" y="437"/>
                    <a:pt x="11863" y="937"/>
                  </a:cubicBezTo>
                  <a:cubicBezTo>
                    <a:pt x="11863" y="937"/>
                    <a:pt x="11863" y="937"/>
                    <a:pt x="11628" y="3154"/>
                  </a:cubicBezTo>
                  <a:cubicBezTo>
                    <a:pt x="12137" y="3341"/>
                    <a:pt x="12649" y="3560"/>
                    <a:pt x="13119" y="3809"/>
                  </a:cubicBezTo>
                  <a:cubicBezTo>
                    <a:pt x="13119" y="3809"/>
                    <a:pt x="13119" y="3809"/>
                    <a:pt x="15397" y="2561"/>
                  </a:cubicBezTo>
                  <a:cubicBezTo>
                    <a:pt x="15397" y="2561"/>
                    <a:pt x="15397" y="2561"/>
                    <a:pt x="16928" y="3623"/>
                  </a:cubicBezTo>
                  <a:cubicBezTo>
                    <a:pt x="16928" y="3623"/>
                    <a:pt x="16928" y="3623"/>
                    <a:pt x="15671" y="5590"/>
                  </a:cubicBezTo>
                  <a:cubicBezTo>
                    <a:pt x="16103" y="5965"/>
                    <a:pt x="16456" y="6370"/>
                    <a:pt x="16811" y="6776"/>
                  </a:cubicBezTo>
                  <a:cubicBezTo>
                    <a:pt x="16811" y="6776"/>
                    <a:pt x="16811" y="6776"/>
                    <a:pt x="19558" y="6308"/>
                  </a:cubicBezTo>
                  <a:cubicBezTo>
                    <a:pt x="19558" y="6308"/>
                    <a:pt x="19558" y="6308"/>
                    <a:pt x="20422" y="7744"/>
                  </a:cubicBezTo>
                  <a:cubicBezTo>
                    <a:pt x="20422" y="7744"/>
                    <a:pt x="20422" y="7744"/>
                    <a:pt x="18302" y="9213"/>
                  </a:cubicBezTo>
                  <a:cubicBezTo>
                    <a:pt x="18499" y="9650"/>
                    <a:pt x="18655" y="10055"/>
                    <a:pt x="18734" y="10492"/>
                  </a:cubicBezTo>
                  <a:cubicBezTo>
                    <a:pt x="18734" y="10492"/>
                    <a:pt x="18734" y="10492"/>
                    <a:pt x="21483" y="10899"/>
                  </a:cubicBezTo>
                  <a:cubicBezTo>
                    <a:pt x="21483" y="10899"/>
                    <a:pt x="21483" y="10899"/>
                    <a:pt x="21600" y="12522"/>
                  </a:cubicBezTo>
                  <a:cubicBezTo>
                    <a:pt x="21600" y="12522"/>
                    <a:pt x="21600" y="12522"/>
                    <a:pt x="19008" y="13209"/>
                  </a:cubicBezTo>
                  <a:cubicBezTo>
                    <a:pt x="18969" y="13709"/>
                    <a:pt x="18852" y="14209"/>
                    <a:pt x="18734" y="14678"/>
                  </a:cubicBezTo>
                  <a:cubicBezTo>
                    <a:pt x="18734" y="14678"/>
                    <a:pt x="18734" y="14678"/>
                    <a:pt x="21051" y="15895"/>
                  </a:cubicBezTo>
                  <a:cubicBezTo>
                    <a:pt x="21051" y="15895"/>
                    <a:pt x="21051" y="15895"/>
                    <a:pt x="20422" y="17394"/>
                  </a:cubicBezTo>
                  <a:cubicBezTo>
                    <a:pt x="20422" y="17394"/>
                    <a:pt x="20422" y="17394"/>
                    <a:pt x="17634" y="17238"/>
                  </a:cubicBezTo>
                  <a:cubicBezTo>
                    <a:pt x="17400" y="17643"/>
                    <a:pt x="17124" y="18018"/>
                    <a:pt x="16811" y="18394"/>
                  </a:cubicBezTo>
                  <a:cubicBezTo>
                    <a:pt x="16811" y="18394"/>
                    <a:pt x="16811" y="18394"/>
                    <a:pt x="18380" y="20236"/>
                  </a:cubicBezTo>
                  <a:cubicBezTo>
                    <a:pt x="18380" y="20236"/>
                    <a:pt x="18380" y="20236"/>
                    <a:pt x="17045" y="21422"/>
                  </a:cubicBezTo>
                  <a:cubicBezTo>
                    <a:pt x="17045" y="21422"/>
                    <a:pt x="17045" y="21422"/>
                    <a:pt x="14572" y="20454"/>
                  </a:cubicBezTo>
                  <a:cubicBezTo>
                    <a:pt x="14101" y="20766"/>
                    <a:pt x="13630" y="21078"/>
                    <a:pt x="13081" y="21360"/>
                  </a:cubicBezTo>
                  <a:cubicBezTo>
                    <a:pt x="13081" y="21360"/>
                    <a:pt x="13081" y="21360"/>
                    <a:pt x="13112" y="21476"/>
                  </a:cubicBezTo>
                  <a:lnTo>
                    <a:pt x="13145" y="21600"/>
                  </a:lnTo>
                  <a:lnTo>
                    <a:pt x="12405" y="21448"/>
                  </a:lnTo>
                  <a:cubicBezTo>
                    <a:pt x="11299" y="21172"/>
                    <a:pt x="10240" y="20813"/>
                    <a:pt x="9239" y="20378"/>
                  </a:cubicBezTo>
                  <a:lnTo>
                    <a:pt x="9002" y="20262"/>
                  </a:lnTo>
                  <a:lnTo>
                    <a:pt x="9299" y="20188"/>
                  </a:lnTo>
                  <a:cubicBezTo>
                    <a:pt x="9621" y="20093"/>
                    <a:pt x="9939" y="19984"/>
                    <a:pt x="10253" y="19861"/>
                  </a:cubicBezTo>
                  <a:cubicBezTo>
                    <a:pt x="15318" y="17894"/>
                    <a:pt x="17400" y="13022"/>
                    <a:pt x="14925" y="9025"/>
                  </a:cubicBezTo>
                  <a:cubicBezTo>
                    <a:pt x="13225" y="6255"/>
                    <a:pt x="9817" y="4607"/>
                    <a:pt x="6208" y="4487"/>
                  </a:cubicBezTo>
                  <a:cubicBezTo>
                    <a:pt x="4567" y="4433"/>
                    <a:pt x="2885" y="4694"/>
                    <a:pt x="1302" y="5309"/>
                  </a:cubicBezTo>
                  <a:lnTo>
                    <a:pt x="218" y="5846"/>
                  </a:lnTo>
                  <a:lnTo>
                    <a:pt x="359" y="5108"/>
                  </a:lnTo>
                  <a:cubicBezTo>
                    <a:pt x="476" y="4648"/>
                    <a:pt x="622" y="4196"/>
                    <a:pt x="794" y="3754"/>
                  </a:cubicBezTo>
                  <a:lnTo>
                    <a:pt x="1379" y="2475"/>
                  </a:lnTo>
                  <a:lnTo>
                    <a:pt x="1538" y="2623"/>
                  </a:lnTo>
                  <a:cubicBezTo>
                    <a:pt x="2087" y="2467"/>
                    <a:pt x="2637" y="2342"/>
                    <a:pt x="3186" y="2279"/>
                  </a:cubicBezTo>
                  <a:cubicBezTo>
                    <a:pt x="3186" y="2279"/>
                    <a:pt x="3186" y="2279"/>
                    <a:pt x="3697" y="93"/>
                  </a:cubicBezTo>
                  <a:cubicBezTo>
                    <a:pt x="3697" y="93"/>
                    <a:pt x="3697" y="93"/>
                    <a:pt x="5699"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6" name="稻壳儿榴莲果果"/>
            <p:cNvSpPr/>
            <p:nvPr/>
          </p:nvSpPr>
          <p:spPr>
            <a:xfrm>
              <a:off x="2887253" y="467161"/>
              <a:ext cx="2431198" cy="2789937"/>
            </a:xfrm>
            <a:custGeom>
              <a:avLst/>
              <a:gdLst/>
              <a:ahLst/>
              <a:cxnLst>
                <a:cxn ang="0">
                  <a:pos x="wd2" y="hd2"/>
                </a:cxn>
                <a:cxn ang="5400000">
                  <a:pos x="wd2" y="hd2"/>
                </a:cxn>
                <a:cxn ang="10800000">
                  <a:pos x="wd2" y="hd2"/>
                </a:cxn>
                <a:cxn ang="16200000">
                  <a:pos x="wd2" y="hd2"/>
                </a:cxn>
              </a:cxnLst>
              <a:rect l="0" t="0" r="r" b="b"/>
              <a:pathLst>
                <a:path w="21600" h="21600" extrusionOk="0">
                  <a:moveTo>
                    <a:pt x="6947" y="5725"/>
                  </a:moveTo>
                  <a:cubicBezTo>
                    <a:pt x="11426" y="5725"/>
                    <a:pt x="15058" y="8889"/>
                    <a:pt x="15058" y="12793"/>
                  </a:cubicBezTo>
                  <a:cubicBezTo>
                    <a:pt x="15058" y="16208"/>
                    <a:pt x="12277" y="19058"/>
                    <a:pt x="8581" y="19717"/>
                  </a:cubicBezTo>
                  <a:lnTo>
                    <a:pt x="8133" y="19777"/>
                  </a:lnTo>
                  <a:lnTo>
                    <a:pt x="7120" y="19240"/>
                  </a:lnTo>
                  <a:cubicBezTo>
                    <a:pt x="3674" y="17212"/>
                    <a:pt x="1172" y="14057"/>
                    <a:pt x="309" y="10382"/>
                  </a:cubicBezTo>
                  <a:lnTo>
                    <a:pt x="79" y="9069"/>
                  </a:lnTo>
                  <a:lnTo>
                    <a:pt x="221" y="8841"/>
                  </a:lnTo>
                  <a:cubicBezTo>
                    <a:pt x="1679" y="6961"/>
                    <a:pt x="4147" y="5725"/>
                    <a:pt x="6947" y="5725"/>
                  </a:cubicBezTo>
                  <a:close/>
                  <a:moveTo>
                    <a:pt x="6862" y="0"/>
                  </a:moveTo>
                  <a:cubicBezTo>
                    <a:pt x="6862" y="0"/>
                    <a:pt x="6862" y="0"/>
                    <a:pt x="7663" y="2112"/>
                  </a:cubicBezTo>
                  <a:cubicBezTo>
                    <a:pt x="8246" y="2143"/>
                    <a:pt x="8828" y="2206"/>
                    <a:pt x="9374" y="2300"/>
                  </a:cubicBezTo>
                  <a:cubicBezTo>
                    <a:pt x="9374" y="2300"/>
                    <a:pt x="9374" y="2300"/>
                    <a:pt x="10793" y="441"/>
                  </a:cubicBezTo>
                  <a:cubicBezTo>
                    <a:pt x="10793" y="441"/>
                    <a:pt x="10793" y="441"/>
                    <a:pt x="12576" y="946"/>
                  </a:cubicBezTo>
                  <a:cubicBezTo>
                    <a:pt x="12576" y="946"/>
                    <a:pt x="12576" y="946"/>
                    <a:pt x="12357" y="3184"/>
                  </a:cubicBezTo>
                  <a:cubicBezTo>
                    <a:pt x="12830" y="3372"/>
                    <a:pt x="13304" y="3593"/>
                    <a:pt x="13740" y="3845"/>
                  </a:cubicBezTo>
                  <a:cubicBezTo>
                    <a:pt x="13740" y="3845"/>
                    <a:pt x="13740" y="3845"/>
                    <a:pt x="15851" y="2585"/>
                  </a:cubicBezTo>
                  <a:cubicBezTo>
                    <a:pt x="15851" y="2585"/>
                    <a:pt x="15851" y="2585"/>
                    <a:pt x="17270" y="3656"/>
                  </a:cubicBezTo>
                  <a:cubicBezTo>
                    <a:pt x="17270" y="3656"/>
                    <a:pt x="17270" y="3656"/>
                    <a:pt x="16105" y="5642"/>
                  </a:cubicBezTo>
                  <a:cubicBezTo>
                    <a:pt x="16505" y="6020"/>
                    <a:pt x="16833" y="6430"/>
                    <a:pt x="17161" y="6839"/>
                  </a:cubicBezTo>
                  <a:cubicBezTo>
                    <a:pt x="17161" y="6839"/>
                    <a:pt x="17161" y="6839"/>
                    <a:pt x="19707" y="6366"/>
                  </a:cubicBezTo>
                  <a:cubicBezTo>
                    <a:pt x="19707" y="6366"/>
                    <a:pt x="19707" y="6366"/>
                    <a:pt x="20508" y="7816"/>
                  </a:cubicBezTo>
                  <a:cubicBezTo>
                    <a:pt x="20508" y="7816"/>
                    <a:pt x="20508" y="7816"/>
                    <a:pt x="18544" y="9298"/>
                  </a:cubicBezTo>
                  <a:cubicBezTo>
                    <a:pt x="18725" y="9739"/>
                    <a:pt x="18871" y="10148"/>
                    <a:pt x="18944" y="10589"/>
                  </a:cubicBezTo>
                  <a:cubicBezTo>
                    <a:pt x="18944" y="10589"/>
                    <a:pt x="18944" y="10589"/>
                    <a:pt x="21491" y="11000"/>
                  </a:cubicBezTo>
                  <a:cubicBezTo>
                    <a:pt x="21491" y="11000"/>
                    <a:pt x="21491" y="11000"/>
                    <a:pt x="21600" y="12638"/>
                  </a:cubicBezTo>
                  <a:cubicBezTo>
                    <a:pt x="21600" y="12638"/>
                    <a:pt x="21600" y="12638"/>
                    <a:pt x="19198" y="13332"/>
                  </a:cubicBezTo>
                  <a:cubicBezTo>
                    <a:pt x="19161" y="13837"/>
                    <a:pt x="19053" y="14341"/>
                    <a:pt x="18944" y="14814"/>
                  </a:cubicBezTo>
                  <a:cubicBezTo>
                    <a:pt x="18944" y="14814"/>
                    <a:pt x="18944" y="14814"/>
                    <a:pt x="21091" y="16043"/>
                  </a:cubicBezTo>
                  <a:cubicBezTo>
                    <a:pt x="21091" y="16043"/>
                    <a:pt x="21091" y="16043"/>
                    <a:pt x="20508" y="17555"/>
                  </a:cubicBezTo>
                  <a:cubicBezTo>
                    <a:pt x="20508" y="17555"/>
                    <a:pt x="20508" y="17555"/>
                    <a:pt x="17924" y="17398"/>
                  </a:cubicBezTo>
                  <a:cubicBezTo>
                    <a:pt x="17707" y="17807"/>
                    <a:pt x="17452" y="18186"/>
                    <a:pt x="17161" y="18564"/>
                  </a:cubicBezTo>
                  <a:cubicBezTo>
                    <a:pt x="17161" y="18564"/>
                    <a:pt x="17161" y="18564"/>
                    <a:pt x="18616" y="20424"/>
                  </a:cubicBezTo>
                  <a:cubicBezTo>
                    <a:pt x="18616" y="20424"/>
                    <a:pt x="18616" y="20424"/>
                    <a:pt x="17787" y="21226"/>
                  </a:cubicBezTo>
                  <a:lnTo>
                    <a:pt x="17404" y="21597"/>
                  </a:lnTo>
                  <a:lnTo>
                    <a:pt x="17329" y="21600"/>
                  </a:lnTo>
                  <a:lnTo>
                    <a:pt x="17258" y="21569"/>
                  </a:lnTo>
                  <a:cubicBezTo>
                    <a:pt x="17056" y="21484"/>
                    <a:pt x="16519" y="21255"/>
                    <a:pt x="15087" y="20644"/>
                  </a:cubicBezTo>
                  <a:cubicBezTo>
                    <a:pt x="14868" y="20801"/>
                    <a:pt x="14650" y="20959"/>
                    <a:pt x="14422" y="21113"/>
                  </a:cubicBezTo>
                  <a:lnTo>
                    <a:pt x="13823" y="21485"/>
                  </a:lnTo>
                  <a:lnTo>
                    <a:pt x="12911" y="21364"/>
                  </a:lnTo>
                  <a:cubicBezTo>
                    <a:pt x="11857" y="21176"/>
                    <a:pt x="10840" y="20899"/>
                    <a:pt x="9871" y="20542"/>
                  </a:cubicBezTo>
                  <a:lnTo>
                    <a:pt x="9760" y="20495"/>
                  </a:lnTo>
                  <a:lnTo>
                    <a:pt x="10200" y="20375"/>
                  </a:lnTo>
                  <a:cubicBezTo>
                    <a:pt x="10498" y="20279"/>
                    <a:pt x="10793" y="20169"/>
                    <a:pt x="11084" y="20045"/>
                  </a:cubicBezTo>
                  <a:cubicBezTo>
                    <a:pt x="15778" y="18060"/>
                    <a:pt x="17707" y="13143"/>
                    <a:pt x="15414" y="9109"/>
                  </a:cubicBezTo>
                  <a:cubicBezTo>
                    <a:pt x="13838" y="6314"/>
                    <a:pt x="10680" y="4650"/>
                    <a:pt x="7334" y="4529"/>
                  </a:cubicBezTo>
                  <a:cubicBezTo>
                    <a:pt x="5814" y="4474"/>
                    <a:pt x="4254" y="4737"/>
                    <a:pt x="2787" y="5358"/>
                  </a:cubicBezTo>
                  <a:cubicBezTo>
                    <a:pt x="2205" y="5606"/>
                    <a:pt x="1665" y="5900"/>
                    <a:pt x="1170" y="6231"/>
                  </a:cubicBezTo>
                  <a:lnTo>
                    <a:pt x="0" y="7188"/>
                  </a:lnTo>
                  <a:lnTo>
                    <a:pt x="63" y="6095"/>
                  </a:lnTo>
                  <a:cubicBezTo>
                    <a:pt x="229" y="4671"/>
                    <a:pt x="638" y="3311"/>
                    <a:pt x="1252" y="2044"/>
                  </a:cubicBezTo>
                  <a:lnTo>
                    <a:pt x="1670" y="1289"/>
                  </a:lnTo>
                  <a:lnTo>
                    <a:pt x="1740" y="1361"/>
                  </a:lnTo>
                  <a:cubicBezTo>
                    <a:pt x="1986" y="1610"/>
                    <a:pt x="2378" y="2009"/>
                    <a:pt x="3006" y="2647"/>
                  </a:cubicBezTo>
                  <a:cubicBezTo>
                    <a:pt x="3515" y="2490"/>
                    <a:pt x="4024" y="2364"/>
                    <a:pt x="4534" y="2300"/>
                  </a:cubicBezTo>
                  <a:cubicBezTo>
                    <a:pt x="4534" y="2300"/>
                    <a:pt x="4534" y="2300"/>
                    <a:pt x="5007" y="94"/>
                  </a:cubicBezTo>
                  <a:cubicBezTo>
                    <a:pt x="5007" y="94"/>
                    <a:pt x="5007" y="94"/>
                    <a:pt x="6862"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7" name="稻壳儿榴莲果果"/>
            <p:cNvSpPr/>
            <p:nvPr/>
          </p:nvSpPr>
          <p:spPr>
            <a:xfrm>
              <a:off x="5924946" y="1385729"/>
              <a:ext cx="2088578" cy="2123330"/>
            </a:xfrm>
            <a:custGeom>
              <a:avLst/>
              <a:gdLst/>
              <a:ahLst/>
              <a:cxnLst>
                <a:cxn ang="0">
                  <a:pos x="wd2" y="hd2"/>
                </a:cxn>
                <a:cxn ang="5400000">
                  <a:pos x="wd2" y="hd2"/>
                </a:cxn>
                <a:cxn ang="10800000">
                  <a:pos x="wd2" y="hd2"/>
                </a:cxn>
                <a:cxn ang="16200000">
                  <a:pos x="wd2" y="hd2"/>
                </a:cxn>
              </a:cxnLst>
              <a:rect l="0" t="0" r="r" b="b"/>
              <a:pathLst>
                <a:path w="21600" h="21600" extrusionOk="0">
                  <a:moveTo>
                    <a:pt x="7154" y="6617"/>
                  </a:moveTo>
                  <a:cubicBezTo>
                    <a:pt x="11463" y="6617"/>
                    <a:pt x="14956" y="10053"/>
                    <a:pt x="14956" y="14291"/>
                  </a:cubicBezTo>
                  <a:cubicBezTo>
                    <a:pt x="14956" y="16940"/>
                    <a:pt x="13591" y="19276"/>
                    <a:pt x="11516" y="20655"/>
                  </a:cubicBezTo>
                  <a:lnTo>
                    <a:pt x="10704" y="21088"/>
                  </a:lnTo>
                  <a:lnTo>
                    <a:pt x="10191" y="20959"/>
                  </a:lnTo>
                  <a:cubicBezTo>
                    <a:pt x="5650" y="19569"/>
                    <a:pt x="2065" y="16043"/>
                    <a:pt x="652" y="11575"/>
                  </a:cubicBezTo>
                  <a:lnTo>
                    <a:pt x="383" y="10547"/>
                  </a:lnTo>
                  <a:lnTo>
                    <a:pt x="685" y="10001"/>
                  </a:lnTo>
                  <a:cubicBezTo>
                    <a:pt x="2087" y="7959"/>
                    <a:pt x="4461" y="6617"/>
                    <a:pt x="7154" y="6617"/>
                  </a:cubicBezTo>
                  <a:close/>
                  <a:moveTo>
                    <a:pt x="7006" y="0"/>
                  </a:moveTo>
                  <a:cubicBezTo>
                    <a:pt x="7006" y="0"/>
                    <a:pt x="7006" y="0"/>
                    <a:pt x="7799" y="2361"/>
                  </a:cubicBezTo>
                  <a:cubicBezTo>
                    <a:pt x="8376" y="2395"/>
                    <a:pt x="8953" y="2466"/>
                    <a:pt x="9493" y="2571"/>
                  </a:cubicBezTo>
                  <a:cubicBezTo>
                    <a:pt x="9493" y="2571"/>
                    <a:pt x="9493" y="2571"/>
                    <a:pt x="10898" y="493"/>
                  </a:cubicBezTo>
                  <a:cubicBezTo>
                    <a:pt x="10898" y="493"/>
                    <a:pt x="10898" y="493"/>
                    <a:pt x="12664" y="1057"/>
                  </a:cubicBezTo>
                  <a:cubicBezTo>
                    <a:pt x="12664" y="1057"/>
                    <a:pt x="12664" y="1057"/>
                    <a:pt x="12447" y="3559"/>
                  </a:cubicBezTo>
                  <a:cubicBezTo>
                    <a:pt x="12915" y="3769"/>
                    <a:pt x="13385" y="4016"/>
                    <a:pt x="13816" y="4297"/>
                  </a:cubicBezTo>
                  <a:cubicBezTo>
                    <a:pt x="13816" y="4297"/>
                    <a:pt x="13816" y="4297"/>
                    <a:pt x="15907" y="2889"/>
                  </a:cubicBezTo>
                  <a:cubicBezTo>
                    <a:pt x="15907" y="2889"/>
                    <a:pt x="15907" y="2889"/>
                    <a:pt x="17312" y="4087"/>
                  </a:cubicBezTo>
                  <a:cubicBezTo>
                    <a:pt x="17312" y="4087"/>
                    <a:pt x="17312" y="4087"/>
                    <a:pt x="16158" y="6306"/>
                  </a:cubicBezTo>
                  <a:cubicBezTo>
                    <a:pt x="16555" y="6729"/>
                    <a:pt x="16879" y="7187"/>
                    <a:pt x="17205" y="7644"/>
                  </a:cubicBezTo>
                  <a:cubicBezTo>
                    <a:pt x="17205" y="7644"/>
                    <a:pt x="17205" y="7644"/>
                    <a:pt x="19726" y="7116"/>
                  </a:cubicBezTo>
                  <a:cubicBezTo>
                    <a:pt x="19726" y="7116"/>
                    <a:pt x="19726" y="7116"/>
                    <a:pt x="20519" y="8737"/>
                  </a:cubicBezTo>
                  <a:cubicBezTo>
                    <a:pt x="20519" y="8737"/>
                    <a:pt x="20519" y="8737"/>
                    <a:pt x="18573" y="10393"/>
                  </a:cubicBezTo>
                  <a:cubicBezTo>
                    <a:pt x="18754" y="10886"/>
                    <a:pt x="18897" y="11343"/>
                    <a:pt x="18970" y="11836"/>
                  </a:cubicBezTo>
                  <a:cubicBezTo>
                    <a:pt x="18970" y="11836"/>
                    <a:pt x="18970" y="11836"/>
                    <a:pt x="21492" y="12295"/>
                  </a:cubicBezTo>
                  <a:cubicBezTo>
                    <a:pt x="21492" y="12295"/>
                    <a:pt x="21492" y="12295"/>
                    <a:pt x="21600" y="14126"/>
                  </a:cubicBezTo>
                  <a:cubicBezTo>
                    <a:pt x="21600" y="14126"/>
                    <a:pt x="21600" y="14126"/>
                    <a:pt x="19221" y="14902"/>
                  </a:cubicBezTo>
                  <a:cubicBezTo>
                    <a:pt x="19185" y="15466"/>
                    <a:pt x="19078" y="16030"/>
                    <a:pt x="18970" y="16558"/>
                  </a:cubicBezTo>
                  <a:cubicBezTo>
                    <a:pt x="18970" y="16558"/>
                    <a:pt x="18970" y="16558"/>
                    <a:pt x="21096" y="17932"/>
                  </a:cubicBezTo>
                  <a:cubicBezTo>
                    <a:pt x="21096" y="17932"/>
                    <a:pt x="21096" y="17932"/>
                    <a:pt x="20519" y="19623"/>
                  </a:cubicBezTo>
                  <a:cubicBezTo>
                    <a:pt x="20519" y="19623"/>
                    <a:pt x="20519" y="19623"/>
                    <a:pt x="17960" y="19447"/>
                  </a:cubicBezTo>
                  <a:cubicBezTo>
                    <a:pt x="17745" y="19904"/>
                    <a:pt x="17492" y="20327"/>
                    <a:pt x="17205" y="20751"/>
                  </a:cubicBezTo>
                  <a:cubicBezTo>
                    <a:pt x="17205" y="20751"/>
                    <a:pt x="17205" y="20751"/>
                    <a:pt x="17556" y="21258"/>
                  </a:cubicBezTo>
                  <a:lnTo>
                    <a:pt x="17568" y="21275"/>
                  </a:lnTo>
                  <a:lnTo>
                    <a:pt x="17428" y="21310"/>
                  </a:lnTo>
                  <a:cubicBezTo>
                    <a:pt x="16483" y="21500"/>
                    <a:pt x="15506" y="21600"/>
                    <a:pt x="14505" y="21600"/>
                  </a:cubicBezTo>
                  <a:cubicBezTo>
                    <a:pt x="14004" y="21600"/>
                    <a:pt x="13509" y="21575"/>
                    <a:pt x="13022" y="21526"/>
                  </a:cubicBezTo>
                  <a:lnTo>
                    <a:pt x="12720" y="21481"/>
                  </a:lnTo>
                  <a:lnTo>
                    <a:pt x="12798" y="21428"/>
                  </a:lnTo>
                  <a:cubicBezTo>
                    <a:pt x="16247" y="18828"/>
                    <a:pt x="17461" y="14127"/>
                    <a:pt x="15474" y="10181"/>
                  </a:cubicBezTo>
                  <a:cubicBezTo>
                    <a:pt x="13914" y="7057"/>
                    <a:pt x="10786" y="5198"/>
                    <a:pt x="7473" y="5062"/>
                  </a:cubicBezTo>
                  <a:cubicBezTo>
                    <a:pt x="5967" y="5001"/>
                    <a:pt x="4423" y="5295"/>
                    <a:pt x="2971" y="5989"/>
                  </a:cubicBezTo>
                  <a:cubicBezTo>
                    <a:pt x="2394" y="6267"/>
                    <a:pt x="1860" y="6595"/>
                    <a:pt x="1369" y="6965"/>
                  </a:cubicBezTo>
                  <a:lnTo>
                    <a:pt x="44" y="8189"/>
                  </a:lnTo>
                  <a:lnTo>
                    <a:pt x="0" y="7333"/>
                  </a:lnTo>
                  <a:cubicBezTo>
                    <a:pt x="0" y="6348"/>
                    <a:pt x="101" y="5386"/>
                    <a:pt x="295" y="4458"/>
                  </a:cubicBezTo>
                  <a:lnTo>
                    <a:pt x="328" y="4331"/>
                  </a:lnTo>
                  <a:lnTo>
                    <a:pt x="376" y="4297"/>
                  </a:lnTo>
                  <a:cubicBezTo>
                    <a:pt x="376" y="4297"/>
                    <a:pt x="376" y="4297"/>
                    <a:pt x="368" y="4259"/>
                  </a:cubicBezTo>
                  <a:lnTo>
                    <a:pt x="359" y="4213"/>
                  </a:lnTo>
                  <a:lnTo>
                    <a:pt x="652" y="3090"/>
                  </a:lnTo>
                  <a:cubicBezTo>
                    <a:pt x="793" y="2644"/>
                    <a:pt x="956" y="2206"/>
                    <a:pt x="1140" y="1779"/>
                  </a:cubicBezTo>
                  <a:lnTo>
                    <a:pt x="1483" y="1079"/>
                  </a:lnTo>
                  <a:lnTo>
                    <a:pt x="1529" y="1057"/>
                  </a:lnTo>
                  <a:cubicBezTo>
                    <a:pt x="1529" y="1057"/>
                    <a:pt x="1529" y="1057"/>
                    <a:pt x="3187" y="2959"/>
                  </a:cubicBezTo>
                  <a:cubicBezTo>
                    <a:pt x="3692" y="2783"/>
                    <a:pt x="4196" y="2642"/>
                    <a:pt x="4700" y="2571"/>
                  </a:cubicBezTo>
                  <a:cubicBezTo>
                    <a:pt x="4700" y="2571"/>
                    <a:pt x="4700" y="2571"/>
                    <a:pt x="5169" y="105"/>
                  </a:cubicBezTo>
                  <a:cubicBezTo>
                    <a:pt x="5169" y="105"/>
                    <a:pt x="5169" y="105"/>
                    <a:pt x="70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8" name="稻壳儿榴莲果果"/>
            <p:cNvSpPr/>
            <p:nvPr/>
          </p:nvSpPr>
          <p:spPr>
            <a:xfrm>
              <a:off x="8079408" y="115274"/>
              <a:ext cx="1491476" cy="1502439"/>
            </a:xfrm>
            <a:custGeom>
              <a:avLst/>
              <a:gdLst/>
              <a:ahLst/>
              <a:cxnLst>
                <a:cxn ang="0">
                  <a:pos x="wd2" y="hd2"/>
                </a:cxn>
                <a:cxn ang="5400000">
                  <a:pos x="wd2" y="hd2"/>
                </a:cxn>
                <a:cxn ang="10800000">
                  <a:pos x="wd2" y="hd2"/>
                </a:cxn>
                <a:cxn ang="16200000">
                  <a:pos x="wd2" y="hd2"/>
                </a:cxn>
              </a:cxnLst>
              <a:rect l="0" t="0" r="r" b="b"/>
              <a:pathLst>
                <a:path w="21600" h="21600" extrusionOk="0">
                  <a:moveTo>
                    <a:pt x="6270" y="7646"/>
                  </a:moveTo>
                  <a:cubicBezTo>
                    <a:pt x="10524" y="7646"/>
                    <a:pt x="13972" y="11069"/>
                    <a:pt x="13972" y="15291"/>
                  </a:cubicBezTo>
                  <a:cubicBezTo>
                    <a:pt x="13972" y="17402"/>
                    <a:pt x="13110" y="19313"/>
                    <a:pt x="11716" y="20697"/>
                  </a:cubicBezTo>
                  <a:lnTo>
                    <a:pt x="10834" y="21420"/>
                  </a:lnTo>
                  <a:lnTo>
                    <a:pt x="10463" y="21364"/>
                  </a:lnTo>
                  <a:cubicBezTo>
                    <a:pt x="5320" y="20319"/>
                    <a:pt x="1270" y="16298"/>
                    <a:pt x="217" y="11193"/>
                  </a:cubicBezTo>
                  <a:lnTo>
                    <a:pt x="143" y="10706"/>
                  </a:lnTo>
                  <a:lnTo>
                    <a:pt x="825" y="9885"/>
                  </a:lnTo>
                  <a:cubicBezTo>
                    <a:pt x="2218" y="8501"/>
                    <a:pt x="4144" y="7646"/>
                    <a:pt x="6270" y="7646"/>
                  </a:cubicBezTo>
                  <a:close/>
                  <a:moveTo>
                    <a:pt x="5706" y="0"/>
                  </a:moveTo>
                  <a:cubicBezTo>
                    <a:pt x="5706" y="0"/>
                    <a:pt x="5706" y="0"/>
                    <a:pt x="7665" y="95"/>
                  </a:cubicBezTo>
                  <a:cubicBezTo>
                    <a:pt x="7665" y="95"/>
                    <a:pt x="7665" y="95"/>
                    <a:pt x="8233" y="2710"/>
                  </a:cubicBezTo>
                  <a:cubicBezTo>
                    <a:pt x="8841" y="2812"/>
                    <a:pt x="9444" y="2953"/>
                    <a:pt x="10005" y="3126"/>
                  </a:cubicBezTo>
                  <a:cubicBezTo>
                    <a:pt x="10005" y="3126"/>
                    <a:pt x="10005" y="3126"/>
                    <a:pt x="11734" y="1061"/>
                  </a:cubicBezTo>
                  <a:cubicBezTo>
                    <a:pt x="11734" y="1061"/>
                    <a:pt x="11734" y="1061"/>
                    <a:pt x="13541" y="1864"/>
                  </a:cubicBezTo>
                  <a:cubicBezTo>
                    <a:pt x="13541" y="1864"/>
                    <a:pt x="13541" y="1864"/>
                    <a:pt x="13022" y="4516"/>
                  </a:cubicBezTo>
                  <a:cubicBezTo>
                    <a:pt x="13494" y="4793"/>
                    <a:pt x="13963" y="5111"/>
                    <a:pt x="14388" y="5460"/>
                  </a:cubicBezTo>
                  <a:cubicBezTo>
                    <a:pt x="14388" y="5460"/>
                    <a:pt x="14388" y="5460"/>
                    <a:pt x="16767" y="4190"/>
                  </a:cubicBezTo>
                  <a:cubicBezTo>
                    <a:pt x="16767" y="4190"/>
                    <a:pt x="16767" y="4190"/>
                    <a:pt x="18118" y="5630"/>
                  </a:cubicBezTo>
                  <a:cubicBezTo>
                    <a:pt x="18118" y="5630"/>
                    <a:pt x="18118" y="5630"/>
                    <a:pt x="16638" y="7874"/>
                  </a:cubicBezTo>
                  <a:cubicBezTo>
                    <a:pt x="17010" y="8371"/>
                    <a:pt x="17300" y="8897"/>
                    <a:pt x="17592" y="9423"/>
                  </a:cubicBezTo>
                  <a:cubicBezTo>
                    <a:pt x="17592" y="9423"/>
                    <a:pt x="17592" y="9423"/>
                    <a:pt x="20326" y="9142"/>
                  </a:cubicBezTo>
                  <a:cubicBezTo>
                    <a:pt x="20326" y="9142"/>
                    <a:pt x="20326" y="9142"/>
                    <a:pt x="20979" y="10966"/>
                  </a:cubicBezTo>
                  <a:cubicBezTo>
                    <a:pt x="20979" y="10966"/>
                    <a:pt x="20979" y="10966"/>
                    <a:pt x="18726" y="12518"/>
                  </a:cubicBezTo>
                  <a:cubicBezTo>
                    <a:pt x="18860" y="13066"/>
                    <a:pt x="18959" y="13572"/>
                    <a:pt x="18979" y="14107"/>
                  </a:cubicBezTo>
                  <a:cubicBezTo>
                    <a:pt x="18979" y="14107"/>
                    <a:pt x="18979" y="14107"/>
                    <a:pt x="21600" y="14883"/>
                  </a:cubicBezTo>
                  <a:cubicBezTo>
                    <a:pt x="21600" y="14883"/>
                    <a:pt x="21600" y="14883"/>
                    <a:pt x="21502" y="16854"/>
                  </a:cubicBezTo>
                  <a:cubicBezTo>
                    <a:pt x="21502" y="16854"/>
                    <a:pt x="21502" y="16854"/>
                    <a:pt x="18891" y="17415"/>
                  </a:cubicBezTo>
                  <a:cubicBezTo>
                    <a:pt x="18788" y="18014"/>
                    <a:pt x="18609" y="18605"/>
                    <a:pt x="18434" y="19159"/>
                  </a:cubicBezTo>
                  <a:cubicBezTo>
                    <a:pt x="18434" y="19159"/>
                    <a:pt x="18434" y="19159"/>
                    <a:pt x="19317" y="19880"/>
                  </a:cubicBezTo>
                  <a:lnTo>
                    <a:pt x="19470" y="20005"/>
                  </a:lnTo>
                  <a:lnTo>
                    <a:pt x="19393" y="20052"/>
                  </a:lnTo>
                  <a:cubicBezTo>
                    <a:pt x="17900" y="20856"/>
                    <a:pt x="16234" y="21383"/>
                    <a:pt x="14463" y="21562"/>
                  </a:cubicBezTo>
                  <a:lnTo>
                    <a:pt x="13699" y="21600"/>
                  </a:lnTo>
                  <a:lnTo>
                    <a:pt x="14167" y="21078"/>
                  </a:lnTo>
                  <a:cubicBezTo>
                    <a:pt x="16047" y="18520"/>
                    <a:pt x="16644" y="15117"/>
                    <a:pt x="15465" y="11942"/>
                  </a:cubicBezTo>
                  <a:cubicBezTo>
                    <a:pt x="14054" y="8104"/>
                    <a:pt x="10493" y="5666"/>
                    <a:pt x="6614" y="5467"/>
                  </a:cubicBezTo>
                  <a:cubicBezTo>
                    <a:pt x="5320" y="5401"/>
                    <a:pt x="3992" y="5584"/>
                    <a:pt x="2696" y="6046"/>
                  </a:cubicBezTo>
                  <a:cubicBezTo>
                    <a:pt x="2053" y="6278"/>
                    <a:pt x="1448" y="6569"/>
                    <a:pt x="886" y="6910"/>
                  </a:cubicBezTo>
                  <a:lnTo>
                    <a:pt x="0" y="7574"/>
                  </a:lnTo>
                  <a:lnTo>
                    <a:pt x="18" y="7222"/>
                  </a:lnTo>
                  <a:cubicBezTo>
                    <a:pt x="198" y="5464"/>
                    <a:pt x="728" y="3810"/>
                    <a:pt x="1539" y="2328"/>
                  </a:cubicBezTo>
                  <a:lnTo>
                    <a:pt x="2191" y="1262"/>
                  </a:lnTo>
                  <a:lnTo>
                    <a:pt x="2387" y="1545"/>
                  </a:lnTo>
                  <a:cubicBezTo>
                    <a:pt x="2603" y="1857"/>
                    <a:pt x="2891" y="2274"/>
                    <a:pt x="3276" y="2829"/>
                  </a:cubicBezTo>
                  <a:cubicBezTo>
                    <a:pt x="3831" y="2698"/>
                    <a:pt x="4381" y="2604"/>
                    <a:pt x="4924" y="2585"/>
                  </a:cubicBezTo>
                  <a:cubicBezTo>
                    <a:pt x="4924" y="2585"/>
                    <a:pt x="4924" y="2585"/>
                    <a:pt x="57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grpSp>
      <p:sp>
        <p:nvSpPr>
          <p:cNvPr id="33" name="稻壳儿榴莲果果"/>
          <p:cNvSpPr/>
          <p:nvPr/>
        </p:nvSpPr>
        <p:spPr>
          <a:xfrm>
            <a:off x="889120" y="4076084"/>
            <a:ext cx="2732651"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为了确定斜齿轮的法面齿形，需要找出一个与斜齿轮法面齿形相同的直齿圆柱齿轮，这个直齿圆柱齿轮称为该斜齿轮的当量齿轮</a:t>
            </a:r>
            <a:r>
              <a:rPr lang="zh-CN" altLang="en-US" sz="1600" dirty="0">
                <a:latin typeface="宋体" panose="02010600030101010101" pitchFamily="2" charset="-122"/>
                <a:cs typeface="Arial" panose="020B0604020202020204" pitchFamily="34" charset="0"/>
              </a:rPr>
              <a:t>。</a:t>
            </a:r>
            <a:endParaRPr lang="zh-CN" altLang="en-US" sz="1600" dirty="0">
              <a:latin typeface="宋体" panose="02010600030101010101" pitchFamily="2" charset="-122"/>
              <a:cs typeface="Arial" panose="020B0604020202020204" pitchFamily="34" charset="0"/>
            </a:endParaRPr>
          </a:p>
        </p:txBody>
      </p:sp>
      <p:sp>
        <p:nvSpPr>
          <p:cNvPr id="34" name="稻壳儿榴莲果果"/>
          <p:cNvSpPr txBox="1"/>
          <p:nvPr/>
        </p:nvSpPr>
        <p:spPr>
          <a:xfrm>
            <a:off x="220712" y="3791902"/>
            <a:ext cx="340106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（四）斜齿圆柱齿轮的当量齿数</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p:nvPr/>
        </p:nvSpPr>
        <p:spPr>
          <a:xfrm>
            <a:off x="8653780" y="2914650"/>
            <a:ext cx="3310890"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斜齿轮的轮齿为螺旋形，在垂直于齿轮轴线的端面（下标以 t 表示）和垂直于齿廓螺旋面的法面（下标以 n 表示）上有不同的参数。斜齿轮的端面是标准的渐开线，但从斜齿轮的加工和受力角度看，斜齿轮的法面参数应为标准值。</a:t>
            </a:r>
            <a:endParaRPr lang="en-US" sz="1600" dirty="0">
              <a:latin typeface="宋体" panose="02010600030101010101" pitchFamily="2" charset="-122"/>
              <a:cs typeface="Arial" panose="020B0604020202020204" pitchFamily="34" charset="0"/>
            </a:endParaRPr>
          </a:p>
        </p:txBody>
      </p:sp>
      <p:sp>
        <p:nvSpPr>
          <p:cNvPr id="36" name="稻壳儿榴莲果果"/>
          <p:cNvSpPr txBox="1"/>
          <p:nvPr/>
        </p:nvSpPr>
        <p:spPr>
          <a:xfrm>
            <a:off x="8653780" y="2099945"/>
            <a:ext cx="353822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（二）斜齿圆柱齿轮的参数及几何尺寸计算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8" name="稻壳儿榴莲果果"/>
          <p:cNvSpPr txBox="1"/>
          <p:nvPr/>
        </p:nvSpPr>
        <p:spPr>
          <a:xfrm>
            <a:off x="5213985" y="4946015"/>
            <a:ext cx="240919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（三）标准斜齿圆柱齿轮的啮合条件</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p:nvPr/>
        </p:nvSpPr>
        <p:spPr>
          <a:xfrm>
            <a:off x="2874645" y="1031875"/>
            <a:ext cx="594804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直齿圆柱齿轮啮合时，两齿面的接触线均平行于齿轮轴线。因此，轮齿是沿整个齿宽同时进入啮合、同时脱离啮合的，载荷沿齿宽突然加上及卸下。</a:t>
            </a:r>
            <a:endParaRPr lang="en-US" sz="1600" dirty="0">
              <a:latin typeface="宋体" panose="02010600030101010101" pitchFamily="2" charset="-122"/>
              <a:cs typeface="Arial" panose="020B0604020202020204" pitchFamily="34" charset="0"/>
            </a:endParaRPr>
          </a:p>
        </p:txBody>
      </p:sp>
      <p:sp>
        <p:nvSpPr>
          <p:cNvPr id="40" name="稻壳儿榴莲果果"/>
          <p:cNvSpPr txBox="1"/>
          <p:nvPr/>
        </p:nvSpPr>
        <p:spPr>
          <a:xfrm>
            <a:off x="4332533" y="801567"/>
            <a:ext cx="43205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（一）斜齿轮齿廓曲面的形成及传动特点</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3" name="稻壳儿榴莲果果"/>
          <p:cNvSpPr/>
          <p:nvPr/>
        </p:nvSpPr>
        <p:spPr>
          <a:xfrm>
            <a:off x="816655" y="217532"/>
            <a:ext cx="671576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八、标准斜齿圆柱齿轮传动特性分析</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592455" y="2976245"/>
            <a:ext cx="329565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圆锥齿轮传动主要用于传递相交两轴间的运动和动力。其传动可以看成是两个锥顶共点的圆锥体相互作纯滚动。</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463313" y="2609118"/>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（一）直齿圆锥齿轮传动概述</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7" name="稻壳儿榴莲果果"/>
          <p:cNvSpPr txBox="1"/>
          <p:nvPr/>
        </p:nvSpPr>
        <p:spPr>
          <a:xfrm>
            <a:off x="4494530" y="2609215"/>
            <a:ext cx="320294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（二）直齿圆锥齿轮的齿廓曲线、背锥和当量齿数</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386445" y="3133090"/>
            <a:ext cx="319976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因为圆锥齿轮的大端尺寸大，计算和测量时相对误差小，同时也便于确定齿轮的外形尺寸，所以规定圆锥齿轮的参数和尺寸都以大端为标准。</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682355" y="2609215"/>
            <a:ext cx="278701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（三）直齿圆锥齿轮的基本参数和几何尺寸</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9162537" y="931329"/>
            <a:ext cx="1389857" cy="1389857"/>
          </a:xfrm>
          <a:prstGeom prst="ellipse">
            <a:avLst/>
          </a:prstGeom>
        </p:spPr>
      </p:pic>
      <p:sp>
        <p:nvSpPr>
          <p:cNvPr id="44" name="稻壳儿榴莲果果"/>
          <p:cNvSpPr/>
          <p:nvPr/>
        </p:nvSpPr>
        <p:spPr>
          <a:xfrm>
            <a:off x="870629" y="189592"/>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九、直齿圆锥齿轮传动特性分析</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2"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grpSp>
        <p:nvGrpSpPr>
          <p:cNvPr id="6" name="组合 5"/>
          <p:cNvGrpSpPr/>
          <p:nvPr/>
        </p:nvGrpSpPr>
        <p:grpSpPr>
          <a:xfrm>
            <a:off x="1317670" y="1647594"/>
            <a:ext cx="9725645" cy="4627245"/>
            <a:chOff x="1211986" y="1297680"/>
            <a:chExt cx="10024257" cy="4769318"/>
          </a:xfrm>
        </p:grpSpPr>
        <p:pic>
          <p:nvPicPr>
            <p:cNvPr id="19" name="稻壳儿榴莲果果"/>
            <p:cNvPicPr/>
            <p:nvPr/>
          </p:nvPicPr>
          <p:blipFill rotWithShape="1">
            <a:blip r:embed="rId1" cstate="print"/>
            <a:srcRect l="16693" r="16693"/>
            <a:stretch>
              <a:fillRect/>
            </a:stretch>
          </p:blipFill>
          <p:spPr>
            <a:xfrm>
              <a:off x="8851025" y="1297680"/>
              <a:ext cx="2384425" cy="2295525"/>
            </a:xfrm>
            <a:prstGeom prst="rect">
              <a:avLst/>
            </a:prstGeom>
          </p:spPr>
        </p:pic>
        <p:sp>
          <p:nvSpPr>
            <p:cNvPr id="15666" name="稻壳儿榴莲果果"/>
            <p:cNvSpPr/>
            <p:nvPr/>
          </p:nvSpPr>
          <p:spPr>
            <a:xfrm>
              <a:off x="3767796" y="1346767"/>
              <a:ext cx="2384332" cy="4720231"/>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68" name="稻壳儿榴莲果果"/>
            <p:cNvSpPr/>
            <p:nvPr/>
          </p:nvSpPr>
          <p:spPr>
            <a:xfrm>
              <a:off x="6300698" y="1327787"/>
              <a:ext cx="2478956" cy="4709759"/>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73" name="稻壳儿榴莲果果"/>
            <p:cNvSpPr txBox="1"/>
            <p:nvPr/>
          </p:nvSpPr>
          <p:spPr>
            <a:xfrm>
              <a:off x="6585482" y="1453488"/>
              <a:ext cx="1788085" cy="623081"/>
            </a:xfrm>
            <a:prstGeom prst="rect">
              <a:avLst/>
            </a:prstGeom>
            <a:ln w="12700">
              <a:miter lim="400000"/>
            </a:ln>
          </p:spPr>
          <p:txBody>
            <a:bodyPr wrap="square" lIns="25400" tIns="25400" rIns="25400" bIns="25400">
              <a:spAutoFit/>
            </a:bodyPr>
            <a:lstStyle/>
            <a:p>
              <a:pPr algn="l">
                <a:defRPr sz="4000" b="0" cap="all">
                  <a:solidFill>
                    <a:srgbClr val="FFFFFF"/>
                  </a:solidFill>
                  <a:latin typeface="Open Sans Bold"/>
                  <a:ea typeface="Open Sans Bold"/>
                  <a:cs typeface="Open Sans Bold"/>
                  <a:sym typeface="Open Sans Bold"/>
                </a:defRPr>
              </a:pPr>
              <a:r>
                <a:rPr lang="zh-CN" altLang="en-US" sz="1800" b="1" dirty="0" smtClean="0">
                  <a:solidFill>
                    <a:srgbClr val="FFFFFF"/>
                  </a:solidFill>
                  <a:latin typeface="宋体" panose="02010600030101010101" pitchFamily="2" charset="-122"/>
                  <a:ea typeface="宋体" panose="02010600030101010101" pitchFamily="2" charset="-122"/>
                </a:rPr>
                <a:t>（二）齿轮传动的设计准则</a:t>
              </a:r>
              <a:endParaRPr lang="zh-CN" altLang="en-US" sz="1800" b="1" dirty="0" smtClean="0">
                <a:solidFill>
                  <a:srgbClr val="FFFFFF"/>
                </a:solidFill>
                <a:latin typeface="宋体" panose="02010600030101010101" pitchFamily="2" charset="-122"/>
                <a:ea typeface="宋体" panose="02010600030101010101" pitchFamily="2" charset="-122"/>
              </a:endParaRPr>
            </a:p>
          </p:txBody>
        </p:sp>
        <p:pic>
          <p:nvPicPr>
            <p:cNvPr id="17" name="稻壳儿榴莲果果"/>
            <p:cNvPicPr/>
            <p:nvPr/>
          </p:nvPicPr>
          <p:blipFill rotWithShape="1">
            <a:blip r:embed="rId2" cstate="print"/>
            <a:srcRect l="11532" r="21854"/>
            <a:stretch>
              <a:fillRect/>
            </a:stretch>
          </p:blipFill>
          <p:spPr>
            <a:xfrm>
              <a:off x="1211986" y="1327395"/>
              <a:ext cx="2384425" cy="2295525"/>
            </a:xfrm>
            <a:prstGeom prst="rect">
              <a:avLst/>
            </a:prstGeom>
          </p:spPr>
        </p:pic>
        <p:pic>
          <p:nvPicPr>
            <p:cNvPr id="20" name="稻壳儿榴莲果果"/>
            <p:cNvPicPr/>
            <p:nvPr/>
          </p:nvPicPr>
          <p:blipFill rotWithShape="1">
            <a:blip r:embed="rId3" cstate="print"/>
            <a:srcRect l="16693" r="16693"/>
            <a:stretch>
              <a:fillRect/>
            </a:stretch>
          </p:blipFill>
          <p:spPr>
            <a:xfrm>
              <a:off x="1235089" y="3753207"/>
              <a:ext cx="2384425" cy="2295525"/>
            </a:xfrm>
            <a:prstGeom prst="rect">
              <a:avLst/>
            </a:prstGeom>
          </p:spPr>
        </p:pic>
        <p:pic>
          <p:nvPicPr>
            <p:cNvPr id="22" name="稻壳儿榴莲果果"/>
            <p:cNvPicPr/>
            <p:nvPr/>
          </p:nvPicPr>
          <p:blipFill rotWithShape="1">
            <a:blip r:embed="rId4" cstate="print"/>
            <a:srcRect l="16693" r="16693"/>
            <a:stretch>
              <a:fillRect/>
            </a:stretch>
          </p:blipFill>
          <p:spPr>
            <a:xfrm>
              <a:off x="8850231" y="3742431"/>
              <a:ext cx="2386012" cy="2295525"/>
            </a:xfrm>
            <a:prstGeom prst="rect">
              <a:avLst/>
            </a:prstGeom>
          </p:spPr>
        </p:pic>
        <p:sp>
          <p:nvSpPr>
            <p:cNvPr id="23" name="稻壳儿榴莲果果"/>
            <p:cNvSpPr/>
            <p:nvPr/>
          </p:nvSpPr>
          <p:spPr>
            <a:xfrm>
              <a:off x="3860622" y="2331171"/>
              <a:ext cx="2291195" cy="27587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齿轮的失效主要是轮齿的失效。轮齿的失效是多种多样的，比较常见的有轮齿折断、齿面点蚀、齿面磨损、齿面胶合和齿面塑性变形五种形式。</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24" name="稻壳儿榴莲果果"/>
            <p:cNvSpPr txBox="1"/>
            <p:nvPr/>
          </p:nvSpPr>
          <p:spPr>
            <a:xfrm>
              <a:off x="3945164" y="1653726"/>
              <a:ext cx="2006687" cy="6649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（一）齿轮传动的失效形式</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2" name="稻壳儿榴莲果果"/>
          <p:cNvSpPr/>
          <p:nvPr/>
        </p:nvSpPr>
        <p:spPr>
          <a:xfrm>
            <a:off x="1055370" y="225396"/>
            <a:ext cx="753237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十、齿轮传动的失效形式与设计准则认知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282465" y="2736359"/>
            <a:ext cx="2452743"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设计齿轮时，应针对不同的工作条件及失效形式，确立相应的设计准则。目前，对齿面磨损等还没有建立起行之有效的计算方法及设计数据。齿面胶合主要发生在高速重载等重要场合，而且胶合计算比较复杂。</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7877175" y="1885315"/>
            <a:ext cx="4159250" cy="290830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根据轮齿的失效形式和原因可知，应使齿面具有较高的抗点蚀、抗胶合、抗磨损及抗塑性变形的能力，而齿根要有较高的抗折断的能力，因此对轮齿材料性能的基本要求为：齿面要硬，齿芯要韧。制造齿轮的常用材料有锻钢、铸钢和铸铁等，并热处理以改善其机械性能。</a:t>
            </a:r>
            <a:endPar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73150" y="175231"/>
            <a:ext cx="753237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十一、齿轮常用材料及其热处理工艺选定</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592455" y="1788795"/>
            <a:ext cx="6213475" cy="354203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5037" y="4415601"/>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a:xfrm>
            <a:off x="1196975" y="2177415"/>
            <a:ext cx="4656455"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（一）轮齿的受力分析</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25" name="稻壳儿榴莲果果"/>
          <p:cNvSpPr txBox="1"/>
          <p:nvPr/>
        </p:nvSpPr>
        <p:spPr>
          <a:xfrm flipH="1">
            <a:off x="1226820" y="3485515"/>
            <a:ext cx="3653790"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 标准直齿圆柱齿轮轮齿的受力分析</a:t>
            </a:r>
            <a:endPar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 斜齿圆柱齿轮的受力分析</a:t>
            </a:r>
            <a:endPar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 直齿圆锥齿轮的受力分析</a:t>
            </a:r>
            <a:endPar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7" name="稻壳儿榴莲果果"/>
          <p:cNvSpPr/>
          <p:nvPr/>
        </p:nvSpPr>
        <p:spPr>
          <a:xfrm>
            <a:off x="7573010" y="2462530"/>
            <a:ext cx="439039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 标准直齿圆柱齿轮强度计算</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2. 斜齿圆柱齿轮的强度计算</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3. 直齿圆锥齿轮的强度计算</a:t>
            </a:r>
            <a:endParaRPr lang="en-US" sz="1600" dirty="0">
              <a:latin typeface="宋体" panose="02010600030101010101" pitchFamily="2" charset="-122"/>
              <a:cs typeface="Arial" panose="020B0604020202020204" pitchFamily="34" charset="0"/>
            </a:endParaRPr>
          </a:p>
        </p:txBody>
      </p:sp>
      <p:sp>
        <p:nvSpPr>
          <p:cNvPr id="28" name="稻壳儿榴莲果果"/>
          <p:cNvSpPr txBox="1"/>
          <p:nvPr/>
        </p:nvSpPr>
        <p:spPr>
          <a:xfrm>
            <a:off x="7573010" y="2094230"/>
            <a:ext cx="418528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（二）齿轮强度计算</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0" name="稻壳儿榴莲果果"/>
          <p:cNvSpPr txBox="1"/>
          <p:nvPr/>
        </p:nvSpPr>
        <p:spPr>
          <a:xfrm>
            <a:off x="7573010" y="4574540"/>
            <a:ext cx="4095115"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（三）标准圆柱齿轮传动的计算类型、步骤及参数的选择</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178922" y="189592"/>
            <a:ext cx="467423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十二、齿轮传动设计计算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69950"/>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Part.5</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蜗杆传动设计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5324" name="稻壳儿榴莲果果"/>
          <p:cNvSpPr/>
          <p:nvPr/>
        </p:nvSpPr>
        <p:spPr>
          <a:xfrm>
            <a:off x="1215465"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25" name="稻壳儿榴莲果果"/>
          <p:cNvGraphicFramePr/>
          <p:nvPr/>
        </p:nvGraphicFramePr>
        <p:xfrm>
          <a:off x="1960671" y="2078359"/>
          <a:ext cx="1658474" cy="1658474"/>
        </p:xfrm>
        <a:graphic>
          <a:graphicData uri="http://schemas.openxmlformats.org/drawingml/2006/chart">
            <c:chart xmlns:c="http://schemas.openxmlformats.org/drawingml/2006/chart" xmlns:r="http://schemas.openxmlformats.org/officeDocument/2006/relationships" r:id="rId1"/>
          </a:graphicData>
        </a:graphic>
      </p:graphicFrame>
      <p:sp>
        <p:nvSpPr>
          <p:cNvPr id="5326" name="稻壳儿榴莲果果"/>
          <p:cNvSpPr/>
          <p:nvPr/>
        </p:nvSpPr>
        <p:spPr>
          <a:xfrm>
            <a:off x="2090043"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ea typeface="宋体" panose="02010600030101010101" pitchFamily="2" charset="-122"/>
              <a:cs typeface="宋体" panose="02010600030101010101" pitchFamily="2" charset="-122"/>
            </a:endParaRPr>
          </a:p>
        </p:txBody>
      </p:sp>
      <p:sp>
        <p:nvSpPr>
          <p:cNvPr id="5327" name="稻壳儿榴莲果果"/>
          <p:cNvSpPr/>
          <p:nvPr/>
        </p:nvSpPr>
        <p:spPr>
          <a:xfrm>
            <a:off x="2615104" y="2751998"/>
            <a:ext cx="331012" cy="301059"/>
          </a:xfrm>
          <a:custGeom>
            <a:avLst/>
            <a:gdLst/>
            <a:ahLst/>
            <a:cxnLst>
              <a:cxn ang="0">
                <a:pos x="wd2" y="hd2"/>
              </a:cxn>
              <a:cxn ang="5400000">
                <a:pos x="wd2" y="hd2"/>
              </a:cxn>
              <a:cxn ang="10800000">
                <a:pos x="wd2" y="hd2"/>
              </a:cxn>
              <a:cxn ang="16200000">
                <a:pos x="wd2" y="hd2"/>
              </a:cxn>
            </a:cxnLst>
            <a:rect l="0" t="0" r="r" b="b"/>
            <a:pathLst>
              <a:path w="21132" h="21225" extrusionOk="0">
                <a:moveTo>
                  <a:pt x="4309" y="0"/>
                </a:moveTo>
                <a:cubicBezTo>
                  <a:pt x="3762" y="0"/>
                  <a:pt x="3309" y="481"/>
                  <a:pt x="3309" y="1085"/>
                </a:cubicBezTo>
                <a:lnTo>
                  <a:pt x="3309" y="6843"/>
                </a:lnTo>
                <a:cubicBezTo>
                  <a:pt x="2399" y="7100"/>
                  <a:pt x="1545" y="7533"/>
                  <a:pt x="774" y="8125"/>
                </a:cubicBezTo>
                <a:cubicBezTo>
                  <a:pt x="320" y="8462"/>
                  <a:pt x="201" y="9143"/>
                  <a:pt x="506" y="9643"/>
                </a:cubicBezTo>
                <a:cubicBezTo>
                  <a:pt x="811" y="10144"/>
                  <a:pt x="1427" y="10276"/>
                  <a:pt x="1881" y="9939"/>
                </a:cubicBezTo>
                <a:cubicBezTo>
                  <a:pt x="1889" y="9933"/>
                  <a:pt x="1890" y="9926"/>
                  <a:pt x="1899" y="9919"/>
                </a:cubicBezTo>
                <a:cubicBezTo>
                  <a:pt x="4593" y="7853"/>
                  <a:pt x="8295" y="8580"/>
                  <a:pt x="10165" y="11556"/>
                </a:cubicBezTo>
                <a:cubicBezTo>
                  <a:pt x="10727" y="12451"/>
                  <a:pt x="11073" y="13491"/>
                  <a:pt x="11183" y="14573"/>
                </a:cubicBezTo>
                <a:lnTo>
                  <a:pt x="10522" y="14573"/>
                </a:lnTo>
                <a:cubicBezTo>
                  <a:pt x="10161" y="11375"/>
                  <a:pt x="7526" y="9106"/>
                  <a:pt x="4630" y="9505"/>
                </a:cubicBezTo>
                <a:cubicBezTo>
                  <a:pt x="1735" y="9905"/>
                  <a:pt x="-320" y="12815"/>
                  <a:pt x="42" y="16013"/>
                </a:cubicBezTo>
                <a:cubicBezTo>
                  <a:pt x="403" y="19211"/>
                  <a:pt x="3038" y="21481"/>
                  <a:pt x="5934" y="21081"/>
                </a:cubicBezTo>
                <a:cubicBezTo>
                  <a:pt x="8083" y="20785"/>
                  <a:pt x="9854" y="19078"/>
                  <a:pt x="10397" y="16762"/>
                </a:cubicBezTo>
                <a:lnTo>
                  <a:pt x="11897" y="16762"/>
                </a:lnTo>
                <a:cubicBezTo>
                  <a:pt x="11890" y="16883"/>
                  <a:pt x="11897" y="16995"/>
                  <a:pt x="11897" y="17117"/>
                </a:cubicBezTo>
                <a:cubicBezTo>
                  <a:pt x="11897" y="17721"/>
                  <a:pt x="12332" y="18222"/>
                  <a:pt x="12879" y="18222"/>
                </a:cubicBezTo>
                <a:cubicBezTo>
                  <a:pt x="13426" y="18222"/>
                  <a:pt x="13861" y="17721"/>
                  <a:pt x="13861" y="17117"/>
                </a:cubicBezTo>
                <a:cubicBezTo>
                  <a:pt x="13866" y="15117"/>
                  <a:pt x="15210" y="13433"/>
                  <a:pt x="17003" y="13154"/>
                </a:cubicBezTo>
                <a:cubicBezTo>
                  <a:pt x="17545" y="13072"/>
                  <a:pt x="17917" y="12509"/>
                  <a:pt x="17843" y="11911"/>
                </a:cubicBezTo>
                <a:cubicBezTo>
                  <a:pt x="17769" y="11313"/>
                  <a:pt x="17277" y="10903"/>
                  <a:pt x="16736" y="10984"/>
                </a:cubicBezTo>
                <a:cubicBezTo>
                  <a:pt x="15253" y="11212"/>
                  <a:pt x="13917" y="12085"/>
                  <a:pt x="13022" y="13410"/>
                </a:cubicBezTo>
                <a:cubicBezTo>
                  <a:pt x="12656" y="11599"/>
                  <a:pt x="11768" y="9959"/>
                  <a:pt x="10504" y="8736"/>
                </a:cubicBezTo>
                <a:lnTo>
                  <a:pt x="19039" y="8736"/>
                </a:lnTo>
                <a:lnTo>
                  <a:pt x="18575" y="13942"/>
                </a:lnTo>
                <a:cubicBezTo>
                  <a:pt x="16781" y="13463"/>
                  <a:pt x="14974" y="14683"/>
                  <a:pt x="14540" y="16664"/>
                </a:cubicBezTo>
                <a:cubicBezTo>
                  <a:pt x="14105" y="18645"/>
                  <a:pt x="15210" y="20641"/>
                  <a:pt x="17003" y="21121"/>
                </a:cubicBezTo>
                <a:cubicBezTo>
                  <a:pt x="18797" y="21600"/>
                  <a:pt x="20604" y="20380"/>
                  <a:pt x="21039" y="18399"/>
                </a:cubicBezTo>
                <a:cubicBezTo>
                  <a:pt x="21280" y="17297"/>
                  <a:pt x="21049" y="16134"/>
                  <a:pt x="20414" y="15244"/>
                </a:cubicBezTo>
                <a:cubicBezTo>
                  <a:pt x="20437" y="15179"/>
                  <a:pt x="20455" y="15115"/>
                  <a:pt x="20467" y="15047"/>
                </a:cubicBezTo>
                <a:lnTo>
                  <a:pt x="21128" y="7750"/>
                </a:lnTo>
                <a:cubicBezTo>
                  <a:pt x="21182" y="7149"/>
                  <a:pt x="20779" y="6627"/>
                  <a:pt x="20235" y="6567"/>
                </a:cubicBezTo>
                <a:cubicBezTo>
                  <a:pt x="20202" y="6563"/>
                  <a:pt x="20179" y="6547"/>
                  <a:pt x="20146" y="6547"/>
                </a:cubicBezTo>
                <a:lnTo>
                  <a:pt x="17164" y="6547"/>
                </a:lnTo>
                <a:lnTo>
                  <a:pt x="17164" y="2544"/>
                </a:lnTo>
                <a:cubicBezTo>
                  <a:pt x="17164" y="1940"/>
                  <a:pt x="16729" y="1459"/>
                  <a:pt x="16182" y="1459"/>
                </a:cubicBezTo>
                <a:cubicBezTo>
                  <a:pt x="15635" y="1459"/>
                  <a:pt x="15182" y="1940"/>
                  <a:pt x="15182" y="2544"/>
                </a:cubicBezTo>
                <a:lnTo>
                  <a:pt x="15182" y="6547"/>
                </a:lnTo>
                <a:lnTo>
                  <a:pt x="13004" y="6547"/>
                </a:lnTo>
                <a:lnTo>
                  <a:pt x="11861" y="848"/>
                </a:lnTo>
                <a:cubicBezTo>
                  <a:pt x="11761" y="348"/>
                  <a:pt x="11361" y="0"/>
                  <a:pt x="10897" y="0"/>
                </a:cubicBezTo>
                <a:lnTo>
                  <a:pt x="4309" y="0"/>
                </a:lnTo>
                <a:close/>
                <a:moveTo>
                  <a:pt x="5291" y="2189"/>
                </a:moveTo>
                <a:lnTo>
                  <a:pt x="10112" y="2189"/>
                </a:lnTo>
                <a:lnTo>
                  <a:pt x="10986" y="6547"/>
                </a:lnTo>
                <a:lnTo>
                  <a:pt x="5612" y="6547"/>
                </a:lnTo>
                <a:cubicBezTo>
                  <a:pt x="5575" y="6549"/>
                  <a:pt x="5542" y="6560"/>
                  <a:pt x="5505" y="6567"/>
                </a:cubicBezTo>
                <a:cubicBezTo>
                  <a:pt x="5431" y="6565"/>
                  <a:pt x="5365" y="6547"/>
                  <a:pt x="5291" y="6547"/>
                </a:cubicBezTo>
                <a:lnTo>
                  <a:pt x="5291" y="2189"/>
                </a:lnTo>
                <a:close/>
                <a:moveTo>
                  <a:pt x="5291" y="11655"/>
                </a:moveTo>
                <a:cubicBezTo>
                  <a:pt x="7113" y="11655"/>
                  <a:pt x="8594" y="13290"/>
                  <a:pt x="8594" y="15303"/>
                </a:cubicBezTo>
                <a:cubicBezTo>
                  <a:pt x="8592" y="17315"/>
                  <a:pt x="7112" y="18949"/>
                  <a:pt x="5291" y="18951"/>
                </a:cubicBezTo>
                <a:cubicBezTo>
                  <a:pt x="3469" y="18951"/>
                  <a:pt x="1988" y="17316"/>
                  <a:pt x="1988" y="15303"/>
                </a:cubicBezTo>
                <a:cubicBezTo>
                  <a:pt x="1988" y="13290"/>
                  <a:pt x="3469" y="11655"/>
                  <a:pt x="5291" y="11655"/>
                </a:cubicBezTo>
                <a:close/>
                <a:moveTo>
                  <a:pt x="5291" y="14199"/>
                </a:moveTo>
                <a:cubicBezTo>
                  <a:pt x="4744" y="14199"/>
                  <a:pt x="4309" y="14699"/>
                  <a:pt x="4309" y="15303"/>
                </a:cubicBezTo>
                <a:cubicBezTo>
                  <a:pt x="4309" y="15907"/>
                  <a:pt x="4744" y="16388"/>
                  <a:pt x="5291" y="16388"/>
                </a:cubicBezTo>
                <a:cubicBezTo>
                  <a:pt x="5838" y="16388"/>
                  <a:pt x="6273" y="15907"/>
                  <a:pt x="6273" y="15303"/>
                </a:cubicBezTo>
                <a:cubicBezTo>
                  <a:pt x="6273" y="14699"/>
                  <a:pt x="5838" y="14199"/>
                  <a:pt x="5291" y="14199"/>
                </a:cubicBezTo>
                <a:close/>
                <a:moveTo>
                  <a:pt x="17825" y="16033"/>
                </a:moveTo>
                <a:cubicBezTo>
                  <a:pt x="18554" y="16033"/>
                  <a:pt x="19146" y="16687"/>
                  <a:pt x="19146" y="17492"/>
                </a:cubicBezTo>
                <a:cubicBezTo>
                  <a:pt x="19146" y="18297"/>
                  <a:pt x="18554" y="18951"/>
                  <a:pt x="17825" y="18951"/>
                </a:cubicBezTo>
                <a:cubicBezTo>
                  <a:pt x="17096" y="18951"/>
                  <a:pt x="16504" y="18297"/>
                  <a:pt x="16504" y="17492"/>
                </a:cubicBezTo>
                <a:cubicBezTo>
                  <a:pt x="16504" y="16687"/>
                  <a:pt x="17096" y="16033"/>
                  <a:pt x="17825" y="16033"/>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1" name="稻壳儿榴莲果果"/>
          <p:cNvSpPr/>
          <p:nvPr/>
        </p:nvSpPr>
        <p:spPr>
          <a:xfrm>
            <a:off x="4649646"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32" name="稻壳儿榴莲果果"/>
          <p:cNvGraphicFramePr/>
          <p:nvPr/>
        </p:nvGraphicFramePr>
        <p:xfrm>
          <a:off x="5394852" y="2078359"/>
          <a:ext cx="1658474" cy="1658474"/>
        </p:xfrm>
        <a:graphic>
          <a:graphicData uri="http://schemas.openxmlformats.org/drawingml/2006/chart">
            <c:chart xmlns:c="http://schemas.openxmlformats.org/drawingml/2006/chart" xmlns:r="http://schemas.openxmlformats.org/officeDocument/2006/relationships" r:id="rId2"/>
          </a:graphicData>
        </a:graphic>
      </p:graphicFrame>
      <p:sp>
        <p:nvSpPr>
          <p:cNvPr id="5333" name="稻壳儿榴莲果果"/>
          <p:cNvSpPr/>
          <p:nvPr/>
        </p:nvSpPr>
        <p:spPr>
          <a:xfrm>
            <a:off x="5524224"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5" name="稻壳儿榴莲果果"/>
          <p:cNvSpPr/>
          <p:nvPr/>
        </p:nvSpPr>
        <p:spPr>
          <a:xfrm>
            <a:off x="6066819" y="2739137"/>
            <a:ext cx="330777" cy="330601"/>
          </a:xfrm>
          <a:custGeom>
            <a:avLst/>
            <a:gdLst/>
            <a:ahLst/>
            <a:cxnLst>
              <a:cxn ang="0">
                <a:pos x="wd2" y="hd2"/>
              </a:cxn>
              <a:cxn ang="5400000">
                <a:pos x="wd2" y="hd2"/>
              </a:cxn>
              <a:cxn ang="10800000">
                <a:pos x="wd2" y="hd2"/>
              </a:cxn>
              <a:cxn ang="16200000">
                <a:pos x="wd2" y="hd2"/>
              </a:cxn>
            </a:cxnLst>
            <a:rect l="0" t="0" r="r" b="b"/>
            <a:pathLst>
              <a:path w="21600" h="21594" extrusionOk="0">
                <a:moveTo>
                  <a:pt x="20588" y="19569"/>
                </a:moveTo>
                <a:lnTo>
                  <a:pt x="19103" y="19569"/>
                </a:lnTo>
                <a:cubicBezTo>
                  <a:pt x="19852" y="18810"/>
                  <a:pt x="20444" y="17911"/>
                  <a:pt x="20845" y="16923"/>
                </a:cubicBezTo>
                <a:cubicBezTo>
                  <a:pt x="21062" y="16408"/>
                  <a:pt x="20820" y="15814"/>
                  <a:pt x="20305" y="15597"/>
                </a:cubicBezTo>
                <a:cubicBezTo>
                  <a:pt x="20143" y="15529"/>
                  <a:pt x="19966" y="15504"/>
                  <a:pt x="19792" y="15525"/>
                </a:cubicBezTo>
                <a:lnTo>
                  <a:pt x="14850" y="16118"/>
                </a:lnTo>
                <a:lnTo>
                  <a:pt x="14850" y="14842"/>
                </a:lnTo>
                <a:lnTo>
                  <a:pt x="19238" y="14842"/>
                </a:lnTo>
                <a:cubicBezTo>
                  <a:pt x="19797" y="14842"/>
                  <a:pt x="20250" y="14389"/>
                  <a:pt x="20250" y="13830"/>
                </a:cubicBezTo>
                <a:cubicBezTo>
                  <a:pt x="20250" y="13680"/>
                  <a:pt x="20217" y="13533"/>
                  <a:pt x="20153" y="13398"/>
                </a:cubicBezTo>
                <a:lnTo>
                  <a:pt x="14850" y="2125"/>
                </a:lnTo>
                <a:lnTo>
                  <a:pt x="14850" y="1002"/>
                </a:lnTo>
                <a:cubicBezTo>
                  <a:pt x="14844" y="442"/>
                  <a:pt x="14385" y="-6"/>
                  <a:pt x="13826" y="0"/>
                </a:cubicBezTo>
                <a:cubicBezTo>
                  <a:pt x="13406" y="5"/>
                  <a:pt x="13032" y="269"/>
                  <a:pt x="12887" y="664"/>
                </a:cubicBezTo>
                <a:lnTo>
                  <a:pt x="11813" y="664"/>
                </a:lnTo>
                <a:cubicBezTo>
                  <a:pt x="11253" y="664"/>
                  <a:pt x="10800" y="1117"/>
                  <a:pt x="10800" y="1677"/>
                </a:cubicBezTo>
                <a:cubicBezTo>
                  <a:pt x="10800" y="2236"/>
                  <a:pt x="11253" y="2689"/>
                  <a:pt x="11813" y="2689"/>
                </a:cubicBezTo>
                <a:lnTo>
                  <a:pt x="12825" y="2689"/>
                </a:lnTo>
                <a:lnTo>
                  <a:pt x="12825" y="3578"/>
                </a:lnTo>
                <a:lnTo>
                  <a:pt x="5426" y="731"/>
                </a:lnTo>
                <a:cubicBezTo>
                  <a:pt x="4904" y="530"/>
                  <a:pt x="4318" y="791"/>
                  <a:pt x="4117" y="1313"/>
                </a:cubicBezTo>
                <a:cubicBezTo>
                  <a:pt x="3917" y="1835"/>
                  <a:pt x="4177" y="2421"/>
                  <a:pt x="4699" y="2622"/>
                </a:cubicBezTo>
                <a:lnTo>
                  <a:pt x="5274" y="2843"/>
                </a:lnTo>
                <a:lnTo>
                  <a:pt x="2888" y="14182"/>
                </a:lnTo>
                <a:cubicBezTo>
                  <a:pt x="2337" y="14277"/>
                  <a:pt x="1967" y="14800"/>
                  <a:pt x="2061" y="15352"/>
                </a:cubicBezTo>
                <a:cubicBezTo>
                  <a:pt x="2143" y="15830"/>
                  <a:pt x="2553" y="16182"/>
                  <a:pt x="3038" y="16193"/>
                </a:cubicBezTo>
                <a:lnTo>
                  <a:pt x="12825" y="16193"/>
                </a:lnTo>
                <a:lnTo>
                  <a:pt x="12825" y="16361"/>
                </a:lnTo>
                <a:lnTo>
                  <a:pt x="2917" y="17550"/>
                </a:lnTo>
                <a:cubicBezTo>
                  <a:pt x="2528" y="17597"/>
                  <a:pt x="2201" y="17864"/>
                  <a:pt x="2077" y="18236"/>
                </a:cubicBezTo>
                <a:lnTo>
                  <a:pt x="1633" y="19569"/>
                </a:lnTo>
                <a:lnTo>
                  <a:pt x="1013" y="19569"/>
                </a:lnTo>
                <a:cubicBezTo>
                  <a:pt x="453" y="19569"/>
                  <a:pt x="0" y="20022"/>
                  <a:pt x="0" y="20581"/>
                </a:cubicBezTo>
                <a:cubicBezTo>
                  <a:pt x="0" y="21141"/>
                  <a:pt x="453" y="21594"/>
                  <a:pt x="1013" y="21594"/>
                </a:cubicBezTo>
                <a:lnTo>
                  <a:pt x="20588" y="21594"/>
                </a:lnTo>
                <a:cubicBezTo>
                  <a:pt x="21147" y="21594"/>
                  <a:pt x="21600" y="21141"/>
                  <a:pt x="21600" y="20581"/>
                </a:cubicBezTo>
                <a:cubicBezTo>
                  <a:pt x="21600" y="20022"/>
                  <a:pt x="21147" y="19569"/>
                  <a:pt x="20588" y="19569"/>
                </a:cubicBezTo>
                <a:close/>
                <a:moveTo>
                  <a:pt x="17642" y="12817"/>
                </a:moveTo>
                <a:lnTo>
                  <a:pt x="14850" y="12817"/>
                </a:lnTo>
                <a:lnTo>
                  <a:pt x="14850" y="6883"/>
                </a:lnTo>
                <a:close/>
                <a:moveTo>
                  <a:pt x="4961" y="14167"/>
                </a:moveTo>
                <a:lnTo>
                  <a:pt x="7188" y="3580"/>
                </a:lnTo>
                <a:lnTo>
                  <a:pt x="12825" y="5749"/>
                </a:lnTo>
                <a:lnTo>
                  <a:pt x="12825" y="14167"/>
                </a:lnTo>
                <a:close/>
                <a:moveTo>
                  <a:pt x="3796" y="19485"/>
                </a:moveTo>
                <a:lnTo>
                  <a:pt x="18017" y="17778"/>
                </a:lnTo>
                <a:cubicBezTo>
                  <a:pt x="17243" y="18681"/>
                  <a:pt x="16196" y="19310"/>
                  <a:pt x="15035" y="19569"/>
                </a:cubicBezTo>
                <a:lnTo>
                  <a:pt x="3767" y="19569"/>
                </a:ln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38" name="稻壳儿榴莲果果"/>
          <p:cNvSpPr/>
          <p:nvPr/>
        </p:nvSpPr>
        <p:spPr>
          <a:xfrm>
            <a:off x="8083827" y="1700213"/>
            <a:ext cx="3148885" cy="4439270"/>
          </a:xfrm>
          <a:prstGeom prst="roundRect">
            <a:avLst>
              <a:gd name="adj" fmla="val 2076"/>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aphicFrame>
        <p:nvGraphicFramePr>
          <p:cNvPr id="5339" name="稻壳儿榴莲果果"/>
          <p:cNvGraphicFramePr/>
          <p:nvPr/>
        </p:nvGraphicFramePr>
        <p:xfrm>
          <a:off x="8829033" y="2078359"/>
          <a:ext cx="1658474" cy="1658474"/>
        </p:xfrm>
        <a:graphic>
          <a:graphicData uri="http://schemas.openxmlformats.org/drawingml/2006/chart">
            <c:chart xmlns:c="http://schemas.openxmlformats.org/drawingml/2006/chart" xmlns:r="http://schemas.openxmlformats.org/officeDocument/2006/relationships" r:id="rId3"/>
          </a:graphicData>
        </a:graphic>
      </p:graphicFrame>
      <p:sp>
        <p:nvSpPr>
          <p:cNvPr id="5340" name="稻壳儿榴莲果果"/>
          <p:cNvSpPr/>
          <p:nvPr/>
        </p:nvSpPr>
        <p:spPr>
          <a:xfrm>
            <a:off x="8958405" y="2207731"/>
            <a:ext cx="1399730" cy="1399730"/>
          </a:xfrm>
          <a:prstGeom prst="ellipse">
            <a:avLst/>
          </a:prstGeom>
          <a:solidFill>
            <a:srgbClr val="F6F6F7"/>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342" name="稻壳儿榴莲果果"/>
          <p:cNvSpPr/>
          <p:nvPr/>
        </p:nvSpPr>
        <p:spPr>
          <a:xfrm>
            <a:off x="9471307" y="2759000"/>
            <a:ext cx="333108" cy="270690"/>
          </a:xfrm>
          <a:custGeom>
            <a:avLst/>
            <a:gdLst/>
            <a:ahLst/>
            <a:cxnLst>
              <a:cxn ang="0">
                <a:pos x="wd2" y="hd2"/>
              </a:cxn>
              <a:cxn ang="5400000">
                <a:pos x="wd2" y="hd2"/>
              </a:cxn>
              <a:cxn ang="10800000">
                <a:pos x="wd2" y="hd2"/>
              </a:cxn>
              <a:cxn ang="16200000">
                <a:pos x="wd2" y="hd2"/>
              </a:cxn>
            </a:cxnLst>
            <a:rect l="0" t="0" r="r" b="b"/>
            <a:pathLst>
              <a:path w="21600" h="21559" extrusionOk="0">
                <a:moveTo>
                  <a:pt x="21600" y="13680"/>
                </a:moveTo>
                <a:cubicBezTo>
                  <a:pt x="21600" y="9820"/>
                  <a:pt x="18185" y="6511"/>
                  <a:pt x="13881" y="5910"/>
                </a:cubicBezTo>
                <a:lnTo>
                  <a:pt x="13133" y="4072"/>
                </a:lnTo>
                <a:cubicBezTo>
                  <a:pt x="12944" y="3609"/>
                  <a:pt x="12558" y="3316"/>
                  <a:pt x="12136" y="3316"/>
                </a:cubicBezTo>
                <a:lnTo>
                  <a:pt x="11475" y="3316"/>
                </a:lnTo>
                <a:cubicBezTo>
                  <a:pt x="11102" y="3316"/>
                  <a:pt x="10800" y="3687"/>
                  <a:pt x="10800" y="4145"/>
                </a:cubicBezTo>
                <a:lnTo>
                  <a:pt x="10800" y="5804"/>
                </a:lnTo>
                <a:lnTo>
                  <a:pt x="5603" y="5804"/>
                </a:lnTo>
                <a:lnTo>
                  <a:pt x="4555" y="3870"/>
                </a:lnTo>
                <a:cubicBezTo>
                  <a:pt x="4367" y="3524"/>
                  <a:pt x="4051" y="3316"/>
                  <a:pt x="3713" y="3316"/>
                </a:cubicBezTo>
                <a:lnTo>
                  <a:pt x="1013" y="3316"/>
                </a:lnTo>
                <a:cubicBezTo>
                  <a:pt x="453" y="3316"/>
                  <a:pt x="0" y="3873"/>
                  <a:pt x="0" y="4560"/>
                </a:cubicBezTo>
                <a:cubicBezTo>
                  <a:pt x="0" y="4619"/>
                  <a:pt x="3" y="4677"/>
                  <a:pt x="10" y="4736"/>
                </a:cubicBezTo>
                <a:lnTo>
                  <a:pt x="685" y="10539"/>
                </a:lnTo>
                <a:cubicBezTo>
                  <a:pt x="750" y="11095"/>
                  <a:pt x="1109" y="11528"/>
                  <a:pt x="1563" y="11597"/>
                </a:cubicBezTo>
                <a:lnTo>
                  <a:pt x="6288" y="12323"/>
                </a:lnTo>
                <a:cubicBezTo>
                  <a:pt x="6894" y="14707"/>
                  <a:pt x="8184" y="16739"/>
                  <a:pt x="9917" y="18044"/>
                </a:cubicBezTo>
                <a:cubicBezTo>
                  <a:pt x="10080" y="18172"/>
                  <a:pt x="10269" y="18240"/>
                  <a:pt x="10463" y="18240"/>
                </a:cubicBezTo>
                <a:lnTo>
                  <a:pt x="10800" y="18240"/>
                </a:lnTo>
                <a:lnTo>
                  <a:pt x="10800" y="19069"/>
                </a:lnTo>
                <a:lnTo>
                  <a:pt x="10463" y="19069"/>
                </a:lnTo>
                <a:cubicBezTo>
                  <a:pt x="9903" y="19069"/>
                  <a:pt x="9450" y="19625"/>
                  <a:pt x="9450" y="20312"/>
                </a:cubicBezTo>
                <a:cubicBezTo>
                  <a:pt x="9450" y="20999"/>
                  <a:pt x="9903" y="21556"/>
                  <a:pt x="10463" y="21556"/>
                </a:cubicBezTo>
                <a:lnTo>
                  <a:pt x="17887" y="21556"/>
                </a:lnTo>
                <a:cubicBezTo>
                  <a:pt x="18873" y="21600"/>
                  <a:pt x="19836" y="21190"/>
                  <a:pt x="20587" y="20406"/>
                </a:cubicBezTo>
                <a:cubicBezTo>
                  <a:pt x="21005" y="19949"/>
                  <a:pt x="21042" y="19163"/>
                  <a:pt x="20670" y="18650"/>
                </a:cubicBezTo>
                <a:cubicBezTo>
                  <a:pt x="20298" y="18137"/>
                  <a:pt x="19658" y="18092"/>
                  <a:pt x="19240" y="18549"/>
                </a:cubicBezTo>
                <a:cubicBezTo>
                  <a:pt x="19237" y="18552"/>
                  <a:pt x="19234" y="18556"/>
                  <a:pt x="19231" y="18560"/>
                </a:cubicBezTo>
                <a:cubicBezTo>
                  <a:pt x="18942" y="18844"/>
                  <a:pt x="18588" y="19012"/>
                  <a:pt x="18218" y="19040"/>
                </a:cubicBezTo>
                <a:lnTo>
                  <a:pt x="18218" y="18217"/>
                </a:lnTo>
                <a:cubicBezTo>
                  <a:pt x="20119" y="17977"/>
                  <a:pt x="21573" y="16027"/>
                  <a:pt x="21600" y="13680"/>
                </a:cubicBezTo>
                <a:close/>
                <a:moveTo>
                  <a:pt x="18960" y="11607"/>
                </a:moveTo>
                <a:lnTo>
                  <a:pt x="16827" y="11607"/>
                </a:lnTo>
                <a:cubicBezTo>
                  <a:pt x="15947" y="10927"/>
                  <a:pt x="15295" y="9881"/>
                  <a:pt x="14989" y="8661"/>
                </a:cubicBezTo>
                <a:cubicBezTo>
                  <a:pt x="16549" y="9052"/>
                  <a:pt x="17952" y="10093"/>
                  <a:pt x="18960" y="11607"/>
                </a:cubicBezTo>
                <a:close/>
                <a:moveTo>
                  <a:pt x="8074" y="10912"/>
                </a:moveTo>
                <a:cubicBezTo>
                  <a:pt x="7978" y="10405"/>
                  <a:pt x="7635" y="10024"/>
                  <a:pt x="7214" y="9959"/>
                </a:cubicBezTo>
                <a:lnTo>
                  <a:pt x="2581" y="9247"/>
                </a:lnTo>
                <a:lnTo>
                  <a:pt x="2180" y="5804"/>
                </a:lnTo>
                <a:lnTo>
                  <a:pt x="3173" y="5804"/>
                </a:lnTo>
                <a:lnTo>
                  <a:pt x="4222" y="7737"/>
                </a:lnTo>
                <a:cubicBezTo>
                  <a:pt x="4409" y="8082"/>
                  <a:pt x="4725" y="8290"/>
                  <a:pt x="5063" y="8291"/>
                </a:cubicBezTo>
                <a:lnTo>
                  <a:pt x="12487" y="8291"/>
                </a:lnTo>
                <a:cubicBezTo>
                  <a:pt x="12604" y="8291"/>
                  <a:pt x="12717" y="8301"/>
                  <a:pt x="12832" y="8306"/>
                </a:cubicBezTo>
                <a:cubicBezTo>
                  <a:pt x="13154" y="10671"/>
                  <a:pt x="14325" y="12732"/>
                  <a:pt x="16021" y="13920"/>
                </a:cubicBezTo>
                <a:cubicBezTo>
                  <a:pt x="16177" y="14034"/>
                  <a:pt x="16356" y="14094"/>
                  <a:pt x="16537" y="14094"/>
                </a:cubicBezTo>
                <a:lnTo>
                  <a:pt x="19532" y="14094"/>
                </a:lnTo>
                <a:cubicBezTo>
                  <a:pt x="19359" y="15045"/>
                  <a:pt x="18681" y="15729"/>
                  <a:pt x="17887" y="15752"/>
                </a:cubicBezTo>
                <a:lnTo>
                  <a:pt x="10767" y="15752"/>
                </a:lnTo>
                <a:cubicBezTo>
                  <a:pt x="9389" y="14633"/>
                  <a:pt x="8422" y="12896"/>
                  <a:pt x="8074" y="10912"/>
                </a:cubicBezTo>
                <a:close/>
                <a:moveTo>
                  <a:pt x="12825" y="18240"/>
                </a:moveTo>
                <a:lnTo>
                  <a:pt x="16200" y="18240"/>
                </a:lnTo>
                <a:lnTo>
                  <a:pt x="16200" y="19069"/>
                </a:lnTo>
                <a:lnTo>
                  <a:pt x="12825" y="19069"/>
                </a:lnTo>
                <a:close/>
                <a:moveTo>
                  <a:pt x="2700" y="1244"/>
                </a:moveTo>
                <a:cubicBezTo>
                  <a:pt x="2700" y="557"/>
                  <a:pt x="3153" y="0"/>
                  <a:pt x="3713" y="0"/>
                </a:cubicBezTo>
                <a:lnTo>
                  <a:pt x="20587" y="0"/>
                </a:lnTo>
                <a:cubicBezTo>
                  <a:pt x="21147" y="0"/>
                  <a:pt x="21600" y="557"/>
                  <a:pt x="21600" y="1244"/>
                </a:cubicBezTo>
                <a:cubicBezTo>
                  <a:pt x="21600" y="1930"/>
                  <a:pt x="21147" y="2487"/>
                  <a:pt x="20587" y="2487"/>
                </a:cubicBezTo>
                <a:lnTo>
                  <a:pt x="3713" y="2487"/>
                </a:lnTo>
                <a:cubicBezTo>
                  <a:pt x="3153" y="2487"/>
                  <a:pt x="2700" y="1930"/>
                  <a:pt x="2700" y="1244"/>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bwMode="auto">
          <a:xfrm>
            <a:off x="1565608" y="4281100"/>
            <a:ext cx="2403867" cy="170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600" dirty="0">
                <a:latin typeface="宋体" panose="02010600030101010101" pitchFamily="2" charset="-122"/>
                <a:cs typeface="Arial" panose="020B0604020202020204" pitchFamily="34" charset="0"/>
              </a:rPr>
              <a:t>按蜗杆分度圆曲面形状的不同，蜗杆传动可分为圆柱面蜗杆传动、环面蜗杆传动和锥面蜗杆传动三种。</a:t>
            </a:r>
            <a:endParaRPr sz="1600" dirty="0">
              <a:latin typeface="宋体" panose="02010600030101010101" pitchFamily="2" charset="-122"/>
              <a:cs typeface="Arial" panose="020B0604020202020204" pitchFamily="34" charset="0"/>
            </a:endParaRPr>
          </a:p>
        </p:txBody>
      </p:sp>
      <p:sp>
        <p:nvSpPr>
          <p:cNvPr id="25" name="稻壳儿榴莲果果"/>
          <p:cNvSpPr txBox="1"/>
          <p:nvPr/>
        </p:nvSpPr>
        <p:spPr>
          <a:xfrm>
            <a:off x="1526752" y="3836630"/>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（一）蜗杆传动的类型</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6" name="稻壳儿榴莲果果"/>
          <p:cNvSpPr/>
          <p:nvPr/>
        </p:nvSpPr>
        <p:spPr bwMode="auto">
          <a:xfrm>
            <a:off x="4924425" y="4281170"/>
            <a:ext cx="2713990" cy="198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600" dirty="0">
                <a:latin typeface="宋体" panose="02010600030101010101" pitchFamily="2" charset="-122"/>
                <a:cs typeface="Arial" panose="020B0604020202020204" pitchFamily="34" charset="0"/>
              </a:rPr>
              <a:t>（1）结构紧凑、传动比大。</a:t>
            </a:r>
            <a:endParaRPr sz="1600" dirty="0">
              <a:latin typeface="宋体" panose="02010600030101010101" pitchFamily="2" charset="-122"/>
              <a:cs typeface="Arial" panose="020B0604020202020204" pitchFamily="34" charset="0"/>
            </a:endParaRPr>
          </a:p>
          <a:p>
            <a:pPr algn="l">
              <a:lnSpc>
                <a:spcPct val="150000"/>
              </a:lnSpc>
            </a:pPr>
            <a:r>
              <a:rPr sz="1600" dirty="0">
                <a:latin typeface="宋体" panose="02010600030101010101" pitchFamily="2" charset="-122"/>
                <a:cs typeface="Arial" panose="020B0604020202020204" pitchFamily="34" charset="0"/>
              </a:rPr>
              <a:t>（2）工作平稳。</a:t>
            </a:r>
            <a:endParaRPr sz="1600" dirty="0">
              <a:latin typeface="宋体" panose="02010600030101010101" pitchFamily="2" charset="-122"/>
              <a:cs typeface="Arial" panose="020B0604020202020204" pitchFamily="34" charset="0"/>
            </a:endParaRPr>
          </a:p>
          <a:p>
            <a:pPr algn="l">
              <a:lnSpc>
                <a:spcPct val="150000"/>
              </a:lnSpc>
            </a:pPr>
            <a:r>
              <a:rPr sz="1600" dirty="0">
                <a:latin typeface="宋体" panose="02010600030101010101" pitchFamily="2" charset="-122"/>
                <a:cs typeface="Arial" panose="020B0604020202020204" pitchFamily="34" charset="0"/>
              </a:rPr>
              <a:t>（3）自锁性。</a:t>
            </a:r>
            <a:endParaRPr sz="1600" dirty="0">
              <a:latin typeface="宋体" panose="02010600030101010101" pitchFamily="2" charset="-122"/>
              <a:cs typeface="Arial" panose="020B0604020202020204" pitchFamily="34" charset="0"/>
            </a:endParaRPr>
          </a:p>
          <a:p>
            <a:pPr algn="l">
              <a:lnSpc>
                <a:spcPct val="150000"/>
              </a:lnSpc>
            </a:pPr>
            <a:r>
              <a:rPr sz="1600" dirty="0">
                <a:latin typeface="宋体" panose="02010600030101010101" pitchFamily="2" charset="-122"/>
                <a:cs typeface="Arial" panose="020B0604020202020204" pitchFamily="34" charset="0"/>
              </a:rPr>
              <a:t>（4）效率低。</a:t>
            </a:r>
            <a:endParaRPr sz="1600" dirty="0">
              <a:latin typeface="宋体" panose="02010600030101010101" pitchFamily="2" charset="-122"/>
              <a:cs typeface="Arial" panose="020B0604020202020204" pitchFamily="34" charset="0"/>
            </a:endParaRPr>
          </a:p>
          <a:p>
            <a:pPr algn="l">
              <a:lnSpc>
                <a:spcPct val="150000"/>
              </a:lnSpc>
            </a:pPr>
            <a:r>
              <a:rPr sz="1600" dirty="0">
                <a:latin typeface="宋体" panose="02010600030101010101" pitchFamily="2" charset="-122"/>
                <a:cs typeface="Arial" panose="020B0604020202020204" pitchFamily="34" charset="0"/>
              </a:rPr>
              <a:t>（5）制造成本高。</a:t>
            </a:r>
            <a:endParaRPr sz="1600" dirty="0">
              <a:latin typeface="宋体" panose="02010600030101010101" pitchFamily="2" charset="-122"/>
              <a:cs typeface="Arial" panose="020B0604020202020204" pitchFamily="34" charset="0"/>
            </a:endParaRPr>
          </a:p>
        </p:txBody>
      </p:sp>
      <p:sp>
        <p:nvSpPr>
          <p:cNvPr id="27" name="稻壳儿榴莲果果"/>
          <p:cNvSpPr txBox="1"/>
          <p:nvPr/>
        </p:nvSpPr>
        <p:spPr>
          <a:xfrm>
            <a:off x="4885690" y="3836630"/>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（二）蜗杆传动的特点</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8" name="稻壳儿榴莲果果"/>
          <p:cNvSpPr/>
          <p:nvPr/>
        </p:nvSpPr>
        <p:spPr bwMode="auto">
          <a:xfrm>
            <a:off x="7954645" y="4281170"/>
            <a:ext cx="4095750" cy="237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蜗杆传动适用于传动比大、传递功率不大（通常不超过 50kW）、作歇转的机械上。</a:t>
            </a: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阿基米得蜗杆的端面齿廓是阿基米得螺旋线，轴向齿廓是直线，加工方法简单，测量方便，故应用最广。但难以磨削，故适用于传动精度不高的场合。</a:t>
            </a:r>
            <a:endParaRPr lang="en-US" altLang="zh-CN" sz="1600" dirty="0">
              <a:latin typeface="宋体" panose="02010600030101010101" pitchFamily="2" charset="-122"/>
              <a:ea typeface="宋体" panose="02010600030101010101" pitchFamily="2" charset="-122"/>
              <a:cs typeface="宋体" panose="02010600030101010101" pitchFamily="2" charset="-122"/>
            </a:endParaRPr>
          </a:p>
        </p:txBody>
      </p:sp>
      <p:sp>
        <p:nvSpPr>
          <p:cNvPr id="29" name="稻壳儿榴莲果果"/>
          <p:cNvSpPr txBox="1"/>
          <p:nvPr/>
        </p:nvSpPr>
        <p:spPr>
          <a:xfrm>
            <a:off x="8366548" y="3836630"/>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（三）蜗杆传动的应用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434067" y="217532"/>
            <a:ext cx="712406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一、蜗杆传动的类型、特点和应用认知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593090" y="4134485"/>
            <a:ext cx="4758055" cy="2493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在设计蜗杆传动时，取中间平面上的参数（如模数、压力角等）和尺寸（如齿顶圆、分度圆等）为基准。所谓中间平面就是在一对相互啮合的蜗杆蜗轮中，垂直于蜗轮轴线且通过蜗杆轴线的平面。在中间平面上，蜗杆传动相当于齿条与齿轮的啮合传动。</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302260" y="3748405"/>
            <a:ext cx="589597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（一）普通圆柱蜗杆传动的主要参数</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587490" y="4134485"/>
            <a:ext cx="5488305"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蜗杆传动的几何尺寸可按表 2.5.3 计算，表中符号的含义可参考图 2.5.2。</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450330" y="3748405"/>
            <a:ext cx="574230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（二）圆柱蜗杆传动的几何尺寸计算</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895350" y="140306"/>
            <a:ext cx="753237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二、蜗杆传动的主要参数和几何尺寸计算</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cstate="print"/>
          <a:stretch>
            <a:fillRect/>
          </a:stretch>
        </p:blipFill>
        <p:spPr>
          <a:xfrm>
            <a:off x="592455" y="890905"/>
            <a:ext cx="5248275" cy="2857500"/>
          </a:xfrm>
          <a:prstGeom prst="rect">
            <a:avLst/>
          </a:prstGeom>
        </p:spPr>
      </p:pic>
      <p:pic>
        <p:nvPicPr>
          <p:cNvPr id="6" name="图片 5"/>
          <p:cNvPicPr>
            <a:picLocks noChangeAspect="1"/>
          </p:cNvPicPr>
          <p:nvPr/>
        </p:nvPicPr>
        <p:blipFill>
          <a:blip r:embed="rId2" cstate="print"/>
          <a:stretch>
            <a:fillRect/>
          </a:stretch>
        </p:blipFill>
        <p:spPr>
          <a:xfrm>
            <a:off x="6587490" y="890905"/>
            <a:ext cx="5076825" cy="28575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592455" y="3502660"/>
            <a:ext cx="329565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蜗杆传动的失效形式与齿轮传动相似，其失效形式主要有点蚀、轮齿折断、齿面胶合及磨损等。</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391795" y="2609215"/>
            <a:ext cx="331470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（一）蜗杆传动的失效形式和设计准则</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7" name="稻壳儿榴莲果果"/>
          <p:cNvSpPr txBox="1"/>
          <p:nvPr/>
        </p:nvSpPr>
        <p:spPr>
          <a:xfrm>
            <a:off x="4494530" y="2609215"/>
            <a:ext cx="320294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（二）蜗杆、蜗轮常用材料</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569960" y="3502660"/>
            <a:ext cx="319976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蜗杆一般与轴制成一体，称为蜗杆轴。按蜗杆螺旋部分加工方法</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不同可分为车制蜗杆和铣制蜗杆。</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682355" y="2609215"/>
            <a:ext cx="278701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（三）蜗杆、蜗轮的结构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9162537" y="931329"/>
            <a:ext cx="1389857" cy="1389857"/>
          </a:xfrm>
          <a:prstGeom prst="ellipse">
            <a:avLst/>
          </a:prstGeom>
        </p:spPr>
      </p:pic>
      <p:sp>
        <p:nvSpPr>
          <p:cNvPr id="44" name="稻壳儿榴莲果果"/>
          <p:cNvSpPr/>
          <p:nvPr/>
        </p:nvSpPr>
        <p:spPr>
          <a:xfrm>
            <a:off x="1063352" y="189592"/>
            <a:ext cx="794067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三、蜗杆传动的失效形式、材料和结构认知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4494530" y="3502660"/>
            <a:ext cx="329565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根据蜗杆传动的失效形式，为了保证其安全工作，蜗杆和蜗轮的材料不仅要有足够的强度，还要有良好的减摩性、耐磨性和抗胶合能力。</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870585" y="3133090"/>
            <a:ext cx="264985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将一直角三角形绕在一圆柱体上，且使三角形的底边与圆柱体底面周边重合，则三角形的斜边在圆柱体表面上就形成了一条螺旋线。</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037988" y="2609118"/>
            <a:ext cx="20218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（一）螺纹的形成</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5008880" y="3133090"/>
            <a:ext cx="304800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sym typeface="+mn-ea"/>
              </a:rPr>
              <a:t>螺纹分类的方法有很多。按照轴平面内牙形状的不同，螺纹可分为三角形螺纹、矩形螺纹、梯形螺纹和锯齿形螺纹等。</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176165" y="2607848"/>
            <a:ext cx="20218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（二）螺纹的分类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290703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径向参数</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 轴向参数</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 角度参数</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616476" y="2609118"/>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（三）螺纹的主要参数</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9162537" y="931329"/>
            <a:ext cx="1389857" cy="1389857"/>
          </a:xfrm>
          <a:prstGeom prst="ellipse">
            <a:avLst/>
          </a:prstGeom>
        </p:spPr>
      </p:pic>
      <p:sp>
        <p:nvSpPr>
          <p:cNvPr id="44" name="稻壳儿榴莲果果"/>
          <p:cNvSpPr/>
          <p:nvPr/>
        </p:nvSpPr>
        <p:spPr>
          <a:xfrm>
            <a:off x="870629" y="189592"/>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一、螺纹的主要参数和类型选择</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69950"/>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Part.6</a:t>
            </a:r>
            <a:endParaRPr lang="en-US"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581088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齿轮系传动比计算</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3" name="稻壳儿榴莲果果"/>
          <p:cNvSpPr/>
          <p:nvPr/>
        </p:nvSpPr>
        <p:spPr>
          <a:xfrm>
            <a:off x="845185" y="815340"/>
            <a:ext cx="565912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（一）齿轮系分类</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592455" y="1358265"/>
            <a:ext cx="6504940"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根据轮系传动时各齿轮的轴线在空间的相对位置是否固定，轮系可分为两种基本类型：定轴轮系和行星轮系。</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当轮系运转时，轮系中各个齿轮的几何轴线相对于机架的位置都是固定的，这种轮系称为定轴轮系。</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4" name="稻壳儿榴莲果果"/>
          <p:cNvSpPr/>
          <p:nvPr/>
        </p:nvSpPr>
        <p:spPr>
          <a:xfrm>
            <a:off x="975087" y="231502"/>
            <a:ext cx="385762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一、齿轮系类型认知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845185" y="3648710"/>
            <a:ext cx="664654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（二）行星轮系传动及其特点</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845185" y="4272915"/>
            <a:ext cx="6380480"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当构件 H 定轴转动时，齿轮 2 绕自己的几何轴线转动，同时又随构件 H 绕轮系的主轴线转动，这种既有自转又有公转的齿轮称为行星轮。</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用来支持行星轮的构件 H 称为行星架，与行星轮相啮合且轴线固定的齿轮 1 和 3 称为中心轮或太阳轮。行星架与中心轮的几何轴线必须重合，这是行星轮系能够转动的条件。</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pic>
        <p:nvPicPr>
          <p:cNvPr id="5" name="图片 4"/>
          <p:cNvPicPr>
            <a:picLocks noChangeAspect="1"/>
          </p:cNvPicPr>
          <p:nvPr/>
        </p:nvPicPr>
        <p:blipFill>
          <a:blip r:embed="rId1" cstate="print"/>
          <a:stretch>
            <a:fillRect/>
          </a:stretch>
        </p:blipFill>
        <p:spPr>
          <a:xfrm>
            <a:off x="7491730" y="906145"/>
            <a:ext cx="4700270" cy="43986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39" name="稻壳儿榴莲果果"/>
          <p:cNvGrpSpPr/>
          <p:nvPr/>
        </p:nvGrpSpPr>
        <p:grpSpPr>
          <a:xfrm>
            <a:off x="4098664" y="2257431"/>
            <a:ext cx="4387944" cy="2432903"/>
            <a:chOff x="0" y="70785"/>
            <a:chExt cx="9570884" cy="5849133"/>
          </a:xfrm>
        </p:grpSpPr>
        <p:sp>
          <p:nvSpPr>
            <p:cNvPr id="6319" name="稻壳儿榴莲果果"/>
            <p:cNvSpPr/>
            <p:nvPr/>
          </p:nvSpPr>
          <p:spPr>
            <a:xfrm>
              <a:off x="0" y="2804064"/>
              <a:ext cx="2808258"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0" name="稻壳儿榴莲果果"/>
            <p:cNvSpPr/>
            <p:nvPr/>
          </p:nvSpPr>
          <p:spPr>
            <a:xfrm>
              <a:off x="669469" y="3474389"/>
              <a:ext cx="1467450" cy="1467451"/>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1" name="稻壳儿榴莲果果"/>
            <p:cNvSpPr/>
            <p:nvPr/>
          </p:nvSpPr>
          <p:spPr>
            <a:xfrm>
              <a:off x="2017311" y="467161"/>
              <a:ext cx="3301140" cy="3281186"/>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2" name="稻壳儿榴莲果果"/>
            <p:cNvSpPr/>
            <p:nvPr/>
          </p:nvSpPr>
          <p:spPr>
            <a:xfrm>
              <a:off x="2756241" y="1206598"/>
              <a:ext cx="1825829" cy="1825829"/>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3" name="稻壳儿榴莲果果"/>
            <p:cNvSpPr/>
            <p:nvPr/>
          </p:nvSpPr>
          <p:spPr>
            <a:xfrm>
              <a:off x="5205265" y="1385729"/>
              <a:ext cx="2808259"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4" name="稻壳儿榴莲果果"/>
            <p:cNvSpPr/>
            <p:nvPr/>
          </p:nvSpPr>
          <p:spPr>
            <a:xfrm>
              <a:off x="5862322" y="2036212"/>
              <a:ext cx="1508747" cy="1508749"/>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5" name="稻壳儿榴莲果果"/>
            <p:cNvSpPr/>
            <p:nvPr/>
          </p:nvSpPr>
          <p:spPr>
            <a:xfrm rot="367275">
              <a:off x="7425559" y="107927"/>
              <a:ext cx="2137906" cy="2124982"/>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6" name="稻壳儿榴莲果果"/>
            <p:cNvSpPr/>
            <p:nvPr/>
          </p:nvSpPr>
          <p:spPr>
            <a:xfrm>
              <a:off x="7974386" y="638637"/>
              <a:ext cx="1063561" cy="1063561"/>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7" name="稻壳儿榴莲果果"/>
            <p:cNvSpPr/>
            <p:nvPr/>
          </p:nvSpPr>
          <p:spPr>
            <a:xfrm rot="16463910">
              <a:off x="1152071" y="1110017"/>
              <a:ext cx="1991891" cy="732405"/>
            </a:xfrm>
            <a:custGeom>
              <a:avLst/>
              <a:gdLst/>
              <a:ahLst/>
              <a:cxnLst>
                <a:cxn ang="0">
                  <a:pos x="wd2" y="hd2"/>
                </a:cxn>
                <a:cxn ang="5400000">
                  <a:pos x="wd2" y="hd2"/>
                </a:cxn>
                <a:cxn ang="10800000">
                  <a:pos x="wd2" y="hd2"/>
                </a:cxn>
                <a:cxn ang="16200000">
                  <a:pos x="wd2" y="hd2"/>
                </a:cxn>
              </a:cxnLst>
              <a:rect l="0" t="0" r="r" b="b"/>
              <a:pathLst>
                <a:path w="21600" h="18321" extrusionOk="0">
                  <a:moveTo>
                    <a:pt x="0" y="1575"/>
                  </a:moveTo>
                  <a:lnTo>
                    <a:pt x="0" y="1575"/>
                  </a:lnTo>
                  <a:cubicBezTo>
                    <a:pt x="8003" y="-3279"/>
                    <a:pt x="16492" y="3302"/>
                    <a:pt x="21600" y="18321"/>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28" name="稻壳儿榴莲果果"/>
            <p:cNvSpPr/>
            <p:nvPr/>
          </p:nvSpPr>
          <p:spPr>
            <a:xfrm rot="3420000">
              <a:off x="2565253" y="369881"/>
              <a:ext cx="147548" cy="221674"/>
            </a:xfrm>
            <a:prstGeom prst="triangle">
              <a:avLst/>
            </a:prstGeom>
            <a:solidFill>
              <a:srgbClr val="3F73DC"/>
            </a:solidFill>
            <a:ln w="12700" cap="flat">
              <a:solidFill>
                <a:srgbClr val="3F73DC"/>
              </a:solid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29" name="稻壳儿榴莲果果"/>
            <p:cNvSpPr/>
            <p:nvPr/>
          </p:nvSpPr>
          <p:spPr>
            <a:xfrm rot="16463910">
              <a:off x="1464940" y="4340613"/>
              <a:ext cx="1924761" cy="1197032"/>
            </a:xfrm>
            <a:custGeom>
              <a:avLst/>
              <a:gdLst/>
              <a:ahLst/>
              <a:cxnLst>
                <a:cxn ang="0">
                  <a:pos x="wd2" y="hd2"/>
                </a:cxn>
                <a:cxn ang="5400000">
                  <a:pos x="wd2" y="hd2"/>
                </a:cxn>
                <a:cxn ang="10800000">
                  <a:pos x="wd2" y="hd2"/>
                </a:cxn>
                <a:cxn ang="16200000">
                  <a:pos x="wd2" y="hd2"/>
                </a:cxn>
              </a:cxnLst>
              <a:rect l="0" t="0" r="r" b="b"/>
              <a:pathLst>
                <a:path w="21600" h="19468" extrusionOk="0">
                  <a:moveTo>
                    <a:pt x="21600" y="18982"/>
                  </a:moveTo>
                  <a:lnTo>
                    <a:pt x="21600" y="18982"/>
                  </a:lnTo>
                  <a:cubicBezTo>
                    <a:pt x="12109" y="21600"/>
                    <a:pt x="2786" y="13407"/>
                    <a:pt x="0"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0" name="稻壳儿榴莲果果"/>
            <p:cNvSpPr/>
            <p:nvPr/>
          </p:nvSpPr>
          <p:spPr>
            <a:xfrm rot="16463910">
              <a:off x="5506163" y="3356756"/>
              <a:ext cx="677257" cy="1383304"/>
            </a:xfrm>
            <a:custGeom>
              <a:avLst/>
              <a:gdLst/>
              <a:ahLst/>
              <a:cxnLst>
                <a:cxn ang="0">
                  <a:pos x="wd2" y="hd2"/>
                </a:cxn>
                <a:cxn ang="5400000">
                  <a:pos x="wd2" y="hd2"/>
                </a:cxn>
                <a:cxn ang="10800000">
                  <a:pos x="wd2" y="hd2"/>
                </a:cxn>
                <a:cxn ang="16200000">
                  <a:pos x="wd2" y="hd2"/>
                </a:cxn>
              </a:cxnLst>
              <a:rect l="0" t="0" r="r" b="b"/>
              <a:pathLst>
                <a:path w="21261" h="21600" extrusionOk="0">
                  <a:moveTo>
                    <a:pt x="11" y="21600"/>
                  </a:moveTo>
                  <a:lnTo>
                    <a:pt x="11" y="21600"/>
                  </a:lnTo>
                  <a:cubicBezTo>
                    <a:pt x="-339" y="13115"/>
                    <a:pt x="7577" y="5069"/>
                    <a:pt x="21261"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1" name="稻壳儿榴莲果果"/>
            <p:cNvSpPr/>
            <p:nvPr/>
          </p:nvSpPr>
          <p:spPr>
            <a:xfrm rot="16463910">
              <a:off x="6924212" y="464296"/>
              <a:ext cx="1000452" cy="400946"/>
            </a:xfrm>
            <a:custGeom>
              <a:avLst/>
              <a:gdLst/>
              <a:ahLst/>
              <a:cxnLst>
                <a:cxn ang="0">
                  <a:pos x="wd2" y="hd2"/>
                </a:cxn>
                <a:cxn ang="5400000">
                  <a:pos x="wd2" y="hd2"/>
                </a:cxn>
                <a:cxn ang="10800000">
                  <a:pos x="wd2" y="hd2"/>
                </a:cxn>
                <a:cxn ang="16200000">
                  <a:pos x="wd2" y="hd2"/>
                </a:cxn>
              </a:cxnLst>
              <a:rect l="0" t="0" r="r" b="b"/>
              <a:pathLst>
                <a:path w="21600" h="20625" extrusionOk="0">
                  <a:moveTo>
                    <a:pt x="0" y="102"/>
                  </a:moveTo>
                  <a:lnTo>
                    <a:pt x="0" y="102"/>
                  </a:lnTo>
                  <a:cubicBezTo>
                    <a:pt x="8088" y="-975"/>
                    <a:pt x="15970" y="6514"/>
                    <a:pt x="21600" y="20625"/>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2" name="稻壳儿榴莲果果"/>
            <p:cNvSpPr/>
            <p:nvPr/>
          </p:nvSpPr>
          <p:spPr>
            <a:xfrm rot="5280000">
              <a:off x="6518992" y="4318814"/>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3" name="稻壳儿榴莲果果"/>
            <p:cNvSpPr/>
            <p:nvPr/>
          </p:nvSpPr>
          <p:spPr>
            <a:xfrm rot="15780000">
              <a:off x="1640235" y="5735307"/>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4" name="稻壳儿榴莲果果"/>
            <p:cNvSpPr/>
            <p:nvPr/>
          </p:nvSpPr>
          <p:spPr>
            <a:xfrm rot="3000000">
              <a:off x="7638477" y="33723"/>
              <a:ext cx="147549" cy="221674"/>
            </a:xfrm>
            <a:prstGeom prst="triangle">
              <a:avLst/>
            </a:prstGeom>
            <a:solidFill>
              <a:srgbClr val="3F73DC"/>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5" name="稻壳儿榴莲果果"/>
            <p:cNvSpPr/>
            <p:nvPr/>
          </p:nvSpPr>
          <p:spPr>
            <a:xfrm>
              <a:off x="891393" y="2804064"/>
              <a:ext cx="1916864" cy="2395415"/>
            </a:xfrm>
            <a:custGeom>
              <a:avLst/>
              <a:gdLst/>
              <a:ahLst/>
              <a:cxnLst>
                <a:cxn ang="0">
                  <a:pos x="wd2" y="hd2"/>
                </a:cxn>
                <a:cxn ang="5400000">
                  <a:pos x="wd2" y="hd2"/>
                </a:cxn>
                <a:cxn ang="10800000">
                  <a:pos x="wd2" y="hd2"/>
                </a:cxn>
                <a:cxn ang="16200000">
                  <a:pos x="wd2" y="hd2"/>
                </a:cxn>
              </a:cxnLst>
              <a:rect l="0" t="0" r="r" b="b"/>
              <a:pathLst>
                <a:path w="21600" h="21600" extrusionOk="0">
                  <a:moveTo>
                    <a:pt x="5767" y="6044"/>
                  </a:moveTo>
                  <a:cubicBezTo>
                    <a:pt x="10333" y="6044"/>
                    <a:pt x="14035" y="9007"/>
                    <a:pt x="14035" y="12661"/>
                  </a:cubicBezTo>
                  <a:cubicBezTo>
                    <a:pt x="14035" y="15858"/>
                    <a:pt x="11201" y="18525"/>
                    <a:pt x="7433" y="19142"/>
                  </a:cubicBezTo>
                  <a:lnTo>
                    <a:pt x="6992" y="19196"/>
                  </a:lnTo>
                  <a:lnTo>
                    <a:pt x="6425" y="18857"/>
                  </a:lnTo>
                  <a:cubicBezTo>
                    <a:pt x="2501" y="16265"/>
                    <a:pt x="0" y="12344"/>
                    <a:pt x="0" y="7955"/>
                  </a:cubicBezTo>
                  <a:lnTo>
                    <a:pt x="2" y="7929"/>
                  </a:lnTo>
                  <a:lnTo>
                    <a:pt x="1145" y="7174"/>
                  </a:lnTo>
                  <a:cubicBezTo>
                    <a:pt x="2464" y="6461"/>
                    <a:pt x="4055" y="6044"/>
                    <a:pt x="5767" y="6044"/>
                  </a:cubicBezTo>
                  <a:close/>
                  <a:moveTo>
                    <a:pt x="5699" y="0"/>
                  </a:moveTo>
                  <a:cubicBezTo>
                    <a:pt x="5699" y="0"/>
                    <a:pt x="5699" y="0"/>
                    <a:pt x="6563" y="2093"/>
                  </a:cubicBezTo>
                  <a:cubicBezTo>
                    <a:pt x="7191" y="2123"/>
                    <a:pt x="7820" y="2186"/>
                    <a:pt x="8409" y="2279"/>
                  </a:cubicBezTo>
                  <a:cubicBezTo>
                    <a:pt x="8409" y="2279"/>
                    <a:pt x="8409" y="2279"/>
                    <a:pt x="9940" y="437"/>
                  </a:cubicBezTo>
                  <a:cubicBezTo>
                    <a:pt x="9940" y="437"/>
                    <a:pt x="9940" y="437"/>
                    <a:pt x="11863" y="937"/>
                  </a:cubicBezTo>
                  <a:cubicBezTo>
                    <a:pt x="11863" y="937"/>
                    <a:pt x="11863" y="937"/>
                    <a:pt x="11628" y="3154"/>
                  </a:cubicBezTo>
                  <a:cubicBezTo>
                    <a:pt x="12137" y="3341"/>
                    <a:pt x="12649" y="3560"/>
                    <a:pt x="13119" y="3809"/>
                  </a:cubicBezTo>
                  <a:cubicBezTo>
                    <a:pt x="13119" y="3809"/>
                    <a:pt x="13119" y="3809"/>
                    <a:pt x="15397" y="2561"/>
                  </a:cubicBezTo>
                  <a:cubicBezTo>
                    <a:pt x="15397" y="2561"/>
                    <a:pt x="15397" y="2561"/>
                    <a:pt x="16928" y="3623"/>
                  </a:cubicBezTo>
                  <a:cubicBezTo>
                    <a:pt x="16928" y="3623"/>
                    <a:pt x="16928" y="3623"/>
                    <a:pt x="15671" y="5590"/>
                  </a:cubicBezTo>
                  <a:cubicBezTo>
                    <a:pt x="16103" y="5965"/>
                    <a:pt x="16456" y="6370"/>
                    <a:pt x="16811" y="6776"/>
                  </a:cubicBezTo>
                  <a:cubicBezTo>
                    <a:pt x="16811" y="6776"/>
                    <a:pt x="16811" y="6776"/>
                    <a:pt x="19558" y="6308"/>
                  </a:cubicBezTo>
                  <a:cubicBezTo>
                    <a:pt x="19558" y="6308"/>
                    <a:pt x="19558" y="6308"/>
                    <a:pt x="20422" y="7744"/>
                  </a:cubicBezTo>
                  <a:cubicBezTo>
                    <a:pt x="20422" y="7744"/>
                    <a:pt x="20422" y="7744"/>
                    <a:pt x="18302" y="9213"/>
                  </a:cubicBezTo>
                  <a:cubicBezTo>
                    <a:pt x="18499" y="9650"/>
                    <a:pt x="18655" y="10055"/>
                    <a:pt x="18734" y="10492"/>
                  </a:cubicBezTo>
                  <a:cubicBezTo>
                    <a:pt x="18734" y="10492"/>
                    <a:pt x="18734" y="10492"/>
                    <a:pt x="21483" y="10899"/>
                  </a:cubicBezTo>
                  <a:cubicBezTo>
                    <a:pt x="21483" y="10899"/>
                    <a:pt x="21483" y="10899"/>
                    <a:pt x="21600" y="12522"/>
                  </a:cubicBezTo>
                  <a:cubicBezTo>
                    <a:pt x="21600" y="12522"/>
                    <a:pt x="21600" y="12522"/>
                    <a:pt x="19008" y="13209"/>
                  </a:cubicBezTo>
                  <a:cubicBezTo>
                    <a:pt x="18969" y="13709"/>
                    <a:pt x="18852" y="14209"/>
                    <a:pt x="18734" y="14678"/>
                  </a:cubicBezTo>
                  <a:cubicBezTo>
                    <a:pt x="18734" y="14678"/>
                    <a:pt x="18734" y="14678"/>
                    <a:pt x="21051" y="15895"/>
                  </a:cubicBezTo>
                  <a:cubicBezTo>
                    <a:pt x="21051" y="15895"/>
                    <a:pt x="21051" y="15895"/>
                    <a:pt x="20422" y="17394"/>
                  </a:cubicBezTo>
                  <a:cubicBezTo>
                    <a:pt x="20422" y="17394"/>
                    <a:pt x="20422" y="17394"/>
                    <a:pt x="17634" y="17238"/>
                  </a:cubicBezTo>
                  <a:cubicBezTo>
                    <a:pt x="17400" y="17643"/>
                    <a:pt x="17124" y="18018"/>
                    <a:pt x="16811" y="18394"/>
                  </a:cubicBezTo>
                  <a:cubicBezTo>
                    <a:pt x="16811" y="18394"/>
                    <a:pt x="16811" y="18394"/>
                    <a:pt x="18380" y="20236"/>
                  </a:cubicBezTo>
                  <a:cubicBezTo>
                    <a:pt x="18380" y="20236"/>
                    <a:pt x="18380" y="20236"/>
                    <a:pt x="17045" y="21422"/>
                  </a:cubicBezTo>
                  <a:cubicBezTo>
                    <a:pt x="17045" y="21422"/>
                    <a:pt x="17045" y="21422"/>
                    <a:pt x="14572" y="20454"/>
                  </a:cubicBezTo>
                  <a:cubicBezTo>
                    <a:pt x="14101" y="20766"/>
                    <a:pt x="13630" y="21078"/>
                    <a:pt x="13081" y="21360"/>
                  </a:cubicBezTo>
                  <a:cubicBezTo>
                    <a:pt x="13081" y="21360"/>
                    <a:pt x="13081" y="21360"/>
                    <a:pt x="13112" y="21476"/>
                  </a:cubicBezTo>
                  <a:lnTo>
                    <a:pt x="13145" y="21600"/>
                  </a:lnTo>
                  <a:lnTo>
                    <a:pt x="12405" y="21448"/>
                  </a:lnTo>
                  <a:cubicBezTo>
                    <a:pt x="11299" y="21172"/>
                    <a:pt x="10240" y="20813"/>
                    <a:pt x="9239" y="20378"/>
                  </a:cubicBezTo>
                  <a:lnTo>
                    <a:pt x="9002" y="20262"/>
                  </a:lnTo>
                  <a:lnTo>
                    <a:pt x="9299" y="20188"/>
                  </a:lnTo>
                  <a:cubicBezTo>
                    <a:pt x="9621" y="20093"/>
                    <a:pt x="9939" y="19984"/>
                    <a:pt x="10253" y="19861"/>
                  </a:cubicBezTo>
                  <a:cubicBezTo>
                    <a:pt x="15318" y="17894"/>
                    <a:pt x="17400" y="13022"/>
                    <a:pt x="14925" y="9025"/>
                  </a:cubicBezTo>
                  <a:cubicBezTo>
                    <a:pt x="13225" y="6255"/>
                    <a:pt x="9817" y="4607"/>
                    <a:pt x="6208" y="4487"/>
                  </a:cubicBezTo>
                  <a:cubicBezTo>
                    <a:pt x="4567" y="4433"/>
                    <a:pt x="2885" y="4694"/>
                    <a:pt x="1302" y="5309"/>
                  </a:cubicBezTo>
                  <a:lnTo>
                    <a:pt x="218" y="5846"/>
                  </a:lnTo>
                  <a:lnTo>
                    <a:pt x="359" y="5108"/>
                  </a:lnTo>
                  <a:cubicBezTo>
                    <a:pt x="476" y="4648"/>
                    <a:pt x="622" y="4196"/>
                    <a:pt x="794" y="3754"/>
                  </a:cubicBezTo>
                  <a:lnTo>
                    <a:pt x="1379" y="2475"/>
                  </a:lnTo>
                  <a:lnTo>
                    <a:pt x="1538" y="2623"/>
                  </a:lnTo>
                  <a:cubicBezTo>
                    <a:pt x="2087" y="2467"/>
                    <a:pt x="2637" y="2342"/>
                    <a:pt x="3186" y="2279"/>
                  </a:cubicBezTo>
                  <a:cubicBezTo>
                    <a:pt x="3186" y="2279"/>
                    <a:pt x="3186" y="2279"/>
                    <a:pt x="3697" y="93"/>
                  </a:cubicBezTo>
                  <a:cubicBezTo>
                    <a:pt x="3697" y="93"/>
                    <a:pt x="3697" y="93"/>
                    <a:pt x="5699"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6" name="稻壳儿榴莲果果"/>
            <p:cNvSpPr/>
            <p:nvPr/>
          </p:nvSpPr>
          <p:spPr>
            <a:xfrm>
              <a:off x="2887253" y="467161"/>
              <a:ext cx="2431198" cy="2789937"/>
            </a:xfrm>
            <a:custGeom>
              <a:avLst/>
              <a:gdLst/>
              <a:ahLst/>
              <a:cxnLst>
                <a:cxn ang="0">
                  <a:pos x="wd2" y="hd2"/>
                </a:cxn>
                <a:cxn ang="5400000">
                  <a:pos x="wd2" y="hd2"/>
                </a:cxn>
                <a:cxn ang="10800000">
                  <a:pos x="wd2" y="hd2"/>
                </a:cxn>
                <a:cxn ang="16200000">
                  <a:pos x="wd2" y="hd2"/>
                </a:cxn>
              </a:cxnLst>
              <a:rect l="0" t="0" r="r" b="b"/>
              <a:pathLst>
                <a:path w="21600" h="21600" extrusionOk="0">
                  <a:moveTo>
                    <a:pt x="6947" y="5725"/>
                  </a:moveTo>
                  <a:cubicBezTo>
                    <a:pt x="11426" y="5725"/>
                    <a:pt x="15058" y="8889"/>
                    <a:pt x="15058" y="12793"/>
                  </a:cubicBezTo>
                  <a:cubicBezTo>
                    <a:pt x="15058" y="16208"/>
                    <a:pt x="12277" y="19058"/>
                    <a:pt x="8581" y="19717"/>
                  </a:cubicBezTo>
                  <a:lnTo>
                    <a:pt x="8133" y="19777"/>
                  </a:lnTo>
                  <a:lnTo>
                    <a:pt x="7120" y="19240"/>
                  </a:lnTo>
                  <a:cubicBezTo>
                    <a:pt x="3674" y="17212"/>
                    <a:pt x="1172" y="14057"/>
                    <a:pt x="309" y="10382"/>
                  </a:cubicBezTo>
                  <a:lnTo>
                    <a:pt x="79" y="9069"/>
                  </a:lnTo>
                  <a:lnTo>
                    <a:pt x="221" y="8841"/>
                  </a:lnTo>
                  <a:cubicBezTo>
                    <a:pt x="1679" y="6961"/>
                    <a:pt x="4147" y="5725"/>
                    <a:pt x="6947" y="5725"/>
                  </a:cubicBezTo>
                  <a:close/>
                  <a:moveTo>
                    <a:pt x="6862" y="0"/>
                  </a:moveTo>
                  <a:cubicBezTo>
                    <a:pt x="6862" y="0"/>
                    <a:pt x="6862" y="0"/>
                    <a:pt x="7663" y="2112"/>
                  </a:cubicBezTo>
                  <a:cubicBezTo>
                    <a:pt x="8246" y="2143"/>
                    <a:pt x="8828" y="2206"/>
                    <a:pt x="9374" y="2300"/>
                  </a:cubicBezTo>
                  <a:cubicBezTo>
                    <a:pt x="9374" y="2300"/>
                    <a:pt x="9374" y="2300"/>
                    <a:pt x="10793" y="441"/>
                  </a:cubicBezTo>
                  <a:cubicBezTo>
                    <a:pt x="10793" y="441"/>
                    <a:pt x="10793" y="441"/>
                    <a:pt x="12576" y="946"/>
                  </a:cubicBezTo>
                  <a:cubicBezTo>
                    <a:pt x="12576" y="946"/>
                    <a:pt x="12576" y="946"/>
                    <a:pt x="12357" y="3184"/>
                  </a:cubicBezTo>
                  <a:cubicBezTo>
                    <a:pt x="12830" y="3372"/>
                    <a:pt x="13304" y="3593"/>
                    <a:pt x="13740" y="3845"/>
                  </a:cubicBezTo>
                  <a:cubicBezTo>
                    <a:pt x="13740" y="3845"/>
                    <a:pt x="13740" y="3845"/>
                    <a:pt x="15851" y="2585"/>
                  </a:cubicBezTo>
                  <a:cubicBezTo>
                    <a:pt x="15851" y="2585"/>
                    <a:pt x="15851" y="2585"/>
                    <a:pt x="17270" y="3656"/>
                  </a:cubicBezTo>
                  <a:cubicBezTo>
                    <a:pt x="17270" y="3656"/>
                    <a:pt x="17270" y="3656"/>
                    <a:pt x="16105" y="5642"/>
                  </a:cubicBezTo>
                  <a:cubicBezTo>
                    <a:pt x="16505" y="6020"/>
                    <a:pt x="16833" y="6430"/>
                    <a:pt x="17161" y="6839"/>
                  </a:cubicBezTo>
                  <a:cubicBezTo>
                    <a:pt x="17161" y="6839"/>
                    <a:pt x="17161" y="6839"/>
                    <a:pt x="19707" y="6366"/>
                  </a:cubicBezTo>
                  <a:cubicBezTo>
                    <a:pt x="19707" y="6366"/>
                    <a:pt x="19707" y="6366"/>
                    <a:pt x="20508" y="7816"/>
                  </a:cubicBezTo>
                  <a:cubicBezTo>
                    <a:pt x="20508" y="7816"/>
                    <a:pt x="20508" y="7816"/>
                    <a:pt x="18544" y="9298"/>
                  </a:cubicBezTo>
                  <a:cubicBezTo>
                    <a:pt x="18725" y="9739"/>
                    <a:pt x="18871" y="10148"/>
                    <a:pt x="18944" y="10589"/>
                  </a:cubicBezTo>
                  <a:cubicBezTo>
                    <a:pt x="18944" y="10589"/>
                    <a:pt x="18944" y="10589"/>
                    <a:pt x="21491" y="11000"/>
                  </a:cubicBezTo>
                  <a:cubicBezTo>
                    <a:pt x="21491" y="11000"/>
                    <a:pt x="21491" y="11000"/>
                    <a:pt x="21600" y="12638"/>
                  </a:cubicBezTo>
                  <a:cubicBezTo>
                    <a:pt x="21600" y="12638"/>
                    <a:pt x="21600" y="12638"/>
                    <a:pt x="19198" y="13332"/>
                  </a:cubicBezTo>
                  <a:cubicBezTo>
                    <a:pt x="19161" y="13837"/>
                    <a:pt x="19053" y="14341"/>
                    <a:pt x="18944" y="14814"/>
                  </a:cubicBezTo>
                  <a:cubicBezTo>
                    <a:pt x="18944" y="14814"/>
                    <a:pt x="18944" y="14814"/>
                    <a:pt x="21091" y="16043"/>
                  </a:cubicBezTo>
                  <a:cubicBezTo>
                    <a:pt x="21091" y="16043"/>
                    <a:pt x="21091" y="16043"/>
                    <a:pt x="20508" y="17555"/>
                  </a:cubicBezTo>
                  <a:cubicBezTo>
                    <a:pt x="20508" y="17555"/>
                    <a:pt x="20508" y="17555"/>
                    <a:pt x="17924" y="17398"/>
                  </a:cubicBezTo>
                  <a:cubicBezTo>
                    <a:pt x="17707" y="17807"/>
                    <a:pt x="17452" y="18186"/>
                    <a:pt x="17161" y="18564"/>
                  </a:cubicBezTo>
                  <a:cubicBezTo>
                    <a:pt x="17161" y="18564"/>
                    <a:pt x="17161" y="18564"/>
                    <a:pt x="18616" y="20424"/>
                  </a:cubicBezTo>
                  <a:cubicBezTo>
                    <a:pt x="18616" y="20424"/>
                    <a:pt x="18616" y="20424"/>
                    <a:pt x="17787" y="21226"/>
                  </a:cubicBezTo>
                  <a:lnTo>
                    <a:pt x="17404" y="21597"/>
                  </a:lnTo>
                  <a:lnTo>
                    <a:pt x="17329" y="21600"/>
                  </a:lnTo>
                  <a:lnTo>
                    <a:pt x="17258" y="21569"/>
                  </a:lnTo>
                  <a:cubicBezTo>
                    <a:pt x="17056" y="21484"/>
                    <a:pt x="16519" y="21255"/>
                    <a:pt x="15087" y="20644"/>
                  </a:cubicBezTo>
                  <a:cubicBezTo>
                    <a:pt x="14868" y="20801"/>
                    <a:pt x="14650" y="20959"/>
                    <a:pt x="14422" y="21113"/>
                  </a:cubicBezTo>
                  <a:lnTo>
                    <a:pt x="13823" y="21485"/>
                  </a:lnTo>
                  <a:lnTo>
                    <a:pt x="12911" y="21364"/>
                  </a:lnTo>
                  <a:cubicBezTo>
                    <a:pt x="11857" y="21176"/>
                    <a:pt x="10840" y="20899"/>
                    <a:pt x="9871" y="20542"/>
                  </a:cubicBezTo>
                  <a:lnTo>
                    <a:pt x="9760" y="20495"/>
                  </a:lnTo>
                  <a:lnTo>
                    <a:pt x="10200" y="20375"/>
                  </a:lnTo>
                  <a:cubicBezTo>
                    <a:pt x="10498" y="20279"/>
                    <a:pt x="10793" y="20169"/>
                    <a:pt x="11084" y="20045"/>
                  </a:cubicBezTo>
                  <a:cubicBezTo>
                    <a:pt x="15778" y="18060"/>
                    <a:pt x="17707" y="13143"/>
                    <a:pt x="15414" y="9109"/>
                  </a:cubicBezTo>
                  <a:cubicBezTo>
                    <a:pt x="13838" y="6314"/>
                    <a:pt x="10680" y="4650"/>
                    <a:pt x="7334" y="4529"/>
                  </a:cubicBezTo>
                  <a:cubicBezTo>
                    <a:pt x="5814" y="4474"/>
                    <a:pt x="4254" y="4737"/>
                    <a:pt x="2787" y="5358"/>
                  </a:cubicBezTo>
                  <a:cubicBezTo>
                    <a:pt x="2205" y="5606"/>
                    <a:pt x="1665" y="5900"/>
                    <a:pt x="1170" y="6231"/>
                  </a:cubicBezTo>
                  <a:lnTo>
                    <a:pt x="0" y="7188"/>
                  </a:lnTo>
                  <a:lnTo>
                    <a:pt x="63" y="6095"/>
                  </a:lnTo>
                  <a:cubicBezTo>
                    <a:pt x="229" y="4671"/>
                    <a:pt x="638" y="3311"/>
                    <a:pt x="1252" y="2044"/>
                  </a:cubicBezTo>
                  <a:lnTo>
                    <a:pt x="1670" y="1289"/>
                  </a:lnTo>
                  <a:lnTo>
                    <a:pt x="1740" y="1361"/>
                  </a:lnTo>
                  <a:cubicBezTo>
                    <a:pt x="1986" y="1610"/>
                    <a:pt x="2378" y="2009"/>
                    <a:pt x="3006" y="2647"/>
                  </a:cubicBezTo>
                  <a:cubicBezTo>
                    <a:pt x="3515" y="2490"/>
                    <a:pt x="4024" y="2364"/>
                    <a:pt x="4534" y="2300"/>
                  </a:cubicBezTo>
                  <a:cubicBezTo>
                    <a:pt x="4534" y="2300"/>
                    <a:pt x="4534" y="2300"/>
                    <a:pt x="5007" y="94"/>
                  </a:cubicBezTo>
                  <a:cubicBezTo>
                    <a:pt x="5007" y="94"/>
                    <a:pt x="5007" y="94"/>
                    <a:pt x="6862"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7" name="稻壳儿榴莲果果"/>
            <p:cNvSpPr/>
            <p:nvPr/>
          </p:nvSpPr>
          <p:spPr>
            <a:xfrm>
              <a:off x="5924946" y="1385729"/>
              <a:ext cx="2088578" cy="2123330"/>
            </a:xfrm>
            <a:custGeom>
              <a:avLst/>
              <a:gdLst/>
              <a:ahLst/>
              <a:cxnLst>
                <a:cxn ang="0">
                  <a:pos x="wd2" y="hd2"/>
                </a:cxn>
                <a:cxn ang="5400000">
                  <a:pos x="wd2" y="hd2"/>
                </a:cxn>
                <a:cxn ang="10800000">
                  <a:pos x="wd2" y="hd2"/>
                </a:cxn>
                <a:cxn ang="16200000">
                  <a:pos x="wd2" y="hd2"/>
                </a:cxn>
              </a:cxnLst>
              <a:rect l="0" t="0" r="r" b="b"/>
              <a:pathLst>
                <a:path w="21600" h="21600" extrusionOk="0">
                  <a:moveTo>
                    <a:pt x="7154" y="6617"/>
                  </a:moveTo>
                  <a:cubicBezTo>
                    <a:pt x="11463" y="6617"/>
                    <a:pt x="14956" y="10053"/>
                    <a:pt x="14956" y="14291"/>
                  </a:cubicBezTo>
                  <a:cubicBezTo>
                    <a:pt x="14956" y="16940"/>
                    <a:pt x="13591" y="19276"/>
                    <a:pt x="11516" y="20655"/>
                  </a:cubicBezTo>
                  <a:lnTo>
                    <a:pt x="10704" y="21088"/>
                  </a:lnTo>
                  <a:lnTo>
                    <a:pt x="10191" y="20959"/>
                  </a:lnTo>
                  <a:cubicBezTo>
                    <a:pt x="5650" y="19569"/>
                    <a:pt x="2065" y="16043"/>
                    <a:pt x="652" y="11575"/>
                  </a:cubicBezTo>
                  <a:lnTo>
                    <a:pt x="383" y="10547"/>
                  </a:lnTo>
                  <a:lnTo>
                    <a:pt x="685" y="10001"/>
                  </a:lnTo>
                  <a:cubicBezTo>
                    <a:pt x="2087" y="7959"/>
                    <a:pt x="4461" y="6617"/>
                    <a:pt x="7154" y="6617"/>
                  </a:cubicBezTo>
                  <a:close/>
                  <a:moveTo>
                    <a:pt x="7006" y="0"/>
                  </a:moveTo>
                  <a:cubicBezTo>
                    <a:pt x="7006" y="0"/>
                    <a:pt x="7006" y="0"/>
                    <a:pt x="7799" y="2361"/>
                  </a:cubicBezTo>
                  <a:cubicBezTo>
                    <a:pt x="8376" y="2395"/>
                    <a:pt x="8953" y="2466"/>
                    <a:pt x="9493" y="2571"/>
                  </a:cubicBezTo>
                  <a:cubicBezTo>
                    <a:pt x="9493" y="2571"/>
                    <a:pt x="9493" y="2571"/>
                    <a:pt x="10898" y="493"/>
                  </a:cubicBezTo>
                  <a:cubicBezTo>
                    <a:pt x="10898" y="493"/>
                    <a:pt x="10898" y="493"/>
                    <a:pt x="12664" y="1057"/>
                  </a:cubicBezTo>
                  <a:cubicBezTo>
                    <a:pt x="12664" y="1057"/>
                    <a:pt x="12664" y="1057"/>
                    <a:pt x="12447" y="3559"/>
                  </a:cubicBezTo>
                  <a:cubicBezTo>
                    <a:pt x="12915" y="3769"/>
                    <a:pt x="13385" y="4016"/>
                    <a:pt x="13816" y="4297"/>
                  </a:cubicBezTo>
                  <a:cubicBezTo>
                    <a:pt x="13816" y="4297"/>
                    <a:pt x="13816" y="4297"/>
                    <a:pt x="15907" y="2889"/>
                  </a:cubicBezTo>
                  <a:cubicBezTo>
                    <a:pt x="15907" y="2889"/>
                    <a:pt x="15907" y="2889"/>
                    <a:pt x="17312" y="4087"/>
                  </a:cubicBezTo>
                  <a:cubicBezTo>
                    <a:pt x="17312" y="4087"/>
                    <a:pt x="17312" y="4087"/>
                    <a:pt x="16158" y="6306"/>
                  </a:cubicBezTo>
                  <a:cubicBezTo>
                    <a:pt x="16555" y="6729"/>
                    <a:pt x="16879" y="7187"/>
                    <a:pt x="17205" y="7644"/>
                  </a:cubicBezTo>
                  <a:cubicBezTo>
                    <a:pt x="17205" y="7644"/>
                    <a:pt x="17205" y="7644"/>
                    <a:pt x="19726" y="7116"/>
                  </a:cubicBezTo>
                  <a:cubicBezTo>
                    <a:pt x="19726" y="7116"/>
                    <a:pt x="19726" y="7116"/>
                    <a:pt x="20519" y="8737"/>
                  </a:cubicBezTo>
                  <a:cubicBezTo>
                    <a:pt x="20519" y="8737"/>
                    <a:pt x="20519" y="8737"/>
                    <a:pt x="18573" y="10393"/>
                  </a:cubicBezTo>
                  <a:cubicBezTo>
                    <a:pt x="18754" y="10886"/>
                    <a:pt x="18897" y="11343"/>
                    <a:pt x="18970" y="11836"/>
                  </a:cubicBezTo>
                  <a:cubicBezTo>
                    <a:pt x="18970" y="11836"/>
                    <a:pt x="18970" y="11836"/>
                    <a:pt x="21492" y="12295"/>
                  </a:cubicBezTo>
                  <a:cubicBezTo>
                    <a:pt x="21492" y="12295"/>
                    <a:pt x="21492" y="12295"/>
                    <a:pt x="21600" y="14126"/>
                  </a:cubicBezTo>
                  <a:cubicBezTo>
                    <a:pt x="21600" y="14126"/>
                    <a:pt x="21600" y="14126"/>
                    <a:pt x="19221" y="14902"/>
                  </a:cubicBezTo>
                  <a:cubicBezTo>
                    <a:pt x="19185" y="15466"/>
                    <a:pt x="19078" y="16030"/>
                    <a:pt x="18970" y="16558"/>
                  </a:cubicBezTo>
                  <a:cubicBezTo>
                    <a:pt x="18970" y="16558"/>
                    <a:pt x="18970" y="16558"/>
                    <a:pt x="21096" y="17932"/>
                  </a:cubicBezTo>
                  <a:cubicBezTo>
                    <a:pt x="21096" y="17932"/>
                    <a:pt x="21096" y="17932"/>
                    <a:pt x="20519" y="19623"/>
                  </a:cubicBezTo>
                  <a:cubicBezTo>
                    <a:pt x="20519" y="19623"/>
                    <a:pt x="20519" y="19623"/>
                    <a:pt x="17960" y="19447"/>
                  </a:cubicBezTo>
                  <a:cubicBezTo>
                    <a:pt x="17745" y="19904"/>
                    <a:pt x="17492" y="20327"/>
                    <a:pt x="17205" y="20751"/>
                  </a:cubicBezTo>
                  <a:cubicBezTo>
                    <a:pt x="17205" y="20751"/>
                    <a:pt x="17205" y="20751"/>
                    <a:pt x="17556" y="21258"/>
                  </a:cubicBezTo>
                  <a:lnTo>
                    <a:pt x="17568" y="21275"/>
                  </a:lnTo>
                  <a:lnTo>
                    <a:pt x="17428" y="21310"/>
                  </a:lnTo>
                  <a:cubicBezTo>
                    <a:pt x="16483" y="21500"/>
                    <a:pt x="15506" y="21600"/>
                    <a:pt x="14505" y="21600"/>
                  </a:cubicBezTo>
                  <a:cubicBezTo>
                    <a:pt x="14004" y="21600"/>
                    <a:pt x="13509" y="21575"/>
                    <a:pt x="13022" y="21526"/>
                  </a:cubicBezTo>
                  <a:lnTo>
                    <a:pt x="12720" y="21481"/>
                  </a:lnTo>
                  <a:lnTo>
                    <a:pt x="12798" y="21428"/>
                  </a:lnTo>
                  <a:cubicBezTo>
                    <a:pt x="16247" y="18828"/>
                    <a:pt x="17461" y="14127"/>
                    <a:pt x="15474" y="10181"/>
                  </a:cubicBezTo>
                  <a:cubicBezTo>
                    <a:pt x="13914" y="7057"/>
                    <a:pt x="10786" y="5198"/>
                    <a:pt x="7473" y="5062"/>
                  </a:cubicBezTo>
                  <a:cubicBezTo>
                    <a:pt x="5967" y="5001"/>
                    <a:pt x="4423" y="5295"/>
                    <a:pt x="2971" y="5989"/>
                  </a:cubicBezTo>
                  <a:cubicBezTo>
                    <a:pt x="2394" y="6267"/>
                    <a:pt x="1860" y="6595"/>
                    <a:pt x="1369" y="6965"/>
                  </a:cubicBezTo>
                  <a:lnTo>
                    <a:pt x="44" y="8189"/>
                  </a:lnTo>
                  <a:lnTo>
                    <a:pt x="0" y="7333"/>
                  </a:lnTo>
                  <a:cubicBezTo>
                    <a:pt x="0" y="6348"/>
                    <a:pt x="101" y="5386"/>
                    <a:pt x="295" y="4458"/>
                  </a:cubicBezTo>
                  <a:lnTo>
                    <a:pt x="328" y="4331"/>
                  </a:lnTo>
                  <a:lnTo>
                    <a:pt x="376" y="4297"/>
                  </a:lnTo>
                  <a:cubicBezTo>
                    <a:pt x="376" y="4297"/>
                    <a:pt x="376" y="4297"/>
                    <a:pt x="368" y="4259"/>
                  </a:cubicBezTo>
                  <a:lnTo>
                    <a:pt x="359" y="4213"/>
                  </a:lnTo>
                  <a:lnTo>
                    <a:pt x="652" y="3090"/>
                  </a:lnTo>
                  <a:cubicBezTo>
                    <a:pt x="793" y="2644"/>
                    <a:pt x="956" y="2206"/>
                    <a:pt x="1140" y="1779"/>
                  </a:cubicBezTo>
                  <a:lnTo>
                    <a:pt x="1483" y="1079"/>
                  </a:lnTo>
                  <a:lnTo>
                    <a:pt x="1529" y="1057"/>
                  </a:lnTo>
                  <a:cubicBezTo>
                    <a:pt x="1529" y="1057"/>
                    <a:pt x="1529" y="1057"/>
                    <a:pt x="3187" y="2959"/>
                  </a:cubicBezTo>
                  <a:cubicBezTo>
                    <a:pt x="3692" y="2783"/>
                    <a:pt x="4196" y="2642"/>
                    <a:pt x="4700" y="2571"/>
                  </a:cubicBezTo>
                  <a:cubicBezTo>
                    <a:pt x="4700" y="2571"/>
                    <a:pt x="4700" y="2571"/>
                    <a:pt x="5169" y="105"/>
                  </a:cubicBezTo>
                  <a:cubicBezTo>
                    <a:pt x="5169" y="105"/>
                    <a:pt x="5169" y="105"/>
                    <a:pt x="70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8" name="稻壳儿榴莲果果"/>
            <p:cNvSpPr/>
            <p:nvPr/>
          </p:nvSpPr>
          <p:spPr>
            <a:xfrm>
              <a:off x="8079408" y="115274"/>
              <a:ext cx="1491476" cy="1502439"/>
            </a:xfrm>
            <a:custGeom>
              <a:avLst/>
              <a:gdLst/>
              <a:ahLst/>
              <a:cxnLst>
                <a:cxn ang="0">
                  <a:pos x="wd2" y="hd2"/>
                </a:cxn>
                <a:cxn ang="5400000">
                  <a:pos x="wd2" y="hd2"/>
                </a:cxn>
                <a:cxn ang="10800000">
                  <a:pos x="wd2" y="hd2"/>
                </a:cxn>
                <a:cxn ang="16200000">
                  <a:pos x="wd2" y="hd2"/>
                </a:cxn>
              </a:cxnLst>
              <a:rect l="0" t="0" r="r" b="b"/>
              <a:pathLst>
                <a:path w="21600" h="21600" extrusionOk="0">
                  <a:moveTo>
                    <a:pt x="6270" y="7646"/>
                  </a:moveTo>
                  <a:cubicBezTo>
                    <a:pt x="10524" y="7646"/>
                    <a:pt x="13972" y="11069"/>
                    <a:pt x="13972" y="15291"/>
                  </a:cubicBezTo>
                  <a:cubicBezTo>
                    <a:pt x="13972" y="17402"/>
                    <a:pt x="13110" y="19313"/>
                    <a:pt x="11716" y="20697"/>
                  </a:cubicBezTo>
                  <a:lnTo>
                    <a:pt x="10834" y="21420"/>
                  </a:lnTo>
                  <a:lnTo>
                    <a:pt x="10463" y="21364"/>
                  </a:lnTo>
                  <a:cubicBezTo>
                    <a:pt x="5320" y="20319"/>
                    <a:pt x="1270" y="16298"/>
                    <a:pt x="217" y="11193"/>
                  </a:cubicBezTo>
                  <a:lnTo>
                    <a:pt x="143" y="10706"/>
                  </a:lnTo>
                  <a:lnTo>
                    <a:pt x="825" y="9885"/>
                  </a:lnTo>
                  <a:cubicBezTo>
                    <a:pt x="2218" y="8501"/>
                    <a:pt x="4144" y="7646"/>
                    <a:pt x="6270" y="7646"/>
                  </a:cubicBezTo>
                  <a:close/>
                  <a:moveTo>
                    <a:pt x="5706" y="0"/>
                  </a:moveTo>
                  <a:cubicBezTo>
                    <a:pt x="5706" y="0"/>
                    <a:pt x="5706" y="0"/>
                    <a:pt x="7665" y="95"/>
                  </a:cubicBezTo>
                  <a:cubicBezTo>
                    <a:pt x="7665" y="95"/>
                    <a:pt x="7665" y="95"/>
                    <a:pt x="8233" y="2710"/>
                  </a:cubicBezTo>
                  <a:cubicBezTo>
                    <a:pt x="8841" y="2812"/>
                    <a:pt x="9444" y="2953"/>
                    <a:pt x="10005" y="3126"/>
                  </a:cubicBezTo>
                  <a:cubicBezTo>
                    <a:pt x="10005" y="3126"/>
                    <a:pt x="10005" y="3126"/>
                    <a:pt x="11734" y="1061"/>
                  </a:cubicBezTo>
                  <a:cubicBezTo>
                    <a:pt x="11734" y="1061"/>
                    <a:pt x="11734" y="1061"/>
                    <a:pt x="13541" y="1864"/>
                  </a:cubicBezTo>
                  <a:cubicBezTo>
                    <a:pt x="13541" y="1864"/>
                    <a:pt x="13541" y="1864"/>
                    <a:pt x="13022" y="4516"/>
                  </a:cubicBezTo>
                  <a:cubicBezTo>
                    <a:pt x="13494" y="4793"/>
                    <a:pt x="13963" y="5111"/>
                    <a:pt x="14388" y="5460"/>
                  </a:cubicBezTo>
                  <a:cubicBezTo>
                    <a:pt x="14388" y="5460"/>
                    <a:pt x="14388" y="5460"/>
                    <a:pt x="16767" y="4190"/>
                  </a:cubicBezTo>
                  <a:cubicBezTo>
                    <a:pt x="16767" y="4190"/>
                    <a:pt x="16767" y="4190"/>
                    <a:pt x="18118" y="5630"/>
                  </a:cubicBezTo>
                  <a:cubicBezTo>
                    <a:pt x="18118" y="5630"/>
                    <a:pt x="18118" y="5630"/>
                    <a:pt x="16638" y="7874"/>
                  </a:cubicBezTo>
                  <a:cubicBezTo>
                    <a:pt x="17010" y="8371"/>
                    <a:pt x="17300" y="8897"/>
                    <a:pt x="17592" y="9423"/>
                  </a:cubicBezTo>
                  <a:cubicBezTo>
                    <a:pt x="17592" y="9423"/>
                    <a:pt x="17592" y="9423"/>
                    <a:pt x="20326" y="9142"/>
                  </a:cubicBezTo>
                  <a:cubicBezTo>
                    <a:pt x="20326" y="9142"/>
                    <a:pt x="20326" y="9142"/>
                    <a:pt x="20979" y="10966"/>
                  </a:cubicBezTo>
                  <a:cubicBezTo>
                    <a:pt x="20979" y="10966"/>
                    <a:pt x="20979" y="10966"/>
                    <a:pt x="18726" y="12518"/>
                  </a:cubicBezTo>
                  <a:cubicBezTo>
                    <a:pt x="18860" y="13066"/>
                    <a:pt x="18959" y="13572"/>
                    <a:pt x="18979" y="14107"/>
                  </a:cubicBezTo>
                  <a:cubicBezTo>
                    <a:pt x="18979" y="14107"/>
                    <a:pt x="18979" y="14107"/>
                    <a:pt x="21600" y="14883"/>
                  </a:cubicBezTo>
                  <a:cubicBezTo>
                    <a:pt x="21600" y="14883"/>
                    <a:pt x="21600" y="14883"/>
                    <a:pt x="21502" y="16854"/>
                  </a:cubicBezTo>
                  <a:cubicBezTo>
                    <a:pt x="21502" y="16854"/>
                    <a:pt x="21502" y="16854"/>
                    <a:pt x="18891" y="17415"/>
                  </a:cubicBezTo>
                  <a:cubicBezTo>
                    <a:pt x="18788" y="18014"/>
                    <a:pt x="18609" y="18605"/>
                    <a:pt x="18434" y="19159"/>
                  </a:cubicBezTo>
                  <a:cubicBezTo>
                    <a:pt x="18434" y="19159"/>
                    <a:pt x="18434" y="19159"/>
                    <a:pt x="19317" y="19880"/>
                  </a:cubicBezTo>
                  <a:lnTo>
                    <a:pt x="19470" y="20005"/>
                  </a:lnTo>
                  <a:lnTo>
                    <a:pt x="19393" y="20052"/>
                  </a:lnTo>
                  <a:cubicBezTo>
                    <a:pt x="17900" y="20856"/>
                    <a:pt x="16234" y="21383"/>
                    <a:pt x="14463" y="21562"/>
                  </a:cubicBezTo>
                  <a:lnTo>
                    <a:pt x="13699" y="21600"/>
                  </a:lnTo>
                  <a:lnTo>
                    <a:pt x="14167" y="21078"/>
                  </a:lnTo>
                  <a:cubicBezTo>
                    <a:pt x="16047" y="18520"/>
                    <a:pt x="16644" y="15117"/>
                    <a:pt x="15465" y="11942"/>
                  </a:cubicBezTo>
                  <a:cubicBezTo>
                    <a:pt x="14054" y="8104"/>
                    <a:pt x="10493" y="5666"/>
                    <a:pt x="6614" y="5467"/>
                  </a:cubicBezTo>
                  <a:cubicBezTo>
                    <a:pt x="5320" y="5401"/>
                    <a:pt x="3992" y="5584"/>
                    <a:pt x="2696" y="6046"/>
                  </a:cubicBezTo>
                  <a:cubicBezTo>
                    <a:pt x="2053" y="6278"/>
                    <a:pt x="1448" y="6569"/>
                    <a:pt x="886" y="6910"/>
                  </a:cubicBezTo>
                  <a:lnTo>
                    <a:pt x="0" y="7574"/>
                  </a:lnTo>
                  <a:lnTo>
                    <a:pt x="18" y="7222"/>
                  </a:lnTo>
                  <a:cubicBezTo>
                    <a:pt x="198" y="5464"/>
                    <a:pt x="728" y="3810"/>
                    <a:pt x="1539" y="2328"/>
                  </a:cubicBezTo>
                  <a:lnTo>
                    <a:pt x="2191" y="1262"/>
                  </a:lnTo>
                  <a:lnTo>
                    <a:pt x="2387" y="1545"/>
                  </a:lnTo>
                  <a:cubicBezTo>
                    <a:pt x="2603" y="1857"/>
                    <a:pt x="2891" y="2274"/>
                    <a:pt x="3276" y="2829"/>
                  </a:cubicBezTo>
                  <a:cubicBezTo>
                    <a:pt x="3831" y="2698"/>
                    <a:pt x="4381" y="2604"/>
                    <a:pt x="4924" y="2585"/>
                  </a:cubicBezTo>
                  <a:cubicBezTo>
                    <a:pt x="4924" y="2585"/>
                    <a:pt x="4924" y="2585"/>
                    <a:pt x="57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grpSp>
      <p:sp>
        <p:nvSpPr>
          <p:cNvPr id="33" name="稻壳儿榴莲果果"/>
          <p:cNvSpPr/>
          <p:nvPr/>
        </p:nvSpPr>
        <p:spPr>
          <a:xfrm>
            <a:off x="889120" y="4076084"/>
            <a:ext cx="2732651"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600" dirty="0">
                <a:latin typeface="宋体" panose="02010600030101010101" pitchFamily="2" charset="-122"/>
                <a:cs typeface="Arial" panose="020B0604020202020204" pitchFamily="34" charset="0"/>
              </a:rPr>
              <a:t>惰轮的主要作用是改变从动轮的转向，增加传动距离、调整压力角等。它的齿数对</a:t>
            </a:r>
            <a:endParaRPr sz="1600" dirty="0">
              <a:latin typeface="宋体" panose="02010600030101010101" pitchFamily="2" charset="-122"/>
              <a:cs typeface="Arial" panose="020B0604020202020204" pitchFamily="34" charset="0"/>
            </a:endParaRPr>
          </a:p>
          <a:p>
            <a:pPr algn="l">
              <a:lnSpc>
                <a:spcPct val="150000"/>
              </a:lnSpc>
            </a:pPr>
            <a:r>
              <a:rPr sz="1600" dirty="0">
                <a:latin typeface="宋体" panose="02010600030101010101" pitchFamily="2" charset="-122"/>
                <a:cs typeface="Arial" panose="020B0604020202020204" pitchFamily="34" charset="0"/>
              </a:rPr>
              <a:t>传动比的大小没有影响，但对末轮的转向产生影响。</a:t>
            </a:r>
            <a:endParaRPr sz="1600" dirty="0">
              <a:latin typeface="宋体" panose="02010600030101010101" pitchFamily="2" charset="-122"/>
              <a:cs typeface="Arial" panose="020B0604020202020204" pitchFamily="34" charset="0"/>
            </a:endParaRPr>
          </a:p>
        </p:txBody>
      </p:sp>
      <p:sp>
        <p:nvSpPr>
          <p:cNvPr id="34" name="稻壳儿榴莲果果"/>
          <p:cNvSpPr txBox="1"/>
          <p:nvPr/>
        </p:nvSpPr>
        <p:spPr>
          <a:xfrm>
            <a:off x="1599932" y="3791902"/>
            <a:ext cx="20218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（四）惰轮的作用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p:nvPr/>
        </p:nvSpPr>
        <p:spPr>
          <a:xfrm>
            <a:off x="8653780" y="2599055"/>
            <a:ext cx="3310890" cy="34150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以图 2.6.1 为例，Ⅰ轴是输入轴，带动齿轮 1 回转，Ⅳ轴是输出轴，带动齿轮 4 回转。z1、z2、z2′、z3、z3′、z4 为各齿轮的齿数，n1、n2、n2′（= n2）、n3、n3′（=n3）、n4 为各齿轮的转速，输入轴与输出轴的转速比就是轮系的传动比，可以通过各对齿轮的传动比求出。</a:t>
            </a:r>
            <a:endParaRPr lang="en-US" sz="1600" dirty="0">
              <a:latin typeface="宋体" panose="02010600030101010101" pitchFamily="2" charset="-122"/>
              <a:cs typeface="Arial" panose="020B0604020202020204" pitchFamily="34" charset="0"/>
            </a:endParaRPr>
          </a:p>
        </p:txBody>
      </p:sp>
      <p:sp>
        <p:nvSpPr>
          <p:cNvPr id="36" name="稻壳儿榴莲果果"/>
          <p:cNvSpPr txBox="1"/>
          <p:nvPr/>
        </p:nvSpPr>
        <p:spPr>
          <a:xfrm>
            <a:off x="8653780" y="2099945"/>
            <a:ext cx="353822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（二）定轴轮系传动比的计算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8" name="稻壳儿榴莲果果"/>
          <p:cNvSpPr txBox="1"/>
          <p:nvPr/>
        </p:nvSpPr>
        <p:spPr>
          <a:xfrm>
            <a:off x="5151755" y="4820285"/>
            <a:ext cx="339217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（三）确定首、末轮转向关系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0" name="稻壳儿榴莲果果"/>
          <p:cNvSpPr txBox="1"/>
          <p:nvPr/>
        </p:nvSpPr>
        <p:spPr>
          <a:xfrm>
            <a:off x="4709795" y="1454785"/>
            <a:ext cx="296164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（一）一对齿轮传动比的计算及主、从动轮转向关系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3" name="稻壳儿榴莲果果"/>
          <p:cNvSpPr/>
          <p:nvPr/>
        </p:nvSpPr>
        <p:spPr>
          <a:xfrm>
            <a:off x="1012235" y="217532"/>
            <a:ext cx="508254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二、定轴轮系传动比的计算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p:nvPr/>
        </p:nvSpPr>
        <p:spPr>
          <a:xfrm>
            <a:off x="3837940" y="5019675"/>
            <a:ext cx="470598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对于平面定轴轮系，首、末两轮的相对转向关系可以用传动比的正负号表示。i</a:t>
            </a:r>
            <a:r>
              <a:rPr lang="en-US" sz="1600" baseline="-25000" dirty="0">
                <a:latin typeface="宋体" panose="02010600030101010101" pitchFamily="2" charset="-122"/>
                <a:cs typeface="Arial" panose="020B0604020202020204" pitchFamily="34" charset="0"/>
              </a:rPr>
              <a:t>1N</a:t>
            </a:r>
            <a:r>
              <a:rPr lang="en-US" sz="1600" dirty="0">
                <a:latin typeface="宋体" panose="02010600030101010101" pitchFamily="2" charset="-122"/>
                <a:cs typeface="Arial" panose="020B0604020202020204" pitchFamily="34" charset="0"/>
              </a:rPr>
              <a:t>为负号时，首、末两轮转向相反；为正号时，首、末两轮转向相同。正负号根据外啮合齿轮的对数确定：奇数为负，偶数为正。</a:t>
            </a:r>
            <a:endParaRPr lang="en-US" sz="1600" dirty="0">
              <a:latin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5813425" y="1885315"/>
            <a:ext cx="6223000" cy="2493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为了求出行星轮系的传动比，可以假想地给整个行星轮系加上一个与行星架的转速大小相等而方向相反的公共转速“ -nH”，轮系中各构件之间的相对运动关系并不因之改变，但此时行星架变为相对静止不动，行星轮的轴线也随之相对固定，行星轮系转化为假想的“定轴轮系”。这个经转化后得到的假想定轴轮系，称为该行星轮系的转化轮系。</a:t>
            </a:r>
            <a:endParaRPr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844550" y="90776"/>
            <a:ext cx="508254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三、行星轮系传动比的计算</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cstate="print"/>
          <a:stretch>
            <a:fillRect/>
          </a:stretch>
        </p:blipFill>
        <p:spPr>
          <a:xfrm>
            <a:off x="708660" y="1682750"/>
            <a:ext cx="4762500" cy="31527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稻壳儿榴莲果果"/>
          <p:cNvPicPr/>
          <p:nvPr/>
        </p:nvPicPr>
        <p:blipFill>
          <a:blip r:embed="rId1" cstate="print"/>
          <a:stretch>
            <a:fillRect/>
          </a:stretch>
        </p:blipFill>
        <p:spPr>
          <a:xfrm>
            <a:off x="9177862" y="712783"/>
            <a:ext cx="2395538" cy="1481931"/>
          </a:xfrm>
          <a:prstGeom prst="roundRect">
            <a:avLst>
              <a:gd name="adj" fmla="val 4669"/>
            </a:avLst>
          </a:prstGeom>
        </p:spPr>
      </p:pic>
      <p:sp>
        <p:nvSpPr>
          <p:cNvPr id="29" name="稻壳儿榴莲果果"/>
          <p:cNvSpPr/>
          <p:nvPr/>
        </p:nvSpPr>
        <p:spPr>
          <a:xfrm>
            <a:off x="7138473" y="3018866"/>
            <a:ext cx="889000" cy="82663"/>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7024101" y="2314825"/>
            <a:ext cx="4885609"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五、齿轮系的选用</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7120684" y="3321557"/>
            <a:ext cx="4231341" cy="22155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轮系广泛应用于各种机械设备中</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其主要功用可归纳为以下几个方面：</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（1）实现相距较远的两轴之的传动。</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（2）实现变速换向和分路传动。</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（3）获得大的传动比。</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（4）实现动的合成与分解。</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稻壳儿榴莲果果"/>
          <p:cNvSpPr/>
          <p:nvPr/>
        </p:nvSpPr>
        <p:spPr>
          <a:xfrm>
            <a:off x="591820" y="2109470"/>
            <a:ext cx="4282440"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先将混合轮系的各个基本的定轴轮系或者行星轮系划分出来，然后分别列出各部分的传动比的计算公式，最后联立求解。根据行星轮轴线不固定的特点首先找出行星轮，再找出行星架及与行星轮相啮合的中心轮，这样就可以划分出一个基本的行星轮系。同理，再找出其他的行星轮系，余下的就是定轴轮系部分。</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33" name="稻壳儿榴莲果果"/>
          <p:cNvSpPr txBox="1"/>
          <p:nvPr/>
        </p:nvSpPr>
        <p:spPr>
          <a:xfrm>
            <a:off x="1158625" y="1825283"/>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四、混合轮系传动比的计算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52" name="稻壳儿榴莲果果"/>
          <p:cNvPicPr/>
          <p:nvPr/>
        </p:nvPicPr>
        <p:blipFill>
          <a:blip r:embed="rId2" cstate="print"/>
          <a:stretch>
            <a:fillRect/>
          </a:stretch>
        </p:blipFill>
        <p:spPr>
          <a:xfrm>
            <a:off x="1269890" y="336298"/>
            <a:ext cx="2395538" cy="1481138"/>
          </a:xfrm>
          <a:prstGeom prst="roundRect">
            <a:avLst>
              <a:gd name="adj" fmla="val 4320"/>
            </a:avLst>
          </a:prstGeom>
        </p:spPr>
      </p:pic>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2"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grpSp>
        <p:nvGrpSpPr>
          <p:cNvPr id="6" name="组合 5"/>
          <p:cNvGrpSpPr/>
          <p:nvPr/>
        </p:nvGrpSpPr>
        <p:grpSpPr>
          <a:xfrm>
            <a:off x="1382216" y="1733655"/>
            <a:ext cx="9725645" cy="4627245"/>
            <a:chOff x="1211986" y="1297680"/>
            <a:chExt cx="10024257" cy="4769318"/>
          </a:xfrm>
        </p:grpSpPr>
        <p:pic>
          <p:nvPicPr>
            <p:cNvPr id="19" name="稻壳儿榴莲果果"/>
            <p:cNvPicPr/>
            <p:nvPr/>
          </p:nvPicPr>
          <p:blipFill rotWithShape="1">
            <a:blip r:embed="rId1" cstate="print"/>
            <a:srcRect l="16693" r="16693"/>
            <a:stretch>
              <a:fillRect/>
            </a:stretch>
          </p:blipFill>
          <p:spPr>
            <a:xfrm>
              <a:off x="8851025" y="1297680"/>
              <a:ext cx="2384425" cy="2295525"/>
            </a:xfrm>
            <a:prstGeom prst="rect">
              <a:avLst/>
            </a:prstGeom>
          </p:spPr>
        </p:pic>
        <p:sp>
          <p:nvSpPr>
            <p:cNvPr id="15666" name="稻壳儿榴莲果果"/>
            <p:cNvSpPr/>
            <p:nvPr/>
          </p:nvSpPr>
          <p:spPr>
            <a:xfrm>
              <a:off x="3767796" y="1346767"/>
              <a:ext cx="2384332" cy="4720231"/>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68" name="稻壳儿榴莲果果"/>
            <p:cNvSpPr/>
            <p:nvPr/>
          </p:nvSpPr>
          <p:spPr>
            <a:xfrm>
              <a:off x="6300698" y="1327787"/>
              <a:ext cx="2384332" cy="4709759"/>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73" name="稻壳儿榴莲果果"/>
            <p:cNvSpPr txBox="1"/>
            <p:nvPr/>
          </p:nvSpPr>
          <p:spPr>
            <a:xfrm>
              <a:off x="6389055" y="1653072"/>
              <a:ext cx="2295975" cy="623081"/>
            </a:xfrm>
            <a:prstGeom prst="rect">
              <a:avLst/>
            </a:prstGeom>
            <a:ln w="12700">
              <a:miter lim="400000"/>
            </a:ln>
          </p:spPr>
          <p:txBody>
            <a:bodyPr wrap="square" lIns="25400" tIns="25400" rIns="25400" bIns="25400">
              <a:spAutoFit/>
            </a:bodyPr>
            <a:lstStyle/>
            <a:p>
              <a:pPr algn="l">
                <a:defRPr sz="4000" b="0" cap="all">
                  <a:solidFill>
                    <a:srgbClr val="FFFFFF"/>
                  </a:solidFill>
                  <a:latin typeface="Open Sans Bold"/>
                  <a:ea typeface="Open Sans Bold"/>
                  <a:cs typeface="Open Sans Bold"/>
                  <a:sym typeface="Open Sans Bold"/>
                </a:defRPr>
              </a:pPr>
              <a:r>
                <a:rPr lang="zh-CN" altLang="en-US" sz="1800" b="1" dirty="0" smtClean="0">
                  <a:solidFill>
                    <a:srgbClr val="FFFFFF"/>
                  </a:solidFill>
                  <a:latin typeface="宋体" panose="02010600030101010101" pitchFamily="2" charset="-122"/>
                  <a:ea typeface="宋体" panose="02010600030101010101" pitchFamily="2" charset="-122"/>
                </a:rPr>
                <a:t>（二）常用减速器的形式、特点及应用</a:t>
              </a:r>
              <a:endParaRPr lang="zh-CN" altLang="en-US" sz="1800" b="1" dirty="0" smtClean="0">
                <a:solidFill>
                  <a:srgbClr val="FFFFFF"/>
                </a:solidFill>
                <a:latin typeface="宋体" panose="02010600030101010101" pitchFamily="2" charset="-122"/>
                <a:ea typeface="宋体" panose="02010600030101010101" pitchFamily="2" charset="-122"/>
              </a:endParaRPr>
            </a:p>
          </p:txBody>
        </p:sp>
        <p:pic>
          <p:nvPicPr>
            <p:cNvPr id="17" name="稻壳儿榴莲果果"/>
            <p:cNvPicPr/>
            <p:nvPr/>
          </p:nvPicPr>
          <p:blipFill rotWithShape="1">
            <a:blip r:embed="rId2" cstate="print"/>
            <a:srcRect l="11532" r="21854"/>
            <a:stretch>
              <a:fillRect/>
            </a:stretch>
          </p:blipFill>
          <p:spPr>
            <a:xfrm>
              <a:off x="1211986" y="1327395"/>
              <a:ext cx="2384425" cy="2295525"/>
            </a:xfrm>
            <a:prstGeom prst="rect">
              <a:avLst/>
            </a:prstGeom>
          </p:spPr>
        </p:pic>
        <p:pic>
          <p:nvPicPr>
            <p:cNvPr id="20" name="稻壳儿榴莲果果"/>
            <p:cNvPicPr/>
            <p:nvPr/>
          </p:nvPicPr>
          <p:blipFill rotWithShape="1">
            <a:blip r:embed="rId3" cstate="print"/>
            <a:srcRect l="16693" r="16693"/>
            <a:stretch>
              <a:fillRect/>
            </a:stretch>
          </p:blipFill>
          <p:spPr>
            <a:xfrm>
              <a:off x="1235089" y="3753207"/>
              <a:ext cx="2384425" cy="2295525"/>
            </a:xfrm>
            <a:prstGeom prst="rect">
              <a:avLst/>
            </a:prstGeom>
          </p:spPr>
        </p:pic>
        <p:pic>
          <p:nvPicPr>
            <p:cNvPr id="22" name="稻壳儿榴莲果果"/>
            <p:cNvPicPr/>
            <p:nvPr/>
          </p:nvPicPr>
          <p:blipFill rotWithShape="1">
            <a:blip r:embed="rId4" cstate="print"/>
            <a:srcRect l="16693" r="16693"/>
            <a:stretch>
              <a:fillRect/>
            </a:stretch>
          </p:blipFill>
          <p:spPr>
            <a:xfrm>
              <a:off x="8850231" y="3742431"/>
              <a:ext cx="2386012" cy="2295525"/>
            </a:xfrm>
            <a:prstGeom prst="rect">
              <a:avLst/>
            </a:prstGeom>
          </p:spPr>
        </p:pic>
        <p:sp>
          <p:nvSpPr>
            <p:cNvPr id="23" name="稻壳儿榴莲果果"/>
            <p:cNvSpPr/>
            <p:nvPr/>
          </p:nvSpPr>
          <p:spPr>
            <a:xfrm>
              <a:off x="3860622" y="2331171"/>
              <a:ext cx="2291195" cy="19975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减速器是由封闭在刚性壳体内的齿轮传动、蜗杆传动所组成的独立部件，是轮系应用的常见形式。</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24" name="稻壳儿榴莲果果"/>
            <p:cNvSpPr txBox="1"/>
            <p:nvPr/>
          </p:nvSpPr>
          <p:spPr>
            <a:xfrm>
              <a:off x="3767796" y="1653726"/>
              <a:ext cx="2383677" cy="3796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（一）减速器的结构</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2" name="稻壳儿榴莲果果"/>
          <p:cNvSpPr/>
          <p:nvPr/>
        </p:nvSpPr>
        <p:spPr>
          <a:xfrm>
            <a:off x="1143318" y="225396"/>
            <a:ext cx="3857625"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六、齿轮减速器认知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319232" y="2736359"/>
            <a:ext cx="2222943"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减速器的种类很多，按其传动形式及结构特点，大致可分为三类：</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（1）齿轮减速器。</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（2）蜗杆减速器。</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（3）行星减速器。。</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84" name="稻壳儿榴莲果果"/>
          <p:cNvSpPr/>
          <p:nvPr/>
        </p:nvSpPr>
        <p:spPr>
          <a:xfrm>
            <a:off x="409575" y="3133090"/>
            <a:ext cx="373189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（1）通过对普通车床变速箱的实际操作，熟悉并掌握车床变速箱的结构设计和传动原理。</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（2）了解并掌握轮系结构的基本形式，掌握车床变速箱的各级转速的计算方法。</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（3）了解惰轮的作用。</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255158" y="260784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（一）实训目的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443730" y="3133090"/>
            <a:ext cx="3788410"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（1）熟悉车床变速箱传动原理图。</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（2）实际操作变速换挡，使主轴获得不同转速和转向。</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（3）准备各种工具，如活扳手、胀钳等，看清轴系结构及齿轮间啮合关系，注意使车床主轴反转时齿轮的啮合关系。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（4）计算车床主轴正反转时各挡转速值。</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291100" y="260784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（二）实训过程</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351282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通过对普通车床变速箱的实际操作，熟悉并掌握车床变速箱的结构设计和传动原理。掌握车床变速箱的各级转速的计算方法，为以后产品的机械部分齿轮传动设计打下基础。</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961281" y="260911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（三）实训总结</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656759" y="318497"/>
            <a:ext cx="671576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七、实训导引：轮系应用及变速计算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17" name="稻壳儿榴莲果果"/>
          <p:cNvPicPr/>
          <p:nvPr/>
        </p:nvPicPr>
        <p:blipFill rotWithShape="1">
          <a:blip r:embed="rId1" cstate="print"/>
          <a:srcRect l="11532" r="21854"/>
          <a:stretch>
            <a:fillRect/>
          </a:stretch>
        </p:blipFill>
        <p:spPr>
          <a:xfrm>
            <a:off x="1255395" y="902335"/>
            <a:ext cx="1915795" cy="1578610"/>
          </a:xfrm>
          <a:prstGeom prst="rect">
            <a:avLst/>
          </a:prstGeom>
        </p:spPr>
      </p:pic>
      <p:pic>
        <p:nvPicPr>
          <p:cNvPr id="19" name="稻壳儿榴莲果果"/>
          <p:cNvPicPr/>
          <p:nvPr/>
        </p:nvPicPr>
        <p:blipFill rotWithShape="1">
          <a:blip r:embed="rId2" cstate="print"/>
          <a:srcRect l="16693" r="16693"/>
          <a:stretch>
            <a:fillRect/>
          </a:stretch>
        </p:blipFill>
        <p:spPr>
          <a:xfrm>
            <a:off x="9189085" y="902335"/>
            <a:ext cx="1945005" cy="1451610"/>
          </a:xfrm>
          <a:prstGeom prst="rect">
            <a:avLst/>
          </a:prstGeom>
        </p:spPr>
      </p:pic>
      <p:pic>
        <p:nvPicPr>
          <p:cNvPr id="22" name="稻壳儿榴莲果果"/>
          <p:cNvPicPr/>
          <p:nvPr/>
        </p:nvPicPr>
        <p:blipFill rotWithShape="1">
          <a:blip r:embed="rId3" cstate="print"/>
          <a:srcRect l="16693" r="16693"/>
          <a:stretch>
            <a:fillRect/>
          </a:stretch>
        </p:blipFill>
        <p:spPr>
          <a:xfrm>
            <a:off x="5016500" y="902335"/>
            <a:ext cx="1945640" cy="14516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573569" y="3156918"/>
            <a:ext cx="7489217" cy="1106805"/>
          </a:xfrm>
          <a:prstGeom prst="rect">
            <a:avLst/>
          </a:prstGeom>
        </p:spPr>
        <p:txBody>
          <a:bodyPr wrap="square">
            <a:spAutoFit/>
          </a:bodyPr>
          <a:lstStyle/>
          <a:p>
            <a:r>
              <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谢谢观看</a:t>
            </a:r>
            <a:endPar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84" name="稻壳儿榴莲果果"/>
          <p:cNvSpPr/>
          <p:nvPr/>
        </p:nvSpPr>
        <p:spPr>
          <a:xfrm>
            <a:off x="592455" y="3133090"/>
            <a:ext cx="320992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旋紧螺旋副时的受力</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 旋紧螺旋副时的效率</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 松退时的自锁</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152923" y="260911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（一）矩形螺纹</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584700" y="3133090"/>
            <a:ext cx="364744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在螺旋传动中应采用多线、大螺距的螺纹以提高传动效率；在螺纹连接中应采用单线、小螺距的螺纹以提高自锁性和可靠性。</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4141750" y="2607848"/>
            <a:ext cx="40906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（二）影响效率和自锁性能的几何因素</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351282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螺纹预紧是在安装时将螺母拧紧，使连接受到一定的预紧力 F′。对于一般连接，通常对预紧力不加控制；对于重要连接（如汽缸盖的螺栓连接），预紧力必须加以控制，以保证连接的可靠性和密封性。</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616476" y="2609118"/>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（三）连接螺纹的预紧</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840149" y="318497"/>
            <a:ext cx="834898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二、螺旋副的受力分析、效率和自锁条件计算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17" name="稻壳儿榴莲果果"/>
          <p:cNvPicPr/>
          <p:nvPr/>
        </p:nvPicPr>
        <p:blipFill rotWithShape="1">
          <a:blip r:embed="rId1" cstate="print"/>
          <a:srcRect l="11532" r="21854"/>
          <a:stretch>
            <a:fillRect/>
          </a:stretch>
        </p:blipFill>
        <p:spPr>
          <a:xfrm>
            <a:off x="1255395" y="902335"/>
            <a:ext cx="1915795" cy="1578610"/>
          </a:xfrm>
          <a:prstGeom prst="rect">
            <a:avLst/>
          </a:prstGeom>
        </p:spPr>
      </p:pic>
      <p:pic>
        <p:nvPicPr>
          <p:cNvPr id="19" name="稻壳儿榴莲果果"/>
          <p:cNvPicPr/>
          <p:nvPr/>
        </p:nvPicPr>
        <p:blipFill rotWithShape="1">
          <a:blip r:embed="rId2" cstate="print"/>
          <a:srcRect l="16693" r="16693"/>
          <a:stretch>
            <a:fillRect/>
          </a:stretch>
        </p:blipFill>
        <p:spPr>
          <a:xfrm>
            <a:off x="9189085" y="902335"/>
            <a:ext cx="1945005" cy="1451610"/>
          </a:xfrm>
          <a:prstGeom prst="rect">
            <a:avLst/>
          </a:prstGeom>
        </p:spPr>
      </p:pic>
      <p:pic>
        <p:nvPicPr>
          <p:cNvPr id="22" name="稻壳儿榴莲果果"/>
          <p:cNvPicPr/>
          <p:nvPr/>
        </p:nvPicPr>
        <p:blipFill rotWithShape="1">
          <a:blip r:embed="rId3" cstate="print"/>
          <a:srcRect l="16693" r="16693"/>
          <a:stretch>
            <a:fillRect/>
          </a:stretch>
        </p:blipFill>
        <p:spPr>
          <a:xfrm>
            <a:off x="5016500" y="902335"/>
            <a:ext cx="1945640" cy="14516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184785" y="4134485"/>
            <a:ext cx="5702935" cy="2493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螺纹连接的基本类型有螺栓连接（普通螺栓连接和铰制孔用螺栓连接）、双头螺柱连接、螺钉连接和紧定螺钉连接。螺纹连接所用的连接件，如螺栓（包括普通螺栓和铰制孔用螺栓）、双头螺柱、螺钉、螺母、垫圈及其他一些附件等大多已标准化，设计时可按螺纹公称直径从相应的标准或机械设计手册中选用具体的类型及尺寸。</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2" name="稻壳儿榴莲果果"/>
          <p:cNvSpPr txBox="1"/>
          <p:nvPr/>
        </p:nvSpPr>
        <p:spPr>
          <a:xfrm>
            <a:off x="302260" y="3748405"/>
            <a:ext cx="589597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（一）螺纹连接的基本类型、特点及应用</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450330" y="4299585"/>
            <a:ext cx="4823460" cy="16617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设计螺纹连接件时应尽量选用标准件。常用螺纹连接件类型有：</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（1）螺栓。（2）双头螺柱。（3）螺钉。</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（4）紧定螺钉。（5）螺母。（6）垫圈。</a:t>
            </a:r>
            <a:endParaRPr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450362" y="374815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（二）螺纹连接件的主要类型</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cstate="print"/>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cstate="print"/>
          <a:srcRect t="7779" b="7779"/>
          <a:stretch>
            <a:fillRect/>
          </a:stretch>
        </p:blipFill>
        <p:spPr>
          <a:xfrm>
            <a:off x="6508034" y="1065317"/>
            <a:ext cx="4770112" cy="2683188"/>
          </a:xfrm>
          <a:prstGeom prst="rect">
            <a:avLst/>
          </a:prstGeom>
        </p:spPr>
      </p:pic>
      <p:sp>
        <p:nvSpPr>
          <p:cNvPr id="17" name="稻壳儿榴莲果果"/>
          <p:cNvSpPr/>
          <p:nvPr/>
        </p:nvSpPr>
        <p:spPr>
          <a:xfrm>
            <a:off x="794385" y="310486"/>
            <a:ext cx="589915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三、螺纹连接和螺纹连接件选用</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39" name="稻壳儿榴莲果果"/>
          <p:cNvGrpSpPr/>
          <p:nvPr/>
        </p:nvGrpSpPr>
        <p:grpSpPr>
          <a:xfrm>
            <a:off x="3991087" y="2257431"/>
            <a:ext cx="4495521" cy="2798663"/>
            <a:chOff x="0" y="70785"/>
            <a:chExt cx="9570884" cy="5849133"/>
          </a:xfrm>
        </p:grpSpPr>
        <p:sp>
          <p:nvSpPr>
            <p:cNvPr id="6319" name="稻壳儿榴莲果果"/>
            <p:cNvSpPr/>
            <p:nvPr/>
          </p:nvSpPr>
          <p:spPr>
            <a:xfrm>
              <a:off x="0" y="2804064"/>
              <a:ext cx="2808258"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0" name="稻壳儿榴莲果果"/>
            <p:cNvSpPr/>
            <p:nvPr/>
          </p:nvSpPr>
          <p:spPr>
            <a:xfrm>
              <a:off x="669469" y="3474389"/>
              <a:ext cx="1467450" cy="1467451"/>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1" name="稻壳儿榴莲果果"/>
            <p:cNvSpPr/>
            <p:nvPr/>
          </p:nvSpPr>
          <p:spPr>
            <a:xfrm>
              <a:off x="2017311" y="467161"/>
              <a:ext cx="3301140" cy="3281186"/>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2" name="稻壳儿榴莲果果"/>
            <p:cNvSpPr/>
            <p:nvPr/>
          </p:nvSpPr>
          <p:spPr>
            <a:xfrm>
              <a:off x="2756241" y="1206598"/>
              <a:ext cx="1825829" cy="1825829"/>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3" name="稻壳儿榴莲果果"/>
            <p:cNvSpPr/>
            <p:nvPr/>
          </p:nvSpPr>
          <p:spPr>
            <a:xfrm>
              <a:off x="5205265" y="1385729"/>
              <a:ext cx="2808259"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4" name="稻壳儿榴莲果果"/>
            <p:cNvSpPr/>
            <p:nvPr/>
          </p:nvSpPr>
          <p:spPr>
            <a:xfrm>
              <a:off x="5862322" y="2036212"/>
              <a:ext cx="1508747" cy="1508749"/>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5" name="稻壳儿榴莲果果"/>
            <p:cNvSpPr/>
            <p:nvPr/>
          </p:nvSpPr>
          <p:spPr>
            <a:xfrm rot="367275">
              <a:off x="7425559" y="107927"/>
              <a:ext cx="2137906" cy="2124982"/>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6" name="稻壳儿榴莲果果"/>
            <p:cNvSpPr/>
            <p:nvPr/>
          </p:nvSpPr>
          <p:spPr>
            <a:xfrm>
              <a:off x="7974386" y="638637"/>
              <a:ext cx="1063561" cy="1063561"/>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7" name="稻壳儿榴莲果果"/>
            <p:cNvSpPr/>
            <p:nvPr/>
          </p:nvSpPr>
          <p:spPr>
            <a:xfrm rot="16463910">
              <a:off x="1152071" y="1110017"/>
              <a:ext cx="1991891" cy="732405"/>
            </a:xfrm>
            <a:custGeom>
              <a:avLst/>
              <a:gdLst/>
              <a:ahLst/>
              <a:cxnLst>
                <a:cxn ang="0">
                  <a:pos x="wd2" y="hd2"/>
                </a:cxn>
                <a:cxn ang="5400000">
                  <a:pos x="wd2" y="hd2"/>
                </a:cxn>
                <a:cxn ang="10800000">
                  <a:pos x="wd2" y="hd2"/>
                </a:cxn>
                <a:cxn ang="16200000">
                  <a:pos x="wd2" y="hd2"/>
                </a:cxn>
              </a:cxnLst>
              <a:rect l="0" t="0" r="r" b="b"/>
              <a:pathLst>
                <a:path w="21600" h="18321" extrusionOk="0">
                  <a:moveTo>
                    <a:pt x="0" y="1575"/>
                  </a:moveTo>
                  <a:lnTo>
                    <a:pt x="0" y="1575"/>
                  </a:lnTo>
                  <a:cubicBezTo>
                    <a:pt x="8003" y="-3279"/>
                    <a:pt x="16492" y="3302"/>
                    <a:pt x="21600" y="18321"/>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28" name="稻壳儿榴莲果果"/>
            <p:cNvSpPr/>
            <p:nvPr/>
          </p:nvSpPr>
          <p:spPr>
            <a:xfrm rot="3420000">
              <a:off x="2565253" y="369881"/>
              <a:ext cx="147548" cy="221674"/>
            </a:xfrm>
            <a:prstGeom prst="triangle">
              <a:avLst/>
            </a:prstGeom>
            <a:solidFill>
              <a:srgbClr val="3F73DC"/>
            </a:solidFill>
            <a:ln w="12700" cap="flat">
              <a:solidFill>
                <a:srgbClr val="3F73DC"/>
              </a:solid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29" name="稻壳儿榴莲果果"/>
            <p:cNvSpPr/>
            <p:nvPr/>
          </p:nvSpPr>
          <p:spPr>
            <a:xfrm rot="16463910">
              <a:off x="1464940" y="4340613"/>
              <a:ext cx="1924761" cy="1197032"/>
            </a:xfrm>
            <a:custGeom>
              <a:avLst/>
              <a:gdLst/>
              <a:ahLst/>
              <a:cxnLst>
                <a:cxn ang="0">
                  <a:pos x="wd2" y="hd2"/>
                </a:cxn>
                <a:cxn ang="5400000">
                  <a:pos x="wd2" y="hd2"/>
                </a:cxn>
                <a:cxn ang="10800000">
                  <a:pos x="wd2" y="hd2"/>
                </a:cxn>
                <a:cxn ang="16200000">
                  <a:pos x="wd2" y="hd2"/>
                </a:cxn>
              </a:cxnLst>
              <a:rect l="0" t="0" r="r" b="b"/>
              <a:pathLst>
                <a:path w="21600" h="19468" extrusionOk="0">
                  <a:moveTo>
                    <a:pt x="21600" y="18982"/>
                  </a:moveTo>
                  <a:lnTo>
                    <a:pt x="21600" y="18982"/>
                  </a:lnTo>
                  <a:cubicBezTo>
                    <a:pt x="12109" y="21600"/>
                    <a:pt x="2786" y="13407"/>
                    <a:pt x="0"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0" name="稻壳儿榴莲果果"/>
            <p:cNvSpPr/>
            <p:nvPr/>
          </p:nvSpPr>
          <p:spPr>
            <a:xfrm rot="16463910">
              <a:off x="5506163" y="3356756"/>
              <a:ext cx="677257" cy="1383304"/>
            </a:xfrm>
            <a:custGeom>
              <a:avLst/>
              <a:gdLst/>
              <a:ahLst/>
              <a:cxnLst>
                <a:cxn ang="0">
                  <a:pos x="wd2" y="hd2"/>
                </a:cxn>
                <a:cxn ang="5400000">
                  <a:pos x="wd2" y="hd2"/>
                </a:cxn>
                <a:cxn ang="10800000">
                  <a:pos x="wd2" y="hd2"/>
                </a:cxn>
                <a:cxn ang="16200000">
                  <a:pos x="wd2" y="hd2"/>
                </a:cxn>
              </a:cxnLst>
              <a:rect l="0" t="0" r="r" b="b"/>
              <a:pathLst>
                <a:path w="21261" h="21600" extrusionOk="0">
                  <a:moveTo>
                    <a:pt x="11" y="21600"/>
                  </a:moveTo>
                  <a:lnTo>
                    <a:pt x="11" y="21600"/>
                  </a:lnTo>
                  <a:cubicBezTo>
                    <a:pt x="-339" y="13115"/>
                    <a:pt x="7577" y="5069"/>
                    <a:pt x="21261"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1" name="稻壳儿榴莲果果"/>
            <p:cNvSpPr/>
            <p:nvPr/>
          </p:nvSpPr>
          <p:spPr>
            <a:xfrm rot="16463910">
              <a:off x="6924212" y="464296"/>
              <a:ext cx="1000452" cy="400946"/>
            </a:xfrm>
            <a:custGeom>
              <a:avLst/>
              <a:gdLst/>
              <a:ahLst/>
              <a:cxnLst>
                <a:cxn ang="0">
                  <a:pos x="wd2" y="hd2"/>
                </a:cxn>
                <a:cxn ang="5400000">
                  <a:pos x="wd2" y="hd2"/>
                </a:cxn>
                <a:cxn ang="10800000">
                  <a:pos x="wd2" y="hd2"/>
                </a:cxn>
                <a:cxn ang="16200000">
                  <a:pos x="wd2" y="hd2"/>
                </a:cxn>
              </a:cxnLst>
              <a:rect l="0" t="0" r="r" b="b"/>
              <a:pathLst>
                <a:path w="21600" h="20625" extrusionOk="0">
                  <a:moveTo>
                    <a:pt x="0" y="102"/>
                  </a:moveTo>
                  <a:lnTo>
                    <a:pt x="0" y="102"/>
                  </a:lnTo>
                  <a:cubicBezTo>
                    <a:pt x="8088" y="-975"/>
                    <a:pt x="15970" y="6514"/>
                    <a:pt x="21600" y="20625"/>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2" name="稻壳儿榴莲果果"/>
            <p:cNvSpPr/>
            <p:nvPr/>
          </p:nvSpPr>
          <p:spPr>
            <a:xfrm rot="5280000">
              <a:off x="6518992" y="4318814"/>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3" name="稻壳儿榴莲果果"/>
            <p:cNvSpPr/>
            <p:nvPr/>
          </p:nvSpPr>
          <p:spPr>
            <a:xfrm rot="15780000">
              <a:off x="1640235" y="5735307"/>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4" name="稻壳儿榴莲果果"/>
            <p:cNvSpPr/>
            <p:nvPr/>
          </p:nvSpPr>
          <p:spPr>
            <a:xfrm rot="3000000">
              <a:off x="7638477" y="33723"/>
              <a:ext cx="147549" cy="221674"/>
            </a:xfrm>
            <a:prstGeom prst="triangle">
              <a:avLst/>
            </a:prstGeom>
            <a:solidFill>
              <a:srgbClr val="3F73DC"/>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5" name="稻壳儿榴莲果果"/>
            <p:cNvSpPr/>
            <p:nvPr/>
          </p:nvSpPr>
          <p:spPr>
            <a:xfrm>
              <a:off x="891393" y="2804064"/>
              <a:ext cx="1916864" cy="2395415"/>
            </a:xfrm>
            <a:custGeom>
              <a:avLst/>
              <a:gdLst/>
              <a:ahLst/>
              <a:cxnLst>
                <a:cxn ang="0">
                  <a:pos x="wd2" y="hd2"/>
                </a:cxn>
                <a:cxn ang="5400000">
                  <a:pos x="wd2" y="hd2"/>
                </a:cxn>
                <a:cxn ang="10800000">
                  <a:pos x="wd2" y="hd2"/>
                </a:cxn>
                <a:cxn ang="16200000">
                  <a:pos x="wd2" y="hd2"/>
                </a:cxn>
              </a:cxnLst>
              <a:rect l="0" t="0" r="r" b="b"/>
              <a:pathLst>
                <a:path w="21600" h="21600" extrusionOk="0">
                  <a:moveTo>
                    <a:pt x="5767" y="6044"/>
                  </a:moveTo>
                  <a:cubicBezTo>
                    <a:pt x="10333" y="6044"/>
                    <a:pt x="14035" y="9007"/>
                    <a:pt x="14035" y="12661"/>
                  </a:cubicBezTo>
                  <a:cubicBezTo>
                    <a:pt x="14035" y="15858"/>
                    <a:pt x="11201" y="18525"/>
                    <a:pt x="7433" y="19142"/>
                  </a:cubicBezTo>
                  <a:lnTo>
                    <a:pt x="6992" y="19196"/>
                  </a:lnTo>
                  <a:lnTo>
                    <a:pt x="6425" y="18857"/>
                  </a:lnTo>
                  <a:cubicBezTo>
                    <a:pt x="2501" y="16265"/>
                    <a:pt x="0" y="12344"/>
                    <a:pt x="0" y="7955"/>
                  </a:cubicBezTo>
                  <a:lnTo>
                    <a:pt x="2" y="7929"/>
                  </a:lnTo>
                  <a:lnTo>
                    <a:pt x="1145" y="7174"/>
                  </a:lnTo>
                  <a:cubicBezTo>
                    <a:pt x="2464" y="6461"/>
                    <a:pt x="4055" y="6044"/>
                    <a:pt x="5767" y="6044"/>
                  </a:cubicBezTo>
                  <a:close/>
                  <a:moveTo>
                    <a:pt x="5699" y="0"/>
                  </a:moveTo>
                  <a:cubicBezTo>
                    <a:pt x="5699" y="0"/>
                    <a:pt x="5699" y="0"/>
                    <a:pt x="6563" y="2093"/>
                  </a:cubicBezTo>
                  <a:cubicBezTo>
                    <a:pt x="7191" y="2123"/>
                    <a:pt x="7820" y="2186"/>
                    <a:pt x="8409" y="2279"/>
                  </a:cubicBezTo>
                  <a:cubicBezTo>
                    <a:pt x="8409" y="2279"/>
                    <a:pt x="8409" y="2279"/>
                    <a:pt x="9940" y="437"/>
                  </a:cubicBezTo>
                  <a:cubicBezTo>
                    <a:pt x="9940" y="437"/>
                    <a:pt x="9940" y="437"/>
                    <a:pt x="11863" y="937"/>
                  </a:cubicBezTo>
                  <a:cubicBezTo>
                    <a:pt x="11863" y="937"/>
                    <a:pt x="11863" y="937"/>
                    <a:pt x="11628" y="3154"/>
                  </a:cubicBezTo>
                  <a:cubicBezTo>
                    <a:pt x="12137" y="3341"/>
                    <a:pt x="12649" y="3560"/>
                    <a:pt x="13119" y="3809"/>
                  </a:cubicBezTo>
                  <a:cubicBezTo>
                    <a:pt x="13119" y="3809"/>
                    <a:pt x="13119" y="3809"/>
                    <a:pt x="15397" y="2561"/>
                  </a:cubicBezTo>
                  <a:cubicBezTo>
                    <a:pt x="15397" y="2561"/>
                    <a:pt x="15397" y="2561"/>
                    <a:pt x="16928" y="3623"/>
                  </a:cubicBezTo>
                  <a:cubicBezTo>
                    <a:pt x="16928" y="3623"/>
                    <a:pt x="16928" y="3623"/>
                    <a:pt x="15671" y="5590"/>
                  </a:cubicBezTo>
                  <a:cubicBezTo>
                    <a:pt x="16103" y="5965"/>
                    <a:pt x="16456" y="6370"/>
                    <a:pt x="16811" y="6776"/>
                  </a:cubicBezTo>
                  <a:cubicBezTo>
                    <a:pt x="16811" y="6776"/>
                    <a:pt x="16811" y="6776"/>
                    <a:pt x="19558" y="6308"/>
                  </a:cubicBezTo>
                  <a:cubicBezTo>
                    <a:pt x="19558" y="6308"/>
                    <a:pt x="19558" y="6308"/>
                    <a:pt x="20422" y="7744"/>
                  </a:cubicBezTo>
                  <a:cubicBezTo>
                    <a:pt x="20422" y="7744"/>
                    <a:pt x="20422" y="7744"/>
                    <a:pt x="18302" y="9213"/>
                  </a:cubicBezTo>
                  <a:cubicBezTo>
                    <a:pt x="18499" y="9650"/>
                    <a:pt x="18655" y="10055"/>
                    <a:pt x="18734" y="10492"/>
                  </a:cubicBezTo>
                  <a:cubicBezTo>
                    <a:pt x="18734" y="10492"/>
                    <a:pt x="18734" y="10492"/>
                    <a:pt x="21483" y="10899"/>
                  </a:cubicBezTo>
                  <a:cubicBezTo>
                    <a:pt x="21483" y="10899"/>
                    <a:pt x="21483" y="10899"/>
                    <a:pt x="21600" y="12522"/>
                  </a:cubicBezTo>
                  <a:cubicBezTo>
                    <a:pt x="21600" y="12522"/>
                    <a:pt x="21600" y="12522"/>
                    <a:pt x="19008" y="13209"/>
                  </a:cubicBezTo>
                  <a:cubicBezTo>
                    <a:pt x="18969" y="13709"/>
                    <a:pt x="18852" y="14209"/>
                    <a:pt x="18734" y="14678"/>
                  </a:cubicBezTo>
                  <a:cubicBezTo>
                    <a:pt x="18734" y="14678"/>
                    <a:pt x="18734" y="14678"/>
                    <a:pt x="21051" y="15895"/>
                  </a:cubicBezTo>
                  <a:cubicBezTo>
                    <a:pt x="21051" y="15895"/>
                    <a:pt x="21051" y="15895"/>
                    <a:pt x="20422" y="17394"/>
                  </a:cubicBezTo>
                  <a:cubicBezTo>
                    <a:pt x="20422" y="17394"/>
                    <a:pt x="20422" y="17394"/>
                    <a:pt x="17634" y="17238"/>
                  </a:cubicBezTo>
                  <a:cubicBezTo>
                    <a:pt x="17400" y="17643"/>
                    <a:pt x="17124" y="18018"/>
                    <a:pt x="16811" y="18394"/>
                  </a:cubicBezTo>
                  <a:cubicBezTo>
                    <a:pt x="16811" y="18394"/>
                    <a:pt x="16811" y="18394"/>
                    <a:pt x="18380" y="20236"/>
                  </a:cubicBezTo>
                  <a:cubicBezTo>
                    <a:pt x="18380" y="20236"/>
                    <a:pt x="18380" y="20236"/>
                    <a:pt x="17045" y="21422"/>
                  </a:cubicBezTo>
                  <a:cubicBezTo>
                    <a:pt x="17045" y="21422"/>
                    <a:pt x="17045" y="21422"/>
                    <a:pt x="14572" y="20454"/>
                  </a:cubicBezTo>
                  <a:cubicBezTo>
                    <a:pt x="14101" y="20766"/>
                    <a:pt x="13630" y="21078"/>
                    <a:pt x="13081" y="21360"/>
                  </a:cubicBezTo>
                  <a:cubicBezTo>
                    <a:pt x="13081" y="21360"/>
                    <a:pt x="13081" y="21360"/>
                    <a:pt x="13112" y="21476"/>
                  </a:cubicBezTo>
                  <a:lnTo>
                    <a:pt x="13145" y="21600"/>
                  </a:lnTo>
                  <a:lnTo>
                    <a:pt x="12405" y="21448"/>
                  </a:lnTo>
                  <a:cubicBezTo>
                    <a:pt x="11299" y="21172"/>
                    <a:pt x="10240" y="20813"/>
                    <a:pt x="9239" y="20378"/>
                  </a:cubicBezTo>
                  <a:lnTo>
                    <a:pt x="9002" y="20262"/>
                  </a:lnTo>
                  <a:lnTo>
                    <a:pt x="9299" y="20188"/>
                  </a:lnTo>
                  <a:cubicBezTo>
                    <a:pt x="9621" y="20093"/>
                    <a:pt x="9939" y="19984"/>
                    <a:pt x="10253" y="19861"/>
                  </a:cubicBezTo>
                  <a:cubicBezTo>
                    <a:pt x="15318" y="17894"/>
                    <a:pt x="17400" y="13022"/>
                    <a:pt x="14925" y="9025"/>
                  </a:cubicBezTo>
                  <a:cubicBezTo>
                    <a:pt x="13225" y="6255"/>
                    <a:pt x="9817" y="4607"/>
                    <a:pt x="6208" y="4487"/>
                  </a:cubicBezTo>
                  <a:cubicBezTo>
                    <a:pt x="4567" y="4433"/>
                    <a:pt x="2885" y="4694"/>
                    <a:pt x="1302" y="5309"/>
                  </a:cubicBezTo>
                  <a:lnTo>
                    <a:pt x="218" y="5846"/>
                  </a:lnTo>
                  <a:lnTo>
                    <a:pt x="359" y="5108"/>
                  </a:lnTo>
                  <a:cubicBezTo>
                    <a:pt x="476" y="4648"/>
                    <a:pt x="622" y="4196"/>
                    <a:pt x="794" y="3754"/>
                  </a:cubicBezTo>
                  <a:lnTo>
                    <a:pt x="1379" y="2475"/>
                  </a:lnTo>
                  <a:lnTo>
                    <a:pt x="1538" y="2623"/>
                  </a:lnTo>
                  <a:cubicBezTo>
                    <a:pt x="2087" y="2467"/>
                    <a:pt x="2637" y="2342"/>
                    <a:pt x="3186" y="2279"/>
                  </a:cubicBezTo>
                  <a:cubicBezTo>
                    <a:pt x="3186" y="2279"/>
                    <a:pt x="3186" y="2279"/>
                    <a:pt x="3697" y="93"/>
                  </a:cubicBezTo>
                  <a:cubicBezTo>
                    <a:pt x="3697" y="93"/>
                    <a:pt x="3697" y="93"/>
                    <a:pt x="5699"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6" name="稻壳儿榴莲果果"/>
            <p:cNvSpPr/>
            <p:nvPr/>
          </p:nvSpPr>
          <p:spPr>
            <a:xfrm>
              <a:off x="2887253" y="467161"/>
              <a:ext cx="2431198" cy="2789937"/>
            </a:xfrm>
            <a:custGeom>
              <a:avLst/>
              <a:gdLst/>
              <a:ahLst/>
              <a:cxnLst>
                <a:cxn ang="0">
                  <a:pos x="wd2" y="hd2"/>
                </a:cxn>
                <a:cxn ang="5400000">
                  <a:pos x="wd2" y="hd2"/>
                </a:cxn>
                <a:cxn ang="10800000">
                  <a:pos x="wd2" y="hd2"/>
                </a:cxn>
                <a:cxn ang="16200000">
                  <a:pos x="wd2" y="hd2"/>
                </a:cxn>
              </a:cxnLst>
              <a:rect l="0" t="0" r="r" b="b"/>
              <a:pathLst>
                <a:path w="21600" h="21600" extrusionOk="0">
                  <a:moveTo>
                    <a:pt x="6947" y="5725"/>
                  </a:moveTo>
                  <a:cubicBezTo>
                    <a:pt x="11426" y="5725"/>
                    <a:pt x="15058" y="8889"/>
                    <a:pt x="15058" y="12793"/>
                  </a:cubicBezTo>
                  <a:cubicBezTo>
                    <a:pt x="15058" y="16208"/>
                    <a:pt x="12277" y="19058"/>
                    <a:pt x="8581" y="19717"/>
                  </a:cubicBezTo>
                  <a:lnTo>
                    <a:pt x="8133" y="19777"/>
                  </a:lnTo>
                  <a:lnTo>
                    <a:pt x="7120" y="19240"/>
                  </a:lnTo>
                  <a:cubicBezTo>
                    <a:pt x="3674" y="17212"/>
                    <a:pt x="1172" y="14057"/>
                    <a:pt x="309" y="10382"/>
                  </a:cubicBezTo>
                  <a:lnTo>
                    <a:pt x="79" y="9069"/>
                  </a:lnTo>
                  <a:lnTo>
                    <a:pt x="221" y="8841"/>
                  </a:lnTo>
                  <a:cubicBezTo>
                    <a:pt x="1679" y="6961"/>
                    <a:pt x="4147" y="5725"/>
                    <a:pt x="6947" y="5725"/>
                  </a:cubicBezTo>
                  <a:close/>
                  <a:moveTo>
                    <a:pt x="6862" y="0"/>
                  </a:moveTo>
                  <a:cubicBezTo>
                    <a:pt x="6862" y="0"/>
                    <a:pt x="6862" y="0"/>
                    <a:pt x="7663" y="2112"/>
                  </a:cubicBezTo>
                  <a:cubicBezTo>
                    <a:pt x="8246" y="2143"/>
                    <a:pt x="8828" y="2206"/>
                    <a:pt x="9374" y="2300"/>
                  </a:cubicBezTo>
                  <a:cubicBezTo>
                    <a:pt x="9374" y="2300"/>
                    <a:pt x="9374" y="2300"/>
                    <a:pt x="10793" y="441"/>
                  </a:cubicBezTo>
                  <a:cubicBezTo>
                    <a:pt x="10793" y="441"/>
                    <a:pt x="10793" y="441"/>
                    <a:pt x="12576" y="946"/>
                  </a:cubicBezTo>
                  <a:cubicBezTo>
                    <a:pt x="12576" y="946"/>
                    <a:pt x="12576" y="946"/>
                    <a:pt x="12357" y="3184"/>
                  </a:cubicBezTo>
                  <a:cubicBezTo>
                    <a:pt x="12830" y="3372"/>
                    <a:pt x="13304" y="3593"/>
                    <a:pt x="13740" y="3845"/>
                  </a:cubicBezTo>
                  <a:cubicBezTo>
                    <a:pt x="13740" y="3845"/>
                    <a:pt x="13740" y="3845"/>
                    <a:pt x="15851" y="2585"/>
                  </a:cubicBezTo>
                  <a:cubicBezTo>
                    <a:pt x="15851" y="2585"/>
                    <a:pt x="15851" y="2585"/>
                    <a:pt x="17270" y="3656"/>
                  </a:cubicBezTo>
                  <a:cubicBezTo>
                    <a:pt x="17270" y="3656"/>
                    <a:pt x="17270" y="3656"/>
                    <a:pt x="16105" y="5642"/>
                  </a:cubicBezTo>
                  <a:cubicBezTo>
                    <a:pt x="16505" y="6020"/>
                    <a:pt x="16833" y="6430"/>
                    <a:pt x="17161" y="6839"/>
                  </a:cubicBezTo>
                  <a:cubicBezTo>
                    <a:pt x="17161" y="6839"/>
                    <a:pt x="17161" y="6839"/>
                    <a:pt x="19707" y="6366"/>
                  </a:cubicBezTo>
                  <a:cubicBezTo>
                    <a:pt x="19707" y="6366"/>
                    <a:pt x="19707" y="6366"/>
                    <a:pt x="20508" y="7816"/>
                  </a:cubicBezTo>
                  <a:cubicBezTo>
                    <a:pt x="20508" y="7816"/>
                    <a:pt x="20508" y="7816"/>
                    <a:pt x="18544" y="9298"/>
                  </a:cubicBezTo>
                  <a:cubicBezTo>
                    <a:pt x="18725" y="9739"/>
                    <a:pt x="18871" y="10148"/>
                    <a:pt x="18944" y="10589"/>
                  </a:cubicBezTo>
                  <a:cubicBezTo>
                    <a:pt x="18944" y="10589"/>
                    <a:pt x="18944" y="10589"/>
                    <a:pt x="21491" y="11000"/>
                  </a:cubicBezTo>
                  <a:cubicBezTo>
                    <a:pt x="21491" y="11000"/>
                    <a:pt x="21491" y="11000"/>
                    <a:pt x="21600" y="12638"/>
                  </a:cubicBezTo>
                  <a:cubicBezTo>
                    <a:pt x="21600" y="12638"/>
                    <a:pt x="21600" y="12638"/>
                    <a:pt x="19198" y="13332"/>
                  </a:cubicBezTo>
                  <a:cubicBezTo>
                    <a:pt x="19161" y="13837"/>
                    <a:pt x="19053" y="14341"/>
                    <a:pt x="18944" y="14814"/>
                  </a:cubicBezTo>
                  <a:cubicBezTo>
                    <a:pt x="18944" y="14814"/>
                    <a:pt x="18944" y="14814"/>
                    <a:pt x="21091" y="16043"/>
                  </a:cubicBezTo>
                  <a:cubicBezTo>
                    <a:pt x="21091" y="16043"/>
                    <a:pt x="21091" y="16043"/>
                    <a:pt x="20508" y="17555"/>
                  </a:cubicBezTo>
                  <a:cubicBezTo>
                    <a:pt x="20508" y="17555"/>
                    <a:pt x="20508" y="17555"/>
                    <a:pt x="17924" y="17398"/>
                  </a:cubicBezTo>
                  <a:cubicBezTo>
                    <a:pt x="17707" y="17807"/>
                    <a:pt x="17452" y="18186"/>
                    <a:pt x="17161" y="18564"/>
                  </a:cubicBezTo>
                  <a:cubicBezTo>
                    <a:pt x="17161" y="18564"/>
                    <a:pt x="17161" y="18564"/>
                    <a:pt x="18616" y="20424"/>
                  </a:cubicBezTo>
                  <a:cubicBezTo>
                    <a:pt x="18616" y="20424"/>
                    <a:pt x="18616" y="20424"/>
                    <a:pt x="17787" y="21226"/>
                  </a:cubicBezTo>
                  <a:lnTo>
                    <a:pt x="17404" y="21597"/>
                  </a:lnTo>
                  <a:lnTo>
                    <a:pt x="17329" y="21600"/>
                  </a:lnTo>
                  <a:lnTo>
                    <a:pt x="17258" y="21569"/>
                  </a:lnTo>
                  <a:cubicBezTo>
                    <a:pt x="17056" y="21484"/>
                    <a:pt x="16519" y="21255"/>
                    <a:pt x="15087" y="20644"/>
                  </a:cubicBezTo>
                  <a:cubicBezTo>
                    <a:pt x="14868" y="20801"/>
                    <a:pt x="14650" y="20959"/>
                    <a:pt x="14422" y="21113"/>
                  </a:cubicBezTo>
                  <a:lnTo>
                    <a:pt x="13823" y="21485"/>
                  </a:lnTo>
                  <a:lnTo>
                    <a:pt x="12911" y="21364"/>
                  </a:lnTo>
                  <a:cubicBezTo>
                    <a:pt x="11857" y="21176"/>
                    <a:pt x="10840" y="20899"/>
                    <a:pt x="9871" y="20542"/>
                  </a:cubicBezTo>
                  <a:lnTo>
                    <a:pt x="9760" y="20495"/>
                  </a:lnTo>
                  <a:lnTo>
                    <a:pt x="10200" y="20375"/>
                  </a:lnTo>
                  <a:cubicBezTo>
                    <a:pt x="10498" y="20279"/>
                    <a:pt x="10793" y="20169"/>
                    <a:pt x="11084" y="20045"/>
                  </a:cubicBezTo>
                  <a:cubicBezTo>
                    <a:pt x="15778" y="18060"/>
                    <a:pt x="17707" y="13143"/>
                    <a:pt x="15414" y="9109"/>
                  </a:cubicBezTo>
                  <a:cubicBezTo>
                    <a:pt x="13838" y="6314"/>
                    <a:pt x="10680" y="4650"/>
                    <a:pt x="7334" y="4529"/>
                  </a:cubicBezTo>
                  <a:cubicBezTo>
                    <a:pt x="5814" y="4474"/>
                    <a:pt x="4254" y="4737"/>
                    <a:pt x="2787" y="5358"/>
                  </a:cubicBezTo>
                  <a:cubicBezTo>
                    <a:pt x="2205" y="5606"/>
                    <a:pt x="1665" y="5900"/>
                    <a:pt x="1170" y="6231"/>
                  </a:cubicBezTo>
                  <a:lnTo>
                    <a:pt x="0" y="7188"/>
                  </a:lnTo>
                  <a:lnTo>
                    <a:pt x="63" y="6095"/>
                  </a:lnTo>
                  <a:cubicBezTo>
                    <a:pt x="229" y="4671"/>
                    <a:pt x="638" y="3311"/>
                    <a:pt x="1252" y="2044"/>
                  </a:cubicBezTo>
                  <a:lnTo>
                    <a:pt x="1670" y="1289"/>
                  </a:lnTo>
                  <a:lnTo>
                    <a:pt x="1740" y="1361"/>
                  </a:lnTo>
                  <a:cubicBezTo>
                    <a:pt x="1986" y="1610"/>
                    <a:pt x="2378" y="2009"/>
                    <a:pt x="3006" y="2647"/>
                  </a:cubicBezTo>
                  <a:cubicBezTo>
                    <a:pt x="3515" y="2490"/>
                    <a:pt x="4024" y="2364"/>
                    <a:pt x="4534" y="2300"/>
                  </a:cubicBezTo>
                  <a:cubicBezTo>
                    <a:pt x="4534" y="2300"/>
                    <a:pt x="4534" y="2300"/>
                    <a:pt x="5007" y="94"/>
                  </a:cubicBezTo>
                  <a:cubicBezTo>
                    <a:pt x="5007" y="94"/>
                    <a:pt x="5007" y="94"/>
                    <a:pt x="6862"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7" name="稻壳儿榴莲果果"/>
            <p:cNvSpPr/>
            <p:nvPr/>
          </p:nvSpPr>
          <p:spPr>
            <a:xfrm>
              <a:off x="5924946" y="1385729"/>
              <a:ext cx="2088578" cy="2123330"/>
            </a:xfrm>
            <a:custGeom>
              <a:avLst/>
              <a:gdLst/>
              <a:ahLst/>
              <a:cxnLst>
                <a:cxn ang="0">
                  <a:pos x="wd2" y="hd2"/>
                </a:cxn>
                <a:cxn ang="5400000">
                  <a:pos x="wd2" y="hd2"/>
                </a:cxn>
                <a:cxn ang="10800000">
                  <a:pos x="wd2" y="hd2"/>
                </a:cxn>
                <a:cxn ang="16200000">
                  <a:pos x="wd2" y="hd2"/>
                </a:cxn>
              </a:cxnLst>
              <a:rect l="0" t="0" r="r" b="b"/>
              <a:pathLst>
                <a:path w="21600" h="21600" extrusionOk="0">
                  <a:moveTo>
                    <a:pt x="7154" y="6617"/>
                  </a:moveTo>
                  <a:cubicBezTo>
                    <a:pt x="11463" y="6617"/>
                    <a:pt x="14956" y="10053"/>
                    <a:pt x="14956" y="14291"/>
                  </a:cubicBezTo>
                  <a:cubicBezTo>
                    <a:pt x="14956" y="16940"/>
                    <a:pt x="13591" y="19276"/>
                    <a:pt x="11516" y="20655"/>
                  </a:cubicBezTo>
                  <a:lnTo>
                    <a:pt x="10704" y="21088"/>
                  </a:lnTo>
                  <a:lnTo>
                    <a:pt x="10191" y="20959"/>
                  </a:lnTo>
                  <a:cubicBezTo>
                    <a:pt x="5650" y="19569"/>
                    <a:pt x="2065" y="16043"/>
                    <a:pt x="652" y="11575"/>
                  </a:cubicBezTo>
                  <a:lnTo>
                    <a:pt x="383" y="10547"/>
                  </a:lnTo>
                  <a:lnTo>
                    <a:pt x="685" y="10001"/>
                  </a:lnTo>
                  <a:cubicBezTo>
                    <a:pt x="2087" y="7959"/>
                    <a:pt x="4461" y="6617"/>
                    <a:pt x="7154" y="6617"/>
                  </a:cubicBezTo>
                  <a:close/>
                  <a:moveTo>
                    <a:pt x="7006" y="0"/>
                  </a:moveTo>
                  <a:cubicBezTo>
                    <a:pt x="7006" y="0"/>
                    <a:pt x="7006" y="0"/>
                    <a:pt x="7799" y="2361"/>
                  </a:cubicBezTo>
                  <a:cubicBezTo>
                    <a:pt x="8376" y="2395"/>
                    <a:pt x="8953" y="2466"/>
                    <a:pt x="9493" y="2571"/>
                  </a:cubicBezTo>
                  <a:cubicBezTo>
                    <a:pt x="9493" y="2571"/>
                    <a:pt x="9493" y="2571"/>
                    <a:pt x="10898" y="493"/>
                  </a:cubicBezTo>
                  <a:cubicBezTo>
                    <a:pt x="10898" y="493"/>
                    <a:pt x="10898" y="493"/>
                    <a:pt x="12664" y="1057"/>
                  </a:cubicBezTo>
                  <a:cubicBezTo>
                    <a:pt x="12664" y="1057"/>
                    <a:pt x="12664" y="1057"/>
                    <a:pt x="12447" y="3559"/>
                  </a:cubicBezTo>
                  <a:cubicBezTo>
                    <a:pt x="12915" y="3769"/>
                    <a:pt x="13385" y="4016"/>
                    <a:pt x="13816" y="4297"/>
                  </a:cubicBezTo>
                  <a:cubicBezTo>
                    <a:pt x="13816" y="4297"/>
                    <a:pt x="13816" y="4297"/>
                    <a:pt x="15907" y="2889"/>
                  </a:cubicBezTo>
                  <a:cubicBezTo>
                    <a:pt x="15907" y="2889"/>
                    <a:pt x="15907" y="2889"/>
                    <a:pt x="17312" y="4087"/>
                  </a:cubicBezTo>
                  <a:cubicBezTo>
                    <a:pt x="17312" y="4087"/>
                    <a:pt x="17312" y="4087"/>
                    <a:pt x="16158" y="6306"/>
                  </a:cubicBezTo>
                  <a:cubicBezTo>
                    <a:pt x="16555" y="6729"/>
                    <a:pt x="16879" y="7187"/>
                    <a:pt x="17205" y="7644"/>
                  </a:cubicBezTo>
                  <a:cubicBezTo>
                    <a:pt x="17205" y="7644"/>
                    <a:pt x="17205" y="7644"/>
                    <a:pt x="19726" y="7116"/>
                  </a:cubicBezTo>
                  <a:cubicBezTo>
                    <a:pt x="19726" y="7116"/>
                    <a:pt x="19726" y="7116"/>
                    <a:pt x="20519" y="8737"/>
                  </a:cubicBezTo>
                  <a:cubicBezTo>
                    <a:pt x="20519" y="8737"/>
                    <a:pt x="20519" y="8737"/>
                    <a:pt x="18573" y="10393"/>
                  </a:cubicBezTo>
                  <a:cubicBezTo>
                    <a:pt x="18754" y="10886"/>
                    <a:pt x="18897" y="11343"/>
                    <a:pt x="18970" y="11836"/>
                  </a:cubicBezTo>
                  <a:cubicBezTo>
                    <a:pt x="18970" y="11836"/>
                    <a:pt x="18970" y="11836"/>
                    <a:pt x="21492" y="12295"/>
                  </a:cubicBezTo>
                  <a:cubicBezTo>
                    <a:pt x="21492" y="12295"/>
                    <a:pt x="21492" y="12295"/>
                    <a:pt x="21600" y="14126"/>
                  </a:cubicBezTo>
                  <a:cubicBezTo>
                    <a:pt x="21600" y="14126"/>
                    <a:pt x="21600" y="14126"/>
                    <a:pt x="19221" y="14902"/>
                  </a:cubicBezTo>
                  <a:cubicBezTo>
                    <a:pt x="19185" y="15466"/>
                    <a:pt x="19078" y="16030"/>
                    <a:pt x="18970" y="16558"/>
                  </a:cubicBezTo>
                  <a:cubicBezTo>
                    <a:pt x="18970" y="16558"/>
                    <a:pt x="18970" y="16558"/>
                    <a:pt x="21096" y="17932"/>
                  </a:cubicBezTo>
                  <a:cubicBezTo>
                    <a:pt x="21096" y="17932"/>
                    <a:pt x="21096" y="17932"/>
                    <a:pt x="20519" y="19623"/>
                  </a:cubicBezTo>
                  <a:cubicBezTo>
                    <a:pt x="20519" y="19623"/>
                    <a:pt x="20519" y="19623"/>
                    <a:pt x="17960" y="19447"/>
                  </a:cubicBezTo>
                  <a:cubicBezTo>
                    <a:pt x="17745" y="19904"/>
                    <a:pt x="17492" y="20327"/>
                    <a:pt x="17205" y="20751"/>
                  </a:cubicBezTo>
                  <a:cubicBezTo>
                    <a:pt x="17205" y="20751"/>
                    <a:pt x="17205" y="20751"/>
                    <a:pt x="17556" y="21258"/>
                  </a:cubicBezTo>
                  <a:lnTo>
                    <a:pt x="17568" y="21275"/>
                  </a:lnTo>
                  <a:lnTo>
                    <a:pt x="17428" y="21310"/>
                  </a:lnTo>
                  <a:cubicBezTo>
                    <a:pt x="16483" y="21500"/>
                    <a:pt x="15506" y="21600"/>
                    <a:pt x="14505" y="21600"/>
                  </a:cubicBezTo>
                  <a:cubicBezTo>
                    <a:pt x="14004" y="21600"/>
                    <a:pt x="13509" y="21575"/>
                    <a:pt x="13022" y="21526"/>
                  </a:cubicBezTo>
                  <a:lnTo>
                    <a:pt x="12720" y="21481"/>
                  </a:lnTo>
                  <a:lnTo>
                    <a:pt x="12798" y="21428"/>
                  </a:lnTo>
                  <a:cubicBezTo>
                    <a:pt x="16247" y="18828"/>
                    <a:pt x="17461" y="14127"/>
                    <a:pt x="15474" y="10181"/>
                  </a:cubicBezTo>
                  <a:cubicBezTo>
                    <a:pt x="13914" y="7057"/>
                    <a:pt x="10786" y="5198"/>
                    <a:pt x="7473" y="5062"/>
                  </a:cubicBezTo>
                  <a:cubicBezTo>
                    <a:pt x="5967" y="5001"/>
                    <a:pt x="4423" y="5295"/>
                    <a:pt x="2971" y="5989"/>
                  </a:cubicBezTo>
                  <a:cubicBezTo>
                    <a:pt x="2394" y="6267"/>
                    <a:pt x="1860" y="6595"/>
                    <a:pt x="1369" y="6965"/>
                  </a:cubicBezTo>
                  <a:lnTo>
                    <a:pt x="44" y="8189"/>
                  </a:lnTo>
                  <a:lnTo>
                    <a:pt x="0" y="7333"/>
                  </a:lnTo>
                  <a:cubicBezTo>
                    <a:pt x="0" y="6348"/>
                    <a:pt x="101" y="5386"/>
                    <a:pt x="295" y="4458"/>
                  </a:cubicBezTo>
                  <a:lnTo>
                    <a:pt x="328" y="4331"/>
                  </a:lnTo>
                  <a:lnTo>
                    <a:pt x="376" y="4297"/>
                  </a:lnTo>
                  <a:cubicBezTo>
                    <a:pt x="376" y="4297"/>
                    <a:pt x="376" y="4297"/>
                    <a:pt x="368" y="4259"/>
                  </a:cubicBezTo>
                  <a:lnTo>
                    <a:pt x="359" y="4213"/>
                  </a:lnTo>
                  <a:lnTo>
                    <a:pt x="652" y="3090"/>
                  </a:lnTo>
                  <a:cubicBezTo>
                    <a:pt x="793" y="2644"/>
                    <a:pt x="956" y="2206"/>
                    <a:pt x="1140" y="1779"/>
                  </a:cubicBezTo>
                  <a:lnTo>
                    <a:pt x="1483" y="1079"/>
                  </a:lnTo>
                  <a:lnTo>
                    <a:pt x="1529" y="1057"/>
                  </a:lnTo>
                  <a:cubicBezTo>
                    <a:pt x="1529" y="1057"/>
                    <a:pt x="1529" y="1057"/>
                    <a:pt x="3187" y="2959"/>
                  </a:cubicBezTo>
                  <a:cubicBezTo>
                    <a:pt x="3692" y="2783"/>
                    <a:pt x="4196" y="2642"/>
                    <a:pt x="4700" y="2571"/>
                  </a:cubicBezTo>
                  <a:cubicBezTo>
                    <a:pt x="4700" y="2571"/>
                    <a:pt x="4700" y="2571"/>
                    <a:pt x="5169" y="105"/>
                  </a:cubicBezTo>
                  <a:cubicBezTo>
                    <a:pt x="5169" y="105"/>
                    <a:pt x="5169" y="105"/>
                    <a:pt x="70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8" name="稻壳儿榴莲果果"/>
            <p:cNvSpPr/>
            <p:nvPr/>
          </p:nvSpPr>
          <p:spPr>
            <a:xfrm>
              <a:off x="8079408" y="115274"/>
              <a:ext cx="1491476" cy="1502439"/>
            </a:xfrm>
            <a:custGeom>
              <a:avLst/>
              <a:gdLst/>
              <a:ahLst/>
              <a:cxnLst>
                <a:cxn ang="0">
                  <a:pos x="wd2" y="hd2"/>
                </a:cxn>
                <a:cxn ang="5400000">
                  <a:pos x="wd2" y="hd2"/>
                </a:cxn>
                <a:cxn ang="10800000">
                  <a:pos x="wd2" y="hd2"/>
                </a:cxn>
                <a:cxn ang="16200000">
                  <a:pos x="wd2" y="hd2"/>
                </a:cxn>
              </a:cxnLst>
              <a:rect l="0" t="0" r="r" b="b"/>
              <a:pathLst>
                <a:path w="21600" h="21600" extrusionOk="0">
                  <a:moveTo>
                    <a:pt x="6270" y="7646"/>
                  </a:moveTo>
                  <a:cubicBezTo>
                    <a:pt x="10524" y="7646"/>
                    <a:pt x="13972" y="11069"/>
                    <a:pt x="13972" y="15291"/>
                  </a:cubicBezTo>
                  <a:cubicBezTo>
                    <a:pt x="13972" y="17402"/>
                    <a:pt x="13110" y="19313"/>
                    <a:pt x="11716" y="20697"/>
                  </a:cubicBezTo>
                  <a:lnTo>
                    <a:pt x="10834" y="21420"/>
                  </a:lnTo>
                  <a:lnTo>
                    <a:pt x="10463" y="21364"/>
                  </a:lnTo>
                  <a:cubicBezTo>
                    <a:pt x="5320" y="20319"/>
                    <a:pt x="1270" y="16298"/>
                    <a:pt x="217" y="11193"/>
                  </a:cubicBezTo>
                  <a:lnTo>
                    <a:pt x="143" y="10706"/>
                  </a:lnTo>
                  <a:lnTo>
                    <a:pt x="825" y="9885"/>
                  </a:lnTo>
                  <a:cubicBezTo>
                    <a:pt x="2218" y="8501"/>
                    <a:pt x="4144" y="7646"/>
                    <a:pt x="6270" y="7646"/>
                  </a:cubicBezTo>
                  <a:close/>
                  <a:moveTo>
                    <a:pt x="5706" y="0"/>
                  </a:moveTo>
                  <a:cubicBezTo>
                    <a:pt x="5706" y="0"/>
                    <a:pt x="5706" y="0"/>
                    <a:pt x="7665" y="95"/>
                  </a:cubicBezTo>
                  <a:cubicBezTo>
                    <a:pt x="7665" y="95"/>
                    <a:pt x="7665" y="95"/>
                    <a:pt x="8233" y="2710"/>
                  </a:cubicBezTo>
                  <a:cubicBezTo>
                    <a:pt x="8841" y="2812"/>
                    <a:pt x="9444" y="2953"/>
                    <a:pt x="10005" y="3126"/>
                  </a:cubicBezTo>
                  <a:cubicBezTo>
                    <a:pt x="10005" y="3126"/>
                    <a:pt x="10005" y="3126"/>
                    <a:pt x="11734" y="1061"/>
                  </a:cubicBezTo>
                  <a:cubicBezTo>
                    <a:pt x="11734" y="1061"/>
                    <a:pt x="11734" y="1061"/>
                    <a:pt x="13541" y="1864"/>
                  </a:cubicBezTo>
                  <a:cubicBezTo>
                    <a:pt x="13541" y="1864"/>
                    <a:pt x="13541" y="1864"/>
                    <a:pt x="13022" y="4516"/>
                  </a:cubicBezTo>
                  <a:cubicBezTo>
                    <a:pt x="13494" y="4793"/>
                    <a:pt x="13963" y="5111"/>
                    <a:pt x="14388" y="5460"/>
                  </a:cubicBezTo>
                  <a:cubicBezTo>
                    <a:pt x="14388" y="5460"/>
                    <a:pt x="14388" y="5460"/>
                    <a:pt x="16767" y="4190"/>
                  </a:cubicBezTo>
                  <a:cubicBezTo>
                    <a:pt x="16767" y="4190"/>
                    <a:pt x="16767" y="4190"/>
                    <a:pt x="18118" y="5630"/>
                  </a:cubicBezTo>
                  <a:cubicBezTo>
                    <a:pt x="18118" y="5630"/>
                    <a:pt x="18118" y="5630"/>
                    <a:pt x="16638" y="7874"/>
                  </a:cubicBezTo>
                  <a:cubicBezTo>
                    <a:pt x="17010" y="8371"/>
                    <a:pt x="17300" y="8897"/>
                    <a:pt x="17592" y="9423"/>
                  </a:cubicBezTo>
                  <a:cubicBezTo>
                    <a:pt x="17592" y="9423"/>
                    <a:pt x="17592" y="9423"/>
                    <a:pt x="20326" y="9142"/>
                  </a:cubicBezTo>
                  <a:cubicBezTo>
                    <a:pt x="20326" y="9142"/>
                    <a:pt x="20326" y="9142"/>
                    <a:pt x="20979" y="10966"/>
                  </a:cubicBezTo>
                  <a:cubicBezTo>
                    <a:pt x="20979" y="10966"/>
                    <a:pt x="20979" y="10966"/>
                    <a:pt x="18726" y="12518"/>
                  </a:cubicBezTo>
                  <a:cubicBezTo>
                    <a:pt x="18860" y="13066"/>
                    <a:pt x="18959" y="13572"/>
                    <a:pt x="18979" y="14107"/>
                  </a:cubicBezTo>
                  <a:cubicBezTo>
                    <a:pt x="18979" y="14107"/>
                    <a:pt x="18979" y="14107"/>
                    <a:pt x="21600" y="14883"/>
                  </a:cubicBezTo>
                  <a:cubicBezTo>
                    <a:pt x="21600" y="14883"/>
                    <a:pt x="21600" y="14883"/>
                    <a:pt x="21502" y="16854"/>
                  </a:cubicBezTo>
                  <a:cubicBezTo>
                    <a:pt x="21502" y="16854"/>
                    <a:pt x="21502" y="16854"/>
                    <a:pt x="18891" y="17415"/>
                  </a:cubicBezTo>
                  <a:cubicBezTo>
                    <a:pt x="18788" y="18014"/>
                    <a:pt x="18609" y="18605"/>
                    <a:pt x="18434" y="19159"/>
                  </a:cubicBezTo>
                  <a:cubicBezTo>
                    <a:pt x="18434" y="19159"/>
                    <a:pt x="18434" y="19159"/>
                    <a:pt x="19317" y="19880"/>
                  </a:cubicBezTo>
                  <a:lnTo>
                    <a:pt x="19470" y="20005"/>
                  </a:lnTo>
                  <a:lnTo>
                    <a:pt x="19393" y="20052"/>
                  </a:lnTo>
                  <a:cubicBezTo>
                    <a:pt x="17900" y="20856"/>
                    <a:pt x="16234" y="21383"/>
                    <a:pt x="14463" y="21562"/>
                  </a:cubicBezTo>
                  <a:lnTo>
                    <a:pt x="13699" y="21600"/>
                  </a:lnTo>
                  <a:lnTo>
                    <a:pt x="14167" y="21078"/>
                  </a:lnTo>
                  <a:cubicBezTo>
                    <a:pt x="16047" y="18520"/>
                    <a:pt x="16644" y="15117"/>
                    <a:pt x="15465" y="11942"/>
                  </a:cubicBezTo>
                  <a:cubicBezTo>
                    <a:pt x="14054" y="8104"/>
                    <a:pt x="10493" y="5666"/>
                    <a:pt x="6614" y="5467"/>
                  </a:cubicBezTo>
                  <a:cubicBezTo>
                    <a:pt x="5320" y="5401"/>
                    <a:pt x="3992" y="5584"/>
                    <a:pt x="2696" y="6046"/>
                  </a:cubicBezTo>
                  <a:cubicBezTo>
                    <a:pt x="2053" y="6278"/>
                    <a:pt x="1448" y="6569"/>
                    <a:pt x="886" y="6910"/>
                  </a:cubicBezTo>
                  <a:lnTo>
                    <a:pt x="0" y="7574"/>
                  </a:lnTo>
                  <a:lnTo>
                    <a:pt x="18" y="7222"/>
                  </a:lnTo>
                  <a:cubicBezTo>
                    <a:pt x="198" y="5464"/>
                    <a:pt x="728" y="3810"/>
                    <a:pt x="1539" y="2328"/>
                  </a:cubicBezTo>
                  <a:lnTo>
                    <a:pt x="2191" y="1262"/>
                  </a:lnTo>
                  <a:lnTo>
                    <a:pt x="2387" y="1545"/>
                  </a:lnTo>
                  <a:cubicBezTo>
                    <a:pt x="2603" y="1857"/>
                    <a:pt x="2891" y="2274"/>
                    <a:pt x="3276" y="2829"/>
                  </a:cubicBezTo>
                  <a:cubicBezTo>
                    <a:pt x="3831" y="2698"/>
                    <a:pt x="4381" y="2604"/>
                    <a:pt x="4924" y="2585"/>
                  </a:cubicBezTo>
                  <a:cubicBezTo>
                    <a:pt x="4924" y="2585"/>
                    <a:pt x="4924" y="2585"/>
                    <a:pt x="57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grpSp>
      <p:sp>
        <p:nvSpPr>
          <p:cNvPr id="33" name="稻壳儿榴莲果果"/>
          <p:cNvSpPr/>
          <p:nvPr/>
        </p:nvSpPr>
        <p:spPr>
          <a:xfrm>
            <a:off x="593090" y="2897505"/>
            <a:ext cx="333946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大多数情况下螺栓是成组使用的。在设计时，同一组螺栓应取相同的材料、直径、长度及预紧力，并取其中受力最大的螺栓进行强度计算。</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34" name="稻壳儿榴莲果果"/>
          <p:cNvSpPr txBox="1"/>
          <p:nvPr/>
        </p:nvSpPr>
        <p:spPr>
          <a:xfrm>
            <a:off x="761097" y="2471102"/>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（四）螺栓组连接的强度计算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p:nvPr/>
        </p:nvSpPr>
        <p:spPr>
          <a:xfrm>
            <a:off x="8486140" y="2358390"/>
            <a:ext cx="370459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在受横向载荷的铰制孔螺栓连接中，载荷靠螺栓杆的剪切以及螺栓杆和被连接件间的挤压来传递。</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36" name="稻壳儿榴莲果果"/>
          <p:cNvSpPr txBox="1"/>
          <p:nvPr/>
        </p:nvSpPr>
        <p:spPr>
          <a:xfrm>
            <a:off x="8653913" y="2099806"/>
            <a:ext cx="340106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（二）受剪螺栓连接的强度计算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7" name="稻壳儿榴莲果果"/>
          <p:cNvSpPr/>
          <p:nvPr/>
        </p:nvSpPr>
        <p:spPr>
          <a:xfrm>
            <a:off x="4954270" y="5019675"/>
            <a:ext cx="459613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我国按力学性能对螺纹连接件做了分级。螺栓、螺柱和螺钉的性能等级分为 10 级，螺母性能等级分为 5 级，分别与相配螺栓的性能等级对应。</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38" name="稻壳儿榴莲果果"/>
          <p:cNvSpPr txBox="1"/>
          <p:nvPr/>
        </p:nvSpPr>
        <p:spPr>
          <a:xfrm>
            <a:off x="5250337" y="4692797"/>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（三）螺栓的材料和许用应力</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p:nvPr/>
        </p:nvSpPr>
        <p:spPr>
          <a:xfrm>
            <a:off x="2298700" y="1031875"/>
            <a:ext cx="738822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只受工作载荷的螺栓强度计算</a:t>
            </a:r>
            <a:endParaRPr lang="en-US" sz="1600" dirty="0">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 只受预紧力的螺栓强度计算</a:t>
            </a:r>
            <a:endParaRPr lang="en-US" sz="1600" dirty="0">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 既受预紧力又受轴向工作载荷的螺栓强度计算</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40" name="稻壳儿榴莲果果"/>
          <p:cNvSpPr txBox="1"/>
          <p:nvPr/>
        </p:nvSpPr>
        <p:spPr>
          <a:xfrm>
            <a:off x="4380793" y="773627"/>
            <a:ext cx="340106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（一）受拉螺栓连接的强度计算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841102" y="105137"/>
            <a:ext cx="467423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四、螺纹连接的强度计算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a:spLocks noGrp="1"/>
          </p:cNvSpPr>
          <p:nvPr>
            <p:ph type="sldNum" sz="quarter" idx="2"/>
          </p:nvPr>
        </p:nvSpPr>
        <p:spPr/>
        <p:txBody>
          <a:bodyPr/>
          <a:lstStyle/>
          <a:p>
            <a:fld id="{86CB4B4D-7CA3-9044-876B-883B54F8677D}" type="slidenum">
              <a:rPr lang="en-US" smtClean="0"/>
            </a:fld>
            <a:endParaRPr 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 name="稻壳儿榴莲果果"/>
          <p:cNvSpPr/>
          <p:nvPr/>
        </p:nvSpPr>
        <p:spPr>
          <a:xfrm>
            <a:off x="6874768" y="1063789"/>
            <a:ext cx="4730423" cy="4730422"/>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2" name="稻壳儿榴莲果果"/>
          <p:cNvSpPr/>
          <p:nvPr/>
        </p:nvSpPr>
        <p:spPr>
          <a:xfrm>
            <a:off x="5789736" y="-21243"/>
            <a:ext cx="6900486" cy="6900485"/>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98" name="稻壳儿榴莲果果"/>
          <p:cNvSpPr/>
          <p:nvPr/>
        </p:nvSpPr>
        <p:spPr>
          <a:xfrm>
            <a:off x="7565681" y="1754579"/>
            <a:ext cx="3348598" cy="3348843"/>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ea typeface="宋体" panose="02010600030101010101" pitchFamily="2" charset="-122"/>
              <a:cs typeface="宋体" panose="02010600030101010101" pitchFamily="2" charset="-122"/>
            </a:endParaRPr>
          </a:p>
        </p:txBody>
      </p:sp>
      <p:sp>
        <p:nvSpPr>
          <p:cNvPr id="13" name="稻壳儿榴莲果果"/>
          <p:cNvSpPr/>
          <p:nvPr/>
        </p:nvSpPr>
        <p:spPr>
          <a:xfrm>
            <a:off x="845185" y="1454150"/>
            <a:ext cx="527812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（一）螺纹连接的结构设计</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845185" y="2119630"/>
            <a:ext cx="4182110"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避免或减小附加载荷</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减小横向载荷</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 合理进行结构设计</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pic>
        <p:nvPicPr>
          <p:cNvPr id="15" name="稻壳儿榴莲果果"/>
          <p:cNvPicPr/>
          <p:nvPr/>
        </p:nvPicPr>
        <p:blipFill rotWithShape="1">
          <a:blip r:embed="rId1" cstate="print"/>
          <a:srcRect l="16693" r="16693"/>
          <a:stretch>
            <a:fillRect/>
          </a:stretch>
        </p:blipFill>
        <p:spPr>
          <a:xfrm>
            <a:off x="7841462" y="1996813"/>
            <a:ext cx="2761862" cy="2761862"/>
          </a:xfrm>
          <a:prstGeom prst="ellipse">
            <a:avLst/>
          </a:prstGeom>
        </p:spPr>
      </p:pic>
      <p:sp>
        <p:nvSpPr>
          <p:cNvPr id="44" name="稻壳儿榴莲果果"/>
          <p:cNvSpPr/>
          <p:nvPr/>
        </p:nvSpPr>
        <p:spPr>
          <a:xfrm>
            <a:off x="844594" y="189592"/>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五、螺纹连接的结构设计与防松</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845185" y="3648710"/>
            <a:ext cx="625221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（二）螺纹连接的防松</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845185" y="4272915"/>
            <a:ext cx="4590415"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连接用螺纹标准件都能满足自锁条件。但若温度变化较大或连接受到冲击、振动以及不稳定载荷的作用，摩擦力就会减小，甚至消失，致使连接逐渐松脱，引起机器设备严重损坏或造成人身事故。</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10477" y="1767388"/>
            <a:ext cx="3745033" cy="4587576"/>
            <a:chOff x="4126957" y="1767388"/>
            <a:chExt cx="3938084" cy="4587576"/>
          </a:xfrm>
        </p:grpSpPr>
        <p:sp>
          <p:nvSpPr>
            <p:cNvPr id="8" name="稻壳儿榴莲果果"/>
            <p:cNvSpPr/>
            <p:nvPr/>
          </p:nvSpPr>
          <p:spPr bwMode="auto">
            <a:xfrm>
              <a:off x="5097047" y="2137683"/>
              <a:ext cx="2967994" cy="682864"/>
            </a:xfrm>
            <a:custGeom>
              <a:avLst/>
              <a:gdLst>
                <a:gd name="T0" fmla="*/ 1579 w 2108"/>
                <a:gd name="T1" fmla="*/ 0 h 485"/>
                <a:gd name="T2" fmla="*/ 2108 w 2108"/>
                <a:gd name="T3" fmla="*/ 243 h 485"/>
                <a:gd name="T4" fmla="*/ 1583 w 2108"/>
                <a:gd name="T5" fmla="*/ 485 h 485"/>
                <a:gd name="T6" fmla="*/ 1583 w 2108"/>
                <a:gd name="T7" fmla="*/ 364 h 485"/>
                <a:gd name="T8" fmla="*/ 0 w 2108"/>
                <a:gd name="T9" fmla="*/ 364 h 485"/>
                <a:gd name="T10" fmla="*/ 0 w 2108"/>
                <a:gd name="T11" fmla="*/ 114 h 485"/>
                <a:gd name="T12" fmla="*/ 1580 w 2108"/>
                <a:gd name="T13" fmla="*/ 114 h 485"/>
                <a:gd name="T14" fmla="*/ 1579 w 2108"/>
                <a:gd name="T15" fmla="*/ 0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8" h="485">
                  <a:moveTo>
                    <a:pt x="1579" y="0"/>
                  </a:moveTo>
                  <a:lnTo>
                    <a:pt x="2108" y="243"/>
                  </a:lnTo>
                  <a:lnTo>
                    <a:pt x="1583" y="485"/>
                  </a:lnTo>
                  <a:lnTo>
                    <a:pt x="1583" y="364"/>
                  </a:lnTo>
                  <a:lnTo>
                    <a:pt x="0" y="364"/>
                  </a:lnTo>
                  <a:lnTo>
                    <a:pt x="0" y="114"/>
                  </a:lnTo>
                  <a:lnTo>
                    <a:pt x="1580" y="114"/>
                  </a:lnTo>
                  <a:lnTo>
                    <a:pt x="1579"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9" name="稻壳儿榴莲果果"/>
            <p:cNvSpPr/>
            <p:nvPr/>
          </p:nvSpPr>
          <p:spPr bwMode="auto">
            <a:xfrm>
              <a:off x="5097047" y="3311374"/>
              <a:ext cx="2967994" cy="681456"/>
            </a:xfrm>
            <a:custGeom>
              <a:avLst/>
              <a:gdLst>
                <a:gd name="T0" fmla="*/ 1579 w 2108"/>
                <a:gd name="T1" fmla="*/ 0 h 484"/>
                <a:gd name="T2" fmla="*/ 2108 w 2108"/>
                <a:gd name="T3" fmla="*/ 242 h 484"/>
                <a:gd name="T4" fmla="*/ 1583 w 2108"/>
                <a:gd name="T5" fmla="*/ 484 h 484"/>
                <a:gd name="T6" fmla="*/ 1583 w 2108"/>
                <a:gd name="T7" fmla="*/ 364 h 484"/>
                <a:gd name="T8" fmla="*/ 0 w 2108"/>
                <a:gd name="T9" fmla="*/ 364 h 484"/>
                <a:gd name="T10" fmla="*/ 0 w 2108"/>
                <a:gd name="T11" fmla="*/ 114 h 484"/>
                <a:gd name="T12" fmla="*/ 1580 w 2108"/>
                <a:gd name="T13" fmla="*/ 114 h 484"/>
                <a:gd name="T14" fmla="*/ 1579 w 2108"/>
                <a:gd name="T15" fmla="*/ 0 h 4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8" h="484">
                  <a:moveTo>
                    <a:pt x="1579" y="0"/>
                  </a:moveTo>
                  <a:lnTo>
                    <a:pt x="2108" y="242"/>
                  </a:lnTo>
                  <a:lnTo>
                    <a:pt x="1583" y="484"/>
                  </a:lnTo>
                  <a:lnTo>
                    <a:pt x="1583" y="364"/>
                  </a:lnTo>
                  <a:lnTo>
                    <a:pt x="0" y="364"/>
                  </a:lnTo>
                  <a:lnTo>
                    <a:pt x="0" y="114"/>
                  </a:lnTo>
                  <a:lnTo>
                    <a:pt x="1580" y="114"/>
                  </a:lnTo>
                  <a:lnTo>
                    <a:pt x="1579"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0" name="稻壳儿榴莲果果"/>
            <p:cNvSpPr/>
            <p:nvPr/>
          </p:nvSpPr>
          <p:spPr bwMode="auto">
            <a:xfrm>
              <a:off x="6336058" y="4416193"/>
              <a:ext cx="895467" cy="677233"/>
            </a:xfrm>
            <a:custGeom>
              <a:avLst/>
              <a:gdLst>
                <a:gd name="T0" fmla="*/ 114 w 636"/>
                <a:gd name="T1" fmla="*/ 0 h 481"/>
                <a:gd name="T2" fmla="*/ 636 w 636"/>
                <a:gd name="T3" fmla="*/ 1 h 481"/>
                <a:gd name="T4" fmla="*/ 252 w 636"/>
                <a:gd name="T5" fmla="*/ 195 h 481"/>
                <a:gd name="T6" fmla="*/ 252 w 636"/>
                <a:gd name="T7" fmla="*/ 481 h 481"/>
                <a:gd name="T8" fmla="*/ 0 w 636"/>
                <a:gd name="T9" fmla="*/ 481 h 481"/>
                <a:gd name="T10" fmla="*/ 0 w 636"/>
                <a:gd name="T11" fmla="*/ 57 h 481"/>
                <a:gd name="T12" fmla="*/ 114 w 636"/>
                <a:gd name="T13" fmla="*/ 0 h 481"/>
              </a:gdLst>
              <a:ahLst/>
              <a:cxnLst>
                <a:cxn ang="0">
                  <a:pos x="T0" y="T1"/>
                </a:cxn>
                <a:cxn ang="0">
                  <a:pos x="T2" y="T3"/>
                </a:cxn>
                <a:cxn ang="0">
                  <a:pos x="T4" y="T5"/>
                </a:cxn>
                <a:cxn ang="0">
                  <a:pos x="T6" y="T7"/>
                </a:cxn>
                <a:cxn ang="0">
                  <a:pos x="T8" y="T9"/>
                </a:cxn>
                <a:cxn ang="0">
                  <a:pos x="T10" y="T11"/>
                </a:cxn>
                <a:cxn ang="0">
                  <a:pos x="T12" y="T13"/>
                </a:cxn>
              </a:cxnLst>
              <a:rect l="0" t="0" r="r" b="b"/>
              <a:pathLst>
                <a:path w="636" h="481">
                  <a:moveTo>
                    <a:pt x="114" y="0"/>
                  </a:moveTo>
                  <a:lnTo>
                    <a:pt x="636" y="1"/>
                  </a:lnTo>
                  <a:lnTo>
                    <a:pt x="252" y="195"/>
                  </a:lnTo>
                  <a:lnTo>
                    <a:pt x="252" y="481"/>
                  </a:lnTo>
                  <a:lnTo>
                    <a:pt x="0" y="481"/>
                  </a:lnTo>
                  <a:lnTo>
                    <a:pt x="0" y="57"/>
                  </a:lnTo>
                  <a:lnTo>
                    <a:pt x="114"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1" name="稻壳儿榴莲果果"/>
            <p:cNvSpPr/>
            <p:nvPr/>
          </p:nvSpPr>
          <p:spPr bwMode="auto">
            <a:xfrm>
              <a:off x="4126957" y="2728910"/>
              <a:ext cx="2967994" cy="684272"/>
            </a:xfrm>
            <a:custGeom>
              <a:avLst/>
              <a:gdLst>
                <a:gd name="T0" fmla="*/ 525 w 2108"/>
                <a:gd name="T1" fmla="*/ 0 h 486"/>
                <a:gd name="T2" fmla="*/ 525 w 2108"/>
                <a:gd name="T3" fmla="*/ 120 h 486"/>
                <a:gd name="T4" fmla="*/ 696 w 2108"/>
                <a:gd name="T5" fmla="*/ 120 h 486"/>
                <a:gd name="T6" fmla="*/ 1472 w 2108"/>
                <a:gd name="T7" fmla="*/ 119 h 486"/>
                <a:gd name="T8" fmla="*/ 2107 w 2108"/>
                <a:gd name="T9" fmla="*/ 116 h 486"/>
                <a:gd name="T10" fmla="*/ 2108 w 2108"/>
                <a:gd name="T11" fmla="*/ 367 h 486"/>
                <a:gd name="T12" fmla="*/ 2050 w 2108"/>
                <a:gd name="T13" fmla="*/ 368 h 486"/>
                <a:gd name="T14" fmla="*/ 1230 w 2108"/>
                <a:gd name="T15" fmla="*/ 369 h 486"/>
                <a:gd name="T16" fmla="*/ 528 w 2108"/>
                <a:gd name="T17" fmla="*/ 372 h 486"/>
                <a:gd name="T18" fmla="*/ 529 w 2108"/>
                <a:gd name="T19" fmla="*/ 486 h 486"/>
                <a:gd name="T20" fmla="*/ 0 w 2108"/>
                <a:gd name="T21" fmla="*/ 243 h 486"/>
                <a:gd name="T22" fmla="*/ 525 w 2108"/>
                <a:gd name="T23"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8" h="486">
                  <a:moveTo>
                    <a:pt x="525" y="0"/>
                  </a:moveTo>
                  <a:lnTo>
                    <a:pt x="525" y="120"/>
                  </a:lnTo>
                  <a:lnTo>
                    <a:pt x="696" y="120"/>
                  </a:lnTo>
                  <a:lnTo>
                    <a:pt x="1472" y="119"/>
                  </a:lnTo>
                  <a:lnTo>
                    <a:pt x="2107" y="116"/>
                  </a:lnTo>
                  <a:lnTo>
                    <a:pt x="2108" y="367"/>
                  </a:lnTo>
                  <a:lnTo>
                    <a:pt x="2050" y="368"/>
                  </a:lnTo>
                  <a:lnTo>
                    <a:pt x="1230" y="369"/>
                  </a:lnTo>
                  <a:lnTo>
                    <a:pt x="528" y="372"/>
                  </a:lnTo>
                  <a:lnTo>
                    <a:pt x="529" y="486"/>
                  </a:lnTo>
                  <a:lnTo>
                    <a:pt x="0" y="243"/>
                  </a:lnTo>
                  <a:lnTo>
                    <a:pt x="525"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2" name="稻壳儿榴莲果果"/>
            <p:cNvSpPr/>
            <p:nvPr/>
          </p:nvSpPr>
          <p:spPr bwMode="auto">
            <a:xfrm>
              <a:off x="5106902" y="3232528"/>
              <a:ext cx="1906387" cy="239354"/>
            </a:xfrm>
            <a:custGeom>
              <a:avLst/>
              <a:gdLst>
                <a:gd name="T0" fmla="*/ 1354 w 1354"/>
                <a:gd name="T1" fmla="*/ 0 h 170"/>
                <a:gd name="T2" fmla="*/ 1354 w 1354"/>
                <a:gd name="T3" fmla="*/ 5 h 170"/>
                <a:gd name="T4" fmla="*/ 842 w 1354"/>
                <a:gd name="T5" fmla="*/ 166 h 170"/>
                <a:gd name="T6" fmla="*/ 842 w 1354"/>
                <a:gd name="T7" fmla="*/ 170 h 170"/>
                <a:gd name="T8" fmla="*/ 0 w 1354"/>
                <a:gd name="T9" fmla="*/ 170 h 170"/>
                <a:gd name="T10" fmla="*/ 534 w 1354"/>
                <a:gd name="T11" fmla="*/ 1 h 170"/>
                <a:gd name="T12" fmla="*/ 1354 w 1354"/>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1354" h="170">
                  <a:moveTo>
                    <a:pt x="1354" y="0"/>
                  </a:moveTo>
                  <a:lnTo>
                    <a:pt x="1354" y="5"/>
                  </a:lnTo>
                  <a:lnTo>
                    <a:pt x="842" y="166"/>
                  </a:lnTo>
                  <a:lnTo>
                    <a:pt x="842" y="170"/>
                  </a:lnTo>
                  <a:lnTo>
                    <a:pt x="0" y="170"/>
                  </a:lnTo>
                  <a:lnTo>
                    <a:pt x="534" y="1"/>
                  </a:lnTo>
                  <a:lnTo>
                    <a:pt x="1354"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3" name="稻壳儿榴莲果果"/>
            <p:cNvSpPr/>
            <p:nvPr/>
          </p:nvSpPr>
          <p:spPr bwMode="auto">
            <a:xfrm>
              <a:off x="5106902" y="2635669"/>
              <a:ext cx="1882452" cy="274554"/>
            </a:xfrm>
            <a:custGeom>
              <a:avLst/>
              <a:gdLst>
                <a:gd name="T0" fmla="*/ 571 w 1337"/>
                <a:gd name="T1" fmla="*/ 0 h 195"/>
                <a:gd name="T2" fmla="*/ 1337 w 1337"/>
                <a:gd name="T3" fmla="*/ 2 h 195"/>
                <a:gd name="T4" fmla="*/ 776 w 1337"/>
                <a:gd name="T5" fmla="*/ 194 h 195"/>
                <a:gd name="T6" fmla="*/ 0 w 1337"/>
                <a:gd name="T7" fmla="*/ 195 h 195"/>
                <a:gd name="T8" fmla="*/ 571 w 1337"/>
                <a:gd name="T9" fmla="*/ 0 h 195"/>
              </a:gdLst>
              <a:ahLst/>
              <a:cxnLst>
                <a:cxn ang="0">
                  <a:pos x="T0" y="T1"/>
                </a:cxn>
                <a:cxn ang="0">
                  <a:pos x="T2" y="T3"/>
                </a:cxn>
                <a:cxn ang="0">
                  <a:pos x="T4" y="T5"/>
                </a:cxn>
                <a:cxn ang="0">
                  <a:pos x="T6" y="T7"/>
                </a:cxn>
                <a:cxn ang="0">
                  <a:pos x="T8" y="T9"/>
                </a:cxn>
              </a:cxnLst>
              <a:rect l="0" t="0" r="r" b="b"/>
              <a:pathLst>
                <a:path w="1337" h="195">
                  <a:moveTo>
                    <a:pt x="571" y="0"/>
                  </a:moveTo>
                  <a:lnTo>
                    <a:pt x="1337" y="2"/>
                  </a:lnTo>
                  <a:lnTo>
                    <a:pt x="776" y="194"/>
                  </a:lnTo>
                  <a:lnTo>
                    <a:pt x="0" y="195"/>
                  </a:lnTo>
                  <a:lnTo>
                    <a:pt x="571"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4" name="稻壳儿榴莲果果"/>
            <p:cNvSpPr/>
            <p:nvPr/>
          </p:nvSpPr>
          <p:spPr bwMode="auto">
            <a:xfrm>
              <a:off x="5097047" y="1767388"/>
              <a:ext cx="1589595" cy="530804"/>
            </a:xfrm>
            <a:custGeom>
              <a:avLst/>
              <a:gdLst>
                <a:gd name="T0" fmla="*/ 1044 w 1129"/>
                <a:gd name="T1" fmla="*/ 0 h 377"/>
                <a:gd name="T2" fmla="*/ 1129 w 1129"/>
                <a:gd name="T3" fmla="*/ 236 h 377"/>
                <a:gd name="T4" fmla="*/ 739 w 1129"/>
                <a:gd name="T5" fmla="*/ 377 h 377"/>
                <a:gd name="T6" fmla="*/ 0 w 1129"/>
                <a:gd name="T7" fmla="*/ 377 h 377"/>
                <a:gd name="T8" fmla="*/ 0 w 1129"/>
                <a:gd name="T9" fmla="*/ 376 h 377"/>
                <a:gd name="T10" fmla="*/ 1044 w 1129"/>
                <a:gd name="T11" fmla="*/ 0 h 377"/>
              </a:gdLst>
              <a:ahLst/>
              <a:cxnLst>
                <a:cxn ang="0">
                  <a:pos x="T0" y="T1"/>
                </a:cxn>
                <a:cxn ang="0">
                  <a:pos x="T2" y="T3"/>
                </a:cxn>
                <a:cxn ang="0">
                  <a:pos x="T4" y="T5"/>
                </a:cxn>
                <a:cxn ang="0">
                  <a:pos x="T6" y="T7"/>
                </a:cxn>
                <a:cxn ang="0">
                  <a:pos x="T8" y="T9"/>
                </a:cxn>
                <a:cxn ang="0">
                  <a:pos x="T10" y="T11"/>
                </a:cxn>
              </a:cxnLst>
              <a:rect l="0" t="0" r="r" b="b"/>
              <a:pathLst>
                <a:path w="1129" h="377">
                  <a:moveTo>
                    <a:pt x="1044" y="0"/>
                  </a:moveTo>
                  <a:lnTo>
                    <a:pt x="1129" y="236"/>
                  </a:lnTo>
                  <a:lnTo>
                    <a:pt x="739" y="377"/>
                  </a:lnTo>
                  <a:lnTo>
                    <a:pt x="0" y="377"/>
                  </a:lnTo>
                  <a:lnTo>
                    <a:pt x="0" y="376"/>
                  </a:lnTo>
                  <a:lnTo>
                    <a:pt x="1044"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5" name="稻壳儿榴莲果果"/>
            <p:cNvSpPr/>
            <p:nvPr/>
          </p:nvSpPr>
          <p:spPr bwMode="auto">
            <a:xfrm>
              <a:off x="5937602" y="6222615"/>
              <a:ext cx="401271" cy="132349"/>
            </a:xfrm>
            <a:custGeom>
              <a:avLst/>
              <a:gdLst>
                <a:gd name="T0" fmla="*/ 0 w 285"/>
                <a:gd name="T1" fmla="*/ 0 h 94"/>
                <a:gd name="T2" fmla="*/ 36 w 285"/>
                <a:gd name="T3" fmla="*/ 8 h 94"/>
                <a:gd name="T4" fmla="*/ 71 w 285"/>
                <a:gd name="T5" fmla="*/ 11 h 94"/>
                <a:gd name="T6" fmla="*/ 107 w 285"/>
                <a:gd name="T7" fmla="*/ 14 h 94"/>
                <a:gd name="T8" fmla="*/ 142 w 285"/>
                <a:gd name="T9" fmla="*/ 14 h 94"/>
                <a:gd name="T10" fmla="*/ 175 w 285"/>
                <a:gd name="T11" fmla="*/ 13 h 94"/>
                <a:gd name="T12" fmla="*/ 205 w 285"/>
                <a:gd name="T13" fmla="*/ 11 h 94"/>
                <a:gd name="T14" fmla="*/ 231 w 285"/>
                <a:gd name="T15" fmla="*/ 8 h 94"/>
                <a:gd name="T16" fmla="*/ 253 w 285"/>
                <a:gd name="T17" fmla="*/ 5 h 94"/>
                <a:gd name="T18" fmla="*/ 270 w 285"/>
                <a:gd name="T19" fmla="*/ 2 h 94"/>
                <a:gd name="T20" fmla="*/ 281 w 285"/>
                <a:gd name="T21" fmla="*/ 0 h 94"/>
                <a:gd name="T22" fmla="*/ 285 w 285"/>
                <a:gd name="T23" fmla="*/ 0 h 94"/>
                <a:gd name="T24" fmla="*/ 285 w 285"/>
                <a:gd name="T25" fmla="*/ 32 h 94"/>
                <a:gd name="T26" fmla="*/ 285 w 285"/>
                <a:gd name="T27" fmla="*/ 34 h 94"/>
                <a:gd name="T28" fmla="*/ 283 w 285"/>
                <a:gd name="T29" fmla="*/ 38 h 94"/>
                <a:gd name="T30" fmla="*/ 282 w 285"/>
                <a:gd name="T31" fmla="*/ 44 h 94"/>
                <a:gd name="T32" fmla="*/ 278 w 285"/>
                <a:gd name="T33" fmla="*/ 51 h 94"/>
                <a:gd name="T34" fmla="*/ 273 w 285"/>
                <a:gd name="T35" fmla="*/ 59 h 94"/>
                <a:gd name="T36" fmla="*/ 264 w 285"/>
                <a:gd name="T37" fmla="*/ 68 h 94"/>
                <a:gd name="T38" fmla="*/ 251 w 285"/>
                <a:gd name="T39" fmla="*/ 76 h 94"/>
                <a:gd name="T40" fmla="*/ 232 w 285"/>
                <a:gd name="T41" fmla="*/ 82 h 94"/>
                <a:gd name="T42" fmla="*/ 210 w 285"/>
                <a:gd name="T43" fmla="*/ 89 h 94"/>
                <a:gd name="T44" fmla="*/ 181 w 285"/>
                <a:gd name="T45" fmla="*/ 93 h 94"/>
                <a:gd name="T46" fmla="*/ 146 w 285"/>
                <a:gd name="T47" fmla="*/ 94 h 94"/>
                <a:gd name="T48" fmla="*/ 110 w 285"/>
                <a:gd name="T49" fmla="*/ 93 h 94"/>
                <a:gd name="T50" fmla="*/ 82 w 285"/>
                <a:gd name="T51" fmla="*/ 89 h 94"/>
                <a:gd name="T52" fmla="*/ 58 w 285"/>
                <a:gd name="T53" fmla="*/ 82 h 94"/>
                <a:gd name="T54" fmla="*/ 40 w 285"/>
                <a:gd name="T55" fmla="*/ 76 h 94"/>
                <a:gd name="T56" fmla="*/ 25 w 285"/>
                <a:gd name="T57" fmla="*/ 68 h 94"/>
                <a:gd name="T58" fmla="*/ 16 w 285"/>
                <a:gd name="T59" fmla="*/ 59 h 94"/>
                <a:gd name="T60" fmla="*/ 8 w 285"/>
                <a:gd name="T61" fmla="*/ 51 h 94"/>
                <a:gd name="T62" fmla="*/ 4 w 285"/>
                <a:gd name="T63" fmla="*/ 44 h 94"/>
                <a:gd name="T64" fmla="*/ 2 w 285"/>
                <a:gd name="T65" fmla="*/ 38 h 94"/>
                <a:gd name="T66" fmla="*/ 0 w 285"/>
                <a:gd name="T67" fmla="*/ 34 h 94"/>
                <a:gd name="T68" fmla="*/ 0 w 285"/>
                <a:gd name="T69" fmla="*/ 32 h 94"/>
                <a:gd name="T70" fmla="*/ 0 w 285"/>
                <a:gd name="T7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 h="94">
                  <a:moveTo>
                    <a:pt x="0" y="0"/>
                  </a:moveTo>
                  <a:lnTo>
                    <a:pt x="36" y="8"/>
                  </a:lnTo>
                  <a:lnTo>
                    <a:pt x="71" y="11"/>
                  </a:lnTo>
                  <a:lnTo>
                    <a:pt x="107" y="14"/>
                  </a:lnTo>
                  <a:lnTo>
                    <a:pt x="142" y="14"/>
                  </a:lnTo>
                  <a:lnTo>
                    <a:pt x="175" y="13"/>
                  </a:lnTo>
                  <a:lnTo>
                    <a:pt x="205" y="11"/>
                  </a:lnTo>
                  <a:lnTo>
                    <a:pt x="231" y="8"/>
                  </a:lnTo>
                  <a:lnTo>
                    <a:pt x="253" y="5"/>
                  </a:lnTo>
                  <a:lnTo>
                    <a:pt x="270" y="2"/>
                  </a:lnTo>
                  <a:lnTo>
                    <a:pt x="281" y="0"/>
                  </a:lnTo>
                  <a:lnTo>
                    <a:pt x="285" y="0"/>
                  </a:lnTo>
                  <a:lnTo>
                    <a:pt x="285" y="32"/>
                  </a:lnTo>
                  <a:lnTo>
                    <a:pt x="285" y="34"/>
                  </a:lnTo>
                  <a:lnTo>
                    <a:pt x="283" y="38"/>
                  </a:lnTo>
                  <a:lnTo>
                    <a:pt x="282" y="44"/>
                  </a:lnTo>
                  <a:lnTo>
                    <a:pt x="278" y="51"/>
                  </a:lnTo>
                  <a:lnTo>
                    <a:pt x="273" y="59"/>
                  </a:lnTo>
                  <a:lnTo>
                    <a:pt x="264" y="68"/>
                  </a:lnTo>
                  <a:lnTo>
                    <a:pt x="251" y="76"/>
                  </a:lnTo>
                  <a:lnTo>
                    <a:pt x="232" y="82"/>
                  </a:lnTo>
                  <a:lnTo>
                    <a:pt x="210" y="89"/>
                  </a:lnTo>
                  <a:lnTo>
                    <a:pt x="181" y="93"/>
                  </a:lnTo>
                  <a:lnTo>
                    <a:pt x="146" y="94"/>
                  </a:lnTo>
                  <a:lnTo>
                    <a:pt x="110" y="93"/>
                  </a:lnTo>
                  <a:lnTo>
                    <a:pt x="82" y="89"/>
                  </a:lnTo>
                  <a:lnTo>
                    <a:pt x="58" y="82"/>
                  </a:lnTo>
                  <a:lnTo>
                    <a:pt x="40" y="76"/>
                  </a:lnTo>
                  <a:lnTo>
                    <a:pt x="25" y="68"/>
                  </a:lnTo>
                  <a:lnTo>
                    <a:pt x="16" y="59"/>
                  </a:lnTo>
                  <a:lnTo>
                    <a:pt x="8" y="51"/>
                  </a:lnTo>
                  <a:lnTo>
                    <a:pt x="4" y="44"/>
                  </a:lnTo>
                  <a:lnTo>
                    <a:pt x="2" y="38"/>
                  </a:lnTo>
                  <a:lnTo>
                    <a:pt x="0" y="34"/>
                  </a:lnTo>
                  <a:lnTo>
                    <a:pt x="0" y="32"/>
                  </a:lnTo>
                  <a:lnTo>
                    <a:pt x="0" y="0"/>
                  </a:lnTo>
                  <a:close/>
                </a:path>
              </a:pathLst>
            </a:custGeom>
            <a:solidFill>
              <a:schemeClr val="bg1">
                <a:lumMod val="6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6" name="稻壳儿榴莲果果"/>
            <p:cNvSpPr/>
            <p:nvPr/>
          </p:nvSpPr>
          <p:spPr bwMode="auto">
            <a:xfrm>
              <a:off x="5091415" y="4416193"/>
              <a:ext cx="895467" cy="677233"/>
            </a:xfrm>
            <a:custGeom>
              <a:avLst/>
              <a:gdLst>
                <a:gd name="T0" fmla="*/ 522 w 636"/>
                <a:gd name="T1" fmla="*/ 0 h 481"/>
                <a:gd name="T2" fmla="*/ 636 w 636"/>
                <a:gd name="T3" fmla="*/ 57 h 481"/>
                <a:gd name="T4" fmla="*/ 636 w 636"/>
                <a:gd name="T5" fmla="*/ 481 h 481"/>
                <a:gd name="T6" fmla="*/ 384 w 636"/>
                <a:gd name="T7" fmla="*/ 481 h 481"/>
                <a:gd name="T8" fmla="*/ 384 w 636"/>
                <a:gd name="T9" fmla="*/ 195 h 481"/>
                <a:gd name="T10" fmla="*/ 0 w 636"/>
                <a:gd name="T11" fmla="*/ 1 h 481"/>
                <a:gd name="T12" fmla="*/ 522 w 636"/>
                <a:gd name="T13" fmla="*/ 0 h 481"/>
              </a:gdLst>
              <a:ahLst/>
              <a:cxnLst>
                <a:cxn ang="0">
                  <a:pos x="T0" y="T1"/>
                </a:cxn>
                <a:cxn ang="0">
                  <a:pos x="T2" y="T3"/>
                </a:cxn>
                <a:cxn ang="0">
                  <a:pos x="T4" y="T5"/>
                </a:cxn>
                <a:cxn ang="0">
                  <a:pos x="T6" y="T7"/>
                </a:cxn>
                <a:cxn ang="0">
                  <a:pos x="T8" y="T9"/>
                </a:cxn>
                <a:cxn ang="0">
                  <a:pos x="T10" y="T11"/>
                </a:cxn>
                <a:cxn ang="0">
                  <a:pos x="T12" y="T13"/>
                </a:cxn>
              </a:cxnLst>
              <a:rect l="0" t="0" r="r" b="b"/>
              <a:pathLst>
                <a:path w="636" h="481">
                  <a:moveTo>
                    <a:pt x="522" y="0"/>
                  </a:moveTo>
                  <a:lnTo>
                    <a:pt x="636" y="57"/>
                  </a:lnTo>
                  <a:lnTo>
                    <a:pt x="636" y="481"/>
                  </a:lnTo>
                  <a:lnTo>
                    <a:pt x="384" y="481"/>
                  </a:lnTo>
                  <a:lnTo>
                    <a:pt x="384" y="195"/>
                  </a:lnTo>
                  <a:lnTo>
                    <a:pt x="0" y="1"/>
                  </a:lnTo>
                  <a:lnTo>
                    <a:pt x="522"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7" name="稻壳儿榴莲果果"/>
            <p:cNvSpPr/>
            <p:nvPr/>
          </p:nvSpPr>
          <p:spPr bwMode="auto">
            <a:xfrm>
              <a:off x="5625034" y="5573542"/>
              <a:ext cx="1026408" cy="608242"/>
            </a:xfrm>
            <a:custGeom>
              <a:avLst/>
              <a:gdLst>
                <a:gd name="T0" fmla="*/ 0 w 729"/>
                <a:gd name="T1" fmla="*/ 0 h 432"/>
                <a:gd name="T2" fmla="*/ 729 w 729"/>
                <a:gd name="T3" fmla="*/ 0 h 432"/>
                <a:gd name="T4" fmla="*/ 729 w 729"/>
                <a:gd name="T5" fmla="*/ 284 h 432"/>
                <a:gd name="T6" fmla="*/ 728 w 729"/>
                <a:gd name="T7" fmla="*/ 287 h 432"/>
                <a:gd name="T8" fmla="*/ 724 w 729"/>
                <a:gd name="T9" fmla="*/ 293 h 432"/>
                <a:gd name="T10" fmla="*/ 719 w 729"/>
                <a:gd name="T11" fmla="*/ 301 h 432"/>
                <a:gd name="T12" fmla="*/ 710 w 729"/>
                <a:gd name="T13" fmla="*/ 313 h 432"/>
                <a:gd name="T14" fmla="*/ 698 w 729"/>
                <a:gd name="T15" fmla="*/ 327 h 432"/>
                <a:gd name="T16" fmla="*/ 682 w 729"/>
                <a:gd name="T17" fmla="*/ 342 h 432"/>
                <a:gd name="T18" fmla="*/ 664 w 729"/>
                <a:gd name="T19" fmla="*/ 357 h 432"/>
                <a:gd name="T20" fmla="*/ 642 w 729"/>
                <a:gd name="T21" fmla="*/ 373 h 432"/>
                <a:gd name="T22" fmla="*/ 615 w 729"/>
                <a:gd name="T23" fmla="*/ 387 h 432"/>
                <a:gd name="T24" fmla="*/ 585 w 729"/>
                <a:gd name="T25" fmla="*/ 402 h 432"/>
                <a:gd name="T26" fmla="*/ 550 w 729"/>
                <a:gd name="T27" fmla="*/ 414 h 432"/>
                <a:gd name="T28" fmla="*/ 511 w 729"/>
                <a:gd name="T29" fmla="*/ 423 h 432"/>
                <a:gd name="T30" fmla="*/ 467 w 729"/>
                <a:gd name="T31" fmla="*/ 429 h 432"/>
                <a:gd name="T32" fmla="*/ 419 w 729"/>
                <a:gd name="T33" fmla="*/ 432 h 432"/>
                <a:gd name="T34" fmla="*/ 364 w 729"/>
                <a:gd name="T35" fmla="*/ 431 h 432"/>
                <a:gd name="T36" fmla="*/ 361 w 729"/>
                <a:gd name="T37" fmla="*/ 431 h 432"/>
                <a:gd name="T38" fmla="*/ 351 w 729"/>
                <a:gd name="T39" fmla="*/ 431 h 432"/>
                <a:gd name="T40" fmla="*/ 335 w 729"/>
                <a:gd name="T41" fmla="*/ 431 h 432"/>
                <a:gd name="T42" fmla="*/ 315 w 729"/>
                <a:gd name="T43" fmla="*/ 431 h 432"/>
                <a:gd name="T44" fmla="*/ 291 w 729"/>
                <a:gd name="T45" fmla="*/ 429 h 432"/>
                <a:gd name="T46" fmla="*/ 262 w 729"/>
                <a:gd name="T47" fmla="*/ 427 h 432"/>
                <a:gd name="T48" fmla="*/ 232 w 729"/>
                <a:gd name="T49" fmla="*/ 421 h 432"/>
                <a:gd name="T50" fmla="*/ 198 w 729"/>
                <a:gd name="T51" fmla="*/ 412 h 432"/>
                <a:gd name="T52" fmla="*/ 164 w 729"/>
                <a:gd name="T53" fmla="*/ 402 h 432"/>
                <a:gd name="T54" fmla="*/ 129 w 729"/>
                <a:gd name="T55" fmla="*/ 387 h 432"/>
                <a:gd name="T56" fmla="*/ 94 w 729"/>
                <a:gd name="T57" fmla="*/ 369 h 432"/>
                <a:gd name="T58" fmla="*/ 61 w 729"/>
                <a:gd name="T59" fmla="*/ 345 h 432"/>
                <a:gd name="T60" fmla="*/ 29 w 729"/>
                <a:gd name="T61" fmla="*/ 318 h 432"/>
                <a:gd name="T62" fmla="*/ 0 w 729"/>
                <a:gd name="T63" fmla="*/ 284 h 432"/>
                <a:gd name="T64" fmla="*/ 0 w 729"/>
                <a:gd name="T65"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9" h="432">
                  <a:moveTo>
                    <a:pt x="0" y="0"/>
                  </a:moveTo>
                  <a:lnTo>
                    <a:pt x="729" y="0"/>
                  </a:lnTo>
                  <a:lnTo>
                    <a:pt x="729" y="284"/>
                  </a:lnTo>
                  <a:lnTo>
                    <a:pt x="728" y="287"/>
                  </a:lnTo>
                  <a:lnTo>
                    <a:pt x="724" y="293"/>
                  </a:lnTo>
                  <a:lnTo>
                    <a:pt x="719" y="301"/>
                  </a:lnTo>
                  <a:lnTo>
                    <a:pt x="710" y="313"/>
                  </a:lnTo>
                  <a:lnTo>
                    <a:pt x="698" y="327"/>
                  </a:lnTo>
                  <a:lnTo>
                    <a:pt x="682" y="342"/>
                  </a:lnTo>
                  <a:lnTo>
                    <a:pt x="664" y="357"/>
                  </a:lnTo>
                  <a:lnTo>
                    <a:pt x="642" y="373"/>
                  </a:lnTo>
                  <a:lnTo>
                    <a:pt x="615" y="387"/>
                  </a:lnTo>
                  <a:lnTo>
                    <a:pt x="585" y="402"/>
                  </a:lnTo>
                  <a:lnTo>
                    <a:pt x="550" y="414"/>
                  </a:lnTo>
                  <a:lnTo>
                    <a:pt x="511" y="423"/>
                  </a:lnTo>
                  <a:lnTo>
                    <a:pt x="467" y="429"/>
                  </a:lnTo>
                  <a:lnTo>
                    <a:pt x="419" y="432"/>
                  </a:lnTo>
                  <a:lnTo>
                    <a:pt x="364" y="431"/>
                  </a:lnTo>
                  <a:lnTo>
                    <a:pt x="361" y="431"/>
                  </a:lnTo>
                  <a:lnTo>
                    <a:pt x="351" y="431"/>
                  </a:lnTo>
                  <a:lnTo>
                    <a:pt x="335" y="431"/>
                  </a:lnTo>
                  <a:lnTo>
                    <a:pt x="315" y="431"/>
                  </a:lnTo>
                  <a:lnTo>
                    <a:pt x="291" y="429"/>
                  </a:lnTo>
                  <a:lnTo>
                    <a:pt x="262" y="427"/>
                  </a:lnTo>
                  <a:lnTo>
                    <a:pt x="232" y="421"/>
                  </a:lnTo>
                  <a:lnTo>
                    <a:pt x="198" y="412"/>
                  </a:lnTo>
                  <a:lnTo>
                    <a:pt x="164" y="402"/>
                  </a:lnTo>
                  <a:lnTo>
                    <a:pt x="129" y="387"/>
                  </a:lnTo>
                  <a:lnTo>
                    <a:pt x="94" y="369"/>
                  </a:lnTo>
                  <a:lnTo>
                    <a:pt x="61" y="345"/>
                  </a:lnTo>
                  <a:lnTo>
                    <a:pt x="29" y="318"/>
                  </a:lnTo>
                  <a:lnTo>
                    <a:pt x="0" y="284"/>
                  </a:lnTo>
                  <a:lnTo>
                    <a:pt x="0" y="0"/>
                  </a:lnTo>
                  <a:close/>
                </a:path>
              </a:pathLst>
            </a:custGeom>
            <a:solidFill>
              <a:schemeClr val="bg1">
                <a:lumMod val="6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8" name="稻壳儿榴莲果果"/>
            <p:cNvSpPr/>
            <p:nvPr/>
          </p:nvSpPr>
          <p:spPr bwMode="auto">
            <a:xfrm>
              <a:off x="5502541" y="5134256"/>
              <a:ext cx="1279842" cy="330873"/>
            </a:xfrm>
            <a:custGeom>
              <a:avLst/>
              <a:gdLst>
                <a:gd name="T0" fmla="*/ 118 w 909"/>
                <a:gd name="T1" fmla="*/ 0 h 235"/>
                <a:gd name="T2" fmla="*/ 793 w 909"/>
                <a:gd name="T3" fmla="*/ 0 h 235"/>
                <a:gd name="T4" fmla="*/ 820 w 909"/>
                <a:gd name="T5" fmla="*/ 3 h 235"/>
                <a:gd name="T6" fmla="*/ 844 w 909"/>
                <a:gd name="T7" fmla="*/ 12 h 235"/>
                <a:gd name="T8" fmla="*/ 866 w 909"/>
                <a:gd name="T9" fmla="*/ 25 h 235"/>
                <a:gd name="T10" fmla="*/ 885 w 909"/>
                <a:gd name="T11" fmla="*/ 43 h 235"/>
                <a:gd name="T12" fmla="*/ 898 w 909"/>
                <a:gd name="T13" fmla="*/ 66 h 235"/>
                <a:gd name="T14" fmla="*/ 907 w 909"/>
                <a:gd name="T15" fmla="*/ 91 h 235"/>
                <a:gd name="T16" fmla="*/ 909 w 909"/>
                <a:gd name="T17" fmla="*/ 117 h 235"/>
                <a:gd name="T18" fmla="*/ 907 w 909"/>
                <a:gd name="T19" fmla="*/ 144 h 235"/>
                <a:gd name="T20" fmla="*/ 898 w 909"/>
                <a:gd name="T21" fmla="*/ 168 h 235"/>
                <a:gd name="T22" fmla="*/ 885 w 909"/>
                <a:gd name="T23" fmla="*/ 190 h 235"/>
                <a:gd name="T24" fmla="*/ 866 w 909"/>
                <a:gd name="T25" fmla="*/ 208 h 235"/>
                <a:gd name="T26" fmla="*/ 844 w 909"/>
                <a:gd name="T27" fmla="*/ 222 h 235"/>
                <a:gd name="T28" fmla="*/ 820 w 909"/>
                <a:gd name="T29" fmla="*/ 231 h 235"/>
                <a:gd name="T30" fmla="*/ 793 w 909"/>
                <a:gd name="T31" fmla="*/ 235 h 235"/>
                <a:gd name="T32" fmla="*/ 118 w 909"/>
                <a:gd name="T33" fmla="*/ 235 h 235"/>
                <a:gd name="T34" fmla="*/ 91 w 909"/>
                <a:gd name="T35" fmla="*/ 231 h 235"/>
                <a:gd name="T36" fmla="*/ 66 w 909"/>
                <a:gd name="T37" fmla="*/ 222 h 235"/>
                <a:gd name="T38" fmla="*/ 45 w 909"/>
                <a:gd name="T39" fmla="*/ 208 h 235"/>
                <a:gd name="T40" fmla="*/ 26 w 909"/>
                <a:gd name="T41" fmla="*/ 190 h 235"/>
                <a:gd name="T42" fmla="*/ 12 w 909"/>
                <a:gd name="T43" fmla="*/ 168 h 235"/>
                <a:gd name="T44" fmla="*/ 4 w 909"/>
                <a:gd name="T45" fmla="*/ 144 h 235"/>
                <a:gd name="T46" fmla="*/ 0 w 909"/>
                <a:gd name="T47" fmla="*/ 117 h 235"/>
                <a:gd name="T48" fmla="*/ 3 w 909"/>
                <a:gd name="T49" fmla="*/ 93 h 235"/>
                <a:gd name="T50" fmla="*/ 9 w 909"/>
                <a:gd name="T51" fmla="*/ 71 h 235"/>
                <a:gd name="T52" fmla="*/ 20 w 909"/>
                <a:gd name="T53" fmla="*/ 51 h 235"/>
                <a:gd name="T54" fmla="*/ 34 w 909"/>
                <a:gd name="T55" fmla="*/ 34 h 235"/>
                <a:gd name="T56" fmla="*/ 53 w 909"/>
                <a:gd name="T57" fmla="*/ 20 h 235"/>
                <a:gd name="T58" fmla="*/ 72 w 909"/>
                <a:gd name="T59" fmla="*/ 9 h 235"/>
                <a:gd name="T60" fmla="*/ 95 w 909"/>
                <a:gd name="T61" fmla="*/ 2 h 235"/>
                <a:gd name="T62" fmla="*/ 118 w 909"/>
                <a:gd name="T6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9" h="235">
                  <a:moveTo>
                    <a:pt x="118" y="0"/>
                  </a:moveTo>
                  <a:lnTo>
                    <a:pt x="793" y="0"/>
                  </a:lnTo>
                  <a:lnTo>
                    <a:pt x="820" y="3"/>
                  </a:lnTo>
                  <a:lnTo>
                    <a:pt x="844" y="12"/>
                  </a:lnTo>
                  <a:lnTo>
                    <a:pt x="866" y="25"/>
                  </a:lnTo>
                  <a:lnTo>
                    <a:pt x="885" y="43"/>
                  </a:lnTo>
                  <a:lnTo>
                    <a:pt x="898" y="66"/>
                  </a:lnTo>
                  <a:lnTo>
                    <a:pt x="907" y="91"/>
                  </a:lnTo>
                  <a:lnTo>
                    <a:pt x="909" y="117"/>
                  </a:lnTo>
                  <a:lnTo>
                    <a:pt x="907" y="144"/>
                  </a:lnTo>
                  <a:lnTo>
                    <a:pt x="898" y="168"/>
                  </a:lnTo>
                  <a:lnTo>
                    <a:pt x="885" y="190"/>
                  </a:lnTo>
                  <a:lnTo>
                    <a:pt x="866" y="208"/>
                  </a:lnTo>
                  <a:lnTo>
                    <a:pt x="844" y="222"/>
                  </a:lnTo>
                  <a:lnTo>
                    <a:pt x="820" y="231"/>
                  </a:lnTo>
                  <a:lnTo>
                    <a:pt x="793" y="235"/>
                  </a:lnTo>
                  <a:lnTo>
                    <a:pt x="118" y="235"/>
                  </a:lnTo>
                  <a:lnTo>
                    <a:pt x="91" y="231"/>
                  </a:lnTo>
                  <a:lnTo>
                    <a:pt x="66" y="222"/>
                  </a:lnTo>
                  <a:lnTo>
                    <a:pt x="45" y="208"/>
                  </a:lnTo>
                  <a:lnTo>
                    <a:pt x="26" y="190"/>
                  </a:lnTo>
                  <a:lnTo>
                    <a:pt x="12" y="168"/>
                  </a:lnTo>
                  <a:lnTo>
                    <a:pt x="4" y="144"/>
                  </a:lnTo>
                  <a:lnTo>
                    <a:pt x="0" y="117"/>
                  </a:lnTo>
                  <a:lnTo>
                    <a:pt x="3" y="93"/>
                  </a:lnTo>
                  <a:lnTo>
                    <a:pt x="9" y="71"/>
                  </a:lnTo>
                  <a:lnTo>
                    <a:pt x="20" y="51"/>
                  </a:lnTo>
                  <a:lnTo>
                    <a:pt x="34" y="34"/>
                  </a:lnTo>
                  <a:lnTo>
                    <a:pt x="53" y="20"/>
                  </a:lnTo>
                  <a:lnTo>
                    <a:pt x="72" y="9"/>
                  </a:lnTo>
                  <a:lnTo>
                    <a:pt x="95" y="2"/>
                  </a:lnTo>
                  <a:lnTo>
                    <a:pt x="118" y="0"/>
                  </a:lnTo>
                  <a:close/>
                </a:path>
              </a:pathLst>
            </a:custGeom>
            <a:solidFill>
              <a:schemeClr val="bg1">
                <a:lumMod val="6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19" name="稻壳儿榴莲果果"/>
            <p:cNvSpPr/>
            <p:nvPr/>
          </p:nvSpPr>
          <p:spPr bwMode="auto">
            <a:xfrm>
              <a:off x="5287122" y="3823874"/>
              <a:ext cx="1888084" cy="275962"/>
            </a:xfrm>
            <a:custGeom>
              <a:avLst/>
              <a:gdLst>
                <a:gd name="T0" fmla="*/ 575 w 1341"/>
                <a:gd name="T1" fmla="*/ 0 h 196"/>
                <a:gd name="T2" fmla="*/ 1341 w 1341"/>
                <a:gd name="T3" fmla="*/ 1 h 196"/>
                <a:gd name="T4" fmla="*/ 781 w 1341"/>
                <a:gd name="T5" fmla="*/ 192 h 196"/>
                <a:gd name="T6" fmla="*/ 0 w 1341"/>
                <a:gd name="T7" fmla="*/ 196 h 196"/>
                <a:gd name="T8" fmla="*/ 575 w 1341"/>
                <a:gd name="T9" fmla="*/ 0 h 196"/>
              </a:gdLst>
              <a:ahLst/>
              <a:cxnLst>
                <a:cxn ang="0">
                  <a:pos x="T0" y="T1"/>
                </a:cxn>
                <a:cxn ang="0">
                  <a:pos x="T2" y="T3"/>
                </a:cxn>
                <a:cxn ang="0">
                  <a:pos x="T4" y="T5"/>
                </a:cxn>
                <a:cxn ang="0">
                  <a:pos x="T6" y="T7"/>
                </a:cxn>
                <a:cxn ang="0">
                  <a:pos x="T8" y="T9"/>
                </a:cxn>
              </a:cxnLst>
              <a:rect l="0" t="0" r="r" b="b"/>
              <a:pathLst>
                <a:path w="1341" h="196">
                  <a:moveTo>
                    <a:pt x="575" y="0"/>
                  </a:moveTo>
                  <a:lnTo>
                    <a:pt x="1341" y="1"/>
                  </a:lnTo>
                  <a:lnTo>
                    <a:pt x="781" y="192"/>
                  </a:lnTo>
                  <a:lnTo>
                    <a:pt x="0" y="196"/>
                  </a:lnTo>
                  <a:lnTo>
                    <a:pt x="575" y="0"/>
                  </a:lnTo>
                  <a:close/>
                </a:path>
              </a:pathLst>
            </a:custGeom>
            <a:solidFill>
              <a:schemeClr val="bg1">
                <a:lumMod val="85000"/>
              </a:schemeClr>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0" name="稻壳儿榴莲果果"/>
            <p:cNvSpPr/>
            <p:nvPr/>
          </p:nvSpPr>
          <p:spPr bwMode="auto">
            <a:xfrm>
              <a:off x="4404327" y="3914957"/>
              <a:ext cx="2827198" cy="682864"/>
            </a:xfrm>
            <a:custGeom>
              <a:avLst/>
              <a:gdLst>
                <a:gd name="T0" fmla="*/ 500 w 2008"/>
                <a:gd name="T1" fmla="*/ 0 h 485"/>
                <a:gd name="T2" fmla="*/ 501 w 2008"/>
                <a:gd name="T3" fmla="*/ 120 h 485"/>
                <a:gd name="T4" fmla="*/ 2008 w 2008"/>
                <a:gd name="T5" fmla="*/ 116 h 485"/>
                <a:gd name="T6" fmla="*/ 2008 w 2008"/>
                <a:gd name="T7" fmla="*/ 366 h 485"/>
                <a:gd name="T8" fmla="*/ 504 w 2008"/>
                <a:gd name="T9" fmla="*/ 370 h 485"/>
                <a:gd name="T10" fmla="*/ 505 w 2008"/>
                <a:gd name="T11" fmla="*/ 485 h 485"/>
                <a:gd name="T12" fmla="*/ 0 w 2008"/>
                <a:gd name="T13" fmla="*/ 243 h 485"/>
                <a:gd name="T14" fmla="*/ 500 w 2008"/>
                <a:gd name="T15" fmla="*/ 0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8" h="485">
                  <a:moveTo>
                    <a:pt x="500" y="0"/>
                  </a:moveTo>
                  <a:lnTo>
                    <a:pt x="501" y="120"/>
                  </a:lnTo>
                  <a:lnTo>
                    <a:pt x="2008" y="116"/>
                  </a:lnTo>
                  <a:lnTo>
                    <a:pt x="2008" y="366"/>
                  </a:lnTo>
                  <a:lnTo>
                    <a:pt x="504" y="370"/>
                  </a:lnTo>
                  <a:lnTo>
                    <a:pt x="505" y="485"/>
                  </a:lnTo>
                  <a:lnTo>
                    <a:pt x="0" y="243"/>
                  </a:lnTo>
                  <a:lnTo>
                    <a:pt x="500" y="0"/>
                  </a:lnTo>
                  <a:close/>
                </a:path>
              </a:pathLst>
            </a:custGeom>
            <a:solidFill>
              <a:srgbClr val="12569A"/>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grpSp>
      <p:sp>
        <p:nvSpPr>
          <p:cNvPr id="21" name="稻壳儿榴莲果果"/>
          <p:cNvSpPr/>
          <p:nvPr/>
        </p:nvSpPr>
        <p:spPr>
          <a:xfrm>
            <a:off x="8205109" y="2042351"/>
            <a:ext cx="726366" cy="726366"/>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22" name="稻壳儿榴莲果果"/>
          <p:cNvSpPr>
            <a:spLocks noEditPoints="1"/>
          </p:cNvSpPr>
          <p:nvPr/>
        </p:nvSpPr>
        <p:spPr bwMode="auto">
          <a:xfrm>
            <a:off x="8419417" y="2270106"/>
            <a:ext cx="302820" cy="239712"/>
          </a:xfrm>
          <a:custGeom>
            <a:avLst/>
            <a:gdLst>
              <a:gd name="T0" fmla="*/ 2455 w 3573"/>
              <a:gd name="T1" fmla="*/ 579 h 2827"/>
              <a:gd name="T2" fmla="*/ 2600 w 3573"/>
              <a:gd name="T3" fmla="*/ 760 h 2827"/>
              <a:gd name="T4" fmla="*/ 2739 w 3573"/>
              <a:gd name="T5" fmla="*/ 1081 h 2827"/>
              <a:gd name="T6" fmla="*/ 2787 w 3573"/>
              <a:gd name="T7" fmla="*/ 1432 h 2827"/>
              <a:gd name="T8" fmla="*/ 2745 w 3573"/>
              <a:gd name="T9" fmla="*/ 1761 h 2827"/>
              <a:gd name="T10" fmla="*/ 2621 w 3573"/>
              <a:gd name="T11" fmla="*/ 2067 h 2827"/>
              <a:gd name="T12" fmla="*/ 2489 w 3573"/>
              <a:gd name="T13" fmla="*/ 2244 h 2827"/>
              <a:gd name="T14" fmla="*/ 2399 w 3573"/>
              <a:gd name="T15" fmla="*/ 2271 h 2827"/>
              <a:gd name="T16" fmla="*/ 2304 w 3573"/>
              <a:gd name="T17" fmla="*/ 2241 h 2827"/>
              <a:gd name="T18" fmla="*/ 2230 w 3573"/>
              <a:gd name="T19" fmla="*/ 2155 h 2827"/>
              <a:gd name="T20" fmla="*/ 2221 w 3573"/>
              <a:gd name="T21" fmla="*/ 2044 h 2827"/>
              <a:gd name="T22" fmla="*/ 2327 w 3573"/>
              <a:gd name="T23" fmla="*/ 1864 h 2827"/>
              <a:gd name="T24" fmla="*/ 2421 w 3573"/>
              <a:gd name="T25" fmla="*/ 1582 h 2827"/>
              <a:gd name="T26" fmla="*/ 2422 w 3573"/>
              <a:gd name="T27" fmla="*/ 1289 h 2827"/>
              <a:gd name="T28" fmla="*/ 2338 w 3573"/>
              <a:gd name="T29" fmla="*/ 1020 h 2827"/>
              <a:gd name="T30" fmla="*/ 2205 w 3573"/>
              <a:gd name="T31" fmla="*/ 815 h 2827"/>
              <a:gd name="T32" fmla="*/ 2191 w 3573"/>
              <a:gd name="T33" fmla="*/ 701 h 2827"/>
              <a:gd name="T34" fmla="*/ 2255 w 3573"/>
              <a:gd name="T35" fmla="*/ 602 h 2827"/>
              <a:gd name="T36" fmla="*/ 2350 w 3573"/>
              <a:gd name="T37" fmla="*/ 557 h 2827"/>
              <a:gd name="T38" fmla="*/ 1694 w 3573"/>
              <a:gd name="T39" fmla="*/ 195 h 2827"/>
              <a:gd name="T40" fmla="*/ 1776 w 3573"/>
              <a:gd name="T41" fmla="*/ 282 h 2827"/>
              <a:gd name="T42" fmla="*/ 1785 w 3573"/>
              <a:gd name="T43" fmla="*/ 2553 h 2827"/>
              <a:gd name="T44" fmla="*/ 1720 w 3573"/>
              <a:gd name="T45" fmla="*/ 2653 h 2827"/>
              <a:gd name="T46" fmla="*/ 1625 w 3573"/>
              <a:gd name="T47" fmla="*/ 2685 h 2827"/>
              <a:gd name="T48" fmla="*/ 1522 w 3573"/>
              <a:gd name="T49" fmla="*/ 2647 h 2827"/>
              <a:gd name="T50" fmla="*/ 99 w 3573"/>
              <a:gd name="T51" fmla="*/ 1903 h 2827"/>
              <a:gd name="T52" fmla="*/ 13 w 3573"/>
              <a:gd name="T53" fmla="*/ 1817 h 2827"/>
              <a:gd name="T54" fmla="*/ 3 w 3573"/>
              <a:gd name="T55" fmla="*/ 1078 h 2827"/>
              <a:gd name="T56" fmla="*/ 72 w 3573"/>
              <a:gd name="T57" fmla="*/ 976 h 2827"/>
              <a:gd name="T58" fmla="*/ 635 w 3573"/>
              <a:gd name="T59" fmla="*/ 949 h 2827"/>
              <a:gd name="T60" fmla="*/ 1605 w 3573"/>
              <a:gd name="T61" fmla="*/ 181 h 2827"/>
              <a:gd name="T62" fmla="*/ 2983 w 3573"/>
              <a:gd name="T63" fmla="*/ 11 h 2827"/>
              <a:gd name="T64" fmla="*/ 3118 w 3573"/>
              <a:gd name="T65" fmla="*/ 138 h 2827"/>
              <a:gd name="T66" fmla="*/ 3350 w 3573"/>
              <a:gd name="T67" fmla="*/ 499 h 2827"/>
              <a:gd name="T68" fmla="*/ 3503 w 3573"/>
              <a:gd name="T69" fmla="*/ 899 h 2827"/>
              <a:gd name="T70" fmla="*/ 3569 w 3573"/>
              <a:gd name="T71" fmla="*/ 1324 h 2827"/>
              <a:gd name="T72" fmla="*/ 3545 w 3573"/>
              <a:gd name="T73" fmla="*/ 1768 h 2827"/>
              <a:gd name="T74" fmla="*/ 3427 w 3573"/>
              <a:gd name="T75" fmla="*/ 2196 h 2827"/>
              <a:gd name="T76" fmla="*/ 3218 w 3573"/>
              <a:gd name="T77" fmla="*/ 2590 h 2827"/>
              <a:gd name="T78" fmla="*/ 3040 w 3573"/>
              <a:gd name="T79" fmla="*/ 2804 h 2827"/>
              <a:gd name="T80" fmla="*/ 2957 w 3573"/>
              <a:gd name="T81" fmla="*/ 2827 h 2827"/>
              <a:gd name="T82" fmla="*/ 2863 w 3573"/>
              <a:gd name="T83" fmla="*/ 2797 h 2827"/>
              <a:gd name="T84" fmla="*/ 2787 w 3573"/>
              <a:gd name="T85" fmla="*/ 2709 h 2827"/>
              <a:gd name="T86" fmla="*/ 2783 w 3573"/>
              <a:gd name="T87" fmla="*/ 2594 h 2827"/>
              <a:gd name="T88" fmla="*/ 2933 w 3573"/>
              <a:gd name="T89" fmla="*/ 2378 h 2827"/>
              <a:gd name="T90" fmla="*/ 3113 w 3573"/>
              <a:gd name="T91" fmla="*/ 2022 h 2827"/>
              <a:gd name="T92" fmla="*/ 3206 w 3573"/>
              <a:gd name="T93" fmla="*/ 1633 h 2827"/>
              <a:gd name="T94" fmla="*/ 3207 w 3573"/>
              <a:gd name="T95" fmla="*/ 1239 h 2827"/>
              <a:gd name="T96" fmla="*/ 3122 w 3573"/>
              <a:gd name="T97" fmla="*/ 866 h 2827"/>
              <a:gd name="T98" fmla="*/ 2957 w 3573"/>
              <a:gd name="T99" fmla="*/ 522 h 2827"/>
              <a:gd name="T100" fmla="*/ 2767 w 3573"/>
              <a:gd name="T101" fmla="*/ 269 h 2827"/>
              <a:gd name="T102" fmla="*/ 2744 w 3573"/>
              <a:gd name="T103" fmla="*/ 165 h 2827"/>
              <a:gd name="T104" fmla="*/ 2791 w 3573"/>
              <a:gd name="T105" fmla="*/ 70 h 2827"/>
              <a:gd name="T106" fmla="*/ 2878 w 3573"/>
              <a:gd name="T107" fmla="*/ 8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73" h="2827">
                <a:moveTo>
                  <a:pt x="2378" y="555"/>
                </a:moveTo>
                <a:lnTo>
                  <a:pt x="2404" y="559"/>
                </a:lnTo>
                <a:lnTo>
                  <a:pt x="2431" y="567"/>
                </a:lnTo>
                <a:lnTo>
                  <a:pt x="2455" y="579"/>
                </a:lnTo>
                <a:lnTo>
                  <a:pt x="2476" y="595"/>
                </a:lnTo>
                <a:lnTo>
                  <a:pt x="2495" y="614"/>
                </a:lnTo>
                <a:lnTo>
                  <a:pt x="2551" y="686"/>
                </a:lnTo>
                <a:lnTo>
                  <a:pt x="2600" y="760"/>
                </a:lnTo>
                <a:lnTo>
                  <a:pt x="2643" y="837"/>
                </a:lnTo>
                <a:lnTo>
                  <a:pt x="2680" y="916"/>
                </a:lnTo>
                <a:lnTo>
                  <a:pt x="2713" y="998"/>
                </a:lnTo>
                <a:lnTo>
                  <a:pt x="2739" y="1081"/>
                </a:lnTo>
                <a:lnTo>
                  <a:pt x="2761" y="1166"/>
                </a:lnTo>
                <a:lnTo>
                  <a:pt x="2775" y="1253"/>
                </a:lnTo>
                <a:lnTo>
                  <a:pt x="2784" y="1342"/>
                </a:lnTo>
                <a:lnTo>
                  <a:pt x="2787" y="1432"/>
                </a:lnTo>
                <a:lnTo>
                  <a:pt x="2785" y="1516"/>
                </a:lnTo>
                <a:lnTo>
                  <a:pt x="2776" y="1598"/>
                </a:lnTo>
                <a:lnTo>
                  <a:pt x="2763" y="1681"/>
                </a:lnTo>
                <a:lnTo>
                  <a:pt x="2745" y="1761"/>
                </a:lnTo>
                <a:lnTo>
                  <a:pt x="2722" y="1840"/>
                </a:lnTo>
                <a:lnTo>
                  <a:pt x="2693" y="1918"/>
                </a:lnTo>
                <a:lnTo>
                  <a:pt x="2660" y="1993"/>
                </a:lnTo>
                <a:lnTo>
                  <a:pt x="2621" y="2067"/>
                </a:lnTo>
                <a:lnTo>
                  <a:pt x="2578" y="2137"/>
                </a:lnTo>
                <a:lnTo>
                  <a:pt x="2529" y="2206"/>
                </a:lnTo>
                <a:lnTo>
                  <a:pt x="2510" y="2226"/>
                </a:lnTo>
                <a:lnTo>
                  <a:pt x="2489" y="2244"/>
                </a:lnTo>
                <a:lnTo>
                  <a:pt x="2464" y="2257"/>
                </a:lnTo>
                <a:lnTo>
                  <a:pt x="2438" y="2267"/>
                </a:lnTo>
                <a:lnTo>
                  <a:pt x="2411" y="2271"/>
                </a:lnTo>
                <a:lnTo>
                  <a:pt x="2399" y="2271"/>
                </a:lnTo>
                <a:lnTo>
                  <a:pt x="2374" y="2269"/>
                </a:lnTo>
                <a:lnTo>
                  <a:pt x="2349" y="2263"/>
                </a:lnTo>
                <a:lnTo>
                  <a:pt x="2326" y="2254"/>
                </a:lnTo>
                <a:lnTo>
                  <a:pt x="2304" y="2241"/>
                </a:lnTo>
                <a:lnTo>
                  <a:pt x="2284" y="2224"/>
                </a:lnTo>
                <a:lnTo>
                  <a:pt x="2263" y="2202"/>
                </a:lnTo>
                <a:lnTo>
                  <a:pt x="2244" y="2180"/>
                </a:lnTo>
                <a:lnTo>
                  <a:pt x="2230" y="2155"/>
                </a:lnTo>
                <a:lnTo>
                  <a:pt x="2220" y="2128"/>
                </a:lnTo>
                <a:lnTo>
                  <a:pt x="2216" y="2099"/>
                </a:lnTo>
                <a:lnTo>
                  <a:pt x="2216" y="2071"/>
                </a:lnTo>
                <a:lnTo>
                  <a:pt x="2221" y="2044"/>
                </a:lnTo>
                <a:lnTo>
                  <a:pt x="2232" y="2017"/>
                </a:lnTo>
                <a:lnTo>
                  <a:pt x="2247" y="1992"/>
                </a:lnTo>
                <a:lnTo>
                  <a:pt x="2290" y="1929"/>
                </a:lnTo>
                <a:lnTo>
                  <a:pt x="2327" y="1864"/>
                </a:lnTo>
                <a:lnTo>
                  <a:pt x="2360" y="1796"/>
                </a:lnTo>
                <a:lnTo>
                  <a:pt x="2386" y="1727"/>
                </a:lnTo>
                <a:lnTo>
                  <a:pt x="2407" y="1655"/>
                </a:lnTo>
                <a:lnTo>
                  <a:pt x="2421" y="1582"/>
                </a:lnTo>
                <a:lnTo>
                  <a:pt x="2429" y="1507"/>
                </a:lnTo>
                <a:lnTo>
                  <a:pt x="2433" y="1432"/>
                </a:lnTo>
                <a:lnTo>
                  <a:pt x="2431" y="1359"/>
                </a:lnTo>
                <a:lnTo>
                  <a:pt x="2422" y="1289"/>
                </a:lnTo>
                <a:lnTo>
                  <a:pt x="2409" y="1219"/>
                </a:lnTo>
                <a:lnTo>
                  <a:pt x="2390" y="1151"/>
                </a:lnTo>
                <a:lnTo>
                  <a:pt x="2366" y="1085"/>
                </a:lnTo>
                <a:lnTo>
                  <a:pt x="2338" y="1020"/>
                </a:lnTo>
                <a:lnTo>
                  <a:pt x="2304" y="957"/>
                </a:lnTo>
                <a:lnTo>
                  <a:pt x="2266" y="898"/>
                </a:lnTo>
                <a:lnTo>
                  <a:pt x="2222" y="840"/>
                </a:lnTo>
                <a:lnTo>
                  <a:pt x="2205" y="815"/>
                </a:lnTo>
                <a:lnTo>
                  <a:pt x="2194" y="788"/>
                </a:lnTo>
                <a:lnTo>
                  <a:pt x="2187" y="759"/>
                </a:lnTo>
                <a:lnTo>
                  <a:pt x="2186" y="730"/>
                </a:lnTo>
                <a:lnTo>
                  <a:pt x="2191" y="701"/>
                </a:lnTo>
                <a:lnTo>
                  <a:pt x="2199" y="674"/>
                </a:lnTo>
                <a:lnTo>
                  <a:pt x="2213" y="648"/>
                </a:lnTo>
                <a:lnTo>
                  <a:pt x="2233" y="624"/>
                </a:lnTo>
                <a:lnTo>
                  <a:pt x="2255" y="602"/>
                </a:lnTo>
                <a:lnTo>
                  <a:pt x="2276" y="585"/>
                </a:lnTo>
                <a:lnTo>
                  <a:pt x="2299" y="571"/>
                </a:lnTo>
                <a:lnTo>
                  <a:pt x="2324" y="562"/>
                </a:lnTo>
                <a:lnTo>
                  <a:pt x="2350" y="557"/>
                </a:lnTo>
                <a:lnTo>
                  <a:pt x="2378" y="555"/>
                </a:lnTo>
                <a:close/>
                <a:moveTo>
                  <a:pt x="1635" y="180"/>
                </a:moveTo>
                <a:lnTo>
                  <a:pt x="1665" y="184"/>
                </a:lnTo>
                <a:lnTo>
                  <a:pt x="1694" y="195"/>
                </a:lnTo>
                <a:lnTo>
                  <a:pt x="1720" y="210"/>
                </a:lnTo>
                <a:lnTo>
                  <a:pt x="1743" y="231"/>
                </a:lnTo>
                <a:lnTo>
                  <a:pt x="1762" y="255"/>
                </a:lnTo>
                <a:lnTo>
                  <a:pt x="1776" y="282"/>
                </a:lnTo>
                <a:lnTo>
                  <a:pt x="1785" y="310"/>
                </a:lnTo>
                <a:lnTo>
                  <a:pt x="1787" y="341"/>
                </a:lnTo>
                <a:lnTo>
                  <a:pt x="1787" y="2523"/>
                </a:lnTo>
                <a:lnTo>
                  <a:pt x="1785" y="2553"/>
                </a:lnTo>
                <a:lnTo>
                  <a:pt x="1776" y="2583"/>
                </a:lnTo>
                <a:lnTo>
                  <a:pt x="1762" y="2610"/>
                </a:lnTo>
                <a:lnTo>
                  <a:pt x="1743" y="2634"/>
                </a:lnTo>
                <a:lnTo>
                  <a:pt x="1720" y="2653"/>
                </a:lnTo>
                <a:lnTo>
                  <a:pt x="1694" y="2670"/>
                </a:lnTo>
                <a:lnTo>
                  <a:pt x="1671" y="2678"/>
                </a:lnTo>
                <a:lnTo>
                  <a:pt x="1648" y="2683"/>
                </a:lnTo>
                <a:lnTo>
                  <a:pt x="1625" y="2685"/>
                </a:lnTo>
                <a:lnTo>
                  <a:pt x="1597" y="2683"/>
                </a:lnTo>
                <a:lnTo>
                  <a:pt x="1571" y="2675"/>
                </a:lnTo>
                <a:lnTo>
                  <a:pt x="1545" y="2663"/>
                </a:lnTo>
                <a:lnTo>
                  <a:pt x="1522" y="2647"/>
                </a:lnTo>
                <a:lnTo>
                  <a:pt x="635" y="1916"/>
                </a:lnTo>
                <a:lnTo>
                  <a:pt x="163" y="1916"/>
                </a:lnTo>
                <a:lnTo>
                  <a:pt x="130" y="1912"/>
                </a:lnTo>
                <a:lnTo>
                  <a:pt x="99" y="1903"/>
                </a:lnTo>
                <a:lnTo>
                  <a:pt x="72" y="1887"/>
                </a:lnTo>
                <a:lnTo>
                  <a:pt x="48" y="1868"/>
                </a:lnTo>
                <a:lnTo>
                  <a:pt x="27" y="1844"/>
                </a:lnTo>
                <a:lnTo>
                  <a:pt x="13" y="1817"/>
                </a:lnTo>
                <a:lnTo>
                  <a:pt x="3" y="1786"/>
                </a:lnTo>
                <a:lnTo>
                  <a:pt x="0" y="1754"/>
                </a:lnTo>
                <a:lnTo>
                  <a:pt x="0" y="1111"/>
                </a:lnTo>
                <a:lnTo>
                  <a:pt x="3" y="1078"/>
                </a:lnTo>
                <a:lnTo>
                  <a:pt x="13" y="1048"/>
                </a:lnTo>
                <a:lnTo>
                  <a:pt x="27" y="1019"/>
                </a:lnTo>
                <a:lnTo>
                  <a:pt x="48" y="995"/>
                </a:lnTo>
                <a:lnTo>
                  <a:pt x="72" y="976"/>
                </a:lnTo>
                <a:lnTo>
                  <a:pt x="99" y="961"/>
                </a:lnTo>
                <a:lnTo>
                  <a:pt x="130" y="952"/>
                </a:lnTo>
                <a:lnTo>
                  <a:pt x="163" y="949"/>
                </a:lnTo>
                <a:lnTo>
                  <a:pt x="635" y="949"/>
                </a:lnTo>
                <a:lnTo>
                  <a:pt x="1522" y="216"/>
                </a:lnTo>
                <a:lnTo>
                  <a:pt x="1547" y="199"/>
                </a:lnTo>
                <a:lnTo>
                  <a:pt x="1575" y="187"/>
                </a:lnTo>
                <a:lnTo>
                  <a:pt x="1605" y="181"/>
                </a:lnTo>
                <a:lnTo>
                  <a:pt x="1635" y="180"/>
                </a:lnTo>
                <a:close/>
                <a:moveTo>
                  <a:pt x="2931" y="0"/>
                </a:moveTo>
                <a:lnTo>
                  <a:pt x="2957" y="4"/>
                </a:lnTo>
                <a:lnTo>
                  <a:pt x="2983" y="11"/>
                </a:lnTo>
                <a:lnTo>
                  <a:pt x="3007" y="22"/>
                </a:lnTo>
                <a:lnTo>
                  <a:pt x="3028" y="37"/>
                </a:lnTo>
                <a:lnTo>
                  <a:pt x="3048" y="55"/>
                </a:lnTo>
                <a:lnTo>
                  <a:pt x="3118" y="138"/>
                </a:lnTo>
                <a:lnTo>
                  <a:pt x="3183" y="224"/>
                </a:lnTo>
                <a:lnTo>
                  <a:pt x="3244" y="313"/>
                </a:lnTo>
                <a:lnTo>
                  <a:pt x="3300" y="406"/>
                </a:lnTo>
                <a:lnTo>
                  <a:pt x="3350" y="499"/>
                </a:lnTo>
                <a:lnTo>
                  <a:pt x="3396" y="597"/>
                </a:lnTo>
                <a:lnTo>
                  <a:pt x="3437" y="696"/>
                </a:lnTo>
                <a:lnTo>
                  <a:pt x="3472" y="797"/>
                </a:lnTo>
                <a:lnTo>
                  <a:pt x="3503" y="899"/>
                </a:lnTo>
                <a:lnTo>
                  <a:pt x="3528" y="1003"/>
                </a:lnTo>
                <a:lnTo>
                  <a:pt x="3548" y="1108"/>
                </a:lnTo>
                <a:lnTo>
                  <a:pt x="3562" y="1216"/>
                </a:lnTo>
                <a:lnTo>
                  <a:pt x="3569" y="1324"/>
                </a:lnTo>
                <a:lnTo>
                  <a:pt x="3573" y="1432"/>
                </a:lnTo>
                <a:lnTo>
                  <a:pt x="3569" y="1545"/>
                </a:lnTo>
                <a:lnTo>
                  <a:pt x="3561" y="1656"/>
                </a:lnTo>
                <a:lnTo>
                  <a:pt x="3545" y="1768"/>
                </a:lnTo>
                <a:lnTo>
                  <a:pt x="3524" y="1877"/>
                </a:lnTo>
                <a:lnTo>
                  <a:pt x="3497" y="1985"/>
                </a:lnTo>
                <a:lnTo>
                  <a:pt x="3465" y="2092"/>
                </a:lnTo>
                <a:lnTo>
                  <a:pt x="3427" y="2196"/>
                </a:lnTo>
                <a:lnTo>
                  <a:pt x="3382" y="2299"/>
                </a:lnTo>
                <a:lnTo>
                  <a:pt x="3333" y="2399"/>
                </a:lnTo>
                <a:lnTo>
                  <a:pt x="3278" y="2496"/>
                </a:lnTo>
                <a:lnTo>
                  <a:pt x="3218" y="2590"/>
                </a:lnTo>
                <a:lnTo>
                  <a:pt x="3153" y="2682"/>
                </a:lnTo>
                <a:lnTo>
                  <a:pt x="3082" y="2770"/>
                </a:lnTo>
                <a:lnTo>
                  <a:pt x="3062" y="2789"/>
                </a:lnTo>
                <a:lnTo>
                  <a:pt x="3040" y="2804"/>
                </a:lnTo>
                <a:lnTo>
                  <a:pt x="3017" y="2816"/>
                </a:lnTo>
                <a:lnTo>
                  <a:pt x="2991" y="2824"/>
                </a:lnTo>
                <a:lnTo>
                  <a:pt x="2965" y="2827"/>
                </a:lnTo>
                <a:lnTo>
                  <a:pt x="2957" y="2827"/>
                </a:lnTo>
                <a:lnTo>
                  <a:pt x="2932" y="2825"/>
                </a:lnTo>
                <a:lnTo>
                  <a:pt x="2907" y="2820"/>
                </a:lnTo>
                <a:lnTo>
                  <a:pt x="2884" y="2810"/>
                </a:lnTo>
                <a:lnTo>
                  <a:pt x="2863" y="2797"/>
                </a:lnTo>
                <a:lnTo>
                  <a:pt x="2843" y="2780"/>
                </a:lnTo>
                <a:lnTo>
                  <a:pt x="2822" y="2759"/>
                </a:lnTo>
                <a:lnTo>
                  <a:pt x="2801" y="2735"/>
                </a:lnTo>
                <a:lnTo>
                  <a:pt x="2787" y="2709"/>
                </a:lnTo>
                <a:lnTo>
                  <a:pt x="2779" y="2681"/>
                </a:lnTo>
                <a:lnTo>
                  <a:pt x="2774" y="2651"/>
                </a:lnTo>
                <a:lnTo>
                  <a:pt x="2775" y="2622"/>
                </a:lnTo>
                <a:lnTo>
                  <a:pt x="2783" y="2594"/>
                </a:lnTo>
                <a:lnTo>
                  <a:pt x="2795" y="2565"/>
                </a:lnTo>
                <a:lnTo>
                  <a:pt x="2812" y="2540"/>
                </a:lnTo>
                <a:lnTo>
                  <a:pt x="2876" y="2461"/>
                </a:lnTo>
                <a:lnTo>
                  <a:pt x="2933" y="2378"/>
                </a:lnTo>
                <a:lnTo>
                  <a:pt x="2986" y="2294"/>
                </a:lnTo>
                <a:lnTo>
                  <a:pt x="3034" y="2206"/>
                </a:lnTo>
                <a:lnTo>
                  <a:pt x="3076" y="2114"/>
                </a:lnTo>
                <a:lnTo>
                  <a:pt x="3113" y="2022"/>
                </a:lnTo>
                <a:lnTo>
                  <a:pt x="3145" y="1927"/>
                </a:lnTo>
                <a:lnTo>
                  <a:pt x="3171" y="1831"/>
                </a:lnTo>
                <a:lnTo>
                  <a:pt x="3191" y="1732"/>
                </a:lnTo>
                <a:lnTo>
                  <a:pt x="3206" y="1633"/>
                </a:lnTo>
                <a:lnTo>
                  <a:pt x="3215" y="1533"/>
                </a:lnTo>
                <a:lnTo>
                  <a:pt x="3218" y="1432"/>
                </a:lnTo>
                <a:lnTo>
                  <a:pt x="3215" y="1336"/>
                </a:lnTo>
                <a:lnTo>
                  <a:pt x="3207" y="1239"/>
                </a:lnTo>
                <a:lnTo>
                  <a:pt x="3194" y="1144"/>
                </a:lnTo>
                <a:lnTo>
                  <a:pt x="3175" y="1050"/>
                </a:lnTo>
                <a:lnTo>
                  <a:pt x="3152" y="957"/>
                </a:lnTo>
                <a:lnTo>
                  <a:pt x="3122" y="866"/>
                </a:lnTo>
                <a:lnTo>
                  <a:pt x="3088" y="777"/>
                </a:lnTo>
                <a:lnTo>
                  <a:pt x="3049" y="690"/>
                </a:lnTo>
                <a:lnTo>
                  <a:pt x="3005" y="604"/>
                </a:lnTo>
                <a:lnTo>
                  <a:pt x="2957" y="522"/>
                </a:lnTo>
                <a:lnTo>
                  <a:pt x="2904" y="442"/>
                </a:lnTo>
                <a:lnTo>
                  <a:pt x="2846" y="365"/>
                </a:lnTo>
                <a:lnTo>
                  <a:pt x="2784" y="290"/>
                </a:lnTo>
                <a:lnTo>
                  <a:pt x="2767" y="269"/>
                </a:lnTo>
                <a:lnTo>
                  <a:pt x="2755" y="244"/>
                </a:lnTo>
                <a:lnTo>
                  <a:pt x="2747" y="219"/>
                </a:lnTo>
                <a:lnTo>
                  <a:pt x="2743" y="191"/>
                </a:lnTo>
                <a:lnTo>
                  <a:pt x="2744" y="165"/>
                </a:lnTo>
                <a:lnTo>
                  <a:pt x="2749" y="139"/>
                </a:lnTo>
                <a:lnTo>
                  <a:pt x="2758" y="114"/>
                </a:lnTo>
                <a:lnTo>
                  <a:pt x="2772" y="90"/>
                </a:lnTo>
                <a:lnTo>
                  <a:pt x="2791" y="70"/>
                </a:lnTo>
                <a:lnTo>
                  <a:pt x="2811" y="48"/>
                </a:lnTo>
                <a:lnTo>
                  <a:pt x="2831" y="31"/>
                </a:lnTo>
                <a:lnTo>
                  <a:pt x="2854" y="18"/>
                </a:lnTo>
                <a:lnTo>
                  <a:pt x="2878" y="8"/>
                </a:lnTo>
                <a:lnTo>
                  <a:pt x="2904" y="2"/>
                </a:lnTo>
                <a:lnTo>
                  <a:pt x="2931"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3" name="稻壳儿榴莲果果"/>
          <p:cNvSpPr/>
          <p:nvPr/>
        </p:nvSpPr>
        <p:spPr>
          <a:xfrm>
            <a:off x="3253978" y="2738707"/>
            <a:ext cx="726366" cy="726366"/>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grpSp>
        <p:nvGrpSpPr>
          <p:cNvPr id="24" name="稻壳儿榴莲果果"/>
          <p:cNvGrpSpPr>
            <a:grpSpLocks noChangeAspect="1"/>
          </p:cNvGrpSpPr>
          <p:nvPr/>
        </p:nvGrpSpPr>
        <p:grpSpPr bwMode="auto">
          <a:xfrm>
            <a:off x="3489811" y="2964364"/>
            <a:ext cx="238593" cy="238353"/>
            <a:chOff x="5516" y="3626"/>
            <a:chExt cx="1981" cy="1979"/>
          </a:xfrm>
          <a:solidFill>
            <a:schemeClr val="bg1"/>
          </a:solidFill>
        </p:grpSpPr>
        <p:sp>
          <p:nvSpPr>
            <p:cNvPr id="25" name="稻壳儿榴莲果果"/>
            <p:cNvSpPr/>
            <p:nvPr/>
          </p:nvSpPr>
          <p:spPr bwMode="auto">
            <a:xfrm>
              <a:off x="5524" y="4270"/>
              <a:ext cx="491" cy="498"/>
            </a:xfrm>
            <a:custGeom>
              <a:avLst/>
              <a:gdLst>
                <a:gd name="T0" fmla="*/ 980 w 980"/>
                <a:gd name="T1" fmla="*/ 0 h 996"/>
                <a:gd name="T2" fmla="*/ 952 w 980"/>
                <a:gd name="T3" fmla="*/ 46 h 996"/>
                <a:gd name="T4" fmla="*/ 921 w 980"/>
                <a:gd name="T5" fmla="*/ 94 h 996"/>
                <a:gd name="T6" fmla="*/ 890 w 980"/>
                <a:gd name="T7" fmla="*/ 145 h 996"/>
                <a:gd name="T8" fmla="*/ 856 w 980"/>
                <a:gd name="T9" fmla="*/ 198 h 996"/>
                <a:gd name="T10" fmla="*/ 819 w 980"/>
                <a:gd name="T11" fmla="*/ 255 h 996"/>
                <a:gd name="T12" fmla="*/ 781 w 980"/>
                <a:gd name="T13" fmla="*/ 314 h 996"/>
                <a:gd name="T14" fmla="*/ 740 w 980"/>
                <a:gd name="T15" fmla="*/ 376 h 996"/>
                <a:gd name="T16" fmla="*/ 696 w 980"/>
                <a:gd name="T17" fmla="*/ 444 h 996"/>
                <a:gd name="T18" fmla="*/ 649 w 980"/>
                <a:gd name="T19" fmla="*/ 514 h 996"/>
                <a:gd name="T20" fmla="*/ 599 w 980"/>
                <a:gd name="T21" fmla="*/ 588 h 996"/>
                <a:gd name="T22" fmla="*/ 546 w 980"/>
                <a:gd name="T23" fmla="*/ 665 h 996"/>
                <a:gd name="T24" fmla="*/ 491 w 980"/>
                <a:gd name="T25" fmla="*/ 748 h 996"/>
                <a:gd name="T26" fmla="*/ 431 w 980"/>
                <a:gd name="T27" fmla="*/ 834 h 996"/>
                <a:gd name="T28" fmla="*/ 369 w 980"/>
                <a:gd name="T29" fmla="*/ 926 h 996"/>
                <a:gd name="T30" fmla="*/ 347 w 980"/>
                <a:gd name="T31" fmla="*/ 960 h 996"/>
                <a:gd name="T32" fmla="*/ 331 w 980"/>
                <a:gd name="T33" fmla="*/ 996 h 996"/>
                <a:gd name="T34" fmla="*/ 0 w 980"/>
                <a:gd name="T35" fmla="*/ 666 h 996"/>
                <a:gd name="T36" fmla="*/ 2 w 980"/>
                <a:gd name="T37" fmla="*/ 664 h 996"/>
                <a:gd name="T38" fmla="*/ 8 w 980"/>
                <a:gd name="T39" fmla="*/ 657 h 996"/>
                <a:gd name="T40" fmla="*/ 18 w 980"/>
                <a:gd name="T41" fmla="*/ 645 h 996"/>
                <a:gd name="T42" fmla="*/ 30 w 980"/>
                <a:gd name="T43" fmla="*/ 629 h 996"/>
                <a:gd name="T44" fmla="*/ 47 w 980"/>
                <a:gd name="T45" fmla="*/ 609 h 996"/>
                <a:gd name="T46" fmla="*/ 66 w 980"/>
                <a:gd name="T47" fmla="*/ 588 h 996"/>
                <a:gd name="T48" fmla="*/ 89 w 980"/>
                <a:gd name="T49" fmla="*/ 561 h 996"/>
                <a:gd name="T50" fmla="*/ 115 w 980"/>
                <a:gd name="T51" fmla="*/ 533 h 996"/>
                <a:gd name="T52" fmla="*/ 144 w 980"/>
                <a:gd name="T53" fmla="*/ 503 h 996"/>
                <a:gd name="T54" fmla="*/ 174 w 980"/>
                <a:gd name="T55" fmla="*/ 471 h 996"/>
                <a:gd name="T56" fmla="*/ 208 w 980"/>
                <a:gd name="T57" fmla="*/ 438 h 996"/>
                <a:gd name="T58" fmla="*/ 244 w 980"/>
                <a:gd name="T59" fmla="*/ 403 h 996"/>
                <a:gd name="T60" fmla="*/ 283 w 980"/>
                <a:gd name="T61" fmla="*/ 368 h 996"/>
                <a:gd name="T62" fmla="*/ 324 w 980"/>
                <a:gd name="T63" fmla="*/ 332 h 996"/>
                <a:gd name="T64" fmla="*/ 366 w 980"/>
                <a:gd name="T65" fmla="*/ 296 h 996"/>
                <a:gd name="T66" fmla="*/ 410 w 980"/>
                <a:gd name="T67" fmla="*/ 261 h 996"/>
                <a:gd name="T68" fmla="*/ 457 w 980"/>
                <a:gd name="T69" fmla="*/ 226 h 996"/>
                <a:gd name="T70" fmla="*/ 504 w 980"/>
                <a:gd name="T71" fmla="*/ 192 h 996"/>
                <a:gd name="T72" fmla="*/ 554 w 980"/>
                <a:gd name="T73" fmla="*/ 160 h 996"/>
                <a:gd name="T74" fmla="*/ 603 w 980"/>
                <a:gd name="T75" fmla="*/ 130 h 996"/>
                <a:gd name="T76" fmla="*/ 655 w 980"/>
                <a:gd name="T77" fmla="*/ 102 h 996"/>
                <a:gd name="T78" fmla="*/ 707 w 980"/>
                <a:gd name="T79" fmla="*/ 76 h 996"/>
                <a:gd name="T80" fmla="*/ 761 w 980"/>
                <a:gd name="T81" fmla="*/ 54 h 996"/>
                <a:gd name="T82" fmla="*/ 815 w 980"/>
                <a:gd name="T83" fmla="*/ 35 h 996"/>
                <a:gd name="T84" fmla="*/ 870 w 980"/>
                <a:gd name="T85" fmla="*/ 19 h 996"/>
                <a:gd name="T86" fmla="*/ 925 w 980"/>
                <a:gd name="T87" fmla="*/ 7 h 996"/>
                <a:gd name="T88" fmla="*/ 980 w 980"/>
                <a:gd name="T8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0" h="996">
                  <a:moveTo>
                    <a:pt x="980" y="0"/>
                  </a:moveTo>
                  <a:lnTo>
                    <a:pt x="952" y="46"/>
                  </a:lnTo>
                  <a:lnTo>
                    <a:pt x="921" y="94"/>
                  </a:lnTo>
                  <a:lnTo>
                    <a:pt x="890" y="145"/>
                  </a:lnTo>
                  <a:lnTo>
                    <a:pt x="856" y="198"/>
                  </a:lnTo>
                  <a:lnTo>
                    <a:pt x="819" y="255"/>
                  </a:lnTo>
                  <a:lnTo>
                    <a:pt x="781" y="314"/>
                  </a:lnTo>
                  <a:lnTo>
                    <a:pt x="740" y="376"/>
                  </a:lnTo>
                  <a:lnTo>
                    <a:pt x="696" y="444"/>
                  </a:lnTo>
                  <a:lnTo>
                    <a:pt x="649" y="514"/>
                  </a:lnTo>
                  <a:lnTo>
                    <a:pt x="599" y="588"/>
                  </a:lnTo>
                  <a:lnTo>
                    <a:pt x="546" y="665"/>
                  </a:lnTo>
                  <a:lnTo>
                    <a:pt x="491" y="748"/>
                  </a:lnTo>
                  <a:lnTo>
                    <a:pt x="431" y="834"/>
                  </a:lnTo>
                  <a:lnTo>
                    <a:pt x="369" y="926"/>
                  </a:lnTo>
                  <a:lnTo>
                    <a:pt x="347" y="960"/>
                  </a:lnTo>
                  <a:lnTo>
                    <a:pt x="331" y="996"/>
                  </a:lnTo>
                  <a:lnTo>
                    <a:pt x="0" y="666"/>
                  </a:lnTo>
                  <a:lnTo>
                    <a:pt x="2" y="664"/>
                  </a:lnTo>
                  <a:lnTo>
                    <a:pt x="8" y="657"/>
                  </a:lnTo>
                  <a:lnTo>
                    <a:pt x="18" y="645"/>
                  </a:lnTo>
                  <a:lnTo>
                    <a:pt x="30" y="629"/>
                  </a:lnTo>
                  <a:lnTo>
                    <a:pt x="47" y="609"/>
                  </a:lnTo>
                  <a:lnTo>
                    <a:pt x="66" y="588"/>
                  </a:lnTo>
                  <a:lnTo>
                    <a:pt x="89" y="561"/>
                  </a:lnTo>
                  <a:lnTo>
                    <a:pt x="115" y="533"/>
                  </a:lnTo>
                  <a:lnTo>
                    <a:pt x="144" y="503"/>
                  </a:lnTo>
                  <a:lnTo>
                    <a:pt x="174" y="471"/>
                  </a:lnTo>
                  <a:lnTo>
                    <a:pt x="208" y="438"/>
                  </a:lnTo>
                  <a:lnTo>
                    <a:pt x="244" y="403"/>
                  </a:lnTo>
                  <a:lnTo>
                    <a:pt x="283" y="368"/>
                  </a:lnTo>
                  <a:lnTo>
                    <a:pt x="324" y="332"/>
                  </a:lnTo>
                  <a:lnTo>
                    <a:pt x="366" y="296"/>
                  </a:lnTo>
                  <a:lnTo>
                    <a:pt x="410" y="261"/>
                  </a:lnTo>
                  <a:lnTo>
                    <a:pt x="457" y="226"/>
                  </a:lnTo>
                  <a:lnTo>
                    <a:pt x="504" y="192"/>
                  </a:lnTo>
                  <a:lnTo>
                    <a:pt x="554" y="160"/>
                  </a:lnTo>
                  <a:lnTo>
                    <a:pt x="603" y="130"/>
                  </a:lnTo>
                  <a:lnTo>
                    <a:pt x="655" y="102"/>
                  </a:lnTo>
                  <a:lnTo>
                    <a:pt x="707" y="76"/>
                  </a:lnTo>
                  <a:lnTo>
                    <a:pt x="761" y="54"/>
                  </a:lnTo>
                  <a:lnTo>
                    <a:pt x="815" y="35"/>
                  </a:lnTo>
                  <a:lnTo>
                    <a:pt x="870" y="19"/>
                  </a:lnTo>
                  <a:lnTo>
                    <a:pt x="925" y="7"/>
                  </a:lnTo>
                  <a:lnTo>
                    <a:pt x="980"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6" name="稻壳儿榴莲果果"/>
            <p:cNvSpPr/>
            <p:nvPr/>
          </p:nvSpPr>
          <p:spPr bwMode="auto">
            <a:xfrm>
              <a:off x="6354" y="5106"/>
              <a:ext cx="498" cy="489"/>
            </a:xfrm>
            <a:custGeom>
              <a:avLst/>
              <a:gdLst>
                <a:gd name="T0" fmla="*/ 998 w 998"/>
                <a:gd name="T1" fmla="*/ 0 h 979"/>
                <a:gd name="T2" fmla="*/ 990 w 998"/>
                <a:gd name="T3" fmla="*/ 55 h 979"/>
                <a:gd name="T4" fmla="*/ 978 w 998"/>
                <a:gd name="T5" fmla="*/ 111 h 979"/>
                <a:gd name="T6" fmla="*/ 963 w 998"/>
                <a:gd name="T7" fmla="*/ 165 h 979"/>
                <a:gd name="T8" fmla="*/ 943 w 998"/>
                <a:gd name="T9" fmla="*/ 220 h 979"/>
                <a:gd name="T10" fmla="*/ 920 w 998"/>
                <a:gd name="T11" fmla="*/ 273 h 979"/>
                <a:gd name="T12" fmla="*/ 895 w 998"/>
                <a:gd name="T13" fmla="*/ 326 h 979"/>
                <a:gd name="T14" fmla="*/ 867 w 998"/>
                <a:gd name="T15" fmla="*/ 377 h 979"/>
                <a:gd name="T16" fmla="*/ 837 w 998"/>
                <a:gd name="T17" fmla="*/ 427 h 979"/>
                <a:gd name="T18" fmla="*/ 804 w 998"/>
                <a:gd name="T19" fmla="*/ 477 h 979"/>
                <a:gd name="T20" fmla="*/ 770 w 998"/>
                <a:gd name="T21" fmla="*/ 524 h 979"/>
                <a:gd name="T22" fmla="*/ 736 w 998"/>
                <a:gd name="T23" fmla="*/ 570 h 979"/>
                <a:gd name="T24" fmla="*/ 700 w 998"/>
                <a:gd name="T25" fmla="*/ 614 h 979"/>
                <a:gd name="T26" fmla="*/ 665 w 998"/>
                <a:gd name="T27" fmla="*/ 657 h 979"/>
                <a:gd name="T28" fmla="*/ 629 w 998"/>
                <a:gd name="T29" fmla="*/ 698 h 979"/>
                <a:gd name="T30" fmla="*/ 594 w 998"/>
                <a:gd name="T31" fmla="*/ 736 h 979"/>
                <a:gd name="T32" fmla="*/ 559 w 998"/>
                <a:gd name="T33" fmla="*/ 771 h 979"/>
                <a:gd name="T34" fmla="*/ 525 w 998"/>
                <a:gd name="T35" fmla="*/ 805 h 979"/>
                <a:gd name="T36" fmla="*/ 494 w 998"/>
                <a:gd name="T37" fmla="*/ 837 h 979"/>
                <a:gd name="T38" fmla="*/ 463 w 998"/>
                <a:gd name="T39" fmla="*/ 866 h 979"/>
                <a:gd name="T40" fmla="*/ 434 w 998"/>
                <a:gd name="T41" fmla="*/ 891 h 979"/>
                <a:gd name="T42" fmla="*/ 409 w 998"/>
                <a:gd name="T43" fmla="*/ 914 h 979"/>
                <a:gd name="T44" fmla="*/ 386 w 998"/>
                <a:gd name="T45" fmla="*/ 933 h 979"/>
                <a:gd name="T46" fmla="*/ 367 w 998"/>
                <a:gd name="T47" fmla="*/ 949 h 979"/>
                <a:gd name="T48" fmla="*/ 351 w 998"/>
                <a:gd name="T49" fmla="*/ 962 h 979"/>
                <a:gd name="T50" fmla="*/ 340 w 998"/>
                <a:gd name="T51" fmla="*/ 972 h 979"/>
                <a:gd name="T52" fmla="*/ 333 w 998"/>
                <a:gd name="T53" fmla="*/ 978 h 979"/>
                <a:gd name="T54" fmla="*/ 330 w 998"/>
                <a:gd name="T55" fmla="*/ 979 h 979"/>
                <a:gd name="T56" fmla="*/ 0 w 998"/>
                <a:gd name="T57" fmla="*/ 649 h 979"/>
                <a:gd name="T58" fmla="*/ 35 w 998"/>
                <a:gd name="T59" fmla="*/ 633 h 979"/>
                <a:gd name="T60" fmla="*/ 70 w 998"/>
                <a:gd name="T61" fmla="*/ 612 h 979"/>
                <a:gd name="T62" fmla="*/ 161 w 998"/>
                <a:gd name="T63" fmla="*/ 549 h 979"/>
                <a:gd name="T64" fmla="*/ 248 w 998"/>
                <a:gd name="T65" fmla="*/ 490 h 979"/>
                <a:gd name="T66" fmla="*/ 330 w 998"/>
                <a:gd name="T67" fmla="*/ 433 h 979"/>
                <a:gd name="T68" fmla="*/ 409 w 998"/>
                <a:gd name="T69" fmla="*/ 381 h 979"/>
                <a:gd name="T70" fmla="*/ 483 w 998"/>
                <a:gd name="T71" fmla="*/ 332 h 979"/>
                <a:gd name="T72" fmla="*/ 553 w 998"/>
                <a:gd name="T73" fmla="*/ 285 h 979"/>
                <a:gd name="T74" fmla="*/ 619 w 998"/>
                <a:gd name="T75" fmla="*/ 241 h 979"/>
                <a:gd name="T76" fmla="*/ 682 w 998"/>
                <a:gd name="T77" fmla="*/ 200 h 979"/>
                <a:gd name="T78" fmla="*/ 743 w 998"/>
                <a:gd name="T79" fmla="*/ 162 h 979"/>
                <a:gd name="T80" fmla="*/ 799 w 998"/>
                <a:gd name="T81" fmla="*/ 125 h 979"/>
                <a:gd name="T82" fmla="*/ 853 w 998"/>
                <a:gd name="T83" fmla="*/ 92 h 979"/>
                <a:gd name="T84" fmla="*/ 903 w 998"/>
                <a:gd name="T85" fmla="*/ 59 h 979"/>
                <a:gd name="T86" fmla="*/ 952 w 998"/>
                <a:gd name="T87" fmla="*/ 29 h 979"/>
                <a:gd name="T88" fmla="*/ 998 w 998"/>
                <a:gd name="T89" fmla="*/ 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8" h="979">
                  <a:moveTo>
                    <a:pt x="998" y="0"/>
                  </a:moveTo>
                  <a:lnTo>
                    <a:pt x="990" y="55"/>
                  </a:lnTo>
                  <a:lnTo>
                    <a:pt x="978" y="111"/>
                  </a:lnTo>
                  <a:lnTo>
                    <a:pt x="963" y="165"/>
                  </a:lnTo>
                  <a:lnTo>
                    <a:pt x="943" y="220"/>
                  </a:lnTo>
                  <a:lnTo>
                    <a:pt x="920" y="273"/>
                  </a:lnTo>
                  <a:lnTo>
                    <a:pt x="895" y="326"/>
                  </a:lnTo>
                  <a:lnTo>
                    <a:pt x="867" y="377"/>
                  </a:lnTo>
                  <a:lnTo>
                    <a:pt x="837" y="427"/>
                  </a:lnTo>
                  <a:lnTo>
                    <a:pt x="804" y="477"/>
                  </a:lnTo>
                  <a:lnTo>
                    <a:pt x="770" y="524"/>
                  </a:lnTo>
                  <a:lnTo>
                    <a:pt x="736" y="570"/>
                  </a:lnTo>
                  <a:lnTo>
                    <a:pt x="700" y="614"/>
                  </a:lnTo>
                  <a:lnTo>
                    <a:pt x="665" y="657"/>
                  </a:lnTo>
                  <a:lnTo>
                    <a:pt x="629" y="698"/>
                  </a:lnTo>
                  <a:lnTo>
                    <a:pt x="594" y="736"/>
                  </a:lnTo>
                  <a:lnTo>
                    <a:pt x="559" y="771"/>
                  </a:lnTo>
                  <a:lnTo>
                    <a:pt x="525" y="805"/>
                  </a:lnTo>
                  <a:lnTo>
                    <a:pt x="494" y="837"/>
                  </a:lnTo>
                  <a:lnTo>
                    <a:pt x="463" y="866"/>
                  </a:lnTo>
                  <a:lnTo>
                    <a:pt x="434" y="891"/>
                  </a:lnTo>
                  <a:lnTo>
                    <a:pt x="409" y="914"/>
                  </a:lnTo>
                  <a:lnTo>
                    <a:pt x="386" y="933"/>
                  </a:lnTo>
                  <a:lnTo>
                    <a:pt x="367" y="949"/>
                  </a:lnTo>
                  <a:lnTo>
                    <a:pt x="351" y="962"/>
                  </a:lnTo>
                  <a:lnTo>
                    <a:pt x="340" y="972"/>
                  </a:lnTo>
                  <a:lnTo>
                    <a:pt x="333" y="978"/>
                  </a:lnTo>
                  <a:lnTo>
                    <a:pt x="330" y="979"/>
                  </a:lnTo>
                  <a:lnTo>
                    <a:pt x="0" y="649"/>
                  </a:lnTo>
                  <a:lnTo>
                    <a:pt x="35" y="633"/>
                  </a:lnTo>
                  <a:lnTo>
                    <a:pt x="70" y="612"/>
                  </a:lnTo>
                  <a:lnTo>
                    <a:pt x="161" y="549"/>
                  </a:lnTo>
                  <a:lnTo>
                    <a:pt x="248" y="490"/>
                  </a:lnTo>
                  <a:lnTo>
                    <a:pt x="330" y="433"/>
                  </a:lnTo>
                  <a:lnTo>
                    <a:pt x="409" y="381"/>
                  </a:lnTo>
                  <a:lnTo>
                    <a:pt x="483" y="332"/>
                  </a:lnTo>
                  <a:lnTo>
                    <a:pt x="553" y="285"/>
                  </a:lnTo>
                  <a:lnTo>
                    <a:pt x="619" y="241"/>
                  </a:lnTo>
                  <a:lnTo>
                    <a:pt x="682" y="200"/>
                  </a:lnTo>
                  <a:lnTo>
                    <a:pt x="743" y="162"/>
                  </a:lnTo>
                  <a:lnTo>
                    <a:pt x="799" y="125"/>
                  </a:lnTo>
                  <a:lnTo>
                    <a:pt x="853" y="92"/>
                  </a:lnTo>
                  <a:lnTo>
                    <a:pt x="903" y="59"/>
                  </a:lnTo>
                  <a:lnTo>
                    <a:pt x="952" y="29"/>
                  </a:lnTo>
                  <a:lnTo>
                    <a:pt x="998"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7" name="稻壳儿榴莲果果"/>
            <p:cNvSpPr/>
            <p:nvPr/>
          </p:nvSpPr>
          <p:spPr bwMode="auto">
            <a:xfrm>
              <a:off x="5516" y="4987"/>
              <a:ext cx="618" cy="618"/>
            </a:xfrm>
            <a:custGeom>
              <a:avLst/>
              <a:gdLst>
                <a:gd name="T0" fmla="*/ 496 w 1237"/>
                <a:gd name="T1" fmla="*/ 0 h 1235"/>
                <a:gd name="T2" fmla="*/ 532 w 1237"/>
                <a:gd name="T3" fmla="*/ 36 h 1235"/>
                <a:gd name="T4" fmla="*/ 502 w 1237"/>
                <a:gd name="T5" fmla="*/ 104 h 1235"/>
                <a:gd name="T6" fmla="*/ 474 w 1237"/>
                <a:gd name="T7" fmla="*/ 173 h 1235"/>
                <a:gd name="T8" fmla="*/ 447 w 1237"/>
                <a:gd name="T9" fmla="*/ 248 h 1235"/>
                <a:gd name="T10" fmla="*/ 423 w 1237"/>
                <a:gd name="T11" fmla="*/ 324 h 1235"/>
                <a:gd name="T12" fmla="*/ 403 w 1237"/>
                <a:gd name="T13" fmla="*/ 401 h 1235"/>
                <a:gd name="T14" fmla="*/ 375 w 1237"/>
                <a:gd name="T15" fmla="*/ 522 h 1235"/>
                <a:gd name="T16" fmla="*/ 353 w 1237"/>
                <a:gd name="T17" fmla="*/ 644 h 1235"/>
                <a:gd name="T18" fmla="*/ 335 w 1237"/>
                <a:gd name="T19" fmla="*/ 767 h 1235"/>
                <a:gd name="T20" fmla="*/ 323 w 1237"/>
                <a:gd name="T21" fmla="*/ 890 h 1235"/>
                <a:gd name="T22" fmla="*/ 320 w 1237"/>
                <a:gd name="T23" fmla="*/ 915 h 1235"/>
                <a:gd name="T24" fmla="*/ 423 w 1237"/>
                <a:gd name="T25" fmla="*/ 906 h 1235"/>
                <a:gd name="T26" fmla="*/ 526 w 1237"/>
                <a:gd name="T27" fmla="*/ 893 h 1235"/>
                <a:gd name="T28" fmla="*/ 647 w 1237"/>
                <a:gd name="T29" fmla="*/ 874 h 1235"/>
                <a:gd name="T30" fmla="*/ 766 w 1237"/>
                <a:gd name="T31" fmla="*/ 849 h 1235"/>
                <a:gd name="T32" fmla="*/ 885 w 1237"/>
                <a:gd name="T33" fmla="*/ 820 h 1235"/>
                <a:gd name="T34" fmla="*/ 1002 w 1237"/>
                <a:gd name="T35" fmla="*/ 784 h 1235"/>
                <a:gd name="T36" fmla="*/ 1060 w 1237"/>
                <a:gd name="T37" fmla="*/ 763 h 1235"/>
                <a:gd name="T38" fmla="*/ 1117 w 1237"/>
                <a:gd name="T39" fmla="*/ 740 h 1235"/>
                <a:gd name="T40" fmla="*/ 1173 w 1237"/>
                <a:gd name="T41" fmla="*/ 717 h 1235"/>
                <a:gd name="T42" fmla="*/ 1200 w 1237"/>
                <a:gd name="T43" fmla="*/ 704 h 1235"/>
                <a:gd name="T44" fmla="*/ 1237 w 1237"/>
                <a:gd name="T45" fmla="*/ 740 h 1235"/>
                <a:gd name="T46" fmla="*/ 1194 w 1237"/>
                <a:gd name="T47" fmla="*/ 797 h 1235"/>
                <a:gd name="T48" fmla="*/ 1147 w 1237"/>
                <a:gd name="T49" fmla="*/ 851 h 1235"/>
                <a:gd name="T50" fmla="*/ 1095 w 1237"/>
                <a:gd name="T51" fmla="*/ 901 h 1235"/>
                <a:gd name="T52" fmla="*/ 1041 w 1237"/>
                <a:gd name="T53" fmla="*/ 947 h 1235"/>
                <a:gd name="T54" fmla="*/ 983 w 1237"/>
                <a:gd name="T55" fmla="*/ 989 h 1235"/>
                <a:gd name="T56" fmla="*/ 922 w 1237"/>
                <a:gd name="T57" fmla="*/ 1027 h 1235"/>
                <a:gd name="T58" fmla="*/ 858 w 1237"/>
                <a:gd name="T59" fmla="*/ 1062 h 1235"/>
                <a:gd name="T60" fmla="*/ 794 w 1237"/>
                <a:gd name="T61" fmla="*/ 1094 h 1235"/>
                <a:gd name="T62" fmla="*/ 728 w 1237"/>
                <a:gd name="T63" fmla="*/ 1123 h 1235"/>
                <a:gd name="T64" fmla="*/ 661 w 1237"/>
                <a:gd name="T65" fmla="*/ 1147 h 1235"/>
                <a:gd name="T66" fmla="*/ 594 w 1237"/>
                <a:gd name="T67" fmla="*/ 1169 h 1235"/>
                <a:gd name="T68" fmla="*/ 491 w 1237"/>
                <a:gd name="T69" fmla="*/ 1196 h 1235"/>
                <a:gd name="T70" fmla="*/ 386 w 1237"/>
                <a:gd name="T71" fmla="*/ 1217 h 1235"/>
                <a:gd name="T72" fmla="*/ 280 w 1237"/>
                <a:gd name="T73" fmla="*/ 1229 h 1235"/>
                <a:gd name="T74" fmla="*/ 174 w 1237"/>
                <a:gd name="T75" fmla="*/ 1235 h 1235"/>
                <a:gd name="T76" fmla="*/ 151 w 1237"/>
                <a:gd name="T77" fmla="*/ 1235 h 1235"/>
                <a:gd name="T78" fmla="*/ 128 w 1237"/>
                <a:gd name="T79" fmla="*/ 1233 h 1235"/>
                <a:gd name="T80" fmla="*/ 106 w 1237"/>
                <a:gd name="T81" fmla="*/ 1228 h 1235"/>
                <a:gd name="T82" fmla="*/ 80 w 1237"/>
                <a:gd name="T83" fmla="*/ 1217 h 1235"/>
                <a:gd name="T84" fmla="*/ 57 w 1237"/>
                <a:gd name="T85" fmla="*/ 1201 h 1235"/>
                <a:gd name="T86" fmla="*/ 36 w 1237"/>
                <a:gd name="T87" fmla="*/ 1182 h 1235"/>
                <a:gd name="T88" fmla="*/ 21 w 1237"/>
                <a:gd name="T89" fmla="*/ 1159 h 1235"/>
                <a:gd name="T90" fmla="*/ 8 w 1237"/>
                <a:gd name="T91" fmla="*/ 1134 h 1235"/>
                <a:gd name="T92" fmla="*/ 1 w 1237"/>
                <a:gd name="T93" fmla="*/ 1106 h 1235"/>
                <a:gd name="T94" fmla="*/ 0 w 1237"/>
                <a:gd name="T95" fmla="*/ 1073 h 1235"/>
                <a:gd name="T96" fmla="*/ 0 w 1237"/>
                <a:gd name="T97" fmla="*/ 1041 h 1235"/>
                <a:gd name="T98" fmla="*/ 6 w 1237"/>
                <a:gd name="T99" fmla="*/ 947 h 1235"/>
                <a:gd name="T100" fmla="*/ 18 w 1237"/>
                <a:gd name="T101" fmla="*/ 855 h 1235"/>
                <a:gd name="T102" fmla="*/ 35 w 1237"/>
                <a:gd name="T103" fmla="*/ 762 h 1235"/>
                <a:gd name="T104" fmla="*/ 57 w 1237"/>
                <a:gd name="T105" fmla="*/ 671 h 1235"/>
                <a:gd name="T106" fmla="*/ 85 w 1237"/>
                <a:gd name="T107" fmla="*/ 582 h 1235"/>
                <a:gd name="T108" fmla="*/ 115 w 1237"/>
                <a:gd name="T109" fmla="*/ 501 h 1235"/>
                <a:gd name="T110" fmla="*/ 150 w 1237"/>
                <a:gd name="T111" fmla="*/ 421 h 1235"/>
                <a:gd name="T112" fmla="*/ 190 w 1237"/>
                <a:gd name="T113" fmla="*/ 345 h 1235"/>
                <a:gd name="T114" fmla="*/ 235 w 1237"/>
                <a:gd name="T115" fmla="*/ 270 h 1235"/>
                <a:gd name="T116" fmla="*/ 285 w 1237"/>
                <a:gd name="T117" fmla="*/ 200 h 1235"/>
                <a:gd name="T118" fmla="*/ 331 w 1237"/>
                <a:gd name="T119" fmla="*/ 144 h 1235"/>
                <a:gd name="T120" fmla="*/ 382 w 1237"/>
                <a:gd name="T121" fmla="*/ 92 h 1235"/>
                <a:gd name="T122" fmla="*/ 438 w 1237"/>
                <a:gd name="T123" fmla="*/ 44 h 1235"/>
                <a:gd name="T124" fmla="*/ 496 w 1237"/>
                <a:gd name="T125"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7" h="1235">
                  <a:moveTo>
                    <a:pt x="496" y="0"/>
                  </a:moveTo>
                  <a:lnTo>
                    <a:pt x="532" y="36"/>
                  </a:lnTo>
                  <a:lnTo>
                    <a:pt x="502" y="104"/>
                  </a:lnTo>
                  <a:lnTo>
                    <a:pt x="474" y="173"/>
                  </a:lnTo>
                  <a:lnTo>
                    <a:pt x="447" y="248"/>
                  </a:lnTo>
                  <a:lnTo>
                    <a:pt x="423" y="324"/>
                  </a:lnTo>
                  <a:lnTo>
                    <a:pt x="403" y="401"/>
                  </a:lnTo>
                  <a:lnTo>
                    <a:pt x="375" y="522"/>
                  </a:lnTo>
                  <a:lnTo>
                    <a:pt x="353" y="644"/>
                  </a:lnTo>
                  <a:lnTo>
                    <a:pt x="335" y="767"/>
                  </a:lnTo>
                  <a:lnTo>
                    <a:pt x="323" y="890"/>
                  </a:lnTo>
                  <a:lnTo>
                    <a:pt x="320" y="915"/>
                  </a:lnTo>
                  <a:lnTo>
                    <a:pt x="423" y="906"/>
                  </a:lnTo>
                  <a:lnTo>
                    <a:pt x="526" y="893"/>
                  </a:lnTo>
                  <a:lnTo>
                    <a:pt x="647" y="874"/>
                  </a:lnTo>
                  <a:lnTo>
                    <a:pt x="766" y="849"/>
                  </a:lnTo>
                  <a:lnTo>
                    <a:pt x="885" y="820"/>
                  </a:lnTo>
                  <a:lnTo>
                    <a:pt x="1002" y="784"/>
                  </a:lnTo>
                  <a:lnTo>
                    <a:pt x="1060" y="763"/>
                  </a:lnTo>
                  <a:lnTo>
                    <a:pt x="1117" y="740"/>
                  </a:lnTo>
                  <a:lnTo>
                    <a:pt x="1173" y="717"/>
                  </a:lnTo>
                  <a:lnTo>
                    <a:pt x="1200" y="704"/>
                  </a:lnTo>
                  <a:lnTo>
                    <a:pt x="1237" y="740"/>
                  </a:lnTo>
                  <a:lnTo>
                    <a:pt x="1194" y="797"/>
                  </a:lnTo>
                  <a:lnTo>
                    <a:pt x="1147" y="851"/>
                  </a:lnTo>
                  <a:lnTo>
                    <a:pt x="1095" y="901"/>
                  </a:lnTo>
                  <a:lnTo>
                    <a:pt x="1041" y="947"/>
                  </a:lnTo>
                  <a:lnTo>
                    <a:pt x="983" y="989"/>
                  </a:lnTo>
                  <a:lnTo>
                    <a:pt x="922" y="1027"/>
                  </a:lnTo>
                  <a:lnTo>
                    <a:pt x="858" y="1062"/>
                  </a:lnTo>
                  <a:lnTo>
                    <a:pt x="794" y="1094"/>
                  </a:lnTo>
                  <a:lnTo>
                    <a:pt x="728" y="1123"/>
                  </a:lnTo>
                  <a:lnTo>
                    <a:pt x="661" y="1147"/>
                  </a:lnTo>
                  <a:lnTo>
                    <a:pt x="594" y="1169"/>
                  </a:lnTo>
                  <a:lnTo>
                    <a:pt x="491" y="1196"/>
                  </a:lnTo>
                  <a:lnTo>
                    <a:pt x="386" y="1217"/>
                  </a:lnTo>
                  <a:lnTo>
                    <a:pt x="280" y="1229"/>
                  </a:lnTo>
                  <a:lnTo>
                    <a:pt x="174" y="1235"/>
                  </a:lnTo>
                  <a:lnTo>
                    <a:pt x="151" y="1235"/>
                  </a:lnTo>
                  <a:lnTo>
                    <a:pt x="128" y="1233"/>
                  </a:lnTo>
                  <a:lnTo>
                    <a:pt x="106" y="1228"/>
                  </a:lnTo>
                  <a:lnTo>
                    <a:pt x="80" y="1217"/>
                  </a:lnTo>
                  <a:lnTo>
                    <a:pt x="57" y="1201"/>
                  </a:lnTo>
                  <a:lnTo>
                    <a:pt x="36" y="1182"/>
                  </a:lnTo>
                  <a:lnTo>
                    <a:pt x="21" y="1159"/>
                  </a:lnTo>
                  <a:lnTo>
                    <a:pt x="8" y="1134"/>
                  </a:lnTo>
                  <a:lnTo>
                    <a:pt x="1" y="1106"/>
                  </a:lnTo>
                  <a:lnTo>
                    <a:pt x="0" y="1073"/>
                  </a:lnTo>
                  <a:lnTo>
                    <a:pt x="0" y="1041"/>
                  </a:lnTo>
                  <a:lnTo>
                    <a:pt x="6" y="947"/>
                  </a:lnTo>
                  <a:lnTo>
                    <a:pt x="18" y="855"/>
                  </a:lnTo>
                  <a:lnTo>
                    <a:pt x="35" y="762"/>
                  </a:lnTo>
                  <a:lnTo>
                    <a:pt x="57" y="671"/>
                  </a:lnTo>
                  <a:lnTo>
                    <a:pt x="85" y="582"/>
                  </a:lnTo>
                  <a:lnTo>
                    <a:pt x="115" y="501"/>
                  </a:lnTo>
                  <a:lnTo>
                    <a:pt x="150" y="421"/>
                  </a:lnTo>
                  <a:lnTo>
                    <a:pt x="190" y="345"/>
                  </a:lnTo>
                  <a:lnTo>
                    <a:pt x="235" y="270"/>
                  </a:lnTo>
                  <a:lnTo>
                    <a:pt x="285" y="200"/>
                  </a:lnTo>
                  <a:lnTo>
                    <a:pt x="331" y="144"/>
                  </a:lnTo>
                  <a:lnTo>
                    <a:pt x="382" y="92"/>
                  </a:lnTo>
                  <a:lnTo>
                    <a:pt x="438" y="44"/>
                  </a:lnTo>
                  <a:lnTo>
                    <a:pt x="496"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28" name="稻壳儿榴莲果果"/>
            <p:cNvSpPr>
              <a:spLocks noEditPoints="1"/>
            </p:cNvSpPr>
            <p:nvPr/>
          </p:nvSpPr>
          <p:spPr bwMode="auto">
            <a:xfrm>
              <a:off x="5766" y="3626"/>
              <a:ext cx="1731" cy="1729"/>
            </a:xfrm>
            <a:custGeom>
              <a:avLst/>
              <a:gdLst>
                <a:gd name="T0" fmla="*/ 1977 w 3461"/>
                <a:gd name="T1" fmla="*/ 939 h 3456"/>
                <a:gd name="T2" fmla="*/ 1837 w 3461"/>
                <a:gd name="T3" fmla="*/ 996 h 3456"/>
                <a:gd name="T4" fmla="*/ 1719 w 3461"/>
                <a:gd name="T5" fmla="*/ 1101 h 3456"/>
                <a:gd name="T6" fmla="*/ 1646 w 3461"/>
                <a:gd name="T7" fmla="*/ 1235 h 3456"/>
                <a:gd name="T8" fmla="*/ 1621 w 3461"/>
                <a:gd name="T9" fmla="*/ 1382 h 3456"/>
                <a:gd name="T10" fmla="*/ 1646 w 3461"/>
                <a:gd name="T11" fmla="*/ 1529 h 3456"/>
                <a:gd name="T12" fmla="*/ 1719 w 3461"/>
                <a:gd name="T13" fmla="*/ 1665 h 3456"/>
                <a:gd name="T14" fmla="*/ 1837 w 3461"/>
                <a:gd name="T15" fmla="*/ 1770 h 3456"/>
                <a:gd name="T16" fmla="*/ 1977 w 3461"/>
                <a:gd name="T17" fmla="*/ 1826 h 3456"/>
                <a:gd name="T18" fmla="*/ 2127 w 3461"/>
                <a:gd name="T19" fmla="*/ 1835 h 3456"/>
                <a:gd name="T20" fmla="*/ 2270 w 3461"/>
                <a:gd name="T21" fmla="*/ 1794 h 3456"/>
                <a:gd name="T22" fmla="*/ 2399 w 3461"/>
                <a:gd name="T23" fmla="*/ 1705 h 3456"/>
                <a:gd name="T24" fmla="*/ 2488 w 3461"/>
                <a:gd name="T25" fmla="*/ 1577 h 3456"/>
                <a:gd name="T26" fmla="*/ 2529 w 3461"/>
                <a:gd name="T27" fmla="*/ 1433 h 3456"/>
                <a:gd name="T28" fmla="*/ 2521 w 3461"/>
                <a:gd name="T29" fmla="*/ 1283 h 3456"/>
                <a:gd name="T30" fmla="*/ 2464 w 3461"/>
                <a:gd name="T31" fmla="*/ 1143 h 3456"/>
                <a:gd name="T32" fmla="*/ 2359 w 3461"/>
                <a:gd name="T33" fmla="*/ 1026 h 3456"/>
                <a:gd name="T34" fmla="*/ 2225 w 3461"/>
                <a:gd name="T35" fmla="*/ 952 h 3456"/>
                <a:gd name="T36" fmla="*/ 2076 w 3461"/>
                <a:gd name="T37" fmla="*/ 928 h 3456"/>
                <a:gd name="T38" fmla="*/ 3351 w 3461"/>
                <a:gd name="T39" fmla="*/ 2 h 3456"/>
                <a:gd name="T40" fmla="*/ 3421 w 3461"/>
                <a:gd name="T41" fmla="*/ 40 h 3456"/>
                <a:gd name="T42" fmla="*/ 3459 w 3461"/>
                <a:gd name="T43" fmla="*/ 111 h 3456"/>
                <a:gd name="T44" fmla="*/ 3457 w 3461"/>
                <a:gd name="T45" fmla="*/ 256 h 3456"/>
                <a:gd name="T46" fmla="*/ 3444 w 3461"/>
                <a:gd name="T47" fmla="*/ 471 h 3456"/>
                <a:gd name="T48" fmla="*/ 3416 w 3461"/>
                <a:gd name="T49" fmla="*/ 722 h 3456"/>
                <a:gd name="T50" fmla="*/ 3372 w 3461"/>
                <a:gd name="T51" fmla="*/ 997 h 3456"/>
                <a:gd name="T52" fmla="*/ 3304 w 3461"/>
                <a:gd name="T53" fmla="*/ 1283 h 3456"/>
                <a:gd name="T54" fmla="*/ 3210 w 3461"/>
                <a:gd name="T55" fmla="*/ 1569 h 3456"/>
                <a:gd name="T56" fmla="*/ 3083 w 3461"/>
                <a:gd name="T57" fmla="*/ 1845 h 3456"/>
                <a:gd name="T58" fmla="*/ 2922 w 3461"/>
                <a:gd name="T59" fmla="*/ 2094 h 3456"/>
                <a:gd name="T60" fmla="*/ 2738 w 3461"/>
                <a:gd name="T61" fmla="*/ 2296 h 3456"/>
                <a:gd name="T62" fmla="*/ 2592 w 3461"/>
                <a:gd name="T63" fmla="*/ 2431 h 3456"/>
                <a:gd name="T64" fmla="*/ 2457 w 3461"/>
                <a:gd name="T65" fmla="*/ 2538 h 3456"/>
                <a:gd name="T66" fmla="*/ 2318 w 3461"/>
                <a:gd name="T67" fmla="*/ 2635 h 3456"/>
                <a:gd name="T68" fmla="*/ 2156 w 3461"/>
                <a:gd name="T69" fmla="*/ 2738 h 3456"/>
                <a:gd name="T70" fmla="*/ 2003 w 3461"/>
                <a:gd name="T71" fmla="*/ 2833 h 3456"/>
                <a:gd name="T72" fmla="*/ 1849 w 3461"/>
                <a:gd name="T73" fmla="*/ 2931 h 3456"/>
                <a:gd name="T74" fmla="*/ 1665 w 3461"/>
                <a:gd name="T75" fmla="*/ 3049 h 3456"/>
                <a:gd name="T76" fmla="*/ 1449 w 3461"/>
                <a:gd name="T77" fmla="*/ 3193 h 3456"/>
                <a:gd name="T78" fmla="*/ 1193 w 3461"/>
                <a:gd name="T79" fmla="*/ 3366 h 3456"/>
                <a:gd name="T80" fmla="*/ 1048 w 3461"/>
                <a:gd name="T81" fmla="*/ 3453 h 3456"/>
                <a:gd name="T82" fmla="*/ 969 w 3461"/>
                <a:gd name="T83" fmla="*/ 3445 h 3456"/>
                <a:gd name="T84" fmla="*/ 40 w 3461"/>
                <a:gd name="T85" fmla="*/ 2534 h 3456"/>
                <a:gd name="T86" fmla="*/ 3 w 3461"/>
                <a:gd name="T87" fmla="*/ 2463 h 3456"/>
                <a:gd name="T88" fmla="*/ 11 w 3461"/>
                <a:gd name="T89" fmla="*/ 2383 h 3456"/>
                <a:gd name="T90" fmla="*/ 152 w 3461"/>
                <a:gd name="T91" fmla="*/ 2175 h 3456"/>
                <a:gd name="T92" fmla="*/ 315 w 3461"/>
                <a:gd name="T93" fmla="*/ 1934 h 3456"/>
                <a:gd name="T94" fmla="*/ 449 w 3461"/>
                <a:gd name="T95" fmla="*/ 1729 h 3456"/>
                <a:gd name="T96" fmla="*/ 560 w 3461"/>
                <a:gd name="T97" fmla="*/ 1556 h 3456"/>
                <a:gd name="T98" fmla="*/ 653 w 3461"/>
                <a:gd name="T99" fmla="*/ 1409 h 3456"/>
                <a:gd name="T100" fmla="*/ 755 w 3461"/>
                <a:gd name="T101" fmla="*/ 1246 h 3456"/>
                <a:gd name="T102" fmla="*/ 855 w 3461"/>
                <a:gd name="T103" fmla="*/ 1094 h 3456"/>
                <a:gd name="T104" fmla="*/ 953 w 3461"/>
                <a:gd name="T105" fmla="*/ 957 h 3456"/>
                <a:gd name="T106" fmla="*/ 1068 w 3461"/>
                <a:gd name="T107" fmla="*/ 822 h 3456"/>
                <a:gd name="T108" fmla="*/ 1215 w 3461"/>
                <a:gd name="T109" fmla="*/ 667 h 3456"/>
                <a:gd name="T110" fmla="*/ 1442 w 3461"/>
                <a:gd name="T111" fmla="*/ 480 h 3456"/>
                <a:gd name="T112" fmla="*/ 1704 w 3461"/>
                <a:gd name="T113" fmla="*/ 332 h 3456"/>
                <a:gd name="T114" fmla="*/ 1983 w 3461"/>
                <a:gd name="T115" fmla="*/ 217 h 3456"/>
                <a:gd name="T116" fmla="*/ 2272 w 3461"/>
                <a:gd name="T117" fmla="*/ 131 h 3456"/>
                <a:gd name="T118" fmla="*/ 2556 w 3461"/>
                <a:gd name="T119" fmla="*/ 72 h 3456"/>
                <a:gd name="T120" fmla="*/ 2824 w 3461"/>
                <a:gd name="T121" fmla="*/ 34 h 3456"/>
                <a:gd name="T122" fmla="*/ 3065 w 3461"/>
                <a:gd name="T123" fmla="*/ 11 h 3456"/>
                <a:gd name="T124" fmla="*/ 3265 w 3461"/>
                <a:gd name="T125" fmla="*/ 1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1" h="3456">
                  <a:moveTo>
                    <a:pt x="2076" y="928"/>
                  </a:moveTo>
                  <a:lnTo>
                    <a:pt x="2026" y="931"/>
                  </a:lnTo>
                  <a:lnTo>
                    <a:pt x="1977" y="939"/>
                  </a:lnTo>
                  <a:lnTo>
                    <a:pt x="1928" y="952"/>
                  </a:lnTo>
                  <a:lnTo>
                    <a:pt x="1881" y="972"/>
                  </a:lnTo>
                  <a:lnTo>
                    <a:pt x="1837" y="996"/>
                  </a:lnTo>
                  <a:lnTo>
                    <a:pt x="1794" y="1026"/>
                  </a:lnTo>
                  <a:lnTo>
                    <a:pt x="1754" y="1061"/>
                  </a:lnTo>
                  <a:lnTo>
                    <a:pt x="1719" y="1101"/>
                  </a:lnTo>
                  <a:lnTo>
                    <a:pt x="1689" y="1143"/>
                  </a:lnTo>
                  <a:lnTo>
                    <a:pt x="1665" y="1188"/>
                  </a:lnTo>
                  <a:lnTo>
                    <a:pt x="1646" y="1235"/>
                  </a:lnTo>
                  <a:lnTo>
                    <a:pt x="1632" y="1283"/>
                  </a:lnTo>
                  <a:lnTo>
                    <a:pt x="1624" y="1333"/>
                  </a:lnTo>
                  <a:lnTo>
                    <a:pt x="1621" y="1382"/>
                  </a:lnTo>
                  <a:lnTo>
                    <a:pt x="1624" y="1433"/>
                  </a:lnTo>
                  <a:lnTo>
                    <a:pt x="1632" y="1481"/>
                  </a:lnTo>
                  <a:lnTo>
                    <a:pt x="1646" y="1529"/>
                  </a:lnTo>
                  <a:lnTo>
                    <a:pt x="1665" y="1577"/>
                  </a:lnTo>
                  <a:lnTo>
                    <a:pt x="1689" y="1622"/>
                  </a:lnTo>
                  <a:lnTo>
                    <a:pt x="1719" y="1665"/>
                  </a:lnTo>
                  <a:lnTo>
                    <a:pt x="1754" y="1705"/>
                  </a:lnTo>
                  <a:lnTo>
                    <a:pt x="1794" y="1740"/>
                  </a:lnTo>
                  <a:lnTo>
                    <a:pt x="1837" y="1770"/>
                  </a:lnTo>
                  <a:lnTo>
                    <a:pt x="1881" y="1794"/>
                  </a:lnTo>
                  <a:lnTo>
                    <a:pt x="1928" y="1813"/>
                  </a:lnTo>
                  <a:lnTo>
                    <a:pt x="1977" y="1826"/>
                  </a:lnTo>
                  <a:lnTo>
                    <a:pt x="2026" y="1835"/>
                  </a:lnTo>
                  <a:lnTo>
                    <a:pt x="2076" y="1837"/>
                  </a:lnTo>
                  <a:lnTo>
                    <a:pt x="2127" y="1835"/>
                  </a:lnTo>
                  <a:lnTo>
                    <a:pt x="2175" y="1826"/>
                  </a:lnTo>
                  <a:lnTo>
                    <a:pt x="2225" y="1813"/>
                  </a:lnTo>
                  <a:lnTo>
                    <a:pt x="2270" y="1794"/>
                  </a:lnTo>
                  <a:lnTo>
                    <a:pt x="2316" y="1770"/>
                  </a:lnTo>
                  <a:lnTo>
                    <a:pt x="2359" y="1740"/>
                  </a:lnTo>
                  <a:lnTo>
                    <a:pt x="2399" y="1705"/>
                  </a:lnTo>
                  <a:lnTo>
                    <a:pt x="2434" y="1665"/>
                  </a:lnTo>
                  <a:lnTo>
                    <a:pt x="2464" y="1622"/>
                  </a:lnTo>
                  <a:lnTo>
                    <a:pt x="2488" y="1577"/>
                  </a:lnTo>
                  <a:lnTo>
                    <a:pt x="2507" y="1529"/>
                  </a:lnTo>
                  <a:lnTo>
                    <a:pt x="2521" y="1481"/>
                  </a:lnTo>
                  <a:lnTo>
                    <a:pt x="2529" y="1433"/>
                  </a:lnTo>
                  <a:lnTo>
                    <a:pt x="2532" y="1382"/>
                  </a:lnTo>
                  <a:lnTo>
                    <a:pt x="2529" y="1333"/>
                  </a:lnTo>
                  <a:lnTo>
                    <a:pt x="2521" y="1283"/>
                  </a:lnTo>
                  <a:lnTo>
                    <a:pt x="2507" y="1235"/>
                  </a:lnTo>
                  <a:lnTo>
                    <a:pt x="2488" y="1188"/>
                  </a:lnTo>
                  <a:lnTo>
                    <a:pt x="2464" y="1143"/>
                  </a:lnTo>
                  <a:lnTo>
                    <a:pt x="2434" y="1101"/>
                  </a:lnTo>
                  <a:lnTo>
                    <a:pt x="2399" y="1061"/>
                  </a:lnTo>
                  <a:lnTo>
                    <a:pt x="2359" y="1026"/>
                  </a:lnTo>
                  <a:lnTo>
                    <a:pt x="2316" y="996"/>
                  </a:lnTo>
                  <a:lnTo>
                    <a:pt x="2270" y="972"/>
                  </a:lnTo>
                  <a:lnTo>
                    <a:pt x="2225" y="952"/>
                  </a:lnTo>
                  <a:lnTo>
                    <a:pt x="2175" y="939"/>
                  </a:lnTo>
                  <a:lnTo>
                    <a:pt x="2127" y="931"/>
                  </a:lnTo>
                  <a:lnTo>
                    <a:pt x="2076" y="928"/>
                  </a:lnTo>
                  <a:close/>
                  <a:moveTo>
                    <a:pt x="3322" y="0"/>
                  </a:moveTo>
                  <a:lnTo>
                    <a:pt x="3325" y="0"/>
                  </a:lnTo>
                  <a:lnTo>
                    <a:pt x="3351" y="2"/>
                  </a:lnTo>
                  <a:lnTo>
                    <a:pt x="3377" y="10"/>
                  </a:lnTo>
                  <a:lnTo>
                    <a:pt x="3401" y="23"/>
                  </a:lnTo>
                  <a:lnTo>
                    <a:pt x="3421" y="40"/>
                  </a:lnTo>
                  <a:lnTo>
                    <a:pt x="3438" y="60"/>
                  </a:lnTo>
                  <a:lnTo>
                    <a:pt x="3451" y="86"/>
                  </a:lnTo>
                  <a:lnTo>
                    <a:pt x="3459" y="111"/>
                  </a:lnTo>
                  <a:lnTo>
                    <a:pt x="3461" y="139"/>
                  </a:lnTo>
                  <a:lnTo>
                    <a:pt x="3460" y="194"/>
                  </a:lnTo>
                  <a:lnTo>
                    <a:pt x="3457" y="256"/>
                  </a:lnTo>
                  <a:lnTo>
                    <a:pt x="3454" y="323"/>
                  </a:lnTo>
                  <a:lnTo>
                    <a:pt x="3450" y="395"/>
                  </a:lnTo>
                  <a:lnTo>
                    <a:pt x="3444" y="471"/>
                  </a:lnTo>
                  <a:lnTo>
                    <a:pt x="3437" y="552"/>
                  </a:lnTo>
                  <a:lnTo>
                    <a:pt x="3427" y="635"/>
                  </a:lnTo>
                  <a:lnTo>
                    <a:pt x="3416" y="722"/>
                  </a:lnTo>
                  <a:lnTo>
                    <a:pt x="3404" y="811"/>
                  </a:lnTo>
                  <a:lnTo>
                    <a:pt x="3389" y="903"/>
                  </a:lnTo>
                  <a:lnTo>
                    <a:pt x="3372" y="997"/>
                  </a:lnTo>
                  <a:lnTo>
                    <a:pt x="3351" y="1091"/>
                  </a:lnTo>
                  <a:lnTo>
                    <a:pt x="3329" y="1187"/>
                  </a:lnTo>
                  <a:lnTo>
                    <a:pt x="3304" y="1283"/>
                  </a:lnTo>
                  <a:lnTo>
                    <a:pt x="3275" y="1380"/>
                  </a:lnTo>
                  <a:lnTo>
                    <a:pt x="3244" y="1475"/>
                  </a:lnTo>
                  <a:lnTo>
                    <a:pt x="3210" y="1569"/>
                  </a:lnTo>
                  <a:lnTo>
                    <a:pt x="3171" y="1663"/>
                  </a:lnTo>
                  <a:lnTo>
                    <a:pt x="3129" y="1755"/>
                  </a:lnTo>
                  <a:lnTo>
                    <a:pt x="3083" y="1845"/>
                  </a:lnTo>
                  <a:lnTo>
                    <a:pt x="3033" y="1932"/>
                  </a:lnTo>
                  <a:lnTo>
                    <a:pt x="2980" y="2015"/>
                  </a:lnTo>
                  <a:lnTo>
                    <a:pt x="2922" y="2094"/>
                  </a:lnTo>
                  <a:lnTo>
                    <a:pt x="2859" y="2172"/>
                  </a:lnTo>
                  <a:lnTo>
                    <a:pt x="2793" y="2243"/>
                  </a:lnTo>
                  <a:lnTo>
                    <a:pt x="2738" y="2296"/>
                  </a:lnTo>
                  <a:lnTo>
                    <a:pt x="2686" y="2346"/>
                  </a:lnTo>
                  <a:lnTo>
                    <a:pt x="2638" y="2390"/>
                  </a:lnTo>
                  <a:lnTo>
                    <a:pt x="2592" y="2431"/>
                  </a:lnTo>
                  <a:lnTo>
                    <a:pt x="2546" y="2469"/>
                  </a:lnTo>
                  <a:lnTo>
                    <a:pt x="2501" y="2504"/>
                  </a:lnTo>
                  <a:lnTo>
                    <a:pt x="2457" y="2538"/>
                  </a:lnTo>
                  <a:lnTo>
                    <a:pt x="2412" y="2571"/>
                  </a:lnTo>
                  <a:lnTo>
                    <a:pt x="2366" y="2603"/>
                  </a:lnTo>
                  <a:lnTo>
                    <a:pt x="2318" y="2635"/>
                  </a:lnTo>
                  <a:lnTo>
                    <a:pt x="2267" y="2668"/>
                  </a:lnTo>
                  <a:lnTo>
                    <a:pt x="2214" y="2702"/>
                  </a:lnTo>
                  <a:lnTo>
                    <a:pt x="2156" y="2738"/>
                  </a:lnTo>
                  <a:lnTo>
                    <a:pt x="2094" y="2777"/>
                  </a:lnTo>
                  <a:lnTo>
                    <a:pt x="2050" y="2804"/>
                  </a:lnTo>
                  <a:lnTo>
                    <a:pt x="2003" y="2833"/>
                  </a:lnTo>
                  <a:lnTo>
                    <a:pt x="1955" y="2865"/>
                  </a:lnTo>
                  <a:lnTo>
                    <a:pt x="1903" y="2897"/>
                  </a:lnTo>
                  <a:lnTo>
                    <a:pt x="1849" y="2931"/>
                  </a:lnTo>
                  <a:lnTo>
                    <a:pt x="1791" y="2969"/>
                  </a:lnTo>
                  <a:lnTo>
                    <a:pt x="1729" y="3007"/>
                  </a:lnTo>
                  <a:lnTo>
                    <a:pt x="1665" y="3049"/>
                  </a:lnTo>
                  <a:lnTo>
                    <a:pt x="1597" y="3094"/>
                  </a:lnTo>
                  <a:lnTo>
                    <a:pt x="1525" y="3142"/>
                  </a:lnTo>
                  <a:lnTo>
                    <a:pt x="1449" y="3193"/>
                  </a:lnTo>
                  <a:lnTo>
                    <a:pt x="1368" y="3247"/>
                  </a:lnTo>
                  <a:lnTo>
                    <a:pt x="1283" y="3304"/>
                  </a:lnTo>
                  <a:lnTo>
                    <a:pt x="1193" y="3366"/>
                  </a:lnTo>
                  <a:lnTo>
                    <a:pt x="1099" y="3431"/>
                  </a:lnTo>
                  <a:lnTo>
                    <a:pt x="1074" y="3445"/>
                  </a:lnTo>
                  <a:lnTo>
                    <a:pt x="1048" y="3453"/>
                  </a:lnTo>
                  <a:lnTo>
                    <a:pt x="1021" y="3456"/>
                  </a:lnTo>
                  <a:lnTo>
                    <a:pt x="994" y="3454"/>
                  </a:lnTo>
                  <a:lnTo>
                    <a:pt x="969" y="3445"/>
                  </a:lnTo>
                  <a:lnTo>
                    <a:pt x="946" y="3433"/>
                  </a:lnTo>
                  <a:lnTo>
                    <a:pt x="924" y="3415"/>
                  </a:lnTo>
                  <a:lnTo>
                    <a:pt x="40" y="2534"/>
                  </a:lnTo>
                  <a:lnTo>
                    <a:pt x="23" y="2512"/>
                  </a:lnTo>
                  <a:lnTo>
                    <a:pt x="10" y="2488"/>
                  </a:lnTo>
                  <a:lnTo>
                    <a:pt x="3" y="2463"/>
                  </a:lnTo>
                  <a:lnTo>
                    <a:pt x="0" y="2436"/>
                  </a:lnTo>
                  <a:lnTo>
                    <a:pt x="3" y="2408"/>
                  </a:lnTo>
                  <a:lnTo>
                    <a:pt x="11" y="2383"/>
                  </a:lnTo>
                  <a:lnTo>
                    <a:pt x="25" y="2359"/>
                  </a:lnTo>
                  <a:lnTo>
                    <a:pt x="90" y="2265"/>
                  </a:lnTo>
                  <a:lnTo>
                    <a:pt x="152" y="2175"/>
                  </a:lnTo>
                  <a:lnTo>
                    <a:pt x="210" y="2090"/>
                  </a:lnTo>
                  <a:lnTo>
                    <a:pt x="264" y="2010"/>
                  </a:lnTo>
                  <a:lnTo>
                    <a:pt x="315" y="1934"/>
                  </a:lnTo>
                  <a:lnTo>
                    <a:pt x="362" y="1861"/>
                  </a:lnTo>
                  <a:lnTo>
                    <a:pt x="407" y="1794"/>
                  </a:lnTo>
                  <a:lnTo>
                    <a:pt x="449" y="1729"/>
                  </a:lnTo>
                  <a:lnTo>
                    <a:pt x="489" y="1668"/>
                  </a:lnTo>
                  <a:lnTo>
                    <a:pt x="525" y="1610"/>
                  </a:lnTo>
                  <a:lnTo>
                    <a:pt x="560" y="1556"/>
                  </a:lnTo>
                  <a:lnTo>
                    <a:pt x="593" y="1504"/>
                  </a:lnTo>
                  <a:lnTo>
                    <a:pt x="624" y="1456"/>
                  </a:lnTo>
                  <a:lnTo>
                    <a:pt x="653" y="1409"/>
                  </a:lnTo>
                  <a:lnTo>
                    <a:pt x="681" y="1365"/>
                  </a:lnTo>
                  <a:lnTo>
                    <a:pt x="718" y="1303"/>
                  </a:lnTo>
                  <a:lnTo>
                    <a:pt x="755" y="1246"/>
                  </a:lnTo>
                  <a:lnTo>
                    <a:pt x="790" y="1193"/>
                  </a:lnTo>
                  <a:lnTo>
                    <a:pt x="822" y="1142"/>
                  </a:lnTo>
                  <a:lnTo>
                    <a:pt x="855" y="1094"/>
                  </a:lnTo>
                  <a:lnTo>
                    <a:pt x="886" y="1048"/>
                  </a:lnTo>
                  <a:lnTo>
                    <a:pt x="919" y="1002"/>
                  </a:lnTo>
                  <a:lnTo>
                    <a:pt x="953" y="957"/>
                  </a:lnTo>
                  <a:lnTo>
                    <a:pt x="989" y="914"/>
                  </a:lnTo>
                  <a:lnTo>
                    <a:pt x="1027" y="868"/>
                  </a:lnTo>
                  <a:lnTo>
                    <a:pt x="1068" y="822"/>
                  </a:lnTo>
                  <a:lnTo>
                    <a:pt x="1112" y="773"/>
                  </a:lnTo>
                  <a:lnTo>
                    <a:pt x="1161" y="722"/>
                  </a:lnTo>
                  <a:lnTo>
                    <a:pt x="1215" y="667"/>
                  </a:lnTo>
                  <a:lnTo>
                    <a:pt x="1287" y="601"/>
                  </a:lnTo>
                  <a:lnTo>
                    <a:pt x="1363" y="538"/>
                  </a:lnTo>
                  <a:lnTo>
                    <a:pt x="1442" y="480"/>
                  </a:lnTo>
                  <a:lnTo>
                    <a:pt x="1527" y="427"/>
                  </a:lnTo>
                  <a:lnTo>
                    <a:pt x="1613" y="378"/>
                  </a:lnTo>
                  <a:lnTo>
                    <a:pt x="1704" y="332"/>
                  </a:lnTo>
                  <a:lnTo>
                    <a:pt x="1794" y="290"/>
                  </a:lnTo>
                  <a:lnTo>
                    <a:pt x="1889" y="252"/>
                  </a:lnTo>
                  <a:lnTo>
                    <a:pt x="1983" y="217"/>
                  </a:lnTo>
                  <a:lnTo>
                    <a:pt x="2080" y="186"/>
                  </a:lnTo>
                  <a:lnTo>
                    <a:pt x="2175" y="157"/>
                  </a:lnTo>
                  <a:lnTo>
                    <a:pt x="2272" y="131"/>
                  </a:lnTo>
                  <a:lnTo>
                    <a:pt x="2367" y="110"/>
                  </a:lnTo>
                  <a:lnTo>
                    <a:pt x="2463" y="89"/>
                  </a:lnTo>
                  <a:lnTo>
                    <a:pt x="2556" y="72"/>
                  </a:lnTo>
                  <a:lnTo>
                    <a:pt x="2648" y="57"/>
                  </a:lnTo>
                  <a:lnTo>
                    <a:pt x="2737" y="45"/>
                  </a:lnTo>
                  <a:lnTo>
                    <a:pt x="2824" y="34"/>
                  </a:lnTo>
                  <a:lnTo>
                    <a:pt x="2909" y="24"/>
                  </a:lnTo>
                  <a:lnTo>
                    <a:pt x="2988" y="17"/>
                  </a:lnTo>
                  <a:lnTo>
                    <a:pt x="3065" y="11"/>
                  </a:lnTo>
                  <a:lnTo>
                    <a:pt x="3137" y="6"/>
                  </a:lnTo>
                  <a:lnTo>
                    <a:pt x="3204" y="3"/>
                  </a:lnTo>
                  <a:lnTo>
                    <a:pt x="3265" y="1"/>
                  </a:lnTo>
                  <a:lnTo>
                    <a:pt x="3322"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grpSp>
      <p:sp>
        <p:nvSpPr>
          <p:cNvPr id="29" name="稻壳儿榴莲果果"/>
          <p:cNvSpPr/>
          <p:nvPr/>
        </p:nvSpPr>
        <p:spPr>
          <a:xfrm>
            <a:off x="8201615" y="3217030"/>
            <a:ext cx="726366" cy="726366"/>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grpSp>
        <p:nvGrpSpPr>
          <p:cNvPr id="30" name="稻壳儿榴莲果果"/>
          <p:cNvGrpSpPr>
            <a:grpSpLocks noChangeAspect="1"/>
          </p:cNvGrpSpPr>
          <p:nvPr/>
        </p:nvGrpSpPr>
        <p:grpSpPr bwMode="auto">
          <a:xfrm>
            <a:off x="8462594" y="3434211"/>
            <a:ext cx="245904" cy="244408"/>
            <a:chOff x="9876" y="-1946"/>
            <a:chExt cx="822" cy="817"/>
          </a:xfrm>
          <a:solidFill>
            <a:schemeClr val="bg1"/>
          </a:solidFill>
        </p:grpSpPr>
        <p:sp>
          <p:nvSpPr>
            <p:cNvPr id="31" name="稻壳儿榴莲果果"/>
            <p:cNvSpPr/>
            <p:nvPr/>
          </p:nvSpPr>
          <p:spPr bwMode="auto">
            <a:xfrm>
              <a:off x="10016" y="-1801"/>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5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6 h 298"/>
                <a:gd name="T24" fmla="*/ 1396 w 1421"/>
                <a:gd name="T25" fmla="*/ 232 h 298"/>
                <a:gd name="T26" fmla="*/ 1378 w 1421"/>
                <a:gd name="T27" fmla="*/ 254 h 298"/>
                <a:gd name="T28" fmla="*/ 1356 w 1421"/>
                <a:gd name="T29" fmla="*/ 272 h 298"/>
                <a:gd name="T30" fmla="*/ 1330 w 1421"/>
                <a:gd name="T31" fmla="*/ 285 h 298"/>
                <a:gd name="T32" fmla="*/ 1302 w 1421"/>
                <a:gd name="T33" fmla="*/ 295 h 298"/>
                <a:gd name="T34" fmla="*/ 1272 w 1421"/>
                <a:gd name="T35" fmla="*/ 298 h 298"/>
                <a:gd name="T36" fmla="*/ 149 w 1421"/>
                <a:gd name="T37" fmla="*/ 298 h 298"/>
                <a:gd name="T38" fmla="*/ 119 w 1421"/>
                <a:gd name="T39" fmla="*/ 295 h 298"/>
                <a:gd name="T40" fmla="*/ 91 w 1421"/>
                <a:gd name="T41" fmla="*/ 285 h 298"/>
                <a:gd name="T42" fmla="*/ 65 w 1421"/>
                <a:gd name="T43" fmla="*/ 272 h 298"/>
                <a:gd name="T44" fmla="*/ 44 w 1421"/>
                <a:gd name="T45" fmla="*/ 254 h 298"/>
                <a:gd name="T46" fmla="*/ 25 w 1421"/>
                <a:gd name="T47" fmla="*/ 232 h 298"/>
                <a:gd name="T48" fmla="*/ 11 w 1421"/>
                <a:gd name="T49" fmla="*/ 206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5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5"/>
                  </a:lnTo>
                  <a:lnTo>
                    <a:pt x="1378" y="44"/>
                  </a:lnTo>
                  <a:lnTo>
                    <a:pt x="1396" y="66"/>
                  </a:lnTo>
                  <a:lnTo>
                    <a:pt x="1410" y="91"/>
                  </a:lnTo>
                  <a:lnTo>
                    <a:pt x="1418" y="119"/>
                  </a:lnTo>
                  <a:lnTo>
                    <a:pt x="1421" y="149"/>
                  </a:lnTo>
                  <a:lnTo>
                    <a:pt x="1418" y="179"/>
                  </a:lnTo>
                  <a:lnTo>
                    <a:pt x="1410" y="206"/>
                  </a:lnTo>
                  <a:lnTo>
                    <a:pt x="1396" y="232"/>
                  </a:lnTo>
                  <a:lnTo>
                    <a:pt x="1378" y="254"/>
                  </a:lnTo>
                  <a:lnTo>
                    <a:pt x="1356" y="272"/>
                  </a:lnTo>
                  <a:lnTo>
                    <a:pt x="1330" y="285"/>
                  </a:lnTo>
                  <a:lnTo>
                    <a:pt x="1302" y="295"/>
                  </a:lnTo>
                  <a:lnTo>
                    <a:pt x="1272" y="298"/>
                  </a:lnTo>
                  <a:lnTo>
                    <a:pt x="149" y="298"/>
                  </a:lnTo>
                  <a:lnTo>
                    <a:pt x="119" y="295"/>
                  </a:lnTo>
                  <a:lnTo>
                    <a:pt x="91" y="285"/>
                  </a:lnTo>
                  <a:lnTo>
                    <a:pt x="65" y="272"/>
                  </a:lnTo>
                  <a:lnTo>
                    <a:pt x="44" y="254"/>
                  </a:lnTo>
                  <a:lnTo>
                    <a:pt x="25" y="232"/>
                  </a:lnTo>
                  <a:lnTo>
                    <a:pt x="11" y="206"/>
                  </a:lnTo>
                  <a:lnTo>
                    <a:pt x="3" y="179"/>
                  </a:lnTo>
                  <a:lnTo>
                    <a:pt x="0" y="149"/>
                  </a:lnTo>
                  <a:lnTo>
                    <a:pt x="3" y="119"/>
                  </a:lnTo>
                  <a:lnTo>
                    <a:pt x="11" y="91"/>
                  </a:lnTo>
                  <a:lnTo>
                    <a:pt x="25" y="66"/>
                  </a:lnTo>
                  <a:lnTo>
                    <a:pt x="44" y="44"/>
                  </a:lnTo>
                  <a:lnTo>
                    <a:pt x="65" y="25"/>
                  </a:lnTo>
                  <a:lnTo>
                    <a:pt x="91" y="12"/>
                  </a:lnTo>
                  <a:lnTo>
                    <a:pt x="119" y="3"/>
                  </a:lnTo>
                  <a:lnTo>
                    <a:pt x="149"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2" name="稻壳儿榴莲果果"/>
            <p:cNvSpPr/>
            <p:nvPr/>
          </p:nvSpPr>
          <p:spPr bwMode="auto">
            <a:xfrm>
              <a:off x="10016" y="-1662"/>
              <a:ext cx="356" cy="75"/>
            </a:xfrm>
            <a:custGeom>
              <a:avLst/>
              <a:gdLst>
                <a:gd name="T0" fmla="*/ 149 w 1421"/>
                <a:gd name="T1" fmla="*/ 0 h 298"/>
                <a:gd name="T2" fmla="*/ 1272 w 1421"/>
                <a:gd name="T3" fmla="*/ 0 h 298"/>
                <a:gd name="T4" fmla="*/ 1302 w 1421"/>
                <a:gd name="T5" fmla="*/ 3 h 298"/>
                <a:gd name="T6" fmla="*/ 1330 w 1421"/>
                <a:gd name="T7" fmla="*/ 12 h 298"/>
                <a:gd name="T8" fmla="*/ 1356 w 1421"/>
                <a:gd name="T9" fmla="*/ 26 h 298"/>
                <a:gd name="T10" fmla="*/ 1378 w 1421"/>
                <a:gd name="T11" fmla="*/ 44 h 298"/>
                <a:gd name="T12" fmla="*/ 1396 w 1421"/>
                <a:gd name="T13" fmla="*/ 66 h 298"/>
                <a:gd name="T14" fmla="*/ 1410 w 1421"/>
                <a:gd name="T15" fmla="*/ 91 h 298"/>
                <a:gd name="T16" fmla="*/ 1418 w 1421"/>
                <a:gd name="T17" fmla="*/ 119 h 298"/>
                <a:gd name="T18" fmla="*/ 1421 w 1421"/>
                <a:gd name="T19" fmla="*/ 149 h 298"/>
                <a:gd name="T20" fmla="*/ 1418 w 1421"/>
                <a:gd name="T21" fmla="*/ 179 h 298"/>
                <a:gd name="T22" fmla="*/ 1410 w 1421"/>
                <a:gd name="T23" fmla="*/ 207 h 298"/>
                <a:gd name="T24" fmla="*/ 1396 w 1421"/>
                <a:gd name="T25" fmla="*/ 232 h 298"/>
                <a:gd name="T26" fmla="*/ 1378 w 1421"/>
                <a:gd name="T27" fmla="*/ 255 h 298"/>
                <a:gd name="T28" fmla="*/ 1356 w 1421"/>
                <a:gd name="T29" fmla="*/ 272 h 298"/>
                <a:gd name="T30" fmla="*/ 1330 w 1421"/>
                <a:gd name="T31" fmla="*/ 287 h 298"/>
                <a:gd name="T32" fmla="*/ 1302 w 1421"/>
                <a:gd name="T33" fmla="*/ 295 h 298"/>
                <a:gd name="T34" fmla="*/ 1272 w 1421"/>
                <a:gd name="T35" fmla="*/ 298 h 298"/>
                <a:gd name="T36" fmla="*/ 149 w 1421"/>
                <a:gd name="T37" fmla="*/ 298 h 298"/>
                <a:gd name="T38" fmla="*/ 119 w 1421"/>
                <a:gd name="T39" fmla="*/ 295 h 298"/>
                <a:gd name="T40" fmla="*/ 91 w 1421"/>
                <a:gd name="T41" fmla="*/ 287 h 298"/>
                <a:gd name="T42" fmla="*/ 65 w 1421"/>
                <a:gd name="T43" fmla="*/ 272 h 298"/>
                <a:gd name="T44" fmla="*/ 44 w 1421"/>
                <a:gd name="T45" fmla="*/ 255 h 298"/>
                <a:gd name="T46" fmla="*/ 25 w 1421"/>
                <a:gd name="T47" fmla="*/ 232 h 298"/>
                <a:gd name="T48" fmla="*/ 11 w 1421"/>
                <a:gd name="T49" fmla="*/ 207 h 298"/>
                <a:gd name="T50" fmla="*/ 3 w 1421"/>
                <a:gd name="T51" fmla="*/ 179 h 298"/>
                <a:gd name="T52" fmla="*/ 0 w 1421"/>
                <a:gd name="T53" fmla="*/ 149 h 298"/>
                <a:gd name="T54" fmla="*/ 3 w 1421"/>
                <a:gd name="T55" fmla="*/ 119 h 298"/>
                <a:gd name="T56" fmla="*/ 11 w 1421"/>
                <a:gd name="T57" fmla="*/ 91 h 298"/>
                <a:gd name="T58" fmla="*/ 25 w 1421"/>
                <a:gd name="T59" fmla="*/ 66 h 298"/>
                <a:gd name="T60" fmla="*/ 44 w 1421"/>
                <a:gd name="T61" fmla="*/ 44 h 298"/>
                <a:gd name="T62" fmla="*/ 65 w 1421"/>
                <a:gd name="T63" fmla="*/ 26 h 298"/>
                <a:gd name="T64" fmla="*/ 91 w 1421"/>
                <a:gd name="T65" fmla="*/ 12 h 298"/>
                <a:gd name="T66" fmla="*/ 119 w 1421"/>
                <a:gd name="T67" fmla="*/ 3 h 298"/>
                <a:gd name="T68" fmla="*/ 149 w 1421"/>
                <a:gd name="T6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1" h="298">
                  <a:moveTo>
                    <a:pt x="149" y="0"/>
                  </a:moveTo>
                  <a:lnTo>
                    <a:pt x="1272" y="0"/>
                  </a:lnTo>
                  <a:lnTo>
                    <a:pt x="1302" y="3"/>
                  </a:lnTo>
                  <a:lnTo>
                    <a:pt x="1330" y="12"/>
                  </a:lnTo>
                  <a:lnTo>
                    <a:pt x="1356" y="26"/>
                  </a:lnTo>
                  <a:lnTo>
                    <a:pt x="1378" y="44"/>
                  </a:lnTo>
                  <a:lnTo>
                    <a:pt x="1396" y="66"/>
                  </a:lnTo>
                  <a:lnTo>
                    <a:pt x="1410" y="91"/>
                  </a:lnTo>
                  <a:lnTo>
                    <a:pt x="1418" y="119"/>
                  </a:lnTo>
                  <a:lnTo>
                    <a:pt x="1421" y="149"/>
                  </a:lnTo>
                  <a:lnTo>
                    <a:pt x="1418" y="179"/>
                  </a:lnTo>
                  <a:lnTo>
                    <a:pt x="1410" y="207"/>
                  </a:lnTo>
                  <a:lnTo>
                    <a:pt x="1396" y="232"/>
                  </a:lnTo>
                  <a:lnTo>
                    <a:pt x="1378" y="255"/>
                  </a:lnTo>
                  <a:lnTo>
                    <a:pt x="1356" y="272"/>
                  </a:lnTo>
                  <a:lnTo>
                    <a:pt x="1330" y="287"/>
                  </a:lnTo>
                  <a:lnTo>
                    <a:pt x="1302" y="295"/>
                  </a:lnTo>
                  <a:lnTo>
                    <a:pt x="1272" y="298"/>
                  </a:lnTo>
                  <a:lnTo>
                    <a:pt x="149" y="298"/>
                  </a:lnTo>
                  <a:lnTo>
                    <a:pt x="119" y="295"/>
                  </a:lnTo>
                  <a:lnTo>
                    <a:pt x="91" y="287"/>
                  </a:lnTo>
                  <a:lnTo>
                    <a:pt x="65" y="272"/>
                  </a:lnTo>
                  <a:lnTo>
                    <a:pt x="44" y="255"/>
                  </a:lnTo>
                  <a:lnTo>
                    <a:pt x="25" y="232"/>
                  </a:lnTo>
                  <a:lnTo>
                    <a:pt x="11" y="207"/>
                  </a:lnTo>
                  <a:lnTo>
                    <a:pt x="3" y="179"/>
                  </a:lnTo>
                  <a:lnTo>
                    <a:pt x="0" y="149"/>
                  </a:lnTo>
                  <a:lnTo>
                    <a:pt x="3" y="119"/>
                  </a:lnTo>
                  <a:lnTo>
                    <a:pt x="11" y="91"/>
                  </a:lnTo>
                  <a:lnTo>
                    <a:pt x="25" y="66"/>
                  </a:lnTo>
                  <a:lnTo>
                    <a:pt x="44" y="44"/>
                  </a:lnTo>
                  <a:lnTo>
                    <a:pt x="65" y="26"/>
                  </a:lnTo>
                  <a:lnTo>
                    <a:pt x="91" y="12"/>
                  </a:lnTo>
                  <a:lnTo>
                    <a:pt x="119" y="3"/>
                  </a:lnTo>
                  <a:lnTo>
                    <a:pt x="149"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3" name="稻壳儿榴莲果果"/>
            <p:cNvSpPr/>
            <p:nvPr/>
          </p:nvSpPr>
          <p:spPr bwMode="auto">
            <a:xfrm>
              <a:off x="10016" y="-1522"/>
              <a:ext cx="215" cy="74"/>
            </a:xfrm>
            <a:custGeom>
              <a:avLst/>
              <a:gdLst>
                <a:gd name="T0" fmla="*/ 149 w 860"/>
                <a:gd name="T1" fmla="*/ 0 h 297"/>
                <a:gd name="T2" fmla="*/ 711 w 860"/>
                <a:gd name="T3" fmla="*/ 0 h 297"/>
                <a:gd name="T4" fmla="*/ 741 w 860"/>
                <a:gd name="T5" fmla="*/ 3 h 297"/>
                <a:gd name="T6" fmla="*/ 769 w 860"/>
                <a:gd name="T7" fmla="*/ 11 h 297"/>
                <a:gd name="T8" fmla="*/ 795 w 860"/>
                <a:gd name="T9" fmla="*/ 26 h 297"/>
                <a:gd name="T10" fmla="*/ 817 w 860"/>
                <a:gd name="T11" fmla="*/ 43 h 297"/>
                <a:gd name="T12" fmla="*/ 835 w 860"/>
                <a:gd name="T13" fmla="*/ 66 h 297"/>
                <a:gd name="T14" fmla="*/ 849 w 860"/>
                <a:gd name="T15" fmla="*/ 90 h 297"/>
                <a:gd name="T16" fmla="*/ 857 w 860"/>
                <a:gd name="T17" fmla="*/ 118 h 297"/>
                <a:gd name="T18" fmla="*/ 860 w 860"/>
                <a:gd name="T19" fmla="*/ 149 h 297"/>
                <a:gd name="T20" fmla="*/ 857 w 860"/>
                <a:gd name="T21" fmla="*/ 179 h 297"/>
                <a:gd name="T22" fmla="*/ 849 w 860"/>
                <a:gd name="T23" fmla="*/ 207 h 297"/>
                <a:gd name="T24" fmla="*/ 835 w 860"/>
                <a:gd name="T25" fmla="*/ 231 h 297"/>
                <a:gd name="T26" fmla="*/ 817 w 860"/>
                <a:gd name="T27" fmla="*/ 254 h 297"/>
                <a:gd name="T28" fmla="*/ 795 w 860"/>
                <a:gd name="T29" fmla="*/ 271 h 297"/>
                <a:gd name="T30" fmla="*/ 769 w 860"/>
                <a:gd name="T31" fmla="*/ 286 h 297"/>
                <a:gd name="T32" fmla="*/ 741 w 860"/>
                <a:gd name="T33" fmla="*/ 294 h 297"/>
                <a:gd name="T34" fmla="*/ 711 w 860"/>
                <a:gd name="T35" fmla="*/ 297 h 297"/>
                <a:gd name="T36" fmla="*/ 149 w 860"/>
                <a:gd name="T37" fmla="*/ 297 h 297"/>
                <a:gd name="T38" fmla="*/ 119 w 860"/>
                <a:gd name="T39" fmla="*/ 294 h 297"/>
                <a:gd name="T40" fmla="*/ 91 w 860"/>
                <a:gd name="T41" fmla="*/ 286 h 297"/>
                <a:gd name="T42" fmla="*/ 65 w 860"/>
                <a:gd name="T43" fmla="*/ 271 h 297"/>
                <a:gd name="T44" fmla="*/ 44 w 860"/>
                <a:gd name="T45" fmla="*/ 254 h 297"/>
                <a:gd name="T46" fmla="*/ 25 w 860"/>
                <a:gd name="T47" fmla="*/ 231 h 297"/>
                <a:gd name="T48" fmla="*/ 11 w 860"/>
                <a:gd name="T49" fmla="*/ 207 h 297"/>
                <a:gd name="T50" fmla="*/ 3 w 860"/>
                <a:gd name="T51" fmla="*/ 179 h 297"/>
                <a:gd name="T52" fmla="*/ 0 w 860"/>
                <a:gd name="T53" fmla="*/ 149 h 297"/>
                <a:gd name="T54" fmla="*/ 3 w 860"/>
                <a:gd name="T55" fmla="*/ 118 h 297"/>
                <a:gd name="T56" fmla="*/ 11 w 860"/>
                <a:gd name="T57" fmla="*/ 90 h 297"/>
                <a:gd name="T58" fmla="*/ 25 w 860"/>
                <a:gd name="T59" fmla="*/ 66 h 297"/>
                <a:gd name="T60" fmla="*/ 44 w 860"/>
                <a:gd name="T61" fmla="*/ 43 h 297"/>
                <a:gd name="T62" fmla="*/ 65 w 860"/>
                <a:gd name="T63" fmla="*/ 26 h 297"/>
                <a:gd name="T64" fmla="*/ 91 w 860"/>
                <a:gd name="T65" fmla="*/ 11 h 297"/>
                <a:gd name="T66" fmla="*/ 119 w 860"/>
                <a:gd name="T67" fmla="*/ 3 h 297"/>
                <a:gd name="T68" fmla="*/ 149 w 860"/>
                <a:gd name="T69"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0" h="297">
                  <a:moveTo>
                    <a:pt x="149" y="0"/>
                  </a:moveTo>
                  <a:lnTo>
                    <a:pt x="711" y="0"/>
                  </a:lnTo>
                  <a:lnTo>
                    <a:pt x="741" y="3"/>
                  </a:lnTo>
                  <a:lnTo>
                    <a:pt x="769" y="11"/>
                  </a:lnTo>
                  <a:lnTo>
                    <a:pt x="795" y="26"/>
                  </a:lnTo>
                  <a:lnTo>
                    <a:pt x="817" y="43"/>
                  </a:lnTo>
                  <a:lnTo>
                    <a:pt x="835" y="66"/>
                  </a:lnTo>
                  <a:lnTo>
                    <a:pt x="849" y="90"/>
                  </a:lnTo>
                  <a:lnTo>
                    <a:pt x="857" y="118"/>
                  </a:lnTo>
                  <a:lnTo>
                    <a:pt x="860" y="149"/>
                  </a:lnTo>
                  <a:lnTo>
                    <a:pt x="857" y="179"/>
                  </a:lnTo>
                  <a:lnTo>
                    <a:pt x="849" y="207"/>
                  </a:lnTo>
                  <a:lnTo>
                    <a:pt x="835" y="231"/>
                  </a:lnTo>
                  <a:lnTo>
                    <a:pt x="817" y="254"/>
                  </a:lnTo>
                  <a:lnTo>
                    <a:pt x="795" y="271"/>
                  </a:lnTo>
                  <a:lnTo>
                    <a:pt x="769" y="286"/>
                  </a:lnTo>
                  <a:lnTo>
                    <a:pt x="741" y="294"/>
                  </a:lnTo>
                  <a:lnTo>
                    <a:pt x="711" y="297"/>
                  </a:lnTo>
                  <a:lnTo>
                    <a:pt x="149" y="297"/>
                  </a:lnTo>
                  <a:lnTo>
                    <a:pt x="119" y="294"/>
                  </a:lnTo>
                  <a:lnTo>
                    <a:pt x="91" y="286"/>
                  </a:lnTo>
                  <a:lnTo>
                    <a:pt x="65" y="271"/>
                  </a:lnTo>
                  <a:lnTo>
                    <a:pt x="44" y="254"/>
                  </a:lnTo>
                  <a:lnTo>
                    <a:pt x="25" y="231"/>
                  </a:lnTo>
                  <a:lnTo>
                    <a:pt x="11" y="207"/>
                  </a:lnTo>
                  <a:lnTo>
                    <a:pt x="3" y="179"/>
                  </a:lnTo>
                  <a:lnTo>
                    <a:pt x="0" y="149"/>
                  </a:lnTo>
                  <a:lnTo>
                    <a:pt x="3" y="118"/>
                  </a:lnTo>
                  <a:lnTo>
                    <a:pt x="11" y="90"/>
                  </a:lnTo>
                  <a:lnTo>
                    <a:pt x="25" y="66"/>
                  </a:lnTo>
                  <a:lnTo>
                    <a:pt x="44" y="43"/>
                  </a:lnTo>
                  <a:lnTo>
                    <a:pt x="65" y="26"/>
                  </a:lnTo>
                  <a:lnTo>
                    <a:pt x="91" y="11"/>
                  </a:lnTo>
                  <a:lnTo>
                    <a:pt x="119" y="3"/>
                  </a:lnTo>
                  <a:lnTo>
                    <a:pt x="149"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4" name="稻壳儿榴莲果果"/>
            <p:cNvSpPr/>
            <p:nvPr/>
          </p:nvSpPr>
          <p:spPr bwMode="auto">
            <a:xfrm>
              <a:off x="9876" y="-1946"/>
              <a:ext cx="636" cy="817"/>
            </a:xfrm>
            <a:custGeom>
              <a:avLst/>
              <a:gdLst>
                <a:gd name="T0" fmla="*/ 150 w 2545"/>
                <a:gd name="T1" fmla="*/ 0 h 3271"/>
                <a:gd name="T2" fmla="*/ 2395 w 2545"/>
                <a:gd name="T3" fmla="*/ 0 h 3271"/>
                <a:gd name="T4" fmla="*/ 2425 w 2545"/>
                <a:gd name="T5" fmla="*/ 3 h 3271"/>
                <a:gd name="T6" fmla="*/ 2453 w 2545"/>
                <a:gd name="T7" fmla="*/ 11 h 3271"/>
                <a:gd name="T8" fmla="*/ 2479 w 2545"/>
                <a:gd name="T9" fmla="*/ 26 h 3271"/>
                <a:gd name="T10" fmla="*/ 2501 w 2545"/>
                <a:gd name="T11" fmla="*/ 43 h 3271"/>
                <a:gd name="T12" fmla="*/ 2520 w 2545"/>
                <a:gd name="T13" fmla="*/ 66 h 3271"/>
                <a:gd name="T14" fmla="*/ 2533 w 2545"/>
                <a:gd name="T15" fmla="*/ 90 h 3271"/>
                <a:gd name="T16" fmla="*/ 2542 w 2545"/>
                <a:gd name="T17" fmla="*/ 118 h 3271"/>
                <a:gd name="T18" fmla="*/ 2545 w 2545"/>
                <a:gd name="T19" fmla="*/ 148 h 3271"/>
                <a:gd name="T20" fmla="*/ 2545 w 2545"/>
                <a:gd name="T21" fmla="*/ 369 h 3271"/>
                <a:gd name="T22" fmla="*/ 2246 w 2545"/>
                <a:gd name="T23" fmla="*/ 885 h 3271"/>
                <a:gd name="T24" fmla="*/ 2246 w 2545"/>
                <a:gd name="T25" fmla="*/ 297 h 3271"/>
                <a:gd name="T26" fmla="*/ 300 w 2545"/>
                <a:gd name="T27" fmla="*/ 297 h 3271"/>
                <a:gd name="T28" fmla="*/ 300 w 2545"/>
                <a:gd name="T29" fmla="*/ 2973 h 3271"/>
                <a:gd name="T30" fmla="*/ 2246 w 2545"/>
                <a:gd name="T31" fmla="*/ 2973 h 3271"/>
                <a:gd name="T32" fmla="*/ 2246 w 2545"/>
                <a:gd name="T33" fmla="*/ 2603 h 3271"/>
                <a:gd name="T34" fmla="*/ 2403 w 2545"/>
                <a:gd name="T35" fmla="*/ 2500 h 3271"/>
                <a:gd name="T36" fmla="*/ 2430 w 2545"/>
                <a:gd name="T37" fmla="*/ 2478 h 3271"/>
                <a:gd name="T38" fmla="*/ 2454 w 2545"/>
                <a:gd name="T39" fmla="*/ 2453 h 3271"/>
                <a:gd name="T40" fmla="*/ 2474 w 2545"/>
                <a:gd name="T41" fmla="*/ 2425 h 3271"/>
                <a:gd name="T42" fmla="*/ 2545 w 2545"/>
                <a:gd name="T43" fmla="*/ 2302 h 3271"/>
                <a:gd name="T44" fmla="*/ 2545 w 2545"/>
                <a:gd name="T45" fmla="*/ 3122 h 3271"/>
                <a:gd name="T46" fmla="*/ 2542 w 2545"/>
                <a:gd name="T47" fmla="*/ 3151 h 3271"/>
                <a:gd name="T48" fmla="*/ 2533 w 2545"/>
                <a:gd name="T49" fmla="*/ 3179 h 3271"/>
                <a:gd name="T50" fmla="*/ 2520 w 2545"/>
                <a:gd name="T51" fmla="*/ 3205 h 3271"/>
                <a:gd name="T52" fmla="*/ 2501 w 2545"/>
                <a:gd name="T53" fmla="*/ 3226 h 3271"/>
                <a:gd name="T54" fmla="*/ 2479 w 2545"/>
                <a:gd name="T55" fmla="*/ 3245 h 3271"/>
                <a:gd name="T56" fmla="*/ 2453 w 2545"/>
                <a:gd name="T57" fmla="*/ 3258 h 3271"/>
                <a:gd name="T58" fmla="*/ 2425 w 2545"/>
                <a:gd name="T59" fmla="*/ 3268 h 3271"/>
                <a:gd name="T60" fmla="*/ 2395 w 2545"/>
                <a:gd name="T61" fmla="*/ 3271 h 3271"/>
                <a:gd name="T62" fmla="*/ 150 w 2545"/>
                <a:gd name="T63" fmla="*/ 3271 h 3271"/>
                <a:gd name="T64" fmla="*/ 120 w 2545"/>
                <a:gd name="T65" fmla="*/ 3268 h 3271"/>
                <a:gd name="T66" fmla="*/ 92 w 2545"/>
                <a:gd name="T67" fmla="*/ 3258 h 3271"/>
                <a:gd name="T68" fmla="*/ 66 w 2545"/>
                <a:gd name="T69" fmla="*/ 3245 h 3271"/>
                <a:gd name="T70" fmla="*/ 44 w 2545"/>
                <a:gd name="T71" fmla="*/ 3226 h 3271"/>
                <a:gd name="T72" fmla="*/ 26 w 2545"/>
                <a:gd name="T73" fmla="*/ 3205 h 3271"/>
                <a:gd name="T74" fmla="*/ 12 w 2545"/>
                <a:gd name="T75" fmla="*/ 3179 h 3271"/>
                <a:gd name="T76" fmla="*/ 3 w 2545"/>
                <a:gd name="T77" fmla="*/ 3151 h 3271"/>
                <a:gd name="T78" fmla="*/ 0 w 2545"/>
                <a:gd name="T79" fmla="*/ 3122 h 3271"/>
                <a:gd name="T80" fmla="*/ 0 w 2545"/>
                <a:gd name="T81" fmla="*/ 148 h 3271"/>
                <a:gd name="T82" fmla="*/ 3 w 2545"/>
                <a:gd name="T83" fmla="*/ 118 h 3271"/>
                <a:gd name="T84" fmla="*/ 12 w 2545"/>
                <a:gd name="T85" fmla="*/ 90 h 3271"/>
                <a:gd name="T86" fmla="*/ 26 w 2545"/>
                <a:gd name="T87" fmla="*/ 66 h 3271"/>
                <a:gd name="T88" fmla="*/ 44 w 2545"/>
                <a:gd name="T89" fmla="*/ 43 h 3271"/>
                <a:gd name="T90" fmla="*/ 66 w 2545"/>
                <a:gd name="T91" fmla="*/ 26 h 3271"/>
                <a:gd name="T92" fmla="*/ 92 w 2545"/>
                <a:gd name="T93" fmla="*/ 11 h 3271"/>
                <a:gd name="T94" fmla="*/ 120 w 2545"/>
                <a:gd name="T95" fmla="*/ 3 h 3271"/>
                <a:gd name="T96" fmla="*/ 150 w 2545"/>
                <a:gd name="T97" fmla="*/ 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5" h="3271">
                  <a:moveTo>
                    <a:pt x="150" y="0"/>
                  </a:moveTo>
                  <a:lnTo>
                    <a:pt x="2395" y="0"/>
                  </a:lnTo>
                  <a:lnTo>
                    <a:pt x="2425" y="3"/>
                  </a:lnTo>
                  <a:lnTo>
                    <a:pt x="2453" y="11"/>
                  </a:lnTo>
                  <a:lnTo>
                    <a:pt x="2479" y="26"/>
                  </a:lnTo>
                  <a:lnTo>
                    <a:pt x="2501" y="43"/>
                  </a:lnTo>
                  <a:lnTo>
                    <a:pt x="2520" y="66"/>
                  </a:lnTo>
                  <a:lnTo>
                    <a:pt x="2533" y="90"/>
                  </a:lnTo>
                  <a:lnTo>
                    <a:pt x="2542" y="118"/>
                  </a:lnTo>
                  <a:lnTo>
                    <a:pt x="2545" y="148"/>
                  </a:lnTo>
                  <a:lnTo>
                    <a:pt x="2545" y="369"/>
                  </a:lnTo>
                  <a:lnTo>
                    <a:pt x="2246" y="885"/>
                  </a:lnTo>
                  <a:lnTo>
                    <a:pt x="2246" y="297"/>
                  </a:lnTo>
                  <a:lnTo>
                    <a:pt x="300" y="297"/>
                  </a:lnTo>
                  <a:lnTo>
                    <a:pt x="300" y="2973"/>
                  </a:lnTo>
                  <a:lnTo>
                    <a:pt x="2246" y="2973"/>
                  </a:lnTo>
                  <a:lnTo>
                    <a:pt x="2246" y="2603"/>
                  </a:lnTo>
                  <a:lnTo>
                    <a:pt x="2403" y="2500"/>
                  </a:lnTo>
                  <a:lnTo>
                    <a:pt x="2430" y="2478"/>
                  </a:lnTo>
                  <a:lnTo>
                    <a:pt x="2454" y="2453"/>
                  </a:lnTo>
                  <a:lnTo>
                    <a:pt x="2474" y="2425"/>
                  </a:lnTo>
                  <a:lnTo>
                    <a:pt x="2545" y="2302"/>
                  </a:lnTo>
                  <a:lnTo>
                    <a:pt x="2545" y="3122"/>
                  </a:lnTo>
                  <a:lnTo>
                    <a:pt x="2542" y="3151"/>
                  </a:lnTo>
                  <a:lnTo>
                    <a:pt x="2533" y="3179"/>
                  </a:lnTo>
                  <a:lnTo>
                    <a:pt x="2520" y="3205"/>
                  </a:lnTo>
                  <a:lnTo>
                    <a:pt x="2501" y="3226"/>
                  </a:lnTo>
                  <a:lnTo>
                    <a:pt x="2479" y="3245"/>
                  </a:lnTo>
                  <a:lnTo>
                    <a:pt x="2453" y="3258"/>
                  </a:lnTo>
                  <a:lnTo>
                    <a:pt x="2425" y="3268"/>
                  </a:lnTo>
                  <a:lnTo>
                    <a:pt x="2395" y="3271"/>
                  </a:lnTo>
                  <a:lnTo>
                    <a:pt x="150" y="3271"/>
                  </a:lnTo>
                  <a:lnTo>
                    <a:pt x="120" y="3268"/>
                  </a:lnTo>
                  <a:lnTo>
                    <a:pt x="92" y="3258"/>
                  </a:lnTo>
                  <a:lnTo>
                    <a:pt x="66" y="3245"/>
                  </a:lnTo>
                  <a:lnTo>
                    <a:pt x="44" y="3226"/>
                  </a:lnTo>
                  <a:lnTo>
                    <a:pt x="26" y="3205"/>
                  </a:lnTo>
                  <a:lnTo>
                    <a:pt x="12" y="3179"/>
                  </a:lnTo>
                  <a:lnTo>
                    <a:pt x="3" y="3151"/>
                  </a:lnTo>
                  <a:lnTo>
                    <a:pt x="0" y="3122"/>
                  </a:lnTo>
                  <a:lnTo>
                    <a:pt x="0" y="148"/>
                  </a:lnTo>
                  <a:lnTo>
                    <a:pt x="3" y="118"/>
                  </a:lnTo>
                  <a:lnTo>
                    <a:pt x="12" y="90"/>
                  </a:lnTo>
                  <a:lnTo>
                    <a:pt x="26" y="66"/>
                  </a:lnTo>
                  <a:lnTo>
                    <a:pt x="44" y="43"/>
                  </a:lnTo>
                  <a:lnTo>
                    <a:pt x="66" y="26"/>
                  </a:lnTo>
                  <a:lnTo>
                    <a:pt x="92" y="11"/>
                  </a:lnTo>
                  <a:lnTo>
                    <a:pt x="120" y="3"/>
                  </a:lnTo>
                  <a:lnTo>
                    <a:pt x="150" y="0"/>
                  </a:lnTo>
                  <a:close/>
                </a:path>
              </a:pathLst>
            </a:custGeom>
            <a:grpFill/>
            <a:ln w="0">
              <a:noFill/>
              <a:prstDash val="solid"/>
              <a:round/>
            </a:ln>
          </p:spPr>
          <p:txBody>
            <a:bodyPr vert="horz" wrap="square" lIns="91440" tIns="45720" rIns="91440" bIns="45720" numCol="1" anchor="t" anchorCtr="0" compatLnSpc="1"/>
            <a:lstStyle/>
            <a:p>
              <a:endParaRPr lang="en-US" dirty="0">
                <a:ea typeface="宋体" panose="02010600030101010101" pitchFamily="2" charset="-122"/>
                <a:cs typeface="宋体" panose="02010600030101010101" pitchFamily="2" charset="-122"/>
              </a:endParaRPr>
            </a:p>
          </p:txBody>
        </p:sp>
        <p:sp>
          <p:nvSpPr>
            <p:cNvPr id="35" name="稻壳儿榴莲果果"/>
            <p:cNvSpPr>
              <a:spLocks noEditPoints="1"/>
            </p:cNvSpPr>
            <p:nvPr/>
          </p:nvSpPr>
          <p:spPr bwMode="auto">
            <a:xfrm>
              <a:off x="10305" y="-1855"/>
              <a:ext cx="393" cy="586"/>
            </a:xfrm>
            <a:custGeom>
              <a:avLst/>
              <a:gdLst>
                <a:gd name="T0" fmla="*/ 130 w 1574"/>
                <a:gd name="T1" fmla="*/ 1973 h 2342"/>
                <a:gd name="T2" fmla="*/ 221 w 1574"/>
                <a:gd name="T3" fmla="*/ 2017 h 2342"/>
                <a:gd name="T4" fmla="*/ 305 w 1574"/>
                <a:gd name="T5" fmla="*/ 2073 h 2342"/>
                <a:gd name="T6" fmla="*/ 434 w 1574"/>
                <a:gd name="T7" fmla="*/ 1957 h 2342"/>
                <a:gd name="T8" fmla="*/ 385 w 1574"/>
                <a:gd name="T9" fmla="*/ 1912 h 2342"/>
                <a:gd name="T10" fmla="*/ 311 w 1574"/>
                <a:gd name="T11" fmla="*/ 1861 h 2342"/>
                <a:gd name="T12" fmla="*/ 242 w 1574"/>
                <a:gd name="T13" fmla="*/ 1827 h 2342"/>
                <a:gd name="T14" fmla="*/ 186 w 1574"/>
                <a:gd name="T15" fmla="*/ 1808 h 2342"/>
                <a:gd name="T16" fmla="*/ 140 w 1574"/>
                <a:gd name="T17" fmla="*/ 1799 h 2342"/>
                <a:gd name="T18" fmla="*/ 1106 w 1574"/>
                <a:gd name="T19" fmla="*/ 0 h 2342"/>
                <a:gd name="T20" fmla="*/ 1161 w 1574"/>
                <a:gd name="T21" fmla="*/ 7 h 2342"/>
                <a:gd name="T22" fmla="*/ 1227 w 1574"/>
                <a:gd name="T23" fmla="*/ 25 h 2342"/>
                <a:gd name="T24" fmla="*/ 1305 w 1574"/>
                <a:gd name="T25" fmla="*/ 56 h 2342"/>
                <a:gd name="T26" fmla="*/ 1391 w 1574"/>
                <a:gd name="T27" fmla="*/ 107 h 2342"/>
                <a:gd name="T28" fmla="*/ 1462 w 1574"/>
                <a:gd name="T29" fmla="*/ 161 h 2342"/>
                <a:gd name="T30" fmla="*/ 1512 w 1574"/>
                <a:gd name="T31" fmla="*/ 213 h 2342"/>
                <a:gd name="T32" fmla="*/ 1544 w 1574"/>
                <a:gd name="T33" fmla="*/ 258 h 2342"/>
                <a:gd name="T34" fmla="*/ 1562 w 1574"/>
                <a:gd name="T35" fmla="*/ 294 h 2342"/>
                <a:gd name="T36" fmla="*/ 1571 w 1574"/>
                <a:gd name="T37" fmla="*/ 316 h 2342"/>
                <a:gd name="T38" fmla="*/ 1574 w 1574"/>
                <a:gd name="T39" fmla="*/ 340 h 2342"/>
                <a:gd name="T40" fmla="*/ 1563 w 1574"/>
                <a:gd name="T41" fmla="*/ 375 h 2342"/>
                <a:gd name="T42" fmla="*/ 618 w 1574"/>
                <a:gd name="T43" fmla="*/ 1998 h 2342"/>
                <a:gd name="T44" fmla="*/ 115 w 1574"/>
                <a:gd name="T45" fmla="*/ 2330 h 2342"/>
                <a:gd name="T46" fmla="*/ 77 w 1574"/>
                <a:gd name="T47" fmla="*/ 2342 h 2342"/>
                <a:gd name="T48" fmla="*/ 36 w 1574"/>
                <a:gd name="T49" fmla="*/ 2332 h 2342"/>
                <a:gd name="T50" fmla="*/ 13 w 1574"/>
                <a:gd name="T51" fmla="*/ 2311 h 2342"/>
                <a:gd name="T52" fmla="*/ 0 w 1574"/>
                <a:gd name="T53" fmla="*/ 2280 h 2342"/>
                <a:gd name="T54" fmla="*/ 34 w 1574"/>
                <a:gd name="T55" fmla="*/ 1683 h 2342"/>
                <a:gd name="T56" fmla="*/ 45 w 1574"/>
                <a:gd name="T57" fmla="*/ 1651 h 2342"/>
                <a:gd name="T58" fmla="*/ 991 w 1574"/>
                <a:gd name="T59" fmla="*/ 27 h 2342"/>
                <a:gd name="T60" fmla="*/ 1023 w 1574"/>
                <a:gd name="T61" fmla="*/ 7 h 2342"/>
                <a:gd name="T62" fmla="*/ 1036 w 1574"/>
                <a:gd name="T63" fmla="*/ 4 h 2342"/>
                <a:gd name="T64" fmla="*/ 1064 w 1574"/>
                <a:gd name="T6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4" h="2342">
                  <a:moveTo>
                    <a:pt x="140" y="1799"/>
                  </a:moveTo>
                  <a:lnTo>
                    <a:pt x="130" y="1973"/>
                  </a:lnTo>
                  <a:lnTo>
                    <a:pt x="175" y="1993"/>
                  </a:lnTo>
                  <a:lnTo>
                    <a:pt x="221" y="2017"/>
                  </a:lnTo>
                  <a:lnTo>
                    <a:pt x="264" y="2043"/>
                  </a:lnTo>
                  <a:lnTo>
                    <a:pt x="305" y="2073"/>
                  </a:lnTo>
                  <a:lnTo>
                    <a:pt x="451" y="1976"/>
                  </a:lnTo>
                  <a:lnTo>
                    <a:pt x="434" y="1957"/>
                  </a:lnTo>
                  <a:lnTo>
                    <a:pt x="412" y="1935"/>
                  </a:lnTo>
                  <a:lnTo>
                    <a:pt x="385" y="1912"/>
                  </a:lnTo>
                  <a:lnTo>
                    <a:pt x="351" y="1887"/>
                  </a:lnTo>
                  <a:lnTo>
                    <a:pt x="311" y="1861"/>
                  </a:lnTo>
                  <a:lnTo>
                    <a:pt x="276" y="1843"/>
                  </a:lnTo>
                  <a:lnTo>
                    <a:pt x="242" y="1827"/>
                  </a:lnTo>
                  <a:lnTo>
                    <a:pt x="212" y="1816"/>
                  </a:lnTo>
                  <a:lnTo>
                    <a:pt x="186" y="1808"/>
                  </a:lnTo>
                  <a:lnTo>
                    <a:pt x="162" y="1803"/>
                  </a:lnTo>
                  <a:lnTo>
                    <a:pt x="140" y="1799"/>
                  </a:lnTo>
                  <a:close/>
                  <a:moveTo>
                    <a:pt x="1083" y="0"/>
                  </a:moveTo>
                  <a:lnTo>
                    <a:pt x="1106" y="0"/>
                  </a:lnTo>
                  <a:lnTo>
                    <a:pt x="1132" y="2"/>
                  </a:lnTo>
                  <a:lnTo>
                    <a:pt x="1161" y="7"/>
                  </a:lnTo>
                  <a:lnTo>
                    <a:pt x="1192" y="14"/>
                  </a:lnTo>
                  <a:lnTo>
                    <a:pt x="1227" y="25"/>
                  </a:lnTo>
                  <a:lnTo>
                    <a:pt x="1264" y="39"/>
                  </a:lnTo>
                  <a:lnTo>
                    <a:pt x="1305" y="56"/>
                  </a:lnTo>
                  <a:lnTo>
                    <a:pt x="1347" y="80"/>
                  </a:lnTo>
                  <a:lnTo>
                    <a:pt x="1391" y="107"/>
                  </a:lnTo>
                  <a:lnTo>
                    <a:pt x="1430" y="135"/>
                  </a:lnTo>
                  <a:lnTo>
                    <a:pt x="1462" y="161"/>
                  </a:lnTo>
                  <a:lnTo>
                    <a:pt x="1489" y="188"/>
                  </a:lnTo>
                  <a:lnTo>
                    <a:pt x="1512" y="213"/>
                  </a:lnTo>
                  <a:lnTo>
                    <a:pt x="1529" y="236"/>
                  </a:lnTo>
                  <a:lnTo>
                    <a:pt x="1544" y="258"/>
                  </a:lnTo>
                  <a:lnTo>
                    <a:pt x="1554" y="277"/>
                  </a:lnTo>
                  <a:lnTo>
                    <a:pt x="1562" y="294"/>
                  </a:lnTo>
                  <a:lnTo>
                    <a:pt x="1567" y="307"/>
                  </a:lnTo>
                  <a:lnTo>
                    <a:pt x="1571" y="316"/>
                  </a:lnTo>
                  <a:lnTo>
                    <a:pt x="1572" y="322"/>
                  </a:lnTo>
                  <a:lnTo>
                    <a:pt x="1574" y="340"/>
                  </a:lnTo>
                  <a:lnTo>
                    <a:pt x="1571" y="359"/>
                  </a:lnTo>
                  <a:lnTo>
                    <a:pt x="1563" y="375"/>
                  </a:lnTo>
                  <a:lnTo>
                    <a:pt x="628" y="1985"/>
                  </a:lnTo>
                  <a:lnTo>
                    <a:pt x="618" y="1998"/>
                  </a:lnTo>
                  <a:lnTo>
                    <a:pt x="605" y="2009"/>
                  </a:lnTo>
                  <a:lnTo>
                    <a:pt x="115" y="2330"/>
                  </a:lnTo>
                  <a:lnTo>
                    <a:pt x="97" y="2339"/>
                  </a:lnTo>
                  <a:lnTo>
                    <a:pt x="77" y="2342"/>
                  </a:lnTo>
                  <a:lnTo>
                    <a:pt x="56" y="2340"/>
                  </a:lnTo>
                  <a:lnTo>
                    <a:pt x="36" y="2332"/>
                  </a:lnTo>
                  <a:lnTo>
                    <a:pt x="23" y="2323"/>
                  </a:lnTo>
                  <a:lnTo>
                    <a:pt x="13" y="2311"/>
                  </a:lnTo>
                  <a:lnTo>
                    <a:pt x="5" y="2296"/>
                  </a:lnTo>
                  <a:lnTo>
                    <a:pt x="0" y="2280"/>
                  </a:lnTo>
                  <a:lnTo>
                    <a:pt x="0" y="2263"/>
                  </a:lnTo>
                  <a:lnTo>
                    <a:pt x="34" y="1683"/>
                  </a:lnTo>
                  <a:lnTo>
                    <a:pt x="38" y="1666"/>
                  </a:lnTo>
                  <a:lnTo>
                    <a:pt x="45" y="1651"/>
                  </a:lnTo>
                  <a:lnTo>
                    <a:pt x="981" y="41"/>
                  </a:lnTo>
                  <a:lnTo>
                    <a:pt x="991" y="27"/>
                  </a:lnTo>
                  <a:lnTo>
                    <a:pt x="1005" y="15"/>
                  </a:lnTo>
                  <a:lnTo>
                    <a:pt x="1023" y="7"/>
                  </a:lnTo>
                  <a:lnTo>
                    <a:pt x="1027" y="6"/>
                  </a:lnTo>
                  <a:lnTo>
                    <a:pt x="1036" y="4"/>
                  </a:lnTo>
                  <a:lnTo>
                    <a:pt x="1049" y="2"/>
                  </a:lnTo>
                  <a:lnTo>
                    <a:pt x="1064" y="0"/>
                  </a:lnTo>
                  <a:lnTo>
                    <a:pt x="1083"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36" name="稻壳儿榴莲果果"/>
            <p:cNvSpPr/>
            <p:nvPr/>
          </p:nvSpPr>
          <p:spPr bwMode="auto">
            <a:xfrm>
              <a:off x="9995" y="-1385"/>
              <a:ext cx="286" cy="146"/>
            </a:xfrm>
            <a:custGeom>
              <a:avLst/>
              <a:gdLst>
                <a:gd name="T0" fmla="*/ 551 w 1143"/>
                <a:gd name="T1" fmla="*/ 5 h 585"/>
                <a:gd name="T2" fmla="*/ 577 w 1143"/>
                <a:gd name="T3" fmla="*/ 28 h 585"/>
                <a:gd name="T4" fmla="*/ 585 w 1143"/>
                <a:gd name="T5" fmla="*/ 110 h 585"/>
                <a:gd name="T6" fmla="*/ 554 w 1143"/>
                <a:gd name="T7" fmla="*/ 197 h 585"/>
                <a:gd name="T8" fmla="*/ 563 w 1143"/>
                <a:gd name="T9" fmla="*/ 239 h 585"/>
                <a:gd name="T10" fmla="*/ 581 w 1143"/>
                <a:gd name="T11" fmla="*/ 267 h 585"/>
                <a:gd name="T12" fmla="*/ 631 w 1143"/>
                <a:gd name="T13" fmla="*/ 275 h 585"/>
                <a:gd name="T14" fmla="*/ 674 w 1143"/>
                <a:gd name="T15" fmla="*/ 319 h 585"/>
                <a:gd name="T16" fmla="*/ 685 w 1143"/>
                <a:gd name="T17" fmla="*/ 353 h 585"/>
                <a:gd name="T18" fmla="*/ 838 w 1143"/>
                <a:gd name="T19" fmla="*/ 347 h 585"/>
                <a:gd name="T20" fmla="*/ 986 w 1143"/>
                <a:gd name="T21" fmla="*/ 362 h 585"/>
                <a:gd name="T22" fmla="*/ 1106 w 1143"/>
                <a:gd name="T23" fmla="*/ 369 h 585"/>
                <a:gd name="T24" fmla="*/ 1137 w 1143"/>
                <a:gd name="T25" fmla="*/ 396 h 585"/>
                <a:gd name="T26" fmla="*/ 1142 w 1143"/>
                <a:gd name="T27" fmla="*/ 436 h 585"/>
                <a:gd name="T28" fmla="*/ 1119 w 1143"/>
                <a:gd name="T29" fmla="*/ 470 h 585"/>
                <a:gd name="T30" fmla="*/ 1055 w 1143"/>
                <a:gd name="T31" fmla="*/ 477 h 585"/>
                <a:gd name="T32" fmla="*/ 946 w 1143"/>
                <a:gd name="T33" fmla="*/ 461 h 585"/>
                <a:gd name="T34" fmla="*/ 834 w 1143"/>
                <a:gd name="T35" fmla="*/ 447 h 585"/>
                <a:gd name="T36" fmla="*/ 730 w 1143"/>
                <a:gd name="T37" fmla="*/ 456 h 585"/>
                <a:gd name="T38" fmla="*/ 672 w 1143"/>
                <a:gd name="T39" fmla="*/ 481 h 585"/>
                <a:gd name="T40" fmla="*/ 630 w 1143"/>
                <a:gd name="T41" fmla="*/ 486 h 585"/>
                <a:gd name="T42" fmla="*/ 596 w 1143"/>
                <a:gd name="T43" fmla="*/ 472 h 585"/>
                <a:gd name="T44" fmla="*/ 571 w 1143"/>
                <a:gd name="T45" fmla="*/ 449 h 585"/>
                <a:gd name="T46" fmla="*/ 565 w 1143"/>
                <a:gd name="T47" fmla="*/ 403 h 585"/>
                <a:gd name="T48" fmla="*/ 531 w 1143"/>
                <a:gd name="T49" fmla="*/ 452 h 585"/>
                <a:gd name="T50" fmla="*/ 490 w 1143"/>
                <a:gd name="T51" fmla="*/ 465 h 585"/>
                <a:gd name="T52" fmla="*/ 450 w 1143"/>
                <a:gd name="T53" fmla="*/ 451 h 585"/>
                <a:gd name="T54" fmla="*/ 435 w 1143"/>
                <a:gd name="T55" fmla="*/ 414 h 585"/>
                <a:gd name="T56" fmla="*/ 445 w 1143"/>
                <a:gd name="T57" fmla="*/ 385 h 585"/>
                <a:gd name="T58" fmla="*/ 454 w 1143"/>
                <a:gd name="T59" fmla="*/ 365 h 585"/>
                <a:gd name="T60" fmla="*/ 417 w 1143"/>
                <a:gd name="T61" fmla="*/ 400 h 585"/>
                <a:gd name="T62" fmla="*/ 375 w 1143"/>
                <a:gd name="T63" fmla="*/ 423 h 585"/>
                <a:gd name="T64" fmla="*/ 331 w 1143"/>
                <a:gd name="T65" fmla="*/ 412 h 585"/>
                <a:gd name="T66" fmla="*/ 311 w 1143"/>
                <a:gd name="T67" fmla="*/ 375 h 585"/>
                <a:gd name="T68" fmla="*/ 360 w 1143"/>
                <a:gd name="T69" fmla="*/ 285 h 585"/>
                <a:gd name="T70" fmla="*/ 250 w 1143"/>
                <a:gd name="T71" fmla="*/ 388 h 585"/>
                <a:gd name="T72" fmla="*/ 95 w 1143"/>
                <a:gd name="T73" fmla="*/ 574 h 585"/>
                <a:gd name="T74" fmla="*/ 49 w 1143"/>
                <a:gd name="T75" fmla="*/ 584 h 585"/>
                <a:gd name="T76" fmla="*/ 9 w 1143"/>
                <a:gd name="T77" fmla="*/ 562 h 585"/>
                <a:gd name="T78" fmla="*/ 2 w 1143"/>
                <a:gd name="T79" fmla="*/ 521 h 585"/>
                <a:gd name="T80" fmla="*/ 137 w 1143"/>
                <a:gd name="T81" fmla="*/ 347 h 585"/>
                <a:gd name="T82" fmla="*/ 341 w 1143"/>
                <a:gd name="T83" fmla="*/ 122 h 585"/>
                <a:gd name="T84" fmla="*/ 395 w 1143"/>
                <a:gd name="T85" fmla="*/ 70 h 585"/>
                <a:gd name="T86" fmla="*/ 458 w 1143"/>
                <a:gd name="T87" fmla="*/ 20 h 585"/>
                <a:gd name="T88" fmla="*/ 528 w 1143"/>
                <a:gd name="T89"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3" h="585">
                  <a:moveTo>
                    <a:pt x="528" y="0"/>
                  </a:moveTo>
                  <a:lnTo>
                    <a:pt x="539" y="2"/>
                  </a:lnTo>
                  <a:lnTo>
                    <a:pt x="551" y="5"/>
                  </a:lnTo>
                  <a:lnTo>
                    <a:pt x="561" y="10"/>
                  </a:lnTo>
                  <a:lnTo>
                    <a:pt x="571" y="18"/>
                  </a:lnTo>
                  <a:lnTo>
                    <a:pt x="577" y="28"/>
                  </a:lnTo>
                  <a:lnTo>
                    <a:pt x="585" y="53"/>
                  </a:lnTo>
                  <a:lnTo>
                    <a:pt x="587" y="81"/>
                  </a:lnTo>
                  <a:lnTo>
                    <a:pt x="585" y="110"/>
                  </a:lnTo>
                  <a:lnTo>
                    <a:pt x="578" y="139"/>
                  </a:lnTo>
                  <a:lnTo>
                    <a:pt x="567" y="168"/>
                  </a:lnTo>
                  <a:lnTo>
                    <a:pt x="554" y="197"/>
                  </a:lnTo>
                  <a:lnTo>
                    <a:pt x="537" y="227"/>
                  </a:lnTo>
                  <a:lnTo>
                    <a:pt x="551" y="232"/>
                  </a:lnTo>
                  <a:lnTo>
                    <a:pt x="563" y="239"/>
                  </a:lnTo>
                  <a:lnTo>
                    <a:pt x="573" y="252"/>
                  </a:lnTo>
                  <a:lnTo>
                    <a:pt x="577" y="260"/>
                  </a:lnTo>
                  <a:lnTo>
                    <a:pt x="581" y="267"/>
                  </a:lnTo>
                  <a:lnTo>
                    <a:pt x="597" y="266"/>
                  </a:lnTo>
                  <a:lnTo>
                    <a:pt x="614" y="269"/>
                  </a:lnTo>
                  <a:lnTo>
                    <a:pt x="631" y="275"/>
                  </a:lnTo>
                  <a:lnTo>
                    <a:pt x="646" y="286"/>
                  </a:lnTo>
                  <a:lnTo>
                    <a:pt x="661" y="300"/>
                  </a:lnTo>
                  <a:lnTo>
                    <a:pt x="674" y="319"/>
                  </a:lnTo>
                  <a:lnTo>
                    <a:pt x="681" y="334"/>
                  </a:lnTo>
                  <a:lnTo>
                    <a:pt x="684" y="345"/>
                  </a:lnTo>
                  <a:lnTo>
                    <a:pt x="685" y="353"/>
                  </a:lnTo>
                  <a:lnTo>
                    <a:pt x="738" y="347"/>
                  </a:lnTo>
                  <a:lnTo>
                    <a:pt x="789" y="346"/>
                  </a:lnTo>
                  <a:lnTo>
                    <a:pt x="838" y="347"/>
                  </a:lnTo>
                  <a:lnTo>
                    <a:pt x="887" y="351"/>
                  </a:lnTo>
                  <a:lnTo>
                    <a:pt x="936" y="356"/>
                  </a:lnTo>
                  <a:lnTo>
                    <a:pt x="986" y="362"/>
                  </a:lnTo>
                  <a:lnTo>
                    <a:pt x="1036" y="365"/>
                  </a:lnTo>
                  <a:lnTo>
                    <a:pt x="1089" y="367"/>
                  </a:lnTo>
                  <a:lnTo>
                    <a:pt x="1106" y="369"/>
                  </a:lnTo>
                  <a:lnTo>
                    <a:pt x="1119" y="375"/>
                  </a:lnTo>
                  <a:lnTo>
                    <a:pt x="1130" y="384"/>
                  </a:lnTo>
                  <a:lnTo>
                    <a:pt x="1137" y="396"/>
                  </a:lnTo>
                  <a:lnTo>
                    <a:pt x="1142" y="408"/>
                  </a:lnTo>
                  <a:lnTo>
                    <a:pt x="1143" y="422"/>
                  </a:lnTo>
                  <a:lnTo>
                    <a:pt x="1142" y="436"/>
                  </a:lnTo>
                  <a:lnTo>
                    <a:pt x="1137" y="449"/>
                  </a:lnTo>
                  <a:lnTo>
                    <a:pt x="1130" y="460"/>
                  </a:lnTo>
                  <a:lnTo>
                    <a:pt x="1119" y="470"/>
                  </a:lnTo>
                  <a:lnTo>
                    <a:pt x="1106" y="476"/>
                  </a:lnTo>
                  <a:lnTo>
                    <a:pt x="1089" y="478"/>
                  </a:lnTo>
                  <a:lnTo>
                    <a:pt x="1055" y="477"/>
                  </a:lnTo>
                  <a:lnTo>
                    <a:pt x="1020" y="473"/>
                  </a:lnTo>
                  <a:lnTo>
                    <a:pt x="983" y="467"/>
                  </a:lnTo>
                  <a:lnTo>
                    <a:pt x="946" y="461"/>
                  </a:lnTo>
                  <a:lnTo>
                    <a:pt x="909" y="455"/>
                  </a:lnTo>
                  <a:lnTo>
                    <a:pt x="872" y="450"/>
                  </a:lnTo>
                  <a:lnTo>
                    <a:pt x="834" y="447"/>
                  </a:lnTo>
                  <a:lnTo>
                    <a:pt x="798" y="446"/>
                  </a:lnTo>
                  <a:lnTo>
                    <a:pt x="763" y="449"/>
                  </a:lnTo>
                  <a:lnTo>
                    <a:pt x="730" y="456"/>
                  </a:lnTo>
                  <a:lnTo>
                    <a:pt x="698" y="469"/>
                  </a:lnTo>
                  <a:lnTo>
                    <a:pt x="685" y="475"/>
                  </a:lnTo>
                  <a:lnTo>
                    <a:pt x="672" y="481"/>
                  </a:lnTo>
                  <a:lnTo>
                    <a:pt x="657" y="486"/>
                  </a:lnTo>
                  <a:lnTo>
                    <a:pt x="644" y="488"/>
                  </a:lnTo>
                  <a:lnTo>
                    <a:pt x="630" y="486"/>
                  </a:lnTo>
                  <a:lnTo>
                    <a:pt x="619" y="482"/>
                  </a:lnTo>
                  <a:lnTo>
                    <a:pt x="608" y="477"/>
                  </a:lnTo>
                  <a:lnTo>
                    <a:pt x="596" y="472"/>
                  </a:lnTo>
                  <a:lnTo>
                    <a:pt x="586" y="465"/>
                  </a:lnTo>
                  <a:lnTo>
                    <a:pt x="578" y="458"/>
                  </a:lnTo>
                  <a:lnTo>
                    <a:pt x="571" y="449"/>
                  </a:lnTo>
                  <a:lnTo>
                    <a:pt x="566" y="437"/>
                  </a:lnTo>
                  <a:lnTo>
                    <a:pt x="565" y="418"/>
                  </a:lnTo>
                  <a:lnTo>
                    <a:pt x="565" y="403"/>
                  </a:lnTo>
                  <a:lnTo>
                    <a:pt x="554" y="422"/>
                  </a:lnTo>
                  <a:lnTo>
                    <a:pt x="542" y="441"/>
                  </a:lnTo>
                  <a:lnTo>
                    <a:pt x="531" y="452"/>
                  </a:lnTo>
                  <a:lnTo>
                    <a:pt x="519" y="460"/>
                  </a:lnTo>
                  <a:lnTo>
                    <a:pt x="504" y="464"/>
                  </a:lnTo>
                  <a:lnTo>
                    <a:pt x="490" y="465"/>
                  </a:lnTo>
                  <a:lnTo>
                    <a:pt x="475" y="463"/>
                  </a:lnTo>
                  <a:lnTo>
                    <a:pt x="462" y="458"/>
                  </a:lnTo>
                  <a:lnTo>
                    <a:pt x="450" y="451"/>
                  </a:lnTo>
                  <a:lnTo>
                    <a:pt x="441" y="441"/>
                  </a:lnTo>
                  <a:lnTo>
                    <a:pt x="436" y="428"/>
                  </a:lnTo>
                  <a:lnTo>
                    <a:pt x="435" y="414"/>
                  </a:lnTo>
                  <a:lnTo>
                    <a:pt x="439" y="398"/>
                  </a:lnTo>
                  <a:lnTo>
                    <a:pt x="442" y="391"/>
                  </a:lnTo>
                  <a:lnTo>
                    <a:pt x="445" y="385"/>
                  </a:lnTo>
                  <a:lnTo>
                    <a:pt x="445" y="385"/>
                  </a:lnTo>
                  <a:lnTo>
                    <a:pt x="444" y="385"/>
                  </a:lnTo>
                  <a:lnTo>
                    <a:pt x="454" y="365"/>
                  </a:lnTo>
                  <a:lnTo>
                    <a:pt x="440" y="374"/>
                  </a:lnTo>
                  <a:lnTo>
                    <a:pt x="428" y="385"/>
                  </a:lnTo>
                  <a:lnTo>
                    <a:pt x="417" y="400"/>
                  </a:lnTo>
                  <a:lnTo>
                    <a:pt x="405" y="412"/>
                  </a:lnTo>
                  <a:lnTo>
                    <a:pt x="390" y="420"/>
                  </a:lnTo>
                  <a:lnTo>
                    <a:pt x="375" y="423"/>
                  </a:lnTo>
                  <a:lnTo>
                    <a:pt x="359" y="423"/>
                  </a:lnTo>
                  <a:lnTo>
                    <a:pt x="345" y="419"/>
                  </a:lnTo>
                  <a:lnTo>
                    <a:pt x="331" y="412"/>
                  </a:lnTo>
                  <a:lnTo>
                    <a:pt x="321" y="402"/>
                  </a:lnTo>
                  <a:lnTo>
                    <a:pt x="314" y="389"/>
                  </a:lnTo>
                  <a:lnTo>
                    <a:pt x="311" y="375"/>
                  </a:lnTo>
                  <a:lnTo>
                    <a:pt x="313" y="360"/>
                  </a:lnTo>
                  <a:lnTo>
                    <a:pt x="320" y="343"/>
                  </a:lnTo>
                  <a:lnTo>
                    <a:pt x="360" y="285"/>
                  </a:lnTo>
                  <a:lnTo>
                    <a:pt x="400" y="224"/>
                  </a:lnTo>
                  <a:lnTo>
                    <a:pt x="323" y="305"/>
                  </a:lnTo>
                  <a:lnTo>
                    <a:pt x="250" y="388"/>
                  </a:lnTo>
                  <a:lnTo>
                    <a:pt x="177" y="475"/>
                  </a:lnTo>
                  <a:lnTo>
                    <a:pt x="108" y="562"/>
                  </a:lnTo>
                  <a:lnTo>
                    <a:pt x="95" y="574"/>
                  </a:lnTo>
                  <a:lnTo>
                    <a:pt x="80" y="582"/>
                  </a:lnTo>
                  <a:lnTo>
                    <a:pt x="64" y="585"/>
                  </a:lnTo>
                  <a:lnTo>
                    <a:pt x="49" y="584"/>
                  </a:lnTo>
                  <a:lnTo>
                    <a:pt x="33" y="580"/>
                  </a:lnTo>
                  <a:lnTo>
                    <a:pt x="21" y="572"/>
                  </a:lnTo>
                  <a:lnTo>
                    <a:pt x="9" y="562"/>
                  </a:lnTo>
                  <a:lnTo>
                    <a:pt x="2" y="550"/>
                  </a:lnTo>
                  <a:lnTo>
                    <a:pt x="0" y="535"/>
                  </a:lnTo>
                  <a:lnTo>
                    <a:pt x="2" y="521"/>
                  </a:lnTo>
                  <a:lnTo>
                    <a:pt x="12" y="506"/>
                  </a:lnTo>
                  <a:lnTo>
                    <a:pt x="74" y="426"/>
                  </a:lnTo>
                  <a:lnTo>
                    <a:pt x="137" y="347"/>
                  </a:lnTo>
                  <a:lnTo>
                    <a:pt x="202" y="270"/>
                  </a:lnTo>
                  <a:lnTo>
                    <a:pt x="270" y="194"/>
                  </a:lnTo>
                  <a:lnTo>
                    <a:pt x="341" y="122"/>
                  </a:lnTo>
                  <a:lnTo>
                    <a:pt x="357" y="106"/>
                  </a:lnTo>
                  <a:lnTo>
                    <a:pt x="376" y="88"/>
                  </a:lnTo>
                  <a:lnTo>
                    <a:pt x="395" y="70"/>
                  </a:lnTo>
                  <a:lnTo>
                    <a:pt x="414" y="51"/>
                  </a:lnTo>
                  <a:lnTo>
                    <a:pt x="435" y="35"/>
                  </a:lnTo>
                  <a:lnTo>
                    <a:pt x="458" y="20"/>
                  </a:lnTo>
                  <a:lnTo>
                    <a:pt x="480" y="9"/>
                  </a:lnTo>
                  <a:lnTo>
                    <a:pt x="504" y="2"/>
                  </a:lnTo>
                  <a:lnTo>
                    <a:pt x="528" y="0"/>
                  </a:lnTo>
                  <a:close/>
                </a:path>
              </a:pathLst>
            </a:custGeom>
            <a:grp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grpSp>
      <p:sp>
        <p:nvSpPr>
          <p:cNvPr id="37" name="稻壳儿榴莲果果"/>
          <p:cNvSpPr/>
          <p:nvPr/>
        </p:nvSpPr>
        <p:spPr>
          <a:xfrm>
            <a:off x="3519700" y="3922151"/>
            <a:ext cx="726366" cy="726366"/>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38" name="稻壳儿榴莲果果"/>
          <p:cNvSpPr/>
          <p:nvPr/>
        </p:nvSpPr>
        <p:spPr bwMode="auto">
          <a:xfrm>
            <a:off x="3727879" y="4169093"/>
            <a:ext cx="310007" cy="232481"/>
          </a:xfrm>
          <a:custGeom>
            <a:avLst/>
            <a:gdLst>
              <a:gd name="T0" fmla="*/ 6189 w 6231"/>
              <a:gd name="T1" fmla="*/ 0 h 4673"/>
              <a:gd name="T2" fmla="*/ 6206 w 6231"/>
              <a:gd name="T3" fmla="*/ 6 h 4673"/>
              <a:gd name="T4" fmla="*/ 6219 w 6231"/>
              <a:gd name="T5" fmla="*/ 17 h 4673"/>
              <a:gd name="T6" fmla="*/ 6229 w 6231"/>
              <a:gd name="T7" fmla="*/ 34 h 4673"/>
              <a:gd name="T8" fmla="*/ 6231 w 6231"/>
              <a:gd name="T9" fmla="*/ 53 h 4673"/>
              <a:gd name="T10" fmla="*/ 6223 w 6231"/>
              <a:gd name="T11" fmla="*/ 72 h 4673"/>
              <a:gd name="T12" fmla="*/ 3477 w 6231"/>
              <a:gd name="T13" fmla="*/ 4603 h 4673"/>
              <a:gd name="T14" fmla="*/ 3455 w 6231"/>
              <a:gd name="T15" fmla="*/ 4631 h 4673"/>
              <a:gd name="T16" fmla="*/ 3428 w 6231"/>
              <a:gd name="T17" fmla="*/ 4652 h 4673"/>
              <a:gd name="T18" fmla="*/ 3398 w 6231"/>
              <a:gd name="T19" fmla="*/ 4665 h 4673"/>
              <a:gd name="T20" fmla="*/ 3366 w 6231"/>
              <a:gd name="T21" fmla="*/ 4673 h 4673"/>
              <a:gd name="T22" fmla="*/ 3332 w 6231"/>
              <a:gd name="T23" fmla="*/ 4673 h 4673"/>
              <a:gd name="T24" fmla="*/ 3300 w 6231"/>
              <a:gd name="T25" fmla="*/ 4664 h 4673"/>
              <a:gd name="T26" fmla="*/ 3269 w 6231"/>
              <a:gd name="T27" fmla="*/ 4648 h 4673"/>
              <a:gd name="T28" fmla="*/ 2513 w 6231"/>
              <a:gd name="T29" fmla="*/ 4132 h 4673"/>
              <a:gd name="T30" fmla="*/ 1745 w 6231"/>
              <a:gd name="T31" fmla="*/ 4641 h 4673"/>
              <a:gd name="T32" fmla="*/ 1717 w 6231"/>
              <a:gd name="T33" fmla="*/ 4654 h 4673"/>
              <a:gd name="T34" fmla="*/ 1690 w 6231"/>
              <a:gd name="T35" fmla="*/ 4656 h 4673"/>
              <a:gd name="T36" fmla="*/ 1664 w 6231"/>
              <a:gd name="T37" fmla="*/ 4650 h 4673"/>
              <a:gd name="T38" fmla="*/ 1639 w 6231"/>
              <a:gd name="T39" fmla="*/ 4639 h 4673"/>
              <a:gd name="T40" fmla="*/ 1621 w 6231"/>
              <a:gd name="T41" fmla="*/ 4618 h 4673"/>
              <a:gd name="T42" fmla="*/ 1609 w 6231"/>
              <a:gd name="T43" fmla="*/ 4595 h 4673"/>
              <a:gd name="T44" fmla="*/ 1603 w 6231"/>
              <a:gd name="T45" fmla="*/ 4565 h 4673"/>
              <a:gd name="T46" fmla="*/ 1603 w 6231"/>
              <a:gd name="T47" fmla="*/ 3511 h 4673"/>
              <a:gd name="T48" fmla="*/ 5090 w 6231"/>
              <a:gd name="T49" fmla="*/ 905 h 4673"/>
              <a:gd name="T50" fmla="*/ 972 w 6231"/>
              <a:gd name="T51" fmla="*/ 3077 h 4673"/>
              <a:gd name="T52" fmla="*/ 64 w 6231"/>
              <a:gd name="T53" fmla="*/ 2459 h 4673"/>
              <a:gd name="T54" fmla="*/ 36 w 6231"/>
              <a:gd name="T55" fmla="*/ 2434 h 4673"/>
              <a:gd name="T56" fmla="*/ 15 w 6231"/>
              <a:gd name="T57" fmla="*/ 2404 h 4673"/>
              <a:gd name="T58" fmla="*/ 4 w 6231"/>
              <a:gd name="T59" fmla="*/ 2370 h 4673"/>
              <a:gd name="T60" fmla="*/ 0 w 6231"/>
              <a:gd name="T61" fmla="*/ 2335 h 4673"/>
              <a:gd name="T62" fmla="*/ 0 w 6231"/>
              <a:gd name="T63" fmla="*/ 2335 h 4673"/>
              <a:gd name="T64" fmla="*/ 4 w 6231"/>
              <a:gd name="T65" fmla="*/ 2301 h 4673"/>
              <a:gd name="T66" fmla="*/ 17 w 6231"/>
              <a:gd name="T67" fmla="*/ 2269 h 4673"/>
              <a:gd name="T68" fmla="*/ 36 w 6231"/>
              <a:gd name="T69" fmla="*/ 2241 h 4673"/>
              <a:gd name="T70" fmla="*/ 62 w 6231"/>
              <a:gd name="T71" fmla="*/ 2216 h 4673"/>
              <a:gd name="T72" fmla="*/ 96 w 6231"/>
              <a:gd name="T73" fmla="*/ 2199 h 4673"/>
              <a:gd name="T74" fmla="*/ 6168 w 6231"/>
              <a:gd name="T75" fmla="*/ 4 h 4673"/>
              <a:gd name="T76" fmla="*/ 6189 w 6231"/>
              <a:gd name="T77" fmla="*/ 0 h 4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31" h="4673">
                <a:moveTo>
                  <a:pt x="6189" y="0"/>
                </a:moveTo>
                <a:lnTo>
                  <a:pt x="6206" y="6"/>
                </a:lnTo>
                <a:lnTo>
                  <a:pt x="6219" y="17"/>
                </a:lnTo>
                <a:lnTo>
                  <a:pt x="6229" y="34"/>
                </a:lnTo>
                <a:lnTo>
                  <a:pt x="6231" y="53"/>
                </a:lnTo>
                <a:lnTo>
                  <a:pt x="6223" y="72"/>
                </a:lnTo>
                <a:lnTo>
                  <a:pt x="3477" y="4603"/>
                </a:lnTo>
                <a:lnTo>
                  <a:pt x="3455" y="4631"/>
                </a:lnTo>
                <a:lnTo>
                  <a:pt x="3428" y="4652"/>
                </a:lnTo>
                <a:lnTo>
                  <a:pt x="3398" y="4665"/>
                </a:lnTo>
                <a:lnTo>
                  <a:pt x="3366" y="4673"/>
                </a:lnTo>
                <a:lnTo>
                  <a:pt x="3332" y="4673"/>
                </a:lnTo>
                <a:lnTo>
                  <a:pt x="3300" y="4664"/>
                </a:lnTo>
                <a:lnTo>
                  <a:pt x="3269" y="4648"/>
                </a:lnTo>
                <a:lnTo>
                  <a:pt x="2513" y="4132"/>
                </a:lnTo>
                <a:lnTo>
                  <a:pt x="1745" y="4641"/>
                </a:lnTo>
                <a:lnTo>
                  <a:pt x="1717" y="4654"/>
                </a:lnTo>
                <a:lnTo>
                  <a:pt x="1690" y="4656"/>
                </a:lnTo>
                <a:lnTo>
                  <a:pt x="1664" y="4650"/>
                </a:lnTo>
                <a:lnTo>
                  <a:pt x="1639" y="4639"/>
                </a:lnTo>
                <a:lnTo>
                  <a:pt x="1621" y="4618"/>
                </a:lnTo>
                <a:lnTo>
                  <a:pt x="1609" y="4595"/>
                </a:lnTo>
                <a:lnTo>
                  <a:pt x="1603" y="4565"/>
                </a:lnTo>
                <a:lnTo>
                  <a:pt x="1603" y="3511"/>
                </a:lnTo>
                <a:lnTo>
                  <a:pt x="5090" y="905"/>
                </a:lnTo>
                <a:lnTo>
                  <a:pt x="972" y="3077"/>
                </a:lnTo>
                <a:lnTo>
                  <a:pt x="64" y="2459"/>
                </a:lnTo>
                <a:lnTo>
                  <a:pt x="36" y="2434"/>
                </a:lnTo>
                <a:lnTo>
                  <a:pt x="15" y="2404"/>
                </a:lnTo>
                <a:lnTo>
                  <a:pt x="4" y="2370"/>
                </a:lnTo>
                <a:lnTo>
                  <a:pt x="0" y="2335"/>
                </a:lnTo>
                <a:lnTo>
                  <a:pt x="0" y="2335"/>
                </a:lnTo>
                <a:lnTo>
                  <a:pt x="4" y="2301"/>
                </a:lnTo>
                <a:lnTo>
                  <a:pt x="17" y="2269"/>
                </a:lnTo>
                <a:lnTo>
                  <a:pt x="36" y="2241"/>
                </a:lnTo>
                <a:lnTo>
                  <a:pt x="62" y="2216"/>
                </a:lnTo>
                <a:lnTo>
                  <a:pt x="96" y="2199"/>
                </a:lnTo>
                <a:lnTo>
                  <a:pt x="6168" y="4"/>
                </a:lnTo>
                <a:lnTo>
                  <a:pt x="61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ea typeface="宋体" panose="02010600030101010101" pitchFamily="2" charset="-122"/>
              <a:cs typeface="宋体" panose="02010600030101010101" pitchFamily="2" charset="-122"/>
            </a:endParaRPr>
          </a:p>
        </p:txBody>
      </p:sp>
      <p:sp>
        <p:nvSpPr>
          <p:cNvPr id="47" name="稻壳儿榴莲果果"/>
          <p:cNvSpPr/>
          <p:nvPr/>
        </p:nvSpPr>
        <p:spPr>
          <a:xfrm>
            <a:off x="9035131" y="2197995"/>
            <a:ext cx="2532029"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 螺旋副的耐磨性计算</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2. 螺纹牙的强度计算</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3. 螺杆的强度计算</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4. 螺杆的稳定性计算</a:t>
            </a:r>
            <a:endParaRPr lang="en-US" sz="1600" dirty="0">
              <a:latin typeface="宋体" panose="02010600030101010101" pitchFamily="2" charset="-122"/>
              <a:cs typeface="Arial" panose="020B0604020202020204" pitchFamily="34" charset="0"/>
            </a:endParaRPr>
          </a:p>
          <a:p>
            <a:pPr>
              <a:lnSpc>
                <a:spcPct val="150000"/>
              </a:lnSpc>
            </a:pPr>
            <a:endParaRPr lang="en-US" sz="1600" dirty="0">
              <a:latin typeface="宋体" panose="02010600030101010101" pitchFamily="2" charset="-122"/>
              <a:cs typeface="Arial" panose="020B0604020202020204" pitchFamily="34" charset="0"/>
            </a:endParaRPr>
          </a:p>
        </p:txBody>
      </p:sp>
      <p:sp>
        <p:nvSpPr>
          <p:cNvPr id="48" name="稻壳儿榴莲果果"/>
          <p:cNvSpPr txBox="1"/>
          <p:nvPr/>
        </p:nvSpPr>
        <p:spPr>
          <a:xfrm>
            <a:off x="8790657" y="1461058"/>
            <a:ext cx="340106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（二）滑动螺旋传动的设计计算</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1" name="稻壳儿榴莲果果"/>
          <p:cNvSpPr/>
          <p:nvPr/>
        </p:nvSpPr>
        <p:spPr>
          <a:xfrm>
            <a:off x="736299" y="2899067"/>
            <a:ext cx="2532029"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latin typeface="宋体" panose="02010600030101010101" pitchFamily="2" charset="-122"/>
                <a:cs typeface="Arial" panose="020B0604020202020204" pitchFamily="34" charset="0"/>
              </a:rPr>
              <a:t>1. 螺旋传动的分类</a:t>
            </a:r>
            <a:endParaRPr lang="en-US" altLang="zh-CN" sz="1600" dirty="0">
              <a:latin typeface="宋体" panose="02010600030101010101" pitchFamily="2" charset="-122"/>
              <a:cs typeface="Arial" panose="020B0604020202020204" pitchFamily="34" charset="0"/>
            </a:endParaRPr>
          </a:p>
          <a:p>
            <a:pPr algn="l">
              <a:lnSpc>
                <a:spcPct val="150000"/>
              </a:lnSpc>
            </a:pPr>
            <a:r>
              <a:rPr lang="en-US" altLang="zh-CN" sz="1600" dirty="0">
                <a:latin typeface="宋体" panose="02010600030101010101" pitchFamily="2" charset="-122"/>
                <a:cs typeface="Arial" panose="020B0604020202020204" pitchFamily="34" charset="0"/>
              </a:rPr>
              <a:t>2. 螺旋副的材料</a:t>
            </a:r>
            <a:endParaRPr lang="en-US" altLang="zh-CN" sz="1600" dirty="0">
              <a:latin typeface="宋体" panose="02010600030101010101" pitchFamily="2" charset="-122"/>
              <a:cs typeface="Arial" panose="020B0604020202020204" pitchFamily="34" charset="0"/>
            </a:endParaRPr>
          </a:p>
        </p:txBody>
      </p:sp>
      <p:sp>
        <p:nvSpPr>
          <p:cNvPr id="52" name="稻壳儿榴莲果果"/>
          <p:cNvSpPr txBox="1"/>
          <p:nvPr/>
        </p:nvSpPr>
        <p:spPr>
          <a:xfrm>
            <a:off x="385507" y="1829390"/>
            <a:ext cx="386080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（一）螺旋传动的类型、特点和应用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7"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44" name="稻壳儿榴莲果果"/>
          <p:cNvSpPr/>
          <p:nvPr/>
        </p:nvSpPr>
        <p:spPr>
          <a:xfrm>
            <a:off x="902379" y="147047"/>
            <a:ext cx="344932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六、螺旋传动设计</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ISLIDE.VECTOR" val="#431557;"/>
</p:tagLst>
</file>

<file path=ppt/tags/tag2.xml><?xml version="1.0" encoding="utf-8"?>
<p:tagLst xmlns:p="http://schemas.openxmlformats.org/presentationml/2006/main">
  <p:tag name="ISLIDE.VECTOR" val="#4315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8306</Words>
  <Application>WPS 演示</Application>
  <PresentationFormat>自定义</PresentationFormat>
  <Paragraphs>608</Paragraphs>
  <Slides>47</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47</vt:i4>
      </vt:variant>
    </vt:vector>
  </HeadingPairs>
  <TitlesOfParts>
    <vt:vector size="64" baseType="lpstr">
      <vt:lpstr>Arial</vt:lpstr>
      <vt:lpstr>宋体</vt:lpstr>
      <vt:lpstr>Wingdings</vt:lpstr>
      <vt:lpstr>Helvetica Neue Medium</vt:lpstr>
      <vt:lpstr>Open Sans Bold</vt:lpstr>
      <vt:lpstr>Times New Roman</vt:lpstr>
      <vt:lpstr>Droid Sans Fallback</vt:lpstr>
      <vt:lpstr>Latha</vt:lpstr>
      <vt:lpstr>IPAexGothic</vt:lpstr>
      <vt:lpstr>Calibri</vt:lpstr>
      <vt:lpstr>微软雅黑</vt:lpstr>
      <vt:lpstr>Arial Unicode MS</vt:lpstr>
      <vt:lpstr>等线 Light</vt:lpstr>
      <vt:lpstr>Lato Regular</vt:lpstr>
      <vt:lpstr>Shruti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osowin.com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榴莲果果</dc:creator>
  <cp:lastModifiedBy>六月</cp:lastModifiedBy>
  <cp:revision>163</cp:revision>
  <dcterms:created xsi:type="dcterms:W3CDTF">2020-09-07T07:49:00Z</dcterms:created>
  <dcterms:modified xsi:type="dcterms:W3CDTF">2025-08-01T08:10:56Z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3306C29153F1404AAC793F8494666734_12</vt:lpwstr>
  </property>
</Properties>
</file>