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38"/>
  </p:handoutMasterIdLst>
  <p:sldIdLst>
    <p:sldId id="256" r:id="rId3"/>
    <p:sldId id="257" r:id="rId4"/>
    <p:sldId id="258" r:id="rId5"/>
    <p:sldId id="283" r:id="rId6"/>
    <p:sldId id="282" r:id="rId7"/>
    <p:sldId id="307" r:id="rId8"/>
    <p:sldId id="290" r:id="rId9"/>
    <p:sldId id="278" r:id="rId10"/>
    <p:sldId id="277" r:id="rId11"/>
    <p:sldId id="326" r:id="rId12"/>
    <p:sldId id="279" r:id="rId13"/>
    <p:sldId id="285" r:id="rId14"/>
    <p:sldId id="327" r:id="rId16"/>
    <p:sldId id="291" r:id="rId17"/>
    <p:sldId id="343" r:id="rId18"/>
    <p:sldId id="344" r:id="rId19"/>
    <p:sldId id="345" r:id="rId20"/>
    <p:sldId id="260" r:id="rId21"/>
    <p:sldId id="292" r:id="rId22"/>
    <p:sldId id="280" r:id="rId23"/>
    <p:sldId id="284" r:id="rId24"/>
    <p:sldId id="271" r:id="rId25"/>
    <p:sldId id="346" r:id="rId26"/>
    <p:sldId id="293" r:id="rId27"/>
    <p:sldId id="276" r:id="rId28"/>
    <p:sldId id="347" r:id="rId29"/>
    <p:sldId id="348" r:id="rId30"/>
    <p:sldId id="349" r:id="rId31"/>
    <p:sldId id="350" r:id="rId32"/>
    <p:sldId id="351" r:id="rId33"/>
    <p:sldId id="352" r:id="rId34"/>
    <p:sldId id="353" r:id="rId35"/>
    <p:sldId id="354" r:id="rId36"/>
    <p:sldId id="29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orient="horz" pos="926" userDrawn="1">
          <p15:clr>
            <a:srgbClr val="A4A3A4"/>
          </p15:clr>
        </p15:guide>
        <p15:guide id="3" orient="horz" pos="619" userDrawn="1">
          <p15:clr>
            <a:srgbClr val="A4A3A4"/>
          </p15:clr>
        </p15:guide>
        <p15:guide id="4" pos="40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9" d="100"/>
          <a:sy n="89" d="100"/>
        </p:scale>
        <p:origin x="-618" y="-96"/>
      </p:cViewPr>
      <p:guideLst>
        <p:guide orient="horz" pos="2137"/>
        <p:guide orient="horz" pos="926"/>
        <p:guide orient="horz" pos="619"/>
        <p:guide pos="40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E9D6F5-C3A7-42A2-86ED-A4BB6579E1A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22.wmf"/><Relationship Id="rId2" Type="http://schemas.openxmlformats.org/officeDocument/2006/relationships/oleObject" Target="../embeddings/oleObject1.bin"/><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679450" y="2261870"/>
            <a:ext cx="6123940" cy="2306955"/>
          </a:xfrm>
          <a:prstGeom prst="rect">
            <a:avLst/>
          </a:prstGeom>
        </p:spPr>
        <p:txBody>
          <a:bodyPr wrap="square">
            <a:spAutoFit/>
          </a:bodyPr>
          <a:lstStyle/>
          <a:p>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机械基础 （第三版）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4" name="稻壳儿榴莲果果"/>
          <p:cNvSpPr/>
          <p:nvPr/>
        </p:nvSpPr>
        <p:spPr>
          <a:xfrm>
            <a:off x="742941" y="4568726"/>
            <a:ext cx="5187950" cy="521970"/>
          </a:xfrm>
          <a:prstGeom prst="rect">
            <a:avLst/>
          </a:prstGeom>
        </p:spPr>
        <p:txBody>
          <a:bodyPr wrap="none">
            <a:spAutoFit/>
          </a:bodyPr>
          <a:lstStyle/>
          <a:p>
            <a:pPr algn="dist"/>
            <a:r>
              <a:rPr lang="zh-CN" altLang="en-US" sz="2800" b="1" dirty="0">
                <a:solidFill>
                  <a:schemeClr val="bg1"/>
                </a:solidFill>
                <a:cs typeface="宋体" panose="02010600030101010101" pitchFamily="2" charset="-122"/>
              </a:rPr>
              <a:t>项目一　常用机构的选型与设计</a:t>
            </a:r>
            <a:endParaRPr lang="zh-CN" altLang="en-US" sz="2800" b="1" dirty="0">
              <a:solidFill>
                <a:schemeClr val="bg1"/>
              </a:solidFill>
              <a:cs typeface="宋体" panose="02010600030101010101" pitchFamily="2" charset="-122"/>
            </a:endParaRPr>
          </a:p>
        </p:txBody>
      </p:sp>
      <p:sp>
        <p:nvSpPr>
          <p:cNvPr id="16" name="稻壳儿榴莲果果"/>
          <p:cNvSpPr/>
          <p:nvPr/>
        </p:nvSpPr>
        <p:spPr>
          <a:xfrm>
            <a:off x="756276" y="311885"/>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596265" y="1200785"/>
            <a:ext cx="582358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（二）机械零件设计的一般方法</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744855" y="1743710"/>
            <a:ext cx="5928995"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常规设计方法是目前广泛和长期采用的设计方法，也是本课程中机械零件设计时所采用的设计方法。常规设计方法有以下三种。</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b="1" dirty="0">
                <a:solidFill>
                  <a:schemeClr val="tx1">
                    <a:lumMod val="95000"/>
                    <a:lumOff val="5000"/>
                  </a:schemeClr>
                </a:solidFill>
                <a:latin typeface="宋体" panose="02010600030101010101" pitchFamily="2" charset="-122"/>
                <a:cs typeface="Arial" panose="020B0604020202020204" pitchFamily="34" charset="0"/>
              </a:rPr>
              <a:t>（1）理论设计。</a:t>
            </a:r>
            <a:r>
              <a:rPr sz="1600" dirty="0">
                <a:solidFill>
                  <a:schemeClr val="tx1">
                    <a:lumMod val="95000"/>
                    <a:lumOff val="5000"/>
                  </a:schemeClr>
                </a:solidFill>
                <a:latin typeface="宋体" panose="02010600030101010101" pitchFamily="2" charset="-122"/>
                <a:cs typeface="Arial" panose="020B0604020202020204" pitchFamily="34" charset="0"/>
              </a:rPr>
              <a:t>理论设计是根据现有的设计理论和实验数据所进行的设计。按照设计顺序的不同，零件的理论设计计算可分为设计计算和校核计算。</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b="1" dirty="0">
                <a:solidFill>
                  <a:schemeClr val="tx1">
                    <a:lumMod val="95000"/>
                    <a:lumOff val="5000"/>
                  </a:schemeClr>
                </a:solidFill>
                <a:latin typeface="宋体" panose="02010600030101010101" pitchFamily="2" charset="-122"/>
                <a:cs typeface="Arial" panose="020B0604020202020204" pitchFamily="34" charset="0"/>
              </a:rPr>
              <a:t>（2）经验设计。</a:t>
            </a:r>
            <a:r>
              <a:rPr sz="1600" dirty="0">
                <a:solidFill>
                  <a:schemeClr val="tx1">
                    <a:lumMod val="95000"/>
                    <a:lumOff val="5000"/>
                  </a:schemeClr>
                </a:solidFill>
                <a:latin typeface="宋体" panose="02010600030101010101" pitchFamily="2" charset="-122"/>
                <a:cs typeface="Arial" panose="020B0604020202020204" pitchFamily="34" charset="0"/>
              </a:rPr>
              <a:t>经验设计是根据同类机器及零件已有的设计和长期使用累积的经验而归纳出的经验公式，或者是根据设计者的经验用类比法所进行的设计。</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b="1" dirty="0">
                <a:solidFill>
                  <a:schemeClr val="tx1">
                    <a:lumMod val="95000"/>
                    <a:lumOff val="5000"/>
                  </a:schemeClr>
                </a:solidFill>
                <a:latin typeface="宋体" panose="02010600030101010101" pitchFamily="2" charset="-122"/>
                <a:cs typeface="Arial" panose="020B0604020202020204" pitchFamily="34" charset="0"/>
              </a:rPr>
              <a:t>（3）模型实验设计。</a:t>
            </a:r>
            <a:r>
              <a:rPr sz="1600" dirty="0">
                <a:solidFill>
                  <a:schemeClr val="tx1">
                    <a:lumMod val="95000"/>
                    <a:lumOff val="5000"/>
                  </a:schemeClr>
                </a:solidFill>
                <a:latin typeface="宋体" panose="02010600030101010101" pitchFamily="2" charset="-122"/>
                <a:cs typeface="Arial" panose="020B0604020202020204" pitchFamily="34" charset="0"/>
              </a:rPr>
              <a:t>对于尺寸特大、结构复杂、难以进行理论计算的重要零件可采用模型实验设计。</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738549" y="189592"/>
            <a:ext cx="834898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四、机械零件设计的基本要求及一般方法认知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6875780" y="1200785"/>
            <a:ext cx="5199380" cy="393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 name="稻壳儿榴莲果果"/>
          <p:cNvSpPr/>
          <p:nvPr/>
        </p:nvSpPr>
        <p:spPr>
          <a:xfrm>
            <a:off x="6874768" y="1063789"/>
            <a:ext cx="4730423" cy="4730422"/>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2" name="稻壳儿榴莲果果"/>
          <p:cNvSpPr/>
          <p:nvPr/>
        </p:nvSpPr>
        <p:spPr>
          <a:xfrm>
            <a:off x="5789736" y="-21243"/>
            <a:ext cx="6900486" cy="6900485"/>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98" name="稻壳儿榴莲果果"/>
          <p:cNvSpPr/>
          <p:nvPr/>
        </p:nvSpPr>
        <p:spPr>
          <a:xfrm>
            <a:off x="7565681" y="1754579"/>
            <a:ext cx="3348598" cy="334884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13" name="稻壳儿榴莲果果"/>
          <p:cNvSpPr/>
          <p:nvPr/>
        </p:nvSpPr>
        <p:spPr>
          <a:xfrm>
            <a:off x="845185" y="773430"/>
            <a:ext cx="5278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（一）机械零件的失效分析</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844550" y="1174115"/>
            <a:ext cx="6029960" cy="2585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零件失效与破坏是两个概念</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失效并不一定意味着破坏</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如塑性材料制造的零件</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工作时虽未断裂</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但由于其过度变形而影响其他零件的正常工作也是失效</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齿轮由于齿面发生点蚀丧失了工作精度</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带传动由于摩擦力不足而发生打滑等都是失效。</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机械零件的常见失效形式有：</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（1）磨损（2）表面压溃（3）过量变形（4）打滑</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（5）疲劳点蚀（6）咬合（7）断裂（8）振动失效</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pic>
        <p:nvPicPr>
          <p:cNvPr id="15" name="稻壳儿榴莲果果"/>
          <p:cNvPicPr/>
          <p:nvPr/>
        </p:nvPicPr>
        <p:blipFill rotWithShape="1">
          <a:blip r:embed="rId1" cstate="print"/>
          <a:srcRect l="16693" r="16693"/>
          <a:stretch>
            <a:fillRect/>
          </a:stretch>
        </p:blipFill>
        <p:spPr>
          <a:xfrm>
            <a:off x="7841462" y="1996813"/>
            <a:ext cx="2761862" cy="2761862"/>
          </a:xfrm>
          <a:prstGeom prst="ellipse">
            <a:avLst/>
          </a:prstGeom>
        </p:spPr>
      </p:pic>
      <p:sp>
        <p:nvSpPr>
          <p:cNvPr id="44" name="稻壳儿榴莲果果"/>
          <p:cNvSpPr/>
          <p:nvPr/>
        </p:nvSpPr>
        <p:spPr>
          <a:xfrm>
            <a:off x="738549" y="189592"/>
            <a:ext cx="834898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五、机械零件的失效分析及设计计算准则认知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853180"/>
            <a:ext cx="625221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（二）机械零件的设计计算准则</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272915"/>
            <a:ext cx="602996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根据不同失效原因建立起来的工作能力判定条件，称为零件的设计计算准则。主要有以下几种：</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（1）强度准则</a:t>
            </a:r>
            <a:r>
              <a:rPr sz="1600" dirty="0" smtClean="0">
                <a:solidFill>
                  <a:schemeClr val="tx1">
                    <a:lumMod val="95000"/>
                    <a:lumOff val="5000"/>
                  </a:schemeClr>
                </a:solidFill>
                <a:latin typeface="宋体" panose="02010600030101010101" pitchFamily="2" charset="-122"/>
                <a:cs typeface="Arial" panose="020B0604020202020204" pitchFamily="34" charset="0"/>
              </a:rPr>
              <a:t>。</a:t>
            </a:r>
            <a:r>
              <a:rPr lang="en-US" sz="1600" dirty="0" smtClean="0">
                <a:solidFill>
                  <a:schemeClr val="tx1">
                    <a:lumMod val="95000"/>
                    <a:lumOff val="5000"/>
                  </a:schemeClr>
                </a:solidFill>
                <a:latin typeface="宋体" panose="02010600030101010101" pitchFamily="2" charset="-122"/>
                <a:cs typeface="Arial" panose="020B0604020202020204" pitchFamily="34" charset="0"/>
              </a:rPr>
              <a:t>  </a:t>
            </a:r>
            <a:r>
              <a:rPr sz="1600" dirty="0" smtClean="0">
                <a:solidFill>
                  <a:schemeClr val="tx1">
                    <a:lumMod val="95000"/>
                    <a:lumOff val="5000"/>
                  </a:schemeClr>
                </a:solidFill>
                <a:latin typeface="宋体" panose="02010600030101010101" pitchFamily="2" charset="-122"/>
                <a:cs typeface="Arial" panose="020B0604020202020204" pitchFamily="34" charset="0"/>
              </a:rPr>
              <a:t>（</a:t>
            </a:r>
            <a:r>
              <a:rPr sz="1600" dirty="0">
                <a:solidFill>
                  <a:schemeClr val="tx1">
                    <a:lumMod val="95000"/>
                    <a:lumOff val="5000"/>
                  </a:schemeClr>
                </a:solidFill>
                <a:latin typeface="宋体" panose="02010600030101010101" pitchFamily="2" charset="-122"/>
                <a:cs typeface="Arial" panose="020B0604020202020204" pitchFamily="34" charset="0"/>
              </a:rPr>
              <a:t>2）刚度准则。</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（3）耐磨性准则。（4）振动稳定性准则。</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（5）散热性准则。（6）可靠性准则。</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稻壳儿榴莲果果"/>
          <p:cNvCxnSpPr/>
          <p:nvPr/>
        </p:nvCxnSpPr>
        <p:spPr>
          <a:xfrm flipH="1">
            <a:off x="5309235" y="1527510"/>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稻壳儿榴莲果果"/>
          <p:cNvCxnSpPr/>
          <p:nvPr/>
        </p:nvCxnSpPr>
        <p:spPr>
          <a:xfrm flipH="1">
            <a:off x="5309235" y="3515407"/>
            <a:ext cx="1454007" cy="0"/>
          </a:xfrm>
          <a:prstGeom prst="line">
            <a:avLst/>
          </a:prstGeom>
          <a:ln>
            <a:solidFill>
              <a:srgbClr val="3F73D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稻壳儿榴莲果果"/>
          <p:cNvCxnSpPr/>
          <p:nvPr/>
        </p:nvCxnSpPr>
        <p:spPr>
          <a:xfrm flipH="1">
            <a:off x="5278361" y="4957925"/>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稻壳儿榴莲果果"/>
          <p:cNvSpPr/>
          <p:nvPr/>
        </p:nvSpPr>
        <p:spPr>
          <a:xfrm>
            <a:off x="454025" y="1645285"/>
            <a:ext cx="551942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1）零件承受工作载荷的能力，主要从载荷的特点、强度及刚度等方面考虑。（2）零件的工作条件（运动速度等）及工作环境（温度、潮湿、腐蚀等）。（3）耐磨性、寿命、可靠性等要求。（4）零件尺寸和质量的要求。</a:t>
            </a:r>
            <a:endParaRPr lang="en-US" sz="1600" dirty="0">
              <a:latin typeface="宋体" panose="02010600030101010101" pitchFamily="2" charset="-122"/>
              <a:cs typeface="Arial" panose="020B0604020202020204" pitchFamily="34" charset="0"/>
            </a:endParaRPr>
          </a:p>
        </p:txBody>
      </p:sp>
      <p:sp>
        <p:nvSpPr>
          <p:cNvPr id="45" name="稻壳儿榴莲果果"/>
          <p:cNvSpPr txBox="1"/>
          <p:nvPr/>
        </p:nvSpPr>
        <p:spPr>
          <a:xfrm>
            <a:off x="2679941" y="1343388"/>
            <a:ext cx="25984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1. 满足零件的使用要求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454025" y="3575050"/>
            <a:ext cx="509333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在熟悉材料的工艺性的前提下，根据零件的结构复杂程度、尺寸大小、生产批量的大小、毛坯制造及机械加工的特点，合理选择机械零件的材料。</a:t>
            </a:r>
            <a:endParaRPr lang="en-US" sz="1600" dirty="0">
              <a:latin typeface="宋体" panose="02010600030101010101" pitchFamily="2" charset="-122"/>
              <a:cs typeface="Arial" panose="020B0604020202020204" pitchFamily="34" charset="0"/>
            </a:endParaRPr>
          </a:p>
        </p:txBody>
      </p:sp>
      <p:sp>
        <p:nvSpPr>
          <p:cNvPr id="51" name="稻壳儿榴莲果果"/>
          <p:cNvSpPr txBox="1"/>
          <p:nvPr/>
        </p:nvSpPr>
        <p:spPr>
          <a:xfrm>
            <a:off x="2376800" y="3331484"/>
            <a:ext cx="28282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2. 满足零件的工艺性要求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2" name="稻壳儿榴莲果果"/>
          <p:cNvSpPr/>
          <p:nvPr/>
        </p:nvSpPr>
        <p:spPr>
          <a:xfrm>
            <a:off x="454025" y="4958080"/>
            <a:ext cx="730504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材料的经济性主要从以下几个方面考虑：</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1）材料的价格。（2）考虑不同材料的加工（毛坯制造、机械加工及热处理等）成本。（3）采用局部品质的原则，如蜗轮的齿圈用铜合金，轮芯采用铸铁或碳钢。（4）材料的利用率，如采用无切削或少切削的材料及工艺。（5）考虑材料的供应状况及储运成本。</a:t>
            </a:r>
            <a:endParaRPr lang="en-US" sz="1600" dirty="0">
              <a:latin typeface="宋体" panose="02010600030101010101" pitchFamily="2" charset="-122"/>
              <a:cs typeface="Arial" panose="020B0604020202020204" pitchFamily="34" charset="0"/>
            </a:endParaRPr>
          </a:p>
        </p:txBody>
      </p:sp>
      <p:sp>
        <p:nvSpPr>
          <p:cNvPr id="53" name="稻壳儿榴莲果果"/>
          <p:cNvSpPr txBox="1"/>
          <p:nvPr/>
        </p:nvSpPr>
        <p:spPr>
          <a:xfrm>
            <a:off x="2376782" y="4773826"/>
            <a:ext cx="28282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3. 满足零件的经济性要求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5" name="稻壳儿榴莲果果"/>
          <p:cNvSpPr txBox="1"/>
          <p:nvPr/>
        </p:nvSpPr>
        <p:spPr>
          <a:xfrm>
            <a:off x="1156970" y="879475"/>
            <a:ext cx="404812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六、机械零件材料的选用原则认知</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738549" y="189592"/>
            <a:ext cx="834898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五、机械零件的失效分析及设计计算准则认知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6954520" y="1343660"/>
            <a:ext cx="5026660" cy="399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870585" y="3133090"/>
            <a:ext cx="293179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（1）初步认识机构的组成以及组成机构的构件和运动副。</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（2）初步了解常用机构的类型、组成及运动特点。</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（3）熟悉常用机构的应用实例</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152923" y="260911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（一）实训目的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290060" y="3133090"/>
            <a:ext cx="3766820" cy="3046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内容</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机构示范陈列室由 15 个示教板组成。陈列有平面连杆机构、凸轮机构、齿轮机构和间歇运动机构等四大类共 100 余个常用机构模型，并配有文字说明和运动简图。可实现点动或顺序控制运动演示，具有形象、直观的特点。</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实训步骤</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291100" y="260784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（二）实训过程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357880" cy="3046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1 板　机器与机构</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2 板　平面连杆机构的基本型式</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3 板　平面连杆机构的应用</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4 板　凸轮机构的基本型式</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5 板　齿轮机构的基本类型</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6 板　齿廓曲线与齿轮参数</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7 板　轮系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第 8 板　间歇运动机构</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961281" y="2609118"/>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（三）实训总结</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1000169" y="189592"/>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七、实训引导：参观机构陈列室</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617410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平面机构运动简图绘制及自由度计算</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84" name="稻壳儿榴莲果果"/>
          <p:cNvSpPr/>
          <p:nvPr/>
        </p:nvSpPr>
        <p:spPr>
          <a:xfrm>
            <a:off x="592455" y="3133090"/>
            <a:ext cx="320992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机械中每一个独立的运动单元体称为一个构件。它可以是若干个零件（机械中不可拆卸的基本单元体）的刚性组合体，也可以是一个单独的刚性零件。</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808118" y="260911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（一）构件及其自由度</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584700" y="3133090"/>
            <a:ext cx="302260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在机构中使两构件直接接触的可动连接称为运动副。</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061230" y="2607848"/>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（二）运动副与约束</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35788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（1）按照运动副的接触形式分类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（2）按照相对运动的形式分类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（3）按照运动副引入的约束分类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（4）按照接触部分的几何形状分类</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731411" y="2609118"/>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（三）运动副的分类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1408474" y="189592"/>
            <a:ext cx="50825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一、机构组成及运动副认知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稻壳儿榴莲果果"/>
          <p:cNvPicPr/>
          <p:nvPr/>
        </p:nvPicPr>
        <p:blipFill rotWithShape="1">
          <a:blip r:embed="rId1" cstate="print"/>
          <a:srcRect l="11532" r="21854"/>
          <a:stretch>
            <a:fillRect/>
          </a:stretch>
        </p:blipFill>
        <p:spPr>
          <a:xfrm>
            <a:off x="1255395" y="902335"/>
            <a:ext cx="1915795" cy="1578610"/>
          </a:xfrm>
          <a:prstGeom prst="rect">
            <a:avLst/>
          </a:prstGeom>
        </p:spPr>
      </p:pic>
      <p:pic>
        <p:nvPicPr>
          <p:cNvPr id="19" name="稻壳儿榴莲果果"/>
          <p:cNvPicPr/>
          <p:nvPr/>
        </p:nvPicPr>
        <p:blipFill rotWithShape="1">
          <a:blip r:embed="rId2" cstate="print"/>
          <a:srcRect l="16693" r="16693"/>
          <a:stretch>
            <a:fillRect/>
          </a:stretch>
        </p:blipFill>
        <p:spPr>
          <a:xfrm>
            <a:off x="9189085" y="902335"/>
            <a:ext cx="1945005" cy="1451610"/>
          </a:xfrm>
          <a:prstGeom prst="rect">
            <a:avLst/>
          </a:prstGeom>
        </p:spPr>
      </p:pic>
      <p:pic>
        <p:nvPicPr>
          <p:cNvPr id="22" name="稻壳儿榴莲果果"/>
          <p:cNvPicPr/>
          <p:nvPr/>
        </p:nvPicPr>
        <p:blipFill rotWithShape="1">
          <a:blip r:embed="rId3" cstate="print"/>
          <a:srcRect l="16693" r="16693"/>
          <a:stretch>
            <a:fillRect/>
          </a:stretch>
        </p:blipFill>
        <p:spPr>
          <a:xfrm>
            <a:off x="5016500" y="902335"/>
            <a:ext cx="1945640" cy="1451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262890" y="4491355"/>
            <a:ext cx="5417185"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机构运动简图与原机械的运动特性完全相同，因而可以用机构运动简图对机械进行结构、运动及动力分析。若图形不按精确的比例绘制，仅仅为了表达机械的结构特征，这种简图称为机构示意图。</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2" name="稻壳儿榴莲果果"/>
          <p:cNvSpPr txBox="1"/>
          <p:nvPr/>
        </p:nvSpPr>
        <p:spPr>
          <a:xfrm>
            <a:off x="794597"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（一）平面机构运动简图</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5927464" y="4342130"/>
            <a:ext cx="5941956"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1）分析机构的组成，判断机构的原动件、从动件及原动件运动方向。（2）分析机构运动，判断机构中各构件的运动尺寸及运动副的类型。（3）恰当地选择投影面，以能够简明地把机械的结构及运动情况表示清楚为原则。</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（4）选择适当的比例尺用简单的线条和各种运动副的代号将机构运动简图画出来。</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4" name="稻壳儿榴莲果果"/>
          <p:cNvSpPr txBox="1"/>
          <p:nvPr/>
        </p:nvSpPr>
        <p:spPr>
          <a:xfrm>
            <a:off x="6473222"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（二）平面机构运动简图的绘制</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880110" y="226031"/>
            <a:ext cx="508254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二、平面机构运动简图绘制</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592455" y="809625"/>
            <a:ext cx="5026025" cy="2922905"/>
          </a:xfrm>
          <a:prstGeom prst="rect">
            <a:avLst/>
          </a:prstGeom>
        </p:spPr>
      </p:pic>
      <p:pic>
        <p:nvPicPr>
          <p:cNvPr id="3" name="图片 2"/>
          <p:cNvPicPr>
            <a:picLocks noChangeAspect="1"/>
          </p:cNvPicPr>
          <p:nvPr/>
        </p:nvPicPr>
        <p:blipFill>
          <a:blip r:embed="rId2" cstate="print"/>
          <a:stretch>
            <a:fillRect/>
          </a:stretch>
        </p:blipFill>
        <p:spPr>
          <a:xfrm>
            <a:off x="6198870" y="809625"/>
            <a:ext cx="5429250" cy="2922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439420" y="3133090"/>
            <a:ext cx="336296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设平面机构共有 n 个活动构件（不包括机架），当此机构的各构件尚未通过运动副连接时，共有 3n 个自由度。</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693183" y="2609118"/>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（一）平面机构的自由度</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290060" y="3133090"/>
            <a:ext cx="376682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通常机构的原动件都是用转动副或移动副与机架相连接，因此，每个原动件只能输入一个独立运动。设构件 1 为原动件，参变量 φ1 表示构件 1 的独立运动，则每给定一个 φ1 值，从动件 2、3便有一个确定的相应位置。</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4256685" y="2607848"/>
            <a:ext cx="38608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（二）平面机构具有确定运动的条件</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467735" cy="3415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复合铰链</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两个以上的构件在同一处以转动副相连接，就构成了复合铰链。</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局部自由度</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在有些机构中，某些构件所能产生的局部运动的自由度称为局部自由度。</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虚约束</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对机构的运动不起限制作用的约束称为虚约束。</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057041" y="2609118"/>
            <a:ext cx="40906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（三）计算平面机构自由度的注意问题</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931329"/>
            <a:ext cx="1389857" cy="1389857"/>
          </a:xfrm>
          <a:prstGeom prst="ellipse">
            <a:avLst/>
          </a:prstGeom>
        </p:spPr>
      </p:pic>
      <p:sp>
        <p:nvSpPr>
          <p:cNvPr id="44" name="稻壳儿榴莲果果"/>
          <p:cNvSpPr/>
          <p:nvPr/>
        </p:nvSpPr>
        <p:spPr>
          <a:xfrm>
            <a:off x="740137" y="189592"/>
            <a:ext cx="712406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三、平面机构具有确定运动的条件认知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nvSpPr>
        <p:spPr>
          <a:xfrm>
            <a:off x="1046956"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8" name="稻壳儿榴莲果果"/>
          <p:cNvSpPr/>
          <p:nvPr/>
        </p:nvSpPr>
        <p:spPr>
          <a:xfrm>
            <a:off x="8274844"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1" name="稻壳儿榴莲果果"/>
          <p:cNvSpPr/>
          <p:nvPr/>
        </p:nvSpPr>
        <p:spPr>
          <a:xfrm>
            <a:off x="4660900"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2" name="稻壳儿榴莲果果"/>
          <p:cNvSpPr/>
          <p:nvPr/>
        </p:nvSpPr>
        <p:spPr>
          <a:xfrm>
            <a:off x="1046956"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3" name="稻壳儿榴莲果果"/>
          <p:cNvSpPr/>
          <p:nvPr/>
        </p:nvSpPr>
        <p:spPr>
          <a:xfrm>
            <a:off x="8274844"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10536263" y="2125705"/>
            <a:ext cx="298300" cy="435274"/>
          </a:xfrm>
          <a:custGeom>
            <a:avLst/>
            <a:gdLst>
              <a:gd name="T0" fmla="*/ 280 w 513"/>
              <a:gd name="T1" fmla="*/ 519 h 745"/>
              <a:gd name="T2" fmla="*/ 280 w 513"/>
              <a:gd name="T3" fmla="*/ 466 h 745"/>
              <a:gd name="T4" fmla="*/ 256 w 513"/>
              <a:gd name="T5" fmla="*/ 442 h 745"/>
              <a:gd name="T6" fmla="*/ 233 w 513"/>
              <a:gd name="T7" fmla="*/ 466 h 745"/>
              <a:gd name="T8" fmla="*/ 233 w 513"/>
              <a:gd name="T9" fmla="*/ 519 h 745"/>
              <a:gd name="T10" fmla="*/ 210 w 513"/>
              <a:gd name="T11" fmla="*/ 559 h 745"/>
              <a:gd name="T12" fmla="*/ 256 w 513"/>
              <a:gd name="T13" fmla="*/ 605 h 745"/>
              <a:gd name="T14" fmla="*/ 303 w 513"/>
              <a:gd name="T15" fmla="*/ 559 h 745"/>
              <a:gd name="T16" fmla="*/ 280 w 513"/>
              <a:gd name="T17" fmla="*/ 519 h 745"/>
              <a:gd name="T18" fmla="*/ 466 w 513"/>
              <a:gd name="T19" fmla="*/ 675 h 745"/>
              <a:gd name="T20" fmla="*/ 443 w 513"/>
              <a:gd name="T21" fmla="*/ 699 h 745"/>
              <a:gd name="T22" fmla="*/ 70 w 513"/>
              <a:gd name="T23" fmla="*/ 699 h 745"/>
              <a:gd name="T24" fmla="*/ 47 w 513"/>
              <a:gd name="T25" fmla="*/ 675 h 745"/>
              <a:gd name="T26" fmla="*/ 47 w 513"/>
              <a:gd name="T27" fmla="*/ 396 h 745"/>
              <a:gd name="T28" fmla="*/ 70 w 513"/>
              <a:gd name="T29" fmla="*/ 372 h 745"/>
              <a:gd name="T30" fmla="*/ 443 w 513"/>
              <a:gd name="T31" fmla="*/ 372 h 745"/>
              <a:gd name="T32" fmla="*/ 466 w 513"/>
              <a:gd name="T33" fmla="*/ 396 h 745"/>
              <a:gd name="T34" fmla="*/ 466 w 513"/>
              <a:gd name="T35" fmla="*/ 675 h 745"/>
              <a:gd name="T36" fmla="*/ 117 w 513"/>
              <a:gd name="T37" fmla="*/ 186 h 745"/>
              <a:gd name="T38" fmla="*/ 256 w 513"/>
              <a:gd name="T39" fmla="*/ 46 h 745"/>
              <a:gd name="T40" fmla="*/ 396 w 513"/>
              <a:gd name="T41" fmla="*/ 186 h 745"/>
              <a:gd name="T42" fmla="*/ 396 w 513"/>
              <a:gd name="T43" fmla="*/ 326 h 745"/>
              <a:gd name="T44" fmla="*/ 117 w 513"/>
              <a:gd name="T45" fmla="*/ 326 h 745"/>
              <a:gd name="T46" fmla="*/ 117 w 513"/>
              <a:gd name="T47" fmla="*/ 186 h 745"/>
              <a:gd name="T48" fmla="*/ 443 w 513"/>
              <a:gd name="T49" fmla="*/ 326 h 745"/>
              <a:gd name="T50" fmla="*/ 443 w 513"/>
              <a:gd name="T51" fmla="*/ 186 h 745"/>
              <a:gd name="T52" fmla="*/ 256 w 513"/>
              <a:gd name="T53" fmla="*/ 0 h 745"/>
              <a:gd name="T54" fmla="*/ 70 w 513"/>
              <a:gd name="T55" fmla="*/ 186 h 745"/>
              <a:gd name="T56" fmla="*/ 70 w 513"/>
              <a:gd name="T57" fmla="*/ 326 h 745"/>
              <a:gd name="T58" fmla="*/ 0 w 513"/>
              <a:gd name="T59" fmla="*/ 396 h 745"/>
              <a:gd name="T60" fmla="*/ 0 w 513"/>
              <a:gd name="T61" fmla="*/ 675 h 745"/>
              <a:gd name="T62" fmla="*/ 70 w 513"/>
              <a:gd name="T63" fmla="*/ 745 h 745"/>
              <a:gd name="T64" fmla="*/ 443 w 513"/>
              <a:gd name="T65" fmla="*/ 745 h 745"/>
              <a:gd name="T66" fmla="*/ 513 w 513"/>
              <a:gd name="T67" fmla="*/ 675 h 745"/>
              <a:gd name="T68" fmla="*/ 513 w 513"/>
              <a:gd name="T69" fmla="*/ 396 h 745"/>
              <a:gd name="T70" fmla="*/ 443 w 513"/>
              <a:gd name="T71" fmla="*/ 326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745">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536263" y="4358308"/>
            <a:ext cx="401126" cy="394551"/>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3057861" y="2125705"/>
            <a:ext cx="468757" cy="340914"/>
          </a:xfrm>
          <a:custGeom>
            <a:avLst/>
            <a:gdLst>
              <a:gd name="T0" fmla="*/ 241 w 805"/>
              <a:gd name="T1" fmla="*/ 415 h 588"/>
              <a:gd name="T2" fmla="*/ 277 w 805"/>
              <a:gd name="T3" fmla="*/ 415 h 588"/>
              <a:gd name="T4" fmla="*/ 476 w 805"/>
              <a:gd name="T5" fmla="*/ 109 h 588"/>
              <a:gd name="T6" fmla="*/ 37 w 805"/>
              <a:gd name="T7" fmla="*/ 376 h 588"/>
              <a:gd name="T8" fmla="*/ 476 w 805"/>
              <a:gd name="T9" fmla="*/ 376 h 588"/>
              <a:gd name="T10" fmla="*/ 288 w 805"/>
              <a:gd name="T11" fmla="*/ 415 h 588"/>
              <a:gd name="T12" fmla="*/ 229 w 805"/>
              <a:gd name="T13" fmla="*/ 415 h 588"/>
              <a:gd name="T14" fmla="*/ 288 w 805"/>
              <a:gd name="T15" fmla="*/ 415 h 588"/>
              <a:gd name="T16" fmla="*/ 513 w 805"/>
              <a:gd name="T17" fmla="*/ 423 h 588"/>
              <a:gd name="T18" fmla="*/ 308 w 805"/>
              <a:gd name="T19" fmla="*/ 458 h 588"/>
              <a:gd name="T20" fmla="*/ 360 w 805"/>
              <a:gd name="T21" fmla="*/ 561 h 588"/>
              <a:gd name="T22" fmla="*/ 205 w 805"/>
              <a:gd name="T23" fmla="*/ 561 h 588"/>
              <a:gd name="T24" fmla="*/ 153 w 805"/>
              <a:gd name="T25" fmla="*/ 527 h 588"/>
              <a:gd name="T26" fmla="*/ 34 w 805"/>
              <a:gd name="T27" fmla="*/ 458 h 588"/>
              <a:gd name="T28" fmla="*/ 0 w 805"/>
              <a:gd name="T29" fmla="*/ 107 h 588"/>
              <a:gd name="T30" fmla="*/ 479 w 805"/>
              <a:gd name="T31" fmla="*/ 73 h 588"/>
              <a:gd name="T32" fmla="*/ 714 w 805"/>
              <a:gd name="T33" fmla="*/ 393 h 588"/>
              <a:gd name="T34" fmla="*/ 651 w 805"/>
              <a:gd name="T35" fmla="*/ 393 h 588"/>
              <a:gd name="T36" fmla="*/ 714 w 805"/>
              <a:gd name="T37" fmla="*/ 393 h 588"/>
              <a:gd name="T38" fmla="*/ 682 w 805"/>
              <a:gd name="T39" fmla="*/ 442 h 588"/>
              <a:gd name="T40" fmla="*/ 682 w 805"/>
              <a:gd name="T41" fmla="*/ 344 h 588"/>
              <a:gd name="T42" fmla="*/ 756 w 805"/>
              <a:gd name="T43" fmla="*/ 218 h 588"/>
              <a:gd name="T44" fmla="*/ 603 w 805"/>
              <a:gd name="T45" fmla="*/ 241 h 588"/>
              <a:gd name="T46" fmla="*/ 756 w 805"/>
              <a:gd name="T47" fmla="*/ 218 h 588"/>
              <a:gd name="T48" fmla="*/ 585 w 805"/>
              <a:gd name="T49" fmla="*/ 31 h 588"/>
              <a:gd name="T50" fmla="*/ 774 w 805"/>
              <a:gd name="T51" fmla="*/ 558 h 588"/>
              <a:gd name="T52" fmla="*/ 805 w 805"/>
              <a:gd name="T53" fmla="*/ 16 h 588"/>
              <a:gd name="T54" fmla="*/ 790 w 805"/>
              <a:gd name="T55" fmla="*/ 588 h 588"/>
              <a:gd name="T56" fmla="*/ 555 w 805"/>
              <a:gd name="T57" fmla="*/ 573 h 588"/>
              <a:gd name="T58" fmla="*/ 570 w 805"/>
              <a:gd name="T59" fmla="*/ 0 h 588"/>
              <a:gd name="T60" fmla="*/ 805 w 805"/>
              <a:gd name="T61" fmla="*/ 16 h 588"/>
              <a:gd name="T62" fmla="*/ 603 w 805"/>
              <a:gd name="T63" fmla="*/ 71 h 588"/>
              <a:gd name="T64" fmla="*/ 756 w 805"/>
              <a:gd name="T65" fmla="*/ 123 h 588"/>
              <a:gd name="T66" fmla="*/ 756 w 805"/>
              <a:gd name="T67" fmla="*/ 179 h 588"/>
              <a:gd name="T68" fmla="*/ 603 w 805"/>
              <a:gd name="T69" fmla="*/ 202 h 588"/>
              <a:gd name="T70" fmla="*/ 756 w 805"/>
              <a:gd name="T71" fmla="*/ 179 h 588"/>
              <a:gd name="T72" fmla="*/ 603 w 805"/>
              <a:gd name="T73" fmla="*/ 163 h 588"/>
              <a:gd name="T74" fmla="*/ 756 w 805"/>
              <a:gd name="T75" fmla="*/ 14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5" h="588">
                <a:moveTo>
                  <a:pt x="259" y="397"/>
                </a:moveTo>
                <a:cubicBezTo>
                  <a:pt x="249" y="397"/>
                  <a:pt x="241" y="405"/>
                  <a:pt x="241" y="415"/>
                </a:cubicBezTo>
                <a:cubicBezTo>
                  <a:pt x="241" y="425"/>
                  <a:pt x="249" y="434"/>
                  <a:pt x="259" y="434"/>
                </a:cubicBezTo>
                <a:cubicBezTo>
                  <a:pt x="269" y="434"/>
                  <a:pt x="277" y="425"/>
                  <a:pt x="277" y="415"/>
                </a:cubicBezTo>
                <a:cubicBezTo>
                  <a:pt x="277" y="405"/>
                  <a:pt x="269" y="397"/>
                  <a:pt x="259" y="397"/>
                </a:cubicBezTo>
                <a:close/>
                <a:moveTo>
                  <a:pt x="476" y="109"/>
                </a:moveTo>
                <a:lnTo>
                  <a:pt x="37" y="109"/>
                </a:lnTo>
                <a:lnTo>
                  <a:pt x="37" y="376"/>
                </a:lnTo>
                <a:lnTo>
                  <a:pt x="476" y="376"/>
                </a:lnTo>
                <a:lnTo>
                  <a:pt x="476" y="376"/>
                </a:lnTo>
                <a:lnTo>
                  <a:pt x="476" y="109"/>
                </a:lnTo>
                <a:close/>
                <a:moveTo>
                  <a:pt x="288" y="415"/>
                </a:moveTo>
                <a:cubicBezTo>
                  <a:pt x="288" y="399"/>
                  <a:pt x="275" y="386"/>
                  <a:pt x="259" y="386"/>
                </a:cubicBezTo>
                <a:cubicBezTo>
                  <a:pt x="242" y="386"/>
                  <a:pt x="229" y="399"/>
                  <a:pt x="229" y="415"/>
                </a:cubicBezTo>
                <a:cubicBezTo>
                  <a:pt x="229" y="432"/>
                  <a:pt x="242" y="445"/>
                  <a:pt x="259" y="445"/>
                </a:cubicBezTo>
                <a:cubicBezTo>
                  <a:pt x="275" y="445"/>
                  <a:pt x="288" y="432"/>
                  <a:pt x="288" y="415"/>
                </a:cubicBezTo>
                <a:close/>
                <a:moveTo>
                  <a:pt x="513" y="107"/>
                </a:moveTo>
                <a:lnTo>
                  <a:pt x="513" y="423"/>
                </a:lnTo>
                <a:cubicBezTo>
                  <a:pt x="513" y="442"/>
                  <a:pt x="498" y="458"/>
                  <a:pt x="479" y="458"/>
                </a:cubicBezTo>
                <a:lnTo>
                  <a:pt x="308" y="458"/>
                </a:lnTo>
                <a:cubicBezTo>
                  <a:pt x="308" y="458"/>
                  <a:pt x="298" y="527"/>
                  <a:pt x="360" y="527"/>
                </a:cubicBezTo>
                <a:lnTo>
                  <a:pt x="360" y="561"/>
                </a:lnTo>
                <a:lnTo>
                  <a:pt x="308" y="561"/>
                </a:lnTo>
                <a:lnTo>
                  <a:pt x="205" y="561"/>
                </a:lnTo>
                <a:lnTo>
                  <a:pt x="153" y="561"/>
                </a:lnTo>
                <a:lnTo>
                  <a:pt x="153" y="527"/>
                </a:lnTo>
                <a:cubicBezTo>
                  <a:pt x="212" y="527"/>
                  <a:pt x="205" y="458"/>
                  <a:pt x="205" y="458"/>
                </a:cubicBezTo>
                <a:lnTo>
                  <a:pt x="34" y="458"/>
                </a:lnTo>
                <a:cubicBezTo>
                  <a:pt x="15" y="458"/>
                  <a:pt x="0" y="442"/>
                  <a:pt x="0" y="423"/>
                </a:cubicBezTo>
                <a:lnTo>
                  <a:pt x="0" y="107"/>
                </a:lnTo>
                <a:cubicBezTo>
                  <a:pt x="0" y="88"/>
                  <a:pt x="15" y="73"/>
                  <a:pt x="34" y="73"/>
                </a:cubicBezTo>
                <a:lnTo>
                  <a:pt x="479" y="73"/>
                </a:lnTo>
                <a:cubicBezTo>
                  <a:pt x="498" y="73"/>
                  <a:pt x="513" y="88"/>
                  <a:pt x="513" y="107"/>
                </a:cubicBezTo>
                <a:close/>
                <a:moveTo>
                  <a:pt x="714" y="393"/>
                </a:moveTo>
                <a:cubicBezTo>
                  <a:pt x="714" y="376"/>
                  <a:pt x="699" y="362"/>
                  <a:pt x="682" y="362"/>
                </a:cubicBezTo>
                <a:cubicBezTo>
                  <a:pt x="665" y="362"/>
                  <a:pt x="651" y="376"/>
                  <a:pt x="651" y="393"/>
                </a:cubicBezTo>
                <a:cubicBezTo>
                  <a:pt x="651" y="411"/>
                  <a:pt x="665" y="425"/>
                  <a:pt x="682" y="425"/>
                </a:cubicBezTo>
                <a:cubicBezTo>
                  <a:pt x="699" y="425"/>
                  <a:pt x="714" y="411"/>
                  <a:pt x="714" y="393"/>
                </a:cubicBezTo>
                <a:close/>
                <a:moveTo>
                  <a:pt x="731" y="393"/>
                </a:moveTo>
                <a:cubicBezTo>
                  <a:pt x="731" y="421"/>
                  <a:pt x="709" y="442"/>
                  <a:pt x="682" y="442"/>
                </a:cubicBezTo>
                <a:cubicBezTo>
                  <a:pt x="655" y="442"/>
                  <a:pt x="633" y="421"/>
                  <a:pt x="633" y="393"/>
                </a:cubicBezTo>
                <a:cubicBezTo>
                  <a:pt x="633" y="366"/>
                  <a:pt x="655" y="344"/>
                  <a:pt x="682" y="344"/>
                </a:cubicBezTo>
                <a:cubicBezTo>
                  <a:pt x="709" y="344"/>
                  <a:pt x="731" y="366"/>
                  <a:pt x="731" y="393"/>
                </a:cubicBezTo>
                <a:close/>
                <a:moveTo>
                  <a:pt x="756" y="218"/>
                </a:moveTo>
                <a:lnTo>
                  <a:pt x="603" y="218"/>
                </a:lnTo>
                <a:lnTo>
                  <a:pt x="603" y="241"/>
                </a:lnTo>
                <a:lnTo>
                  <a:pt x="756" y="241"/>
                </a:lnTo>
                <a:lnTo>
                  <a:pt x="756" y="218"/>
                </a:lnTo>
                <a:close/>
                <a:moveTo>
                  <a:pt x="774" y="31"/>
                </a:moveTo>
                <a:lnTo>
                  <a:pt x="585" y="31"/>
                </a:lnTo>
                <a:lnTo>
                  <a:pt x="585" y="558"/>
                </a:lnTo>
                <a:lnTo>
                  <a:pt x="774" y="558"/>
                </a:lnTo>
                <a:lnTo>
                  <a:pt x="774" y="31"/>
                </a:lnTo>
                <a:close/>
                <a:moveTo>
                  <a:pt x="805" y="16"/>
                </a:moveTo>
                <a:lnTo>
                  <a:pt x="805" y="573"/>
                </a:lnTo>
                <a:cubicBezTo>
                  <a:pt x="805" y="581"/>
                  <a:pt x="798" y="588"/>
                  <a:pt x="790" y="588"/>
                </a:cubicBezTo>
                <a:lnTo>
                  <a:pt x="570" y="588"/>
                </a:lnTo>
                <a:cubicBezTo>
                  <a:pt x="561" y="588"/>
                  <a:pt x="555" y="581"/>
                  <a:pt x="555" y="573"/>
                </a:cubicBezTo>
                <a:lnTo>
                  <a:pt x="555" y="16"/>
                </a:lnTo>
                <a:cubicBezTo>
                  <a:pt x="555" y="7"/>
                  <a:pt x="561" y="0"/>
                  <a:pt x="570" y="0"/>
                </a:cubicBezTo>
                <a:lnTo>
                  <a:pt x="790" y="0"/>
                </a:lnTo>
                <a:cubicBezTo>
                  <a:pt x="798" y="0"/>
                  <a:pt x="805" y="7"/>
                  <a:pt x="805" y="16"/>
                </a:cubicBezTo>
                <a:close/>
                <a:moveTo>
                  <a:pt x="756" y="71"/>
                </a:moveTo>
                <a:lnTo>
                  <a:pt x="603" y="71"/>
                </a:lnTo>
                <a:lnTo>
                  <a:pt x="603" y="123"/>
                </a:lnTo>
                <a:lnTo>
                  <a:pt x="756" y="123"/>
                </a:lnTo>
                <a:lnTo>
                  <a:pt x="756" y="71"/>
                </a:lnTo>
                <a:close/>
                <a:moveTo>
                  <a:pt x="756" y="179"/>
                </a:moveTo>
                <a:lnTo>
                  <a:pt x="603" y="179"/>
                </a:lnTo>
                <a:lnTo>
                  <a:pt x="603" y="202"/>
                </a:lnTo>
                <a:lnTo>
                  <a:pt x="756" y="202"/>
                </a:lnTo>
                <a:lnTo>
                  <a:pt x="756" y="179"/>
                </a:lnTo>
                <a:close/>
                <a:moveTo>
                  <a:pt x="756" y="163"/>
                </a:moveTo>
                <a:lnTo>
                  <a:pt x="603" y="163"/>
                </a:lnTo>
                <a:lnTo>
                  <a:pt x="603" y="140"/>
                </a:lnTo>
                <a:lnTo>
                  <a:pt x="756" y="140"/>
                </a:lnTo>
                <a:lnTo>
                  <a:pt x="756" y="163"/>
                </a:ln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9" name="稻壳儿榴莲果果"/>
          <p:cNvSpPr>
            <a:spLocks noEditPoints="1"/>
          </p:cNvSpPr>
          <p:nvPr/>
        </p:nvSpPr>
        <p:spPr bwMode="auto">
          <a:xfrm>
            <a:off x="3162875" y="4358308"/>
            <a:ext cx="258728" cy="413967"/>
          </a:xfrm>
          <a:custGeom>
            <a:avLst/>
            <a:gdLst>
              <a:gd name="T0" fmla="*/ 402 w 447"/>
              <a:gd name="T1" fmla="*/ 603 h 715"/>
              <a:gd name="T2" fmla="*/ 44 w 447"/>
              <a:gd name="T3" fmla="*/ 603 h 715"/>
              <a:gd name="T4" fmla="*/ 44 w 447"/>
              <a:gd name="T5" fmla="*/ 111 h 715"/>
              <a:gd name="T6" fmla="*/ 402 w 447"/>
              <a:gd name="T7" fmla="*/ 111 h 715"/>
              <a:gd name="T8" fmla="*/ 402 w 447"/>
              <a:gd name="T9" fmla="*/ 603 h 715"/>
              <a:gd name="T10" fmla="*/ 223 w 447"/>
              <a:gd name="T11" fmla="*/ 692 h 715"/>
              <a:gd name="T12" fmla="*/ 190 w 447"/>
              <a:gd name="T13" fmla="*/ 659 h 715"/>
              <a:gd name="T14" fmla="*/ 223 w 447"/>
              <a:gd name="T15" fmla="*/ 625 h 715"/>
              <a:gd name="T16" fmla="*/ 257 w 447"/>
              <a:gd name="T17" fmla="*/ 659 h 715"/>
              <a:gd name="T18" fmla="*/ 223 w 447"/>
              <a:gd name="T19" fmla="*/ 692 h 715"/>
              <a:gd name="T20" fmla="*/ 145 w 447"/>
              <a:gd name="T21" fmla="*/ 44 h 715"/>
              <a:gd name="T22" fmla="*/ 301 w 447"/>
              <a:gd name="T23" fmla="*/ 44 h 715"/>
              <a:gd name="T24" fmla="*/ 313 w 447"/>
              <a:gd name="T25" fmla="*/ 56 h 715"/>
              <a:gd name="T26" fmla="*/ 301 w 447"/>
              <a:gd name="T27" fmla="*/ 67 h 715"/>
              <a:gd name="T28" fmla="*/ 145 w 447"/>
              <a:gd name="T29" fmla="*/ 67 h 715"/>
              <a:gd name="T30" fmla="*/ 134 w 447"/>
              <a:gd name="T31" fmla="*/ 56 h 715"/>
              <a:gd name="T32" fmla="*/ 145 w 447"/>
              <a:gd name="T33" fmla="*/ 44 h 715"/>
              <a:gd name="T34" fmla="*/ 402 w 447"/>
              <a:gd name="T35" fmla="*/ 0 h 715"/>
              <a:gd name="T36" fmla="*/ 44 w 447"/>
              <a:gd name="T37" fmla="*/ 0 h 715"/>
              <a:gd name="T38" fmla="*/ 0 w 447"/>
              <a:gd name="T39" fmla="*/ 44 h 715"/>
              <a:gd name="T40" fmla="*/ 0 w 447"/>
              <a:gd name="T41" fmla="*/ 670 h 715"/>
              <a:gd name="T42" fmla="*/ 44 w 447"/>
              <a:gd name="T43" fmla="*/ 715 h 715"/>
              <a:gd name="T44" fmla="*/ 402 w 447"/>
              <a:gd name="T45" fmla="*/ 715 h 715"/>
              <a:gd name="T46" fmla="*/ 447 w 447"/>
              <a:gd name="T47" fmla="*/ 670 h 715"/>
              <a:gd name="T48" fmla="*/ 447 w 447"/>
              <a:gd name="T49" fmla="*/ 44 h 715"/>
              <a:gd name="T50" fmla="*/ 402 w 447"/>
              <a:gd name="T51"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7" h="715">
                <a:moveTo>
                  <a:pt x="402" y="603"/>
                </a:moveTo>
                <a:lnTo>
                  <a:pt x="44" y="603"/>
                </a:lnTo>
                <a:lnTo>
                  <a:pt x="44" y="111"/>
                </a:lnTo>
                <a:lnTo>
                  <a:pt x="402" y="111"/>
                </a:lnTo>
                <a:lnTo>
                  <a:pt x="402" y="603"/>
                </a:lnTo>
                <a:close/>
                <a:moveTo>
                  <a:pt x="223" y="692"/>
                </a:moveTo>
                <a:cubicBezTo>
                  <a:pt x="205" y="692"/>
                  <a:pt x="190" y="677"/>
                  <a:pt x="190" y="659"/>
                </a:cubicBezTo>
                <a:cubicBezTo>
                  <a:pt x="190" y="640"/>
                  <a:pt x="205" y="625"/>
                  <a:pt x="223" y="625"/>
                </a:cubicBezTo>
                <a:cubicBezTo>
                  <a:pt x="242" y="625"/>
                  <a:pt x="257" y="640"/>
                  <a:pt x="257" y="659"/>
                </a:cubicBezTo>
                <a:cubicBezTo>
                  <a:pt x="257" y="677"/>
                  <a:pt x="242" y="692"/>
                  <a:pt x="223" y="692"/>
                </a:cubicBezTo>
                <a:close/>
                <a:moveTo>
                  <a:pt x="145" y="44"/>
                </a:moveTo>
                <a:lnTo>
                  <a:pt x="301" y="44"/>
                </a:lnTo>
                <a:cubicBezTo>
                  <a:pt x="308" y="44"/>
                  <a:pt x="313" y="49"/>
                  <a:pt x="313" y="56"/>
                </a:cubicBezTo>
                <a:cubicBezTo>
                  <a:pt x="313" y="62"/>
                  <a:pt x="308" y="67"/>
                  <a:pt x="301" y="67"/>
                </a:cubicBezTo>
                <a:lnTo>
                  <a:pt x="145" y="67"/>
                </a:lnTo>
                <a:cubicBezTo>
                  <a:pt x="139" y="67"/>
                  <a:pt x="134" y="62"/>
                  <a:pt x="134" y="56"/>
                </a:cubicBezTo>
                <a:cubicBezTo>
                  <a:pt x="134" y="49"/>
                  <a:pt x="139" y="44"/>
                  <a:pt x="145" y="44"/>
                </a:cubicBezTo>
                <a:close/>
                <a:moveTo>
                  <a:pt x="402" y="0"/>
                </a:moveTo>
                <a:lnTo>
                  <a:pt x="44" y="0"/>
                </a:lnTo>
                <a:cubicBezTo>
                  <a:pt x="20" y="0"/>
                  <a:pt x="0" y="20"/>
                  <a:pt x="0" y="44"/>
                </a:cubicBezTo>
                <a:lnTo>
                  <a:pt x="0" y="670"/>
                </a:lnTo>
                <a:cubicBezTo>
                  <a:pt x="0" y="695"/>
                  <a:pt x="20" y="715"/>
                  <a:pt x="44" y="715"/>
                </a:cubicBezTo>
                <a:lnTo>
                  <a:pt x="402" y="715"/>
                </a:lnTo>
                <a:cubicBezTo>
                  <a:pt x="427" y="715"/>
                  <a:pt x="447" y="695"/>
                  <a:pt x="447" y="670"/>
                </a:cubicBezTo>
                <a:lnTo>
                  <a:pt x="447" y="44"/>
                </a:lnTo>
                <a:cubicBezTo>
                  <a:pt x="447" y="20"/>
                  <a:pt x="427" y="0"/>
                  <a:pt x="402" y="0"/>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0" name="稻壳儿榴莲果果"/>
          <p:cNvSpPr>
            <a:spLocks noEditPoints="1"/>
          </p:cNvSpPr>
          <p:nvPr/>
        </p:nvSpPr>
        <p:spPr bwMode="auto">
          <a:xfrm>
            <a:off x="6873511" y="4358308"/>
            <a:ext cx="327911" cy="327911"/>
          </a:xfrm>
          <a:custGeom>
            <a:avLst/>
            <a:gdLst>
              <a:gd name="T0" fmla="*/ 406 w 496"/>
              <a:gd name="T1" fmla="*/ 492 h 496"/>
              <a:gd name="T2" fmla="*/ 5 w 496"/>
              <a:gd name="T3" fmla="*/ 89 h 496"/>
              <a:gd name="T4" fmla="*/ 6 w 496"/>
              <a:gd name="T5" fmla="*/ 0 h 496"/>
              <a:gd name="T6" fmla="*/ 495 w 496"/>
              <a:gd name="T7" fmla="*/ 493 h 496"/>
              <a:gd name="T8" fmla="*/ 406 w 496"/>
              <a:gd name="T9" fmla="*/ 492 h 496"/>
              <a:gd name="T10" fmla="*/ 78 w 496"/>
              <a:gd name="T11" fmla="*/ 419 h 496"/>
              <a:gd name="T12" fmla="*/ 78 w 496"/>
              <a:gd name="T13" fmla="*/ 479 h 496"/>
              <a:gd name="T14" fmla="*/ 17 w 496"/>
              <a:gd name="T15" fmla="*/ 479 h 496"/>
              <a:gd name="T16" fmla="*/ 17 w 496"/>
              <a:gd name="T17" fmla="*/ 419 h 496"/>
              <a:gd name="T18" fmla="*/ 78 w 496"/>
              <a:gd name="T19" fmla="*/ 419 h 496"/>
              <a:gd name="T20" fmla="*/ 227 w 496"/>
              <a:gd name="T21" fmla="*/ 492 h 496"/>
              <a:gd name="T22" fmla="*/ 138 w 496"/>
              <a:gd name="T23" fmla="*/ 492 h 496"/>
              <a:gd name="T24" fmla="*/ 4 w 496"/>
              <a:gd name="T25" fmla="*/ 357 h 496"/>
              <a:gd name="T26" fmla="*/ 5 w 496"/>
              <a:gd name="T27" fmla="*/ 268 h 496"/>
              <a:gd name="T28" fmla="*/ 227 w 496"/>
              <a:gd name="T29" fmla="*/ 492 h 496"/>
              <a:gd name="T30" fmla="*/ 361 w 496"/>
              <a:gd name="T31" fmla="*/ 492 h 496"/>
              <a:gd name="T32" fmla="*/ 272 w 496"/>
              <a:gd name="T33" fmla="*/ 492 h 496"/>
              <a:gd name="T34" fmla="*/ 5 w 496"/>
              <a:gd name="T35" fmla="*/ 223 h 496"/>
              <a:gd name="T36" fmla="*/ 5 w 496"/>
              <a:gd name="T37" fmla="*/ 134 h 496"/>
              <a:gd name="T38" fmla="*/ 361 w 496"/>
              <a:gd name="T39" fmla="*/ 492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96">
                <a:moveTo>
                  <a:pt x="406" y="492"/>
                </a:moveTo>
                <a:cubicBezTo>
                  <a:pt x="407" y="271"/>
                  <a:pt x="227" y="90"/>
                  <a:pt x="5" y="89"/>
                </a:cubicBezTo>
                <a:lnTo>
                  <a:pt x="6" y="0"/>
                </a:lnTo>
                <a:cubicBezTo>
                  <a:pt x="277" y="1"/>
                  <a:pt x="496" y="222"/>
                  <a:pt x="495" y="493"/>
                </a:cubicBezTo>
                <a:lnTo>
                  <a:pt x="406" y="492"/>
                </a:lnTo>
                <a:close/>
                <a:moveTo>
                  <a:pt x="78" y="419"/>
                </a:moveTo>
                <a:cubicBezTo>
                  <a:pt x="94" y="436"/>
                  <a:pt x="94" y="463"/>
                  <a:pt x="78" y="479"/>
                </a:cubicBezTo>
                <a:cubicBezTo>
                  <a:pt x="61" y="496"/>
                  <a:pt x="34" y="496"/>
                  <a:pt x="17" y="479"/>
                </a:cubicBezTo>
                <a:cubicBezTo>
                  <a:pt x="0" y="462"/>
                  <a:pt x="0" y="435"/>
                  <a:pt x="17" y="419"/>
                </a:cubicBezTo>
                <a:cubicBezTo>
                  <a:pt x="34" y="402"/>
                  <a:pt x="61" y="402"/>
                  <a:pt x="78" y="419"/>
                </a:cubicBezTo>
                <a:close/>
                <a:moveTo>
                  <a:pt x="227" y="492"/>
                </a:moveTo>
                <a:lnTo>
                  <a:pt x="138" y="492"/>
                </a:lnTo>
                <a:cubicBezTo>
                  <a:pt x="138" y="418"/>
                  <a:pt x="78" y="357"/>
                  <a:pt x="4" y="357"/>
                </a:cubicBezTo>
                <a:lnTo>
                  <a:pt x="5" y="268"/>
                </a:lnTo>
                <a:cubicBezTo>
                  <a:pt x="128" y="268"/>
                  <a:pt x="228" y="369"/>
                  <a:pt x="227" y="492"/>
                </a:cubicBezTo>
                <a:close/>
                <a:moveTo>
                  <a:pt x="361" y="492"/>
                </a:moveTo>
                <a:lnTo>
                  <a:pt x="272" y="492"/>
                </a:lnTo>
                <a:cubicBezTo>
                  <a:pt x="272" y="344"/>
                  <a:pt x="153" y="224"/>
                  <a:pt x="5" y="223"/>
                </a:cubicBezTo>
                <a:lnTo>
                  <a:pt x="5" y="134"/>
                </a:lnTo>
                <a:cubicBezTo>
                  <a:pt x="202" y="135"/>
                  <a:pt x="362" y="295"/>
                  <a:pt x="361" y="49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1" name="稻壳儿榴莲果果"/>
          <p:cNvSpPr>
            <a:spLocks noEditPoints="1"/>
          </p:cNvSpPr>
          <p:nvPr/>
        </p:nvSpPr>
        <p:spPr bwMode="auto">
          <a:xfrm>
            <a:off x="6846743" y="2125705"/>
            <a:ext cx="353091" cy="471801"/>
          </a:xfrm>
          <a:custGeom>
            <a:avLst/>
            <a:gdLst>
              <a:gd name="T0" fmla="*/ 609 w 609"/>
              <a:gd name="T1" fmla="*/ 813 h 813"/>
              <a:gd name="T2" fmla="*/ 0 w 609"/>
              <a:gd name="T3" fmla="*/ 813 h 813"/>
              <a:gd name="T4" fmla="*/ 0 w 609"/>
              <a:gd name="T5" fmla="*/ 102 h 813"/>
              <a:gd name="T6" fmla="*/ 78 w 609"/>
              <a:gd name="T7" fmla="*/ 102 h 813"/>
              <a:gd name="T8" fmla="*/ 102 w 609"/>
              <a:gd name="T9" fmla="*/ 102 h 813"/>
              <a:gd name="T10" fmla="*/ 153 w 609"/>
              <a:gd name="T11" fmla="*/ 102 h 813"/>
              <a:gd name="T12" fmla="*/ 153 w 609"/>
              <a:gd name="T13" fmla="*/ 51 h 813"/>
              <a:gd name="T14" fmla="*/ 232 w 609"/>
              <a:gd name="T15" fmla="*/ 51 h 813"/>
              <a:gd name="T16" fmla="*/ 304 w 609"/>
              <a:gd name="T17" fmla="*/ 0 h 813"/>
              <a:gd name="T18" fmla="*/ 376 w 609"/>
              <a:gd name="T19" fmla="*/ 51 h 813"/>
              <a:gd name="T20" fmla="*/ 456 w 609"/>
              <a:gd name="T21" fmla="*/ 51 h 813"/>
              <a:gd name="T22" fmla="*/ 456 w 609"/>
              <a:gd name="T23" fmla="*/ 102 h 813"/>
              <a:gd name="T24" fmla="*/ 506 w 609"/>
              <a:gd name="T25" fmla="*/ 102 h 813"/>
              <a:gd name="T26" fmla="*/ 525 w 609"/>
              <a:gd name="T27" fmla="*/ 102 h 813"/>
              <a:gd name="T28" fmla="*/ 609 w 609"/>
              <a:gd name="T29" fmla="*/ 102 h 813"/>
              <a:gd name="T30" fmla="*/ 609 w 609"/>
              <a:gd name="T31" fmla="*/ 813 h 813"/>
              <a:gd name="T32" fmla="*/ 456 w 609"/>
              <a:gd name="T33" fmla="*/ 357 h 813"/>
              <a:gd name="T34" fmla="*/ 152 w 609"/>
              <a:gd name="T35" fmla="*/ 357 h 813"/>
              <a:gd name="T36" fmla="*/ 152 w 609"/>
              <a:gd name="T37" fmla="*/ 307 h 813"/>
              <a:gd name="T38" fmla="*/ 456 w 609"/>
              <a:gd name="T39" fmla="*/ 307 h 813"/>
              <a:gd name="T40" fmla="*/ 456 w 609"/>
              <a:gd name="T41" fmla="*/ 357 h 813"/>
              <a:gd name="T42" fmla="*/ 456 w 609"/>
              <a:gd name="T43" fmla="*/ 153 h 813"/>
              <a:gd name="T44" fmla="*/ 456 w 609"/>
              <a:gd name="T45" fmla="*/ 204 h 813"/>
              <a:gd name="T46" fmla="*/ 153 w 609"/>
              <a:gd name="T47" fmla="*/ 204 h 813"/>
              <a:gd name="T48" fmla="*/ 153 w 609"/>
              <a:gd name="T49" fmla="*/ 153 h 813"/>
              <a:gd name="T50" fmla="*/ 102 w 609"/>
              <a:gd name="T51" fmla="*/ 153 h 813"/>
              <a:gd name="T52" fmla="*/ 102 w 609"/>
              <a:gd name="T53" fmla="*/ 153 h 813"/>
              <a:gd name="T54" fmla="*/ 51 w 609"/>
              <a:gd name="T55" fmla="*/ 153 h 813"/>
              <a:gd name="T56" fmla="*/ 51 w 609"/>
              <a:gd name="T57" fmla="*/ 762 h 813"/>
              <a:gd name="T58" fmla="*/ 558 w 609"/>
              <a:gd name="T59" fmla="*/ 762 h 813"/>
              <a:gd name="T60" fmla="*/ 558 w 609"/>
              <a:gd name="T61" fmla="*/ 153 h 813"/>
              <a:gd name="T62" fmla="*/ 506 w 609"/>
              <a:gd name="T63" fmla="*/ 153 h 813"/>
              <a:gd name="T64" fmla="*/ 506 w 609"/>
              <a:gd name="T65" fmla="*/ 153 h 813"/>
              <a:gd name="T66" fmla="*/ 456 w 609"/>
              <a:gd name="T67" fmla="*/ 153 h 813"/>
              <a:gd name="T68" fmla="*/ 456 w 609"/>
              <a:gd name="T69" fmla="*/ 660 h 813"/>
              <a:gd name="T70" fmla="*/ 152 w 609"/>
              <a:gd name="T71" fmla="*/ 660 h 813"/>
              <a:gd name="T72" fmla="*/ 152 w 609"/>
              <a:gd name="T73" fmla="*/ 610 h 813"/>
              <a:gd name="T74" fmla="*/ 456 w 609"/>
              <a:gd name="T75" fmla="*/ 610 h 813"/>
              <a:gd name="T76" fmla="*/ 456 w 609"/>
              <a:gd name="T77" fmla="*/ 660 h 813"/>
              <a:gd name="T78" fmla="*/ 456 w 609"/>
              <a:gd name="T79" fmla="*/ 559 h 813"/>
              <a:gd name="T80" fmla="*/ 152 w 609"/>
              <a:gd name="T81" fmla="*/ 559 h 813"/>
              <a:gd name="T82" fmla="*/ 152 w 609"/>
              <a:gd name="T83" fmla="*/ 508 h 813"/>
              <a:gd name="T84" fmla="*/ 456 w 609"/>
              <a:gd name="T85" fmla="*/ 508 h 813"/>
              <a:gd name="T86" fmla="*/ 456 w 609"/>
              <a:gd name="T87" fmla="*/ 559 h 813"/>
              <a:gd name="T88" fmla="*/ 456 w 609"/>
              <a:gd name="T89" fmla="*/ 457 h 813"/>
              <a:gd name="T90" fmla="*/ 152 w 609"/>
              <a:gd name="T91" fmla="*/ 457 h 813"/>
              <a:gd name="T92" fmla="*/ 152 w 609"/>
              <a:gd name="T93" fmla="*/ 407 h 813"/>
              <a:gd name="T94" fmla="*/ 456 w 609"/>
              <a:gd name="T95" fmla="*/ 407 h 813"/>
              <a:gd name="T96" fmla="*/ 456 w 609"/>
              <a:gd name="T97" fmla="*/ 457 h 813"/>
              <a:gd name="T98" fmla="*/ 204 w 609"/>
              <a:gd name="T99" fmla="*/ 153 h 813"/>
              <a:gd name="T100" fmla="*/ 405 w 609"/>
              <a:gd name="T101" fmla="*/ 153 h 813"/>
              <a:gd name="T102" fmla="*/ 405 w 609"/>
              <a:gd name="T103" fmla="*/ 102 h 813"/>
              <a:gd name="T104" fmla="*/ 330 w 609"/>
              <a:gd name="T105" fmla="*/ 102 h 813"/>
              <a:gd name="T106" fmla="*/ 330 w 609"/>
              <a:gd name="T107" fmla="*/ 77 h 813"/>
              <a:gd name="T108" fmla="*/ 304 w 609"/>
              <a:gd name="T109" fmla="*/ 51 h 813"/>
              <a:gd name="T110" fmla="*/ 279 w 609"/>
              <a:gd name="T111" fmla="*/ 77 h 813"/>
              <a:gd name="T112" fmla="*/ 279 w 609"/>
              <a:gd name="T113" fmla="*/ 102 h 813"/>
              <a:gd name="T114" fmla="*/ 204 w 609"/>
              <a:gd name="T115" fmla="*/ 102 h 813"/>
              <a:gd name="T116" fmla="*/ 204 w 609"/>
              <a:gd name="T117" fmla="*/ 15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9" h="813">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bg1"/>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2" name="稻壳儿榴莲果果"/>
          <p:cNvSpPr/>
          <p:nvPr/>
        </p:nvSpPr>
        <p:spPr>
          <a:xfrm>
            <a:off x="697230" y="2664460"/>
            <a:ext cx="378968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（1）培养根据实际机构模型绘制机构运动简图的能力。</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（2）熟悉并掌握机构自由度的计算方法。</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（3）正确处理机构自由度计算时应注意的三个问题。</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33" name="稻壳儿榴莲果果"/>
          <p:cNvSpPr txBox="1"/>
          <p:nvPr/>
        </p:nvSpPr>
        <p:spPr>
          <a:xfrm>
            <a:off x="1266382" y="2316669"/>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（一）实训目的</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稻壳儿榴莲果果"/>
          <p:cNvSpPr/>
          <p:nvPr/>
        </p:nvSpPr>
        <p:spPr>
          <a:xfrm>
            <a:off x="1219392" y="4909103"/>
            <a:ext cx="2505508"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（1）机构运动简图绘制。</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（2）计算机构的自由度。</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35" name="稻壳儿榴莲果果"/>
          <p:cNvSpPr txBox="1"/>
          <p:nvPr/>
        </p:nvSpPr>
        <p:spPr>
          <a:xfrm>
            <a:off x="1219392" y="4624921"/>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（三）实训内容</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8" name="稻壳儿榴莲果果"/>
          <p:cNvSpPr/>
          <p:nvPr/>
        </p:nvSpPr>
        <p:spPr>
          <a:xfrm>
            <a:off x="4843145" y="4909185"/>
            <a:ext cx="281559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（1）实训结果。</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（2）实训结果分析与讨论。</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（3）实训结论。</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39" name="稻壳儿榴莲果果"/>
          <p:cNvSpPr txBox="1"/>
          <p:nvPr/>
        </p:nvSpPr>
        <p:spPr>
          <a:xfrm>
            <a:off x="4661001" y="4626191"/>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（四）实训报告要求</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1" name="稻壳儿榴莲果果"/>
          <p:cNvSpPr txBox="1"/>
          <p:nvPr/>
        </p:nvSpPr>
        <p:spPr>
          <a:xfrm>
            <a:off x="8490957" y="4624921"/>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（五）实训总结</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2" name="稻壳儿榴莲果果"/>
          <p:cNvSpPr/>
          <p:nvPr/>
        </p:nvSpPr>
        <p:spPr>
          <a:xfrm>
            <a:off x="8490957" y="2600382"/>
            <a:ext cx="2505508"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rPr>
              <a:t>油泵、牛头刨、冲床等机构模型。</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3" name="稻壳儿榴莲果果"/>
          <p:cNvSpPr txBox="1"/>
          <p:nvPr/>
        </p:nvSpPr>
        <p:spPr>
          <a:xfrm>
            <a:off x="8490957" y="2316200"/>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（二）实训设备</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841737" y="203562"/>
            <a:ext cx="875728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四、实训导引：绘制机构运动简图和自由度计算</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4487545" y="1581785"/>
            <a:ext cx="4003675" cy="2533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平面连杆机构的选型与设计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6614847" y="290513"/>
            <a:ext cx="3050025" cy="1200329"/>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目 录</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5673710" y="1665789"/>
            <a:ext cx="4526280" cy="645160"/>
          </a:xfrm>
          <a:prstGeom prst="rect">
            <a:avLst/>
          </a:prstGeom>
        </p:spPr>
        <p:txBody>
          <a:bodyPr wrap="none">
            <a:spAutoFit/>
          </a:bodyPr>
          <a:lstStyle/>
          <a:p>
            <a:pPr algn="ctr"/>
            <a:r>
              <a:rPr lang="en-US" altLang="zh-CN" sz="3600" dirty="0" smtClean="0">
                <a:solidFill>
                  <a:schemeClr val="bg1"/>
                </a:solidFill>
                <a:cs typeface="宋体" panose="02010600030101010101" pitchFamily="2" charset="-122"/>
              </a:rPr>
              <a:t>01 </a:t>
            </a:r>
            <a:r>
              <a:rPr lang="zh-CN" altLang="en-US" sz="3600" dirty="0" smtClean="0">
                <a:solidFill>
                  <a:schemeClr val="bg1"/>
                </a:solidFill>
                <a:cs typeface="宋体" panose="02010600030101010101" pitchFamily="2" charset="-122"/>
              </a:rPr>
              <a:t>机械设计初步认知</a:t>
            </a:r>
            <a:endParaRPr lang="zh-CN" altLang="en-US" sz="3600" dirty="0" smtClean="0">
              <a:solidFill>
                <a:schemeClr val="bg1"/>
              </a:solidFill>
              <a:cs typeface="宋体" panose="02010600030101010101" pitchFamily="2" charset="-122"/>
            </a:endParaRPr>
          </a:p>
        </p:txBody>
      </p:sp>
      <p:sp>
        <p:nvSpPr>
          <p:cNvPr id="6" name="稻壳儿榴莲果果"/>
          <p:cNvSpPr/>
          <p:nvPr/>
        </p:nvSpPr>
        <p:spPr>
          <a:xfrm>
            <a:off x="5506720" y="2574925"/>
            <a:ext cx="6125845" cy="119888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02 </a:t>
            </a:r>
            <a:r>
              <a:rPr lang="zh-CN" altLang="en-US" sz="3600" dirty="0" smtClean="0">
                <a:solidFill>
                  <a:schemeClr val="bg1"/>
                </a:solidFill>
                <a:cs typeface="宋体" panose="02010600030101010101" pitchFamily="2" charset="-122"/>
              </a:rPr>
              <a:t>平面机构运动简图绘制及自由度计算</a:t>
            </a:r>
            <a:endParaRPr lang="zh-CN" altLang="en-US" sz="3600" dirty="0" smtClean="0">
              <a:solidFill>
                <a:schemeClr val="bg1"/>
              </a:solidFill>
              <a:cs typeface="宋体" panose="02010600030101010101" pitchFamily="2" charset="-122"/>
            </a:endParaRPr>
          </a:p>
        </p:txBody>
      </p:sp>
      <p:sp>
        <p:nvSpPr>
          <p:cNvPr id="7" name="稻壳儿榴莲果果"/>
          <p:cNvSpPr/>
          <p:nvPr/>
        </p:nvSpPr>
        <p:spPr>
          <a:xfrm>
            <a:off x="5673725" y="3935730"/>
            <a:ext cx="6355715" cy="645160"/>
          </a:xfrm>
          <a:prstGeom prst="rect">
            <a:avLst/>
          </a:prstGeom>
        </p:spPr>
        <p:txBody>
          <a:bodyPr wrap="square">
            <a:spAutoFit/>
          </a:bodyPr>
          <a:lstStyle/>
          <a:p>
            <a:pPr algn="ctr"/>
            <a:r>
              <a:rPr lang="en-US" altLang="zh-CN" sz="3600" dirty="0" smtClean="0">
                <a:solidFill>
                  <a:schemeClr val="bg1"/>
                </a:solidFill>
                <a:cs typeface="宋体" panose="02010600030101010101" pitchFamily="2" charset="-122"/>
              </a:rPr>
              <a:t>03 </a:t>
            </a:r>
            <a:r>
              <a:rPr lang="zh-CN" altLang="en-US" sz="3600" dirty="0" smtClean="0">
                <a:solidFill>
                  <a:schemeClr val="bg1"/>
                </a:solidFill>
                <a:cs typeface="宋体" panose="02010600030101010101" pitchFamily="2" charset="-122"/>
              </a:rPr>
              <a:t>平面连杆机构的选型与设计</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5674346" y="4857526"/>
            <a:ext cx="54406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04 </a:t>
            </a:r>
            <a:r>
              <a:rPr lang="zh-CN" altLang="en-US" sz="3600" dirty="0" smtClean="0">
                <a:solidFill>
                  <a:schemeClr val="bg1"/>
                </a:solidFill>
                <a:cs typeface="宋体" panose="02010600030101010101" pitchFamily="2" charset="-122"/>
              </a:rPr>
              <a:t>凸轮机构的选型与设计</a:t>
            </a:r>
            <a:endParaRPr lang="zh-CN" altLang="en-US" sz="3600" dirty="0" smtClean="0">
              <a:solidFill>
                <a:schemeClr val="bg1"/>
              </a:solidFill>
              <a:cs typeface="宋体" panose="02010600030101010101" pitchFamily="2" charset="-122"/>
            </a:endParaRPr>
          </a:p>
        </p:txBody>
      </p:sp>
      <p:sp>
        <p:nvSpPr>
          <p:cNvPr id="2" name="稻壳儿榴莲果果"/>
          <p:cNvSpPr/>
          <p:nvPr/>
        </p:nvSpPr>
        <p:spPr>
          <a:xfrm>
            <a:off x="5674346" y="5774466"/>
            <a:ext cx="6355080" cy="645160"/>
          </a:xfrm>
          <a:prstGeom prst="rect">
            <a:avLst/>
          </a:prstGeom>
        </p:spPr>
        <p:txBody>
          <a:bodyPr wrap="none">
            <a:spAutoFit/>
          </a:bodyPr>
          <a:lstStyle/>
          <a:p>
            <a:pPr algn="dist"/>
            <a:r>
              <a:rPr lang="en-US" altLang="zh-CN" sz="3600" dirty="0" smtClean="0">
                <a:solidFill>
                  <a:schemeClr val="bg1"/>
                </a:solidFill>
                <a:cs typeface="宋体" panose="02010600030101010101" pitchFamily="2" charset="-122"/>
              </a:rPr>
              <a:t>05 </a:t>
            </a:r>
            <a:r>
              <a:rPr lang="zh-CN" altLang="en-US" sz="3600" dirty="0" smtClean="0">
                <a:solidFill>
                  <a:schemeClr val="bg1"/>
                </a:solidFill>
                <a:cs typeface="宋体" panose="02010600030101010101" pitchFamily="2" charset="-122"/>
              </a:rPr>
              <a:t>间歇运动机构的选型与设计</a:t>
            </a:r>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410791" y="1755880"/>
            <a:ext cx="9725645" cy="4605655"/>
            <a:chOff x="1211986" y="1320587"/>
            <a:chExt cx="10024257" cy="4747065"/>
          </a:xfrm>
        </p:grpSpPr>
        <p:pic>
          <p:nvPicPr>
            <p:cNvPr id="19" name="稻壳儿榴莲果果"/>
            <p:cNvPicPr/>
            <p:nvPr/>
          </p:nvPicPr>
          <p:blipFill rotWithShape="1">
            <a:blip r:embed="rId1" cstate="print"/>
            <a:srcRect l="16693" r="16693"/>
            <a:stretch>
              <a:fillRect/>
            </a:stretch>
          </p:blipFill>
          <p:spPr>
            <a:xfrm>
              <a:off x="8836626" y="1320587"/>
              <a:ext cx="2384425" cy="2295525"/>
            </a:xfrm>
            <a:prstGeom prst="rect">
              <a:avLst/>
            </a:prstGeom>
          </p:spPr>
        </p:pic>
        <p:sp>
          <p:nvSpPr>
            <p:cNvPr id="15666" name="稻壳儿榴莲果果"/>
            <p:cNvSpPr/>
            <p:nvPr/>
          </p:nvSpPr>
          <p:spPr>
            <a:xfrm>
              <a:off x="3753397" y="1328441"/>
              <a:ext cx="2384332"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00698" y="1327786"/>
              <a:ext cx="2384332" cy="4739866"/>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447306" y="1449523"/>
              <a:ext cx="2388913" cy="337720"/>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dirty="0" smtClean="0">
                  <a:solidFill>
                    <a:srgbClr val="FFFFFF"/>
                  </a:solidFill>
                  <a:latin typeface="宋体" panose="02010600030101010101" pitchFamily="2" charset="-122"/>
                  <a:ea typeface="宋体" panose="02010600030101010101" pitchFamily="2" charset="-122"/>
                </a:rPr>
                <a:t>（二）曲柄存在条件</a:t>
              </a:r>
              <a:endParaRPr lang="zh-CN" altLang="en-US" sz="1800" dirty="0" smtClean="0">
                <a:solidFill>
                  <a:srgbClr val="FFFFFF"/>
                </a:solidFill>
                <a:latin typeface="宋体" panose="02010600030101010101" pitchFamily="2" charset="-122"/>
                <a:ea typeface="宋体" panose="02010600030101010101" pitchFamily="2" charset="-122"/>
              </a:endParaRPr>
            </a:p>
          </p:txBody>
        </p:sp>
        <p:pic>
          <p:nvPicPr>
            <p:cNvPr id="17" name="稻壳儿榴莲果果"/>
            <p:cNvPicPr/>
            <p:nvPr/>
          </p:nvPicPr>
          <p:blipFill rotWithShape="1">
            <a:blip r:embed="rId2" cstate="print"/>
            <a:srcRect l="11532" r="21854"/>
            <a:stretch>
              <a:fillRect/>
            </a:stretch>
          </p:blipFill>
          <p:spPr>
            <a:xfrm>
              <a:off x="1211986" y="1327395"/>
              <a:ext cx="2384425" cy="2295525"/>
            </a:xfrm>
            <a:prstGeom prst="rect">
              <a:avLst/>
            </a:prstGeom>
          </p:spPr>
        </p:pic>
        <p:pic>
          <p:nvPicPr>
            <p:cNvPr id="20" name="稻壳儿榴莲果果"/>
            <p:cNvPicPr/>
            <p:nvPr/>
          </p:nvPicPr>
          <p:blipFill rotWithShape="1">
            <a:blip r:embed="rId3" cstate="print"/>
            <a:srcRect l="16693" r="16693"/>
            <a:stretch>
              <a:fillRect/>
            </a:stretch>
          </p:blipFill>
          <p:spPr>
            <a:xfrm>
              <a:off x="1235089" y="3753207"/>
              <a:ext cx="2384425"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799754" y="1999341"/>
              <a:ext cx="2291195" cy="12356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1. 曲柄摇杆机构</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2. 双曲柄机构</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3. 双摇杆机构</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814265" y="1450177"/>
              <a:ext cx="2324118" cy="664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（一）铰链四杆摇杆机构的基本型式</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2" name="稻壳儿榴莲果果"/>
          <p:cNvSpPr/>
          <p:nvPr/>
        </p:nvSpPr>
        <p:spPr>
          <a:xfrm>
            <a:off x="867137" y="147047"/>
            <a:ext cx="794067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一、铰链四杆机构型式及曲柄存在条件认知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392892" y="2486169"/>
            <a:ext cx="2222943" cy="3046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（1）连架杆与机架中必有一个是最短杆；</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（2）最短杆与最长杆长度之和必小于其余两杆长度之和。</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上述两个条件必须同时满足，否则铰链四杆机构中无曲柄存在。</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稻壳儿榴莲果果"/>
          <p:cNvCxnSpPr>
            <a:stCxn id="3" idx="4"/>
            <a:endCxn id="4" idx="0"/>
          </p:cNvCxnSpPr>
          <p:nvPr/>
        </p:nvCxnSpPr>
        <p:spPr>
          <a:xfrm>
            <a:off x="7365055" y="4045538"/>
            <a:ext cx="11430" cy="82867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稻壳儿榴莲果果"/>
          <p:cNvCxnSpPr>
            <a:endCxn id="5" idx="0"/>
          </p:cNvCxnSpPr>
          <p:nvPr/>
        </p:nvCxnSpPr>
        <p:spPr>
          <a:xfrm>
            <a:off x="7379970" y="431800"/>
            <a:ext cx="9525" cy="160718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稻壳儿榴莲果果"/>
          <p:cNvCxnSpPr>
            <a:endCxn id="3" idx="0"/>
          </p:cNvCxnSpPr>
          <p:nvPr/>
        </p:nvCxnSpPr>
        <p:spPr>
          <a:xfrm>
            <a:off x="7355840" y="1780540"/>
            <a:ext cx="9525" cy="137858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稻壳儿榴莲果果"/>
          <p:cNvSpPr/>
          <p:nvPr/>
        </p:nvSpPr>
        <p:spPr>
          <a:xfrm>
            <a:off x="6946474" y="669242"/>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6" name="稻壳儿榴莲果果"/>
          <p:cNvSpPr/>
          <p:nvPr/>
        </p:nvSpPr>
        <p:spPr>
          <a:xfrm>
            <a:off x="7208316" y="969250"/>
            <a:ext cx="350307" cy="286594"/>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p:nvPr/>
        </p:nvSpPr>
        <p:spPr>
          <a:xfrm>
            <a:off x="6933774" y="4874500"/>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7" name="稻壳儿榴莲果果"/>
          <p:cNvSpPr/>
          <p:nvPr/>
        </p:nvSpPr>
        <p:spPr>
          <a:xfrm>
            <a:off x="7214031" y="5142071"/>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922344" y="3158846"/>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8" name="稻壳儿榴莲果果"/>
          <p:cNvSpPr/>
          <p:nvPr/>
        </p:nvSpPr>
        <p:spPr>
          <a:xfrm>
            <a:off x="7214031" y="3424564"/>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5" name="稻壳儿榴莲果果"/>
          <p:cNvSpPr/>
          <p:nvPr/>
        </p:nvSpPr>
        <p:spPr>
          <a:xfrm>
            <a:off x="6946474" y="2038821"/>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9" name="稻壳儿榴莲果果"/>
          <p:cNvSpPr/>
          <p:nvPr/>
        </p:nvSpPr>
        <p:spPr>
          <a:xfrm>
            <a:off x="7208316" y="2307018"/>
            <a:ext cx="350090" cy="35029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7832090" y="907415"/>
            <a:ext cx="436054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曲柄滑块机构</a:t>
            </a:r>
            <a:r>
              <a:rPr lang="zh-CN" altLang="en-US" sz="1600" dirty="0">
                <a:latin typeface="宋体" panose="02010600030101010101" pitchFamily="2" charset="-122"/>
                <a:cs typeface="Arial" panose="020B0604020202020204" pitchFamily="34" charset="0"/>
              </a:rPr>
              <a:t>：</a:t>
            </a:r>
            <a:r>
              <a:rPr lang="en-US" sz="1600" dirty="0">
                <a:latin typeface="宋体" panose="02010600030101010101" pitchFamily="2" charset="-122"/>
                <a:cs typeface="Arial" panose="020B0604020202020204" pitchFamily="34" charset="0"/>
              </a:rPr>
              <a:t>曲柄滑块机构可以看作是由曲柄摇杆机构演化而来的。2. 偏心轮机构</a:t>
            </a:r>
            <a:r>
              <a:rPr lang="zh-CN" altLang="en-US" sz="1600" dirty="0">
                <a:latin typeface="宋体" panose="02010600030101010101" pitchFamily="2" charset="-122"/>
                <a:cs typeface="Arial" panose="020B0604020202020204" pitchFamily="34" charset="0"/>
              </a:rPr>
              <a:t>：</a:t>
            </a:r>
            <a:r>
              <a:rPr lang="en-US" sz="1600" dirty="0">
                <a:latin typeface="宋体" panose="02010600030101010101" pitchFamily="2" charset="-122"/>
                <a:cs typeface="Arial" panose="020B0604020202020204" pitchFamily="34" charset="0"/>
              </a:rPr>
              <a:t>偏心轮机构可以看成是曲柄摇杆机构的变形。</a:t>
            </a:r>
            <a:endParaRPr lang="en-US" sz="1600" dirty="0">
              <a:latin typeface="宋体" panose="02010600030101010101" pitchFamily="2" charset="-122"/>
              <a:cs typeface="Arial" panose="020B0604020202020204" pitchFamily="34" charset="0"/>
            </a:endParaRPr>
          </a:p>
        </p:txBody>
      </p:sp>
      <p:sp>
        <p:nvSpPr>
          <p:cNvPr id="48" name="稻壳儿榴莲果果"/>
          <p:cNvSpPr txBox="1"/>
          <p:nvPr/>
        </p:nvSpPr>
        <p:spPr>
          <a:xfrm>
            <a:off x="7733888" y="669161"/>
            <a:ext cx="363093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（一）曲柄滑块机构和偏心轮机构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9" name="稻壳儿榴莲果果"/>
          <p:cNvSpPr/>
          <p:nvPr/>
        </p:nvSpPr>
        <p:spPr>
          <a:xfrm>
            <a:off x="7832312" y="2329086"/>
            <a:ext cx="372956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导杆机构可看作是在曲柄滑块机构中选取不同构件为机架演化而成的。</a:t>
            </a:r>
            <a:endParaRPr lang="en-US" sz="1600" dirty="0">
              <a:latin typeface="宋体" panose="02010600030101010101" pitchFamily="2" charset="-122"/>
              <a:cs typeface="Arial" panose="020B0604020202020204" pitchFamily="34" charset="0"/>
            </a:endParaRPr>
          </a:p>
        </p:txBody>
      </p:sp>
      <p:sp>
        <p:nvSpPr>
          <p:cNvPr id="50" name="稻壳儿榴莲果果"/>
          <p:cNvSpPr txBox="1"/>
          <p:nvPr/>
        </p:nvSpPr>
        <p:spPr>
          <a:xfrm>
            <a:off x="7832313" y="2039189"/>
            <a:ext cx="17919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（二）导杆机构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3" name="稻壳儿榴莲果果"/>
          <p:cNvSpPr/>
          <p:nvPr/>
        </p:nvSpPr>
        <p:spPr>
          <a:xfrm>
            <a:off x="7832090" y="3391535"/>
            <a:ext cx="422275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 移动导杆机构</a:t>
            </a:r>
            <a:r>
              <a:rPr lang="zh-CN" altLang="en-US" sz="1600" dirty="0">
                <a:latin typeface="宋体" panose="02010600030101010101" pitchFamily="2" charset="-122"/>
                <a:cs typeface="Arial" panose="020B0604020202020204" pitchFamily="34" charset="0"/>
              </a:rPr>
              <a:t>：演化为导杆在滑块中移动的移动导杆机构，也称定块机构。2. 曲柄摇块机构：这种机构广泛应用于摆动式内燃机和液压驱动装置内。</a:t>
            </a:r>
            <a:endParaRPr lang="zh-CN" altLang="en-US" sz="1600" dirty="0">
              <a:latin typeface="宋体" panose="02010600030101010101" pitchFamily="2" charset="-122"/>
              <a:cs typeface="Arial" panose="020B0604020202020204" pitchFamily="34" charset="0"/>
            </a:endParaRPr>
          </a:p>
        </p:txBody>
      </p:sp>
      <p:sp>
        <p:nvSpPr>
          <p:cNvPr id="54" name="稻壳儿榴莲果果"/>
          <p:cNvSpPr txBox="1"/>
          <p:nvPr/>
        </p:nvSpPr>
        <p:spPr>
          <a:xfrm>
            <a:off x="7785323" y="3056464"/>
            <a:ext cx="38608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（三）移动导杆机构和曲柄摇块机构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5" name="稻壳儿榴莲果果"/>
          <p:cNvSpPr/>
          <p:nvPr/>
        </p:nvSpPr>
        <p:spPr>
          <a:xfrm>
            <a:off x="7832090" y="5255260"/>
            <a:ext cx="422275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曲柄移动导杆机构是具有一个曲柄和一个移动导杆的导杆机构。当输入曲柄等速旋转时，输出导杆的位移呈简谐运动规律。</a:t>
            </a:r>
            <a:endParaRPr lang="en-US" sz="1600" dirty="0">
              <a:latin typeface="宋体" panose="02010600030101010101" pitchFamily="2" charset="-122"/>
              <a:cs typeface="Arial" panose="020B0604020202020204" pitchFamily="34" charset="0"/>
            </a:endParaRPr>
          </a:p>
        </p:txBody>
      </p:sp>
      <p:sp>
        <p:nvSpPr>
          <p:cNvPr id="56" name="稻壳儿榴莲果果"/>
          <p:cNvSpPr txBox="1"/>
          <p:nvPr/>
        </p:nvSpPr>
        <p:spPr>
          <a:xfrm>
            <a:off x="7832313" y="4959892"/>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（四）曲柄移动导杆机构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4" name="灯片编号占位符 13"/>
          <p:cNvSpPr>
            <a:spLocks noGrp="1"/>
          </p:cNvSpPr>
          <p:nvPr>
            <p:ph type="sldNum" sz="quarter" idx="2"/>
          </p:nvPr>
        </p:nvSpPr>
        <p:spPr/>
        <p:txBody>
          <a:bodyPr/>
          <a:lstStyle/>
          <a:p>
            <a:fld id="{86CB4B4D-7CA3-9044-876B-883B54F8677D}" type="slidenum">
              <a:rPr lang="en-US" smtClean="0"/>
            </a:fld>
            <a:endParaRPr lang="en-US" dirty="0"/>
          </a:p>
        </p:txBody>
      </p:sp>
      <p:sp>
        <p:nvSpPr>
          <p:cNvPr id="6" name="稻壳儿榴莲果果"/>
          <p:cNvSpPr/>
          <p:nvPr/>
        </p:nvSpPr>
        <p:spPr>
          <a:xfrm>
            <a:off x="919842" y="203562"/>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二、铰链四杆机构的演化</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cstate="print"/>
          <a:stretch>
            <a:fillRect/>
          </a:stretch>
        </p:blipFill>
        <p:spPr>
          <a:xfrm>
            <a:off x="592455" y="969010"/>
            <a:ext cx="6195060" cy="4792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7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310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nodeType="withEffect">
                                  <p:stCondLst>
                                    <p:cond delay="340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8539861" y="2523037"/>
            <a:ext cx="478116" cy="627608"/>
            <a:chOff x="9850438" y="3240087"/>
            <a:chExt cx="1741488" cy="2286001"/>
          </a:xfrm>
          <a:solidFill>
            <a:srgbClr val="12569A"/>
          </a:solidFill>
        </p:grpSpPr>
        <p:sp>
          <p:nvSpPr>
            <p:cNvPr id="23" name="稻壳儿榴莲果果"/>
            <p:cNvSpPr/>
            <p:nvPr/>
          </p:nvSpPr>
          <p:spPr bwMode="auto">
            <a:xfrm>
              <a:off x="10006013" y="3403600"/>
              <a:ext cx="1031875" cy="1117600"/>
            </a:xfrm>
            <a:custGeom>
              <a:avLst/>
              <a:gdLst>
                <a:gd name="T0" fmla="*/ 874 w 926"/>
                <a:gd name="T1" fmla="*/ 172 h 1005"/>
                <a:gd name="T2" fmla="*/ 918 w 926"/>
                <a:gd name="T3" fmla="*/ 158 h 1005"/>
                <a:gd name="T4" fmla="*/ 903 w 926"/>
                <a:gd name="T5" fmla="*/ 114 h 1005"/>
                <a:gd name="T6" fmla="*/ 228 w 926"/>
                <a:gd name="T7" fmla="*/ 222 h 1005"/>
                <a:gd name="T8" fmla="*/ 180 w 926"/>
                <a:gd name="T9" fmla="*/ 992 h 1005"/>
                <a:gd name="T10" fmla="*/ 205 w 926"/>
                <a:gd name="T11" fmla="*/ 1005 h 1005"/>
                <a:gd name="T12" fmla="*/ 225 w 926"/>
                <a:gd name="T13" fmla="*/ 998 h 1005"/>
                <a:gd name="T14" fmla="*/ 231 w 926"/>
                <a:gd name="T15" fmla="*/ 953 h 1005"/>
                <a:gd name="T16" fmla="*/ 274 w 926"/>
                <a:gd name="T17" fmla="*/ 268 h 1005"/>
                <a:gd name="T18" fmla="*/ 874 w 926"/>
                <a:gd name="T19" fmla="*/ 17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874" y="172"/>
                  </a:moveTo>
                  <a:cubicBezTo>
                    <a:pt x="890" y="180"/>
                    <a:pt x="910" y="173"/>
                    <a:pt x="918" y="158"/>
                  </a:cubicBezTo>
                  <a:cubicBezTo>
                    <a:pt x="926" y="142"/>
                    <a:pt x="919" y="122"/>
                    <a:pt x="903" y="114"/>
                  </a:cubicBez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4" name="稻壳儿榴莲果果"/>
            <p:cNvSpPr/>
            <p:nvPr/>
          </p:nvSpPr>
          <p:spPr bwMode="auto">
            <a:xfrm>
              <a:off x="10302875" y="3792538"/>
              <a:ext cx="1123950" cy="966788"/>
            </a:xfrm>
            <a:custGeom>
              <a:avLst/>
              <a:gdLst>
                <a:gd name="T0" fmla="*/ 852 w 1009"/>
                <a:gd name="T1" fmla="*/ 8 h 868"/>
                <a:gd name="T2" fmla="*/ 838 w 1009"/>
                <a:gd name="T3" fmla="*/ 51 h 868"/>
                <a:gd name="T4" fmla="*/ 741 w 1009"/>
                <a:gd name="T5" fmla="*/ 651 h 868"/>
                <a:gd name="T6" fmla="*/ 57 w 1009"/>
                <a:gd name="T7" fmla="*/ 694 h 868"/>
                <a:gd name="T8" fmla="*/ 11 w 1009"/>
                <a:gd name="T9" fmla="*/ 700 h 868"/>
                <a:gd name="T10" fmla="*/ 17 w 1009"/>
                <a:gd name="T11" fmla="*/ 745 h 868"/>
                <a:gd name="T12" fmla="*/ 374 w 1009"/>
                <a:gd name="T13" fmla="*/ 868 h 868"/>
                <a:gd name="T14" fmla="*/ 787 w 1009"/>
                <a:gd name="T15" fmla="*/ 697 h 868"/>
                <a:gd name="T16" fmla="*/ 895 w 1009"/>
                <a:gd name="T17" fmla="*/ 22 h 868"/>
                <a:gd name="T18" fmla="*/ 852 w 1009"/>
                <a:gd name="T19" fmla="*/ 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52" y="8"/>
                  </a:move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ubicBezTo>
                    <a:pt x="887" y="6"/>
                    <a:pt x="868" y="0"/>
                    <a:pt x="8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5" name="稻壳儿榴莲果果"/>
            <p:cNvSpPr/>
            <p:nvPr/>
          </p:nvSpPr>
          <p:spPr bwMode="auto">
            <a:xfrm>
              <a:off x="11085513" y="3609975"/>
              <a:ext cx="134938" cy="130175"/>
            </a:xfrm>
            <a:custGeom>
              <a:avLst/>
              <a:gdLst>
                <a:gd name="T0" fmla="*/ 14 w 121"/>
                <a:gd name="T1" fmla="*/ 60 h 117"/>
                <a:gd name="T2" fmla="*/ 38 w 121"/>
                <a:gd name="T3" fmla="*/ 82 h 117"/>
                <a:gd name="T4" fmla="*/ 60 w 121"/>
                <a:gd name="T5" fmla="*/ 106 h 117"/>
                <a:gd name="T6" fmla="*/ 85 w 121"/>
                <a:gd name="T7" fmla="*/ 117 h 117"/>
                <a:gd name="T8" fmla="*/ 106 w 121"/>
                <a:gd name="T9" fmla="*/ 109 h 117"/>
                <a:gd name="T10" fmla="*/ 109 w 121"/>
                <a:gd name="T11" fmla="*/ 63 h 117"/>
                <a:gd name="T12" fmla="*/ 84 w 121"/>
                <a:gd name="T13" fmla="*/ 36 h 117"/>
                <a:gd name="T14" fmla="*/ 57 w 121"/>
                <a:gd name="T15" fmla="*/ 12 h 117"/>
                <a:gd name="T16" fmla="*/ 12 w 121"/>
                <a:gd name="T17" fmla="*/ 14 h 117"/>
                <a:gd name="T18" fmla="*/ 14 w 121"/>
                <a:gd name="T19"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4" y="60"/>
                  </a:move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ubicBezTo>
                    <a:pt x="101" y="54"/>
                    <a:pt x="92" y="45"/>
                    <a:pt x="84" y="36"/>
                  </a:cubicBezTo>
                  <a:cubicBezTo>
                    <a:pt x="75" y="28"/>
                    <a:pt x="66" y="20"/>
                    <a:pt x="57" y="12"/>
                  </a:cubicBezTo>
                  <a:cubicBezTo>
                    <a:pt x="44" y="0"/>
                    <a:pt x="23" y="1"/>
                    <a:pt x="12" y="14"/>
                  </a:cubicBezTo>
                  <a:cubicBezTo>
                    <a:pt x="0" y="28"/>
                    <a:pt x="1" y="48"/>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9850438" y="3240087"/>
              <a:ext cx="1741488" cy="2286001"/>
            </a:xfrm>
            <a:custGeom>
              <a:avLst/>
              <a:gdLst>
                <a:gd name="T0" fmla="*/ 1494 w 1564"/>
                <a:gd name="T1" fmla="*/ 624 h 2053"/>
                <a:gd name="T2" fmla="*/ 1397 w 1564"/>
                <a:gd name="T3" fmla="*/ 390 h 2053"/>
                <a:gd name="T4" fmla="*/ 1279 w 1564"/>
                <a:gd name="T5" fmla="*/ 203 h 2053"/>
                <a:gd name="T6" fmla="*/ 1126 w 1564"/>
                <a:gd name="T7" fmla="*/ 101 h 2053"/>
                <a:gd name="T8" fmla="*/ 909 w 1564"/>
                <a:gd name="T9" fmla="*/ 64 h 2053"/>
                <a:gd name="T10" fmla="*/ 655 w 1564"/>
                <a:gd name="T11" fmla="*/ 64 h 2053"/>
                <a:gd name="T12" fmla="*/ 438 w 1564"/>
                <a:gd name="T13" fmla="*/ 101 h 2053"/>
                <a:gd name="T14" fmla="*/ 285 w 1564"/>
                <a:gd name="T15" fmla="*/ 203 h 2053"/>
                <a:gd name="T16" fmla="*/ 167 w 1564"/>
                <a:gd name="T17" fmla="*/ 390 h 2053"/>
                <a:gd name="T18" fmla="*/ 70 w 1564"/>
                <a:gd name="T19" fmla="*/ 624 h 2053"/>
                <a:gd name="T20" fmla="*/ 22 w 1564"/>
                <a:gd name="T21" fmla="*/ 839 h 2053"/>
                <a:gd name="T22" fmla="*/ 58 w 1564"/>
                <a:gd name="T23" fmla="*/ 1019 h 2053"/>
                <a:gd name="T24" fmla="*/ 185 w 1564"/>
                <a:gd name="T25" fmla="*/ 1199 h 2053"/>
                <a:gd name="T26" fmla="*/ 318 w 1564"/>
                <a:gd name="T27" fmla="*/ 1367 h 2053"/>
                <a:gd name="T28" fmla="*/ 127 w 1564"/>
                <a:gd name="T29" fmla="*/ 1912 h 2053"/>
                <a:gd name="T30" fmla="*/ 438 w 1564"/>
                <a:gd name="T31" fmla="*/ 2053 h 2053"/>
                <a:gd name="T32" fmla="*/ 696 w 1564"/>
                <a:gd name="T33" fmla="*/ 1524 h 2053"/>
                <a:gd name="T34" fmla="*/ 839 w 1564"/>
                <a:gd name="T35" fmla="*/ 1542 h 2053"/>
                <a:gd name="T36" fmla="*/ 1125 w 1564"/>
                <a:gd name="T37" fmla="*/ 2053 h 2053"/>
                <a:gd name="T38" fmla="*/ 1258 w 1564"/>
                <a:gd name="T39" fmla="*/ 1890 h 2053"/>
                <a:gd name="T40" fmla="*/ 1471 w 1564"/>
                <a:gd name="T41" fmla="*/ 1867 h 2053"/>
                <a:gd name="T42" fmla="*/ 1360 w 1564"/>
                <a:gd name="T43" fmla="*/ 1278 h 2053"/>
                <a:gd name="T44" fmla="*/ 1462 w 1564"/>
                <a:gd name="T45" fmla="*/ 1125 h 2053"/>
                <a:gd name="T46" fmla="*/ 1500 w 1564"/>
                <a:gd name="T47" fmla="*/ 908 h 2053"/>
                <a:gd name="T48" fmla="*/ 1542 w 1564"/>
                <a:gd name="T49" fmla="*/ 724 h 2053"/>
                <a:gd name="T50" fmla="*/ 319 w 1564"/>
                <a:gd name="T51" fmla="*/ 1824 h 2053"/>
                <a:gd name="T52" fmla="*/ 390 w 1564"/>
                <a:gd name="T53" fmla="*/ 1396 h 2053"/>
                <a:gd name="T54" fmla="*/ 346 w 1564"/>
                <a:gd name="T55" fmla="*/ 1718 h 2053"/>
                <a:gd name="T56" fmla="*/ 405 w 1564"/>
                <a:gd name="T57" fmla="*/ 1745 h 2053"/>
                <a:gd name="T58" fmla="*/ 624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45 w 1564"/>
                <a:gd name="T73" fmla="*/ 875 h 2053"/>
                <a:gd name="T74" fmla="*/ 1424 w 1564"/>
                <a:gd name="T75" fmla="*/ 1073 h 2053"/>
                <a:gd name="T76" fmla="*/ 1297 w 1564"/>
                <a:gd name="T77" fmla="*/ 1263 h 2053"/>
                <a:gd name="T78" fmla="*/ 1122 w 1564"/>
                <a:gd name="T79" fmla="*/ 1358 h 2053"/>
                <a:gd name="T80" fmla="*/ 950 w 1564"/>
                <a:gd name="T81" fmla="*/ 1429 h 2053"/>
                <a:gd name="T82" fmla="*/ 758 w 1564"/>
                <a:gd name="T83" fmla="*/ 1487 h 2053"/>
                <a:gd name="T84" fmla="*/ 614 w 1564"/>
                <a:gd name="T85" fmla="*/ 1429 h 2053"/>
                <a:gd name="T86" fmla="*/ 442 w 1564"/>
                <a:gd name="T87" fmla="*/ 1358 h 2053"/>
                <a:gd name="T88" fmla="*/ 267 w 1564"/>
                <a:gd name="T89" fmla="*/ 1263 h 2053"/>
                <a:gd name="T90" fmla="*/ 140 w 1564"/>
                <a:gd name="T91" fmla="*/ 1073 h 2053"/>
                <a:gd name="T92" fmla="*/ 119 w 1564"/>
                <a:gd name="T93" fmla="*/ 875 h 2053"/>
                <a:gd name="T94" fmla="*/ 119 w 1564"/>
                <a:gd name="T95" fmla="*/ 688 h 2053"/>
                <a:gd name="T96" fmla="*/ 140 w 1564"/>
                <a:gd name="T97" fmla="*/ 490 h 2053"/>
                <a:gd name="T98" fmla="*/ 267 w 1564"/>
                <a:gd name="T99" fmla="*/ 300 h 2053"/>
                <a:gd name="T100" fmla="*/ 442 w 1564"/>
                <a:gd name="T101" fmla="*/ 205 h 2053"/>
                <a:gd name="T102" fmla="*/ 614 w 1564"/>
                <a:gd name="T103" fmla="*/ 133 h 2053"/>
                <a:gd name="T104" fmla="*/ 806 w 1564"/>
                <a:gd name="T105" fmla="*/ 76 h 2053"/>
                <a:gd name="T106" fmla="*/ 1030 w 1564"/>
                <a:gd name="T107" fmla="*/ 121 h 2053"/>
                <a:gd name="T108" fmla="*/ 1185 w 1564"/>
                <a:gd name="T109" fmla="*/ 247 h 2053"/>
                <a:gd name="T110" fmla="*/ 1316 w 1564"/>
                <a:gd name="T111" fmla="*/ 379 h 2053"/>
                <a:gd name="T112" fmla="*/ 1443 w 1564"/>
                <a:gd name="T113" fmla="*/ 533 h 2053"/>
                <a:gd name="T114" fmla="*/ 1487 w 1564"/>
                <a:gd name="T115" fmla="*/ 758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724"/>
                  </a:move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5"/>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cubicBezTo>
                    <a:pt x="1542" y="839"/>
                    <a:pt x="1542" y="839"/>
                    <a:pt x="1542" y="839"/>
                  </a:cubicBezTo>
                  <a:cubicBezTo>
                    <a:pt x="1542" y="839"/>
                    <a:pt x="1542" y="839"/>
                    <a:pt x="1542" y="839"/>
                  </a:cubicBezTo>
                  <a:cubicBezTo>
                    <a:pt x="1564" y="803"/>
                    <a:pt x="1564" y="759"/>
                    <a:pt x="1542" y="724"/>
                  </a:cubicBez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246" y="1824"/>
                  </a:move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cubicBezTo>
                    <a:pt x="1389" y="1841"/>
                    <a:pt x="1389" y="1841"/>
                    <a:pt x="1389" y="1841"/>
                  </a:cubicBezTo>
                  <a:lnTo>
                    <a:pt x="1246" y="1824"/>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1"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293350" y="3694113"/>
              <a:ext cx="857250" cy="815975"/>
            </a:xfrm>
            <a:custGeom>
              <a:avLst/>
              <a:gdLst>
                <a:gd name="T0" fmla="*/ 23 w 770"/>
                <a:gd name="T1" fmla="*/ 335 h 733"/>
                <a:gd name="T2" fmla="*/ 167 w 770"/>
                <a:gd name="T3" fmla="*/ 468 h 733"/>
                <a:gd name="T4" fmla="*/ 129 w 770"/>
                <a:gd name="T5" fmla="*/ 659 h 733"/>
                <a:gd name="T6" fmla="*/ 152 w 770"/>
                <a:gd name="T7" fmla="*/ 718 h 733"/>
                <a:gd name="T8" fmla="*/ 186 w 770"/>
                <a:gd name="T9" fmla="*/ 729 h 733"/>
                <a:gd name="T10" fmla="*/ 214 w 770"/>
                <a:gd name="T11" fmla="*/ 722 h 733"/>
                <a:gd name="T12" fmla="*/ 385 w 770"/>
                <a:gd name="T13" fmla="*/ 626 h 733"/>
                <a:gd name="T14" fmla="*/ 556 w 770"/>
                <a:gd name="T15" fmla="*/ 722 h 733"/>
                <a:gd name="T16" fmla="*/ 618 w 770"/>
                <a:gd name="T17" fmla="*/ 718 h 733"/>
                <a:gd name="T18" fmla="*/ 641 w 770"/>
                <a:gd name="T19" fmla="*/ 659 h 733"/>
                <a:gd name="T20" fmla="*/ 603 w 770"/>
                <a:gd name="T21" fmla="*/ 468 h 733"/>
                <a:gd name="T22" fmla="*/ 747 w 770"/>
                <a:gd name="T23" fmla="*/ 335 h 733"/>
                <a:gd name="T24" fmla="*/ 763 w 770"/>
                <a:gd name="T25" fmla="*/ 274 h 733"/>
                <a:gd name="T26" fmla="*/ 714 w 770"/>
                <a:gd name="T27" fmla="*/ 234 h 733"/>
                <a:gd name="T28" fmla="*/ 520 w 770"/>
                <a:gd name="T29" fmla="*/ 211 h 733"/>
                <a:gd name="T30" fmla="*/ 438 w 770"/>
                <a:gd name="T31" fmla="*/ 33 h 733"/>
                <a:gd name="T32" fmla="*/ 385 w 770"/>
                <a:gd name="T33" fmla="*/ 0 h 733"/>
                <a:gd name="T34" fmla="*/ 332 w 770"/>
                <a:gd name="T35" fmla="*/ 33 h 733"/>
                <a:gd name="T36" fmla="*/ 250 w 770"/>
                <a:gd name="T37" fmla="*/ 211 h 733"/>
                <a:gd name="T38" fmla="*/ 56 w 770"/>
                <a:gd name="T39" fmla="*/ 234 h 733"/>
                <a:gd name="T40" fmla="*/ 7 w 770"/>
                <a:gd name="T41" fmla="*/ 274 h 733"/>
                <a:gd name="T42" fmla="*/ 23 w 770"/>
                <a:gd name="T43" fmla="*/ 335 h 733"/>
                <a:gd name="T44" fmla="*/ 276 w 770"/>
                <a:gd name="T45" fmla="*/ 273 h 733"/>
                <a:gd name="T46" fmla="*/ 301 w 770"/>
                <a:gd name="T47" fmla="*/ 255 h 733"/>
                <a:gd name="T48" fmla="*/ 385 w 770"/>
                <a:gd name="T49" fmla="*/ 73 h 733"/>
                <a:gd name="T50" fmla="*/ 469 w 770"/>
                <a:gd name="T51" fmla="*/ 255 h 733"/>
                <a:gd name="T52" fmla="*/ 494 w 770"/>
                <a:gd name="T53" fmla="*/ 273 h 733"/>
                <a:gd name="T54" fmla="*/ 693 w 770"/>
                <a:gd name="T55" fmla="*/ 297 h 733"/>
                <a:gd name="T56" fmla="*/ 546 w 770"/>
                <a:gd name="T57" fmla="*/ 432 h 733"/>
                <a:gd name="T58" fmla="*/ 536 w 770"/>
                <a:gd name="T59" fmla="*/ 462 h 733"/>
                <a:gd name="T60" fmla="*/ 575 w 770"/>
                <a:gd name="T61" fmla="*/ 659 h 733"/>
                <a:gd name="T62" fmla="*/ 401 w 770"/>
                <a:gd name="T63" fmla="*/ 561 h 733"/>
                <a:gd name="T64" fmla="*/ 385 w 770"/>
                <a:gd name="T65" fmla="*/ 557 h 733"/>
                <a:gd name="T66" fmla="*/ 369 w 770"/>
                <a:gd name="T67" fmla="*/ 561 h 733"/>
                <a:gd name="T68" fmla="*/ 195 w 770"/>
                <a:gd name="T69" fmla="*/ 659 h 733"/>
                <a:gd name="T70" fmla="*/ 234 w 770"/>
                <a:gd name="T71" fmla="*/ 462 h 733"/>
                <a:gd name="T72" fmla="*/ 224 w 770"/>
                <a:gd name="T73" fmla="*/ 432 h 733"/>
                <a:gd name="T74" fmla="*/ 77 w 770"/>
                <a:gd name="T75" fmla="*/ 297 h 733"/>
                <a:gd name="T76" fmla="*/ 276 w 770"/>
                <a:gd name="T77" fmla="*/ 27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23" y="335"/>
                  </a:move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2"/>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lose/>
                  <a:moveTo>
                    <a:pt x="276" y="273"/>
                  </a:move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cubicBezTo>
                    <a:pt x="546" y="432"/>
                    <a:pt x="546" y="432"/>
                    <a:pt x="546" y="432"/>
                  </a:cubicBez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lnTo>
                    <a:pt x="276" y="2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grpSp>
      <p:sp>
        <p:nvSpPr>
          <p:cNvPr id="7" name="稻壳儿榴莲果果"/>
          <p:cNvSpPr/>
          <p:nvPr/>
        </p:nvSpPr>
        <p:spPr>
          <a:xfrm>
            <a:off x="1061560" y="4513818"/>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9" name="稻壳儿榴莲果果"/>
          <p:cNvSpPr/>
          <p:nvPr/>
        </p:nvSpPr>
        <p:spPr>
          <a:xfrm>
            <a:off x="1061560" y="4897482"/>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1" name="稻壳儿榴莲果果"/>
          <p:cNvSpPr/>
          <p:nvPr/>
        </p:nvSpPr>
        <p:spPr>
          <a:xfrm>
            <a:off x="1061560" y="5276851"/>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3" name="稻壳儿榴莲果果"/>
          <p:cNvSpPr/>
          <p:nvPr/>
        </p:nvSpPr>
        <p:spPr>
          <a:xfrm>
            <a:off x="1061560" y="5656220"/>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7" name="稻壳儿榴莲果果"/>
          <p:cNvSpPr txBox="1"/>
          <p:nvPr/>
        </p:nvSpPr>
        <p:spPr>
          <a:xfrm>
            <a:off x="1085590" y="4529758"/>
            <a:ext cx="748923" cy="261610"/>
          </a:xfrm>
          <a:prstGeom prst="rect">
            <a:avLst/>
          </a:prstGeom>
          <a:noFill/>
        </p:spPr>
        <p:txBody>
          <a:bodyPr wrap="none" rtlCol="0">
            <a:spAutoFit/>
          </a:bodyPr>
          <a:lstStyle/>
          <a:p>
            <a:r>
              <a:rPr lang="zh-CN" altLang="en-US" sz="1100" dirty="0" smtClean="0">
                <a:solidFill>
                  <a:srgbClr val="FFFFFF"/>
                </a:solidFill>
                <a:latin typeface="+mj-lt"/>
                <a:ea typeface="Open Sans" panose="020B0606030504020204" charset="0"/>
                <a:cs typeface="Open Sans" panose="020B0606030504020204" charset="0"/>
              </a:rPr>
              <a:t>添加标题</a:t>
            </a:r>
            <a:endParaRPr lang="id-ID" sz="1100" dirty="0">
              <a:solidFill>
                <a:srgbClr val="FFFFFF"/>
              </a:solidFill>
              <a:latin typeface="+mj-lt"/>
              <a:ea typeface="Open Sans" panose="020B0606030504020204" charset="0"/>
              <a:cs typeface="Open Sans" panose="020B0606030504020204" charset="0"/>
            </a:endParaRPr>
          </a:p>
        </p:txBody>
      </p:sp>
      <p:sp>
        <p:nvSpPr>
          <p:cNvPr id="18" name="稻壳儿榴莲果果"/>
          <p:cNvSpPr txBox="1"/>
          <p:nvPr/>
        </p:nvSpPr>
        <p:spPr>
          <a:xfrm>
            <a:off x="1085590" y="4919029"/>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19" name="稻壳儿榴莲果果"/>
          <p:cNvSpPr txBox="1"/>
          <p:nvPr/>
        </p:nvSpPr>
        <p:spPr>
          <a:xfrm>
            <a:off x="1085590" y="5299041"/>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20" name="稻壳儿榴莲果果"/>
          <p:cNvSpPr txBox="1"/>
          <p:nvPr/>
        </p:nvSpPr>
        <p:spPr>
          <a:xfrm>
            <a:off x="1085590" y="5683350"/>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57" name="稻壳儿榴莲果果"/>
          <p:cNvSpPr txBox="1"/>
          <p:nvPr/>
        </p:nvSpPr>
        <p:spPr>
          <a:xfrm>
            <a:off x="1006140" y="2381644"/>
            <a:ext cx="3761044" cy="1198880"/>
          </a:xfrm>
          <a:prstGeom prst="rect">
            <a:avLst/>
          </a:prstGeom>
          <a:noFill/>
        </p:spPr>
        <p:txBody>
          <a:bodyPr wrap="square" rtlCol="0">
            <a:spAutoFit/>
          </a:bodyPr>
          <a:lstStyle/>
          <a:p>
            <a:pPr algn="just">
              <a:lnSpc>
                <a:spcPct val="150000"/>
              </a:lnSpc>
            </a:pPr>
            <a:r>
              <a:rPr lang="en-US" altLang="zh-CN" sz="1600"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曲柄作等速转动</a:t>
            </a:r>
            <a:r>
              <a:rPr lang="zh-CN" altLang="en-US" sz="1600" dirty="0" smtClean="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sz="1600"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如果摇杆摆动时空回行程的平均速度大于工作行程的平均速度</a:t>
            </a:r>
            <a:r>
              <a:rPr lang="zh-CN" altLang="en-US" sz="1600" dirty="0" smtClean="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sz="1600"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这种性质称为机构的急回特性。</a:t>
            </a:r>
            <a:endParaRPr lang="en-US" altLang="zh-CN" sz="1600"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60" name="稻壳儿榴莲果果"/>
          <p:cNvSpPr/>
          <p:nvPr/>
        </p:nvSpPr>
        <p:spPr>
          <a:xfrm>
            <a:off x="1085589" y="1789799"/>
            <a:ext cx="3683607"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（一）急回特性</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1" name="稻壳儿榴莲果果"/>
          <p:cNvSpPr/>
          <p:nvPr/>
        </p:nvSpPr>
        <p:spPr>
          <a:xfrm>
            <a:off x="9097010" y="2433955"/>
            <a:ext cx="269875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在生产实际中往往要求连杆机构不仅能实现预期的运动规律，而且还要具有良好的传力特性，即运转轻便，效率高。</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62" name="稻壳儿榴莲果果"/>
          <p:cNvSpPr txBox="1"/>
          <p:nvPr/>
        </p:nvSpPr>
        <p:spPr>
          <a:xfrm>
            <a:off x="8475980" y="1767205"/>
            <a:ext cx="314134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（二）传力特性</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6" name="稻壳儿榴莲果果"/>
          <p:cNvSpPr/>
          <p:nvPr/>
        </p:nvSpPr>
        <p:spPr>
          <a:xfrm>
            <a:off x="5257992" y="4974915"/>
            <a:ext cx="2505508"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缝纫机的脚踏机构，就是利用皮带轮的惯性作用使机构能通过死点位置。</a:t>
            </a:r>
            <a:endParaRPr lang="en-US" altLang="zh-CN"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67" name="稻壳儿榴莲果果"/>
          <p:cNvSpPr txBox="1"/>
          <p:nvPr/>
        </p:nvSpPr>
        <p:spPr>
          <a:xfrm>
            <a:off x="5257800" y="4529455"/>
            <a:ext cx="305752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（三）死点位置</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68" name="稻壳儿榴莲果果"/>
          <p:cNvPicPr/>
          <p:nvPr/>
        </p:nvPicPr>
        <p:blipFill rotWithShape="1">
          <a:blip r:embed="rId1" cstate="print"/>
          <a:srcRect l="16693" r="16693"/>
          <a:stretch>
            <a:fillRect/>
          </a:stretch>
        </p:blipFill>
        <p:spPr>
          <a:xfrm>
            <a:off x="5151816" y="1700213"/>
            <a:ext cx="2761862" cy="2761862"/>
          </a:xfrm>
          <a:prstGeom prst="ellipse">
            <a:avLst/>
          </a:prstGeom>
        </p:spPr>
      </p:pic>
      <p:sp>
        <p:nvSpPr>
          <p:cNvPr id="6"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1123995" y="203562"/>
            <a:ext cx="426593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三、四杆机构传动特性</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92455" y="1259840"/>
            <a:ext cx="6779895"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平面四杆机构设计的基本问题包括满足预定的运动规律要求、满足预定的连杆位置要求、满足预定的轨迹要求。其设计方法主要有图解法、解析法。在此仅介绍图解法。</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给定行程速比系数 K 和滑块的行程 S，设计曲柄滑块机构。</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首先，按式（1-3-2）算出极位角 θ；然后，作 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 等于滑块的行程 S，如图所示。从 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 两点分别作∠C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O=∠C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O=∠90°-θ，得 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O 与 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O 的交点 O。这样，得∠C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OC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=2θ。再以 O 为圆心、OC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 为半径作圆 L。如给出偏距 e 的值，则解就可以确定。如前所述，点 A 的范围也有所限制。</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当点 A 确定后，连接 AC</a:t>
            </a:r>
            <a:r>
              <a:rPr sz="1600" baseline="-25000" dirty="0">
                <a:solidFill>
                  <a:schemeClr val="tx1">
                    <a:lumMod val="95000"/>
                    <a:lumOff val="5000"/>
                  </a:schemeClr>
                </a:solidFill>
                <a:latin typeface="宋体" panose="02010600030101010101" pitchFamily="2" charset="-122"/>
                <a:cs typeface="Arial" panose="020B0604020202020204" pitchFamily="34" charset="0"/>
              </a:rPr>
              <a:t>1</a:t>
            </a:r>
            <a:r>
              <a:rPr sz="1600" dirty="0">
                <a:solidFill>
                  <a:schemeClr val="tx1">
                    <a:lumMod val="95000"/>
                    <a:lumOff val="5000"/>
                  </a:schemeClr>
                </a:solidFill>
                <a:latin typeface="宋体" panose="02010600030101010101" pitchFamily="2" charset="-122"/>
                <a:cs typeface="Arial" panose="020B0604020202020204" pitchFamily="34" charset="0"/>
              </a:rPr>
              <a:t> 和 AC</a:t>
            </a:r>
            <a:r>
              <a:rPr sz="1600" baseline="-25000" dirty="0">
                <a:solidFill>
                  <a:schemeClr val="tx1">
                    <a:lumMod val="95000"/>
                    <a:lumOff val="5000"/>
                  </a:schemeClr>
                </a:solidFill>
                <a:latin typeface="宋体" panose="02010600030101010101" pitchFamily="2" charset="-122"/>
                <a:cs typeface="Arial" panose="020B0604020202020204" pitchFamily="34" charset="0"/>
              </a:rPr>
              <a:t>2</a:t>
            </a:r>
            <a:r>
              <a:rPr sz="1600" dirty="0">
                <a:solidFill>
                  <a:schemeClr val="tx1">
                    <a:lumMod val="95000"/>
                    <a:lumOff val="5000"/>
                  </a:schemeClr>
                </a:solidFill>
                <a:latin typeface="宋体" panose="02010600030101010101" pitchFamily="2" charset="-122"/>
                <a:cs typeface="Arial" panose="020B0604020202020204" pitchFamily="34" charset="0"/>
              </a:rPr>
              <a:t>。根据式 a =        ，算出曲柄 1 的长度 a。以A 为圆心，a 为半径作圆，该圆即为曲柄 AB 上点 B 的轨迹。</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96347" y="204197"/>
            <a:ext cx="467423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四、平面四杆机构的设计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cstate="print"/>
          <a:stretch>
            <a:fillRect/>
          </a:stretch>
        </p:blipFill>
        <p:spPr>
          <a:xfrm>
            <a:off x="7372350" y="1583055"/>
            <a:ext cx="4819650" cy="3257550"/>
          </a:xfrm>
          <a:prstGeom prst="rect">
            <a:avLst/>
          </a:prstGeom>
        </p:spPr>
      </p:pic>
      <p:graphicFrame>
        <p:nvGraphicFramePr>
          <p:cNvPr id="6" name="对象 5">
            <a:hlinkClick r:id="" action="ppaction://ole?verb=0"/>
          </p:cNvPr>
          <p:cNvGraphicFramePr/>
          <p:nvPr/>
        </p:nvGraphicFramePr>
        <p:xfrm>
          <a:off x="4859655" y="4197350"/>
          <a:ext cx="711200" cy="393700"/>
        </p:xfrm>
        <a:graphic>
          <a:graphicData uri="http://schemas.openxmlformats.org/presentationml/2006/ole">
            <mc:AlternateContent xmlns:mc="http://schemas.openxmlformats.org/markup-compatibility/2006">
              <mc:Choice xmlns:v="urn:schemas-microsoft-com:vml" Requires="v">
                <p:oleObj spid="_x0000_s1025" name="" r:id="rId2" imgW="17068800" imgH="9448800" progId="">
                  <p:embed/>
                </p:oleObj>
              </mc:Choice>
              <mc:Fallback>
                <p:oleObj name="" r:id="rId2" imgW="17068800" imgH="9448800" progId="">
                  <p:embed/>
                  <p:pic>
                    <p:nvPicPr>
                      <p:cNvPr id="0" name="图片 1024" descr="image18"/>
                      <p:cNvPicPr/>
                      <p:nvPr/>
                    </p:nvPicPr>
                    <p:blipFill>
                      <a:blip r:embed="rId3"/>
                      <a:stretch>
                        <a:fillRect/>
                      </a:stretch>
                    </p:blipFill>
                    <p:spPr>
                      <a:xfrm>
                        <a:off x="4859655" y="4197350"/>
                        <a:ext cx="711200" cy="39370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08241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凸轮机构的选型与设计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1704975" y="2414905"/>
            <a:ext cx="2541905" cy="32766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pPr algn="l">
              <a:buClrTx/>
              <a:buSzTx/>
              <a:buFontTx/>
            </a:pPr>
            <a:r>
              <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（一）凸轮机构的应用</a:t>
            </a:r>
            <a:endPar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367090" y="2742843"/>
            <a:ext cx="4022155"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凸轮机构主要由凸轮</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从动件和机架三个基本构件组成</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能将主动件的连续等速动变为从动件的往复变速或歇动</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在自动机械</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半自动机械中应用非常广泛</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27" name="稻壳儿榴莲果果"/>
          <p:cNvSpPr/>
          <p:nvPr/>
        </p:nvSpPr>
        <p:spPr>
          <a:xfrm>
            <a:off x="7553960" y="2177415"/>
            <a:ext cx="377126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凸轮机构按凸轮的形状可分为盘形凸轮机构、移动凸轮机构和圆柱凸轮机构。其中盘形凸轮是凸轮的最基本形式。</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53775" y="1940132"/>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（二）凸轮机构的分类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p:nvPr/>
        </p:nvSpPr>
        <p:spPr>
          <a:xfrm>
            <a:off x="7553960" y="4690110"/>
            <a:ext cx="375221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凸轮机构结构简单、紧凑，占据空间较小；具有多用性和灵活性，从动件的运动规律取决于凸轮轮廓曲线的形状，几乎能满足任意要求的从动件的运动规律。</a:t>
            </a:r>
            <a:endParaRPr lang="en-US" sz="1600" dirty="0">
              <a:latin typeface="宋体" panose="02010600030101010101" pitchFamily="2" charset="-122"/>
              <a:cs typeface="Arial" panose="020B0604020202020204" pitchFamily="34" charset="0"/>
            </a:endParaRPr>
          </a:p>
        </p:txBody>
      </p:sp>
      <p:sp>
        <p:nvSpPr>
          <p:cNvPr id="30" name="稻壳儿榴莲果果"/>
          <p:cNvSpPr txBox="1"/>
          <p:nvPr/>
        </p:nvSpPr>
        <p:spPr>
          <a:xfrm>
            <a:off x="7572825" y="4415775"/>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（三）凸轮机构的特点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932860" y="204197"/>
            <a:ext cx="589915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一、了解凸轮机构的用途和分类</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592455" y="4243705"/>
            <a:ext cx="508698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如果以直角坐标系的纵坐标代表从动件的位移 s，横坐标代表凸轮的转角 φ ，则可以画出从动件位移 s 与凸轮转角 φ 之间的关系线图，简称从动件位移图。由于大多数凸轮作等速转动，其转角与时间成正比，因此该线图的横坐标也代表时间 t。</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2" name="稻壳儿榴莲果果"/>
          <p:cNvSpPr txBox="1"/>
          <p:nvPr/>
        </p:nvSpPr>
        <p:spPr>
          <a:xfrm>
            <a:off x="793962" y="378308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（一）凸轮的基本概念</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198870" y="4342130"/>
            <a:ext cx="5670550"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1. 等速运动规律</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2. 等加速—等减速运动规律</a:t>
            </a:r>
            <a:endParaRPr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3. 余弦加速运动规律</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4" name="稻壳儿榴莲果果"/>
          <p:cNvSpPr txBox="1"/>
          <p:nvPr/>
        </p:nvSpPr>
        <p:spPr>
          <a:xfrm>
            <a:off x="6473222"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（二）从动件的常用运动规律</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1084263" y="226031"/>
            <a:ext cx="467423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二、认知从动件运动规律</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cstate="print"/>
          <a:stretch>
            <a:fillRect/>
          </a:stretch>
        </p:blipFill>
        <p:spPr>
          <a:xfrm>
            <a:off x="592455" y="809625"/>
            <a:ext cx="5165725" cy="2973705"/>
          </a:xfrm>
          <a:prstGeom prst="rect">
            <a:avLst/>
          </a:prstGeom>
        </p:spPr>
      </p:pic>
      <p:pic>
        <p:nvPicPr>
          <p:cNvPr id="5" name="图片 4"/>
          <p:cNvPicPr>
            <a:picLocks noChangeAspect="1"/>
          </p:cNvPicPr>
          <p:nvPr/>
        </p:nvPicPr>
        <p:blipFill>
          <a:blip r:embed="rId2" cstate="print"/>
          <a:stretch>
            <a:fillRect/>
          </a:stretch>
        </p:blipFill>
        <p:spPr>
          <a:xfrm>
            <a:off x="6029325" y="809625"/>
            <a:ext cx="5100955" cy="2973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2"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grpSp>
        <p:nvGrpSpPr>
          <p:cNvPr id="6" name="组合 5"/>
          <p:cNvGrpSpPr/>
          <p:nvPr/>
        </p:nvGrpSpPr>
        <p:grpSpPr>
          <a:xfrm>
            <a:off x="1410970" y="1333500"/>
            <a:ext cx="9725660" cy="5027930"/>
            <a:chOff x="1211986" y="1320587"/>
            <a:chExt cx="10024257" cy="4747065"/>
          </a:xfrm>
        </p:grpSpPr>
        <p:pic>
          <p:nvPicPr>
            <p:cNvPr id="19" name="稻壳儿榴莲果果"/>
            <p:cNvPicPr/>
            <p:nvPr/>
          </p:nvPicPr>
          <p:blipFill rotWithShape="1">
            <a:blip r:embed="rId1" cstate="print"/>
            <a:srcRect l="16693" r="16693"/>
            <a:stretch>
              <a:fillRect/>
            </a:stretch>
          </p:blipFill>
          <p:spPr>
            <a:xfrm>
              <a:off x="8836626" y="1320587"/>
              <a:ext cx="2384425" cy="2295525"/>
            </a:xfrm>
            <a:prstGeom prst="rect">
              <a:avLst/>
            </a:prstGeom>
          </p:spPr>
        </p:pic>
        <p:sp>
          <p:nvSpPr>
            <p:cNvPr id="15666" name="稻壳儿榴莲果果"/>
            <p:cNvSpPr/>
            <p:nvPr/>
          </p:nvSpPr>
          <p:spPr>
            <a:xfrm>
              <a:off x="3619880" y="1328441"/>
              <a:ext cx="2680819" cy="4720231"/>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68" name="稻壳儿榴莲果果"/>
            <p:cNvSpPr/>
            <p:nvPr/>
          </p:nvSpPr>
          <p:spPr>
            <a:xfrm>
              <a:off x="6347167" y="1327786"/>
              <a:ext cx="2384332" cy="4739866"/>
            </a:xfrm>
            <a:prstGeom prst="roundRect">
              <a:avLst>
                <a:gd name="adj" fmla="val 0"/>
              </a:avLst>
            </a:prstGeom>
            <a:solidFill>
              <a:srgbClr val="12569A"/>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673" name="稻壳儿榴莲果果"/>
            <p:cNvSpPr txBox="1"/>
            <p:nvPr/>
          </p:nvSpPr>
          <p:spPr>
            <a:xfrm>
              <a:off x="6300698" y="1449523"/>
              <a:ext cx="2535520" cy="570751"/>
            </a:xfrm>
            <a:prstGeom prst="rect">
              <a:avLst/>
            </a:prstGeom>
            <a:ln w="12700">
              <a:miter lim="400000"/>
            </a:ln>
          </p:spPr>
          <p:txBody>
            <a:bodyPr wrap="square" lIns="25400" tIns="25400" rIns="25400" bIns="25400">
              <a:spAutoFit/>
            </a:bodyPr>
            <a:lstStyle/>
            <a:p>
              <a:pPr algn="l">
                <a:defRPr sz="4000" b="0" cap="all">
                  <a:solidFill>
                    <a:srgbClr val="FFFFFF"/>
                  </a:solidFill>
                  <a:latin typeface="Open Sans Bold"/>
                  <a:ea typeface="Open Sans Bold"/>
                  <a:cs typeface="Open Sans Bold"/>
                  <a:sym typeface="Open Sans Bold"/>
                </a:defRPr>
              </a:pPr>
              <a:r>
                <a:rPr lang="zh-CN" altLang="en-US" sz="1800" dirty="0" smtClean="0">
                  <a:solidFill>
                    <a:srgbClr val="FFFFFF"/>
                  </a:solidFill>
                  <a:latin typeface="宋体" panose="02010600030101010101" pitchFamily="2" charset="-122"/>
                  <a:ea typeface="宋体" panose="02010600030101010101" pitchFamily="2" charset="-122"/>
                </a:rPr>
                <a:t>（二）对心直动滚子从动件盘形凸轮的设计</a:t>
              </a:r>
              <a:endParaRPr lang="zh-CN" altLang="en-US" sz="1800" dirty="0" smtClean="0">
                <a:solidFill>
                  <a:srgbClr val="FFFFFF"/>
                </a:solidFill>
                <a:latin typeface="宋体" panose="02010600030101010101" pitchFamily="2" charset="-122"/>
                <a:ea typeface="宋体" panose="02010600030101010101" pitchFamily="2" charset="-122"/>
              </a:endParaRPr>
            </a:p>
          </p:txBody>
        </p:sp>
        <p:pic>
          <p:nvPicPr>
            <p:cNvPr id="17" name="稻壳儿榴莲果果"/>
            <p:cNvPicPr/>
            <p:nvPr/>
          </p:nvPicPr>
          <p:blipFill rotWithShape="1">
            <a:blip r:embed="rId2" cstate="print"/>
            <a:srcRect l="11532" r="21854"/>
            <a:stretch>
              <a:fillRect/>
            </a:stretch>
          </p:blipFill>
          <p:spPr>
            <a:xfrm>
              <a:off x="1211986" y="1327395"/>
              <a:ext cx="2384425" cy="2295525"/>
            </a:xfrm>
            <a:prstGeom prst="rect">
              <a:avLst/>
            </a:prstGeom>
          </p:spPr>
        </p:pic>
        <p:pic>
          <p:nvPicPr>
            <p:cNvPr id="20" name="稻壳儿榴莲果果"/>
            <p:cNvPicPr/>
            <p:nvPr/>
          </p:nvPicPr>
          <p:blipFill rotWithShape="1">
            <a:blip r:embed="rId3" cstate="print"/>
            <a:srcRect l="16693" r="16693"/>
            <a:stretch>
              <a:fillRect/>
            </a:stretch>
          </p:blipFill>
          <p:spPr>
            <a:xfrm>
              <a:off x="1235089" y="3753207"/>
              <a:ext cx="2384425" cy="2295525"/>
            </a:xfrm>
            <a:prstGeom prst="rect">
              <a:avLst/>
            </a:prstGeom>
          </p:spPr>
        </p:pic>
        <p:pic>
          <p:nvPicPr>
            <p:cNvPr id="22" name="稻壳儿榴莲果果"/>
            <p:cNvPicPr/>
            <p:nvPr/>
          </p:nvPicPr>
          <p:blipFill rotWithShape="1">
            <a:blip r:embed="rId4" cstate="print"/>
            <a:srcRect l="16693" r="16693"/>
            <a:stretch>
              <a:fillRect/>
            </a:stretch>
          </p:blipFill>
          <p:spPr>
            <a:xfrm>
              <a:off x="8850231" y="3742431"/>
              <a:ext cx="2386012" cy="2295525"/>
            </a:xfrm>
            <a:prstGeom prst="rect">
              <a:avLst/>
            </a:prstGeom>
          </p:spPr>
        </p:pic>
        <p:sp>
          <p:nvSpPr>
            <p:cNvPr id="23" name="稻壳儿榴莲果果"/>
            <p:cNvSpPr/>
            <p:nvPr/>
          </p:nvSpPr>
          <p:spPr>
            <a:xfrm>
              <a:off x="3799754" y="1999341"/>
              <a:ext cx="2291195" cy="14808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已知凸轮的基圆半径 rmin = 15mm，凸轮以等角速度 ω 沿逆时针方向回转</a:t>
              </a:r>
              <a:r>
                <a:rPr lang="zh-CN" alt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a:t>
              </a:r>
              <a:endParaRPr lang="zh-CN" alt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24" name="稻壳儿榴莲果果"/>
            <p:cNvSpPr txBox="1"/>
            <p:nvPr/>
          </p:nvSpPr>
          <p:spPr>
            <a:xfrm>
              <a:off x="3596318" y="1449523"/>
              <a:ext cx="2828081" cy="6091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（一）对心直动尖顶从动件盘形凸轮的设计</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2" name="稻壳儿榴莲果果"/>
          <p:cNvSpPr/>
          <p:nvPr/>
        </p:nvSpPr>
        <p:spPr>
          <a:xfrm>
            <a:off x="912540" y="161017"/>
            <a:ext cx="426593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三、图解设计凸轮轮廓</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392892" y="2115329"/>
            <a:ext cx="2222943" cy="415417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rPr>
              <a:t>首先，把滚子中心看作尖顶从动件的尖顶，按照上面的方法画出一条轮廓曲线β0；再以β0 上各点为中心，以滚子半径为半径，画出一系列圆；最后作这些圆的包络线 β，它便是使用滚子从动件时凸轮的实际轮廓，而 β0 称为此凸轮的理论轮廓。</a:t>
            </a:r>
            <a:endParaRPr lang="en-US" sz="1600"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nvSpPr>
        <p:spPr>
          <a:xfrm>
            <a:off x="1046956"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8" name="稻壳儿榴莲果果"/>
          <p:cNvSpPr/>
          <p:nvPr/>
        </p:nvSpPr>
        <p:spPr>
          <a:xfrm>
            <a:off x="8274844" y="19100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1" name="稻壳儿榴莲果果"/>
          <p:cNvSpPr/>
          <p:nvPr/>
        </p:nvSpPr>
        <p:spPr>
          <a:xfrm>
            <a:off x="4660900"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2" name="稻壳儿榴莲果果"/>
          <p:cNvSpPr/>
          <p:nvPr/>
        </p:nvSpPr>
        <p:spPr>
          <a:xfrm>
            <a:off x="1046956"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13" name="稻壳儿榴莲果果"/>
          <p:cNvSpPr/>
          <p:nvPr/>
        </p:nvSpPr>
        <p:spPr>
          <a:xfrm>
            <a:off x="8274844" y="4221480"/>
            <a:ext cx="2870200" cy="1816100"/>
          </a:xfrm>
          <a:prstGeom prst="rect">
            <a:avLst/>
          </a:prstGeom>
          <a:solidFill>
            <a:schemeClr val="bg1">
              <a:lumMod val="95000"/>
            </a:schemeClr>
          </a:solidFill>
          <a:ln>
            <a:noFill/>
          </a:ln>
          <a:effectLst>
            <a:outerShdw blurRad="2667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10536263" y="2125705"/>
            <a:ext cx="298300" cy="435274"/>
          </a:xfrm>
          <a:custGeom>
            <a:avLst/>
            <a:gdLst>
              <a:gd name="T0" fmla="*/ 280 w 513"/>
              <a:gd name="T1" fmla="*/ 519 h 745"/>
              <a:gd name="T2" fmla="*/ 280 w 513"/>
              <a:gd name="T3" fmla="*/ 466 h 745"/>
              <a:gd name="T4" fmla="*/ 256 w 513"/>
              <a:gd name="T5" fmla="*/ 442 h 745"/>
              <a:gd name="T6" fmla="*/ 233 w 513"/>
              <a:gd name="T7" fmla="*/ 466 h 745"/>
              <a:gd name="T8" fmla="*/ 233 w 513"/>
              <a:gd name="T9" fmla="*/ 519 h 745"/>
              <a:gd name="T10" fmla="*/ 210 w 513"/>
              <a:gd name="T11" fmla="*/ 559 h 745"/>
              <a:gd name="T12" fmla="*/ 256 w 513"/>
              <a:gd name="T13" fmla="*/ 605 h 745"/>
              <a:gd name="T14" fmla="*/ 303 w 513"/>
              <a:gd name="T15" fmla="*/ 559 h 745"/>
              <a:gd name="T16" fmla="*/ 280 w 513"/>
              <a:gd name="T17" fmla="*/ 519 h 745"/>
              <a:gd name="T18" fmla="*/ 466 w 513"/>
              <a:gd name="T19" fmla="*/ 675 h 745"/>
              <a:gd name="T20" fmla="*/ 443 w 513"/>
              <a:gd name="T21" fmla="*/ 699 h 745"/>
              <a:gd name="T22" fmla="*/ 70 w 513"/>
              <a:gd name="T23" fmla="*/ 699 h 745"/>
              <a:gd name="T24" fmla="*/ 47 w 513"/>
              <a:gd name="T25" fmla="*/ 675 h 745"/>
              <a:gd name="T26" fmla="*/ 47 w 513"/>
              <a:gd name="T27" fmla="*/ 396 h 745"/>
              <a:gd name="T28" fmla="*/ 70 w 513"/>
              <a:gd name="T29" fmla="*/ 372 h 745"/>
              <a:gd name="T30" fmla="*/ 443 w 513"/>
              <a:gd name="T31" fmla="*/ 372 h 745"/>
              <a:gd name="T32" fmla="*/ 466 w 513"/>
              <a:gd name="T33" fmla="*/ 396 h 745"/>
              <a:gd name="T34" fmla="*/ 466 w 513"/>
              <a:gd name="T35" fmla="*/ 675 h 745"/>
              <a:gd name="T36" fmla="*/ 117 w 513"/>
              <a:gd name="T37" fmla="*/ 186 h 745"/>
              <a:gd name="T38" fmla="*/ 256 w 513"/>
              <a:gd name="T39" fmla="*/ 46 h 745"/>
              <a:gd name="T40" fmla="*/ 396 w 513"/>
              <a:gd name="T41" fmla="*/ 186 h 745"/>
              <a:gd name="T42" fmla="*/ 396 w 513"/>
              <a:gd name="T43" fmla="*/ 326 h 745"/>
              <a:gd name="T44" fmla="*/ 117 w 513"/>
              <a:gd name="T45" fmla="*/ 326 h 745"/>
              <a:gd name="T46" fmla="*/ 117 w 513"/>
              <a:gd name="T47" fmla="*/ 186 h 745"/>
              <a:gd name="T48" fmla="*/ 443 w 513"/>
              <a:gd name="T49" fmla="*/ 326 h 745"/>
              <a:gd name="T50" fmla="*/ 443 w 513"/>
              <a:gd name="T51" fmla="*/ 186 h 745"/>
              <a:gd name="T52" fmla="*/ 256 w 513"/>
              <a:gd name="T53" fmla="*/ 0 h 745"/>
              <a:gd name="T54" fmla="*/ 70 w 513"/>
              <a:gd name="T55" fmla="*/ 186 h 745"/>
              <a:gd name="T56" fmla="*/ 70 w 513"/>
              <a:gd name="T57" fmla="*/ 326 h 745"/>
              <a:gd name="T58" fmla="*/ 0 w 513"/>
              <a:gd name="T59" fmla="*/ 396 h 745"/>
              <a:gd name="T60" fmla="*/ 0 w 513"/>
              <a:gd name="T61" fmla="*/ 675 h 745"/>
              <a:gd name="T62" fmla="*/ 70 w 513"/>
              <a:gd name="T63" fmla="*/ 745 h 745"/>
              <a:gd name="T64" fmla="*/ 443 w 513"/>
              <a:gd name="T65" fmla="*/ 745 h 745"/>
              <a:gd name="T66" fmla="*/ 513 w 513"/>
              <a:gd name="T67" fmla="*/ 675 h 745"/>
              <a:gd name="T68" fmla="*/ 513 w 513"/>
              <a:gd name="T69" fmla="*/ 396 h 745"/>
              <a:gd name="T70" fmla="*/ 443 w 513"/>
              <a:gd name="T71" fmla="*/ 326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745">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536263" y="4358308"/>
            <a:ext cx="401126" cy="394551"/>
          </a:xfrm>
          <a:custGeom>
            <a:avLst/>
            <a:gdLst>
              <a:gd name="T0" fmla="*/ 424 w 643"/>
              <a:gd name="T1" fmla="*/ 314 h 629"/>
              <a:gd name="T2" fmla="*/ 321 w 643"/>
              <a:gd name="T3" fmla="*/ 415 h 629"/>
              <a:gd name="T4" fmla="*/ 218 w 643"/>
              <a:gd name="T5" fmla="*/ 314 h 629"/>
              <a:gd name="T6" fmla="*/ 321 w 643"/>
              <a:gd name="T7" fmla="*/ 213 h 629"/>
              <a:gd name="T8" fmla="*/ 424 w 643"/>
              <a:gd name="T9" fmla="*/ 314 h 629"/>
              <a:gd name="T10" fmla="*/ 554 w 643"/>
              <a:gd name="T11" fmla="*/ 242 h 629"/>
              <a:gd name="T12" fmla="*/ 538 w 643"/>
              <a:gd name="T13" fmla="*/ 204 h 629"/>
              <a:gd name="T14" fmla="*/ 572 w 643"/>
              <a:gd name="T15" fmla="*/ 115 h 629"/>
              <a:gd name="T16" fmla="*/ 522 w 643"/>
              <a:gd name="T17" fmla="*/ 66 h 629"/>
              <a:gd name="T18" fmla="*/ 434 w 643"/>
              <a:gd name="T19" fmla="*/ 102 h 629"/>
              <a:gd name="T20" fmla="*/ 395 w 643"/>
              <a:gd name="T21" fmla="*/ 86 h 629"/>
              <a:gd name="T22" fmla="*/ 355 w 643"/>
              <a:gd name="T23" fmla="*/ 0 h 629"/>
              <a:gd name="T24" fmla="*/ 285 w 643"/>
              <a:gd name="T25" fmla="*/ 0 h 629"/>
              <a:gd name="T26" fmla="*/ 248 w 643"/>
              <a:gd name="T27" fmla="*/ 86 h 629"/>
              <a:gd name="T28" fmla="*/ 208 w 643"/>
              <a:gd name="T29" fmla="*/ 102 h 629"/>
              <a:gd name="T30" fmla="*/ 118 w 643"/>
              <a:gd name="T31" fmla="*/ 68 h 629"/>
              <a:gd name="T32" fmla="*/ 68 w 643"/>
              <a:gd name="T33" fmla="*/ 117 h 629"/>
              <a:gd name="T34" fmla="*/ 104 w 643"/>
              <a:gd name="T35" fmla="*/ 204 h 629"/>
              <a:gd name="T36" fmla="*/ 88 w 643"/>
              <a:gd name="T37" fmla="*/ 243 h 629"/>
              <a:gd name="T38" fmla="*/ 0 w 643"/>
              <a:gd name="T39" fmla="*/ 281 h 629"/>
              <a:gd name="T40" fmla="*/ 0 w 643"/>
              <a:gd name="T41" fmla="*/ 350 h 629"/>
              <a:gd name="T42" fmla="*/ 88 w 643"/>
              <a:gd name="T43" fmla="*/ 386 h 629"/>
              <a:gd name="T44" fmla="*/ 105 w 643"/>
              <a:gd name="T45" fmla="*/ 425 h 629"/>
              <a:gd name="T46" fmla="*/ 70 w 643"/>
              <a:gd name="T47" fmla="*/ 513 h 629"/>
              <a:gd name="T48" fmla="*/ 120 w 643"/>
              <a:gd name="T49" fmla="*/ 562 h 629"/>
              <a:gd name="T50" fmla="*/ 209 w 643"/>
              <a:gd name="T51" fmla="*/ 527 h 629"/>
              <a:gd name="T52" fmla="*/ 248 w 643"/>
              <a:gd name="T53" fmla="*/ 543 h 629"/>
              <a:gd name="T54" fmla="*/ 288 w 643"/>
              <a:gd name="T55" fmla="*/ 629 h 629"/>
              <a:gd name="T56" fmla="*/ 358 w 643"/>
              <a:gd name="T57" fmla="*/ 629 h 629"/>
              <a:gd name="T58" fmla="*/ 395 w 643"/>
              <a:gd name="T59" fmla="*/ 542 h 629"/>
              <a:gd name="T60" fmla="*/ 434 w 643"/>
              <a:gd name="T61" fmla="*/ 526 h 629"/>
              <a:gd name="T62" fmla="*/ 525 w 643"/>
              <a:gd name="T63" fmla="*/ 560 h 629"/>
              <a:gd name="T64" fmla="*/ 574 w 643"/>
              <a:gd name="T65" fmla="*/ 511 h 629"/>
              <a:gd name="T66" fmla="*/ 538 w 643"/>
              <a:gd name="T67" fmla="*/ 424 h 629"/>
              <a:gd name="T68" fmla="*/ 554 w 643"/>
              <a:gd name="T69" fmla="*/ 386 h 629"/>
              <a:gd name="T70" fmla="*/ 643 w 643"/>
              <a:gd name="T71" fmla="*/ 347 h 629"/>
              <a:gd name="T72" fmla="*/ 643 w 643"/>
              <a:gd name="T73" fmla="*/ 278 h 629"/>
              <a:gd name="T74" fmla="*/ 554 w 643"/>
              <a:gd name="T75" fmla="*/ 242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3" h="629">
                <a:moveTo>
                  <a:pt x="424" y="314"/>
                </a:moveTo>
                <a:cubicBezTo>
                  <a:pt x="424" y="370"/>
                  <a:pt x="378" y="415"/>
                  <a:pt x="321" y="415"/>
                </a:cubicBezTo>
                <a:cubicBezTo>
                  <a:pt x="265" y="415"/>
                  <a:pt x="218" y="370"/>
                  <a:pt x="218" y="314"/>
                </a:cubicBezTo>
                <a:cubicBezTo>
                  <a:pt x="218" y="259"/>
                  <a:pt x="265" y="213"/>
                  <a:pt x="321" y="213"/>
                </a:cubicBezTo>
                <a:cubicBezTo>
                  <a:pt x="378" y="213"/>
                  <a:pt x="424" y="259"/>
                  <a:pt x="424" y="314"/>
                </a:cubicBezTo>
                <a:close/>
                <a:moveTo>
                  <a:pt x="554" y="242"/>
                </a:moveTo>
                <a:lnTo>
                  <a:pt x="538" y="204"/>
                </a:lnTo>
                <a:cubicBezTo>
                  <a:pt x="538" y="204"/>
                  <a:pt x="576" y="118"/>
                  <a:pt x="572" y="115"/>
                </a:cubicBezTo>
                <a:lnTo>
                  <a:pt x="522" y="66"/>
                </a:lnTo>
                <a:cubicBezTo>
                  <a:pt x="519" y="63"/>
                  <a:pt x="434" y="102"/>
                  <a:pt x="434" y="102"/>
                </a:cubicBezTo>
                <a:lnTo>
                  <a:pt x="395" y="86"/>
                </a:lnTo>
                <a:cubicBezTo>
                  <a:pt x="395" y="86"/>
                  <a:pt x="360" y="0"/>
                  <a:pt x="355" y="0"/>
                </a:cubicBezTo>
                <a:lnTo>
                  <a:pt x="285" y="0"/>
                </a:lnTo>
                <a:cubicBezTo>
                  <a:pt x="280" y="0"/>
                  <a:pt x="248" y="86"/>
                  <a:pt x="248" y="86"/>
                </a:cubicBezTo>
                <a:lnTo>
                  <a:pt x="208" y="102"/>
                </a:lnTo>
                <a:cubicBezTo>
                  <a:pt x="208" y="102"/>
                  <a:pt x="121" y="65"/>
                  <a:pt x="118" y="68"/>
                </a:cubicBezTo>
                <a:lnTo>
                  <a:pt x="68" y="117"/>
                </a:lnTo>
                <a:cubicBezTo>
                  <a:pt x="65" y="121"/>
                  <a:pt x="104" y="204"/>
                  <a:pt x="104" y="204"/>
                </a:cubicBezTo>
                <a:lnTo>
                  <a:pt x="88" y="243"/>
                </a:lnTo>
                <a:cubicBezTo>
                  <a:pt x="88" y="243"/>
                  <a:pt x="0" y="276"/>
                  <a:pt x="0" y="281"/>
                </a:cubicBezTo>
                <a:lnTo>
                  <a:pt x="0" y="350"/>
                </a:lnTo>
                <a:cubicBezTo>
                  <a:pt x="0" y="355"/>
                  <a:pt x="88" y="386"/>
                  <a:pt x="88" y="386"/>
                </a:cubicBezTo>
                <a:lnTo>
                  <a:pt x="105" y="425"/>
                </a:lnTo>
                <a:cubicBezTo>
                  <a:pt x="105" y="425"/>
                  <a:pt x="67" y="510"/>
                  <a:pt x="70" y="513"/>
                </a:cubicBezTo>
                <a:lnTo>
                  <a:pt x="120" y="562"/>
                </a:lnTo>
                <a:cubicBezTo>
                  <a:pt x="123" y="565"/>
                  <a:pt x="209" y="527"/>
                  <a:pt x="209" y="527"/>
                </a:cubicBezTo>
                <a:lnTo>
                  <a:pt x="248" y="543"/>
                </a:lnTo>
                <a:cubicBezTo>
                  <a:pt x="248" y="543"/>
                  <a:pt x="283" y="629"/>
                  <a:pt x="288" y="629"/>
                </a:cubicBezTo>
                <a:lnTo>
                  <a:pt x="358" y="629"/>
                </a:lnTo>
                <a:cubicBezTo>
                  <a:pt x="363" y="629"/>
                  <a:pt x="395" y="542"/>
                  <a:pt x="395" y="542"/>
                </a:cubicBezTo>
                <a:lnTo>
                  <a:pt x="434" y="526"/>
                </a:lnTo>
                <a:cubicBezTo>
                  <a:pt x="434" y="526"/>
                  <a:pt x="521" y="563"/>
                  <a:pt x="525" y="560"/>
                </a:cubicBezTo>
                <a:lnTo>
                  <a:pt x="574" y="511"/>
                </a:lnTo>
                <a:cubicBezTo>
                  <a:pt x="578" y="508"/>
                  <a:pt x="538" y="424"/>
                  <a:pt x="538" y="424"/>
                </a:cubicBezTo>
                <a:lnTo>
                  <a:pt x="554" y="386"/>
                </a:lnTo>
                <a:cubicBezTo>
                  <a:pt x="554" y="386"/>
                  <a:pt x="643" y="352"/>
                  <a:pt x="643" y="347"/>
                </a:cubicBezTo>
                <a:lnTo>
                  <a:pt x="643" y="278"/>
                </a:lnTo>
                <a:cubicBezTo>
                  <a:pt x="643" y="273"/>
                  <a:pt x="554" y="242"/>
                  <a:pt x="554" y="24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8" name="稻壳儿榴莲果果"/>
          <p:cNvSpPr>
            <a:spLocks noEditPoints="1"/>
          </p:cNvSpPr>
          <p:nvPr/>
        </p:nvSpPr>
        <p:spPr bwMode="auto">
          <a:xfrm>
            <a:off x="3057861" y="2125705"/>
            <a:ext cx="468757" cy="340914"/>
          </a:xfrm>
          <a:custGeom>
            <a:avLst/>
            <a:gdLst>
              <a:gd name="T0" fmla="*/ 241 w 805"/>
              <a:gd name="T1" fmla="*/ 415 h 588"/>
              <a:gd name="T2" fmla="*/ 277 w 805"/>
              <a:gd name="T3" fmla="*/ 415 h 588"/>
              <a:gd name="T4" fmla="*/ 476 w 805"/>
              <a:gd name="T5" fmla="*/ 109 h 588"/>
              <a:gd name="T6" fmla="*/ 37 w 805"/>
              <a:gd name="T7" fmla="*/ 376 h 588"/>
              <a:gd name="T8" fmla="*/ 476 w 805"/>
              <a:gd name="T9" fmla="*/ 376 h 588"/>
              <a:gd name="T10" fmla="*/ 288 w 805"/>
              <a:gd name="T11" fmla="*/ 415 h 588"/>
              <a:gd name="T12" fmla="*/ 229 w 805"/>
              <a:gd name="T13" fmla="*/ 415 h 588"/>
              <a:gd name="T14" fmla="*/ 288 w 805"/>
              <a:gd name="T15" fmla="*/ 415 h 588"/>
              <a:gd name="T16" fmla="*/ 513 w 805"/>
              <a:gd name="T17" fmla="*/ 423 h 588"/>
              <a:gd name="T18" fmla="*/ 308 w 805"/>
              <a:gd name="T19" fmla="*/ 458 h 588"/>
              <a:gd name="T20" fmla="*/ 360 w 805"/>
              <a:gd name="T21" fmla="*/ 561 h 588"/>
              <a:gd name="T22" fmla="*/ 205 w 805"/>
              <a:gd name="T23" fmla="*/ 561 h 588"/>
              <a:gd name="T24" fmla="*/ 153 w 805"/>
              <a:gd name="T25" fmla="*/ 527 h 588"/>
              <a:gd name="T26" fmla="*/ 34 w 805"/>
              <a:gd name="T27" fmla="*/ 458 h 588"/>
              <a:gd name="T28" fmla="*/ 0 w 805"/>
              <a:gd name="T29" fmla="*/ 107 h 588"/>
              <a:gd name="T30" fmla="*/ 479 w 805"/>
              <a:gd name="T31" fmla="*/ 73 h 588"/>
              <a:gd name="T32" fmla="*/ 714 w 805"/>
              <a:gd name="T33" fmla="*/ 393 h 588"/>
              <a:gd name="T34" fmla="*/ 651 w 805"/>
              <a:gd name="T35" fmla="*/ 393 h 588"/>
              <a:gd name="T36" fmla="*/ 714 w 805"/>
              <a:gd name="T37" fmla="*/ 393 h 588"/>
              <a:gd name="T38" fmla="*/ 682 w 805"/>
              <a:gd name="T39" fmla="*/ 442 h 588"/>
              <a:gd name="T40" fmla="*/ 682 w 805"/>
              <a:gd name="T41" fmla="*/ 344 h 588"/>
              <a:gd name="T42" fmla="*/ 756 w 805"/>
              <a:gd name="T43" fmla="*/ 218 h 588"/>
              <a:gd name="T44" fmla="*/ 603 w 805"/>
              <a:gd name="T45" fmla="*/ 241 h 588"/>
              <a:gd name="T46" fmla="*/ 756 w 805"/>
              <a:gd name="T47" fmla="*/ 218 h 588"/>
              <a:gd name="T48" fmla="*/ 585 w 805"/>
              <a:gd name="T49" fmla="*/ 31 h 588"/>
              <a:gd name="T50" fmla="*/ 774 w 805"/>
              <a:gd name="T51" fmla="*/ 558 h 588"/>
              <a:gd name="T52" fmla="*/ 805 w 805"/>
              <a:gd name="T53" fmla="*/ 16 h 588"/>
              <a:gd name="T54" fmla="*/ 790 w 805"/>
              <a:gd name="T55" fmla="*/ 588 h 588"/>
              <a:gd name="T56" fmla="*/ 555 w 805"/>
              <a:gd name="T57" fmla="*/ 573 h 588"/>
              <a:gd name="T58" fmla="*/ 570 w 805"/>
              <a:gd name="T59" fmla="*/ 0 h 588"/>
              <a:gd name="T60" fmla="*/ 805 w 805"/>
              <a:gd name="T61" fmla="*/ 16 h 588"/>
              <a:gd name="T62" fmla="*/ 603 w 805"/>
              <a:gd name="T63" fmla="*/ 71 h 588"/>
              <a:gd name="T64" fmla="*/ 756 w 805"/>
              <a:gd name="T65" fmla="*/ 123 h 588"/>
              <a:gd name="T66" fmla="*/ 756 w 805"/>
              <a:gd name="T67" fmla="*/ 179 h 588"/>
              <a:gd name="T68" fmla="*/ 603 w 805"/>
              <a:gd name="T69" fmla="*/ 202 h 588"/>
              <a:gd name="T70" fmla="*/ 756 w 805"/>
              <a:gd name="T71" fmla="*/ 179 h 588"/>
              <a:gd name="T72" fmla="*/ 603 w 805"/>
              <a:gd name="T73" fmla="*/ 163 h 588"/>
              <a:gd name="T74" fmla="*/ 756 w 805"/>
              <a:gd name="T75" fmla="*/ 14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5" h="588">
                <a:moveTo>
                  <a:pt x="259" y="397"/>
                </a:moveTo>
                <a:cubicBezTo>
                  <a:pt x="249" y="397"/>
                  <a:pt x="241" y="405"/>
                  <a:pt x="241" y="415"/>
                </a:cubicBezTo>
                <a:cubicBezTo>
                  <a:pt x="241" y="425"/>
                  <a:pt x="249" y="434"/>
                  <a:pt x="259" y="434"/>
                </a:cubicBezTo>
                <a:cubicBezTo>
                  <a:pt x="269" y="434"/>
                  <a:pt x="277" y="425"/>
                  <a:pt x="277" y="415"/>
                </a:cubicBezTo>
                <a:cubicBezTo>
                  <a:pt x="277" y="405"/>
                  <a:pt x="269" y="397"/>
                  <a:pt x="259" y="397"/>
                </a:cubicBezTo>
                <a:close/>
                <a:moveTo>
                  <a:pt x="476" y="109"/>
                </a:moveTo>
                <a:lnTo>
                  <a:pt x="37" y="109"/>
                </a:lnTo>
                <a:lnTo>
                  <a:pt x="37" y="376"/>
                </a:lnTo>
                <a:lnTo>
                  <a:pt x="476" y="376"/>
                </a:lnTo>
                <a:lnTo>
                  <a:pt x="476" y="376"/>
                </a:lnTo>
                <a:lnTo>
                  <a:pt x="476" y="109"/>
                </a:lnTo>
                <a:close/>
                <a:moveTo>
                  <a:pt x="288" y="415"/>
                </a:moveTo>
                <a:cubicBezTo>
                  <a:pt x="288" y="399"/>
                  <a:pt x="275" y="386"/>
                  <a:pt x="259" y="386"/>
                </a:cubicBezTo>
                <a:cubicBezTo>
                  <a:pt x="242" y="386"/>
                  <a:pt x="229" y="399"/>
                  <a:pt x="229" y="415"/>
                </a:cubicBezTo>
                <a:cubicBezTo>
                  <a:pt x="229" y="432"/>
                  <a:pt x="242" y="445"/>
                  <a:pt x="259" y="445"/>
                </a:cubicBezTo>
                <a:cubicBezTo>
                  <a:pt x="275" y="445"/>
                  <a:pt x="288" y="432"/>
                  <a:pt x="288" y="415"/>
                </a:cubicBezTo>
                <a:close/>
                <a:moveTo>
                  <a:pt x="513" y="107"/>
                </a:moveTo>
                <a:lnTo>
                  <a:pt x="513" y="423"/>
                </a:lnTo>
                <a:cubicBezTo>
                  <a:pt x="513" y="442"/>
                  <a:pt x="498" y="458"/>
                  <a:pt x="479" y="458"/>
                </a:cubicBezTo>
                <a:lnTo>
                  <a:pt x="308" y="458"/>
                </a:lnTo>
                <a:cubicBezTo>
                  <a:pt x="308" y="458"/>
                  <a:pt x="298" y="527"/>
                  <a:pt x="360" y="527"/>
                </a:cubicBezTo>
                <a:lnTo>
                  <a:pt x="360" y="561"/>
                </a:lnTo>
                <a:lnTo>
                  <a:pt x="308" y="561"/>
                </a:lnTo>
                <a:lnTo>
                  <a:pt x="205" y="561"/>
                </a:lnTo>
                <a:lnTo>
                  <a:pt x="153" y="561"/>
                </a:lnTo>
                <a:lnTo>
                  <a:pt x="153" y="527"/>
                </a:lnTo>
                <a:cubicBezTo>
                  <a:pt x="212" y="527"/>
                  <a:pt x="205" y="458"/>
                  <a:pt x="205" y="458"/>
                </a:cubicBezTo>
                <a:lnTo>
                  <a:pt x="34" y="458"/>
                </a:lnTo>
                <a:cubicBezTo>
                  <a:pt x="15" y="458"/>
                  <a:pt x="0" y="442"/>
                  <a:pt x="0" y="423"/>
                </a:cubicBezTo>
                <a:lnTo>
                  <a:pt x="0" y="107"/>
                </a:lnTo>
                <a:cubicBezTo>
                  <a:pt x="0" y="88"/>
                  <a:pt x="15" y="73"/>
                  <a:pt x="34" y="73"/>
                </a:cubicBezTo>
                <a:lnTo>
                  <a:pt x="479" y="73"/>
                </a:lnTo>
                <a:cubicBezTo>
                  <a:pt x="498" y="73"/>
                  <a:pt x="513" y="88"/>
                  <a:pt x="513" y="107"/>
                </a:cubicBezTo>
                <a:close/>
                <a:moveTo>
                  <a:pt x="714" y="393"/>
                </a:moveTo>
                <a:cubicBezTo>
                  <a:pt x="714" y="376"/>
                  <a:pt x="699" y="362"/>
                  <a:pt x="682" y="362"/>
                </a:cubicBezTo>
                <a:cubicBezTo>
                  <a:pt x="665" y="362"/>
                  <a:pt x="651" y="376"/>
                  <a:pt x="651" y="393"/>
                </a:cubicBezTo>
                <a:cubicBezTo>
                  <a:pt x="651" y="411"/>
                  <a:pt x="665" y="425"/>
                  <a:pt x="682" y="425"/>
                </a:cubicBezTo>
                <a:cubicBezTo>
                  <a:pt x="699" y="425"/>
                  <a:pt x="714" y="411"/>
                  <a:pt x="714" y="393"/>
                </a:cubicBezTo>
                <a:close/>
                <a:moveTo>
                  <a:pt x="731" y="393"/>
                </a:moveTo>
                <a:cubicBezTo>
                  <a:pt x="731" y="421"/>
                  <a:pt x="709" y="442"/>
                  <a:pt x="682" y="442"/>
                </a:cubicBezTo>
                <a:cubicBezTo>
                  <a:pt x="655" y="442"/>
                  <a:pt x="633" y="421"/>
                  <a:pt x="633" y="393"/>
                </a:cubicBezTo>
                <a:cubicBezTo>
                  <a:pt x="633" y="366"/>
                  <a:pt x="655" y="344"/>
                  <a:pt x="682" y="344"/>
                </a:cubicBezTo>
                <a:cubicBezTo>
                  <a:pt x="709" y="344"/>
                  <a:pt x="731" y="366"/>
                  <a:pt x="731" y="393"/>
                </a:cubicBezTo>
                <a:close/>
                <a:moveTo>
                  <a:pt x="756" y="218"/>
                </a:moveTo>
                <a:lnTo>
                  <a:pt x="603" y="218"/>
                </a:lnTo>
                <a:lnTo>
                  <a:pt x="603" y="241"/>
                </a:lnTo>
                <a:lnTo>
                  <a:pt x="756" y="241"/>
                </a:lnTo>
                <a:lnTo>
                  <a:pt x="756" y="218"/>
                </a:lnTo>
                <a:close/>
                <a:moveTo>
                  <a:pt x="774" y="31"/>
                </a:moveTo>
                <a:lnTo>
                  <a:pt x="585" y="31"/>
                </a:lnTo>
                <a:lnTo>
                  <a:pt x="585" y="558"/>
                </a:lnTo>
                <a:lnTo>
                  <a:pt x="774" y="558"/>
                </a:lnTo>
                <a:lnTo>
                  <a:pt x="774" y="31"/>
                </a:lnTo>
                <a:close/>
                <a:moveTo>
                  <a:pt x="805" y="16"/>
                </a:moveTo>
                <a:lnTo>
                  <a:pt x="805" y="573"/>
                </a:lnTo>
                <a:cubicBezTo>
                  <a:pt x="805" y="581"/>
                  <a:pt x="798" y="588"/>
                  <a:pt x="790" y="588"/>
                </a:cubicBezTo>
                <a:lnTo>
                  <a:pt x="570" y="588"/>
                </a:lnTo>
                <a:cubicBezTo>
                  <a:pt x="561" y="588"/>
                  <a:pt x="555" y="581"/>
                  <a:pt x="555" y="573"/>
                </a:cubicBezTo>
                <a:lnTo>
                  <a:pt x="555" y="16"/>
                </a:lnTo>
                <a:cubicBezTo>
                  <a:pt x="555" y="7"/>
                  <a:pt x="561" y="0"/>
                  <a:pt x="570" y="0"/>
                </a:cubicBezTo>
                <a:lnTo>
                  <a:pt x="790" y="0"/>
                </a:lnTo>
                <a:cubicBezTo>
                  <a:pt x="798" y="0"/>
                  <a:pt x="805" y="7"/>
                  <a:pt x="805" y="16"/>
                </a:cubicBezTo>
                <a:close/>
                <a:moveTo>
                  <a:pt x="756" y="71"/>
                </a:moveTo>
                <a:lnTo>
                  <a:pt x="603" y="71"/>
                </a:lnTo>
                <a:lnTo>
                  <a:pt x="603" y="123"/>
                </a:lnTo>
                <a:lnTo>
                  <a:pt x="756" y="123"/>
                </a:lnTo>
                <a:lnTo>
                  <a:pt x="756" y="71"/>
                </a:lnTo>
                <a:close/>
                <a:moveTo>
                  <a:pt x="756" y="179"/>
                </a:moveTo>
                <a:lnTo>
                  <a:pt x="603" y="179"/>
                </a:lnTo>
                <a:lnTo>
                  <a:pt x="603" y="202"/>
                </a:lnTo>
                <a:lnTo>
                  <a:pt x="756" y="202"/>
                </a:lnTo>
                <a:lnTo>
                  <a:pt x="756" y="179"/>
                </a:lnTo>
                <a:close/>
                <a:moveTo>
                  <a:pt x="756" y="163"/>
                </a:moveTo>
                <a:lnTo>
                  <a:pt x="603" y="163"/>
                </a:lnTo>
                <a:lnTo>
                  <a:pt x="603" y="140"/>
                </a:lnTo>
                <a:lnTo>
                  <a:pt x="756" y="140"/>
                </a:lnTo>
                <a:lnTo>
                  <a:pt x="756" y="163"/>
                </a:ln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29" name="稻壳儿榴莲果果"/>
          <p:cNvSpPr>
            <a:spLocks noEditPoints="1"/>
          </p:cNvSpPr>
          <p:nvPr/>
        </p:nvSpPr>
        <p:spPr bwMode="auto">
          <a:xfrm>
            <a:off x="3162875" y="4358308"/>
            <a:ext cx="258728" cy="413967"/>
          </a:xfrm>
          <a:custGeom>
            <a:avLst/>
            <a:gdLst>
              <a:gd name="T0" fmla="*/ 402 w 447"/>
              <a:gd name="T1" fmla="*/ 603 h 715"/>
              <a:gd name="T2" fmla="*/ 44 w 447"/>
              <a:gd name="T3" fmla="*/ 603 h 715"/>
              <a:gd name="T4" fmla="*/ 44 w 447"/>
              <a:gd name="T5" fmla="*/ 111 h 715"/>
              <a:gd name="T6" fmla="*/ 402 w 447"/>
              <a:gd name="T7" fmla="*/ 111 h 715"/>
              <a:gd name="T8" fmla="*/ 402 w 447"/>
              <a:gd name="T9" fmla="*/ 603 h 715"/>
              <a:gd name="T10" fmla="*/ 223 w 447"/>
              <a:gd name="T11" fmla="*/ 692 h 715"/>
              <a:gd name="T12" fmla="*/ 190 w 447"/>
              <a:gd name="T13" fmla="*/ 659 h 715"/>
              <a:gd name="T14" fmla="*/ 223 w 447"/>
              <a:gd name="T15" fmla="*/ 625 h 715"/>
              <a:gd name="T16" fmla="*/ 257 w 447"/>
              <a:gd name="T17" fmla="*/ 659 h 715"/>
              <a:gd name="T18" fmla="*/ 223 w 447"/>
              <a:gd name="T19" fmla="*/ 692 h 715"/>
              <a:gd name="T20" fmla="*/ 145 w 447"/>
              <a:gd name="T21" fmla="*/ 44 h 715"/>
              <a:gd name="T22" fmla="*/ 301 w 447"/>
              <a:gd name="T23" fmla="*/ 44 h 715"/>
              <a:gd name="T24" fmla="*/ 313 w 447"/>
              <a:gd name="T25" fmla="*/ 56 h 715"/>
              <a:gd name="T26" fmla="*/ 301 w 447"/>
              <a:gd name="T27" fmla="*/ 67 h 715"/>
              <a:gd name="T28" fmla="*/ 145 w 447"/>
              <a:gd name="T29" fmla="*/ 67 h 715"/>
              <a:gd name="T30" fmla="*/ 134 w 447"/>
              <a:gd name="T31" fmla="*/ 56 h 715"/>
              <a:gd name="T32" fmla="*/ 145 w 447"/>
              <a:gd name="T33" fmla="*/ 44 h 715"/>
              <a:gd name="T34" fmla="*/ 402 w 447"/>
              <a:gd name="T35" fmla="*/ 0 h 715"/>
              <a:gd name="T36" fmla="*/ 44 w 447"/>
              <a:gd name="T37" fmla="*/ 0 h 715"/>
              <a:gd name="T38" fmla="*/ 0 w 447"/>
              <a:gd name="T39" fmla="*/ 44 h 715"/>
              <a:gd name="T40" fmla="*/ 0 w 447"/>
              <a:gd name="T41" fmla="*/ 670 h 715"/>
              <a:gd name="T42" fmla="*/ 44 w 447"/>
              <a:gd name="T43" fmla="*/ 715 h 715"/>
              <a:gd name="T44" fmla="*/ 402 w 447"/>
              <a:gd name="T45" fmla="*/ 715 h 715"/>
              <a:gd name="T46" fmla="*/ 447 w 447"/>
              <a:gd name="T47" fmla="*/ 670 h 715"/>
              <a:gd name="T48" fmla="*/ 447 w 447"/>
              <a:gd name="T49" fmla="*/ 44 h 715"/>
              <a:gd name="T50" fmla="*/ 402 w 447"/>
              <a:gd name="T51"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7" h="715">
                <a:moveTo>
                  <a:pt x="402" y="603"/>
                </a:moveTo>
                <a:lnTo>
                  <a:pt x="44" y="603"/>
                </a:lnTo>
                <a:lnTo>
                  <a:pt x="44" y="111"/>
                </a:lnTo>
                <a:lnTo>
                  <a:pt x="402" y="111"/>
                </a:lnTo>
                <a:lnTo>
                  <a:pt x="402" y="603"/>
                </a:lnTo>
                <a:close/>
                <a:moveTo>
                  <a:pt x="223" y="692"/>
                </a:moveTo>
                <a:cubicBezTo>
                  <a:pt x="205" y="692"/>
                  <a:pt x="190" y="677"/>
                  <a:pt x="190" y="659"/>
                </a:cubicBezTo>
                <a:cubicBezTo>
                  <a:pt x="190" y="640"/>
                  <a:pt x="205" y="625"/>
                  <a:pt x="223" y="625"/>
                </a:cubicBezTo>
                <a:cubicBezTo>
                  <a:pt x="242" y="625"/>
                  <a:pt x="257" y="640"/>
                  <a:pt x="257" y="659"/>
                </a:cubicBezTo>
                <a:cubicBezTo>
                  <a:pt x="257" y="677"/>
                  <a:pt x="242" y="692"/>
                  <a:pt x="223" y="692"/>
                </a:cubicBezTo>
                <a:close/>
                <a:moveTo>
                  <a:pt x="145" y="44"/>
                </a:moveTo>
                <a:lnTo>
                  <a:pt x="301" y="44"/>
                </a:lnTo>
                <a:cubicBezTo>
                  <a:pt x="308" y="44"/>
                  <a:pt x="313" y="49"/>
                  <a:pt x="313" y="56"/>
                </a:cubicBezTo>
                <a:cubicBezTo>
                  <a:pt x="313" y="62"/>
                  <a:pt x="308" y="67"/>
                  <a:pt x="301" y="67"/>
                </a:cubicBezTo>
                <a:lnTo>
                  <a:pt x="145" y="67"/>
                </a:lnTo>
                <a:cubicBezTo>
                  <a:pt x="139" y="67"/>
                  <a:pt x="134" y="62"/>
                  <a:pt x="134" y="56"/>
                </a:cubicBezTo>
                <a:cubicBezTo>
                  <a:pt x="134" y="49"/>
                  <a:pt x="139" y="44"/>
                  <a:pt x="145" y="44"/>
                </a:cubicBezTo>
                <a:close/>
                <a:moveTo>
                  <a:pt x="402" y="0"/>
                </a:moveTo>
                <a:lnTo>
                  <a:pt x="44" y="0"/>
                </a:lnTo>
                <a:cubicBezTo>
                  <a:pt x="20" y="0"/>
                  <a:pt x="0" y="20"/>
                  <a:pt x="0" y="44"/>
                </a:cubicBezTo>
                <a:lnTo>
                  <a:pt x="0" y="670"/>
                </a:lnTo>
                <a:cubicBezTo>
                  <a:pt x="0" y="695"/>
                  <a:pt x="20" y="715"/>
                  <a:pt x="44" y="715"/>
                </a:cubicBezTo>
                <a:lnTo>
                  <a:pt x="402" y="715"/>
                </a:lnTo>
                <a:cubicBezTo>
                  <a:pt x="427" y="715"/>
                  <a:pt x="447" y="695"/>
                  <a:pt x="447" y="670"/>
                </a:cubicBezTo>
                <a:lnTo>
                  <a:pt x="447" y="44"/>
                </a:lnTo>
                <a:cubicBezTo>
                  <a:pt x="447" y="20"/>
                  <a:pt x="427" y="0"/>
                  <a:pt x="402" y="0"/>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0" name="稻壳儿榴莲果果"/>
          <p:cNvSpPr>
            <a:spLocks noEditPoints="1"/>
          </p:cNvSpPr>
          <p:nvPr/>
        </p:nvSpPr>
        <p:spPr bwMode="auto">
          <a:xfrm>
            <a:off x="6873511" y="4358308"/>
            <a:ext cx="327911" cy="327911"/>
          </a:xfrm>
          <a:custGeom>
            <a:avLst/>
            <a:gdLst>
              <a:gd name="T0" fmla="*/ 406 w 496"/>
              <a:gd name="T1" fmla="*/ 492 h 496"/>
              <a:gd name="T2" fmla="*/ 5 w 496"/>
              <a:gd name="T3" fmla="*/ 89 h 496"/>
              <a:gd name="T4" fmla="*/ 6 w 496"/>
              <a:gd name="T5" fmla="*/ 0 h 496"/>
              <a:gd name="T6" fmla="*/ 495 w 496"/>
              <a:gd name="T7" fmla="*/ 493 h 496"/>
              <a:gd name="T8" fmla="*/ 406 w 496"/>
              <a:gd name="T9" fmla="*/ 492 h 496"/>
              <a:gd name="T10" fmla="*/ 78 w 496"/>
              <a:gd name="T11" fmla="*/ 419 h 496"/>
              <a:gd name="T12" fmla="*/ 78 w 496"/>
              <a:gd name="T13" fmla="*/ 479 h 496"/>
              <a:gd name="T14" fmla="*/ 17 w 496"/>
              <a:gd name="T15" fmla="*/ 479 h 496"/>
              <a:gd name="T16" fmla="*/ 17 w 496"/>
              <a:gd name="T17" fmla="*/ 419 h 496"/>
              <a:gd name="T18" fmla="*/ 78 w 496"/>
              <a:gd name="T19" fmla="*/ 419 h 496"/>
              <a:gd name="T20" fmla="*/ 227 w 496"/>
              <a:gd name="T21" fmla="*/ 492 h 496"/>
              <a:gd name="T22" fmla="*/ 138 w 496"/>
              <a:gd name="T23" fmla="*/ 492 h 496"/>
              <a:gd name="T24" fmla="*/ 4 w 496"/>
              <a:gd name="T25" fmla="*/ 357 h 496"/>
              <a:gd name="T26" fmla="*/ 5 w 496"/>
              <a:gd name="T27" fmla="*/ 268 h 496"/>
              <a:gd name="T28" fmla="*/ 227 w 496"/>
              <a:gd name="T29" fmla="*/ 492 h 496"/>
              <a:gd name="T30" fmla="*/ 361 w 496"/>
              <a:gd name="T31" fmla="*/ 492 h 496"/>
              <a:gd name="T32" fmla="*/ 272 w 496"/>
              <a:gd name="T33" fmla="*/ 492 h 496"/>
              <a:gd name="T34" fmla="*/ 5 w 496"/>
              <a:gd name="T35" fmla="*/ 223 h 496"/>
              <a:gd name="T36" fmla="*/ 5 w 496"/>
              <a:gd name="T37" fmla="*/ 134 h 496"/>
              <a:gd name="T38" fmla="*/ 361 w 496"/>
              <a:gd name="T39" fmla="*/ 492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96">
                <a:moveTo>
                  <a:pt x="406" y="492"/>
                </a:moveTo>
                <a:cubicBezTo>
                  <a:pt x="407" y="271"/>
                  <a:pt x="227" y="90"/>
                  <a:pt x="5" y="89"/>
                </a:cubicBezTo>
                <a:lnTo>
                  <a:pt x="6" y="0"/>
                </a:lnTo>
                <a:cubicBezTo>
                  <a:pt x="277" y="1"/>
                  <a:pt x="496" y="222"/>
                  <a:pt x="495" y="493"/>
                </a:cubicBezTo>
                <a:lnTo>
                  <a:pt x="406" y="492"/>
                </a:lnTo>
                <a:close/>
                <a:moveTo>
                  <a:pt x="78" y="419"/>
                </a:moveTo>
                <a:cubicBezTo>
                  <a:pt x="94" y="436"/>
                  <a:pt x="94" y="463"/>
                  <a:pt x="78" y="479"/>
                </a:cubicBezTo>
                <a:cubicBezTo>
                  <a:pt x="61" y="496"/>
                  <a:pt x="34" y="496"/>
                  <a:pt x="17" y="479"/>
                </a:cubicBezTo>
                <a:cubicBezTo>
                  <a:pt x="0" y="462"/>
                  <a:pt x="0" y="435"/>
                  <a:pt x="17" y="419"/>
                </a:cubicBezTo>
                <a:cubicBezTo>
                  <a:pt x="34" y="402"/>
                  <a:pt x="61" y="402"/>
                  <a:pt x="78" y="419"/>
                </a:cubicBezTo>
                <a:close/>
                <a:moveTo>
                  <a:pt x="227" y="492"/>
                </a:moveTo>
                <a:lnTo>
                  <a:pt x="138" y="492"/>
                </a:lnTo>
                <a:cubicBezTo>
                  <a:pt x="138" y="418"/>
                  <a:pt x="78" y="357"/>
                  <a:pt x="4" y="357"/>
                </a:cubicBezTo>
                <a:lnTo>
                  <a:pt x="5" y="268"/>
                </a:lnTo>
                <a:cubicBezTo>
                  <a:pt x="128" y="268"/>
                  <a:pt x="228" y="369"/>
                  <a:pt x="227" y="492"/>
                </a:cubicBezTo>
                <a:close/>
                <a:moveTo>
                  <a:pt x="361" y="492"/>
                </a:moveTo>
                <a:lnTo>
                  <a:pt x="272" y="492"/>
                </a:lnTo>
                <a:cubicBezTo>
                  <a:pt x="272" y="344"/>
                  <a:pt x="153" y="224"/>
                  <a:pt x="5" y="223"/>
                </a:cubicBezTo>
                <a:lnTo>
                  <a:pt x="5" y="134"/>
                </a:lnTo>
                <a:cubicBezTo>
                  <a:pt x="202" y="135"/>
                  <a:pt x="362" y="295"/>
                  <a:pt x="361" y="492"/>
                </a:cubicBezTo>
                <a:close/>
              </a:path>
            </a:pathLst>
          </a:custGeom>
          <a:solidFill>
            <a:srgbClr val="3F73DC"/>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1" name="稻壳儿榴莲果果"/>
          <p:cNvSpPr>
            <a:spLocks noEditPoints="1"/>
          </p:cNvSpPr>
          <p:nvPr/>
        </p:nvSpPr>
        <p:spPr bwMode="auto">
          <a:xfrm>
            <a:off x="6846743" y="2125705"/>
            <a:ext cx="353091" cy="471801"/>
          </a:xfrm>
          <a:custGeom>
            <a:avLst/>
            <a:gdLst>
              <a:gd name="T0" fmla="*/ 609 w 609"/>
              <a:gd name="T1" fmla="*/ 813 h 813"/>
              <a:gd name="T2" fmla="*/ 0 w 609"/>
              <a:gd name="T3" fmla="*/ 813 h 813"/>
              <a:gd name="T4" fmla="*/ 0 w 609"/>
              <a:gd name="T5" fmla="*/ 102 h 813"/>
              <a:gd name="T6" fmla="*/ 78 w 609"/>
              <a:gd name="T7" fmla="*/ 102 h 813"/>
              <a:gd name="T8" fmla="*/ 102 w 609"/>
              <a:gd name="T9" fmla="*/ 102 h 813"/>
              <a:gd name="T10" fmla="*/ 153 w 609"/>
              <a:gd name="T11" fmla="*/ 102 h 813"/>
              <a:gd name="T12" fmla="*/ 153 w 609"/>
              <a:gd name="T13" fmla="*/ 51 h 813"/>
              <a:gd name="T14" fmla="*/ 232 w 609"/>
              <a:gd name="T15" fmla="*/ 51 h 813"/>
              <a:gd name="T16" fmla="*/ 304 w 609"/>
              <a:gd name="T17" fmla="*/ 0 h 813"/>
              <a:gd name="T18" fmla="*/ 376 w 609"/>
              <a:gd name="T19" fmla="*/ 51 h 813"/>
              <a:gd name="T20" fmla="*/ 456 w 609"/>
              <a:gd name="T21" fmla="*/ 51 h 813"/>
              <a:gd name="T22" fmla="*/ 456 w 609"/>
              <a:gd name="T23" fmla="*/ 102 h 813"/>
              <a:gd name="T24" fmla="*/ 506 w 609"/>
              <a:gd name="T25" fmla="*/ 102 h 813"/>
              <a:gd name="T26" fmla="*/ 525 w 609"/>
              <a:gd name="T27" fmla="*/ 102 h 813"/>
              <a:gd name="T28" fmla="*/ 609 w 609"/>
              <a:gd name="T29" fmla="*/ 102 h 813"/>
              <a:gd name="T30" fmla="*/ 609 w 609"/>
              <a:gd name="T31" fmla="*/ 813 h 813"/>
              <a:gd name="T32" fmla="*/ 456 w 609"/>
              <a:gd name="T33" fmla="*/ 357 h 813"/>
              <a:gd name="T34" fmla="*/ 152 w 609"/>
              <a:gd name="T35" fmla="*/ 357 h 813"/>
              <a:gd name="T36" fmla="*/ 152 w 609"/>
              <a:gd name="T37" fmla="*/ 307 h 813"/>
              <a:gd name="T38" fmla="*/ 456 w 609"/>
              <a:gd name="T39" fmla="*/ 307 h 813"/>
              <a:gd name="T40" fmla="*/ 456 w 609"/>
              <a:gd name="T41" fmla="*/ 357 h 813"/>
              <a:gd name="T42" fmla="*/ 456 w 609"/>
              <a:gd name="T43" fmla="*/ 153 h 813"/>
              <a:gd name="T44" fmla="*/ 456 w 609"/>
              <a:gd name="T45" fmla="*/ 204 h 813"/>
              <a:gd name="T46" fmla="*/ 153 w 609"/>
              <a:gd name="T47" fmla="*/ 204 h 813"/>
              <a:gd name="T48" fmla="*/ 153 w 609"/>
              <a:gd name="T49" fmla="*/ 153 h 813"/>
              <a:gd name="T50" fmla="*/ 102 w 609"/>
              <a:gd name="T51" fmla="*/ 153 h 813"/>
              <a:gd name="T52" fmla="*/ 102 w 609"/>
              <a:gd name="T53" fmla="*/ 153 h 813"/>
              <a:gd name="T54" fmla="*/ 51 w 609"/>
              <a:gd name="T55" fmla="*/ 153 h 813"/>
              <a:gd name="T56" fmla="*/ 51 w 609"/>
              <a:gd name="T57" fmla="*/ 762 h 813"/>
              <a:gd name="T58" fmla="*/ 558 w 609"/>
              <a:gd name="T59" fmla="*/ 762 h 813"/>
              <a:gd name="T60" fmla="*/ 558 w 609"/>
              <a:gd name="T61" fmla="*/ 153 h 813"/>
              <a:gd name="T62" fmla="*/ 506 w 609"/>
              <a:gd name="T63" fmla="*/ 153 h 813"/>
              <a:gd name="T64" fmla="*/ 506 w 609"/>
              <a:gd name="T65" fmla="*/ 153 h 813"/>
              <a:gd name="T66" fmla="*/ 456 w 609"/>
              <a:gd name="T67" fmla="*/ 153 h 813"/>
              <a:gd name="T68" fmla="*/ 456 w 609"/>
              <a:gd name="T69" fmla="*/ 660 h 813"/>
              <a:gd name="T70" fmla="*/ 152 w 609"/>
              <a:gd name="T71" fmla="*/ 660 h 813"/>
              <a:gd name="T72" fmla="*/ 152 w 609"/>
              <a:gd name="T73" fmla="*/ 610 h 813"/>
              <a:gd name="T74" fmla="*/ 456 w 609"/>
              <a:gd name="T75" fmla="*/ 610 h 813"/>
              <a:gd name="T76" fmla="*/ 456 w 609"/>
              <a:gd name="T77" fmla="*/ 660 h 813"/>
              <a:gd name="T78" fmla="*/ 456 w 609"/>
              <a:gd name="T79" fmla="*/ 559 h 813"/>
              <a:gd name="T80" fmla="*/ 152 w 609"/>
              <a:gd name="T81" fmla="*/ 559 h 813"/>
              <a:gd name="T82" fmla="*/ 152 w 609"/>
              <a:gd name="T83" fmla="*/ 508 h 813"/>
              <a:gd name="T84" fmla="*/ 456 w 609"/>
              <a:gd name="T85" fmla="*/ 508 h 813"/>
              <a:gd name="T86" fmla="*/ 456 w 609"/>
              <a:gd name="T87" fmla="*/ 559 h 813"/>
              <a:gd name="T88" fmla="*/ 456 w 609"/>
              <a:gd name="T89" fmla="*/ 457 h 813"/>
              <a:gd name="T90" fmla="*/ 152 w 609"/>
              <a:gd name="T91" fmla="*/ 457 h 813"/>
              <a:gd name="T92" fmla="*/ 152 w 609"/>
              <a:gd name="T93" fmla="*/ 407 h 813"/>
              <a:gd name="T94" fmla="*/ 456 w 609"/>
              <a:gd name="T95" fmla="*/ 407 h 813"/>
              <a:gd name="T96" fmla="*/ 456 w 609"/>
              <a:gd name="T97" fmla="*/ 457 h 813"/>
              <a:gd name="T98" fmla="*/ 204 w 609"/>
              <a:gd name="T99" fmla="*/ 153 h 813"/>
              <a:gd name="T100" fmla="*/ 405 w 609"/>
              <a:gd name="T101" fmla="*/ 153 h 813"/>
              <a:gd name="T102" fmla="*/ 405 w 609"/>
              <a:gd name="T103" fmla="*/ 102 h 813"/>
              <a:gd name="T104" fmla="*/ 330 w 609"/>
              <a:gd name="T105" fmla="*/ 102 h 813"/>
              <a:gd name="T106" fmla="*/ 330 w 609"/>
              <a:gd name="T107" fmla="*/ 77 h 813"/>
              <a:gd name="T108" fmla="*/ 304 w 609"/>
              <a:gd name="T109" fmla="*/ 51 h 813"/>
              <a:gd name="T110" fmla="*/ 279 w 609"/>
              <a:gd name="T111" fmla="*/ 77 h 813"/>
              <a:gd name="T112" fmla="*/ 279 w 609"/>
              <a:gd name="T113" fmla="*/ 102 h 813"/>
              <a:gd name="T114" fmla="*/ 204 w 609"/>
              <a:gd name="T115" fmla="*/ 102 h 813"/>
              <a:gd name="T116" fmla="*/ 204 w 609"/>
              <a:gd name="T117" fmla="*/ 15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9" h="813">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bg1"/>
          </a:solidFill>
          <a:ln>
            <a:noFill/>
          </a:ln>
        </p:spPr>
        <p:txBody>
          <a:bodyPr vert="horz" wrap="square" lIns="146078" tIns="73039" rIns="146078" bIns="73039" numCol="1" anchor="t" anchorCtr="0" compatLnSpc="1"/>
          <a:lstStyle/>
          <a:p>
            <a:endParaRPr lang="en-US" sz="2875">
              <a:ea typeface="宋体" panose="02010600030101010101" pitchFamily="2" charset="-122"/>
              <a:cs typeface="宋体" panose="02010600030101010101" pitchFamily="2" charset="-122"/>
            </a:endParaRPr>
          </a:p>
        </p:txBody>
      </p:sp>
      <p:sp>
        <p:nvSpPr>
          <p:cNvPr id="32" name="稻壳儿榴莲果果"/>
          <p:cNvSpPr/>
          <p:nvPr/>
        </p:nvSpPr>
        <p:spPr>
          <a:xfrm>
            <a:off x="697230" y="2664460"/>
            <a:ext cx="321945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1. 凸轮机构的压力角和自锁</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2. 压力角与凸轮基圆半径的关系</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3. 压力角的许用值</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稻壳儿榴莲果果"/>
          <p:cNvSpPr txBox="1"/>
          <p:nvPr/>
        </p:nvSpPr>
        <p:spPr>
          <a:xfrm>
            <a:off x="346902" y="2112834"/>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（一）压力角及基圆半径</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稻壳儿榴莲果果"/>
          <p:cNvSpPr/>
          <p:nvPr/>
        </p:nvSpPr>
        <p:spPr>
          <a:xfrm>
            <a:off x="1219200" y="4909185"/>
            <a:ext cx="281559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1. 凸轮副的失效形式</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2. 凸轮副的材料及其热处理</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txBox="1"/>
          <p:nvPr/>
        </p:nvSpPr>
        <p:spPr>
          <a:xfrm>
            <a:off x="451677" y="4541101"/>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（三）凸轮和滚子的材料</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8" name="稻壳儿榴莲果果"/>
          <p:cNvSpPr/>
          <p:nvPr/>
        </p:nvSpPr>
        <p:spPr>
          <a:xfrm>
            <a:off x="4843145" y="4909185"/>
            <a:ext cx="281559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1. 凸轮的结构设计</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2. 从动件的结构设计</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txBox="1"/>
          <p:nvPr/>
        </p:nvSpPr>
        <p:spPr>
          <a:xfrm>
            <a:off x="4161891" y="4541101"/>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（四）凸轮和滚子的结构</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1" name="稻壳儿榴莲果果"/>
          <p:cNvSpPr txBox="1"/>
          <p:nvPr/>
        </p:nvSpPr>
        <p:spPr>
          <a:xfrm>
            <a:off x="8274422" y="4541101"/>
            <a:ext cx="2021840" cy="6451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（五）凸轮的精度</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和表面粗糙度</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2" name="稻壳儿榴莲果果"/>
          <p:cNvSpPr/>
          <p:nvPr/>
        </p:nvSpPr>
        <p:spPr>
          <a:xfrm>
            <a:off x="8274685" y="2600325"/>
            <a:ext cx="3060065"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1. 凸轮理论轮廓的内凹部分</a:t>
            </a:r>
            <a:endPar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2. 凸轮理论轮廓的外凸部分</a:t>
            </a:r>
            <a:endParaRPr lang="en-US" altLang="zh-CN" sz="1600" dirty="0">
              <a:solidFill>
                <a:schemeClr val="tx1">
                  <a:lumMod val="65000"/>
                  <a:lumOff val="3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3" name="稻壳儿榴莲果果"/>
          <p:cNvSpPr txBox="1"/>
          <p:nvPr/>
        </p:nvSpPr>
        <p:spPr>
          <a:xfrm>
            <a:off x="8054712" y="2192375"/>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（二）滚子半径的选择</a:t>
            </a:r>
            <a:endParaRPr lang="zh-CN" altLang="en-US"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891902" y="147047"/>
            <a:ext cx="630745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四、凸轮机构设计的几个问题解析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cstate="print"/>
          <a:stretch>
            <a:fillRect/>
          </a:stretch>
        </p:blipFill>
        <p:spPr>
          <a:xfrm>
            <a:off x="3917315" y="1345565"/>
            <a:ext cx="4258945" cy="2944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8539861" y="2523037"/>
            <a:ext cx="478116" cy="627608"/>
            <a:chOff x="9850438" y="3240087"/>
            <a:chExt cx="1741488" cy="2286001"/>
          </a:xfrm>
          <a:solidFill>
            <a:srgbClr val="12569A"/>
          </a:solidFill>
        </p:grpSpPr>
        <p:sp>
          <p:nvSpPr>
            <p:cNvPr id="23" name="稻壳儿榴莲果果"/>
            <p:cNvSpPr/>
            <p:nvPr/>
          </p:nvSpPr>
          <p:spPr bwMode="auto">
            <a:xfrm>
              <a:off x="10006013" y="3403600"/>
              <a:ext cx="1031875" cy="1117600"/>
            </a:xfrm>
            <a:custGeom>
              <a:avLst/>
              <a:gdLst>
                <a:gd name="T0" fmla="*/ 874 w 926"/>
                <a:gd name="T1" fmla="*/ 172 h 1005"/>
                <a:gd name="T2" fmla="*/ 918 w 926"/>
                <a:gd name="T3" fmla="*/ 158 h 1005"/>
                <a:gd name="T4" fmla="*/ 903 w 926"/>
                <a:gd name="T5" fmla="*/ 114 h 1005"/>
                <a:gd name="T6" fmla="*/ 228 w 926"/>
                <a:gd name="T7" fmla="*/ 222 h 1005"/>
                <a:gd name="T8" fmla="*/ 180 w 926"/>
                <a:gd name="T9" fmla="*/ 992 h 1005"/>
                <a:gd name="T10" fmla="*/ 205 w 926"/>
                <a:gd name="T11" fmla="*/ 1005 h 1005"/>
                <a:gd name="T12" fmla="*/ 225 w 926"/>
                <a:gd name="T13" fmla="*/ 998 h 1005"/>
                <a:gd name="T14" fmla="*/ 231 w 926"/>
                <a:gd name="T15" fmla="*/ 953 h 1005"/>
                <a:gd name="T16" fmla="*/ 274 w 926"/>
                <a:gd name="T17" fmla="*/ 268 h 1005"/>
                <a:gd name="T18" fmla="*/ 874 w 926"/>
                <a:gd name="T19" fmla="*/ 17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874" y="172"/>
                  </a:moveTo>
                  <a:cubicBezTo>
                    <a:pt x="890" y="180"/>
                    <a:pt x="910" y="173"/>
                    <a:pt x="918" y="158"/>
                  </a:cubicBezTo>
                  <a:cubicBezTo>
                    <a:pt x="926" y="142"/>
                    <a:pt x="919" y="122"/>
                    <a:pt x="903" y="114"/>
                  </a:cubicBez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4" name="稻壳儿榴莲果果"/>
            <p:cNvSpPr/>
            <p:nvPr/>
          </p:nvSpPr>
          <p:spPr bwMode="auto">
            <a:xfrm>
              <a:off x="10302875" y="3792538"/>
              <a:ext cx="1123950" cy="966788"/>
            </a:xfrm>
            <a:custGeom>
              <a:avLst/>
              <a:gdLst>
                <a:gd name="T0" fmla="*/ 852 w 1009"/>
                <a:gd name="T1" fmla="*/ 8 h 868"/>
                <a:gd name="T2" fmla="*/ 838 w 1009"/>
                <a:gd name="T3" fmla="*/ 51 h 868"/>
                <a:gd name="T4" fmla="*/ 741 w 1009"/>
                <a:gd name="T5" fmla="*/ 651 h 868"/>
                <a:gd name="T6" fmla="*/ 57 w 1009"/>
                <a:gd name="T7" fmla="*/ 694 h 868"/>
                <a:gd name="T8" fmla="*/ 11 w 1009"/>
                <a:gd name="T9" fmla="*/ 700 h 868"/>
                <a:gd name="T10" fmla="*/ 17 w 1009"/>
                <a:gd name="T11" fmla="*/ 745 h 868"/>
                <a:gd name="T12" fmla="*/ 374 w 1009"/>
                <a:gd name="T13" fmla="*/ 868 h 868"/>
                <a:gd name="T14" fmla="*/ 787 w 1009"/>
                <a:gd name="T15" fmla="*/ 697 h 868"/>
                <a:gd name="T16" fmla="*/ 895 w 1009"/>
                <a:gd name="T17" fmla="*/ 22 h 868"/>
                <a:gd name="T18" fmla="*/ 852 w 1009"/>
                <a:gd name="T19" fmla="*/ 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52" y="8"/>
                  </a:move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ubicBezTo>
                    <a:pt x="887" y="6"/>
                    <a:pt x="868" y="0"/>
                    <a:pt x="85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5" name="稻壳儿榴莲果果"/>
            <p:cNvSpPr/>
            <p:nvPr/>
          </p:nvSpPr>
          <p:spPr bwMode="auto">
            <a:xfrm>
              <a:off x="11085513" y="3609975"/>
              <a:ext cx="134938" cy="130175"/>
            </a:xfrm>
            <a:custGeom>
              <a:avLst/>
              <a:gdLst>
                <a:gd name="T0" fmla="*/ 14 w 121"/>
                <a:gd name="T1" fmla="*/ 60 h 117"/>
                <a:gd name="T2" fmla="*/ 38 w 121"/>
                <a:gd name="T3" fmla="*/ 82 h 117"/>
                <a:gd name="T4" fmla="*/ 60 w 121"/>
                <a:gd name="T5" fmla="*/ 106 h 117"/>
                <a:gd name="T6" fmla="*/ 85 w 121"/>
                <a:gd name="T7" fmla="*/ 117 h 117"/>
                <a:gd name="T8" fmla="*/ 106 w 121"/>
                <a:gd name="T9" fmla="*/ 109 h 117"/>
                <a:gd name="T10" fmla="*/ 109 w 121"/>
                <a:gd name="T11" fmla="*/ 63 h 117"/>
                <a:gd name="T12" fmla="*/ 84 w 121"/>
                <a:gd name="T13" fmla="*/ 36 h 117"/>
                <a:gd name="T14" fmla="*/ 57 w 121"/>
                <a:gd name="T15" fmla="*/ 12 h 117"/>
                <a:gd name="T16" fmla="*/ 12 w 121"/>
                <a:gd name="T17" fmla="*/ 14 h 117"/>
                <a:gd name="T18" fmla="*/ 14 w 121"/>
                <a:gd name="T19" fmla="*/ 6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4" y="60"/>
                  </a:move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ubicBezTo>
                    <a:pt x="101" y="54"/>
                    <a:pt x="92" y="45"/>
                    <a:pt x="84" y="36"/>
                  </a:cubicBezTo>
                  <a:cubicBezTo>
                    <a:pt x="75" y="28"/>
                    <a:pt x="66" y="20"/>
                    <a:pt x="57" y="12"/>
                  </a:cubicBezTo>
                  <a:cubicBezTo>
                    <a:pt x="44" y="0"/>
                    <a:pt x="23" y="1"/>
                    <a:pt x="12" y="14"/>
                  </a:cubicBezTo>
                  <a:cubicBezTo>
                    <a:pt x="0" y="28"/>
                    <a:pt x="1" y="48"/>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6" name="稻壳儿榴莲果果"/>
            <p:cNvSpPr>
              <a:spLocks noEditPoints="1"/>
            </p:cNvSpPr>
            <p:nvPr/>
          </p:nvSpPr>
          <p:spPr bwMode="auto">
            <a:xfrm>
              <a:off x="9850438" y="3240087"/>
              <a:ext cx="1741488" cy="2286001"/>
            </a:xfrm>
            <a:custGeom>
              <a:avLst/>
              <a:gdLst>
                <a:gd name="T0" fmla="*/ 1494 w 1564"/>
                <a:gd name="T1" fmla="*/ 624 h 2053"/>
                <a:gd name="T2" fmla="*/ 1397 w 1564"/>
                <a:gd name="T3" fmla="*/ 390 h 2053"/>
                <a:gd name="T4" fmla="*/ 1279 w 1564"/>
                <a:gd name="T5" fmla="*/ 203 h 2053"/>
                <a:gd name="T6" fmla="*/ 1126 w 1564"/>
                <a:gd name="T7" fmla="*/ 101 h 2053"/>
                <a:gd name="T8" fmla="*/ 909 w 1564"/>
                <a:gd name="T9" fmla="*/ 64 h 2053"/>
                <a:gd name="T10" fmla="*/ 655 w 1564"/>
                <a:gd name="T11" fmla="*/ 64 h 2053"/>
                <a:gd name="T12" fmla="*/ 438 w 1564"/>
                <a:gd name="T13" fmla="*/ 101 h 2053"/>
                <a:gd name="T14" fmla="*/ 285 w 1564"/>
                <a:gd name="T15" fmla="*/ 203 h 2053"/>
                <a:gd name="T16" fmla="*/ 167 w 1564"/>
                <a:gd name="T17" fmla="*/ 390 h 2053"/>
                <a:gd name="T18" fmla="*/ 70 w 1564"/>
                <a:gd name="T19" fmla="*/ 624 h 2053"/>
                <a:gd name="T20" fmla="*/ 22 w 1564"/>
                <a:gd name="T21" fmla="*/ 839 h 2053"/>
                <a:gd name="T22" fmla="*/ 58 w 1564"/>
                <a:gd name="T23" fmla="*/ 1019 h 2053"/>
                <a:gd name="T24" fmla="*/ 185 w 1564"/>
                <a:gd name="T25" fmla="*/ 1199 h 2053"/>
                <a:gd name="T26" fmla="*/ 318 w 1564"/>
                <a:gd name="T27" fmla="*/ 1367 h 2053"/>
                <a:gd name="T28" fmla="*/ 127 w 1564"/>
                <a:gd name="T29" fmla="*/ 1912 h 2053"/>
                <a:gd name="T30" fmla="*/ 438 w 1564"/>
                <a:gd name="T31" fmla="*/ 2053 h 2053"/>
                <a:gd name="T32" fmla="*/ 696 w 1564"/>
                <a:gd name="T33" fmla="*/ 1524 h 2053"/>
                <a:gd name="T34" fmla="*/ 839 w 1564"/>
                <a:gd name="T35" fmla="*/ 1542 h 2053"/>
                <a:gd name="T36" fmla="*/ 1125 w 1564"/>
                <a:gd name="T37" fmla="*/ 2053 h 2053"/>
                <a:gd name="T38" fmla="*/ 1258 w 1564"/>
                <a:gd name="T39" fmla="*/ 1890 h 2053"/>
                <a:gd name="T40" fmla="*/ 1471 w 1564"/>
                <a:gd name="T41" fmla="*/ 1867 h 2053"/>
                <a:gd name="T42" fmla="*/ 1360 w 1564"/>
                <a:gd name="T43" fmla="*/ 1278 h 2053"/>
                <a:gd name="T44" fmla="*/ 1462 w 1564"/>
                <a:gd name="T45" fmla="*/ 1125 h 2053"/>
                <a:gd name="T46" fmla="*/ 1500 w 1564"/>
                <a:gd name="T47" fmla="*/ 908 h 2053"/>
                <a:gd name="T48" fmla="*/ 1542 w 1564"/>
                <a:gd name="T49" fmla="*/ 724 h 2053"/>
                <a:gd name="T50" fmla="*/ 319 w 1564"/>
                <a:gd name="T51" fmla="*/ 1824 h 2053"/>
                <a:gd name="T52" fmla="*/ 390 w 1564"/>
                <a:gd name="T53" fmla="*/ 1396 h 2053"/>
                <a:gd name="T54" fmla="*/ 346 w 1564"/>
                <a:gd name="T55" fmla="*/ 1718 h 2053"/>
                <a:gd name="T56" fmla="*/ 405 w 1564"/>
                <a:gd name="T57" fmla="*/ 1745 h 2053"/>
                <a:gd name="T58" fmla="*/ 624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45 w 1564"/>
                <a:gd name="T73" fmla="*/ 875 h 2053"/>
                <a:gd name="T74" fmla="*/ 1424 w 1564"/>
                <a:gd name="T75" fmla="*/ 1073 h 2053"/>
                <a:gd name="T76" fmla="*/ 1297 w 1564"/>
                <a:gd name="T77" fmla="*/ 1263 h 2053"/>
                <a:gd name="T78" fmla="*/ 1122 w 1564"/>
                <a:gd name="T79" fmla="*/ 1358 h 2053"/>
                <a:gd name="T80" fmla="*/ 950 w 1564"/>
                <a:gd name="T81" fmla="*/ 1429 h 2053"/>
                <a:gd name="T82" fmla="*/ 758 w 1564"/>
                <a:gd name="T83" fmla="*/ 1487 h 2053"/>
                <a:gd name="T84" fmla="*/ 614 w 1564"/>
                <a:gd name="T85" fmla="*/ 1429 h 2053"/>
                <a:gd name="T86" fmla="*/ 442 w 1564"/>
                <a:gd name="T87" fmla="*/ 1358 h 2053"/>
                <a:gd name="T88" fmla="*/ 267 w 1564"/>
                <a:gd name="T89" fmla="*/ 1263 h 2053"/>
                <a:gd name="T90" fmla="*/ 140 w 1564"/>
                <a:gd name="T91" fmla="*/ 1073 h 2053"/>
                <a:gd name="T92" fmla="*/ 119 w 1564"/>
                <a:gd name="T93" fmla="*/ 875 h 2053"/>
                <a:gd name="T94" fmla="*/ 119 w 1564"/>
                <a:gd name="T95" fmla="*/ 688 h 2053"/>
                <a:gd name="T96" fmla="*/ 140 w 1564"/>
                <a:gd name="T97" fmla="*/ 490 h 2053"/>
                <a:gd name="T98" fmla="*/ 267 w 1564"/>
                <a:gd name="T99" fmla="*/ 300 h 2053"/>
                <a:gd name="T100" fmla="*/ 442 w 1564"/>
                <a:gd name="T101" fmla="*/ 205 h 2053"/>
                <a:gd name="T102" fmla="*/ 614 w 1564"/>
                <a:gd name="T103" fmla="*/ 133 h 2053"/>
                <a:gd name="T104" fmla="*/ 806 w 1564"/>
                <a:gd name="T105" fmla="*/ 76 h 2053"/>
                <a:gd name="T106" fmla="*/ 1030 w 1564"/>
                <a:gd name="T107" fmla="*/ 121 h 2053"/>
                <a:gd name="T108" fmla="*/ 1185 w 1564"/>
                <a:gd name="T109" fmla="*/ 247 h 2053"/>
                <a:gd name="T110" fmla="*/ 1316 w 1564"/>
                <a:gd name="T111" fmla="*/ 379 h 2053"/>
                <a:gd name="T112" fmla="*/ 1443 w 1564"/>
                <a:gd name="T113" fmla="*/ 533 h 2053"/>
                <a:gd name="T114" fmla="*/ 1487 w 1564"/>
                <a:gd name="T115" fmla="*/ 758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724"/>
                  </a:move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5"/>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cubicBezTo>
                    <a:pt x="1542" y="839"/>
                    <a:pt x="1542" y="839"/>
                    <a:pt x="1542" y="839"/>
                  </a:cubicBezTo>
                  <a:cubicBezTo>
                    <a:pt x="1542" y="839"/>
                    <a:pt x="1542" y="839"/>
                    <a:pt x="1542" y="839"/>
                  </a:cubicBezTo>
                  <a:cubicBezTo>
                    <a:pt x="1564" y="803"/>
                    <a:pt x="1564" y="759"/>
                    <a:pt x="1542" y="724"/>
                  </a:cubicBez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246" y="1824"/>
                  </a:move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cubicBezTo>
                    <a:pt x="1389" y="1841"/>
                    <a:pt x="1389" y="1841"/>
                    <a:pt x="1389" y="1841"/>
                  </a:cubicBezTo>
                  <a:lnTo>
                    <a:pt x="1246" y="1824"/>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1"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sp>
          <p:nvSpPr>
            <p:cNvPr id="27" name="稻壳儿榴莲果果"/>
            <p:cNvSpPr>
              <a:spLocks noEditPoints="1"/>
            </p:cNvSpPr>
            <p:nvPr/>
          </p:nvSpPr>
          <p:spPr bwMode="auto">
            <a:xfrm>
              <a:off x="10293350" y="3694113"/>
              <a:ext cx="857250" cy="815975"/>
            </a:xfrm>
            <a:custGeom>
              <a:avLst/>
              <a:gdLst>
                <a:gd name="T0" fmla="*/ 23 w 770"/>
                <a:gd name="T1" fmla="*/ 335 h 733"/>
                <a:gd name="T2" fmla="*/ 167 w 770"/>
                <a:gd name="T3" fmla="*/ 468 h 733"/>
                <a:gd name="T4" fmla="*/ 129 w 770"/>
                <a:gd name="T5" fmla="*/ 659 h 733"/>
                <a:gd name="T6" fmla="*/ 152 w 770"/>
                <a:gd name="T7" fmla="*/ 718 h 733"/>
                <a:gd name="T8" fmla="*/ 186 w 770"/>
                <a:gd name="T9" fmla="*/ 729 h 733"/>
                <a:gd name="T10" fmla="*/ 214 w 770"/>
                <a:gd name="T11" fmla="*/ 722 h 733"/>
                <a:gd name="T12" fmla="*/ 385 w 770"/>
                <a:gd name="T13" fmla="*/ 626 h 733"/>
                <a:gd name="T14" fmla="*/ 556 w 770"/>
                <a:gd name="T15" fmla="*/ 722 h 733"/>
                <a:gd name="T16" fmla="*/ 618 w 770"/>
                <a:gd name="T17" fmla="*/ 718 h 733"/>
                <a:gd name="T18" fmla="*/ 641 w 770"/>
                <a:gd name="T19" fmla="*/ 659 h 733"/>
                <a:gd name="T20" fmla="*/ 603 w 770"/>
                <a:gd name="T21" fmla="*/ 468 h 733"/>
                <a:gd name="T22" fmla="*/ 747 w 770"/>
                <a:gd name="T23" fmla="*/ 335 h 733"/>
                <a:gd name="T24" fmla="*/ 763 w 770"/>
                <a:gd name="T25" fmla="*/ 274 h 733"/>
                <a:gd name="T26" fmla="*/ 714 w 770"/>
                <a:gd name="T27" fmla="*/ 234 h 733"/>
                <a:gd name="T28" fmla="*/ 520 w 770"/>
                <a:gd name="T29" fmla="*/ 211 h 733"/>
                <a:gd name="T30" fmla="*/ 438 w 770"/>
                <a:gd name="T31" fmla="*/ 33 h 733"/>
                <a:gd name="T32" fmla="*/ 385 w 770"/>
                <a:gd name="T33" fmla="*/ 0 h 733"/>
                <a:gd name="T34" fmla="*/ 332 w 770"/>
                <a:gd name="T35" fmla="*/ 33 h 733"/>
                <a:gd name="T36" fmla="*/ 250 w 770"/>
                <a:gd name="T37" fmla="*/ 211 h 733"/>
                <a:gd name="T38" fmla="*/ 56 w 770"/>
                <a:gd name="T39" fmla="*/ 234 h 733"/>
                <a:gd name="T40" fmla="*/ 7 w 770"/>
                <a:gd name="T41" fmla="*/ 274 h 733"/>
                <a:gd name="T42" fmla="*/ 23 w 770"/>
                <a:gd name="T43" fmla="*/ 335 h 733"/>
                <a:gd name="T44" fmla="*/ 276 w 770"/>
                <a:gd name="T45" fmla="*/ 273 h 733"/>
                <a:gd name="T46" fmla="*/ 301 w 770"/>
                <a:gd name="T47" fmla="*/ 255 h 733"/>
                <a:gd name="T48" fmla="*/ 385 w 770"/>
                <a:gd name="T49" fmla="*/ 73 h 733"/>
                <a:gd name="T50" fmla="*/ 469 w 770"/>
                <a:gd name="T51" fmla="*/ 255 h 733"/>
                <a:gd name="T52" fmla="*/ 494 w 770"/>
                <a:gd name="T53" fmla="*/ 273 h 733"/>
                <a:gd name="T54" fmla="*/ 693 w 770"/>
                <a:gd name="T55" fmla="*/ 297 h 733"/>
                <a:gd name="T56" fmla="*/ 546 w 770"/>
                <a:gd name="T57" fmla="*/ 432 h 733"/>
                <a:gd name="T58" fmla="*/ 536 w 770"/>
                <a:gd name="T59" fmla="*/ 462 h 733"/>
                <a:gd name="T60" fmla="*/ 575 w 770"/>
                <a:gd name="T61" fmla="*/ 659 h 733"/>
                <a:gd name="T62" fmla="*/ 401 w 770"/>
                <a:gd name="T63" fmla="*/ 561 h 733"/>
                <a:gd name="T64" fmla="*/ 385 w 770"/>
                <a:gd name="T65" fmla="*/ 557 h 733"/>
                <a:gd name="T66" fmla="*/ 369 w 770"/>
                <a:gd name="T67" fmla="*/ 561 h 733"/>
                <a:gd name="T68" fmla="*/ 195 w 770"/>
                <a:gd name="T69" fmla="*/ 659 h 733"/>
                <a:gd name="T70" fmla="*/ 234 w 770"/>
                <a:gd name="T71" fmla="*/ 462 h 733"/>
                <a:gd name="T72" fmla="*/ 224 w 770"/>
                <a:gd name="T73" fmla="*/ 432 h 733"/>
                <a:gd name="T74" fmla="*/ 77 w 770"/>
                <a:gd name="T75" fmla="*/ 297 h 733"/>
                <a:gd name="T76" fmla="*/ 276 w 770"/>
                <a:gd name="T77" fmla="*/ 27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23" y="335"/>
                  </a:move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2"/>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lose/>
                  <a:moveTo>
                    <a:pt x="276" y="273"/>
                  </a:move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cubicBezTo>
                    <a:pt x="546" y="432"/>
                    <a:pt x="546" y="432"/>
                    <a:pt x="546" y="432"/>
                  </a:cubicBez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lnTo>
                    <a:pt x="276" y="2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D">
                <a:ea typeface="宋体" panose="02010600030101010101" pitchFamily="2" charset="-122"/>
                <a:cs typeface="宋体" panose="02010600030101010101" pitchFamily="2" charset="-122"/>
              </a:endParaRPr>
            </a:p>
          </p:txBody>
        </p:sp>
      </p:grpSp>
      <p:sp>
        <p:nvSpPr>
          <p:cNvPr id="7" name="稻壳儿榴莲果果"/>
          <p:cNvSpPr/>
          <p:nvPr/>
        </p:nvSpPr>
        <p:spPr>
          <a:xfrm>
            <a:off x="1061560" y="4513818"/>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9" name="稻壳儿榴莲果果"/>
          <p:cNvSpPr/>
          <p:nvPr/>
        </p:nvSpPr>
        <p:spPr>
          <a:xfrm>
            <a:off x="1061560" y="4897482"/>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1" name="稻壳儿榴莲果果"/>
          <p:cNvSpPr/>
          <p:nvPr/>
        </p:nvSpPr>
        <p:spPr>
          <a:xfrm>
            <a:off x="1061560" y="5276851"/>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3" name="稻壳儿榴莲果果"/>
          <p:cNvSpPr/>
          <p:nvPr/>
        </p:nvSpPr>
        <p:spPr>
          <a:xfrm>
            <a:off x="1061560" y="5656220"/>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7" name="稻壳儿榴莲果果"/>
          <p:cNvSpPr txBox="1"/>
          <p:nvPr/>
        </p:nvSpPr>
        <p:spPr>
          <a:xfrm>
            <a:off x="1085590" y="4529758"/>
            <a:ext cx="748923" cy="261610"/>
          </a:xfrm>
          <a:prstGeom prst="rect">
            <a:avLst/>
          </a:prstGeom>
          <a:noFill/>
        </p:spPr>
        <p:txBody>
          <a:bodyPr wrap="none" rtlCol="0">
            <a:spAutoFit/>
          </a:bodyPr>
          <a:lstStyle/>
          <a:p>
            <a:r>
              <a:rPr lang="zh-CN" altLang="en-US" sz="1100" dirty="0" smtClean="0">
                <a:solidFill>
                  <a:srgbClr val="FFFFFF"/>
                </a:solidFill>
                <a:latin typeface="+mj-lt"/>
                <a:ea typeface="Open Sans" panose="020B0606030504020204" charset="0"/>
                <a:cs typeface="Open Sans" panose="020B0606030504020204" charset="0"/>
              </a:rPr>
              <a:t>添加标题</a:t>
            </a:r>
            <a:endParaRPr lang="id-ID" sz="1100" dirty="0">
              <a:solidFill>
                <a:srgbClr val="FFFFFF"/>
              </a:solidFill>
              <a:latin typeface="+mj-lt"/>
              <a:ea typeface="Open Sans" panose="020B0606030504020204" charset="0"/>
              <a:cs typeface="Open Sans" panose="020B0606030504020204" charset="0"/>
            </a:endParaRPr>
          </a:p>
        </p:txBody>
      </p:sp>
      <p:sp>
        <p:nvSpPr>
          <p:cNvPr id="18" name="稻壳儿榴莲果果"/>
          <p:cNvSpPr txBox="1"/>
          <p:nvPr/>
        </p:nvSpPr>
        <p:spPr>
          <a:xfrm>
            <a:off x="1085590" y="4919029"/>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19" name="稻壳儿榴莲果果"/>
          <p:cNvSpPr txBox="1"/>
          <p:nvPr/>
        </p:nvSpPr>
        <p:spPr>
          <a:xfrm>
            <a:off x="1085590" y="5299041"/>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20" name="稻壳儿榴莲果果"/>
          <p:cNvSpPr txBox="1"/>
          <p:nvPr/>
        </p:nvSpPr>
        <p:spPr>
          <a:xfrm>
            <a:off x="1085590" y="5683350"/>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57" name="稻壳儿榴莲果果"/>
          <p:cNvSpPr txBox="1"/>
          <p:nvPr/>
        </p:nvSpPr>
        <p:spPr>
          <a:xfrm>
            <a:off x="1086150" y="2939809"/>
            <a:ext cx="3761044" cy="829945"/>
          </a:xfrm>
          <a:prstGeom prst="rect">
            <a:avLst/>
          </a:prstGeom>
          <a:noFill/>
        </p:spPr>
        <p:txBody>
          <a:bodyPr wrap="square" rtlCol="0">
            <a:spAutoFit/>
          </a:bodyPr>
          <a:lstStyle/>
          <a:p>
            <a:pPr algn="just">
              <a:lnSpc>
                <a:spcPct val="150000"/>
              </a:lnSpc>
            </a:pPr>
            <a:r>
              <a:rPr sz="1600" dirty="0" smtClean="0">
                <a:solidFill>
                  <a:schemeClr val="tx1">
                    <a:lumMod val="95000"/>
                    <a:lumOff val="5000"/>
                  </a:schemeClr>
                </a:solidFill>
                <a:latin typeface="宋体" panose="02010600030101010101" pitchFamily="2" charset="-122"/>
                <a:cs typeface="Arial" panose="020B0604020202020204" pitchFamily="34" charset="0"/>
              </a:rPr>
              <a:t>通过内燃机配气机构的运动分析，掌握凸轮设计图解法——反转法。</a:t>
            </a:r>
            <a:endParaRPr sz="1600" dirty="0" smtClean="0">
              <a:solidFill>
                <a:schemeClr val="tx1">
                  <a:lumMod val="95000"/>
                  <a:lumOff val="5000"/>
                </a:schemeClr>
              </a:solidFill>
              <a:latin typeface="宋体" panose="02010600030101010101" pitchFamily="2" charset="-122"/>
              <a:cs typeface="Arial" panose="020B0604020202020204" pitchFamily="34" charset="0"/>
            </a:endParaRPr>
          </a:p>
        </p:txBody>
      </p:sp>
      <p:sp>
        <p:nvSpPr>
          <p:cNvPr id="60" name="稻壳儿榴莲果果"/>
          <p:cNvSpPr/>
          <p:nvPr/>
        </p:nvSpPr>
        <p:spPr>
          <a:xfrm>
            <a:off x="1254499" y="2396859"/>
            <a:ext cx="3683607"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（一）实训目的</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1" name="稻壳儿榴莲果果"/>
          <p:cNvSpPr/>
          <p:nvPr/>
        </p:nvSpPr>
        <p:spPr>
          <a:xfrm>
            <a:off x="9097010" y="2433955"/>
            <a:ext cx="3095625"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通过对汽车发动机（或模型）的观察测量，根据工艺过程对执行构件的动作要求，分析工作过程循环，采用何种型式的凸轮，其中包括凸轮的型式、从动件的型式、从动件的运动确定方式、从动件与凸轮维持接触的方式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62" name="稻壳儿榴莲果果"/>
          <p:cNvSpPr txBox="1"/>
          <p:nvPr/>
        </p:nvSpPr>
        <p:spPr>
          <a:xfrm>
            <a:off x="8419465" y="1700530"/>
            <a:ext cx="323977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（二）实训过程</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6" name="稻壳儿榴莲果果"/>
          <p:cNvSpPr/>
          <p:nvPr/>
        </p:nvSpPr>
        <p:spPr>
          <a:xfrm>
            <a:off x="3691255" y="5059045"/>
            <a:ext cx="540575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要求对内燃机配气机构（模型）从动件的升距、凸轮的推程角、回程角和远休止角、近休止角进行测量，按等加速上升—休止—等加速下降—休止规律设计凸轮机构。用CAD 完成轮廓图和机构装配图，写出必要的书面设计说明。</a:t>
            </a:r>
            <a:endParaRPr lang="en-US" altLang="zh-CN"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67" name="稻壳儿榴莲果果"/>
          <p:cNvSpPr txBox="1"/>
          <p:nvPr/>
        </p:nvSpPr>
        <p:spPr>
          <a:xfrm>
            <a:off x="4057650" y="4690745"/>
            <a:ext cx="368236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rPr>
              <a:t>（三）实训总结</a:t>
            </a:r>
            <a:endParaRPr lang="zh-CN" altLang="en-US" sz="3200" b="1" cap="all"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68" name="稻壳儿榴莲果果"/>
          <p:cNvPicPr/>
          <p:nvPr/>
        </p:nvPicPr>
        <p:blipFill rotWithShape="1">
          <a:blip r:embed="rId1" cstate="print"/>
          <a:srcRect l="16693" r="16693"/>
          <a:stretch>
            <a:fillRect/>
          </a:stretch>
        </p:blipFill>
        <p:spPr>
          <a:xfrm>
            <a:off x="5151816" y="1700213"/>
            <a:ext cx="2761862" cy="2761862"/>
          </a:xfrm>
          <a:prstGeom prst="ellipse">
            <a:avLst/>
          </a:prstGeom>
        </p:spPr>
      </p:pic>
      <p:sp>
        <p:nvSpPr>
          <p:cNvPr id="6"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168002" y="542652"/>
            <a:ext cx="12023725"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五、实训导引：内燃机配气机构从动件参数测量与凸轮机构的绘制</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576770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机械设计初步认知</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Part.5</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56184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间歇运动机构的选型与设计</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3701165" y="2257431"/>
            <a:ext cx="4785443" cy="2924567"/>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endParaRPr sz="1800"/>
            </a:p>
          </p:txBody>
        </p:sp>
      </p:grpSp>
      <p:sp>
        <p:nvSpPr>
          <p:cNvPr id="33" name="稻壳儿榴莲果果"/>
          <p:cNvSpPr/>
          <p:nvPr/>
        </p:nvSpPr>
        <p:spPr>
          <a:xfrm>
            <a:off x="593090" y="2897505"/>
            <a:ext cx="3442970" cy="37846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1. 齿面倾角的确定</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2. 模数 m 和齿数 z 的选取</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3. 主要几何尺寸的计算</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顶圆直径 da=mz </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根圆直径 df=da-2h </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齿距 p=πm </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轮宽 b=（2～4）m</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棘爪长度 L m≥3 时，L=2p</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 m&lt;3 时，L 按结构确定</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式中：h——齿高</a:t>
            </a:r>
            <a:endParaRPr lang="en-US" sz="1600" dirty="0">
              <a:latin typeface="宋体" panose="02010600030101010101" pitchFamily="2" charset="-122"/>
              <a:cs typeface="Arial" panose="020B0604020202020204" pitchFamily="34" charset="0"/>
            </a:endParaRPr>
          </a:p>
        </p:txBody>
      </p:sp>
      <p:sp>
        <p:nvSpPr>
          <p:cNvPr id="34" name="稻壳儿榴莲果果"/>
          <p:cNvSpPr txBox="1"/>
          <p:nvPr/>
        </p:nvSpPr>
        <p:spPr>
          <a:xfrm>
            <a:off x="301357" y="2471102"/>
            <a:ext cx="363093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（四）棘轮机构的基本参数和尺寸</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486140" y="2358390"/>
            <a:ext cx="370459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（1）调节摇杆摆动角度的大小，控制棘轮的转角。</a:t>
            </a:r>
            <a:endParaRPr lang="en-US" sz="1600" dirty="0">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（2）用遮板调节棘轮转角。</a:t>
            </a:r>
            <a:endParaRPr lang="en-US" sz="1600" dirty="0">
              <a:latin typeface="宋体" panose="02010600030101010101" pitchFamily="2" charset="-122"/>
              <a:cs typeface="Arial" panose="020B0604020202020204" pitchFamily="34" charset="0"/>
            </a:endParaRPr>
          </a:p>
        </p:txBody>
      </p:sp>
      <p:sp>
        <p:nvSpPr>
          <p:cNvPr id="36" name="稻壳儿榴莲果果"/>
          <p:cNvSpPr txBox="1"/>
          <p:nvPr/>
        </p:nvSpPr>
        <p:spPr>
          <a:xfrm>
            <a:off x="8486273" y="2087106"/>
            <a:ext cx="363093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（二）棘轮机构的转角的调节方法</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7" name="稻壳儿榴莲果果"/>
          <p:cNvSpPr/>
          <p:nvPr/>
        </p:nvSpPr>
        <p:spPr>
          <a:xfrm>
            <a:off x="5377180" y="5556885"/>
            <a:ext cx="515493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棘轮机构结构简单、制造容易、运动可靠，而且棘轮的转角可调。但工作时有较大的冲击与噪声，运动精度不高，所以常用于低速轻载的场合。</a:t>
            </a:r>
            <a:endParaRPr lang="en-US" sz="1600" dirty="0">
              <a:latin typeface="宋体" panose="02010600030101010101" pitchFamily="2" charset="-122"/>
              <a:cs typeface="Arial" panose="020B0604020202020204" pitchFamily="34" charset="0"/>
            </a:endParaRPr>
          </a:p>
        </p:txBody>
      </p:sp>
      <p:sp>
        <p:nvSpPr>
          <p:cNvPr id="38" name="稻壳儿榴莲果果"/>
          <p:cNvSpPr txBox="1"/>
          <p:nvPr/>
        </p:nvSpPr>
        <p:spPr>
          <a:xfrm>
            <a:off x="5365272" y="5188732"/>
            <a:ext cx="317119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（三）棘轮机构的特点与应用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3385185" y="1031875"/>
            <a:ext cx="4961255"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当摇杆 1 逆时针摆动时，驱动棘爪 2 插入棘轮 3的齿槽中，推动棘轮转过一定角度。</a:t>
            </a:r>
            <a:endParaRPr lang="en-US" sz="1600" dirty="0">
              <a:latin typeface="宋体" panose="02010600030101010101" pitchFamily="2" charset="-122"/>
              <a:cs typeface="Arial" panose="020B0604020202020204" pitchFamily="34" charset="0"/>
            </a:endParaRPr>
          </a:p>
        </p:txBody>
      </p:sp>
      <p:sp>
        <p:nvSpPr>
          <p:cNvPr id="40" name="稻壳儿榴莲果果"/>
          <p:cNvSpPr txBox="1"/>
          <p:nvPr/>
        </p:nvSpPr>
        <p:spPr>
          <a:xfrm>
            <a:off x="4380793" y="773627"/>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（一）棘轮机构的工作原理</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909999" y="189592"/>
            <a:ext cx="50825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一、棘轮机构的选型与设计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稻壳儿榴莲果果"/>
          <p:cNvSpPr/>
          <p:nvPr/>
        </p:nvSpPr>
        <p:spPr>
          <a:xfrm>
            <a:off x="1110428" y="2284170"/>
            <a:ext cx="2870200" cy="32766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rPr>
              <a:t>（一）槽轮机构的工作原理</a:t>
            </a:r>
            <a:endParaRPr lang="zh-CN" altLang="en-US" sz="1800" b="1" cap="none"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5" name="稻壳儿榴莲果果"/>
          <p:cNvSpPr txBox="1"/>
          <p:nvPr/>
        </p:nvSpPr>
        <p:spPr>
          <a:xfrm flipH="1">
            <a:off x="1056575" y="2690773"/>
            <a:ext cx="4022155"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槽轮机构又称马耳他机构，</a:t>
            </a:r>
            <a:r>
              <a:rPr sz="1600" dirty="0" smtClean="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它由拨盘1</a:t>
            </a:r>
            <a:r>
              <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、槽轮 2 及机架 3 等组成。</a:t>
            </a:r>
            <a:endParaRPr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27" name="稻壳儿榴莲果果"/>
          <p:cNvSpPr/>
          <p:nvPr/>
        </p:nvSpPr>
        <p:spPr>
          <a:xfrm>
            <a:off x="7553960" y="2177415"/>
            <a:ext cx="426466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槽轮机构结构简单、工作可靠、机械效率高，能较平稳、间歇地进行转位。但因圆柱销突然进入与脱离径向槽，传动存在柔性冲击，不适用于高速场合。</a:t>
            </a:r>
            <a:endParaRPr lang="en-US" sz="1600" dirty="0">
              <a:latin typeface="宋体" panose="02010600030101010101" pitchFamily="2" charset="-122"/>
              <a:cs typeface="Arial" panose="020B0604020202020204" pitchFamily="34" charset="0"/>
            </a:endParaRPr>
          </a:p>
        </p:txBody>
      </p:sp>
      <p:sp>
        <p:nvSpPr>
          <p:cNvPr id="28" name="稻壳儿榴莲果果"/>
          <p:cNvSpPr txBox="1"/>
          <p:nvPr/>
        </p:nvSpPr>
        <p:spPr>
          <a:xfrm>
            <a:off x="7553775" y="1940132"/>
            <a:ext cx="38608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（二）槽轮机构的类型、特点及应用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29" name="稻壳儿榴莲果果"/>
          <p:cNvSpPr/>
          <p:nvPr/>
        </p:nvSpPr>
        <p:spPr>
          <a:xfrm>
            <a:off x="7694930" y="4690110"/>
            <a:ext cx="3611245"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槽轮槽数 z 和拨盘圆柱销数 k 是槽轮机构的主要参数。</a:t>
            </a:r>
            <a:endParaRPr lang="en-US" sz="1600" dirty="0">
              <a:latin typeface="宋体" panose="02010600030101010101" pitchFamily="2" charset="-122"/>
              <a:cs typeface="Arial" panose="020B0604020202020204" pitchFamily="34" charset="0"/>
            </a:endParaRPr>
          </a:p>
        </p:txBody>
      </p:sp>
      <p:sp>
        <p:nvSpPr>
          <p:cNvPr id="30" name="稻壳儿榴莲果果"/>
          <p:cNvSpPr txBox="1"/>
          <p:nvPr/>
        </p:nvSpPr>
        <p:spPr>
          <a:xfrm>
            <a:off x="7572825" y="4415775"/>
            <a:ext cx="40906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（三）槽轮槽数和拨盘圆柱销数的选择</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748710" y="260712"/>
            <a:ext cx="508254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二、槽轮机构的选型与设计</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749300" y="3543300"/>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1071880" y="4243705"/>
            <a:ext cx="4297045"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不完全齿轮机构是由普通渐开线齿轮机构演化而成的间歇运动机构，其基本结构型式分为外啮合与内啮合两种。</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2" name="稻壳儿榴莲果果"/>
          <p:cNvSpPr txBox="1"/>
          <p:nvPr/>
        </p:nvSpPr>
        <p:spPr>
          <a:xfrm>
            <a:off x="793962" y="378308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（一）不完全齿轮机构</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579235" y="4342130"/>
            <a:ext cx="465518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95000"/>
                    <a:lumOff val="5000"/>
                  </a:schemeClr>
                </a:solidFill>
                <a:latin typeface="宋体" panose="02010600030101010101" pitchFamily="2" charset="-122"/>
                <a:cs typeface="Arial" panose="020B0604020202020204" pitchFamily="34" charset="0"/>
              </a:rPr>
              <a:t>凸轮式间歇运动机构是利用凸轮的轮廓曲线，通过对转盘上滚子的推动，将凸轮的连续转动变换为从动转盘的间歇转动的一种间歇运动机构。它主要用于传递轴线互相垂直交错的两部件间的间歇转动。</a:t>
            </a:r>
            <a:endParaRPr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14" name="稻壳儿榴莲果果"/>
          <p:cNvSpPr txBox="1"/>
          <p:nvPr/>
        </p:nvSpPr>
        <p:spPr>
          <a:xfrm>
            <a:off x="6473222"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（二）凸轮式间歇运动机构</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905193" y="127606"/>
            <a:ext cx="8757285"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三、不完全齿轮机构和凸轮式间歇运动机构认知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cstate="print"/>
          <a:stretch>
            <a:fillRect/>
          </a:stretch>
        </p:blipFill>
        <p:spPr>
          <a:xfrm>
            <a:off x="592455" y="809625"/>
            <a:ext cx="5165725" cy="2973705"/>
          </a:xfrm>
          <a:prstGeom prst="rect">
            <a:avLst/>
          </a:prstGeom>
        </p:spPr>
      </p:pic>
      <p:pic>
        <p:nvPicPr>
          <p:cNvPr id="5" name="图片 4"/>
          <p:cNvPicPr>
            <a:picLocks noChangeAspect="1"/>
          </p:cNvPicPr>
          <p:nvPr/>
        </p:nvPicPr>
        <p:blipFill>
          <a:blip r:embed="rId2" cstate="print"/>
          <a:stretch>
            <a:fillRect/>
          </a:stretch>
        </p:blipFill>
        <p:spPr>
          <a:xfrm>
            <a:off x="6029325" y="809625"/>
            <a:ext cx="5100955" cy="2973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1" name="稻壳儿榴莲果果"/>
          <p:cNvSpPr txBox="1"/>
          <p:nvPr/>
        </p:nvSpPr>
        <p:spPr>
          <a:xfrm flipH="1">
            <a:off x="262890" y="4491355"/>
            <a:ext cx="541718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机器的种繁多</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功用不同</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工作原理和结构特点也不相同</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但都有着共同的特征：</a:t>
            </a:r>
            <a:endPar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（1）都是人为的实物组合。</a:t>
            </a:r>
            <a:endPar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（2）组成机器的各实物之具有确定的相对动。</a:t>
            </a:r>
            <a:endPar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（3）能实现能量转换或完成有用的机械功。</a:t>
            </a:r>
            <a:endPar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12" name="稻壳儿榴莲果果"/>
          <p:cNvSpPr txBox="1"/>
          <p:nvPr/>
        </p:nvSpPr>
        <p:spPr>
          <a:xfrm>
            <a:off x="794597"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（一）机器、机构与机械</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稻壳儿榴莲果果"/>
          <p:cNvSpPr txBox="1"/>
          <p:nvPr/>
        </p:nvSpPr>
        <p:spPr>
          <a:xfrm flipH="1">
            <a:off x="6198870" y="4342130"/>
            <a:ext cx="5670550"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从制造和配的观点看</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机器由许多独立加工</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独立配的单元体组成</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t>
            </a:r>
            <a:r>
              <a:rPr lang="en-US" altLang="zh-CN"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这些单元体称为零件</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。常把由一组协同工作的零件组成的独立制造装配的组合件叫作部件，如减速器、变速器、联轴器、离合器、制动器等。从机械实现预期运动和功能角度看，机构中形成相对运动的各个运动单元称为构件。</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14" name="稻壳儿榴莲果果"/>
          <p:cNvSpPr txBox="1"/>
          <p:nvPr/>
        </p:nvSpPr>
        <p:spPr>
          <a:xfrm>
            <a:off x="6473222" y="388150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（二）零件、部件和构件</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cstate="print"/>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cstate="print"/>
          <a:srcRect t="7779" b="7779"/>
          <a:stretch>
            <a:fillRect/>
          </a:stretch>
        </p:blipFill>
        <p:spPr>
          <a:xfrm>
            <a:off x="6508034" y="1065317"/>
            <a:ext cx="4770112" cy="2683188"/>
          </a:xfrm>
          <a:prstGeom prst="rect">
            <a:avLst/>
          </a:prstGeom>
        </p:spPr>
      </p:pic>
      <p:sp>
        <p:nvSpPr>
          <p:cNvPr id="17" name="稻壳儿榴莲果果"/>
          <p:cNvSpPr/>
          <p:nvPr/>
        </p:nvSpPr>
        <p:spPr>
          <a:xfrm>
            <a:off x="794385" y="310486"/>
            <a:ext cx="42659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一、机器及其组成认知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稻壳儿榴莲果果"/>
          <p:cNvPicPr/>
          <p:nvPr/>
        </p:nvPicPr>
        <p:blipFill>
          <a:blip r:embed="rId1" cstate="print"/>
          <a:stretch>
            <a:fillRect/>
          </a:stretch>
        </p:blipFill>
        <p:spPr>
          <a:xfrm>
            <a:off x="900430" y="1066800"/>
            <a:ext cx="5584825" cy="4810760"/>
          </a:xfrm>
          <a:prstGeom prst="roundRect">
            <a:avLst>
              <a:gd name="adj" fmla="val 3805"/>
            </a:avLst>
          </a:prstGeom>
        </p:spPr>
      </p:pic>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959331" y="119849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（三）机器的组成</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959600" y="1885315"/>
            <a:ext cx="5231765" cy="4201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按功能分析机器的组成</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就其功能而言，机器由动力部分（原动机）、控制部分、传动部分、支撑及辅助部分和工作部分等五个部分组成。</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现代机器及其主要特征</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现代机器的定义：由计算机信息网络协调与控制的，用于完成包括机械力、运动和能量转换动力学任务的机械和（或）机电部件相互联系的系统。</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现代机器的主要特征：</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①功能增加，柔性提高。②结构简化，性能改善。</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③效率提高，成本降低。</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pP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34261"/>
            <a:ext cx="42659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一、机器及其组成认知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372225" y="302260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371956" y="256247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（四）机器的种类</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372225" y="3105785"/>
            <a:ext cx="5541645"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根据用途不同，机械可分为以下四种：</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（1）动力机械——实现机械能与其他形式能量的转换。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（2）加工机械——改变物料的结构形状、性质及状态。</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（3）机械——改变人或物料的空位置。</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（4）信息机械——获取或处理各种信息。</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34261"/>
            <a:ext cx="426593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一、机器及其组成认知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cstate="print"/>
          <a:stretch>
            <a:fillRect/>
          </a:stretch>
        </p:blipFill>
        <p:spPr>
          <a:xfrm>
            <a:off x="900430" y="1835150"/>
            <a:ext cx="5110480" cy="352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39" name="稻壳儿榴莲果果"/>
          <p:cNvGrpSpPr/>
          <p:nvPr/>
        </p:nvGrpSpPr>
        <p:grpSpPr>
          <a:xfrm>
            <a:off x="4249272" y="2620159"/>
            <a:ext cx="4023360" cy="2140772"/>
            <a:chOff x="0" y="70785"/>
            <a:chExt cx="9570884" cy="5849133"/>
          </a:xfrm>
        </p:grpSpPr>
        <p:sp>
          <p:nvSpPr>
            <p:cNvPr id="6319" name="稻壳儿榴莲果果"/>
            <p:cNvSpPr/>
            <p:nvPr/>
          </p:nvSpPr>
          <p:spPr>
            <a:xfrm>
              <a:off x="0" y="2804064"/>
              <a:ext cx="2808258"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0" name="稻壳儿榴莲果果"/>
            <p:cNvSpPr/>
            <p:nvPr/>
          </p:nvSpPr>
          <p:spPr>
            <a:xfrm>
              <a:off x="669469" y="3474389"/>
              <a:ext cx="1467450" cy="1467451"/>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1" name="稻壳儿榴莲果果"/>
            <p:cNvSpPr/>
            <p:nvPr/>
          </p:nvSpPr>
          <p:spPr>
            <a:xfrm>
              <a:off x="2017311" y="467161"/>
              <a:ext cx="3301140" cy="3281186"/>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2" name="稻壳儿榴莲果果"/>
            <p:cNvSpPr/>
            <p:nvPr/>
          </p:nvSpPr>
          <p:spPr>
            <a:xfrm>
              <a:off x="2756241" y="1206598"/>
              <a:ext cx="1825829" cy="1825829"/>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3" name="稻壳儿榴莲果果"/>
            <p:cNvSpPr/>
            <p:nvPr/>
          </p:nvSpPr>
          <p:spPr>
            <a:xfrm>
              <a:off x="5205265" y="1385729"/>
              <a:ext cx="2808259" cy="2791281"/>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12569A"/>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4" name="稻壳儿榴莲果果"/>
            <p:cNvSpPr/>
            <p:nvPr/>
          </p:nvSpPr>
          <p:spPr>
            <a:xfrm>
              <a:off x="5862322" y="2036212"/>
              <a:ext cx="1508747" cy="1508749"/>
            </a:xfrm>
            <a:prstGeom prst="ellipse">
              <a:avLst/>
            </a:prstGeom>
            <a:solidFill>
              <a:srgbClr val="12569A"/>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5" name="稻壳儿榴莲果果"/>
            <p:cNvSpPr/>
            <p:nvPr/>
          </p:nvSpPr>
          <p:spPr>
            <a:xfrm rot="367275">
              <a:off x="7425559" y="107927"/>
              <a:ext cx="2137906" cy="2124982"/>
            </a:xfrm>
            <a:custGeom>
              <a:avLst/>
              <a:gdLst/>
              <a:ahLst/>
              <a:cxnLst>
                <a:cxn ang="0">
                  <a:pos x="wd2" y="hd2"/>
                </a:cxn>
                <a:cxn ang="5400000">
                  <a:pos x="wd2" y="hd2"/>
                </a:cxn>
                <a:cxn ang="10800000">
                  <a:pos x="wd2" y="hd2"/>
                </a:cxn>
                <a:cxn ang="16200000">
                  <a:pos x="wd2" y="hd2"/>
                </a:cxn>
              </a:cxnLst>
              <a:rect l="0" t="0" r="r" b="b"/>
              <a:pathLst>
                <a:path w="21600" h="21600" extrusionOk="0">
                  <a:moveTo>
                    <a:pt x="19831" y="11336"/>
                  </a:moveTo>
                  <a:cubicBezTo>
                    <a:pt x="21600" y="10746"/>
                    <a:pt x="21600" y="10746"/>
                    <a:pt x="21600" y="10746"/>
                  </a:cubicBezTo>
                  <a:cubicBezTo>
                    <a:pt x="21520" y="9353"/>
                    <a:pt x="21520" y="9353"/>
                    <a:pt x="21520" y="9353"/>
                  </a:cubicBezTo>
                  <a:cubicBezTo>
                    <a:pt x="19644" y="9004"/>
                    <a:pt x="19644" y="9004"/>
                    <a:pt x="19644" y="9004"/>
                  </a:cubicBezTo>
                  <a:cubicBezTo>
                    <a:pt x="19590" y="8629"/>
                    <a:pt x="19483" y="8281"/>
                    <a:pt x="19349" y="7906"/>
                  </a:cubicBezTo>
                  <a:cubicBezTo>
                    <a:pt x="20796" y="6646"/>
                    <a:pt x="20796" y="6646"/>
                    <a:pt x="20796" y="6646"/>
                  </a:cubicBezTo>
                  <a:cubicBezTo>
                    <a:pt x="20206" y="5413"/>
                    <a:pt x="20206" y="5413"/>
                    <a:pt x="20206" y="5413"/>
                  </a:cubicBezTo>
                  <a:cubicBezTo>
                    <a:pt x="18331" y="5815"/>
                    <a:pt x="18331" y="5815"/>
                    <a:pt x="18331" y="5815"/>
                  </a:cubicBezTo>
                  <a:cubicBezTo>
                    <a:pt x="18089" y="5467"/>
                    <a:pt x="17848" y="5119"/>
                    <a:pt x="17553" y="4797"/>
                  </a:cubicBezTo>
                  <a:cubicBezTo>
                    <a:pt x="18411" y="3109"/>
                    <a:pt x="18411" y="3109"/>
                    <a:pt x="18411" y="3109"/>
                  </a:cubicBezTo>
                  <a:cubicBezTo>
                    <a:pt x="17366" y="2198"/>
                    <a:pt x="17366" y="2198"/>
                    <a:pt x="17366" y="2198"/>
                  </a:cubicBezTo>
                  <a:cubicBezTo>
                    <a:pt x="15811" y="3269"/>
                    <a:pt x="15811" y="3269"/>
                    <a:pt x="15811" y="3269"/>
                  </a:cubicBezTo>
                  <a:cubicBezTo>
                    <a:pt x="15490" y="3055"/>
                    <a:pt x="15141" y="2867"/>
                    <a:pt x="14793" y="2707"/>
                  </a:cubicBezTo>
                  <a:cubicBezTo>
                    <a:pt x="14954" y="804"/>
                    <a:pt x="14954" y="804"/>
                    <a:pt x="14954" y="804"/>
                  </a:cubicBezTo>
                  <a:cubicBezTo>
                    <a:pt x="13641" y="375"/>
                    <a:pt x="13641" y="375"/>
                    <a:pt x="13641" y="375"/>
                  </a:cubicBezTo>
                  <a:cubicBezTo>
                    <a:pt x="12596" y="1956"/>
                    <a:pt x="12596" y="1956"/>
                    <a:pt x="12596" y="1956"/>
                  </a:cubicBezTo>
                  <a:cubicBezTo>
                    <a:pt x="12194" y="1876"/>
                    <a:pt x="11765" y="1822"/>
                    <a:pt x="11336" y="1796"/>
                  </a:cubicBezTo>
                  <a:cubicBezTo>
                    <a:pt x="10746" y="0"/>
                    <a:pt x="10746" y="0"/>
                    <a:pt x="10746" y="0"/>
                  </a:cubicBezTo>
                  <a:cubicBezTo>
                    <a:pt x="9380" y="80"/>
                    <a:pt x="9380" y="80"/>
                    <a:pt x="9380" y="80"/>
                  </a:cubicBezTo>
                  <a:cubicBezTo>
                    <a:pt x="9031" y="1956"/>
                    <a:pt x="9031" y="1956"/>
                    <a:pt x="9031" y="1956"/>
                  </a:cubicBezTo>
                  <a:cubicBezTo>
                    <a:pt x="8656" y="2010"/>
                    <a:pt x="8281" y="2117"/>
                    <a:pt x="7906" y="2251"/>
                  </a:cubicBezTo>
                  <a:cubicBezTo>
                    <a:pt x="6673" y="804"/>
                    <a:pt x="6673" y="804"/>
                    <a:pt x="6673" y="804"/>
                  </a:cubicBezTo>
                  <a:cubicBezTo>
                    <a:pt x="5440" y="1394"/>
                    <a:pt x="5440" y="1394"/>
                    <a:pt x="5440" y="1394"/>
                  </a:cubicBezTo>
                  <a:cubicBezTo>
                    <a:pt x="5815" y="3269"/>
                    <a:pt x="5815" y="3269"/>
                    <a:pt x="5815" y="3269"/>
                  </a:cubicBezTo>
                  <a:cubicBezTo>
                    <a:pt x="5467" y="3511"/>
                    <a:pt x="5119" y="3752"/>
                    <a:pt x="4797" y="4047"/>
                  </a:cubicBezTo>
                  <a:cubicBezTo>
                    <a:pt x="3109" y="3216"/>
                    <a:pt x="3109" y="3216"/>
                    <a:pt x="3109" y="3216"/>
                  </a:cubicBezTo>
                  <a:cubicBezTo>
                    <a:pt x="2224" y="4234"/>
                    <a:pt x="2224" y="4234"/>
                    <a:pt x="2224" y="4234"/>
                  </a:cubicBezTo>
                  <a:cubicBezTo>
                    <a:pt x="3296" y="5789"/>
                    <a:pt x="3296" y="5789"/>
                    <a:pt x="3296" y="5789"/>
                  </a:cubicBezTo>
                  <a:cubicBezTo>
                    <a:pt x="3082" y="6110"/>
                    <a:pt x="2867" y="6459"/>
                    <a:pt x="2707" y="6807"/>
                  </a:cubicBezTo>
                  <a:cubicBezTo>
                    <a:pt x="831" y="6646"/>
                    <a:pt x="831" y="6646"/>
                    <a:pt x="831" y="6646"/>
                  </a:cubicBezTo>
                  <a:cubicBezTo>
                    <a:pt x="375" y="7959"/>
                    <a:pt x="375" y="7959"/>
                    <a:pt x="375" y="7959"/>
                  </a:cubicBezTo>
                  <a:cubicBezTo>
                    <a:pt x="1956" y="9004"/>
                    <a:pt x="1956" y="9004"/>
                    <a:pt x="1956" y="9004"/>
                  </a:cubicBezTo>
                  <a:cubicBezTo>
                    <a:pt x="1876" y="9406"/>
                    <a:pt x="1822" y="9835"/>
                    <a:pt x="1796" y="10264"/>
                  </a:cubicBezTo>
                  <a:cubicBezTo>
                    <a:pt x="0" y="10854"/>
                    <a:pt x="0" y="10854"/>
                    <a:pt x="0" y="10854"/>
                  </a:cubicBezTo>
                  <a:cubicBezTo>
                    <a:pt x="107" y="12220"/>
                    <a:pt x="107" y="12220"/>
                    <a:pt x="107" y="12220"/>
                  </a:cubicBezTo>
                  <a:cubicBezTo>
                    <a:pt x="1956" y="12569"/>
                    <a:pt x="1956" y="12569"/>
                    <a:pt x="1956" y="12569"/>
                  </a:cubicBezTo>
                  <a:cubicBezTo>
                    <a:pt x="2037" y="12944"/>
                    <a:pt x="2117" y="13319"/>
                    <a:pt x="2251" y="13694"/>
                  </a:cubicBezTo>
                  <a:cubicBezTo>
                    <a:pt x="804" y="14927"/>
                    <a:pt x="804" y="14927"/>
                    <a:pt x="804" y="14927"/>
                  </a:cubicBezTo>
                  <a:cubicBezTo>
                    <a:pt x="1394" y="16160"/>
                    <a:pt x="1394" y="16160"/>
                    <a:pt x="1394" y="16160"/>
                  </a:cubicBezTo>
                  <a:cubicBezTo>
                    <a:pt x="3269" y="15785"/>
                    <a:pt x="3269" y="15785"/>
                    <a:pt x="3269" y="15785"/>
                  </a:cubicBezTo>
                  <a:cubicBezTo>
                    <a:pt x="3511" y="16133"/>
                    <a:pt x="3779" y="16481"/>
                    <a:pt x="4047" y="16803"/>
                  </a:cubicBezTo>
                  <a:cubicBezTo>
                    <a:pt x="3216" y="18491"/>
                    <a:pt x="3216" y="18491"/>
                    <a:pt x="3216" y="18491"/>
                  </a:cubicBezTo>
                  <a:cubicBezTo>
                    <a:pt x="4234" y="19376"/>
                    <a:pt x="4234" y="19376"/>
                    <a:pt x="4234" y="19376"/>
                  </a:cubicBezTo>
                  <a:cubicBezTo>
                    <a:pt x="5815" y="18331"/>
                    <a:pt x="5815" y="18331"/>
                    <a:pt x="5815" y="18331"/>
                  </a:cubicBezTo>
                  <a:cubicBezTo>
                    <a:pt x="6137" y="18545"/>
                    <a:pt x="6459" y="18733"/>
                    <a:pt x="6807" y="18893"/>
                  </a:cubicBezTo>
                  <a:cubicBezTo>
                    <a:pt x="6673" y="20769"/>
                    <a:pt x="6673" y="20769"/>
                    <a:pt x="6673" y="20769"/>
                  </a:cubicBezTo>
                  <a:cubicBezTo>
                    <a:pt x="7959" y="21225"/>
                    <a:pt x="7959" y="21225"/>
                    <a:pt x="7959" y="21225"/>
                  </a:cubicBezTo>
                  <a:cubicBezTo>
                    <a:pt x="9004" y="19644"/>
                    <a:pt x="9004" y="19644"/>
                    <a:pt x="9004" y="19644"/>
                  </a:cubicBezTo>
                  <a:cubicBezTo>
                    <a:pt x="9433" y="19724"/>
                    <a:pt x="9835" y="19778"/>
                    <a:pt x="10264" y="19804"/>
                  </a:cubicBezTo>
                  <a:cubicBezTo>
                    <a:pt x="10880" y="21600"/>
                    <a:pt x="10880" y="21600"/>
                    <a:pt x="10880" y="21600"/>
                  </a:cubicBezTo>
                  <a:cubicBezTo>
                    <a:pt x="12247" y="21520"/>
                    <a:pt x="12247" y="21520"/>
                    <a:pt x="12247" y="21520"/>
                  </a:cubicBezTo>
                  <a:cubicBezTo>
                    <a:pt x="12596" y="19644"/>
                    <a:pt x="12596" y="19644"/>
                    <a:pt x="12596" y="19644"/>
                  </a:cubicBezTo>
                  <a:cubicBezTo>
                    <a:pt x="12971" y="19563"/>
                    <a:pt x="13346" y="19483"/>
                    <a:pt x="13694" y="19349"/>
                  </a:cubicBezTo>
                  <a:cubicBezTo>
                    <a:pt x="14954" y="20796"/>
                    <a:pt x="14954" y="20796"/>
                    <a:pt x="14954" y="20796"/>
                  </a:cubicBezTo>
                  <a:cubicBezTo>
                    <a:pt x="16187" y="20206"/>
                    <a:pt x="16187" y="20206"/>
                    <a:pt x="16187" y="20206"/>
                  </a:cubicBezTo>
                  <a:cubicBezTo>
                    <a:pt x="15785" y="18331"/>
                    <a:pt x="15785" y="18331"/>
                    <a:pt x="15785" y="18331"/>
                  </a:cubicBezTo>
                  <a:cubicBezTo>
                    <a:pt x="16160" y="18089"/>
                    <a:pt x="16481" y="17821"/>
                    <a:pt x="16803" y="17553"/>
                  </a:cubicBezTo>
                  <a:cubicBezTo>
                    <a:pt x="18491" y="18384"/>
                    <a:pt x="18491" y="18384"/>
                    <a:pt x="18491" y="18384"/>
                  </a:cubicBezTo>
                  <a:cubicBezTo>
                    <a:pt x="19402" y="17366"/>
                    <a:pt x="19402" y="17366"/>
                    <a:pt x="19402" y="17366"/>
                  </a:cubicBezTo>
                  <a:cubicBezTo>
                    <a:pt x="18331" y="15785"/>
                    <a:pt x="18331" y="15785"/>
                    <a:pt x="18331" y="15785"/>
                  </a:cubicBezTo>
                  <a:cubicBezTo>
                    <a:pt x="18545" y="15463"/>
                    <a:pt x="18733" y="15141"/>
                    <a:pt x="18893" y="14793"/>
                  </a:cubicBezTo>
                  <a:cubicBezTo>
                    <a:pt x="20796" y="14927"/>
                    <a:pt x="20796" y="14927"/>
                    <a:pt x="20796" y="14927"/>
                  </a:cubicBezTo>
                  <a:cubicBezTo>
                    <a:pt x="21225" y="13641"/>
                    <a:pt x="21225" y="13641"/>
                    <a:pt x="21225" y="13641"/>
                  </a:cubicBezTo>
                  <a:cubicBezTo>
                    <a:pt x="19644" y="12596"/>
                    <a:pt x="19644" y="12596"/>
                    <a:pt x="19644" y="12596"/>
                  </a:cubicBezTo>
                  <a:cubicBezTo>
                    <a:pt x="19724" y="12194"/>
                    <a:pt x="19804" y="11765"/>
                    <a:pt x="19831" y="11336"/>
                  </a:cubicBezTo>
                  <a:close/>
                  <a:moveTo>
                    <a:pt x="4556" y="13855"/>
                  </a:moveTo>
                  <a:cubicBezTo>
                    <a:pt x="2867" y="10398"/>
                    <a:pt x="4315" y="6244"/>
                    <a:pt x="7745" y="4556"/>
                  </a:cubicBezTo>
                  <a:cubicBezTo>
                    <a:pt x="11202" y="2867"/>
                    <a:pt x="15356" y="4288"/>
                    <a:pt x="17044" y="7745"/>
                  </a:cubicBezTo>
                  <a:cubicBezTo>
                    <a:pt x="18733" y="11175"/>
                    <a:pt x="17312" y="15356"/>
                    <a:pt x="13855" y="17044"/>
                  </a:cubicBezTo>
                  <a:cubicBezTo>
                    <a:pt x="10425" y="18733"/>
                    <a:pt x="6244" y="17312"/>
                    <a:pt x="4556" y="13855"/>
                  </a:cubicBezTo>
                  <a:close/>
                </a:path>
              </a:pathLst>
            </a:custGeom>
            <a:solidFill>
              <a:srgbClr val="3F73DC"/>
            </a:solidFill>
            <a:ln w="12700" cap="flat">
              <a:noFill/>
              <a:miter lim="400000"/>
            </a:ln>
            <a:effectLst/>
          </p:spPr>
          <p:txBody>
            <a:bodyPr wrap="square" lIns="22859" tIns="22859" rIns="22859" bIns="22859" numCol="1" anchor="t">
              <a:noAutofit/>
            </a:bodyPr>
            <a:lstStyle/>
            <a:p>
              <a:pPr defTabSz="2173605">
                <a:defRPr sz="13400" b="0">
                  <a:solidFill>
                    <a:srgbClr val="1C1F25"/>
                  </a:solidFill>
                  <a:latin typeface="Calibri" panose="020F0502020204030204"/>
                  <a:ea typeface="Calibri" panose="020F0502020204030204"/>
                  <a:cs typeface="Calibri" panose="020F0502020204030204"/>
                  <a:sym typeface="Calibri" panose="020F0502020204030204"/>
                </a:defRPr>
              </a:pPr>
              <a:endParaRPr sz="6700"/>
            </a:p>
          </p:txBody>
        </p:sp>
        <p:sp>
          <p:nvSpPr>
            <p:cNvPr id="6326" name="稻壳儿榴莲果果"/>
            <p:cNvSpPr/>
            <p:nvPr/>
          </p:nvSpPr>
          <p:spPr>
            <a:xfrm>
              <a:off x="7974386" y="638637"/>
              <a:ext cx="1063561" cy="1063561"/>
            </a:xfrm>
            <a:prstGeom prst="ellipse">
              <a:avLst/>
            </a:prstGeom>
            <a:solidFill>
              <a:srgbClr val="3F73DC"/>
            </a:solidFill>
            <a:ln w="12700" cap="flat">
              <a:noFill/>
              <a:miter lim="400000"/>
            </a:ln>
            <a:effectLst/>
          </p:spPr>
          <p:txBody>
            <a:bodyPr wrap="square" lIns="22859" tIns="22859" rIns="22859" bIns="22859" numCol="1" anchor="ctr">
              <a:noAutofit/>
            </a:bodyPr>
            <a:lstStyle/>
            <a:p>
              <a:pPr>
                <a:defRPr sz="7200" b="0">
                  <a:solidFill>
                    <a:srgbClr val="F7F9FF"/>
                  </a:solidFill>
                  <a:latin typeface="Calibri" panose="020F0502020204030204"/>
                  <a:ea typeface="Calibri" panose="020F0502020204030204"/>
                  <a:cs typeface="Calibri" panose="020F0502020204030204"/>
                  <a:sym typeface="Calibri" panose="020F0502020204030204"/>
                </a:defRPr>
              </a:pPr>
              <a:endParaRPr sz="3600"/>
            </a:p>
          </p:txBody>
        </p:sp>
        <p:sp>
          <p:nvSpPr>
            <p:cNvPr id="6327" name="稻壳儿榴莲果果"/>
            <p:cNvSpPr/>
            <p:nvPr/>
          </p:nvSpPr>
          <p:spPr>
            <a:xfrm rot="16463910">
              <a:off x="1152071" y="1110017"/>
              <a:ext cx="1991891" cy="732405"/>
            </a:xfrm>
            <a:custGeom>
              <a:avLst/>
              <a:gdLst/>
              <a:ahLst/>
              <a:cxnLst>
                <a:cxn ang="0">
                  <a:pos x="wd2" y="hd2"/>
                </a:cxn>
                <a:cxn ang="5400000">
                  <a:pos x="wd2" y="hd2"/>
                </a:cxn>
                <a:cxn ang="10800000">
                  <a:pos x="wd2" y="hd2"/>
                </a:cxn>
                <a:cxn ang="16200000">
                  <a:pos x="wd2" y="hd2"/>
                </a:cxn>
              </a:cxnLst>
              <a:rect l="0" t="0" r="r" b="b"/>
              <a:pathLst>
                <a:path w="21600" h="18321" extrusionOk="0">
                  <a:moveTo>
                    <a:pt x="0" y="1575"/>
                  </a:moveTo>
                  <a:lnTo>
                    <a:pt x="0" y="1575"/>
                  </a:lnTo>
                  <a:cubicBezTo>
                    <a:pt x="8003" y="-3279"/>
                    <a:pt x="16492" y="3302"/>
                    <a:pt x="21600" y="18321"/>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28" name="稻壳儿榴莲果果"/>
            <p:cNvSpPr/>
            <p:nvPr/>
          </p:nvSpPr>
          <p:spPr>
            <a:xfrm rot="3420000">
              <a:off x="2565253" y="369881"/>
              <a:ext cx="147548" cy="221674"/>
            </a:xfrm>
            <a:prstGeom prst="triangle">
              <a:avLst/>
            </a:prstGeom>
            <a:solidFill>
              <a:srgbClr val="3F73DC"/>
            </a:solidFill>
            <a:ln w="12700" cap="flat">
              <a:solidFill>
                <a:srgbClr val="3F73DC"/>
              </a:solid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29" name="稻壳儿榴莲果果"/>
            <p:cNvSpPr/>
            <p:nvPr/>
          </p:nvSpPr>
          <p:spPr>
            <a:xfrm rot="16463910">
              <a:off x="1464940" y="4340613"/>
              <a:ext cx="1924761" cy="1197032"/>
            </a:xfrm>
            <a:custGeom>
              <a:avLst/>
              <a:gdLst/>
              <a:ahLst/>
              <a:cxnLst>
                <a:cxn ang="0">
                  <a:pos x="wd2" y="hd2"/>
                </a:cxn>
                <a:cxn ang="5400000">
                  <a:pos x="wd2" y="hd2"/>
                </a:cxn>
                <a:cxn ang="10800000">
                  <a:pos x="wd2" y="hd2"/>
                </a:cxn>
                <a:cxn ang="16200000">
                  <a:pos x="wd2" y="hd2"/>
                </a:cxn>
              </a:cxnLst>
              <a:rect l="0" t="0" r="r" b="b"/>
              <a:pathLst>
                <a:path w="21600" h="19468" extrusionOk="0">
                  <a:moveTo>
                    <a:pt x="21600" y="18982"/>
                  </a:moveTo>
                  <a:lnTo>
                    <a:pt x="21600" y="18982"/>
                  </a:lnTo>
                  <a:cubicBezTo>
                    <a:pt x="12109" y="21600"/>
                    <a:pt x="2786" y="13407"/>
                    <a:pt x="0"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0" name="稻壳儿榴莲果果"/>
            <p:cNvSpPr/>
            <p:nvPr/>
          </p:nvSpPr>
          <p:spPr>
            <a:xfrm rot="16463910">
              <a:off x="5506163" y="3356756"/>
              <a:ext cx="677257" cy="1383304"/>
            </a:xfrm>
            <a:custGeom>
              <a:avLst/>
              <a:gdLst/>
              <a:ahLst/>
              <a:cxnLst>
                <a:cxn ang="0">
                  <a:pos x="wd2" y="hd2"/>
                </a:cxn>
                <a:cxn ang="5400000">
                  <a:pos x="wd2" y="hd2"/>
                </a:cxn>
                <a:cxn ang="10800000">
                  <a:pos x="wd2" y="hd2"/>
                </a:cxn>
                <a:cxn ang="16200000">
                  <a:pos x="wd2" y="hd2"/>
                </a:cxn>
              </a:cxnLst>
              <a:rect l="0" t="0" r="r" b="b"/>
              <a:pathLst>
                <a:path w="21261" h="21600" extrusionOk="0">
                  <a:moveTo>
                    <a:pt x="11" y="21600"/>
                  </a:moveTo>
                  <a:lnTo>
                    <a:pt x="11" y="21600"/>
                  </a:lnTo>
                  <a:cubicBezTo>
                    <a:pt x="-339" y="13115"/>
                    <a:pt x="7577" y="5069"/>
                    <a:pt x="21261" y="0"/>
                  </a:cubicBezTo>
                </a:path>
              </a:pathLst>
            </a:custGeom>
            <a:noFill/>
            <a:ln w="25400" cap="flat">
              <a:solidFill>
                <a:srgbClr val="12569A"/>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1" name="稻壳儿榴莲果果"/>
            <p:cNvSpPr/>
            <p:nvPr/>
          </p:nvSpPr>
          <p:spPr>
            <a:xfrm rot="16463910">
              <a:off x="6924212" y="464296"/>
              <a:ext cx="1000452" cy="400946"/>
            </a:xfrm>
            <a:custGeom>
              <a:avLst/>
              <a:gdLst/>
              <a:ahLst/>
              <a:cxnLst>
                <a:cxn ang="0">
                  <a:pos x="wd2" y="hd2"/>
                </a:cxn>
                <a:cxn ang="5400000">
                  <a:pos x="wd2" y="hd2"/>
                </a:cxn>
                <a:cxn ang="10800000">
                  <a:pos x="wd2" y="hd2"/>
                </a:cxn>
                <a:cxn ang="16200000">
                  <a:pos x="wd2" y="hd2"/>
                </a:cxn>
              </a:cxnLst>
              <a:rect l="0" t="0" r="r" b="b"/>
              <a:pathLst>
                <a:path w="21600" h="20625" extrusionOk="0">
                  <a:moveTo>
                    <a:pt x="0" y="102"/>
                  </a:moveTo>
                  <a:lnTo>
                    <a:pt x="0" y="102"/>
                  </a:lnTo>
                  <a:cubicBezTo>
                    <a:pt x="8088" y="-975"/>
                    <a:pt x="15970" y="6514"/>
                    <a:pt x="21600" y="20625"/>
                  </a:cubicBezTo>
                </a:path>
              </a:pathLst>
            </a:custGeom>
            <a:noFill/>
            <a:ln w="25400" cap="flat">
              <a:solidFill>
                <a:srgbClr val="3F73DC"/>
              </a:solidFill>
              <a:prstDash val="solid"/>
              <a:miter lim="800000"/>
            </a:ln>
            <a:effectLst/>
          </p:spPr>
          <p:txBody>
            <a:bodyPr wrap="square" lIns="22859" tIns="22859" rIns="22859" bIns="22859" numCol="1" anchor="t">
              <a:noAutofit/>
            </a:bodyPr>
            <a:lstStyle/>
            <a:p>
              <a:pPr defTabSz="457200">
                <a:defRPr sz="1800" b="0">
                  <a:latin typeface="Calibri" panose="020F0502020204030204"/>
                  <a:ea typeface="Calibri" panose="020F0502020204030204"/>
                  <a:cs typeface="Calibri" panose="020F0502020204030204"/>
                  <a:sym typeface="Calibri" panose="020F0502020204030204"/>
                </a:defRPr>
              </a:pPr>
              <a:endParaRPr sz="900"/>
            </a:p>
          </p:txBody>
        </p:sp>
        <p:sp>
          <p:nvSpPr>
            <p:cNvPr id="6332" name="稻壳儿榴莲果果"/>
            <p:cNvSpPr/>
            <p:nvPr/>
          </p:nvSpPr>
          <p:spPr>
            <a:xfrm rot="5280000">
              <a:off x="6518992" y="4318814"/>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3" name="稻壳儿榴莲果果"/>
            <p:cNvSpPr/>
            <p:nvPr/>
          </p:nvSpPr>
          <p:spPr>
            <a:xfrm rot="15780000">
              <a:off x="1640235" y="5735307"/>
              <a:ext cx="147548" cy="221674"/>
            </a:xfrm>
            <a:prstGeom prst="triangle">
              <a:avLst/>
            </a:prstGeom>
            <a:solidFill>
              <a:srgbClr val="12569A"/>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4" name="稻壳儿榴莲果果"/>
            <p:cNvSpPr/>
            <p:nvPr/>
          </p:nvSpPr>
          <p:spPr>
            <a:xfrm rot="3000000">
              <a:off x="7638477" y="33723"/>
              <a:ext cx="147549" cy="221674"/>
            </a:xfrm>
            <a:prstGeom prst="triangle">
              <a:avLst/>
            </a:prstGeom>
            <a:solidFill>
              <a:srgbClr val="3F73DC"/>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5" name="稻壳儿榴莲果果"/>
            <p:cNvSpPr/>
            <p:nvPr/>
          </p:nvSpPr>
          <p:spPr>
            <a:xfrm>
              <a:off x="891393" y="2804064"/>
              <a:ext cx="1916864" cy="2395415"/>
            </a:xfrm>
            <a:custGeom>
              <a:avLst/>
              <a:gdLst/>
              <a:ahLst/>
              <a:cxnLst>
                <a:cxn ang="0">
                  <a:pos x="wd2" y="hd2"/>
                </a:cxn>
                <a:cxn ang="5400000">
                  <a:pos x="wd2" y="hd2"/>
                </a:cxn>
                <a:cxn ang="10800000">
                  <a:pos x="wd2" y="hd2"/>
                </a:cxn>
                <a:cxn ang="16200000">
                  <a:pos x="wd2" y="hd2"/>
                </a:cxn>
              </a:cxnLst>
              <a:rect l="0" t="0" r="r" b="b"/>
              <a:pathLst>
                <a:path w="21600" h="21600" extrusionOk="0">
                  <a:moveTo>
                    <a:pt x="5767" y="6044"/>
                  </a:moveTo>
                  <a:cubicBezTo>
                    <a:pt x="10333" y="6044"/>
                    <a:pt x="14035" y="9007"/>
                    <a:pt x="14035" y="12661"/>
                  </a:cubicBezTo>
                  <a:cubicBezTo>
                    <a:pt x="14035" y="15858"/>
                    <a:pt x="11201" y="18525"/>
                    <a:pt x="7433" y="19142"/>
                  </a:cubicBezTo>
                  <a:lnTo>
                    <a:pt x="6992" y="19196"/>
                  </a:lnTo>
                  <a:lnTo>
                    <a:pt x="6425" y="18857"/>
                  </a:lnTo>
                  <a:cubicBezTo>
                    <a:pt x="2501" y="16265"/>
                    <a:pt x="0" y="12344"/>
                    <a:pt x="0" y="7955"/>
                  </a:cubicBezTo>
                  <a:lnTo>
                    <a:pt x="2" y="7929"/>
                  </a:lnTo>
                  <a:lnTo>
                    <a:pt x="1145" y="7174"/>
                  </a:lnTo>
                  <a:cubicBezTo>
                    <a:pt x="2464" y="6461"/>
                    <a:pt x="4055" y="6044"/>
                    <a:pt x="5767" y="6044"/>
                  </a:cubicBezTo>
                  <a:close/>
                  <a:moveTo>
                    <a:pt x="5699" y="0"/>
                  </a:moveTo>
                  <a:cubicBezTo>
                    <a:pt x="5699" y="0"/>
                    <a:pt x="5699" y="0"/>
                    <a:pt x="6563" y="2093"/>
                  </a:cubicBezTo>
                  <a:cubicBezTo>
                    <a:pt x="7191" y="2123"/>
                    <a:pt x="7820" y="2186"/>
                    <a:pt x="8409" y="2279"/>
                  </a:cubicBezTo>
                  <a:cubicBezTo>
                    <a:pt x="8409" y="2279"/>
                    <a:pt x="8409" y="2279"/>
                    <a:pt x="9940" y="437"/>
                  </a:cubicBezTo>
                  <a:cubicBezTo>
                    <a:pt x="9940" y="437"/>
                    <a:pt x="9940" y="437"/>
                    <a:pt x="11863" y="937"/>
                  </a:cubicBezTo>
                  <a:cubicBezTo>
                    <a:pt x="11863" y="937"/>
                    <a:pt x="11863" y="937"/>
                    <a:pt x="11628" y="3154"/>
                  </a:cubicBezTo>
                  <a:cubicBezTo>
                    <a:pt x="12137" y="3341"/>
                    <a:pt x="12649" y="3560"/>
                    <a:pt x="13119" y="3809"/>
                  </a:cubicBezTo>
                  <a:cubicBezTo>
                    <a:pt x="13119" y="3809"/>
                    <a:pt x="13119" y="3809"/>
                    <a:pt x="15397" y="2561"/>
                  </a:cubicBezTo>
                  <a:cubicBezTo>
                    <a:pt x="15397" y="2561"/>
                    <a:pt x="15397" y="2561"/>
                    <a:pt x="16928" y="3623"/>
                  </a:cubicBezTo>
                  <a:cubicBezTo>
                    <a:pt x="16928" y="3623"/>
                    <a:pt x="16928" y="3623"/>
                    <a:pt x="15671" y="5590"/>
                  </a:cubicBezTo>
                  <a:cubicBezTo>
                    <a:pt x="16103" y="5965"/>
                    <a:pt x="16456" y="6370"/>
                    <a:pt x="16811" y="6776"/>
                  </a:cubicBezTo>
                  <a:cubicBezTo>
                    <a:pt x="16811" y="6776"/>
                    <a:pt x="16811" y="6776"/>
                    <a:pt x="19558" y="6308"/>
                  </a:cubicBezTo>
                  <a:cubicBezTo>
                    <a:pt x="19558" y="6308"/>
                    <a:pt x="19558" y="6308"/>
                    <a:pt x="20422" y="7744"/>
                  </a:cubicBezTo>
                  <a:cubicBezTo>
                    <a:pt x="20422" y="7744"/>
                    <a:pt x="20422" y="7744"/>
                    <a:pt x="18302" y="9213"/>
                  </a:cubicBezTo>
                  <a:cubicBezTo>
                    <a:pt x="18499" y="9650"/>
                    <a:pt x="18655" y="10055"/>
                    <a:pt x="18734" y="10492"/>
                  </a:cubicBezTo>
                  <a:cubicBezTo>
                    <a:pt x="18734" y="10492"/>
                    <a:pt x="18734" y="10492"/>
                    <a:pt x="21483" y="10899"/>
                  </a:cubicBezTo>
                  <a:cubicBezTo>
                    <a:pt x="21483" y="10899"/>
                    <a:pt x="21483" y="10899"/>
                    <a:pt x="21600" y="12522"/>
                  </a:cubicBezTo>
                  <a:cubicBezTo>
                    <a:pt x="21600" y="12522"/>
                    <a:pt x="21600" y="12522"/>
                    <a:pt x="19008" y="13209"/>
                  </a:cubicBezTo>
                  <a:cubicBezTo>
                    <a:pt x="18969" y="13709"/>
                    <a:pt x="18852" y="14209"/>
                    <a:pt x="18734" y="14678"/>
                  </a:cubicBezTo>
                  <a:cubicBezTo>
                    <a:pt x="18734" y="14678"/>
                    <a:pt x="18734" y="14678"/>
                    <a:pt x="21051" y="15895"/>
                  </a:cubicBezTo>
                  <a:cubicBezTo>
                    <a:pt x="21051" y="15895"/>
                    <a:pt x="21051" y="15895"/>
                    <a:pt x="20422" y="17394"/>
                  </a:cubicBezTo>
                  <a:cubicBezTo>
                    <a:pt x="20422" y="17394"/>
                    <a:pt x="20422" y="17394"/>
                    <a:pt x="17634" y="17238"/>
                  </a:cubicBezTo>
                  <a:cubicBezTo>
                    <a:pt x="17400" y="17643"/>
                    <a:pt x="17124" y="18018"/>
                    <a:pt x="16811" y="18394"/>
                  </a:cubicBezTo>
                  <a:cubicBezTo>
                    <a:pt x="16811" y="18394"/>
                    <a:pt x="16811" y="18394"/>
                    <a:pt x="18380" y="20236"/>
                  </a:cubicBezTo>
                  <a:cubicBezTo>
                    <a:pt x="18380" y="20236"/>
                    <a:pt x="18380" y="20236"/>
                    <a:pt x="17045" y="21422"/>
                  </a:cubicBezTo>
                  <a:cubicBezTo>
                    <a:pt x="17045" y="21422"/>
                    <a:pt x="17045" y="21422"/>
                    <a:pt x="14572" y="20454"/>
                  </a:cubicBezTo>
                  <a:cubicBezTo>
                    <a:pt x="14101" y="20766"/>
                    <a:pt x="13630" y="21078"/>
                    <a:pt x="13081" y="21360"/>
                  </a:cubicBezTo>
                  <a:cubicBezTo>
                    <a:pt x="13081" y="21360"/>
                    <a:pt x="13081" y="21360"/>
                    <a:pt x="13112" y="21476"/>
                  </a:cubicBezTo>
                  <a:lnTo>
                    <a:pt x="13145" y="21600"/>
                  </a:lnTo>
                  <a:lnTo>
                    <a:pt x="12405" y="21448"/>
                  </a:lnTo>
                  <a:cubicBezTo>
                    <a:pt x="11299" y="21172"/>
                    <a:pt x="10240" y="20813"/>
                    <a:pt x="9239" y="20378"/>
                  </a:cubicBezTo>
                  <a:lnTo>
                    <a:pt x="9002" y="20262"/>
                  </a:lnTo>
                  <a:lnTo>
                    <a:pt x="9299" y="20188"/>
                  </a:lnTo>
                  <a:cubicBezTo>
                    <a:pt x="9621" y="20093"/>
                    <a:pt x="9939" y="19984"/>
                    <a:pt x="10253" y="19861"/>
                  </a:cubicBezTo>
                  <a:cubicBezTo>
                    <a:pt x="15318" y="17894"/>
                    <a:pt x="17400" y="13022"/>
                    <a:pt x="14925" y="9025"/>
                  </a:cubicBezTo>
                  <a:cubicBezTo>
                    <a:pt x="13225" y="6255"/>
                    <a:pt x="9817" y="4607"/>
                    <a:pt x="6208" y="4487"/>
                  </a:cubicBezTo>
                  <a:cubicBezTo>
                    <a:pt x="4567" y="4433"/>
                    <a:pt x="2885" y="4694"/>
                    <a:pt x="1302" y="5309"/>
                  </a:cubicBezTo>
                  <a:lnTo>
                    <a:pt x="218" y="5846"/>
                  </a:lnTo>
                  <a:lnTo>
                    <a:pt x="359" y="5108"/>
                  </a:lnTo>
                  <a:cubicBezTo>
                    <a:pt x="476" y="4648"/>
                    <a:pt x="622" y="4196"/>
                    <a:pt x="794" y="3754"/>
                  </a:cubicBezTo>
                  <a:lnTo>
                    <a:pt x="1379" y="2475"/>
                  </a:lnTo>
                  <a:lnTo>
                    <a:pt x="1538" y="2623"/>
                  </a:lnTo>
                  <a:cubicBezTo>
                    <a:pt x="2087" y="2467"/>
                    <a:pt x="2637" y="2342"/>
                    <a:pt x="3186" y="2279"/>
                  </a:cubicBezTo>
                  <a:cubicBezTo>
                    <a:pt x="3186" y="2279"/>
                    <a:pt x="3186" y="2279"/>
                    <a:pt x="3697" y="93"/>
                  </a:cubicBezTo>
                  <a:cubicBezTo>
                    <a:pt x="3697" y="93"/>
                    <a:pt x="3697" y="93"/>
                    <a:pt x="5699"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6" name="稻壳儿榴莲果果"/>
            <p:cNvSpPr/>
            <p:nvPr/>
          </p:nvSpPr>
          <p:spPr>
            <a:xfrm>
              <a:off x="2887253" y="467161"/>
              <a:ext cx="2431198" cy="2789937"/>
            </a:xfrm>
            <a:custGeom>
              <a:avLst/>
              <a:gdLst/>
              <a:ahLst/>
              <a:cxnLst>
                <a:cxn ang="0">
                  <a:pos x="wd2" y="hd2"/>
                </a:cxn>
                <a:cxn ang="5400000">
                  <a:pos x="wd2" y="hd2"/>
                </a:cxn>
                <a:cxn ang="10800000">
                  <a:pos x="wd2" y="hd2"/>
                </a:cxn>
                <a:cxn ang="16200000">
                  <a:pos x="wd2" y="hd2"/>
                </a:cxn>
              </a:cxnLst>
              <a:rect l="0" t="0" r="r" b="b"/>
              <a:pathLst>
                <a:path w="21600" h="21600" extrusionOk="0">
                  <a:moveTo>
                    <a:pt x="6947" y="5725"/>
                  </a:moveTo>
                  <a:cubicBezTo>
                    <a:pt x="11426" y="5725"/>
                    <a:pt x="15058" y="8889"/>
                    <a:pt x="15058" y="12793"/>
                  </a:cubicBezTo>
                  <a:cubicBezTo>
                    <a:pt x="15058" y="16208"/>
                    <a:pt x="12277" y="19058"/>
                    <a:pt x="8581" y="19717"/>
                  </a:cubicBezTo>
                  <a:lnTo>
                    <a:pt x="8133" y="19777"/>
                  </a:lnTo>
                  <a:lnTo>
                    <a:pt x="7120" y="19240"/>
                  </a:lnTo>
                  <a:cubicBezTo>
                    <a:pt x="3674" y="17212"/>
                    <a:pt x="1172" y="14057"/>
                    <a:pt x="309" y="10382"/>
                  </a:cubicBezTo>
                  <a:lnTo>
                    <a:pt x="79" y="9069"/>
                  </a:lnTo>
                  <a:lnTo>
                    <a:pt x="221" y="8841"/>
                  </a:lnTo>
                  <a:cubicBezTo>
                    <a:pt x="1679" y="6961"/>
                    <a:pt x="4147" y="5725"/>
                    <a:pt x="6947" y="5725"/>
                  </a:cubicBezTo>
                  <a:close/>
                  <a:moveTo>
                    <a:pt x="6862" y="0"/>
                  </a:moveTo>
                  <a:cubicBezTo>
                    <a:pt x="6862" y="0"/>
                    <a:pt x="6862" y="0"/>
                    <a:pt x="7663" y="2112"/>
                  </a:cubicBezTo>
                  <a:cubicBezTo>
                    <a:pt x="8246" y="2143"/>
                    <a:pt x="8828" y="2206"/>
                    <a:pt x="9374" y="2300"/>
                  </a:cubicBezTo>
                  <a:cubicBezTo>
                    <a:pt x="9374" y="2300"/>
                    <a:pt x="9374" y="2300"/>
                    <a:pt x="10793" y="441"/>
                  </a:cubicBezTo>
                  <a:cubicBezTo>
                    <a:pt x="10793" y="441"/>
                    <a:pt x="10793" y="441"/>
                    <a:pt x="12576" y="946"/>
                  </a:cubicBezTo>
                  <a:cubicBezTo>
                    <a:pt x="12576" y="946"/>
                    <a:pt x="12576" y="946"/>
                    <a:pt x="12357" y="3184"/>
                  </a:cubicBezTo>
                  <a:cubicBezTo>
                    <a:pt x="12830" y="3372"/>
                    <a:pt x="13304" y="3593"/>
                    <a:pt x="13740" y="3845"/>
                  </a:cubicBezTo>
                  <a:cubicBezTo>
                    <a:pt x="13740" y="3845"/>
                    <a:pt x="13740" y="3845"/>
                    <a:pt x="15851" y="2585"/>
                  </a:cubicBezTo>
                  <a:cubicBezTo>
                    <a:pt x="15851" y="2585"/>
                    <a:pt x="15851" y="2585"/>
                    <a:pt x="17270" y="3656"/>
                  </a:cubicBezTo>
                  <a:cubicBezTo>
                    <a:pt x="17270" y="3656"/>
                    <a:pt x="17270" y="3656"/>
                    <a:pt x="16105" y="5642"/>
                  </a:cubicBezTo>
                  <a:cubicBezTo>
                    <a:pt x="16505" y="6020"/>
                    <a:pt x="16833" y="6430"/>
                    <a:pt x="17161" y="6839"/>
                  </a:cubicBezTo>
                  <a:cubicBezTo>
                    <a:pt x="17161" y="6839"/>
                    <a:pt x="17161" y="6839"/>
                    <a:pt x="19707" y="6366"/>
                  </a:cubicBezTo>
                  <a:cubicBezTo>
                    <a:pt x="19707" y="6366"/>
                    <a:pt x="19707" y="6366"/>
                    <a:pt x="20508" y="7816"/>
                  </a:cubicBezTo>
                  <a:cubicBezTo>
                    <a:pt x="20508" y="7816"/>
                    <a:pt x="20508" y="7816"/>
                    <a:pt x="18544" y="9298"/>
                  </a:cubicBezTo>
                  <a:cubicBezTo>
                    <a:pt x="18725" y="9739"/>
                    <a:pt x="18871" y="10148"/>
                    <a:pt x="18944" y="10589"/>
                  </a:cubicBezTo>
                  <a:cubicBezTo>
                    <a:pt x="18944" y="10589"/>
                    <a:pt x="18944" y="10589"/>
                    <a:pt x="21491" y="11000"/>
                  </a:cubicBezTo>
                  <a:cubicBezTo>
                    <a:pt x="21491" y="11000"/>
                    <a:pt x="21491" y="11000"/>
                    <a:pt x="21600" y="12638"/>
                  </a:cubicBezTo>
                  <a:cubicBezTo>
                    <a:pt x="21600" y="12638"/>
                    <a:pt x="21600" y="12638"/>
                    <a:pt x="19198" y="13332"/>
                  </a:cubicBezTo>
                  <a:cubicBezTo>
                    <a:pt x="19161" y="13837"/>
                    <a:pt x="19053" y="14341"/>
                    <a:pt x="18944" y="14814"/>
                  </a:cubicBezTo>
                  <a:cubicBezTo>
                    <a:pt x="18944" y="14814"/>
                    <a:pt x="18944" y="14814"/>
                    <a:pt x="21091" y="16043"/>
                  </a:cubicBezTo>
                  <a:cubicBezTo>
                    <a:pt x="21091" y="16043"/>
                    <a:pt x="21091" y="16043"/>
                    <a:pt x="20508" y="17555"/>
                  </a:cubicBezTo>
                  <a:cubicBezTo>
                    <a:pt x="20508" y="17555"/>
                    <a:pt x="20508" y="17555"/>
                    <a:pt x="17924" y="17398"/>
                  </a:cubicBezTo>
                  <a:cubicBezTo>
                    <a:pt x="17707" y="17807"/>
                    <a:pt x="17452" y="18186"/>
                    <a:pt x="17161" y="18564"/>
                  </a:cubicBezTo>
                  <a:cubicBezTo>
                    <a:pt x="17161" y="18564"/>
                    <a:pt x="17161" y="18564"/>
                    <a:pt x="18616" y="20424"/>
                  </a:cubicBezTo>
                  <a:cubicBezTo>
                    <a:pt x="18616" y="20424"/>
                    <a:pt x="18616" y="20424"/>
                    <a:pt x="17787" y="21226"/>
                  </a:cubicBezTo>
                  <a:lnTo>
                    <a:pt x="17404" y="21597"/>
                  </a:lnTo>
                  <a:lnTo>
                    <a:pt x="17329" y="21600"/>
                  </a:lnTo>
                  <a:lnTo>
                    <a:pt x="17258" y="21569"/>
                  </a:lnTo>
                  <a:cubicBezTo>
                    <a:pt x="17056" y="21484"/>
                    <a:pt x="16519" y="21255"/>
                    <a:pt x="15087" y="20644"/>
                  </a:cubicBezTo>
                  <a:cubicBezTo>
                    <a:pt x="14868" y="20801"/>
                    <a:pt x="14650" y="20959"/>
                    <a:pt x="14422" y="21113"/>
                  </a:cubicBezTo>
                  <a:lnTo>
                    <a:pt x="13823" y="21485"/>
                  </a:lnTo>
                  <a:lnTo>
                    <a:pt x="12911" y="21364"/>
                  </a:lnTo>
                  <a:cubicBezTo>
                    <a:pt x="11857" y="21176"/>
                    <a:pt x="10840" y="20899"/>
                    <a:pt x="9871" y="20542"/>
                  </a:cubicBezTo>
                  <a:lnTo>
                    <a:pt x="9760" y="20495"/>
                  </a:lnTo>
                  <a:lnTo>
                    <a:pt x="10200" y="20375"/>
                  </a:lnTo>
                  <a:cubicBezTo>
                    <a:pt x="10498" y="20279"/>
                    <a:pt x="10793" y="20169"/>
                    <a:pt x="11084" y="20045"/>
                  </a:cubicBezTo>
                  <a:cubicBezTo>
                    <a:pt x="15778" y="18060"/>
                    <a:pt x="17707" y="13143"/>
                    <a:pt x="15414" y="9109"/>
                  </a:cubicBezTo>
                  <a:cubicBezTo>
                    <a:pt x="13838" y="6314"/>
                    <a:pt x="10680" y="4650"/>
                    <a:pt x="7334" y="4529"/>
                  </a:cubicBezTo>
                  <a:cubicBezTo>
                    <a:pt x="5814" y="4474"/>
                    <a:pt x="4254" y="4737"/>
                    <a:pt x="2787" y="5358"/>
                  </a:cubicBezTo>
                  <a:cubicBezTo>
                    <a:pt x="2205" y="5606"/>
                    <a:pt x="1665" y="5900"/>
                    <a:pt x="1170" y="6231"/>
                  </a:cubicBezTo>
                  <a:lnTo>
                    <a:pt x="0" y="7188"/>
                  </a:lnTo>
                  <a:lnTo>
                    <a:pt x="63" y="6095"/>
                  </a:lnTo>
                  <a:cubicBezTo>
                    <a:pt x="229" y="4671"/>
                    <a:pt x="638" y="3311"/>
                    <a:pt x="1252" y="2044"/>
                  </a:cubicBezTo>
                  <a:lnTo>
                    <a:pt x="1670" y="1289"/>
                  </a:lnTo>
                  <a:lnTo>
                    <a:pt x="1740" y="1361"/>
                  </a:lnTo>
                  <a:cubicBezTo>
                    <a:pt x="1986" y="1610"/>
                    <a:pt x="2378" y="2009"/>
                    <a:pt x="3006" y="2647"/>
                  </a:cubicBezTo>
                  <a:cubicBezTo>
                    <a:pt x="3515" y="2490"/>
                    <a:pt x="4024" y="2364"/>
                    <a:pt x="4534" y="2300"/>
                  </a:cubicBezTo>
                  <a:cubicBezTo>
                    <a:pt x="4534" y="2300"/>
                    <a:pt x="4534" y="2300"/>
                    <a:pt x="5007" y="94"/>
                  </a:cubicBezTo>
                  <a:cubicBezTo>
                    <a:pt x="5007" y="94"/>
                    <a:pt x="5007" y="94"/>
                    <a:pt x="6862"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7" name="稻壳儿榴莲果果"/>
            <p:cNvSpPr/>
            <p:nvPr/>
          </p:nvSpPr>
          <p:spPr>
            <a:xfrm>
              <a:off x="5924946" y="1385729"/>
              <a:ext cx="2088578" cy="2123330"/>
            </a:xfrm>
            <a:custGeom>
              <a:avLst/>
              <a:gdLst/>
              <a:ahLst/>
              <a:cxnLst>
                <a:cxn ang="0">
                  <a:pos x="wd2" y="hd2"/>
                </a:cxn>
                <a:cxn ang="5400000">
                  <a:pos x="wd2" y="hd2"/>
                </a:cxn>
                <a:cxn ang="10800000">
                  <a:pos x="wd2" y="hd2"/>
                </a:cxn>
                <a:cxn ang="16200000">
                  <a:pos x="wd2" y="hd2"/>
                </a:cxn>
              </a:cxnLst>
              <a:rect l="0" t="0" r="r" b="b"/>
              <a:pathLst>
                <a:path w="21600" h="21600" extrusionOk="0">
                  <a:moveTo>
                    <a:pt x="7154" y="6617"/>
                  </a:moveTo>
                  <a:cubicBezTo>
                    <a:pt x="11463" y="6617"/>
                    <a:pt x="14956" y="10053"/>
                    <a:pt x="14956" y="14291"/>
                  </a:cubicBezTo>
                  <a:cubicBezTo>
                    <a:pt x="14956" y="16940"/>
                    <a:pt x="13591" y="19276"/>
                    <a:pt x="11516" y="20655"/>
                  </a:cubicBezTo>
                  <a:lnTo>
                    <a:pt x="10704" y="21088"/>
                  </a:lnTo>
                  <a:lnTo>
                    <a:pt x="10191" y="20959"/>
                  </a:lnTo>
                  <a:cubicBezTo>
                    <a:pt x="5650" y="19569"/>
                    <a:pt x="2065" y="16043"/>
                    <a:pt x="652" y="11575"/>
                  </a:cubicBezTo>
                  <a:lnTo>
                    <a:pt x="383" y="10547"/>
                  </a:lnTo>
                  <a:lnTo>
                    <a:pt x="685" y="10001"/>
                  </a:lnTo>
                  <a:cubicBezTo>
                    <a:pt x="2087" y="7959"/>
                    <a:pt x="4461" y="6617"/>
                    <a:pt x="7154" y="6617"/>
                  </a:cubicBezTo>
                  <a:close/>
                  <a:moveTo>
                    <a:pt x="7006" y="0"/>
                  </a:moveTo>
                  <a:cubicBezTo>
                    <a:pt x="7006" y="0"/>
                    <a:pt x="7006" y="0"/>
                    <a:pt x="7799" y="2361"/>
                  </a:cubicBezTo>
                  <a:cubicBezTo>
                    <a:pt x="8376" y="2395"/>
                    <a:pt x="8953" y="2466"/>
                    <a:pt x="9493" y="2571"/>
                  </a:cubicBezTo>
                  <a:cubicBezTo>
                    <a:pt x="9493" y="2571"/>
                    <a:pt x="9493" y="2571"/>
                    <a:pt x="10898" y="493"/>
                  </a:cubicBezTo>
                  <a:cubicBezTo>
                    <a:pt x="10898" y="493"/>
                    <a:pt x="10898" y="493"/>
                    <a:pt x="12664" y="1057"/>
                  </a:cubicBezTo>
                  <a:cubicBezTo>
                    <a:pt x="12664" y="1057"/>
                    <a:pt x="12664" y="1057"/>
                    <a:pt x="12447" y="3559"/>
                  </a:cubicBezTo>
                  <a:cubicBezTo>
                    <a:pt x="12915" y="3769"/>
                    <a:pt x="13385" y="4016"/>
                    <a:pt x="13816" y="4297"/>
                  </a:cubicBezTo>
                  <a:cubicBezTo>
                    <a:pt x="13816" y="4297"/>
                    <a:pt x="13816" y="4297"/>
                    <a:pt x="15907" y="2889"/>
                  </a:cubicBezTo>
                  <a:cubicBezTo>
                    <a:pt x="15907" y="2889"/>
                    <a:pt x="15907" y="2889"/>
                    <a:pt x="17312" y="4087"/>
                  </a:cubicBezTo>
                  <a:cubicBezTo>
                    <a:pt x="17312" y="4087"/>
                    <a:pt x="17312" y="4087"/>
                    <a:pt x="16158" y="6306"/>
                  </a:cubicBezTo>
                  <a:cubicBezTo>
                    <a:pt x="16555" y="6729"/>
                    <a:pt x="16879" y="7187"/>
                    <a:pt x="17205" y="7644"/>
                  </a:cubicBezTo>
                  <a:cubicBezTo>
                    <a:pt x="17205" y="7644"/>
                    <a:pt x="17205" y="7644"/>
                    <a:pt x="19726" y="7116"/>
                  </a:cubicBezTo>
                  <a:cubicBezTo>
                    <a:pt x="19726" y="7116"/>
                    <a:pt x="19726" y="7116"/>
                    <a:pt x="20519" y="8737"/>
                  </a:cubicBezTo>
                  <a:cubicBezTo>
                    <a:pt x="20519" y="8737"/>
                    <a:pt x="20519" y="8737"/>
                    <a:pt x="18573" y="10393"/>
                  </a:cubicBezTo>
                  <a:cubicBezTo>
                    <a:pt x="18754" y="10886"/>
                    <a:pt x="18897" y="11343"/>
                    <a:pt x="18970" y="11836"/>
                  </a:cubicBezTo>
                  <a:cubicBezTo>
                    <a:pt x="18970" y="11836"/>
                    <a:pt x="18970" y="11836"/>
                    <a:pt x="21492" y="12295"/>
                  </a:cubicBezTo>
                  <a:cubicBezTo>
                    <a:pt x="21492" y="12295"/>
                    <a:pt x="21492" y="12295"/>
                    <a:pt x="21600" y="14126"/>
                  </a:cubicBezTo>
                  <a:cubicBezTo>
                    <a:pt x="21600" y="14126"/>
                    <a:pt x="21600" y="14126"/>
                    <a:pt x="19221" y="14902"/>
                  </a:cubicBezTo>
                  <a:cubicBezTo>
                    <a:pt x="19185" y="15466"/>
                    <a:pt x="19078" y="16030"/>
                    <a:pt x="18970" y="16558"/>
                  </a:cubicBezTo>
                  <a:cubicBezTo>
                    <a:pt x="18970" y="16558"/>
                    <a:pt x="18970" y="16558"/>
                    <a:pt x="21096" y="17932"/>
                  </a:cubicBezTo>
                  <a:cubicBezTo>
                    <a:pt x="21096" y="17932"/>
                    <a:pt x="21096" y="17932"/>
                    <a:pt x="20519" y="19623"/>
                  </a:cubicBezTo>
                  <a:cubicBezTo>
                    <a:pt x="20519" y="19623"/>
                    <a:pt x="20519" y="19623"/>
                    <a:pt x="17960" y="19447"/>
                  </a:cubicBezTo>
                  <a:cubicBezTo>
                    <a:pt x="17745" y="19904"/>
                    <a:pt x="17492" y="20327"/>
                    <a:pt x="17205" y="20751"/>
                  </a:cubicBezTo>
                  <a:cubicBezTo>
                    <a:pt x="17205" y="20751"/>
                    <a:pt x="17205" y="20751"/>
                    <a:pt x="17556" y="21258"/>
                  </a:cubicBezTo>
                  <a:lnTo>
                    <a:pt x="17568" y="21275"/>
                  </a:lnTo>
                  <a:lnTo>
                    <a:pt x="17428" y="21310"/>
                  </a:lnTo>
                  <a:cubicBezTo>
                    <a:pt x="16483" y="21500"/>
                    <a:pt x="15506" y="21600"/>
                    <a:pt x="14505" y="21600"/>
                  </a:cubicBezTo>
                  <a:cubicBezTo>
                    <a:pt x="14004" y="21600"/>
                    <a:pt x="13509" y="21575"/>
                    <a:pt x="13022" y="21526"/>
                  </a:cubicBezTo>
                  <a:lnTo>
                    <a:pt x="12720" y="21481"/>
                  </a:lnTo>
                  <a:lnTo>
                    <a:pt x="12798" y="21428"/>
                  </a:lnTo>
                  <a:cubicBezTo>
                    <a:pt x="16247" y="18828"/>
                    <a:pt x="17461" y="14127"/>
                    <a:pt x="15474" y="10181"/>
                  </a:cubicBezTo>
                  <a:cubicBezTo>
                    <a:pt x="13914" y="7057"/>
                    <a:pt x="10786" y="5198"/>
                    <a:pt x="7473" y="5062"/>
                  </a:cubicBezTo>
                  <a:cubicBezTo>
                    <a:pt x="5967" y="5001"/>
                    <a:pt x="4423" y="5295"/>
                    <a:pt x="2971" y="5989"/>
                  </a:cubicBezTo>
                  <a:cubicBezTo>
                    <a:pt x="2394" y="6267"/>
                    <a:pt x="1860" y="6595"/>
                    <a:pt x="1369" y="6965"/>
                  </a:cubicBezTo>
                  <a:lnTo>
                    <a:pt x="44" y="8189"/>
                  </a:lnTo>
                  <a:lnTo>
                    <a:pt x="0" y="7333"/>
                  </a:lnTo>
                  <a:cubicBezTo>
                    <a:pt x="0" y="6348"/>
                    <a:pt x="101" y="5386"/>
                    <a:pt x="295" y="4458"/>
                  </a:cubicBezTo>
                  <a:lnTo>
                    <a:pt x="328" y="4331"/>
                  </a:lnTo>
                  <a:lnTo>
                    <a:pt x="376" y="4297"/>
                  </a:lnTo>
                  <a:cubicBezTo>
                    <a:pt x="376" y="4297"/>
                    <a:pt x="376" y="4297"/>
                    <a:pt x="368" y="4259"/>
                  </a:cubicBezTo>
                  <a:lnTo>
                    <a:pt x="359" y="4213"/>
                  </a:lnTo>
                  <a:lnTo>
                    <a:pt x="652" y="3090"/>
                  </a:lnTo>
                  <a:cubicBezTo>
                    <a:pt x="793" y="2644"/>
                    <a:pt x="956" y="2206"/>
                    <a:pt x="1140" y="1779"/>
                  </a:cubicBezTo>
                  <a:lnTo>
                    <a:pt x="1483" y="1079"/>
                  </a:lnTo>
                  <a:lnTo>
                    <a:pt x="1529" y="1057"/>
                  </a:lnTo>
                  <a:cubicBezTo>
                    <a:pt x="1529" y="1057"/>
                    <a:pt x="1529" y="1057"/>
                    <a:pt x="3187" y="2959"/>
                  </a:cubicBezTo>
                  <a:cubicBezTo>
                    <a:pt x="3692" y="2783"/>
                    <a:pt x="4196" y="2642"/>
                    <a:pt x="4700" y="2571"/>
                  </a:cubicBezTo>
                  <a:cubicBezTo>
                    <a:pt x="4700" y="2571"/>
                    <a:pt x="4700" y="2571"/>
                    <a:pt x="5169" y="105"/>
                  </a:cubicBezTo>
                  <a:cubicBezTo>
                    <a:pt x="5169" y="105"/>
                    <a:pt x="5169" y="105"/>
                    <a:pt x="70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sp>
          <p:nvSpPr>
            <p:cNvPr id="6338" name="稻壳儿榴莲果果"/>
            <p:cNvSpPr/>
            <p:nvPr/>
          </p:nvSpPr>
          <p:spPr>
            <a:xfrm>
              <a:off x="8079408" y="115274"/>
              <a:ext cx="1491476" cy="1502439"/>
            </a:xfrm>
            <a:custGeom>
              <a:avLst/>
              <a:gdLst/>
              <a:ahLst/>
              <a:cxnLst>
                <a:cxn ang="0">
                  <a:pos x="wd2" y="hd2"/>
                </a:cxn>
                <a:cxn ang="5400000">
                  <a:pos x="wd2" y="hd2"/>
                </a:cxn>
                <a:cxn ang="10800000">
                  <a:pos x="wd2" y="hd2"/>
                </a:cxn>
                <a:cxn ang="16200000">
                  <a:pos x="wd2" y="hd2"/>
                </a:cxn>
              </a:cxnLst>
              <a:rect l="0" t="0" r="r" b="b"/>
              <a:pathLst>
                <a:path w="21600" h="21600" extrusionOk="0">
                  <a:moveTo>
                    <a:pt x="6270" y="7646"/>
                  </a:moveTo>
                  <a:cubicBezTo>
                    <a:pt x="10524" y="7646"/>
                    <a:pt x="13972" y="11069"/>
                    <a:pt x="13972" y="15291"/>
                  </a:cubicBezTo>
                  <a:cubicBezTo>
                    <a:pt x="13972" y="17402"/>
                    <a:pt x="13110" y="19313"/>
                    <a:pt x="11716" y="20697"/>
                  </a:cubicBezTo>
                  <a:lnTo>
                    <a:pt x="10834" y="21420"/>
                  </a:lnTo>
                  <a:lnTo>
                    <a:pt x="10463" y="21364"/>
                  </a:lnTo>
                  <a:cubicBezTo>
                    <a:pt x="5320" y="20319"/>
                    <a:pt x="1270" y="16298"/>
                    <a:pt x="217" y="11193"/>
                  </a:cubicBezTo>
                  <a:lnTo>
                    <a:pt x="143" y="10706"/>
                  </a:lnTo>
                  <a:lnTo>
                    <a:pt x="825" y="9885"/>
                  </a:lnTo>
                  <a:cubicBezTo>
                    <a:pt x="2218" y="8501"/>
                    <a:pt x="4144" y="7646"/>
                    <a:pt x="6270" y="7646"/>
                  </a:cubicBezTo>
                  <a:close/>
                  <a:moveTo>
                    <a:pt x="5706" y="0"/>
                  </a:moveTo>
                  <a:cubicBezTo>
                    <a:pt x="5706" y="0"/>
                    <a:pt x="5706" y="0"/>
                    <a:pt x="7665" y="95"/>
                  </a:cubicBezTo>
                  <a:cubicBezTo>
                    <a:pt x="7665" y="95"/>
                    <a:pt x="7665" y="95"/>
                    <a:pt x="8233" y="2710"/>
                  </a:cubicBezTo>
                  <a:cubicBezTo>
                    <a:pt x="8841" y="2812"/>
                    <a:pt x="9444" y="2953"/>
                    <a:pt x="10005" y="3126"/>
                  </a:cubicBezTo>
                  <a:cubicBezTo>
                    <a:pt x="10005" y="3126"/>
                    <a:pt x="10005" y="3126"/>
                    <a:pt x="11734" y="1061"/>
                  </a:cubicBezTo>
                  <a:cubicBezTo>
                    <a:pt x="11734" y="1061"/>
                    <a:pt x="11734" y="1061"/>
                    <a:pt x="13541" y="1864"/>
                  </a:cubicBezTo>
                  <a:cubicBezTo>
                    <a:pt x="13541" y="1864"/>
                    <a:pt x="13541" y="1864"/>
                    <a:pt x="13022" y="4516"/>
                  </a:cubicBezTo>
                  <a:cubicBezTo>
                    <a:pt x="13494" y="4793"/>
                    <a:pt x="13963" y="5111"/>
                    <a:pt x="14388" y="5460"/>
                  </a:cubicBezTo>
                  <a:cubicBezTo>
                    <a:pt x="14388" y="5460"/>
                    <a:pt x="14388" y="5460"/>
                    <a:pt x="16767" y="4190"/>
                  </a:cubicBezTo>
                  <a:cubicBezTo>
                    <a:pt x="16767" y="4190"/>
                    <a:pt x="16767" y="4190"/>
                    <a:pt x="18118" y="5630"/>
                  </a:cubicBezTo>
                  <a:cubicBezTo>
                    <a:pt x="18118" y="5630"/>
                    <a:pt x="18118" y="5630"/>
                    <a:pt x="16638" y="7874"/>
                  </a:cubicBezTo>
                  <a:cubicBezTo>
                    <a:pt x="17010" y="8371"/>
                    <a:pt x="17300" y="8897"/>
                    <a:pt x="17592" y="9423"/>
                  </a:cubicBezTo>
                  <a:cubicBezTo>
                    <a:pt x="17592" y="9423"/>
                    <a:pt x="17592" y="9423"/>
                    <a:pt x="20326" y="9142"/>
                  </a:cubicBezTo>
                  <a:cubicBezTo>
                    <a:pt x="20326" y="9142"/>
                    <a:pt x="20326" y="9142"/>
                    <a:pt x="20979" y="10966"/>
                  </a:cubicBezTo>
                  <a:cubicBezTo>
                    <a:pt x="20979" y="10966"/>
                    <a:pt x="20979" y="10966"/>
                    <a:pt x="18726" y="12518"/>
                  </a:cubicBezTo>
                  <a:cubicBezTo>
                    <a:pt x="18860" y="13066"/>
                    <a:pt x="18959" y="13572"/>
                    <a:pt x="18979" y="14107"/>
                  </a:cubicBezTo>
                  <a:cubicBezTo>
                    <a:pt x="18979" y="14107"/>
                    <a:pt x="18979" y="14107"/>
                    <a:pt x="21600" y="14883"/>
                  </a:cubicBezTo>
                  <a:cubicBezTo>
                    <a:pt x="21600" y="14883"/>
                    <a:pt x="21600" y="14883"/>
                    <a:pt x="21502" y="16854"/>
                  </a:cubicBezTo>
                  <a:cubicBezTo>
                    <a:pt x="21502" y="16854"/>
                    <a:pt x="21502" y="16854"/>
                    <a:pt x="18891" y="17415"/>
                  </a:cubicBezTo>
                  <a:cubicBezTo>
                    <a:pt x="18788" y="18014"/>
                    <a:pt x="18609" y="18605"/>
                    <a:pt x="18434" y="19159"/>
                  </a:cubicBezTo>
                  <a:cubicBezTo>
                    <a:pt x="18434" y="19159"/>
                    <a:pt x="18434" y="19159"/>
                    <a:pt x="19317" y="19880"/>
                  </a:cubicBezTo>
                  <a:lnTo>
                    <a:pt x="19470" y="20005"/>
                  </a:lnTo>
                  <a:lnTo>
                    <a:pt x="19393" y="20052"/>
                  </a:lnTo>
                  <a:cubicBezTo>
                    <a:pt x="17900" y="20856"/>
                    <a:pt x="16234" y="21383"/>
                    <a:pt x="14463" y="21562"/>
                  </a:cubicBezTo>
                  <a:lnTo>
                    <a:pt x="13699" y="21600"/>
                  </a:lnTo>
                  <a:lnTo>
                    <a:pt x="14167" y="21078"/>
                  </a:lnTo>
                  <a:cubicBezTo>
                    <a:pt x="16047" y="18520"/>
                    <a:pt x="16644" y="15117"/>
                    <a:pt x="15465" y="11942"/>
                  </a:cubicBezTo>
                  <a:cubicBezTo>
                    <a:pt x="14054" y="8104"/>
                    <a:pt x="10493" y="5666"/>
                    <a:pt x="6614" y="5467"/>
                  </a:cubicBezTo>
                  <a:cubicBezTo>
                    <a:pt x="5320" y="5401"/>
                    <a:pt x="3992" y="5584"/>
                    <a:pt x="2696" y="6046"/>
                  </a:cubicBezTo>
                  <a:cubicBezTo>
                    <a:pt x="2053" y="6278"/>
                    <a:pt x="1448" y="6569"/>
                    <a:pt x="886" y="6910"/>
                  </a:cubicBezTo>
                  <a:lnTo>
                    <a:pt x="0" y="7574"/>
                  </a:lnTo>
                  <a:lnTo>
                    <a:pt x="18" y="7222"/>
                  </a:lnTo>
                  <a:cubicBezTo>
                    <a:pt x="198" y="5464"/>
                    <a:pt x="728" y="3810"/>
                    <a:pt x="1539" y="2328"/>
                  </a:cubicBezTo>
                  <a:lnTo>
                    <a:pt x="2191" y="1262"/>
                  </a:lnTo>
                  <a:lnTo>
                    <a:pt x="2387" y="1545"/>
                  </a:lnTo>
                  <a:cubicBezTo>
                    <a:pt x="2603" y="1857"/>
                    <a:pt x="2891" y="2274"/>
                    <a:pt x="3276" y="2829"/>
                  </a:cubicBezTo>
                  <a:cubicBezTo>
                    <a:pt x="3831" y="2698"/>
                    <a:pt x="4381" y="2604"/>
                    <a:pt x="4924" y="2585"/>
                  </a:cubicBezTo>
                  <a:cubicBezTo>
                    <a:pt x="4924" y="2585"/>
                    <a:pt x="4924" y="2585"/>
                    <a:pt x="5706" y="0"/>
                  </a:cubicBezTo>
                  <a:close/>
                </a:path>
              </a:pathLst>
            </a:custGeom>
            <a:solidFill>
              <a:srgbClr val="F7F9FF">
                <a:alpha val="20000"/>
              </a:srgbClr>
            </a:solidFill>
            <a:ln w="12700" cap="flat">
              <a:noFill/>
              <a:miter lim="400000"/>
            </a:ln>
            <a:effectLst/>
          </p:spPr>
          <p:txBody>
            <a:bodyPr wrap="square" lIns="22859" tIns="22859" rIns="22859" bIns="22859" numCol="1" anchor="ctr">
              <a:noAutofit/>
            </a:bodyPr>
            <a:lstStyle/>
            <a:p>
              <a:pPr>
                <a:defRPr sz="3600" b="0">
                  <a:solidFill>
                    <a:srgbClr val="1C1F25"/>
                  </a:solidFill>
                  <a:latin typeface="Calibri" panose="020F0502020204030204"/>
                  <a:ea typeface="Calibri" panose="020F0502020204030204"/>
                  <a:cs typeface="Calibri" panose="020F0502020204030204"/>
                  <a:sym typeface="Calibri" panose="020F0502020204030204"/>
                </a:defRPr>
              </a:pPr>
            </a:p>
          </p:txBody>
        </p:sp>
      </p:grpSp>
      <p:sp>
        <p:nvSpPr>
          <p:cNvPr id="33" name="稻壳儿榴莲果果"/>
          <p:cNvSpPr/>
          <p:nvPr/>
        </p:nvSpPr>
        <p:spPr>
          <a:xfrm>
            <a:off x="710565" y="3666490"/>
            <a:ext cx="3442970" cy="9296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spcBef>
                <a:spcPts val="0"/>
              </a:spcBef>
              <a:spcAft>
                <a:spcPts val="0"/>
              </a:spcAft>
            </a:pPr>
            <a:r>
              <a:rPr lang="en-US" sz="1400" dirty="0">
                <a:latin typeface="宋体" panose="02010600030101010101" pitchFamily="2" charset="-122"/>
                <a:cs typeface="Arial" panose="020B0604020202020204" pitchFamily="34" charset="0"/>
              </a:rPr>
              <a:t>本课程是从理论性、系统性很强的基础课和专业基础课向实践性较强的专业课过渡的一个重要转折点。</a:t>
            </a:r>
            <a:endParaRPr lang="en-US" sz="1400" dirty="0">
              <a:latin typeface="宋体" panose="02010600030101010101" pitchFamily="2" charset="-122"/>
              <a:cs typeface="Arial" panose="020B0604020202020204" pitchFamily="34" charset="0"/>
            </a:endParaRPr>
          </a:p>
        </p:txBody>
      </p:sp>
      <p:sp>
        <p:nvSpPr>
          <p:cNvPr id="34" name="稻壳儿榴莲果果"/>
          <p:cNvSpPr txBox="1"/>
          <p:nvPr/>
        </p:nvSpPr>
        <p:spPr>
          <a:xfrm>
            <a:off x="1257667" y="3339782"/>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（四）学习本课程的方法</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5" name="稻壳儿榴莲果果"/>
          <p:cNvSpPr/>
          <p:nvPr/>
        </p:nvSpPr>
        <p:spPr>
          <a:xfrm>
            <a:off x="8272145" y="2402205"/>
            <a:ext cx="3698240" cy="20478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0"/>
              </a:spcBef>
              <a:spcAft>
                <a:spcPts val="0"/>
              </a:spcAft>
            </a:pPr>
            <a:r>
              <a:rPr lang="en-US" sz="1400" dirty="0">
                <a:latin typeface="宋体" panose="02010600030101010101" pitchFamily="2" charset="-122"/>
                <a:cs typeface="Arial" panose="020B0604020202020204" pitchFamily="34" charset="0"/>
              </a:rPr>
              <a:t>本课程是机械类及近机类专业的一门技术基础课，它综合运用了工程力学、金属工艺学、机械制图、公差配合等先修课程知识，解决常用机构及通用零部件的分析设计问题，较之以往的先修课程更接近工程实际，但也有别于专业课程，它主要研究各类机械所具有的共性问题。</a:t>
            </a:r>
            <a:endParaRPr lang="en-US" sz="1400" dirty="0">
              <a:latin typeface="宋体" panose="02010600030101010101" pitchFamily="2" charset="-122"/>
              <a:cs typeface="Arial" panose="020B0604020202020204" pitchFamily="34" charset="0"/>
            </a:endParaRPr>
          </a:p>
        </p:txBody>
      </p:sp>
      <p:sp>
        <p:nvSpPr>
          <p:cNvPr id="36" name="稻壳儿榴莲果果"/>
          <p:cNvSpPr txBox="1"/>
          <p:nvPr/>
        </p:nvSpPr>
        <p:spPr>
          <a:xfrm>
            <a:off x="8308473" y="2033766"/>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（二）本课程的地位</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7" name="稻壳儿榴莲果果"/>
          <p:cNvSpPr/>
          <p:nvPr/>
        </p:nvSpPr>
        <p:spPr>
          <a:xfrm>
            <a:off x="2712720" y="4918075"/>
            <a:ext cx="5599430" cy="17684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Bef>
                <a:spcPts val="0"/>
              </a:spcBef>
              <a:spcAft>
                <a:spcPts val="0"/>
              </a:spcAft>
            </a:pPr>
            <a:r>
              <a:rPr lang="en-US" sz="1400" dirty="0">
                <a:latin typeface="宋体" panose="02010600030101010101" pitchFamily="2" charset="-122"/>
                <a:cs typeface="Arial" panose="020B0604020202020204" pitchFamily="34" charset="0"/>
              </a:rPr>
              <a:t>（1）熟悉常用机构的工作原理、运动特性及机械设计的基本理论和方法，基本掌握通用零件的工作原理、选用和维护等方面的知识。</a:t>
            </a:r>
            <a:endParaRPr lang="en-US" sz="1400" dirty="0">
              <a:latin typeface="宋体" panose="02010600030101010101" pitchFamily="2" charset="-122"/>
              <a:cs typeface="Arial" panose="020B0604020202020204" pitchFamily="34" charset="0"/>
            </a:endParaRPr>
          </a:p>
          <a:p>
            <a:pPr algn="just">
              <a:lnSpc>
                <a:spcPct val="130000"/>
              </a:lnSpc>
              <a:spcBef>
                <a:spcPts val="0"/>
              </a:spcBef>
              <a:spcAft>
                <a:spcPts val="0"/>
              </a:spcAft>
            </a:pPr>
            <a:r>
              <a:rPr lang="en-US" sz="1400" dirty="0">
                <a:latin typeface="宋体" panose="02010600030101010101" pitchFamily="2" charset="-122"/>
                <a:cs typeface="Arial" panose="020B0604020202020204" pitchFamily="34" charset="0"/>
              </a:rPr>
              <a:t>（2）具备机械设计实验技能和设计简单机械及传动装置的基本技能。</a:t>
            </a:r>
            <a:endParaRPr lang="en-US" sz="1400" dirty="0">
              <a:latin typeface="宋体" panose="02010600030101010101" pitchFamily="2" charset="-122"/>
              <a:cs typeface="Arial" panose="020B0604020202020204" pitchFamily="34" charset="0"/>
            </a:endParaRPr>
          </a:p>
          <a:p>
            <a:pPr algn="just">
              <a:lnSpc>
                <a:spcPct val="130000"/>
              </a:lnSpc>
              <a:spcBef>
                <a:spcPts val="0"/>
              </a:spcBef>
              <a:spcAft>
                <a:spcPts val="0"/>
              </a:spcAft>
            </a:pPr>
            <a:r>
              <a:rPr lang="en-US" sz="1400" dirty="0">
                <a:latin typeface="宋体" panose="02010600030101010101" pitchFamily="2" charset="-122"/>
                <a:cs typeface="Arial" panose="020B0604020202020204" pitchFamily="34" charset="0"/>
              </a:rPr>
              <a:t>（3）培养学生初步具有运用标准手册，查阅相关技术资料进行一般参数的通用零件和简单机械传动装置的设计计算能力，为学习后续专业课程打好基础。</a:t>
            </a:r>
            <a:endParaRPr lang="en-US" sz="1400" dirty="0">
              <a:latin typeface="宋体" panose="02010600030101010101" pitchFamily="2" charset="-122"/>
              <a:cs typeface="Arial" panose="020B0604020202020204" pitchFamily="34" charset="0"/>
            </a:endParaRPr>
          </a:p>
        </p:txBody>
      </p:sp>
      <p:sp>
        <p:nvSpPr>
          <p:cNvPr id="38" name="稻壳儿榴莲果果"/>
          <p:cNvSpPr txBox="1"/>
          <p:nvPr/>
        </p:nvSpPr>
        <p:spPr>
          <a:xfrm>
            <a:off x="5560852" y="4549922"/>
            <a:ext cx="271145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（三）学习本课程的目的</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39" name="稻壳儿榴莲果果"/>
          <p:cNvSpPr/>
          <p:nvPr/>
        </p:nvSpPr>
        <p:spPr>
          <a:xfrm>
            <a:off x="2513965" y="1487805"/>
            <a:ext cx="4667885" cy="12096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ts val="0"/>
              </a:spcBef>
              <a:spcAft>
                <a:spcPts val="0"/>
              </a:spcAft>
            </a:pPr>
            <a:r>
              <a:rPr lang="en-US" sz="1400" dirty="0">
                <a:latin typeface="宋体" panose="02010600030101010101" pitchFamily="2" charset="-122"/>
                <a:cs typeface="Arial" panose="020B0604020202020204" pitchFamily="34" charset="0"/>
              </a:rPr>
              <a:t>本课程内容在简要介绍有关整部机器设计的基本知识的基础上，重点讨论常用机构的组成原理、传动特点、功能特性、设计方法等基本知识；重点讨论通用机械零件在一般工作条件下的工作原理、结构特点、选用及设计计算问题。</a:t>
            </a:r>
            <a:endParaRPr lang="en-US" sz="1400" dirty="0">
              <a:latin typeface="宋体" panose="02010600030101010101" pitchFamily="2" charset="-122"/>
              <a:cs typeface="Arial" panose="020B0604020202020204" pitchFamily="34" charset="0"/>
            </a:endParaRPr>
          </a:p>
        </p:txBody>
      </p:sp>
      <p:sp>
        <p:nvSpPr>
          <p:cNvPr id="40" name="稻壳儿榴莲果果"/>
          <p:cNvSpPr txBox="1"/>
          <p:nvPr/>
        </p:nvSpPr>
        <p:spPr>
          <a:xfrm>
            <a:off x="2553898" y="1119702"/>
            <a:ext cx="22517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（一）本课程的内容</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951909" y="189592"/>
            <a:ext cx="916559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二、了解课程的内容、地位、学习目的和学习方法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a:spLocks noGrp="1"/>
          </p:cNvSpPr>
          <p:nvPr>
            <p:ph type="sldNum" sz="quarter" idx="2"/>
          </p:nvPr>
        </p:nvSpPr>
        <p:spPr/>
        <p:txBody>
          <a:bodyPr/>
          <a:lstStyle/>
          <a:p>
            <a:fld id="{86CB4B4D-7CA3-9044-876B-883B54F8677D}"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119614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119614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120058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870585" y="3556000"/>
            <a:ext cx="264985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 满足社会需求</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 可靠性要求</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 经济性要求</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4. 安全性要求</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5. 推行标准化要求</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6. 体现工艺造型美观要求</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578248" y="3032028"/>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（一）机械设计的基本要求</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5008880" y="3556000"/>
            <a:ext cx="304800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机械设计是一项创造性劳动，同时也是对已有成功经验的继承过程。根据实际情况的不同可以分为三种类型：</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（1）开发性设计。</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（2）适应性设计。</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（3）变形设计。</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4946295" y="3030758"/>
            <a:ext cx="248158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（二）机械设计的类型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556000"/>
            <a:ext cx="290703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不同类型的机械产品、不同类型的设计，其产品的设计过程不尽相同。产品的开发性设计过程大致包括规划设计、方案设计、技术设计、施工设计及改进设计五个阶段。</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8386606" y="3032028"/>
            <a:ext cx="29413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（三）机械设计的一般过程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cstate="print"/>
          <a:srcRect l="16693" r="16693"/>
          <a:stretch>
            <a:fillRect/>
          </a:stretch>
        </p:blipFill>
        <p:spPr>
          <a:xfrm>
            <a:off x="5350905" y="1354433"/>
            <a:ext cx="1389857" cy="1389857"/>
          </a:xfrm>
          <a:prstGeom prst="ellipse">
            <a:avLst/>
          </a:prstGeom>
        </p:spPr>
      </p:pic>
      <p:pic>
        <p:nvPicPr>
          <p:cNvPr id="91" name="稻壳儿榴莲果果"/>
          <p:cNvPicPr/>
          <p:nvPr/>
        </p:nvPicPr>
        <p:blipFill rotWithShape="1">
          <a:blip r:embed="rId2" cstate="print"/>
          <a:srcRect l="11532" r="21854"/>
          <a:stretch>
            <a:fillRect/>
          </a:stretch>
        </p:blipFill>
        <p:spPr>
          <a:xfrm>
            <a:off x="1353784" y="1358877"/>
            <a:ext cx="1389857" cy="1389857"/>
          </a:xfrm>
          <a:prstGeom prst="ellipse">
            <a:avLst/>
          </a:prstGeom>
        </p:spPr>
      </p:pic>
      <p:pic>
        <p:nvPicPr>
          <p:cNvPr id="92" name="稻壳儿榴莲果果"/>
          <p:cNvPicPr/>
          <p:nvPr/>
        </p:nvPicPr>
        <p:blipFill rotWithShape="1">
          <a:blip r:embed="rId3" cstate="print"/>
          <a:srcRect l="16693" r="16693"/>
          <a:stretch>
            <a:fillRect/>
          </a:stretch>
        </p:blipFill>
        <p:spPr>
          <a:xfrm>
            <a:off x="9162537" y="1354239"/>
            <a:ext cx="1389857" cy="1389857"/>
          </a:xfrm>
          <a:prstGeom prst="ellipse">
            <a:avLst/>
          </a:prstGeom>
        </p:spPr>
      </p:pic>
      <p:sp>
        <p:nvSpPr>
          <p:cNvPr id="44" name="稻壳儿榴莲果果"/>
          <p:cNvSpPr/>
          <p:nvPr/>
        </p:nvSpPr>
        <p:spPr>
          <a:xfrm>
            <a:off x="1146854" y="189592"/>
            <a:ext cx="753237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三、机械设计的基本要求及一般过程认知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pic>
        <p:nvPicPr>
          <p:cNvPr id="3" name="稻壳儿榴莲果果" descr="图片包含 人, 桌子, 室内, 男人&#10;&#10;描述已自动生成"/>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rcRect l="17045" r="17045"/>
          <a:stretch>
            <a:fillRect/>
          </a:stretch>
        </p:blipFill>
        <p:spPr>
          <a:xfrm>
            <a:off x="7819390" y="1316355"/>
            <a:ext cx="3863340" cy="4396105"/>
          </a:xfrm>
          <a:solidFill>
            <a:schemeClr val="bg2"/>
          </a:solidFill>
        </p:spPr>
      </p:pic>
      <p:sp>
        <p:nvSpPr>
          <p:cNvPr id="9814" name="稻壳儿榴莲果果"/>
          <p:cNvSpPr/>
          <p:nvPr/>
        </p:nvSpPr>
        <p:spPr>
          <a:xfrm>
            <a:off x="539115" y="1470660"/>
            <a:ext cx="5823585" cy="42062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（一）机械零件设计的基本要求</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8044740" y="584464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8033559" y="6060810"/>
            <a:ext cx="3637866" cy="76200"/>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8044740" y="6276710"/>
            <a:ext cx="3637866" cy="76200"/>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39115" y="1982470"/>
            <a:ext cx="7101840" cy="41548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1. 机械零件设计的一般步骤</a:t>
            </a:r>
            <a:endParaRPr lang="en-US"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（1）根据机器的总体设计方案</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针对零件的工作情况进行载荷分析</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建立力学模型</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考虑影响载荷的各项因素</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确定零件的计算载荷</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endPar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（2）分析零件在工作时可能出现的失效形式</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确定零件工作能力的计算准则</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endPar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（3）选择合适的材料</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并确定必要的热处理或其他处理要求</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endPar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（4）分析零件的应力或变形</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a:t>
            </a:r>
            <a:r>
              <a:rPr 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根据工作能力计算准则建立或选定相应的计算公式</a:t>
            </a: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，计算出零件的主要尺寸，并加以标准化或圆整。</a:t>
            </a:r>
            <a:endPar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（5）根据计算得出的主要尺寸并结合结构上和工艺上的要求，绘制零件工作图。并写出零件的计算说明书。</a:t>
            </a:r>
            <a:endPar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2. 机械零件设计的基本要求</a:t>
            </a:r>
            <a:endParaRPr lang="zh-CN" altLang="en-US"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（1）工作能力要求。（2）工艺性要求。（3）经济性要求。</a:t>
            </a:r>
            <a:endParaRPr lang="zh-CN" altLang="en-US" sz="1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
        <p:nvSpPr>
          <p:cNvPr id="44" name="稻壳儿榴莲果果"/>
          <p:cNvSpPr/>
          <p:nvPr/>
        </p:nvSpPr>
        <p:spPr>
          <a:xfrm>
            <a:off x="738549" y="189592"/>
            <a:ext cx="8348980" cy="583565"/>
          </a:xfrm>
          <a:prstGeom prst="rect">
            <a:avLst/>
          </a:prstGeom>
        </p:spPr>
        <p:txBody>
          <a:bodyPr wrap="none">
            <a:spAutoFit/>
          </a:bodyPr>
          <a:lstStyle/>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四、机械零件设计的基本要求及一般方法认知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ISLIDE.VECTOR" val="#431557;"/>
</p:tagLst>
</file>

<file path=ppt/tags/tag2.xml><?xml version="1.0" encoding="utf-8"?>
<p:tagLst xmlns:p="http://schemas.openxmlformats.org/presentationml/2006/main">
  <p:tag name="ISLIDE.VECTOR" val="#4315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6864</Words>
  <Application>WPS 演示</Application>
  <PresentationFormat>自定义</PresentationFormat>
  <Paragraphs>517</Paragraphs>
  <Slides>34</Slides>
  <Notes>1</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0</vt:i4>
      </vt:variant>
      <vt:variant>
        <vt:lpstr>幻灯片标题</vt:lpstr>
      </vt:variant>
      <vt:variant>
        <vt:i4>34</vt:i4>
      </vt:variant>
    </vt:vector>
  </HeadingPairs>
  <TitlesOfParts>
    <vt:vector size="54" baseType="lpstr">
      <vt:lpstr>Arial</vt:lpstr>
      <vt:lpstr>宋体</vt:lpstr>
      <vt:lpstr>Wingdings</vt:lpstr>
      <vt:lpstr>Helvetica Neue Medium</vt:lpstr>
      <vt:lpstr>Open Sans Bold</vt:lpstr>
      <vt:lpstr>Times New Roman</vt:lpstr>
      <vt:lpstr>Droid Sans Fallback</vt:lpstr>
      <vt:lpstr>Latha</vt:lpstr>
      <vt:lpstr>IPAexGothic</vt:lpstr>
      <vt:lpstr>Lato Regular</vt:lpstr>
      <vt:lpstr>Shruti</vt:lpstr>
      <vt:lpstr>Calibri</vt:lpstr>
      <vt:lpstr>微软雅黑</vt:lpstr>
      <vt:lpstr>Arial Unicode MS</vt:lpstr>
      <vt:lpstr>等线 Light</vt:lpstr>
      <vt:lpstr>Gill Sans</vt:lpstr>
      <vt:lpstr>Open Sans</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六月</cp:lastModifiedBy>
  <cp:revision>173</cp:revision>
  <dcterms:created xsi:type="dcterms:W3CDTF">2020-09-07T07:49:00Z</dcterms:created>
  <dcterms:modified xsi:type="dcterms:W3CDTF">2025-08-01T08:10:44Z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9FD8B61F62F14BE3B65E9CEEAD4B3812_12</vt:lpwstr>
  </property>
</Properties>
</file>