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Lst>
  <p:notesMasterIdLst>
    <p:notesMasterId r:id="rId6"/>
  </p:notesMasterIdLst>
  <p:handoutMasterIdLst>
    <p:handoutMasterId r:id="rId52"/>
  </p:handoutMasterIdLst>
  <p:sldIdLst>
    <p:sldId id="256" r:id="rId4"/>
    <p:sldId id="279" r:id="rId5"/>
    <p:sldId id="937" r:id="rId7"/>
    <p:sldId id="759" r:id="rId8"/>
    <p:sldId id="760" r:id="rId9"/>
    <p:sldId id="781" r:id="rId10"/>
    <p:sldId id="920" r:id="rId11"/>
    <p:sldId id="921" r:id="rId12"/>
    <p:sldId id="938" r:id="rId13"/>
    <p:sldId id="939" r:id="rId14"/>
    <p:sldId id="940" r:id="rId15"/>
    <p:sldId id="922" r:id="rId16"/>
    <p:sldId id="923" r:id="rId17"/>
    <p:sldId id="945" r:id="rId18"/>
    <p:sldId id="946" r:id="rId19"/>
    <p:sldId id="924" r:id="rId20"/>
    <p:sldId id="947" r:id="rId21"/>
    <p:sldId id="948" r:id="rId22"/>
    <p:sldId id="949" r:id="rId23"/>
    <p:sldId id="950" r:id="rId24"/>
    <p:sldId id="951" r:id="rId25"/>
    <p:sldId id="952" r:id="rId26"/>
    <p:sldId id="925" r:id="rId27"/>
    <p:sldId id="967" r:id="rId28"/>
    <p:sldId id="968" r:id="rId29"/>
    <p:sldId id="969" r:id="rId30"/>
    <p:sldId id="971" r:id="rId31"/>
    <p:sldId id="972" r:id="rId32"/>
    <p:sldId id="973" r:id="rId33"/>
    <p:sldId id="974" r:id="rId34"/>
    <p:sldId id="970" r:id="rId35"/>
    <p:sldId id="975" r:id="rId36"/>
    <p:sldId id="976" r:id="rId37"/>
    <p:sldId id="977" r:id="rId38"/>
    <p:sldId id="978" r:id="rId39"/>
    <p:sldId id="979" r:id="rId40"/>
    <p:sldId id="966" r:id="rId41"/>
    <p:sldId id="926" r:id="rId42"/>
    <p:sldId id="927" r:id="rId43"/>
    <p:sldId id="954" r:id="rId44"/>
    <p:sldId id="955" r:id="rId45"/>
    <p:sldId id="956" r:id="rId46"/>
    <p:sldId id="957" r:id="rId47"/>
    <p:sldId id="960" r:id="rId48"/>
    <p:sldId id="961" r:id="rId49"/>
    <p:sldId id="962" r:id="rId50"/>
    <p:sldId id="270" r:id="rId51"/>
  </p:sldIdLst>
  <p:sldSz cx="12192000" cy="6858000"/>
  <p:notesSz cx="7103745" cy="10234295"/>
  <p:embeddedFontLst>
    <p:embeddedFont>
      <p:font typeface="黑体" panose="02010609060101010101" charset="-122"/>
      <p:regular r:id="rId57"/>
    </p:embeddedFont>
    <p:embeddedFont>
      <p:font typeface="微软雅黑" panose="020B0503020204020204" charset="-122"/>
      <p:regular r:id="rId58"/>
    </p:embeddedFont>
    <p:embeddedFont>
      <p:font typeface="华文细黑" panose="02010600040101010101" charset="-122"/>
      <p:regular r:id="rId59"/>
    </p:embeddedFont>
    <p:embeddedFont>
      <p:font typeface="华文隶书" panose="02010800040101010101" pitchFamily="2" charset="-122"/>
      <p:regular r:id="rId60"/>
    </p:embeddedFont>
    <p:embeddedFont>
      <p:font typeface="华文新魏" panose="02010800040101010101" pitchFamily="2" charset="-122"/>
      <p:regular r:id="rId61"/>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14"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E75B6"/>
    <a:srgbClr val="DAE3F3"/>
    <a:srgbClr val="F3B96D"/>
    <a:srgbClr val="8EC0B9"/>
    <a:srgbClr val="CCCC9F"/>
    <a:srgbClr val="DB4105"/>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showGuides="1">
      <p:cViewPr>
        <p:scale>
          <a:sx n="66" d="100"/>
          <a:sy n="66" d="100"/>
        </p:scale>
        <p:origin x="-552" y="-942"/>
      </p:cViewPr>
      <p:guideLst>
        <p:guide orient="horz" pos="2160"/>
        <p:guide pos="381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1" Type="http://schemas.openxmlformats.org/officeDocument/2006/relationships/font" Target="fonts/font5.fntdata"/><Relationship Id="rId60" Type="http://schemas.openxmlformats.org/officeDocument/2006/relationships/font" Target="fonts/font4.fntdata"/><Relationship Id="rId6" Type="http://schemas.openxmlformats.org/officeDocument/2006/relationships/notesMaster" Target="notesMasters/notesMaster1.xml"/><Relationship Id="rId59" Type="http://schemas.openxmlformats.org/officeDocument/2006/relationships/font" Target="fonts/font3.fntdata"/><Relationship Id="rId58" Type="http://schemas.openxmlformats.org/officeDocument/2006/relationships/font" Target="fonts/font2.fntdata"/><Relationship Id="rId57" Type="http://schemas.openxmlformats.org/officeDocument/2006/relationships/font" Target="fonts/font1.fntdata"/><Relationship Id="rId56" Type="http://schemas.openxmlformats.org/officeDocument/2006/relationships/commentAuthors" Target="commentAuthors.xml"/><Relationship Id="rId55" Type="http://schemas.openxmlformats.org/officeDocument/2006/relationships/tableStyles" Target="tableStyles.xml"/><Relationship Id="rId54" Type="http://schemas.openxmlformats.org/officeDocument/2006/relationships/viewProps" Target="viewProps.xml"/><Relationship Id="rId53" Type="http://schemas.openxmlformats.org/officeDocument/2006/relationships/presProps" Target="presProps.xml"/><Relationship Id="rId52" Type="http://schemas.openxmlformats.org/officeDocument/2006/relationships/handoutMaster" Target="handoutMasters/handoutMaster1.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image" Target="../media/image7.emf"/><Relationship Id="rId6" Type="http://schemas.openxmlformats.org/officeDocument/2006/relationships/tags" Target="../tags/tag3.xml"/><Relationship Id="rId5" Type="http://schemas.openxmlformats.org/officeDocument/2006/relationships/image" Target="../media/image6.emf"/><Relationship Id="rId4" Type="http://schemas.openxmlformats.org/officeDocument/2006/relationships/tags" Target="../tags/tag2.xml"/><Relationship Id="rId3" Type="http://schemas.openxmlformats.org/officeDocument/2006/relationships/image" Target="../media/image5.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黑体" panose="02010609060101010101" charset="-122"/>
                <a:sym typeface="黑体" panose="02010609060101010101"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60419"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60420"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60421"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6.xml"/><Relationship Id="rId1" Type="http://schemas.openxmlformats.org/officeDocument/2006/relationships/tags" Target="../tags/tag25.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8.xml"/><Relationship Id="rId1" Type="http://schemas.openxmlformats.org/officeDocument/2006/relationships/tags" Target="../tags/tag27.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13.emf"/><Relationship Id="rId3" Type="http://schemas.openxmlformats.org/officeDocument/2006/relationships/image" Target="../media/image12.png"/><Relationship Id="rId2" Type="http://schemas.openxmlformats.org/officeDocument/2006/relationships/tags" Target="../tags/tag30.xml"/><Relationship Id="rId1" Type="http://schemas.openxmlformats.org/officeDocument/2006/relationships/tags" Target="../tags/tag29.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32.xml"/><Relationship Id="rId1" Type="http://schemas.openxmlformats.org/officeDocument/2006/relationships/tags" Target="../tags/tag31.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34.xml"/><Relationship Id="rId1" Type="http://schemas.openxmlformats.org/officeDocument/2006/relationships/tags" Target="../tags/tag33.xml"/></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15.jpeg"/><Relationship Id="rId3" Type="http://schemas.openxmlformats.org/officeDocument/2006/relationships/image" Target="../media/image14.jpeg"/><Relationship Id="rId2" Type="http://schemas.openxmlformats.org/officeDocument/2006/relationships/tags" Target="../tags/tag36.xml"/><Relationship Id="rId1" Type="http://schemas.openxmlformats.org/officeDocument/2006/relationships/tags" Target="../tags/tag35.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38.xml"/><Relationship Id="rId1" Type="http://schemas.openxmlformats.org/officeDocument/2006/relationships/tags" Target="../tags/tag3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40.xml"/><Relationship Id="rId1" Type="http://schemas.openxmlformats.org/officeDocument/2006/relationships/tags" Target="../tags/tag39.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42.xml"/><Relationship Id="rId1" Type="http://schemas.openxmlformats.org/officeDocument/2006/relationships/tags" Target="../tags/tag4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44.xml"/><Relationship Id="rId1" Type="http://schemas.openxmlformats.org/officeDocument/2006/relationships/tags" Target="../tags/tag43.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46.xml"/><Relationship Id="rId1" Type="http://schemas.openxmlformats.org/officeDocument/2006/relationships/tags" Target="../tags/tag45.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48.xml"/><Relationship Id="rId1" Type="http://schemas.openxmlformats.org/officeDocument/2006/relationships/tags" Target="../tags/tag47.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50.xml"/><Relationship Id="rId1" Type="http://schemas.openxmlformats.org/officeDocument/2006/relationships/tags" Target="../tags/tag49.xml"/></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17.png"/><Relationship Id="rId3" Type="http://schemas.openxmlformats.org/officeDocument/2006/relationships/image" Target="../media/image16.jpeg"/><Relationship Id="rId2" Type="http://schemas.openxmlformats.org/officeDocument/2006/relationships/tags" Target="../tags/tag52.xml"/><Relationship Id="rId1" Type="http://schemas.openxmlformats.org/officeDocument/2006/relationships/tags" Target="../tags/tag51.xml"/></Relationships>
</file>

<file path=ppt/slides/_rels/slide26.xml.rels><?xml version="1.0" encoding="UTF-8" standalone="yes"?>
<Relationships xmlns="http://schemas.openxmlformats.org/package/2006/relationships"><Relationship Id="rId7" Type="http://schemas.openxmlformats.org/officeDocument/2006/relationships/slideLayout" Target="../slideLayouts/slideLayout14.xml"/><Relationship Id="rId6" Type="http://schemas.openxmlformats.org/officeDocument/2006/relationships/image" Target="../media/image19.jpeg"/><Relationship Id="rId5" Type="http://schemas.microsoft.com/office/2007/relationships/media" Target="file:///D:\&#65281;&#65281;&#37197;&#30424;&#23457;&#26680;\&#65281;3-&#21457;&#31295;\&#22919;&#20135;&#31185;&#25252;&#29702;&#23398;\&#22919;&#20135;&#31185;&#25252;&#29702;&#23398;&#65288;&#31532;5&#29256;&#65289;&#65288;&#37197;&#22871;&#20809;&#30424;&#65289;\&#23615;&#22833;&#31105;.wmv" TargetMode="External"/><Relationship Id="rId4" Type="http://schemas.openxmlformats.org/officeDocument/2006/relationships/video" Target="file:///D:\&#65281;&#65281;&#37197;&#30424;&#23457;&#26680;\&#65281;3-&#21457;&#31295;\&#22919;&#20135;&#31185;&#25252;&#29702;&#23398;\&#22919;&#20135;&#31185;&#25252;&#29702;&#23398;&#65288;&#31532;5&#29256;&#65289;&#65288;&#37197;&#22871;&#20809;&#30424;&#65289;\&#23615;&#22833;&#31105;.wmv" TargetMode="External"/><Relationship Id="rId3" Type="http://schemas.openxmlformats.org/officeDocument/2006/relationships/image" Target="../media/image18.jpeg"/><Relationship Id="rId2" Type="http://schemas.openxmlformats.org/officeDocument/2006/relationships/tags" Target="../tags/tag54.xml"/><Relationship Id="rId1" Type="http://schemas.openxmlformats.org/officeDocument/2006/relationships/tags" Target="../tags/tag53.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56.xml"/><Relationship Id="rId1" Type="http://schemas.openxmlformats.org/officeDocument/2006/relationships/tags" Target="../tags/tag55.xml"/></Relationships>
</file>

<file path=ppt/slides/_rels/slide28.xml.rels><?xml version="1.0" encoding="UTF-8" standalone="yes"?>
<Relationships xmlns="http://schemas.openxmlformats.org/package/2006/relationships"><Relationship Id="rId9" Type="http://schemas.openxmlformats.org/officeDocument/2006/relationships/tags" Target="../tags/tag62.xml"/><Relationship Id="rId8" Type="http://schemas.openxmlformats.org/officeDocument/2006/relationships/image" Target="../media/image22.png"/><Relationship Id="rId7" Type="http://schemas.openxmlformats.org/officeDocument/2006/relationships/tags" Target="../tags/tag61.xml"/><Relationship Id="rId6" Type="http://schemas.openxmlformats.org/officeDocument/2006/relationships/image" Target="../media/image21.png"/><Relationship Id="rId5" Type="http://schemas.openxmlformats.org/officeDocument/2006/relationships/tags" Target="../tags/tag60.xml"/><Relationship Id="rId4" Type="http://schemas.openxmlformats.org/officeDocument/2006/relationships/image" Target="../media/image20.png"/><Relationship Id="rId3" Type="http://schemas.openxmlformats.org/officeDocument/2006/relationships/tags" Target="../tags/tag59.xml"/><Relationship Id="rId2" Type="http://schemas.openxmlformats.org/officeDocument/2006/relationships/tags" Target="../tags/tag58.xml"/><Relationship Id="rId12" Type="http://schemas.openxmlformats.org/officeDocument/2006/relationships/slideLayout" Target="../slideLayouts/slideLayout14.xml"/><Relationship Id="rId11" Type="http://schemas.openxmlformats.org/officeDocument/2006/relationships/tags" Target="../tags/tag64.xml"/><Relationship Id="rId10" Type="http://schemas.openxmlformats.org/officeDocument/2006/relationships/tags" Target="../tags/tag63.xml"/><Relationship Id="rId1" Type="http://schemas.openxmlformats.org/officeDocument/2006/relationships/tags" Target="../tags/tag57.xml"/></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tags" Target="../tags/tag65.xml"/></Relationships>
</file>

<file path=ppt/slides/_rels/slide3.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4" Type="http://schemas.openxmlformats.org/officeDocument/2006/relationships/slideLayout" Target="../slideLayouts/slideLayout7.xml"/><Relationship Id="rId13" Type="http://schemas.openxmlformats.org/officeDocument/2006/relationships/tags" Target="../tags/tag15.xml"/><Relationship Id="rId12" Type="http://schemas.openxmlformats.org/officeDocument/2006/relationships/tags" Target="../tags/tag14.xml"/><Relationship Id="rId11" Type="http://schemas.openxmlformats.org/officeDocument/2006/relationships/tags" Target="../tags/tag13.xml"/><Relationship Id="rId10" Type="http://schemas.openxmlformats.org/officeDocument/2006/relationships/tags" Target="../tags/tag12.xml"/><Relationship Id="rId1" Type="http://schemas.openxmlformats.org/officeDocument/2006/relationships/image" Target="../media/image9.jpe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69.xml"/><Relationship Id="rId1" Type="http://schemas.openxmlformats.org/officeDocument/2006/relationships/tags" Target="../tags/tag68.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71.xml"/><Relationship Id="rId1" Type="http://schemas.openxmlformats.org/officeDocument/2006/relationships/tags" Target="../tags/tag70.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73.xml"/><Relationship Id="rId1" Type="http://schemas.openxmlformats.org/officeDocument/2006/relationships/tags" Target="../tags/tag72.xml"/></Relationships>
</file>

<file path=ppt/slides/_rels/slide33.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24.jpeg"/><Relationship Id="rId3" Type="http://schemas.openxmlformats.org/officeDocument/2006/relationships/image" Target="../media/image23.jpeg"/><Relationship Id="rId2" Type="http://schemas.openxmlformats.org/officeDocument/2006/relationships/tags" Target="../tags/tag75.xml"/><Relationship Id="rId1" Type="http://schemas.openxmlformats.org/officeDocument/2006/relationships/tags" Target="../tags/tag74.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77.xml"/><Relationship Id="rId1" Type="http://schemas.openxmlformats.org/officeDocument/2006/relationships/tags" Target="../tags/tag76.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79.xml"/><Relationship Id="rId1" Type="http://schemas.openxmlformats.org/officeDocument/2006/relationships/tags" Target="../tags/tag78.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81.xml"/><Relationship Id="rId1" Type="http://schemas.openxmlformats.org/officeDocument/2006/relationships/tags" Target="../tags/tag80.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5.jpeg"/><Relationship Id="rId2" Type="http://schemas.openxmlformats.org/officeDocument/2006/relationships/tags" Target="../tags/tag83.xml"/><Relationship Id="rId1" Type="http://schemas.openxmlformats.org/officeDocument/2006/relationships/tags" Target="../tags/tag82.xml"/></Relationships>
</file>

<file path=ppt/slides/_rels/slide39.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tags" Target="../tags/tag84.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16.xml"/></Relationships>
</file>

<file path=ppt/slides/_rels/slide40.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26.png"/><Relationship Id="rId4" Type="http://schemas.openxmlformats.org/officeDocument/2006/relationships/tags" Target="../tags/tag91.xml"/><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tags" Target="../tags/tag88.xml"/></Relationships>
</file>

<file path=ppt/slides/_rels/slide41.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tags" Target="../tags/tag92.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97.xml"/><Relationship Id="rId1" Type="http://schemas.openxmlformats.org/officeDocument/2006/relationships/tags" Target="../tags/tag96.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99.xml"/><Relationship Id="rId1" Type="http://schemas.openxmlformats.org/officeDocument/2006/relationships/tags" Target="../tags/tag98.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01.xml"/><Relationship Id="rId1" Type="http://schemas.openxmlformats.org/officeDocument/2006/relationships/tags" Target="../tags/tag100.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03.xml"/><Relationship Id="rId1" Type="http://schemas.openxmlformats.org/officeDocument/2006/relationships/tags" Target="../tags/tag102.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05.xml"/><Relationship Id="rId1" Type="http://schemas.openxmlformats.org/officeDocument/2006/relationships/tags" Target="../tags/tag104.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8.xml"/><Relationship Id="rId1" Type="http://schemas.openxmlformats.org/officeDocument/2006/relationships/tags" Target="../tags/tag17.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0.xml"/><Relationship Id="rId1" Type="http://schemas.openxmlformats.org/officeDocument/2006/relationships/tags" Target="../tags/tag19.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2.xml"/><Relationship Id="rId1" Type="http://schemas.openxmlformats.org/officeDocument/2006/relationships/tags" Target="../tags/tag21.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1.jpeg"/><Relationship Id="rId2" Type="http://schemas.openxmlformats.org/officeDocument/2006/relationships/tags" Target="../tags/tag24.xml"/><Relationship Id="rId1" Type="http://schemas.openxmlformats.org/officeDocument/2006/relationships/tags" Target="../tags/tag2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9" name="文本框 8"/>
          <p:cNvSpPr txBox="1"/>
          <p:nvPr/>
        </p:nvSpPr>
        <p:spPr>
          <a:xfrm>
            <a:off x="2162175" y="1555750"/>
            <a:ext cx="6278880" cy="1753235"/>
          </a:xfrm>
          <a:prstGeom prst="rect">
            <a:avLst/>
          </a:prstGeom>
          <a:noFill/>
        </p:spPr>
        <p:txBody>
          <a:bodyPr wrap="square" rtlCol="0">
            <a:spAutoFit/>
          </a:bodyPr>
          <a:lstStyle/>
          <a:p>
            <a:pPr algn="ctr">
              <a:lnSpc>
                <a:spcPct val="150000"/>
              </a:lnSpc>
            </a:pPr>
            <a:r>
              <a:rPr lang="zh-CN" altLang="en-US" sz="72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妇产科护理学</a:t>
            </a:r>
            <a:endParaRPr lang="zh-CN" altLang="en-US" sz="4000" b="1" dirty="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898265" y="3695164"/>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50012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手术后护理</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3313" name="Rectangle 2"/>
          <p:cNvSpPr>
            <a:spLocks noGrp="1"/>
          </p:cNvSpPr>
          <p:nvPr>
            <p:ph idx="4294967295"/>
          </p:nvPr>
        </p:nvSpPr>
        <p:spPr>
          <a:xfrm>
            <a:off x="1793558" y="1052513"/>
            <a:ext cx="7772400" cy="2070100"/>
          </a:xfrm>
        </p:spPr>
        <p:txBody>
          <a:bodyPr vert="horz" wrap="square" lIns="91440" tIns="45720" rIns="91440" bIns="45720" anchor="t" anchorCtr="0"/>
          <a:p>
            <a:pPr eaLnBrk="1" latinLnBrk="0" hangingPunct="1">
              <a:lnSpc>
                <a:spcPct val="100000"/>
              </a:lnSpc>
              <a:spcBef>
                <a:spcPct val="0"/>
              </a:spcBef>
              <a:buNone/>
            </a:pPr>
            <a:r>
              <a:rPr lang="zh-CN" altLang="en-US" sz="2400" dirty="0">
                <a:solidFill>
                  <a:srgbClr val="FF0000"/>
                </a:solidFill>
                <a:latin typeface="楷体_GB2312" pitchFamily="49" charset="-122"/>
                <a:ea typeface="楷体_GB2312" pitchFamily="49" charset="-122"/>
              </a:rPr>
              <a:t>1.  体位与活动   根据手术采取不同体位</a:t>
            </a:r>
            <a:endParaRPr lang="zh-CN" altLang="en-US" sz="2400" dirty="0">
              <a:solidFill>
                <a:srgbClr val="FF0000"/>
              </a:solidFill>
              <a:latin typeface="楷体_GB2312" pitchFamily="49" charset="-122"/>
              <a:ea typeface="楷体_GB2312" pitchFamily="49" charset="-122"/>
            </a:endParaRPr>
          </a:p>
          <a:p>
            <a:pPr lvl="1" eaLnBrk="1" latinLnBrk="0" hangingPunct="1">
              <a:lnSpc>
                <a:spcPct val="100000"/>
              </a:lnSpc>
              <a:spcBef>
                <a:spcPct val="0"/>
              </a:spcBef>
            </a:pPr>
            <a:r>
              <a:rPr lang="zh-CN" altLang="en-US" sz="2400" dirty="0">
                <a:solidFill>
                  <a:srgbClr val="FF0000"/>
                </a:solidFill>
                <a:latin typeface="楷体_GB2312" pitchFamily="49" charset="-122"/>
                <a:ea typeface="楷体_GB2312" pitchFamily="49" charset="-122"/>
              </a:rPr>
              <a:t>外阴根治术后：平卧位，双腿外展屈膝</a:t>
            </a:r>
            <a:endParaRPr lang="zh-CN" altLang="en-US" sz="2400" dirty="0">
              <a:solidFill>
                <a:srgbClr val="FF0000"/>
              </a:solidFill>
              <a:latin typeface="楷体_GB2312" pitchFamily="49" charset="-122"/>
              <a:ea typeface="楷体_GB2312" pitchFamily="49" charset="-122"/>
            </a:endParaRPr>
          </a:p>
          <a:p>
            <a:pPr lvl="1" eaLnBrk="1" latinLnBrk="0" hangingPunct="1">
              <a:lnSpc>
                <a:spcPct val="100000"/>
              </a:lnSpc>
              <a:spcBef>
                <a:spcPct val="0"/>
              </a:spcBef>
            </a:pPr>
            <a:r>
              <a:rPr lang="zh-CN" altLang="en-US" sz="2400" dirty="0">
                <a:solidFill>
                  <a:srgbClr val="FF0000"/>
                </a:solidFill>
                <a:latin typeface="楷体_GB2312" pitchFamily="49" charset="-122"/>
                <a:ea typeface="楷体_GB2312" pitchFamily="49" charset="-122"/>
              </a:rPr>
              <a:t>盆底修补术后：平卧位，禁止半卧位</a:t>
            </a:r>
            <a:endParaRPr lang="zh-CN" altLang="en-US" sz="2400" dirty="0">
              <a:solidFill>
                <a:srgbClr val="FF0000"/>
              </a:solidFill>
              <a:latin typeface="楷体_GB2312" pitchFamily="49" charset="-122"/>
              <a:ea typeface="楷体_GB2312" pitchFamily="49" charset="-122"/>
            </a:endParaRPr>
          </a:p>
          <a:p>
            <a:pPr lvl="1" eaLnBrk="1" latinLnBrk="0" hangingPunct="1">
              <a:lnSpc>
                <a:spcPct val="100000"/>
              </a:lnSpc>
              <a:spcBef>
                <a:spcPct val="0"/>
              </a:spcBef>
            </a:pPr>
            <a:r>
              <a:rPr lang="zh-CN" altLang="en-US" sz="2400" dirty="0">
                <a:solidFill>
                  <a:srgbClr val="FF0000"/>
                </a:solidFill>
                <a:latin typeface="楷体_GB2312" pitchFamily="49" charset="-122"/>
                <a:ea typeface="楷体_GB2312" pitchFamily="49" charset="-122"/>
              </a:rPr>
              <a:t>处女膜闭锁切开术后：半卧位</a:t>
            </a:r>
            <a:endParaRPr lang="zh-CN" altLang="en-US" sz="2400" dirty="0">
              <a:solidFill>
                <a:srgbClr val="FF0000"/>
              </a:solidFill>
              <a:latin typeface="楷体_GB2312" pitchFamily="49" charset="-122"/>
              <a:ea typeface="楷体_GB2312" pitchFamily="49" charset="-122"/>
            </a:endParaRPr>
          </a:p>
          <a:p>
            <a:pPr lvl="1" eaLnBrk="1" latinLnBrk="0" hangingPunct="1">
              <a:lnSpc>
                <a:spcPct val="100000"/>
              </a:lnSpc>
              <a:spcBef>
                <a:spcPct val="0"/>
              </a:spcBef>
            </a:pPr>
            <a:r>
              <a:rPr lang="zh-CN" altLang="en-US" sz="2400" dirty="0">
                <a:solidFill>
                  <a:srgbClr val="FF0000"/>
                </a:solidFill>
                <a:latin typeface="楷体_GB2312" pitchFamily="49" charset="-122"/>
                <a:ea typeface="楷体_GB2312" pitchFamily="49" charset="-122"/>
              </a:rPr>
              <a:t>鼓励病人及早床上四肢肌肉锻炼，防止静脉血栓。</a:t>
            </a:r>
            <a:endParaRPr lang="zh-CN" altLang="en-US" sz="2400" dirty="0">
              <a:solidFill>
                <a:srgbClr val="FF0000"/>
              </a:solidFill>
              <a:latin typeface="楷体_GB2312" pitchFamily="49" charset="-122"/>
              <a:ea typeface="楷体_GB2312" pitchFamily="49" charset="-122"/>
            </a:endParaRPr>
          </a:p>
        </p:txBody>
      </p:sp>
      <p:sp>
        <p:nvSpPr>
          <p:cNvPr id="13315" name="Rectangle 1026"/>
          <p:cNvSpPr/>
          <p:nvPr/>
        </p:nvSpPr>
        <p:spPr>
          <a:xfrm>
            <a:off x="1864995" y="3355975"/>
            <a:ext cx="7772400" cy="2933700"/>
          </a:xfrm>
          <a:prstGeom prst="rect">
            <a:avLst/>
          </a:prstGeom>
          <a:noFill/>
          <a:ln w="9525">
            <a:noFill/>
          </a:ln>
        </p:spPr>
        <p:txBody>
          <a:bodyPr anchor="t" anchorCtr="0"/>
          <a:p>
            <a:pPr marL="342900" indent="-342900">
              <a:buClr>
                <a:schemeClr val="accent1"/>
              </a:buClr>
              <a:buFont typeface="Wingdings" panose="05000000000000000000" pitchFamily="2" charset="2"/>
            </a:pPr>
            <a:r>
              <a:rPr lang="zh-CN" altLang="en-US" sz="2400" dirty="0">
                <a:solidFill>
                  <a:srgbClr val="FF0000"/>
                </a:solidFill>
                <a:latin typeface="楷体_GB2312" pitchFamily="49" charset="-122"/>
              </a:rPr>
              <a:t>2.  切口的护理</a:t>
            </a:r>
            <a:endParaRPr lang="zh-CN" altLang="en-US" sz="2400" dirty="0">
              <a:solidFill>
                <a:srgbClr val="FF0000"/>
              </a:solidFill>
              <a:latin typeface="楷体_GB2312" pitchFamily="49" charset="-122"/>
            </a:endParaRPr>
          </a:p>
          <a:p>
            <a:pPr marL="742950" lvl="1" indent="-285750" algn="l" rtl="0" eaLnBrk="1" fontAlgn="base" hangingPunct="1">
              <a:lnSpc>
                <a:spcPct val="100000"/>
              </a:lnSpc>
              <a:spcBef>
                <a:spcPct val="0"/>
              </a:spcBef>
              <a:spcAft>
                <a:spcPct val="0"/>
              </a:spcAft>
              <a:buClr>
                <a:schemeClr val="accent1"/>
              </a:buClr>
              <a:buFont typeface="Wingdings" panose="05000000000000000000" pitchFamily="2" charset="2"/>
              <a:buChar char="n"/>
            </a:pPr>
            <a:r>
              <a:rPr lang="zh-CN" altLang="en-US" sz="2400" dirty="0">
                <a:solidFill>
                  <a:srgbClr val="FF0000"/>
                </a:solidFill>
                <a:latin typeface="楷体_GB2312" pitchFamily="49" charset="-122"/>
                <a:ea typeface="楷体_GB2312" pitchFamily="49" charset="-122"/>
              </a:rPr>
              <a:t>观察伤口炎性反应</a:t>
            </a:r>
            <a:endParaRPr lang="zh-CN" altLang="en-US" sz="2400" dirty="0">
              <a:solidFill>
                <a:srgbClr val="FF0000"/>
              </a:solidFill>
              <a:latin typeface="楷体_GB2312" pitchFamily="49" charset="-122"/>
              <a:ea typeface="楷体_GB2312" pitchFamily="49" charset="-122"/>
            </a:endParaRPr>
          </a:p>
          <a:p>
            <a:pPr marL="742950" lvl="1" indent="-285750" algn="l" rtl="0" eaLnBrk="1" fontAlgn="base" hangingPunct="1">
              <a:lnSpc>
                <a:spcPct val="100000"/>
              </a:lnSpc>
              <a:spcBef>
                <a:spcPct val="0"/>
              </a:spcBef>
              <a:spcAft>
                <a:spcPct val="0"/>
              </a:spcAft>
              <a:buClr>
                <a:schemeClr val="accent1"/>
              </a:buClr>
              <a:buFont typeface="Wingdings" panose="05000000000000000000" pitchFamily="2" charset="2"/>
              <a:buNone/>
            </a:pPr>
            <a:r>
              <a:rPr lang="zh-CN" altLang="en-US" sz="2400" dirty="0">
                <a:solidFill>
                  <a:srgbClr val="FF0000"/>
                </a:solidFill>
                <a:latin typeface="楷体_GB2312" pitchFamily="49" charset="-122"/>
                <a:ea typeface="楷体_GB2312" pitchFamily="49" charset="-122"/>
              </a:rPr>
              <a:t>      局部皮肤状况</a:t>
            </a:r>
            <a:endParaRPr lang="zh-CN" altLang="en-US" sz="2400" dirty="0">
              <a:solidFill>
                <a:srgbClr val="FF0000"/>
              </a:solidFill>
              <a:latin typeface="楷体_GB2312" pitchFamily="49" charset="-122"/>
              <a:ea typeface="楷体_GB2312" pitchFamily="49" charset="-122"/>
            </a:endParaRPr>
          </a:p>
          <a:p>
            <a:pPr marL="742950" lvl="1" indent="-285750" algn="l" rtl="0" eaLnBrk="1" fontAlgn="base" hangingPunct="1">
              <a:lnSpc>
                <a:spcPct val="100000"/>
              </a:lnSpc>
              <a:spcBef>
                <a:spcPct val="0"/>
              </a:spcBef>
              <a:spcAft>
                <a:spcPct val="0"/>
              </a:spcAft>
              <a:buClr>
                <a:schemeClr val="accent1"/>
              </a:buClr>
              <a:buFont typeface="Wingdings" panose="05000000000000000000" pitchFamily="2" charset="2"/>
              <a:buNone/>
            </a:pPr>
            <a:r>
              <a:rPr lang="zh-CN" altLang="en-US" sz="2400" dirty="0">
                <a:solidFill>
                  <a:srgbClr val="FF0000"/>
                </a:solidFill>
                <a:latin typeface="楷体_GB2312" pitchFamily="49" charset="-122"/>
                <a:ea typeface="楷体_GB2312" pitchFamily="49" charset="-122"/>
              </a:rPr>
              <a:t>      阴道分泌物性状</a:t>
            </a:r>
            <a:endParaRPr lang="zh-CN" altLang="en-US" sz="2400" dirty="0">
              <a:solidFill>
                <a:srgbClr val="FF0000"/>
              </a:solidFill>
              <a:latin typeface="楷体_GB2312" pitchFamily="49" charset="-122"/>
              <a:ea typeface="楷体_GB2312" pitchFamily="49" charset="-122"/>
            </a:endParaRPr>
          </a:p>
          <a:p>
            <a:pPr marL="742950" lvl="1" indent="-285750" algn="l" rtl="0" eaLnBrk="1" fontAlgn="base" hangingPunct="1">
              <a:lnSpc>
                <a:spcPct val="100000"/>
              </a:lnSpc>
              <a:spcBef>
                <a:spcPct val="0"/>
              </a:spcBef>
              <a:spcAft>
                <a:spcPct val="0"/>
              </a:spcAft>
              <a:buClr>
                <a:schemeClr val="accent1"/>
              </a:buClr>
              <a:buFont typeface="Wingdings" panose="05000000000000000000" pitchFamily="2" charset="2"/>
              <a:buChar char="n"/>
            </a:pPr>
            <a:r>
              <a:rPr lang="zh-CN" altLang="en-US" sz="2400" dirty="0">
                <a:solidFill>
                  <a:srgbClr val="FF0000"/>
                </a:solidFill>
                <a:latin typeface="楷体_GB2312" pitchFamily="49" charset="-122"/>
                <a:ea typeface="楷体_GB2312" pitchFamily="49" charset="-122"/>
              </a:rPr>
              <a:t>保持外阴清洁干燥：外阴擦洗，烤灯</a:t>
            </a:r>
            <a:endParaRPr lang="zh-CN" altLang="en-US" sz="2400" dirty="0">
              <a:solidFill>
                <a:srgbClr val="FF0000"/>
              </a:solidFill>
              <a:latin typeface="楷体_GB2312" pitchFamily="49" charset="-122"/>
              <a:ea typeface="楷体_GB2312" pitchFamily="49" charset="-122"/>
            </a:endParaRPr>
          </a:p>
          <a:p>
            <a:pPr marL="742950" lvl="1" indent="-285750" algn="l" rtl="0" eaLnBrk="1" fontAlgn="base" hangingPunct="1">
              <a:lnSpc>
                <a:spcPct val="100000"/>
              </a:lnSpc>
              <a:spcBef>
                <a:spcPct val="0"/>
              </a:spcBef>
              <a:spcAft>
                <a:spcPct val="0"/>
              </a:spcAft>
              <a:buClr>
                <a:schemeClr val="accent1"/>
              </a:buClr>
              <a:buFont typeface="Wingdings" panose="05000000000000000000" pitchFamily="2" charset="2"/>
              <a:buChar char="n"/>
            </a:pPr>
            <a:r>
              <a:rPr lang="zh-CN" altLang="en-US" sz="2400" dirty="0">
                <a:solidFill>
                  <a:srgbClr val="FF0000"/>
                </a:solidFill>
                <a:latin typeface="楷体_GB2312" pitchFamily="49" charset="-122"/>
                <a:ea typeface="楷体_GB2312" pitchFamily="49" charset="-122"/>
              </a:rPr>
              <a:t>避免增加腹压</a:t>
            </a:r>
            <a:endParaRPr lang="en-US" altLang="zh-CN" sz="2400">
              <a:solidFill>
                <a:srgbClr val="FF0000"/>
              </a:solidFill>
              <a:latin typeface="楷体_GB2312" pitchFamily="49" charset="-122"/>
              <a:ea typeface="楷体_GB2312" pitchFamily="49" charset="-122"/>
            </a:endParaRPr>
          </a:p>
          <a:p>
            <a:pPr marL="742950" lvl="1" indent="-285750" algn="l" rtl="0" eaLnBrk="1" fontAlgn="base" hangingPunct="1">
              <a:lnSpc>
                <a:spcPct val="100000"/>
              </a:lnSpc>
              <a:spcBef>
                <a:spcPct val="0"/>
              </a:spcBef>
              <a:spcAft>
                <a:spcPct val="0"/>
              </a:spcAft>
              <a:buClr>
                <a:schemeClr val="accent1"/>
              </a:buClr>
              <a:buFont typeface="Wingdings" panose="05000000000000000000" pitchFamily="2" charset="2"/>
              <a:buChar char="n"/>
            </a:pPr>
            <a:r>
              <a:rPr lang="zh-CN" altLang="en-US" sz="2400" dirty="0">
                <a:solidFill>
                  <a:srgbClr val="FF0000"/>
                </a:solidFill>
                <a:latin typeface="楷体_GB2312" pitchFamily="49" charset="-122"/>
                <a:ea typeface="楷体_GB2312" pitchFamily="49" charset="-122"/>
              </a:rPr>
              <a:t>压迫止血：术后12～24小时内取出阴道内纱条</a:t>
            </a:r>
            <a:endParaRPr lang="zh-CN" altLang="en-US" sz="2400" dirty="0">
              <a:solidFill>
                <a:srgbClr val="FF0000"/>
              </a:solidFill>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71627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50012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手术后护理</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4337" name="Rectangle 2"/>
          <p:cNvSpPr>
            <a:spLocks noGrp="1"/>
          </p:cNvSpPr>
          <p:nvPr>
            <p:ph idx="4294967295"/>
          </p:nvPr>
        </p:nvSpPr>
        <p:spPr>
          <a:xfrm>
            <a:off x="1987550" y="938530"/>
            <a:ext cx="7772400" cy="1967230"/>
          </a:xfrm>
        </p:spPr>
        <p:txBody>
          <a:bodyPr vert="horz" wrap="square" lIns="91440" tIns="45720" rIns="91440" bIns="45720" anchor="t" anchorCtr="0"/>
          <a:p>
            <a:pPr eaLnBrk="1" latinLnBrk="0" hangingPunct="1">
              <a:lnSpc>
                <a:spcPct val="100000"/>
              </a:lnSpc>
              <a:spcBef>
                <a:spcPct val="0"/>
              </a:spcBef>
              <a:buNone/>
            </a:pPr>
            <a:r>
              <a:rPr lang="zh-CN" altLang="en-US" sz="2400" dirty="0">
                <a:latin typeface="楷体_GB2312" pitchFamily="49" charset="-122"/>
                <a:ea typeface="楷体_GB2312" pitchFamily="49" charset="-122"/>
              </a:rPr>
              <a:t>3.  保持大小便通畅，避免负压增加</a:t>
            </a:r>
            <a:endParaRPr lang="zh-CN" altLang="en-US" sz="2400" dirty="0">
              <a:latin typeface="楷体_GB2312" pitchFamily="49" charset="-122"/>
              <a:ea typeface="楷体_GB2312" pitchFamily="49" charset="-122"/>
            </a:endParaRPr>
          </a:p>
          <a:p>
            <a:pPr lvl="1" eaLnBrk="1" latinLnBrk="0" hangingPunct="1">
              <a:lnSpc>
                <a:spcPct val="100000"/>
              </a:lnSpc>
              <a:spcBef>
                <a:spcPct val="0"/>
              </a:spcBef>
            </a:pPr>
            <a:r>
              <a:rPr lang="zh-CN" altLang="en-US" sz="2400" dirty="0">
                <a:latin typeface="楷体_GB2312" pitchFamily="49" charset="-122"/>
                <a:ea typeface="楷体_GB2312" pitchFamily="49" charset="-122"/>
              </a:rPr>
              <a:t>尿管的护理：</a:t>
            </a:r>
            <a:r>
              <a:rPr lang="zh-CN" altLang="en-US" sz="2400" dirty="0">
                <a:solidFill>
                  <a:srgbClr val="FF0000"/>
                </a:solidFill>
                <a:latin typeface="楷体_GB2312" pitchFamily="49" charset="-122"/>
                <a:ea typeface="楷体_GB2312" pitchFamily="49" charset="-122"/>
              </a:rPr>
              <a:t>留置尿管2～10天</a:t>
            </a:r>
            <a:endParaRPr lang="zh-CN" altLang="en-US" sz="2400" dirty="0">
              <a:solidFill>
                <a:srgbClr val="FF0000"/>
              </a:solidFill>
              <a:latin typeface="楷体_GB2312" pitchFamily="49" charset="-122"/>
              <a:ea typeface="楷体_GB2312" pitchFamily="49" charset="-122"/>
            </a:endParaRPr>
          </a:p>
          <a:p>
            <a:pPr lvl="1" eaLnBrk="1" latinLnBrk="0" hangingPunct="1">
              <a:lnSpc>
                <a:spcPct val="100000"/>
              </a:lnSpc>
              <a:spcBef>
                <a:spcPct val="0"/>
              </a:spcBef>
            </a:pPr>
            <a:r>
              <a:rPr lang="zh-CN" altLang="en-US" sz="2400" dirty="0">
                <a:latin typeface="楷体_GB2312" pitchFamily="49" charset="-122"/>
                <a:ea typeface="楷体_GB2312" pitchFamily="49" charset="-122"/>
              </a:rPr>
              <a:t>控制首次排便时间，避免对伤口的污染和牵拉</a:t>
            </a:r>
            <a:endParaRPr lang="zh-CN" altLang="en-US" sz="2400" dirty="0">
              <a:latin typeface="楷体_GB2312" pitchFamily="49" charset="-122"/>
              <a:ea typeface="楷体_GB2312" pitchFamily="49" charset="-122"/>
            </a:endParaRPr>
          </a:p>
          <a:p>
            <a:pPr lvl="1" eaLnBrk="1" latinLnBrk="0" hangingPunct="1">
              <a:lnSpc>
                <a:spcPct val="100000"/>
              </a:lnSpc>
              <a:spcBef>
                <a:spcPct val="0"/>
              </a:spcBef>
            </a:pPr>
            <a:r>
              <a:rPr lang="zh-CN" altLang="en-US" sz="2400" dirty="0">
                <a:latin typeface="楷体_GB2312" pitchFamily="49" charset="-122"/>
                <a:ea typeface="楷体_GB2312" pitchFamily="49" charset="-122"/>
              </a:rPr>
              <a:t>术后</a:t>
            </a:r>
            <a:r>
              <a:rPr lang="zh-CN" altLang="en-US" sz="2400" dirty="0">
                <a:solidFill>
                  <a:srgbClr val="FF0000"/>
                </a:solidFill>
                <a:latin typeface="楷体_GB2312" pitchFamily="49" charset="-122"/>
                <a:ea typeface="楷体_GB2312" pitchFamily="49" charset="-122"/>
              </a:rPr>
              <a:t>第5天服用缓泻剂</a:t>
            </a:r>
            <a:r>
              <a:rPr lang="zh-CN" altLang="en-US" sz="2400" dirty="0">
                <a:latin typeface="楷体_GB2312" pitchFamily="49" charset="-122"/>
                <a:ea typeface="楷体_GB2312" pitchFamily="49" charset="-122"/>
              </a:rPr>
              <a:t>，以软化大便</a:t>
            </a:r>
            <a:endParaRPr lang="zh-CN" altLang="en-US" sz="2400" dirty="0">
              <a:latin typeface="楷体_GB2312" pitchFamily="49" charset="-122"/>
              <a:ea typeface="楷体_GB2312" pitchFamily="49" charset="-122"/>
            </a:endParaRPr>
          </a:p>
          <a:p>
            <a:pPr lvl="1" eaLnBrk="1" latinLnBrk="0" hangingPunct="1">
              <a:lnSpc>
                <a:spcPct val="100000"/>
              </a:lnSpc>
              <a:spcBef>
                <a:spcPct val="0"/>
              </a:spcBef>
            </a:pPr>
            <a:r>
              <a:rPr lang="zh-CN" altLang="en-US" sz="2400" dirty="0">
                <a:latin typeface="楷体_GB2312" pitchFamily="49" charset="-122"/>
                <a:ea typeface="楷体_GB2312" pitchFamily="49" charset="-122"/>
              </a:rPr>
              <a:t>避免增加腹压的动作</a:t>
            </a:r>
            <a:endParaRPr lang="zh-CN" altLang="en-US" sz="2400" dirty="0">
              <a:latin typeface="楷体_GB2312" pitchFamily="49" charset="-122"/>
              <a:ea typeface="楷体_GB2312" pitchFamily="49" charset="-122"/>
            </a:endParaRPr>
          </a:p>
        </p:txBody>
      </p:sp>
      <p:sp>
        <p:nvSpPr>
          <p:cNvPr id="14339" name="Rectangle 1026"/>
          <p:cNvSpPr/>
          <p:nvPr/>
        </p:nvSpPr>
        <p:spPr>
          <a:xfrm>
            <a:off x="1987550" y="3127375"/>
            <a:ext cx="7772400" cy="2899410"/>
          </a:xfrm>
          <a:prstGeom prst="rect">
            <a:avLst/>
          </a:prstGeom>
          <a:noFill/>
          <a:ln w="9525">
            <a:noFill/>
          </a:ln>
        </p:spPr>
        <p:txBody>
          <a:bodyPr anchor="t" anchorCtr="0"/>
          <a:p>
            <a:pPr marL="342900" indent="-342900">
              <a:lnSpc>
                <a:spcPct val="120000"/>
              </a:lnSpc>
              <a:spcBef>
                <a:spcPct val="15000"/>
              </a:spcBef>
              <a:buClr>
                <a:schemeClr val="accent1"/>
              </a:buClr>
              <a:buFont typeface="Wingdings" panose="05000000000000000000" pitchFamily="2" charset="2"/>
            </a:pPr>
            <a:r>
              <a:rPr lang="zh-CN" altLang="en-US" sz="2400" dirty="0">
                <a:latin typeface="楷体_GB2312" pitchFamily="49" charset="-122"/>
              </a:rPr>
              <a:t>4.  积极止痛</a:t>
            </a:r>
            <a:endParaRPr lang="en-US" altLang="zh-CN" sz="2400">
              <a:latin typeface="楷体_GB2312" pitchFamily="49" charset="-122"/>
            </a:endParaRPr>
          </a:p>
          <a:p>
            <a:pPr marL="742950" lvl="1" indent="-285750" algn="l" rtl="0" eaLnBrk="1" fontAlgn="base" hangingPunct="1">
              <a:lnSpc>
                <a:spcPct val="120000"/>
              </a:lnSpc>
              <a:spcBef>
                <a:spcPct val="15000"/>
              </a:spcBef>
              <a:spcAft>
                <a:spcPct val="0"/>
              </a:spcAft>
              <a:buClr>
                <a:schemeClr val="accent1"/>
              </a:buClr>
              <a:buFont typeface="Wingdings" panose="05000000000000000000" pitchFamily="2" charset="2"/>
              <a:buChar char="n"/>
            </a:pPr>
            <a:r>
              <a:rPr lang="zh-CN" altLang="en-US" sz="2400" dirty="0">
                <a:solidFill>
                  <a:schemeClr val="tx1"/>
                </a:solidFill>
                <a:latin typeface="楷体_GB2312" pitchFamily="49" charset="-122"/>
                <a:ea typeface="楷体_GB2312" pitchFamily="49" charset="-122"/>
              </a:rPr>
              <a:t>正确评估，根据个体差异采用不同方法</a:t>
            </a:r>
            <a:endParaRPr lang="zh-CN" altLang="en-US" sz="2400" dirty="0">
              <a:solidFill>
                <a:schemeClr val="tx1"/>
              </a:solidFill>
              <a:latin typeface="楷体_GB2312" pitchFamily="49" charset="-122"/>
              <a:ea typeface="楷体_GB2312" pitchFamily="49" charset="-122"/>
            </a:endParaRPr>
          </a:p>
          <a:p>
            <a:pPr marL="742950" lvl="1" indent="-285750" algn="l" rtl="0" eaLnBrk="1" fontAlgn="base" hangingPunct="1">
              <a:lnSpc>
                <a:spcPct val="120000"/>
              </a:lnSpc>
              <a:spcBef>
                <a:spcPct val="15000"/>
              </a:spcBef>
              <a:spcAft>
                <a:spcPct val="0"/>
              </a:spcAft>
              <a:buClr>
                <a:schemeClr val="accent1"/>
              </a:buClr>
              <a:buFont typeface="Wingdings" panose="05000000000000000000" pitchFamily="2" charset="2"/>
              <a:buChar char="n"/>
            </a:pPr>
            <a:r>
              <a:rPr lang="zh-CN" altLang="en-US" sz="2400" dirty="0">
                <a:solidFill>
                  <a:schemeClr val="tx1"/>
                </a:solidFill>
                <a:latin typeface="楷体_GB2312" pitchFamily="49" charset="-122"/>
                <a:ea typeface="楷体_GB2312" pitchFamily="49" charset="-122"/>
              </a:rPr>
              <a:t>观察止痛效果</a:t>
            </a:r>
            <a:endParaRPr lang="zh-CN" altLang="en-US" sz="2400" dirty="0">
              <a:solidFill>
                <a:schemeClr val="tx1"/>
              </a:solidFill>
              <a:latin typeface="楷体_GB2312" pitchFamily="49" charset="-122"/>
              <a:ea typeface="楷体_GB2312" pitchFamily="49" charset="-122"/>
            </a:endParaRPr>
          </a:p>
          <a:p>
            <a:pPr marL="342900" indent="-342900">
              <a:lnSpc>
                <a:spcPct val="120000"/>
              </a:lnSpc>
              <a:spcBef>
                <a:spcPct val="15000"/>
              </a:spcBef>
              <a:buClr>
                <a:schemeClr val="accent1"/>
              </a:buClr>
              <a:buFont typeface="Wingdings" panose="05000000000000000000" pitchFamily="2" charset="2"/>
            </a:pPr>
            <a:r>
              <a:rPr lang="zh-CN" altLang="en-US" sz="2400" dirty="0">
                <a:latin typeface="楷体_GB2312" pitchFamily="49" charset="-122"/>
              </a:rPr>
              <a:t>5.  出院指导</a:t>
            </a:r>
            <a:endParaRPr lang="zh-CN" altLang="en-US" sz="2400" dirty="0">
              <a:latin typeface="楷体_GB2312" pitchFamily="49" charset="-122"/>
            </a:endParaRPr>
          </a:p>
          <a:p>
            <a:pPr marL="742950" lvl="1" indent="-285750" algn="l" rtl="0" eaLnBrk="1" fontAlgn="base" hangingPunct="1">
              <a:lnSpc>
                <a:spcPct val="120000"/>
              </a:lnSpc>
              <a:spcBef>
                <a:spcPct val="15000"/>
              </a:spcBef>
              <a:spcAft>
                <a:spcPct val="0"/>
              </a:spcAft>
              <a:buClr>
                <a:schemeClr val="accent1"/>
              </a:buClr>
              <a:buFont typeface="Wingdings" panose="05000000000000000000" pitchFamily="2" charset="2"/>
              <a:buChar char="n"/>
            </a:pPr>
            <a:r>
              <a:rPr lang="zh-CN" altLang="en-US" sz="2400" dirty="0">
                <a:solidFill>
                  <a:schemeClr val="tx1"/>
                </a:solidFill>
                <a:latin typeface="楷体_GB2312" pitchFamily="49" charset="-122"/>
                <a:ea typeface="楷体_GB2312" pitchFamily="49" charset="-122"/>
              </a:rPr>
              <a:t>保持外阴清洁</a:t>
            </a:r>
            <a:endParaRPr lang="zh-CN" altLang="en-US" sz="2400" dirty="0">
              <a:solidFill>
                <a:schemeClr val="tx1"/>
              </a:solidFill>
              <a:latin typeface="楷体_GB2312" pitchFamily="49" charset="-122"/>
              <a:ea typeface="楷体_GB2312" pitchFamily="49" charset="-122"/>
            </a:endParaRPr>
          </a:p>
          <a:p>
            <a:pPr marL="742950" lvl="1" indent="-285750" algn="l" rtl="0" eaLnBrk="1" fontAlgn="base" hangingPunct="1">
              <a:lnSpc>
                <a:spcPct val="120000"/>
              </a:lnSpc>
              <a:spcBef>
                <a:spcPct val="15000"/>
              </a:spcBef>
              <a:spcAft>
                <a:spcPct val="0"/>
              </a:spcAft>
              <a:buClr>
                <a:schemeClr val="accent1"/>
              </a:buClr>
              <a:buFont typeface="Wingdings" panose="05000000000000000000" pitchFamily="2" charset="2"/>
              <a:buChar char="n"/>
            </a:pPr>
            <a:r>
              <a:rPr lang="zh-CN" altLang="en-US" sz="2400" dirty="0">
                <a:solidFill>
                  <a:schemeClr val="tx1"/>
                </a:solidFill>
                <a:latin typeface="楷体_GB2312" pitchFamily="49" charset="-122"/>
                <a:ea typeface="楷体_GB2312" pitchFamily="49" charset="-122"/>
              </a:rPr>
              <a:t>避免重体力劳动</a:t>
            </a:r>
            <a:endParaRPr lang="zh-CN" altLang="en-US" sz="2400" dirty="0">
              <a:solidFill>
                <a:schemeClr val="tx1"/>
              </a:solidFill>
              <a:latin typeface="楷体_GB2312" pitchFamily="49" charset="-122"/>
              <a:ea typeface="楷体_GB2312" pitchFamily="49" charset="-122"/>
            </a:endParaRPr>
          </a:p>
          <a:p>
            <a:pPr marL="742950" lvl="1" indent="-285750" algn="l" rtl="0" eaLnBrk="1" fontAlgn="base" hangingPunct="1">
              <a:lnSpc>
                <a:spcPct val="120000"/>
              </a:lnSpc>
              <a:spcBef>
                <a:spcPct val="15000"/>
              </a:spcBef>
              <a:spcAft>
                <a:spcPct val="0"/>
              </a:spcAft>
              <a:buClr>
                <a:schemeClr val="accent1"/>
              </a:buClr>
              <a:buFont typeface="Wingdings" panose="05000000000000000000" pitchFamily="2" charset="2"/>
              <a:buChar char="n"/>
            </a:pPr>
            <a:r>
              <a:rPr lang="zh-CN" altLang="en-US" sz="2400" dirty="0">
                <a:solidFill>
                  <a:schemeClr val="tx1"/>
                </a:solidFill>
                <a:latin typeface="楷体_GB2312" pitchFamily="49" charset="-122"/>
                <a:ea typeface="楷体_GB2312" pitchFamily="49" charset="-122"/>
              </a:rPr>
              <a:t>及时随诊</a:t>
            </a:r>
            <a:endParaRPr lang="zh-CN" altLang="en-US" sz="2400" dirty="0">
              <a:solidFill>
                <a:schemeClr val="tx1"/>
              </a:solidFill>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32049" y="2114550"/>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任务二</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外阴鳞状细胞癌</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812800"/>
            <a:ext cx="10870565" cy="584200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09562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疾病概况</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2377440" y="1031240"/>
            <a:ext cx="8229600" cy="5266055"/>
            <a:chOff x="623" y="1885"/>
            <a:chExt cx="12960" cy="8293"/>
          </a:xfrm>
        </p:grpSpPr>
        <p:grpSp>
          <p:nvGrpSpPr>
            <p:cNvPr id="16386" name="组合 7"/>
            <p:cNvGrpSpPr/>
            <p:nvPr/>
          </p:nvGrpSpPr>
          <p:grpSpPr>
            <a:xfrm>
              <a:off x="1530" y="5288"/>
              <a:ext cx="9775" cy="4890"/>
              <a:chOff x="1030288" y="2124075"/>
              <a:chExt cx="7085012" cy="3467100"/>
            </a:xfrm>
          </p:grpSpPr>
          <p:sp>
            <p:nvSpPr>
              <p:cNvPr id="16387" name="AutoShape 3"/>
              <p:cNvSpPr/>
              <p:nvPr/>
            </p:nvSpPr>
            <p:spPr>
              <a:xfrm>
                <a:off x="1030288" y="3933825"/>
                <a:ext cx="3455987" cy="1657350"/>
              </a:xfrm>
              <a:prstGeom prst="roundRect">
                <a:avLst>
                  <a:gd name="adj" fmla="val 3523"/>
                </a:avLst>
              </a:prstGeom>
              <a:gradFill rotWithShape="0">
                <a:gsLst>
                  <a:gs pos="0">
                    <a:srgbClr val="FFFFFF"/>
                  </a:gs>
                  <a:gs pos="50000">
                    <a:srgbClr val="DDDDDD"/>
                  </a:gs>
                  <a:gs pos="100000">
                    <a:srgbClr val="FFFFFF"/>
                  </a:gs>
                </a:gsLst>
                <a:lin ang="5400000" scaled="1"/>
                <a:tileRect/>
              </a:gradFill>
              <a:ln w="9525">
                <a:noFill/>
              </a:ln>
              <a:effectLst>
                <a:prstShdw prst="shdw17" dist="17961" dir="2699999">
                  <a:srgbClr val="858585"/>
                </a:prstShdw>
              </a:effectLst>
            </p:spPr>
            <p:txBody>
              <a:bodyPr wrap="none" anchor="ctr" anchorCtr="0"/>
              <a:p>
                <a:pPr algn="ctr"/>
                <a:r>
                  <a:rPr lang="zh-CN" altLang="en-US" sz="2400" dirty="0">
                    <a:latin typeface="华文细黑" panose="02010600040101010101" charset="-122"/>
                    <a:ea typeface="华文细黑" panose="02010600040101010101" charset="-122"/>
                  </a:rPr>
                  <a:t>外阴慢性</a:t>
                </a:r>
                <a:endParaRPr lang="zh-CN" altLang="en-US" sz="2400" dirty="0">
                  <a:latin typeface="华文细黑" panose="02010600040101010101" charset="-122"/>
                  <a:ea typeface="华文细黑" panose="02010600040101010101" charset="-122"/>
                </a:endParaRPr>
              </a:p>
              <a:p>
                <a:pPr algn="ctr"/>
                <a:r>
                  <a:rPr lang="zh-CN" altLang="en-US" sz="2400" dirty="0">
                    <a:latin typeface="华文细黑" panose="02010600040101010101" charset="-122"/>
                    <a:ea typeface="华文细黑" panose="02010600040101010101" charset="-122"/>
                  </a:rPr>
                  <a:t>长期刺激</a:t>
                </a:r>
                <a:endParaRPr lang="en-US" altLang="zh-CN" sz="2400">
                  <a:latin typeface="华文细黑" panose="02010600040101010101" charset="-122"/>
                  <a:ea typeface="华文细黑" panose="02010600040101010101" charset="-122"/>
                </a:endParaRPr>
              </a:p>
            </p:txBody>
          </p:sp>
          <p:sp>
            <p:nvSpPr>
              <p:cNvPr id="16388" name="AutoShape 4"/>
              <p:cNvSpPr/>
              <p:nvPr/>
            </p:nvSpPr>
            <p:spPr>
              <a:xfrm>
                <a:off x="1030288" y="2124075"/>
                <a:ext cx="3455987" cy="1657350"/>
              </a:xfrm>
              <a:prstGeom prst="roundRect">
                <a:avLst>
                  <a:gd name="adj" fmla="val 3523"/>
                </a:avLst>
              </a:prstGeom>
              <a:gradFill rotWithShape="0">
                <a:gsLst>
                  <a:gs pos="0">
                    <a:srgbClr val="FFFFFF"/>
                  </a:gs>
                  <a:gs pos="50000">
                    <a:srgbClr val="DDDDDD"/>
                  </a:gs>
                  <a:gs pos="100000">
                    <a:srgbClr val="FFFFFF"/>
                  </a:gs>
                </a:gsLst>
                <a:lin ang="5400000" scaled="1"/>
                <a:tileRect/>
              </a:gradFill>
              <a:ln w="9525">
                <a:noFill/>
              </a:ln>
              <a:effectLst>
                <a:prstShdw prst="shdw17" dist="17961" dir="2699999">
                  <a:srgbClr val="858585"/>
                </a:prstShdw>
              </a:effectLst>
            </p:spPr>
            <p:txBody>
              <a:bodyPr wrap="none" anchor="ctr" anchorCtr="0"/>
              <a:p>
                <a:pPr algn="ctr"/>
                <a:r>
                  <a:rPr lang="zh-CN" altLang="en-US" sz="2400" dirty="0">
                    <a:latin typeface="华文细黑" panose="02010600040101010101" charset="-122"/>
                    <a:ea typeface="华文细黑" panose="02010600040101010101" charset="-122"/>
                  </a:rPr>
                  <a:t>外阴色素</a:t>
                </a:r>
                <a:endParaRPr lang="zh-CN" altLang="en-US" sz="2400" dirty="0">
                  <a:latin typeface="华文细黑" panose="02010600040101010101" charset="-122"/>
                  <a:ea typeface="华文细黑" panose="02010600040101010101" charset="-122"/>
                </a:endParaRPr>
              </a:p>
              <a:p>
                <a:pPr algn="ctr"/>
                <a:r>
                  <a:rPr lang="zh-CN" altLang="en-US" sz="2400" dirty="0">
                    <a:latin typeface="华文细黑" panose="02010600040101010101" charset="-122"/>
                    <a:ea typeface="华文细黑" panose="02010600040101010101" charset="-122"/>
                  </a:rPr>
                  <a:t>减退疾病</a:t>
                </a:r>
                <a:endParaRPr lang="zh-CN" altLang="en-US" sz="2400" dirty="0">
                  <a:latin typeface="华文细黑" panose="02010600040101010101" charset="-122"/>
                  <a:ea typeface="华文细黑" panose="02010600040101010101" charset="-122"/>
                </a:endParaRPr>
              </a:p>
            </p:txBody>
          </p:sp>
          <p:sp>
            <p:nvSpPr>
              <p:cNvPr id="16389" name="AutoShape 5"/>
              <p:cNvSpPr/>
              <p:nvPr/>
            </p:nvSpPr>
            <p:spPr>
              <a:xfrm>
                <a:off x="4659313" y="3933825"/>
                <a:ext cx="3455987" cy="1657350"/>
              </a:xfrm>
              <a:prstGeom prst="roundRect">
                <a:avLst>
                  <a:gd name="adj" fmla="val 3523"/>
                </a:avLst>
              </a:prstGeom>
              <a:gradFill rotWithShape="0">
                <a:gsLst>
                  <a:gs pos="0">
                    <a:srgbClr val="FFFFFF"/>
                  </a:gs>
                  <a:gs pos="50000">
                    <a:srgbClr val="DDDDDD"/>
                  </a:gs>
                  <a:gs pos="100000">
                    <a:srgbClr val="FFFFFF"/>
                  </a:gs>
                </a:gsLst>
                <a:lin ang="5400000" scaled="1"/>
                <a:tileRect/>
              </a:gradFill>
              <a:ln w="9525">
                <a:noFill/>
              </a:ln>
              <a:effectLst>
                <a:prstShdw prst="shdw17" dist="17961" dir="2699999">
                  <a:srgbClr val="858585"/>
                </a:prstShdw>
              </a:effectLst>
            </p:spPr>
            <p:txBody>
              <a:bodyPr wrap="none" anchor="ctr" anchorCtr="0"/>
              <a:p>
                <a:pPr marL="179705" indent="-179705">
                  <a:lnSpc>
                    <a:spcPct val="120000"/>
                  </a:lnSpc>
                  <a:buClr>
                    <a:schemeClr val="accent2"/>
                  </a:buClr>
                </a:pPr>
                <a:r>
                  <a:rPr lang="zh-CN" altLang="en-US" sz="2400" dirty="0">
                    <a:latin typeface="华文细黑" panose="02010600040101010101" charset="-122"/>
                    <a:ea typeface="华文细黑" panose="02010600040101010101" charset="-122"/>
                  </a:rPr>
                  <a:t>   </a:t>
                </a:r>
                <a:r>
                  <a:rPr lang="en-US" altLang="zh-CN" sz="2400" dirty="0">
                    <a:latin typeface="华文细黑" panose="02010600040101010101" charset="-122"/>
                    <a:ea typeface="华文细黑" panose="02010600040101010101" charset="-122"/>
                  </a:rPr>
                  <a:t>    </a:t>
                </a:r>
                <a:r>
                  <a:rPr lang="zh-CN" altLang="en-US" sz="2400" dirty="0">
                    <a:latin typeface="华文细黑" panose="02010600040101010101" charset="-122"/>
                    <a:ea typeface="华文细黑" panose="02010600040101010101" charset="-122"/>
                  </a:rPr>
                  <a:t>单纯疱疹病毒</a:t>
                </a:r>
                <a:r>
                  <a:rPr lang="en-US" altLang="zh-CN" sz="2400">
                    <a:latin typeface="华文细黑" panose="02010600040101010101" charset="-122"/>
                    <a:ea typeface="华文细黑" panose="02010600040101010101" charset="-122"/>
                  </a:rPr>
                  <a:t>Ⅱ</a:t>
                </a:r>
                <a:r>
                  <a:rPr lang="zh-CN" altLang="en-US" sz="2400" dirty="0">
                    <a:latin typeface="华文细黑" panose="02010600040101010101" charset="-122"/>
                    <a:ea typeface="华文细黑" panose="02010600040101010101" charset="-122"/>
                  </a:rPr>
                  <a:t>型、</a:t>
                </a:r>
                <a:endParaRPr lang="en-US" altLang="zh-CN" sz="2400">
                  <a:latin typeface="华文细黑" panose="02010600040101010101" charset="-122"/>
                  <a:ea typeface="华文细黑" panose="02010600040101010101" charset="-122"/>
                </a:endParaRPr>
              </a:p>
              <a:p>
                <a:pPr marL="179705" indent="-179705">
                  <a:lnSpc>
                    <a:spcPct val="120000"/>
                  </a:lnSpc>
                  <a:buClr>
                    <a:schemeClr val="accent2"/>
                  </a:buClr>
                </a:pPr>
                <a:r>
                  <a:rPr lang="zh-CN" altLang="en-US" sz="2400" dirty="0">
                    <a:latin typeface="华文细黑" panose="02010600040101010101" charset="-122"/>
                    <a:ea typeface="华文细黑" panose="02010600040101010101" charset="-122"/>
                  </a:rPr>
                  <a:t>    </a:t>
                </a:r>
                <a:r>
                  <a:rPr lang="zh-CN" altLang="en-US" sz="2400" dirty="0">
                    <a:solidFill>
                      <a:srgbClr val="FF0000"/>
                    </a:solidFill>
                    <a:latin typeface="华文细黑" panose="02010600040101010101" charset="-122"/>
                    <a:ea typeface="华文细黑" panose="02010600040101010101" charset="-122"/>
                  </a:rPr>
                  <a:t>人乳头状瘤病毒、</a:t>
                </a:r>
                <a:endParaRPr lang="en-US" altLang="zh-CN" sz="2400">
                  <a:latin typeface="华文细黑" panose="02010600040101010101" charset="-122"/>
                  <a:ea typeface="华文细黑" panose="02010600040101010101" charset="-122"/>
                </a:endParaRPr>
              </a:p>
              <a:p>
                <a:pPr marL="179705" indent="-179705">
                  <a:lnSpc>
                    <a:spcPct val="120000"/>
                  </a:lnSpc>
                  <a:buClr>
                    <a:schemeClr val="accent2"/>
                  </a:buClr>
                </a:pPr>
                <a:r>
                  <a:rPr lang="zh-CN" altLang="en-US" sz="2400" dirty="0">
                    <a:latin typeface="华文细黑" panose="02010600040101010101" charset="-122"/>
                    <a:ea typeface="华文细黑" panose="02010600040101010101" charset="-122"/>
                  </a:rPr>
                  <a:t>   巨细胞病毒感染</a:t>
                </a:r>
                <a:endParaRPr lang="zh-CN" altLang="en-US" sz="2400" dirty="0">
                  <a:latin typeface="华文细黑" panose="02010600040101010101" charset="-122"/>
                  <a:ea typeface="华文细黑" panose="02010600040101010101" charset="-122"/>
                </a:endParaRPr>
              </a:p>
            </p:txBody>
          </p:sp>
          <p:sp>
            <p:nvSpPr>
              <p:cNvPr id="16390" name="AutoShape 6"/>
              <p:cNvSpPr/>
              <p:nvPr/>
            </p:nvSpPr>
            <p:spPr>
              <a:xfrm>
                <a:off x="4659313" y="2124075"/>
                <a:ext cx="3455987" cy="1657350"/>
              </a:xfrm>
              <a:prstGeom prst="roundRect">
                <a:avLst>
                  <a:gd name="adj" fmla="val 3523"/>
                </a:avLst>
              </a:prstGeom>
              <a:gradFill rotWithShape="0">
                <a:gsLst>
                  <a:gs pos="0">
                    <a:srgbClr val="FFFFFF"/>
                  </a:gs>
                  <a:gs pos="50000">
                    <a:srgbClr val="DDDDDD"/>
                  </a:gs>
                  <a:gs pos="100000">
                    <a:srgbClr val="FFFFFF"/>
                  </a:gs>
                </a:gsLst>
                <a:lin ang="5400000" scaled="1"/>
                <a:tileRect/>
              </a:gradFill>
              <a:ln w="9525">
                <a:noFill/>
              </a:ln>
              <a:effectLst>
                <a:prstShdw prst="shdw17" dist="17961" dir="2699999">
                  <a:srgbClr val="858585"/>
                </a:prstShdw>
              </a:effectLst>
            </p:spPr>
            <p:txBody>
              <a:bodyPr wrap="none" anchor="ctr" anchorCtr="0"/>
              <a:p>
                <a:pPr algn="ctr"/>
                <a:r>
                  <a:rPr lang="zh-CN" altLang="en-US" sz="2400" dirty="0">
                    <a:latin typeface="华文细黑" panose="02010600040101010101" charset="-122"/>
                    <a:ea typeface="华文细黑" panose="02010600040101010101" charset="-122"/>
                  </a:rPr>
                  <a:t>与宫颈癌，阴道癌</a:t>
                </a:r>
                <a:endParaRPr lang="zh-CN" altLang="en-US" sz="2400" dirty="0">
                  <a:latin typeface="华文细黑" panose="02010600040101010101" charset="-122"/>
                  <a:ea typeface="华文细黑" panose="02010600040101010101" charset="-122"/>
                </a:endParaRPr>
              </a:p>
              <a:p>
                <a:pPr algn="ctr"/>
                <a:r>
                  <a:rPr lang="zh-CN" altLang="en-US" sz="2400" dirty="0">
                    <a:latin typeface="华文细黑" panose="02010600040101010101" charset="-122"/>
                    <a:ea typeface="华文细黑" panose="02010600040101010101" charset="-122"/>
                  </a:rPr>
                  <a:t>合并存在</a:t>
                </a:r>
                <a:endParaRPr lang="zh-CN" altLang="en-US" sz="2400" dirty="0">
                  <a:latin typeface="华文细黑" panose="02010600040101010101" charset="-122"/>
                  <a:ea typeface="华文细黑" panose="02010600040101010101" charset="-122"/>
                </a:endParaRPr>
              </a:p>
            </p:txBody>
          </p:sp>
          <p:grpSp>
            <p:nvGrpSpPr>
              <p:cNvPr id="16391" name="Group 7"/>
              <p:cNvGrpSpPr/>
              <p:nvPr/>
            </p:nvGrpSpPr>
            <p:grpSpPr>
              <a:xfrm>
                <a:off x="3717925" y="3017838"/>
                <a:ext cx="1708150" cy="1679575"/>
                <a:chOff x="2485" y="1771"/>
                <a:chExt cx="790" cy="778"/>
              </a:xfrm>
            </p:grpSpPr>
            <p:sp>
              <p:nvSpPr>
                <p:cNvPr id="16392" name="Oval 8"/>
                <p:cNvSpPr/>
                <p:nvPr/>
              </p:nvSpPr>
              <p:spPr>
                <a:xfrm>
                  <a:off x="2485" y="1771"/>
                  <a:ext cx="790" cy="778"/>
                </a:xfrm>
                <a:prstGeom prst="ellipse">
                  <a:avLst/>
                </a:prstGeom>
                <a:solidFill>
                  <a:schemeClr val="bg2"/>
                </a:solidFill>
                <a:ln w="9525">
                  <a:noFill/>
                </a:ln>
              </p:spPr>
              <p:txBody>
                <a:bodyPr wrap="none" anchor="ctr" anchorCtr="0"/>
                <a:p>
                  <a:pPr algn="ctr"/>
                  <a:endParaRPr lang="zh-CN" altLang="en-US" dirty="0">
                    <a:solidFill>
                      <a:srgbClr val="FFFFFF"/>
                    </a:solidFill>
                    <a:latin typeface="Times New Roman" panose="02020603050405020304" pitchFamily="18" charset="0"/>
                    <a:ea typeface="黑体" panose="02010609060101010101" charset="-122"/>
                  </a:endParaRPr>
                </a:p>
              </p:txBody>
            </p:sp>
            <p:grpSp>
              <p:nvGrpSpPr>
                <p:cNvPr id="16393" name="Group 9"/>
                <p:cNvGrpSpPr/>
                <p:nvPr/>
              </p:nvGrpSpPr>
              <p:grpSpPr>
                <a:xfrm>
                  <a:off x="2538" y="1827"/>
                  <a:ext cx="682" cy="664"/>
                  <a:chOff x="2603" y="1889"/>
                  <a:chExt cx="553" cy="541"/>
                </a:xfrm>
              </p:grpSpPr>
              <p:grpSp>
                <p:nvGrpSpPr>
                  <p:cNvPr id="16394" name="Group 10"/>
                  <p:cNvGrpSpPr/>
                  <p:nvPr/>
                </p:nvGrpSpPr>
                <p:grpSpPr>
                  <a:xfrm>
                    <a:off x="2603" y="1889"/>
                    <a:ext cx="553" cy="541"/>
                    <a:chOff x="480" y="1200"/>
                    <a:chExt cx="1042" cy="1019"/>
                  </a:xfrm>
                </p:grpSpPr>
                <p:pic>
                  <p:nvPicPr>
                    <p:cNvPr id="16395" name="Picture 11" descr="circuler_1"/>
                    <p:cNvPicPr>
                      <a:picLocks noChangeAspect="1"/>
                    </p:cNvPicPr>
                    <p:nvPr/>
                  </p:nvPicPr>
                  <p:blipFill>
                    <a:blip r:embed="rId3"/>
                    <a:stretch>
                      <a:fillRect/>
                    </a:stretch>
                  </p:blipFill>
                  <p:spPr>
                    <a:xfrm>
                      <a:off x="480" y="1200"/>
                      <a:ext cx="1042" cy="1016"/>
                    </a:xfrm>
                    <a:prstGeom prst="rect">
                      <a:avLst/>
                    </a:prstGeom>
                    <a:noFill/>
                    <a:ln w="9525">
                      <a:noFill/>
                    </a:ln>
                  </p:spPr>
                </p:pic>
                <p:sp>
                  <p:nvSpPr>
                    <p:cNvPr id="16396" name="Oval 12"/>
                    <p:cNvSpPr/>
                    <p:nvPr/>
                  </p:nvSpPr>
                  <p:spPr>
                    <a:xfrm>
                      <a:off x="480" y="1200"/>
                      <a:ext cx="1035" cy="1019"/>
                    </a:xfrm>
                    <a:prstGeom prst="ellipse">
                      <a:avLst/>
                    </a:prstGeom>
                    <a:gradFill rotWithShape="1">
                      <a:gsLst>
                        <a:gs pos="0">
                          <a:schemeClr val="folHlink"/>
                        </a:gs>
                        <a:gs pos="50000">
                          <a:schemeClr val="hlink"/>
                        </a:gs>
                        <a:gs pos="100000">
                          <a:schemeClr val="folHlink"/>
                        </a:gs>
                      </a:gsLst>
                      <a:lin ang="5400000" scaled="1"/>
                      <a:tileRect/>
                    </a:gradFill>
                    <a:ln w="9525">
                      <a:noFill/>
                    </a:ln>
                  </p:spPr>
                  <p:txBody>
                    <a:bodyPr wrap="none" anchor="ctr" anchorCtr="0"/>
                    <a:p>
                      <a:pPr algn="ctr"/>
                      <a:r>
                        <a:rPr lang="zh-CN" altLang="en-US" sz="2800" dirty="0">
                          <a:solidFill>
                            <a:srgbClr val="FFFFFF"/>
                          </a:solidFill>
                          <a:latin typeface="Times New Roman" panose="02020603050405020304" pitchFamily="18" charset="0"/>
                          <a:ea typeface="黑体" panose="02010609060101010101" charset="-122"/>
                        </a:rPr>
                        <a:t>病因</a:t>
                      </a:r>
                      <a:endParaRPr lang="zh-CN" altLang="en-US" sz="2800" dirty="0">
                        <a:solidFill>
                          <a:srgbClr val="FFFFFF"/>
                        </a:solidFill>
                        <a:latin typeface="Times New Roman" panose="02020603050405020304" pitchFamily="18" charset="0"/>
                        <a:ea typeface="黑体" panose="02010609060101010101" charset="-122"/>
                      </a:endParaRPr>
                    </a:p>
                  </p:txBody>
                </p:sp>
              </p:grpSp>
              <p:pic>
                <p:nvPicPr>
                  <p:cNvPr id="16397" name="Picture 13" descr="Picture2"/>
                  <p:cNvPicPr>
                    <a:picLocks noChangeAspect="1"/>
                  </p:cNvPicPr>
                  <p:nvPr/>
                </p:nvPicPr>
                <p:blipFill>
                  <a:blip r:embed="rId4"/>
                  <a:stretch>
                    <a:fillRect/>
                  </a:stretch>
                </p:blipFill>
                <p:spPr>
                  <a:xfrm>
                    <a:off x="2658" y="1894"/>
                    <a:ext cx="437" cy="191"/>
                  </a:xfrm>
                  <a:prstGeom prst="rect">
                    <a:avLst/>
                  </a:prstGeom>
                  <a:noFill/>
                  <a:ln w="9525">
                    <a:noFill/>
                  </a:ln>
                </p:spPr>
              </p:pic>
            </p:grpSp>
          </p:grpSp>
        </p:grpSp>
        <p:sp>
          <p:nvSpPr>
            <p:cNvPr id="16398" name="Rectangle 3"/>
            <p:cNvSpPr/>
            <p:nvPr/>
          </p:nvSpPr>
          <p:spPr>
            <a:xfrm>
              <a:off x="623" y="1885"/>
              <a:ext cx="12960" cy="3288"/>
            </a:xfrm>
            <a:prstGeom prst="rect">
              <a:avLst/>
            </a:prstGeom>
            <a:noFill/>
            <a:ln w="9525">
              <a:noFill/>
            </a:ln>
          </p:spPr>
          <p:txBody>
            <a:bodyPr anchor="t" anchorCtr="0"/>
            <a:p>
              <a:pPr marL="609600" indent="-609600">
                <a:buClr>
                  <a:schemeClr val="accent1"/>
                </a:buClr>
                <a:buFont typeface="Wingdings" panose="05000000000000000000" pitchFamily="2" charset="2"/>
                <a:buChar char="n"/>
              </a:pPr>
              <a:r>
                <a:rPr lang="zh-CN" altLang="en-US" sz="2400" dirty="0">
                  <a:latin typeface="楷体_GB2312" pitchFamily="49" charset="-122"/>
                </a:rPr>
                <a:t>是</a:t>
              </a:r>
              <a:r>
                <a:rPr lang="zh-CN" altLang="en-US" sz="2400" dirty="0">
                  <a:solidFill>
                    <a:srgbClr val="FF0000"/>
                  </a:solidFill>
                  <a:latin typeface="楷体_GB2312" pitchFamily="49" charset="-122"/>
                </a:rPr>
                <a:t>女性外阴肿瘤中最常见的</a:t>
              </a:r>
              <a:r>
                <a:rPr lang="zh-CN" altLang="en-US" sz="2400" dirty="0">
                  <a:latin typeface="楷体_GB2312" pitchFamily="49" charset="-122"/>
                </a:rPr>
                <a:t>一种</a:t>
              </a:r>
              <a:r>
                <a:rPr lang="en-US" altLang="zh-CN" sz="2400" dirty="0">
                  <a:latin typeface="楷体_GB2312" pitchFamily="49" charset="-122"/>
                </a:rPr>
                <a:t>80-90%</a:t>
              </a:r>
              <a:endParaRPr lang="zh-CN" altLang="en-US" sz="2400" dirty="0">
                <a:latin typeface="楷体_GB2312" pitchFamily="49" charset="-122"/>
              </a:endParaRPr>
            </a:p>
            <a:p>
              <a:pPr marL="609600" indent="-609600">
                <a:buClr>
                  <a:schemeClr val="accent1"/>
                </a:buClr>
                <a:buFont typeface="Wingdings" panose="05000000000000000000" pitchFamily="2" charset="2"/>
                <a:buChar char="n"/>
              </a:pPr>
              <a:r>
                <a:rPr lang="zh-CN" altLang="en-US" sz="2400" dirty="0">
                  <a:latin typeface="楷体_GB2312" pitchFamily="49" charset="-122"/>
                </a:rPr>
                <a:t>占女性生殖系统肿瘤的3%～5%</a:t>
              </a:r>
              <a:endParaRPr lang="zh-CN" altLang="en-US" sz="2400" dirty="0">
                <a:latin typeface="楷体_GB2312" pitchFamily="49" charset="-122"/>
              </a:endParaRPr>
            </a:p>
            <a:p>
              <a:pPr marL="609600" indent="-609600">
                <a:buClr>
                  <a:schemeClr val="accent1"/>
                </a:buClr>
                <a:buFont typeface="Wingdings" panose="05000000000000000000" pitchFamily="2" charset="2"/>
                <a:buChar char="n"/>
              </a:pPr>
              <a:r>
                <a:rPr lang="zh-CN" altLang="en-US" sz="2400" dirty="0">
                  <a:latin typeface="楷体_GB2312" pitchFamily="49" charset="-122"/>
                </a:rPr>
                <a:t>多见于</a:t>
              </a:r>
              <a:r>
                <a:rPr lang="zh-CN" altLang="en-US" sz="2400" dirty="0">
                  <a:solidFill>
                    <a:srgbClr val="FF0000"/>
                  </a:solidFill>
                  <a:latin typeface="楷体_GB2312" pitchFamily="49" charset="-122"/>
                </a:rPr>
                <a:t>绝经后妇女</a:t>
              </a:r>
              <a:endParaRPr lang="zh-CN" altLang="en-US" sz="2400" dirty="0">
                <a:solidFill>
                  <a:srgbClr val="FF0000"/>
                </a:solidFill>
                <a:latin typeface="楷体_GB2312" pitchFamily="49" charset="-122"/>
              </a:endParaRPr>
            </a:p>
            <a:p>
              <a:pPr marL="609600" indent="-609600">
                <a:buClr>
                  <a:schemeClr val="accent1"/>
                </a:buClr>
                <a:buFont typeface="Wingdings" panose="05000000000000000000" pitchFamily="2" charset="2"/>
                <a:buChar char="n"/>
              </a:pPr>
              <a:r>
                <a:rPr lang="zh-CN" altLang="en-US" sz="2400" dirty="0">
                  <a:solidFill>
                    <a:srgbClr val="FF0000"/>
                  </a:solidFill>
                  <a:latin typeface="楷体_GB2312" pitchFamily="49" charset="-122"/>
                </a:rPr>
                <a:t>转移早、发展快、高度恶性</a:t>
              </a:r>
              <a:endParaRPr lang="zh-CN" altLang="en-US" sz="2400" dirty="0">
                <a:solidFill>
                  <a:srgbClr val="FF0000"/>
                </a:solidFill>
                <a:latin typeface="楷体_GB2312" pitchFamily="49" charset="-122"/>
              </a:endParaRPr>
            </a:p>
          </p:txBody>
        </p:sp>
      </p:grpSp>
      <p:sp>
        <p:nvSpPr>
          <p:cNvPr id="16385" name="Rectangle 2"/>
          <p:cNvSpPr>
            <a:spLocks noGrp="1"/>
          </p:cNvSpPr>
          <p:nvPr>
            <p:ph type="title" idx="4294967295"/>
          </p:nvPr>
        </p:nvSpPr>
        <p:spPr>
          <a:xfrm>
            <a:off x="395288" y="812800"/>
            <a:ext cx="5006975" cy="627063"/>
          </a:xfrm>
        </p:spPr>
        <p:txBody>
          <a:bodyPr vert="horz" wrap="square" lIns="91440" tIns="45720" rIns="91440" bIns="45720" anchor="ctr" anchorCtr="0"/>
          <a:p>
            <a:pPr eaLnBrk="1" hangingPunct="1"/>
            <a:r>
              <a:rPr lang="en-US" altLang="zh-CN" sz="2800">
                <a:ea typeface="楷体_GB2312" pitchFamily="49" charset="-122"/>
              </a:rPr>
              <a:t>【</a:t>
            </a:r>
            <a:r>
              <a:rPr lang="zh-CN" altLang="en-US" sz="2800" dirty="0">
                <a:ea typeface="楷体_GB2312" pitchFamily="49" charset="-122"/>
              </a:rPr>
              <a:t>病因】</a:t>
            </a:r>
            <a:endParaRPr lang="zh-CN" altLang="en-US" sz="2800" dirty="0">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812800"/>
            <a:ext cx="10870565" cy="584200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09562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疾病概况</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7409" name="Rectangle 2"/>
          <p:cNvSpPr>
            <a:spLocks noGrp="1"/>
          </p:cNvSpPr>
          <p:nvPr>
            <p:ph idx="4294967295"/>
          </p:nvPr>
        </p:nvSpPr>
        <p:spPr>
          <a:xfrm>
            <a:off x="1670368" y="1662113"/>
            <a:ext cx="8382000" cy="3500437"/>
          </a:xfrm>
        </p:spPr>
        <p:txBody>
          <a:bodyPr vert="horz" wrap="square" lIns="91440" tIns="45720" rIns="91440" bIns="45720" anchor="t" anchorCtr="0"/>
          <a:p>
            <a:pPr marL="609600" indent="-609600" eaLnBrk="1" hangingPunct="1"/>
            <a:r>
              <a:rPr lang="zh-CN" altLang="en-US" dirty="0">
                <a:latin typeface="楷体_GB2312" pitchFamily="49" charset="-122"/>
                <a:ea typeface="楷体_GB2312" pitchFamily="49" charset="-122"/>
              </a:rPr>
              <a:t>95%为</a:t>
            </a:r>
            <a:r>
              <a:rPr lang="zh-CN" altLang="en-US" dirty="0">
                <a:solidFill>
                  <a:srgbClr val="FF0000"/>
                </a:solidFill>
                <a:latin typeface="楷体_GB2312" pitchFamily="49" charset="-122"/>
                <a:ea typeface="楷体_GB2312" pitchFamily="49" charset="-122"/>
              </a:rPr>
              <a:t>鳞状细胞癌</a:t>
            </a:r>
            <a:endParaRPr lang="zh-CN" altLang="en-US" dirty="0">
              <a:solidFill>
                <a:srgbClr val="FF0000"/>
              </a:solidFill>
              <a:latin typeface="楷体_GB2312" pitchFamily="49" charset="-122"/>
              <a:ea typeface="楷体_GB2312" pitchFamily="49" charset="-122"/>
            </a:endParaRPr>
          </a:p>
          <a:p>
            <a:pPr marL="609600" indent="-609600" eaLnBrk="1" hangingPunct="1"/>
            <a:r>
              <a:rPr lang="zh-CN" altLang="en-US" dirty="0">
                <a:latin typeface="楷体_GB2312" pitchFamily="49" charset="-122"/>
                <a:ea typeface="楷体_GB2312" pitchFamily="49" charset="-122"/>
              </a:rPr>
              <a:t>癌前病变：外阴上皮内瘤样病变</a:t>
            </a:r>
            <a:endParaRPr lang="zh-CN" altLang="en-US" dirty="0">
              <a:latin typeface="楷体_GB2312" pitchFamily="49" charset="-122"/>
              <a:ea typeface="楷体_GB2312" pitchFamily="49" charset="-122"/>
            </a:endParaRPr>
          </a:p>
          <a:p>
            <a:pPr marL="609600" indent="-609600" eaLnBrk="1" hangingPunct="1">
              <a:buNone/>
            </a:pPr>
            <a:r>
              <a:rPr lang="zh-CN" altLang="en-US" dirty="0">
                <a:latin typeface="楷体_GB2312" pitchFamily="49" charset="-122"/>
                <a:ea typeface="楷体_GB2312" pitchFamily="49" charset="-122"/>
              </a:rPr>
              <a:t>     (</a:t>
            </a:r>
            <a:r>
              <a:rPr lang="en-US" altLang="zh-CN" err="1">
                <a:latin typeface="楷体_GB2312" pitchFamily="49" charset="-122"/>
                <a:ea typeface="楷体_GB2312" pitchFamily="49" charset="-122"/>
              </a:rPr>
              <a:t>vulvar</a:t>
            </a:r>
            <a:r>
              <a:rPr lang="en-US" altLang="zh-CN">
                <a:latin typeface="楷体_GB2312" pitchFamily="49" charset="-122"/>
                <a:ea typeface="楷体_GB2312" pitchFamily="49" charset="-122"/>
              </a:rPr>
              <a:t> intraepithelial </a:t>
            </a:r>
            <a:r>
              <a:rPr lang="en-US" altLang="zh-CN" err="1">
                <a:latin typeface="楷体_GB2312" pitchFamily="49" charset="-122"/>
                <a:ea typeface="楷体_GB2312" pitchFamily="49" charset="-122"/>
              </a:rPr>
              <a:t>neoplasia,VIN</a:t>
            </a:r>
            <a:r>
              <a:rPr lang="en-US" altLang="zh-CN">
                <a:latin typeface="楷体_GB2312" pitchFamily="49" charset="-122"/>
                <a:ea typeface="楷体_GB2312" pitchFamily="49" charset="-122"/>
              </a:rPr>
              <a:t>)</a:t>
            </a:r>
            <a:endParaRPr lang="zh-CN" altLang="en-US" dirty="0">
              <a:latin typeface="楷体_GB2312" pitchFamily="49" charset="-122"/>
              <a:ea typeface="楷体_GB2312" pitchFamily="49" charset="-122"/>
            </a:endParaRPr>
          </a:p>
          <a:p>
            <a:pPr marL="609600" indent="-609600" eaLnBrk="1" hangingPunct="1">
              <a:buNone/>
            </a:pPr>
            <a:r>
              <a:rPr lang="en-US" altLang="zh-CN">
                <a:latin typeface="楷体_GB2312" pitchFamily="49" charset="-122"/>
                <a:ea typeface="楷体_GB2312" pitchFamily="49" charset="-122"/>
              </a:rPr>
              <a:t>   VIN </a:t>
            </a:r>
            <a:r>
              <a:rPr lang="zh-CN" altLang="en-US" dirty="0">
                <a:latin typeface="楷体_GB2312" pitchFamily="49" charset="-122"/>
                <a:ea typeface="楷体_GB2312" pitchFamily="49" charset="-122"/>
              </a:rPr>
              <a:t>Ⅰ</a:t>
            </a:r>
            <a:r>
              <a:rPr lang="en-US" altLang="zh-CN">
                <a:latin typeface="楷体_GB2312" pitchFamily="49" charset="-122"/>
                <a:ea typeface="楷体_GB2312" pitchFamily="49" charset="-122"/>
              </a:rPr>
              <a:t>: </a:t>
            </a:r>
            <a:r>
              <a:rPr lang="zh-CN" altLang="en-US" dirty="0">
                <a:latin typeface="楷体_GB2312" pitchFamily="49" charset="-122"/>
                <a:ea typeface="楷体_GB2312" pitchFamily="49" charset="-122"/>
              </a:rPr>
              <a:t>轻度不典型增生</a:t>
            </a:r>
            <a:endParaRPr lang="zh-CN" altLang="en-US" dirty="0">
              <a:latin typeface="楷体_GB2312" pitchFamily="49" charset="-122"/>
              <a:ea typeface="楷体_GB2312" pitchFamily="49" charset="-122"/>
            </a:endParaRPr>
          </a:p>
          <a:p>
            <a:pPr marL="609600" indent="-609600" eaLnBrk="1" hangingPunct="1">
              <a:buNone/>
            </a:pPr>
            <a:r>
              <a:rPr lang="en-US" altLang="zh-CN">
                <a:latin typeface="楷体_GB2312" pitchFamily="49" charset="-122"/>
                <a:ea typeface="楷体_GB2312" pitchFamily="49" charset="-122"/>
              </a:rPr>
              <a:t>   VIN </a:t>
            </a:r>
            <a:r>
              <a:rPr lang="zh-CN" altLang="en-US" dirty="0">
                <a:latin typeface="楷体_GB2312" pitchFamily="49" charset="-122"/>
                <a:ea typeface="楷体_GB2312" pitchFamily="49" charset="-122"/>
              </a:rPr>
              <a:t>Ⅱ：中度不典型增生</a:t>
            </a:r>
            <a:endParaRPr lang="en-US" altLang="zh-CN">
              <a:latin typeface="楷体_GB2312" pitchFamily="49" charset="-122"/>
              <a:ea typeface="楷体_GB2312" pitchFamily="49" charset="-122"/>
            </a:endParaRPr>
          </a:p>
          <a:p>
            <a:pPr marL="609600" indent="-609600" eaLnBrk="1" hangingPunct="1">
              <a:buNone/>
            </a:pPr>
            <a:r>
              <a:rPr lang="en-US" altLang="zh-CN">
                <a:latin typeface="楷体_GB2312" pitchFamily="49" charset="-122"/>
                <a:ea typeface="楷体_GB2312" pitchFamily="49" charset="-122"/>
              </a:rPr>
              <a:t>   VIN </a:t>
            </a:r>
            <a:r>
              <a:rPr lang="zh-CN" altLang="en-US" dirty="0">
                <a:latin typeface="楷体_GB2312" pitchFamily="49" charset="-122"/>
                <a:ea typeface="楷体_GB2312" pitchFamily="49" charset="-122"/>
              </a:rPr>
              <a:t>Ⅲ：重度不典型增生+原位癌</a:t>
            </a:r>
            <a:endParaRPr lang="zh-CN" altLang="en-US" dirty="0">
              <a:latin typeface="楷体_GB2312" pitchFamily="49" charset="-122"/>
              <a:ea typeface="楷体_GB2312" pitchFamily="49" charset="-122"/>
            </a:endParaRPr>
          </a:p>
        </p:txBody>
      </p:sp>
      <p:sp>
        <p:nvSpPr>
          <p:cNvPr id="17411" name="Rectangle 2"/>
          <p:cNvSpPr/>
          <p:nvPr/>
        </p:nvSpPr>
        <p:spPr>
          <a:xfrm>
            <a:off x="1487805" y="890588"/>
            <a:ext cx="8207375" cy="647700"/>
          </a:xfrm>
          <a:prstGeom prst="rect">
            <a:avLst/>
          </a:prstGeom>
          <a:noFill/>
          <a:ln w="9525">
            <a:noFill/>
          </a:ln>
        </p:spPr>
        <p:txBody>
          <a:bodyPr anchor="ctr" anchorCtr="0"/>
          <a:p>
            <a:r>
              <a:rPr lang="en-US" altLang="zh-CN" sz="2800">
                <a:latin typeface="Arial" panose="020B0604020202020204" pitchFamily="34" charset="0"/>
              </a:rPr>
              <a:t>【</a:t>
            </a:r>
            <a:r>
              <a:rPr lang="zh-CN" altLang="en-US" sz="2800" dirty="0">
                <a:latin typeface="Arial" panose="020B0604020202020204" pitchFamily="34" charset="0"/>
              </a:rPr>
              <a:t>病理】</a:t>
            </a:r>
            <a:endParaRPr lang="zh-CN" altLang="en-US" sz="2800" dirty="0">
              <a:latin typeface="Arial" panose="020B0604020202020204" pitchFamily="34" charset="0"/>
            </a:endParaRPr>
          </a:p>
        </p:txBody>
      </p:sp>
      <p:sp>
        <p:nvSpPr>
          <p:cNvPr id="17413" name="Rectangle 3"/>
          <p:cNvSpPr/>
          <p:nvPr/>
        </p:nvSpPr>
        <p:spPr>
          <a:xfrm>
            <a:off x="1886268" y="5622925"/>
            <a:ext cx="7772400" cy="566738"/>
          </a:xfrm>
          <a:prstGeom prst="rect">
            <a:avLst/>
          </a:prstGeom>
          <a:noFill/>
          <a:ln w="9525">
            <a:noFill/>
          </a:ln>
        </p:spPr>
        <p:txBody>
          <a:bodyPr anchor="t" anchorCtr="0"/>
          <a:p>
            <a:pPr marL="342900" indent="-342900">
              <a:lnSpc>
                <a:spcPct val="120000"/>
              </a:lnSpc>
              <a:spcBef>
                <a:spcPct val="20000"/>
              </a:spcBef>
              <a:buClr>
                <a:schemeClr val="accent1"/>
              </a:buClr>
              <a:buFont typeface="Wingdings" panose="05000000000000000000" pitchFamily="2" charset="2"/>
              <a:buChar char="n"/>
            </a:pPr>
            <a:r>
              <a:rPr lang="zh-CN" altLang="en-US" sz="2800" dirty="0">
                <a:solidFill>
                  <a:srgbClr val="FF0000"/>
                </a:solidFill>
                <a:latin typeface="楷体_GB2312" pitchFamily="49" charset="-122"/>
                <a:ea typeface="华文细黑" panose="02010600040101010101" charset="-122"/>
              </a:rPr>
              <a:t>  以淋巴转移，直接浸润为主,</a:t>
            </a:r>
            <a:r>
              <a:rPr lang="zh-CN" altLang="en-US" sz="2800" dirty="0">
                <a:latin typeface="楷体_GB2312" pitchFamily="49" charset="-122"/>
                <a:ea typeface="华文细黑" panose="02010600040101010101" charset="-122"/>
              </a:rPr>
              <a:t>晚期血行转移</a:t>
            </a:r>
            <a:endParaRPr lang="zh-CN" altLang="en-US" sz="2800" dirty="0">
              <a:latin typeface="楷体_GB2312" pitchFamily="49" charset="-122"/>
              <a:ea typeface="华文细黑"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812800"/>
            <a:ext cx="10870565" cy="584200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8434" name="Rectangle 3"/>
          <p:cNvSpPr>
            <a:spLocks noGrp="1"/>
          </p:cNvSpPr>
          <p:nvPr>
            <p:ph idx="4294967295"/>
          </p:nvPr>
        </p:nvSpPr>
        <p:spPr>
          <a:xfrm>
            <a:off x="2048193" y="3517583"/>
            <a:ext cx="7467600" cy="2447925"/>
          </a:xfrm>
        </p:spPr>
        <p:txBody>
          <a:bodyPr vert="horz" wrap="square" lIns="91440" tIns="45720" rIns="91440" bIns="45720" anchor="t" anchorCtr="0"/>
          <a:p>
            <a:pPr marL="609600" indent="-609600" eaLnBrk="1" hangingPunct="1"/>
            <a:r>
              <a:rPr lang="zh-CN" altLang="en-US" sz="2400" dirty="0">
                <a:solidFill>
                  <a:srgbClr val="FF0000"/>
                </a:solidFill>
                <a:latin typeface="楷体_GB2312" pitchFamily="49" charset="-122"/>
              </a:rPr>
              <a:t>不易治愈的外阴瘙痒、局部肿块和溃疡</a:t>
            </a:r>
            <a:endParaRPr lang="zh-CN" altLang="en-US" sz="2400" dirty="0">
              <a:solidFill>
                <a:srgbClr val="FF0000"/>
              </a:solidFill>
              <a:latin typeface="楷体_GB2312" pitchFamily="49" charset="-122"/>
            </a:endParaRPr>
          </a:p>
          <a:p>
            <a:pPr marL="609600" indent="-609600" eaLnBrk="1" hangingPunct="1"/>
            <a:r>
              <a:rPr lang="zh-CN" altLang="en-US" sz="2400" dirty="0">
                <a:solidFill>
                  <a:srgbClr val="FF0000"/>
                </a:solidFill>
                <a:latin typeface="楷体_GB2312" pitchFamily="49" charset="-122"/>
              </a:rPr>
              <a:t>不同形态的外阴赘生物</a:t>
            </a:r>
            <a:r>
              <a:rPr lang="en-US" altLang="zh-CN" sz="2400">
                <a:solidFill>
                  <a:srgbClr val="FF0000"/>
                </a:solidFill>
                <a:latin typeface="楷体_GB2312" pitchFamily="49" charset="-122"/>
              </a:rPr>
              <a:t>：</a:t>
            </a:r>
            <a:r>
              <a:rPr lang="zh-CN" altLang="en-US" sz="2400" dirty="0">
                <a:solidFill>
                  <a:srgbClr val="FF0000"/>
                </a:solidFill>
                <a:latin typeface="楷体_GB2312" pitchFamily="49" charset="-122"/>
              </a:rPr>
              <a:t>大阴唇最多见</a:t>
            </a:r>
            <a:endParaRPr lang="zh-CN" altLang="en-US" sz="2400" dirty="0">
              <a:solidFill>
                <a:srgbClr val="FF0000"/>
              </a:solidFill>
              <a:latin typeface="楷体_GB2312" pitchFamily="49" charset="-122"/>
            </a:endParaRPr>
          </a:p>
          <a:p>
            <a:pPr marL="609600" indent="-609600" eaLnBrk="1" hangingPunct="1"/>
            <a:r>
              <a:rPr lang="zh-CN" altLang="en-US" sz="2400" dirty="0">
                <a:latin typeface="楷体_GB2312" pitchFamily="49" charset="-122"/>
              </a:rPr>
              <a:t>晚期病例可表现为疼痛、渗液、血性恶臭分泌物，以及侵犯直肠或尿道的相应症状。</a:t>
            </a:r>
            <a:endParaRPr lang="zh-CN" altLang="en-US" sz="2400" dirty="0"/>
          </a:p>
        </p:txBody>
      </p:sp>
      <p:sp>
        <p:nvSpPr>
          <p:cNvPr id="18435" name="矩形 324611"/>
          <p:cNvSpPr/>
          <p:nvPr/>
        </p:nvSpPr>
        <p:spPr>
          <a:xfrm>
            <a:off x="1759268" y="1358583"/>
            <a:ext cx="8153400" cy="1638300"/>
          </a:xfrm>
          <a:prstGeom prst="rect">
            <a:avLst/>
          </a:prstGeom>
          <a:noFill/>
          <a:ln w="9525">
            <a:noFill/>
          </a:ln>
          <a:effectLst>
            <a:prstShdw prst="shdw17" dist="17961" dir="13499999">
              <a:srgbClr val="999999"/>
            </a:prstShdw>
          </a:effectLst>
        </p:spPr>
        <p:txBody>
          <a:bodyPr wrap="none" anchor="ctr" anchorCtr="0">
            <a:spAutoFit/>
          </a:bodyPr>
          <a:p>
            <a:pPr>
              <a:lnSpc>
                <a:spcPct val="120000"/>
              </a:lnSpc>
              <a:spcBef>
                <a:spcPct val="10000"/>
              </a:spcBef>
            </a:pPr>
            <a:r>
              <a:rPr lang="zh-CN" altLang="en-US" sz="2400" dirty="0">
                <a:latin typeface="楷体_GB2312" pitchFamily="49" charset="-122"/>
              </a:rPr>
              <a:t>（一）病史  </a:t>
            </a:r>
            <a:endParaRPr lang="zh-CN" altLang="en-US" sz="2400" dirty="0">
              <a:latin typeface="楷体_GB2312" pitchFamily="49" charset="-122"/>
            </a:endParaRPr>
          </a:p>
          <a:p>
            <a:pPr>
              <a:lnSpc>
                <a:spcPct val="120000"/>
              </a:lnSpc>
              <a:spcBef>
                <a:spcPct val="10000"/>
              </a:spcBef>
            </a:pPr>
            <a:r>
              <a:rPr lang="zh-CN" altLang="en-US" sz="2400" dirty="0">
                <a:latin typeface="楷体_GB2312" pitchFamily="49" charset="-122"/>
              </a:rPr>
              <a:t>    病因尚不明确。但外阴白色病变、外因慢性溃疡等可能</a:t>
            </a:r>
            <a:endParaRPr lang="zh-CN" altLang="en-US" sz="2400" dirty="0">
              <a:latin typeface="楷体_GB2312" pitchFamily="49" charset="-122"/>
            </a:endParaRPr>
          </a:p>
          <a:p>
            <a:pPr>
              <a:lnSpc>
                <a:spcPct val="120000"/>
              </a:lnSpc>
              <a:spcBef>
                <a:spcPct val="10000"/>
              </a:spcBef>
            </a:pPr>
            <a:r>
              <a:rPr lang="zh-CN" altLang="en-US" sz="2400" dirty="0">
                <a:latin typeface="楷体_GB2312" pitchFamily="49" charset="-122"/>
              </a:rPr>
              <a:t>发展为外阴癌</a:t>
            </a:r>
            <a:r>
              <a:rPr lang="zh-CN" altLang="en-US" dirty="0">
                <a:latin typeface="Times New Roman" panose="02020603050405020304" pitchFamily="18" charset="0"/>
              </a:rPr>
              <a:t>。 </a:t>
            </a:r>
            <a:endParaRPr lang="zh-CN" altLang="en-US" dirty="0">
              <a:latin typeface="Times New Roman" panose="02020603050405020304" pitchFamily="18" charset="0"/>
            </a:endParaRPr>
          </a:p>
        </p:txBody>
      </p:sp>
      <p:sp>
        <p:nvSpPr>
          <p:cNvPr id="18436" name="矩形 324612"/>
          <p:cNvSpPr/>
          <p:nvPr/>
        </p:nvSpPr>
        <p:spPr>
          <a:xfrm>
            <a:off x="1759268" y="3014345"/>
            <a:ext cx="4968875" cy="457200"/>
          </a:xfrm>
          <a:prstGeom prst="rect">
            <a:avLst/>
          </a:prstGeom>
          <a:noFill/>
          <a:ln w="9525">
            <a:noFill/>
          </a:ln>
          <a:effectLst>
            <a:prstShdw prst="shdw17" dist="17961" dir="13499999">
              <a:srgbClr val="999999"/>
            </a:prstShdw>
          </a:effectLst>
        </p:spPr>
        <p:txBody>
          <a:bodyPr anchor="t" anchorCtr="0">
            <a:spAutoFit/>
          </a:bodyPr>
          <a:p>
            <a:r>
              <a:rPr lang="zh-CN" altLang="en-US" sz="2400" dirty="0">
                <a:latin typeface="Times New Roman" panose="02020603050405020304" pitchFamily="18" charset="0"/>
              </a:rPr>
              <a:t>（二）身体评估</a:t>
            </a:r>
            <a:endParaRPr lang="zh-CN" altLang="en-US" sz="2400" dirty="0">
              <a:latin typeface="Times New Roman" panose="02020603050405020304" pitchFamily="18" charset="0"/>
            </a:endParaRPr>
          </a:p>
        </p:txBody>
      </p:sp>
      <p:sp>
        <p:nvSpPr>
          <p:cNvPr id="18437" name="Rectangle 3"/>
          <p:cNvSpPr/>
          <p:nvPr/>
        </p:nvSpPr>
        <p:spPr>
          <a:xfrm>
            <a:off x="1570038" y="5516563"/>
            <a:ext cx="7686675" cy="633412"/>
          </a:xfrm>
          <a:prstGeom prst="rect">
            <a:avLst/>
          </a:prstGeom>
          <a:noFill/>
          <a:ln w="9525">
            <a:noFill/>
          </a:ln>
        </p:spPr>
        <p:txBody>
          <a:bodyPr anchor="t" anchorCtr="0"/>
          <a:p>
            <a:pPr marL="1009650" lvl="1" indent="-609600" algn="l" rtl="0" eaLnBrk="1" fontAlgn="base" hangingPunct="1">
              <a:lnSpc>
                <a:spcPct val="120000"/>
              </a:lnSpc>
              <a:spcBef>
                <a:spcPct val="20000"/>
              </a:spcBef>
              <a:spcAft>
                <a:spcPct val="0"/>
              </a:spcAft>
              <a:buClr>
                <a:schemeClr val="accent1"/>
              </a:buClr>
              <a:buFont typeface="Wingdings" panose="05000000000000000000" pitchFamily="2" charset="2"/>
              <a:buChar char="n"/>
            </a:pPr>
            <a:r>
              <a:rPr lang="zh-CN" altLang="en-US" sz="2400" dirty="0">
                <a:solidFill>
                  <a:schemeClr val="tx1"/>
                </a:solidFill>
                <a:latin typeface="华文细黑" panose="02010600040101010101" charset="-122"/>
                <a:ea typeface="华文细黑" panose="02010600040101010101" charset="-122"/>
              </a:rPr>
              <a:t>妇科检查：外阴丘疹、斑点、溃疡、赘生物</a:t>
            </a:r>
            <a:r>
              <a:rPr lang="en-US" altLang="zh-CN" sz="2400">
                <a:solidFill>
                  <a:schemeClr val="tx1"/>
                </a:solidFill>
                <a:latin typeface="华文细黑" panose="02010600040101010101" charset="-122"/>
                <a:ea typeface="华文细黑" panose="02010600040101010101" charset="-122"/>
              </a:rPr>
              <a:t> </a:t>
            </a:r>
            <a:endParaRPr lang="en-US" altLang="zh-CN" sz="2400">
              <a:solidFill>
                <a:schemeClr val="tx1"/>
              </a:solidFill>
              <a:latin typeface="华文细黑" panose="02010600040101010101" charset="-122"/>
              <a:ea typeface="华文细黑"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09562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19457" name="Picture 10" descr="E:\妇产科护理学\外阴手术\外阴癌.jpg"/>
          <p:cNvPicPr>
            <a:picLocks noChangeAspect="1"/>
          </p:cNvPicPr>
          <p:nvPr/>
        </p:nvPicPr>
        <p:blipFill>
          <a:blip r:embed="rId3"/>
          <a:srcRect r="49515"/>
          <a:stretch>
            <a:fillRect/>
          </a:stretch>
        </p:blipFill>
        <p:spPr>
          <a:xfrm>
            <a:off x="2756853" y="1143000"/>
            <a:ext cx="3279775" cy="2493963"/>
          </a:xfrm>
          <a:prstGeom prst="rect">
            <a:avLst/>
          </a:prstGeom>
          <a:noFill/>
          <a:ln w="9525">
            <a:noFill/>
          </a:ln>
        </p:spPr>
      </p:pic>
      <p:pic>
        <p:nvPicPr>
          <p:cNvPr id="19458" name="Picture 11" descr="E:\妇产科护理学\外阴手术\外阴鳞状上皮内瘤样变临床表现.jpg"/>
          <p:cNvPicPr>
            <a:picLocks noChangeAspect="1"/>
          </p:cNvPicPr>
          <p:nvPr/>
        </p:nvPicPr>
        <p:blipFill>
          <a:blip r:embed="rId4"/>
          <a:srcRect l="5829" t="3751" r="9509" b="6250"/>
          <a:stretch>
            <a:fillRect/>
          </a:stretch>
        </p:blipFill>
        <p:spPr>
          <a:xfrm>
            <a:off x="6322378" y="1109663"/>
            <a:ext cx="3216275" cy="5033962"/>
          </a:xfrm>
          <a:prstGeom prst="rect">
            <a:avLst/>
          </a:prstGeom>
          <a:noFill/>
          <a:ln w="9525">
            <a:noFill/>
          </a:ln>
        </p:spPr>
      </p:pic>
      <p:pic>
        <p:nvPicPr>
          <p:cNvPr id="19459" name="Picture 12" descr="E:\妇产科护理学\外阴手术\外阴癌.jpg"/>
          <p:cNvPicPr>
            <a:picLocks noChangeAspect="1"/>
          </p:cNvPicPr>
          <p:nvPr/>
        </p:nvPicPr>
        <p:blipFill>
          <a:blip r:embed="rId3"/>
          <a:srcRect l="50485"/>
          <a:stretch>
            <a:fillRect/>
          </a:stretch>
        </p:blipFill>
        <p:spPr>
          <a:xfrm>
            <a:off x="2764790" y="3643313"/>
            <a:ext cx="3271838" cy="25368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09562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649730" y="1340485"/>
            <a:ext cx="7956550" cy="4468495"/>
            <a:chOff x="215" y="2110"/>
            <a:chExt cx="12530" cy="7037"/>
          </a:xfrm>
        </p:grpSpPr>
        <p:sp>
          <p:nvSpPr>
            <p:cNvPr id="20481" name="矩形 326659"/>
            <p:cNvSpPr/>
            <p:nvPr/>
          </p:nvSpPr>
          <p:spPr>
            <a:xfrm>
              <a:off x="215" y="2110"/>
              <a:ext cx="12530" cy="3250"/>
            </a:xfrm>
            <a:prstGeom prst="rect">
              <a:avLst/>
            </a:prstGeom>
            <a:noFill/>
            <a:ln w="9525">
              <a:noFill/>
            </a:ln>
            <a:effectLst>
              <a:prstShdw prst="shdw17" dist="17961" dir="13499999">
                <a:srgbClr val="999999"/>
              </a:prstShdw>
            </a:effectLst>
          </p:spPr>
          <p:txBody>
            <a:bodyPr wrap="none" anchor="ctr" anchorCtr="0">
              <a:spAutoFit/>
            </a:bodyPr>
            <a:p>
              <a:pPr indent="196850">
                <a:lnSpc>
                  <a:spcPct val="120000"/>
                </a:lnSpc>
                <a:spcBef>
                  <a:spcPct val="20000"/>
                </a:spcBef>
              </a:pPr>
              <a:r>
                <a:rPr lang="zh-CN" altLang="en-US" sz="2400" dirty="0">
                  <a:latin typeface="楷体_GB2312" pitchFamily="49" charset="-122"/>
                </a:rPr>
                <a:t>（三）辅助检查   </a:t>
              </a:r>
              <a:endParaRPr lang="zh-CN" altLang="en-US" sz="2400" dirty="0">
                <a:latin typeface="楷体_GB2312" pitchFamily="49" charset="-122"/>
              </a:endParaRPr>
            </a:p>
            <a:p>
              <a:pPr indent="196850">
                <a:lnSpc>
                  <a:spcPct val="120000"/>
                </a:lnSpc>
                <a:spcBef>
                  <a:spcPct val="20000"/>
                </a:spcBef>
              </a:pPr>
              <a:r>
                <a:rPr lang="en-US" altLang="zh-CN" sz="2400" b="0">
                  <a:latin typeface="楷体_GB2312" pitchFamily="49" charset="-122"/>
                </a:rPr>
                <a:t>  1</a:t>
              </a:r>
              <a:r>
                <a:rPr lang="zh-CN" altLang="en-US" sz="2400" b="0" dirty="0">
                  <a:latin typeface="楷体_GB2312" pitchFamily="49" charset="-122"/>
                </a:rPr>
                <a:t>、</a:t>
              </a:r>
              <a:r>
                <a:rPr lang="zh-CN" altLang="en-US" sz="2400" b="0" dirty="0">
                  <a:solidFill>
                    <a:srgbClr val="FF0000"/>
                  </a:solidFill>
                  <a:latin typeface="楷体_GB2312" pitchFamily="49" charset="-122"/>
                </a:rPr>
                <a:t>活组织病理检查：可确诊。</a:t>
              </a:r>
              <a:endParaRPr lang="zh-CN" altLang="en-US" sz="2400" b="0" dirty="0">
                <a:solidFill>
                  <a:srgbClr val="FF0000"/>
                </a:solidFill>
                <a:latin typeface="楷体_GB2312" pitchFamily="49" charset="-122"/>
              </a:endParaRPr>
            </a:p>
            <a:p>
              <a:pPr indent="196850">
                <a:lnSpc>
                  <a:spcPct val="120000"/>
                </a:lnSpc>
                <a:spcBef>
                  <a:spcPct val="20000"/>
                </a:spcBef>
              </a:pPr>
              <a:r>
                <a:rPr lang="en-US" altLang="zh-CN" sz="2400" b="0">
                  <a:latin typeface="楷体_GB2312" pitchFamily="49" charset="-122"/>
                </a:rPr>
                <a:t>  2</a:t>
              </a:r>
              <a:r>
                <a:rPr lang="zh-CN" altLang="en-US" sz="2400" b="0" dirty="0">
                  <a:latin typeface="楷体_GB2312" pitchFamily="49" charset="-122"/>
                </a:rPr>
                <a:t>、病理检查：外阴癌多为高分化鳞癌，镜检可见大量角</a:t>
              </a:r>
              <a:endParaRPr lang="zh-CN" altLang="en-US" sz="2400" b="0" dirty="0">
                <a:latin typeface="楷体_GB2312" pitchFamily="49" charset="-122"/>
              </a:endParaRPr>
            </a:p>
            <a:p>
              <a:pPr indent="196850">
                <a:lnSpc>
                  <a:spcPct val="120000"/>
                </a:lnSpc>
                <a:spcBef>
                  <a:spcPct val="20000"/>
                </a:spcBef>
              </a:pPr>
              <a:r>
                <a:rPr lang="zh-CN" altLang="en-US" sz="2400" b="0" dirty="0">
                  <a:latin typeface="楷体_GB2312" pitchFamily="49" charset="-122"/>
                </a:rPr>
                <a:t>化癌珠和细胞间桥。 </a:t>
              </a:r>
              <a:endParaRPr lang="zh-CN" altLang="en-US" sz="2400" b="0" dirty="0">
                <a:latin typeface="楷体_GB2312" pitchFamily="49" charset="-122"/>
              </a:endParaRPr>
            </a:p>
          </p:txBody>
        </p:sp>
        <p:sp>
          <p:nvSpPr>
            <p:cNvPr id="20482" name="矩形 326662"/>
            <p:cNvSpPr/>
            <p:nvPr/>
          </p:nvSpPr>
          <p:spPr>
            <a:xfrm>
              <a:off x="738" y="8235"/>
              <a:ext cx="4792" cy="913"/>
            </a:xfrm>
            <a:prstGeom prst="rect">
              <a:avLst/>
            </a:prstGeom>
            <a:noFill/>
            <a:ln w="9525">
              <a:noFill/>
            </a:ln>
            <a:effectLst>
              <a:prstShdw prst="shdw17" dist="17961" dir="13499999">
                <a:srgbClr val="999999"/>
              </a:prstShdw>
            </a:effectLst>
          </p:spPr>
          <p:txBody>
            <a:bodyPr wrap="none" anchor="ctr" anchorCtr="0">
              <a:spAutoFit/>
            </a:bodyPr>
            <a:p>
              <a:pPr algn="ctr" eaLnBrk="0" hangingPunct="0"/>
              <a:r>
                <a:rPr lang="zh-CN" altLang="en-US" sz="2400" dirty="0">
                  <a:latin typeface="楷体_GB2312" pitchFamily="49" charset="-122"/>
                </a:rPr>
                <a:t>（四）心理社会评估</a:t>
              </a:r>
              <a:r>
                <a:rPr lang="zh-CN" altLang="en-US" dirty="0">
                  <a:latin typeface="Times New Roman" panose="02020603050405020304" pitchFamily="18" charset="0"/>
                </a:rPr>
                <a:t> </a:t>
              </a:r>
              <a:endParaRPr lang="zh-CN" altLang="en-US" dirty="0">
                <a:latin typeface="Times New Roman" panose="02020603050405020304" pitchFamily="18" charset="0"/>
              </a:endParaRPr>
            </a:p>
          </p:txBody>
        </p:sp>
        <p:sp>
          <p:nvSpPr>
            <p:cNvPr id="20483" name="Text Box 4"/>
            <p:cNvSpPr txBox="1"/>
            <p:nvPr/>
          </p:nvSpPr>
          <p:spPr>
            <a:xfrm>
              <a:off x="2598" y="5998"/>
              <a:ext cx="4080" cy="1502"/>
            </a:xfrm>
            <a:prstGeom prst="rect">
              <a:avLst/>
            </a:prstGeom>
            <a:solidFill>
              <a:srgbClr val="FFFF99"/>
            </a:solidFill>
            <a:ln w="9525" cap="flat" cmpd="sng">
              <a:solidFill>
                <a:schemeClr val="tx1"/>
              </a:solidFill>
              <a:prstDash val="solid"/>
              <a:miter/>
              <a:headEnd type="none" w="med" len="med"/>
              <a:tailEnd type="none" w="med" len="med"/>
            </a:ln>
          </p:spPr>
          <p:txBody>
            <a:bodyPr anchor="t" anchorCtr="0">
              <a:spAutoFit/>
            </a:bodyPr>
            <a:p>
              <a:pPr algn="ctr">
                <a:spcBef>
                  <a:spcPct val="50000"/>
                </a:spcBef>
              </a:pPr>
              <a:r>
                <a:rPr lang="zh-CN" altLang="en-US" sz="2400" dirty="0">
                  <a:solidFill>
                    <a:schemeClr val="tx2"/>
                  </a:solidFill>
                  <a:latin typeface="楷体_GB2312" pitchFamily="49" charset="-122"/>
                </a:rPr>
                <a:t>甲苯胺蓝染色醋酸脱色</a:t>
              </a:r>
              <a:r>
                <a:rPr lang="zh-CN" altLang="en-US" dirty="0">
                  <a:latin typeface="楷体_GB2312" pitchFamily="49" charset="-122"/>
                </a:rPr>
                <a:t> </a:t>
              </a:r>
              <a:endParaRPr lang="zh-CN" altLang="en-US" dirty="0">
                <a:latin typeface="楷体_GB2312" pitchFamily="49" charset="-122"/>
              </a:endParaRPr>
            </a:p>
          </p:txBody>
        </p:sp>
        <p:sp>
          <p:nvSpPr>
            <p:cNvPr id="20484" name="Text Box 5"/>
            <p:cNvSpPr txBox="1"/>
            <p:nvPr/>
          </p:nvSpPr>
          <p:spPr>
            <a:xfrm>
              <a:off x="8448" y="6308"/>
              <a:ext cx="4080" cy="735"/>
            </a:xfrm>
            <a:prstGeom prst="rect">
              <a:avLst/>
            </a:prstGeom>
            <a:solidFill>
              <a:srgbClr val="FFFF99"/>
            </a:solidFill>
            <a:ln w="9525" cap="flat" cmpd="sng">
              <a:solidFill>
                <a:schemeClr val="tx1"/>
              </a:solidFill>
              <a:prstDash val="solid"/>
              <a:miter/>
              <a:headEnd type="none" w="med" len="med"/>
              <a:tailEnd type="none" w="med" len="med"/>
            </a:ln>
          </p:spPr>
          <p:txBody>
            <a:bodyPr anchor="t" anchorCtr="0">
              <a:spAutoFit/>
            </a:bodyPr>
            <a:p>
              <a:pPr algn="ctr">
                <a:spcBef>
                  <a:spcPct val="50000"/>
                </a:spcBef>
              </a:pPr>
              <a:r>
                <a:rPr lang="zh-CN" altLang="en-US" sz="2400" dirty="0">
                  <a:solidFill>
                    <a:schemeClr val="tx2"/>
                  </a:solidFill>
                  <a:latin typeface="楷体_GB2312" pitchFamily="49" charset="-122"/>
                </a:rPr>
                <a:t>蓝染部位活检 </a:t>
              </a:r>
              <a:endParaRPr lang="zh-CN" altLang="en-US" sz="2400" dirty="0">
                <a:solidFill>
                  <a:schemeClr val="tx2"/>
                </a:solidFill>
                <a:latin typeface="楷体_GB2312" pitchFamily="49" charset="-122"/>
              </a:endParaRPr>
            </a:p>
          </p:txBody>
        </p:sp>
        <p:sp>
          <p:nvSpPr>
            <p:cNvPr id="20485" name="AutoShape 6"/>
            <p:cNvSpPr/>
            <p:nvPr/>
          </p:nvSpPr>
          <p:spPr>
            <a:xfrm>
              <a:off x="7023" y="6673"/>
              <a:ext cx="1200" cy="360"/>
            </a:xfrm>
            <a:prstGeom prst="rightArrow">
              <a:avLst>
                <a:gd name="adj1" fmla="val 50000"/>
                <a:gd name="adj2" fmla="val 83317"/>
              </a:avLst>
            </a:prstGeom>
            <a:noFill/>
            <a:ln w="28575" cap="flat" cmpd="sng">
              <a:solidFill>
                <a:schemeClr val="tx1"/>
              </a:solidFill>
              <a:prstDash val="solid"/>
              <a:miter/>
              <a:headEnd type="none" w="med" len="med"/>
              <a:tailEnd type="none" w="med" len="med"/>
            </a:ln>
          </p:spPr>
          <p:txBody>
            <a:bodyPr wrap="none" anchor="ctr" anchorCtr="0"/>
            <a:p>
              <a:pPr algn="ctr"/>
              <a:endParaRPr lang="zh-CN" altLang="en-US" dirty="0">
                <a:latin typeface="Times New Roman" panose="02020603050405020304" pitchFamily="18"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6532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护理诊断及护理目标</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992630" y="1160780"/>
            <a:ext cx="8206740" cy="4535805"/>
            <a:chOff x="738" y="1885"/>
            <a:chExt cx="12924" cy="7143"/>
          </a:xfrm>
        </p:grpSpPr>
        <p:sp>
          <p:nvSpPr>
            <p:cNvPr id="21506" name="Rectangle 3"/>
            <p:cNvSpPr/>
            <p:nvPr/>
          </p:nvSpPr>
          <p:spPr>
            <a:xfrm>
              <a:off x="738" y="1885"/>
              <a:ext cx="12925" cy="3175"/>
            </a:xfrm>
            <a:prstGeom prst="rect">
              <a:avLst/>
            </a:prstGeom>
            <a:noFill/>
            <a:ln w="9525">
              <a:noFill/>
            </a:ln>
          </p:spPr>
          <p:txBody>
            <a:bodyPr anchor="t" anchorCtr="0"/>
            <a:p>
              <a:pPr marL="609600" indent="-609600">
                <a:lnSpc>
                  <a:spcPct val="120000"/>
                </a:lnSpc>
                <a:spcBef>
                  <a:spcPct val="20000"/>
                </a:spcBef>
                <a:buClr>
                  <a:schemeClr val="accent1"/>
                </a:buClr>
                <a:buFont typeface="Wingdings" panose="05000000000000000000" pitchFamily="2" charset="2"/>
                <a:buChar char="n"/>
              </a:pPr>
              <a:r>
                <a:rPr lang="zh-CN" altLang="en-US" sz="2400" dirty="0">
                  <a:latin typeface="楷体_GB2312" pitchFamily="49" charset="-122"/>
                </a:rPr>
                <a:t>疼痛</a:t>
              </a:r>
              <a:r>
                <a:rPr lang="zh-CN" altLang="en-US" sz="2400" dirty="0">
                  <a:solidFill>
                    <a:schemeClr val="bg1"/>
                  </a:solidFill>
                  <a:effectDag name="">
                    <a:effect ref="fillLine"/>
                    <a:cont type="tree" name="">
                      <a:effect ref="fillLine"/>
                      <a:outerShdw dist="38100" dir="13500000" algn="br">
                        <a:srgbClr val="FFFFFF"/>
                      </a:outerShdw>
                    </a:cont>
                    <a:cont type="tree" name="">
                      <a:effect ref="fillLine"/>
                      <a:outerShdw dist="38100" dir="2700000" algn="tl">
                        <a:srgbClr val="999999"/>
                      </a:outerShdw>
                    </a:cont>
                  </a:effectDag>
                  <a:latin typeface="楷体_GB2312" pitchFamily="49" charset="-122"/>
                </a:rPr>
                <a:t>  </a:t>
              </a:r>
              <a:r>
                <a:rPr lang="zh-CN" altLang="en-US" sz="2400" dirty="0">
                  <a:latin typeface="楷体_GB2312" pitchFamily="49" charset="-122"/>
                </a:rPr>
                <a:t>与晚期癌肿侵犯神经有关。</a:t>
              </a:r>
              <a:endParaRPr lang="zh-CN" altLang="en-US" sz="2400" dirty="0">
                <a:latin typeface="楷体_GB2312" pitchFamily="49" charset="-122"/>
              </a:endParaRPr>
            </a:p>
            <a:p>
              <a:pPr marL="609600" indent="-609600">
                <a:lnSpc>
                  <a:spcPct val="120000"/>
                </a:lnSpc>
                <a:spcBef>
                  <a:spcPct val="20000"/>
                </a:spcBef>
                <a:buClr>
                  <a:schemeClr val="accent1"/>
                </a:buClr>
                <a:buFont typeface="Wingdings" panose="05000000000000000000" pitchFamily="2" charset="2"/>
                <a:buChar char="n"/>
              </a:pPr>
              <a:r>
                <a:rPr lang="zh-CN" altLang="en-US" sz="2400" dirty="0">
                  <a:latin typeface="楷体_GB2312" pitchFamily="49" charset="-122"/>
                </a:rPr>
                <a:t>自我形象紊乱</a:t>
              </a:r>
              <a:r>
                <a:rPr lang="zh-CN" altLang="en-US" sz="2400" dirty="0">
                  <a:solidFill>
                    <a:schemeClr val="bg1"/>
                  </a:solidFill>
                  <a:effectDag name="">
                    <a:effect ref="fillLine"/>
                    <a:cont type="tree" name="">
                      <a:effect ref="fillLine"/>
                      <a:outerShdw dist="38100" dir="13500000" algn="br">
                        <a:srgbClr val="FFFFFF"/>
                      </a:outerShdw>
                    </a:cont>
                    <a:cont type="tree" name="">
                      <a:effect ref="fillLine"/>
                      <a:outerShdw dist="38100" dir="2700000" algn="tl">
                        <a:srgbClr val="999999"/>
                      </a:outerShdw>
                    </a:cont>
                  </a:effectDag>
                  <a:latin typeface="楷体_GB2312" pitchFamily="49" charset="-122"/>
                </a:rPr>
                <a:t>  </a:t>
              </a:r>
              <a:r>
                <a:rPr lang="zh-CN" altLang="en-US" sz="2400" dirty="0">
                  <a:latin typeface="楷体_GB2312" pitchFamily="49" charset="-122"/>
                </a:rPr>
                <a:t>与外阴切除有关。</a:t>
              </a:r>
              <a:endParaRPr lang="en-US" altLang="zh-CN" sz="2400">
                <a:latin typeface="楷体_GB2312" pitchFamily="49" charset="-122"/>
              </a:endParaRPr>
            </a:p>
            <a:p>
              <a:pPr marL="609600" indent="-609600">
                <a:lnSpc>
                  <a:spcPct val="120000"/>
                </a:lnSpc>
                <a:spcBef>
                  <a:spcPct val="20000"/>
                </a:spcBef>
                <a:buClr>
                  <a:schemeClr val="accent1"/>
                </a:buClr>
                <a:buFont typeface="Wingdings" panose="05000000000000000000" pitchFamily="2" charset="2"/>
                <a:buChar char="n"/>
              </a:pPr>
              <a:r>
                <a:rPr lang="zh-CN" altLang="en-US" sz="2400" dirty="0">
                  <a:latin typeface="楷体_GB2312" pitchFamily="49" charset="-122"/>
                </a:rPr>
                <a:t>有感染的危险  与病人年龄大，抵抗力低下、手术创面大及邻近肛门等有关。</a:t>
              </a:r>
              <a:endParaRPr lang="zh-CN" altLang="en-US" sz="2400" dirty="0">
                <a:latin typeface="楷体_GB2312" pitchFamily="49" charset="-122"/>
              </a:endParaRPr>
            </a:p>
          </p:txBody>
        </p:sp>
        <p:sp>
          <p:nvSpPr>
            <p:cNvPr id="21507" name="Rectangle 2"/>
            <p:cNvSpPr/>
            <p:nvPr/>
          </p:nvSpPr>
          <p:spPr>
            <a:xfrm>
              <a:off x="1643" y="5060"/>
              <a:ext cx="10147" cy="1020"/>
            </a:xfrm>
            <a:prstGeom prst="rect">
              <a:avLst/>
            </a:prstGeom>
            <a:noFill/>
            <a:ln w="9525">
              <a:noFill/>
            </a:ln>
          </p:spPr>
          <p:txBody>
            <a:bodyPr anchor="ctr" anchorCtr="0"/>
            <a:p>
              <a:r>
                <a:rPr lang="en-US" altLang="zh-CN" sz="2800">
                  <a:latin typeface="Arial" panose="020B0604020202020204" pitchFamily="34" charset="0"/>
                </a:rPr>
                <a:t>【</a:t>
              </a:r>
              <a:r>
                <a:rPr lang="zh-CN" altLang="en-US" sz="2800" dirty="0">
                  <a:latin typeface="Arial" panose="020B0604020202020204" pitchFamily="34" charset="0"/>
                </a:rPr>
                <a:t>预期目标</a:t>
              </a:r>
              <a:r>
                <a:rPr lang="en-US" altLang="zh-CN" sz="2800">
                  <a:latin typeface="Arial" panose="020B0604020202020204" pitchFamily="34" charset="0"/>
                </a:rPr>
                <a:t>】</a:t>
              </a:r>
              <a:endParaRPr lang="zh-CN" altLang="en-US" sz="2800" dirty="0">
                <a:latin typeface="Arial" panose="020B0604020202020204" pitchFamily="34" charset="0"/>
              </a:endParaRPr>
            </a:p>
          </p:txBody>
        </p:sp>
        <p:sp>
          <p:nvSpPr>
            <p:cNvPr id="21508" name="Rectangle 3"/>
            <p:cNvSpPr/>
            <p:nvPr/>
          </p:nvSpPr>
          <p:spPr>
            <a:xfrm>
              <a:off x="1078" y="6420"/>
              <a:ext cx="11792" cy="2608"/>
            </a:xfrm>
            <a:prstGeom prst="rect">
              <a:avLst/>
            </a:prstGeom>
            <a:noFill/>
            <a:ln w="9525">
              <a:noFill/>
            </a:ln>
          </p:spPr>
          <p:txBody>
            <a:bodyPr anchor="t" anchorCtr="0"/>
            <a:p>
              <a:pPr marL="609600" indent="-609600">
                <a:lnSpc>
                  <a:spcPct val="120000"/>
                </a:lnSpc>
                <a:spcBef>
                  <a:spcPct val="20000"/>
                </a:spcBef>
                <a:buClr>
                  <a:schemeClr val="accent1"/>
                </a:buClr>
                <a:buFont typeface="Wingdings" panose="05000000000000000000" pitchFamily="2" charset="2"/>
                <a:buChar char="n"/>
              </a:pPr>
              <a:r>
                <a:rPr lang="zh-CN" altLang="en-US" sz="2400" dirty="0">
                  <a:latin typeface="楷体_GB2312" pitchFamily="49" charset="-122"/>
                  <a:ea typeface="华文细黑" panose="02010600040101010101" charset="-122"/>
                </a:rPr>
                <a:t>住院期间病人疼痛程度逐渐减轻。</a:t>
              </a:r>
              <a:endParaRPr lang="zh-CN" altLang="en-US" sz="2400" dirty="0">
                <a:latin typeface="楷体_GB2312" pitchFamily="49" charset="-122"/>
                <a:ea typeface="华文细黑" panose="02010600040101010101" charset="-122"/>
              </a:endParaRPr>
            </a:p>
            <a:p>
              <a:pPr marL="609600" indent="-609600">
                <a:lnSpc>
                  <a:spcPct val="120000"/>
                </a:lnSpc>
                <a:spcBef>
                  <a:spcPct val="20000"/>
                </a:spcBef>
                <a:buClr>
                  <a:schemeClr val="accent1"/>
                </a:buClr>
                <a:buFont typeface="Wingdings" panose="05000000000000000000" pitchFamily="2" charset="2"/>
                <a:buChar char="n"/>
              </a:pPr>
              <a:r>
                <a:rPr lang="zh-CN" altLang="en-US" sz="2400" dirty="0">
                  <a:latin typeface="楷体_GB2312" pitchFamily="49" charset="-122"/>
                  <a:ea typeface="华文细黑" panose="02010600040101010101" charset="-122"/>
                </a:rPr>
                <a:t>手术后病人有正确的自我认识。</a:t>
              </a:r>
              <a:endParaRPr lang="en-US" altLang="zh-CN" sz="2400">
                <a:latin typeface="楷体_GB2312" pitchFamily="49" charset="-122"/>
                <a:ea typeface="华文细黑" panose="02010600040101010101" charset="-122"/>
              </a:endParaRPr>
            </a:p>
            <a:p>
              <a:pPr marL="609600" indent="-609600">
                <a:lnSpc>
                  <a:spcPct val="120000"/>
                </a:lnSpc>
                <a:spcBef>
                  <a:spcPct val="20000"/>
                </a:spcBef>
                <a:buClr>
                  <a:schemeClr val="accent1"/>
                </a:buClr>
                <a:buFont typeface="Wingdings" panose="05000000000000000000" pitchFamily="2" charset="2"/>
                <a:buChar char="n"/>
              </a:pPr>
              <a:r>
                <a:rPr lang="zh-CN" altLang="en-US" sz="2400" dirty="0">
                  <a:latin typeface="楷体_GB2312" pitchFamily="49" charset="-122"/>
                  <a:ea typeface="华文细黑" panose="02010600040101010101" charset="-122"/>
                </a:rPr>
                <a:t>住院治疗期间病人无感染发生。</a:t>
              </a:r>
              <a:endParaRPr lang="en-US" altLang="zh-CN" sz="2400">
                <a:latin typeface="Arial" panose="020B0604020202020204" pitchFamily="34" charset="0"/>
                <a:ea typeface="华文细黑" panose="0201060004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1541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处理和护理措施</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268095" y="1269365"/>
            <a:ext cx="8432800" cy="4260215"/>
            <a:chOff x="510" y="1998"/>
            <a:chExt cx="13280" cy="6709"/>
          </a:xfrm>
        </p:grpSpPr>
        <p:sp>
          <p:nvSpPr>
            <p:cNvPr id="22530" name="矩形 3"/>
            <p:cNvSpPr/>
            <p:nvPr/>
          </p:nvSpPr>
          <p:spPr>
            <a:xfrm>
              <a:off x="1643" y="2793"/>
              <a:ext cx="7200" cy="720"/>
            </a:xfrm>
            <a:prstGeom prst="rect">
              <a:avLst/>
            </a:prstGeom>
            <a:noFill/>
            <a:ln w="9525">
              <a:noFill/>
            </a:ln>
          </p:spPr>
          <p:txBody>
            <a:bodyPr anchor="t" anchorCtr="0">
              <a:spAutoFit/>
            </a:bodyPr>
            <a:p>
              <a:pPr algn="ctr">
                <a:spcBef>
                  <a:spcPct val="20000"/>
                </a:spcBef>
                <a:buClr>
                  <a:schemeClr val="accent2"/>
                </a:buClr>
                <a:buSzPct val="80000"/>
                <a:buFont typeface="Wingdings" panose="05000000000000000000" pitchFamily="2" charset="2"/>
              </a:pPr>
              <a:r>
                <a:rPr lang="zh-CN" altLang="en-US" sz="2400" dirty="0">
                  <a:solidFill>
                    <a:srgbClr val="FF0000"/>
                  </a:solidFill>
                  <a:latin typeface="华文细黑" panose="02010600040101010101" charset="-122"/>
                  <a:ea typeface="华文细黑" panose="02010600040101010101" charset="-122"/>
                </a:rPr>
                <a:t>手术治疗为主，放疗与化疗为辅</a:t>
              </a:r>
              <a:endParaRPr lang="zh-CN" altLang="en-US" sz="2400" dirty="0">
                <a:solidFill>
                  <a:srgbClr val="FF0000"/>
                </a:solidFill>
                <a:latin typeface="华文细黑" panose="02010600040101010101" charset="-122"/>
                <a:ea typeface="华文细黑" panose="02010600040101010101" charset="-122"/>
              </a:endParaRPr>
            </a:p>
          </p:txBody>
        </p:sp>
        <p:sp>
          <p:nvSpPr>
            <p:cNvPr id="22531" name="矩形 327683"/>
            <p:cNvSpPr/>
            <p:nvPr/>
          </p:nvSpPr>
          <p:spPr>
            <a:xfrm>
              <a:off x="510" y="1998"/>
              <a:ext cx="5670" cy="720"/>
            </a:xfrm>
            <a:prstGeom prst="rect">
              <a:avLst/>
            </a:prstGeom>
            <a:noFill/>
            <a:ln w="9525">
              <a:noFill/>
            </a:ln>
            <a:effectLst>
              <a:prstShdw prst="shdw17" dist="17961" dir="13499999">
                <a:srgbClr val="999999"/>
              </a:prstShdw>
            </a:effectLst>
          </p:spPr>
          <p:txBody>
            <a:bodyPr anchor="t" anchorCtr="0">
              <a:spAutoFit/>
            </a:bodyPr>
            <a:p>
              <a:r>
                <a:rPr lang="zh-CN" altLang="en-US" sz="2400" dirty="0">
                  <a:latin typeface="Times New Roman" panose="02020603050405020304" pitchFamily="18" charset="0"/>
                </a:rPr>
                <a:t>（一）治疗原则</a:t>
              </a:r>
              <a:endParaRPr lang="zh-CN" altLang="en-US" sz="2400" dirty="0">
                <a:latin typeface="Times New Roman" panose="02020603050405020304" pitchFamily="18" charset="0"/>
              </a:endParaRPr>
            </a:p>
          </p:txBody>
        </p:sp>
        <p:sp>
          <p:nvSpPr>
            <p:cNvPr id="22532" name="矩形 327684"/>
            <p:cNvSpPr/>
            <p:nvPr/>
          </p:nvSpPr>
          <p:spPr>
            <a:xfrm>
              <a:off x="623" y="3700"/>
              <a:ext cx="5670" cy="720"/>
            </a:xfrm>
            <a:prstGeom prst="rect">
              <a:avLst/>
            </a:prstGeom>
            <a:noFill/>
            <a:ln w="9525">
              <a:noFill/>
            </a:ln>
            <a:effectLst>
              <a:prstShdw prst="shdw17" dist="17961" dir="13499999">
                <a:srgbClr val="999999"/>
              </a:prstShdw>
            </a:effectLst>
          </p:spPr>
          <p:txBody>
            <a:bodyPr anchor="t" anchorCtr="0">
              <a:spAutoFit/>
            </a:bodyPr>
            <a:p>
              <a:r>
                <a:rPr lang="zh-CN" altLang="en-US" sz="2400" dirty="0">
                  <a:latin typeface="Times New Roman" panose="02020603050405020304" pitchFamily="18" charset="0"/>
                </a:rPr>
                <a:t>（二）护理措施</a:t>
              </a:r>
              <a:endParaRPr lang="zh-CN" altLang="en-US" sz="2400" dirty="0">
                <a:latin typeface="Times New Roman" panose="02020603050405020304" pitchFamily="18" charset="0"/>
              </a:endParaRPr>
            </a:p>
          </p:txBody>
        </p:sp>
        <p:sp>
          <p:nvSpPr>
            <p:cNvPr id="22533" name="Rectangle 3"/>
            <p:cNvSpPr/>
            <p:nvPr/>
          </p:nvSpPr>
          <p:spPr>
            <a:xfrm>
              <a:off x="1190" y="4493"/>
              <a:ext cx="12600" cy="4215"/>
            </a:xfrm>
            <a:prstGeom prst="rect">
              <a:avLst/>
            </a:prstGeom>
            <a:noFill/>
            <a:ln w="9525">
              <a:noFill/>
            </a:ln>
          </p:spPr>
          <p:txBody>
            <a:bodyPr anchor="t" anchorCtr="0"/>
            <a:p>
              <a:pPr marL="609600" indent="-609600">
                <a:lnSpc>
                  <a:spcPct val="120000"/>
                </a:lnSpc>
                <a:spcBef>
                  <a:spcPct val="20000"/>
                </a:spcBef>
                <a:buClr>
                  <a:schemeClr val="accent1"/>
                </a:buClr>
                <a:buFont typeface="Wingdings" panose="05000000000000000000" pitchFamily="2" charset="2"/>
              </a:pPr>
              <a:r>
                <a:rPr lang="zh-CN" altLang="en-US" sz="2400" dirty="0">
                  <a:latin typeface="华文细黑" panose="02010600040101010101" charset="-122"/>
                  <a:ea typeface="华文细黑" panose="02010600040101010101" charset="-122"/>
                </a:rPr>
                <a:t>1．心理护理</a:t>
              </a:r>
              <a:endParaRPr lang="zh-CN" altLang="en-US" sz="2400" dirty="0">
                <a:latin typeface="华文细黑" panose="02010600040101010101" charset="-122"/>
                <a:ea typeface="华文细黑" panose="02010600040101010101" charset="-122"/>
              </a:endParaRPr>
            </a:p>
            <a:p>
              <a:pPr marL="742950" lvl="1" indent="-285750" algn="l" rtl="0" eaLnBrk="1" fontAlgn="base" hangingPunct="1">
                <a:lnSpc>
                  <a:spcPct val="120000"/>
                </a:lnSpc>
                <a:spcBef>
                  <a:spcPct val="20000"/>
                </a:spcBef>
                <a:spcAft>
                  <a:spcPct val="0"/>
                </a:spcAft>
                <a:buClr>
                  <a:schemeClr val="accent1"/>
                </a:buClr>
                <a:buFont typeface="Wingdings" panose="05000000000000000000" pitchFamily="2" charset="2"/>
                <a:buChar char="n"/>
              </a:pPr>
              <a:r>
                <a:rPr lang="zh-CN" altLang="en-US" sz="2400" dirty="0">
                  <a:solidFill>
                    <a:schemeClr val="tx1"/>
                  </a:solidFill>
                  <a:latin typeface="华文细黑" panose="02010600040101010101" charset="-122"/>
                  <a:ea typeface="华文细黑" panose="02010600040101010101" charset="-122"/>
                </a:rPr>
                <a:t>耐心解释，积极应对，取得家属支持</a:t>
              </a:r>
              <a:endParaRPr lang="en-US" altLang="zh-CN" sz="2400">
                <a:solidFill>
                  <a:schemeClr val="tx1"/>
                </a:solidFill>
                <a:latin typeface="华文细黑" panose="02010600040101010101" charset="-122"/>
                <a:ea typeface="华文细黑" panose="02010600040101010101" charset="-122"/>
              </a:endParaRPr>
            </a:p>
            <a:p>
              <a:pPr marL="609600" indent="-609600">
                <a:lnSpc>
                  <a:spcPct val="120000"/>
                </a:lnSpc>
                <a:spcBef>
                  <a:spcPct val="20000"/>
                </a:spcBef>
                <a:buClr>
                  <a:schemeClr val="accent1"/>
                </a:buClr>
                <a:buFont typeface="Wingdings" panose="05000000000000000000" pitchFamily="2" charset="2"/>
              </a:pPr>
              <a:r>
                <a:rPr lang="zh-CN" altLang="en-US" sz="2400" dirty="0">
                  <a:latin typeface="华文细黑" panose="02010600040101010101" charset="-122"/>
                  <a:ea typeface="华文细黑" panose="02010600040101010101" charset="-122"/>
                </a:rPr>
                <a:t>2．术前准备</a:t>
              </a:r>
              <a:endParaRPr lang="zh-CN" altLang="en-US" sz="2400" dirty="0">
                <a:latin typeface="华文细黑" panose="02010600040101010101" charset="-122"/>
                <a:ea typeface="华文细黑" panose="02010600040101010101" charset="-122"/>
              </a:endParaRPr>
            </a:p>
            <a:p>
              <a:pPr marL="742950" lvl="1" indent="-285750" algn="l" rtl="0" eaLnBrk="1" fontAlgn="base" hangingPunct="1">
                <a:lnSpc>
                  <a:spcPct val="120000"/>
                </a:lnSpc>
                <a:spcBef>
                  <a:spcPct val="20000"/>
                </a:spcBef>
                <a:spcAft>
                  <a:spcPct val="0"/>
                </a:spcAft>
                <a:buClr>
                  <a:schemeClr val="accent1"/>
                </a:buClr>
                <a:buFont typeface="Wingdings" panose="05000000000000000000" pitchFamily="2" charset="2"/>
                <a:buChar char="n"/>
              </a:pPr>
              <a:r>
                <a:rPr lang="zh-CN" altLang="en-US" sz="2400" dirty="0">
                  <a:solidFill>
                    <a:schemeClr val="tx1"/>
                  </a:solidFill>
                  <a:latin typeface="华文细黑" panose="02010600040101010101" charset="-122"/>
                  <a:ea typeface="华文细黑" panose="02010600040101010101" charset="-122"/>
                </a:rPr>
                <a:t>会阴部手术一般准备</a:t>
              </a:r>
              <a:endParaRPr lang="zh-CN" altLang="en-US" sz="2400" dirty="0">
                <a:solidFill>
                  <a:schemeClr val="tx1"/>
                </a:solidFill>
                <a:latin typeface="华文细黑" panose="02010600040101010101" charset="-122"/>
                <a:ea typeface="华文细黑" panose="02010600040101010101" charset="-122"/>
              </a:endParaRPr>
            </a:p>
            <a:p>
              <a:pPr marL="742950" lvl="1" indent="-285750" algn="l" rtl="0" eaLnBrk="1" fontAlgn="base" hangingPunct="1">
                <a:lnSpc>
                  <a:spcPct val="120000"/>
                </a:lnSpc>
                <a:spcBef>
                  <a:spcPct val="20000"/>
                </a:spcBef>
                <a:spcAft>
                  <a:spcPct val="0"/>
                </a:spcAft>
                <a:buClr>
                  <a:schemeClr val="accent1"/>
                </a:buClr>
                <a:buFont typeface="Wingdings" panose="05000000000000000000" pitchFamily="2" charset="2"/>
                <a:buChar char="n"/>
              </a:pPr>
              <a:r>
                <a:rPr lang="zh-CN" altLang="en-US" sz="2400" dirty="0">
                  <a:solidFill>
                    <a:schemeClr val="tx1"/>
                  </a:solidFill>
                  <a:latin typeface="华文细黑" panose="02010600040101010101" charset="-122"/>
                  <a:ea typeface="华文细黑" panose="02010600040101010101" charset="-122"/>
                </a:rPr>
                <a:t>植皮部位的准备</a:t>
              </a:r>
              <a:endParaRPr lang="zh-CN" altLang="en-US" sz="2400" dirty="0">
                <a:solidFill>
                  <a:schemeClr val="tx1"/>
                </a:solidFill>
                <a:latin typeface="华文细黑" panose="02010600040101010101" charset="-122"/>
                <a:ea typeface="华文细黑" panose="0201060004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818515" y="1389380"/>
            <a:ext cx="10327005" cy="3138170"/>
          </a:xfrm>
          <a:prstGeom prst="rect">
            <a:avLst/>
          </a:prstGeom>
          <a:noFill/>
        </p:spPr>
        <p:txBody>
          <a:bodyPr wrap="square">
            <a:spAutoFit/>
          </a:bodyPr>
          <a:lstStyle/>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单元十六</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会阴部手术患者的护理</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749935"/>
            <a:ext cx="10870565" cy="594741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99923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处理和护理措施</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3553" name="Rectangle 3"/>
          <p:cNvSpPr>
            <a:spLocks noGrp="1"/>
          </p:cNvSpPr>
          <p:nvPr>
            <p:ph idx="4294967295"/>
          </p:nvPr>
        </p:nvSpPr>
        <p:spPr>
          <a:xfrm>
            <a:off x="1100455" y="1196975"/>
            <a:ext cx="8207375" cy="1522095"/>
          </a:xfrm>
        </p:spPr>
        <p:txBody>
          <a:bodyPr vert="horz" wrap="square" lIns="91440" tIns="45720" rIns="91440" bIns="45720" anchor="t" anchorCtr="0"/>
          <a:p>
            <a:pPr marL="609600" indent="-609600" eaLnBrk="1" hangingPunct="1">
              <a:buNone/>
            </a:pPr>
            <a:r>
              <a:rPr lang="zh-CN" altLang="en-US" sz="2400" dirty="0">
                <a:solidFill>
                  <a:srgbClr val="FF0000"/>
                </a:solidFill>
                <a:latin typeface="华文细黑" panose="02010600040101010101" charset="-122"/>
              </a:rPr>
              <a:t>3．术后护理</a:t>
            </a:r>
            <a:endParaRPr lang="zh-CN" altLang="en-US" sz="2400" dirty="0">
              <a:solidFill>
                <a:srgbClr val="FF0000"/>
              </a:solidFill>
              <a:latin typeface="华文细黑" panose="02010600040101010101" charset="-122"/>
            </a:endParaRPr>
          </a:p>
          <a:p>
            <a:pPr marL="457200" lvl="1" indent="0" eaLnBrk="1" hangingPunct="1">
              <a:buNone/>
            </a:pPr>
            <a:r>
              <a:rPr lang="zh-CN" altLang="en-US" sz="2400" dirty="0">
                <a:solidFill>
                  <a:srgbClr val="FF0000"/>
                </a:solidFill>
                <a:latin typeface="华文细黑" panose="02010600040101010101" charset="-122"/>
              </a:rPr>
              <a:t>积极止痛；</a:t>
            </a:r>
            <a:r>
              <a:rPr lang="zh-CN" altLang="en-US" sz="2400" dirty="0">
                <a:solidFill>
                  <a:srgbClr val="FF0000"/>
                </a:solidFill>
                <a:latin typeface="华文细黑" panose="02010600040101010101" charset="-122"/>
              </a:rPr>
              <a:t>体位：平卧外展屈膝；观察伤口、引流情况拆线：外阴伤口；保持局部清洁干燥：会阴擦洗、红外线；软化粪便：服缓泻剂</a:t>
            </a:r>
            <a:endParaRPr lang="zh-CN" altLang="en-US" sz="2400" dirty="0">
              <a:solidFill>
                <a:srgbClr val="FF0000"/>
              </a:solidFill>
              <a:latin typeface="华文细黑" panose="02010600040101010101" charset="-122"/>
            </a:endParaRPr>
          </a:p>
        </p:txBody>
      </p:sp>
      <p:sp>
        <p:nvSpPr>
          <p:cNvPr id="24577" name="Rectangle 3"/>
          <p:cNvSpPr>
            <a:spLocks noGrp="1"/>
          </p:cNvSpPr>
          <p:nvPr/>
        </p:nvSpPr>
        <p:spPr>
          <a:xfrm>
            <a:off x="1302385" y="2719070"/>
            <a:ext cx="8610600" cy="1295400"/>
          </a:xfrm>
          <a:prstGeom prst="rect">
            <a:avLst/>
          </a:prstGeom>
          <a:noFill/>
          <a:ln w="9525">
            <a:noFill/>
          </a:ln>
        </p:spPr>
        <p:txBody>
          <a:bodyPr vert="horz" wrap="square" lIns="91440" tIns="45720" rIns="91440" bIns="45720" anchor="t" anchorCtr="0"/>
          <a:lstStyle>
            <a:lvl1pPr marL="342900" indent="-342900" algn="l" rtl="0" eaLnBrk="0" fontAlgn="base" hangingPunct="0">
              <a:lnSpc>
                <a:spcPct val="120000"/>
              </a:lnSpc>
              <a:spcBef>
                <a:spcPct val="20000"/>
              </a:spcBef>
              <a:spcAft>
                <a:spcPct val="0"/>
              </a:spcAft>
              <a:buClr>
                <a:schemeClr val="accent1"/>
              </a:buClr>
              <a:buFont typeface="Wingdings" panose="05000000000000000000" pitchFamily="2" charset="2"/>
              <a:buChar char="n"/>
              <a:defRPr sz="3200" b="1">
                <a:solidFill>
                  <a:schemeClr val="tx1"/>
                </a:solidFill>
                <a:latin typeface="+mn-lt"/>
                <a:ea typeface="华文细黑" panose="02010600040101010101" charset="-122"/>
                <a:cs typeface="+mn-cs"/>
              </a:defRPr>
            </a:lvl1pPr>
            <a:lvl2pPr marL="742950" indent="-285750" algn="l" rtl="0" eaLnBrk="0" fontAlgn="base" hangingPunct="0">
              <a:lnSpc>
                <a:spcPct val="120000"/>
              </a:lnSpc>
              <a:spcBef>
                <a:spcPct val="20000"/>
              </a:spcBef>
              <a:spcAft>
                <a:spcPct val="0"/>
              </a:spcAft>
              <a:buClr>
                <a:schemeClr val="accent1"/>
              </a:buClr>
              <a:buFont typeface="Wingdings" panose="05000000000000000000" pitchFamily="2" charset="2"/>
              <a:buChar char="n"/>
              <a:defRPr sz="2800" b="1">
                <a:solidFill>
                  <a:schemeClr val="tx1"/>
                </a:solidFill>
                <a:latin typeface="+mn-lt"/>
                <a:ea typeface="华文细黑" panose="02010600040101010101" charset="-122"/>
              </a:defRPr>
            </a:lvl2pPr>
            <a:lvl3pPr marL="1143000" indent="-228600" algn="l" rtl="0" eaLnBrk="0" fontAlgn="base" hangingPunct="0">
              <a:lnSpc>
                <a:spcPct val="120000"/>
              </a:lnSpc>
              <a:spcBef>
                <a:spcPct val="20000"/>
              </a:spcBef>
              <a:spcAft>
                <a:spcPct val="0"/>
              </a:spcAft>
              <a:buClr>
                <a:schemeClr val="accent2"/>
              </a:buClr>
              <a:buFont typeface="Wingdings" panose="05000000000000000000" pitchFamily="2" charset="2"/>
              <a:buChar char="n"/>
              <a:defRPr sz="2400" b="1">
                <a:solidFill>
                  <a:schemeClr val="tx1"/>
                </a:solidFill>
                <a:latin typeface="+mn-lt"/>
                <a:ea typeface="华文细黑" panose="02010600040101010101" charset="-122"/>
              </a:defRPr>
            </a:lvl3pPr>
            <a:lvl4pPr marL="1600200" indent="-228600" algn="l" rtl="0" eaLnBrk="0" fontAlgn="base" hangingPunct="0">
              <a:lnSpc>
                <a:spcPct val="120000"/>
              </a:lnSpc>
              <a:spcBef>
                <a:spcPct val="20000"/>
              </a:spcBef>
              <a:spcAft>
                <a:spcPct val="0"/>
              </a:spcAft>
              <a:buClr>
                <a:schemeClr val="hlink"/>
              </a:buClr>
              <a:buFont typeface="Wingdings" panose="05000000000000000000" pitchFamily="2" charset="2"/>
              <a:buChar char="n"/>
              <a:defRPr sz="2000" b="1">
                <a:solidFill>
                  <a:schemeClr val="tx1"/>
                </a:solidFill>
                <a:latin typeface="+mn-lt"/>
                <a:ea typeface="华文细黑" panose="02010600040101010101" charset="-122"/>
              </a:defRPr>
            </a:lvl4pPr>
            <a:lvl5pPr marL="2057400" indent="-228600" algn="l" rtl="0" eaLnBrk="0" fontAlgn="base" hangingPunct="0">
              <a:spcBef>
                <a:spcPct val="20000"/>
              </a:spcBef>
              <a:spcAft>
                <a:spcPct val="0"/>
              </a:spcAft>
              <a:buChar char="»"/>
              <a:defRPr sz="2000">
                <a:solidFill>
                  <a:schemeClr val="tx1"/>
                </a:solidFill>
                <a:latin typeface="+mn-lt"/>
                <a:ea typeface="华文细黑" panose="02010600040101010101" charset="-122"/>
              </a:defRPr>
            </a:lvl5pPr>
            <a:lvl6pPr marL="2514600" indent="-228600" algn="l" rtl="0" eaLnBrk="1" fontAlgn="base" hangingPunct="1">
              <a:spcBef>
                <a:spcPct val="20000"/>
              </a:spcBef>
              <a:spcAft>
                <a:spcPct val="0"/>
              </a:spcAft>
              <a:defRPr sz="2000">
                <a:solidFill>
                  <a:schemeClr val="bg1"/>
                </a:solidFill>
                <a:latin typeface="+mn-lt"/>
                <a:ea typeface="+mn-ea"/>
              </a:defRPr>
            </a:lvl6pPr>
            <a:lvl7pPr marL="2971800" indent="-228600" algn="l" rtl="0" eaLnBrk="1" fontAlgn="base" hangingPunct="1">
              <a:spcBef>
                <a:spcPct val="20000"/>
              </a:spcBef>
              <a:spcAft>
                <a:spcPct val="0"/>
              </a:spcAft>
              <a:defRPr sz="2000">
                <a:solidFill>
                  <a:schemeClr val="bg1"/>
                </a:solidFill>
                <a:latin typeface="+mn-lt"/>
                <a:ea typeface="+mn-ea"/>
              </a:defRPr>
            </a:lvl7pPr>
            <a:lvl8pPr marL="3429000" indent="-228600" algn="l" rtl="0" eaLnBrk="1" fontAlgn="base" hangingPunct="1">
              <a:spcBef>
                <a:spcPct val="20000"/>
              </a:spcBef>
              <a:spcAft>
                <a:spcPct val="0"/>
              </a:spcAft>
              <a:defRPr sz="2000">
                <a:solidFill>
                  <a:schemeClr val="bg1"/>
                </a:solidFill>
                <a:latin typeface="+mn-lt"/>
                <a:ea typeface="+mn-ea"/>
              </a:defRPr>
            </a:lvl8pPr>
            <a:lvl9pPr marL="3886200" indent="-228600" algn="l" rtl="0" eaLnBrk="1" fontAlgn="base" hangingPunct="1">
              <a:spcBef>
                <a:spcPct val="20000"/>
              </a:spcBef>
              <a:spcAft>
                <a:spcPct val="0"/>
              </a:spcAft>
              <a:defRPr sz="2000">
                <a:solidFill>
                  <a:schemeClr val="bg1"/>
                </a:solidFill>
                <a:latin typeface="+mn-lt"/>
                <a:ea typeface="+mn-ea"/>
              </a:defRPr>
            </a:lvl9pPr>
          </a:lstStyle>
          <a:p>
            <a:pPr marL="609600" indent="-609600" eaLnBrk="1" hangingPunct="1">
              <a:buNone/>
            </a:pPr>
            <a:r>
              <a:rPr lang="zh-CN" altLang="en-US" sz="2400" dirty="0">
                <a:solidFill>
                  <a:srgbClr val="FF0000"/>
                </a:solidFill>
                <a:latin typeface="华文细黑" panose="02010600040101010101" charset="-122"/>
              </a:rPr>
              <a:t>4．放疗病人的皮肤护理</a:t>
            </a:r>
            <a:endParaRPr lang="en-US" altLang="zh-CN" sz="2400">
              <a:solidFill>
                <a:srgbClr val="FF0000"/>
              </a:solidFill>
              <a:latin typeface="华文细黑" panose="02010600040101010101" charset="-122"/>
            </a:endParaRPr>
          </a:p>
          <a:p>
            <a:pPr marL="609600" indent="-609600" eaLnBrk="1" hangingPunct="1"/>
            <a:r>
              <a:rPr lang="zh-CN" altLang="en-US" sz="2400" dirty="0">
                <a:solidFill>
                  <a:srgbClr val="FF0000"/>
                </a:solidFill>
                <a:latin typeface="华文细黑" panose="02010600040101010101" charset="-122"/>
              </a:rPr>
              <a:t>放疗后8～10天出现皮肤反应</a:t>
            </a:r>
            <a:endParaRPr lang="zh-CN" altLang="en-US" sz="2400" dirty="0">
              <a:solidFill>
                <a:srgbClr val="FF0000"/>
              </a:solidFill>
              <a:latin typeface="华文细黑" panose="02010600040101010101" charset="-122"/>
            </a:endParaRPr>
          </a:p>
        </p:txBody>
      </p:sp>
      <p:graphicFrame>
        <p:nvGraphicFramePr>
          <p:cNvPr id="5" name="Group 440"/>
          <p:cNvGraphicFramePr>
            <a:graphicFrameLocks noGrp="1"/>
          </p:cNvGraphicFramePr>
          <p:nvPr/>
        </p:nvGraphicFramePr>
        <p:xfrm>
          <a:off x="2094548" y="3864928"/>
          <a:ext cx="7429500" cy="2536825"/>
        </p:xfrm>
        <a:graphic>
          <a:graphicData uri="http://schemas.openxmlformats.org/drawingml/2006/table">
            <a:tbl>
              <a:tblPr/>
              <a:tblGrid>
                <a:gridCol w="1214438"/>
                <a:gridCol w="1928813"/>
                <a:gridCol w="2143125"/>
                <a:gridCol w="2143124"/>
              </a:tblGrid>
              <a:tr h="642820">
                <a:tc>
                  <a:txBody>
                    <a:bodyPr/>
                    <a:lstStyle/>
                    <a:p>
                      <a:pPr marL="0" marR="0" lvl="0" indent="0" algn="ctr" defTabSz="914400" rtl="0" eaLnBrk="1" fontAlgn="base" latinLnBrk="0" hangingPunct="1">
                        <a:lnSpc>
                          <a:spcPct val="120000"/>
                        </a:lnSpc>
                        <a:spcBef>
                          <a:spcPct val="20000"/>
                        </a:spcBef>
                        <a:spcAft>
                          <a:spcPct val="20000"/>
                        </a:spcAft>
                        <a:buClr>
                          <a:schemeClr val="accent1"/>
                        </a:buClr>
                        <a:buSzTx/>
                        <a:buFont typeface="Wingdings" panose="05000000000000000000" pitchFamily="2" charset="2"/>
                        <a:buNone/>
                      </a:pPr>
                      <a:endParaRPr kumimoji="0" lang="zh-CN" altLang="en-US" sz="2000" b="1" i="0" u="none" strike="noStrike" cap="none" normalizeH="0" baseline="0" dirty="0" smtClean="0">
                        <a:ln>
                          <a:noFill/>
                        </a:ln>
                        <a:solidFill>
                          <a:schemeClr val="bg1"/>
                        </a:solidFill>
                        <a:effectLst/>
                        <a:latin typeface="华文细黑" panose="02010600040101010101" charset="-122"/>
                        <a:ea typeface="华文细黑" panose="02010600040101010101" charset="-122"/>
                      </a:endParaRPr>
                    </a:p>
                  </a:txBody>
                  <a:tcPr marL="89999" marR="89999" marT="46791" marB="46791" anchor="ctr" anchorCtr="1" horzOverflow="overflow">
                    <a:lnL w="12700" cap="flat" cmpd="sng" algn="ctr">
                      <a:solidFill>
                        <a:schemeClr val="bg2"/>
                      </a:solidFill>
                      <a:prstDash val="solid"/>
                      <a:round/>
                      <a:headEnd type="none" w="med" len="med"/>
                      <a:tailEnd type="none" w="med" len="med"/>
                    </a:lnL>
                    <a:lnR>
                      <a:noFill/>
                    </a:lnR>
                    <a:lnT w="1270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gradFill rotWithShape="1">
                      <a:gsLst>
                        <a:gs pos="0">
                          <a:schemeClr val="accent1"/>
                        </a:gs>
                        <a:gs pos="50000">
                          <a:schemeClr val="accent2"/>
                        </a:gs>
                        <a:gs pos="100000">
                          <a:schemeClr val="accent1"/>
                        </a:gs>
                      </a:gsLst>
                      <a:lin ang="5400000" scaled="1"/>
                    </a:gradFill>
                  </a:tcPr>
                </a:tc>
                <a:tc>
                  <a:txBody>
                    <a:bodyPr/>
                    <a:lstStyle/>
                    <a:p>
                      <a:pPr marL="0" marR="0" lvl="0" indent="0" algn="ctr" defTabSz="914400" rtl="0" eaLnBrk="1" fontAlgn="base" latinLnBrk="0" hangingPunct="1">
                        <a:lnSpc>
                          <a:spcPct val="120000"/>
                        </a:lnSpc>
                        <a:spcBef>
                          <a:spcPct val="20000"/>
                        </a:spcBef>
                        <a:spcAft>
                          <a:spcPct val="20000"/>
                        </a:spcAft>
                        <a:buClr>
                          <a:schemeClr val="accent1"/>
                        </a:buClr>
                        <a:buSzTx/>
                        <a:buFont typeface="Wingdings" panose="05000000000000000000" pitchFamily="2" charset="2"/>
                        <a:buNone/>
                      </a:pPr>
                      <a:r>
                        <a:rPr kumimoji="0" lang="zh-CN" altLang="en-US" sz="2400" b="1" i="0" u="none" strike="noStrike" cap="none" normalizeH="0" baseline="0" dirty="0" smtClean="0">
                          <a:ln>
                            <a:noFill/>
                          </a:ln>
                          <a:solidFill>
                            <a:schemeClr val="bg1"/>
                          </a:solidFill>
                          <a:effectLst/>
                          <a:latin typeface="华文细黑" panose="02010600040101010101" charset="-122"/>
                          <a:ea typeface="华文细黑" panose="02010600040101010101" charset="-122"/>
                        </a:rPr>
                        <a:t>轻度</a:t>
                      </a:r>
                      <a:endParaRPr kumimoji="0" lang="zh-CN" altLang="en-US" sz="2400" b="1" i="0" u="none" strike="noStrike" cap="none" normalizeH="0" baseline="0" dirty="0" smtClean="0">
                        <a:ln>
                          <a:noFill/>
                        </a:ln>
                        <a:solidFill>
                          <a:schemeClr val="bg1"/>
                        </a:solidFill>
                        <a:effectLst/>
                        <a:latin typeface="华文细黑" panose="02010600040101010101" charset="-122"/>
                        <a:ea typeface="华文细黑" panose="02010600040101010101" charset="-122"/>
                      </a:endParaRPr>
                    </a:p>
                  </a:txBody>
                  <a:tcPr marL="89999" marR="89999" marT="46791" marB="46791" anchor="ctr" anchorCtr="1" horzOverflow="overflow">
                    <a:lnL>
                      <a:noFill/>
                    </a:lnL>
                    <a:lnR>
                      <a:noFill/>
                    </a:lnR>
                    <a:lnT w="1270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gradFill rotWithShape="1">
                      <a:gsLst>
                        <a:gs pos="0">
                          <a:schemeClr val="accent1"/>
                        </a:gs>
                        <a:gs pos="50000">
                          <a:schemeClr val="accent2"/>
                        </a:gs>
                        <a:gs pos="100000">
                          <a:schemeClr val="accent1"/>
                        </a:gs>
                      </a:gsLst>
                      <a:lin ang="5400000" scaled="1"/>
                    </a:gradFill>
                  </a:tcPr>
                </a:tc>
                <a:tc>
                  <a:txBody>
                    <a:bodyPr/>
                    <a:lstStyle/>
                    <a:p>
                      <a:pPr marL="0" marR="0" lvl="0" indent="0" algn="ctr" defTabSz="914400" rtl="0" eaLnBrk="1" fontAlgn="base" latinLnBrk="0" hangingPunct="1">
                        <a:lnSpc>
                          <a:spcPct val="120000"/>
                        </a:lnSpc>
                        <a:spcBef>
                          <a:spcPct val="20000"/>
                        </a:spcBef>
                        <a:spcAft>
                          <a:spcPct val="20000"/>
                        </a:spcAft>
                        <a:buClr>
                          <a:schemeClr val="accent1"/>
                        </a:buClr>
                        <a:buSzTx/>
                        <a:buFont typeface="Wingdings" panose="05000000000000000000" pitchFamily="2" charset="2"/>
                        <a:buNone/>
                      </a:pPr>
                      <a:r>
                        <a:rPr kumimoji="0" lang="zh-CN" altLang="en-US" sz="2400" b="1" i="0" u="none" strike="noStrike" cap="none" normalizeH="0" baseline="0" dirty="0" smtClean="0">
                          <a:ln>
                            <a:noFill/>
                          </a:ln>
                          <a:solidFill>
                            <a:schemeClr val="bg1"/>
                          </a:solidFill>
                          <a:effectLst/>
                          <a:latin typeface="华文细黑" panose="02010600040101010101" charset="-122"/>
                          <a:ea typeface="华文细黑" panose="02010600040101010101" charset="-122"/>
                        </a:rPr>
                        <a:t>中度</a:t>
                      </a:r>
                      <a:endParaRPr kumimoji="0" lang="zh-CN" altLang="en-US" sz="2400" b="1" i="0" u="none" strike="noStrike" cap="none" normalizeH="0" baseline="0" dirty="0" smtClean="0">
                        <a:ln>
                          <a:noFill/>
                        </a:ln>
                        <a:solidFill>
                          <a:schemeClr val="bg1"/>
                        </a:solidFill>
                        <a:effectLst/>
                        <a:latin typeface="华文细黑" panose="02010600040101010101" charset="-122"/>
                        <a:ea typeface="华文细黑" panose="02010600040101010101" charset="-122"/>
                      </a:endParaRPr>
                    </a:p>
                  </a:txBody>
                  <a:tcPr marL="89999" marR="89999" marT="46791" marB="46791" anchor="ctr" anchorCtr="1" horzOverflow="overflow">
                    <a:lnL>
                      <a:noFill/>
                    </a:lnL>
                    <a:lnR>
                      <a:noFill/>
                    </a:lnR>
                    <a:lnT w="1270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gradFill rotWithShape="1">
                      <a:gsLst>
                        <a:gs pos="0">
                          <a:schemeClr val="accent1"/>
                        </a:gs>
                        <a:gs pos="50000">
                          <a:schemeClr val="accent2"/>
                        </a:gs>
                        <a:gs pos="100000">
                          <a:schemeClr val="accent1"/>
                        </a:gs>
                      </a:gsLst>
                      <a:lin ang="5400000" scaled="1"/>
                    </a:gradFill>
                  </a:tcPr>
                </a:tc>
                <a:tc>
                  <a:txBody>
                    <a:bodyPr/>
                    <a:lstStyle/>
                    <a:p>
                      <a:pPr marL="0" marR="0" lvl="0" indent="0" algn="ctr" defTabSz="914400" rtl="0" eaLnBrk="1" fontAlgn="base" latinLnBrk="0" hangingPunct="1">
                        <a:lnSpc>
                          <a:spcPct val="120000"/>
                        </a:lnSpc>
                        <a:spcBef>
                          <a:spcPct val="20000"/>
                        </a:spcBef>
                        <a:spcAft>
                          <a:spcPct val="20000"/>
                        </a:spcAft>
                        <a:buClr>
                          <a:schemeClr val="accent1"/>
                        </a:buClr>
                        <a:buSzTx/>
                        <a:buFont typeface="Wingdings" panose="05000000000000000000" pitchFamily="2" charset="2"/>
                        <a:buNone/>
                      </a:pPr>
                      <a:r>
                        <a:rPr kumimoji="0" lang="zh-CN" altLang="en-US" sz="2400" b="1" i="0" u="none" strike="noStrike" cap="none" normalizeH="0" baseline="0" dirty="0" smtClean="0">
                          <a:ln>
                            <a:noFill/>
                          </a:ln>
                          <a:solidFill>
                            <a:schemeClr val="bg1"/>
                          </a:solidFill>
                          <a:effectLst/>
                          <a:latin typeface="华文细黑" panose="02010600040101010101" charset="-122"/>
                          <a:ea typeface="华文细黑" panose="02010600040101010101" charset="-122"/>
                        </a:rPr>
                        <a:t>重度</a:t>
                      </a:r>
                      <a:endParaRPr kumimoji="0" lang="zh-CN" altLang="en-US" sz="2400" b="1" i="0" u="none" strike="noStrike" cap="none" normalizeH="0" baseline="0" dirty="0" smtClean="0">
                        <a:ln>
                          <a:noFill/>
                        </a:ln>
                        <a:solidFill>
                          <a:schemeClr val="bg1"/>
                        </a:solidFill>
                        <a:effectLst/>
                        <a:latin typeface="华文细黑" panose="02010600040101010101" charset="-122"/>
                        <a:ea typeface="华文细黑" panose="02010600040101010101" charset="-122"/>
                      </a:endParaRPr>
                    </a:p>
                  </a:txBody>
                  <a:tcPr marL="89999" marR="89999" marT="46791" marB="46791" anchor="ctr" anchorCtr="1" horzOverflow="overflow">
                    <a:lnL>
                      <a:noFill/>
                    </a:lnL>
                    <a:lnR>
                      <a:noFill/>
                    </a:lnR>
                    <a:lnT w="1270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gradFill rotWithShape="1">
                      <a:gsLst>
                        <a:gs pos="0">
                          <a:schemeClr val="accent1"/>
                        </a:gs>
                        <a:gs pos="50000">
                          <a:schemeClr val="accent2"/>
                        </a:gs>
                        <a:gs pos="100000">
                          <a:schemeClr val="accent1"/>
                        </a:gs>
                      </a:gsLst>
                      <a:lin ang="5400000" scaled="1"/>
                    </a:gradFill>
                  </a:tcPr>
                </a:tc>
              </a:tr>
              <a:tr h="764127">
                <a:tc>
                  <a:txBody>
                    <a:bodyPr/>
                    <a:lstStyle/>
                    <a:p>
                      <a:pPr marL="0" marR="0" lvl="0" indent="0" algn="ctr" defTabSz="914400" rtl="0" eaLnBrk="1" fontAlgn="base" latinLnBrk="0" hangingPunct="1">
                        <a:lnSpc>
                          <a:spcPct val="120000"/>
                        </a:lnSpc>
                        <a:spcBef>
                          <a:spcPct val="20000"/>
                        </a:spcBef>
                        <a:spcAft>
                          <a:spcPct val="20000"/>
                        </a:spcAft>
                        <a:buClr>
                          <a:schemeClr val="accent1"/>
                        </a:buClr>
                        <a:buSzTx/>
                        <a:buFont typeface="Wingdings" panose="05000000000000000000" pitchFamily="2" charset="2"/>
                        <a:buNone/>
                      </a:pPr>
                      <a:r>
                        <a:rPr kumimoji="0" lang="zh-CN" altLang="en-US" sz="2400" b="1" i="0" u="none" strike="noStrike" cap="none" normalizeH="0" baseline="0" dirty="0" smtClean="0">
                          <a:ln>
                            <a:noFill/>
                          </a:ln>
                          <a:solidFill>
                            <a:schemeClr val="tx1"/>
                          </a:solidFill>
                          <a:effectLst/>
                          <a:latin typeface="华文细黑" panose="02010600040101010101" charset="-122"/>
                          <a:ea typeface="华文细黑" panose="02010600040101010101" charset="-122"/>
                        </a:rPr>
                        <a:t>表现</a:t>
                      </a:r>
                      <a:endParaRPr kumimoji="0" lang="zh-CN" altLang="en-US" sz="2400" b="1" i="0" u="none" strike="noStrike" cap="none" normalizeH="0" baseline="0" dirty="0" smtClean="0">
                        <a:ln>
                          <a:noFill/>
                        </a:ln>
                        <a:solidFill>
                          <a:schemeClr val="tx1"/>
                        </a:solidFill>
                        <a:effectLst/>
                        <a:latin typeface="华文细黑" panose="02010600040101010101" charset="-122"/>
                        <a:ea typeface="华文细黑" panose="02010600040101010101" charset="-122"/>
                      </a:endParaRPr>
                    </a:p>
                  </a:txBody>
                  <a:tcPr marL="89999" marR="89999" marT="46791" marB="46791" anchor="ctr" anchorCtr="1" horzOverflow="overflow">
                    <a:lnL w="12700" cap="flat" cmpd="sng" algn="ctr">
                      <a:solidFill>
                        <a:schemeClr val="bg2"/>
                      </a:solidFill>
                      <a:prstDash val="solid"/>
                      <a:round/>
                      <a:headEnd type="none" w="med" len="med"/>
                      <a:tailEnd type="none" w="med" len="med"/>
                    </a:lnL>
                    <a:lnR>
                      <a:noFill/>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anose="05000000000000000000" pitchFamily="2" charset="2"/>
                        <a:buNone/>
                      </a:pPr>
                      <a:r>
                        <a:rPr kumimoji="1" lang="zh-CN" altLang="en-US" sz="2000" b="1" i="0" u="none" strike="noStrike" cap="none" normalizeH="0" baseline="0" dirty="0" smtClean="0">
                          <a:ln>
                            <a:noFill/>
                          </a:ln>
                          <a:solidFill>
                            <a:schemeClr val="tx1"/>
                          </a:solidFill>
                          <a:effectLst/>
                          <a:latin typeface="华文细黑" panose="02010600040101010101" charset="-122"/>
                          <a:ea typeface="华文细黑" panose="02010600040101010101" charset="-122"/>
                        </a:rPr>
                        <a:t>红斑/</a:t>
                      </a:r>
                      <a:endParaRPr kumimoji="1" lang="en-US" altLang="zh-CN" sz="2000" b="1" i="0" u="none" strike="noStrike" cap="none" normalizeH="0" baseline="0" dirty="0" smtClean="0">
                        <a:ln>
                          <a:noFill/>
                        </a:ln>
                        <a:solidFill>
                          <a:schemeClr val="tx1"/>
                        </a:solidFill>
                        <a:effectLst/>
                        <a:latin typeface="华文细黑" panose="02010600040101010101" charset="-122"/>
                        <a:ea typeface="华文细黑" panose="02010600040101010101" charset="-122"/>
                      </a:endParaRPr>
                    </a:p>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anose="05000000000000000000" pitchFamily="2" charset="2"/>
                        <a:buNone/>
                      </a:pPr>
                      <a:r>
                        <a:rPr kumimoji="1" lang="zh-CN" altLang="en-US" sz="2000" b="1" i="0" u="none" strike="noStrike" cap="none" normalizeH="0" baseline="0" dirty="0" smtClean="0">
                          <a:ln>
                            <a:noFill/>
                          </a:ln>
                          <a:solidFill>
                            <a:schemeClr val="tx1"/>
                          </a:solidFill>
                          <a:effectLst/>
                          <a:latin typeface="华文细黑" panose="02010600040101010101" charset="-122"/>
                          <a:ea typeface="华文细黑" panose="02010600040101010101" charset="-122"/>
                        </a:rPr>
                        <a:t>干性脱屑</a:t>
                      </a:r>
                      <a:endParaRPr kumimoji="1" lang="zh-CN" altLang="en-US" sz="2000" b="1" i="0" u="none" strike="noStrike" cap="none" normalizeH="0" baseline="0" dirty="0" smtClean="0">
                        <a:ln>
                          <a:noFill/>
                        </a:ln>
                        <a:solidFill>
                          <a:schemeClr val="tx1"/>
                        </a:solidFill>
                        <a:effectLst/>
                        <a:latin typeface="华文细黑" panose="02010600040101010101" charset="-122"/>
                        <a:ea typeface="华文细黑" panose="02010600040101010101" charset="-122"/>
                      </a:endParaRPr>
                    </a:p>
                  </a:txBody>
                  <a:tcPr marL="89999" marR="89999" marT="46791" marB="46791" anchor="ctr" anchorCtr="1" horzOverflow="overflow">
                    <a:lnL>
                      <a:noFill/>
                    </a:lnL>
                    <a:lnR>
                      <a:noFill/>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anose="05000000000000000000" pitchFamily="2" charset="2"/>
                        <a:buNone/>
                      </a:pPr>
                      <a:r>
                        <a:rPr kumimoji="1" lang="zh-CN" altLang="en-US" sz="2000" b="1" i="0" u="none" strike="noStrike" cap="none" normalizeH="0" baseline="0" dirty="0" smtClean="0">
                          <a:ln>
                            <a:noFill/>
                          </a:ln>
                          <a:solidFill>
                            <a:schemeClr val="tx1"/>
                          </a:solidFill>
                          <a:effectLst/>
                          <a:latin typeface="华文细黑" panose="02010600040101010101" charset="-122"/>
                          <a:ea typeface="华文细黑" panose="02010600040101010101" charset="-122"/>
                        </a:rPr>
                        <a:t>水泡/溃烂/</a:t>
                      </a:r>
                      <a:endParaRPr kumimoji="1" lang="en-US" altLang="zh-CN" sz="2000" b="1" i="0" u="none" strike="noStrike" cap="none" normalizeH="0" baseline="0" dirty="0" smtClean="0">
                        <a:ln>
                          <a:noFill/>
                        </a:ln>
                        <a:solidFill>
                          <a:schemeClr val="tx1"/>
                        </a:solidFill>
                        <a:effectLst/>
                        <a:latin typeface="华文细黑" panose="02010600040101010101" charset="-122"/>
                        <a:ea typeface="华文细黑" panose="02010600040101010101" charset="-122"/>
                      </a:endParaRPr>
                    </a:p>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anose="05000000000000000000" pitchFamily="2" charset="2"/>
                        <a:buNone/>
                      </a:pPr>
                      <a:r>
                        <a:rPr kumimoji="1" lang="zh-CN" altLang="en-US" sz="2000" b="1" i="0" u="none" strike="noStrike" cap="none" normalizeH="0" baseline="0" dirty="0" smtClean="0">
                          <a:ln>
                            <a:noFill/>
                          </a:ln>
                          <a:solidFill>
                            <a:schemeClr val="tx1"/>
                          </a:solidFill>
                          <a:effectLst/>
                          <a:latin typeface="华文细黑" panose="02010600040101010101" charset="-122"/>
                          <a:ea typeface="华文细黑" panose="02010600040101010101" charset="-122"/>
                        </a:rPr>
                        <a:t>组织皮层丧失</a:t>
                      </a:r>
                      <a:endParaRPr kumimoji="1" lang="zh-CN" altLang="en-US" sz="2000" b="1" i="0" u="none" strike="noStrike" cap="none" normalizeH="0" baseline="0" dirty="0" smtClean="0">
                        <a:ln>
                          <a:noFill/>
                        </a:ln>
                        <a:solidFill>
                          <a:schemeClr val="tx1"/>
                        </a:solidFill>
                        <a:effectLst/>
                        <a:latin typeface="华文细黑" panose="02010600040101010101" charset="-122"/>
                        <a:ea typeface="华文细黑" panose="02010600040101010101" charset="-122"/>
                      </a:endParaRPr>
                    </a:p>
                  </a:txBody>
                  <a:tcPr marL="89999" marR="89999" marT="46791" marB="46791" anchor="ctr" anchorCtr="1" horzOverflow="overflow">
                    <a:lnL>
                      <a:noFill/>
                    </a:lnL>
                    <a:lnR>
                      <a:noFill/>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anose="05000000000000000000" pitchFamily="2" charset="2"/>
                        <a:buNone/>
                      </a:pPr>
                      <a:r>
                        <a:rPr kumimoji="0" lang="zh-CN" altLang="en-US" sz="2000" b="1" i="0" u="none" strike="noStrike" cap="none" normalizeH="0" baseline="0" dirty="0" smtClean="0">
                          <a:ln>
                            <a:noFill/>
                          </a:ln>
                          <a:solidFill>
                            <a:schemeClr val="tx1"/>
                          </a:solidFill>
                          <a:effectLst/>
                          <a:latin typeface="华文细黑" panose="02010600040101010101" charset="-122"/>
                          <a:ea typeface="华文细黑" panose="02010600040101010101" charset="-122"/>
                        </a:rPr>
                        <a:t>溃</a:t>
                      </a:r>
                      <a:r>
                        <a:rPr kumimoji="1" lang="zh-CN" altLang="en-US" sz="2000" b="1" i="0" u="none" strike="noStrike" cap="none" normalizeH="0" baseline="0" dirty="0" smtClean="0">
                          <a:ln>
                            <a:noFill/>
                          </a:ln>
                          <a:solidFill>
                            <a:schemeClr val="tx1"/>
                          </a:solidFill>
                          <a:effectLst/>
                          <a:latin typeface="华文细黑" panose="02010600040101010101" charset="-122"/>
                          <a:ea typeface="华文细黑" panose="02010600040101010101" charset="-122"/>
                        </a:rPr>
                        <a:t>疡</a:t>
                      </a:r>
                      <a:endParaRPr kumimoji="1" lang="zh-CN" altLang="en-US" sz="2000" b="1" i="0" u="none" strike="noStrike" cap="none" normalizeH="0" baseline="0" dirty="0" smtClean="0">
                        <a:ln>
                          <a:noFill/>
                        </a:ln>
                        <a:solidFill>
                          <a:schemeClr val="tx1"/>
                        </a:solidFill>
                        <a:effectLst/>
                        <a:latin typeface="华文细黑" panose="02010600040101010101" charset="-122"/>
                        <a:ea typeface="华文细黑" panose="02010600040101010101" charset="-122"/>
                      </a:endParaRPr>
                    </a:p>
                  </a:txBody>
                  <a:tcPr marL="89999" marR="89999" marT="46791" marB="46791" anchor="ctr" anchorCtr="1" horzOverflow="overflow">
                    <a:lnL>
                      <a:noFill/>
                    </a:lnL>
                    <a:lnR>
                      <a:noFill/>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129878">
                <a:tc>
                  <a:txBody>
                    <a:bodyPr/>
                    <a:lstStyle/>
                    <a:p>
                      <a:pPr marL="0" marR="0" lvl="0" indent="0" algn="ctr" defTabSz="914400" rtl="0" eaLnBrk="1" fontAlgn="base" latinLnBrk="0" hangingPunct="1">
                        <a:lnSpc>
                          <a:spcPct val="120000"/>
                        </a:lnSpc>
                        <a:spcBef>
                          <a:spcPct val="20000"/>
                        </a:spcBef>
                        <a:spcAft>
                          <a:spcPct val="20000"/>
                        </a:spcAft>
                        <a:buClr>
                          <a:schemeClr val="accent1"/>
                        </a:buClr>
                        <a:buSzTx/>
                        <a:buFont typeface="Wingdings" panose="05000000000000000000" pitchFamily="2" charset="2"/>
                        <a:buNone/>
                      </a:pPr>
                      <a:r>
                        <a:rPr kumimoji="0" lang="zh-CN" altLang="en-US" sz="2400" b="1" i="0" u="none" strike="noStrike" cap="none" normalizeH="0" baseline="0" dirty="0" smtClean="0">
                          <a:ln>
                            <a:noFill/>
                          </a:ln>
                          <a:solidFill>
                            <a:schemeClr val="tx1"/>
                          </a:solidFill>
                          <a:effectLst/>
                          <a:latin typeface="华文细黑" panose="02010600040101010101" charset="-122"/>
                          <a:ea typeface="华文细黑" panose="02010600040101010101" charset="-122"/>
                        </a:rPr>
                        <a:t>处理</a:t>
                      </a:r>
                      <a:endParaRPr kumimoji="0" lang="zh-CN" altLang="en-US" sz="2400" b="1" i="0" u="none" strike="noStrike" cap="none" normalizeH="0" baseline="0" dirty="0" smtClean="0">
                        <a:ln>
                          <a:noFill/>
                        </a:ln>
                        <a:solidFill>
                          <a:schemeClr val="tx1"/>
                        </a:solidFill>
                        <a:effectLst/>
                        <a:latin typeface="华文细黑" panose="02010600040101010101" charset="-122"/>
                        <a:ea typeface="华文细黑" panose="02010600040101010101" charset="-122"/>
                      </a:endParaRPr>
                    </a:p>
                  </a:txBody>
                  <a:tcPr marL="89999" marR="89999" marT="46791" marB="46791" anchor="ctr" anchorCtr="1" horzOverflow="overflow">
                    <a:lnL w="12700" cap="flat" cmpd="sng" algn="ctr">
                      <a:solidFill>
                        <a:schemeClr val="bg2"/>
                      </a:solidFill>
                      <a:prstDash val="solid"/>
                      <a:round/>
                      <a:headEnd type="none" w="med" len="med"/>
                      <a:tailEnd type="none" w="med" len="med"/>
                    </a:lnL>
                    <a:lnR>
                      <a:noFill/>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EAEAEA"/>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anose="05000000000000000000" pitchFamily="2" charset="2"/>
                        <a:buNone/>
                      </a:pPr>
                      <a:r>
                        <a:rPr kumimoji="1" lang="zh-CN" altLang="en-US" sz="2000" b="1" i="0" u="none" strike="noStrike" cap="none" normalizeH="0" baseline="0" dirty="0" smtClean="0">
                          <a:ln>
                            <a:noFill/>
                          </a:ln>
                          <a:solidFill>
                            <a:schemeClr val="tx1"/>
                          </a:solidFill>
                          <a:effectLst/>
                          <a:latin typeface="华文细黑" panose="02010600040101010101" charset="-122"/>
                          <a:ea typeface="华文细黑" panose="02010600040101010101" charset="-122"/>
                        </a:rPr>
                        <a:t>保护皮肤</a:t>
                      </a:r>
                      <a:endParaRPr kumimoji="1" lang="en-US" altLang="zh-CN" sz="2000" b="1" i="0" u="none" strike="noStrike" cap="none" normalizeH="0" baseline="0" dirty="0" smtClean="0">
                        <a:ln>
                          <a:noFill/>
                        </a:ln>
                        <a:solidFill>
                          <a:schemeClr val="tx1"/>
                        </a:solidFill>
                        <a:effectLst/>
                        <a:latin typeface="华文细黑" panose="02010600040101010101" charset="-122"/>
                        <a:ea typeface="华文细黑" panose="02010600040101010101" charset="-122"/>
                      </a:endParaRPr>
                    </a:p>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anose="05000000000000000000" pitchFamily="2" charset="2"/>
                        <a:buNone/>
                      </a:pPr>
                      <a:r>
                        <a:rPr kumimoji="1" lang="zh-CN" altLang="en-US" sz="2000" b="1" i="0" u="none" strike="noStrike" cap="none" normalizeH="0" baseline="0" dirty="0" smtClean="0">
                          <a:ln>
                            <a:noFill/>
                          </a:ln>
                          <a:solidFill>
                            <a:schemeClr val="tx1"/>
                          </a:solidFill>
                          <a:effectLst/>
                          <a:latin typeface="华文细黑" panose="02010600040101010101" charset="-122"/>
                          <a:ea typeface="华文细黑" panose="02010600040101010101" charset="-122"/>
                        </a:rPr>
                        <a:t>继续照射</a:t>
                      </a:r>
                      <a:endParaRPr kumimoji="1" lang="en-US" altLang="zh-CN" sz="2000" b="1" i="0" u="none" strike="noStrike" cap="none" normalizeH="0" baseline="0" dirty="0" smtClean="0">
                        <a:ln>
                          <a:noFill/>
                        </a:ln>
                        <a:solidFill>
                          <a:schemeClr val="tx1"/>
                        </a:solidFill>
                        <a:effectLst/>
                        <a:latin typeface="华文细黑" panose="02010600040101010101" charset="-122"/>
                        <a:ea typeface="华文细黑" panose="02010600040101010101" charset="-122"/>
                      </a:endParaRPr>
                    </a:p>
                  </a:txBody>
                  <a:tcPr marL="89999" marR="89999" marT="46791" marB="46791" anchor="ctr" anchorCtr="1" horzOverflow="overflow">
                    <a:lnL>
                      <a:noFill/>
                    </a:lnL>
                    <a:lnR>
                      <a:noFill/>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EAEAEA"/>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anose="05000000000000000000" pitchFamily="2" charset="2"/>
                        <a:buNone/>
                      </a:pPr>
                      <a:r>
                        <a:rPr kumimoji="1" lang="zh-CN" altLang="en-US" sz="2000" b="1" i="0" u="none" strike="noStrike" cap="none" normalizeH="0" baseline="0" dirty="0" smtClean="0">
                          <a:ln>
                            <a:noFill/>
                          </a:ln>
                          <a:solidFill>
                            <a:schemeClr val="tx1"/>
                          </a:solidFill>
                          <a:effectLst/>
                          <a:latin typeface="华文细黑" panose="02010600040101010101" charset="-122"/>
                          <a:ea typeface="华文细黑" panose="02010600040101010101" charset="-122"/>
                        </a:rPr>
                        <a:t>停止放疗</a:t>
                      </a:r>
                      <a:endParaRPr kumimoji="1" lang="en-US" altLang="zh-CN" sz="2000" b="1" i="0" u="none" strike="noStrike" cap="none" normalizeH="0" baseline="0" dirty="0" smtClean="0">
                        <a:ln>
                          <a:noFill/>
                        </a:ln>
                        <a:solidFill>
                          <a:schemeClr val="tx1"/>
                        </a:solidFill>
                        <a:effectLst/>
                        <a:latin typeface="华文细黑" panose="02010600040101010101" charset="-122"/>
                        <a:ea typeface="华文细黑" panose="02010600040101010101" charset="-122"/>
                      </a:endParaRPr>
                    </a:p>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anose="05000000000000000000" pitchFamily="2" charset="2"/>
                        <a:buNone/>
                      </a:pPr>
                      <a:r>
                        <a:rPr kumimoji="1" lang="zh-CN" altLang="en-US" sz="2000" b="1" i="0" u="none" strike="noStrike" cap="none" normalizeH="0" baseline="0" dirty="0" smtClean="0">
                          <a:ln>
                            <a:noFill/>
                          </a:ln>
                          <a:solidFill>
                            <a:schemeClr val="tx1"/>
                          </a:solidFill>
                          <a:effectLst/>
                          <a:latin typeface="华文细黑" panose="02010600040101010101" charset="-122"/>
                          <a:ea typeface="华文细黑" panose="02010600040101010101" charset="-122"/>
                        </a:rPr>
                        <a:t>待其痊愈</a:t>
                      </a:r>
                      <a:endParaRPr kumimoji="1" lang="en-US" altLang="zh-CN" sz="2000" b="1" i="0" u="none" strike="noStrike" cap="none" normalizeH="0" baseline="0" dirty="0" smtClean="0">
                        <a:ln>
                          <a:noFill/>
                        </a:ln>
                        <a:solidFill>
                          <a:schemeClr val="tx1"/>
                        </a:solidFill>
                        <a:effectLst/>
                        <a:latin typeface="华文细黑" panose="02010600040101010101" charset="-122"/>
                        <a:ea typeface="华文细黑" panose="02010600040101010101" charset="-122"/>
                      </a:endParaRPr>
                    </a:p>
                  </a:txBody>
                  <a:tcPr marL="89999" marR="89999" marT="46791" marB="46791" anchor="ctr" anchorCtr="1" horzOverflow="overflow">
                    <a:lnL>
                      <a:noFill/>
                    </a:lnL>
                    <a:lnR>
                      <a:noFill/>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EAEAEA"/>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anose="05000000000000000000" pitchFamily="2" charset="2"/>
                        <a:buNone/>
                      </a:pPr>
                      <a:r>
                        <a:rPr kumimoji="1" lang="zh-CN" altLang="en-US" sz="2000" b="1" i="0" u="none" strike="noStrike" cap="none" normalizeH="0" baseline="0" dirty="0" smtClean="0">
                          <a:ln>
                            <a:noFill/>
                          </a:ln>
                          <a:solidFill>
                            <a:schemeClr val="tx1"/>
                          </a:solidFill>
                          <a:effectLst/>
                          <a:latin typeface="华文细黑" panose="02010600040101010101" charset="-122"/>
                          <a:ea typeface="华文细黑" panose="02010600040101010101" charset="-122"/>
                        </a:rPr>
                        <a:t>停止照射</a:t>
                      </a:r>
                      <a:endParaRPr kumimoji="1" lang="en-US" altLang="zh-CN" sz="2000" b="1" i="0" u="none" strike="noStrike" cap="none" normalizeH="0" baseline="0" dirty="0" smtClean="0">
                        <a:ln>
                          <a:noFill/>
                        </a:ln>
                        <a:solidFill>
                          <a:schemeClr val="tx1"/>
                        </a:solidFill>
                        <a:effectLst/>
                        <a:latin typeface="华文细黑" panose="02010600040101010101" charset="-122"/>
                        <a:ea typeface="华文细黑" panose="02010600040101010101" charset="-122"/>
                      </a:endParaRPr>
                    </a:p>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anose="05000000000000000000" pitchFamily="2" charset="2"/>
                        <a:buNone/>
                      </a:pPr>
                      <a:r>
                        <a:rPr kumimoji="1" lang="zh-CN" altLang="en-US" sz="2000" b="1" i="0" u="none" strike="noStrike" cap="none" normalizeH="0" baseline="0" dirty="0" smtClean="0">
                          <a:ln>
                            <a:noFill/>
                          </a:ln>
                          <a:solidFill>
                            <a:schemeClr val="tx1"/>
                          </a:solidFill>
                          <a:effectLst/>
                          <a:latin typeface="华文细黑" panose="02010600040101010101" charset="-122"/>
                          <a:ea typeface="华文细黑" panose="02010600040101010101" charset="-122"/>
                        </a:rPr>
                        <a:t>消炎止痛</a:t>
                      </a:r>
                      <a:endParaRPr kumimoji="1" lang="zh-CN" altLang="en-US" sz="2000" b="1" i="0" u="none" strike="noStrike" cap="none" normalizeH="0" baseline="0" dirty="0" smtClean="0">
                        <a:ln>
                          <a:noFill/>
                        </a:ln>
                        <a:solidFill>
                          <a:schemeClr val="tx1"/>
                        </a:solidFill>
                        <a:effectLst/>
                        <a:latin typeface="华文细黑" panose="02010600040101010101" charset="-122"/>
                        <a:ea typeface="华文细黑" panose="02010600040101010101" charset="-122"/>
                      </a:endParaRPr>
                    </a:p>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anose="05000000000000000000" pitchFamily="2" charset="2"/>
                        <a:buNone/>
                      </a:pPr>
                      <a:r>
                        <a:rPr kumimoji="1" lang="zh-CN" altLang="en-US" sz="2000" b="1" i="0" u="none" strike="noStrike" cap="none" normalizeH="0" baseline="0" dirty="0" smtClean="0">
                          <a:ln>
                            <a:noFill/>
                          </a:ln>
                          <a:solidFill>
                            <a:schemeClr val="tx1"/>
                          </a:solidFill>
                          <a:effectLst/>
                          <a:latin typeface="华文细黑" panose="02010600040101010101" charset="-122"/>
                          <a:ea typeface="华文细黑" panose="02010600040101010101" charset="-122"/>
                        </a:rPr>
                        <a:t>保持清洁干燥</a:t>
                      </a:r>
                      <a:endParaRPr kumimoji="1" lang="zh-CN" altLang="en-US" sz="2000" b="1" i="0" u="none" strike="noStrike" cap="none" normalizeH="0" baseline="0" dirty="0" smtClean="0">
                        <a:ln>
                          <a:noFill/>
                        </a:ln>
                        <a:solidFill>
                          <a:schemeClr val="tx1"/>
                        </a:solidFill>
                        <a:effectLst/>
                        <a:latin typeface="华文细黑" panose="02010600040101010101" charset="-122"/>
                        <a:ea typeface="华文细黑" panose="02010600040101010101" charset="-122"/>
                      </a:endParaRPr>
                    </a:p>
                  </a:txBody>
                  <a:tcPr marL="89999" marR="89999" marT="46791" marB="46791" anchor="ctr" anchorCtr="1" horzOverflow="overflow">
                    <a:lnL>
                      <a:noFill/>
                    </a:lnL>
                    <a:lnR>
                      <a:noFill/>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EAEAEA"/>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30911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处理和护理措施</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5601" name="Rectangle 3"/>
          <p:cNvSpPr>
            <a:spLocks noGrp="1"/>
          </p:cNvSpPr>
          <p:nvPr>
            <p:ph idx="4294967295"/>
          </p:nvPr>
        </p:nvSpPr>
        <p:spPr>
          <a:xfrm>
            <a:off x="1692275" y="2128203"/>
            <a:ext cx="8077200" cy="3127375"/>
          </a:xfrm>
        </p:spPr>
        <p:txBody>
          <a:bodyPr vert="horz" wrap="square" lIns="91440" tIns="45720" rIns="91440" bIns="45720" anchor="t" anchorCtr="0"/>
          <a:p>
            <a:pPr marL="609600" indent="-609600" eaLnBrk="1" hangingPunct="1"/>
            <a:r>
              <a:rPr lang="zh-CN" altLang="en-US" sz="2400" dirty="0">
                <a:latin typeface="华文细黑" panose="02010600040101010101" charset="-122"/>
              </a:rPr>
              <a:t>术后3个月复诊</a:t>
            </a:r>
            <a:endParaRPr lang="zh-CN" altLang="en-US" sz="2400" dirty="0">
              <a:latin typeface="华文细黑" panose="02010600040101010101" charset="-122"/>
            </a:endParaRPr>
          </a:p>
          <a:p>
            <a:pPr marL="609600" indent="-609600" eaLnBrk="1" hangingPunct="1"/>
            <a:r>
              <a:rPr lang="zh-CN" altLang="en-US" sz="2400" dirty="0">
                <a:latin typeface="华文细黑" panose="02010600040101010101" charset="-122"/>
              </a:rPr>
              <a:t>注意复发：</a:t>
            </a:r>
            <a:r>
              <a:rPr lang="zh-CN" altLang="en-US" sz="2400" dirty="0">
                <a:solidFill>
                  <a:srgbClr val="FF0000"/>
                </a:solidFill>
                <a:latin typeface="华文细黑" panose="02010600040101010101" charset="-122"/>
              </a:rPr>
              <a:t>有淋巴转移者术后</a:t>
            </a:r>
            <a:r>
              <a:rPr lang="en-US" altLang="zh-CN" sz="2400" dirty="0">
                <a:solidFill>
                  <a:srgbClr val="FF0000"/>
                </a:solidFill>
                <a:latin typeface="华文细黑" panose="02010600040101010101" charset="-122"/>
              </a:rPr>
              <a:t>5</a:t>
            </a:r>
            <a:r>
              <a:rPr lang="zh-CN" altLang="en-US" sz="2400" dirty="0">
                <a:solidFill>
                  <a:srgbClr val="FF0000"/>
                </a:solidFill>
                <a:latin typeface="华文细黑" panose="02010600040101010101" charset="-122"/>
              </a:rPr>
              <a:t>年生存率约为</a:t>
            </a:r>
            <a:r>
              <a:rPr lang="en-US" altLang="zh-CN" sz="2400" dirty="0">
                <a:solidFill>
                  <a:srgbClr val="FF0000"/>
                </a:solidFill>
                <a:latin typeface="华文细黑" panose="02010600040101010101" charset="-122"/>
              </a:rPr>
              <a:t>50%</a:t>
            </a:r>
            <a:endParaRPr lang="en-US" altLang="zh-CN" sz="2400" dirty="0">
              <a:solidFill>
                <a:srgbClr val="FF0000"/>
              </a:solidFill>
              <a:latin typeface="华文细黑" panose="02010600040101010101" charset="-122"/>
            </a:endParaRPr>
          </a:p>
          <a:p>
            <a:pPr marL="609600" indent="-609600" eaLnBrk="1" hangingPunct="1"/>
            <a:r>
              <a:rPr lang="en-US" altLang="zh-CN" sz="2400" dirty="0">
                <a:solidFill>
                  <a:srgbClr val="FF0000"/>
                </a:solidFill>
                <a:latin typeface="华文细黑" panose="02010600040101010101" charset="-122"/>
              </a:rPr>
              <a:t>                    </a:t>
            </a:r>
            <a:r>
              <a:rPr lang="zh-CN" altLang="en-US" sz="2400" dirty="0">
                <a:solidFill>
                  <a:srgbClr val="FF0000"/>
                </a:solidFill>
                <a:latin typeface="华文细黑" panose="02010600040101010101" charset="-122"/>
              </a:rPr>
              <a:t>无淋巴转移者术后</a:t>
            </a:r>
            <a:r>
              <a:rPr lang="en-US" altLang="zh-CN" sz="2400" dirty="0">
                <a:solidFill>
                  <a:srgbClr val="FF0000"/>
                </a:solidFill>
                <a:latin typeface="华文细黑" panose="02010600040101010101" charset="-122"/>
              </a:rPr>
              <a:t>5</a:t>
            </a:r>
            <a:r>
              <a:rPr lang="zh-CN" altLang="en-US" sz="2400" dirty="0">
                <a:solidFill>
                  <a:srgbClr val="FF0000"/>
                </a:solidFill>
                <a:latin typeface="华文细黑" panose="02010600040101010101" charset="-122"/>
              </a:rPr>
              <a:t>年生存率约为</a:t>
            </a:r>
            <a:r>
              <a:rPr lang="en-US" altLang="zh-CN" sz="2400" dirty="0">
                <a:solidFill>
                  <a:srgbClr val="FF0000"/>
                </a:solidFill>
                <a:latin typeface="华文细黑" panose="02010600040101010101" charset="-122"/>
              </a:rPr>
              <a:t>90%</a:t>
            </a:r>
            <a:r>
              <a:rPr lang="en-US" altLang="zh-CN" sz="2400">
                <a:solidFill>
                  <a:srgbClr val="FF0000"/>
                </a:solidFill>
                <a:latin typeface="华文细黑" panose="02010600040101010101" charset="-122"/>
              </a:rPr>
              <a:t>  </a:t>
            </a:r>
            <a:endParaRPr lang="en-US" altLang="zh-CN" sz="2400">
              <a:solidFill>
                <a:srgbClr val="FF0000"/>
              </a:solidFill>
              <a:latin typeface="华文细黑" panose="02010600040101010101" charset="-122"/>
            </a:endParaRPr>
          </a:p>
          <a:p>
            <a:pPr marL="609600" indent="-609600" eaLnBrk="1" hangingPunct="1"/>
            <a:r>
              <a:rPr lang="zh-CN" altLang="en-US" sz="2400" dirty="0">
                <a:latin typeface="华文细黑" panose="02010600040101010101" charset="-122"/>
              </a:rPr>
              <a:t>放疗病人随访时间</a:t>
            </a:r>
            <a:r>
              <a:rPr lang="zh-CN" altLang="en-US" sz="2400" dirty="0"/>
              <a:t>在术后</a:t>
            </a:r>
            <a:r>
              <a:rPr lang="en-US" altLang="zh-CN" sz="2400"/>
              <a:t>1</a:t>
            </a:r>
            <a:r>
              <a:rPr lang="zh-CN" altLang="en-US" sz="2400" dirty="0"/>
              <a:t>、</a:t>
            </a:r>
            <a:r>
              <a:rPr lang="en-US" altLang="zh-CN" sz="2400"/>
              <a:t>3</a:t>
            </a:r>
            <a:r>
              <a:rPr lang="zh-CN" altLang="en-US" sz="2400" dirty="0"/>
              <a:t>、</a:t>
            </a:r>
            <a:r>
              <a:rPr lang="en-US" altLang="zh-CN" sz="2400"/>
              <a:t>6</a:t>
            </a:r>
            <a:r>
              <a:rPr lang="zh-CN" altLang="en-US" sz="2400" dirty="0"/>
              <a:t>个月各</a:t>
            </a:r>
            <a:r>
              <a:rPr lang="en-US" altLang="zh-CN" sz="2400"/>
              <a:t>1</a:t>
            </a:r>
            <a:r>
              <a:rPr lang="zh-CN" altLang="en-US" sz="2400" dirty="0"/>
              <a:t>次，以后每半年</a:t>
            </a:r>
            <a:r>
              <a:rPr lang="en-US" altLang="zh-CN" sz="2400"/>
              <a:t>1</a:t>
            </a:r>
            <a:r>
              <a:rPr lang="zh-CN" altLang="en-US" sz="2400" dirty="0"/>
              <a:t>次，</a:t>
            </a:r>
            <a:r>
              <a:rPr lang="en-US" altLang="zh-CN" sz="2400"/>
              <a:t>2</a:t>
            </a:r>
            <a:r>
              <a:rPr lang="zh-CN" altLang="en-US" sz="2400" dirty="0"/>
              <a:t>年以后每年</a:t>
            </a:r>
            <a:r>
              <a:rPr lang="en-US" altLang="zh-CN" sz="2400"/>
              <a:t>1</a:t>
            </a:r>
            <a:r>
              <a:rPr lang="zh-CN" altLang="en-US" sz="2400" dirty="0"/>
              <a:t>次，随访</a:t>
            </a:r>
            <a:r>
              <a:rPr lang="en-US" altLang="zh-CN" sz="2400"/>
              <a:t>5</a:t>
            </a:r>
            <a:r>
              <a:rPr lang="zh-CN" altLang="en-US" sz="2400" dirty="0"/>
              <a:t>年。随访内容包括治疗的效果、副反应及有无肿瘤复发的征象等。 </a:t>
            </a:r>
            <a:endParaRPr lang="zh-CN" altLang="en-US" sz="2400" dirty="0">
              <a:latin typeface="华文细黑" panose="02010600040101010101" charset="-122"/>
            </a:endParaRPr>
          </a:p>
        </p:txBody>
      </p:sp>
      <p:sp>
        <p:nvSpPr>
          <p:cNvPr id="25602" name="矩形 335875"/>
          <p:cNvSpPr/>
          <p:nvPr/>
        </p:nvSpPr>
        <p:spPr>
          <a:xfrm>
            <a:off x="2844800" y="1148715"/>
            <a:ext cx="1879600" cy="522288"/>
          </a:xfrm>
          <a:prstGeom prst="rect">
            <a:avLst/>
          </a:prstGeom>
          <a:noFill/>
          <a:ln w="9525">
            <a:noFill/>
          </a:ln>
          <a:effectLst>
            <a:prstShdw prst="shdw17" dist="17961" dir="13499999">
              <a:srgbClr val="999999"/>
            </a:prstShdw>
          </a:effectLst>
        </p:spPr>
        <p:txBody>
          <a:bodyPr wrap="none" anchor="ctr" anchorCtr="0">
            <a:spAutoFit/>
          </a:bodyPr>
          <a:p>
            <a:pPr eaLnBrk="0" hangingPunct="0"/>
            <a:r>
              <a:rPr lang="en-US" altLang="zh-CN" sz="2800">
                <a:latin typeface="Times New Roman" panose="02020603050405020304" pitchFamily="18" charset="0"/>
              </a:rPr>
              <a:t>5.</a:t>
            </a:r>
            <a:r>
              <a:rPr lang="zh-CN" altLang="en-US" sz="2800">
                <a:latin typeface="Times New Roman" panose="02020603050405020304" pitchFamily="18" charset="0"/>
              </a:rPr>
              <a:t>出院指导</a:t>
            </a:r>
            <a:endParaRPr lang="zh-CN" altLang="en-US" sz="2800">
              <a:latin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09562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护理评价</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6626" name="Rectangle 3"/>
          <p:cNvSpPr>
            <a:spLocks noGrp="1"/>
          </p:cNvSpPr>
          <p:nvPr>
            <p:ph idx="4294967295"/>
          </p:nvPr>
        </p:nvSpPr>
        <p:spPr>
          <a:xfrm>
            <a:off x="1706563" y="1476058"/>
            <a:ext cx="8077200" cy="1952625"/>
          </a:xfrm>
        </p:spPr>
        <p:txBody>
          <a:bodyPr vert="horz" wrap="square" lIns="91440" tIns="45720" rIns="91440" bIns="45720" anchor="t" anchorCtr="0"/>
          <a:p>
            <a:pPr marL="609600" indent="-609600" eaLnBrk="1" hangingPunct="1">
              <a:buNone/>
            </a:pPr>
            <a:r>
              <a:rPr lang="zh-CN" altLang="en-US" sz="2400" dirty="0"/>
              <a:t>1．住院期间，病人诉说诉说疼痛可以忍受或缓解 。</a:t>
            </a:r>
            <a:endParaRPr lang="zh-CN" altLang="en-US" sz="2400" dirty="0"/>
          </a:p>
          <a:p>
            <a:pPr marL="609600" indent="-609600" eaLnBrk="1" hangingPunct="1">
              <a:buNone/>
            </a:pPr>
            <a:r>
              <a:rPr lang="zh-CN" altLang="en-US" sz="2400" dirty="0"/>
              <a:t>2．病人治疗期间体温正常，切口无红、肿、热等感染征象 。</a:t>
            </a:r>
            <a:endParaRPr lang="zh-CN" altLang="en-US" sz="2400" dirty="0"/>
          </a:p>
          <a:p>
            <a:pPr marL="609600" indent="-609600" eaLnBrk="1" hangingPunct="1">
              <a:buNone/>
            </a:pPr>
            <a:r>
              <a:rPr lang="zh-CN" altLang="en-US" sz="2400" dirty="0"/>
              <a:t>3.病人能够讨论手术带来的身体变化并接受现状 。</a:t>
            </a:r>
            <a:endParaRPr lang="zh-CN" altLang="en-US" sz="2400" dirty="0"/>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32049" y="2114550"/>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任务三</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子宫脱垂 </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157480" y="812800"/>
            <a:ext cx="11793855" cy="586359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3" name="Title 6"/>
          <p:cNvSpPr txBox="1"/>
          <p:nvPr>
            <p:custDataLst>
              <p:tags r:id="rId2"/>
            </p:custDataLst>
          </p:nvPr>
        </p:nvSpPr>
        <p:spPr>
          <a:xfrm>
            <a:off x="661302"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疾病概要</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1985" name="Rectangle 3"/>
          <p:cNvSpPr>
            <a:spLocks noGrp="1"/>
          </p:cNvSpPr>
          <p:nvPr>
            <p:ph idx="4294967295"/>
          </p:nvPr>
        </p:nvSpPr>
        <p:spPr>
          <a:xfrm>
            <a:off x="661035" y="1106805"/>
            <a:ext cx="10772775" cy="814705"/>
          </a:xfrm>
        </p:spPr>
        <p:txBody>
          <a:bodyPr vert="horz" wrap="square" lIns="91440" tIns="45720" rIns="91440" bIns="45720" anchor="t" anchorCtr="0">
            <a:noAutofit/>
          </a:bodyPr>
          <a:p>
            <a:pPr eaLnBrk="1" hangingPunct="1"/>
            <a:r>
              <a:rPr lang="zh-CN" altLang="en-US" dirty="0">
                <a:latin typeface="楷体_GB2312" pitchFamily="49" charset="-122"/>
              </a:rPr>
              <a:t>子宫脱垂   指子宫从正常位置沿阴道下降，宫颈外口达坐骨棘水平以下，甚至子宫全部脱出阴道口外。</a:t>
            </a:r>
            <a:endParaRPr lang="zh-CN" altLang="en-US" dirty="0">
              <a:latin typeface="楷体_GB2312" pitchFamily="49" charset="-122"/>
            </a:endParaRPr>
          </a:p>
        </p:txBody>
      </p:sp>
      <p:sp>
        <p:nvSpPr>
          <p:cNvPr id="43010" name="Rectangle 2"/>
          <p:cNvSpPr/>
          <p:nvPr/>
        </p:nvSpPr>
        <p:spPr>
          <a:xfrm>
            <a:off x="491490" y="2074545"/>
            <a:ext cx="8207375" cy="484188"/>
          </a:xfrm>
          <a:prstGeom prst="rect">
            <a:avLst/>
          </a:prstGeom>
          <a:noFill/>
          <a:ln w="9525">
            <a:noFill/>
          </a:ln>
        </p:spPr>
        <p:txBody>
          <a:bodyPr anchor="ctr" anchorCtr="0"/>
          <a:p>
            <a:r>
              <a:rPr lang="en-US" altLang="zh-CN" sz="2800">
                <a:latin typeface="Arial" panose="020B0604020202020204" pitchFamily="34" charset="0"/>
                <a:ea typeface="华文细黑" panose="02010600040101010101" charset="-122"/>
              </a:rPr>
              <a:t>【</a:t>
            </a:r>
            <a:r>
              <a:rPr lang="zh-CN" altLang="en-US" sz="2800" dirty="0">
                <a:latin typeface="Arial" panose="020B0604020202020204" pitchFamily="34" charset="0"/>
                <a:ea typeface="华文细黑" panose="02010600040101010101" charset="-122"/>
              </a:rPr>
              <a:t>病因及发病机制】</a:t>
            </a:r>
            <a:endParaRPr lang="zh-CN" altLang="en-US" sz="2800" dirty="0">
              <a:latin typeface="Arial" panose="020B0604020202020204" pitchFamily="34" charset="0"/>
              <a:ea typeface="华文细黑" panose="02010600040101010101" charset="-122"/>
            </a:endParaRPr>
          </a:p>
        </p:txBody>
      </p:sp>
      <p:sp>
        <p:nvSpPr>
          <p:cNvPr id="43009" name="Rectangle 2"/>
          <p:cNvSpPr>
            <a:spLocks noGrp="1"/>
          </p:cNvSpPr>
          <p:nvPr/>
        </p:nvSpPr>
        <p:spPr>
          <a:xfrm>
            <a:off x="491490" y="2712085"/>
            <a:ext cx="11236325" cy="2463800"/>
          </a:xfrm>
          <a:prstGeom prst="rect">
            <a:avLst/>
          </a:prstGeom>
          <a:noFill/>
          <a:ln w="9525">
            <a:noFill/>
          </a:ln>
        </p:spPr>
        <p:txBody>
          <a:bodyPr vert="horz" wrap="square" lIns="91440" tIns="45720" rIns="91440" bIns="45720" anchor="t" anchorCtr="0"/>
          <a:lstStyle>
            <a:lvl1pPr marL="342900" indent="-342900" algn="l" rtl="0" eaLnBrk="0" fontAlgn="base" hangingPunct="0">
              <a:lnSpc>
                <a:spcPct val="120000"/>
              </a:lnSpc>
              <a:spcBef>
                <a:spcPct val="20000"/>
              </a:spcBef>
              <a:spcAft>
                <a:spcPct val="0"/>
              </a:spcAft>
              <a:buClr>
                <a:schemeClr val="accent1"/>
              </a:buClr>
              <a:buFont typeface="Wingdings" panose="05000000000000000000" pitchFamily="2" charset="2"/>
              <a:buChar char="n"/>
              <a:defRPr sz="3200" b="1">
                <a:solidFill>
                  <a:schemeClr val="tx1"/>
                </a:solidFill>
                <a:latin typeface="+mn-lt"/>
                <a:ea typeface="华文细黑" panose="02010600040101010101" charset="-122"/>
                <a:cs typeface="+mn-cs"/>
              </a:defRPr>
            </a:lvl1pPr>
            <a:lvl2pPr marL="742950" indent="-285750" algn="l" rtl="0" eaLnBrk="0" fontAlgn="base" hangingPunct="0">
              <a:lnSpc>
                <a:spcPct val="120000"/>
              </a:lnSpc>
              <a:spcBef>
                <a:spcPct val="20000"/>
              </a:spcBef>
              <a:spcAft>
                <a:spcPct val="0"/>
              </a:spcAft>
              <a:buClr>
                <a:schemeClr val="accent1"/>
              </a:buClr>
              <a:buFont typeface="Wingdings" panose="05000000000000000000" pitchFamily="2" charset="2"/>
              <a:buChar char="n"/>
              <a:defRPr sz="2800" b="1">
                <a:solidFill>
                  <a:schemeClr val="tx1"/>
                </a:solidFill>
                <a:latin typeface="+mn-lt"/>
                <a:ea typeface="华文细黑" panose="02010600040101010101" charset="-122"/>
              </a:defRPr>
            </a:lvl2pPr>
            <a:lvl3pPr marL="1143000" indent="-228600" algn="l" rtl="0" eaLnBrk="0" fontAlgn="base" hangingPunct="0">
              <a:lnSpc>
                <a:spcPct val="120000"/>
              </a:lnSpc>
              <a:spcBef>
                <a:spcPct val="20000"/>
              </a:spcBef>
              <a:spcAft>
                <a:spcPct val="0"/>
              </a:spcAft>
              <a:buClr>
                <a:schemeClr val="accent2"/>
              </a:buClr>
              <a:buFont typeface="Wingdings" panose="05000000000000000000" pitchFamily="2" charset="2"/>
              <a:buChar char="n"/>
              <a:defRPr sz="2400" b="1">
                <a:solidFill>
                  <a:schemeClr val="tx1"/>
                </a:solidFill>
                <a:latin typeface="+mn-lt"/>
                <a:ea typeface="华文细黑" panose="02010600040101010101" charset="-122"/>
              </a:defRPr>
            </a:lvl3pPr>
            <a:lvl4pPr marL="1600200" indent="-228600" algn="l" rtl="0" eaLnBrk="0" fontAlgn="base" hangingPunct="0">
              <a:lnSpc>
                <a:spcPct val="120000"/>
              </a:lnSpc>
              <a:spcBef>
                <a:spcPct val="20000"/>
              </a:spcBef>
              <a:spcAft>
                <a:spcPct val="0"/>
              </a:spcAft>
              <a:buClr>
                <a:schemeClr val="hlink"/>
              </a:buClr>
              <a:buFont typeface="Wingdings" panose="05000000000000000000" pitchFamily="2" charset="2"/>
              <a:buChar char="n"/>
              <a:defRPr sz="2000" b="1">
                <a:solidFill>
                  <a:schemeClr val="tx1"/>
                </a:solidFill>
                <a:latin typeface="+mn-lt"/>
                <a:ea typeface="华文细黑" panose="02010600040101010101" charset="-122"/>
              </a:defRPr>
            </a:lvl4pPr>
            <a:lvl5pPr marL="2057400" indent="-228600" algn="l" rtl="0" eaLnBrk="0" fontAlgn="base" hangingPunct="0">
              <a:spcBef>
                <a:spcPct val="20000"/>
              </a:spcBef>
              <a:spcAft>
                <a:spcPct val="0"/>
              </a:spcAft>
              <a:buChar char="»"/>
              <a:defRPr sz="2000">
                <a:solidFill>
                  <a:schemeClr val="tx1"/>
                </a:solidFill>
                <a:latin typeface="+mn-lt"/>
                <a:ea typeface="华文细黑" panose="02010600040101010101" charset="-122"/>
              </a:defRPr>
            </a:lvl5pPr>
            <a:lvl6pPr marL="2514600" indent="-228600" algn="l" rtl="0" eaLnBrk="1" fontAlgn="base" hangingPunct="1">
              <a:spcBef>
                <a:spcPct val="20000"/>
              </a:spcBef>
              <a:spcAft>
                <a:spcPct val="0"/>
              </a:spcAft>
              <a:defRPr sz="2000">
                <a:solidFill>
                  <a:schemeClr val="bg1"/>
                </a:solidFill>
                <a:latin typeface="+mn-lt"/>
                <a:ea typeface="+mn-ea"/>
              </a:defRPr>
            </a:lvl6pPr>
            <a:lvl7pPr marL="2971800" indent="-228600" algn="l" rtl="0" eaLnBrk="1" fontAlgn="base" hangingPunct="1">
              <a:spcBef>
                <a:spcPct val="20000"/>
              </a:spcBef>
              <a:spcAft>
                <a:spcPct val="0"/>
              </a:spcAft>
              <a:defRPr sz="2000">
                <a:solidFill>
                  <a:schemeClr val="bg1"/>
                </a:solidFill>
                <a:latin typeface="+mn-lt"/>
                <a:ea typeface="+mn-ea"/>
              </a:defRPr>
            </a:lvl7pPr>
            <a:lvl8pPr marL="3429000" indent="-228600" algn="l" rtl="0" eaLnBrk="1" fontAlgn="base" hangingPunct="1">
              <a:spcBef>
                <a:spcPct val="20000"/>
              </a:spcBef>
              <a:spcAft>
                <a:spcPct val="0"/>
              </a:spcAft>
              <a:defRPr sz="2000">
                <a:solidFill>
                  <a:schemeClr val="bg1"/>
                </a:solidFill>
                <a:latin typeface="+mn-lt"/>
                <a:ea typeface="+mn-ea"/>
              </a:defRPr>
            </a:lvl8pPr>
            <a:lvl9pPr marL="3886200" indent="-228600" algn="l" rtl="0" eaLnBrk="1" fontAlgn="base" hangingPunct="1">
              <a:spcBef>
                <a:spcPct val="20000"/>
              </a:spcBef>
              <a:spcAft>
                <a:spcPct val="0"/>
              </a:spcAft>
              <a:defRPr sz="2000">
                <a:solidFill>
                  <a:schemeClr val="bg1"/>
                </a:solidFill>
                <a:latin typeface="+mn-lt"/>
                <a:ea typeface="+mn-ea"/>
              </a:defRPr>
            </a:lvl9pPr>
          </a:lstStyle>
          <a:p>
            <a:pPr eaLnBrk="1" hangingPunct="1">
              <a:spcBef>
                <a:spcPct val="5000"/>
              </a:spcBef>
              <a:buNone/>
            </a:pPr>
            <a:r>
              <a:rPr lang="zh-CN" altLang="en-US" sz="2400" dirty="0">
                <a:latin typeface="华文细黑" panose="02010600040101010101" charset="-122"/>
              </a:rPr>
              <a:t>（一）病因</a:t>
            </a:r>
            <a:endParaRPr lang="zh-CN" altLang="en-US" sz="2400" dirty="0">
              <a:latin typeface="华文细黑" panose="02010600040101010101" charset="-122"/>
            </a:endParaRPr>
          </a:p>
          <a:p>
            <a:pPr eaLnBrk="1" hangingPunct="1">
              <a:spcBef>
                <a:spcPct val="5000"/>
              </a:spcBef>
              <a:buNone/>
            </a:pPr>
            <a:r>
              <a:rPr lang="zh-CN" altLang="en-US" sz="2400" dirty="0">
                <a:latin typeface="华文细黑" panose="02010600040101010101" charset="-122"/>
              </a:rPr>
              <a:t>   1</a:t>
            </a:r>
            <a:r>
              <a:rPr lang="en-US" altLang="zh-CN" sz="2400">
                <a:latin typeface="华文细黑" panose="02010600040101010101" charset="-122"/>
              </a:rPr>
              <a:t>. </a:t>
            </a:r>
            <a:r>
              <a:rPr lang="zh-CN" altLang="en-US" sz="2400" dirty="0">
                <a:latin typeface="华文细黑" panose="02010600040101010101" charset="-122"/>
              </a:rPr>
              <a:t>分娩损伤     最主要原因</a:t>
            </a:r>
            <a:endParaRPr lang="zh-CN" altLang="en-US" sz="2400" dirty="0">
              <a:latin typeface="华文细黑" panose="02010600040101010101" charset="-122"/>
            </a:endParaRPr>
          </a:p>
          <a:p>
            <a:pPr eaLnBrk="1" hangingPunct="1">
              <a:spcBef>
                <a:spcPct val="5000"/>
              </a:spcBef>
              <a:buNone/>
            </a:pPr>
            <a:r>
              <a:rPr lang="zh-CN" altLang="en-US" sz="2400" dirty="0">
                <a:latin typeface="华文细黑" panose="02010600040101010101" charset="-122"/>
              </a:rPr>
              <a:t>   2</a:t>
            </a:r>
            <a:r>
              <a:rPr lang="en-US" altLang="zh-CN" sz="2400">
                <a:latin typeface="华文细黑" panose="02010600040101010101" charset="-122"/>
              </a:rPr>
              <a:t>. </a:t>
            </a:r>
            <a:r>
              <a:rPr lang="zh-CN" altLang="en-US" sz="2400" dirty="0">
                <a:latin typeface="华文细黑" panose="02010600040101010101" charset="-122"/>
              </a:rPr>
              <a:t>产褥期过早重体力劳动</a:t>
            </a:r>
            <a:endParaRPr lang="en-US" altLang="zh-CN" sz="2400">
              <a:latin typeface="华文细黑" panose="02010600040101010101" charset="-122"/>
            </a:endParaRPr>
          </a:p>
          <a:p>
            <a:pPr eaLnBrk="1" hangingPunct="1">
              <a:spcBef>
                <a:spcPct val="5000"/>
              </a:spcBef>
              <a:buNone/>
            </a:pPr>
            <a:r>
              <a:rPr lang="zh-CN" altLang="en-US" sz="2400" dirty="0">
                <a:latin typeface="华文细黑" panose="02010600040101010101" charset="-122"/>
              </a:rPr>
              <a:t>   3</a:t>
            </a:r>
            <a:r>
              <a:rPr lang="en-US" altLang="zh-CN" sz="2400">
                <a:latin typeface="华文细黑" panose="02010600040101010101" charset="-122"/>
              </a:rPr>
              <a:t>. </a:t>
            </a:r>
            <a:r>
              <a:rPr lang="zh-CN" altLang="en-US" sz="2400" dirty="0">
                <a:latin typeface="华文细黑" panose="02010600040101010101" charset="-122"/>
              </a:rPr>
              <a:t>长期腹压增加  久站，久蹲，超重负荷，排便困难，腹腔巨大肿瘤  </a:t>
            </a:r>
            <a:endParaRPr lang="zh-CN" altLang="en-US" sz="2400" dirty="0">
              <a:latin typeface="华文细黑" panose="02010600040101010101" charset="-122"/>
            </a:endParaRPr>
          </a:p>
          <a:p>
            <a:pPr eaLnBrk="1" hangingPunct="1">
              <a:spcBef>
                <a:spcPct val="5000"/>
              </a:spcBef>
              <a:buNone/>
            </a:pPr>
            <a:r>
              <a:rPr lang="zh-CN" altLang="en-US" sz="2400" dirty="0">
                <a:latin typeface="华文细黑" panose="02010600040101010101" charset="-122"/>
              </a:rPr>
              <a:t>   4</a:t>
            </a:r>
            <a:r>
              <a:rPr lang="en-US" altLang="zh-CN" sz="2400">
                <a:latin typeface="华文细黑" panose="02010600040101010101" charset="-122"/>
              </a:rPr>
              <a:t>.  </a:t>
            </a:r>
            <a:r>
              <a:rPr lang="zh-CN" altLang="en-US" sz="2400" dirty="0">
                <a:latin typeface="华文细黑" panose="02010600040101010101" charset="-122"/>
              </a:rPr>
              <a:t>盆底组织发育不良或退行性变   先天发育不良，营养不良，老年患者</a:t>
            </a:r>
            <a:endParaRPr lang="zh-CN" altLang="en-US" sz="2400" dirty="0">
              <a:latin typeface="华文细黑"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157480" y="812800"/>
            <a:ext cx="11793855" cy="586359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3" name="Title 6"/>
          <p:cNvSpPr txBox="1"/>
          <p:nvPr>
            <p:custDataLst>
              <p:tags r:id="rId2"/>
            </p:custDataLst>
          </p:nvPr>
        </p:nvSpPr>
        <p:spPr>
          <a:xfrm>
            <a:off x="661035" y="97155"/>
            <a:ext cx="4154170" cy="52387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疾病概要</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3011" name="矩形 377859"/>
          <p:cNvSpPr/>
          <p:nvPr/>
        </p:nvSpPr>
        <p:spPr>
          <a:xfrm>
            <a:off x="1226185" y="1002030"/>
            <a:ext cx="3863975" cy="457200"/>
          </a:xfrm>
          <a:prstGeom prst="rect">
            <a:avLst/>
          </a:prstGeom>
          <a:noFill/>
          <a:ln w="9525">
            <a:noFill/>
          </a:ln>
          <a:effectLst>
            <a:prstShdw prst="shdw17" dist="17961" dir="13499999">
              <a:srgbClr val="999999"/>
            </a:prstShdw>
          </a:effectLst>
        </p:spPr>
        <p:txBody>
          <a:bodyPr anchor="t" anchorCtr="0">
            <a:spAutoFit/>
          </a:bodyPr>
          <a:p>
            <a:r>
              <a:rPr lang="zh-CN" altLang="en-US" sz="2400" dirty="0">
                <a:latin typeface="Times New Roman" panose="02020603050405020304" pitchFamily="18" charset="0"/>
              </a:rPr>
              <a:t>（二）发病机制</a:t>
            </a:r>
            <a:endParaRPr lang="zh-CN" altLang="en-US" sz="2400" dirty="0">
              <a:latin typeface="Times New Roman" panose="02020603050405020304" pitchFamily="18" charset="0"/>
            </a:endParaRPr>
          </a:p>
        </p:txBody>
      </p:sp>
      <p:sp>
        <p:nvSpPr>
          <p:cNvPr id="43012" name="Rectangle 3"/>
          <p:cNvSpPr/>
          <p:nvPr/>
        </p:nvSpPr>
        <p:spPr>
          <a:xfrm>
            <a:off x="755650" y="1625283"/>
            <a:ext cx="7772400" cy="1066800"/>
          </a:xfrm>
          <a:prstGeom prst="rect">
            <a:avLst/>
          </a:prstGeom>
          <a:noFill/>
          <a:ln w="9525">
            <a:noFill/>
          </a:ln>
        </p:spPr>
        <p:txBody>
          <a:bodyPr anchor="t" anchorCtr="0"/>
          <a:p>
            <a:pPr marL="342900" indent="-342900">
              <a:lnSpc>
                <a:spcPct val="120000"/>
              </a:lnSpc>
              <a:spcBef>
                <a:spcPct val="10000"/>
              </a:spcBef>
              <a:buClr>
                <a:schemeClr val="accent1"/>
              </a:buClr>
              <a:buFont typeface="Wingdings" panose="05000000000000000000" pitchFamily="2" charset="2"/>
              <a:buChar char="n"/>
            </a:pPr>
            <a:r>
              <a:rPr lang="zh-CN" altLang="en-US" sz="2400" dirty="0">
                <a:latin typeface="楷体_GB2312" pitchFamily="49" charset="-122"/>
                <a:ea typeface="华文细黑" panose="02010600040101010101" charset="-122"/>
              </a:rPr>
              <a:t>正常：盆底肌肉，筋膜，四对韧带支托</a:t>
            </a:r>
            <a:endParaRPr lang="zh-CN" altLang="en-US" sz="2400" dirty="0">
              <a:latin typeface="楷体_GB2312" pitchFamily="49" charset="-122"/>
              <a:ea typeface="华文细黑" panose="02010600040101010101" charset="-122"/>
            </a:endParaRPr>
          </a:p>
          <a:p>
            <a:pPr marL="342900" indent="-342900">
              <a:lnSpc>
                <a:spcPct val="120000"/>
              </a:lnSpc>
              <a:spcBef>
                <a:spcPct val="10000"/>
              </a:spcBef>
              <a:buClr>
                <a:schemeClr val="accent1"/>
              </a:buClr>
              <a:buFont typeface="Wingdings" panose="05000000000000000000" pitchFamily="2" charset="2"/>
              <a:buChar char="n"/>
            </a:pPr>
            <a:r>
              <a:rPr lang="zh-CN" altLang="en-US" sz="2400" dirty="0">
                <a:latin typeface="楷体_GB2312" pitchFamily="49" charset="-122"/>
                <a:ea typeface="华文细黑" panose="02010600040101010101" charset="-122"/>
              </a:rPr>
              <a:t>异常：</a:t>
            </a:r>
            <a:endParaRPr lang="zh-CN" altLang="en-US" sz="2400" dirty="0">
              <a:latin typeface="楷体_GB2312" pitchFamily="49" charset="-122"/>
              <a:ea typeface="华文细黑" panose="02010600040101010101" charset="-122"/>
            </a:endParaRPr>
          </a:p>
        </p:txBody>
      </p:sp>
      <p:grpSp>
        <p:nvGrpSpPr>
          <p:cNvPr id="2" name="组合 1"/>
          <p:cNvGrpSpPr/>
          <p:nvPr/>
        </p:nvGrpSpPr>
        <p:grpSpPr>
          <a:xfrm>
            <a:off x="1141730" y="2967355"/>
            <a:ext cx="9291955" cy="1023620"/>
            <a:chOff x="1798" y="5400"/>
            <a:chExt cx="13080" cy="1716"/>
          </a:xfrm>
        </p:grpSpPr>
        <p:sp>
          <p:nvSpPr>
            <p:cNvPr id="43013" name="AutoShape 8"/>
            <p:cNvSpPr/>
            <p:nvPr/>
          </p:nvSpPr>
          <p:spPr>
            <a:xfrm>
              <a:off x="1798" y="5400"/>
              <a:ext cx="3360" cy="1710"/>
            </a:xfrm>
            <a:prstGeom prst="rightArrowCallout">
              <a:avLst>
                <a:gd name="adj1" fmla="val 12833"/>
                <a:gd name="adj2" fmla="val 14333"/>
                <a:gd name="adj3" fmla="val 32739"/>
                <a:gd name="adj4" fmla="val 66667"/>
              </a:avLst>
            </a:prstGeom>
            <a:gradFill rotWithShape="1">
              <a:gsLst>
                <a:gs pos="0">
                  <a:schemeClr val="accent1"/>
                </a:gs>
                <a:gs pos="50000">
                  <a:srgbClr val="FFFFFF"/>
                </a:gs>
                <a:gs pos="100000">
                  <a:schemeClr val="accent1"/>
                </a:gs>
              </a:gsLst>
              <a:lin ang="5400000" scaled="1"/>
              <a:tileRect/>
            </a:gradFill>
            <a:ln w="19050" cap="flat" cmpd="sng">
              <a:solidFill>
                <a:schemeClr val="tx1"/>
              </a:solidFill>
              <a:prstDash val="solid"/>
              <a:miter/>
              <a:headEnd type="none" w="med" len="med"/>
              <a:tailEnd type="none" w="med" len="med"/>
            </a:ln>
          </p:spPr>
          <p:txBody>
            <a:bodyPr wrap="none" anchor="ctr" anchorCtr="0"/>
            <a:p>
              <a:pPr algn="ctr"/>
              <a:r>
                <a:rPr lang="zh-CN" altLang="en-US" sz="2400" dirty="0">
                  <a:solidFill>
                    <a:srgbClr val="0C0B0A"/>
                  </a:solidFill>
                  <a:latin typeface="Arial" panose="020B0604020202020204" pitchFamily="34" charset="0"/>
                </a:rPr>
                <a:t>损伤及</a:t>
              </a:r>
              <a:endParaRPr lang="zh-CN" altLang="en-US" sz="2400" dirty="0">
                <a:solidFill>
                  <a:srgbClr val="0C0B0A"/>
                </a:solidFill>
                <a:latin typeface="Arial" panose="020B0604020202020204" pitchFamily="34" charset="0"/>
              </a:endParaRPr>
            </a:p>
            <a:p>
              <a:pPr algn="ctr"/>
              <a:r>
                <a:rPr lang="zh-CN" altLang="en-US" sz="2400" dirty="0">
                  <a:solidFill>
                    <a:srgbClr val="0C0B0A"/>
                  </a:solidFill>
                  <a:latin typeface="Arial" panose="020B0604020202020204" pitchFamily="34" charset="0"/>
                </a:rPr>
                <a:t>其他原因</a:t>
              </a:r>
              <a:endParaRPr lang="zh-CN" altLang="en-US" sz="2400" dirty="0">
                <a:solidFill>
                  <a:srgbClr val="0C0B0A"/>
                </a:solidFill>
                <a:latin typeface="Arial" panose="020B0604020202020204" pitchFamily="34" charset="0"/>
              </a:endParaRPr>
            </a:p>
          </p:txBody>
        </p:sp>
        <p:sp>
          <p:nvSpPr>
            <p:cNvPr id="43014" name="AutoShape 9"/>
            <p:cNvSpPr/>
            <p:nvPr/>
          </p:nvSpPr>
          <p:spPr>
            <a:xfrm>
              <a:off x="5278" y="5400"/>
              <a:ext cx="5040" cy="1710"/>
            </a:xfrm>
            <a:prstGeom prst="rightArrowCallout">
              <a:avLst>
                <a:gd name="adj1" fmla="val 12777"/>
                <a:gd name="adj2" fmla="val 21944"/>
                <a:gd name="adj3" fmla="val 49109"/>
                <a:gd name="adj4" fmla="val 66667"/>
              </a:avLst>
            </a:prstGeom>
            <a:gradFill rotWithShape="1">
              <a:gsLst>
                <a:gs pos="0">
                  <a:srgbClr val="FFCC99"/>
                </a:gs>
                <a:gs pos="50000">
                  <a:srgbClr val="FFFFFF"/>
                </a:gs>
                <a:gs pos="100000">
                  <a:srgbClr val="FFCC99"/>
                </a:gs>
              </a:gsLst>
              <a:lin ang="5400000" scaled="1"/>
              <a:tileRect/>
            </a:gradFill>
            <a:ln w="19050" cap="flat" cmpd="sng">
              <a:solidFill>
                <a:srgbClr val="FF6600"/>
              </a:solidFill>
              <a:prstDash val="solid"/>
              <a:miter/>
              <a:headEnd type="none" w="med" len="med"/>
              <a:tailEnd type="none" w="med" len="med"/>
            </a:ln>
          </p:spPr>
          <p:txBody>
            <a:bodyPr wrap="none" anchor="ctr" anchorCtr="0"/>
            <a:p>
              <a:pPr algn="ctr"/>
              <a:r>
                <a:rPr lang="zh-CN" altLang="en-US" sz="2400" dirty="0">
                  <a:solidFill>
                    <a:srgbClr val="0C0B0A"/>
                  </a:solidFill>
                  <a:latin typeface="Arial" panose="020B0604020202020204" pitchFamily="34" charset="0"/>
                </a:rPr>
                <a:t>张力下降</a:t>
              </a:r>
              <a:endParaRPr lang="zh-CN" altLang="en-US" sz="2400" dirty="0">
                <a:solidFill>
                  <a:srgbClr val="0C0B0A"/>
                </a:solidFill>
                <a:latin typeface="Arial" panose="020B0604020202020204" pitchFamily="34" charset="0"/>
              </a:endParaRPr>
            </a:p>
            <a:p>
              <a:pPr algn="ctr"/>
              <a:r>
                <a:rPr lang="zh-CN" altLang="en-US" sz="2400" dirty="0">
                  <a:solidFill>
                    <a:srgbClr val="0C0B0A"/>
                  </a:solidFill>
                  <a:latin typeface="Arial" panose="020B0604020202020204" pitchFamily="34" charset="0"/>
                </a:rPr>
                <a:t>支持功能薄弱</a:t>
              </a:r>
              <a:endParaRPr lang="en-US" altLang="zh-CN" sz="2400">
                <a:solidFill>
                  <a:srgbClr val="0C0B0A"/>
                </a:solidFill>
                <a:latin typeface="Arial" panose="020B0604020202020204" pitchFamily="34" charset="0"/>
              </a:endParaRPr>
            </a:p>
          </p:txBody>
        </p:sp>
        <p:sp>
          <p:nvSpPr>
            <p:cNvPr id="43015" name="AutoShape 10"/>
            <p:cNvSpPr/>
            <p:nvPr/>
          </p:nvSpPr>
          <p:spPr>
            <a:xfrm>
              <a:off x="10438" y="5512"/>
              <a:ext cx="4440" cy="1605"/>
            </a:xfrm>
            <a:prstGeom prst="foldedCorner">
              <a:avLst>
                <a:gd name="adj" fmla="val 12500"/>
              </a:avLst>
            </a:prstGeom>
            <a:gradFill rotWithShape="1">
              <a:gsLst>
                <a:gs pos="0">
                  <a:srgbClr val="FF6699"/>
                </a:gs>
                <a:gs pos="50000">
                  <a:srgbClr val="FFFFFF"/>
                </a:gs>
                <a:gs pos="100000">
                  <a:srgbClr val="FF6699"/>
                </a:gs>
              </a:gsLst>
              <a:lin ang="5400000" scaled="1"/>
              <a:tileRect/>
            </a:gradFill>
            <a:ln w="9525" cap="flat" cmpd="sng">
              <a:solidFill>
                <a:srgbClr val="FF0000"/>
              </a:solidFill>
              <a:prstDash val="solid"/>
              <a:round/>
              <a:headEnd type="none" w="med" len="med"/>
              <a:tailEnd type="none" w="med" len="med"/>
            </a:ln>
          </p:spPr>
          <p:txBody>
            <a:bodyPr wrap="none" anchor="ctr" anchorCtr="0"/>
            <a:p>
              <a:pPr algn="ctr">
                <a:spcBef>
                  <a:spcPct val="20000"/>
                </a:spcBef>
                <a:buClr>
                  <a:schemeClr val="accent2"/>
                </a:buClr>
                <a:buSzPct val="80000"/>
                <a:buFont typeface="Wingdings" panose="05000000000000000000" pitchFamily="2" charset="2"/>
              </a:pPr>
              <a:r>
                <a:rPr lang="zh-CN" altLang="en-US" sz="2400" dirty="0">
                  <a:solidFill>
                    <a:srgbClr val="0C0B0A"/>
                  </a:solidFill>
                  <a:latin typeface="Arial" panose="020B0604020202020204" pitchFamily="34" charset="0"/>
                </a:rPr>
                <a:t>子宫脱垂</a:t>
              </a:r>
              <a:endParaRPr lang="zh-CN" altLang="en-US" sz="2400" dirty="0">
                <a:solidFill>
                  <a:srgbClr val="0C0B0A"/>
                </a:solidFill>
                <a:latin typeface="Arial" panose="020B0604020202020204" pitchFamily="34" charset="0"/>
              </a:endParaRPr>
            </a:p>
            <a:p>
              <a:pPr algn="ctr">
                <a:spcBef>
                  <a:spcPct val="20000"/>
                </a:spcBef>
                <a:buClr>
                  <a:schemeClr val="accent2"/>
                </a:buClr>
                <a:buSzPct val="80000"/>
                <a:buFont typeface="Wingdings" panose="05000000000000000000" pitchFamily="2" charset="2"/>
              </a:pPr>
              <a:r>
                <a:rPr lang="zh-CN" altLang="en-US" sz="2400" dirty="0">
                  <a:solidFill>
                    <a:srgbClr val="0C0B0A"/>
                  </a:solidFill>
                  <a:latin typeface="Arial" panose="020B0604020202020204" pitchFamily="34" charset="0"/>
                </a:rPr>
                <a:t>阴道前/后壁脱垂</a:t>
              </a:r>
              <a:endParaRPr lang="zh-CN" altLang="en-US" sz="2400" dirty="0">
                <a:solidFill>
                  <a:srgbClr val="0C0B0A"/>
                </a:solidFill>
                <a:latin typeface="Arial" panose="020B0604020202020204" pitchFamily="34" charset="0"/>
              </a:endParaRPr>
            </a:p>
          </p:txBody>
        </p:sp>
      </p:grpSp>
      <p:grpSp>
        <p:nvGrpSpPr>
          <p:cNvPr id="5" name="组合 4"/>
          <p:cNvGrpSpPr/>
          <p:nvPr/>
        </p:nvGrpSpPr>
        <p:grpSpPr>
          <a:xfrm>
            <a:off x="3053715" y="4333875"/>
            <a:ext cx="6389537" cy="2278380"/>
            <a:chOff x="1800" y="2760"/>
            <a:chExt cx="12246" cy="6400"/>
          </a:xfrm>
        </p:grpSpPr>
        <p:sp>
          <p:nvSpPr>
            <p:cNvPr id="45057" name="Text Box 8"/>
            <p:cNvSpPr txBox="1"/>
            <p:nvPr/>
          </p:nvSpPr>
          <p:spPr>
            <a:xfrm>
              <a:off x="2475" y="7988"/>
              <a:ext cx="3600" cy="1120"/>
            </a:xfrm>
            <a:prstGeom prst="rect">
              <a:avLst/>
            </a:prstGeom>
            <a:noFill/>
            <a:ln w="9525">
              <a:noFill/>
            </a:ln>
          </p:spPr>
          <p:txBody>
            <a:bodyPr anchor="t" anchorCtr="0">
              <a:spAutoFit/>
            </a:bodyPr>
            <a:p>
              <a:pPr algn="ctr">
                <a:spcBef>
                  <a:spcPct val="50000"/>
                </a:spcBef>
              </a:pPr>
              <a:r>
                <a:rPr lang="zh-CN" altLang="en-US" sz="2000" dirty="0">
                  <a:latin typeface="华文细黑" panose="02010600040101010101" charset="-122"/>
                  <a:ea typeface="华文细黑" panose="02010600040101010101" charset="-122"/>
                </a:rPr>
                <a:t>正常子宫轴</a:t>
              </a:r>
              <a:endParaRPr lang="zh-CN" altLang="en-US" sz="2000" dirty="0">
                <a:latin typeface="华文细黑" panose="02010600040101010101" charset="-122"/>
                <a:ea typeface="华文细黑" panose="02010600040101010101" charset="-122"/>
              </a:endParaRPr>
            </a:p>
          </p:txBody>
        </p:sp>
        <p:sp>
          <p:nvSpPr>
            <p:cNvPr id="45058" name="Text Box 9"/>
            <p:cNvSpPr txBox="1"/>
            <p:nvPr/>
          </p:nvSpPr>
          <p:spPr>
            <a:xfrm>
              <a:off x="8879" y="8099"/>
              <a:ext cx="5167" cy="1061"/>
            </a:xfrm>
            <a:prstGeom prst="rect">
              <a:avLst/>
            </a:prstGeom>
            <a:noFill/>
            <a:ln w="9525">
              <a:noFill/>
            </a:ln>
          </p:spPr>
          <p:txBody>
            <a:bodyPr anchor="t" anchorCtr="0">
              <a:noAutofit/>
            </a:bodyPr>
            <a:p>
              <a:pPr algn="ctr">
                <a:spcBef>
                  <a:spcPct val="50000"/>
                </a:spcBef>
              </a:pPr>
              <a:r>
                <a:rPr lang="zh-CN" altLang="en-US" sz="2000" dirty="0">
                  <a:latin typeface="华文细黑" panose="02010600040101010101" charset="-122"/>
                  <a:ea typeface="华文细黑" panose="02010600040101010101" charset="-122"/>
                </a:rPr>
                <a:t>产后未复旧子宫轴</a:t>
              </a:r>
              <a:endParaRPr lang="zh-CN" altLang="en-US" sz="2000" dirty="0">
                <a:latin typeface="华文细黑" panose="02010600040101010101" charset="-122"/>
                <a:ea typeface="华文细黑" panose="02010600040101010101" charset="-122"/>
              </a:endParaRPr>
            </a:p>
          </p:txBody>
        </p:sp>
        <p:grpSp>
          <p:nvGrpSpPr>
            <p:cNvPr id="45060" name="Group 13"/>
            <p:cNvGrpSpPr/>
            <p:nvPr/>
          </p:nvGrpSpPr>
          <p:grpSpPr>
            <a:xfrm>
              <a:off x="8640" y="2760"/>
              <a:ext cx="4278" cy="4878"/>
              <a:chOff x="3456" y="1104"/>
              <a:chExt cx="1711" cy="1951"/>
            </a:xfrm>
          </p:grpSpPr>
          <p:pic>
            <p:nvPicPr>
              <p:cNvPr id="45061" name="Picture 6" descr="C:\Documents and Settings\liweiad\桌面\2.JPG"/>
              <p:cNvPicPr>
                <a:picLocks noChangeAspect="1"/>
              </p:cNvPicPr>
              <p:nvPr/>
            </p:nvPicPr>
            <p:blipFill>
              <a:blip r:embed="rId3"/>
              <a:stretch>
                <a:fillRect/>
              </a:stretch>
            </p:blipFill>
            <p:spPr>
              <a:xfrm>
                <a:off x="3456" y="1344"/>
                <a:ext cx="1711" cy="1711"/>
              </a:xfrm>
              <a:prstGeom prst="rect">
                <a:avLst/>
              </a:prstGeom>
              <a:noFill/>
              <a:ln w="9525">
                <a:noFill/>
              </a:ln>
            </p:spPr>
          </p:pic>
          <p:sp>
            <p:nvSpPr>
              <p:cNvPr id="45062" name="Line 7"/>
              <p:cNvSpPr/>
              <p:nvPr/>
            </p:nvSpPr>
            <p:spPr>
              <a:xfrm flipH="1">
                <a:off x="4320" y="1440"/>
                <a:ext cx="48" cy="384"/>
              </a:xfrm>
              <a:prstGeom prst="line">
                <a:avLst/>
              </a:prstGeom>
              <a:ln w="57150" cap="flat" cmpd="sng">
                <a:solidFill>
                  <a:schemeClr val="hlink"/>
                </a:solidFill>
                <a:prstDash val="solid"/>
                <a:round/>
                <a:headEnd type="none" w="med" len="med"/>
                <a:tailEnd type="triangle" w="med" len="med"/>
              </a:ln>
            </p:spPr>
          </p:sp>
          <p:sp>
            <p:nvSpPr>
              <p:cNvPr id="45063" name="Text Box 11"/>
              <p:cNvSpPr txBox="1"/>
              <p:nvPr/>
            </p:nvSpPr>
            <p:spPr>
              <a:xfrm>
                <a:off x="3840" y="1104"/>
                <a:ext cx="1104" cy="586"/>
              </a:xfrm>
              <a:prstGeom prst="rect">
                <a:avLst/>
              </a:prstGeom>
              <a:noFill/>
              <a:ln w="19050" cap="flat" cmpd="sng">
                <a:solidFill>
                  <a:schemeClr val="hlink"/>
                </a:solidFill>
                <a:prstDash val="solid"/>
                <a:miter/>
                <a:headEnd type="none" w="med" len="med"/>
                <a:tailEnd type="none" w="med" len="med"/>
              </a:ln>
            </p:spPr>
            <p:txBody>
              <a:bodyPr anchor="t" anchorCtr="0">
                <a:spAutoFit/>
              </a:bodyPr>
              <a:p>
                <a:pPr algn="ctr">
                  <a:spcBef>
                    <a:spcPct val="50000"/>
                  </a:spcBef>
                </a:pPr>
                <a:r>
                  <a:rPr lang="zh-CN" altLang="en-US" sz="2800" dirty="0">
                    <a:solidFill>
                      <a:srgbClr val="FC1C04"/>
                    </a:solidFill>
                    <a:latin typeface="Times New Roman" panose="02020603050405020304" pitchFamily="18" charset="0"/>
                    <a:ea typeface="宋体" panose="02010600030101010101" pitchFamily="2" charset="-122"/>
                  </a:rPr>
                  <a:t>腹压过高</a:t>
                </a:r>
                <a:endParaRPr lang="zh-CN" altLang="en-US" sz="2800" dirty="0">
                  <a:solidFill>
                    <a:srgbClr val="FC1C04"/>
                  </a:solidFill>
                  <a:latin typeface="Times New Roman" panose="02020603050405020304" pitchFamily="18" charset="0"/>
                  <a:ea typeface="宋体" panose="02010600030101010101" pitchFamily="2" charset="-122"/>
                </a:endParaRPr>
              </a:p>
            </p:txBody>
          </p:sp>
        </p:grpSp>
        <p:pic>
          <p:nvPicPr>
            <p:cNvPr id="45064" name="Picture 11" descr="C:\Users\pmph\Desktop\图片1.png"/>
            <p:cNvPicPr>
              <a:picLocks noChangeAspect="1"/>
            </p:cNvPicPr>
            <p:nvPr/>
          </p:nvPicPr>
          <p:blipFill>
            <a:blip r:embed="rId4"/>
            <a:stretch>
              <a:fillRect/>
            </a:stretch>
          </p:blipFill>
          <p:spPr>
            <a:xfrm>
              <a:off x="1800" y="3263"/>
              <a:ext cx="4295" cy="4505"/>
            </a:xfrm>
            <a:prstGeom prst="rect">
              <a:avLst/>
            </a:prstGeom>
            <a:noFill/>
            <a:ln w="9525">
              <a:noFill/>
            </a:ln>
          </p:spPr>
        </p:pic>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157480" y="812800"/>
            <a:ext cx="11793855" cy="586359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3" name="Title 6"/>
          <p:cNvSpPr txBox="1"/>
          <p:nvPr>
            <p:custDataLst>
              <p:tags r:id="rId2"/>
            </p:custDataLst>
          </p:nvPr>
        </p:nvSpPr>
        <p:spPr>
          <a:xfrm>
            <a:off x="661035" y="97155"/>
            <a:ext cx="4154170" cy="52387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755333" y="1125499"/>
            <a:ext cx="8132762" cy="4937125"/>
            <a:chOff x="623" y="1773"/>
            <a:chExt cx="12807" cy="6915"/>
          </a:xfrm>
        </p:grpSpPr>
        <p:sp>
          <p:nvSpPr>
            <p:cNvPr id="46082" name="Rectangle 8"/>
            <p:cNvSpPr/>
            <p:nvPr/>
          </p:nvSpPr>
          <p:spPr>
            <a:xfrm>
              <a:off x="623" y="1773"/>
              <a:ext cx="12480" cy="2152"/>
            </a:xfrm>
            <a:prstGeom prst="rect">
              <a:avLst/>
            </a:prstGeom>
            <a:noFill/>
            <a:ln w="9525">
              <a:noFill/>
            </a:ln>
          </p:spPr>
          <p:txBody>
            <a:bodyPr anchor="t" anchorCtr="0"/>
            <a:p>
              <a:pPr marL="609600" indent="-609600">
                <a:lnSpc>
                  <a:spcPct val="90000"/>
                </a:lnSpc>
                <a:spcBef>
                  <a:spcPct val="20000"/>
                </a:spcBef>
                <a:buClr>
                  <a:schemeClr val="accent2"/>
                </a:buClr>
                <a:buSzPct val="80000"/>
                <a:buFont typeface="Wingdings" panose="05000000000000000000" pitchFamily="2" charset="2"/>
              </a:pPr>
              <a:r>
                <a:rPr lang="zh-CN" altLang="en-US" sz="2400" dirty="0">
                  <a:latin typeface="华文细黑" panose="02010600040101010101" charset="-122"/>
                  <a:ea typeface="华文细黑" panose="02010600040101010101" charset="-122"/>
                </a:rPr>
                <a:t>（一）健康史      </a:t>
              </a:r>
              <a:endParaRPr lang="zh-CN" altLang="en-US" sz="2400" dirty="0">
                <a:latin typeface="华文细黑" panose="02010600040101010101" charset="-122"/>
                <a:ea typeface="华文细黑" panose="02010600040101010101" charset="-122"/>
              </a:endParaRPr>
            </a:p>
            <a:p>
              <a:pPr marL="609600" indent="-609600">
                <a:lnSpc>
                  <a:spcPct val="90000"/>
                </a:lnSpc>
                <a:spcBef>
                  <a:spcPct val="20000"/>
                </a:spcBef>
                <a:buClr>
                  <a:schemeClr val="accent2"/>
                </a:buClr>
                <a:buSzPct val="80000"/>
                <a:buFont typeface="Wingdings" panose="05000000000000000000" pitchFamily="2" charset="2"/>
              </a:pPr>
              <a:r>
                <a:rPr lang="zh-CN" altLang="en-US" sz="2400" dirty="0">
                  <a:latin typeface="华文细黑" panose="02010600040101010101" charset="-122"/>
                  <a:ea typeface="华文细黑" panose="02010600040101010101" charset="-122"/>
                </a:rPr>
                <a:t>     分娩过程、其他系统健康状况</a:t>
              </a:r>
              <a:endParaRPr lang="en-US" altLang="zh-CN" sz="2400">
                <a:latin typeface="华文细黑" panose="02010600040101010101" charset="-122"/>
                <a:ea typeface="华文细黑" panose="02010600040101010101" charset="-122"/>
              </a:endParaRPr>
            </a:p>
            <a:p>
              <a:pPr marL="609600" indent="-609600">
                <a:lnSpc>
                  <a:spcPct val="90000"/>
                </a:lnSpc>
                <a:spcBef>
                  <a:spcPct val="20000"/>
                </a:spcBef>
                <a:buClr>
                  <a:schemeClr val="accent2"/>
                </a:buClr>
                <a:buSzPct val="80000"/>
                <a:buFont typeface="Wingdings" panose="05000000000000000000" pitchFamily="2" charset="2"/>
              </a:pPr>
              <a:r>
                <a:rPr lang="zh-CN" altLang="en-US" sz="2400" dirty="0">
                  <a:latin typeface="华文细黑" panose="02010600040101010101" charset="-122"/>
                  <a:ea typeface="华文细黑" panose="02010600040101010101" charset="-122"/>
                </a:rPr>
                <a:t>（二）身心状况</a:t>
              </a:r>
              <a:endParaRPr lang="zh-CN" altLang="en-US" sz="2400" b="0" dirty="0">
                <a:solidFill>
                  <a:schemeClr val="tx2"/>
                </a:solidFill>
                <a:latin typeface="华文细黑" panose="02010600040101010101" charset="-122"/>
                <a:ea typeface="华文细黑" panose="02010600040101010101" charset="-122"/>
              </a:endParaRPr>
            </a:p>
          </p:txBody>
        </p:sp>
        <p:sp>
          <p:nvSpPr>
            <p:cNvPr id="46083" name="Rectangle 3"/>
            <p:cNvSpPr/>
            <p:nvPr/>
          </p:nvSpPr>
          <p:spPr>
            <a:xfrm>
              <a:off x="1190" y="4720"/>
              <a:ext cx="12240" cy="3968"/>
            </a:xfrm>
            <a:prstGeom prst="rect">
              <a:avLst/>
            </a:prstGeom>
            <a:noFill/>
            <a:ln w="9525">
              <a:noFill/>
            </a:ln>
          </p:spPr>
          <p:txBody>
            <a:bodyPr anchor="t" anchorCtr="0"/>
            <a:p>
              <a:pPr marL="457200" indent="-457200">
                <a:lnSpc>
                  <a:spcPct val="120000"/>
                </a:lnSpc>
                <a:spcBef>
                  <a:spcPct val="20000"/>
                </a:spcBef>
                <a:buClr>
                  <a:schemeClr val="accent1"/>
                </a:buClr>
                <a:buFont typeface="Wingdings" panose="05000000000000000000" pitchFamily="2" charset="2"/>
                <a:buChar char="n"/>
              </a:pPr>
              <a:r>
                <a:rPr lang="zh-CN" altLang="en-US" sz="2400" dirty="0">
                  <a:latin typeface="楷体_GB2312" pitchFamily="49" charset="-122"/>
                  <a:ea typeface="华文细黑" panose="02010600040101010101" charset="-122"/>
                </a:rPr>
                <a:t>下坠感及腰背酸痛</a:t>
              </a:r>
              <a:endParaRPr lang="zh-CN" altLang="en-US" sz="2400" dirty="0">
                <a:latin typeface="楷体_GB2312" pitchFamily="49" charset="-122"/>
                <a:ea typeface="华文细黑" panose="02010600040101010101" charset="-122"/>
              </a:endParaRPr>
            </a:p>
            <a:p>
              <a:pPr marL="457200" indent="-457200">
                <a:lnSpc>
                  <a:spcPct val="120000"/>
                </a:lnSpc>
                <a:spcBef>
                  <a:spcPct val="20000"/>
                </a:spcBef>
                <a:buClr>
                  <a:schemeClr val="accent1"/>
                </a:buClr>
                <a:buFont typeface="Wingdings" panose="05000000000000000000" pitchFamily="2" charset="2"/>
                <a:buChar char="n"/>
              </a:pPr>
              <a:r>
                <a:rPr lang="zh-CN" altLang="en-US" sz="2400" dirty="0">
                  <a:latin typeface="楷体_GB2312" pitchFamily="49" charset="-122"/>
                  <a:ea typeface="华文细黑" panose="02010600040101010101" charset="-122"/>
                </a:rPr>
                <a:t>阴道有肿物脱出：长期暴露摩擦，</a:t>
              </a:r>
              <a:endParaRPr lang="zh-CN" altLang="en-US" sz="2400" dirty="0">
                <a:latin typeface="楷体_GB2312" pitchFamily="49" charset="-122"/>
                <a:ea typeface="华文细黑" panose="02010600040101010101" charset="-122"/>
              </a:endParaRPr>
            </a:p>
            <a:p>
              <a:pPr marL="457200" indent="-457200">
                <a:lnSpc>
                  <a:spcPct val="120000"/>
                </a:lnSpc>
                <a:spcBef>
                  <a:spcPct val="20000"/>
                </a:spcBef>
                <a:buClr>
                  <a:schemeClr val="accent1"/>
                </a:buClr>
                <a:buFont typeface="Wingdings" panose="05000000000000000000" pitchFamily="2" charset="2"/>
              </a:pPr>
              <a:r>
                <a:rPr lang="zh-CN" altLang="en-US" sz="2400" dirty="0">
                  <a:latin typeface="楷体_GB2312" pitchFamily="49" charset="-122"/>
                  <a:ea typeface="华文细黑" panose="02010600040101010101" charset="-122"/>
                </a:rPr>
                <a:t>宫颈和阴道壁可见溃疡</a:t>
              </a:r>
              <a:endParaRPr lang="en-US" altLang="zh-CN" sz="2400">
                <a:latin typeface="楷体_GB2312" pitchFamily="49" charset="-122"/>
                <a:ea typeface="华文细黑" panose="02010600040101010101" charset="-122"/>
              </a:endParaRPr>
            </a:p>
            <a:p>
              <a:pPr marL="457200" indent="-457200">
                <a:lnSpc>
                  <a:spcPct val="120000"/>
                </a:lnSpc>
                <a:spcBef>
                  <a:spcPct val="20000"/>
                </a:spcBef>
                <a:buClr>
                  <a:schemeClr val="accent1"/>
                </a:buClr>
                <a:buFont typeface="Wingdings" panose="05000000000000000000" pitchFamily="2" charset="2"/>
                <a:buChar char="n"/>
              </a:pPr>
              <a:r>
                <a:rPr lang="zh-CN" altLang="en-US" sz="2400" dirty="0">
                  <a:latin typeface="楷体_GB2312" pitchFamily="49" charset="-122"/>
                  <a:ea typeface="华文细黑" panose="02010600040101010101" charset="-122"/>
                </a:rPr>
                <a:t>排便异常：并发膀胱、尿道、直肠</a:t>
              </a:r>
              <a:endParaRPr lang="zh-CN" altLang="en-US" sz="2400" dirty="0">
                <a:latin typeface="楷体_GB2312" pitchFamily="49" charset="-122"/>
                <a:ea typeface="华文细黑" panose="02010600040101010101" charset="-122"/>
              </a:endParaRPr>
            </a:p>
            <a:p>
              <a:pPr marL="457200" indent="-457200">
                <a:lnSpc>
                  <a:spcPct val="120000"/>
                </a:lnSpc>
                <a:spcBef>
                  <a:spcPct val="20000"/>
                </a:spcBef>
                <a:buClr>
                  <a:schemeClr val="accent1"/>
                </a:buClr>
                <a:buFont typeface="Wingdings" panose="05000000000000000000" pitchFamily="2" charset="2"/>
              </a:pPr>
              <a:r>
                <a:rPr lang="zh-CN" altLang="en-US" sz="2400" dirty="0">
                  <a:latin typeface="楷体_GB2312" pitchFamily="49" charset="-122"/>
                  <a:ea typeface="华文细黑" panose="02010600040101010101" charset="-122"/>
                </a:rPr>
                <a:t>膨出者</a:t>
              </a:r>
              <a:endParaRPr lang="zh-CN" altLang="en-US" sz="2400" dirty="0">
                <a:latin typeface="楷体_GB2312" pitchFamily="49" charset="-122"/>
                <a:ea typeface="华文细黑" panose="02010600040101010101" charset="-122"/>
              </a:endParaRPr>
            </a:p>
            <a:p>
              <a:pPr marL="457200" indent="-457200">
                <a:lnSpc>
                  <a:spcPct val="120000"/>
                </a:lnSpc>
                <a:spcBef>
                  <a:spcPct val="20000"/>
                </a:spcBef>
                <a:buClr>
                  <a:schemeClr val="accent1"/>
                </a:buClr>
                <a:buFont typeface="Wingdings" panose="05000000000000000000" pitchFamily="2" charset="2"/>
                <a:buChar char="n"/>
              </a:pPr>
              <a:r>
                <a:rPr lang="zh-CN" altLang="en-US" sz="2400" dirty="0">
                  <a:latin typeface="楷体_GB2312" pitchFamily="49" charset="-122"/>
                  <a:ea typeface="华文细黑" panose="02010600040101010101" charset="-122"/>
                </a:rPr>
                <a:t>压力性尿失禁的检查</a:t>
              </a:r>
              <a:endParaRPr lang="zh-CN" altLang="en-US" sz="2400" dirty="0">
                <a:latin typeface="楷体_GB2312" pitchFamily="49" charset="-122"/>
                <a:ea typeface="华文细黑" panose="02010600040101010101" charset="-122"/>
              </a:endParaRPr>
            </a:p>
          </p:txBody>
        </p:sp>
        <p:sp>
          <p:nvSpPr>
            <p:cNvPr id="46086" name="矩形 466952"/>
            <p:cNvSpPr/>
            <p:nvPr/>
          </p:nvSpPr>
          <p:spPr>
            <a:xfrm>
              <a:off x="820" y="3855"/>
              <a:ext cx="4113" cy="645"/>
            </a:xfrm>
            <a:prstGeom prst="rect">
              <a:avLst/>
            </a:prstGeom>
            <a:noFill/>
            <a:ln w="9525">
              <a:noFill/>
            </a:ln>
            <a:effectLst>
              <a:prstShdw prst="shdw17" dist="17961" dir="13499999">
                <a:srgbClr val="999999"/>
              </a:prstShdw>
            </a:effectLst>
          </p:spPr>
          <p:txBody>
            <a:bodyPr anchor="t" anchorCtr="0">
              <a:spAutoFit/>
            </a:bodyPr>
            <a:p>
              <a:r>
                <a:rPr lang="en-US" altLang="zh-CN" sz="2400">
                  <a:latin typeface="华文细黑" panose="02010600040101010101" charset="-122"/>
                  <a:ea typeface="华文细黑" panose="02010600040101010101" charset="-122"/>
                </a:rPr>
                <a:t>1</a:t>
              </a:r>
              <a:r>
                <a:rPr lang="zh-CN" altLang="en-US" sz="2400" dirty="0">
                  <a:latin typeface="华文细黑" panose="02010600040101010101" charset="-122"/>
                  <a:ea typeface="华文细黑" panose="02010600040101010101" charset="-122"/>
                </a:rPr>
                <a:t>、症状</a:t>
              </a:r>
              <a:endParaRPr lang="zh-CN" altLang="en-US" sz="2400" dirty="0">
                <a:latin typeface="华文细黑" panose="02010600040101010101" charset="-122"/>
                <a:ea typeface="华文细黑" panose="02010600040101010101" charset="-122"/>
              </a:endParaRPr>
            </a:p>
          </p:txBody>
        </p:sp>
      </p:grpSp>
      <p:grpSp>
        <p:nvGrpSpPr>
          <p:cNvPr id="5" name="组合 4"/>
          <p:cNvGrpSpPr/>
          <p:nvPr/>
        </p:nvGrpSpPr>
        <p:grpSpPr>
          <a:xfrm>
            <a:off x="6875145" y="1553845"/>
            <a:ext cx="3435985" cy="4752340"/>
            <a:chOff x="8448" y="2678"/>
            <a:chExt cx="5411" cy="7484"/>
          </a:xfrm>
        </p:grpSpPr>
        <p:pic>
          <p:nvPicPr>
            <p:cNvPr id="46084" name="Picture 5" descr="脱垂3"/>
            <p:cNvPicPr>
              <a:picLocks noChangeAspect="1"/>
            </p:cNvPicPr>
            <p:nvPr/>
          </p:nvPicPr>
          <p:blipFill>
            <a:blip r:embed="rId3"/>
            <a:srcRect t="8897" b="8540"/>
            <a:stretch>
              <a:fillRect/>
            </a:stretch>
          </p:blipFill>
          <p:spPr>
            <a:xfrm>
              <a:off x="8448" y="2678"/>
              <a:ext cx="2777" cy="2947"/>
            </a:xfrm>
            <a:prstGeom prst="rect">
              <a:avLst/>
            </a:prstGeom>
            <a:noFill/>
            <a:ln w="9525">
              <a:noFill/>
            </a:ln>
          </p:spPr>
        </p:pic>
        <p:sp>
          <p:nvSpPr>
            <p:cNvPr id="46085" name="AutoShape 6"/>
            <p:cNvSpPr/>
            <p:nvPr/>
          </p:nvSpPr>
          <p:spPr>
            <a:xfrm>
              <a:off x="11735" y="3245"/>
              <a:ext cx="2125" cy="1160"/>
            </a:xfrm>
            <a:prstGeom prst="borderCallout2">
              <a:avLst>
                <a:gd name="adj1" fmla="val 15519"/>
                <a:gd name="adj2" fmla="val -5648"/>
                <a:gd name="adj3" fmla="val 15519"/>
                <a:gd name="adj4" fmla="val -38704"/>
                <a:gd name="adj5" fmla="val 88361"/>
                <a:gd name="adj6" fmla="val -73060"/>
              </a:avLst>
            </a:prstGeom>
            <a:solidFill>
              <a:srgbClr val="FFFF00">
                <a:alpha val="50195"/>
              </a:srgbClr>
            </a:solidFill>
            <a:ln w="44450" cap="flat" cmpd="sng">
              <a:solidFill>
                <a:schemeClr val="tx1"/>
              </a:solidFill>
              <a:prstDash val="sysDot"/>
              <a:miter/>
              <a:headEnd type="none" w="med" len="med"/>
              <a:tailEnd type="none" w="med" len="med"/>
            </a:ln>
          </p:spPr>
          <p:txBody>
            <a:bodyPr anchor="ctr" anchorCtr="0"/>
            <a:p>
              <a:pPr algn="ctr"/>
              <a:r>
                <a:rPr lang="zh-CN" altLang="en-US" sz="2400" dirty="0">
                  <a:solidFill>
                    <a:srgbClr val="0C0B0A"/>
                  </a:solidFill>
                  <a:latin typeface="Arial" panose="020B0604020202020204" pitchFamily="34" charset="0"/>
                </a:rPr>
                <a:t>宫颈处溃疡</a:t>
              </a:r>
              <a:endParaRPr lang="zh-CN" altLang="en-US" sz="2400" dirty="0">
                <a:solidFill>
                  <a:srgbClr val="0C0B0A"/>
                </a:solidFill>
                <a:latin typeface="Arial" panose="020B0604020202020204" pitchFamily="34" charset="0"/>
              </a:endParaRPr>
            </a:p>
          </p:txBody>
        </p:sp>
        <p:pic>
          <p:nvPicPr>
            <p:cNvPr id="466954" name="尿失禁.wmv">
              <a:hlinkClick r:id="" action="ppaction://media"/>
            </p:cNvPr>
            <p:cNvPicPr>
              <a:picLocks noRot="1" noChangeAspect="1"/>
            </p:cNvPicPr>
            <p:nvPr>
              <a:videoFile r:link="rId4"/>
              <p:extLst>
                <p:ext uri="{DAA4B4D4-6D71-4841-9C94-3DE7FCFB9230}">
                  <p14:media xmlns:p14="http://schemas.microsoft.com/office/powerpoint/2010/main" r:link="rId5"/>
                </p:ext>
              </p:extLst>
            </p:nvPr>
          </p:nvPicPr>
          <p:blipFill>
            <a:blip r:embed="rId6"/>
            <a:srcRect l="16187" t="9149" r="20357" b="9990"/>
            <a:stretch>
              <a:fillRect/>
            </a:stretch>
          </p:blipFill>
          <p:spPr>
            <a:xfrm>
              <a:off x="9583" y="5740"/>
              <a:ext cx="4255" cy="4423"/>
            </a:xfrm>
            <a:prstGeom prst="rect">
              <a:avLst/>
            </a:prstGeom>
            <a:noFill/>
            <a:ln w="9525">
              <a:noFill/>
            </a:ln>
          </p:spPr>
        </p:pic>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video fullScrn="0">
              <p:cMediaNode>
                <p:cTn id="2" fill="hold" display="1">
                  <p:stCondLst>
                    <p:cond delay="indefinite"/>
                  </p:stCondLst>
                </p:cTn>
                <p:tgtEl>
                  <p:spTgt spid="466954"/>
                </p:tgtEl>
              </p:cMediaNode>
            </p:vide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157480" y="812800"/>
            <a:ext cx="11793855" cy="586359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3" name="Title 6"/>
          <p:cNvSpPr txBox="1"/>
          <p:nvPr>
            <p:custDataLst>
              <p:tags r:id="rId2"/>
            </p:custDataLst>
          </p:nvPr>
        </p:nvSpPr>
        <p:spPr>
          <a:xfrm>
            <a:off x="661035" y="97155"/>
            <a:ext cx="4154170" cy="52387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493395" y="1344295"/>
            <a:ext cx="10667365" cy="4787900"/>
            <a:chOff x="510" y="2088"/>
            <a:chExt cx="13428" cy="7540"/>
          </a:xfrm>
        </p:grpSpPr>
        <p:sp>
          <p:nvSpPr>
            <p:cNvPr id="47105" name="Text Box 3"/>
            <p:cNvSpPr txBox="1"/>
            <p:nvPr/>
          </p:nvSpPr>
          <p:spPr>
            <a:xfrm>
              <a:off x="738" y="4833"/>
              <a:ext cx="13200" cy="4795"/>
            </a:xfrm>
            <a:prstGeom prst="rect">
              <a:avLst/>
            </a:prstGeom>
            <a:noFill/>
            <a:ln w="9525">
              <a:noFill/>
            </a:ln>
          </p:spPr>
          <p:txBody>
            <a:bodyPr anchor="t" anchorCtr="0">
              <a:spAutoFit/>
            </a:bodyPr>
            <a:p>
              <a:pPr>
                <a:lnSpc>
                  <a:spcPct val="120000"/>
                </a:lnSpc>
                <a:spcBef>
                  <a:spcPct val="20000"/>
                </a:spcBef>
                <a:buClr>
                  <a:schemeClr val="accent1"/>
                </a:buClr>
                <a:buFont typeface="Wingdings" panose="05000000000000000000" pitchFamily="2" charset="2"/>
                <a:buChar char="n"/>
              </a:pPr>
              <a:r>
                <a:rPr lang="zh-CN" altLang="en-US" sz="2400" dirty="0">
                  <a:latin typeface="楷体_GB2312" pitchFamily="49" charset="-122"/>
                  <a:ea typeface="华文细黑" panose="02010600040101010101" charset="-122"/>
                </a:rPr>
                <a:t>Ⅰ度轻型：宫颈外口距处女膜＜4</a:t>
              </a:r>
              <a:r>
                <a:rPr lang="en-US" altLang="zh-CN" sz="2400">
                  <a:latin typeface="楷体_GB2312" pitchFamily="49" charset="-122"/>
                  <a:ea typeface="华文细黑" panose="02010600040101010101" charset="-122"/>
                </a:rPr>
                <a:t>cm,</a:t>
              </a:r>
              <a:r>
                <a:rPr lang="zh-CN" altLang="en-US" sz="2400" dirty="0">
                  <a:latin typeface="楷体_GB2312" pitchFamily="49" charset="-122"/>
                  <a:ea typeface="华文细黑" panose="02010600040101010101" charset="-122"/>
                </a:rPr>
                <a:t>但未达处女膜缘</a:t>
              </a:r>
              <a:endParaRPr lang="zh-CN" altLang="en-US" sz="2400" dirty="0">
                <a:latin typeface="楷体_GB2312" pitchFamily="49" charset="-122"/>
                <a:ea typeface="华文细黑" panose="02010600040101010101" charset="-122"/>
              </a:endParaRPr>
            </a:p>
            <a:p>
              <a:pPr>
                <a:lnSpc>
                  <a:spcPct val="120000"/>
                </a:lnSpc>
                <a:spcBef>
                  <a:spcPct val="20000"/>
                </a:spcBef>
                <a:buClr>
                  <a:schemeClr val="accent1"/>
                </a:buClr>
                <a:buFont typeface="Wingdings" panose="05000000000000000000" pitchFamily="2" charset="2"/>
                <a:buChar char="n"/>
              </a:pPr>
              <a:r>
                <a:rPr lang="zh-CN" altLang="en-US" sz="2400" dirty="0">
                  <a:latin typeface="楷体_GB2312" pitchFamily="49" charset="-122"/>
                  <a:ea typeface="华文细黑" panose="02010600040101010101" charset="-122"/>
                </a:rPr>
                <a:t>Ⅰ度重型：宫颈外口已达处女膜缘，但未超出，在阴道口可以看到宫颈</a:t>
              </a:r>
              <a:endParaRPr lang="zh-CN" altLang="en-US" sz="2400" dirty="0">
                <a:latin typeface="楷体_GB2312" pitchFamily="49" charset="-122"/>
                <a:ea typeface="华文细黑" panose="02010600040101010101" charset="-122"/>
              </a:endParaRPr>
            </a:p>
            <a:p>
              <a:pPr>
                <a:lnSpc>
                  <a:spcPct val="120000"/>
                </a:lnSpc>
                <a:spcBef>
                  <a:spcPct val="20000"/>
                </a:spcBef>
                <a:buClr>
                  <a:schemeClr val="accent1"/>
                </a:buClr>
                <a:buFont typeface="Wingdings" panose="05000000000000000000" pitchFamily="2" charset="2"/>
                <a:buChar char="n"/>
              </a:pPr>
              <a:r>
                <a:rPr lang="zh-CN" altLang="en-US" sz="2400" dirty="0">
                  <a:latin typeface="楷体_GB2312" pitchFamily="49" charset="-122"/>
                  <a:ea typeface="华文细黑" panose="02010600040101010101" charset="-122"/>
                </a:rPr>
                <a:t>Ⅱ度轻型：宫颈已脱出阴道口外，但宫体还在阴道内</a:t>
              </a:r>
              <a:endParaRPr lang="zh-CN" altLang="en-US" sz="2400" dirty="0">
                <a:latin typeface="楷体_GB2312" pitchFamily="49" charset="-122"/>
                <a:ea typeface="华文细黑" panose="02010600040101010101" charset="-122"/>
              </a:endParaRPr>
            </a:p>
            <a:p>
              <a:pPr>
                <a:lnSpc>
                  <a:spcPct val="120000"/>
                </a:lnSpc>
                <a:spcBef>
                  <a:spcPct val="20000"/>
                </a:spcBef>
                <a:buClr>
                  <a:schemeClr val="accent1"/>
                </a:buClr>
                <a:buFont typeface="Wingdings" panose="05000000000000000000" pitchFamily="2" charset="2"/>
                <a:buChar char="n"/>
              </a:pPr>
              <a:r>
                <a:rPr lang="zh-CN" altLang="en-US" sz="2400" dirty="0">
                  <a:latin typeface="楷体_GB2312" pitchFamily="49" charset="-122"/>
                  <a:ea typeface="华文细黑" panose="02010600040101010101" charset="-122"/>
                </a:rPr>
                <a:t>Ⅱ度重型：宫颈和部分宫体已脱出阴道口外</a:t>
              </a:r>
              <a:endParaRPr lang="zh-CN" altLang="en-US" sz="2400" dirty="0">
                <a:latin typeface="楷体_GB2312" pitchFamily="49" charset="-122"/>
                <a:ea typeface="华文细黑" panose="02010600040101010101" charset="-122"/>
              </a:endParaRPr>
            </a:p>
            <a:p>
              <a:pPr>
                <a:lnSpc>
                  <a:spcPct val="120000"/>
                </a:lnSpc>
                <a:spcBef>
                  <a:spcPct val="20000"/>
                </a:spcBef>
                <a:buClr>
                  <a:schemeClr val="accent1"/>
                </a:buClr>
                <a:buFont typeface="Wingdings" panose="05000000000000000000" pitchFamily="2" charset="2"/>
                <a:buChar char="n"/>
              </a:pPr>
              <a:r>
                <a:rPr lang="zh-CN" altLang="en-US" sz="2400" dirty="0">
                  <a:latin typeface="楷体_GB2312" pitchFamily="49" charset="-122"/>
                  <a:ea typeface="华文细黑" panose="02010600040101010101" charset="-122"/>
                </a:rPr>
                <a:t>Ⅲ度：    宫颈和宫体全部脱出阴道口外</a:t>
              </a:r>
              <a:endParaRPr lang="zh-CN" altLang="en-US" sz="2400" dirty="0">
                <a:latin typeface="楷体_GB2312" pitchFamily="49" charset="-122"/>
                <a:ea typeface="华文细黑" panose="02010600040101010101" charset="-122"/>
              </a:endParaRPr>
            </a:p>
          </p:txBody>
        </p:sp>
        <p:sp>
          <p:nvSpPr>
            <p:cNvPr id="47106" name="矩形 381955"/>
            <p:cNvSpPr/>
            <p:nvPr/>
          </p:nvSpPr>
          <p:spPr>
            <a:xfrm>
              <a:off x="510" y="2088"/>
              <a:ext cx="13415" cy="1307"/>
            </a:xfrm>
            <a:prstGeom prst="rect">
              <a:avLst/>
            </a:prstGeom>
            <a:noFill/>
            <a:ln w="9525">
              <a:noFill/>
            </a:ln>
            <a:effectLst>
              <a:prstShdw prst="shdw17" dist="17961" dir="13499999">
                <a:srgbClr val="999999"/>
              </a:prstShdw>
            </a:effectLst>
          </p:spPr>
          <p:txBody>
            <a:bodyPr wrap="square" anchor="ctr" anchorCtr="0">
              <a:spAutoFit/>
            </a:bodyPr>
            <a:p>
              <a:r>
                <a:rPr lang="en-US" altLang="zh-CN" sz="2400">
                  <a:latin typeface="楷体_GB2312" pitchFamily="49" charset="-122"/>
                  <a:ea typeface="华文细黑" panose="02010600040101010101" charset="-122"/>
                </a:rPr>
                <a:t>2</a:t>
              </a:r>
              <a:r>
                <a:rPr lang="zh-CN" altLang="en-US" sz="2400" dirty="0">
                  <a:latin typeface="楷体_GB2312" pitchFamily="49" charset="-122"/>
                  <a:ea typeface="华文细黑" panose="02010600040101010101" charset="-122"/>
                </a:rPr>
                <a:t>．体征   </a:t>
              </a:r>
              <a:endParaRPr lang="zh-CN" altLang="en-US" sz="2400" dirty="0">
                <a:latin typeface="楷体_GB2312" pitchFamily="49" charset="-122"/>
                <a:ea typeface="华文细黑" panose="02010600040101010101" charset="-122"/>
              </a:endParaRPr>
            </a:p>
            <a:p>
              <a:r>
                <a:rPr lang="zh-CN" altLang="en-US" sz="2400" dirty="0">
                  <a:latin typeface="楷体_GB2312" pitchFamily="49" charset="-122"/>
                  <a:ea typeface="华文细黑" panose="02010600040101010101" charset="-122"/>
                </a:rPr>
                <a:t>  病人屏气增加腹压可见子宫脱出，合并有膀胱、直肠膨出。</a:t>
              </a:r>
              <a:r>
                <a:rPr lang="zh-CN" altLang="en-US" dirty="0">
                  <a:latin typeface="Times New Roman" panose="02020603050405020304" pitchFamily="18" charset="0"/>
                </a:rPr>
                <a:t> </a:t>
              </a:r>
              <a:endParaRPr lang="zh-CN" altLang="en-US" dirty="0">
                <a:latin typeface="Times New Roman" panose="02020603050405020304" pitchFamily="18" charset="0"/>
              </a:endParaRPr>
            </a:p>
          </p:txBody>
        </p:sp>
        <p:sp>
          <p:nvSpPr>
            <p:cNvPr id="47107" name="矩形 381956"/>
            <p:cNvSpPr/>
            <p:nvPr/>
          </p:nvSpPr>
          <p:spPr>
            <a:xfrm>
              <a:off x="623" y="3813"/>
              <a:ext cx="6280" cy="725"/>
            </a:xfrm>
            <a:prstGeom prst="rect">
              <a:avLst/>
            </a:prstGeom>
            <a:noFill/>
            <a:ln w="9525">
              <a:noFill/>
            </a:ln>
            <a:effectLst>
              <a:prstShdw prst="shdw17" dist="17961" dir="13499999">
                <a:srgbClr val="999999"/>
              </a:prstShdw>
            </a:effectLst>
          </p:spPr>
          <p:txBody>
            <a:bodyPr anchor="t" anchorCtr="0">
              <a:spAutoFit/>
            </a:bodyPr>
            <a:p>
              <a:r>
                <a:rPr lang="en-US" altLang="zh-CN" sz="2400">
                  <a:latin typeface="楷体_GB2312" pitchFamily="49" charset="-122"/>
                  <a:ea typeface="华文细黑" panose="02010600040101010101" charset="-122"/>
                </a:rPr>
                <a:t>3</a:t>
              </a:r>
              <a:r>
                <a:rPr lang="zh-CN" altLang="en-US" sz="2400" dirty="0">
                  <a:latin typeface="楷体_GB2312" pitchFamily="49" charset="-122"/>
                  <a:ea typeface="华文细黑" panose="02010600040101010101" charset="-122"/>
                </a:rPr>
                <a:t>．临床分度 </a:t>
              </a:r>
              <a:endParaRPr lang="zh-CN" altLang="en-US" sz="2400" dirty="0">
                <a:latin typeface="楷体_GB2312" pitchFamily="49" charset="-122"/>
                <a:ea typeface="华文细黑" panose="0201060004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157480" y="812800"/>
            <a:ext cx="11793855" cy="586359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3" name="Title 6"/>
          <p:cNvSpPr txBox="1"/>
          <p:nvPr>
            <p:custDataLst>
              <p:tags r:id="rId2"/>
            </p:custDataLst>
          </p:nvPr>
        </p:nvSpPr>
        <p:spPr>
          <a:xfrm>
            <a:off x="661035" y="97155"/>
            <a:ext cx="4154170" cy="52387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940435" y="1103630"/>
            <a:ext cx="10204450" cy="5738495"/>
            <a:chOff x="225" y="443"/>
            <a:chExt cx="13890" cy="9801"/>
          </a:xfrm>
        </p:grpSpPr>
        <p:pic>
          <p:nvPicPr>
            <p:cNvPr id="49153" name="Picture 2" descr="1du"/>
            <p:cNvPicPr>
              <a:picLocks noChangeAspect="1"/>
            </p:cNvPicPr>
            <p:nvPr>
              <p:custDataLst>
                <p:tags r:id="rId3"/>
              </p:custDataLst>
            </p:nvPr>
          </p:nvPicPr>
          <p:blipFill>
            <a:blip r:embed="rId4">
              <a:lum bright="17999" contrast="6000"/>
            </a:blip>
            <a:srcRect l="21239" t="7518" r="9251"/>
            <a:stretch>
              <a:fillRect/>
            </a:stretch>
          </p:blipFill>
          <p:spPr>
            <a:xfrm>
              <a:off x="225" y="1800"/>
              <a:ext cx="4320" cy="4705"/>
            </a:xfrm>
            <a:prstGeom prst="rect">
              <a:avLst/>
            </a:prstGeom>
            <a:noFill/>
            <a:ln w="9525">
              <a:noFill/>
            </a:ln>
          </p:spPr>
        </p:pic>
        <p:pic>
          <p:nvPicPr>
            <p:cNvPr id="49154" name="Picture 3" descr="2du"/>
            <p:cNvPicPr>
              <a:picLocks noChangeAspect="1"/>
            </p:cNvPicPr>
            <p:nvPr>
              <p:custDataLst>
                <p:tags r:id="rId5"/>
              </p:custDataLst>
            </p:nvPr>
          </p:nvPicPr>
          <p:blipFill>
            <a:blip r:embed="rId6">
              <a:lum bright="12000"/>
            </a:blip>
            <a:srcRect l="17798" t="8342" r="14009" b="3712"/>
            <a:stretch>
              <a:fillRect/>
            </a:stretch>
          </p:blipFill>
          <p:spPr>
            <a:xfrm>
              <a:off x="4950" y="3150"/>
              <a:ext cx="4320" cy="4560"/>
            </a:xfrm>
            <a:prstGeom prst="rect">
              <a:avLst/>
            </a:prstGeom>
            <a:noFill/>
            <a:ln w="9525">
              <a:noFill/>
            </a:ln>
          </p:spPr>
        </p:pic>
        <p:pic>
          <p:nvPicPr>
            <p:cNvPr id="49155" name="Picture 4" descr="3du"/>
            <p:cNvPicPr>
              <a:picLocks noChangeAspect="1"/>
            </p:cNvPicPr>
            <p:nvPr>
              <p:custDataLst>
                <p:tags r:id="rId7"/>
              </p:custDataLst>
            </p:nvPr>
          </p:nvPicPr>
          <p:blipFill>
            <a:blip r:embed="rId8">
              <a:lum bright="6000" contrast="6000"/>
            </a:blip>
            <a:srcRect l="17798" r="12115"/>
            <a:stretch>
              <a:fillRect/>
            </a:stretch>
          </p:blipFill>
          <p:spPr>
            <a:xfrm>
              <a:off x="9675" y="4275"/>
              <a:ext cx="4440" cy="5185"/>
            </a:xfrm>
            <a:prstGeom prst="rect">
              <a:avLst/>
            </a:prstGeom>
            <a:noFill/>
            <a:ln w="9525">
              <a:noFill/>
            </a:ln>
          </p:spPr>
        </p:pic>
        <p:sp>
          <p:nvSpPr>
            <p:cNvPr id="49157" name="Rectangle 6"/>
            <p:cNvSpPr/>
            <p:nvPr>
              <p:custDataLst>
                <p:tags r:id="rId9"/>
              </p:custDataLst>
            </p:nvPr>
          </p:nvSpPr>
          <p:spPr>
            <a:xfrm>
              <a:off x="1125" y="6638"/>
              <a:ext cx="1910" cy="681"/>
            </a:xfrm>
            <a:prstGeom prst="rect">
              <a:avLst/>
            </a:prstGeom>
            <a:noFill/>
            <a:ln w="9525">
              <a:noFill/>
            </a:ln>
          </p:spPr>
          <p:txBody>
            <a:bodyPr wrap="square" anchor="t" anchorCtr="0">
              <a:spAutoFit/>
            </a:bodyPr>
            <a:p>
              <a:pPr algn="ctr"/>
              <a:r>
                <a:rPr lang="zh-CN" altLang="en-US" sz="2000" dirty="0">
                  <a:latin typeface="楷体_GB2312" pitchFamily="49" charset="-122"/>
                  <a:ea typeface="华文细黑" panose="02010600040101010101" charset="-122"/>
                </a:rPr>
                <a:t>Ⅰ</a:t>
              </a:r>
              <a:r>
                <a:rPr lang="zh-CN" altLang="en-US" sz="2000" dirty="0">
                  <a:solidFill>
                    <a:schemeClr val="tx2"/>
                  </a:solidFill>
                  <a:latin typeface="华文细黑" panose="02010600040101010101" charset="-122"/>
                  <a:ea typeface="华文细黑" panose="02010600040101010101" charset="-122"/>
                </a:rPr>
                <a:t>度重型</a:t>
              </a:r>
              <a:endParaRPr lang="zh-CN" altLang="en-US" sz="2000" dirty="0">
                <a:solidFill>
                  <a:schemeClr val="tx2"/>
                </a:solidFill>
                <a:latin typeface="华文细黑" panose="02010600040101010101" charset="-122"/>
                <a:ea typeface="华文细黑" panose="02010600040101010101" charset="-122"/>
              </a:endParaRPr>
            </a:p>
          </p:txBody>
        </p:sp>
        <p:sp>
          <p:nvSpPr>
            <p:cNvPr id="49158" name="Rectangle 7"/>
            <p:cNvSpPr/>
            <p:nvPr>
              <p:custDataLst>
                <p:tags r:id="rId10"/>
              </p:custDataLst>
            </p:nvPr>
          </p:nvSpPr>
          <p:spPr>
            <a:xfrm>
              <a:off x="6300" y="7875"/>
              <a:ext cx="1910" cy="681"/>
            </a:xfrm>
            <a:prstGeom prst="rect">
              <a:avLst/>
            </a:prstGeom>
            <a:noFill/>
            <a:ln w="9525">
              <a:noFill/>
            </a:ln>
          </p:spPr>
          <p:txBody>
            <a:bodyPr wrap="square" anchor="t" anchorCtr="0">
              <a:spAutoFit/>
            </a:bodyPr>
            <a:p>
              <a:pPr algn="ctr"/>
              <a:r>
                <a:rPr lang="zh-CN" altLang="en-US" sz="2000" dirty="0">
                  <a:latin typeface="楷体_GB2312" pitchFamily="49" charset="-122"/>
                  <a:ea typeface="华文细黑" panose="02010600040101010101" charset="-122"/>
                </a:rPr>
                <a:t>Ⅱ</a:t>
              </a:r>
              <a:r>
                <a:rPr lang="zh-CN" altLang="en-US" sz="2000" dirty="0">
                  <a:solidFill>
                    <a:schemeClr val="tx2"/>
                  </a:solidFill>
                  <a:latin typeface="华文细黑" panose="02010600040101010101" charset="-122"/>
                  <a:ea typeface="华文细黑" panose="02010600040101010101" charset="-122"/>
                </a:rPr>
                <a:t>度轻型</a:t>
              </a:r>
              <a:endParaRPr lang="zh-CN" altLang="en-US" sz="2000" dirty="0">
                <a:solidFill>
                  <a:schemeClr val="tx2"/>
                </a:solidFill>
                <a:latin typeface="华文细黑" panose="02010600040101010101" charset="-122"/>
                <a:ea typeface="华文细黑" panose="02010600040101010101" charset="-122"/>
              </a:endParaRPr>
            </a:p>
          </p:txBody>
        </p:sp>
        <p:sp>
          <p:nvSpPr>
            <p:cNvPr id="49159" name="Rectangle 8"/>
            <p:cNvSpPr/>
            <p:nvPr>
              <p:custDataLst>
                <p:tags r:id="rId11"/>
              </p:custDataLst>
            </p:nvPr>
          </p:nvSpPr>
          <p:spPr>
            <a:xfrm>
              <a:off x="11363" y="9563"/>
              <a:ext cx="1100" cy="681"/>
            </a:xfrm>
            <a:prstGeom prst="rect">
              <a:avLst/>
            </a:prstGeom>
            <a:noFill/>
            <a:ln w="9525">
              <a:noFill/>
            </a:ln>
          </p:spPr>
          <p:txBody>
            <a:bodyPr wrap="square" anchor="t" anchorCtr="0">
              <a:spAutoFit/>
            </a:bodyPr>
            <a:p>
              <a:pPr algn="ctr"/>
              <a:r>
                <a:rPr lang="zh-CN" altLang="en-US" sz="2000" dirty="0">
                  <a:latin typeface="楷体_GB2312" pitchFamily="49" charset="-122"/>
                  <a:ea typeface="华文细黑" panose="02010600040101010101" charset="-122"/>
                </a:rPr>
                <a:t>Ⅲ</a:t>
              </a:r>
              <a:r>
                <a:rPr lang="zh-CN" altLang="en-US" sz="2000" dirty="0">
                  <a:solidFill>
                    <a:schemeClr val="tx2"/>
                  </a:solidFill>
                  <a:latin typeface="华文细黑" panose="02010600040101010101" charset="-122"/>
                  <a:ea typeface="华文细黑" panose="02010600040101010101" charset="-122"/>
                </a:rPr>
                <a:t>度</a:t>
              </a:r>
              <a:endParaRPr lang="zh-CN" altLang="en-US" sz="2000" dirty="0">
                <a:solidFill>
                  <a:schemeClr val="tx2"/>
                </a:solidFill>
                <a:latin typeface="华文细黑" panose="02010600040101010101" charset="-122"/>
                <a:ea typeface="华文细黑" panose="02010600040101010101" charset="-122"/>
              </a:endParaRPr>
            </a:p>
          </p:txBody>
        </p:sp>
        <p:sp>
          <p:nvSpPr>
            <p:cNvPr id="49160" name="Rectangle 2"/>
            <p:cNvSpPr txBox="1"/>
            <p:nvPr/>
          </p:nvSpPr>
          <p:spPr>
            <a:xfrm>
              <a:off x="450" y="443"/>
              <a:ext cx="12925" cy="1020"/>
            </a:xfrm>
            <a:prstGeom prst="rect">
              <a:avLst/>
            </a:prstGeom>
            <a:noFill/>
            <a:ln w="9525">
              <a:noFill/>
            </a:ln>
          </p:spPr>
          <p:txBody>
            <a:bodyPr anchor="t" anchorCtr="0"/>
            <a:p>
              <a:pPr>
                <a:buClrTx/>
                <a:buFontTx/>
              </a:pPr>
              <a:r>
                <a:rPr lang="en-US" altLang="zh-CN" sz="3600">
                  <a:latin typeface="Arial" panose="020B0604020202020204" pitchFamily="34" charset="0"/>
                  <a:ea typeface="黑体" panose="02010609060101010101" charset="-122"/>
                </a:rPr>
                <a:t>【</a:t>
              </a:r>
              <a:r>
                <a:rPr lang="zh-CN" altLang="en-US" sz="3600">
                  <a:latin typeface="Arial" panose="020B0604020202020204" pitchFamily="34" charset="0"/>
                  <a:ea typeface="黑体" panose="02010609060101010101" charset="-122"/>
                </a:rPr>
                <a:t>临床分度</a:t>
              </a:r>
              <a:r>
                <a:rPr lang="en-US" altLang="zh-CN" sz="3600">
                  <a:latin typeface="Arial" panose="020B0604020202020204" pitchFamily="34" charset="0"/>
                  <a:ea typeface="黑体" panose="02010609060101010101" charset="-122"/>
                </a:rPr>
                <a:t>】</a:t>
              </a:r>
              <a:endParaRPr lang="en-US" altLang="zh-CN" sz="3600" dirty="0">
                <a:latin typeface="Arial" panose="020B0604020202020204" pitchFamily="34" charset="0"/>
                <a:ea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157480" y="812800"/>
            <a:ext cx="11793855" cy="586359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3" name="Title 6"/>
          <p:cNvSpPr txBox="1"/>
          <p:nvPr>
            <p:custDataLst>
              <p:tags r:id="rId2"/>
            </p:custDataLst>
          </p:nvPr>
        </p:nvSpPr>
        <p:spPr>
          <a:xfrm>
            <a:off x="1395730" y="1268730"/>
            <a:ext cx="4154170" cy="52387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0177" name="Rectangle 8"/>
          <p:cNvSpPr/>
          <p:nvPr/>
        </p:nvSpPr>
        <p:spPr>
          <a:xfrm>
            <a:off x="395605" y="1268730"/>
            <a:ext cx="11155680" cy="1910715"/>
          </a:xfrm>
          <a:prstGeom prst="rect">
            <a:avLst/>
          </a:prstGeom>
          <a:noFill/>
          <a:ln w="9525">
            <a:noFill/>
          </a:ln>
        </p:spPr>
        <p:txBody>
          <a:bodyPr anchor="t" anchorCtr="0"/>
          <a:p>
            <a:pPr marL="609600" indent="-609600">
              <a:lnSpc>
                <a:spcPct val="120000"/>
              </a:lnSpc>
              <a:spcBef>
                <a:spcPct val="20000"/>
              </a:spcBef>
              <a:buClr>
                <a:schemeClr val="accent2"/>
              </a:buClr>
              <a:buSzPct val="80000"/>
              <a:buFont typeface="Wingdings" panose="05000000000000000000" pitchFamily="2" charset="2"/>
            </a:pPr>
            <a:r>
              <a:rPr lang="zh-CN" altLang="en-US" sz="2400" dirty="0">
                <a:latin typeface="华文细黑" panose="02010600040101010101" charset="-122"/>
                <a:ea typeface="华文细黑" panose="02010600040101010101" charset="-122"/>
              </a:rPr>
              <a:t>（三）心理社会评估 </a:t>
            </a:r>
            <a:endParaRPr lang="zh-CN" altLang="en-US" sz="2400" dirty="0">
              <a:latin typeface="华文细黑" panose="02010600040101010101" charset="-122"/>
              <a:ea typeface="华文细黑" panose="02010600040101010101" charset="-122"/>
            </a:endParaRPr>
          </a:p>
          <a:p>
            <a:pPr marL="609600" indent="-609600">
              <a:lnSpc>
                <a:spcPct val="120000"/>
              </a:lnSpc>
              <a:spcBef>
                <a:spcPct val="20000"/>
              </a:spcBef>
            </a:pPr>
            <a:r>
              <a:rPr lang="zh-CN" altLang="en-US" sz="2400" dirty="0">
                <a:latin typeface="华文细黑" panose="02010600040101010101" charset="-122"/>
                <a:ea typeface="华文细黑" panose="02010600040101010101" charset="-122"/>
              </a:rPr>
              <a:t>     长期腰骶部酸痛和子宫脱出使行动不便，影响病人的工作和生活，严重者性生活也受到 影响，病人常出现焦虑情绪低落等。评估病人对子宫脱垂的感受，社会（家庭）支持的方式及强度。</a:t>
            </a:r>
            <a:endParaRPr lang="zh-CN" altLang="en-US" sz="2400" dirty="0">
              <a:latin typeface="华文细黑" panose="02010600040101010101" charset="-122"/>
              <a:ea typeface="华文细黑" panose="02010600040101010101" charset="-122"/>
            </a:endParaRPr>
          </a:p>
        </p:txBody>
      </p:sp>
      <p:sp>
        <p:nvSpPr>
          <p:cNvPr id="51201" name="Rectangle 2"/>
          <p:cNvSpPr>
            <a:spLocks noGrp="1"/>
          </p:cNvSpPr>
          <p:nvPr>
            <p:ph type="title" idx="4294967295"/>
          </p:nvPr>
        </p:nvSpPr>
        <p:spPr>
          <a:xfrm>
            <a:off x="1003935" y="4309745"/>
            <a:ext cx="10185400" cy="1578610"/>
          </a:xfrm>
        </p:spPr>
        <p:txBody>
          <a:bodyPr vert="horz" wrap="square" lIns="91440" tIns="45720" rIns="91440" bIns="45720" anchor="ctr" anchorCtr="0"/>
          <a:p>
            <a:pPr eaLnBrk="1" hangingPunct="1">
              <a:lnSpc>
                <a:spcPct val="150000"/>
              </a:lnSpc>
            </a:pPr>
            <a:r>
              <a:rPr lang="zh-CN" altLang="en-US" sz="2800" dirty="0">
                <a:latin typeface="楷体_GB2312" pitchFamily="49" charset="-122"/>
                <a:ea typeface="华文细黑" panose="02010600040101010101" charset="-122"/>
              </a:rPr>
              <a:t>加强/恢复盆底组织及子宫周围韧带的支持作用。</a:t>
            </a:r>
            <a:br>
              <a:rPr lang="zh-CN" altLang="en-US" sz="2800" dirty="0">
                <a:latin typeface="楷体_GB2312" pitchFamily="49" charset="-122"/>
                <a:ea typeface="华文细黑" panose="02010600040101010101" charset="-122"/>
              </a:rPr>
            </a:br>
            <a:r>
              <a:rPr lang="zh-CN" altLang="en-US" sz="2800" dirty="0">
                <a:latin typeface="楷体_GB2312" pitchFamily="49" charset="-122"/>
                <a:ea typeface="华文细黑" panose="02010600040101010101" charset="-122"/>
              </a:rPr>
              <a:t>有症状者可采用保守或手术治疗，以安全简单和有效为原则。</a:t>
            </a:r>
            <a:r>
              <a:rPr lang="zh-CN" altLang="en-US" sz="2800" dirty="0"/>
              <a:t> </a:t>
            </a:r>
            <a:endParaRPr lang="zh-CN" altLang="en-US" sz="2800" dirty="0"/>
          </a:p>
        </p:txBody>
      </p:sp>
      <p:sp>
        <p:nvSpPr>
          <p:cNvPr id="51202" name="Rectangle 2"/>
          <p:cNvSpPr/>
          <p:nvPr/>
        </p:nvSpPr>
        <p:spPr>
          <a:xfrm>
            <a:off x="1003935" y="3826828"/>
            <a:ext cx="8207375" cy="647700"/>
          </a:xfrm>
          <a:prstGeom prst="rect">
            <a:avLst/>
          </a:prstGeom>
          <a:noFill/>
          <a:ln w="9525">
            <a:noFill/>
          </a:ln>
        </p:spPr>
        <p:txBody>
          <a:bodyPr anchor="ctr" anchorCtr="0"/>
          <a:p>
            <a:r>
              <a:rPr lang="en-US" altLang="zh-CN" sz="2800">
                <a:latin typeface="Arial" panose="020B0604020202020204" pitchFamily="34" charset="0"/>
                <a:ea typeface="黑体" panose="02010609060101010101" charset="-122"/>
              </a:rPr>
              <a:t>【</a:t>
            </a:r>
            <a:r>
              <a:rPr lang="zh-CN" altLang="en-US" sz="2800" dirty="0">
                <a:latin typeface="Arial" panose="020B0604020202020204" pitchFamily="34" charset="0"/>
                <a:ea typeface="黑体" panose="02010609060101010101" charset="-122"/>
              </a:rPr>
              <a:t>处理原则】</a:t>
            </a:r>
            <a:endParaRPr lang="zh-CN" altLang="en-US" sz="2800" dirty="0">
              <a:latin typeface="Arial" panose="020B0604020202020204" pitchFamily="34" charset="0"/>
              <a:ea typeface="黑体" panose="02010609060101010101" charset="-122"/>
            </a:endParaRPr>
          </a:p>
        </p:txBody>
      </p:sp>
      <p:sp>
        <p:nvSpPr>
          <p:cNvPr id="2" name="Title 6"/>
          <p:cNvSpPr txBox="1"/>
          <p:nvPr>
            <p:custDataLst>
              <p:tags r:id="rId3"/>
            </p:custDataLst>
          </p:nvPr>
        </p:nvSpPr>
        <p:spPr>
          <a:xfrm>
            <a:off x="661035" y="97155"/>
            <a:ext cx="4154170" cy="52387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17" name="组合 16"/>
          <p:cNvGrpSpPr/>
          <p:nvPr>
            <p:custDataLst>
              <p:tags r:id="rId2"/>
            </p:custDataLst>
          </p:nvPr>
        </p:nvGrpSpPr>
        <p:grpSpPr>
          <a:xfrm>
            <a:off x="3967480" y="972185"/>
            <a:ext cx="4610735" cy="791845"/>
            <a:chOff x="1397186" y="3857714"/>
            <a:chExt cx="4055189" cy="549605"/>
          </a:xfrm>
        </p:grpSpPr>
        <p:sp>
          <p:nvSpPr>
            <p:cNvPr id="54" name="_14"/>
            <p:cNvSpPr txBox="1">
              <a:spLocks noChangeArrowheads="1"/>
            </p:cNvSpPr>
            <p:nvPr>
              <p:custDataLst>
                <p:tags r:id="rId3"/>
              </p:custDataLst>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任务一</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55" name="矩形 54"/>
            <p:cNvSpPr/>
            <p:nvPr>
              <p:custDataLst>
                <p:tags r:id="rId4"/>
              </p:custDataLst>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会阴部手术病人的一般护理</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3" name="组合 22"/>
          <p:cNvGrpSpPr/>
          <p:nvPr>
            <p:custDataLst>
              <p:tags r:id="rId5"/>
            </p:custDataLst>
          </p:nvPr>
        </p:nvGrpSpPr>
        <p:grpSpPr>
          <a:xfrm>
            <a:off x="3968115" y="2222500"/>
            <a:ext cx="4610100" cy="727710"/>
            <a:chOff x="1397186" y="3857714"/>
            <a:chExt cx="4225649" cy="549605"/>
          </a:xfrm>
        </p:grpSpPr>
        <p:sp>
          <p:nvSpPr>
            <p:cNvPr id="24" name="_14"/>
            <p:cNvSpPr txBox="1">
              <a:spLocks noChangeArrowheads="1"/>
            </p:cNvSpPr>
            <p:nvPr>
              <p:custDataLst>
                <p:tags r:id="rId6"/>
              </p:custDataLst>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任务二</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5" name="矩形 24"/>
            <p:cNvSpPr/>
            <p:nvPr>
              <p:custDataLst>
                <p:tags r:id="rId7"/>
              </p:custDataLst>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外阴鳞状细胞癌</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9" name="组合 28"/>
          <p:cNvGrpSpPr/>
          <p:nvPr>
            <p:custDataLst>
              <p:tags r:id="rId8"/>
            </p:custDataLst>
          </p:nvPr>
        </p:nvGrpSpPr>
        <p:grpSpPr>
          <a:xfrm>
            <a:off x="3968115" y="3647440"/>
            <a:ext cx="4610100" cy="759460"/>
            <a:chOff x="1397186" y="3857714"/>
            <a:chExt cx="4055189" cy="549605"/>
          </a:xfrm>
        </p:grpSpPr>
        <p:sp>
          <p:nvSpPr>
            <p:cNvPr id="31" name="_14"/>
            <p:cNvSpPr txBox="1">
              <a:spLocks noChangeArrowheads="1"/>
            </p:cNvSpPr>
            <p:nvPr>
              <p:custDataLst>
                <p:tags r:id="rId9"/>
              </p:custDataLst>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任务三</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3" name="矩形 32"/>
            <p:cNvSpPr/>
            <p:nvPr>
              <p:custDataLst>
                <p:tags r:id="rId10"/>
              </p:custDataLst>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子宫脱垂</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0" name="组合 39"/>
          <p:cNvGrpSpPr/>
          <p:nvPr>
            <p:custDataLst>
              <p:tags r:id="rId11"/>
            </p:custDataLst>
          </p:nvPr>
        </p:nvGrpSpPr>
        <p:grpSpPr>
          <a:xfrm>
            <a:off x="4010025" y="5072380"/>
            <a:ext cx="4567555" cy="864870"/>
            <a:chOff x="1397186" y="3857714"/>
            <a:chExt cx="4225649" cy="549605"/>
          </a:xfrm>
        </p:grpSpPr>
        <p:sp>
          <p:nvSpPr>
            <p:cNvPr id="41" name="_14"/>
            <p:cNvSpPr txBox="1">
              <a:spLocks noChangeArrowheads="1"/>
            </p:cNvSpPr>
            <p:nvPr>
              <p:custDataLst>
                <p:tags r:id="rId12"/>
              </p:custDataLst>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任务四</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42" name="矩形 41"/>
            <p:cNvSpPr/>
            <p:nvPr>
              <p:custDataLst>
                <p:tags r:id="rId13"/>
              </p:custDataLst>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尿瘘</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additive="base">
                                        <p:cTn id="16" dur="500"/>
                                        <p:tgtEl>
                                          <p:spTgt spid="23"/>
                                        </p:tgtEl>
                                        <p:attrNameLst>
                                          <p:attrName>ppt_x</p:attrName>
                                        </p:attrNameLst>
                                      </p:cBhvr>
                                      <p:tavLst>
                                        <p:tav tm="0">
                                          <p:val>
                                            <p:strVal val="#ppt_x-#ppt_w*1.125000"/>
                                          </p:val>
                                        </p:tav>
                                        <p:tav tm="100000">
                                          <p:val>
                                            <p:strVal val="#ppt_x"/>
                                          </p:val>
                                        </p:tav>
                                      </p:tavLst>
                                    </p:anim>
                                    <p:animEffect transition="in" filter="wipe(right)">
                                      <p:cBhvr>
                                        <p:cTn id="17" dur="500"/>
                                        <p:tgtEl>
                                          <p:spTgt spid="23"/>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p:tgtEl>
                                          <p:spTgt spid="29"/>
                                        </p:tgtEl>
                                        <p:attrNameLst>
                                          <p:attrName>ppt_x</p:attrName>
                                        </p:attrNameLst>
                                      </p:cBhvr>
                                      <p:tavLst>
                                        <p:tav tm="0">
                                          <p:val>
                                            <p:strVal val="#ppt_x-#ppt_w*1.125000"/>
                                          </p:val>
                                        </p:tav>
                                        <p:tav tm="100000">
                                          <p:val>
                                            <p:strVal val="#ppt_x"/>
                                          </p:val>
                                        </p:tav>
                                      </p:tavLst>
                                    </p:anim>
                                    <p:animEffect transition="in" filter="wipe(right)">
                                      <p:cBhvr>
                                        <p:cTn id="22" dur="500"/>
                                        <p:tgtEl>
                                          <p:spTgt spid="29"/>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40"/>
                                        </p:tgtEl>
                                        <p:attrNameLst>
                                          <p:attrName>style.visibility</p:attrName>
                                        </p:attrNameLst>
                                      </p:cBhvr>
                                      <p:to>
                                        <p:strVal val="visible"/>
                                      </p:to>
                                    </p:set>
                                    <p:anim calcmode="lin" valueType="num">
                                      <p:cBhvr additive="base">
                                        <p:cTn id="26" dur="500"/>
                                        <p:tgtEl>
                                          <p:spTgt spid="40"/>
                                        </p:tgtEl>
                                        <p:attrNameLst>
                                          <p:attrName>ppt_x</p:attrName>
                                        </p:attrNameLst>
                                      </p:cBhvr>
                                      <p:tavLst>
                                        <p:tav tm="0">
                                          <p:val>
                                            <p:strVal val="#ppt_x-#ppt_w*1.125000"/>
                                          </p:val>
                                        </p:tav>
                                        <p:tav tm="100000">
                                          <p:val>
                                            <p:strVal val="#ppt_x"/>
                                          </p:val>
                                        </p:tav>
                                      </p:tavLst>
                                    </p:anim>
                                    <p:animEffect transition="in" filter="wipe(right)">
                                      <p:cBhvr>
                                        <p:cTn id="2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157480" y="812800"/>
            <a:ext cx="11793855" cy="586359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3" name="Title 6"/>
          <p:cNvSpPr txBox="1"/>
          <p:nvPr>
            <p:custDataLst>
              <p:tags r:id="rId2"/>
            </p:custDataLst>
          </p:nvPr>
        </p:nvSpPr>
        <p:spPr>
          <a:xfrm>
            <a:off x="661035" y="97155"/>
            <a:ext cx="4154170" cy="52387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护理诊断及护理目标</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3249" name="Rectangle 2"/>
          <p:cNvSpPr>
            <a:spLocks noGrp="1"/>
          </p:cNvSpPr>
          <p:nvPr>
            <p:ph idx="4294967295"/>
          </p:nvPr>
        </p:nvSpPr>
        <p:spPr>
          <a:xfrm>
            <a:off x="661670" y="999490"/>
            <a:ext cx="10875010" cy="2428875"/>
          </a:xfrm>
          <a:solidFill>
            <a:schemeClr val="bg2"/>
          </a:solidFill>
        </p:spPr>
        <p:txBody>
          <a:bodyPr vert="horz" wrap="square" lIns="91440" tIns="45720" rIns="91440" bIns="45720" anchor="t" anchorCtr="0">
            <a:normAutofit lnSpcReduction="10000"/>
          </a:bodyPr>
          <a:p>
            <a:r>
              <a:rPr lang="zh-CN" altLang="en-US" dirty="0"/>
              <a:t>组织完整性受损  与子宫颈、阴道前后壁膨出暴露在阴道口外有关</a:t>
            </a:r>
            <a:endParaRPr lang="zh-CN" altLang="en-US" dirty="0"/>
          </a:p>
          <a:p>
            <a:r>
              <a:rPr lang="zh-CN" altLang="en-US" dirty="0"/>
              <a:t>排尿异常  与阴道前壁膨出有关</a:t>
            </a:r>
            <a:endParaRPr lang="zh-CN" altLang="en-US" dirty="0"/>
          </a:p>
          <a:p>
            <a:r>
              <a:rPr lang="zh-CN" altLang="en-US" dirty="0"/>
              <a:t>舒适度改变  与子宫脱出影响行动有关</a:t>
            </a:r>
            <a:endParaRPr lang="zh-CN" altLang="en-US" dirty="0">
              <a:latin typeface="楷体_GB2312" pitchFamily="49" charset="-122"/>
            </a:endParaRPr>
          </a:p>
          <a:p>
            <a:pPr eaLnBrk="1" hangingPunct="1"/>
            <a:r>
              <a:rPr lang="zh-CN" altLang="en-US" dirty="0">
                <a:latin typeface="楷体_GB2312" pitchFamily="49" charset="-122"/>
              </a:rPr>
              <a:t>焦虑</a:t>
            </a:r>
            <a:r>
              <a:rPr lang="zh-CN" altLang="en-US" dirty="0">
                <a:solidFill>
                  <a:schemeClr val="bg1"/>
                </a:solidFill>
                <a:effectDag name="">
                  <a:effect ref="fillLine"/>
                  <a:cont type="tree" name="">
                    <a:effect ref="fillLine"/>
                    <a:outerShdw dist="38100" dir="13500000" algn="br">
                      <a:srgbClr val="FFFFFF"/>
                    </a:outerShdw>
                  </a:cont>
                  <a:cont type="tree" name="">
                    <a:effect ref="fillLine"/>
                    <a:outerShdw dist="38100" dir="2700000" algn="tl">
                      <a:srgbClr val="999999"/>
                    </a:outerShdw>
                  </a:cont>
                </a:effectDag>
                <a:latin typeface="楷体_GB2312" pitchFamily="49" charset="-122"/>
              </a:rPr>
              <a:t>  </a:t>
            </a:r>
            <a:r>
              <a:rPr lang="zh-CN" altLang="en-US" dirty="0">
                <a:latin typeface="楷体_GB2312" pitchFamily="49" charset="-122"/>
              </a:rPr>
              <a:t>与长期的子宫脱出影响正常生活及不能预料手术效果有关</a:t>
            </a:r>
            <a:r>
              <a:rPr lang="zh-CN" altLang="en-US" dirty="0"/>
              <a:t>。</a:t>
            </a:r>
            <a:endParaRPr lang="en-US" altLang="zh-CN"/>
          </a:p>
          <a:p>
            <a:pPr eaLnBrk="1" hangingPunct="1"/>
            <a:r>
              <a:rPr lang="zh-CN" altLang="en-US" dirty="0"/>
              <a:t>慢性疼痛    与子宫下垂牵拉韧带、宫颈，阴道壁溃疡有关</a:t>
            </a:r>
            <a:r>
              <a:rPr lang="zh-CN" altLang="en-US" sz="2400" dirty="0"/>
              <a:t>。</a:t>
            </a:r>
            <a:endParaRPr lang="zh-CN" altLang="en-US" sz="2400" dirty="0"/>
          </a:p>
        </p:txBody>
      </p:sp>
      <p:sp>
        <p:nvSpPr>
          <p:cNvPr id="54274" name="Rectangle 3"/>
          <p:cNvSpPr>
            <a:spLocks noGrp="1"/>
          </p:cNvSpPr>
          <p:nvPr/>
        </p:nvSpPr>
        <p:spPr>
          <a:xfrm>
            <a:off x="323850" y="4224655"/>
            <a:ext cx="11212830" cy="1800225"/>
          </a:xfrm>
          <a:prstGeom prst="rect">
            <a:avLst/>
          </a:prstGeom>
          <a:solidFill>
            <a:schemeClr val="accent3">
              <a:lumMod val="20000"/>
              <a:lumOff val="80000"/>
            </a:schemeClr>
          </a:solidFill>
          <a:ln w="9525">
            <a:noFill/>
          </a:ln>
        </p:spPr>
        <p:txBody>
          <a:bodyPr vert="horz" wrap="square" lIns="91440" tIns="45720" rIns="91440" bIns="45720" anchor="t" anchorCtr="0"/>
          <a:lstStyle>
            <a:lvl1pPr marL="342900" indent="-342900" algn="l" rtl="0" eaLnBrk="0" fontAlgn="base" hangingPunct="0">
              <a:lnSpc>
                <a:spcPct val="120000"/>
              </a:lnSpc>
              <a:spcBef>
                <a:spcPct val="20000"/>
              </a:spcBef>
              <a:spcAft>
                <a:spcPct val="0"/>
              </a:spcAft>
              <a:buClr>
                <a:schemeClr val="accent1"/>
              </a:buClr>
              <a:buFont typeface="Wingdings" panose="05000000000000000000" pitchFamily="2" charset="2"/>
              <a:buChar char="n"/>
              <a:defRPr sz="3200" b="1">
                <a:solidFill>
                  <a:schemeClr val="tx1"/>
                </a:solidFill>
                <a:latin typeface="+mn-lt"/>
                <a:ea typeface="华文细黑" panose="02010600040101010101" charset="-122"/>
                <a:cs typeface="+mn-cs"/>
              </a:defRPr>
            </a:lvl1pPr>
            <a:lvl2pPr marL="742950" indent="-285750" algn="l" rtl="0" eaLnBrk="0" fontAlgn="base" hangingPunct="0">
              <a:lnSpc>
                <a:spcPct val="120000"/>
              </a:lnSpc>
              <a:spcBef>
                <a:spcPct val="20000"/>
              </a:spcBef>
              <a:spcAft>
                <a:spcPct val="0"/>
              </a:spcAft>
              <a:buClr>
                <a:schemeClr val="accent1"/>
              </a:buClr>
              <a:buFont typeface="Wingdings" panose="05000000000000000000" pitchFamily="2" charset="2"/>
              <a:buChar char="n"/>
              <a:defRPr sz="2800" b="1">
                <a:solidFill>
                  <a:schemeClr val="tx1"/>
                </a:solidFill>
                <a:latin typeface="+mn-lt"/>
                <a:ea typeface="华文细黑" panose="02010600040101010101" charset="-122"/>
              </a:defRPr>
            </a:lvl2pPr>
            <a:lvl3pPr marL="1143000" indent="-228600" algn="l" rtl="0" eaLnBrk="0" fontAlgn="base" hangingPunct="0">
              <a:lnSpc>
                <a:spcPct val="120000"/>
              </a:lnSpc>
              <a:spcBef>
                <a:spcPct val="20000"/>
              </a:spcBef>
              <a:spcAft>
                <a:spcPct val="0"/>
              </a:spcAft>
              <a:buClr>
                <a:schemeClr val="accent2"/>
              </a:buClr>
              <a:buFont typeface="Wingdings" panose="05000000000000000000" pitchFamily="2" charset="2"/>
              <a:buChar char="n"/>
              <a:defRPr sz="2400" b="1">
                <a:solidFill>
                  <a:schemeClr val="tx1"/>
                </a:solidFill>
                <a:latin typeface="+mn-lt"/>
                <a:ea typeface="华文细黑" panose="02010600040101010101" charset="-122"/>
              </a:defRPr>
            </a:lvl3pPr>
            <a:lvl4pPr marL="1600200" indent="-228600" algn="l" rtl="0" eaLnBrk="0" fontAlgn="base" hangingPunct="0">
              <a:lnSpc>
                <a:spcPct val="120000"/>
              </a:lnSpc>
              <a:spcBef>
                <a:spcPct val="20000"/>
              </a:spcBef>
              <a:spcAft>
                <a:spcPct val="0"/>
              </a:spcAft>
              <a:buClr>
                <a:schemeClr val="hlink"/>
              </a:buClr>
              <a:buFont typeface="Wingdings" panose="05000000000000000000" pitchFamily="2" charset="2"/>
              <a:buChar char="n"/>
              <a:defRPr sz="2000" b="1">
                <a:solidFill>
                  <a:schemeClr val="tx1"/>
                </a:solidFill>
                <a:latin typeface="+mn-lt"/>
                <a:ea typeface="华文细黑" panose="02010600040101010101" charset="-122"/>
              </a:defRPr>
            </a:lvl4pPr>
            <a:lvl5pPr marL="2057400" indent="-228600" algn="l" rtl="0" eaLnBrk="0" fontAlgn="base" hangingPunct="0">
              <a:spcBef>
                <a:spcPct val="20000"/>
              </a:spcBef>
              <a:spcAft>
                <a:spcPct val="0"/>
              </a:spcAft>
              <a:buChar char="»"/>
              <a:defRPr sz="2000">
                <a:solidFill>
                  <a:schemeClr val="tx1"/>
                </a:solidFill>
                <a:latin typeface="+mn-lt"/>
                <a:ea typeface="华文细黑" panose="02010600040101010101" charset="-122"/>
              </a:defRPr>
            </a:lvl5pPr>
            <a:lvl6pPr marL="2514600" indent="-228600" algn="l" rtl="0" eaLnBrk="1" fontAlgn="base" hangingPunct="1">
              <a:spcBef>
                <a:spcPct val="20000"/>
              </a:spcBef>
              <a:spcAft>
                <a:spcPct val="0"/>
              </a:spcAft>
              <a:defRPr sz="2000">
                <a:solidFill>
                  <a:schemeClr val="bg1"/>
                </a:solidFill>
                <a:latin typeface="+mn-lt"/>
                <a:ea typeface="+mn-ea"/>
              </a:defRPr>
            </a:lvl6pPr>
            <a:lvl7pPr marL="2971800" indent="-228600" algn="l" rtl="0" eaLnBrk="1" fontAlgn="base" hangingPunct="1">
              <a:spcBef>
                <a:spcPct val="20000"/>
              </a:spcBef>
              <a:spcAft>
                <a:spcPct val="0"/>
              </a:spcAft>
              <a:defRPr sz="2000">
                <a:solidFill>
                  <a:schemeClr val="bg1"/>
                </a:solidFill>
                <a:latin typeface="+mn-lt"/>
                <a:ea typeface="+mn-ea"/>
              </a:defRPr>
            </a:lvl7pPr>
            <a:lvl8pPr marL="3429000" indent="-228600" algn="l" rtl="0" eaLnBrk="1" fontAlgn="base" hangingPunct="1">
              <a:spcBef>
                <a:spcPct val="20000"/>
              </a:spcBef>
              <a:spcAft>
                <a:spcPct val="0"/>
              </a:spcAft>
              <a:defRPr sz="2000">
                <a:solidFill>
                  <a:schemeClr val="bg1"/>
                </a:solidFill>
                <a:latin typeface="+mn-lt"/>
                <a:ea typeface="+mn-ea"/>
              </a:defRPr>
            </a:lvl8pPr>
            <a:lvl9pPr marL="3886200" indent="-228600" algn="l" rtl="0" eaLnBrk="1" fontAlgn="base" hangingPunct="1">
              <a:spcBef>
                <a:spcPct val="20000"/>
              </a:spcBef>
              <a:spcAft>
                <a:spcPct val="0"/>
              </a:spcAft>
              <a:defRPr sz="2000">
                <a:solidFill>
                  <a:schemeClr val="bg1"/>
                </a:solidFill>
                <a:latin typeface="+mn-lt"/>
                <a:ea typeface="+mn-ea"/>
              </a:defRPr>
            </a:lvl9pPr>
          </a:lstStyle>
          <a:p>
            <a:pPr eaLnBrk="1" hangingPunct="1"/>
            <a:r>
              <a:rPr lang="zh-CN" altLang="en-US" sz="2800" b="0" dirty="0">
                <a:latin typeface="黑体" panose="02010609060101010101" charset="-122"/>
                <a:ea typeface="黑体" panose="02010609060101010101" charset="-122"/>
                <a:cs typeface="黑体" panose="02010609060101010101" charset="-122"/>
              </a:rPr>
              <a:t>病人能表达焦虑的原因，并能有效地应对，焦虑程度减轻。</a:t>
            </a:r>
            <a:endParaRPr lang="zh-CN" altLang="en-US" sz="2800" b="0" dirty="0">
              <a:latin typeface="黑体" panose="02010609060101010101" charset="-122"/>
              <a:ea typeface="黑体" panose="02010609060101010101" charset="-122"/>
              <a:cs typeface="黑体" panose="02010609060101010101" charset="-122"/>
            </a:endParaRPr>
          </a:p>
          <a:p>
            <a:pPr eaLnBrk="1" hangingPunct="1"/>
            <a:r>
              <a:rPr lang="zh-CN" altLang="en-US" sz="2800" b="0" dirty="0">
                <a:latin typeface="黑体" panose="02010609060101010101" charset="-122"/>
                <a:ea typeface="黑体" panose="02010609060101010101" charset="-122"/>
                <a:cs typeface="黑体" panose="02010609060101010101" charset="-122"/>
              </a:rPr>
              <a:t>病人能应用减轻疼痛的方法，出院以后疼痛消失。</a:t>
            </a:r>
            <a:endParaRPr lang="zh-CN" altLang="en-US" sz="2800" b="0" dirty="0">
              <a:latin typeface="黑体" panose="02010609060101010101" charset="-122"/>
              <a:ea typeface="黑体" panose="02010609060101010101" charset="-122"/>
              <a:cs typeface="黑体" panose="02010609060101010101" charset="-122"/>
            </a:endParaRPr>
          </a:p>
          <a:p>
            <a:pPr eaLnBrk="1" hangingPunct="1"/>
            <a:r>
              <a:rPr lang="zh-CN" altLang="en-US" sz="2800" b="0" dirty="0">
                <a:latin typeface="黑体" panose="02010609060101010101" charset="-122"/>
                <a:ea typeface="黑体" panose="02010609060101010101" charset="-122"/>
                <a:cs typeface="黑体" panose="02010609060101010101" charset="-122"/>
              </a:rPr>
              <a:t>病人排尿、排便方式恢复。</a:t>
            </a:r>
            <a:r>
              <a:rPr lang="zh-CN" altLang="en-US" dirty="0"/>
              <a:t> </a:t>
            </a:r>
            <a:r>
              <a:rPr lang="zh-CN" altLang="en-US" dirty="0">
                <a:solidFill>
                  <a:srgbClr val="0C0B0A"/>
                </a:solidFill>
              </a:rPr>
              <a:t>     </a:t>
            </a:r>
            <a:endParaRPr lang="zh-CN" altLang="en-US" dirty="0">
              <a:solidFill>
                <a:srgbClr val="0C0B0A"/>
              </a:solidFill>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157480" y="812800"/>
            <a:ext cx="11793855" cy="586359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3" name="Title 6"/>
          <p:cNvSpPr txBox="1"/>
          <p:nvPr>
            <p:custDataLst>
              <p:tags r:id="rId2"/>
            </p:custDataLst>
          </p:nvPr>
        </p:nvSpPr>
        <p:spPr>
          <a:xfrm>
            <a:off x="661035" y="97155"/>
            <a:ext cx="4154170" cy="52387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处理及护理措施</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5297" name="Rectangle 2"/>
          <p:cNvSpPr>
            <a:spLocks noGrp="1"/>
          </p:cNvSpPr>
          <p:nvPr>
            <p:ph idx="4294967295"/>
          </p:nvPr>
        </p:nvSpPr>
        <p:spPr>
          <a:xfrm>
            <a:off x="661035" y="1665605"/>
            <a:ext cx="10633710" cy="4409440"/>
          </a:xfrm>
        </p:spPr>
        <p:txBody>
          <a:bodyPr vert="horz" wrap="square" lIns="91440" tIns="45720" rIns="91440" bIns="45720" anchor="t" anchorCtr="0">
            <a:normAutofit/>
          </a:bodyPr>
          <a:p>
            <a:pPr marL="0" indent="0" eaLnBrk="1" hangingPunct="1"/>
            <a:r>
              <a:rPr lang="zh-CN" altLang="en-US" sz="2400" dirty="0">
                <a:latin typeface="楷体_GB2312" pitchFamily="49" charset="-122"/>
              </a:rPr>
              <a:t>非手术治疗：用于Ⅰ度轻型子宫脱垂、年老不能耐受手术或需生育者。</a:t>
            </a:r>
            <a:endParaRPr lang="zh-CN" altLang="en-US" sz="2400" dirty="0">
              <a:latin typeface="楷体_GB2312" pitchFamily="49" charset="-122"/>
            </a:endParaRPr>
          </a:p>
          <a:p>
            <a:pPr marL="0" indent="0" eaLnBrk="1" hangingPunct="1">
              <a:buNone/>
            </a:pPr>
            <a:r>
              <a:rPr lang="zh-CN" altLang="en-US" sz="2400" dirty="0">
                <a:latin typeface="华文细黑" panose="02010600040101010101" charset="-122"/>
              </a:rPr>
              <a:t>1.  支持疗法  </a:t>
            </a:r>
            <a:endParaRPr lang="en-US" altLang="zh-CN" sz="2400">
              <a:latin typeface="华文细黑" panose="02010600040101010101" charset="-122"/>
            </a:endParaRPr>
          </a:p>
          <a:p>
            <a:pPr marL="0" indent="0" eaLnBrk="1" hangingPunct="1">
              <a:buNone/>
            </a:pPr>
            <a:r>
              <a:rPr lang="zh-CN" altLang="en-US" sz="2400" dirty="0">
                <a:latin typeface="华文细黑" panose="02010600040101010101" charset="-122"/>
              </a:rPr>
              <a:t>   营养，休息，避免重体力劳动，治疗增加腹压的疾病</a:t>
            </a:r>
            <a:endParaRPr lang="zh-CN" altLang="en-US" sz="2400" dirty="0">
              <a:latin typeface="华文细黑" panose="02010600040101010101" charset="-122"/>
            </a:endParaRPr>
          </a:p>
          <a:p>
            <a:pPr marL="0" indent="0" eaLnBrk="1" hangingPunct="1">
              <a:buNone/>
            </a:pPr>
            <a:r>
              <a:rPr lang="zh-CN" altLang="en-US" sz="2400" dirty="0">
                <a:latin typeface="华文细黑" panose="02010600040101010101" charset="-122"/>
              </a:rPr>
              <a:t>2.  子宫托治疗</a:t>
            </a:r>
            <a:endParaRPr lang="en-US" altLang="zh-CN" sz="2400">
              <a:latin typeface="华文细黑" panose="02010600040101010101" charset="-122"/>
            </a:endParaRPr>
          </a:p>
          <a:p>
            <a:pPr marL="0" indent="0" eaLnBrk="1" hangingPunct="1">
              <a:buNone/>
            </a:pPr>
            <a:r>
              <a:rPr lang="zh-CN" altLang="en-US" sz="2400" dirty="0">
                <a:latin typeface="华文细黑" panose="02010600040101010101" charset="-122"/>
              </a:rPr>
              <a:t>    重度子宫脱垂伴盆底肌肉明显萎缩、宫颈及阴道有炎症/溃疡者不宜使用</a:t>
            </a:r>
            <a:endParaRPr lang="zh-CN" altLang="en-US" sz="2400" dirty="0">
              <a:latin typeface="华文细黑" panose="02010600040101010101" charset="-122"/>
            </a:endParaRPr>
          </a:p>
          <a:p>
            <a:pPr marL="0" indent="0" eaLnBrk="1" hangingPunct="1">
              <a:buNone/>
            </a:pPr>
            <a:endParaRPr lang="en-US" altLang="zh-CN" sz="2400">
              <a:latin typeface="华文细黑" panose="02010600040101010101" charset="-122"/>
            </a:endParaRPr>
          </a:p>
          <a:p>
            <a:pPr eaLnBrk="1" hangingPunct="1"/>
            <a:r>
              <a:rPr lang="zh-CN" altLang="en-US" sz="2400" dirty="0">
                <a:latin typeface="楷体_GB2312" pitchFamily="49" charset="-122"/>
                <a:sym typeface="+mn-ea"/>
              </a:rPr>
              <a:t>手术治疗：用于非手术治疗无效或Ⅱ、 Ⅲ度子宫脱垂</a:t>
            </a:r>
            <a:endParaRPr lang="en-US" altLang="zh-CN" sz="2400">
              <a:latin typeface="楷体_GB2312" pitchFamily="49" charset="-122"/>
            </a:endParaRPr>
          </a:p>
          <a:p>
            <a:pPr eaLnBrk="1" hangingPunct="1">
              <a:buNone/>
            </a:pPr>
            <a:r>
              <a:rPr lang="zh-CN" altLang="en-US" sz="2400" dirty="0">
                <a:latin typeface="楷体_GB2312" pitchFamily="49" charset="-122"/>
                <a:sym typeface="+mn-ea"/>
              </a:rPr>
              <a:t>常见术式：阴道前后壁修补术，</a:t>
            </a:r>
            <a:r>
              <a:rPr lang="en-US" altLang="zh-CN" sz="2400">
                <a:latin typeface="楷体_GB2312" pitchFamily="49" charset="-122"/>
                <a:sym typeface="+mn-ea"/>
              </a:rPr>
              <a:t>Manchester</a:t>
            </a:r>
            <a:r>
              <a:rPr lang="zh-CN" altLang="en-US" sz="2400" dirty="0">
                <a:latin typeface="楷体_GB2312" pitchFamily="49" charset="-122"/>
                <a:sym typeface="+mn-ea"/>
              </a:rPr>
              <a:t>手术，</a:t>
            </a:r>
            <a:endParaRPr lang="en-US" altLang="zh-CN" sz="2400">
              <a:latin typeface="楷体_GB2312" pitchFamily="49" charset="-122"/>
            </a:endParaRPr>
          </a:p>
          <a:p>
            <a:pPr eaLnBrk="1" hangingPunct="1">
              <a:buNone/>
            </a:pPr>
            <a:r>
              <a:rPr lang="zh-CN" altLang="en-US" sz="2400" dirty="0">
                <a:latin typeface="楷体_GB2312" pitchFamily="49" charset="-122"/>
                <a:sym typeface="+mn-ea"/>
              </a:rPr>
              <a:t>经阴道全子宫切除术，阴道纵隔成形术等</a:t>
            </a:r>
            <a:endParaRPr lang="zh-CN" altLang="en-US" sz="2400" dirty="0">
              <a:latin typeface="楷体_GB2312" pitchFamily="49" charset="-122"/>
            </a:endParaRPr>
          </a:p>
          <a:p>
            <a:pPr marL="0" indent="0" eaLnBrk="1" hangingPunct="1">
              <a:buNone/>
            </a:pPr>
            <a:endParaRPr lang="en-US" altLang="zh-CN" sz="2400">
              <a:latin typeface="华文细黑" panose="02010600040101010101" charset="-122"/>
            </a:endParaRPr>
          </a:p>
        </p:txBody>
      </p:sp>
      <p:sp>
        <p:nvSpPr>
          <p:cNvPr id="55300" name="矩形 388100"/>
          <p:cNvSpPr/>
          <p:nvPr/>
        </p:nvSpPr>
        <p:spPr>
          <a:xfrm>
            <a:off x="535305" y="897255"/>
            <a:ext cx="4279900" cy="299720"/>
          </a:xfrm>
          <a:prstGeom prst="rect">
            <a:avLst/>
          </a:prstGeom>
          <a:noFill/>
          <a:ln w="9525">
            <a:noFill/>
          </a:ln>
          <a:effectLst>
            <a:prstShdw prst="shdw17" dist="17961" dir="13499999">
              <a:srgbClr val="999999"/>
            </a:prstShdw>
          </a:effectLst>
        </p:spPr>
        <p:txBody>
          <a:bodyPr wrap="square" anchor="t" anchorCtr="0">
            <a:noAutofit/>
          </a:bodyPr>
          <a:p>
            <a:r>
              <a:rPr lang="zh-CN" altLang="en-US" sz="2800" dirty="0">
                <a:latin typeface="华文细黑" panose="02010600040101010101" charset="-122"/>
                <a:ea typeface="华文细黑" panose="02010600040101010101" charset="-122"/>
              </a:rPr>
              <a:t>（一）治疗原则</a:t>
            </a:r>
            <a:endParaRPr lang="zh-CN" altLang="en-US" sz="2800" dirty="0">
              <a:latin typeface="华文细黑" panose="02010600040101010101" charset="-122"/>
              <a:ea typeface="华文细黑"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157480" y="812800"/>
            <a:ext cx="11793855" cy="586359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3" name="Title 6"/>
          <p:cNvSpPr txBox="1"/>
          <p:nvPr>
            <p:custDataLst>
              <p:tags r:id="rId2"/>
            </p:custDataLst>
          </p:nvPr>
        </p:nvSpPr>
        <p:spPr>
          <a:xfrm>
            <a:off x="661035" y="97155"/>
            <a:ext cx="4154170" cy="52387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处理及护理措施</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468630" y="955675"/>
            <a:ext cx="11156315" cy="3429635"/>
            <a:chOff x="395" y="4380"/>
            <a:chExt cx="13075" cy="5401"/>
          </a:xfrm>
        </p:grpSpPr>
        <p:sp>
          <p:nvSpPr>
            <p:cNvPr id="56322" name="矩形 389123"/>
            <p:cNvSpPr/>
            <p:nvPr/>
          </p:nvSpPr>
          <p:spPr>
            <a:xfrm>
              <a:off x="395" y="4380"/>
              <a:ext cx="6133" cy="725"/>
            </a:xfrm>
            <a:prstGeom prst="rect">
              <a:avLst/>
            </a:prstGeom>
            <a:noFill/>
            <a:ln w="9525">
              <a:noFill/>
            </a:ln>
            <a:effectLst>
              <a:prstShdw prst="shdw17" dist="17961" dir="13499999">
                <a:srgbClr val="999999"/>
              </a:prstShdw>
            </a:effectLst>
          </p:spPr>
          <p:txBody>
            <a:bodyPr anchor="t" anchorCtr="0">
              <a:spAutoFit/>
            </a:bodyPr>
            <a:p>
              <a:r>
                <a:rPr lang="zh-CN" altLang="en-US" sz="2400" dirty="0">
                  <a:latin typeface="楷体_GB2312" pitchFamily="49" charset="-122"/>
                  <a:ea typeface="华文细黑" panose="02010600040101010101" charset="-122"/>
                </a:rPr>
                <a:t>（二）护理措施</a:t>
              </a:r>
              <a:endParaRPr lang="zh-CN" altLang="en-US" sz="2400" dirty="0">
                <a:latin typeface="楷体_GB2312" pitchFamily="49" charset="-122"/>
                <a:ea typeface="华文细黑" panose="02010600040101010101" charset="-122"/>
              </a:endParaRPr>
            </a:p>
          </p:txBody>
        </p:sp>
        <p:sp>
          <p:nvSpPr>
            <p:cNvPr id="56323" name="Rectangle 2"/>
            <p:cNvSpPr/>
            <p:nvPr/>
          </p:nvSpPr>
          <p:spPr>
            <a:xfrm>
              <a:off x="510" y="4948"/>
              <a:ext cx="12960" cy="2382"/>
            </a:xfrm>
            <a:prstGeom prst="rect">
              <a:avLst/>
            </a:prstGeom>
            <a:noFill/>
            <a:ln w="9525">
              <a:noFill/>
            </a:ln>
          </p:spPr>
          <p:txBody>
            <a:bodyPr anchor="t" anchorCtr="0"/>
            <a:p>
              <a:pPr marL="342900" indent="-342900">
                <a:lnSpc>
                  <a:spcPct val="120000"/>
                </a:lnSpc>
                <a:spcBef>
                  <a:spcPct val="10000"/>
                </a:spcBef>
                <a:buClr>
                  <a:schemeClr val="accent1"/>
                </a:buClr>
                <a:buFont typeface="Wingdings" panose="05000000000000000000" pitchFamily="2" charset="2"/>
              </a:pPr>
              <a:r>
                <a:rPr lang="zh-CN" altLang="en-US" sz="2800" dirty="0">
                  <a:latin typeface="华文细黑" panose="02010600040101010101" charset="-122"/>
                  <a:ea typeface="华文细黑" panose="02010600040101010101" charset="-122"/>
                </a:rPr>
                <a:t> </a:t>
              </a:r>
              <a:r>
                <a:rPr lang="zh-CN" altLang="en-US" sz="2400" dirty="0">
                  <a:latin typeface="华文细黑" panose="02010600040101010101" charset="-122"/>
                  <a:ea typeface="华文细黑" panose="02010600040101010101" charset="-122"/>
                </a:rPr>
                <a:t>1．一般护理</a:t>
              </a:r>
              <a:endParaRPr lang="zh-CN" altLang="en-US" sz="2400" dirty="0">
                <a:latin typeface="华文细黑" panose="02010600040101010101" charset="-122"/>
                <a:ea typeface="华文细黑" panose="02010600040101010101" charset="-122"/>
              </a:endParaRPr>
            </a:p>
            <a:p>
              <a:pPr marL="342900" indent="-342900">
                <a:lnSpc>
                  <a:spcPct val="120000"/>
                </a:lnSpc>
                <a:spcBef>
                  <a:spcPct val="10000"/>
                </a:spcBef>
                <a:buClr>
                  <a:schemeClr val="accent1"/>
                </a:buClr>
                <a:buFont typeface="Wingdings" panose="05000000000000000000" pitchFamily="2" charset="2"/>
              </a:pPr>
              <a:r>
                <a:rPr lang="zh-CN" altLang="en-US" sz="2400" dirty="0">
                  <a:latin typeface="华文细黑" panose="02010600040101010101" charset="-122"/>
                  <a:ea typeface="华文细黑" panose="02010600040101010101" charset="-122"/>
                </a:rPr>
                <a:t>    营养，休息，保持外阴部的清洁、干燥，避免重体力劳动，密切观察病人 </a:t>
              </a:r>
              <a:endParaRPr lang="zh-CN" altLang="en-US" sz="2400" dirty="0">
                <a:latin typeface="华文细黑" panose="02010600040101010101" charset="-122"/>
                <a:ea typeface="华文细黑" panose="02010600040101010101" charset="-122"/>
              </a:endParaRPr>
            </a:p>
          </p:txBody>
        </p:sp>
        <p:sp>
          <p:nvSpPr>
            <p:cNvPr id="56324" name="矩形 389128"/>
            <p:cNvSpPr/>
            <p:nvPr/>
          </p:nvSpPr>
          <p:spPr>
            <a:xfrm>
              <a:off x="738" y="7429"/>
              <a:ext cx="12530" cy="2352"/>
            </a:xfrm>
            <a:prstGeom prst="rect">
              <a:avLst/>
            </a:prstGeom>
            <a:noFill/>
            <a:ln w="9525">
              <a:noFill/>
            </a:ln>
            <a:effectLst>
              <a:prstShdw prst="shdw17" dist="17961" dir="13499999">
                <a:srgbClr val="999999"/>
              </a:prstShdw>
            </a:effectLst>
          </p:spPr>
          <p:txBody>
            <a:bodyPr wrap="square" anchor="ctr" anchorCtr="0">
              <a:spAutoFit/>
            </a:bodyPr>
            <a:p>
              <a:pPr eaLnBrk="0" hangingPunct="0">
                <a:lnSpc>
                  <a:spcPct val="120000"/>
                </a:lnSpc>
                <a:spcBef>
                  <a:spcPct val="10000"/>
                </a:spcBef>
              </a:pPr>
              <a:r>
                <a:rPr lang="en-US" altLang="zh-CN" sz="2400">
                  <a:latin typeface="华文细黑" panose="02010600040101010101" charset="-122"/>
                  <a:ea typeface="华文细黑" panose="02010600040101010101" charset="-122"/>
                </a:rPr>
                <a:t>2</a:t>
              </a:r>
              <a:r>
                <a:rPr lang="zh-CN" altLang="en-US" dirty="0">
                  <a:latin typeface="Times New Roman" panose="02020603050405020304" pitchFamily="18" charset="0"/>
                </a:rPr>
                <a:t>．</a:t>
              </a:r>
              <a:r>
                <a:rPr lang="zh-CN" altLang="en-US" sz="2400" dirty="0">
                  <a:latin typeface="华文细黑" panose="02010600040101010101" charset="-122"/>
                  <a:ea typeface="华文细黑" panose="02010600040101010101" charset="-122"/>
                </a:rPr>
                <a:t>做好心理疏导</a:t>
              </a:r>
              <a:endParaRPr lang="zh-CN" altLang="en-US" sz="2400" dirty="0">
                <a:latin typeface="华文细黑" panose="02010600040101010101" charset="-122"/>
                <a:ea typeface="华文细黑" panose="02010600040101010101" charset="-122"/>
              </a:endParaRPr>
            </a:p>
            <a:p>
              <a:pPr eaLnBrk="0" hangingPunct="0">
                <a:lnSpc>
                  <a:spcPct val="120000"/>
                </a:lnSpc>
                <a:spcBef>
                  <a:spcPct val="10000"/>
                </a:spcBef>
              </a:pPr>
              <a:r>
                <a:rPr lang="zh-CN" altLang="en-US" sz="2400" dirty="0">
                  <a:latin typeface="华文细黑" panose="02010600040101010101" charset="-122"/>
                  <a:ea typeface="华文细黑" panose="02010600040101010101" charset="-122"/>
                </a:rPr>
                <a:t>   讲解子宫脱垂的治疗、康复和预后知识，减轻病人的思</a:t>
              </a:r>
              <a:endParaRPr lang="zh-CN" altLang="en-US" sz="2400" dirty="0">
                <a:latin typeface="华文细黑" panose="02010600040101010101" charset="-122"/>
                <a:ea typeface="华文细黑" panose="02010600040101010101" charset="-122"/>
              </a:endParaRPr>
            </a:p>
            <a:p>
              <a:pPr eaLnBrk="0" hangingPunct="0">
                <a:lnSpc>
                  <a:spcPct val="120000"/>
                </a:lnSpc>
                <a:spcBef>
                  <a:spcPct val="10000"/>
                </a:spcBef>
              </a:pPr>
              <a:r>
                <a:rPr lang="zh-CN" altLang="en-US" sz="2400" dirty="0">
                  <a:latin typeface="华文细黑" panose="02010600040101010101" charset="-122"/>
                  <a:ea typeface="华文细黑" panose="02010600040101010101" charset="-122"/>
                </a:rPr>
                <a:t>想负担。做好家属工作，让家属理解和配合。 </a:t>
              </a:r>
              <a:endParaRPr lang="zh-CN" altLang="en-US" sz="2400" dirty="0">
                <a:latin typeface="华文细黑" panose="02010600040101010101" charset="-122"/>
                <a:ea typeface="华文细黑" panose="0201060004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157480" y="812800"/>
            <a:ext cx="11793855" cy="586359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3" name="Title 6"/>
          <p:cNvSpPr txBox="1"/>
          <p:nvPr>
            <p:custDataLst>
              <p:tags r:id="rId2"/>
            </p:custDataLst>
          </p:nvPr>
        </p:nvSpPr>
        <p:spPr>
          <a:xfrm>
            <a:off x="661035" y="97155"/>
            <a:ext cx="4154170" cy="52387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处理及护理措施</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480695" y="1196975"/>
            <a:ext cx="11127105" cy="5081905"/>
            <a:chOff x="395" y="1885"/>
            <a:chExt cx="12928" cy="8003"/>
          </a:xfrm>
        </p:grpSpPr>
        <p:sp>
          <p:nvSpPr>
            <p:cNvPr id="57345" name="Rectangle 2"/>
            <p:cNvSpPr/>
            <p:nvPr/>
          </p:nvSpPr>
          <p:spPr>
            <a:xfrm>
              <a:off x="395" y="1885"/>
              <a:ext cx="6238" cy="2383"/>
            </a:xfrm>
            <a:prstGeom prst="rect">
              <a:avLst/>
            </a:prstGeom>
            <a:noFill/>
            <a:ln w="9525">
              <a:noFill/>
            </a:ln>
          </p:spPr>
          <p:txBody>
            <a:bodyPr anchor="t" anchorCtr="0"/>
            <a:p>
              <a:pPr marL="342900" indent="-342900">
                <a:lnSpc>
                  <a:spcPct val="120000"/>
                </a:lnSpc>
                <a:spcBef>
                  <a:spcPct val="20000"/>
                </a:spcBef>
                <a:buClr>
                  <a:schemeClr val="accent1"/>
                </a:buClr>
                <a:buFont typeface="Wingdings" panose="05000000000000000000" pitchFamily="2" charset="2"/>
              </a:pPr>
              <a:r>
                <a:rPr lang="zh-CN" altLang="en-US" sz="2800" dirty="0">
                  <a:latin typeface="华文细黑" panose="02010600040101010101" charset="-122"/>
                  <a:ea typeface="华文细黑" panose="02010600040101010101" charset="-122"/>
                </a:rPr>
                <a:t> </a:t>
              </a:r>
              <a:r>
                <a:rPr lang="en-US" altLang="zh-CN" sz="2400">
                  <a:latin typeface="华文细黑" panose="02010600040101010101" charset="-122"/>
                  <a:ea typeface="华文细黑" panose="02010600040101010101" charset="-122"/>
                </a:rPr>
                <a:t>3</a:t>
              </a:r>
              <a:r>
                <a:rPr lang="zh-CN" altLang="en-US" sz="2400" dirty="0">
                  <a:latin typeface="华文细黑" panose="02010600040101010101" charset="-122"/>
                  <a:ea typeface="华文细黑" panose="02010600040101010101" charset="-122"/>
                </a:rPr>
                <a:t>．非手术病人的护理</a:t>
              </a:r>
              <a:endParaRPr lang="zh-CN" altLang="en-US" sz="2400" dirty="0">
                <a:latin typeface="华文细黑" panose="02010600040101010101" charset="-122"/>
                <a:ea typeface="华文细黑" panose="02010600040101010101" charset="-122"/>
              </a:endParaRPr>
            </a:p>
            <a:p>
              <a:pPr marL="342900" indent="-342900">
                <a:lnSpc>
                  <a:spcPct val="120000"/>
                </a:lnSpc>
                <a:spcBef>
                  <a:spcPct val="20000"/>
                </a:spcBef>
                <a:buClr>
                  <a:schemeClr val="accent1"/>
                </a:buClr>
                <a:buFont typeface="Wingdings" panose="05000000000000000000" pitchFamily="2" charset="2"/>
                <a:buChar char="n"/>
              </a:pPr>
              <a:r>
                <a:rPr lang="zh-CN" altLang="en-US" sz="2400" dirty="0">
                  <a:latin typeface="楷体_GB2312" pitchFamily="49" charset="-122"/>
                  <a:ea typeface="华文细黑" panose="02010600040101010101" charset="-122"/>
                </a:rPr>
                <a:t>改善一般状况：缩肛训练</a:t>
              </a:r>
              <a:endParaRPr lang="zh-CN" altLang="en-US" sz="2400" dirty="0">
                <a:latin typeface="楷体_GB2312" pitchFamily="49" charset="-122"/>
                <a:ea typeface="华文细黑" panose="02010600040101010101" charset="-122"/>
              </a:endParaRPr>
            </a:p>
            <a:p>
              <a:pPr marL="342900" indent="-342900">
                <a:lnSpc>
                  <a:spcPct val="120000"/>
                </a:lnSpc>
                <a:spcBef>
                  <a:spcPct val="20000"/>
                </a:spcBef>
                <a:buClr>
                  <a:schemeClr val="accent1"/>
                </a:buClr>
                <a:buFont typeface="Wingdings" panose="05000000000000000000" pitchFamily="2" charset="2"/>
                <a:buChar char="n"/>
              </a:pPr>
              <a:r>
                <a:rPr lang="zh-CN" altLang="en-US" sz="2400" dirty="0">
                  <a:latin typeface="楷体_GB2312" pitchFamily="49" charset="-122"/>
                  <a:ea typeface="华文细黑" panose="02010600040101010101" charset="-122"/>
                </a:rPr>
                <a:t>指导病人正确使用子宫托</a:t>
              </a:r>
              <a:endParaRPr lang="zh-CN" altLang="en-US" sz="2400" dirty="0">
                <a:latin typeface="楷体_GB2312" pitchFamily="49" charset="-122"/>
                <a:ea typeface="华文细黑" panose="02010600040101010101" charset="-122"/>
              </a:endParaRPr>
            </a:p>
          </p:txBody>
        </p:sp>
        <p:pic>
          <p:nvPicPr>
            <p:cNvPr id="57346" name="Picture 5" descr="C:\Documents and Settings\liweiad\桌面\tuo2.jpg"/>
            <p:cNvPicPr>
              <a:picLocks noChangeAspect="1"/>
            </p:cNvPicPr>
            <p:nvPr/>
          </p:nvPicPr>
          <p:blipFill>
            <a:blip r:embed="rId3"/>
            <a:stretch>
              <a:fillRect/>
            </a:stretch>
          </p:blipFill>
          <p:spPr>
            <a:xfrm>
              <a:off x="6803" y="6888"/>
              <a:ext cx="3750" cy="2947"/>
            </a:xfrm>
            <a:prstGeom prst="rect">
              <a:avLst/>
            </a:prstGeom>
            <a:noFill/>
            <a:ln w="9525">
              <a:noFill/>
            </a:ln>
          </p:spPr>
        </p:pic>
        <p:sp>
          <p:nvSpPr>
            <p:cNvPr id="57347" name="AutoShape 8"/>
            <p:cNvSpPr/>
            <p:nvPr/>
          </p:nvSpPr>
          <p:spPr>
            <a:xfrm>
              <a:off x="5273" y="8463"/>
              <a:ext cx="965" cy="392"/>
            </a:xfrm>
            <a:prstGeom prst="rightArrow">
              <a:avLst>
                <a:gd name="adj1" fmla="val 50000"/>
                <a:gd name="adj2" fmla="val 61453"/>
              </a:avLst>
            </a:prstGeom>
            <a:solidFill>
              <a:srgbClr val="00FF00"/>
            </a:solidFill>
            <a:ln w="19050" cap="flat" cmpd="sng">
              <a:solidFill>
                <a:schemeClr val="tx1"/>
              </a:solidFill>
              <a:prstDash val="solid"/>
              <a:miter/>
              <a:headEnd type="none" w="med" len="med"/>
              <a:tailEnd type="none" w="med" len="med"/>
            </a:ln>
          </p:spPr>
          <p:txBody>
            <a:bodyPr wrap="none" anchor="ctr" anchorCtr="0"/>
            <a:p>
              <a:pPr algn="ctr"/>
              <a:endParaRPr lang="zh-CN" altLang="en-US" dirty="0">
                <a:latin typeface="Times New Roman" panose="02020603050405020304" pitchFamily="18" charset="0"/>
                <a:ea typeface="宋体" panose="02010600030101010101" pitchFamily="2" charset="-122"/>
              </a:endParaRPr>
            </a:p>
          </p:txBody>
        </p:sp>
        <p:pic>
          <p:nvPicPr>
            <p:cNvPr id="57348" name="Picture 7" descr="C:\Users\pmph\Desktop\图片1.jpg"/>
            <p:cNvPicPr>
              <a:picLocks noChangeAspect="1"/>
            </p:cNvPicPr>
            <p:nvPr/>
          </p:nvPicPr>
          <p:blipFill>
            <a:blip r:embed="rId4"/>
            <a:stretch>
              <a:fillRect/>
            </a:stretch>
          </p:blipFill>
          <p:spPr>
            <a:xfrm>
              <a:off x="680" y="6888"/>
              <a:ext cx="3678" cy="3000"/>
            </a:xfrm>
            <a:prstGeom prst="rect">
              <a:avLst/>
            </a:prstGeom>
            <a:noFill/>
            <a:ln w="9525">
              <a:noFill/>
            </a:ln>
          </p:spPr>
        </p:pic>
        <p:sp>
          <p:nvSpPr>
            <p:cNvPr id="57349" name="Rectangle 2"/>
            <p:cNvSpPr/>
            <p:nvPr/>
          </p:nvSpPr>
          <p:spPr>
            <a:xfrm>
              <a:off x="6633" y="1998"/>
              <a:ext cx="6690" cy="4072"/>
            </a:xfrm>
            <a:prstGeom prst="rect">
              <a:avLst/>
            </a:prstGeom>
            <a:noFill/>
            <a:ln w="9525">
              <a:noFill/>
            </a:ln>
          </p:spPr>
          <p:txBody>
            <a:bodyPr anchor="t" anchorCtr="0"/>
            <a:p>
              <a:pPr marL="342900" indent="-342900">
                <a:lnSpc>
                  <a:spcPct val="120000"/>
                </a:lnSpc>
                <a:spcBef>
                  <a:spcPct val="20000"/>
                </a:spcBef>
                <a:buClr>
                  <a:schemeClr val="accent1"/>
                </a:buClr>
                <a:buFont typeface="Wingdings" panose="05000000000000000000" pitchFamily="2" charset="2"/>
              </a:pPr>
              <a:r>
                <a:rPr lang="zh-CN" altLang="en-US" sz="2400" dirty="0">
                  <a:latin typeface="楷体_GB2312" pitchFamily="49" charset="-122"/>
                  <a:ea typeface="华文细黑" panose="02010600040101010101" charset="-122"/>
                </a:rPr>
                <a:t>子宫托使用注意事项：</a:t>
              </a:r>
              <a:endParaRPr lang="zh-CN" altLang="en-US" sz="2400" dirty="0">
                <a:latin typeface="楷体_GB2312" pitchFamily="49" charset="-122"/>
                <a:ea typeface="华文细黑" panose="02010600040101010101" charset="-122"/>
              </a:endParaRPr>
            </a:p>
            <a:p>
              <a:pPr marL="342900" indent="-342900">
                <a:lnSpc>
                  <a:spcPct val="120000"/>
                </a:lnSpc>
                <a:spcBef>
                  <a:spcPct val="20000"/>
                </a:spcBef>
                <a:buClr>
                  <a:schemeClr val="accent1"/>
                </a:buClr>
                <a:buFont typeface="Wingdings" panose="05000000000000000000" pitchFamily="2" charset="2"/>
                <a:buChar char="n"/>
              </a:pPr>
              <a:r>
                <a:rPr lang="zh-CN" altLang="en-US" sz="2400" dirty="0">
                  <a:latin typeface="楷体_GB2312" pitchFamily="49" charset="-122"/>
                  <a:ea typeface="华文细黑" panose="02010600040101010101" charset="-122"/>
                </a:rPr>
                <a:t> 经期和妊娠期停用</a:t>
              </a:r>
              <a:endParaRPr lang="zh-CN" altLang="en-US" sz="2400" dirty="0">
                <a:latin typeface="楷体_GB2312" pitchFamily="49" charset="-122"/>
                <a:ea typeface="华文细黑" panose="02010600040101010101" charset="-122"/>
              </a:endParaRPr>
            </a:p>
            <a:p>
              <a:pPr marL="342900" indent="-342900">
                <a:lnSpc>
                  <a:spcPct val="120000"/>
                </a:lnSpc>
                <a:spcBef>
                  <a:spcPct val="20000"/>
                </a:spcBef>
                <a:buClr>
                  <a:schemeClr val="accent1"/>
                </a:buClr>
                <a:buFont typeface="Wingdings" panose="05000000000000000000" pitchFamily="2" charset="2"/>
                <a:buChar char="n"/>
              </a:pPr>
              <a:r>
                <a:rPr lang="zh-CN" altLang="en-US" sz="2400" dirty="0">
                  <a:latin typeface="楷体_GB2312" pitchFamily="49" charset="-122"/>
                  <a:ea typeface="华文细黑" panose="02010600040101010101" charset="-122"/>
                </a:rPr>
                <a:t> 选择大小合适的子宫托</a:t>
              </a:r>
              <a:endParaRPr lang="zh-CN" altLang="en-US" sz="2400" dirty="0">
                <a:latin typeface="楷体_GB2312" pitchFamily="49" charset="-122"/>
                <a:ea typeface="华文细黑" panose="02010600040101010101" charset="-122"/>
              </a:endParaRPr>
            </a:p>
            <a:p>
              <a:pPr marL="342900" indent="-342900">
                <a:lnSpc>
                  <a:spcPct val="120000"/>
                </a:lnSpc>
                <a:spcBef>
                  <a:spcPct val="20000"/>
                </a:spcBef>
                <a:buClr>
                  <a:schemeClr val="accent1"/>
                </a:buClr>
                <a:buFont typeface="Wingdings" panose="05000000000000000000" pitchFamily="2" charset="2"/>
                <a:buChar char="n"/>
              </a:pPr>
              <a:r>
                <a:rPr lang="zh-CN" altLang="en-US" sz="2400" dirty="0">
                  <a:latin typeface="楷体_GB2312" pitchFamily="49" charset="-122"/>
                  <a:ea typeface="华文细黑" panose="02010600040101010101" charset="-122"/>
                </a:rPr>
                <a:t> 切忌久置不取</a:t>
              </a:r>
              <a:endParaRPr lang="zh-CN" altLang="en-US" sz="2400" dirty="0">
                <a:latin typeface="楷体_GB2312" pitchFamily="49" charset="-122"/>
                <a:ea typeface="华文细黑" panose="02010600040101010101" charset="-122"/>
              </a:endParaRPr>
            </a:p>
            <a:p>
              <a:pPr marL="342900" indent="-342900">
                <a:lnSpc>
                  <a:spcPct val="120000"/>
                </a:lnSpc>
                <a:spcBef>
                  <a:spcPct val="20000"/>
                </a:spcBef>
                <a:buClr>
                  <a:schemeClr val="accent1"/>
                </a:buClr>
                <a:buFont typeface="Wingdings" panose="05000000000000000000" pitchFamily="2" charset="2"/>
                <a:buChar char="n"/>
              </a:pPr>
              <a:r>
                <a:rPr lang="zh-CN" altLang="en-US" sz="2400" dirty="0">
                  <a:latin typeface="楷体_GB2312" pitchFamily="49" charset="-122"/>
                  <a:ea typeface="华文细黑" panose="02010600040101010101" charset="-122"/>
                </a:rPr>
                <a:t> 定期复查</a:t>
              </a:r>
              <a:endParaRPr lang="zh-CN" altLang="en-US" sz="2400" dirty="0">
                <a:latin typeface="楷体_GB2312" pitchFamily="49" charset="-122"/>
                <a:ea typeface="华文细黑" panose="0201060004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157480" y="812800"/>
            <a:ext cx="11793855" cy="586359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3" name="Title 6"/>
          <p:cNvSpPr txBox="1"/>
          <p:nvPr>
            <p:custDataLst>
              <p:tags r:id="rId2"/>
            </p:custDataLst>
          </p:nvPr>
        </p:nvSpPr>
        <p:spPr>
          <a:xfrm>
            <a:off x="661035" y="97155"/>
            <a:ext cx="4154170" cy="52387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处理及护理措施</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838200" y="1268730"/>
            <a:ext cx="10474960" cy="4400550"/>
            <a:chOff x="395" y="1998"/>
            <a:chExt cx="12928" cy="6930"/>
          </a:xfrm>
        </p:grpSpPr>
        <p:sp>
          <p:nvSpPr>
            <p:cNvPr id="58369" name="Rectangle 2"/>
            <p:cNvSpPr/>
            <p:nvPr/>
          </p:nvSpPr>
          <p:spPr>
            <a:xfrm>
              <a:off x="395" y="1998"/>
              <a:ext cx="12928" cy="4650"/>
            </a:xfrm>
            <a:prstGeom prst="rect">
              <a:avLst/>
            </a:prstGeom>
            <a:noFill/>
            <a:ln w="9525">
              <a:noFill/>
            </a:ln>
          </p:spPr>
          <p:txBody>
            <a:bodyPr anchor="t" anchorCtr="0"/>
            <a:p>
              <a:pPr marL="342900" indent="-342900">
                <a:lnSpc>
                  <a:spcPct val="120000"/>
                </a:lnSpc>
                <a:spcBef>
                  <a:spcPct val="20000"/>
                </a:spcBef>
                <a:buClr>
                  <a:schemeClr val="accent1"/>
                </a:buClr>
                <a:buFont typeface="Wingdings" panose="05000000000000000000" pitchFamily="2" charset="2"/>
              </a:pPr>
              <a:r>
                <a:rPr lang="en-US" altLang="zh-CN" sz="2400">
                  <a:latin typeface="华文细黑" panose="02010600040101010101" charset="-122"/>
                  <a:ea typeface="华文细黑" panose="02010600040101010101" charset="-122"/>
                </a:rPr>
                <a:t>4</a:t>
              </a:r>
              <a:r>
                <a:rPr lang="zh-CN" altLang="en-US" sz="2400" dirty="0">
                  <a:latin typeface="华文细黑" panose="02010600040101010101" charset="-122"/>
                  <a:ea typeface="华文细黑" panose="02010600040101010101" charset="-122"/>
                </a:rPr>
                <a:t>．手术病人的护理</a:t>
              </a:r>
              <a:endParaRPr lang="zh-CN" altLang="en-US" sz="2400" dirty="0">
                <a:latin typeface="华文细黑" panose="02010600040101010101" charset="-122"/>
                <a:ea typeface="华文细黑" panose="02010600040101010101" charset="-122"/>
              </a:endParaRPr>
            </a:p>
            <a:p>
              <a:pPr marL="342900" indent="-342900">
                <a:lnSpc>
                  <a:spcPct val="120000"/>
                </a:lnSpc>
                <a:spcBef>
                  <a:spcPct val="20000"/>
                </a:spcBef>
                <a:buClr>
                  <a:schemeClr val="accent1"/>
                </a:buClr>
                <a:buFont typeface="Wingdings" panose="05000000000000000000" pitchFamily="2" charset="2"/>
                <a:buChar char="n"/>
              </a:pPr>
              <a:r>
                <a:rPr lang="zh-CN" altLang="en-US" sz="2400" dirty="0">
                  <a:latin typeface="华文细黑" panose="02010600040101010101" charset="-122"/>
                  <a:ea typeface="华文细黑" panose="02010600040101010101" charset="-122"/>
                </a:rPr>
                <a:t>术前准备：坐浴、阴道冲洗（防烫伤）、积极治疗局部炎症</a:t>
              </a:r>
              <a:endParaRPr lang="en-US" altLang="zh-CN" sz="2400">
                <a:latin typeface="华文细黑" panose="02010600040101010101" charset="-122"/>
                <a:ea typeface="华文细黑" panose="02010600040101010101" charset="-122"/>
              </a:endParaRPr>
            </a:p>
            <a:p>
              <a:pPr marL="342900" indent="-342900">
                <a:lnSpc>
                  <a:spcPct val="120000"/>
                </a:lnSpc>
                <a:spcBef>
                  <a:spcPct val="20000"/>
                </a:spcBef>
                <a:buClr>
                  <a:schemeClr val="accent1"/>
                </a:buClr>
                <a:buFont typeface="Wingdings" panose="05000000000000000000" pitchFamily="2" charset="2"/>
                <a:buChar char="n"/>
              </a:pPr>
              <a:r>
                <a:rPr lang="zh-CN" altLang="en-US" sz="2400" dirty="0">
                  <a:latin typeface="华文细黑" panose="02010600040101010101" charset="-122"/>
                  <a:ea typeface="华文细黑" panose="02010600040101010101" charset="-122"/>
                </a:rPr>
                <a:t>术后护理：卧床7～10天，尿管留置10～14天；避免增加腹压，术后病人宜采取平卧位，可降低外阴、阴道张力，促进切口愈合。</a:t>
              </a:r>
              <a:r>
                <a:rPr lang="zh-CN" altLang="en-US" dirty="0">
                  <a:latin typeface="Arial" panose="020B0604020202020204" pitchFamily="34" charset="0"/>
                  <a:ea typeface="华文细黑" panose="02010600040101010101" charset="-122"/>
                </a:rPr>
                <a:t> </a:t>
              </a:r>
              <a:endParaRPr lang="en-US" altLang="zh-CN">
                <a:latin typeface="Arial" panose="020B0604020202020204" pitchFamily="34" charset="0"/>
                <a:ea typeface="华文细黑" panose="02010600040101010101" charset="-122"/>
              </a:endParaRPr>
            </a:p>
          </p:txBody>
        </p:sp>
        <p:sp>
          <p:nvSpPr>
            <p:cNvPr id="58370" name="Rectangle 3"/>
            <p:cNvSpPr/>
            <p:nvPr/>
          </p:nvSpPr>
          <p:spPr>
            <a:xfrm>
              <a:off x="395" y="7100"/>
              <a:ext cx="12925" cy="1828"/>
            </a:xfrm>
            <a:prstGeom prst="rect">
              <a:avLst/>
            </a:prstGeom>
            <a:noFill/>
            <a:ln w="9525">
              <a:noFill/>
            </a:ln>
          </p:spPr>
          <p:txBody>
            <a:bodyPr anchor="t" anchorCtr="0"/>
            <a:p>
              <a:pPr marL="342900" indent="-342900">
                <a:lnSpc>
                  <a:spcPct val="120000"/>
                </a:lnSpc>
                <a:spcBef>
                  <a:spcPct val="20000"/>
                </a:spcBef>
                <a:buClr>
                  <a:schemeClr val="accent1"/>
                </a:buClr>
                <a:buFont typeface="Wingdings" panose="05000000000000000000" pitchFamily="2" charset="2"/>
              </a:pPr>
              <a:r>
                <a:rPr lang="en-US" altLang="zh-CN" sz="2400">
                  <a:latin typeface="华文细黑" panose="02010600040101010101" charset="-122"/>
                  <a:ea typeface="华文细黑" panose="02010600040101010101" charset="-122"/>
                </a:rPr>
                <a:t>5</a:t>
              </a:r>
              <a:r>
                <a:rPr lang="zh-CN" altLang="en-US" sz="2400" dirty="0">
                  <a:latin typeface="华文细黑" panose="02010600040101010101" charset="-122"/>
                  <a:ea typeface="华文细黑" panose="02010600040101010101" charset="-122"/>
                </a:rPr>
                <a:t>．出院指导</a:t>
              </a:r>
              <a:endParaRPr lang="zh-CN" altLang="en-US" sz="2400" dirty="0">
                <a:latin typeface="华文细黑" panose="02010600040101010101" charset="-122"/>
                <a:ea typeface="华文细黑" panose="02010600040101010101" charset="-122"/>
              </a:endParaRPr>
            </a:p>
            <a:p>
              <a:pPr marL="342900" indent="-342900">
                <a:lnSpc>
                  <a:spcPct val="120000"/>
                </a:lnSpc>
                <a:spcBef>
                  <a:spcPct val="20000"/>
                </a:spcBef>
                <a:buClr>
                  <a:schemeClr val="accent1"/>
                </a:buClr>
                <a:buFont typeface="Wingdings" panose="05000000000000000000" pitchFamily="2" charset="2"/>
              </a:pPr>
              <a:r>
                <a:rPr lang="zh-CN" altLang="en-US" sz="2400" dirty="0">
                  <a:latin typeface="华文细黑" panose="02010600040101010101" charset="-122"/>
                  <a:ea typeface="华文细黑" panose="02010600040101010101" charset="-122"/>
                </a:rPr>
                <a:t>   休息3个月；定期复查；半年内避免负重</a:t>
              </a:r>
              <a:endParaRPr lang="zh-CN" altLang="en-US" sz="2400" dirty="0">
                <a:latin typeface="华文细黑" panose="02010600040101010101" charset="-122"/>
                <a:ea typeface="华文细黑" panose="0201060004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157480" y="812800"/>
            <a:ext cx="11793855" cy="586359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3" name="Title 6"/>
          <p:cNvSpPr txBox="1"/>
          <p:nvPr>
            <p:custDataLst>
              <p:tags r:id="rId2"/>
            </p:custDataLst>
          </p:nvPr>
        </p:nvSpPr>
        <p:spPr>
          <a:xfrm>
            <a:off x="661035" y="97155"/>
            <a:ext cx="4154170" cy="52387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处理及护理措施</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9393" name="Rectangle 2"/>
          <p:cNvSpPr/>
          <p:nvPr/>
        </p:nvSpPr>
        <p:spPr>
          <a:xfrm>
            <a:off x="661035" y="1268730"/>
            <a:ext cx="10681335" cy="4968875"/>
          </a:xfrm>
          <a:prstGeom prst="rect">
            <a:avLst/>
          </a:prstGeom>
          <a:noFill/>
          <a:ln w="9525">
            <a:noFill/>
          </a:ln>
        </p:spPr>
        <p:txBody>
          <a:bodyPr anchor="t" anchorCtr="0"/>
          <a:p>
            <a:pPr marL="342900" indent="-342900">
              <a:lnSpc>
                <a:spcPct val="120000"/>
              </a:lnSpc>
              <a:spcBef>
                <a:spcPct val="20000"/>
              </a:spcBef>
              <a:buClr>
                <a:schemeClr val="accent1"/>
              </a:buClr>
              <a:buFont typeface="Wingdings" panose="05000000000000000000" pitchFamily="2" charset="2"/>
            </a:pPr>
            <a:r>
              <a:rPr lang="en-US" altLang="zh-CN" sz="2400">
                <a:latin typeface="华文细黑" panose="02010600040101010101" charset="-122"/>
                <a:ea typeface="华文细黑" panose="02010600040101010101" charset="-122"/>
              </a:rPr>
              <a:t>6</a:t>
            </a:r>
            <a:r>
              <a:rPr lang="zh-CN" altLang="en-US" sz="2400" dirty="0">
                <a:latin typeface="华文细黑" panose="02010600040101010101" charset="-122"/>
                <a:ea typeface="华文细黑" panose="02010600040101010101" charset="-122"/>
              </a:rPr>
              <a:t>．预防指导</a:t>
            </a:r>
            <a:endParaRPr lang="zh-CN" altLang="en-US" sz="2400" dirty="0">
              <a:latin typeface="华文细黑" panose="02010600040101010101" charset="-122"/>
              <a:ea typeface="华文细黑" panose="02010600040101010101" charset="-122"/>
            </a:endParaRPr>
          </a:p>
          <a:p>
            <a:pPr marL="342900" indent="-342900">
              <a:lnSpc>
                <a:spcPct val="120000"/>
              </a:lnSpc>
              <a:spcBef>
                <a:spcPct val="20000"/>
              </a:spcBef>
              <a:buClr>
                <a:schemeClr val="accent1"/>
              </a:buClr>
              <a:buFont typeface="Wingdings" panose="05000000000000000000" pitchFamily="2" charset="2"/>
              <a:buChar char="n"/>
            </a:pPr>
            <a:r>
              <a:rPr lang="zh-CN" altLang="en-US" sz="2400" dirty="0">
                <a:latin typeface="华文细黑" panose="02010600040101010101" charset="-122"/>
                <a:ea typeface="华文细黑" panose="02010600040101010101" charset="-122"/>
              </a:rPr>
              <a:t>实行计划生育，避免多孕、多胎，医护人员提高助产技术</a:t>
            </a:r>
            <a:endParaRPr lang="zh-CN" altLang="en-US" sz="2400" dirty="0">
              <a:latin typeface="华文细黑" panose="02010600040101010101" charset="-122"/>
              <a:ea typeface="华文细黑" panose="02010600040101010101" charset="-122"/>
            </a:endParaRPr>
          </a:p>
          <a:p>
            <a:pPr marL="342900" indent="-342900" eaLnBrk="0" hangingPunct="0">
              <a:lnSpc>
                <a:spcPct val="120000"/>
              </a:lnSpc>
              <a:spcBef>
                <a:spcPct val="20000"/>
              </a:spcBef>
              <a:buClr>
                <a:schemeClr val="accent1"/>
              </a:buClr>
              <a:buFont typeface="Wingdings" panose="05000000000000000000" pitchFamily="2" charset="2"/>
              <a:buChar char="n"/>
            </a:pPr>
            <a:r>
              <a:rPr lang="zh-CN" altLang="en-US" sz="2400" dirty="0">
                <a:latin typeface="华文细黑" panose="02010600040101010101" charset="-122"/>
                <a:ea typeface="华文细黑" panose="02010600040101010101" charset="-122"/>
              </a:rPr>
              <a:t>进行产后体操锻炼（收缩肛门的运动），产后避免重体力劳动，以免影响盆底支持组织的恢复。 </a:t>
            </a:r>
            <a:endParaRPr lang="zh-CN" altLang="en-US" sz="2400" dirty="0">
              <a:latin typeface="华文细黑" panose="02010600040101010101" charset="-122"/>
              <a:ea typeface="华文细黑" panose="02010600040101010101" charset="-122"/>
            </a:endParaRPr>
          </a:p>
          <a:p>
            <a:pPr marL="342900" indent="-342900">
              <a:lnSpc>
                <a:spcPct val="120000"/>
              </a:lnSpc>
              <a:spcBef>
                <a:spcPct val="20000"/>
              </a:spcBef>
              <a:buClr>
                <a:schemeClr val="accent1"/>
              </a:buClr>
              <a:buFont typeface="Wingdings" panose="05000000000000000000" pitchFamily="2" charset="2"/>
              <a:buChar char="n"/>
            </a:pPr>
            <a:r>
              <a:rPr lang="zh-CN" altLang="en-US" sz="2400" dirty="0">
                <a:latin typeface="华文细黑" panose="02010600040101010101" charset="-122"/>
                <a:ea typeface="华文细黑" panose="02010600040101010101" charset="-122"/>
              </a:rPr>
              <a:t>积极治疗使腹压增加的慢性疾病，如咳嗽、便秘等；避免长时间的站立、行走、久蹲 。</a:t>
            </a:r>
            <a:endParaRPr lang="zh-CN" altLang="en-US" sz="2400" dirty="0">
              <a:latin typeface="华文细黑" panose="02010600040101010101" charset="-122"/>
              <a:ea typeface="华文细黑" panose="02010600040101010101" charset="-122"/>
            </a:endParaRPr>
          </a:p>
          <a:p>
            <a:pPr marL="342900" indent="-342900">
              <a:lnSpc>
                <a:spcPct val="120000"/>
              </a:lnSpc>
              <a:spcBef>
                <a:spcPct val="20000"/>
              </a:spcBef>
              <a:buClr>
                <a:schemeClr val="accent1"/>
              </a:buClr>
              <a:buFont typeface="Wingdings" panose="05000000000000000000" pitchFamily="2" charset="2"/>
              <a:buChar char="n"/>
            </a:pPr>
            <a:r>
              <a:rPr lang="zh-CN" altLang="en-US" sz="2400" dirty="0">
                <a:latin typeface="华文细黑" panose="02010600040101010101" charset="-122"/>
                <a:ea typeface="华文细黑" panose="02010600040101010101" charset="-122"/>
              </a:rPr>
              <a:t>更年期及绝经期的妇女在妇科内分泌医生的指导下使用激素替代疗法，并定期复查 </a:t>
            </a:r>
            <a:endParaRPr lang="zh-CN" altLang="en-US" sz="2400" dirty="0">
              <a:latin typeface="华文细黑" panose="02010600040101010101" charset="-122"/>
              <a:ea typeface="华文细黑" panose="02010600040101010101" charset="-122"/>
            </a:endParaRPr>
          </a:p>
          <a:p>
            <a:pPr marL="342900" indent="-342900" eaLnBrk="0" hangingPunct="0">
              <a:lnSpc>
                <a:spcPct val="120000"/>
              </a:lnSpc>
              <a:spcBef>
                <a:spcPct val="20000"/>
              </a:spcBef>
              <a:buClr>
                <a:schemeClr val="accent1"/>
              </a:buClr>
              <a:buFont typeface="Wingdings" panose="05000000000000000000" pitchFamily="2" charset="2"/>
              <a:buChar char="n"/>
            </a:pPr>
            <a:r>
              <a:rPr lang="zh-CN" altLang="en-US" sz="2400" dirty="0">
                <a:latin typeface="华文细黑" panose="02010600040101010101" charset="-122"/>
                <a:ea typeface="华文细黑" panose="02010600040101010101" charset="-122"/>
              </a:rPr>
              <a:t>注意饮食结构，保证营养物质及粗纤维的摄入，防止便秘注意体育锻炼，提高身体素质。</a:t>
            </a:r>
            <a:endParaRPr lang="en-US" altLang="zh-CN" sz="2400">
              <a:latin typeface="华文细黑" panose="02010600040101010101" charset="-122"/>
              <a:ea typeface="华文细黑"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157480" y="812800"/>
            <a:ext cx="11793855" cy="586359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3" name="Title 6"/>
          <p:cNvSpPr txBox="1"/>
          <p:nvPr>
            <p:custDataLst>
              <p:tags r:id="rId2"/>
            </p:custDataLst>
          </p:nvPr>
        </p:nvSpPr>
        <p:spPr>
          <a:xfrm>
            <a:off x="661035" y="97155"/>
            <a:ext cx="4154170" cy="52387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护理评价</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0418" name="Rectangle 2"/>
          <p:cNvSpPr>
            <a:spLocks noGrp="1"/>
          </p:cNvSpPr>
          <p:nvPr>
            <p:ph idx="4294967295"/>
          </p:nvPr>
        </p:nvSpPr>
        <p:spPr>
          <a:xfrm>
            <a:off x="1546860" y="1557338"/>
            <a:ext cx="7772400" cy="1090612"/>
          </a:xfrm>
        </p:spPr>
        <p:txBody>
          <a:bodyPr vert="horz" wrap="square" lIns="91440" tIns="45720" rIns="91440" bIns="45720" anchor="t" anchorCtr="0"/>
          <a:p>
            <a:pPr eaLnBrk="1" hangingPunct="1"/>
            <a:r>
              <a:rPr lang="zh-CN" altLang="en-US" dirty="0">
                <a:latin typeface="楷体_GB2312" pitchFamily="49" charset="-122"/>
              </a:rPr>
              <a:t>病人能说出减轻焦虑的措施，并能积极应用。</a:t>
            </a:r>
            <a:endParaRPr lang="en-US" altLang="zh-CN">
              <a:latin typeface="楷体_GB2312" pitchFamily="49" charset="-122"/>
            </a:endParaRPr>
          </a:p>
          <a:p>
            <a:pPr eaLnBrk="1" hangingPunct="1"/>
            <a:r>
              <a:rPr lang="zh-CN" altLang="en-US" dirty="0">
                <a:latin typeface="楷体_GB2312" pitchFamily="49" charset="-122"/>
              </a:rPr>
              <a:t>病人自述疼痛减轻或消失。</a:t>
            </a:r>
            <a:endParaRPr lang="zh-CN" altLang="en-US" dirty="0">
              <a:solidFill>
                <a:srgbClr val="0C0B0A"/>
              </a:solidFill>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32049" y="2114550"/>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任务四</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尿瘘</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5604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疾病护理</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318895" y="1198245"/>
            <a:ext cx="9310370" cy="2885826"/>
            <a:chOff x="623" y="2113"/>
            <a:chExt cx="12480" cy="4221"/>
          </a:xfrm>
        </p:grpSpPr>
        <p:sp>
          <p:nvSpPr>
            <p:cNvPr id="28675" name="Text Box 9"/>
            <p:cNvSpPr txBox="1"/>
            <p:nvPr/>
          </p:nvSpPr>
          <p:spPr>
            <a:xfrm>
              <a:off x="623" y="2113"/>
              <a:ext cx="12480" cy="1429"/>
            </a:xfrm>
            <a:prstGeom prst="rect">
              <a:avLst/>
            </a:prstGeom>
            <a:noFill/>
            <a:ln w="9525">
              <a:noFill/>
            </a:ln>
          </p:spPr>
          <p:txBody>
            <a:bodyPr anchor="t" anchorCtr="0">
              <a:spAutoFit/>
            </a:bodyPr>
            <a:p>
              <a:pPr>
                <a:lnSpc>
                  <a:spcPct val="120000"/>
                </a:lnSpc>
                <a:spcBef>
                  <a:spcPct val="20000"/>
                </a:spcBef>
                <a:buClr>
                  <a:schemeClr val="accent1"/>
                </a:buClr>
                <a:buFont typeface="Wingdings" panose="05000000000000000000" pitchFamily="2" charset="2"/>
                <a:buChar char="n"/>
              </a:pPr>
              <a:r>
                <a:rPr lang="zh-CN" altLang="en-US" sz="2400" dirty="0">
                  <a:latin typeface="黑体" panose="02010609060101010101" charset="-122"/>
                  <a:ea typeface="黑体" panose="02010609060101010101" charset="-122"/>
                  <a:cs typeface="黑体" panose="02010609060101010101" charset="-122"/>
                </a:rPr>
                <a:t>尿瘘  指生殖道和泌尿道之间形成的异常通道，病人无法自主排尿，表现为尿液不断外流。</a:t>
              </a:r>
              <a:endParaRPr lang="zh-CN" altLang="en-US" sz="2400" dirty="0">
                <a:latin typeface="黑体" panose="02010609060101010101" charset="-122"/>
                <a:ea typeface="黑体" panose="02010609060101010101" charset="-122"/>
                <a:cs typeface="黑体" panose="02010609060101010101" charset="-122"/>
              </a:endParaRPr>
            </a:p>
          </p:txBody>
        </p:sp>
        <p:sp>
          <p:nvSpPr>
            <p:cNvPr id="28676" name="AutoShape 14"/>
            <p:cNvSpPr/>
            <p:nvPr/>
          </p:nvSpPr>
          <p:spPr>
            <a:xfrm>
              <a:off x="10343" y="3801"/>
              <a:ext cx="2760" cy="2160"/>
            </a:xfrm>
            <a:prstGeom prst="star16">
              <a:avLst>
                <a:gd name="adj" fmla="val 37500"/>
              </a:avLst>
            </a:prstGeom>
            <a:solidFill>
              <a:srgbClr val="FF00FF">
                <a:alpha val="50195"/>
              </a:srgbClr>
            </a:solidFill>
            <a:ln w="9525">
              <a:noFill/>
            </a:ln>
          </p:spPr>
          <p:txBody>
            <a:bodyPr wrap="none" anchor="ctr" anchorCtr="0"/>
            <a:p>
              <a:pPr algn="ctr"/>
              <a:r>
                <a:rPr lang="zh-CN" altLang="en-US" dirty="0">
                  <a:latin typeface="Times New Roman" panose="02020603050405020304" pitchFamily="18" charset="0"/>
                  <a:ea typeface="宋体" panose="02010600030101010101" pitchFamily="2" charset="-122"/>
                </a:rPr>
                <a:t>最常见</a:t>
              </a:r>
              <a:endParaRPr lang="zh-CN" altLang="en-US" dirty="0">
                <a:latin typeface="Times New Roman" panose="02020603050405020304" pitchFamily="18" charset="0"/>
                <a:ea typeface="宋体" panose="02010600030101010101" pitchFamily="2" charset="-122"/>
              </a:endParaRPr>
            </a:p>
          </p:txBody>
        </p:sp>
        <p:pic>
          <p:nvPicPr>
            <p:cNvPr id="28677" name="Picture 15" descr="C:\Documents and Settings\liwei\桌面\未命名.JPG"/>
            <p:cNvPicPr>
              <a:picLocks noChangeAspect="1"/>
            </p:cNvPicPr>
            <p:nvPr/>
          </p:nvPicPr>
          <p:blipFill>
            <a:blip r:embed="rId3"/>
            <a:srcRect r="23479" b="29204"/>
            <a:stretch>
              <a:fillRect/>
            </a:stretch>
          </p:blipFill>
          <p:spPr>
            <a:xfrm>
              <a:off x="4500" y="3801"/>
              <a:ext cx="3714" cy="2533"/>
            </a:xfrm>
            <a:prstGeom prst="rect">
              <a:avLst/>
            </a:prstGeom>
            <a:noFill/>
            <a:ln w="9525">
              <a:noFill/>
            </a:ln>
          </p:spPr>
        </p:pic>
      </p:grpSp>
      <p:sp>
        <p:nvSpPr>
          <p:cNvPr id="30722" name="Rectangle 2"/>
          <p:cNvSpPr/>
          <p:nvPr/>
        </p:nvSpPr>
        <p:spPr>
          <a:xfrm>
            <a:off x="1104265" y="4260850"/>
            <a:ext cx="1619250" cy="647700"/>
          </a:xfrm>
          <a:prstGeom prst="rect">
            <a:avLst/>
          </a:prstGeom>
          <a:noFill/>
          <a:ln w="9525">
            <a:noFill/>
          </a:ln>
        </p:spPr>
        <p:txBody>
          <a:bodyPr anchor="ctr" anchorCtr="0"/>
          <a:p>
            <a:r>
              <a:rPr lang="en-US" altLang="zh-CN" sz="2800">
                <a:latin typeface="Arial" panose="020B0604020202020204" pitchFamily="34" charset="0"/>
                <a:ea typeface="华文新魏" panose="02010800040101010101" pitchFamily="2" charset="-122"/>
              </a:rPr>
              <a:t>【</a:t>
            </a:r>
            <a:r>
              <a:rPr lang="zh-CN" altLang="en-US" sz="2800" dirty="0">
                <a:latin typeface="Arial" panose="020B0604020202020204" pitchFamily="34" charset="0"/>
                <a:ea typeface="华文新魏" panose="02010800040101010101" pitchFamily="2" charset="-122"/>
              </a:rPr>
              <a:t>病因</a:t>
            </a:r>
            <a:r>
              <a:rPr lang="en-US" altLang="zh-CN" sz="2800">
                <a:latin typeface="Arial" panose="020B0604020202020204" pitchFamily="34" charset="0"/>
                <a:ea typeface="华文新魏" panose="02010800040101010101" pitchFamily="2" charset="-122"/>
              </a:rPr>
              <a:t>】</a:t>
            </a:r>
            <a:endParaRPr lang="zh-CN" altLang="en-US" sz="2800" dirty="0">
              <a:latin typeface="Arial" panose="020B0604020202020204" pitchFamily="34" charset="0"/>
              <a:ea typeface="华文新魏" panose="02010800040101010101" pitchFamily="2" charset="-122"/>
            </a:endParaRPr>
          </a:p>
        </p:txBody>
      </p:sp>
      <p:sp>
        <p:nvSpPr>
          <p:cNvPr id="30721" name="Rectangle 2"/>
          <p:cNvSpPr>
            <a:spLocks noGrp="1"/>
          </p:cNvSpPr>
          <p:nvPr>
            <p:ph sz="half" idx="4294967295"/>
          </p:nvPr>
        </p:nvSpPr>
        <p:spPr>
          <a:xfrm>
            <a:off x="3040380" y="4502785"/>
            <a:ext cx="7924800" cy="1440180"/>
          </a:xfrm>
        </p:spPr>
        <p:txBody>
          <a:bodyPr vert="horz" wrap="square" lIns="91440" tIns="45720" rIns="91440" bIns="45720" anchor="t" anchorCtr="0"/>
          <a:lstStyle>
            <a:lvl1pPr lvl="0">
              <a:buClr>
                <a:schemeClr val="accent1"/>
              </a:buClr>
              <a:buSzTx/>
              <a:buFont typeface="Wingdings" panose="05000000000000000000" pitchFamily="2" charset="2"/>
              <a:defRPr sz="2800"/>
            </a:lvl1pPr>
            <a:lvl2pPr lvl="1">
              <a:buClr>
                <a:schemeClr val="accent1"/>
              </a:buClr>
              <a:buSzTx/>
              <a:buFont typeface="Wingdings" panose="05000000000000000000" pitchFamily="2" charset="2"/>
              <a:defRPr sz="2400"/>
            </a:lvl2pPr>
            <a:lvl3pPr lvl="2">
              <a:buClr>
                <a:schemeClr val="accent2"/>
              </a:buClr>
              <a:buSzTx/>
              <a:buFont typeface="Wingdings" panose="05000000000000000000" pitchFamily="2" charset="2"/>
              <a:defRPr sz="2000"/>
            </a:lvl3pPr>
            <a:lvl4pPr lvl="3">
              <a:buClr>
                <a:schemeClr val="hlink"/>
              </a:buClr>
              <a:buSzTx/>
              <a:buFont typeface="Wingdings" panose="05000000000000000000" pitchFamily="2" charset="2"/>
              <a:defRPr sz="1800"/>
            </a:lvl4pPr>
            <a:lvl5pPr lvl="4">
              <a:buClrTx/>
              <a:buSzTx/>
              <a:buFontTx/>
              <a:defRPr sz="1800"/>
            </a:lvl5pPr>
          </a:lstStyle>
          <a:p>
            <a:pPr lvl="0" eaLnBrk="1" hangingPunct="1"/>
            <a:r>
              <a:rPr lang="zh-CN" altLang="en-US" sz="2400" dirty="0">
                <a:latin typeface="楷体_GB2312" pitchFamily="49" charset="-122"/>
              </a:rPr>
              <a:t>产伤：主要原因。分为坏死型/创伤型</a:t>
            </a:r>
            <a:endParaRPr lang="zh-CN" altLang="en-US" sz="2400" dirty="0">
              <a:latin typeface="楷体_GB2312" pitchFamily="49" charset="-122"/>
            </a:endParaRPr>
          </a:p>
          <a:p>
            <a:pPr lvl="0" eaLnBrk="1" hangingPunct="1"/>
            <a:r>
              <a:rPr lang="zh-CN" altLang="en-US" sz="2400" dirty="0">
                <a:latin typeface="楷体_GB2312" pitchFamily="49" charset="-122"/>
              </a:rPr>
              <a:t>妇科手术损伤：误伤膀胱、尿道、输尿管</a:t>
            </a:r>
            <a:endParaRPr lang="zh-CN" altLang="en-US" sz="2400" dirty="0">
              <a:latin typeface="楷体_GB2312" pitchFamily="49" charset="-122"/>
            </a:endParaRPr>
          </a:p>
          <a:p>
            <a:pPr lvl="0" eaLnBrk="1" hangingPunct="1"/>
            <a:r>
              <a:rPr lang="zh-CN" altLang="en-US" sz="2400" dirty="0">
                <a:latin typeface="楷体_GB2312" pitchFamily="49" charset="-122"/>
              </a:rPr>
              <a:t>其他：结核，癌症，长期放置子宫托</a:t>
            </a:r>
            <a:endParaRPr lang="zh-CN" altLang="en-US" sz="2400" dirty="0">
              <a:latin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14776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Title 6"/>
          <p:cNvSpPr txBox="1"/>
          <p:nvPr>
            <p:custDataLst>
              <p:tags r:id="rId3"/>
            </p:custDataLst>
          </p:nvPr>
        </p:nvSpPr>
        <p:spPr>
          <a:xfrm>
            <a:off x="232042" y="98019"/>
            <a:ext cx="60833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Title 6"/>
          <p:cNvSpPr txBox="1"/>
          <p:nvPr>
            <p:custDataLst>
              <p:tags r:id="rId4"/>
            </p:custDataLst>
          </p:nvPr>
        </p:nvSpPr>
        <p:spPr>
          <a:xfrm>
            <a:off x="379997" y="98654"/>
            <a:ext cx="269113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0724" name="矩形 361476"/>
          <p:cNvSpPr/>
          <p:nvPr/>
        </p:nvSpPr>
        <p:spPr>
          <a:xfrm>
            <a:off x="840105" y="938530"/>
            <a:ext cx="10455275" cy="1494155"/>
          </a:xfrm>
          <a:prstGeom prst="rect">
            <a:avLst/>
          </a:prstGeom>
          <a:noFill/>
          <a:ln w="9525">
            <a:noFill/>
          </a:ln>
          <a:effectLst>
            <a:prstShdw prst="shdw17" dist="17961" dir="13499999">
              <a:srgbClr val="999999"/>
            </a:prstShdw>
          </a:effectLst>
        </p:spPr>
        <p:txBody>
          <a:bodyPr wrap="square" anchor="ctr" anchorCtr="0">
            <a:spAutoFit/>
          </a:bodyPr>
          <a:p>
            <a:pPr>
              <a:lnSpc>
                <a:spcPct val="120000"/>
              </a:lnSpc>
              <a:spcBef>
                <a:spcPct val="20000"/>
              </a:spcBef>
            </a:pPr>
            <a:r>
              <a:rPr lang="zh-CN" altLang="en-US" sz="2400" dirty="0">
                <a:latin typeface="楷体_GB2312" pitchFamily="49" charset="-122"/>
                <a:ea typeface="黑体" panose="02010609060101010101" charset="-122"/>
                <a:cs typeface="黑体" panose="02010609060101010101" charset="-122"/>
              </a:rPr>
              <a:t>（一）病史  </a:t>
            </a:r>
            <a:endParaRPr lang="zh-CN" altLang="en-US" sz="2400" dirty="0">
              <a:latin typeface="楷体_GB2312" pitchFamily="49" charset="-122"/>
              <a:ea typeface="黑体" panose="02010609060101010101" charset="-122"/>
              <a:cs typeface="黑体" panose="02010609060101010101" charset="-122"/>
            </a:endParaRPr>
          </a:p>
          <a:p>
            <a:pPr>
              <a:lnSpc>
                <a:spcPct val="120000"/>
              </a:lnSpc>
              <a:spcBef>
                <a:spcPct val="20000"/>
              </a:spcBef>
            </a:pPr>
            <a:r>
              <a:rPr lang="zh-CN" altLang="en-US" sz="2400" dirty="0">
                <a:latin typeface="楷体_GB2312" pitchFamily="49" charset="-122"/>
                <a:ea typeface="黑体" panose="02010609060101010101" charset="-122"/>
                <a:cs typeface="黑体" panose="02010609060101010101" charset="-122"/>
              </a:rPr>
              <a:t>     询问患者分娩史，有无难产及盆腔手术史，询问有无生殖系统肿瘤、结核等相关病因史</a:t>
            </a:r>
            <a:r>
              <a:rPr lang="zh-CN" altLang="en-US" sz="2400" dirty="0">
                <a:latin typeface="华文隶书" panose="02010800040101010101" pitchFamily="2" charset="-122"/>
                <a:ea typeface="华文隶书" panose="02010800040101010101" pitchFamily="2" charset="-122"/>
              </a:rPr>
              <a:t> </a:t>
            </a:r>
            <a:endParaRPr lang="zh-CN" altLang="en-US" sz="2400" dirty="0">
              <a:latin typeface="华文隶书" panose="02010800040101010101" pitchFamily="2" charset="-122"/>
              <a:ea typeface="华文隶书" panose="02010800040101010101" pitchFamily="2" charset="-122"/>
            </a:endParaRPr>
          </a:p>
        </p:txBody>
      </p:sp>
      <p:sp>
        <p:nvSpPr>
          <p:cNvPr id="32769" name="Rectangle 2"/>
          <p:cNvSpPr>
            <a:spLocks noGrp="1"/>
          </p:cNvSpPr>
          <p:nvPr>
            <p:ph idx="4294967295"/>
          </p:nvPr>
        </p:nvSpPr>
        <p:spPr>
          <a:xfrm>
            <a:off x="1094105" y="3429000"/>
            <a:ext cx="10057130" cy="2334260"/>
          </a:xfrm>
        </p:spPr>
        <p:txBody>
          <a:bodyPr vert="horz" wrap="square" lIns="91440" tIns="45720" rIns="91440" bIns="45720" anchor="t" anchorCtr="0"/>
          <a:p>
            <a:pPr fontAlgn="auto">
              <a:lnSpc>
                <a:spcPct val="100000"/>
              </a:lnSpc>
            </a:pPr>
            <a:r>
              <a:rPr lang="zh-CN" altLang="en-US" sz="2400" dirty="0">
                <a:latin typeface="楷体_GB2312" pitchFamily="49" charset="-122"/>
              </a:rPr>
              <a:t>漏尿：</a:t>
            </a:r>
            <a:r>
              <a:rPr lang="zh-CN" altLang="en-US" sz="2400" dirty="0">
                <a:latin typeface="华文细黑" panose="02010600040101010101" charset="-122"/>
              </a:rPr>
              <a:t>坏死型尿瘘在产后</a:t>
            </a:r>
            <a:r>
              <a:rPr lang="zh-CN" altLang="en-US" sz="2400" dirty="0">
                <a:solidFill>
                  <a:srgbClr val="FF0000"/>
                </a:solidFill>
                <a:latin typeface="华文细黑" panose="02010600040101010101" charset="-122"/>
              </a:rPr>
              <a:t>3～7天</a:t>
            </a:r>
            <a:r>
              <a:rPr lang="zh-CN" altLang="en-US" sz="2400" dirty="0">
                <a:latin typeface="华文细黑" panose="02010600040101010101" charset="-122"/>
              </a:rPr>
              <a:t>漏尿</a:t>
            </a:r>
            <a:r>
              <a:rPr lang="en-US" altLang="zh-CN" sz="2400">
                <a:latin typeface="华文细黑" panose="02010600040101010101" charset="-122"/>
              </a:rPr>
              <a:t>；</a:t>
            </a:r>
            <a:r>
              <a:rPr lang="zh-CN" altLang="en-US" sz="2400" dirty="0">
                <a:latin typeface="华文细黑" panose="02010600040101010101" charset="-122"/>
              </a:rPr>
              <a:t>手术损伤者术后</a:t>
            </a:r>
            <a:r>
              <a:rPr lang="zh-CN" altLang="en-US" sz="2400" dirty="0">
                <a:solidFill>
                  <a:srgbClr val="FF0000"/>
                </a:solidFill>
                <a:latin typeface="华文细黑" panose="02010600040101010101" charset="-122"/>
              </a:rPr>
              <a:t>立即</a:t>
            </a:r>
            <a:r>
              <a:rPr lang="zh-CN" altLang="en-US" sz="2400" dirty="0">
                <a:latin typeface="华文细黑" panose="02010600040101010101" charset="-122"/>
              </a:rPr>
              <a:t>出现</a:t>
            </a:r>
            <a:endParaRPr lang="zh-CN" altLang="en-US" sz="2400" dirty="0">
              <a:latin typeface="华文细黑" panose="02010600040101010101" charset="-122"/>
            </a:endParaRPr>
          </a:p>
          <a:p>
            <a:pPr fontAlgn="auto">
              <a:lnSpc>
                <a:spcPct val="100000"/>
              </a:lnSpc>
            </a:pPr>
            <a:r>
              <a:rPr lang="zh-CN" altLang="en-US" sz="2400" dirty="0">
                <a:latin typeface="楷体_GB2312" pitchFamily="49" charset="-122"/>
              </a:rPr>
              <a:t>外阴皮炎：湿疹、皮炎、溃疡、痒痛；尿路感染：尿频、尿急、尿痛</a:t>
            </a:r>
            <a:endParaRPr lang="en-US" altLang="zh-CN" sz="2400">
              <a:latin typeface="楷体_GB2312" pitchFamily="49" charset="-122"/>
            </a:endParaRPr>
          </a:p>
          <a:p>
            <a:pPr fontAlgn="auto">
              <a:lnSpc>
                <a:spcPct val="100000"/>
              </a:lnSpc>
            </a:pPr>
            <a:r>
              <a:rPr lang="zh-CN" altLang="en-US" sz="2400" dirty="0">
                <a:latin typeface="楷体_GB2312" pitchFamily="49" charset="-122"/>
              </a:rPr>
              <a:t>闭经：可能与精神创伤有关；不孕；性交困难和不孕：有阴道狭窄者可致性交困难，并可因闭经、尿性皮炎合并细菌感染及精神创伤导致不孕。</a:t>
            </a:r>
            <a:endParaRPr lang="zh-CN" altLang="en-US" sz="2400" dirty="0">
              <a:latin typeface="楷体_GB2312" pitchFamily="49" charset="-122"/>
            </a:endParaRPr>
          </a:p>
          <a:p>
            <a:pPr fontAlgn="auto">
              <a:lnSpc>
                <a:spcPct val="100000"/>
              </a:lnSpc>
            </a:pPr>
            <a:r>
              <a:rPr lang="zh-CN" altLang="en-US" sz="2400" dirty="0">
                <a:latin typeface="楷体_GB2312" pitchFamily="49" charset="-122"/>
              </a:rPr>
              <a:t>外阴皮炎：湿疹、皮炎、溃疡、痒痛</a:t>
            </a:r>
            <a:endParaRPr lang="zh-CN" altLang="en-US" sz="2400" dirty="0">
              <a:latin typeface="楷体_GB2312" pitchFamily="49" charset="-122"/>
            </a:endParaRPr>
          </a:p>
        </p:txBody>
      </p:sp>
      <p:sp>
        <p:nvSpPr>
          <p:cNvPr id="32771" name="矩形 363524"/>
          <p:cNvSpPr/>
          <p:nvPr/>
        </p:nvSpPr>
        <p:spPr>
          <a:xfrm>
            <a:off x="733425" y="2519363"/>
            <a:ext cx="2317750" cy="822325"/>
          </a:xfrm>
          <a:prstGeom prst="rect">
            <a:avLst/>
          </a:prstGeom>
          <a:noFill/>
          <a:ln w="9525">
            <a:noFill/>
          </a:ln>
          <a:effectLst>
            <a:prstShdw prst="shdw17" dist="17961" dir="13499999">
              <a:srgbClr val="999999"/>
            </a:prstShdw>
          </a:effectLst>
        </p:spPr>
        <p:txBody>
          <a:bodyPr wrap="none" anchor="ctr" anchorCtr="0">
            <a:spAutoFit/>
          </a:bodyPr>
          <a:p>
            <a:pPr indent="262255" algn="ctr"/>
            <a:r>
              <a:rPr lang="zh-CN" altLang="en-US" sz="2400" dirty="0">
                <a:latin typeface="楷体_GB2312" pitchFamily="49" charset="-122"/>
                <a:ea typeface="华文细黑" panose="02010600040101010101" charset="-122"/>
              </a:rPr>
              <a:t>（二）身体评估</a:t>
            </a:r>
            <a:endParaRPr lang="zh-CN" altLang="en-US" sz="2400" dirty="0">
              <a:latin typeface="楷体_GB2312" pitchFamily="49" charset="-122"/>
              <a:ea typeface="华文细黑" panose="02010600040101010101" charset="-122"/>
            </a:endParaRPr>
          </a:p>
          <a:p>
            <a:pPr indent="262255" algn="ctr"/>
            <a:r>
              <a:rPr lang="en-US" altLang="zh-CN" sz="2400">
                <a:latin typeface="楷体_GB2312" pitchFamily="49" charset="-122"/>
                <a:ea typeface="华文细黑" panose="02010600040101010101" charset="-122"/>
              </a:rPr>
              <a:t>1</a:t>
            </a:r>
            <a:r>
              <a:rPr lang="zh-CN" altLang="en-US" sz="2400" dirty="0">
                <a:latin typeface="楷体_GB2312" pitchFamily="49" charset="-122"/>
                <a:ea typeface="华文细黑" panose="02010600040101010101" charset="-122"/>
              </a:rPr>
              <a:t>．症状</a:t>
            </a:r>
            <a:endParaRPr lang="zh-CN" altLang="en-US" sz="2400" dirty="0">
              <a:latin typeface="楷体_GB2312" pitchFamily="49" charset="-122"/>
              <a:ea typeface="华文细黑"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9"/>
          <p:cNvSpPr/>
          <p:nvPr/>
        </p:nvSpPr>
        <p:spPr bwMode="auto">
          <a:xfrm>
            <a:off x="301837" y="119380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grpSp>
        <p:nvGrpSpPr>
          <p:cNvPr id="19" name="组合 18"/>
          <p:cNvGrpSpPr/>
          <p:nvPr/>
        </p:nvGrpSpPr>
        <p:grpSpPr>
          <a:xfrm>
            <a:off x="2156460" y="1392555"/>
            <a:ext cx="1652905" cy="2454910"/>
            <a:chOff x="3345" y="2143"/>
            <a:chExt cx="2603" cy="3866"/>
          </a:xfrm>
        </p:grpSpPr>
        <p:sp>
          <p:nvSpPr>
            <p:cNvPr id="15" name="Freeform 7"/>
            <p:cNvSpPr>
              <a:spLocks noEditPoints="1"/>
            </p:cNvSpPr>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A84AF"/>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6" name="Freeform 10"/>
            <p:cNvSpPr/>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5A84A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2" name="矩形 1"/>
            <p:cNvSpPr/>
            <p:nvPr/>
          </p:nvSpPr>
          <p:spPr>
            <a:xfrm>
              <a:off x="3574" y="4253"/>
              <a:ext cx="2144" cy="580"/>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知识目标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0" name="组合 19"/>
          <p:cNvGrpSpPr/>
          <p:nvPr/>
        </p:nvGrpSpPr>
        <p:grpSpPr>
          <a:xfrm>
            <a:off x="5302250" y="1588770"/>
            <a:ext cx="1652905" cy="2499995"/>
            <a:chOff x="8299" y="2452"/>
            <a:chExt cx="2603" cy="3937"/>
          </a:xfrm>
          <a:solidFill>
            <a:srgbClr val="2E75B6"/>
          </a:solidFill>
        </p:grpSpPr>
        <p:sp>
          <p:nvSpPr>
            <p:cNvPr id="29" name="Freeform 8"/>
            <p:cNvSpPr>
              <a:spLocks noEditPoints="1"/>
            </p:cNvSpPr>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tx1"/>
                </a:solidFill>
                <a:latin typeface="黑体" panose="02010609060101010101" charset="-122"/>
                <a:ea typeface="黑体" panose="02010609060101010101" charset="-122"/>
                <a:cs typeface="+mn-ea"/>
                <a:sym typeface="+mn-lt"/>
              </a:endParaRPr>
            </a:p>
          </p:txBody>
        </p:sp>
        <p:sp>
          <p:nvSpPr>
            <p:cNvPr id="30" name="Freeform 12"/>
            <p:cNvSpPr/>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9" name="矩形 8"/>
            <p:cNvSpPr/>
            <p:nvPr/>
          </p:nvSpPr>
          <p:spPr>
            <a:xfrm>
              <a:off x="8528" y="4623"/>
              <a:ext cx="2082"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能力目标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1" name="组合 20"/>
          <p:cNvGrpSpPr/>
          <p:nvPr/>
        </p:nvGrpSpPr>
        <p:grpSpPr>
          <a:xfrm>
            <a:off x="8250555" y="1443990"/>
            <a:ext cx="1652905" cy="2454910"/>
            <a:chOff x="12942" y="2224"/>
            <a:chExt cx="2603" cy="3866"/>
          </a:xfrm>
          <a:solidFill>
            <a:schemeClr val="accent2">
              <a:lumMod val="60000"/>
              <a:lumOff val="40000"/>
            </a:schemeClr>
          </a:solidFill>
        </p:grpSpPr>
        <p:sp>
          <p:nvSpPr>
            <p:cNvPr id="3" name="Freeform 7"/>
            <p:cNvSpPr>
              <a:spLocks noEditPoints="1"/>
            </p:cNvSpPr>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4" name="Freeform 10"/>
            <p:cNvSpPr/>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0" name="矩形 9"/>
            <p:cNvSpPr/>
            <p:nvPr/>
          </p:nvSpPr>
          <p:spPr>
            <a:xfrm>
              <a:off x="13238" y="4471"/>
              <a:ext cx="2144"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素质目标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学习</a:t>
            </a:r>
            <a:r>
              <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目标</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22"/>
          <p:cNvSpPr txBox="1"/>
          <p:nvPr/>
        </p:nvSpPr>
        <p:spPr>
          <a:xfrm flipH="1">
            <a:off x="852170" y="4000500"/>
            <a:ext cx="2966720" cy="1751965"/>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dirty="0" smtClean="0"/>
              <a:t>掌握外阴鳞状细胞癌、子宫脱垂及尿瘘的护理措施。熟悉外阴鳞状细胞癌、子宫脱垂及尿瘘的病因、临床表现和处理原则。</a:t>
            </a:r>
            <a:endParaRPr lang="zh-CN" altLang="en-US" dirty="0" smtClean="0"/>
          </a:p>
        </p:txBody>
      </p:sp>
      <p:sp>
        <p:nvSpPr>
          <p:cNvPr id="5" name="文本框 22"/>
          <p:cNvSpPr txBox="1"/>
          <p:nvPr/>
        </p:nvSpPr>
        <p:spPr>
          <a:xfrm flipH="1">
            <a:off x="4954270" y="4088765"/>
            <a:ext cx="2655570" cy="1751965"/>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dirty="0" smtClean="0"/>
              <a:t>能指导病人正确使用子宫托。能运用所学知识外阴阴道部手术病人讲解术前及术后的护理措施，并制定护理计划。</a:t>
            </a:r>
            <a:endParaRPr lang="zh-CN" altLang="en-US" dirty="0" smtClean="0"/>
          </a:p>
        </p:txBody>
      </p:sp>
      <p:sp>
        <p:nvSpPr>
          <p:cNvPr id="6" name="文本框 22"/>
          <p:cNvSpPr txBox="1"/>
          <p:nvPr/>
        </p:nvSpPr>
        <p:spPr>
          <a:xfrm flipH="1">
            <a:off x="8314690" y="4088765"/>
            <a:ext cx="2618105" cy="1751965"/>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dirty="0" smtClean="0"/>
              <a:t>具有较强的同理心，涉及会阴部操作时能保护病人的隐私。善于沟通，对于涉及隐私处的问题，能充分理解病人的感受。</a:t>
            </a:r>
            <a:endParaRPr lang="zh-CN" altLang="en-US" dirty="0" smtClean="0"/>
          </a:p>
        </p:txBody>
      </p:sp>
      <p:cxnSp>
        <p:nvCxnSpPr>
          <p:cNvPr id="14" name="直接连接符 13"/>
          <p:cNvCxnSpPr/>
          <p:nvPr/>
        </p:nvCxnSpPr>
        <p:spPr>
          <a:xfrm flipV="1">
            <a:off x="4191635"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7957820"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000" fill="hold">
                                          <p:stCondLst>
                                            <p:cond delay="0"/>
                                          </p:stCondLst>
                                        </p:cTn>
                                        <p:tgtEl>
                                          <p:spTgt spid="19"/>
                                        </p:tgtEl>
                                        <p:attrNameLst>
                                          <p:attrName>style.visibility</p:attrName>
                                        </p:attrNameLst>
                                      </p:cBhvr>
                                      <p:to>
                                        <p:strVal val="visible"/>
                                      </p:to>
                                    </p:set>
                                    <p:animEffect transition="in" filter="blinds(horizontal)">
                                      <p:cBhvr>
                                        <p:cTn id="11" dur="1000"/>
                                        <p:tgtEl>
                                          <p:spTgt spid="19"/>
                                        </p:tgtEl>
                                      </p:cBhvr>
                                    </p:animEffect>
                                  </p:childTnLst>
                                </p:cTn>
                              </p:par>
                              <p:par>
                                <p:cTn id="12" presetID="3" presetClass="entr" presetSubtype="10" fill="hold" grpId="0" nodeType="withEffect">
                                  <p:stCondLst>
                                    <p:cond delay="0"/>
                                  </p:stCondLst>
                                  <p:childTnLst>
                                    <p:set>
                                      <p:cBhvr>
                                        <p:cTn id="13" dur="1000" fill="hold">
                                          <p:stCondLst>
                                            <p:cond delay="0"/>
                                          </p:stCondLst>
                                        </p:cTn>
                                        <p:tgtEl>
                                          <p:spTgt spid="11"/>
                                        </p:tgtEl>
                                        <p:attrNameLst>
                                          <p:attrName>style.visibility</p:attrName>
                                        </p:attrNameLst>
                                      </p:cBhvr>
                                      <p:to>
                                        <p:strVal val="visible"/>
                                      </p:to>
                                    </p:set>
                                    <p:animEffect transition="in" filter="blinds(horizontal)">
                                      <p:cBhvr>
                                        <p:cTn id="14" dur="1000"/>
                                        <p:tgtEl>
                                          <p:spTgt spid="11"/>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000" fill="hold">
                                          <p:stCondLst>
                                            <p:cond delay="0"/>
                                          </p:stCondLst>
                                        </p:cTn>
                                        <p:tgtEl>
                                          <p:spTgt spid="20"/>
                                        </p:tgtEl>
                                        <p:attrNameLst>
                                          <p:attrName>style.visibility</p:attrName>
                                        </p:attrNameLst>
                                      </p:cBhvr>
                                      <p:to>
                                        <p:strVal val="visible"/>
                                      </p:to>
                                    </p:set>
                                    <p:animEffect transition="in" filter="blinds(horizontal)">
                                      <p:cBhvr>
                                        <p:cTn id="18" dur="1000"/>
                                        <p:tgtEl>
                                          <p:spTgt spid="20"/>
                                        </p:tgtEl>
                                      </p:cBhvr>
                                    </p:animEffect>
                                  </p:childTnLst>
                                </p:cTn>
                              </p:par>
                              <p:par>
                                <p:cTn id="19" presetID="3" presetClass="entr" presetSubtype="10" fill="hold" grpId="0" nodeType="withEffect">
                                  <p:stCondLst>
                                    <p:cond delay="0"/>
                                  </p:stCondLst>
                                  <p:childTnLst>
                                    <p:set>
                                      <p:cBhvr>
                                        <p:cTn id="20" dur="1000" fill="hold">
                                          <p:stCondLst>
                                            <p:cond delay="0"/>
                                          </p:stCondLst>
                                        </p:cTn>
                                        <p:tgtEl>
                                          <p:spTgt spid="5"/>
                                        </p:tgtEl>
                                        <p:attrNameLst>
                                          <p:attrName>style.visibility</p:attrName>
                                        </p:attrNameLst>
                                      </p:cBhvr>
                                      <p:to>
                                        <p:strVal val="visible"/>
                                      </p:to>
                                    </p:set>
                                    <p:animEffect transition="in" filter="blinds(horizontal)">
                                      <p:cBhvr>
                                        <p:cTn id="21" dur="1000"/>
                                        <p:tgtEl>
                                          <p:spTgt spid="5"/>
                                        </p:tgtEl>
                                      </p:cBhvr>
                                    </p:animEffect>
                                  </p:childTnLst>
                                </p:cTn>
                              </p:par>
                            </p:childTnLst>
                          </p:cTn>
                        </p:par>
                        <p:par>
                          <p:cTn id="22" fill="hold">
                            <p:stCondLst>
                              <p:cond delay="2500"/>
                            </p:stCondLst>
                            <p:childTnLst>
                              <p:par>
                                <p:cTn id="23" presetID="3" presetClass="entr" presetSubtype="10" fill="hold" nodeType="afterEffect">
                                  <p:stCondLst>
                                    <p:cond delay="0"/>
                                  </p:stCondLst>
                                  <p:childTnLst>
                                    <p:set>
                                      <p:cBhvr>
                                        <p:cTn id="24" dur="1000" fill="hold">
                                          <p:stCondLst>
                                            <p:cond delay="0"/>
                                          </p:stCondLst>
                                        </p:cTn>
                                        <p:tgtEl>
                                          <p:spTgt spid="21"/>
                                        </p:tgtEl>
                                        <p:attrNameLst>
                                          <p:attrName>style.visibility</p:attrName>
                                        </p:attrNameLst>
                                      </p:cBhvr>
                                      <p:to>
                                        <p:strVal val="visible"/>
                                      </p:to>
                                    </p:set>
                                    <p:animEffect transition="in" filter="blinds(horizontal)">
                                      <p:cBhvr>
                                        <p:cTn id="25" dur="1000"/>
                                        <p:tgtEl>
                                          <p:spTgt spid="21"/>
                                        </p:tgtEl>
                                      </p:cBhvr>
                                    </p:animEffect>
                                  </p:childTnLst>
                                </p:cTn>
                              </p:par>
                              <p:par>
                                <p:cTn id="26" presetID="3" presetClass="entr" presetSubtype="10" fill="hold" grpId="0" nodeType="withEffect">
                                  <p:stCondLst>
                                    <p:cond delay="0"/>
                                  </p:stCondLst>
                                  <p:childTnLst>
                                    <p:set>
                                      <p:cBhvr>
                                        <p:cTn id="27" dur="1000" fill="hold">
                                          <p:stCondLst>
                                            <p:cond delay="0"/>
                                          </p:stCondLst>
                                        </p:cTn>
                                        <p:tgtEl>
                                          <p:spTgt spid="6"/>
                                        </p:tgtEl>
                                        <p:attrNameLst>
                                          <p:attrName>style.visibility</p:attrName>
                                        </p:attrNameLst>
                                      </p:cBhvr>
                                      <p:to>
                                        <p:strVal val="visible"/>
                                      </p:to>
                                    </p:set>
                                    <p:animEffect transition="in" filter="blinds(horizontal)">
                                      <p:cBhvr>
                                        <p:cTn id="28" dur="1000"/>
                                        <p:tgtEl>
                                          <p:spTgt spid="6"/>
                                        </p:tgtEl>
                                      </p:cBhvr>
                                    </p:animEffect>
                                  </p:childTnLst>
                                </p:cTn>
                              </p:par>
                              <p:par>
                                <p:cTn id="29" presetID="18" presetClass="entr" presetSubtype="12"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trips(downLeft)">
                                      <p:cBhvr>
                                        <p:cTn id="31" dur="500"/>
                                        <p:tgtEl>
                                          <p:spTgt spid="14"/>
                                        </p:tgtEl>
                                      </p:cBhvr>
                                    </p:animEffect>
                                  </p:childTnLst>
                                </p:cTn>
                              </p:par>
                              <p:par>
                                <p:cTn id="32" presetID="18" presetClass="entr" presetSubtype="12"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strips(downLeft)">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1" grpId="0" bldLvl="0" animBg="1"/>
      <p:bldP spid="5" grpId="0" bldLvl="0" animBg="1"/>
      <p:bldP spid="6"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14776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Title 6"/>
          <p:cNvSpPr txBox="1"/>
          <p:nvPr>
            <p:custDataLst>
              <p:tags r:id="rId3"/>
            </p:custDataLst>
          </p:nvPr>
        </p:nvSpPr>
        <p:spPr>
          <a:xfrm>
            <a:off x="232042" y="98019"/>
            <a:ext cx="60833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Title 6"/>
          <p:cNvSpPr txBox="1"/>
          <p:nvPr>
            <p:custDataLst>
              <p:tags r:id="rId4"/>
            </p:custDataLst>
          </p:nvPr>
        </p:nvSpPr>
        <p:spPr>
          <a:xfrm>
            <a:off x="379997" y="98654"/>
            <a:ext cx="269113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11" name="组合 10"/>
          <p:cNvGrpSpPr/>
          <p:nvPr/>
        </p:nvGrpSpPr>
        <p:grpSpPr>
          <a:xfrm>
            <a:off x="2541270" y="1144905"/>
            <a:ext cx="6644005" cy="2571115"/>
            <a:chOff x="995" y="1953"/>
            <a:chExt cx="10463" cy="4049"/>
          </a:xfrm>
        </p:grpSpPr>
        <p:grpSp>
          <p:nvGrpSpPr>
            <p:cNvPr id="5" name="组合 31"/>
            <p:cNvGrpSpPr/>
            <p:nvPr/>
          </p:nvGrpSpPr>
          <p:grpSpPr>
            <a:xfrm>
              <a:off x="1055" y="1953"/>
              <a:ext cx="3963" cy="1125"/>
              <a:chOff x="1252544" y="3357562"/>
              <a:chExt cx="2516810" cy="714380"/>
            </a:xfrm>
          </p:grpSpPr>
          <p:pic>
            <p:nvPicPr>
              <p:cNvPr id="33794" name="Picture 101" descr="阴影5"/>
              <p:cNvPicPr>
                <a:picLocks noChangeAspect="1"/>
              </p:cNvPicPr>
              <p:nvPr/>
            </p:nvPicPr>
            <p:blipFill>
              <a:blip r:embed="rId5"/>
              <a:stretch>
                <a:fillRect/>
              </a:stretch>
            </p:blipFill>
            <p:spPr>
              <a:xfrm>
                <a:off x="1366027" y="3982644"/>
                <a:ext cx="2287322" cy="89298"/>
              </a:xfrm>
              <a:prstGeom prst="rect">
                <a:avLst/>
              </a:prstGeom>
              <a:noFill/>
              <a:ln w="9525">
                <a:noFill/>
              </a:ln>
            </p:spPr>
          </p:pic>
          <p:sp>
            <p:nvSpPr>
              <p:cNvPr id="15" name="AutoShape 102"/>
              <p:cNvSpPr>
                <a:spLocks noChangeArrowheads="1"/>
              </p:cNvSpPr>
              <p:nvPr/>
            </p:nvSpPr>
            <p:spPr bwMode="auto">
              <a:xfrm>
                <a:off x="1252544" y="3357562"/>
                <a:ext cx="2516810" cy="657230"/>
              </a:xfrm>
              <a:prstGeom prst="roundRect">
                <a:avLst>
                  <a:gd name="adj" fmla="val 9917"/>
                </a:avLst>
              </a:prstGeom>
              <a:gradFill rotWithShape="1">
                <a:gsLst>
                  <a:gs pos="0">
                    <a:schemeClr val="accent1"/>
                  </a:gs>
                  <a:gs pos="50000">
                    <a:schemeClr val="accent2"/>
                  </a:gs>
                  <a:gs pos="100000">
                    <a:schemeClr val="accent1"/>
                  </a:gs>
                </a:gsLst>
                <a:lin ang="5400000" scaled="1"/>
              </a:gradFill>
              <a:ln w="6350" algn="ctr">
                <a:noFill/>
                <a:round/>
              </a:ln>
              <a:effectLst>
                <a:prstShdw prst="shdw18" dist="17961" dir="13500000">
                  <a:schemeClr val="accent1">
                    <a:gamma/>
                    <a:shade val="60000"/>
                    <a:invGamma/>
                  </a:schemeClr>
                </a:prstShdw>
              </a:effectLst>
            </p:spPr>
            <p:txBody>
              <a:bodyPr wrap="none" anchor="ctr"/>
              <a:p>
                <a:pPr marL="0" marR="0" lvl="0" indent="0" algn="ctr" defTabSz="914400" rtl="0" eaLnBrk="1" fontAlgn="base" latinLnBrk="0" hangingPunct="1">
                  <a:lnSpc>
                    <a:spcPct val="100000"/>
                  </a:lnSpc>
                  <a:spcBef>
                    <a:spcPct val="20000"/>
                  </a:spcBef>
                  <a:spcAft>
                    <a:spcPct val="0"/>
                  </a:spcAft>
                  <a:buClr>
                    <a:srgbClr val="E1B40C"/>
                  </a:buClr>
                  <a:buSzTx/>
                  <a:buFont typeface="Wingdings" panose="05000000000000000000" pitchFamily="2" charset="2"/>
                  <a:buNone/>
                  <a:defRPr/>
                </a:pPr>
                <a:r>
                  <a:rPr kumimoji="1" lang="zh-CN" altLang="en-US" sz="2400" b="1" i="0" u="none" strike="noStrike" kern="1200" cap="none" spc="0" normalizeH="0" baseline="0" noProof="0" dirty="0">
                    <a:ln>
                      <a:noFill/>
                    </a:ln>
                    <a:solidFill>
                      <a:srgbClr val="FFFFFF"/>
                    </a:solidFill>
                    <a:effectLst/>
                    <a:uLnTx/>
                    <a:uFillTx/>
                    <a:latin typeface="华文细黑" panose="02010600040101010101" charset="-122"/>
                    <a:ea typeface="华文细黑" panose="02010600040101010101" charset="-122"/>
                    <a:cs typeface="+mn-cs"/>
                  </a:rPr>
                  <a:t>尿道阴道瘘</a:t>
                </a:r>
                <a:endParaRPr kumimoji="1" lang="zh-CN" altLang="en-US" sz="2400" b="1" i="0" u="none" strike="noStrike" kern="1200" cap="none" spc="0" normalizeH="0" baseline="0" noProof="0" dirty="0">
                  <a:ln>
                    <a:noFill/>
                  </a:ln>
                  <a:solidFill>
                    <a:srgbClr val="FFFFFF"/>
                  </a:solidFill>
                  <a:effectLst/>
                  <a:uLnTx/>
                  <a:uFillTx/>
                  <a:latin typeface="华文细黑" panose="02010600040101010101" charset="-122"/>
                  <a:ea typeface="华文细黑" panose="02010600040101010101" charset="-122"/>
                  <a:cs typeface="+mn-cs"/>
                </a:endParaRPr>
              </a:p>
            </p:txBody>
          </p:sp>
        </p:grpSp>
        <p:grpSp>
          <p:nvGrpSpPr>
            <p:cNvPr id="6" name="组合 30"/>
            <p:cNvGrpSpPr/>
            <p:nvPr/>
          </p:nvGrpSpPr>
          <p:grpSpPr>
            <a:xfrm>
              <a:off x="6933" y="1953"/>
              <a:ext cx="3962" cy="1125"/>
              <a:chOff x="4984828" y="3357562"/>
              <a:chExt cx="2516810" cy="714380"/>
            </a:xfrm>
          </p:grpSpPr>
          <p:pic>
            <p:nvPicPr>
              <p:cNvPr id="33797" name="Picture 103" descr="阴影5"/>
              <p:cNvPicPr>
                <a:picLocks noChangeAspect="1"/>
              </p:cNvPicPr>
              <p:nvPr/>
            </p:nvPicPr>
            <p:blipFill>
              <a:blip r:embed="rId5"/>
              <a:stretch>
                <a:fillRect/>
              </a:stretch>
            </p:blipFill>
            <p:spPr>
              <a:xfrm>
                <a:off x="5000628" y="3982644"/>
                <a:ext cx="2287322" cy="89298"/>
              </a:xfrm>
              <a:prstGeom prst="rect">
                <a:avLst/>
              </a:prstGeom>
              <a:noFill/>
              <a:ln w="9525">
                <a:noFill/>
              </a:ln>
            </p:spPr>
          </p:pic>
          <p:sp>
            <p:nvSpPr>
              <p:cNvPr id="33798" name="AutoShape 104"/>
              <p:cNvSpPr/>
              <p:nvPr/>
            </p:nvSpPr>
            <p:spPr>
              <a:xfrm>
                <a:off x="4984828" y="3357562"/>
                <a:ext cx="2516810" cy="656974"/>
              </a:xfrm>
              <a:prstGeom prst="roundRect">
                <a:avLst>
                  <a:gd name="adj" fmla="val 9917"/>
                </a:avLst>
              </a:prstGeom>
              <a:gradFill rotWithShape="0">
                <a:gsLst>
                  <a:gs pos="0">
                    <a:srgbClr val="FFFFFF"/>
                  </a:gs>
                  <a:gs pos="50000">
                    <a:srgbClr val="DDDDDD"/>
                  </a:gs>
                  <a:gs pos="100000">
                    <a:srgbClr val="FFFFFF"/>
                  </a:gs>
                </a:gsLst>
                <a:lin ang="5400000" scaled="1"/>
                <a:tileRect/>
              </a:gradFill>
              <a:ln w="9525">
                <a:noFill/>
              </a:ln>
              <a:effectLst>
                <a:prstShdw prst="shdw17" dist="17961" dir="2699999">
                  <a:srgbClr val="858585"/>
                </a:prstShdw>
              </a:effectLst>
            </p:spPr>
            <p:txBody>
              <a:bodyPr wrap="none" anchor="ctr" anchorCtr="0"/>
              <a:p>
                <a:r>
                  <a:rPr lang="zh-CN" altLang="en-US" sz="2400" dirty="0">
                    <a:latin typeface="华文细黑" panose="02010600040101010101" charset="-122"/>
                    <a:ea typeface="华文细黑" panose="02010600040101010101" charset="-122"/>
                  </a:rPr>
                  <a:t>膀胱充盈时漏尿</a:t>
                </a:r>
                <a:endParaRPr lang="zh-CN" altLang="en-US" sz="2400" dirty="0">
                  <a:latin typeface="华文细黑" panose="02010600040101010101" charset="-122"/>
                  <a:ea typeface="华文细黑" panose="02010600040101010101" charset="-122"/>
                </a:endParaRPr>
              </a:p>
            </p:txBody>
          </p:sp>
        </p:grpSp>
        <p:sp>
          <p:nvSpPr>
            <p:cNvPr id="18" name="AutoShape 120"/>
            <p:cNvSpPr/>
            <p:nvPr/>
          </p:nvSpPr>
          <p:spPr>
            <a:xfrm>
              <a:off x="4933" y="2225"/>
              <a:ext cx="1802" cy="613"/>
            </a:xfrm>
            <a:prstGeom prst="rightArrow">
              <a:avLst>
                <a:gd name="adj1" fmla="val 50000"/>
                <a:gd name="adj2" fmla="val 37208"/>
              </a:avLst>
            </a:prstGeom>
            <a:gradFill rotWithShape="1">
              <a:gsLst>
                <a:gs pos="0">
                  <a:srgbClr val="FFFFFF">
                    <a:alpha val="0"/>
                  </a:srgbClr>
                </a:gs>
                <a:gs pos="100000">
                  <a:srgbClr val="5F5F5F"/>
                </a:gs>
              </a:gsLst>
              <a:lin ang="0" scaled="1"/>
              <a:tileRect/>
            </a:gradFill>
            <a:ln w="9525">
              <a:noFill/>
            </a:ln>
          </p:spPr>
          <p:txBody>
            <a:bodyPr wrap="none" anchor="ctr" anchorCtr="0"/>
            <a:p>
              <a:pPr algn="ctr"/>
              <a:endParaRPr lang="zh-CN" altLang="en-US" dirty="0">
                <a:latin typeface="Times New Roman" panose="02020603050405020304" pitchFamily="18" charset="0"/>
                <a:ea typeface="宋体" panose="02010600030101010101" pitchFamily="2" charset="-122"/>
              </a:endParaRPr>
            </a:p>
          </p:txBody>
        </p:sp>
        <p:grpSp>
          <p:nvGrpSpPr>
            <p:cNvPr id="7" name="组合 35"/>
            <p:cNvGrpSpPr/>
            <p:nvPr/>
          </p:nvGrpSpPr>
          <p:grpSpPr>
            <a:xfrm>
              <a:off x="995" y="3528"/>
              <a:ext cx="4050" cy="1125"/>
              <a:chOff x="1214414" y="4357694"/>
              <a:chExt cx="2504388" cy="714381"/>
            </a:xfrm>
          </p:grpSpPr>
          <p:pic>
            <p:nvPicPr>
              <p:cNvPr id="33801" name="Picture 101" descr="阴影5"/>
              <p:cNvPicPr>
                <a:picLocks noChangeAspect="1"/>
              </p:cNvPicPr>
              <p:nvPr/>
            </p:nvPicPr>
            <p:blipFill>
              <a:blip r:embed="rId5"/>
              <a:stretch>
                <a:fillRect/>
              </a:stretch>
            </p:blipFill>
            <p:spPr>
              <a:xfrm>
                <a:off x="1327337" y="4982777"/>
                <a:ext cx="2276033" cy="89298"/>
              </a:xfrm>
              <a:prstGeom prst="rect">
                <a:avLst/>
              </a:prstGeom>
              <a:noFill/>
              <a:ln w="9525">
                <a:noFill/>
              </a:ln>
            </p:spPr>
          </p:pic>
          <p:sp>
            <p:nvSpPr>
              <p:cNvPr id="21" name="AutoShape 102"/>
              <p:cNvSpPr>
                <a:spLocks noChangeArrowheads="1"/>
              </p:cNvSpPr>
              <p:nvPr/>
            </p:nvSpPr>
            <p:spPr bwMode="auto">
              <a:xfrm>
                <a:off x="1214414" y="4357694"/>
                <a:ext cx="2504388" cy="657231"/>
              </a:xfrm>
              <a:prstGeom prst="roundRect">
                <a:avLst>
                  <a:gd name="adj" fmla="val 9917"/>
                </a:avLst>
              </a:prstGeom>
              <a:gradFill rotWithShape="1">
                <a:gsLst>
                  <a:gs pos="0">
                    <a:schemeClr val="accent1"/>
                  </a:gs>
                  <a:gs pos="50000">
                    <a:schemeClr val="accent2"/>
                  </a:gs>
                  <a:gs pos="100000">
                    <a:schemeClr val="accent1"/>
                  </a:gs>
                </a:gsLst>
                <a:lin ang="5400000" scaled="1"/>
              </a:gradFill>
              <a:ln w="6350" algn="ctr">
                <a:noFill/>
                <a:round/>
              </a:ln>
              <a:effectLst>
                <a:prstShdw prst="shdw18" dist="17961" dir="13500000">
                  <a:schemeClr val="accent1">
                    <a:gamma/>
                    <a:shade val="60000"/>
                    <a:invGamma/>
                  </a:schemeClr>
                </a:prstShdw>
              </a:effectLst>
            </p:spPr>
            <p:txBody>
              <a:bodyPr wrap="none" anchor="ctr"/>
              <a:p>
                <a:pPr marL="0" marR="0" lvl="0" indent="0" algn="ctr" defTabSz="914400" rtl="0" eaLnBrk="1" fontAlgn="base" latinLnBrk="0" hangingPunct="1">
                  <a:lnSpc>
                    <a:spcPct val="100000"/>
                  </a:lnSpc>
                  <a:spcBef>
                    <a:spcPct val="20000"/>
                  </a:spcBef>
                  <a:spcAft>
                    <a:spcPct val="0"/>
                  </a:spcAft>
                  <a:buClr>
                    <a:srgbClr val="E1B40C"/>
                  </a:buClr>
                  <a:buSzTx/>
                  <a:buFont typeface="Wingdings" panose="05000000000000000000" pitchFamily="2" charset="2"/>
                  <a:buNone/>
                  <a:defRPr/>
                </a:pPr>
                <a:r>
                  <a:rPr kumimoji="1" lang="zh-CN" altLang="en-US" sz="2400" b="1" i="0" u="none" strike="noStrike" kern="1200" cap="none" spc="0" normalizeH="0" baseline="0" noProof="0" dirty="0">
                    <a:ln>
                      <a:noFill/>
                    </a:ln>
                    <a:solidFill>
                      <a:srgbClr val="FFFFFF"/>
                    </a:solidFill>
                    <a:effectLst/>
                    <a:uLnTx/>
                    <a:uFillTx/>
                    <a:latin typeface="华文细黑" panose="02010600040101010101" charset="-122"/>
                    <a:ea typeface="华文细黑" panose="02010600040101010101" charset="-122"/>
                    <a:cs typeface="+mn-cs"/>
                  </a:rPr>
                  <a:t>一侧输尿管阴道瘘</a:t>
                </a:r>
                <a:endParaRPr kumimoji="1" lang="zh-CN" altLang="en-US" sz="2400" b="1" i="0" u="none" strike="noStrike" kern="1200" cap="none" spc="0" normalizeH="0" baseline="0" noProof="0" dirty="0">
                  <a:ln>
                    <a:noFill/>
                  </a:ln>
                  <a:solidFill>
                    <a:srgbClr val="FFFFFF"/>
                  </a:solidFill>
                  <a:effectLst/>
                  <a:uLnTx/>
                  <a:uFillTx/>
                  <a:latin typeface="华文细黑" panose="02010600040101010101" charset="-122"/>
                  <a:ea typeface="华文细黑" panose="02010600040101010101" charset="-122"/>
                  <a:cs typeface="+mn-cs"/>
                </a:endParaRPr>
              </a:p>
            </p:txBody>
          </p:sp>
        </p:grpSp>
        <p:grpSp>
          <p:nvGrpSpPr>
            <p:cNvPr id="8" name="组合 32"/>
            <p:cNvGrpSpPr/>
            <p:nvPr/>
          </p:nvGrpSpPr>
          <p:grpSpPr>
            <a:xfrm>
              <a:off x="6958" y="3528"/>
              <a:ext cx="4500" cy="1125"/>
              <a:chOff x="5000628" y="4357694"/>
              <a:chExt cx="2857520" cy="714381"/>
            </a:xfrm>
          </p:grpSpPr>
          <p:pic>
            <p:nvPicPr>
              <p:cNvPr id="33804" name="Picture 103" descr="阴影5"/>
              <p:cNvPicPr>
                <a:picLocks noChangeAspect="1"/>
              </p:cNvPicPr>
              <p:nvPr/>
            </p:nvPicPr>
            <p:blipFill>
              <a:blip r:embed="rId5"/>
              <a:stretch>
                <a:fillRect/>
              </a:stretch>
            </p:blipFill>
            <p:spPr>
              <a:xfrm>
                <a:off x="5538121" y="4982777"/>
                <a:ext cx="2276033" cy="89298"/>
              </a:xfrm>
              <a:prstGeom prst="rect">
                <a:avLst/>
              </a:prstGeom>
              <a:noFill/>
              <a:ln w="9525">
                <a:noFill/>
              </a:ln>
            </p:spPr>
          </p:pic>
          <p:sp>
            <p:nvSpPr>
              <p:cNvPr id="33805" name="AutoShape 104"/>
              <p:cNvSpPr/>
              <p:nvPr/>
            </p:nvSpPr>
            <p:spPr>
              <a:xfrm>
                <a:off x="5000628" y="4357694"/>
                <a:ext cx="2857520" cy="642942"/>
              </a:xfrm>
              <a:prstGeom prst="roundRect">
                <a:avLst>
                  <a:gd name="adj" fmla="val 9917"/>
                </a:avLst>
              </a:prstGeom>
              <a:gradFill rotWithShape="0">
                <a:gsLst>
                  <a:gs pos="0">
                    <a:srgbClr val="FFFFFF"/>
                  </a:gs>
                  <a:gs pos="50000">
                    <a:srgbClr val="DDDDDD"/>
                  </a:gs>
                  <a:gs pos="100000">
                    <a:srgbClr val="FFFFFF"/>
                  </a:gs>
                </a:gsLst>
                <a:lin ang="5400000" scaled="1"/>
                <a:tileRect/>
              </a:gradFill>
              <a:ln w="9525">
                <a:noFill/>
              </a:ln>
              <a:effectLst>
                <a:prstShdw prst="shdw17" dist="17961" dir="2699999">
                  <a:srgbClr val="858585"/>
                </a:prstShdw>
              </a:effectLst>
            </p:spPr>
            <p:txBody>
              <a:bodyPr wrap="none" anchor="ctr" anchorCtr="0"/>
              <a:p>
                <a:pPr algn="ctr"/>
                <a:r>
                  <a:rPr lang="zh-CN" altLang="en-US" sz="2400" dirty="0">
                    <a:latin typeface="华文细黑" panose="02010600040101010101" charset="-122"/>
                    <a:ea typeface="华文细黑" panose="02010600040101010101" charset="-122"/>
                  </a:rPr>
                  <a:t>漏尿同时有自主排尿</a:t>
                </a:r>
                <a:endParaRPr lang="zh-CN" altLang="en-US" sz="2400" dirty="0">
                  <a:latin typeface="华文细黑" panose="02010600040101010101" charset="-122"/>
                  <a:ea typeface="华文细黑" panose="02010600040101010101" charset="-122"/>
                </a:endParaRPr>
              </a:p>
            </p:txBody>
          </p:sp>
        </p:grpSp>
        <p:sp>
          <p:nvSpPr>
            <p:cNvPr id="24" name="AutoShape 120"/>
            <p:cNvSpPr/>
            <p:nvPr/>
          </p:nvSpPr>
          <p:spPr>
            <a:xfrm>
              <a:off x="4933" y="3800"/>
              <a:ext cx="1795" cy="613"/>
            </a:xfrm>
            <a:prstGeom prst="rightArrow">
              <a:avLst>
                <a:gd name="adj1" fmla="val 50000"/>
                <a:gd name="adj2" fmla="val 37229"/>
              </a:avLst>
            </a:prstGeom>
            <a:gradFill rotWithShape="1">
              <a:gsLst>
                <a:gs pos="0">
                  <a:srgbClr val="FFFFFF">
                    <a:alpha val="0"/>
                  </a:srgbClr>
                </a:gs>
                <a:gs pos="100000">
                  <a:srgbClr val="5F5F5F"/>
                </a:gs>
              </a:gsLst>
              <a:lin ang="0" scaled="1"/>
              <a:tileRect/>
            </a:gradFill>
            <a:ln w="9525">
              <a:noFill/>
            </a:ln>
          </p:spPr>
          <p:txBody>
            <a:bodyPr wrap="none" anchor="ctr" anchorCtr="0"/>
            <a:p>
              <a:pPr algn="ctr"/>
              <a:endParaRPr lang="zh-CN" altLang="en-US" dirty="0">
                <a:latin typeface="Times New Roman" panose="02020603050405020304" pitchFamily="18" charset="0"/>
                <a:ea typeface="宋体" panose="02010600030101010101" pitchFamily="2" charset="-122"/>
              </a:endParaRPr>
            </a:p>
          </p:txBody>
        </p:sp>
        <p:grpSp>
          <p:nvGrpSpPr>
            <p:cNvPr id="9" name="组合 33"/>
            <p:cNvGrpSpPr/>
            <p:nvPr/>
          </p:nvGrpSpPr>
          <p:grpSpPr>
            <a:xfrm>
              <a:off x="995" y="4990"/>
              <a:ext cx="4050" cy="1013"/>
              <a:chOff x="1214414" y="5286388"/>
              <a:chExt cx="2477745" cy="642942"/>
            </a:xfrm>
          </p:grpSpPr>
          <p:pic>
            <p:nvPicPr>
              <p:cNvPr id="33808" name="Picture 101" descr="阴影5"/>
              <p:cNvPicPr>
                <a:picLocks noChangeAspect="1"/>
              </p:cNvPicPr>
              <p:nvPr/>
            </p:nvPicPr>
            <p:blipFill>
              <a:blip r:embed="rId5"/>
              <a:stretch>
                <a:fillRect/>
              </a:stretch>
            </p:blipFill>
            <p:spPr>
              <a:xfrm>
                <a:off x="1326135" y="5848962"/>
                <a:ext cx="2251819" cy="80368"/>
              </a:xfrm>
              <a:prstGeom prst="rect">
                <a:avLst/>
              </a:prstGeom>
              <a:noFill/>
              <a:ln w="9525">
                <a:noFill/>
              </a:ln>
            </p:spPr>
          </p:pic>
          <p:sp>
            <p:nvSpPr>
              <p:cNvPr id="27" name="AutoShape 102"/>
              <p:cNvSpPr>
                <a:spLocks noChangeArrowheads="1"/>
              </p:cNvSpPr>
              <p:nvPr/>
            </p:nvSpPr>
            <p:spPr bwMode="auto">
              <a:xfrm>
                <a:off x="1214414" y="5286388"/>
                <a:ext cx="2477745" cy="590555"/>
              </a:xfrm>
              <a:prstGeom prst="roundRect">
                <a:avLst>
                  <a:gd name="adj" fmla="val 9917"/>
                </a:avLst>
              </a:prstGeom>
              <a:gradFill rotWithShape="1">
                <a:gsLst>
                  <a:gs pos="0">
                    <a:schemeClr val="accent1"/>
                  </a:gs>
                  <a:gs pos="50000">
                    <a:schemeClr val="accent2"/>
                  </a:gs>
                  <a:gs pos="100000">
                    <a:schemeClr val="accent1"/>
                  </a:gs>
                </a:gsLst>
                <a:lin ang="5400000" scaled="1"/>
              </a:gradFill>
              <a:ln w="6350" algn="ctr">
                <a:noFill/>
                <a:round/>
              </a:ln>
              <a:effectLst>
                <a:prstShdw prst="shdw18" dist="17961" dir="13500000">
                  <a:schemeClr val="accent1">
                    <a:gamma/>
                    <a:shade val="60000"/>
                    <a:invGamma/>
                  </a:schemeClr>
                </a:prstShdw>
              </a:effectLst>
            </p:spPr>
            <p:txBody>
              <a:bodyPr wrap="none" anchor="ctr"/>
              <a:p>
                <a:pPr marL="0" marR="0" lvl="0" indent="0" algn="ctr" defTabSz="914400" rtl="0" eaLnBrk="1" fontAlgn="base" latinLnBrk="0" hangingPunct="1">
                  <a:lnSpc>
                    <a:spcPct val="100000"/>
                  </a:lnSpc>
                  <a:spcBef>
                    <a:spcPct val="20000"/>
                  </a:spcBef>
                  <a:spcAft>
                    <a:spcPct val="0"/>
                  </a:spcAft>
                  <a:buClr>
                    <a:srgbClr val="E1B40C"/>
                  </a:buClr>
                  <a:buSzTx/>
                  <a:buFont typeface="Wingdings" panose="05000000000000000000" pitchFamily="2" charset="2"/>
                  <a:buNone/>
                  <a:defRPr/>
                </a:pPr>
                <a:r>
                  <a:rPr kumimoji="1" lang="zh-CN" altLang="en-US" sz="2400" b="1" i="0" u="none" strike="noStrike" kern="1200" cap="none" spc="0" normalizeH="0" baseline="0" noProof="0" dirty="0">
                    <a:ln>
                      <a:noFill/>
                    </a:ln>
                    <a:solidFill>
                      <a:srgbClr val="FFFFFF"/>
                    </a:solidFill>
                    <a:effectLst/>
                    <a:uLnTx/>
                    <a:uFillTx/>
                    <a:latin typeface="华文细黑" panose="02010600040101010101" charset="-122"/>
                    <a:ea typeface="华文细黑" panose="02010600040101010101" charset="-122"/>
                    <a:cs typeface="+mn-cs"/>
                  </a:rPr>
                  <a:t>膀胱内小漏孔</a:t>
                </a:r>
                <a:endParaRPr kumimoji="1" lang="zh-CN" altLang="en-US" sz="2400" b="1" i="0" u="none" strike="noStrike" kern="1200" cap="none" spc="0" normalizeH="0" baseline="0" noProof="0" dirty="0">
                  <a:ln>
                    <a:noFill/>
                  </a:ln>
                  <a:solidFill>
                    <a:srgbClr val="FFFFFF"/>
                  </a:solidFill>
                  <a:effectLst/>
                  <a:uLnTx/>
                  <a:uFillTx/>
                  <a:latin typeface="华文细黑" panose="02010600040101010101" charset="-122"/>
                  <a:ea typeface="华文细黑" panose="02010600040101010101" charset="-122"/>
                  <a:cs typeface="+mn-cs"/>
                </a:endParaRPr>
              </a:p>
            </p:txBody>
          </p:sp>
        </p:grpSp>
        <p:grpSp>
          <p:nvGrpSpPr>
            <p:cNvPr id="10" name="组合 34"/>
            <p:cNvGrpSpPr/>
            <p:nvPr/>
          </p:nvGrpSpPr>
          <p:grpSpPr>
            <a:xfrm>
              <a:off x="6993" y="4990"/>
              <a:ext cx="4127" cy="1013"/>
              <a:chOff x="5023213" y="5286388"/>
              <a:chExt cx="2477745" cy="642942"/>
            </a:xfrm>
          </p:grpSpPr>
          <p:pic>
            <p:nvPicPr>
              <p:cNvPr id="33811" name="Picture 103" descr="阴影5"/>
              <p:cNvPicPr>
                <a:picLocks noChangeAspect="1"/>
              </p:cNvPicPr>
              <p:nvPr/>
            </p:nvPicPr>
            <p:blipFill>
              <a:blip r:embed="rId5"/>
              <a:stretch>
                <a:fillRect/>
              </a:stretch>
            </p:blipFill>
            <p:spPr>
              <a:xfrm>
                <a:off x="5143504" y="5848962"/>
                <a:ext cx="2251819" cy="80368"/>
              </a:xfrm>
              <a:prstGeom prst="rect">
                <a:avLst/>
              </a:prstGeom>
              <a:noFill/>
              <a:ln w="9525">
                <a:noFill/>
              </a:ln>
            </p:spPr>
          </p:pic>
          <p:sp>
            <p:nvSpPr>
              <p:cNvPr id="33812" name="AutoShape 104"/>
              <p:cNvSpPr/>
              <p:nvPr/>
            </p:nvSpPr>
            <p:spPr>
              <a:xfrm>
                <a:off x="5023213" y="5286388"/>
                <a:ext cx="2477745" cy="591277"/>
              </a:xfrm>
              <a:prstGeom prst="roundRect">
                <a:avLst>
                  <a:gd name="adj" fmla="val 9917"/>
                </a:avLst>
              </a:prstGeom>
              <a:gradFill rotWithShape="0">
                <a:gsLst>
                  <a:gs pos="0">
                    <a:srgbClr val="FFFFFF"/>
                  </a:gs>
                  <a:gs pos="50000">
                    <a:srgbClr val="DDDDDD"/>
                  </a:gs>
                  <a:gs pos="100000">
                    <a:srgbClr val="FFFFFF"/>
                  </a:gs>
                </a:gsLst>
                <a:lin ang="5400000" scaled="1"/>
                <a:tileRect/>
              </a:gradFill>
              <a:ln w="9525">
                <a:noFill/>
              </a:ln>
              <a:effectLst>
                <a:prstShdw prst="shdw17" dist="17961" dir="2699999">
                  <a:srgbClr val="858585"/>
                </a:prstShdw>
              </a:effectLst>
            </p:spPr>
            <p:txBody>
              <a:bodyPr wrap="none" anchor="ctr" anchorCtr="0"/>
              <a:p>
                <a:pPr algn="ctr"/>
                <a:r>
                  <a:rPr lang="zh-CN" altLang="en-US" sz="2400" dirty="0">
                    <a:latin typeface="华文细黑" panose="02010600040101010101" charset="-122"/>
                    <a:ea typeface="华文细黑" panose="02010600040101010101" charset="-122"/>
                  </a:rPr>
                  <a:t>取某种体位时漏尿</a:t>
                </a:r>
                <a:endParaRPr lang="zh-CN" altLang="en-US" sz="2400" dirty="0">
                  <a:latin typeface="华文细黑" panose="02010600040101010101" charset="-122"/>
                  <a:ea typeface="华文细黑" panose="02010600040101010101" charset="-122"/>
                </a:endParaRPr>
              </a:p>
            </p:txBody>
          </p:sp>
        </p:grpSp>
        <p:sp>
          <p:nvSpPr>
            <p:cNvPr id="30" name="AutoShape 120"/>
            <p:cNvSpPr/>
            <p:nvPr/>
          </p:nvSpPr>
          <p:spPr>
            <a:xfrm>
              <a:off x="4933" y="5235"/>
              <a:ext cx="1775" cy="550"/>
            </a:xfrm>
            <a:prstGeom prst="rightArrow">
              <a:avLst>
                <a:gd name="adj1" fmla="val 50000"/>
                <a:gd name="adj2" fmla="val 37292"/>
              </a:avLst>
            </a:prstGeom>
            <a:gradFill rotWithShape="1">
              <a:gsLst>
                <a:gs pos="0">
                  <a:srgbClr val="FFFFFF">
                    <a:alpha val="0"/>
                  </a:srgbClr>
                </a:gs>
                <a:gs pos="100000">
                  <a:srgbClr val="5F5F5F"/>
                </a:gs>
              </a:gsLst>
              <a:lin ang="0" scaled="1"/>
              <a:tileRect/>
            </a:gradFill>
            <a:ln w="9525">
              <a:noFill/>
            </a:ln>
          </p:spPr>
          <p:txBody>
            <a:bodyPr wrap="none" anchor="ctr" anchorCtr="0"/>
            <a:p>
              <a:pPr algn="ctr"/>
              <a:endParaRPr lang="zh-CN" altLang="en-US" dirty="0">
                <a:latin typeface="Times New Roman" panose="02020603050405020304" pitchFamily="18" charset="0"/>
                <a:ea typeface="宋体" panose="02010600030101010101" pitchFamily="2" charset="-122"/>
              </a:endParaRPr>
            </a:p>
          </p:txBody>
        </p:sp>
      </p:grpSp>
      <p:sp>
        <p:nvSpPr>
          <p:cNvPr id="37" name="Rectangle 2"/>
          <p:cNvSpPr/>
          <p:nvPr/>
        </p:nvSpPr>
        <p:spPr>
          <a:xfrm>
            <a:off x="1708785" y="3935095"/>
            <a:ext cx="7775575" cy="2159000"/>
          </a:xfrm>
          <a:prstGeom prst="rect">
            <a:avLst/>
          </a:prstGeom>
          <a:noFill/>
          <a:ln w="9525">
            <a:noFill/>
          </a:ln>
        </p:spPr>
        <p:txBody>
          <a:bodyPr anchor="t" anchorCtr="0"/>
          <a:p>
            <a:pPr marL="342900" indent="-342900">
              <a:lnSpc>
                <a:spcPct val="120000"/>
              </a:lnSpc>
              <a:spcBef>
                <a:spcPct val="10000"/>
              </a:spcBef>
              <a:buClr>
                <a:schemeClr val="accent1"/>
              </a:buClr>
              <a:buFont typeface="Wingdings" panose="05000000000000000000" pitchFamily="2" charset="2"/>
            </a:pPr>
            <a:r>
              <a:rPr lang="en-US" altLang="zh-CN" sz="2400">
                <a:latin typeface="楷体_GB2312" pitchFamily="49" charset="-122"/>
                <a:ea typeface="华文细黑" panose="02010600040101010101" charset="-122"/>
              </a:rPr>
              <a:t>2</a:t>
            </a:r>
            <a:r>
              <a:rPr lang="zh-CN" altLang="en-US" sz="2400" dirty="0">
                <a:latin typeface="楷体_GB2312" pitchFamily="49" charset="-122"/>
                <a:ea typeface="华文细黑" panose="02010600040101010101" charset="-122"/>
              </a:rPr>
              <a:t>、体征</a:t>
            </a:r>
            <a:endParaRPr lang="en-US" altLang="zh-CN" sz="2400">
              <a:latin typeface="楷体_GB2312" pitchFamily="49" charset="-122"/>
              <a:ea typeface="华文细黑" panose="02010600040101010101" charset="-122"/>
            </a:endParaRPr>
          </a:p>
          <a:p>
            <a:pPr marL="342900" indent="-342900">
              <a:lnSpc>
                <a:spcPct val="120000"/>
              </a:lnSpc>
              <a:spcBef>
                <a:spcPct val="10000"/>
              </a:spcBef>
              <a:buClr>
                <a:schemeClr val="accent1"/>
              </a:buClr>
              <a:buFont typeface="Wingdings" panose="05000000000000000000" pitchFamily="2" charset="2"/>
              <a:buChar char="n"/>
            </a:pPr>
            <a:r>
              <a:rPr lang="zh-CN" altLang="en-US" sz="2400" dirty="0">
                <a:latin typeface="楷体_GB2312" pitchFamily="49" charset="-122"/>
                <a:ea typeface="华文细黑" panose="02010600040101010101" charset="-122"/>
              </a:rPr>
              <a:t>病人的外阴部、臀部、大腿内侧可见皮疹，甚至表浅溃疡 </a:t>
            </a:r>
            <a:endParaRPr lang="zh-CN" altLang="en-US" sz="2400" dirty="0">
              <a:latin typeface="楷体_GB2312" pitchFamily="49" charset="-122"/>
              <a:ea typeface="华文细黑" panose="02010600040101010101" charset="-122"/>
            </a:endParaRPr>
          </a:p>
          <a:p>
            <a:pPr marL="342900" indent="-342900">
              <a:lnSpc>
                <a:spcPct val="120000"/>
              </a:lnSpc>
              <a:spcBef>
                <a:spcPct val="10000"/>
              </a:spcBef>
              <a:buClr>
                <a:schemeClr val="accent1"/>
              </a:buClr>
              <a:buFont typeface="Wingdings" panose="05000000000000000000" pitchFamily="2" charset="2"/>
              <a:buChar char="n"/>
            </a:pPr>
            <a:r>
              <a:rPr lang="zh-CN" altLang="en-US" sz="2400" dirty="0">
                <a:latin typeface="楷体_GB2312" pitchFamily="49" charset="-122"/>
                <a:ea typeface="华文细黑" panose="02010600040101010101" charset="-122"/>
              </a:rPr>
              <a:t>阴道检查是否有尿液自阴道流出</a:t>
            </a:r>
            <a:r>
              <a:rPr lang="zh-CN" altLang="en-US" dirty="0">
                <a:latin typeface="Arial" panose="020B0604020202020204" pitchFamily="34" charset="0"/>
                <a:ea typeface="华文细黑" panose="02010600040101010101" charset="-122"/>
              </a:rPr>
              <a:t> </a:t>
            </a:r>
            <a:endParaRPr lang="zh-CN" altLang="en-US" dirty="0">
              <a:latin typeface="Arial" panose="020B0604020202020204" pitchFamily="34" charset="0"/>
              <a:ea typeface="华文细黑"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14776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Title 6"/>
          <p:cNvSpPr txBox="1"/>
          <p:nvPr>
            <p:custDataLst>
              <p:tags r:id="rId3"/>
            </p:custDataLst>
          </p:nvPr>
        </p:nvSpPr>
        <p:spPr>
          <a:xfrm>
            <a:off x="232042" y="98019"/>
            <a:ext cx="60833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Title 6"/>
          <p:cNvSpPr txBox="1"/>
          <p:nvPr>
            <p:custDataLst>
              <p:tags r:id="rId4"/>
            </p:custDataLst>
          </p:nvPr>
        </p:nvSpPr>
        <p:spPr>
          <a:xfrm>
            <a:off x="379997" y="98654"/>
            <a:ext cx="269113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4817" name="Rectangle 2"/>
          <p:cNvSpPr/>
          <p:nvPr/>
        </p:nvSpPr>
        <p:spPr>
          <a:xfrm>
            <a:off x="1486853" y="1196975"/>
            <a:ext cx="8497887" cy="2808288"/>
          </a:xfrm>
          <a:prstGeom prst="rect">
            <a:avLst/>
          </a:prstGeom>
          <a:noFill/>
          <a:ln w="9525">
            <a:noFill/>
          </a:ln>
        </p:spPr>
        <p:txBody>
          <a:bodyPr anchor="t" anchorCtr="0"/>
          <a:p>
            <a:pPr marL="342900" indent="-342900">
              <a:lnSpc>
                <a:spcPct val="120000"/>
              </a:lnSpc>
              <a:spcBef>
                <a:spcPct val="10000"/>
              </a:spcBef>
              <a:buClr>
                <a:schemeClr val="accent1"/>
              </a:buClr>
              <a:buFont typeface="Wingdings" panose="05000000000000000000" pitchFamily="2" charset="2"/>
            </a:pPr>
            <a:r>
              <a:rPr lang="zh-CN" altLang="en-US" sz="2400" dirty="0">
                <a:latin typeface="楷体_GB2312" pitchFamily="49" charset="-122"/>
                <a:ea typeface="华文细黑" panose="02010600040101010101" charset="-122"/>
              </a:rPr>
              <a:t>（三）辅助检查</a:t>
            </a:r>
            <a:endParaRPr lang="en-US" altLang="zh-CN" sz="2400">
              <a:latin typeface="楷体_GB2312" pitchFamily="49" charset="-122"/>
              <a:ea typeface="华文细黑" panose="02010600040101010101" charset="-122"/>
            </a:endParaRPr>
          </a:p>
          <a:p>
            <a:pPr marL="342900" indent="-342900">
              <a:lnSpc>
                <a:spcPct val="120000"/>
              </a:lnSpc>
              <a:spcBef>
                <a:spcPct val="10000"/>
              </a:spcBef>
              <a:buClr>
                <a:schemeClr val="accent1"/>
              </a:buClr>
              <a:buFont typeface="Wingdings" panose="05000000000000000000" pitchFamily="2" charset="2"/>
              <a:buChar char="n"/>
            </a:pPr>
            <a:r>
              <a:rPr lang="zh-CN" altLang="en-US" sz="2400" dirty="0">
                <a:solidFill>
                  <a:schemeClr val="hlink"/>
                </a:solidFill>
                <a:latin typeface="楷体_GB2312" pitchFamily="49" charset="-122"/>
                <a:ea typeface="华文细黑" panose="02010600040101010101" charset="-122"/>
              </a:rPr>
              <a:t>亚甲蓝试验</a:t>
            </a:r>
            <a:r>
              <a:rPr lang="en-US" altLang="zh-CN" sz="2400">
                <a:solidFill>
                  <a:schemeClr val="hlink"/>
                </a:solidFill>
                <a:latin typeface="楷体_GB2312" pitchFamily="49" charset="-122"/>
                <a:ea typeface="华文细黑" panose="02010600040101010101" charset="-122"/>
              </a:rPr>
              <a:t>:</a:t>
            </a:r>
            <a:r>
              <a:rPr lang="zh-CN" altLang="en-US" sz="2400" dirty="0">
                <a:latin typeface="楷体_GB2312" pitchFamily="49" charset="-122"/>
                <a:ea typeface="华文细黑" panose="02010600040101010101" charset="-122"/>
              </a:rPr>
              <a:t>鉴别膀胱阴道瘘、膀胱宫颈瘘、输尿管阴道瘘</a:t>
            </a:r>
            <a:endParaRPr lang="zh-CN" altLang="en-US" sz="2400" dirty="0">
              <a:latin typeface="楷体_GB2312" pitchFamily="49" charset="-122"/>
              <a:ea typeface="华文细黑" panose="02010600040101010101" charset="-122"/>
            </a:endParaRPr>
          </a:p>
          <a:p>
            <a:pPr marL="342900" indent="-342900">
              <a:lnSpc>
                <a:spcPct val="120000"/>
              </a:lnSpc>
              <a:spcBef>
                <a:spcPct val="10000"/>
              </a:spcBef>
              <a:buClr>
                <a:schemeClr val="accent1"/>
              </a:buClr>
              <a:buFont typeface="Wingdings" panose="05000000000000000000" pitchFamily="2" charset="2"/>
              <a:buChar char="n"/>
            </a:pPr>
            <a:r>
              <a:rPr lang="zh-CN" altLang="en-US" sz="2400" dirty="0">
                <a:solidFill>
                  <a:schemeClr val="hlink"/>
                </a:solidFill>
                <a:latin typeface="楷体_GB2312" pitchFamily="49" charset="-122"/>
                <a:ea typeface="华文细黑" panose="02010600040101010101" charset="-122"/>
              </a:rPr>
              <a:t>靛胭脂试验</a:t>
            </a:r>
            <a:r>
              <a:rPr lang="en-US" altLang="zh-CN" sz="2400">
                <a:solidFill>
                  <a:schemeClr val="hlink"/>
                </a:solidFill>
                <a:latin typeface="楷体_GB2312" pitchFamily="49" charset="-122"/>
                <a:ea typeface="华文细黑" panose="02010600040101010101" charset="-122"/>
              </a:rPr>
              <a:t>:</a:t>
            </a:r>
            <a:r>
              <a:rPr lang="zh-CN" altLang="en-US" sz="2400" dirty="0">
                <a:latin typeface="楷体_GB2312" pitchFamily="49" charset="-122"/>
                <a:ea typeface="华文细黑" panose="02010600040101010101" charset="-122"/>
              </a:rPr>
              <a:t>确诊输尿管阴道瘘</a:t>
            </a:r>
            <a:endParaRPr lang="zh-CN" altLang="en-US" sz="2400" dirty="0">
              <a:latin typeface="楷体_GB2312" pitchFamily="49" charset="-122"/>
              <a:ea typeface="华文细黑" panose="02010600040101010101" charset="-122"/>
            </a:endParaRPr>
          </a:p>
          <a:p>
            <a:pPr marL="342900" indent="-342900">
              <a:lnSpc>
                <a:spcPct val="120000"/>
              </a:lnSpc>
              <a:spcBef>
                <a:spcPct val="10000"/>
              </a:spcBef>
              <a:buClr>
                <a:schemeClr val="accent1"/>
              </a:buClr>
              <a:buFont typeface="Wingdings" panose="05000000000000000000" pitchFamily="2" charset="2"/>
              <a:buChar char="n"/>
            </a:pPr>
            <a:r>
              <a:rPr lang="zh-CN" altLang="en-US" sz="2400" dirty="0">
                <a:latin typeface="楷体_GB2312" pitchFamily="49" charset="-122"/>
                <a:ea typeface="华文细黑" panose="02010600040101010101" charset="-122"/>
              </a:rPr>
              <a:t>其他：膀胱镜检可看见膀胱的瘘孔位置和数目；肾显像、排泄性尿路造影等 </a:t>
            </a:r>
            <a:endParaRPr lang="zh-CN" altLang="en-US" sz="2400" dirty="0">
              <a:latin typeface="楷体_GB2312" pitchFamily="49" charset="-122"/>
              <a:ea typeface="华文细黑" panose="02010600040101010101" charset="-122"/>
            </a:endParaRPr>
          </a:p>
        </p:txBody>
      </p:sp>
      <p:sp>
        <p:nvSpPr>
          <p:cNvPr id="34818" name="Rectangle 2"/>
          <p:cNvSpPr/>
          <p:nvPr/>
        </p:nvSpPr>
        <p:spPr>
          <a:xfrm>
            <a:off x="1559878" y="3789363"/>
            <a:ext cx="7775575" cy="2519362"/>
          </a:xfrm>
          <a:prstGeom prst="rect">
            <a:avLst/>
          </a:prstGeom>
          <a:noFill/>
          <a:ln w="9525">
            <a:noFill/>
          </a:ln>
        </p:spPr>
        <p:txBody>
          <a:bodyPr anchor="t" anchorCtr="0"/>
          <a:p>
            <a:pPr marL="342900" indent="-342900">
              <a:lnSpc>
                <a:spcPct val="120000"/>
              </a:lnSpc>
              <a:spcBef>
                <a:spcPct val="10000"/>
              </a:spcBef>
              <a:buClr>
                <a:schemeClr val="accent1"/>
              </a:buClr>
              <a:buFont typeface="Wingdings" panose="05000000000000000000" pitchFamily="2" charset="2"/>
            </a:pPr>
            <a:r>
              <a:rPr lang="zh-CN" altLang="en-US" sz="2400" dirty="0">
                <a:latin typeface="楷体_GB2312" pitchFamily="49" charset="-122"/>
                <a:ea typeface="华文细黑" panose="02010600040101010101" charset="-122"/>
              </a:rPr>
              <a:t>（三）心理社会评估 </a:t>
            </a:r>
            <a:endParaRPr lang="zh-CN" altLang="en-US" sz="2400" dirty="0">
              <a:latin typeface="楷体_GB2312" pitchFamily="49" charset="-122"/>
              <a:ea typeface="华文细黑" panose="02010600040101010101" charset="-122"/>
            </a:endParaRPr>
          </a:p>
          <a:p>
            <a:pPr marL="342900" indent="-342900" eaLnBrk="0" hangingPunct="0">
              <a:lnSpc>
                <a:spcPct val="120000"/>
              </a:lnSpc>
              <a:spcBef>
                <a:spcPct val="20000"/>
              </a:spcBef>
              <a:buClr>
                <a:schemeClr val="accent1"/>
              </a:buClr>
              <a:buFont typeface="Wingdings" panose="05000000000000000000" pitchFamily="2" charset="2"/>
              <a:buChar char="n"/>
            </a:pPr>
            <a:r>
              <a:rPr lang="zh-CN" altLang="en-US" sz="2400" dirty="0">
                <a:latin typeface="楷体_GB2312" pitchFamily="49" charset="-122"/>
                <a:ea typeface="华文细黑" panose="02010600040101010101" charset="-122"/>
              </a:rPr>
              <a:t>由于漏尿，身体发出异常的气味，病人不愿意与人交往，不愿意到公共场所，常出现自卑、无助的心理。了解病人对疾病的感受，家属对病人的态度及对漏尿的看法。</a:t>
            </a:r>
            <a:endParaRPr lang="zh-CN" altLang="en-US" sz="2400" dirty="0">
              <a:latin typeface="楷体_GB2312" pitchFamily="49" charset="-122"/>
              <a:ea typeface="华文细黑"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 name="Title 6"/>
          <p:cNvSpPr txBox="1"/>
          <p:nvPr>
            <p:custDataLst>
              <p:tags r:id="rId2"/>
            </p:custDataLst>
          </p:nvPr>
        </p:nvSpPr>
        <p:spPr>
          <a:xfrm>
            <a:off x="231407" y="162154"/>
            <a:ext cx="46532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护理诊断和护理目标</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5841" name="Rectangle 2"/>
          <p:cNvSpPr>
            <a:spLocks noGrp="1"/>
          </p:cNvSpPr>
          <p:nvPr>
            <p:ph idx="4294967295"/>
          </p:nvPr>
        </p:nvSpPr>
        <p:spPr>
          <a:xfrm>
            <a:off x="1551940" y="1196975"/>
            <a:ext cx="8305800" cy="2095500"/>
          </a:xfrm>
        </p:spPr>
        <p:txBody>
          <a:bodyPr vert="horz" wrap="square" lIns="91440" tIns="45720" rIns="91440" bIns="45720" anchor="t" anchorCtr="0"/>
          <a:p>
            <a:pPr eaLnBrk="1" hangingPunct="1"/>
            <a:r>
              <a:rPr lang="zh-CN" altLang="en-US" sz="2400" dirty="0">
                <a:latin typeface="楷体_GB2312" pitchFamily="49" charset="-122"/>
              </a:rPr>
              <a:t>皮肤完整性受损</a:t>
            </a:r>
            <a:r>
              <a:rPr lang="zh-CN" altLang="en-US" sz="2400" dirty="0">
                <a:solidFill>
                  <a:schemeClr val="bg1"/>
                </a:solidFill>
                <a:effectDag name="">
                  <a:effect ref="fillLine"/>
                  <a:cont type="tree" name="">
                    <a:effect ref="fillLine"/>
                    <a:outerShdw dist="38100" dir="13500000" algn="br">
                      <a:srgbClr val="FFFFFF"/>
                    </a:outerShdw>
                  </a:cont>
                  <a:cont type="tree" name="">
                    <a:effect ref="fillLine"/>
                    <a:outerShdw dist="38100" dir="2700000" algn="tl">
                      <a:srgbClr val="999999"/>
                    </a:outerShdw>
                  </a:cont>
                </a:effectDag>
                <a:latin typeface="楷体_GB2312" pitchFamily="49" charset="-122"/>
              </a:rPr>
              <a:t>  </a:t>
            </a:r>
            <a:r>
              <a:rPr lang="zh-CN" altLang="en-US" sz="2400" dirty="0">
                <a:latin typeface="楷体_GB2312" pitchFamily="49" charset="-122"/>
              </a:rPr>
              <a:t>与尿液刺激所致外阴皮炎有关。</a:t>
            </a:r>
            <a:endParaRPr lang="en-US" altLang="zh-CN" sz="2400">
              <a:latin typeface="楷体_GB2312" pitchFamily="49" charset="-122"/>
            </a:endParaRPr>
          </a:p>
          <a:p>
            <a:pPr eaLnBrk="1" hangingPunct="1"/>
            <a:r>
              <a:rPr lang="zh-CN" altLang="en-US" sz="2400" dirty="0">
                <a:latin typeface="楷体_GB2312" pitchFamily="49" charset="-122"/>
              </a:rPr>
              <a:t>社交孤独</a:t>
            </a:r>
            <a:r>
              <a:rPr lang="zh-CN" altLang="en-US" sz="2400" dirty="0">
                <a:solidFill>
                  <a:schemeClr val="bg1"/>
                </a:solidFill>
                <a:effectDag name="">
                  <a:effect ref="fillLine"/>
                  <a:cont type="tree" name="">
                    <a:effect ref="fillLine"/>
                    <a:outerShdw dist="38100" dir="13500000" algn="br">
                      <a:srgbClr val="FFFFFF"/>
                    </a:outerShdw>
                  </a:cont>
                  <a:cont type="tree" name="">
                    <a:effect ref="fillLine"/>
                    <a:outerShdw dist="38100" dir="2700000" algn="tl">
                      <a:srgbClr val="999999"/>
                    </a:outerShdw>
                  </a:cont>
                </a:effectDag>
                <a:latin typeface="楷体_GB2312" pitchFamily="49" charset="-122"/>
              </a:rPr>
              <a:t>  </a:t>
            </a:r>
            <a:r>
              <a:rPr lang="zh-CN" altLang="en-US" sz="2400" dirty="0">
                <a:latin typeface="楷体_GB2312" pitchFamily="49" charset="-122"/>
              </a:rPr>
              <a:t>与长期漏尿，不愿与人交往有关。</a:t>
            </a:r>
            <a:endParaRPr lang="en-US" altLang="zh-CN" sz="2400">
              <a:latin typeface="楷体_GB2312" pitchFamily="49" charset="-122"/>
            </a:endParaRPr>
          </a:p>
          <a:p>
            <a:pPr eaLnBrk="1" hangingPunct="1"/>
            <a:r>
              <a:rPr lang="zh-CN" altLang="en-US" sz="2400" dirty="0">
                <a:latin typeface="楷体_GB2312" pitchFamily="49" charset="-122"/>
              </a:rPr>
              <a:t>自我形象紊  与长期漏尿引起精神压力有关。</a:t>
            </a:r>
            <a:endParaRPr lang="zh-CN" altLang="en-US" sz="2400" dirty="0">
              <a:latin typeface="楷体_GB2312" pitchFamily="49" charset="-122"/>
            </a:endParaRPr>
          </a:p>
          <a:p>
            <a:pPr eaLnBrk="1" hangingPunct="1"/>
            <a:r>
              <a:rPr lang="zh-CN" altLang="en-US" sz="2400" dirty="0">
                <a:latin typeface="楷体_GB2312" pitchFamily="49" charset="-122"/>
              </a:rPr>
              <a:t>身体意象紊乱  与长期漏尿引起精神压力有关</a:t>
            </a:r>
            <a:endParaRPr lang="zh-CN" altLang="en-US" sz="2400" dirty="0">
              <a:latin typeface="楷体_GB2312" pitchFamily="49" charset="-122"/>
            </a:endParaRPr>
          </a:p>
        </p:txBody>
      </p:sp>
      <p:sp>
        <p:nvSpPr>
          <p:cNvPr id="35844" name="Rectangle 1027"/>
          <p:cNvSpPr/>
          <p:nvPr/>
        </p:nvSpPr>
        <p:spPr>
          <a:xfrm>
            <a:off x="1769428" y="4149725"/>
            <a:ext cx="8207375" cy="1646238"/>
          </a:xfrm>
          <a:prstGeom prst="rect">
            <a:avLst/>
          </a:prstGeom>
          <a:noFill/>
          <a:ln w="9525">
            <a:noFill/>
          </a:ln>
        </p:spPr>
        <p:txBody>
          <a:bodyPr anchor="t" anchorCtr="0"/>
          <a:p>
            <a:pPr marL="342900" indent="-342900">
              <a:lnSpc>
                <a:spcPct val="120000"/>
              </a:lnSpc>
              <a:spcBef>
                <a:spcPct val="20000"/>
              </a:spcBef>
              <a:buClr>
                <a:schemeClr val="accent1"/>
              </a:buClr>
              <a:buFont typeface="Wingdings" panose="05000000000000000000" pitchFamily="2" charset="2"/>
              <a:buChar char="n"/>
            </a:pPr>
            <a:r>
              <a:rPr lang="zh-CN" altLang="en-US" sz="2400" dirty="0">
                <a:latin typeface="楷体_GB2312" pitchFamily="49" charset="-122"/>
                <a:ea typeface="华文细黑" panose="02010600040101010101" charset="-122"/>
              </a:rPr>
              <a:t>住院期间，病人外阴皮炎得到控制。</a:t>
            </a:r>
            <a:endParaRPr lang="en-US" altLang="zh-CN" sz="2400">
              <a:latin typeface="楷体_GB2312" pitchFamily="49" charset="-122"/>
              <a:ea typeface="华文细黑" panose="02010600040101010101" charset="-122"/>
            </a:endParaRPr>
          </a:p>
          <a:p>
            <a:pPr marL="342900" indent="-342900">
              <a:lnSpc>
                <a:spcPct val="120000"/>
              </a:lnSpc>
              <a:spcBef>
                <a:spcPct val="20000"/>
              </a:spcBef>
              <a:buClr>
                <a:schemeClr val="accent1"/>
              </a:buClr>
              <a:buFont typeface="Wingdings" panose="05000000000000000000" pitchFamily="2" charset="2"/>
              <a:buChar char="n"/>
            </a:pPr>
            <a:r>
              <a:rPr lang="zh-CN" altLang="en-US" sz="2400" dirty="0">
                <a:latin typeface="楷体_GB2312" pitchFamily="49" charset="-122"/>
                <a:ea typeface="华文细黑" panose="02010600040101010101" charset="-122"/>
              </a:rPr>
              <a:t>病人逐渐恢复正常的人际交往。</a:t>
            </a:r>
            <a:endParaRPr lang="en-US" altLang="zh-CN" sz="2400">
              <a:latin typeface="楷体_GB2312" pitchFamily="49" charset="-122"/>
              <a:ea typeface="华文细黑" panose="02010600040101010101" charset="-122"/>
            </a:endParaRPr>
          </a:p>
          <a:p>
            <a:pPr marL="342900" indent="-342900">
              <a:lnSpc>
                <a:spcPct val="120000"/>
              </a:lnSpc>
              <a:spcBef>
                <a:spcPct val="20000"/>
              </a:spcBef>
              <a:buClr>
                <a:schemeClr val="accent1"/>
              </a:buClr>
              <a:buFont typeface="Wingdings" panose="05000000000000000000" pitchFamily="2" charset="2"/>
              <a:buChar char="n"/>
            </a:pPr>
            <a:r>
              <a:rPr lang="zh-CN" altLang="en-US" sz="2400" dirty="0">
                <a:latin typeface="楷体_GB2312" pitchFamily="49" charset="-122"/>
                <a:ea typeface="华文细黑" panose="02010600040101010101" charset="-122"/>
              </a:rPr>
              <a:t>病人理解漏尿引起的身体变化，增强治愈的信心。</a:t>
            </a:r>
            <a:endParaRPr lang="zh-CN" altLang="en-US" sz="2400" dirty="0">
              <a:latin typeface="楷体_GB2312" pitchFamily="49" charset="-122"/>
              <a:ea typeface="华文细黑" panose="02010600040101010101" charset="-122"/>
            </a:endParaRPr>
          </a:p>
          <a:p>
            <a:pPr indent="0">
              <a:lnSpc>
                <a:spcPct val="120000"/>
              </a:lnSpc>
              <a:spcBef>
                <a:spcPct val="20000"/>
              </a:spcBef>
              <a:buClr>
                <a:schemeClr val="accent1"/>
              </a:buClr>
              <a:buFont typeface="Wingdings" panose="05000000000000000000" pitchFamily="2" charset="2"/>
              <a:buNone/>
            </a:pPr>
            <a:endParaRPr lang="zh-CN" altLang="en-US" sz="3600" dirty="0">
              <a:latin typeface="Arial" panose="020B0604020202020204" pitchFamily="34" charset="0"/>
              <a:ea typeface="华文细黑"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157480" y="812800"/>
            <a:ext cx="11793855" cy="586359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3" name="Title 6"/>
          <p:cNvSpPr txBox="1"/>
          <p:nvPr>
            <p:custDataLst>
              <p:tags r:id="rId2"/>
            </p:custDataLst>
          </p:nvPr>
        </p:nvSpPr>
        <p:spPr>
          <a:xfrm>
            <a:off x="661302" y="97384"/>
            <a:ext cx="41541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处理及护理措施</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6865" name="Rectangle 3"/>
          <p:cNvSpPr>
            <a:spLocks noGrp="1"/>
          </p:cNvSpPr>
          <p:nvPr>
            <p:ph idx="4294967295"/>
          </p:nvPr>
        </p:nvSpPr>
        <p:spPr>
          <a:xfrm>
            <a:off x="1813243" y="1500188"/>
            <a:ext cx="7391400" cy="2232025"/>
          </a:xfrm>
        </p:spPr>
        <p:txBody>
          <a:bodyPr vert="horz" wrap="square" lIns="91440" tIns="45720" rIns="91440" bIns="45720" anchor="t" anchorCtr="0"/>
          <a:p>
            <a:pPr eaLnBrk="1" hangingPunct="1"/>
            <a:r>
              <a:rPr lang="zh-CN" altLang="en-US" sz="2400" dirty="0">
                <a:latin typeface="楷体_GB2312" pitchFamily="49" charset="-122"/>
              </a:rPr>
              <a:t>手术治疗为主</a:t>
            </a:r>
            <a:endParaRPr lang="zh-CN" altLang="en-US" sz="2400" dirty="0">
              <a:latin typeface="楷体_GB2312" pitchFamily="49" charset="-122"/>
            </a:endParaRPr>
          </a:p>
          <a:p>
            <a:pPr eaLnBrk="1" hangingPunct="1"/>
            <a:r>
              <a:rPr lang="zh-CN" altLang="en-US" sz="2400" dirty="0">
                <a:latin typeface="楷体_GB2312" pitchFamily="49" charset="-122"/>
              </a:rPr>
              <a:t>保守治疗：</a:t>
            </a:r>
            <a:endParaRPr lang="zh-CN" altLang="en-US" sz="2400" dirty="0">
              <a:latin typeface="楷体_GB2312" pitchFamily="49" charset="-122"/>
            </a:endParaRPr>
          </a:p>
          <a:p>
            <a:pPr eaLnBrk="1" hangingPunct="1">
              <a:buNone/>
            </a:pPr>
            <a:r>
              <a:rPr lang="zh-CN" altLang="en-US" sz="2400" dirty="0">
                <a:latin typeface="楷体_GB2312" pitchFamily="49" charset="-122"/>
              </a:rPr>
              <a:t>      分娩或术后1周出现漏尿者，通过长时间留置尿管、变换体位，部分可自愈。</a:t>
            </a:r>
            <a:endParaRPr lang="en-US" altLang="zh-CN" sz="2400">
              <a:latin typeface="楷体_GB2312" pitchFamily="49" charset="-122"/>
            </a:endParaRPr>
          </a:p>
        </p:txBody>
      </p:sp>
      <p:sp>
        <p:nvSpPr>
          <p:cNvPr id="36867" name="矩形 364547"/>
          <p:cNvSpPr/>
          <p:nvPr/>
        </p:nvSpPr>
        <p:spPr>
          <a:xfrm>
            <a:off x="1310005" y="923925"/>
            <a:ext cx="3168650" cy="457200"/>
          </a:xfrm>
          <a:prstGeom prst="rect">
            <a:avLst/>
          </a:prstGeom>
          <a:noFill/>
          <a:ln w="9525">
            <a:noFill/>
          </a:ln>
          <a:effectLst>
            <a:prstShdw prst="shdw17" dist="17961" dir="13499999">
              <a:srgbClr val="999999"/>
            </a:prstShdw>
          </a:effectLst>
        </p:spPr>
        <p:txBody>
          <a:bodyPr anchor="t" anchorCtr="0">
            <a:spAutoFit/>
          </a:bodyPr>
          <a:p>
            <a:r>
              <a:rPr lang="zh-CN" altLang="en-US" sz="2400" dirty="0">
                <a:latin typeface="楷体_GB2312" pitchFamily="49" charset="-122"/>
                <a:ea typeface="华文细黑" panose="02010600040101010101" charset="-122"/>
              </a:rPr>
              <a:t>（一）治疗原则</a:t>
            </a:r>
            <a:endParaRPr lang="zh-CN" altLang="en-US" sz="2400" dirty="0">
              <a:latin typeface="楷体_GB2312" pitchFamily="49" charset="-122"/>
              <a:ea typeface="华文细黑" panose="02010600040101010101" charset="-122"/>
            </a:endParaRPr>
          </a:p>
        </p:txBody>
      </p:sp>
      <p:sp>
        <p:nvSpPr>
          <p:cNvPr id="36869" name="Rectangle 2"/>
          <p:cNvSpPr/>
          <p:nvPr/>
        </p:nvSpPr>
        <p:spPr>
          <a:xfrm>
            <a:off x="1741805" y="3948113"/>
            <a:ext cx="7772400" cy="2147887"/>
          </a:xfrm>
          <a:prstGeom prst="rect">
            <a:avLst/>
          </a:prstGeom>
          <a:noFill/>
          <a:ln w="9525">
            <a:noFill/>
          </a:ln>
        </p:spPr>
        <p:txBody>
          <a:bodyPr anchor="t" anchorCtr="0"/>
          <a:p>
            <a:pPr marL="457200" indent="-457200">
              <a:lnSpc>
                <a:spcPct val="120000"/>
              </a:lnSpc>
              <a:spcBef>
                <a:spcPct val="20000"/>
              </a:spcBef>
              <a:buClr>
                <a:schemeClr val="accent1"/>
              </a:buClr>
              <a:buFont typeface="Wingdings" panose="05000000000000000000" pitchFamily="2" charset="2"/>
            </a:pPr>
            <a:r>
              <a:rPr lang="zh-CN" altLang="en-US" sz="2400" dirty="0">
                <a:latin typeface="华文细黑" panose="02010600040101010101" charset="-122"/>
                <a:ea typeface="华文细黑" panose="02010600040101010101" charset="-122"/>
              </a:rPr>
              <a:t>1 </a:t>
            </a:r>
            <a:r>
              <a:rPr lang="en-US" altLang="zh-CN" sz="2400">
                <a:latin typeface="华文细黑" panose="02010600040101010101" charset="-122"/>
                <a:ea typeface="华文细黑" panose="02010600040101010101" charset="-122"/>
              </a:rPr>
              <a:t>. </a:t>
            </a:r>
            <a:r>
              <a:rPr lang="zh-CN" altLang="en-US" sz="2400" dirty="0">
                <a:latin typeface="华文细黑" panose="02010600040101010101" charset="-122"/>
                <a:ea typeface="华文细黑" panose="02010600040101010101" charset="-122"/>
              </a:rPr>
              <a:t>心理护理</a:t>
            </a:r>
            <a:endParaRPr lang="zh-CN" altLang="en-US" sz="2400" dirty="0">
              <a:latin typeface="华文细黑" panose="02010600040101010101" charset="-122"/>
              <a:ea typeface="华文细黑" panose="02010600040101010101" charset="-122"/>
            </a:endParaRPr>
          </a:p>
          <a:p>
            <a:pPr marL="457200" indent="-457200">
              <a:lnSpc>
                <a:spcPct val="120000"/>
              </a:lnSpc>
              <a:spcBef>
                <a:spcPct val="20000"/>
              </a:spcBef>
              <a:buClr>
                <a:schemeClr val="accent1"/>
              </a:buClr>
              <a:buFont typeface="Wingdings" panose="05000000000000000000" pitchFamily="2" charset="2"/>
            </a:pPr>
            <a:r>
              <a:rPr lang="zh-CN" altLang="en-US" sz="2400" dirty="0">
                <a:latin typeface="华文细黑" panose="02010600040101010101" charset="-122"/>
                <a:ea typeface="华文细黑" panose="02010600040101010101" charset="-122"/>
              </a:rPr>
              <a:t>2 </a:t>
            </a:r>
            <a:r>
              <a:rPr lang="en-US" altLang="zh-CN" sz="2400">
                <a:latin typeface="华文细黑" panose="02010600040101010101" charset="-122"/>
                <a:ea typeface="华文细黑" panose="02010600040101010101" charset="-122"/>
              </a:rPr>
              <a:t>. </a:t>
            </a:r>
            <a:r>
              <a:rPr lang="zh-CN" altLang="en-US" sz="2400" dirty="0">
                <a:latin typeface="华文细黑" panose="02010600040101010101" charset="-122"/>
                <a:ea typeface="华文细黑" panose="02010600040101010101" charset="-122"/>
              </a:rPr>
              <a:t>饮水  每日</a:t>
            </a:r>
            <a:r>
              <a:rPr lang="zh-CN" altLang="en-US" sz="2400" dirty="0">
                <a:solidFill>
                  <a:srgbClr val="FF0000"/>
                </a:solidFill>
                <a:latin typeface="华文细黑" panose="02010600040101010101" charset="-122"/>
                <a:ea typeface="华文细黑" panose="02010600040101010101" charset="-122"/>
              </a:rPr>
              <a:t>≥3000</a:t>
            </a:r>
            <a:r>
              <a:rPr lang="en-US" altLang="zh-CN" sz="2400">
                <a:solidFill>
                  <a:srgbClr val="FF0000"/>
                </a:solidFill>
                <a:latin typeface="华文细黑" panose="02010600040101010101" charset="-122"/>
                <a:ea typeface="华文细黑" panose="02010600040101010101" charset="-122"/>
              </a:rPr>
              <a:t>ml</a:t>
            </a:r>
            <a:r>
              <a:rPr lang="en-US" altLang="zh-CN" sz="2400">
                <a:latin typeface="华文细黑" panose="02010600040101010101" charset="-122"/>
                <a:ea typeface="华文细黑" panose="02010600040101010101" charset="-122"/>
              </a:rPr>
              <a:t>，</a:t>
            </a:r>
            <a:r>
              <a:rPr lang="zh-CN" altLang="en-US" sz="2400" dirty="0">
                <a:latin typeface="华文细黑" panose="02010600040101010101" charset="-122"/>
                <a:ea typeface="华文细黑" panose="02010600040101010101" charset="-122"/>
              </a:rPr>
              <a:t>必要时静脉输液，以稀释尿液、自身冲洗膀胱。</a:t>
            </a:r>
            <a:endParaRPr lang="en-US" altLang="zh-CN" sz="2400">
              <a:latin typeface="华文细黑" panose="02010600040101010101" charset="-122"/>
              <a:ea typeface="华文细黑" panose="02010600040101010101" charset="-122"/>
            </a:endParaRPr>
          </a:p>
          <a:p>
            <a:pPr marL="457200" indent="-457200">
              <a:lnSpc>
                <a:spcPct val="120000"/>
              </a:lnSpc>
              <a:spcBef>
                <a:spcPct val="20000"/>
              </a:spcBef>
              <a:buClr>
                <a:schemeClr val="accent1"/>
              </a:buClr>
              <a:buFont typeface="Wingdings" panose="05000000000000000000" pitchFamily="2" charset="2"/>
            </a:pPr>
            <a:r>
              <a:rPr lang="zh-CN" altLang="en-US" sz="2400" dirty="0">
                <a:latin typeface="华文细黑" panose="02010600040101010101" charset="-122"/>
                <a:ea typeface="华文细黑" panose="02010600040101010101" charset="-122"/>
              </a:rPr>
              <a:t>3 </a:t>
            </a:r>
            <a:r>
              <a:rPr lang="en-US" altLang="zh-CN" sz="2400">
                <a:latin typeface="华文细黑" panose="02010600040101010101" charset="-122"/>
                <a:ea typeface="华文细黑" panose="02010600040101010101" charset="-122"/>
              </a:rPr>
              <a:t>. </a:t>
            </a:r>
            <a:r>
              <a:rPr lang="zh-CN" altLang="en-US" sz="2400" dirty="0">
                <a:latin typeface="华文细黑" panose="02010600040101010101" charset="-122"/>
                <a:ea typeface="华文细黑" panose="02010600040101010101" charset="-122"/>
              </a:rPr>
              <a:t>体位  保守治疗者采取使漏孔</a:t>
            </a:r>
            <a:r>
              <a:rPr lang="zh-CN" altLang="en-US" sz="2400" dirty="0">
                <a:solidFill>
                  <a:srgbClr val="FF0000"/>
                </a:solidFill>
                <a:latin typeface="华文细黑" panose="02010600040101010101" charset="-122"/>
                <a:ea typeface="华文细黑" panose="02010600040101010101" charset="-122"/>
              </a:rPr>
              <a:t>高于</a:t>
            </a:r>
            <a:r>
              <a:rPr lang="zh-CN" altLang="en-US" sz="2400" dirty="0">
                <a:latin typeface="华文细黑" panose="02010600040101010101" charset="-122"/>
                <a:ea typeface="华文细黑" panose="02010600040101010101" charset="-122"/>
              </a:rPr>
              <a:t>尿液面的卧位。</a:t>
            </a:r>
            <a:endParaRPr lang="en-US" altLang="zh-CN" sz="2400">
              <a:latin typeface="华文细黑" panose="02010600040101010101" charset="-122"/>
              <a:ea typeface="华文细黑" panose="02010600040101010101" charset="-122"/>
            </a:endParaRPr>
          </a:p>
        </p:txBody>
      </p:sp>
      <p:sp>
        <p:nvSpPr>
          <p:cNvPr id="36868" name="矩形 364548"/>
          <p:cNvSpPr/>
          <p:nvPr/>
        </p:nvSpPr>
        <p:spPr>
          <a:xfrm>
            <a:off x="1106805" y="3490913"/>
            <a:ext cx="2317750" cy="457200"/>
          </a:xfrm>
          <a:prstGeom prst="rect">
            <a:avLst/>
          </a:prstGeom>
          <a:noFill/>
          <a:ln w="9525">
            <a:noFill/>
          </a:ln>
          <a:effectLst>
            <a:prstShdw prst="shdw17" dist="17961" dir="13499999">
              <a:srgbClr val="999999"/>
            </a:prstShdw>
          </a:effectLst>
        </p:spPr>
        <p:txBody>
          <a:bodyPr wrap="none" anchor="t" anchorCtr="0">
            <a:spAutoFit/>
          </a:bodyPr>
          <a:p>
            <a:pPr algn="ctr"/>
            <a:r>
              <a:rPr lang="zh-CN" altLang="en-US" sz="2400" dirty="0">
                <a:latin typeface="楷体_GB2312" pitchFamily="49" charset="-122"/>
                <a:ea typeface="华文细黑" panose="02010600040101010101" charset="-122"/>
              </a:rPr>
              <a:t>（二）护理措施</a:t>
            </a:r>
            <a:endParaRPr lang="zh-CN" altLang="en-US" sz="2400" dirty="0">
              <a:latin typeface="楷体_GB2312" pitchFamily="49" charset="-122"/>
              <a:ea typeface="华文细黑"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157480" y="812800"/>
            <a:ext cx="11793855" cy="586359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3" name="Title 6"/>
          <p:cNvSpPr txBox="1"/>
          <p:nvPr>
            <p:custDataLst>
              <p:tags r:id="rId2"/>
            </p:custDataLst>
          </p:nvPr>
        </p:nvSpPr>
        <p:spPr>
          <a:xfrm>
            <a:off x="661302" y="97384"/>
            <a:ext cx="41541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处理及护理措施</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7889" name="Rectangle 3"/>
          <p:cNvSpPr>
            <a:spLocks noGrp="1"/>
          </p:cNvSpPr>
          <p:nvPr>
            <p:ph idx="4294967295"/>
          </p:nvPr>
        </p:nvSpPr>
        <p:spPr>
          <a:xfrm>
            <a:off x="1444943" y="1268413"/>
            <a:ext cx="7993062" cy="4392612"/>
          </a:xfrm>
        </p:spPr>
        <p:txBody>
          <a:bodyPr vert="horz" wrap="square" lIns="91440" tIns="45720" rIns="91440" bIns="45720" anchor="t" anchorCtr="0"/>
          <a:p>
            <a:pPr eaLnBrk="1" hangingPunct="1">
              <a:buNone/>
            </a:pPr>
            <a:r>
              <a:rPr lang="zh-CN" altLang="en-US" sz="2400" dirty="0">
                <a:latin typeface="华文细黑" panose="02010600040101010101" charset="-122"/>
              </a:rPr>
              <a:t>4 </a:t>
            </a:r>
            <a:r>
              <a:rPr lang="en-US" altLang="zh-CN" sz="2400">
                <a:latin typeface="华文细黑" panose="02010600040101010101" charset="-122"/>
              </a:rPr>
              <a:t>.  </a:t>
            </a:r>
            <a:r>
              <a:rPr lang="zh-CN" altLang="en-US" sz="2400" dirty="0">
                <a:latin typeface="华文细黑" panose="02010600040101010101" charset="-122"/>
              </a:rPr>
              <a:t>术前准备</a:t>
            </a:r>
            <a:endParaRPr lang="zh-CN" altLang="en-US" sz="2400" dirty="0">
              <a:latin typeface="华文细黑" panose="02010600040101010101" charset="-122"/>
            </a:endParaRPr>
          </a:p>
          <a:p>
            <a:pPr eaLnBrk="1" hangingPunct="1"/>
            <a:r>
              <a:rPr lang="zh-CN" altLang="en-US" sz="2400" dirty="0">
                <a:latin typeface="华文细黑" panose="02010600040101010101" charset="-122"/>
              </a:rPr>
              <a:t>手术日期的选择：</a:t>
            </a:r>
            <a:endParaRPr lang="zh-CN" altLang="en-US" sz="2400" dirty="0">
              <a:latin typeface="华文细黑" panose="02010600040101010101" charset="-122"/>
            </a:endParaRPr>
          </a:p>
          <a:p>
            <a:pPr eaLnBrk="1" hangingPunct="1">
              <a:buNone/>
            </a:pPr>
            <a:r>
              <a:rPr lang="zh-CN" altLang="en-US" sz="2400" dirty="0">
                <a:latin typeface="华文细黑" panose="02010600040101010101" charset="-122"/>
              </a:rPr>
              <a:t>   创伤型</a:t>
            </a:r>
            <a:r>
              <a:rPr lang="en-US" altLang="zh-CN" sz="2400">
                <a:latin typeface="华文细黑" panose="02010600040101010101" charset="-122"/>
              </a:rPr>
              <a:t>——</a:t>
            </a:r>
            <a:r>
              <a:rPr lang="zh-CN" altLang="en-US" sz="2400" dirty="0">
                <a:solidFill>
                  <a:srgbClr val="FF0000"/>
                </a:solidFill>
                <a:latin typeface="华文细黑" panose="02010600040101010101" charset="-122"/>
              </a:rPr>
              <a:t>术中立即修补/术后3～6月</a:t>
            </a:r>
            <a:endParaRPr lang="zh-CN" altLang="en-US" sz="2400" dirty="0">
              <a:solidFill>
                <a:srgbClr val="FF0000"/>
              </a:solidFill>
              <a:latin typeface="华文细黑" panose="02010600040101010101" charset="-122"/>
            </a:endParaRPr>
          </a:p>
          <a:p>
            <a:pPr eaLnBrk="1" hangingPunct="1">
              <a:buNone/>
            </a:pPr>
            <a:r>
              <a:rPr lang="zh-CN" altLang="en-US" sz="2400" dirty="0">
                <a:latin typeface="华文细黑" panose="02010600040101010101" charset="-122"/>
              </a:rPr>
              <a:t>   结核/肿瘤放疗者</a:t>
            </a:r>
            <a:r>
              <a:rPr lang="en-US" altLang="zh-CN" sz="2400">
                <a:latin typeface="华文细黑" panose="02010600040101010101" charset="-122"/>
              </a:rPr>
              <a:t>——</a:t>
            </a:r>
            <a:r>
              <a:rPr lang="zh-CN" altLang="en-US" sz="2400" dirty="0">
                <a:latin typeface="华文细黑" panose="02010600040101010101" charset="-122"/>
              </a:rPr>
              <a:t> </a:t>
            </a:r>
            <a:r>
              <a:rPr lang="zh-CN" altLang="en-US" sz="2400" dirty="0">
                <a:solidFill>
                  <a:srgbClr val="FF0000"/>
                </a:solidFill>
                <a:latin typeface="华文细黑" panose="02010600040101010101" charset="-122"/>
              </a:rPr>
              <a:t>病情稳定1年后</a:t>
            </a:r>
            <a:endParaRPr lang="zh-CN" altLang="en-US" sz="2400" dirty="0">
              <a:solidFill>
                <a:srgbClr val="FF0000"/>
              </a:solidFill>
              <a:latin typeface="华文细黑" panose="02010600040101010101" charset="-122"/>
            </a:endParaRPr>
          </a:p>
          <a:p>
            <a:pPr eaLnBrk="1" hangingPunct="1"/>
            <a:r>
              <a:rPr lang="zh-CN" altLang="en-US" sz="2400" dirty="0">
                <a:latin typeface="华文细黑" panose="02010600040101010101" charset="-122"/>
              </a:rPr>
              <a:t>保持外阴部清洁、干燥 </a:t>
            </a:r>
            <a:endParaRPr lang="zh-CN" altLang="en-US" sz="2400" dirty="0">
              <a:latin typeface="华文细黑" panose="02010600040101010101" charset="-122"/>
            </a:endParaRPr>
          </a:p>
          <a:p>
            <a:pPr eaLnBrk="1" hangingPunct="1"/>
            <a:r>
              <a:rPr lang="zh-CN" altLang="en-US" sz="2400" dirty="0">
                <a:latin typeface="华文细黑" panose="02010600040101010101" charset="-122"/>
              </a:rPr>
              <a:t>坐浴、红外线照射</a:t>
            </a:r>
            <a:endParaRPr lang="en-US" altLang="zh-CN" sz="2400">
              <a:latin typeface="华文细黑" panose="02010600040101010101" charset="-122"/>
            </a:endParaRPr>
          </a:p>
          <a:p>
            <a:pPr eaLnBrk="1" hangingPunct="1"/>
            <a:r>
              <a:rPr lang="zh-CN" altLang="en-US" sz="2400" dirty="0">
                <a:latin typeface="华文细黑" panose="02010600040101010101" charset="-122"/>
              </a:rPr>
              <a:t>术前</a:t>
            </a:r>
            <a:r>
              <a:rPr lang="en-US" altLang="zh-CN" sz="2400">
                <a:latin typeface="华文细黑" panose="02010600040101010101" charset="-122"/>
              </a:rPr>
              <a:t>1</a:t>
            </a:r>
            <a:r>
              <a:rPr lang="zh-CN" altLang="en-US" sz="2400" dirty="0">
                <a:latin typeface="华文细黑" panose="02010600040101010101" charset="-122"/>
              </a:rPr>
              <a:t>日遵医嘱用抗生素预防感染</a:t>
            </a:r>
            <a:r>
              <a:rPr lang="zh-CN" altLang="en-US" dirty="0"/>
              <a:t> </a:t>
            </a:r>
            <a:endParaRPr lang="zh-CN" altLang="en-US" sz="2400" dirty="0">
              <a:latin typeface="华文细黑" panose="02010600040101010101" charset="-122"/>
            </a:endParaRPr>
          </a:p>
          <a:p>
            <a:pPr eaLnBrk="1" hangingPunct="1"/>
            <a:r>
              <a:rPr lang="zh-CN" altLang="en-US" sz="2400" dirty="0">
                <a:latin typeface="华文细黑" panose="02010600040101010101" charset="-122"/>
              </a:rPr>
              <a:t>雌激素：促进老年患者阴道上皮生长</a:t>
            </a:r>
            <a:endParaRPr lang="en-US" altLang="zh-CN" sz="2400">
              <a:latin typeface="华文细黑"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157480" y="812800"/>
            <a:ext cx="11793855" cy="586359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3" name="Title 6"/>
          <p:cNvSpPr txBox="1"/>
          <p:nvPr>
            <p:custDataLst>
              <p:tags r:id="rId2"/>
            </p:custDataLst>
          </p:nvPr>
        </p:nvSpPr>
        <p:spPr>
          <a:xfrm>
            <a:off x="661302" y="97384"/>
            <a:ext cx="41541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处理及护理措施</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8913" name="Rectangle 2"/>
          <p:cNvSpPr>
            <a:spLocks noGrp="1"/>
          </p:cNvSpPr>
          <p:nvPr>
            <p:ph idx="4294967295"/>
          </p:nvPr>
        </p:nvSpPr>
        <p:spPr>
          <a:xfrm>
            <a:off x="1918335" y="1196975"/>
            <a:ext cx="8695055" cy="3157855"/>
          </a:xfrm>
        </p:spPr>
        <p:txBody>
          <a:bodyPr vert="horz" wrap="square" lIns="91440" tIns="45720" rIns="91440" bIns="45720" anchor="t" anchorCtr="0"/>
          <a:p>
            <a:pPr eaLnBrk="1" hangingPunct="1">
              <a:buNone/>
            </a:pPr>
            <a:r>
              <a:rPr lang="zh-CN" altLang="en-US" sz="2400" dirty="0">
                <a:latin typeface="华文细黑" panose="02010600040101010101" charset="-122"/>
              </a:rPr>
              <a:t>5</a:t>
            </a:r>
            <a:r>
              <a:rPr lang="en-US" altLang="zh-CN" sz="2400">
                <a:latin typeface="华文细黑" panose="02010600040101010101" charset="-122"/>
              </a:rPr>
              <a:t>.   </a:t>
            </a:r>
            <a:r>
              <a:rPr lang="zh-CN" altLang="en-US" sz="2400" dirty="0">
                <a:latin typeface="华文细黑" panose="02010600040101010101" charset="-122"/>
              </a:rPr>
              <a:t>术后护理</a:t>
            </a:r>
            <a:endParaRPr lang="zh-CN" altLang="en-US" sz="2400" dirty="0">
              <a:latin typeface="华文细黑" panose="02010600040101010101" charset="-122"/>
            </a:endParaRPr>
          </a:p>
          <a:p>
            <a:pPr eaLnBrk="1" hangingPunct="1"/>
            <a:r>
              <a:rPr lang="zh-CN" altLang="en-US" sz="2400" dirty="0">
                <a:latin typeface="华文细黑" panose="02010600040101010101" charset="-122"/>
              </a:rPr>
              <a:t>体位：根据漏孔位置决定，避免尿液对伤口的浸泡</a:t>
            </a:r>
            <a:endParaRPr lang="en-US" altLang="zh-CN" sz="2400">
              <a:latin typeface="华文细黑" panose="02010600040101010101" charset="-122"/>
            </a:endParaRPr>
          </a:p>
          <a:p>
            <a:pPr eaLnBrk="1" hangingPunct="1"/>
            <a:r>
              <a:rPr lang="zh-CN" altLang="en-US" sz="2400" dirty="0">
                <a:latin typeface="华文细黑" panose="02010600040101010101" charset="-122"/>
              </a:rPr>
              <a:t>尿管护理：保留</a:t>
            </a:r>
            <a:r>
              <a:rPr lang="zh-CN" altLang="en-US" sz="2400" dirty="0">
                <a:solidFill>
                  <a:srgbClr val="FF0000"/>
                </a:solidFill>
                <a:latin typeface="华文细黑" panose="02010600040101010101" charset="-122"/>
              </a:rPr>
              <a:t>7</a:t>
            </a:r>
            <a:r>
              <a:rPr lang="en-US" altLang="zh-CN" sz="2400">
                <a:solidFill>
                  <a:srgbClr val="FF0000"/>
                </a:solidFill>
                <a:latin typeface="华文细黑" panose="02010600040101010101" charset="-122"/>
              </a:rPr>
              <a:t>～</a:t>
            </a:r>
            <a:r>
              <a:rPr lang="zh-CN" altLang="en-US" sz="2400" dirty="0">
                <a:solidFill>
                  <a:srgbClr val="FF0000"/>
                </a:solidFill>
                <a:latin typeface="华文细黑" panose="02010600040101010101" charset="-122"/>
              </a:rPr>
              <a:t>14天</a:t>
            </a:r>
            <a:r>
              <a:rPr lang="zh-CN" altLang="en-US" sz="2400" dirty="0">
                <a:latin typeface="华文细黑" panose="02010600040101010101" charset="-122"/>
              </a:rPr>
              <a:t>，保持通畅</a:t>
            </a:r>
            <a:endParaRPr lang="en-US" altLang="zh-CN" sz="2400">
              <a:latin typeface="华文细黑" panose="02010600040101010101" charset="-122"/>
            </a:endParaRPr>
          </a:p>
          <a:p>
            <a:pPr eaLnBrk="1" hangingPunct="1"/>
            <a:r>
              <a:rPr lang="zh-CN" altLang="en-US" sz="2400" dirty="0">
                <a:latin typeface="华文细黑" panose="02010600040101010101" charset="-122"/>
              </a:rPr>
              <a:t>避免增加腹压</a:t>
            </a:r>
            <a:endParaRPr lang="zh-CN" altLang="en-US" sz="2400" dirty="0">
              <a:latin typeface="华文细黑" panose="02010600040101010101" charset="-122"/>
            </a:endParaRPr>
          </a:p>
          <a:p>
            <a:pPr eaLnBrk="1" hangingPunct="1"/>
            <a:r>
              <a:rPr lang="zh-CN" altLang="en-US" sz="2400" dirty="0">
                <a:latin typeface="华文细黑" panose="02010600040101010101" charset="-122"/>
              </a:rPr>
              <a:t>术后每日补液量不应低于</a:t>
            </a:r>
            <a:r>
              <a:rPr lang="en-US" altLang="zh-CN" sz="2400">
                <a:latin typeface="华文细黑" panose="02010600040101010101" charset="-122"/>
              </a:rPr>
              <a:t>3000ml</a:t>
            </a:r>
            <a:r>
              <a:rPr lang="zh-CN" altLang="en-US" sz="2400" dirty="0">
                <a:latin typeface="华文细黑" panose="02010600040101010101" charset="-122"/>
              </a:rPr>
              <a:t>，防止发生尿路感染</a:t>
            </a:r>
            <a:r>
              <a:rPr lang="zh-CN" altLang="en-US" dirty="0"/>
              <a:t> </a:t>
            </a:r>
            <a:endParaRPr lang="zh-CN" altLang="en-US" dirty="0"/>
          </a:p>
        </p:txBody>
      </p:sp>
      <p:sp>
        <p:nvSpPr>
          <p:cNvPr id="38914" name="AutoShape 4"/>
          <p:cNvSpPr/>
          <p:nvPr/>
        </p:nvSpPr>
        <p:spPr>
          <a:xfrm>
            <a:off x="6227445" y="405130"/>
            <a:ext cx="3239135" cy="1295400"/>
          </a:xfrm>
          <a:prstGeom prst="wedgeEllipseCallout">
            <a:avLst>
              <a:gd name="adj1" fmla="val -91722"/>
              <a:gd name="adj2" fmla="val 58213"/>
            </a:avLst>
          </a:prstGeom>
          <a:solidFill>
            <a:srgbClr val="FFCC99"/>
          </a:solidFill>
          <a:ln w="9525" cap="flat" cmpd="sng">
            <a:solidFill>
              <a:schemeClr val="tx1"/>
            </a:solidFill>
            <a:prstDash val="solid"/>
            <a:miter/>
            <a:headEnd type="none" w="med" len="med"/>
            <a:tailEnd type="none" w="med" len="med"/>
          </a:ln>
        </p:spPr>
        <p:txBody>
          <a:bodyPr anchor="ctr" anchorCtr="0"/>
          <a:p>
            <a:pPr algn="ctr"/>
            <a:r>
              <a:rPr lang="zh-CN" altLang="en-US" sz="2400" dirty="0">
                <a:latin typeface="Times New Roman" panose="02020603050405020304" pitchFamily="18" charset="0"/>
                <a:ea typeface="宋体" panose="02010600030101010101" pitchFamily="2" charset="-122"/>
              </a:rPr>
              <a:t>手术成功的关键</a:t>
            </a:r>
            <a:endParaRPr lang="en-US" altLang="zh-CN" sz="2400">
              <a:latin typeface="Times New Roman" panose="02020603050405020304" pitchFamily="18" charset="0"/>
              <a:ea typeface="宋体" panose="02010600030101010101" pitchFamily="2" charset="-122"/>
            </a:endParaRPr>
          </a:p>
        </p:txBody>
      </p:sp>
      <p:sp>
        <p:nvSpPr>
          <p:cNvPr id="38915" name="Rectangle 3"/>
          <p:cNvSpPr/>
          <p:nvPr/>
        </p:nvSpPr>
        <p:spPr>
          <a:xfrm>
            <a:off x="2068195" y="3860800"/>
            <a:ext cx="8597265" cy="2726055"/>
          </a:xfrm>
          <a:prstGeom prst="rect">
            <a:avLst/>
          </a:prstGeom>
          <a:noFill/>
          <a:ln w="9525">
            <a:noFill/>
          </a:ln>
        </p:spPr>
        <p:txBody>
          <a:bodyPr anchor="t" anchorCtr="0"/>
          <a:p>
            <a:pPr marL="342900" indent="-342900">
              <a:lnSpc>
                <a:spcPct val="120000"/>
              </a:lnSpc>
              <a:spcBef>
                <a:spcPct val="20000"/>
              </a:spcBef>
              <a:buClr>
                <a:schemeClr val="accent1"/>
              </a:buClr>
              <a:buFont typeface="Wingdings" panose="05000000000000000000" pitchFamily="2" charset="2"/>
            </a:pPr>
            <a:r>
              <a:rPr lang="zh-CN" altLang="en-US" sz="2400" dirty="0">
                <a:latin typeface="华文细黑" panose="02010600040101010101" charset="-122"/>
                <a:ea typeface="华文细黑" panose="02010600040101010101" charset="-122"/>
              </a:rPr>
              <a:t>6</a:t>
            </a:r>
            <a:r>
              <a:rPr lang="en-US" altLang="zh-CN" sz="2400">
                <a:latin typeface="华文细黑" panose="02010600040101010101" charset="-122"/>
                <a:ea typeface="华文细黑" panose="02010600040101010101" charset="-122"/>
              </a:rPr>
              <a:t>.  </a:t>
            </a:r>
            <a:r>
              <a:rPr lang="zh-CN" altLang="en-US" sz="2400" dirty="0">
                <a:latin typeface="华文细黑" panose="02010600040101010101" charset="-122"/>
                <a:ea typeface="华文细黑" panose="02010600040101010101" charset="-122"/>
              </a:rPr>
              <a:t>健康教育</a:t>
            </a:r>
            <a:endParaRPr lang="zh-CN" altLang="en-US" sz="2400" dirty="0">
              <a:latin typeface="华文细黑" panose="02010600040101010101" charset="-122"/>
              <a:ea typeface="华文细黑" panose="02010600040101010101" charset="-122"/>
            </a:endParaRPr>
          </a:p>
          <a:p>
            <a:pPr marL="342900" indent="-342900">
              <a:lnSpc>
                <a:spcPct val="120000"/>
              </a:lnSpc>
              <a:spcBef>
                <a:spcPct val="20000"/>
              </a:spcBef>
              <a:buClr>
                <a:schemeClr val="accent1"/>
              </a:buClr>
              <a:buFont typeface="Wingdings" panose="05000000000000000000" pitchFamily="2" charset="2"/>
              <a:buChar char="n"/>
            </a:pPr>
            <a:r>
              <a:rPr lang="zh-CN" altLang="en-US" sz="2400" dirty="0">
                <a:latin typeface="华文细黑" panose="02010600040101010101" charset="-122"/>
                <a:ea typeface="华文细黑" panose="02010600040101010101" charset="-122"/>
              </a:rPr>
              <a:t>继续服药:抗生素/雌激素</a:t>
            </a:r>
            <a:endParaRPr lang="zh-CN" altLang="en-US" sz="2400" dirty="0">
              <a:latin typeface="华文细黑" panose="02010600040101010101" charset="-122"/>
              <a:ea typeface="华文细黑" panose="02010600040101010101" charset="-122"/>
            </a:endParaRPr>
          </a:p>
          <a:p>
            <a:pPr marL="342900" indent="-342900">
              <a:lnSpc>
                <a:spcPct val="120000"/>
              </a:lnSpc>
              <a:spcBef>
                <a:spcPct val="20000"/>
              </a:spcBef>
              <a:buClr>
                <a:schemeClr val="accent1"/>
              </a:buClr>
              <a:buFont typeface="Wingdings" panose="05000000000000000000" pitchFamily="2" charset="2"/>
              <a:buChar char="n"/>
            </a:pPr>
            <a:r>
              <a:rPr lang="zh-CN" altLang="en-US" sz="2400" dirty="0">
                <a:latin typeface="华文细黑" panose="02010600040101010101" charset="-122"/>
                <a:ea typeface="华文细黑" panose="02010600040101010101" charset="-122"/>
              </a:rPr>
              <a:t>3个月内避免性生活及重体力劳动</a:t>
            </a:r>
            <a:endParaRPr lang="zh-CN" altLang="en-US" sz="2400" dirty="0">
              <a:latin typeface="华文细黑" panose="02010600040101010101" charset="-122"/>
              <a:ea typeface="华文细黑" panose="02010600040101010101" charset="-122"/>
            </a:endParaRPr>
          </a:p>
          <a:p>
            <a:pPr marL="342900" indent="-342900">
              <a:lnSpc>
                <a:spcPct val="120000"/>
              </a:lnSpc>
              <a:spcBef>
                <a:spcPct val="20000"/>
              </a:spcBef>
              <a:buClr>
                <a:schemeClr val="accent1"/>
              </a:buClr>
              <a:buFont typeface="Wingdings" panose="05000000000000000000" pitchFamily="2" charset="2"/>
              <a:buChar char="n"/>
            </a:pPr>
            <a:r>
              <a:rPr lang="zh-CN" altLang="en-US" sz="2400" dirty="0">
                <a:latin typeface="华文细黑" panose="02010600040101010101" charset="-122"/>
                <a:ea typeface="华文细黑" panose="02010600040101010101" charset="-122"/>
              </a:rPr>
              <a:t>怀孕者加强孕期保健</a:t>
            </a:r>
            <a:endParaRPr lang="zh-CN" altLang="en-US" sz="2400" dirty="0">
              <a:latin typeface="华文细黑" panose="02010600040101010101" charset="-122"/>
              <a:ea typeface="华文细黑" panose="02010600040101010101" charset="-122"/>
            </a:endParaRPr>
          </a:p>
          <a:p>
            <a:pPr marL="342900" indent="-342900">
              <a:lnSpc>
                <a:spcPct val="120000"/>
              </a:lnSpc>
              <a:spcBef>
                <a:spcPct val="20000"/>
              </a:spcBef>
              <a:buClr>
                <a:schemeClr val="accent1"/>
              </a:buClr>
              <a:buFont typeface="Wingdings" panose="05000000000000000000" pitchFamily="2" charset="2"/>
              <a:buChar char="n"/>
            </a:pPr>
            <a:r>
              <a:rPr lang="zh-CN" altLang="en-US" sz="2400" dirty="0">
                <a:latin typeface="华文细黑" panose="02010600040101010101" charset="-122"/>
                <a:ea typeface="华文细黑" panose="02010600040101010101" charset="-122"/>
              </a:rPr>
              <a:t>手术失败者的护理</a:t>
            </a:r>
            <a:endParaRPr lang="zh-CN" altLang="en-US" sz="2400" dirty="0">
              <a:latin typeface="华文细黑" panose="02010600040101010101" charset="-122"/>
              <a:ea typeface="华文细黑" panose="02010600040101010101" charset="-122"/>
            </a:endParaRPr>
          </a:p>
          <a:p>
            <a:pPr marL="342900" indent="-342900">
              <a:lnSpc>
                <a:spcPct val="120000"/>
              </a:lnSpc>
              <a:spcBef>
                <a:spcPct val="20000"/>
              </a:spcBef>
              <a:buClr>
                <a:schemeClr val="accent1"/>
              </a:buClr>
              <a:buFont typeface="Wingdings" panose="05000000000000000000" pitchFamily="2" charset="2"/>
              <a:buChar char="n"/>
            </a:pPr>
            <a:endParaRPr lang="zh-CN" altLang="en-US" sz="2400" dirty="0">
              <a:latin typeface="华文细黑" panose="02010600040101010101" charset="-122"/>
              <a:ea typeface="华文细黑"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157480" y="812800"/>
            <a:ext cx="11793855" cy="586359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3" name="Title 6"/>
          <p:cNvSpPr txBox="1"/>
          <p:nvPr>
            <p:custDataLst>
              <p:tags r:id="rId2"/>
            </p:custDataLst>
          </p:nvPr>
        </p:nvSpPr>
        <p:spPr>
          <a:xfrm>
            <a:off x="661302" y="97384"/>
            <a:ext cx="27857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护理评价</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9938" name="Rectangle 1027"/>
          <p:cNvSpPr>
            <a:spLocks noGrp="1"/>
          </p:cNvSpPr>
          <p:nvPr>
            <p:ph idx="4294967295"/>
          </p:nvPr>
        </p:nvSpPr>
        <p:spPr>
          <a:xfrm>
            <a:off x="1429068" y="1628458"/>
            <a:ext cx="7913687" cy="1800225"/>
          </a:xfrm>
        </p:spPr>
        <p:txBody>
          <a:bodyPr vert="horz" wrap="square" lIns="91440" tIns="45720" rIns="91440" bIns="45720" anchor="t" anchorCtr="0"/>
          <a:p>
            <a:pPr eaLnBrk="1" hangingPunct="1"/>
            <a:r>
              <a:rPr lang="zh-CN" altLang="en-US" sz="2400" dirty="0">
                <a:latin typeface="楷体_GB2312" pitchFamily="49" charset="-122"/>
              </a:rPr>
              <a:t>出院时，病人外阴、臀部皮疹消失。</a:t>
            </a:r>
            <a:endParaRPr lang="zh-CN" altLang="en-US" sz="2400" dirty="0">
              <a:latin typeface="楷体_GB2312" pitchFamily="49" charset="-122"/>
            </a:endParaRPr>
          </a:p>
          <a:p>
            <a:pPr eaLnBrk="1" hangingPunct="1"/>
            <a:r>
              <a:rPr lang="zh-CN" altLang="en-US" sz="2400" dirty="0">
                <a:latin typeface="楷体_GB2312" pitchFamily="49" charset="-122"/>
              </a:rPr>
              <a:t>病人病人到公共场所能与其他人进行正常的沟通与交流。</a:t>
            </a:r>
            <a:endParaRPr lang="en-US" altLang="zh-CN" sz="2400">
              <a:latin typeface="楷体_GB2312" pitchFamily="49" charset="-122"/>
            </a:endParaRPr>
          </a:p>
          <a:p>
            <a:pPr eaLnBrk="1" hangingPunct="1"/>
            <a:r>
              <a:rPr lang="zh-CN" altLang="en-US" sz="2400" dirty="0">
                <a:latin typeface="楷体_GB2312" pitchFamily="49" charset="-122"/>
              </a:rPr>
              <a:t>病人自我肯定，积极配合，敢于自我表达 。</a:t>
            </a:r>
            <a:endParaRPr lang="zh-CN" altLang="en-US" sz="2400" dirty="0">
              <a:latin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a:xfrm>
          <a:off x="0" y="0"/>
          <a:ext cx="0" cy="0"/>
          <a:chOff x="0" y="0"/>
          <a:chExt cx="0" cy="0"/>
        </a:xfrm>
      </p:grpSpPr>
      <p:sp>
        <p:nvSpPr>
          <p:cNvPr id="9" name="文本框 8"/>
          <p:cNvSpPr txBox="1"/>
          <p:nvPr/>
        </p:nvSpPr>
        <p:spPr>
          <a:xfrm>
            <a:off x="2385695" y="2120265"/>
            <a:ext cx="6278880" cy="1753235"/>
          </a:xfrm>
          <a:prstGeom prst="rect">
            <a:avLst/>
          </a:prstGeom>
          <a:noFill/>
        </p:spPr>
        <p:txBody>
          <a:bodyPr wrap="square" rtlCol="0">
            <a:spAutoFit/>
          </a:bodyPr>
          <a:lstStyle/>
          <a:p>
            <a:pPr algn="ctr">
              <a:lnSpc>
                <a:spcPct val="150000"/>
              </a:lnSpc>
            </a:pPr>
            <a:r>
              <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谢谢观看</a:t>
            </a:r>
            <a:endPar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987165" y="4099560"/>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cover dir="d"/>
      </p:transition>
    </mc:Choice>
    <mc:Fallback>
      <p:transition spd="slow">
        <p:cover dir="d"/>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32049" y="2114550"/>
            <a:ext cx="7609840" cy="1568450"/>
          </a:xfrm>
          <a:prstGeom prst="rect">
            <a:avLst/>
          </a:prstGeom>
          <a:noFill/>
          <a:ln>
            <a:noFill/>
          </a:ln>
        </p:spPr>
        <p:txBody>
          <a:bodyPr wrap="square" rtlCol="0" anchor="t">
            <a:spAutoFit/>
          </a:bodyPr>
          <a:lstStyle/>
          <a:p>
            <a:pPr algn="ctr"/>
            <a:r>
              <a:rPr lang="zh-CN" altLang="en-US" sz="48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任务一</a:t>
            </a:r>
            <a:endParaRPr lang="zh-CN" altLang="en-US" sz="48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48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会阴部手术患者的一般护理</a:t>
            </a:r>
            <a:endParaRPr lang="zh-CN" altLang="en-US" sz="48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19767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概述</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9218" name="Rectangle 3"/>
          <p:cNvSpPr>
            <a:spLocks noGrp="1"/>
          </p:cNvSpPr>
          <p:nvPr>
            <p:ph idx="4294967295"/>
          </p:nvPr>
        </p:nvSpPr>
        <p:spPr>
          <a:xfrm>
            <a:off x="995045" y="1306195"/>
            <a:ext cx="9850755" cy="1927860"/>
          </a:xfrm>
        </p:spPr>
        <p:txBody>
          <a:bodyPr vert="horz" wrap="square" lIns="91440" tIns="45720" rIns="91440" bIns="45720" anchor="t" anchorCtr="0"/>
          <a:p>
            <a:pPr marL="609600" indent="-609600" eaLnBrk="1" hangingPunct="1"/>
            <a:r>
              <a:rPr lang="zh-CN" altLang="en-US" sz="2400" dirty="0">
                <a:solidFill>
                  <a:schemeClr val="tx2"/>
                </a:solidFill>
                <a:latin typeface="楷体_GB2312" pitchFamily="49" charset="-122"/>
                <a:ea typeface="楷体_GB2312" pitchFamily="49" charset="-122"/>
              </a:rPr>
              <a:t>手术种类：</a:t>
            </a:r>
            <a:r>
              <a:rPr lang="zh-CN" altLang="en-US" sz="2400" dirty="0">
                <a:latin typeface="楷体_GB2312" pitchFamily="49" charset="-122"/>
                <a:ea typeface="楷体_GB2312" pitchFamily="49" charset="-122"/>
              </a:rPr>
              <a:t>外阴癌根治术、外阴切除术、局部病灶切除术、前庭大腺切开引流术、处女膜切开术、宫颈手术、子宫黏膜下肌瘤摘除术、阴式子宫切除术等。 </a:t>
            </a:r>
            <a:endParaRPr lang="zh-CN" altLang="en-US" sz="2400" dirty="0">
              <a:latin typeface="楷体_GB2312" pitchFamily="49" charset="-122"/>
              <a:ea typeface="楷体_GB2312" pitchFamily="49" charset="-122"/>
            </a:endParaRPr>
          </a:p>
        </p:txBody>
      </p:sp>
      <p:sp>
        <p:nvSpPr>
          <p:cNvPr id="7172" name="AutoShape 6"/>
          <p:cNvSpPr/>
          <p:nvPr/>
        </p:nvSpPr>
        <p:spPr>
          <a:xfrm>
            <a:off x="871855" y="3802380"/>
            <a:ext cx="3850640" cy="1226820"/>
          </a:xfrm>
          <a:prstGeom prst="flowChartAlternateProcess">
            <a:avLst/>
          </a:prstGeom>
          <a:solidFill>
            <a:srgbClr val="FF99CC"/>
          </a:solidFill>
          <a:ln w="9525" cap="flat" cmpd="sng">
            <a:solidFill>
              <a:schemeClr val="tx1"/>
            </a:solidFill>
            <a:prstDash val="solid"/>
            <a:miter/>
            <a:headEnd type="none" w="med" len="med"/>
            <a:tailEnd type="none" w="med" len="med"/>
          </a:ln>
        </p:spPr>
        <p:txBody>
          <a:bodyPr wrap="none" anchor="ctr" anchorCtr="0"/>
          <a:p>
            <a:pPr algn="ctr"/>
            <a:r>
              <a:rPr lang="zh-CN" altLang="en-US" sz="2400" dirty="0">
                <a:latin typeface="Times New Roman" panose="02020603050405020304" pitchFamily="18" charset="0"/>
                <a:ea typeface="宋体" panose="02010600030101010101" pitchFamily="2" charset="-122"/>
              </a:rPr>
              <a:t>血管神经丰富</a:t>
            </a:r>
            <a:endParaRPr lang="zh-CN" altLang="en-US" sz="2400" dirty="0">
              <a:latin typeface="Times New Roman" panose="02020603050405020304" pitchFamily="18" charset="0"/>
              <a:ea typeface="宋体" panose="02010600030101010101" pitchFamily="2" charset="-122"/>
            </a:endParaRPr>
          </a:p>
          <a:p>
            <a:pPr algn="ctr"/>
            <a:r>
              <a:rPr lang="zh-CN" altLang="en-US" sz="2400" dirty="0">
                <a:latin typeface="Times New Roman" panose="02020603050405020304" pitchFamily="18" charset="0"/>
                <a:ea typeface="宋体" panose="02010600030101010101" pitchFamily="2" charset="-122"/>
              </a:rPr>
              <a:t>与尿道、肛门相邻</a:t>
            </a:r>
            <a:endParaRPr lang="zh-CN" altLang="en-US" sz="2400" dirty="0">
              <a:latin typeface="Times New Roman" panose="02020603050405020304" pitchFamily="18" charset="0"/>
              <a:ea typeface="宋体" panose="02010600030101010101" pitchFamily="2" charset="-122"/>
            </a:endParaRPr>
          </a:p>
        </p:txBody>
      </p:sp>
      <p:sp>
        <p:nvSpPr>
          <p:cNvPr id="7173" name="AutoShape 7"/>
          <p:cNvSpPr/>
          <p:nvPr/>
        </p:nvSpPr>
        <p:spPr>
          <a:xfrm>
            <a:off x="833755" y="5053330"/>
            <a:ext cx="3850640" cy="876300"/>
          </a:xfrm>
          <a:prstGeom prst="flowChartAlternateProcess">
            <a:avLst/>
          </a:prstGeom>
          <a:solidFill>
            <a:srgbClr val="FFFF66"/>
          </a:solidFill>
          <a:ln w="9525" cap="flat" cmpd="sng">
            <a:solidFill>
              <a:schemeClr val="tx1"/>
            </a:solidFill>
            <a:prstDash val="solid"/>
            <a:miter/>
            <a:headEnd type="none" w="med" len="med"/>
            <a:tailEnd type="none" w="med" len="med"/>
          </a:ln>
        </p:spPr>
        <p:txBody>
          <a:bodyPr wrap="none" anchor="ctr" anchorCtr="0"/>
          <a:p>
            <a:pPr algn="ctr"/>
            <a:r>
              <a:rPr lang="zh-CN" altLang="en-US" sz="2400" dirty="0">
                <a:latin typeface="Times New Roman" panose="02020603050405020304" pitchFamily="18" charset="0"/>
                <a:ea typeface="宋体" panose="02010600030101010101" pitchFamily="2" charset="-122"/>
              </a:rPr>
              <a:t>暴露隐私部位</a:t>
            </a:r>
            <a:endParaRPr lang="zh-CN" altLang="en-US" sz="2400" dirty="0">
              <a:latin typeface="Times New Roman" panose="02020603050405020304" pitchFamily="18" charset="0"/>
              <a:ea typeface="宋体" panose="02010600030101010101" pitchFamily="2" charset="-122"/>
            </a:endParaRPr>
          </a:p>
        </p:txBody>
      </p:sp>
      <p:sp>
        <p:nvSpPr>
          <p:cNvPr id="7174" name="AutoShape 9"/>
          <p:cNvSpPr/>
          <p:nvPr/>
        </p:nvSpPr>
        <p:spPr>
          <a:xfrm>
            <a:off x="4505325" y="4792980"/>
            <a:ext cx="1163955" cy="350520"/>
          </a:xfrm>
          <a:custGeom>
            <a:avLst/>
            <a:gdLst/>
            <a:ahLst/>
            <a:cxnLst>
              <a:cxn ang="17694720">
                <a:pos x="2147483647" y="0"/>
              </a:cxn>
              <a:cxn ang="11796480">
                <a:pos x="0" y="2147483647"/>
              </a:cxn>
              <a:cxn ang="5898240">
                <a:pos x="2147483647" y="2147483647"/>
              </a:cxn>
              <a:cxn ang="0">
                <a:pos x="2147483647" y="2147483647"/>
              </a:cxn>
            </a:cxnLst>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noFill/>
          <a:ln w="57150" cap="flat" cmpd="sng">
            <a:solidFill>
              <a:schemeClr val="tx1"/>
            </a:solidFill>
            <a:prstDash val="solid"/>
            <a:miter/>
            <a:headEnd type="none" w="med" len="med"/>
            <a:tailEnd type="none" w="med" len="med"/>
          </a:ln>
        </p:spPr>
        <p:txBody>
          <a:bodyPr/>
          <a:p>
            <a:endParaRPr lang="zh-CN" altLang="en-US"/>
          </a:p>
        </p:txBody>
      </p:sp>
      <p:grpSp>
        <p:nvGrpSpPr>
          <p:cNvPr id="2" name="组合 10"/>
          <p:cNvGrpSpPr/>
          <p:nvPr/>
        </p:nvGrpSpPr>
        <p:grpSpPr>
          <a:xfrm>
            <a:off x="5669280" y="3154680"/>
            <a:ext cx="2686685" cy="2103120"/>
            <a:chOff x="5486400" y="3810000"/>
            <a:chExt cx="2286000" cy="1828800"/>
          </a:xfrm>
        </p:grpSpPr>
        <p:sp>
          <p:nvSpPr>
            <p:cNvPr id="9223" name="Oval 10"/>
            <p:cNvSpPr/>
            <p:nvPr/>
          </p:nvSpPr>
          <p:spPr>
            <a:xfrm>
              <a:off x="5562600" y="4800600"/>
              <a:ext cx="1447800" cy="838200"/>
            </a:xfrm>
            <a:prstGeom prst="ellipse">
              <a:avLst/>
            </a:prstGeom>
            <a:solidFill>
              <a:srgbClr val="FF99CC"/>
            </a:solidFill>
            <a:ln w="9525" cap="flat" cmpd="sng">
              <a:solidFill>
                <a:schemeClr val="tx1"/>
              </a:solidFill>
              <a:prstDash val="solid"/>
              <a:round/>
              <a:headEnd type="none" w="med" len="med"/>
              <a:tailEnd type="none" w="med" len="med"/>
            </a:ln>
          </p:spPr>
          <p:txBody>
            <a:bodyPr wrap="none" anchor="ctr" anchorCtr="0"/>
            <a:p>
              <a:pPr algn="ctr"/>
              <a:r>
                <a:rPr lang="zh-CN" altLang="en-US" sz="2400" dirty="0">
                  <a:latin typeface="Times New Roman" panose="02020603050405020304" pitchFamily="18" charset="0"/>
                  <a:ea typeface="宋体" panose="02010600030101010101" pitchFamily="2" charset="-122"/>
                </a:rPr>
                <a:t>出血</a:t>
              </a:r>
              <a:endParaRPr lang="zh-CN" altLang="en-US" sz="2400" dirty="0">
                <a:latin typeface="Times New Roman" panose="02020603050405020304" pitchFamily="18" charset="0"/>
                <a:ea typeface="宋体" panose="02010600030101010101" pitchFamily="2" charset="-122"/>
              </a:endParaRPr>
            </a:p>
          </p:txBody>
        </p:sp>
        <p:sp>
          <p:nvSpPr>
            <p:cNvPr id="9224" name="Oval 11"/>
            <p:cNvSpPr/>
            <p:nvPr/>
          </p:nvSpPr>
          <p:spPr>
            <a:xfrm>
              <a:off x="5486400" y="3810000"/>
              <a:ext cx="1295400" cy="838200"/>
            </a:xfrm>
            <a:prstGeom prst="ellipse">
              <a:avLst/>
            </a:prstGeom>
            <a:solidFill>
              <a:srgbClr val="FF99CC"/>
            </a:solidFill>
            <a:ln w="9525" cap="flat" cmpd="sng">
              <a:solidFill>
                <a:schemeClr val="tx1"/>
              </a:solidFill>
              <a:prstDash val="solid"/>
              <a:round/>
              <a:headEnd type="none" w="med" len="med"/>
              <a:tailEnd type="none" w="med" len="med"/>
            </a:ln>
          </p:spPr>
          <p:txBody>
            <a:bodyPr wrap="none" anchor="ctr" anchorCtr="0"/>
            <a:p>
              <a:pPr algn="ctr"/>
              <a:r>
                <a:rPr lang="zh-CN" altLang="en-US" sz="2400" dirty="0">
                  <a:latin typeface="Times New Roman" panose="02020603050405020304" pitchFamily="18" charset="0"/>
                  <a:ea typeface="宋体" panose="02010600030101010101" pitchFamily="2" charset="-122"/>
                </a:rPr>
                <a:t>疼痛</a:t>
              </a:r>
              <a:endParaRPr lang="zh-CN" altLang="en-US" sz="2400" dirty="0">
                <a:latin typeface="Times New Roman" panose="02020603050405020304" pitchFamily="18" charset="0"/>
                <a:ea typeface="宋体" panose="02010600030101010101" pitchFamily="2" charset="-122"/>
              </a:endParaRPr>
            </a:p>
          </p:txBody>
        </p:sp>
        <p:sp>
          <p:nvSpPr>
            <p:cNvPr id="9225" name="Oval 12"/>
            <p:cNvSpPr/>
            <p:nvPr/>
          </p:nvSpPr>
          <p:spPr>
            <a:xfrm>
              <a:off x="6400800" y="4191000"/>
              <a:ext cx="1371600" cy="838200"/>
            </a:xfrm>
            <a:prstGeom prst="ellipse">
              <a:avLst/>
            </a:prstGeom>
            <a:solidFill>
              <a:srgbClr val="FF99CC"/>
            </a:solidFill>
            <a:ln w="9525" cap="flat" cmpd="sng">
              <a:solidFill>
                <a:schemeClr val="tx1"/>
              </a:solidFill>
              <a:prstDash val="solid"/>
              <a:round/>
              <a:headEnd type="none" w="med" len="med"/>
              <a:tailEnd type="none" w="med" len="med"/>
            </a:ln>
          </p:spPr>
          <p:txBody>
            <a:bodyPr wrap="none" anchor="ctr" anchorCtr="0"/>
            <a:p>
              <a:pPr algn="ctr"/>
              <a:r>
                <a:rPr lang="zh-CN" altLang="en-US" sz="2400" dirty="0">
                  <a:latin typeface="Times New Roman" panose="02020603050405020304" pitchFamily="18" charset="0"/>
                  <a:ea typeface="宋体" panose="02010600030101010101" pitchFamily="2" charset="-122"/>
                </a:rPr>
                <a:t>感染</a:t>
              </a:r>
              <a:endParaRPr lang="zh-CN" altLang="en-US" sz="2400" dirty="0">
                <a:latin typeface="Times New Roman" panose="02020603050405020304" pitchFamily="18" charset="0"/>
                <a:ea typeface="宋体" panose="02010600030101010101" pitchFamily="2" charset="-122"/>
              </a:endParaRPr>
            </a:p>
          </p:txBody>
        </p:sp>
      </p:grpSp>
      <p:sp>
        <p:nvSpPr>
          <p:cNvPr id="7178" name="Oval 13"/>
          <p:cNvSpPr/>
          <p:nvPr/>
        </p:nvSpPr>
        <p:spPr>
          <a:xfrm>
            <a:off x="5706110" y="5149215"/>
            <a:ext cx="1970405" cy="1051560"/>
          </a:xfrm>
          <a:prstGeom prst="ellipse">
            <a:avLst/>
          </a:prstGeom>
          <a:solidFill>
            <a:srgbClr val="FFFF66"/>
          </a:solidFill>
          <a:ln w="9525" cap="flat" cmpd="sng">
            <a:solidFill>
              <a:schemeClr val="tx1"/>
            </a:solidFill>
            <a:prstDash val="solid"/>
            <a:round/>
            <a:headEnd type="none" w="med" len="med"/>
            <a:tailEnd type="none" w="med" len="med"/>
          </a:ln>
        </p:spPr>
        <p:txBody>
          <a:bodyPr wrap="none" anchor="ctr" anchorCtr="0"/>
          <a:p>
            <a:pPr algn="ctr"/>
            <a:r>
              <a:rPr lang="zh-CN" altLang="en-US" sz="2400" dirty="0">
                <a:latin typeface="Times New Roman" panose="02020603050405020304" pitchFamily="18" charset="0"/>
                <a:ea typeface="宋体" panose="02010600030101010101" pitchFamily="2" charset="-122"/>
              </a:rPr>
              <a:t>心理问题</a:t>
            </a:r>
            <a:endParaRPr lang="en-US" altLang="zh-CN" sz="2400">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172"/>
                                        </p:tgtEl>
                                        <p:attrNameLst>
                                          <p:attrName>style.visibility</p:attrName>
                                        </p:attrNameLst>
                                      </p:cBhvr>
                                      <p:to>
                                        <p:strVal val="visible"/>
                                      </p:to>
                                    </p:set>
                                    <p:anim calcmode="lin" valueType="num">
                                      <p:cBhvr additive="base">
                                        <p:cTn id="7" dur="500" fill="hold"/>
                                        <p:tgtEl>
                                          <p:spTgt spid="7172"/>
                                        </p:tgtEl>
                                        <p:attrNameLst>
                                          <p:attrName>ppt_x</p:attrName>
                                        </p:attrNameLst>
                                      </p:cBhvr>
                                      <p:tavLst>
                                        <p:tav tm="0">
                                          <p:val>
                                            <p:strVal val="#ppt_x"/>
                                          </p:val>
                                        </p:tav>
                                        <p:tav tm="100000">
                                          <p:val>
                                            <p:strVal val="#ppt_x"/>
                                          </p:val>
                                        </p:tav>
                                      </p:tavLst>
                                    </p:anim>
                                    <p:anim calcmode="lin" valueType="num">
                                      <p:cBhvr additive="base">
                                        <p:cTn id="8" dur="500" fill="hold"/>
                                        <p:tgtEl>
                                          <p:spTgt spid="717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174"/>
                                        </p:tgtEl>
                                        <p:attrNameLst>
                                          <p:attrName>style.visibility</p:attrName>
                                        </p:attrNameLst>
                                      </p:cBhvr>
                                      <p:to>
                                        <p:strVal val="visible"/>
                                      </p:to>
                                    </p:set>
                                    <p:anim calcmode="lin" valueType="num">
                                      <p:cBhvr additive="base">
                                        <p:cTn id="13" dur="500" fill="hold"/>
                                        <p:tgtEl>
                                          <p:spTgt spid="7174"/>
                                        </p:tgtEl>
                                        <p:attrNameLst>
                                          <p:attrName>ppt_x</p:attrName>
                                        </p:attrNameLst>
                                      </p:cBhvr>
                                      <p:tavLst>
                                        <p:tav tm="0">
                                          <p:val>
                                            <p:strVal val="#ppt_x"/>
                                          </p:val>
                                        </p:tav>
                                        <p:tav tm="100000">
                                          <p:val>
                                            <p:strVal val="#ppt_x"/>
                                          </p:val>
                                        </p:tav>
                                      </p:tavLst>
                                    </p:anim>
                                    <p:anim calcmode="lin" valueType="num">
                                      <p:cBhvr additive="base">
                                        <p:cTn id="14" dur="500" fill="hold"/>
                                        <p:tgtEl>
                                          <p:spTgt spid="717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173"/>
                                        </p:tgtEl>
                                        <p:attrNameLst>
                                          <p:attrName>style.visibility</p:attrName>
                                        </p:attrNameLst>
                                      </p:cBhvr>
                                      <p:to>
                                        <p:strVal val="visible"/>
                                      </p:to>
                                    </p:set>
                                    <p:anim calcmode="lin" valueType="num">
                                      <p:cBhvr additive="base">
                                        <p:cTn id="25" dur="500" fill="hold"/>
                                        <p:tgtEl>
                                          <p:spTgt spid="7173"/>
                                        </p:tgtEl>
                                        <p:attrNameLst>
                                          <p:attrName>ppt_x</p:attrName>
                                        </p:attrNameLst>
                                      </p:cBhvr>
                                      <p:tavLst>
                                        <p:tav tm="0">
                                          <p:val>
                                            <p:strVal val="#ppt_x"/>
                                          </p:val>
                                        </p:tav>
                                        <p:tav tm="100000">
                                          <p:val>
                                            <p:strVal val="#ppt_x"/>
                                          </p:val>
                                        </p:tav>
                                      </p:tavLst>
                                    </p:anim>
                                    <p:anim calcmode="lin" valueType="num">
                                      <p:cBhvr additive="base">
                                        <p:cTn id="26" dur="500" fill="hold"/>
                                        <p:tgtEl>
                                          <p:spTgt spid="717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178"/>
                                        </p:tgtEl>
                                        <p:attrNameLst>
                                          <p:attrName>style.visibility</p:attrName>
                                        </p:attrNameLst>
                                      </p:cBhvr>
                                      <p:to>
                                        <p:strVal val="visible"/>
                                      </p:to>
                                    </p:set>
                                    <p:anim calcmode="lin" valueType="num">
                                      <p:cBhvr additive="base">
                                        <p:cTn id="31" dur="500" fill="hold"/>
                                        <p:tgtEl>
                                          <p:spTgt spid="7178"/>
                                        </p:tgtEl>
                                        <p:attrNameLst>
                                          <p:attrName>ppt_x</p:attrName>
                                        </p:attrNameLst>
                                      </p:cBhvr>
                                      <p:tavLst>
                                        <p:tav tm="0">
                                          <p:val>
                                            <p:strVal val="#ppt_x"/>
                                          </p:val>
                                        </p:tav>
                                        <p:tav tm="100000">
                                          <p:val>
                                            <p:strVal val="#ppt_x"/>
                                          </p:val>
                                        </p:tav>
                                      </p:tavLst>
                                    </p:anim>
                                    <p:anim calcmode="lin" valueType="num">
                                      <p:cBhvr additive="base">
                                        <p:cTn id="32" dur="500" fill="hold"/>
                                        <p:tgtEl>
                                          <p:spTgt spid="71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bldLvl="0" animBg="1"/>
      <p:bldP spid="7173" grpId="0" bldLvl="0" animBg="1"/>
      <p:bldP spid="7174" grpId="0" bldLvl="0" animBg="1"/>
      <p:bldP spid="7178"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50012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手术前准备</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0242" name="Rectangle 3"/>
          <p:cNvSpPr/>
          <p:nvPr/>
        </p:nvSpPr>
        <p:spPr>
          <a:xfrm>
            <a:off x="1535430" y="4940300"/>
            <a:ext cx="9125585" cy="1530350"/>
          </a:xfrm>
          <a:prstGeom prst="rect">
            <a:avLst/>
          </a:prstGeom>
          <a:noFill/>
          <a:ln w="9525">
            <a:noFill/>
          </a:ln>
        </p:spPr>
        <p:txBody>
          <a:bodyPr anchor="t" anchorCtr="0"/>
          <a:p>
            <a:pPr marL="342900" indent="-342900">
              <a:buClr>
                <a:schemeClr val="accent1"/>
              </a:buClr>
              <a:buFont typeface="Wingdings" panose="05000000000000000000" pitchFamily="2" charset="2"/>
            </a:pPr>
            <a:r>
              <a:rPr lang="en-US" altLang="zh-CN" sz="2400" dirty="0">
                <a:latin typeface="楷体_GB2312" pitchFamily="49" charset="-122"/>
              </a:rPr>
              <a:t>3</a:t>
            </a:r>
            <a:r>
              <a:rPr lang="zh-CN" altLang="en-US" sz="2400" dirty="0">
                <a:latin typeface="楷体_GB2312" pitchFamily="49" charset="-122"/>
              </a:rPr>
              <a:t>.  健康</a:t>
            </a:r>
            <a:r>
              <a:rPr lang="zh-CN" altLang="en-US" sz="2400" dirty="0">
                <a:latin typeface="楷体_GB2312" pitchFamily="49" charset="-122"/>
              </a:rPr>
              <a:t>教育</a:t>
            </a:r>
            <a:endParaRPr lang="en-US" altLang="zh-CN" sz="2400">
              <a:latin typeface="楷体_GB2312" pitchFamily="49" charset="-122"/>
            </a:endParaRPr>
          </a:p>
          <a:p>
            <a:pPr marL="342900" indent="-342900">
              <a:buClr>
                <a:schemeClr val="accent1"/>
              </a:buClr>
              <a:buFont typeface="Wingdings" panose="05000000000000000000" pitchFamily="2" charset="2"/>
              <a:buChar char="n"/>
            </a:pPr>
            <a:r>
              <a:rPr lang="zh-CN" altLang="en-US" sz="2400" dirty="0">
                <a:latin typeface="楷体_GB2312" pitchFamily="49" charset="-122"/>
              </a:rPr>
              <a:t>疾病及手术相关知识</a:t>
            </a:r>
            <a:endParaRPr lang="en-US" altLang="zh-CN" sz="2400">
              <a:latin typeface="楷体_GB2312" pitchFamily="49" charset="-122"/>
            </a:endParaRPr>
          </a:p>
          <a:p>
            <a:pPr marL="342900" indent="-342900">
              <a:buClr>
                <a:schemeClr val="accent1"/>
              </a:buClr>
              <a:buFont typeface="Wingdings" panose="05000000000000000000" pitchFamily="2" charset="2"/>
              <a:buChar char="n"/>
            </a:pPr>
            <a:r>
              <a:rPr lang="zh-CN" altLang="en-US" sz="2400" dirty="0">
                <a:solidFill>
                  <a:srgbClr val="FF0000"/>
                </a:solidFill>
                <a:latin typeface="楷体_GB2312" pitchFamily="49" charset="-122"/>
              </a:rPr>
              <a:t>术前练习床上排便</a:t>
            </a:r>
            <a:endParaRPr lang="en-US" altLang="zh-CN" sz="2400">
              <a:solidFill>
                <a:srgbClr val="FF0000"/>
              </a:solidFill>
              <a:latin typeface="楷体_GB2312" pitchFamily="49" charset="-122"/>
            </a:endParaRPr>
          </a:p>
          <a:p>
            <a:pPr marL="342900" indent="-342900">
              <a:buClr>
                <a:schemeClr val="accent1"/>
              </a:buClr>
              <a:buFont typeface="Wingdings" panose="05000000000000000000" pitchFamily="2" charset="2"/>
              <a:buChar char="n"/>
            </a:pPr>
            <a:r>
              <a:rPr lang="zh-CN" altLang="en-US" sz="2400" dirty="0">
                <a:solidFill>
                  <a:srgbClr val="FF0000"/>
                </a:solidFill>
                <a:latin typeface="楷体_GB2312" pitchFamily="49" charset="-122"/>
              </a:rPr>
              <a:t>术后体位及床上锻炼</a:t>
            </a:r>
            <a:endParaRPr lang="zh-CN" altLang="en-US" sz="2400" dirty="0">
              <a:solidFill>
                <a:srgbClr val="FF0000"/>
              </a:solidFill>
              <a:latin typeface="楷体_GB2312" pitchFamily="49" charset="-122"/>
            </a:endParaRPr>
          </a:p>
        </p:txBody>
      </p:sp>
      <p:sp>
        <p:nvSpPr>
          <p:cNvPr id="10243" name="Rectangle 3"/>
          <p:cNvSpPr>
            <a:spLocks noGrp="1"/>
          </p:cNvSpPr>
          <p:nvPr/>
        </p:nvSpPr>
        <p:spPr>
          <a:xfrm>
            <a:off x="1536065" y="1196975"/>
            <a:ext cx="9124950" cy="1470025"/>
          </a:xfrm>
          <a:prstGeom prst="rect">
            <a:avLst/>
          </a:prstGeom>
          <a:noFill/>
          <a:ln w="9525">
            <a:noFill/>
          </a:ln>
        </p:spPr>
        <p:txBody>
          <a:bodyPr wrap="square" lIns="91440" tIns="45720" rIns="91440" bIns="45720" anchor="t" anchorCtr="0"/>
          <a:p>
            <a:pPr marL="342900" indent="-342900">
              <a:buClr>
                <a:schemeClr val="accent1"/>
              </a:buClr>
              <a:buFont typeface="Wingdings" panose="05000000000000000000" pitchFamily="2" charset="2"/>
            </a:pPr>
            <a:r>
              <a:rPr lang="zh-CN" altLang="en-US" sz="2400" dirty="0">
                <a:latin typeface="楷体_GB2312" pitchFamily="49" charset="-122"/>
              </a:rPr>
              <a:t>1.  心理准备</a:t>
            </a:r>
            <a:endParaRPr lang="zh-CN" altLang="en-US" sz="2400" dirty="0">
              <a:latin typeface="楷体_GB2312" pitchFamily="49" charset="-122"/>
            </a:endParaRPr>
          </a:p>
          <a:p>
            <a:pPr marL="342900" indent="-342900">
              <a:buClr>
                <a:schemeClr val="accent1"/>
              </a:buClr>
              <a:buFont typeface="Wingdings" panose="05000000000000000000" pitchFamily="2" charset="2"/>
              <a:buChar char="n"/>
            </a:pPr>
            <a:r>
              <a:rPr lang="zh-CN" altLang="en-US" sz="2400" dirty="0">
                <a:latin typeface="楷体_GB2312" pitchFamily="49" charset="-122"/>
              </a:rPr>
              <a:t>提供时间和场所，主动解释，耐心倾听</a:t>
            </a:r>
            <a:endParaRPr lang="zh-CN" altLang="en-US" sz="2400" dirty="0">
              <a:latin typeface="楷体_GB2312" pitchFamily="49" charset="-122"/>
            </a:endParaRPr>
          </a:p>
          <a:p>
            <a:pPr marL="342900" indent="-342900">
              <a:buClr>
                <a:schemeClr val="accent1"/>
              </a:buClr>
              <a:buFont typeface="Wingdings" panose="05000000000000000000" pitchFamily="2" charset="2"/>
              <a:buChar char="n"/>
            </a:pPr>
            <a:r>
              <a:rPr lang="zh-CN" altLang="en-US" sz="2400" dirty="0">
                <a:latin typeface="楷体_GB2312" pitchFamily="49" charset="-122"/>
              </a:rPr>
              <a:t>帮助其积极应对</a:t>
            </a:r>
            <a:endParaRPr lang="en-US" altLang="zh-CN" sz="2400">
              <a:latin typeface="楷体_GB2312" pitchFamily="49" charset="-122"/>
            </a:endParaRPr>
          </a:p>
          <a:p>
            <a:pPr marL="342900" indent="-342900">
              <a:buClr>
                <a:schemeClr val="accent1"/>
              </a:buClr>
              <a:buFont typeface="Wingdings" panose="05000000000000000000" pitchFamily="2" charset="2"/>
              <a:buChar char="n"/>
            </a:pPr>
            <a:r>
              <a:rPr lang="zh-CN" altLang="en-US" sz="2400" dirty="0">
                <a:latin typeface="楷体_GB2312" pitchFamily="49" charset="-122"/>
              </a:rPr>
              <a:t>做好家属的工作</a:t>
            </a:r>
            <a:endParaRPr lang="zh-CN" altLang="en-US" sz="2400" dirty="0">
              <a:latin typeface="楷体_GB2312" pitchFamily="49" charset="-122"/>
            </a:endParaRPr>
          </a:p>
        </p:txBody>
      </p:sp>
      <p:sp>
        <p:nvSpPr>
          <p:cNvPr id="10244" name="Rectangle 3"/>
          <p:cNvSpPr>
            <a:spLocks noGrp="1"/>
          </p:cNvSpPr>
          <p:nvPr/>
        </p:nvSpPr>
        <p:spPr>
          <a:xfrm>
            <a:off x="1536065" y="3140075"/>
            <a:ext cx="9124950" cy="1471930"/>
          </a:xfrm>
          <a:prstGeom prst="rect">
            <a:avLst/>
          </a:prstGeom>
          <a:noFill/>
          <a:ln w="9525">
            <a:noFill/>
          </a:ln>
        </p:spPr>
        <p:txBody>
          <a:bodyPr wrap="square" lIns="91440" tIns="45720" rIns="91440" bIns="45720" anchor="t" anchorCtr="0"/>
          <a:p>
            <a:pPr marL="342900" indent="-342900">
              <a:buClr>
                <a:schemeClr val="accent1"/>
              </a:buClr>
              <a:buFont typeface="Wingdings" panose="05000000000000000000" pitchFamily="2" charset="2"/>
            </a:pPr>
            <a:r>
              <a:rPr lang="en-US" altLang="zh-CN" sz="2400" dirty="0">
                <a:latin typeface="楷体_GB2312" pitchFamily="49" charset="-122"/>
              </a:rPr>
              <a:t>2</a:t>
            </a:r>
            <a:r>
              <a:rPr lang="zh-CN" altLang="en-US" sz="2400" dirty="0">
                <a:latin typeface="楷体_GB2312" pitchFamily="49" charset="-122"/>
              </a:rPr>
              <a:t>.  全身情况准备</a:t>
            </a:r>
            <a:endParaRPr lang="zh-CN" altLang="en-US" sz="2400" dirty="0">
              <a:latin typeface="楷体_GB2312" pitchFamily="49" charset="-122"/>
            </a:endParaRPr>
          </a:p>
          <a:p>
            <a:pPr marL="342900" indent="-342900">
              <a:buClr>
                <a:schemeClr val="accent1"/>
              </a:buClr>
              <a:buFont typeface="Wingdings" panose="05000000000000000000" pitchFamily="2" charset="2"/>
              <a:buChar char="n"/>
            </a:pPr>
            <a:r>
              <a:rPr lang="zh-CN" altLang="en-US" sz="2400" dirty="0">
                <a:latin typeface="楷体_GB2312" pitchFamily="49" charset="-122"/>
              </a:rPr>
              <a:t>了解全身重要脏器功能</a:t>
            </a:r>
            <a:endParaRPr lang="zh-CN" altLang="en-US" sz="2400" dirty="0">
              <a:latin typeface="楷体_GB2312" pitchFamily="49" charset="-122"/>
            </a:endParaRPr>
          </a:p>
          <a:p>
            <a:pPr marL="342900" indent="-342900">
              <a:buClr>
                <a:schemeClr val="accent1"/>
              </a:buClr>
              <a:buFont typeface="Wingdings" panose="05000000000000000000" pitchFamily="2" charset="2"/>
              <a:buChar char="n"/>
            </a:pPr>
            <a:r>
              <a:rPr lang="zh-CN" altLang="zh-CN" sz="2400" dirty="0">
                <a:latin typeface="楷体_GB2312" pitchFamily="49" charset="-122"/>
              </a:rPr>
              <a:t>评估并纠正内科并发症</a:t>
            </a:r>
            <a:endParaRPr lang="zh-CN" altLang="zh-CN" sz="2400" dirty="0">
              <a:latin typeface="楷体_GB2312" pitchFamily="49" charset="-122"/>
            </a:endParaRPr>
          </a:p>
          <a:p>
            <a:pPr marL="342900" indent="-342900">
              <a:buClr>
                <a:schemeClr val="accent1"/>
              </a:buClr>
              <a:buFont typeface="Wingdings" panose="05000000000000000000" pitchFamily="2" charset="2"/>
              <a:buChar char="n"/>
            </a:pPr>
            <a:r>
              <a:rPr lang="zh-CN" altLang="en-US" sz="2400" dirty="0">
                <a:latin typeface="楷体_GB2312" pitchFamily="49" charset="-122"/>
              </a:rPr>
              <a:t>术前各项检查，并备血</a:t>
            </a:r>
            <a:endParaRPr lang="zh-CN" altLang="en-US" sz="2400" dirty="0">
              <a:latin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50012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手术前准备</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01059" name="Rectangle 3"/>
          <p:cNvSpPr>
            <a:spLocks noGrp="1"/>
          </p:cNvSpPr>
          <p:nvPr>
            <p:ph idx="1"/>
          </p:nvPr>
        </p:nvSpPr>
        <p:spPr>
          <a:xfrm>
            <a:off x="1908810" y="1483678"/>
            <a:ext cx="7685088" cy="1554163"/>
          </a:xfrm>
        </p:spPr>
        <p:txBody>
          <a:bodyPr vert="horz" wrap="square" lIns="91440" tIns="45720" rIns="91440" bIns="45720" anchor="t" anchorCtr="0"/>
          <a:p>
            <a:pPr marL="0" marR="0" indent="0" algn="l" defTabSz="914400" rtl="0" eaLnBrk="1" fontAlgn="base" latinLnBrk="0" hangingPunct="1">
              <a:lnSpc>
                <a:spcPct val="100000"/>
              </a:lnSpc>
              <a:spcBef>
                <a:spcPts val="0"/>
              </a:spcBef>
              <a:spcAft>
                <a:spcPct val="0"/>
              </a:spcAft>
              <a:buClr>
                <a:schemeClr val="accent1"/>
              </a:buClr>
              <a:buSzTx/>
              <a:buFont typeface="Wingdings" panose="05000000000000000000" pitchFamily="2" charset="2"/>
              <a:buNone/>
            </a:pPr>
            <a:r>
              <a:rPr kumimoji="0" lang="en-US" altLang="zh-CN" sz="2400" b="1" i="0" u="none" strike="noStrike" kern="0" cap="none" spc="0" normalizeH="0" baseline="0" noProof="1" dirty="0">
                <a:solidFill>
                  <a:schemeClr val="tx1"/>
                </a:solidFill>
                <a:latin typeface="楷体_GB2312" pitchFamily="49" charset="-122"/>
                <a:ea typeface="楷体_GB2312" pitchFamily="49" charset="-122"/>
                <a:cs typeface="+mn-cs"/>
              </a:rPr>
              <a:t>  </a:t>
            </a:r>
            <a:r>
              <a:rPr kumimoji="0" lang="en-US" altLang="zh-CN" sz="2400" b="1" i="0" u="none" strike="noStrike" kern="0" cap="none" spc="0" normalizeH="0" baseline="0" noProof="1" dirty="0">
                <a:solidFill>
                  <a:srgbClr val="FF0000"/>
                </a:solidFill>
                <a:latin typeface="楷体_GB2312" pitchFamily="49" charset="-122"/>
                <a:ea typeface="楷体_GB2312" pitchFamily="49" charset="-122"/>
                <a:cs typeface="+mn-cs"/>
              </a:rPr>
              <a:t>4</a:t>
            </a:r>
            <a:r>
              <a:rPr kumimoji="0" lang="zh-CN" altLang="en-US" sz="2400" b="1" i="0" u="none" strike="noStrike" kern="0" cap="none" spc="0" normalizeH="0" baseline="0" noProof="1" dirty="0">
                <a:solidFill>
                  <a:srgbClr val="FF0000"/>
                </a:solidFill>
                <a:latin typeface="楷体_GB2312" pitchFamily="49" charset="-122"/>
                <a:ea typeface="楷体_GB2312" pitchFamily="49" charset="-122"/>
                <a:cs typeface="+mn-cs"/>
              </a:rPr>
              <a:t>. 皮肤准备</a:t>
            </a:r>
            <a:endParaRPr kumimoji="0" lang="zh-CN" altLang="en-US" sz="2400" b="1" i="0" u="none" strike="noStrike" kern="0" cap="none" spc="0" normalizeH="0" baseline="0" noProof="1" dirty="0">
              <a:solidFill>
                <a:srgbClr val="FF0000"/>
              </a:solidFill>
              <a:latin typeface="楷体_GB2312" pitchFamily="49" charset="-122"/>
              <a:ea typeface="楷体_GB2312" pitchFamily="49" charset="-122"/>
              <a:cs typeface="+mn-cs"/>
            </a:endParaRPr>
          </a:p>
          <a:p>
            <a:pPr marL="342900" marR="0" indent="-342900" algn="l" defTabSz="914400" rtl="0" eaLnBrk="1" fontAlgn="base" latinLnBrk="0" hangingPunct="1">
              <a:lnSpc>
                <a:spcPct val="100000"/>
              </a:lnSpc>
              <a:spcBef>
                <a:spcPts val="0"/>
              </a:spcBef>
              <a:spcAft>
                <a:spcPct val="0"/>
              </a:spcAft>
              <a:buClr>
                <a:schemeClr val="accent1"/>
              </a:buClr>
              <a:buSzTx/>
              <a:buFont typeface="Wingdings" panose="05000000000000000000" pitchFamily="2" charset="2"/>
              <a:buChar char="n"/>
            </a:pPr>
            <a:r>
              <a:rPr kumimoji="0" lang="zh-CN" altLang="en-US" sz="2400" b="1" i="0" u="none" strike="noStrike" kern="0" cap="none" spc="0" normalizeH="0" baseline="0" noProof="1" dirty="0">
                <a:solidFill>
                  <a:srgbClr val="FF0000"/>
                </a:solidFill>
                <a:latin typeface="楷体_GB2312" pitchFamily="49" charset="-122"/>
                <a:ea typeface="楷体_GB2312" pitchFamily="49" charset="-122"/>
                <a:cs typeface="+mn-cs"/>
              </a:rPr>
              <a:t>范围：</a:t>
            </a:r>
            <a:endParaRPr kumimoji="0" lang="zh-CN" altLang="en-US" sz="2400" b="1" i="0" u="none" strike="noStrike" kern="0" cap="none" spc="0" normalizeH="0" baseline="0" noProof="1" dirty="0">
              <a:solidFill>
                <a:srgbClr val="FF0000"/>
              </a:solidFill>
              <a:latin typeface="楷体_GB2312" pitchFamily="49" charset="-122"/>
              <a:ea typeface="楷体_GB2312" pitchFamily="49" charset="-122"/>
              <a:cs typeface="+mn-cs"/>
            </a:endParaRPr>
          </a:p>
          <a:p>
            <a:pPr marL="342900" marR="0" indent="-342900" algn="l" defTabSz="914400" rtl="0" eaLnBrk="1" fontAlgn="base" latinLnBrk="0" hangingPunct="1">
              <a:lnSpc>
                <a:spcPct val="100000"/>
              </a:lnSpc>
              <a:spcBef>
                <a:spcPts val="0"/>
              </a:spcBef>
              <a:spcAft>
                <a:spcPct val="0"/>
              </a:spcAft>
              <a:buClr>
                <a:schemeClr val="accent1"/>
              </a:buClr>
              <a:buSzTx/>
              <a:buFont typeface="Wingdings" panose="05000000000000000000" pitchFamily="2" charset="2"/>
              <a:buChar char="n"/>
            </a:pPr>
            <a:r>
              <a:rPr kumimoji="0" lang="zh-CN" altLang="en-US" sz="2400" b="1" i="0" u="none" strike="noStrike" kern="0" cap="none" spc="0" normalizeH="0" baseline="0" noProof="1" dirty="0">
                <a:solidFill>
                  <a:srgbClr val="FF0000"/>
                </a:solidFill>
                <a:latin typeface="楷体_GB2312" pitchFamily="49" charset="-122"/>
                <a:ea typeface="楷体_GB2312" pitchFamily="49" charset="-122"/>
                <a:cs typeface="+mn-cs"/>
              </a:rPr>
              <a:t>耻骨联合上10</a:t>
            </a:r>
            <a:r>
              <a:rPr kumimoji="0" lang="en-US" altLang="zh-CN" sz="2400" b="1" i="0" u="none" strike="noStrike" kern="0" cap="none" spc="0" normalizeH="0" baseline="0" noProof="1">
                <a:solidFill>
                  <a:srgbClr val="FF0000"/>
                </a:solidFill>
                <a:latin typeface="楷体_GB2312" pitchFamily="49" charset="-122"/>
                <a:ea typeface="楷体_GB2312" pitchFamily="49" charset="-122"/>
                <a:cs typeface="+mn-cs"/>
              </a:rPr>
              <a:t>cm</a:t>
            </a:r>
            <a:r>
              <a:rPr kumimoji="0" lang="en-US" altLang="zh-CN" sz="2400" b="1" i="0" u="none" strike="noStrike" kern="0" cap="none" spc="0" normalizeH="0" baseline="0" noProof="1">
                <a:solidFill>
                  <a:srgbClr val="FF0000"/>
                </a:solidFill>
                <a:latin typeface="华文细黑" panose="02010600040101010101" charset="-122"/>
                <a:ea typeface="楷体_GB2312" pitchFamily="49" charset="-122"/>
                <a:cs typeface="+mn-cs"/>
              </a:rPr>
              <a:t>——</a:t>
            </a:r>
            <a:endParaRPr kumimoji="0" lang="en-US" altLang="zh-CN" sz="2400" b="1" i="0" u="none" strike="noStrike" kern="0" cap="none" spc="0" normalizeH="0" baseline="0" noProof="1">
              <a:solidFill>
                <a:srgbClr val="FF0000"/>
              </a:solidFill>
              <a:latin typeface="楷体_GB2312" pitchFamily="49" charset="-122"/>
              <a:ea typeface="楷体_GB2312" pitchFamily="49" charset="-122"/>
              <a:cs typeface="+mn-cs"/>
            </a:endParaRPr>
          </a:p>
          <a:p>
            <a:pPr marL="342900" marR="0" indent="-342900" algn="l" defTabSz="914400" rtl="0" eaLnBrk="1" fontAlgn="base" latinLnBrk="0" hangingPunct="1">
              <a:lnSpc>
                <a:spcPct val="100000"/>
              </a:lnSpc>
              <a:spcBef>
                <a:spcPts val="0"/>
              </a:spcBef>
              <a:spcAft>
                <a:spcPct val="0"/>
              </a:spcAft>
              <a:buClr>
                <a:schemeClr val="accent1"/>
              </a:buClr>
              <a:buSzTx/>
              <a:buFont typeface="Wingdings" panose="05000000000000000000" pitchFamily="2" charset="2"/>
              <a:buChar char="n"/>
            </a:pPr>
            <a:r>
              <a:rPr kumimoji="0" lang="zh-CN" altLang="en-US" sz="2400" b="1" i="0" u="none" strike="noStrike" kern="0" cap="none" spc="0" normalizeH="0" baseline="0" noProof="1" dirty="0">
                <a:solidFill>
                  <a:srgbClr val="FF0000"/>
                </a:solidFill>
                <a:latin typeface="楷体_GB2312" pitchFamily="49" charset="-122"/>
                <a:ea typeface="楷体_GB2312" pitchFamily="49" charset="-122"/>
                <a:cs typeface="+mn-cs"/>
              </a:rPr>
              <a:t> 外阴部、肛门周围、臀部及大腿内侧上1/3</a:t>
            </a:r>
            <a:endParaRPr kumimoji="0" lang="zh-CN" altLang="en-US" sz="2400" b="1" i="0" u="none" strike="noStrike" kern="0" cap="none" spc="0" normalizeH="0" baseline="0" noProof="1" dirty="0">
              <a:solidFill>
                <a:srgbClr val="FF0000"/>
              </a:solidFill>
              <a:latin typeface="楷体_GB2312" pitchFamily="49" charset="-122"/>
              <a:ea typeface="楷体_GB2312" pitchFamily="49" charset="-122"/>
              <a:cs typeface="+mn-cs"/>
            </a:endParaRPr>
          </a:p>
        </p:txBody>
      </p:sp>
      <p:sp>
        <p:nvSpPr>
          <p:cNvPr id="11268" name="Rectangle 1026"/>
          <p:cNvSpPr/>
          <p:nvPr/>
        </p:nvSpPr>
        <p:spPr>
          <a:xfrm>
            <a:off x="1657985" y="3931603"/>
            <a:ext cx="7837488" cy="2159000"/>
          </a:xfrm>
          <a:prstGeom prst="rect">
            <a:avLst/>
          </a:prstGeom>
          <a:noFill/>
          <a:ln w="9525">
            <a:noFill/>
          </a:ln>
        </p:spPr>
        <p:txBody>
          <a:bodyPr anchor="t" anchorCtr="0"/>
          <a:p>
            <a:pPr marL="342900" indent="-342900">
              <a:buClr>
                <a:schemeClr val="accent1"/>
              </a:buClr>
              <a:buFont typeface="Wingdings" panose="05000000000000000000" pitchFamily="2" charset="2"/>
            </a:pPr>
            <a:r>
              <a:rPr lang="en-US" altLang="zh-CN" sz="2400" dirty="0">
                <a:latin typeface="楷体_GB2312" pitchFamily="49" charset="-122"/>
              </a:rPr>
              <a:t>   5.</a:t>
            </a:r>
            <a:r>
              <a:rPr lang="zh-CN" altLang="en-US" sz="2400" dirty="0">
                <a:latin typeface="楷体_GB2312" pitchFamily="49" charset="-122"/>
              </a:rPr>
              <a:t>肠道准备</a:t>
            </a:r>
            <a:endParaRPr lang="zh-CN" altLang="en-US" sz="2400" dirty="0">
              <a:latin typeface="楷体_GB2312" pitchFamily="49" charset="-122"/>
            </a:endParaRPr>
          </a:p>
          <a:p>
            <a:pPr marL="342900" indent="-342900">
              <a:buClr>
                <a:schemeClr val="accent1"/>
              </a:buClr>
              <a:buFont typeface="Wingdings" panose="05000000000000000000" pitchFamily="2" charset="2"/>
              <a:buChar char="n"/>
            </a:pPr>
            <a:r>
              <a:rPr lang="zh-CN" altLang="en-US" sz="2400" dirty="0">
                <a:latin typeface="楷体_GB2312" pitchFamily="49" charset="-122"/>
              </a:rPr>
              <a:t>术前3天：无渣半流饮食/抗生素/肥皂水洗肠</a:t>
            </a:r>
            <a:endParaRPr lang="zh-CN" altLang="en-US" sz="2400" dirty="0">
              <a:latin typeface="楷体_GB2312" pitchFamily="49" charset="-122"/>
            </a:endParaRPr>
          </a:p>
          <a:p>
            <a:pPr marL="342900" indent="-342900">
              <a:buClr>
                <a:schemeClr val="accent1"/>
              </a:buClr>
              <a:buFont typeface="Wingdings" panose="05000000000000000000" pitchFamily="2" charset="2"/>
              <a:buChar char="n"/>
            </a:pPr>
            <a:r>
              <a:rPr lang="zh-CN" altLang="en-US" sz="2400" dirty="0">
                <a:latin typeface="楷体_GB2312" pitchFamily="49" charset="-122"/>
              </a:rPr>
              <a:t>术前日晚及术晨：清洁灌肠</a:t>
            </a:r>
            <a:endParaRPr lang="zh-CN" altLang="en-US" sz="2400" dirty="0">
              <a:latin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50012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手术前准备</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2290" name="Rectangle 2"/>
          <p:cNvSpPr>
            <a:spLocks noGrp="1"/>
          </p:cNvSpPr>
          <p:nvPr>
            <p:ph idx="4294967295"/>
          </p:nvPr>
        </p:nvSpPr>
        <p:spPr>
          <a:xfrm>
            <a:off x="1716723" y="1310323"/>
            <a:ext cx="6694487" cy="2271712"/>
          </a:xfrm>
        </p:spPr>
        <p:txBody>
          <a:bodyPr vert="horz" wrap="square" lIns="91440" tIns="45720" rIns="91440" bIns="45720" anchor="t" anchorCtr="0">
            <a:normAutofit lnSpcReduction="10000"/>
          </a:bodyPr>
          <a:p>
            <a:pPr eaLnBrk="1" latinLnBrk="0" hangingPunct="1">
              <a:lnSpc>
                <a:spcPct val="100000"/>
              </a:lnSpc>
              <a:spcBef>
                <a:spcPct val="0"/>
              </a:spcBef>
              <a:buNone/>
            </a:pPr>
            <a:r>
              <a:rPr lang="en-US" altLang="zh-CN" sz="2400" dirty="0">
                <a:latin typeface="楷体_GB2312" pitchFamily="49" charset="-122"/>
                <a:ea typeface="楷体_GB2312" pitchFamily="49" charset="-122"/>
              </a:rPr>
              <a:t>    </a:t>
            </a:r>
            <a:r>
              <a:rPr lang="en-US" altLang="zh-CN" sz="2400" dirty="0">
                <a:solidFill>
                  <a:srgbClr val="FF0000"/>
                </a:solidFill>
                <a:latin typeface="楷体_GB2312" pitchFamily="49" charset="-122"/>
                <a:ea typeface="楷体_GB2312" pitchFamily="49" charset="-122"/>
              </a:rPr>
              <a:t>6.</a:t>
            </a:r>
            <a:r>
              <a:rPr lang="zh-CN" altLang="en-US" sz="2400" dirty="0">
                <a:solidFill>
                  <a:srgbClr val="FF0000"/>
                </a:solidFill>
                <a:latin typeface="楷体_GB2312" pitchFamily="49" charset="-122"/>
                <a:ea typeface="楷体_GB2312" pitchFamily="49" charset="-122"/>
              </a:rPr>
              <a:t>阴道准备</a:t>
            </a:r>
            <a:endParaRPr lang="zh-CN" altLang="en-US" sz="2400" dirty="0">
              <a:solidFill>
                <a:srgbClr val="FF0000"/>
              </a:solidFill>
              <a:latin typeface="楷体_GB2312" pitchFamily="49" charset="-122"/>
              <a:ea typeface="楷体_GB2312" pitchFamily="49" charset="-122"/>
            </a:endParaRPr>
          </a:p>
          <a:p>
            <a:pPr eaLnBrk="1" latinLnBrk="0" hangingPunct="1">
              <a:lnSpc>
                <a:spcPct val="100000"/>
              </a:lnSpc>
              <a:spcBef>
                <a:spcPct val="0"/>
              </a:spcBef>
            </a:pPr>
            <a:r>
              <a:rPr lang="zh-CN" altLang="en-US" sz="2400" dirty="0">
                <a:solidFill>
                  <a:srgbClr val="FF0000"/>
                </a:solidFill>
                <a:latin typeface="楷体_GB2312" pitchFamily="49" charset="-122"/>
                <a:ea typeface="楷体_GB2312" pitchFamily="49" charset="-122"/>
              </a:rPr>
              <a:t> 阴道冲洗/坐浴</a:t>
            </a:r>
            <a:endParaRPr lang="en-US" altLang="zh-CN" sz="2400">
              <a:solidFill>
                <a:srgbClr val="FF0000"/>
              </a:solidFill>
              <a:latin typeface="楷体_GB2312" pitchFamily="49" charset="-122"/>
              <a:ea typeface="楷体_GB2312" pitchFamily="49" charset="-122"/>
            </a:endParaRPr>
          </a:p>
          <a:p>
            <a:pPr eaLnBrk="1" latinLnBrk="0" hangingPunct="1">
              <a:lnSpc>
                <a:spcPct val="100000"/>
              </a:lnSpc>
              <a:spcBef>
                <a:spcPct val="0"/>
              </a:spcBef>
              <a:buNone/>
            </a:pPr>
            <a:r>
              <a:rPr lang="zh-CN" altLang="en-US" sz="2400" dirty="0">
                <a:solidFill>
                  <a:srgbClr val="FF0000"/>
                </a:solidFill>
                <a:latin typeface="楷体_GB2312" pitchFamily="49" charset="-122"/>
                <a:ea typeface="楷体_GB2312" pitchFamily="49" charset="-122"/>
              </a:rPr>
              <a:t>  常用溶液：1:5000高锰酸钾，0.2‰ 碘伏，</a:t>
            </a:r>
            <a:endParaRPr lang="en-US" altLang="zh-CN" sz="2400">
              <a:solidFill>
                <a:srgbClr val="FF0000"/>
              </a:solidFill>
              <a:latin typeface="楷体_GB2312" pitchFamily="49" charset="-122"/>
              <a:ea typeface="楷体_GB2312" pitchFamily="49" charset="-122"/>
            </a:endParaRPr>
          </a:p>
          <a:p>
            <a:pPr eaLnBrk="1" latinLnBrk="0" hangingPunct="1">
              <a:lnSpc>
                <a:spcPct val="100000"/>
              </a:lnSpc>
              <a:spcBef>
                <a:spcPct val="0"/>
              </a:spcBef>
              <a:buNone/>
            </a:pPr>
            <a:r>
              <a:rPr lang="en-US" altLang="zh-CN" sz="2400">
                <a:solidFill>
                  <a:srgbClr val="FF0000"/>
                </a:solidFill>
                <a:latin typeface="楷体_GB2312" pitchFamily="49" charset="-122"/>
                <a:ea typeface="楷体_GB2312" pitchFamily="49" charset="-122"/>
              </a:rPr>
              <a:t>            </a:t>
            </a:r>
            <a:r>
              <a:rPr lang="zh-CN" altLang="en-US" sz="2400" dirty="0">
                <a:solidFill>
                  <a:srgbClr val="FF0000"/>
                </a:solidFill>
                <a:latin typeface="楷体_GB2312" pitchFamily="49" charset="-122"/>
                <a:ea typeface="楷体_GB2312" pitchFamily="49" charset="-122"/>
              </a:rPr>
              <a:t>1:1000新洁尔灭</a:t>
            </a:r>
            <a:endParaRPr lang="zh-CN" altLang="en-US" sz="2400" dirty="0">
              <a:solidFill>
                <a:srgbClr val="FF0000"/>
              </a:solidFill>
              <a:latin typeface="楷体_GB2312" pitchFamily="49" charset="-122"/>
              <a:ea typeface="楷体_GB2312" pitchFamily="49" charset="-122"/>
            </a:endParaRPr>
          </a:p>
          <a:p>
            <a:pPr eaLnBrk="1" latinLnBrk="0" hangingPunct="1">
              <a:lnSpc>
                <a:spcPct val="100000"/>
              </a:lnSpc>
              <a:spcBef>
                <a:spcPct val="0"/>
              </a:spcBef>
            </a:pPr>
            <a:r>
              <a:rPr lang="zh-CN" altLang="en-US" sz="2400" dirty="0">
                <a:solidFill>
                  <a:srgbClr val="FF0000"/>
                </a:solidFill>
                <a:latin typeface="楷体_GB2312" pitchFamily="49" charset="-122"/>
                <a:ea typeface="楷体_GB2312" pitchFamily="49" charset="-122"/>
              </a:rPr>
              <a:t> 术日晨阴道消毒</a:t>
            </a:r>
            <a:endParaRPr lang="en-US" altLang="zh-CN" sz="2400">
              <a:solidFill>
                <a:srgbClr val="FF0000"/>
              </a:solidFill>
              <a:latin typeface="楷体_GB2312" pitchFamily="49" charset="-122"/>
              <a:ea typeface="楷体_GB2312" pitchFamily="49" charset="-122"/>
            </a:endParaRPr>
          </a:p>
          <a:p>
            <a:pPr eaLnBrk="1" latinLnBrk="0" hangingPunct="1">
              <a:lnSpc>
                <a:spcPct val="100000"/>
              </a:lnSpc>
              <a:spcBef>
                <a:spcPct val="0"/>
              </a:spcBef>
            </a:pPr>
            <a:r>
              <a:rPr lang="zh-CN" altLang="en-US" sz="2400" dirty="0">
                <a:solidFill>
                  <a:srgbClr val="FF0000"/>
                </a:solidFill>
                <a:latin typeface="楷体_GB2312" pitchFamily="49" charset="-122"/>
                <a:ea typeface="楷体_GB2312" pitchFamily="49" charset="-122"/>
              </a:rPr>
              <a:t> 穹隆部涂甲紫做标记</a:t>
            </a:r>
            <a:endParaRPr lang="zh-CN" altLang="en-US" sz="2400" dirty="0">
              <a:solidFill>
                <a:srgbClr val="FF0000"/>
              </a:solidFill>
              <a:latin typeface="楷体_GB2312" pitchFamily="49" charset="-122"/>
              <a:ea typeface="楷体_GB2312" pitchFamily="49" charset="-122"/>
            </a:endParaRPr>
          </a:p>
        </p:txBody>
      </p:sp>
      <p:pic>
        <p:nvPicPr>
          <p:cNvPr id="12291" name="Picture 6" descr="C:\Documents and Settings\Owner\桌面\阴道手术\龙胆紫.BMP"/>
          <p:cNvPicPr>
            <a:picLocks noChangeAspect="1"/>
          </p:cNvPicPr>
          <p:nvPr/>
        </p:nvPicPr>
        <p:blipFill>
          <a:blip r:embed="rId3"/>
          <a:stretch>
            <a:fillRect/>
          </a:stretch>
        </p:blipFill>
        <p:spPr>
          <a:xfrm>
            <a:off x="7477760" y="2823210"/>
            <a:ext cx="2555875" cy="2092325"/>
          </a:xfrm>
          <a:prstGeom prst="rect">
            <a:avLst/>
          </a:prstGeom>
          <a:noFill/>
          <a:ln w="9525">
            <a:noFill/>
          </a:ln>
        </p:spPr>
      </p:pic>
      <p:sp>
        <p:nvSpPr>
          <p:cNvPr id="12292" name="Rectangle 2"/>
          <p:cNvSpPr/>
          <p:nvPr/>
        </p:nvSpPr>
        <p:spPr>
          <a:xfrm>
            <a:off x="1716723" y="5055235"/>
            <a:ext cx="7837487" cy="923925"/>
          </a:xfrm>
          <a:prstGeom prst="rect">
            <a:avLst/>
          </a:prstGeom>
          <a:noFill/>
          <a:ln w="9525">
            <a:noFill/>
          </a:ln>
        </p:spPr>
        <p:txBody>
          <a:bodyPr anchor="t" anchorCtr="0"/>
          <a:p>
            <a:pPr marL="342900" indent="-342900">
              <a:buClr>
                <a:schemeClr val="accent1"/>
              </a:buClr>
              <a:buFont typeface="Wingdings" panose="05000000000000000000" pitchFamily="2" charset="2"/>
            </a:pPr>
            <a:r>
              <a:rPr lang="en-US" altLang="zh-CN" sz="2400" dirty="0">
                <a:latin typeface="楷体_GB2312" pitchFamily="49" charset="-122"/>
              </a:rPr>
              <a:t>   8.</a:t>
            </a:r>
            <a:r>
              <a:rPr lang="zh-CN" altLang="en-US" sz="2400" dirty="0">
                <a:latin typeface="楷体_GB2312" pitchFamily="49" charset="-122"/>
              </a:rPr>
              <a:t>特殊用物准备</a:t>
            </a:r>
            <a:endParaRPr lang="zh-CN" altLang="en-US" sz="2400" dirty="0">
              <a:latin typeface="楷体_GB2312" pitchFamily="49" charset="-122"/>
            </a:endParaRPr>
          </a:p>
          <a:p>
            <a:pPr marL="342900" indent="-342900">
              <a:buClr>
                <a:schemeClr val="accent1"/>
              </a:buClr>
              <a:buFont typeface="Wingdings" panose="05000000000000000000" pitchFamily="2" charset="2"/>
              <a:buChar char="n"/>
            </a:pPr>
            <a:r>
              <a:rPr lang="zh-CN" altLang="en-US" sz="2400" dirty="0">
                <a:latin typeface="楷体_GB2312" pitchFamily="49" charset="-122"/>
              </a:rPr>
              <a:t> 根据手术需要准备软垫、支托 、绷带、阴道模型等</a:t>
            </a:r>
            <a:endParaRPr lang="zh-CN" altLang="en-US" sz="2400" dirty="0">
              <a:latin typeface="楷体_GB2312" pitchFamily="49" charset="-122"/>
            </a:endParaRPr>
          </a:p>
        </p:txBody>
      </p:sp>
      <p:sp>
        <p:nvSpPr>
          <p:cNvPr id="12293" name="Rectangle 2"/>
          <p:cNvSpPr/>
          <p:nvPr/>
        </p:nvSpPr>
        <p:spPr>
          <a:xfrm>
            <a:off x="1716723" y="3831273"/>
            <a:ext cx="7837487" cy="923925"/>
          </a:xfrm>
          <a:prstGeom prst="rect">
            <a:avLst/>
          </a:prstGeom>
          <a:noFill/>
          <a:ln w="9525">
            <a:noFill/>
          </a:ln>
        </p:spPr>
        <p:txBody>
          <a:bodyPr anchor="t" anchorCtr="0"/>
          <a:p>
            <a:pPr marL="342900" indent="-342900">
              <a:buClr>
                <a:schemeClr val="accent1"/>
              </a:buClr>
              <a:buFont typeface="Wingdings" panose="05000000000000000000" pitchFamily="2" charset="2"/>
            </a:pPr>
            <a:r>
              <a:rPr lang="en-US" altLang="zh-CN" sz="2400" dirty="0">
                <a:latin typeface="楷体_GB2312" pitchFamily="49" charset="-122"/>
              </a:rPr>
              <a:t>   7.</a:t>
            </a:r>
            <a:r>
              <a:rPr lang="zh-CN" altLang="en-US" sz="2400" dirty="0">
                <a:latin typeface="楷体_GB2312" pitchFamily="49" charset="-122"/>
              </a:rPr>
              <a:t>膀胱准备</a:t>
            </a:r>
            <a:endParaRPr lang="zh-CN" altLang="en-US" sz="2400" dirty="0">
              <a:latin typeface="楷体_GB2312" pitchFamily="49" charset="-122"/>
            </a:endParaRPr>
          </a:p>
          <a:p>
            <a:pPr marL="342900" indent="-342900">
              <a:buClr>
                <a:schemeClr val="accent1"/>
              </a:buClr>
              <a:buFont typeface="Wingdings" panose="05000000000000000000" pitchFamily="2" charset="2"/>
            </a:pPr>
            <a:r>
              <a:rPr lang="zh-CN" altLang="en-US" sz="2400" dirty="0">
                <a:latin typeface="楷体_GB2312" pitchFamily="49" charset="-122"/>
              </a:rPr>
              <a:t> 排空膀胱，适时留置导尿管</a:t>
            </a:r>
            <a:endParaRPr lang="zh-CN" altLang="en-US" sz="2400" dirty="0">
              <a:latin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10.xml><?xml version="1.0" encoding="utf-8"?>
<p:tagLst xmlns:p="http://schemas.openxmlformats.org/presentationml/2006/main">
  <p:tag name="KSO_WM_DIAGRAM_VIRTUALLY_FRAME" val="{&quot;height&quot;:390.95,&quot;left&quot;:312.4,&quot;top&quot;:76.55,&quot;width&quot;:363.05}"/>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0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0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0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xml><?xml version="1.0" encoding="utf-8"?>
<p:tagLst xmlns:p="http://schemas.openxmlformats.org/presentationml/2006/main">
  <p:tag name="KSO_WM_DIAGRAM_VIRTUALLY_FRAME" val="{&quot;height&quot;:390.95,&quot;left&quot;:312.4,&quot;top&quot;:76.55,&quot;width&quot;:363.05}"/>
</p:tagLst>
</file>

<file path=ppt/tags/tag12.xml><?xml version="1.0" encoding="utf-8"?>
<p:tagLst xmlns:p="http://schemas.openxmlformats.org/presentationml/2006/main">
  <p:tag name="KSO_WM_DIAGRAM_VIRTUALLY_FRAME" val="{&quot;height&quot;:390.95,&quot;left&quot;:312.4,&quot;top&quot;:76.55,&quot;width&quot;:363.05}"/>
</p:tagLst>
</file>

<file path=ppt/tags/tag13.xml><?xml version="1.0" encoding="utf-8"?>
<p:tagLst xmlns:p="http://schemas.openxmlformats.org/presentationml/2006/main">
  <p:tag name="KSO_WM_DIAGRAM_VIRTUALLY_FRAME" val="{&quot;height&quot;:390.95,&quot;left&quot;:312.4,&quot;top&quot;:76.55,&quot;width&quot;:363.05}"/>
</p:tagLst>
</file>

<file path=ppt/tags/tag14.xml><?xml version="1.0" encoding="utf-8"?>
<p:tagLst xmlns:p="http://schemas.openxmlformats.org/presentationml/2006/main">
  <p:tag name="KSO_WM_DIAGRAM_VIRTUALLY_FRAME" val="{&quot;height&quot;:390.95,&quot;left&quot;:312.4,&quot;top&quot;:76.55,&quot;width&quot;:363.05}"/>
</p:tagLst>
</file>

<file path=ppt/tags/tag15.xml><?xml version="1.0" encoding="utf-8"?>
<p:tagLst xmlns:p="http://schemas.openxmlformats.org/presentationml/2006/main">
  <p:tag name="KSO_WM_DIAGRAM_VIRTUALLY_FRAME" val="{&quot;height&quot;:390.95,&quot;left&quot;:312.4,&quot;top&quot;:76.55,&quot;width&quot;:363.05}"/>
</p:tagLst>
</file>

<file path=ppt/tags/tag1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2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3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4.xml><?xml version="1.0" encoding="utf-8"?>
<p:tagLst xmlns:p="http://schemas.openxmlformats.org/presentationml/2006/main">
  <p:tag name="KSO_WM_DIAGRAM_VIRTUALLY_FRAME" val="{&quot;height&quot;:390.95,&quot;left&quot;:312.4,&quot;top&quot;:76.55,&quot;width&quot;:363.05}"/>
</p:tagLst>
</file>

<file path=ppt/tags/tag4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4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4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4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4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xml><?xml version="1.0" encoding="utf-8"?>
<p:tagLst xmlns:p="http://schemas.openxmlformats.org/presentationml/2006/main">
  <p:tag name="KSO_WM_DIAGRAM_VIRTUALLY_FRAME" val="{&quot;height&quot;:390.95,&quot;left&quot;:312.4,&quot;top&quot;:76.55,&quot;width&quot;:363.05}"/>
</p:tagLst>
</file>

<file path=ppt/tags/tag5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9.xml><?xml version="1.0" encoding="utf-8"?>
<p:tagLst xmlns:p="http://schemas.openxmlformats.org/presentationml/2006/main">
  <p:tag name="KSO_WM_DIAGRAM_VIRTUALLY_FRAME" val="{&quot;height&quot;:419.62503937007875,&quot;left&quot;:11.25,&quot;top&quot;:90,&quot;width&quot;:694.5}"/>
</p:tagLst>
</file>

<file path=ppt/tags/tag6.xml><?xml version="1.0" encoding="utf-8"?>
<p:tagLst xmlns:p="http://schemas.openxmlformats.org/presentationml/2006/main">
  <p:tag name="KSO_WM_DIAGRAM_VIRTUALLY_FRAME" val="{&quot;height&quot;:390.95,&quot;left&quot;:312.4,&quot;top&quot;:76.55,&quot;width&quot;:363.05}"/>
</p:tagLst>
</file>

<file path=ppt/tags/tag60.xml><?xml version="1.0" encoding="utf-8"?>
<p:tagLst xmlns:p="http://schemas.openxmlformats.org/presentationml/2006/main">
  <p:tag name="KSO_WM_DIAGRAM_VIRTUALLY_FRAME" val="{&quot;height&quot;:419.62503937007875,&quot;left&quot;:11.25,&quot;top&quot;:90,&quot;width&quot;:694.5}"/>
</p:tagLst>
</file>

<file path=ppt/tags/tag61.xml><?xml version="1.0" encoding="utf-8"?>
<p:tagLst xmlns:p="http://schemas.openxmlformats.org/presentationml/2006/main">
  <p:tag name="KSO_WM_DIAGRAM_VIRTUALLY_FRAME" val="{&quot;height&quot;:419.62503937007875,&quot;left&quot;:11.25,&quot;top&quot;:90,&quot;width&quot;:694.5}"/>
</p:tagLst>
</file>

<file path=ppt/tags/tag62.xml><?xml version="1.0" encoding="utf-8"?>
<p:tagLst xmlns:p="http://schemas.openxmlformats.org/presentationml/2006/main">
  <p:tag name="KSO_WM_DIAGRAM_VIRTUALLY_FRAME" val="{&quot;height&quot;:419.62503937007875,&quot;left&quot;:11.25,&quot;top&quot;:90,&quot;width&quot;:694.5}"/>
</p:tagLst>
</file>

<file path=ppt/tags/tag63.xml><?xml version="1.0" encoding="utf-8"?>
<p:tagLst xmlns:p="http://schemas.openxmlformats.org/presentationml/2006/main">
  <p:tag name="KSO_WM_DIAGRAM_VIRTUALLY_FRAME" val="{&quot;height&quot;:419.62503937007875,&quot;left&quot;:11.25,&quot;top&quot;:90,&quot;width&quot;:694.5}"/>
</p:tagLst>
</file>

<file path=ppt/tags/tag64.xml><?xml version="1.0" encoding="utf-8"?>
<p:tagLst xmlns:p="http://schemas.openxmlformats.org/presentationml/2006/main">
  <p:tag name="KSO_WM_DIAGRAM_VIRTUALLY_FRAME" val="{&quot;height&quot;:419.62503937007875,&quot;left&quot;:11.25,&quot;top&quot;:90,&quot;width&quot;:694.5}"/>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xml><?xml version="1.0" encoding="utf-8"?>
<p:tagLst xmlns:p="http://schemas.openxmlformats.org/presentationml/2006/main">
  <p:tag name="KSO_WM_DIAGRAM_VIRTUALLY_FRAME" val="{&quot;height&quot;:390.95,&quot;left&quot;:312.4,&quot;top&quot;:76.55,&quot;width&quot;:363.05}"/>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xml><?xml version="1.0" encoding="utf-8"?>
<p:tagLst xmlns:p="http://schemas.openxmlformats.org/presentationml/2006/main">
  <p:tag name="KSO_WM_DIAGRAM_VIRTUALLY_FRAME" val="{&quot;height&quot;:390.95,&quot;left&quot;:312.4,&quot;top&quot;:76.55,&quot;width&quot;:363.05}"/>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8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8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8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8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xml><?xml version="1.0" encoding="utf-8"?>
<p:tagLst xmlns:p="http://schemas.openxmlformats.org/presentationml/2006/main">
  <p:tag name="KSO_WM_DIAGRAM_VIRTUALLY_FRAME" val="{&quot;height&quot;:390.95,&quot;left&quot;:312.4,&quot;top&quot;:76.55,&quot;width&quot;:363.05}"/>
</p:tagLst>
</file>

<file path=ppt/tags/tag9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9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9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9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5291</Words>
  <Application>WPS 演示</Application>
  <PresentationFormat>自定义</PresentationFormat>
  <Paragraphs>574</Paragraphs>
  <Slides>47</Slides>
  <Notes>1</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47</vt:i4>
      </vt:variant>
    </vt:vector>
  </HeadingPairs>
  <TitlesOfParts>
    <vt:vector size="65" baseType="lpstr">
      <vt:lpstr>Arial</vt:lpstr>
      <vt:lpstr>宋体</vt:lpstr>
      <vt:lpstr>Wingdings</vt:lpstr>
      <vt:lpstr>黑体</vt:lpstr>
      <vt:lpstr>微软雅黑</vt:lpstr>
      <vt:lpstr>华文细黑</vt:lpstr>
      <vt:lpstr>字魂70号-灵悦黑体</vt:lpstr>
      <vt:lpstr>Segoe UI</vt:lpstr>
      <vt:lpstr>隶书</vt:lpstr>
      <vt:lpstr>Arial Unicode MS</vt:lpstr>
      <vt:lpstr>汉仪雅酷黑简</vt:lpstr>
      <vt:lpstr>楷体_GB2312</vt:lpstr>
      <vt:lpstr>新宋体</vt:lpstr>
      <vt:lpstr>Times New Roman</vt:lpstr>
      <vt:lpstr>华文隶书</vt:lpstr>
      <vt:lpstr>华文新魏</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【病因】</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加强/恢复盆底组织及子宫周围韧带的支持作用。 有症状者可采用保守或手术治疗，以安全简单和有效为原则。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汉堡包</cp:lastModifiedBy>
  <cp:revision>257</cp:revision>
  <dcterms:created xsi:type="dcterms:W3CDTF">2019-11-11T13:37:00Z</dcterms:created>
  <dcterms:modified xsi:type="dcterms:W3CDTF">2025-08-10T14:59:14Z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2052-12.1.0.21915</vt:lpwstr>
  </property>
  <property fmtid="{D5CDD505-2E9C-101B-9397-08002B2CF9AE}" pid="3" name="ICV">
    <vt:lpwstr>F47900CFCF14428F81F766D8B14004F0</vt:lpwstr>
  </property>
</Properties>
</file>