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handoutMasterIdLst>
    <p:handoutMasterId r:id="rId22"/>
  </p:handoutMasterIdLst>
  <p:sldIdLst>
    <p:sldId id="256" r:id="rId4"/>
    <p:sldId id="279" r:id="rId5"/>
    <p:sldId id="937" r:id="rId7"/>
    <p:sldId id="759" r:id="rId8"/>
    <p:sldId id="760" r:id="rId9"/>
    <p:sldId id="781" r:id="rId10"/>
    <p:sldId id="920" r:id="rId11"/>
    <p:sldId id="921" r:id="rId12"/>
    <p:sldId id="922" r:id="rId13"/>
    <p:sldId id="923" r:id="rId14"/>
    <p:sldId id="924" r:id="rId15"/>
    <p:sldId id="938" r:id="rId16"/>
    <p:sldId id="939" r:id="rId17"/>
    <p:sldId id="940" r:id="rId18"/>
    <p:sldId id="941" r:id="rId19"/>
    <p:sldId id="942" r:id="rId20"/>
    <p:sldId id="270" r:id="rId21"/>
  </p:sldIdLst>
  <p:sldSz cx="12192000" cy="6858000"/>
  <p:notesSz cx="7103745" cy="10234295"/>
  <p:embeddedFontLst>
    <p:embeddedFont>
      <p:font typeface="黑体" panose="02010609060101010101" charset="-122"/>
      <p:regular r:id="rId27"/>
    </p:embeddedFont>
    <p:embeddedFont>
      <p:font typeface="微软雅黑" panose="020B0503020204020204" charset="-122"/>
      <p:regular r:id="rId28"/>
    </p:embeddedFont>
    <p:embeddedFont>
      <p:font typeface="华文细黑" panose="02010600040101010101" charset="-122"/>
      <p:regular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9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8.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2.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xml"/><Relationship Id="rId1" Type="http://schemas.openxmlformats.org/officeDocument/2006/relationships/tags" Target="../tags/tag2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妇产科护理学</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0938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妇女保健工作内容</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268" name="矩形 168978"/>
          <p:cNvSpPr/>
          <p:nvPr/>
        </p:nvSpPr>
        <p:spPr>
          <a:xfrm>
            <a:off x="1670050" y="1787525"/>
            <a:ext cx="8709660" cy="3977640"/>
          </a:xfrm>
          <a:prstGeom prst="rect">
            <a:avLst/>
          </a:prstGeom>
          <a:solidFill>
            <a:srgbClr val="FFCCFF"/>
          </a:solidFill>
          <a:ln w="9525" cap="flat" cmpd="sng">
            <a:solidFill>
              <a:schemeClr val="tx2"/>
            </a:solidFill>
            <a:prstDash val="solid"/>
            <a:miter/>
            <a:headEnd type="none" w="med" len="med"/>
            <a:tailEnd type="none" w="med" len="med"/>
          </a:ln>
        </p:spPr>
        <p:txBody>
          <a:bodyPr wrap="none" anchor="ctr" anchorCtr="0"/>
          <a:p>
            <a:r>
              <a:rPr lang="en-US" altLang="zh-CN" sz="2800" b="1" dirty="0">
                <a:latin typeface="楷体_GB2312" pitchFamily="49" charset="-122"/>
                <a:ea typeface="楷体_GB2312" pitchFamily="49" charset="-122"/>
              </a:rPr>
              <a:t>   </a:t>
            </a:r>
            <a:endParaRPr lang="en-US" altLang="zh-CN" sz="2800" b="1" dirty="0">
              <a:latin typeface="楷体_GB2312" pitchFamily="49" charset="-122"/>
              <a:ea typeface="楷体_GB2312" pitchFamily="49" charset="-122"/>
            </a:endParaRPr>
          </a:p>
          <a:p>
            <a:endParaRPr lang="en-US" altLang="zh-CN" sz="2800" b="1" dirty="0">
              <a:latin typeface="楷体_GB2312" pitchFamily="49" charset="-122"/>
              <a:ea typeface="楷体_GB2312" pitchFamily="49" charset="-122"/>
            </a:endParaRPr>
          </a:p>
          <a:p>
            <a:endParaRPr lang="en-US" altLang="zh-CN" sz="2800" b="1" dirty="0">
              <a:latin typeface="楷体_GB2312" pitchFamily="49" charset="-122"/>
              <a:ea typeface="楷体_GB2312" pitchFamily="49" charset="-122"/>
            </a:endParaRPr>
          </a:p>
          <a:p>
            <a:endParaRPr lang="en-US" altLang="zh-CN" sz="2800" b="1" dirty="0">
              <a:latin typeface="楷体_GB2312" pitchFamily="49" charset="-122"/>
              <a:ea typeface="楷体_GB2312" pitchFamily="49" charset="-122"/>
            </a:endParaRPr>
          </a:p>
          <a:p>
            <a:endParaRPr lang="en-US" altLang="zh-CN" sz="2800" b="1" dirty="0">
              <a:latin typeface="楷体_GB2312" pitchFamily="49" charset="-122"/>
              <a:ea typeface="楷体_GB2312" pitchFamily="49" charset="-122"/>
            </a:endParaRPr>
          </a:p>
          <a:p>
            <a:endParaRPr lang="en-US" altLang="zh-CN" sz="2800" b="1" dirty="0">
              <a:latin typeface="楷体_GB2312" pitchFamily="49" charset="-122"/>
              <a:ea typeface="楷体_GB2312" pitchFamily="49" charset="-122"/>
            </a:endParaRPr>
          </a:p>
          <a:p>
            <a:endParaRPr lang="en-US" altLang="zh-CN" sz="2800" b="1" dirty="0">
              <a:latin typeface="楷体_GB2312" pitchFamily="49" charset="-122"/>
              <a:ea typeface="楷体_GB2312" pitchFamily="49" charset="-122"/>
            </a:endParaRPr>
          </a:p>
          <a:p>
            <a:pPr indent="0" fontAlgn="auto">
              <a:lnSpc>
                <a:spcPct val="150000"/>
              </a:lnSpc>
            </a:pPr>
            <a:r>
              <a:rPr lang="zh-CN" altLang="zh-CN" sz="3200" b="1" dirty="0">
                <a:latin typeface="楷体_GB2312" pitchFamily="49" charset="-122"/>
                <a:ea typeface="楷体_GB2312" pitchFamily="49" charset="-122"/>
              </a:rPr>
              <a:t>妇女保健工作的内容：</a:t>
            </a:r>
            <a:endParaRPr lang="zh-CN" altLang="zh-CN" sz="3200" b="1" dirty="0">
              <a:latin typeface="楷体_GB2312" pitchFamily="49" charset="-122"/>
              <a:ea typeface="楷体_GB2312" pitchFamily="49" charset="-122"/>
            </a:endParaRPr>
          </a:p>
          <a:p>
            <a:pPr indent="0" fontAlgn="auto">
              <a:lnSpc>
                <a:spcPct val="150000"/>
              </a:lnSpc>
            </a:pPr>
            <a:r>
              <a:rPr lang="zh-CN" altLang="zh-CN" sz="3200" b="1" dirty="0">
                <a:latin typeface="楷体_GB2312" pitchFamily="49" charset="-122"/>
                <a:ea typeface="楷体_GB2312" pitchFamily="49" charset="-122"/>
              </a:rPr>
              <a:t>一、妇女各期保健</a:t>
            </a:r>
            <a:endParaRPr lang="zh-CN" altLang="zh-CN" sz="3200" b="1" dirty="0">
              <a:latin typeface="楷体_GB2312" pitchFamily="49" charset="-122"/>
              <a:ea typeface="楷体_GB2312" pitchFamily="49" charset="-122"/>
            </a:endParaRPr>
          </a:p>
          <a:p>
            <a:pPr indent="0" fontAlgn="auto">
              <a:lnSpc>
                <a:spcPct val="150000"/>
              </a:lnSpc>
            </a:pPr>
            <a:r>
              <a:rPr lang="zh-CN" altLang="zh-CN" sz="3200" b="1" dirty="0">
                <a:latin typeface="楷体_GB2312" pitchFamily="49" charset="-122"/>
                <a:ea typeface="楷体_GB2312" pitchFamily="49" charset="-122"/>
              </a:rPr>
              <a:t>二、计划生育指导</a:t>
            </a:r>
            <a:endParaRPr lang="zh-CN" altLang="zh-CN" sz="3200" b="1" dirty="0">
              <a:latin typeface="楷体_GB2312" pitchFamily="49" charset="-122"/>
              <a:ea typeface="楷体_GB2312" pitchFamily="49" charset="-122"/>
            </a:endParaRPr>
          </a:p>
          <a:p>
            <a:pPr indent="0" fontAlgn="auto">
              <a:lnSpc>
                <a:spcPct val="150000"/>
              </a:lnSpc>
            </a:pPr>
            <a:r>
              <a:rPr lang="zh-CN" altLang="zh-CN" sz="3200" b="1" dirty="0">
                <a:latin typeface="楷体_GB2312" pitchFamily="49" charset="-122"/>
                <a:ea typeface="楷体_GB2312" pitchFamily="49" charset="-122"/>
              </a:rPr>
              <a:t>三、常见妇女病及恶性肿瘤的普查普治</a:t>
            </a:r>
            <a:endParaRPr lang="zh-CN" altLang="zh-CN" sz="3200" b="1" dirty="0">
              <a:latin typeface="楷体_GB2312" pitchFamily="49" charset="-122"/>
              <a:ea typeface="楷体_GB2312" pitchFamily="49" charset="-122"/>
            </a:endParaRPr>
          </a:p>
          <a:p>
            <a:pPr indent="0" fontAlgn="auto">
              <a:lnSpc>
                <a:spcPct val="150000"/>
              </a:lnSpc>
            </a:pPr>
            <a:r>
              <a:rPr lang="zh-CN" altLang="zh-CN" sz="3200" b="1" dirty="0">
                <a:latin typeface="楷体_GB2312" pitchFamily="49" charset="-122"/>
                <a:ea typeface="楷体_GB2312" pitchFamily="49" charset="-122"/>
              </a:rPr>
              <a:t>四、妇女劳动保护</a:t>
            </a:r>
            <a:endParaRPr lang="zh-CN" altLang="zh-CN" sz="3200" b="1" dirty="0">
              <a:latin typeface="楷体_GB2312" pitchFamily="49" charset="-122"/>
              <a:ea typeface="楷体_GB2312" pitchFamily="49"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妇女各期保健</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291" name="矩形 172044"/>
          <p:cNvSpPr/>
          <p:nvPr/>
        </p:nvSpPr>
        <p:spPr>
          <a:xfrm>
            <a:off x="996315" y="1304290"/>
            <a:ext cx="10068560" cy="1814830"/>
          </a:xfrm>
          <a:prstGeom prst="rect">
            <a:avLst/>
          </a:prstGeom>
          <a:solidFill>
            <a:srgbClr val="CCFFCC"/>
          </a:solidFill>
          <a:ln w="9525">
            <a:noFill/>
          </a:ln>
        </p:spPr>
        <p:txBody>
          <a:bodyPr wrap="square" anchor="t" anchorCtr="0">
            <a:spAutoFit/>
          </a:bodyPr>
          <a:p>
            <a:r>
              <a:rPr lang="en-US" altLang="zh-CN" sz="2800" b="1" dirty="0">
                <a:solidFill>
                  <a:schemeClr val="tx2"/>
                </a:solidFill>
                <a:latin typeface="楷体_GB2312" pitchFamily="49" charset="-122"/>
                <a:ea typeface="楷体_GB2312" pitchFamily="49" charset="-122"/>
              </a:rPr>
              <a:t>   1.</a:t>
            </a:r>
            <a:r>
              <a:rPr lang="zh-CN" altLang="en-US" sz="2800" b="1" dirty="0">
                <a:solidFill>
                  <a:schemeClr val="tx2"/>
                </a:solidFill>
                <a:latin typeface="楷体_GB2312" pitchFamily="49" charset="-122"/>
                <a:ea typeface="楷体_GB2312" pitchFamily="49" charset="-122"/>
              </a:rPr>
              <a:t>青春期保健</a:t>
            </a:r>
            <a:r>
              <a:rPr lang="zh-CN" altLang="en-US" sz="2800" b="1" dirty="0">
                <a:latin typeface="楷体_GB2312" pitchFamily="49" charset="-122"/>
                <a:ea typeface="楷体_GB2312" pitchFamily="49" charset="-122"/>
              </a:rPr>
              <a:t>  培养良好的个人</a:t>
            </a:r>
            <a:r>
              <a:rPr lang="zh-CN" altLang="en-US" sz="2800" b="1" dirty="0">
                <a:solidFill>
                  <a:srgbClr val="FF0000"/>
                </a:solidFill>
                <a:latin typeface="楷体_GB2312" pitchFamily="49" charset="-122"/>
                <a:ea typeface="楷体_GB2312" pitchFamily="49" charset="-122"/>
              </a:rPr>
              <a:t>生活习惯，</a:t>
            </a:r>
            <a:r>
              <a:rPr lang="zh-CN" altLang="en-US" sz="2800" b="1" dirty="0">
                <a:latin typeface="楷体_GB2312" pitchFamily="49" charset="-122"/>
                <a:ea typeface="楷体_GB2312" pitchFamily="49" charset="-122"/>
              </a:rPr>
              <a:t>参与适当的体育锻炼和体力劳动，进行</a:t>
            </a:r>
            <a:r>
              <a:rPr lang="zh-CN" altLang="en-US" sz="2800" b="1" dirty="0">
                <a:solidFill>
                  <a:srgbClr val="FF0000"/>
                </a:solidFill>
                <a:latin typeface="楷体_GB2312" pitchFamily="49" charset="-122"/>
                <a:ea typeface="楷体_GB2312" pitchFamily="49" charset="-122"/>
              </a:rPr>
              <a:t>心理卫生和性知识教育</a:t>
            </a:r>
            <a:r>
              <a:rPr lang="zh-CN" altLang="en-US" sz="2800" b="1" dirty="0">
                <a:latin typeface="楷体_GB2312" pitchFamily="49" charset="-122"/>
                <a:ea typeface="楷体_GB2312" pitchFamily="49" charset="-122"/>
              </a:rPr>
              <a:t>；早期发现疾病和行为偏异，减少危险因素；对青少年疾病进行治疗与康复。</a:t>
            </a:r>
            <a:r>
              <a:rPr lang="zh-CN" altLang="en-US" sz="2800" b="1" dirty="0">
                <a:solidFill>
                  <a:srgbClr val="FF0000"/>
                </a:solidFill>
                <a:latin typeface="楷体_GB2312" pitchFamily="49" charset="-122"/>
                <a:ea typeface="楷体_GB2312" pitchFamily="49" charset="-122"/>
              </a:rPr>
              <a:t>三级预防：</a:t>
            </a:r>
            <a:endParaRPr lang="zh-CN" altLang="en-US" sz="2800" b="1" dirty="0">
              <a:solidFill>
                <a:srgbClr val="FF0000"/>
              </a:solidFill>
              <a:latin typeface="楷体_GB2312" pitchFamily="49" charset="-122"/>
              <a:ea typeface="楷体_GB2312" pitchFamily="49" charset="-122"/>
            </a:endParaRPr>
          </a:p>
        </p:txBody>
      </p:sp>
      <p:sp>
        <p:nvSpPr>
          <p:cNvPr id="13313" name="矩形 173064"/>
          <p:cNvSpPr/>
          <p:nvPr/>
        </p:nvSpPr>
        <p:spPr>
          <a:xfrm>
            <a:off x="996315" y="3337560"/>
            <a:ext cx="10069195" cy="2676525"/>
          </a:xfrm>
          <a:prstGeom prst="rect">
            <a:avLst/>
          </a:prstGeom>
          <a:solidFill>
            <a:srgbClr val="FFCCFF"/>
          </a:solidFill>
          <a:ln w="9525" cap="flat" cmpd="sng">
            <a:solidFill>
              <a:srgbClr val="FF3300"/>
            </a:solidFill>
            <a:prstDash val="solid"/>
            <a:miter/>
            <a:headEnd type="none" w="med" len="med"/>
            <a:tailEnd type="none" w="med" len="med"/>
          </a:ln>
        </p:spPr>
        <p:txBody>
          <a:bodyPr wrap="square" anchor="t" anchorCtr="0">
            <a:spAutoFit/>
          </a:bodyPr>
          <a:p>
            <a:r>
              <a:rPr lang="en-US" altLang="zh-CN" sz="2800" b="1" dirty="0">
                <a:solidFill>
                  <a:schemeClr val="tx2"/>
                </a:solidFill>
                <a:latin typeface="楷体_GB2312" pitchFamily="49" charset="-122"/>
                <a:ea typeface="楷体_GB2312" pitchFamily="49" charset="-122"/>
              </a:rPr>
              <a:t>    2.</a:t>
            </a:r>
            <a:r>
              <a:rPr lang="zh-CN" altLang="en-US" sz="2800" b="1" dirty="0">
                <a:solidFill>
                  <a:schemeClr val="tx2"/>
                </a:solidFill>
                <a:latin typeface="楷体_GB2312" pitchFamily="49" charset="-122"/>
                <a:ea typeface="楷体_GB2312" pitchFamily="49" charset="-122"/>
              </a:rPr>
              <a:t>婚前保健</a:t>
            </a:r>
            <a:r>
              <a:rPr lang="zh-CN" altLang="en-US" sz="2800" b="1" dirty="0">
                <a:latin typeface="楷体_GB2312" pitchFamily="49" charset="-122"/>
                <a:ea typeface="楷体_GB2312" pitchFamily="49" charset="-122"/>
              </a:rPr>
              <a:t>  包括</a:t>
            </a:r>
            <a:r>
              <a:rPr lang="zh-CN" altLang="en-US" sz="2800" b="1" dirty="0">
                <a:solidFill>
                  <a:srgbClr val="FF0000"/>
                </a:solidFill>
                <a:latin typeface="楷体_GB2312" pitchFamily="49" charset="-122"/>
                <a:ea typeface="楷体_GB2312" pitchFamily="49" charset="-122"/>
              </a:rPr>
              <a:t>婚前医学检查、婚前卫生指导和咨询。婚前医学检查</a:t>
            </a:r>
            <a:r>
              <a:rPr lang="zh-CN" altLang="en-US" sz="2800" b="1" dirty="0">
                <a:latin typeface="楷体_GB2312" pitchFamily="49" charset="-122"/>
                <a:ea typeface="楷体_GB2312" pitchFamily="49" charset="-122"/>
              </a:rPr>
              <a:t>是对准备结婚的男女双方，可能患有的影响结婚和生育的疾病进行医学检查。</a:t>
            </a:r>
            <a:r>
              <a:rPr lang="zh-CN" altLang="en-US" sz="2800" b="1" dirty="0">
                <a:solidFill>
                  <a:srgbClr val="FF0000"/>
                </a:solidFill>
                <a:latin typeface="楷体_GB2312" pitchFamily="49" charset="-122"/>
                <a:ea typeface="楷体_GB2312" pitchFamily="49" charset="-122"/>
              </a:rPr>
              <a:t>婚前卫生指导和咨询</a:t>
            </a:r>
            <a:r>
              <a:rPr lang="zh-CN" altLang="en-US" sz="2800" b="1" dirty="0">
                <a:latin typeface="楷体_GB2312" pitchFamily="49" charset="-122"/>
                <a:ea typeface="楷体_GB2312" pitchFamily="49" charset="-122"/>
              </a:rPr>
              <a:t>是指对医学检查发现的异常情况以及服务对象提出的具体问题进行解答、提供信息、交换意见，帮助受检对象在知情基础上作出适宜的决定。</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妇女各期保健</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338" name="矩形 174086"/>
          <p:cNvSpPr/>
          <p:nvPr/>
        </p:nvSpPr>
        <p:spPr>
          <a:xfrm>
            <a:off x="936625" y="1746568"/>
            <a:ext cx="10295255" cy="1814830"/>
          </a:xfrm>
          <a:prstGeom prst="rect">
            <a:avLst/>
          </a:prstGeom>
          <a:solidFill>
            <a:srgbClr val="CCFFCC"/>
          </a:solidFill>
          <a:ln w="9525" cap="flat" cmpd="sng">
            <a:solidFill>
              <a:srgbClr val="FF3300"/>
            </a:solidFill>
            <a:prstDash val="solid"/>
            <a:miter/>
            <a:headEnd type="none" w="med" len="med"/>
            <a:tailEnd type="none" w="med" len="med"/>
          </a:ln>
        </p:spPr>
        <p:txBody>
          <a:bodyPr wrap="square" anchor="ctr" anchorCtr="0">
            <a:spAutoFit/>
          </a:bodyPr>
          <a:p>
            <a:pPr indent="304800"/>
            <a:r>
              <a:rPr lang="en-US" altLang="zh-CN" sz="2800" b="1" dirty="0">
                <a:solidFill>
                  <a:schemeClr val="tx2"/>
                </a:solidFill>
                <a:latin typeface="楷体_GB2312" pitchFamily="49" charset="-122"/>
                <a:ea typeface="楷体_GB2312" pitchFamily="49" charset="-122"/>
              </a:rPr>
              <a:t>   3.</a:t>
            </a:r>
            <a:r>
              <a:rPr lang="zh-CN" altLang="zh-CN" sz="2800" b="1" dirty="0">
                <a:solidFill>
                  <a:schemeClr val="tx2"/>
                </a:solidFill>
                <a:latin typeface="楷体_GB2312" pitchFamily="49" charset="-122"/>
                <a:ea typeface="楷体_GB2312" pitchFamily="49" charset="-122"/>
              </a:rPr>
              <a:t>围产期</a:t>
            </a:r>
            <a:r>
              <a:rPr lang="zh-CN" altLang="en-US" sz="2800" b="1" dirty="0">
                <a:solidFill>
                  <a:schemeClr val="tx2"/>
                </a:solidFill>
                <a:latin typeface="楷体_GB2312" pitchFamily="49" charset="-122"/>
                <a:ea typeface="楷体_GB2312" pitchFamily="49" charset="-122"/>
              </a:rPr>
              <a:t>保健</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包括孕前期、孕期、分娩期、产褥期、哺乳期保健</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）孕前期</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）孕期</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）分娩期</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）产褥期</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5</a:t>
            </a:r>
            <a:r>
              <a:rPr lang="zh-CN" altLang="en-US" sz="2800" b="1" dirty="0">
                <a:latin typeface="楷体_GB2312" pitchFamily="49" charset="-122"/>
                <a:ea typeface="楷体_GB2312" pitchFamily="49" charset="-122"/>
              </a:rPr>
              <a:t>）哺乳期</a:t>
            </a:r>
            <a:endParaRPr lang="zh-CN" altLang="en-US" sz="2800" b="1" dirty="0">
              <a:latin typeface="楷体_GB2312" pitchFamily="49" charset="-122"/>
              <a:ea typeface="楷体_GB2312" pitchFamily="49" charset="-122"/>
            </a:endParaRPr>
          </a:p>
        </p:txBody>
      </p:sp>
      <p:sp>
        <p:nvSpPr>
          <p:cNvPr id="15362" name="矩形 175110"/>
          <p:cNvSpPr/>
          <p:nvPr/>
        </p:nvSpPr>
        <p:spPr>
          <a:xfrm>
            <a:off x="936625" y="4016693"/>
            <a:ext cx="10295890" cy="2245360"/>
          </a:xfrm>
          <a:prstGeom prst="rect">
            <a:avLst/>
          </a:prstGeom>
          <a:solidFill>
            <a:schemeClr val="accent6">
              <a:lumMod val="20000"/>
              <a:lumOff val="80000"/>
            </a:schemeClr>
          </a:solidFill>
          <a:ln w="9525">
            <a:noFill/>
          </a:ln>
        </p:spPr>
        <p:txBody>
          <a:bodyPr wrap="square" anchor="ctr" anchorCtr="0">
            <a:spAutoFit/>
          </a:bodyPr>
          <a:p>
            <a:pPr indent="304800"/>
            <a:r>
              <a:rPr lang="en-US" altLang="zh-CN" sz="2800" b="1" dirty="0">
                <a:solidFill>
                  <a:schemeClr val="tx2"/>
                </a:solidFill>
                <a:latin typeface="楷体_GB2312" pitchFamily="49" charset="-122"/>
                <a:ea typeface="楷体_GB2312" pitchFamily="49" charset="-122"/>
              </a:rPr>
              <a:t>   4.</a:t>
            </a:r>
            <a:r>
              <a:rPr lang="zh-CN" altLang="en-US" sz="2800" b="1" dirty="0">
                <a:solidFill>
                  <a:schemeClr val="tx2"/>
                </a:solidFill>
                <a:latin typeface="楷体_GB2312" pitchFamily="49" charset="-122"/>
                <a:ea typeface="楷体_GB2312" pitchFamily="49" charset="-122"/>
              </a:rPr>
              <a:t>绝经过度期保健</a:t>
            </a:r>
            <a:r>
              <a:rPr lang="zh-CN" altLang="en-US" sz="2800" b="1" dirty="0">
                <a:latin typeface="楷体_GB2312" pitchFamily="49" charset="-122"/>
                <a:ea typeface="楷体_GB2312" pitchFamily="49" charset="-122"/>
              </a:rPr>
              <a:t>  加强</a:t>
            </a:r>
            <a:r>
              <a:rPr lang="zh-CN" altLang="en-US" sz="2800" b="1" dirty="0">
                <a:solidFill>
                  <a:srgbClr val="FF0000"/>
                </a:solidFill>
                <a:latin typeface="楷体_GB2312" pitchFamily="49" charset="-122"/>
                <a:ea typeface="楷体_GB2312" pitchFamily="49" charset="-122"/>
              </a:rPr>
              <a:t>知识宣教</a:t>
            </a:r>
            <a:r>
              <a:rPr lang="zh-CN" altLang="en-US" sz="2800" b="1" dirty="0">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指导</a:t>
            </a:r>
            <a:r>
              <a:rPr lang="zh-CN" altLang="en-US" sz="2800" b="1" dirty="0">
                <a:latin typeface="楷体_GB2312" pitchFamily="49" charset="-122"/>
                <a:ea typeface="楷体_GB2312" pitchFamily="49" charset="-122"/>
              </a:rPr>
              <a:t>合理饮食，保持乐观情绪，劳逸结合，坚持体育锻炼。鼓励定期体检，在医师指导下，</a:t>
            </a:r>
            <a:r>
              <a:rPr lang="zh-CN" altLang="en-US" sz="2800" b="1" dirty="0">
                <a:solidFill>
                  <a:srgbClr val="FF0000"/>
                </a:solidFill>
                <a:latin typeface="楷体_GB2312" pitchFamily="49" charset="-122"/>
                <a:ea typeface="楷体_GB2312" pitchFamily="49" charset="-122"/>
              </a:rPr>
              <a:t>积极防治</a:t>
            </a:r>
            <a:r>
              <a:rPr lang="zh-CN" altLang="en-US" sz="2800" b="1" dirty="0">
                <a:latin typeface="楷体_GB2312" pitchFamily="49" charset="-122"/>
                <a:ea typeface="楷体_GB2312" pitchFamily="49" charset="-122"/>
              </a:rPr>
              <a:t>生殖器官感染、月经失调、子宫脱垂、妇科肿瘤及围绝经期综合征。指导避孕至停经半年以上，宫内节育器于绝经半年后取出。</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妇女各期保健</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386" name="矩形 183301"/>
          <p:cNvSpPr/>
          <p:nvPr/>
        </p:nvSpPr>
        <p:spPr>
          <a:xfrm>
            <a:off x="996950" y="1398905"/>
            <a:ext cx="10232390" cy="1814830"/>
          </a:xfrm>
          <a:prstGeom prst="rect">
            <a:avLst/>
          </a:prstGeom>
          <a:solidFill>
            <a:srgbClr val="FFCCFF"/>
          </a:solidFill>
          <a:ln w="9525" cap="flat" cmpd="sng">
            <a:solidFill>
              <a:srgbClr val="FF3300"/>
            </a:solidFill>
            <a:prstDash val="solid"/>
            <a:miter/>
            <a:headEnd type="none" w="med" len="med"/>
            <a:tailEnd type="none" w="med" len="med"/>
          </a:ln>
        </p:spPr>
        <p:txBody>
          <a:bodyPr wrap="square" anchor="ctr" anchorCtr="0">
            <a:spAutoFit/>
          </a:bodyPr>
          <a:p>
            <a:pPr indent="304800"/>
            <a:r>
              <a:rPr lang="en-US" altLang="zh-CN" sz="2800" b="1" dirty="0">
                <a:solidFill>
                  <a:schemeClr val="tx2"/>
                </a:solidFill>
                <a:latin typeface="楷体_GB2312" pitchFamily="49" charset="-122"/>
                <a:ea typeface="楷体_GB2312" pitchFamily="49" charset="-122"/>
              </a:rPr>
              <a:t>   </a:t>
            </a:r>
            <a:r>
              <a:rPr lang="en-US" sz="2800" b="1" dirty="0">
                <a:solidFill>
                  <a:schemeClr val="tx2"/>
                </a:solidFill>
                <a:latin typeface="楷体_GB2312" pitchFamily="49" charset="-122"/>
                <a:ea typeface="楷体_GB2312" pitchFamily="49" charset="-122"/>
              </a:rPr>
              <a:t>5</a:t>
            </a:r>
            <a:r>
              <a:rPr lang="en-US" altLang="zh-CN" sz="2800" b="1" dirty="0">
                <a:solidFill>
                  <a:schemeClr val="tx2"/>
                </a:solidFill>
                <a:latin typeface="楷体_GB2312" pitchFamily="49" charset="-122"/>
                <a:ea typeface="楷体_GB2312" pitchFamily="49" charset="-122"/>
              </a:rPr>
              <a:t>.</a:t>
            </a:r>
            <a:r>
              <a:rPr lang="zh-CN" altLang="en-US" sz="2800" b="1" dirty="0">
                <a:solidFill>
                  <a:schemeClr val="tx2"/>
                </a:solidFill>
                <a:latin typeface="楷体_GB2312" pitchFamily="49" charset="-122"/>
                <a:ea typeface="楷体_GB2312" pitchFamily="49" charset="-122"/>
              </a:rPr>
              <a:t>老年期保健</a:t>
            </a:r>
            <a:r>
              <a:rPr lang="zh-CN" altLang="en-US" sz="2800" b="1" dirty="0">
                <a:latin typeface="楷体_GB2312" pitchFamily="49" charset="-122"/>
                <a:ea typeface="楷体_GB2312" pitchFamily="49" charset="-122"/>
              </a:rPr>
              <a:t>  老年人的生理、心理和生活改变，容易产生各种心理障碍及疾病。应指导老年人定期体检，加强身体锻炼，从事力所能及的工作，保持生活规律，注意劳逸结合。</a:t>
            </a:r>
            <a:r>
              <a:rPr lang="zh-CN" altLang="en-US" sz="2800" b="1" dirty="0">
                <a:solidFill>
                  <a:srgbClr val="FF0000"/>
                </a:solidFill>
                <a:latin typeface="楷体_GB2312" pitchFamily="49" charset="-122"/>
                <a:ea typeface="楷体_GB2312" pitchFamily="49" charset="-122"/>
              </a:rPr>
              <a:t>提高生命质量，以利健康长寿。</a:t>
            </a:r>
            <a:endParaRPr lang="zh-CN" altLang="en-US" sz="2800" b="1" dirty="0">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2487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计划生育技术指导</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411" name="矩形 172044"/>
          <p:cNvSpPr/>
          <p:nvPr/>
        </p:nvSpPr>
        <p:spPr>
          <a:xfrm>
            <a:off x="911860" y="2952750"/>
            <a:ext cx="10317480" cy="953135"/>
          </a:xfrm>
          <a:prstGeom prst="rect">
            <a:avLst/>
          </a:prstGeom>
          <a:solidFill>
            <a:srgbClr val="CCFFCC"/>
          </a:solidFill>
          <a:ln w="9525">
            <a:noFill/>
          </a:ln>
        </p:spPr>
        <p:txBody>
          <a:bodyPr wrap="square" anchor="t" anchorCtr="0">
            <a:spAutoFit/>
          </a:bodyPr>
          <a:p>
            <a:r>
              <a:rPr lang="en-US" altLang="zh-CN" sz="2800" b="1" dirty="0">
                <a:solidFill>
                  <a:schemeClr val="tx2"/>
                </a:solidFill>
                <a:latin typeface="楷体_GB2312" pitchFamily="49" charset="-122"/>
                <a:ea typeface="楷体_GB2312" pitchFamily="49" charset="-122"/>
              </a:rPr>
              <a:t> </a:t>
            </a:r>
            <a:r>
              <a:rPr lang="zh-CN" altLang="en-US" sz="2800" b="1" dirty="0">
                <a:solidFill>
                  <a:schemeClr val="tx2"/>
                </a:solidFill>
                <a:latin typeface="楷体_GB2312" pitchFamily="49" charset="-122"/>
                <a:ea typeface="楷体_GB2312" pitchFamily="49" charset="-122"/>
              </a:rPr>
              <a:t>以育龄妇女为中心，积极开展计划生育技术咨询，普及节育知识，大力推广以避孕为主的综合节育措施。</a:t>
            </a:r>
            <a:r>
              <a:rPr lang="en-US" altLang="zh-CN" sz="2800" b="1" dirty="0">
                <a:solidFill>
                  <a:schemeClr val="tx2"/>
                </a:solidFill>
                <a:latin typeface="楷体_GB2312" pitchFamily="49" charset="-122"/>
                <a:ea typeface="楷体_GB2312" pitchFamily="49" charset="-122"/>
              </a:rPr>
              <a:t> </a:t>
            </a:r>
            <a:endParaRPr lang="zh-CN" altLang="en-US" sz="2800" b="1" dirty="0">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70802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常见妇女病及恶性肿瘤的普查普治</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435" name="矩形 172044"/>
          <p:cNvSpPr/>
          <p:nvPr/>
        </p:nvSpPr>
        <p:spPr>
          <a:xfrm>
            <a:off x="1166495" y="2297430"/>
            <a:ext cx="9943465" cy="1793875"/>
          </a:xfrm>
          <a:prstGeom prst="rect">
            <a:avLst/>
          </a:prstGeom>
          <a:solidFill>
            <a:srgbClr val="CCFFCC"/>
          </a:solidFill>
          <a:ln w="9525">
            <a:noFill/>
          </a:ln>
        </p:spPr>
        <p:txBody>
          <a:bodyPr anchor="t" anchorCtr="0">
            <a:noAutofit/>
          </a:bodyPr>
          <a:p>
            <a:r>
              <a:rPr lang="en-US" altLang="zh-CN" sz="2800" b="1" dirty="0">
                <a:solidFill>
                  <a:schemeClr val="tx2"/>
                </a:solidFill>
                <a:latin typeface="楷体_GB2312" pitchFamily="49" charset="-122"/>
                <a:ea typeface="楷体_GB2312" pitchFamily="49" charset="-122"/>
              </a:rPr>
              <a:t>  35</a:t>
            </a:r>
            <a:r>
              <a:rPr lang="zh-CN" altLang="en-US" sz="2800" b="1" dirty="0">
                <a:solidFill>
                  <a:schemeClr val="tx2"/>
                </a:solidFill>
                <a:latin typeface="楷体_GB2312" pitchFamily="49" charset="-122"/>
                <a:ea typeface="楷体_GB2312" pitchFamily="49" charset="-122"/>
              </a:rPr>
              <a:t>岁以上妇女，每</a:t>
            </a:r>
            <a:r>
              <a:rPr lang="en-US" altLang="zh-CN" sz="2800" b="1" dirty="0">
                <a:solidFill>
                  <a:schemeClr val="tx2"/>
                </a:solidFill>
                <a:latin typeface="楷体_GB2312" pitchFamily="49" charset="-122"/>
                <a:ea typeface="楷体_GB2312" pitchFamily="49" charset="-122"/>
              </a:rPr>
              <a:t>1-2</a:t>
            </a:r>
            <a:r>
              <a:rPr lang="zh-CN" altLang="en-US" sz="2800" b="1" dirty="0">
                <a:solidFill>
                  <a:schemeClr val="tx2"/>
                </a:solidFill>
                <a:latin typeface="楷体_GB2312" pitchFamily="49" charset="-122"/>
                <a:ea typeface="楷体_GB2312" pitchFamily="49" charset="-122"/>
              </a:rPr>
              <a:t>年普查一次。</a:t>
            </a:r>
            <a:endParaRPr lang="zh-CN" altLang="en-US" sz="2800" b="1" dirty="0">
              <a:solidFill>
                <a:schemeClr val="tx2"/>
              </a:solidFill>
              <a:latin typeface="楷体_GB2312" pitchFamily="49" charset="-122"/>
              <a:ea typeface="楷体_GB2312" pitchFamily="49" charset="-122"/>
            </a:endParaRPr>
          </a:p>
          <a:p>
            <a:r>
              <a:rPr lang="zh-CN" altLang="en-US" sz="2800" b="1" dirty="0">
                <a:solidFill>
                  <a:schemeClr val="tx2"/>
                </a:solidFill>
                <a:latin typeface="楷体_GB2312" pitchFamily="49" charset="-122"/>
                <a:ea typeface="楷体_GB2312" pitchFamily="49" charset="-122"/>
              </a:rPr>
              <a:t>普查内容：妇科检查、阴道分泌物检查、宫颈细胞学检查、高危型</a:t>
            </a:r>
            <a:r>
              <a:rPr lang="en-US" altLang="zh-CN" sz="2800" b="1" dirty="0">
                <a:solidFill>
                  <a:schemeClr val="tx2"/>
                </a:solidFill>
                <a:latin typeface="楷体_GB2312" pitchFamily="49" charset="-122"/>
                <a:ea typeface="楷体_GB2312" pitchFamily="49" charset="-122"/>
              </a:rPr>
              <a:t>HPV-DNA</a:t>
            </a:r>
            <a:r>
              <a:rPr lang="zh-CN" altLang="en-US" sz="2800" b="1" dirty="0">
                <a:solidFill>
                  <a:schemeClr val="tx2"/>
                </a:solidFill>
                <a:latin typeface="楷体_GB2312" pitchFamily="49" charset="-122"/>
                <a:ea typeface="楷体_GB2312" pitchFamily="49" charset="-122"/>
              </a:rPr>
              <a:t>检测、超声检测。</a:t>
            </a:r>
            <a:r>
              <a:rPr lang="en-US" altLang="zh-CN" sz="2800" b="1" dirty="0">
                <a:solidFill>
                  <a:schemeClr val="tx2"/>
                </a:solidFill>
                <a:latin typeface="楷体_GB2312" pitchFamily="49" charset="-122"/>
                <a:ea typeface="楷体_GB2312" pitchFamily="49" charset="-122"/>
              </a:rPr>
              <a:t> </a:t>
            </a:r>
            <a:endParaRPr lang="zh-CN" altLang="en-US" sz="2800" b="1" dirty="0">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妇女劳动保护</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矩形 172044"/>
          <p:cNvSpPr/>
          <p:nvPr/>
        </p:nvSpPr>
        <p:spPr>
          <a:xfrm>
            <a:off x="1419225" y="2128520"/>
            <a:ext cx="9547860" cy="1814830"/>
          </a:xfrm>
          <a:prstGeom prst="rect">
            <a:avLst/>
          </a:prstGeom>
          <a:solidFill>
            <a:srgbClr val="CCFFCC"/>
          </a:solidFill>
          <a:ln w="9525">
            <a:noFill/>
          </a:ln>
        </p:spPr>
        <p:txBody>
          <a:bodyPr wrap="square" anchor="t" anchorCtr="0">
            <a:spAutoFit/>
          </a:bodyPr>
          <a:p>
            <a:r>
              <a:rPr lang="en-US" altLang="zh-CN" sz="2800" b="1" dirty="0">
                <a:solidFill>
                  <a:schemeClr val="tx2"/>
                </a:solidFill>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月经期保健：调干不调湿，调轻不调重</a:t>
            </a:r>
            <a:r>
              <a:rPr lang="en-US" altLang="zh-CN" sz="2800" b="1" dirty="0">
                <a:solidFill>
                  <a:schemeClr val="tx2"/>
                </a:solidFill>
                <a:latin typeface="楷体_GB2312" pitchFamily="49" charset="-122"/>
                <a:ea typeface="楷体_GB2312" pitchFamily="49" charset="-122"/>
              </a:rPr>
              <a:t> </a:t>
            </a:r>
            <a:endParaRPr lang="en-US" altLang="zh-CN" sz="2800" b="1" dirty="0">
              <a:solidFill>
                <a:schemeClr val="tx2"/>
              </a:solidFill>
              <a:latin typeface="楷体_GB2312" pitchFamily="49" charset="-122"/>
              <a:ea typeface="楷体_GB2312" pitchFamily="49" charset="-122"/>
            </a:endParaRPr>
          </a:p>
          <a:p>
            <a:r>
              <a:rPr lang="en-US" altLang="zh-CN" sz="2800" b="1" dirty="0">
                <a:solidFill>
                  <a:schemeClr val="tx2"/>
                </a:solidFill>
                <a:latin typeface="楷体_GB2312" pitchFamily="49" charset="-122"/>
                <a:ea typeface="楷体_GB2312" pitchFamily="49" charset="-122"/>
              </a:rPr>
              <a:t>2.</a:t>
            </a:r>
            <a:r>
              <a:rPr lang="zh-CN" altLang="en-US" sz="2800" b="1" dirty="0">
                <a:solidFill>
                  <a:schemeClr val="tx2"/>
                </a:solidFill>
                <a:latin typeface="楷体_GB2312" pitchFamily="49" charset="-122"/>
                <a:ea typeface="楷体_GB2312" pitchFamily="49" charset="-122"/>
              </a:rPr>
              <a:t>妊娠期：</a:t>
            </a:r>
            <a:endParaRPr lang="zh-CN" altLang="en-US" sz="2800" b="1" dirty="0">
              <a:solidFill>
                <a:schemeClr val="tx2"/>
              </a:solidFill>
              <a:latin typeface="楷体_GB2312" pitchFamily="49" charset="-122"/>
              <a:ea typeface="楷体_GB2312" pitchFamily="49" charset="-122"/>
            </a:endParaRPr>
          </a:p>
          <a:p>
            <a:r>
              <a:rPr lang="en-US" altLang="zh-CN" sz="2800" b="1" dirty="0">
                <a:solidFill>
                  <a:schemeClr val="tx2"/>
                </a:solidFill>
                <a:latin typeface="楷体_GB2312" pitchFamily="49" charset="-122"/>
                <a:ea typeface="楷体_GB2312" pitchFamily="49" charset="-122"/>
              </a:rPr>
              <a:t>3.</a:t>
            </a:r>
            <a:r>
              <a:rPr lang="zh-CN" altLang="en-US" sz="2800" b="1" dirty="0">
                <a:solidFill>
                  <a:schemeClr val="tx2"/>
                </a:solidFill>
                <a:latin typeface="楷体_GB2312" pitchFamily="49" charset="-122"/>
                <a:ea typeface="楷体_GB2312" pitchFamily="49" charset="-122"/>
              </a:rPr>
              <a:t>围生期：</a:t>
            </a:r>
            <a:endParaRPr lang="zh-CN" altLang="en-US" sz="2800" b="1" dirty="0">
              <a:solidFill>
                <a:schemeClr val="tx2"/>
              </a:solidFill>
              <a:latin typeface="楷体_GB2312" pitchFamily="49" charset="-122"/>
              <a:ea typeface="楷体_GB2312" pitchFamily="49" charset="-122"/>
            </a:endParaRPr>
          </a:p>
          <a:p>
            <a:r>
              <a:rPr lang="en-US" altLang="zh-CN" sz="2800" b="1" dirty="0">
                <a:solidFill>
                  <a:schemeClr val="tx2"/>
                </a:solidFill>
                <a:latin typeface="楷体_GB2312" pitchFamily="49" charset="-122"/>
                <a:ea typeface="楷体_GB2312" pitchFamily="49" charset="-122"/>
              </a:rPr>
              <a:t>4.</a:t>
            </a:r>
            <a:r>
              <a:rPr lang="zh-CN" altLang="en-US" sz="2800" b="1" dirty="0">
                <a:solidFill>
                  <a:schemeClr val="tx2"/>
                </a:solidFill>
                <a:latin typeface="楷体_GB2312" pitchFamily="49" charset="-122"/>
                <a:ea typeface="楷体_GB2312" pitchFamily="49" charset="-122"/>
              </a:rPr>
              <a:t>哺乳期：</a:t>
            </a:r>
            <a:r>
              <a:rPr lang="en-US" altLang="zh-CN" sz="2800" b="1" dirty="0">
                <a:solidFill>
                  <a:schemeClr val="tx2"/>
                </a:solidFill>
                <a:latin typeface="楷体_GB2312" pitchFamily="49" charset="-122"/>
                <a:ea typeface="楷体_GB2312" pitchFamily="49" charset="-122"/>
              </a:rPr>
              <a:t>  </a:t>
            </a:r>
            <a:endParaRPr lang="zh-CN" altLang="en-US" sz="2800" b="1" dirty="0">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单元十九</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妇女保健</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115" y="1644650"/>
            <a:ext cx="4893945" cy="115189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概述</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4010025" y="3469640"/>
            <a:ext cx="4852670" cy="108839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妇女保健工作内容</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p:tgtEl>
                                          <p:spTgt spid="23"/>
                                        </p:tgtEl>
                                        <p:attrNameLst>
                                          <p:attrName>ppt_x</p:attrName>
                                        </p:attrNameLst>
                                      </p:cBhvr>
                                      <p:tavLst>
                                        <p:tav tm="0">
                                          <p:val>
                                            <p:strVal val="#ppt_x-#ppt_w*1.125000"/>
                                          </p:val>
                                        </p:tav>
                                        <p:tav tm="100000">
                                          <p:val>
                                            <p:strVal val="#ppt_x"/>
                                          </p:val>
                                        </p:tav>
                                      </p:tavLst>
                                    </p:anim>
                                    <p:animEffect transition="in" filter="wipe(right)">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掌握妇女保健的目的、意义及各阶段妇女保健的内容。</a:t>
            </a:r>
            <a:endParaRPr lang="zh-CN" altLang="en-US" dirty="0" smtClean="0"/>
          </a:p>
          <a:p>
            <a:pPr algn="just" fontAlgn="auto">
              <a:lnSpc>
                <a:spcPct val="120000"/>
              </a:lnSpc>
              <a:spcBef>
                <a:spcPts val="0"/>
              </a:spcBef>
              <a:spcAft>
                <a:spcPts val="0"/>
              </a:spcAft>
            </a:pPr>
            <a:r>
              <a:rPr lang="zh-CN" altLang="en-US" dirty="0" smtClean="0"/>
              <a:t>熟悉妇女保健质量评价及劳动保护的相关内容。</a:t>
            </a:r>
            <a:endParaRPr lang="zh-CN" altLang="en-US" dirty="0" smtClean="0"/>
          </a:p>
        </p:txBody>
      </p:sp>
      <p:sp>
        <p:nvSpPr>
          <p:cNvPr id="5" name="文本框 22"/>
          <p:cNvSpPr txBox="1"/>
          <p:nvPr/>
        </p:nvSpPr>
        <p:spPr>
          <a:xfrm flipH="1">
            <a:off x="4954270" y="4088765"/>
            <a:ext cx="2655570" cy="10877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能够运用所学知识对不同阶段妇女提供保健指导。</a:t>
            </a:r>
            <a:endParaRPr lang="zh-CN" altLang="en-US" dirty="0" smtClean="0"/>
          </a:p>
        </p:txBody>
      </p:sp>
      <p:sp>
        <p:nvSpPr>
          <p:cNvPr id="6" name="文本框 22"/>
          <p:cNvSpPr txBox="1"/>
          <p:nvPr/>
        </p:nvSpPr>
        <p:spPr>
          <a:xfrm flipH="1">
            <a:off x="8314690" y="4088765"/>
            <a:ext cx="2618105"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通过学习妇女保健相关政策法规，体会到国家政府对妇女健康的关心和爱护，激发学生爱国热情，坚定正确的政治信仰和职业信念。</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概述</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70802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妇女保健工作的目的、意义和方法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195" name="矩形 168978"/>
          <p:cNvSpPr/>
          <p:nvPr/>
        </p:nvSpPr>
        <p:spPr>
          <a:xfrm>
            <a:off x="1561465" y="1369695"/>
            <a:ext cx="9070340" cy="4645025"/>
          </a:xfrm>
          <a:prstGeom prst="rect">
            <a:avLst/>
          </a:prstGeom>
          <a:solidFill>
            <a:srgbClr val="FFCCFF"/>
          </a:solidFill>
          <a:ln w="9525" cap="flat" cmpd="sng">
            <a:solidFill>
              <a:schemeClr val="tx2"/>
            </a:solidFill>
            <a:prstDash val="solid"/>
            <a:miter/>
            <a:headEnd type="none" w="med" len="med"/>
            <a:tailEnd type="none" w="med" len="med"/>
          </a:ln>
        </p:spPr>
        <p:txBody>
          <a:bodyPr wrap="none" anchor="ctr" anchorCtr="0"/>
          <a:p>
            <a:endParaRPr lang="zh-CN" altLang="zh-CN" sz="2800" b="1" dirty="0">
              <a:latin typeface="楷体_GB2312" pitchFamily="49" charset="-122"/>
              <a:ea typeface="楷体_GB2312" pitchFamily="49" charset="-122"/>
            </a:endParaRPr>
          </a:p>
          <a:p>
            <a:endParaRPr lang="zh-CN" altLang="zh-CN" sz="2800" b="1" dirty="0">
              <a:latin typeface="楷体_GB2312" pitchFamily="49" charset="-122"/>
              <a:ea typeface="楷体_GB2312" pitchFamily="49" charset="-122"/>
            </a:endParaRPr>
          </a:p>
          <a:p>
            <a:endParaRPr lang="zh-CN" altLang="zh-CN" sz="2800" b="1" dirty="0">
              <a:latin typeface="楷体_GB2312" pitchFamily="49" charset="-122"/>
              <a:ea typeface="楷体_GB2312" pitchFamily="49" charset="-122"/>
            </a:endParaRPr>
          </a:p>
          <a:p>
            <a:endParaRPr lang="zh-CN" altLang="zh-CN" sz="2800" b="1" dirty="0">
              <a:latin typeface="楷体_GB2312" pitchFamily="49" charset="-122"/>
              <a:ea typeface="楷体_GB2312" pitchFamily="49" charset="-122"/>
            </a:endParaRPr>
          </a:p>
          <a:p>
            <a:endParaRPr lang="zh-CN" altLang="zh-CN" sz="2800" b="1" dirty="0">
              <a:latin typeface="楷体_GB2312" pitchFamily="49" charset="-122"/>
              <a:ea typeface="楷体_GB2312" pitchFamily="49" charset="-122"/>
            </a:endParaRPr>
          </a:p>
          <a:p>
            <a:endParaRPr lang="zh-CN" altLang="zh-CN" sz="2800" b="1" dirty="0">
              <a:latin typeface="楷体_GB2312" pitchFamily="49" charset="-122"/>
              <a:ea typeface="楷体_GB2312" pitchFamily="49" charset="-122"/>
            </a:endParaRPr>
          </a:p>
          <a:p>
            <a:r>
              <a:rPr lang="zh-CN" altLang="zh-CN" sz="2800" b="1" dirty="0">
                <a:latin typeface="楷体_GB2312" pitchFamily="49" charset="-122"/>
                <a:ea typeface="楷体_GB2312" pitchFamily="49" charset="-122"/>
              </a:rPr>
              <a:t>目的：以保障生殖健康为目的，为妇女提供连续</a:t>
            </a:r>
            <a:endParaRPr lang="zh-CN" altLang="zh-CN" sz="2800" b="1" dirty="0">
              <a:latin typeface="楷体_GB2312" pitchFamily="49" charset="-122"/>
              <a:ea typeface="楷体_GB2312" pitchFamily="49" charset="-122"/>
            </a:endParaRPr>
          </a:p>
          <a:p>
            <a:r>
              <a:rPr lang="zh-CN" altLang="zh-CN"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的生理、心理服务与管理，开展贯穿女性</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青春期、婚前期、围生期、围绝经期及老</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年期的各项保健工作。</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意义：维护和促进妇女身心健康，提高人口综合</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素质，促进家庭幸福，是国富民强的基本</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工程。</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方法：坚持政策领导，充分发挥各级妇幼保健机</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构及三级妇幼保健网的作用。</a:t>
            </a:r>
            <a:endParaRPr lang="zh-CN" altLang="zh-CN" sz="2800" b="1" dirty="0">
              <a:latin typeface="楷体_GB2312" pitchFamily="49" charset="-122"/>
              <a:ea typeface="楷体_GB2312" pitchFamily="49"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62270" cy="4591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base"/>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妇女保健工作的组织机构</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3910" name="矩形 168978"/>
          <p:cNvSpPr/>
          <p:nvPr/>
        </p:nvSpPr>
        <p:spPr>
          <a:xfrm>
            <a:off x="1722755" y="1534160"/>
            <a:ext cx="8813800" cy="4572000"/>
          </a:xfrm>
          <a:prstGeom prst="rect">
            <a:avLst/>
          </a:prstGeom>
          <a:solidFill>
            <a:srgbClr val="FFCCFF"/>
          </a:solidFill>
          <a:ln w="9525" cap="flat" cmpd="sng">
            <a:solidFill>
              <a:schemeClr val="tx2"/>
            </a:solidFill>
            <a:prstDash val="solid"/>
            <a:miter/>
            <a:headEnd type="none" w="med" len="med"/>
            <a:tailEnd type="none" w="med" len="med"/>
          </a:ln>
        </p:spPr>
        <p:txBody>
          <a:bodyPr wrap="square" anchor="ctr" anchorCtr="0">
            <a:noAutofit/>
          </a:bodyPr>
          <a:p>
            <a:pPr algn="l" fontAlgn="base"/>
            <a:r>
              <a:rPr lang="en-US" altLang="zh-CN" sz="2800" b="1" strike="noStrike" noProof="1" dirty="0">
                <a:latin typeface="楷体_GB2312" pitchFamily="49" charset="-122"/>
                <a:ea typeface="楷体_GB2312" pitchFamily="49" charset="-122"/>
                <a:cs typeface="+mn-cs"/>
              </a:rPr>
              <a:t> </a:t>
            </a:r>
            <a:endParaRPr lang="zh-CN" sz="2800" b="1" strike="noStrike" noProof="1" dirty="0">
              <a:latin typeface="楷体_GB2312" pitchFamily="49" charset="-122"/>
              <a:ea typeface="楷体_GB2312" pitchFamily="49" charset="-122"/>
            </a:endParaRPr>
          </a:p>
          <a:p>
            <a:pPr algn="l" fontAlgn="base"/>
            <a:endParaRPr lang="zh-CN" sz="2800" b="1" strike="noStrike" noProof="1" dirty="0">
              <a:latin typeface="楷体_GB2312" pitchFamily="49" charset="-122"/>
              <a:ea typeface="楷体_GB2312" pitchFamily="49" charset="-122"/>
            </a:endParaRPr>
          </a:p>
          <a:p>
            <a:pPr algn="l" fontAlgn="base"/>
            <a:endParaRPr lang="zh-CN" strike="noStrike" noProof="1" dirty="0">
              <a:latin typeface="Arial" panose="020B0604020202020204" pitchFamily="34" charset="0"/>
              <a:ea typeface="宋体" panose="02010600030101010101" pitchFamily="2" charset="-122"/>
            </a:endParaRPr>
          </a:p>
          <a:p>
            <a:pPr algn="l" fontAlgn="base"/>
            <a:endParaRPr lang="zh-CN" strike="noStrike" noProof="1" dirty="0">
              <a:latin typeface="Arial" panose="020B0604020202020204" pitchFamily="34" charset="0"/>
              <a:ea typeface="宋体" panose="02010600030101010101" pitchFamily="2" charset="-122"/>
            </a:endParaRPr>
          </a:p>
          <a:p>
            <a:pPr indent="304800" algn="l" fontAlgn="base"/>
            <a:r>
              <a:rPr lang="en-US" altLang="zh-CN" sz="2400" b="1" strike="noStrike" noProof="1" dirty="0">
                <a:latin typeface="楷体_GB2312" pitchFamily="49" charset="-122"/>
                <a:ea typeface="楷体_GB2312" pitchFamily="49" charset="-122"/>
                <a:cs typeface="+mn-cs"/>
                <a:sym typeface="+mn-ea"/>
              </a:rPr>
              <a:t>1.</a:t>
            </a:r>
            <a:r>
              <a:rPr lang="zh-CN" altLang="en-US" sz="2400" b="1" strike="noStrike" noProof="1" dirty="0">
                <a:latin typeface="楷体_GB2312" pitchFamily="49" charset="-122"/>
                <a:ea typeface="楷体_GB2312" pitchFamily="49" charset="-122"/>
                <a:cs typeface="+mn-cs"/>
                <a:sym typeface="+mn-ea"/>
              </a:rPr>
              <a:t>行政机构</a:t>
            </a:r>
            <a:r>
              <a:rPr lang="en-US" altLang="zh-CN" sz="2400" b="1" strike="noStrike" noProof="1" dirty="0">
                <a:latin typeface="楷体_GB2312" pitchFamily="49" charset="-122"/>
                <a:ea typeface="楷体_GB2312" pitchFamily="49" charset="-122"/>
                <a:cs typeface="+mn-cs"/>
                <a:sym typeface="+mn-ea"/>
              </a:rPr>
              <a:t>  </a:t>
            </a:r>
            <a:r>
              <a:rPr lang="zh-CN" altLang="en-US" sz="2400" b="1" strike="noStrike" noProof="1" dirty="0">
                <a:latin typeface="楷体_GB2312" pitchFamily="49" charset="-122"/>
                <a:ea typeface="楷体_GB2312" pitchFamily="49" charset="-122"/>
                <a:cs typeface="+mn-cs"/>
                <a:sym typeface="+mn-ea"/>
              </a:rPr>
              <a:t>国家级、省级、市级、县级等</a:t>
            </a:r>
            <a:endParaRPr lang="zh-CN" altLang="en-US" sz="2400" b="1" strike="noStrike" noProof="1" dirty="0">
              <a:latin typeface="楷体_GB2312" pitchFamily="49" charset="-122"/>
              <a:ea typeface="楷体_GB2312" pitchFamily="49" charset="-122"/>
              <a:sym typeface="+mn-ea"/>
            </a:endParaRPr>
          </a:p>
          <a:p>
            <a:pPr indent="304800" algn="l" fontAlgn="base"/>
            <a:r>
              <a:rPr lang="zh-CN" altLang="en-US" sz="2400" b="1" strike="noStrike" noProof="1" dirty="0">
                <a:latin typeface="楷体_GB2312" pitchFamily="49" charset="-122"/>
                <a:ea typeface="楷体_GB2312" pitchFamily="49" charset="-122"/>
                <a:cs typeface="+mn-cs"/>
                <a:sym typeface="+mn-ea"/>
              </a:rPr>
              <a:t> </a:t>
            </a:r>
            <a:r>
              <a:rPr lang="en-US" altLang="zh-CN" sz="2400" b="1" strike="noStrike" noProof="1" dirty="0">
                <a:latin typeface="楷体_GB2312" pitchFamily="49" charset="-122"/>
                <a:ea typeface="楷体_GB2312" pitchFamily="49" charset="-122"/>
                <a:cs typeface="+mn-cs"/>
                <a:sym typeface="+mn-ea"/>
              </a:rPr>
              <a:t>           </a:t>
            </a:r>
            <a:r>
              <a:rPr lang="zh-CN" altLang="en-US" sz="2400" b="1" strike="noStrike" noProof="1" dirty="0">
                <a:latin typeface="楷体_GB2312" pitchFamily="49" charset="-122"/>
                <a:ea typeface="楷体_GB2312" pitchFamily="49" charset="-122"/>
                <a:cs typeface="+mn-cs"/>
                <a:sym typeface="+mn-ea"/>
              </a:rPr>
              <a:t>四级行政机构。</a:t>
            </a:r>
            <a:endParaRPr lang="zh-CN" altLang="en-US" sz="2400" b="1" strike="noStrike" noProof="1" dirty="0">
              <a:latin typeface="楷体_GB2312" pitchFamily="49" charset="-122"/>
              <a:ea typeface="楷体_GB2312" pitchFamily="49" charset="-122"/>
            </a:endParaRPr>
          </a:p>
          <a:p>
            <a:pPr indent="304800" algn="l" fontAlgn="base"/>
            <a:r>
              <a:rPr lang="en-US" altLang="zh-CN" sz="2400" b="1" strike="noStrike" noProof="1" dirty="0">
                <a:latin typeface="楷体_GB2312" pitchFamily="49" charset="-122"/>
                <a:ea typeface="楷体_GB2312" pitchFamily="49" charset="-122"/>
                <a:cs typeface="+mn-cs"/>
                <a:sym typeface="+mn-ea"/>
              </a:rPr>
              <a:t>2.</a:t>
            </a:r>
            <a:r>
              <a:rPr lang="zh-CN" altLang="en-US" sz="2400" b="1" strike="noStrike" noProof="1" dirty="0">
                <a:latin typeface="楷体_GB2312" pitchFamily="49" charset="-122"/>
                <a:ea typeface="楷体_GB2312" pitchFamily="49" charset="-122"/>
                <a:cs typeface="+mn-cs"/>
                <a:sym typeface="+mn-ea"/>
              </a:rPr>
              <a:t>专业机构</a:t>
            </a:r>
            <a:endParaRPr lang="zh-CN" altLang="en-US" sz="2400" b="1" strike="noStrike" noProof="1" dirty="0">
              <a:latin typeface="楷体_GB2312" pitchFamily="49" charset="-122"/>
              <a:ea typeface="楷体_GB2312" pitchFamily="49" charset="-122"/>
            </a:endParaRPr>
          </a:p>
          <a:p>
            <a:pPr indent="304800" algn="l" fontAlgn="base"/>
            <a:r>
              <a:rPr lang="zh-CN" altLang="en-US" sz="2400" b="1" strike="noStrike" noProof="1" dirty="0">
                <a:latin typeface="楷体_GB2312" pitchFamily="49" charset="-122"/>
                <a:ea typeface="楷体_GB2312" pitchFamily="49" charset="-122"/>
                <a:cs typeface="+mn-cs"/>
                <a:sym typeface="+mn-ea"/>
              </a:rPr>
              <a:t>（</a:t>
            </a:r>
            <a:r>
              <a:rPr lang="en-US" altLang="zh-CN" sz="2400" b="1" strike="noStrike" noProof="1" dirty="0">
                <a:latin typeface="楷体_GB2312" pitchFamily="49" charset="-122"/>
                <a:ea typeface="楷体_GB2312" pitchFamily="49" charset="-122"/>
                <a:cs typeface="+mn-cs"/>
                <a:sym typeface="+mn-ea"/>
              </a:rPr>
              <a:t>1</a:t>
            </a:r>
            <a:r>
              <a:rPr lang="zh-CN" altLang="en-US" sz="2400" b="1" strike="noStrike" noProof="1" dirty="0">
                <a:latin typeface="楷体_GB2312" pitchFamily="49" charset="-122"/>
                <a:ea typeface="楷体_GB2312" pitchFamily="49" charset="-122"/>
                <a:cs typeface="+mn-cs"/>
                <a:sym typeface="+mn-ea"/>
              </a:rPr>
              <a:t>）妇幼卫生专业机构</a:t>
            </a:r>
            <a:endParaRPr lang="zh-CN" altLang="en-US" sz="2400" b="1" strike="noStrike" noProof="1" dirty="0">
              <a:latin typeface="楷体_GB2312" pitchFamily="49" charset="-122"/>
              <a:ea typeface="楷体_GB2312" pitchFamily="49" charset="-122"/>
            </a:endParaRPr>
          </a:p>
          <a:p>
            <a:pPr indent="304800" algn="l" fontAlgn="base"/>
            <a:r>
              <a:rPr lang="zh-CN" altLang="en-US" sz="2400" b="1" strike="noStrike" noProof="1" dirty="0">
                <a:latin typeface="楷体_GB2312" pitchFamily="49" charset="-122"/>
                <a:ea typeface="楷体_GB2312" pitchFamily="49" charset="-122"/>
                <a:cs typeface="+mn-cs"/>
                <a:sym typeface="+mn-ea"/>
              </a:rPr>
              <a:t>（</a:t>
            </a:r>
            <a:r>
              <a:rPr lang="en-US" altLang="zh-CN" sz="2400" b="1" strike="noStrike" noProof="1" dirty="0">
                <a:latin typeface="楷体_GB2312" pitchFamily="49" charset="-122"/>
                <a:ea typeface="楷体_GB2312" pitchFamily="49" charset="-122"/>
                <a:cs typeface="+mn-cs"/>
                <a:sym typeface="+mn-ea"/>
              </a:rPr>
              <a:t>2</a:t>
            </a:r>
            <a:r>
              <a:rPr lang="zh-CN" altLang="en-US" sz="2400" b="1" strike="noStrike" noProof="1" dirty="0">
                <a:latin typeface="楷体_GB2312" pitchFamily="49" charset="-122"/>
                <a:ea typeface="楷体_GB2312" pitchFamily="49" charset="-122"/>
                <a:cs typeface="+mn-cs"/>
                <a:sym typeface="+mn-ea"/>
              </a:rPr>
              <a:t>）各级妇幼保健机构</a:t>
            </a:r>
            <a:endParaRPr lang="zh-CN" altLang="en-US" sz="2400" b="1" strike="noStrike" noProof="1" dirty="0">
              <a:latin typeface="楷体_GB2312" pitchFamily="49" charset="-122"/>
              <a:ea typeface="楷体_GB2312" pitchFamily="49" charset="-122"/>
            </a:endParaRPr>
          </a:p>
          <a:p>
            <a:pPr algn="l" fontAlgn="base"/>
            <a:endParaRPr lang="zh-CN" sz="2400" b="1" strike="noStrike" noProof="1" dirty="0">
              <a:latin typeface="Arial" panose="020B0604020202020204" pitchFamily="34" charset="0"/>
              <a:ea typeface="宋体" panose="02010600030101010101" pitchFamily="2" charset="-122"/>
            </a:endParaRPr>
          </a:p>
          <a:p>
            <a:pPr algn="l" fontAlgn="base"/>
            <a:endParaRPr lang="zh-CN" strike="noStrike" noProof="1" dirty="0">
              <a:latin typeface="Arial" panose="020B0604020202020204" pitchFamily="34" charset="0"/>
              <a:ea typeface="宋体" panose="02010600030101010101" pitchFamily="2" charset="-122"/>
            </a:endParaRPr>
          </a:p>
          <a:p>
            <a:pPr algn="l" fontAlgn="base"/>
            <a:endParaRPr lang="zh-CN" strike="noStrike" noProof="1" dirty="0">
              <a:latin typeface="Arial" panose="020B0604020202020204" pitchFamily="34" charset="0"/>
              <a:ea typeface="宋体" panose="02010600030101010101" pitchFamily="2" charset="-122"/>
            </a:endParaRPr>
          </a:p>
          <a:p>
            <a:pPr algn="l" fontAlgn="base"/>
            <a:endParaRPr lang="zh-CN" strike="noStrike" noProof="1" dirty="0">
              <a:latin typeface="Arial" panose="020B0604020202020204" pitchFamily="34" charset="0"/>
              <a:ea typeface="宋体" panose="02010600030101010101" pitchFamily="2" charset="-122"/>
            </a:endParaRPr>
          </a:p>
          <a:p>
            <a:pPr algn="l" fontAlgn="base"/>
            <a:endParaRPr lang="zh-CN" strike="noStrike" noProof="1" dirty="0">
              <a:latin typeface="Arial" panose="020B0604020202020204" pitchFamily="34" charset="0"/>
              <a:ea typeface="宋体" panose="02010600030101010101" pitchFamily="2" charset="-122"/>
            </a:endParaRPr>
          </a:p>
          <a:p>
            <a:pPr algn="l" fontAlgn="base"/>
            <a:endParaRPr lang="zh-CN" strike="noStrike" noProof="1" dirty="0">
              <a:latin typeface="Arial" panose="020B0604020202020204" pitchFamily="34" charset="0"/>
              <a:ea typeface="宋体" panose="02010600030101010101" pitchFamily="2" charset="-122"/>
            </a:endParaRPr>
          </a:p>
          <a:p>
            <a:pPr algn="l" fontAlgn="base"/>
            <a:endParaRPr lang="zh-CN" strike="noStrike" noProof="1" dirty="0">
              <a:latin typeface="Arial" panose="020B0604020202020204" pitchFamily="34" charset="0"/>
              <a:ea typeface="宋体" panose="02010600030101010101" pitchFamily="2" charset="-122"/>
            </a:endParaRPr>
          </a:p>
          <a:p>
            <a:pPr algn="l" fontAlgn="base"/>
            <a:endParaRPr lang="zh-CN" strike="noStrike" noProof="1" dirty="0">
              <a:latin typeface="Arial" panose="020B0604020202020204" pitchFamily="34" charset="0"/>
              <a:ea typeface="宋体" panose="02010600030101010101" pitchFamily="2" charset="-122"/>
            </a:endParaRPr>
          </a:p>
          <a:p>
            <a:pPr fontAlgn="base"/>
            <a:endParaRPr lang="zh-CN" strike="noStrike" noProof="1"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62712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妇女保健工作的相关政策法规</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243" name="矩形 168978"/>
          <p:cNvSpPr/>
          <p:nvPr/>
        </p:nvSpPr>
        <p:spPr>
          <a:xfrm>
            <a:off x="1447800" y="1404620"/>
            <a:ext cx="9354185" cy="4561205"/>
          </a:xfrm>
          <a:prstGeom prst="rect">
            <a:avLst/>
          </a:prstGeom>
          <a:solidFill>
            <a:srgbClr val="FFCCFF"/>
          </a:solidFill>
          <a:ln w="9525" cap="flat" cmpd="sng">
            <a:solidFill>
              <a:schemeClr val="tx2"/>
            </a:solidFill>
            <a:prstDash val="solid"/>
            <a:miter/>
            <a:headEnd type="none" w="med" len="med"/>
            <a:tailEnd type="none" w="med" len="med"/>
          </a:ln>
        </p:spPr>
        <p:txBody>
          <a:bodyPr wrap="square" anchor="ctr" anchorCtr="0">
            <a:noAutofit/>
          </a:bodyPr>
          <a:p>
            <a:r>
              <a:rPr lang="en-US" altLang="zh-CN" sz="2800" b="1" dirty="0">
                <a:latin typeface="楷体_GB2312" pitchFamily="49" charset="-122"/>
                <a:ea typeface="楷体_GB2312" pitchFamily="49" charset="-122"/>
              </a:rPr>
              <a:t>  </a:t>
            </a:r>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r>
              <a:rPr lang="zh-CN" altLang="zh-CN" sz="3200" dirty="0">
                <a:latin typeface="宋体" panose="02010600030101010101" pitchFamily="2" charset="-122"/>
                <a:ea typeface="宋体" panose="02010600030101010101" pitchFamily="2" charset="-122"/>
              </a:rPr>
              <a:t>以</a:t>
            </a:r>
            <a:r>
              <a:rPr lang="en-US" altLang="zh-CN" sz="3200" dirty="0">
                <a:latin typeface="宋体" panose="02010600030101010101" pitchFamily="2" charset="-122"/>
                <a:ea typeface="宋体" panose="02010600030101010101" pitchFamily="2" charset="-122"/>
              </a:rPr>
              <a:t>“</a:t>
            </a:r>
            <a:r>
              <a:rPr lang="zh-CN" altLang="zh-CN" sz="3200" dirty="0">
                <a:latin typeface="宋体" panose="02010600030101010101" pitchFamily="2" charset="-122"/>
                <a:ea typeface="宋体" panose="02010600030101010101" pitchFamily="2" charset="-122"/>
              </a:rPr>
              <a:t>一法两纲</a:t>
            </a:r>
            <a:r>
              <a:rPr lang="en-US" altLang="zh-CN" sz="3200" dirty="0">
                <a:latin typeface="宋体" panose="02010600030101010101" pitchFamily="2" charset="-122"/>
                <a:ea typeface="宋体" panose="02010600030101010101" pitchFamily="2" charset="-122"/>
              </a:rPr>
              <a:t>”</a:t>
            </a:r>
            <a:r>
              <a:rPr lang="zh-CN" altLang="zh-CN" sz="3200" dirty="0">
                <a:latin typeface="宋体" panose="02010600030101010101" pitchFamily="2" charset="-122"/>
                <a:ea typeface="宋体" panose="02010600030101010101" pitchFamily="2" charset="-122"/>
              </a:rPr>
              <a:t>为核心</a:t>
            </a:r>
            <a:endParaRPr lang="zh-CN" altLang="zh-CN" sz="3200" dirty="0">
              <a:latin typeface="宋体" panose="02010600030101010101" pitchFamily="2" charset="-122"/>
              <a:ea typeface="宋体" panose="02010600030101010101" pitchFamily="2" charset="-122"/>
            </a:endParaRPr>
          </a:p>
          <a:p>
            <a:r>
              <a:rPr lang="zh-CN" altLang="zh-CN" sz="3200" dirty="0">
                <a:latin typeface="宋体" panose="02010600030101010101" pitchFamily="2" charset="-122"/>
                <a:ea typeface="宋体" panose="02010600030101010101" pitchFamily="2" charset="-122"/>
              </a:rPr>
              <a:t>相关妇女保健政策法律体系</a:t>
            </a:r>
            <a:endParaRPr lang="zh-CN" altLang="zh-CN" sz="3200" dirty="0">
              <a:latin typeface="宋体" panose="02010600030101010101" pitchFamily="2" charset="-122"/>
              <a:ea typeface="宋体" panose="02010600030101010101" pitchFamily="2" charset="-122"/>
            </a:endParaRPr>
          </a:p>
          <a:p>
            <a:endParaRPr lang="zh-CN" altLang="zh-CN" sz="2800" dirty="0">
              <a:latin typeface="宋体" panose="02010600030101010101" pitchFamily="2" charset="-122"/>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妇女保健工作内容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1342</Words>
  <Application>WPS 演示</Application>
  <PresentationFormat>自定义</PresentationFormat>
  <Paragraphs>167</Paragraphs>
  <Slides>17</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17</vt:i4>
      </vt:variant>
    </vt:vector>
  </HeadingPairs>
  <TitlesOfParts>
    <vt:vector size="32" baseType="lpstr">
      <vt:lpstr>Arial</vt:lpstr>
      <vt:lpstr>宋体</vt:lpstr>
      <vt:lpstr>Wingdings</vt:lpstr>
      <vt:lpstr>黑体</vt:lpstr>
      <vt:lpstr>微软雅黑</vt:lpstr>
      <vt:lpstr>华文细黑</vt:lpstr>
      <vt:lpstr>字魂70号-灵悦黑体</vt:lpstr>
      <vt:lpstr>Segoe UI</vt:lpstr>
      <vt:lpstr>隶书</vt:lpstr>
      <vt:lpstr>Arial Unicode MS</vt:lpstr>
      <vt:lpstr>汉仪雅酷黑简</vt:lpstr>
      <vt:lpstr>楷体_GB2312</vt:lpstr>
      <vt:lpstr>新宋体</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汉堡包</cp:lastModifiedBy>
  <cp:revision>257</cp:revision>
  <dcterms:created xsi:type="dcterms:W3CDTF">2019-11-11T13:37:00Z</dcterms:created>
  <dcterms:modified xsi:type="dcterms:W3CDTF">2025-08-10T15:27:18Z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F47900CFCF14428F81F766D8B14004F0</vt:lpwstr>
  </property>
</Properties>
</file>