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6"/>
  </p:notesMasterIdLst>
  <p:handoutMasterIdLst>
    <p:handoutMasterId r:id="rId68"/>
  </p:handoutMasterIdLst>
  <p:sldIdLst>
    <p:sldId id="256" r:id="rId4"/>
    <p:sldId id="279" r:id="rId5"/>
    <p:sldId id="937" r:id="rId7"/>
    <p:sldId id="759" r:id="rId8"/>
    <p:sldId id="760" r:id="rId9"/>
    <p:sldId id="953" r:id="rId10"/>
    <p:sldId id="940" r:id="rId11"/>
    <p:sldId id="781" r:id="rId12"/>
    <p:sldId id="941" r:id="rId13"/>
    <p:sldId id="942" r:id="rId14"/>
    <p:sldId id="943" r:id="rId15"/>
    <p:sldId id="944" r:id="rId16"/>
    <p:sldId id="945" r:id="rId17"/>
    <p:sldId id="946" r:id="rId18"/>
    <p:sldId id="947" r:id="rId19"/>
    <p:sldId id="948" r:id="rId20"/>
    <p:sldId id="949" r:id="rId21"/>
    <p:sldId id="950" r:id="rId22"/>
    <p:sldId id="951" r:id="rId23"/>
    <p:sldId id="952" r:id="rId24"/>
    <p:sldId id="920" r:id="rId25"/>
    <p:sldId id="921" r:id="rId26"/>
    <p:sldId id="954" r:id="rId27"/>
    <p:sldId id="955" r:id="rId28"/>
    <p:sldId id="956" r:id="rId29"/>
    <p:sldId id="957" r:id="rId30"/>
    <p:sldId id="958" r:id="rId31"/>
    <p:sldId id="959" r:id="rId32"/>
    <p:sldId id="964" r:id="rId33"/>
    <p:sldId id="961" r:id="rId34"/>
    <p:sldId id="962" r:id="rId35"/>
    <p:sldId id="922" r:id="rId36"/>
    <p:sldId id="923" r:id="rId37"/>
    <p:sldId id="924" r:id="rId38"/>
    <p:sldId id="965" r:id="rId39"/>
    <p:sldId id="966" r:id="rId40"/>
    <p:sldId id="967" r:id="rId41"/>
    <p:sldId id="968" r:id="rId42"/>
    <p:sldId id="969" r:id="rId43"/>
    <p:sldId id="970" r:id="rId44"/>
    <p:sldId id="971" r:id="rId45"/>
    <p:sldId id="972" r:id="rId46"/>
    <p:sldId id="973" r:id="rId47"/>
    <p:sldId id="974" r:id="rId48"/>
    <p:sldId id="975" r:id="rId49"/>
    <p:sldId id="976" r:id="rId50"/>
    <p:sldId id="977" r:id="rId51"/>
    <p:sldId id="978" r:id="rId52"/>
    <p:sldId id="979" r:id="rId53"/>
    <p:sldId id="925" r:id="rId54"/>
    <p:sldId id="926" r:id="rId55"/>
    <p:sldId id="927" r:id="rId56"/>
    <p:sldId id="928" r:id="rId57"/>
    <p:sldId id="930" r:id="rId58"/>
    <p:sldId id="931" r:id="rId59"/>
    <p:sldId id="932" r:id="rId60"/>
    <p:sldId id="933" r:id="rId61"/>
    <p:sldId id="934" r:id="rId62"/>
    <p:sldId id="981" r:id="rId63"/>
    <p:sldId id="980" r:id="rId64"/>
    <p:sldId id="935" r:id="rId65"/>
    <p:sldId id="936" r:id="rId66"/>
    <p:sldId id="270" r:id="rId67"/>
  </p:sldIdLst>
  <p:sldSz cx="12192000" cy="6858000"/>
  <p:notesSz cx="7103745" cy="10234295"/>
  <p:embeddedFontLst>
    <p:embeddedFont>
      <p:font typeface="黑体" panose="02010609060101010101" charset="-122"/>
      <p:regular r:id="rId73"/>
    </p:embeddedFont>
    <p:embeddedFont>
      <p:font typeface="微软雅黑" panose="020B0503020204020204" charset="-122"/>
      <p:regular r:id="rId74"/>
    </p:embeddedFont>
    <p:embeddedFont>
      <p:font typeface="华文细黑" panose="02010600040101010101" charset="-122"/>
      <p:regular r:id="rId75"/>
    </p:embeddedFont>
    <p:embeddedFont>
      <p:font typeface="楷体_GB2312" panose="02010609030101010101" pitchFamily="49" charset="-122"/>
      <p:regular r:id="rId76"/>
    </p:embeddedFont>
    <p:embeddedFont>
      <p:font typeface="Calibri" panose="020F0502020204030204" pitchFamily="34" charset="0"/>
      <p:regular r:id="rId77"/>
      <p:bold r:id="rId78"/>
      <p:italic r:id="rId79"/>
      <p:boldItalic r:id="rId80"/>
    </p:embeddedFont>
    <p:embeddedFont>
      <p:font typeface="Verdana" panose="020B0604030504040204" pitchFamily="34" charset="0"/>
      <p:regular r:id="rId81"/>
      <p:bold r:id="rId82"/>
      <p:italic r:id="rId83"/>
      <p:boldItalic r:id="rId8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6" userDrawn="1">
          <p15:clr>
            <a:srgbClr val="A4A3A4"/>
          </p15:clr>
        </p15:guide>
        <p15:guide id="2" pos="381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showGuides="1">
      <p:cViewPr>
        <p:scale>
          <a:sx n="66" d="100"/>
          <a:sy n="66" d="100"/>
        </p:scale>
        <p:origin x="-552" y="-942"/>
      </p:cViewPr>
      <p:guideLst>
        <p:guide orient="horz" pos="2196"/>
        <p:guide pos="38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4" Type="http://schemas.openxmlformats.org/officeDocument/2006/relationships/font" Target="fonts/font12.fntdata"/><Relationship Id="rId83" Type="http://schemas.openxmlformats.org/officeDocument/2006/relationships/font" Target="fonts/font11.fntdata"/><Relationship Id="rId82" Type="http://schemas.openxmlformats.org/officeDocument/2006/relationships/font" Target="fonts/font10.fntdata"/><Relationship Id="rId81" Type="http://schemas.openxmlformats.org/officeDocument/2006/relationships/font" Target="fonts/font9.fntdata"/><Relationship Id="rId80" Type="http://schemas.openxmlformats.org/officeDocument/2006/relationships/font" Target="fonts/font8.fntdata"/><Relationship Id="rId8" Type="http://schemas.openxmlformats.org/officeDocument/2006/relationships/slide" Target="slides/slide4.xml"/><Relationship Id="rId79" Type="http://schemas.openxmlformats.org/officeDocument/2006/relationships/font" Target="fonts/font7.fntdata"/><Relationship Id="rId78" Type="http://schemas.openxmlformats.org/officeDocument/2006/relationships/font" Target="fonts/font6.fntdata"/><Relationship Id="rId77" Type="http://schemas.openxmlformats.org/officeDocument/2006/relationships/font" Target="fonts/font5.fntdata"/><Relationship Id="rId76" Type="http://schemas.openxmlformats.org/officeDocument/2006/relationships/font" Target="fonts/font4.fntdata"/><Relationship Id="rId75" Type="http://schemas.openxmlformats.org/officeDocument/2006/relationships/font" Target="fonts/font3.fntdata"/><Relationship Id="rId74" Type="http://schemas.openxmlformats.org/officeDocument/2006/relationships/font" Target="fonts/font2.fntdata"/><Relationship Id="rId73" Type="http://schemas.openxmlformats.org/officeDocument/2006/relationships/font" Target="fonts/font1.fntdata"/><Relationship Id="rId72" Type="http://schemas.openxmlformats.org/officeDocument/2006/relationships/commentAuthors" Target="commentAuthors.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3.xml"/><Relationship Id="rId69" Type="http://schemas.openxmlformats.org/officeDocument/2006/relationships/presProps" Target="presProps.xml"/><Relationship Id="rId68" Type="http://schemas.openxmlformats.org/officeDocument/2006/relationships/handoutMaster" Target="handoutMasters/handoutMaster1.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notesMaster" Target="notesMasters/notesMaster1.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6.xml"/><Relationship Id="rId1" Type="http://schemas.openxmlformats.org/officeDocument/2006/relationships/tags" Target="../tags/tag1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8.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0.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2.xml"/><Relationship Id="rId1" Type="http://schemas.openxmlformats.org/officeDocument/2006/relationships/tags" Target="../tags/tag2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4.xml"/><Relationship Id="rId1" Type="http://schemas.openxmlformats.org/officeDocument/2006/relationships/tags" Target="../tags/tag2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6.xml"/><Relationship Id="rId1" Type="http://schemas.openxmlformats.org/officeDocument/2006/relationships/tags" Target="../tags/tag2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8.xml"/><Relationship Id="rId1" Type="http://schemas.openxmlformats.org/officeDocument/2006/relationships/tags" Target="../tags/tag2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0.xml"/><Relationship Id="rId1" Type="http://schemas.openxmlformats.org/officeDocument/2006/relationships/tags" Target="../tags/tag2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2.xml"/><Relationship Id="rId1" Type="http://schemas.openxmlformats.org/officeDocument/2006/relationships/tags" Target="../tags/tag3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4.xml"/><Relationship Id="rId1" Type="http://schemas.openxmlformats.org/officeDocument/2006/relationships/tags" Target="../tags/tag3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6.xml"/><Relationship Id="rId1" Type="http://schemas.openxmlformats.org/officeDocument/2006/relationships/tags" Target="../tags/tag35.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8.xml"/><Relationship Id="rId1" Type="http://schemas.openxmlformats.org/officeDocument/2006/relationships/tags" Target="../tags/tag37.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40.xml"/><Relationship Id="rId1" Type="http://schemas.openxmlformats.org/officeDocument/2006/relationships/tags" Target="../tags/tag39.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2.xml"/><Relationship Id="rId1" Type="http://schemas.openxmlformats.org/officeDocument/2006/relationships/tags" Target="../tags/tag41.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jpeg"/><Relationship Id="rId2" Type="http://schemas.openxmlformats.org/officeDocument/2006/relationships/tags" Target="../tags/tag44.xml"/><Relationship Id="rId1" Type="http://schemas.openxmlformats.org/officeDocument/2006/relationships/tags" Target="../tags/tag4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6.xml"/><Relationship Id="rId1" Type="http://schemas.openxmlformats.org/officeDocument/2006/relationships/tags" Target="../tags/tag45.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8.xml"/><Relationship Id="rId1" Type="http://schemas.openxmlformats.org/officeDocument/2006/relationships/tags" Target="../tags/tag4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0.xml"/><Relationship Id="rId1" Type="http://schemas.openxmlformats.org/officeDocument/2006/relationships/tags" Target="../tags/tag49.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2.xml"/><Relationship Id="rId1" Type="http://schemas.openxmlformats.org/officeDocument/2006/relationships/tags" Target="../tags/tag51.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4.xml"/><Relationship Id="rId1" Type="http://schemas.openxmlformats.org/officeDocument/2006/relationships/tags" Target="../tags/tag53.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55.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7.xml"/><Relationship Id="rId1" Type="http://schemas.openxmlformats.org/officeDocument/2006/relationships/tags" Target="../tags/tag56.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3.jpeg"/><Relationship Id="rId2" Type="http://schemas.openxmlformats.org/officeDocument/2006/relationships/tags" Target="../tags/tag59.xml"/><Relationship Id="rId1" Type="http://schemas.openxmlformats.org/officeDocument/2006/relationships/tags" Target="../tags/tag58.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4.jpeg"/><Relationship Id="rId2" Type="http://schemas.openxmlformats.org/officeDocument/2006/relationships/tags" Target="../tags/tag61.xml"/><Relationship Id="rId1" Type="http://schemas.openxmlformats.org/officeDocument/2006/relationships/tags" Target="../tags/tag60.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7.png"/><Relationship Id="rId4" Type="http://schemas.openxmlformats.org/officeDocument/2006/relationships/image" Target="../media/image16.jpeg"/><Relationship Id="rId3" Type="http://schemas.openxmlformats.org/officeDocument/2006/relationships/image" Target="../media/image15.png"/><Relationship Id="rId2" Type="http://schemas.openxmlformats.org/officeDocument/2006/relationships/tags" Target="../tags/tag63.xml"/><Relationship Id="rId1" Type="http://schemas.openxmlformats.org/officeDocument/2006/relationships/tags" Target="../tags/tag62.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tags" Target="../tags/tag65.xml"/><Relationship Id="rId1" Type="http://schemas.openxmlformats.org/officeDocument/2006/relationships/tags" Target="../tags/tag64.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0.png"/><Relationship Id="rId2" Type="http://schemas.openxmlformats.org/officeDocument/2006/relationships/tags" Target="../tags/tag67.xml"/><Relationship Id="rId1" Type="http://schemas.openxmlformats.org/officeDocument/2006/relationships/tags" Target="../tags/tag6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1.jpeg"/><Relationship Id="rId2" Type="http://schemas.openxmlformats.org/officeDocument/2006/relationships/tags" Target="../tags/tag69.xml"/><Relationship Id="rId1" Type="http://schemas.openxmlformats.org/officeDocument/2006/relationships/tags" Target="../tags/tag68.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23.jpeg"/><Relationship Id="rId3" Type="http://schemas.openxmlformats.org/officeDocument/2006/relationships/image" Target="../media/image22.png"/><Relationship Id="rId2" Type="http://schemas.openxmlformats.org/officeDocument/2006/relationships/tags" Target="../tags/tag71.xml"/><Relationship Id="rId1" Type="http://schemas.openxmlformats.org/officeDocument/2006/relationships/tags" Target="../tags/tag70.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3.xml"/><Relationship Id="rId1" Type="http://schemas.openxmlformats.org/officeDocument/2006/relationships/tags" Target="../tags/tag7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5.xml"/><Relationship Id="rId1" Type="http://schemas.openxmlformats.org/officeDocument/2006/relationships/tags" Target="../tags/tag74.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7.xml"/><Relationship Id="rId1" Type="http://schemas.openxmlformats.org/officeDocument/2006/relationships/tags" Target="../tags/tag76.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9.xml"/><Relationship Id="rId1" Type="http://schemas.openxmlformats.org/officeDocument/2006/relationships/tags" Target="../tags/tag78.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1.xml"/><Relationship Id="rId1" Type="http://schemas.openxmlformats.org/officeDocument/2006/relationships/tags" Target="../tags/tag80.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3.xml"/><Relationship Id="rId1" Type="http://schemas.openxmlformats.org/officeDocument/2006/relationships/tags" Target="../tags/tag82.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5.xml"/><Relationship Id="rId1" Type="http://schemas.openxmlformats.org/officeDocument/2006/relationships/tags" Target="../tags/tag84.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7.xml"/><Relationship Id="rId1" Type="http://schemas.openxmlformats.org/officeDocument/2006/relationships/tags" Target="../tags/tag8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88.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0.xml"/><Relationship Id="rId1" Type="http://schemas.openxmlformats.org/officeDocument/2006/relationships/tags" Target="../tags/tag89.xml"/></Relationships>
</file>

<file path=ppt/slides/_rels/slide5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26.png"/><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tags" Target="../tags/tag92.xml"/><Relationship Id="rId1" Type="http://schemas.openxmlformats.org/officeDocument/2006/relationships/tags" Target="../tags/tag91.xml"/></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28.jpeg"/><Relationship Id="rId3" Type="http://schemas.openxmlformats.org/officeDocument/2006/relationships/image" Target="../media/image27.png"/><Relationship Id="rId2" Type="http://schemas.openxmlformats.org/officeDocument/2006/relationships/tags" Target="../tags/tag94.xml"/><Relationship Id="rId1" Type="http://schemas.openxmlformats.org/officeDocument/2006/relationships/tags" Target="../tags/tag93.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6.xml"/><Relationship Id="rId1" Type="http://schemas.openxmlformats.org/officeDocument/2006/relationships/tags" Target="../tags/tag95.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8.xml"/><Relationship Id="rId1" Type="http://schemas.openxmlformats.org/officeDocument/2006/relationships/tags" Target="../tags/tag97.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0.xml"/><Relationship Id="rId1" Type="http://schemas.openxmlformats.org/officeDocument/2006/relationships/tags" Target="../tags/tag99.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2.xml"/><Relationship Id="rId1" Type="http://schemas.openxmlformats.org/officeDocument/2006/relationships/tags" Target="../tags/tag101.xml"/></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9.png"/><Relationship Id="rId2" Type="http://schemas.openxmlformats.org/officeDocument/2006/relationships/tags" Target="../tags/tag104.xml"/><Relationship Id="rId1" Type="http://schemas.openxmlformats.org/officeDocument/2006/relationships/tags" Target="../tags/tag10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6.xml"/><Relationship Id="rId1" Type="http://schemas.openxmlformats.org/officeDocument/2006/relationships/tags" Target="../tags/tag105.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8.xml"/><Relationship Id="rId1" Type="http://schemas.openxmlformats.org/officeDocument/2006/relationships/tags" Target="../tags/tag107.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09.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妇产科护理学</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子宫收缩乏力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9939" name="矩形 344070"/>
          <p:cNvSpPr/>
          <p:nvPr/>
        </p:nvSpPr>
        <p:spPr>
          <a:xfrm>
            <a:off x="942975" y="1214755"/>
            <a:ext cx="10133965" cy="4636770"/>
          </a:xfrm>
          <a:prstGeom prst="rect">
            <a:avLst/>
          </a:prstGeom>
          <a:noFill/>
          <a:ln w="9525">
            <a:noFill/>
          </a:ln>
        </p:spPr>
        <p:txBody>
          <a:bodyPr anchor="ctr" anchorCtr="0">
            <a:noAutofit/>
          </a:bodyPr>
          <a:p>
            <a:pPr indent="304800"/>
            <a:r>
              <a:rPr lang="en-US" altLang="zh-CN" sz="2800" dirty="0">
                <a:solidFill>
                  <a:schemeClr val="tx2"/>
                </a:solidFill>
                <a:latin typeface="楷体_GB2312" panose="02010609030101010101" pitchFamily="49" charset="-122"/>
                <a:ea typeface="楷体_GB2312" panose="02010609030101010101" pitchFamily="49" charset="-122"/>
              </a:rPr>
              <a:t>   </a:t>
            </a:r>
            <a:r>
              <a:rPr lang="en-US" altLang="zh-CN" sz="2800" dirty="0">
                <a:solidFill>
                  <a:srgbClr val="FF0000"/>
                </a:solidFill>
                <a:latin typeface="楷体_GB2312" panose="02010609030101010101" pitchFamily="49" charset="-122"/>
                <a:ea typeface="楷体_GB2312" panose="02010609030101010101" pitchFamily="49" charset="-122"/>
              </a:rPr>
              <a:t>5.</a:t>
            </a:r>
            <a:r>
              <a:rPr lang="zh-CN" altLang="en-US" sz="2800" dirty="0">
                <a:solidFill>
                  <a:srgbClr val="FF0000"/>
                </a:solidFill>
                <a:latin typeface="楷体_GB2312" panose="02010609030101010101" pitchFamily="49" charset="-122"/>
                <a:ea typeface="楷体_GB2312" panose="02010609030101010101" pitchFamily="49" charset="-122"/>
              </a:rPr>
              <a:t>内分泌失调</a:t>
            </a:r>
            <a:r>
              <a:rPr lang="zh-CN" altLang="en-US" sz="2800" dirty="0">
                <a:latin typeface="楷体_GB2312" panose="02010609030101010101" pitchFamily="49" charset="-122"/>
                <a:ea typeface="楷体_GB2312" panose="02010609030101010101" pitchFamily="49" charset="-122"/>
              </a:rPr>
              <a:t>  体内激素分泌紊乱，电解质失衡等影响子宫正常收缩。</a:t>
            </a:r>
            <a:endParaRPr lang="zh-CN" altLang="en-US" sz="2800" dirty="0">
              <a:latin typeface="楷体_GB2312" panose="02010609030101010101" pitchFamily="49" charset="-122"/>
              <a:ea typeface="楷体_GB2312" panose="02010609030101010101" pitchFamily="49" charset="-122"/>
            </a:endParaRPr>
          </a:p>
          <a:p>
            <a:pPr indent="304800"/>
            <a:r>
              <a:rPr lang="en-US" altLang="zh-CN" sz="2800" dirty="0">
                <a:solidFill>
                  <a:schemeClr val="tx2"/>
                </a:solidFill>
                <a:latin typeface="楷体_GB2312" panose="02010609030101010101" pitchFamily="49" charset="-122"/>
                <a:ea typeface="楷体_GB2312" panose="02010609030101010101" pitchFamily="49" charset="-122"/>
              </a:rPr>
              <a:t>  </a:t>
            </a:r>
            <a:r>
              <a:rPr lang="en-US" altLang="zh-CN" sz="2800" dirty="0">
                <a:solidFill>
                  <a:srgbClr val="FF0000"/>
                </a:solidFill>
                <a:latin typeface="楷体_GB2312" panose="02010609030101010101" pitchFamily="49" charset="-122"/>
                <a:ea typeface="楷体_GB2312" panose="02010609030101010101" pitchFamily="49" charset="-122"/>
              </a:rPr>
              <a:t> 6.其它</a:t>
            </a:r>
            <a:r>
              <a:rPr lang="zh-CN" altLang="en-US" sz="2800" dirty="0">
                <a:latin typeface="楷体_GB2312" panose="02010609030101010101" pitchFamily="49" charset="-122"/>
                <a:ea typeface="楷体_GB2312" panose="02010609030101010101" pitchFamily="49" charset="-122"/>
              </a:rPr>
              <a:t>  营养不良、贫血等慢性疾病导致体质虚弱者；临产后过多的体力消耗、疲劳，进食与睡眠不足；膀胱直肠充盈；前置胎盘影响胎先露下降；过早使用腹压等均可导致宫缩乏力。    </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latin typeface="楷体_GB2312" panose="02010609030101010101" pitchFamily="49" charset="-122"/>
                <a:ea typeface="楷体_GB2312" panose="02010609030101010101" pitchFamily="49" charset="-122"/>
              </a:rPr>
              <a:t>  注意评估有无上述引起子宫收缩乏力的因素存在、影响程度、使用过的药物、曾做过何种处理及效果。</a:t>
            </a:r>
            <a:endParaRPr lang="zh-CN" altLang="en-US" sz="2800"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子宫收缩乏力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0963" name="矩形 345094"/>
          <p:cNvSpPr/>
          <p:nvPr/>
        </p:nvSpPr>
        <p:spPr>
          <a:xfrm>
            <a:off x="1133475" y="938530"/>
            <a:ext cx="9881870" cy="2509520"/>
          </a:xfrm>
          <a:prstGeom prst="rect">
            <a:avLst/>
          </a:prstGeom>
          <a:noFill/>
          <a:ln w="9525">
            <a:noFill/>
          </a:ln>
        </p:spPr>
        <p:txBody>
          <a:bodyPr anchor="ctr" anchorCtr="0">
            <a:noAutofit/>
          </a:bodyPr>
          <a:p>
            <a:pPr indent="304800"/>
            <a:r>
              <a:rPr lang="zh-CN" altLang="en-US" sz="2800" dirty="0">
                <a:solidFill>
                  <a:srgbClr val="FF0000"/>
                </a:solidFill>
                <a:latin typeface="楷体_GB2312" panose="02010609030101010101" pitchFamily="49" charset="-122"/>
                <a:ea typeface="楷体_GB2312" panose="02010609030101010101" pitchFamily="49" charset="-122"/>
              </a:rPr>
              <a:t>（二）身体状况</a:t>
            </a:r>
            <a:r>
              <a:rPr lang="zh-CN" altLang="en-US" sz="2800" dirty="0">
                <a:latin typeface="楷体_GB2312" panose="02010609030101010101" pitchFamily="49" charset="-122"/>
                <a:ea typeface="楷体_GB2312" panose="02010609030101010101" pitchFamily="49" charset="-122"/>
              </a:rPr>
              <a:t> </a:t>
            </a:r>
            <a:endParaRPr lang="zh-CN" altLang="en-US" sz="2800" dirty="0">
              <a:latin typeface="楷体_GB2312" panose="02010609030101010101" pitchFamily="49" charset="-122"/>
              <a:ea typeface="楷体_GB2312" panose="02010609030101010101" pitchFamily="49" charset="-122"/>
            </a:endParaRPr>
          </a:p>
          <a:p>
            <a:pPr indent="304800"/>
            <a:r>
              <a:rPr lang="en-US" altLang="zh-CN" sz="2800" dirty="0">
                <a:solidFill>
                  <a:schemeClr val="tx2"/>
                </a:solidFill>
                <a:latin typeface="楷体_GB2312" panose="02010609030101010101" pitchFamily="49" charset="-122"/>
                <a:ea typeface="楷体_GB2312" panose="02010609030101010101" pitchFamily="49" charset="-122"/>
              </a:rPr>
              <a:t>  1.</a:t>
            </a:r>
            <a:r>
              <a:rPr lang="zh-CN" altLang="en-US" sz="2800" dirty="0">
                <a:solidFill>
                  <a:schemeClr val="tx2"/>
                </a:solidFill>
                <a:latin typeface="楷体_GB2312" panose="02010609030101010101" pitchFamily="49" charset="-122"/>
                <a:ea typeface="楷体_GB2312" panose="02010609030101010101" pitchFamily="49" charset="-122"/>
              </a:rPr>
              <a:t>协调性子宫收缩乏力</a:t>
            </a:r>
            <a:r>
              <a:rPr lang="zh-CN" altLang="en-US" sz="2800" dirty="0">
                <a:latin typeface="楷体_GB2312" panose="02010609030101010101" pitchFamily="49" charset="-122"/>
                <a:ea typeface="楷体_GB2312" panose="02010609030101010101" pitchFamily="49" charset="-122"/>
              </a:rPr>
              <a:t>（低张性子宫收缩乏力） 子宫收缩</a:t>
            </a:r>
            <a:r>
              <a:rPr lang="zh-CN" altLang="en-US" sz="2800" dirty="0">
                <a:solidFill>
                  <a:srgbClr val="FF0000"/>
                </a:solidFill>
                <a:latin typeface="楷体_GB2312" panose="02010609030101010101" pitchFamily="49" charset="-122"/>
                <a:ea typeface="楷体_GB2312" panose="02010609030101010101" pitchFamily="49" charset="-122"/>
              </a:rPr>
              <a:t>具有正常的节律性、对称性和极性，但收缩力弱，持续时间短而间歇期长，宫缩时子宫软。</a:t>
            </a:r>
            <a:r>
              <a:rPr lang="zh-CN" altLang="en-US" sz="2800" dirty="0">
                <a:latin typeface="楷体_GB2312" panose="02010609030101010101" pitchFamily="49" charset="-122"/>
                <a:ea typeface="楷体_GB2312" panose="02010609030101010101" pitchFamily="49" charset="-122"/>
              </a:rPr>
              <a:t>即使宫缩最强时，宫体隆起亦不明显，用手压宫底部肌壁仍有凹陷。</a:t>
            </a:r>
            <a:endParaRPr lang="zh-CN" altLang="en-US" sz="2800" dirty="0">
              <a:latin typeface="楷体_GB2312" panose="02010609030101010101" pitchFamily="49" charset="-122"/>
              <a:ea typeface="楷体_GB2312" panose="02010609030101010101" pitchFamily="49" charset="-122"/>
            </a:endParaRPr>
          </a:p>
        </p:txBody>
      </p:sp>
      <p:sp>
        <p:nvSpPr>
          <p:cNvPr id="41987" name="矩形 346117"/>
          <p:cNvSpPr/>
          <p:nvPr/>
        </p:nvSpPr>
        <p:spPr>
          <a:xfrm>
            <a:off x="871220" y="3448050"/>
            <a:ext cx="10405745" cy="2676525"/>
          </a:xfrm>
          <a:prstGeom prst="rect">
            <a:avLst/>
          </a:prstGeom>
          <a:noFill/>
          <a:ln w="9525">
            <a:noFill/>
          </a:ln>
        </p:spPr>
        <p:txBody>
          <a:bodyPr wrap="square" anchor="ctr" anchorCtr="0">
            <a:spAutoFit/>
          </a:bodyPr>
          <a:p>
            <a:pPr indent="304800"/>
            <a:r>
              <a:rPr lang="zh-CN" altLang="en-US" sz="2800" dirty="0">
                <a:latin typeface="楷体_GB2312" panose="02010609030101010101" pitchFamily="49" charset="-122"/>
                <a:ea typeface="楷体_GB2312" panose="02010609030101010101" pitchFamily="49" charset="-122"/>
              </a:rPr>
              <a:t>依据其在产程中出现时期不同分为</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solidFill>
                  <a:schemeClr val="accent1"/>
                </a:solidFill>
                <a:latin typeface="楷体_GB2312" panose="02010609030101010101" pitchFamily="49" charset="-122"/>
                <a:ea typeface="楷体_GB2312" panose="02010609030101010101" pitchFamily="49" charset="-122"/>
              </a:rPr>
              <a:t>（</a:t>
            </a:r>
            <a:r>
              <a:rPr lang="en-US" altLang="zh-CN" sz="2800" dirty="0">
                <a:solidFill>
                  <a:schemeClr val="accent1"/>
                </a:solidFill>
                <a:latin typeface="楷体_GB2312" panose="02010609030101010101" pitchFamily="49" charset="-122"/>
                <a:ea typeface="楷体_GB2312" panose="02010609030101010101" pitchFamily="49" charset="-122"/>
              </a:rPr>
              <a:t>1</a:t>
            </a:r>
            <a:r>
              <a:rPr lang="zh-CN" altLang="en-US" sz="2800" dirty="0">
                <a:solidFill>
                  <a:schemeClr val="accent1"/>
                </a:solidFill>
                <a:latin typeface="楷体_GB2312" panose="02010609030101010101" pitchFamily="49" charset="-122"/>
                <a:ea typeface="楷体_GB2312" panose="02010609030101010101" pitchFamily="49" charset="-122"/>
              </a:rPr>
              <a:t>）原发性：</a:t>
            </a:r>
            <a:r>
              <a:rPr lang="zh-CN" altLang="en-US" sz="2800" dirty="0">
                <a:latin typeface="楷体_GB2312" panose="02010609030101010101" pitchFamily="49" charset="-122"/>
                <a:ea typeface="楷体_GB2312" panose="02010609030101010101" pitchFamily="49" charset="-122"/>
              </a:rPr>
              <a:t>自分娩开始宫缩就微弱无力，致宫口扩张及胎先露下降缓慢，产程延长；多见于子宫异常。</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solidFill>
                  <a:schemeClr val="accent1"/>
                </a:solidFill>
                <a:latin typeface="楷体_GB2312" panose="02010609030101010101" pitchFamily="49" charset="-122"/>
                <a:ea typeface="楷体_GB2312" panose="02010609030101010101" pitchFamily="49" charset="-122"/>
              </a:rPr>
              <a:t>（</a:t>
            </a:r>
            <a:r>
              <a:rPr lang="en-US" altLang="zh-CN" sz="2800" dirty="0">
                <a:solidFill>
                  <a:schemeClr val="accent1"/>
                </a:solidFill>
                <a:latin typeface="楷体_GB2312" panose="02010609030101010101" pitchFamily="49" charset="-122"/>
                <a:ea typeface="楷体_GB2312" panose="02010609030101010101" pitchFamily="49" charset="-122"/>
              </a:rPr>
              <a:t>2</a:t>
            </a:r>
            <a:r>
              <a:rPr lang="zh-CN" altLang="en-US" sz="2800" dirty="0">
                <a:solidFill>
                  <a:schemeClr val="accent1"/>
                </a:solidFill>
                <a:latin typeface="楷体_GB2312" panose="02010609030101010101" pitchFamily="49" charset="-122"/>
                <a:ea typeface="楷体_GB2312" panose="02010609030101010101" pitchFamily="49" charset="-122"/>
              </a:rPr>
              <a:t>）继发性：</a:t>
            </a:r>
            <a:r>
              <a:rPr lang="zh-CN" altLang="en-US" sz="2800" dirty="0">
                <a:latin typeface="楷体_GB2312" panose="02010609030101010101" pitchFamily="49" charset="-122"/>
                <a:ea typeface="楷体_GB2312" panose="02010609030101010101" pitchFamily="49" charset="-122"/>
              </a:rPr>
              <a:t>临产早期子宫收缩正常，但至活跃期或第二产程宫缩减弱，多见于中骨盆及出口平面狭窄、持续性枕横位或枕后位等头盆不称时。</a:t>
            </a:r>
            <a:endParaRPr lang="zh-CN" altLang="en-US" sz="2800"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231775" y="819785"/>
            <a:ext cx="11299825" cy="589661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子宫收缩乏力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3011" name="矩形 347143"/>
          <p:cNvSpPr/>
          <p:nvPr/>
        </p:nvSpPr>
        <p:spPr>
          <a:xfrm>
            <a:off x="556895" y="1143000"/>
            <a:ext cx="10606405" cy="2676525"/>
          </a:xfrm>
          <a:prstGeom prst="rect">
            <a:avLst/>
          </a:prstGeom>
          <a:noFill/>
          <a:ln w="9525">
            <a:noFill/>
          </a:ln>
        </p:spPr>
        <p:txBody>
          <a:bodyPr wrap="square" anchor="t" anchorCtr="0">
            <a:spAutoFit/>
          </a:bodyPr>
          <a:p>
            <a:r>
              <a:rPr lang="en-US" altLang="zh-CN" sz="2800" dirty="0">
                <a:solidFill>
                  <a:schemeClr val="tx2"/>
                </a:solidFill>
                <a:latin typeface="楷体_GB2312" panose="02010609030101010101" pitchFamily="49" charset="-122"/>
                <a:ea typeface="楷体_GB2312" panose="02010609030101010101" pitchFamily="49" charset="-122"/>
              </a:rPr>
              <a:t>    2.</a:t>
            </a:r>
            <a:r>
              <a:rPr lang="zh-CN" altLang="en-US" sz="2800" dirty="0">
                <a:solidFill>
                  <a:schemeClr val="tx2"/>
                </a:solidFill>
                <a:latin typeface="楷体_GB2312" panose="02010609030101010101" pitchFamily="49" charset="-122"/>
                <a:ea typeface="楷体_GB2312" panose="02010609030101010101" pitchFamily="49" charset="-122"/>
              </a:rPr>
              <a:t>不协调性子宫收缩乏力</a:t>
            </a:r>
            <a:r>
              <a:rPr lang="zh-CN" altLang="en-US" sz="2800" dirty="0">
                <a:latin typeface="楷体_GB2312" panose="02010609030101010101" pitchFamily="49" charset="-122"/>
                <a:ea typeface="楷体_GB2312" panose="02010609030101010101" pitchFamily="49" charset="-122"/>
              </a:rPr>
              <a:t>（高张性子宫收缩乏力）  子宫收缩</a:t>
            </a:r>
            <a:r>
              <a:rPr lang="zh-CN" altLang="en-US" sz="2800" dirty="0">
                <a:solidFill>
                  <a:srgbClr val="FF0000"/>
                </a:solidFill>
                <a:latin typeface="楷体_GB2312" panose="02010609030101010101" pitchFamily="49" charset="-122"/>
                <a:ea typeface="楷体_GB2312" panose="02010609030101010101" pitchFamily="49" charset="-122"/>
              </a:rPr>
              <a:t>失去正常的节律性、对称性和极性。宫缩的兴奋点来自子宫下段的一处或多处，宫缩时宫底部不强，而是子宫下段强，宫缩间歇期子宫肌不能完全松弛。这种宫缩属无效宫缩。</a:t>
            </a:r>
            <a:r>
              <a:rPr lang="zh-CN" altLang="en-US" sz="2800" dirty="0">
                <a:latin typeface="楷体_GB2312" panose="02010609030101010101" pitchFamily="49" charset="-122"/>
                <a:ea typeface="楷体_GB2312" panose="02010609030101010101" pitchFamily="49" charset="-122"/>
              </a:rPr>
              <a:t>产妇自觉下腹部持续疼痛、拒按，紧张，烦躁。产科检查时下腹部有压痛，宫缩间歇期不明显，胎位触不清，胎心不规则，产程进展异常。 </a:t>
            </a:r>
            <a:endParaRPr lang="zh-CN" altLang="en-US" sz="2800" dirty="0">
              <a:latin typeface="楷体_GB2312" panose="02010609030101010101" pitchFamily="49" charset="-122"/>
              <a:ea typeface="楷体_GB2312" panose="02010609030101010101" pitchFamily="49" charset="-122"/>
            </a:endParaRPr>
          </a:p>
        </p:txBody>
      </p:sp>
      <p:grpSp>
        <p:nvGrpSpPr>
          <p:cNvPr id="2" name="组合 1"/>
          <p:cNvGrpSpPr/>
          <p:nvPr/>
        </p:nvGrpSpPr>
        <p:grpSpPr>
          <a:xfrm>
            <a:off x="804545" y="3980815"/>
            <a:ext cx="10358755" cy="2735580"/>
            <a:chOff x="840" y="1283"/>
            <a:chExt cx="11560" cy="4308"/>
          </a:xfrm>
        </p:grpSpPr>
        <p:sp>
          <p:nvSpPr>
            <p:cNvPr id="44035" name="矩形 289801"/>
            <p:cNvSpPr/>
            <p:nvPr/>
          </p:nvSpPr>
          <p:spPr>
            <a:xfrm>
              <a:off x="840" y="1283"/>
              <a:ext cx="5050" cy="822"/>
            </a:xfrm>
            <a:prstGeom prst="rect">
              <a:avLst/>
            </a:prstGeom>
            <a:noFill/>
            <a:ln w="9525">
              <a:noFill/>
            </a:ln>
          </p:spPr>
          <p:txBody>
            <a:bodyPr wrap="square" anchor="t" anchorCtr="0">
              <a:spAutoFit/>
            </a:bodyPr>
            <a:p>
              <a:r>
                <a:rPr lang="en-US" altLang="zh-CN" sz="2800" dirty="0">
                  <a:solidFill>
                    <a:schemeClr val="tx2"/>
                  </a:solidFill>
                  <a:latin typeface="楷体_GB2312" panose="02010609030101010101" pitchFamily="49" charset="-122"/>
                  <a:ea typeface="楷体_GB2312" panose="02010609030101010101" pitchFamily="49" charset="-122"/>
                </a:rPr>
                <a:t>   3.</a:t>
              </a:r>
              <a:r>
                <a:rPr lang="zh-CN" altLang="en-US" sz="2800" dirty="0">
                  <a:solidFill>
                    <a:schemeClr val="tx2"/>
                  </a:solidFill>
                  <a:latin typeface="Arial" panose="020B0604020202020204" pitchFamily="34" charset="0"/>
                  <a:ea typeface="楷体_GB2312" panose="02010609030101010101" pitchFamily="49" charset="-122"/>
                </a:rPr>
                <a:t>产程曲线异常</a:t>
              </a:r>
              <a:endParaRPr lang="zh-CN" altLang="en-US" sz="2800" dirty="0">
                <a:solidFill>
                  <a:schemeClr val="tx2"/>
                </a:solidFill>
                <a:latin typeface="Arial" panose="020B0604020202020204" pitchFamily="34" charset="0"/>
                <a:ea typeface="楷体_GB2312" panose="02010609030101010101" pitchFamily="49" charset="-122"/>
              </a:endParaRPr>
            </a:p>
          </p:txBody>
        </p:sp>
        <p:sp>
          <p:nvSpPr>
            <p:cNvPr id="44036" name="矩形 289802"/>
            <p:cNvSpPr/>
            <p:nvPr/>
          </p:nvSpPr>
          <p:spPr>
            <a:xfrm>
              <a:off x="840" y="2055"/>
              <a:ext cx="11560" cy="3536"/>
            </a:xfrm>
            <a:prstGeom prst="rect">
              <a:avLst/>
            </a:prstGeom>
            <a:noFill/>
            <a:ln w="9525">
              <a:noFill/>
            </a:ln>
          </p:spPr>
          <p:txBody>
            <a:bodyPr anchor="t" anchorCtr="0">
              <a:spAutoFit/>
            </a:bodyPr>
            <a:p>
              <a:r>
                <a:rPr lang="zh-CN" altLang="en-US" sz="2800" dirty="0">
                  <a:solidFill>
                    <a:srgbClr val="FF0000"/>
                  </a:solidFill>
                  <a:latin typeface="Calibri" panose="020F0502020204030204" pitchFamily="34" charset="0"/>
                  <a:ea typeface="楷体_GB2312" panose="02010609030101010101" pitchFamily="49" charset="-122"/>
                </a:rPr>
                <a:t>①</a:t>
              </a:r>
              <a:r>
                <a:rPr lang="zh-CN" altLang="en-US" sz="2800" dirty="0">
                  <a:solidFill>
                    <a:srgbClr val="FF0000"/>
                  </a:solidFill>
                  <a:latin typeface="楷体_GB2312" panose="02010609030101010101" pitchFamily="49" charset="-122"/>
                  <a:ea typeface="楷体_GB2312" panose="02010609030101010101" pitchFamily="49" charset="-122"/>
                </a:rPr>
                <a:t>潜伏期延长（</a:t>
              </a:r>
              <a:r>
                <a:rPr lang="en-US" altLang="zh-CN" sz="2800" dirty="0">
                  <a:solidFill>
                    <a:srgbClr val="FF0000"/>
                  </a:solidFill>
                  <a:latin typeface="楷体_GB2312" panose="02010609030101010101" pitchFamily="49" charset="-122"/>
                  <a:ea typeface="楷体_GB2312" panose="02010609030101010101" pitchFamily="49" charset="-122"/>
                </a:rPr>
                <a:t>0-6cm</a:t>
              </a:r>
              <a:r>
                <a:rPr lang="zh-CN" altLang="en-US" sz="2800" dirty="0">
                  <a:solidFill>
                    <a:srgbClr val="FF0000"/>
                  </a:solidFill>
                  <a:latin typeface="楷体_GB2312" panose="02010609030101010101" pitchFamily="49" charset="-122"/>
                  <a:ea typeface="楷体_GB2312" panose="02010609030101010101" pitchFamily="49" charset="-122"/>
                </a:rPr>
                <a:t>）</a:t>
              </a:r>
              <a:r>
                <a:rPr lang="en-US" altLang="zh-CN" sz="2800" dirty="0">
                  <a:solidFill>
                    <a:srgbClr val="FF0000"/>
                  </a:solidFill>
                  <a:latin typeface="楷体_GB2312" panose="02010609030101010101" pitchFamily="49" charset="-122"/>
                  <a:ea typeface="楷体_GB2312" panose="02010609030101010101" pitchFamily="49" charset="-122"/>
                </a:rPr>
                <a:t> </a:t>
              </a:r>
              <a:r>
                <a:rPr lang="zh-CN" altLang="en-US" sz="2000" dirty="0">
                  <a:latin typeface="楷体_GB2312" panose="02010609030101010101" pitchFamily="49" charset="-122"/>
                  <a:ea typeface="楷体_GB2312" panose="02010609030101010101" pitchFamily="49" charset="-122"/>
                </a:rPr>
                <a:t>（初产妇＞</a:t>
              </a:r>
              <a:r>
                <a:rPr lang="en-US" altLang="zh-CN" sz="2000" dirty="0">
                  <a:latin typeface="楷体_GB2312" panose="02010609030101010101" pitchFamily="49" charset="-122"/>
                  <a:ea typeface="楷体_GB2312" panose="02010609030101010101" pitchFamily="49" charset="-122"/>
                </a:rPr>
                <a:t>20</a:t>
              </a:r>
              <a:r>
                <a:rPr lang="zh-CN" altLang="en-US" sz="2000" dirty="0">
                  <a:latin typeface="楷体_GB2312" panose="02010609030101010101" pitchFamily="49" charset="-122"/>
                  <a:ea typeface="楷体_GB2312" panose="02010609030101010101" pitchFamily="49" charset="-122"/>
                </a:rPr>
                <a:t>，经产妇＞</a:t>
              </a:r>
              <a:r>
                <a:rPr lang="en-US" altLang="zh-CN" sz="2000" dirty="0">
                  <a:latin typeface="楷体_GB2312" panose="02010609030101010101" pitchFamily="49" charset="-122"/>
                  <a:ea typeface="楷体_GB2312" panose="02010609030101010101" pitchFamily="49" charset="-122"/>
                </a:rPr>
                <a:t>14</a:t>
              </a:r>
              <a:r>
                <a:rPr lang="zh-CN" altLang="en-US" sz="2000" dirty="0">
                  <a:latin typeface="楷体_GB2312" panose="02010609030101010101" pitchFamily="49" charset="-122"/>
                  <a:ea typeface="楷体_GB2312" panose="02010609030101010101" pitchFamily="49" charset="-122"/>
                </a:rPr>
                <a:t>）</a:t>
              </a:r>
              <a:endParaRPr lang="zh-CN" altLang="en-US" sz="2000" dirty="0">
                <a:latin typeface="楷体_GB2312" panose="02010609030101010101" pitchFamily="49" charset="-122"/>
                <a:ea typeface="楷体_GB2312" panose="02010609030101010101" pitchFamily="49" charset="-122"/>
              </a:endParaRPr>
            </a:p>
            <a:p>
              <a:r>
                <a:rPr lang="zh-CN" altLang="en-US" sz="2800" dirty="0">
                  <a:solidFill>
                    <a:srgbClr val="FF0000"/>
                  </a:solidFill>
                  <a:latin typeface="Calibri" panose="020F0502020204030204" pitchFamily="34" charset="0"/>
                  <a:ea typeface="楷体_GB2312" panose="02010609030101010101" pitchFamily="49" charset="-122"/>
                </a:rPr>
                <a:t>②</a:t>
              </a:r>
              <a:r>
                <a:rPr lang="zh-CN" altLang="en-US" sz="2800" dirty="0">
                  <a:solidFill>
                    <a:srgbClr val="FF0000"/>
                  </a:solidFill>
                  <a:latin typeface="楷体_GB2312" panose="02010609030101010101" pitchFamily="49" charset="-122"/>
                  <a:ea typeface="楷体_GB2312" panose="02010609030101010101" pitchFamily="49" charset="-122"/>
                </a:rPr>
                <a:t>活跃期延长</a:t>
              </a:r>
              <a:r>
                <a:rPr lang="en-US" altLang="zh-CN" sz="2800" dirty="0">
                  <a:solidFill>
                    <a:srgbClr val="FF0000"/>
                  </a:solidFill>
                  <a:latin typeface="楷体_GB2312" panose="02010609030101010101" pitchFamily="49" charset="-122"/>
                  <a:ea typeface="楷体_GB2312" panose="02010609030101010101" pitchFamily="49" charset="-122"/>
                </a:rPr>
                <a:t>(6-10cm)   </a:t>
              </a:r>
              <a:r>
                <a:rPr lang="zh-CN" altLang="en-US" sz="2000" dirty="0">
                  <a:latin typeface="楷体_GB2312" panose="02010609030101010101" pitchFamily="49" charset="-122"/>
                  <a:ea typeface="楷体_GB2312" panose="02010609030101010101" pitchFamily="49" charset="-122"/>
                </a:rPr>
                <a:t>扩张速度小于0.5cm/h.</a:t>
              </a:r>
              <a:endParaRPr lang="zh-CN" altLang="en-US" sz="2000" dirty="0">
                <a:latin typeface="楷体_GB2312" panose="02010609030101010101" pitchFamily="49" charset="-122"/>
                <a:ea typeface="楷体_GB2312" panose="02010609030101010101" pitchFamily="49" charset="-122"/>
              </a:endParaRPr>
            </a:p>
            <a:p>
              <a:r>
                <a:rPr lang="zh-CN" altLang="en-US" sz="2800" dirty="0">
                  <a:solidFill>
                    <a:srgbClr val="FF0000"/>
                  </a:solidFill>
                  <a:latin typeface="Calibri" panose="020F0502020204030204" pitchFamily="34" charset="0"/>
                  <a:ea typeface="楷体_GB2312" panose="02010609030101010101" pitchFamily="49" charset="-122"/>
                </a:rPr>
                <a:t>③</a:t>
              </a:r>
              <a:r>
                <a:rPr lang="zh-CN" altLang="en-US" sz="2800" dirty="0">
                  <a:solidFill>
                    <a:srgbClr val="FF0000"/>
                  </a:solidFill>
                  <a:latin typeface="楷体_GB2312" panose="02010609030101010101" pitchFamily="49" charset="-122"/>
                  <a:ea typeface="楷体_GB2312" panose="02010609030101010101" pitchFamily="49" charset="-122"/>
                </a:rPr>
                <a:t>活跃期停滞＞4h</a:t>
              </a:r>
              <a:endParaRPr lang="zh-CN" altLang="en-US" sz="2800" dirty="0">
                <a:solidFill>
                  <a:srgbClr val="FF0000"/>
                </a:solidFill>
                <a:latin typeface="楷体_GB2312" panose="02010609030101010101" pitchFamily="49" charset="-122"/>
                <a:ea typeface="楷体_GB2312" panose="02010609030101010101" pitchFamily="49" charset="-122"/>
              </a:endParaRPr>
            </a:p>
            <a:p>
              <a:r>
                <a:rPr lang="zh-CN" altLang="en-US" sz="2800" dirty="0">
                  <a:solidFill>
                    <a:srgbClr val="FF0000"/>
                  </a:solidFill>
                  <a:latin typeface="Calibri" panose="020F0502020204030204" pitchFamily="34" charset="0"/>
                  <a:ea typeface="楷体_GB2312" panose="02010609030101010101" pitchFamily="49" charset="-122"/>
                </a:rPr>
                <a:t>④</a:t>
              </a:r>
              <a:r>
                <a:rPr lang="zh-CN" altLang="en-US" sz="2800" dirty="0">
                  <a:solidFill>
                    <a:srgbClr val="FF0000"/>
                  </a:solidFill>
                  <a:latin typeface="楷体_GB2312" panose="02010609030101010101" pitchFamily="49" charset="-122"/>
                  <a:ea typeface="楷体_GB2312" panose="02010609030101010101" pitchFamily="49" charset="-122"/>
                </a:rPr>
                <a:t>第二产程延长</a:t>
              </a:r>
              <a:r>
                <a:rPr lang="en-US" altLang="zh-CN" sz="2800" dirty="0">
                  <a:solidFill>
                    <a:srgbClr val="FF0000"/>
                  </a:solidFill>
                  <a:latin typeface="楷体_GB2312" panose="02010609030101010101" pitchFamily="49" charset="-122"/>
                  <a:ea typeface="楷体_GB2312" panose="02010609030101010101" pitchFamily="49" charset="-122"/>
                </a:rPr>
                <a:t>   </a:t>
              </a:r>
              <a:r>
                <a:rPr lang="zh-CN" altLang="en-US" sz="2000" dirty="0">
                  <a:latin typeface="楷体_GB2312" panose="02010609030101010101" pitchFamily="49" charset="-122"/>
                  <a:ea typeface="楷体_GB2312" panose="02010609030101010101" pitchFamily="49" charset="-122"/>
                </a:rPr>
                <a:t>初产妇＞3h，经产妇＞2h。</a:t>
              </a:r>
              <a:endParaRPr lang="zh-CN" altLang="en-US" sz="2000" dirty="0">
                <a:latin typeface="楷体_GB2312" panose="02010609030101010101" pitchFamily="49" charset="-122"/>
                <a:ea typeface="楷体_GB2312" panose="02010609030101010101" pitchFamily="49" charset="-122"/>
              </a:endParaRPr>
            </a:p>
            <a:p>
              <a:r>
                <a:rPr lang="zh-CN" altLang="en-US" sz="2800" dirty="0">
                  <a:solidFill>
                    <a:srgbClr val="FF0000"/>
                  </a:solidFill>
                  <a:latin typeface="Calibri" panose="020F0502020204030204" pitchFamily="34" charset="0"/>
                  <a:ea typeface="楷体_GB2312" panose="02010609030101010101" pitchFamily="49" charset="-122"/>
                </a:rPr>
                <a:t>⑤</a:t>
              </a:r>
              <a:r>
                <a:rPr lang="zh-CN" altLang="en-US" sz="2800" dirty="0">
                  <a:solidFill>
                    <a:srgbClr val="FF0000"/>
                  </a:solidFill>
                  <a:latin typeface="楷体_GB2312" panose="02010609030101010101" pitchFamily="49" charset="-122"/>
                  <a:ea typeface="楷体_GB2312" panose="02010609030101010101" pitchFamily="49" charset="-122"/>
                </a:rPr>
                <a:t>第二产程停滞</a:t>
              </a:r>
              <a:r>
                <a:rPr lang="en-US" altLang="zh-CN" sz="2800" dirty="0">
                  <a:solidFill>
                    <a:srgbClr val="FF0000"/>
                  </a:solidFill>
                  <a:latin typeface="楷体_GB2312" panose="02010609030101010101" pitchFamily="49" charset="-122"/>
                  <a:ea typeface="楷体_GB2312" panose="02010609030101010101" pitchFamily="49" charset="-122"/>
                </a:rPr>
                <a:t>    </a:t>
              </a:r>
              <a:r>
                <a:rPr lang="zh-CN" altLang="en-US" sz="2000" dirty="0">
                  <a:latin typeface="楷体_GB2312" panose="02010609030101010101" pitchFamily="49" charset="-122"/>
                  <a:ea typeface="楷体_GB2312" panose="02010609030101010101" pitchFamily="49" charset="-122"/>
                </a:rPr>
                <a:t>胎头下降无进展达1小时以上</a:t>
              </a:r>
              <a:endParaRPr lang="zh-CN" altLang="en-US" sz="2800" dirty="0">
                <a:latin typeface="楷体_GB2312" panose="02010609030101010101" pitchFamily="49" charset="-122"/>
                <a:ea typeface="楷体_GB2312" panose="02010609030101010101" pitchFamily="49" charset="-122"/>
              </a:endParaRPr>
            </a:p>
          </p:txBody>
        </p:sp>
      </p:grpSp>
      <p:sp>
        <p:nvSpPr>
          <p:cNvPr id="44037" name="矩形 289807"/>
          <p:cNvSpPr/>
          <p:nvPr/>
        </p:nvSpPr>
        <p:spPr>
          <a:xfrm>
            <a:off x="6760845" y="3983673"/>
            <a:ext cx="3579813" cy="519112"/>
          </a:xfrm>
          <a:prstGeom prst="rect">
            <a:avLst/>
          </a:prstGeom>
          <a:noFill/>
          <a:ln w="9525">
            <a:noFill/>
          </a:ln>
        </p:spPr>
        <p:txBody>
          <a:bodyPr wrap="none" anchor="t" anchorCtr="0">
            <a:spAutoFit/>
          </a:bodyPr>
          <a:p>
            <a:r>
              <a:rPr lang="zh-CN" altLang="en-US" sz="2800" dirty="0">
                <a:solidFill>
                  <a:srgbClr val="FF0000"/>
                </a:solidFill>
                <a:latin typeface="楷体_GB2312" panose="02010609030101010101" pitchFamily="49" charset="-122"/>
                <a:ea typeface="楷体_GB2312" panose="02010609030101010101" pitchFamily="49" charset="-122"/>
              </a:rPr>
              <a:t>总产程超过</a:t>
            </a:r>
            <a:r>
              <a:rPr lang="en-US" altLang="zh-CN" sz="2800" dirty="0">
                <a:solidFill>
                  <a:srgbClr val="FF0000"/>
                </a:solidFill>
                <a:latin typeface="楷体_GB2312" panose="02010609030101010101" pitchFamily="49" charset="-122"/>
                <a:ea typeface="楷体_GB2312" panose="02010609030101010101" pitchFamily="49" charset="-122"/>
              </a:rPr>
              <a:t>24h</a:t>
            </a:r>
            <a:r>
              <a:rPr lang="zh-CN" altLang="en-US" sz="2800" dirty="0">
                <a:solidFill>
                  <a:srgbClr val="FF0000"/>
                </a:solidFill>
                <a:latin typeface="楷体_GB2312" panose="02010609030101010101" pitchFamily="49" charset="-122"/>
                <a:ea typeface="楷体_GB2312" panose="02010609030101010101" pitchFamily="49" charset="-122"/>
              </a:rPr>
              <a:t>称滞产</a:t>
            </a:r>
            <a:endParaRPr lang="zh-CN" altLang="en-US" sz="2800" dirty="0">
              <a:solidFill>
                <a:srgbClr val="FF0000"/>
              </a:solidFill>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子宫收缩乏力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5059" name="矩形 290826"/>
          <p:cNvSpPr/>
          <p:nvPr/>
        </p:nvSpPr>
        <p:spPr>
          <a:xfrm>
            <a:off x="850900" y="1299845"/>
            <a:ext cx="10372725" cy="3538220"/>
          </a:xfrm>
          <a:prstGeom prst="rect">
            <a:avLst/>
          </a:prstGeom>
          <a:noFill/>
          <a:ln w="9525">
            <a:noFill/>
          </a:ln>
        </p:spPr>
        <p:txBody>
          <a:bodyPr wrap="square" anchor="t" anchorCtr="0">
            <a:spAutoFit/>
          </a:bodyPr>
          <a:p>
            <a:r>
              <a:rPr lang="en-US" altLang="zh-CN" sz="2800" dirty="0">
                <a:solidFill>
                  <a:schemeClr val="tx2"/>
                </a:solidFill>
                <a:latin typeface="楷体_GB2312" panose="02010609030101010101" pitchFamily="49" charset="-122"/>
                <a:ea typeface="楷体_GB2312" panose="02010609030101010101" pitchFamily="49" charset="-122"/>
              </a:rPr>
              <a:t>   4.</a:t>
            </a:r>
            <a:r>
              <a:rPr lang="zh-CN" altLang="en-US" sz="2800" dirty="0">
                <a:solidFill>
                  <a:schemeClr val="tx2"/>
                </a:solidFill>
                <a:latin typeface="楷体_GB2312" panose="02010609030101010101" pitchFamily="49" charset="-122"/>
                <a:ea typeface="楷体_GB2312" panose="02010609030101010101" pitchFamily="49" charset="-122"/>
              </a:rPr>
              <a:t>对母儿的影响</a:t>
            </a:r>
            <a:endParaRPr lang="zh-CN" altLang="en-US" sz="2800" dirty="0">
              <a:solidFill>
                <a:schemeClr val="tx2"/>
              </a:solidFill>
              <a:latin typeface="楷体_GB2312" panose="02010609030101010101" pitchFamily="49" charset="-122"/>
              <a:ea typeface="楷体_GB2312" panose="02010609030101010101" pitchFamily="49" charset="-122"/>
            </a:endParaRPr>
          </a:p>
          <a:p>
            <a:r>
              <a:rPr lang="zh-CN" altLang="en-US" sz="2800" dirty="0">
                <a:latin typeface="楷体_GB2312" panose="02010609030101010101" pitchFamily="49" charset="-122"/>
                <a:ea typeface="楷体_GB2312" panose="02010609030101010101" pitchFamily="49" charset="-122"/>
              </a:rPr>
              <a:t> </a:t>
            </a:r>
            <a:r>
              <a:rPr lang="zh-CN" altLang="en-US" sz="2800" dirty="0">
                <a:solidFill>
                  <a:schemeClr val="hlink"/>
                </a:solidFill>
                <a:latin typeface="楷体_GB2312" panose="02010609030101010101" pitchFamily="49" charset="-122"/>
                <a:ea typeface="楷体_GB2312" panose="02010609030101010101" pitchFamily="49" charset="-122"/>
              </a:rPr>
              <a:t>（</a:t>
            </a:r>
            <a:r>
              <a:rPr lang="en-US" altLang="zh-CN" sz="2800" dirty="0">
                <a:solidFill>
                  <a:schemeClr val="hlink"/>
                </a:solidFill>
                <a:latin typeface="楷体_GB2312" panose="02010609030101010101" pitchFamily="49" charset="-122"/>
                <a:ea typeface="楷体_GB2312" panose="02010609030101010101" pitchFamily="49" charset="-122"/>
              </a:rPr>
              <a:t>1</a:t>
            </a:r>
            <a:r>
              <a:rPr lang="zh-CN" altLang="en-US" sz="2800" dirty="0">
                <a:solidFill>
                  <a:schemeClr val="hlink"/>
                </a:solidFill>
                <a:latin typeface="楷体_GB2312" panose="02010609030101010101" pitchFamily="49" charset="-122"/>
                <a:ea typeface="楷体_GB2312" panose="02010609030101010101" pitchFamily="49" charset="-122"/>
              </a:rPr>
              <a:t>）对产妇的影响：</a:t>
            </a:r>
            <a:endParaRPr lang="zh-CN" altLang="en-US" sz="2800" dirty="0">
              <a:solidFill>
                <a:schemeClr val="hlink"/>
              </a:solidFill>
              <a:latin typeface="楷体_GB2312" panose="02010609030101010101" pitchFamily="49" charset="-122"/>
              <a:ea typeface="楷体_GB2312" panose="02010609030101010101" pitchFamily="49" charset="-122"/>
            </a:endParaRPr>
          </a:p>
          <a:p>
            <a:r>
              <a:rPr lang="en-US" altLang="zh-CN" sz="2800" dirty="0">
                <a:latin typeface="楷体_GB2312" panose="02010609030101010101" pitchFamily="49" charset="-122"/>
                <a:ea typeface="楷体_GB2312" panose="02010609030101010101" pitchFamily="49" charset="-122"/>
              </a:rPr>
              <a:t>   </a:t>
            </a:r>
            <a:r>
              <a:rPr lang="en-US" altLang="zh-CN" sz="2800" dirty="0">
                <a:solidFill>
                  <a:srgbClr val="0066FF"/>
                </a:solidFill>
                <a:latin typeface="楷体_GB2312" panose="02010609030101010101" pitchFamily="49" charset="-122"/>
                <a:ea typeface="楷体_GB2312" panose="02010609030101010101" pitchFamily="49" charset="-122"/>
              </a:rPr>
              <a:t>1</a:t>
            </a:r>
            <a:r>
              <a:rPr lang="zh-CN" altLang="en-US" sz="2800" dirty="0">
                <a:solidFill>
                  <a:srgbClr val="0066FF"/>
                </a:solidFill>
                <a:latin typeface="楷体_GB2312" panose="02010609030101010101" pitchFamily="49" charset="-122"/>
                <a:ea typeface="楷体_GB2312" panose="02010609030101010101" pitchFamily="49" charset="-122"/>
              </a:rPr>
              <a:t>）体力消耗：</a:t>
            </a:r>
            <a:r>
              <a:rPr lang="zh-CN" altLang="en-US" sz="2800" dirty="0">
                <a:latin typeface="楷体_GB2312" panose="02010609030101010101" pitchFamily="49" charset="-122"/>
                <a:ea typeface="楷体_GB2312" panose="02010609030101010101" pitchFamily="49" charset="-122"/>
              </a:rPr>
              <a:t>由于产程延长，产妇休息不好，进食少，</a:t>
            </a:r>
            <a:r>
              <a:rPr lang="zh-CN" altLang="en-US" sz="2800" dirty="0">
                <a:solidFill>
                  <a:srgbClr val="FF0000"/>
                </a:solidFill>
                <a:latin typeface="楷体_GB2312" panose="02010609030101010101" pitchFamily="49" charset="-122"/>
                <a:ea typeface="楷体_GB2312" panose="02010609030101010101" pitchFamily="49" charset="-122"/>
              </a:rPr>
              <a:t>体力消耗大，</a:t>
            </a:r>
            <a:r>
              <a:rPr lang="zh-CN" altLang="en-US" sz="2800" dirty="0">
                <a:latin typeface="楷体_GB2312" panose="02010609030101010101" pitchFamily="49" charset="-122"/>
                <a:ea typeface="楷体_GB2312" panose="02010609030101010101" pitchFamily="49" charset="-122"/>
              </a:rPr>
              <a:t>精神疲惫，可出现肠胀气、尿潴留等，加重宫缩乏力，严重时可引起脱水、酸中毒等使产妇衰竭。</a:t>
            </a:r>
            <a:endParaRPr lang="zh-CN" altLang="en-US" sz="2800" dirty="0">
              <a:latin typeface="楷体_GB2312" panose="02010609030101010101" pitchFamily="49" charset="-122"/>
              <a:ea typeface="楷体_GB2312" panose="02010609030101010101" pitchFamily="49" charset="-122"/>
            </a:endParaRPr>
          </a:p>
          <a:p>
            <a:r>
              <a:rPr lang="en-US" altLang="zh-CN" sz="2800" dirty="0">
                <a:latin typeface="楷体_GB2312" panose="02010609030101010101" pitchFamily="49" charset="-122"/>
                <a:ea typeface="楷体_GB2312" panose="02010609030101010101" pitchFamily="49" charset="-122"/>
              </a:rPr>
              <a:t>  </a:t>
            </a:r>
            <a:r>
              <a:rPr lang="en-US" altLang="zh-CN" sz="2800" dirty="0">
                <a:solidFill>
                  <a:srgbClr val="0066FF"/>
                </a:solidFill>
                <a:latin typeface="楷体_GB2312" panose="02010609030101010101" pitchFamily="49" charset="-122"/>
                <a:ea typeface="楷体_GB2312" panose="02010609030101010101" pitchFamily="49" charset="-122"/>
              </a:rPr>
              <a:t> 2</a:t>
            </a:r>
            <a:r>
              <a:rPr lang="zh-CN" altLang="en-US" sz="2800" dirty="0">
                <a:solidFill>
                  <a:srgbClr val="0066FF"/>
                </a:solidFill>
                <a:latin typeface="楷体_GB2312" panose="02010609030101010101" pitchFamily="49" charset="-122"/>
                <a:ea typeface="楷体_GB2312" panose="02010609030101010101" pitchFamily="49" charset="-122"/>
              </a:rPr>
              <a:t>）产伤：</a:t>
            </a:r>
            <a:r>
              <a:rPr lang="zh-CN" altLang="en-US" sz="2800" dirty="0">
                <a:latin typeface="楷体_GB2312" panose="02010609030101010101" pitchFamily="49" charset="-122"/>
                <a:ea typeface="楷体_GB2312" panose="02010609030101010101" pitchFamily="49" charset="-122"/>
              </a:rPr>
              <a:t>由于第二产程延长，膀胱较长时间被压迫于胎先露</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特别是胎头</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与耻骨联合之间，可导致局部组织缺血、水肿和坏死，形成</a:t>
            </a:r>
            <a:r>
              <a:rPr lang="zh-CN" altLang="en-US" sz="2800" dirty="0">
                <a:solidFill>
                  <a:srgbClr val="FF0000"/>
                </a:solidFill>
                <a:latin typeface="楷体_GB2312" panose="02010609030101010101" pitchFamily="49" charset="-122"/>
                <a:ea typeface="楷体_GB2312" panose="02010609030101010101" pitchFamily="49" charset="-122"/>
              </a:rPr>
              <a:t>膀胱阴道瘘或尿道阴道瘘。</a:t>
            </a:r>
            <a:endParaRPr lang="zh-CN" altLang="en-US" sz="2800" dirty="0">
              <a:solidFill>
                <a:srgbClr val="FF0000"/>
              </a:solidFill>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子宫收缩乏力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6083" name="矩形 291846"/>
          <p:cNvSpPr/>
          <p:nvPr/>
        </p:nvSpPr>
        <p:spPr>
          <a:xfrm>
            <a:off x="948055" y="1707515"/>
            <a:ext cx="10062845" cy="3969385"/>
          </a:xfrm>
          <a:prstGeom prst="rect">
            <a:avLst/>
          </a:prstGeom>
          <a:noFill/>
          <a:ln w="9525">
            <a:noFill/>
          </a:ln>
        </p:spPr>
        <p:txBody>
          <a:bodyPr wrap="square" anchor="t" anchorCtr="0">
            <a:spAutoFit/>
          </a:bodyPr>
          <a:p>
            <a:r>
              <a:rPr lang="en-US" altLang="zh-CN" sz="2800" dirty="0">
                <a:latin typeface="楷体_GB2312" panose="02010609030101010101" pitchFamily="49" charset="-122"/>
                <a:ea typeface="楷体_GB2312" panose="02010609030101010101" pitchFamily="49" charset="-122"/>
              </a:rPr>
              <a:t> </a:t>
            </a:r>
            <a:r>
              <a:rPr lang="en-US" altLang="zh-CN" sz="2800" dirty="0">
                <a:solidFill>
                  <a:srgbClr val="0066FF"/>
                </a:solidFill>
                <a:latin typeface="楷体_GB2312" panose="02010609030101010101" pitchFamily="49" charset="-122"/>
                <a:ea typeface="楷体_GB2312" panose="02010609030101010101" pitchFamily="49" charset="-122"/>
              </a:rPr>
              <a:t>  3</a:t>
            </a:r>
            <a:r>
              <a:rPr lang="zh-CN" altLang="en-US" sz="2800" dirty="0">
                <a:solidFill>
                  <a:srgbClr val="0066FF"/>
                </a:solidFill>
                <a:latin typeface="楷体_GB2312" panose="02010609030101010101" pitchFamily="49" charset="-122"/>
                <a:ea typeface="楷体_GB2312" panose="02010609030101010101" pitchFamily="49" charset="-122"/>
              </a:rPr>
              <a:t>）产后感染：</a:t>
            </a:r>
            <a:r>
              <a:rPr lang="zh-CN" altLang="en-US" sz="2800" dirty="0">
                <a:latin typeface="楷体_GB2312" panose="02010609030101010101" pitchFamily="49" charset="-122"/>
                <a:ea typeface="楷体_GB2312" panose="02010609030101010101" pitchFamily="49" charset="-122"/>
              </a:rPr>
              <a:t>产程延长使肛查或阴道检查次数增加、胎膜早破、产后出血等均使感染机会增加。</a:t>
            </a:r>
            <a:endParaRPr lang="en-US" altLang="zh-CN" sz="2800" dirty="0">
              <a:latin typeface="楷体_GB2312" panose="02010609030101010101" pitchFamily="49" charset="-122"/>
              <a:ea typeface="楷体_GB2312" panose="02010609030101010101" pitchFamily="49" charset="-122"/>
            </a:endParaRPr>
          </a:p>
          <a:p>
            <a:r>
              <a:rPr lang="en-US" altLang="zh-CN" sz="2800" dirty="0">
                <a:latin typeface="楷体_GB2312" panose="02010609030101010101" pitchFamily="49" charset="-122"/>
                <a:ea typeface="楷体_GB2312" panose="02010609030101010101" pitchFamily="49" charset="-122"/>
              </a:rPr>
              <a:t> </a:t>
            </a:r>
            <a:r>
              <a:rPr lang="en-US" altLang="zh-CN" sz="2800" dirty="0">
                <a:solidFill>
                  <a:srgbClr val="0066FF"/>
                </a:solidFill>
                <a:latin typeface="楷体_GB2312" panose="02010609030101010101" pitchFamily="49" charset="-122"/>
                <a:ea typeface="楷体_GB2312" panose="02010609030101010101" pitchFamily="49" charset="-122"/>
              </a:rPr>
              <a:t>  4</a:t>
            </a:r>
            <a:r>
              <a:rPr lang="zh-CN" altLang="en-US" sz="2800" dirty="0">
                <a:solidFill>
                  <a:srgbClr val="0066FF"/>
                </a:solidFill>
                <a:latin typeface="楷体_GB2312" panose="02010609030101010101" pitchFamily="49" charset="-122"/>
                <a:ea typeface="楷体_GB2312" panose="02010609030101010101" pitchFamily="49" charset="-122"/>
              </a:rPr>
              <a:t>）产后出血：</a:t>
            </a:r>
            <a:r>
              <a:rPr lang="zh-CN" altLang="en-US" sz="2800" dirty="0">
                <a:latin typeface="楷体_GB2312" panose="02010609030101010101" pitchFamily="49" charset="-122"/>
                <a:ea typeface="楷体_GB2312" panose="02010609030101010101" pitchFamily="49" charset="-122"/>
              </a:rPr>
              <a:t>宫缩乏力，影响胎盘剥离娩出和子宫壁的血窦关闭，容易引起产后出血。</a:t>
            </a:r>
            <a:endParaRPr lang="zh-CN" altLang="en-US" sz="2800" dirty="0">
              <a:latin typeface="楷体_GB2312" panose="02010609030101010101" pitchFamily="49" charset="-122"/>
              <a:ea typeface="楷体_GB2312" panose="02010609030101010101" pitchFamily="49" charset="-122"/>
            </a:endParaRPr>
          </a:p>
          <a:p>
            <a:r>
              <a:rPr lang="zh-CN" altLang="en-US" sz="2800" dirty="0">
                <a:solidFill>
                  <a:schemeClr val="hlink"/>
                </a:solidFill>
                <a:latin typeface="楷体_GB2312" panose="02010609030101010101" pitchFamily="49" charset="-122"/>
                <a:ea typeface="楷体_GB2312" panose="02010609030101010101" pitchFamily="49" charset="-122"/>
              </a:rPr>
              <a:t>（</a:t>
            </a:r>
            <a:r>
              <a:rPr lang="en-US" altLang="zh-CN" sz="2800" dirty="0">
                <a:solidFill>
                  <a:schemeClr val="hlink"/>
                </a:solidFill>
                <a:latin typeface="楷体_GB2312" panose="02010609030101010101" pitchFamily="49" charset="-122"/>
                <a:ea typeface="楷体_GB2312" panose="02010609030101010101" pitchFamily="49" charset="-122"/>
              </a:rPr>
              <a:t>2</a:t>
            </a:r>
            <a:r>
              <a:rPr lang="zh-CN" altLang="en-US" sz="2800" dirty="0">
                <a:solidFill>
                  <a:schemeClr val="hlink"/>
                </a:solidFill>
                <a:latin typeface="楷体_GB2312" panose="02010609030101010101" pitchFamily="49" charset="-122"/>
                <a:ea typeface="楷体_GB2312" panose="02010609030101010101" pitchFamily="49" charset="-122"/>
              </a:rPr>
              <a:t>）对胎儿的影响：</a:t>
            </a:r>
            <a:endParaRPr lang="zh-CN" altLang="en-US" sz="2800" dirty="0">
              <a:solidFill>
                <a:schemeClr val="hlink"/>
              </a:solidFill>
              <a:latin typeface="楷体_GB2312" panose="02010609030101010101" pitchFamily="49" charset="-122"/>
              <a:ea typeface="楷体_GB2312" panose="02010609030101010101" pitchFamily="49" charset="-122"/>
            </a:endParaRPr>
          </a:p>
          <a:p>
            <a:r>
              <a:rPr lang="zh-CN" altLang="en-US" sz="2800" dirty="0">
                <a:latin typeface="楷体_GB2312" panose="02010609030101010101" pitchFamily="49" charset="-122"/>
                <a:ea typeface="楷体_GB2312" panose="02010609030101010101" pitchFamily="49" charset="-122"/>
              </a:rPr>
              <a:t>    产程延长，宫缩不协调可致胎儿</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胎盘循环障碍，胎儿供氧不足。若合并胎膜早破更易造成脐带受压或脱垂，导致</a:t>
            </a:r>
            <a:r>
              <a:rPr lang="zh-CN" altLang="en-US" sz="2800" dirty="0">
                <a:solidFill>
                  <a:srgbClr val="FF0000"/>
                </a:solidFill>
                <a:latin typeface="楷体_GB2312" panose="02010609030101010101" pitchFamily="49" charset="-122"/>
                <a:ea typeface="楷体_GB2312" panose="02010609030101010101" pitchFamily="49" charset="-122"/>
              </a:rPr>
              <a:t>胎儿窘迫甚至死亡；</a:t>
            </a:r>
            <a:r>
              <a:rPr lang="zh-CN" altLang="en-US" sz="2800" dirty="0">
                <a:latin typeface="楷体_GB2312" panose="02010609030101010101" pitchFamily="49" charset="-122"/>
                <a:ea typeface="楷体_GB2312" panose="02010609030101010101" pitchFamily="49" charset="-122"/>
              </a:rPr>
              <a:t>由于产程异常，增加手术产机会，新生儿产伤增加。</a:t>
            </a:r>
            <a:endParaRPr lang="zh-CN" altLang="en-US" sz="2800"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子宫收缩乏力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985520" y="1298575"/>
            <a:ext cx="10353675" cy="4450080"/>
            <a:chOff x="840" y="1223"/>
            <a:chExt cx="13080" cy="7008"/>
          </a:xfrm>
        </p:grpSpPr>
        <p:sp>
          <p:nvSpPr>
            <p:cNvPr id="47107" name="矩形 292870"/>
            <p:cNvSpPr/>
            <p:nvPr/>
          </p:nvSpPr>
          <p:spPr>
            <a:xfrm>
              <a:off x="960" y="1223"/>
              <a:ext cx="5918" cy="822"/>
            </a:xfrm>
            <a:prstGeom prst="rect">
              <a:avLst/>
            </a:prstGeom>
            <a:noFill/>
            <a:ln w="9525">
              <a:noFill/>
            </a:ln>
          </p:spPr>
          <p:txBody>
            <a:bodyPr wrap="square" anchor="t" anchorCtr="0">
              <a:spAutoFit/>
            </a:bodyPr>
            <a:p>
              <a:r>
                <a:rPr lang="zh-CN" altLang="en-US" sz="2800" dirty="0">
                  <a:solidFill>
                    <a:srgbClr val="FF0000"/>
                  </a:solidFill>
                  <a:latin typeface="楷体_GB2312" panose="02010609030101010101" pitchFamily="49" charset="-122"/>
                  <a:ea typeface="楷体_GB2312" panose="02010609030101010101" pitchFamily="49" charset="-122"/>
                </a:rPr>
                <a:t>（三）心理与社会状况</a:t>
              </a:r>
              <a:endParaRPr lang="zh-CN" altLang="en-US" sz="2800" dirty="0">
                <a:solidFill>
                  <a:srgbClr val="FF0000"/>
                </a:solidFill>
                <a:latin typeface="楷体_GB2312" panose="02010609030101010101" pitchFamily="49" charset="-122"/>
                <a:ea typeface="楷体_GB2312" panose="02010609030101010101" pitchFamily="49" charset="-122"/>
              </a:endParaRPr>
            </a:p>
          </p:txBody>
        </p:sp>
        <p:sp>
          <p:nvSpPr>
            <p:cNvPr id="47108" name="矩形 292871"/>
            <p:cNvSpPr/>
            <p:nvPr/>
          </p:nvSpPr>
          <p:spPr>
            <a:xfrm>
              <a:off x="840" y="2155"/>
              <a:ext cx="12610" cy="2179"/>
            </a:xfrm>
            <a:prstGeom prst="rect">
              <a:avLst/>
            </a:prstGeom>
            <a:noFill/>
            <a:ln w="9525">
              <a:noFill/>
            </a:ln>
          </p:spPr>
          <p:txBody>
            <a:bodyPr wrap="square" anchor="t" anchorCtr="0">
              <a:spAutoFit/>
            </a:bodyPr>
            <a:p>
              <a:r>
                <a:rPr lang="zh-CN" altLang="en-US" sz="2800" dirty="0">
                  <a:latin typeface="Arial" panose="020B0604020202020204" pitchFamily="34" charset="0"/>
                  <a:ea typeface="楷体_GB2312" panose="02010609030101010101" pitchFamily="49" charset="-122"/>
                </a:rPr>
                <a:t>       由于产程长，产妇及家属表现出过度</a:t>
              </a:r>
              <a:r>
                <a:rPr lang="zh-CN" altLang="en-US" sz="2800" dirty="0">
                  <a:solidFill>
                    <a:schemeClr val="hlink"/>
                  </a:solidFill>
                  <a:latin typeface="Arial" panose="020B0604020202020204" pitchFamily="34" charset="0"/>
                  <a:ea typeface="楷体_GB2312" panose="02010609030101010101" pitchFamily="49" charset="-122"/>
                </a:rPr>
                <a:t>焦虑、</a:t>
              </a:r>
              <a:endParaRPr lang="zh-CN" altLang="en-US" sz="2800" dirty="0">
                <a:solidFill>
                  <a:schemeClr val="hlink"/>
                </a:solidFill>
                <a:latin typeface="Arial" panose="020B0604020202020204" pitchFamily="34" charset="0"/>
                <a:ea typeface="楷体_GB2312" panose="02010609030101010101" pitchFamily="49" charset="-122"/>
              </a:endParaRPr>
            </a:p>
            <a:p>
              <a:r>
                <a:rPr lang="zh-CN" altLang="en-US" sz="2800" dirty="0">
                  <a:solidFill>
                    <a:schemeClr val="hlink"/>
                  </a:solidFill>
                  <a:latin typeface="Arial" panose="020B0604020202020204" pitchFamily="34" charset="0"/>
                  <a:ea typeface="楷体_GB2312" panose="02010609030101010101" pitchFamily="49" charset="-122"/>
                </a:rPr>
                <a:t>恐惧，担心母儿安危，对经阴道分娩失去信心，</a:t>
              </a:r>
              <a:r>
                <a:rPr lang="zh-CN" altLang="en-US" sz="2800" dirty="0">
                  <a:latin typeface="Arial" panose="020B0604020202020204" pitchFamily="34" charset="0"/>
                  <a:ea typeface="楷体_GB2312" panose="02010609030101010101" pitchFamily="49" charset="-122"/>
                </a:rPr>
                <a:t>请</a:t>
              </a:r>
              <a:endParaRPr lang="zh-CN" altLang="en-US" sz="2800" dirty="0">
                <a:latin typeface="Arial" panose="020B0604020202020204" pitchFamily="34" charset="0"/>
                <a:ea typeface="楷体_GB2312" panose="02010609030101010101" pitchFamily="49" charset="-122"/>
              </a:endParaRPr>
            </a:p>
            <a:p>
              <a:r>
                <a:rPr lang="zh-CN" altLang="en-US" sz="2800" dirty="0">
                  <a:latin typeface="Arial" panose="020B0604020202020204" pitchFamily="34" charset="0"/>
                  <a:ea typeface="楷体_GB2312" panose="02010609030101010101" pitchFamily="49" charset="-122"/>
                </a:rPr>
                <a:t>求医护人员帮助，尽快结束分娩。</a:t>
              </a:r>
              <a:endParaRPr lang="zh-CN" altLang="en-US" sz="2800" dirty="0">
                <a:latin typeface="Arial" panose="020B0604020202020204" pitchFamily="34" charset="0"/>
                <a:ea typeface="楷体_GB2312" panose="02010609030101010101" pitchFamily="49" charset="-122"/>
              </a:endParaRPr>
            </a:p>
          </p:txBody>
        </p:sp>
        <p:sp>
          <p:nvSpPr>
            <p:cNvPr id="47109" name="矩形 292872"/>
            <p:cNvSpPr/>
            <p:nvPr/>
          </p:nvSpPr>
          <p:spPr>
            <a:xfrm>
              <a:off x="1080" y="4523"/>
              <a:ext cx="4230" cy="822"/>
            </a:xfrm>
            <a:prstGeom prst="rect">
              <a:avLst/>
            </a:prstGeom>
            <a:noFill/>
            <a:ln w="9525">
              <a:noFill/>
            </a:ln>
          </p:spPr>
          <p:txBody>
            <a:bodyPr wrap="square" anchor="t" anchorCtr="0">
              <a:spAutoFit/>
            </a:bodyPr>
            <a:p>
              <a:r>
                <a:rPr lang="zh-CN" altLang="en-US" sz="2800" dirty="0">
                  <a:solidFill>
                    <a:srgbClr val="FF0000"/>
                  </a:solidFill>
                  <a:latin typeface="楷体_GB2312" panose="02010609030101010101" pitchFamily="49" charset="-122"/>
                  <a:ea typeface="楷体_GB2312" panose="02010609030101010101" pitchFamily="49" charset="-122"/>
                </a:rPr>
                <a:t>（四）辅助检查</a:t>
              </a:r>
              <a:endParaRPr lang="zh-CN" altLang="en-US" sz="2800" dirty="0">
                <a:solidFill>
                  <a:srgbClr val="FF0000"/>
                </a:solidFill>
                <a:latin typeface="楷体_GB2312" panose="02010609030101010101" pitchFamily="49" charset="-122"/>
                <a:ea typeface="楷体_GB2312" panose="02010609030101010101" pitchFamily="49" charset="-122"/>
              </a:endParaRPr>
            </a:p>
          </p:txBody>
        </p:sp>
        <p:sp>
          <p:nvSpPr>
            <p:cNvPr id="47110" name="矩形 292873"/>
            <p:cNvSpPr/>
            <p:nvPr/>
          </p:nvSpPr>
          <p:spPr>
            <a:xfrm>
              <a:off x="1080" y="5373"/>
              <a:ext cx="12840" cy="2858"/>
            </a:xfrm>
            <a:prstGeom prst="rect">
              <a:avLst/>
            </a:prstGeom>
            <a:noFill/>
            <a:ln w="9525">
              <a:noFill/>
            </a:ln>
          </p:spPr>
          <p:txBody>
            <a:bodyPr anchor="t" anchorCtr="0">
              <a:spAutoFit/>
            </a:bodyPr>
            <a:p>
              <a:r>
                <a:rPr lang="en-US" altLang="zh-CN" sz="2800" dirty="0">
                  <a:solidFill>
                    <a:schemeClr val="tx2"/>
                  </a:solidFill>
                  <a:latin typeface="楷体_GB2312" panose="02010609030101010101" pitchFamily="49" charset="-122"/>
                  <a:ea typeface="楷体_GB2312" panose="02010609030101010101" pitchFamily="49" charset="-122"/>
                </a:rPr>
                <a:t>   1.</a:t>
              </a:r>
              <a:r>
                <a:rPr lang="zh-CN" altLang="en-US" sz="2800" dirty="0">
                  <a:solidFill>
                    <a:schemeClr val="tx2"/>
                  </a:solidFill>
                  <a:latin typeface="楷体_GB2312" panose="02010609030101010101" pitchFamily="49" charset="-122"/>
                  <a:ea typeface="楷体_GB2312" panose="02010609030101010101" pitchFamily="49" charset="-122"/>
                </a:rPr>
                <a:t>监测宫缩</a:t>
              </a:r>
              <a:r>
                <a:rPr lang="zh-CN" altLang="en-US" sz="2800" dirty="0">
                  <a:latin typeface="楷体_GB2312" panose="02010609030101010101" pitchFamily="49" charset="-122"/>
                  <a:ea typeface="楷体_GB2312" panose="02010609030101010101" pitchFamily="49" charset="-122"/>
                </a:rPr>
                <a:t>  用胎儿电子监护仪监测宫缩的节律性、强度和频率，了解胎心改变与宫缩的关系。</a:t>
              </a:r>
              <a:endParaRPr lang="zh-CN" altLang="en-US" sz="2800" dirty="0">
                <a:latin typeface="楷体_GB2312" panose="02010609030101010101" pitchFamily="49" charset="-122"/>
                <a:ea typeface="楷体_GB2312" panose="02010609030101010101" pitchFamily="49" charset="-122"/>
              </a:endParaRPr>
            </a:p>
            <a:p>
              <a:r>
                <a:rPr lang="en-US" altLang="zh-CN" sz="2800" dirty="0">
                  <a:solidFill>
                    <a:schemeClr val="tx2"/>
                  </a:solidFill>
                  <a:latin typeface="楷体_GB2312" panose="02010609030101010101" pitchFamily="49" charset="-122"/>
                  <a:ea typeface="楷体_GB2312" panose="02010609030101010101" pitchFamily="49" charset="-122"/>
                </a:rPr>
                <a:t>   2.</a:t>
              </a:r>
              <a:r>
                <a:rPr lang="zh-CN" altLang="en-US" sz="2800" dirty="0">
                  <a:solidFill>
                    <a:schemeClr val="tx2"/>
                  </a:solidFill>
                  <a:latin typeface="楷体_GB2312" panose="02010609030101010101" pitchFamily="49" charset="-122"/>
                  <a:ea typeface="楷体_GB2312" panose="02010609030101010101" pitchFamily="49" charset="-122"/>
                </a:rPr>
                <a:t>实验室检查</a:t>
              </a:r>
              <a:r>
                <a:rPr lang="zh-CN" altLang="en-US" sz="2800" dirty="0">
                  <a:latin typeface="楷体_GB2312" panose="02010609030101010101" pitchFamily="49" charset="-122"/>
                  <a:ea typeface="楷体_GB2312" panose="02010609030101010101" pitchFamily="49" charset="-122"/>
                </a:rPr>
                <a:t>  可出现尿酮体阳性，电解质紊乱，二氧化碳结合力降低等。</a:t>
              </a:r>
              <a:endParaRPr lang="zh-CN" altLang="en-US" sz="2800" dirty="0">
                <a:latin typeface="楷体_GB2312" panose="02010609030101010101" pitchFamily="49" charset="-122"/>
                <a:ea typeface="楷体_GB2312" panose="0201060903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子宫收缩乏力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8131" name="矩形 293897"/>
          <p:cNvSpPr/>
          <p:nvPr/>
        </p:nvSpPr>
        <p:spPr>
          <a:xfrm>
            <a:off x="946785" y="1295400"/>
            <a:ext cx="10290810" cy="3107690"/>
          </a:xfrm>
          <a:prstGeom prst="rect">
            <a:avLst/>
          </a:prstGeom>
          <a:noFill/>
          <a:ln w="9525">
            <a:noFill/>
          </a:ln>
        </p:spPr>
        <p:txBody>
          <a:bodyPr wrap="square" anchor="t" anchorCtr="0">
            <a:spAutoFit/>
          </a:bodyPr>
          <a:p>
            <a:r>
              <a:rPr lang="zh-CN" altLang="en-US" sz="2800" dirty="0">
                <a:solidFill>
                  <a:srgbClr val="FF0000"/>
                </a:solidFill>
                <a:latin typeface="楷体_GB2312" panose="02010609030101010101" pitchFamily="49" charset="-122"/>
                <a:ea typeface="楷体_GB2312" panose="02010609030101010101" pitchFamily="49" charset="-122"/>
              </a:rPr>
              <a:t>（五）处理要点</a:t>
            </a:r>
            <a:endParaRPr lang="zh-CN" altLang="en-US" sz="2800" dirty="0">
              <a:solidFill>
                <a:srgbClr val="FF0000"/>
              </a:solidFill>
              <a:latin typeface="楷体_GB2312" panose="02010609030101010101" pitchFamily="49" charset="-122"/>
              <a:ea typeface="楷体_GB2312" panose="02010609030101010101" pitchFamily="49" charset="-122"/>
            </a:endParaRPr>
          </a:p>
          <a:p>
            <a:r>
              <a:rPr lang="en-US" altLang="zh-CN" sz="2800" dirty="0">
                <a:latin typeface="楷体_GB2312" panose="02010609030101010101" pitchFamily="49" charset="-122"/>
                <a:ea typeface="楷体_GB2312" panose="02010609030101010101" pitchFamily="49" charset="-122"/>
              </a:rPr>
              <a:t>  1.</a:t>
            </a:r>
            <a:r>
              <a:rPr lang="zh-CN" altLang="en-US" sz="2800" dirty="0">
                <a:latin typeface="楷体_GB2312" panose="02010609030101010101" pitchFamily="49" charset="-122"/>
                <a:ea typeface="楷体_GB2312" panose="02010609030101010101" pitchFamily="49" charset="-122"/>
              </a:rPr>
              <a:t>有明显头盆不称者应行剖宫产术。</a:t>
            </a:r>
            <a:endParaRPr lang="zh-CN" altLang="en-US" sz="2800" dirty="0">
              <a:latin typeface="楷体_GB2312" panose="02010609030101010101" pitchFamily="49" charset="-122"/>
              <a:ea typeface="楷体_GB2312" panose="02010609030101010101" pitchFamily="49" charset="-122"/>
            </a:endParaRPr>
          </a:p>
          <a:p>
            <a:r>
              <a:rPr lang="en-US" altLang="zh-CN" sz="2800" dirty="0">
                <a:latin typeface="楷体_GB2312" panose="02010609030101010101" pitchFamily="49" charset="-122"/>
                <a:ea typeface="楷体_GB2312" panose="02010609030101010101" pitchFamily="49" charset="-122"/>
              </a:rPr>
              <a:t>  2.</a:t>
            </a:r>
            <a:r>
              <a:rPr lang="zh-CN" altLang="en-US" sz="2800" dirty="0">
                <a:latin typeface="楷体_GB2312" panose="02010609030101010101" pitchFamily="49" charset="-122"/>
                <a:ea typeface="楷体_GB2312" panose="02010609030101010101" pitchFamily="49" charset="-122"/>
              </a:rPr>
              <a:t>协调性宫缩乏力者，改善产妇全身状况，</a:t>
            </a:r>
            <a:r>
              <a:rPr lang="zh-CN" altLang="en-US" sz="2800" dirty="0">
                <a:solidFill>
                  <a:srgbClr val="FF0000"/>
                </a:solidFill>
                <a:latin typeface="楷体_GB2312" panose="02010609030101010101" pitchFamily="49" charset="-122"/>
                <a:ea typeface="楷体_GB2312" panose="02010609030101010101" pitchFamily="49" charset="-122"/>
              </a:rPr>
              <a:t>加强</a:t>
            </a:r>
            <a:endParaRPr lang="zh-CN" altLang="en-US" sz="2800" dirty="0">
              <a:solidFill>
                <a:srgbClr val="FF0000"/>
              </a:solidFill>
              <a:latin typeface="楷体_GB2312" panose="02010609030101010101" pitchFamily="49" charset="-122"/>
              <a:ea typeface="楷体_GB2312" panose="02010609030101010101" pitchFamily="49" charset="-122"/>
            </a:endParaRPr>
          </a:p>
          <a:p>
            <a:r>
              <a:rPr lang="zh-CN" altLang="en-US" sz="2800" dirty="0">
                <a:solidFill>
                  <a:srgbClr val="FF0000"/>
                </a:solidFill>
                <a:latin typeface="楷体_GB2312" panose="02010609030101010101" pitchFamily="49" charset="-122"/>
                <a:ea typeface="楷体_GB2312" panose="02010609030101010101" pitchFamily="49" charset="-122"/>
              </a:rPr>
              <a:t>宫缩，</a:t>
            </a:r>
            <a:r>
              <a:rPr lang="zh-CN" altLang="en-US" sz="2800" dirty="0">
                <a:latin typeface="楷体_GB2312" panose="02010609030101010101" pitchFamily="49" charset="-122"/>
                <a:ea typeface="楷体_GB2312" panose="02010609030101010101" pitchFamily="49" charset="-122"/>
              </a:rPr>
              <a:t>若产程仍无进展或出现胎儿宫内窘迫应行剖</a:t>
            </a:r>
            <a:endParaRPr lang="zh-CN" altLang="en-US" sz="2800" dirty="0">
              <a:latin typeface="楷体_GB2312" panose="02010609030101010101" pitchFamily="49" charset="-122"/>
              <a:ea typeface="楷体_GB2312" panose="02010609030101010101" pitchFamily="49" charset="-122"/>
            </a:endParaRPr>
          </a:p>
          <a:p>
            <a:r>
              <a:rPr lang="zh-CN" altLang="en-US" sz="2800" dirty="0">
                <a:latin typeface="楷体_GB2312" panose="02010609030101010101" pitchFamily="49" charset="-122"/>
                <a:ea typeface="楷体_GB2312" panose="02010609030101010101" pitchFamily="49" charset="-122"/>
              </a:rPr>
              <a:t>宫产或阴道助产术。</a:t>
            </a:r>
            <a:endParaRPr lang="zh-CN" altLang="en-US" sz="2800" dirty="0">
              <a:latin typeface="楷体_GB2312" panose="02010609030101010101" pitchFamily="49" charset="-122"/>
              <a:ea typeface="楷体_GB2312" panose="02010609030101010101" pitchFamily="49" charset="-122"/>
            </a:endParaRPr>
          </a:p>
          <a:p>
            <a:r>
              <a:rPr lang="en-US" altLang="zh-CN" sz="2800" dirty="0">
                <a:latin typeface="楷体_GB2312" panose="02010609030101010101" pitchFamily="49" charset="-122"/>
                <a:ea typeface="楷体_GB2312" panose="02010609030101010101" pitchFamily="49" charset="-122"/>
              </a:rPr>
              <a:t>  3.</a:t>
            </a:r>
            <a:r>
              <a:rPr lang="zh-CN" altLang="en-US" sz="2800" dirty="0">
                <a:latin typeface="楷体_GB2312" panose="02010609030101010101" pitchFamily="49" charset="-122"/>
                <a:ea typeface="楷体_GB2312" panose="02010609030101010101" pitchFamily="49" charset="-122"/>
              </a:rPr>
              <a:t>不协调性宫缩乏力者，抑制不协调宫缩，恢复宫</a:t>
            </a:r>
            <a:endParaRPr lang="zh-CN" altLang="en-US" sz="2800" dirty="0">
              <a:latin typeface="楷体_GB2312" panose="02010609030101010101" pitchFamily="49" charset="-122"/>
              <a:ea typeface="楷体_GB2312" panose="02010609030101010101" pitchFamily="49" charset="-122"/>
            </a:endParaRPr>
          </a:p>
          <a:p>
            <a:r>
              <a:rPr lang="zh-CN" altLang="en-US" sz="2800" dirty="0">
                <a:latin typeface="楷体_GB2312" panose="02010609030101010101" pitchFamily="49" charset="-122"/>
                <a:ea typeface="楷体_GB2312" panose="02010609030101010101" pitchFamily="49" charset="-122"/>
              </a:rPr>
              <a:t>缩的（协调性），即节律性和极性。无效者剖宫产。</a:t>
            </a:r>
            <a:endParaRPr lang="zh-CN" altLang="en-US" sz="2800"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子宫收缩乏力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23315" y="1334135"/>
            <a:ext cx="9506585" cy="1967322"/>
            <a:chOff x="1320" y="1838"/>
            <a:chExt cx="12120" cy="3302"/>
          </a:xfrm>
        </p:grpSpPr>
        <p:sp>
          <p:nvSpPr>
            <p:cNvPr id="49155" name="矩形 349191"/>
            <p:cNvSpPr/>
            <p:nvPr/>
          </p:nvSpPr>
          <p:spPr>
            <a:xfrm>
              <a:off x="1440" y="1838"/>
              <a:ext cx="8000" cy="979"/>
            </a:xfrm>
            <a:prstGeom prst="rect">
              <a:avLst/>
            </a:prstGeom>
            <a:noFill/>
            <a:ln w="9525">
              <a:noFill/>
            </a:ln>
          </p:spPr>
          <p:txBody>
            <a:bodyPr wrap="square" anchor="t" anchorCtr="0">
              <a:spAutoFit/>
            </a:bodyPr>
            <a:p>
              <a:r>
                <a:rPr lang="en-US" altLang="zh-CN" sz="3200" dirty="0">
                  <a:solidFill>
                    <a:srgbClr val="0066FF"/>
                  </a:solidFill>
                  <a:latin typeface="Arial" panose="020B0604020202020204" pitchFamily="34" charset="0"/>
                </a:rPr>
                <a:t>【</a:t>
              </a:r>
              <a:r>
                <a:rPr lang="zh-CN" altLang="en-US" sz="3200" dirty="0">
                  <a:solidFill>
                    <a:srgbClr val="0066FF"/>
                  </a:solidFill>
                  <a:latin typeface="Arial" panose="020B0604020202020204" pitchFamily="34" charset="0"/>
                  <a:ea typeface="宋体" panose="02010600030101010101" pitchFamily="2" charset="-122"/>
                </a:rPr>
                <a:t>护理诊断及合作性问题</a:t>
              </a:r>
              <a:r>
                <a:rPr lang="en-US" altLang="zh-CN" sz="3200" dirty="0">
                  <a:solidFill>
                    <a:srgbClr val="0066FF"/>
                  </a:solidFill>
                  <a:latin typeface="Arial" panose="020B0604020202020204" pitchFamily="34" charset="0"/>
                </a:rPr>
                <a:t>】</a:t>
              </a:r>
              <a:endParaRPr lang="en-US" altLang="zh-CN" sz="3200" dirty="0">
                <a:solidFill>
                  <a:srgbClr val="0066FF"/>
                </a:solidFill>
                <a:latin typeface="Arial" panose="020B0604020202020204" pitchFamily="34" charset="0"/>
              </a:endParaRPr>
            </a:p>
          </p:txBody>
        </p:sp>
        <p:sp>
          <p:nvSpPr>
            <p:cNvPr id="49156" name="矩形 349192"/>
            <p:cNvSpPr/>
            <p:nvPr/>
          </p:nvSpPr>
          <p:spPr>
            <a:xfrm>
              <a:off x="1320" y="2818"/>
              <a:ext cx="12120" cy="2322"/>
            </a:xfrm>
            <a:prstGeom prst="rect">
              <a:avLst/>
            </a:prstGeom>
            <a:noFill/>
            <a:ln w="9525">
              <a:noFill/>
            </a:ln>
          </p:spPr>
          <p:txBody>
            <a:bodyPr anchor="t" anchorCtr="0">
              <a:spAutoFit/>
            </a:bodyPr>
            <a:p>
              <a:r>
                <a:rPr lang="en-US" altLang="zh-CN" sz="2800" dirty="0">
                  <a:solidFill>
                    <a:srgbClr val="FF0000"/>
                  </a:solidFill>
                  <a:latin typeface="楷体_GB2312" panose="02010609030101010101" pitchFamily="49" charset="-122"/>
                  <a:ea typeface="楷体_GB2312" panose="02010609030101010101" pitchFamily="49" charset="-122"/>
                </a:rPr>
                <a:t>   1.</a:t>
              </a:r>
              <a:r>
                <a:rPr lang="zh-CN" altLang="en-US" sz="2800" dirty="0">
                  <a:solidFill>
                    <a:srgbClr val="FF0000"/>
                  </a:solidFill>
                  <a:latin typeface="楷体_GB2312" panose="02010609030101010101" pitchFamily="49" charset="-122"/>
                  <a:ea typeface="楷体_GB2312" panose="02010609030101010101" pitchFamily="49" charset="-122"/>
                </a:rPr>
                <a:t>疲乏</a:t>
              </a:r>
              <a:r>
                <a:rPr lang="zh-CN" altLang="en-US" sz="2800" dirty="0">
                  <a:solidFill>
                    <a:srgbClr val="0066FF"/>
                  </a:solidFill>
                  <a:latin typeface="楷体_GB2312" panose="02010609030101010101" pitchFamily="49" charset="-122"/>
                  <a:ea typeface="楷体_GB2312" panose="02010609030101010101" pitchFamily="49" charset="-122"/>
                </a:rPr>
                <a:t>  </a:t>
              </a:r>
              <a:r>
                <a:rPr lang="zh-CN" altLang="en-US" sz="2800" dirty="0">
                  <a:latin typeface="Arial" panose="020B0604020202020204" pitchFamily="34" charset="0"/>
                  <a:ea typeface="楷体_GB2312" panose="02010609030101010101" pitchFamily="49" charset="-122"/>
                </a:rPr>
                <a:t>与宫缩乏力、产程延长、产妇体力消耗有关。</a:t>
              </a:r>
              <a:endParaRPr lang="zh-CN" altLang="en-US" sz="2800" dirty="0">
                <a:latin typeface="楷体_GB2312" panose="02010609030101010101" pitchFamily="49" charset="-122"/>
                <a:ea typeface="楷体_GB2312" panose="02010609030101010101" pitchFamily="49" charset="-122"/>
              </a:endParaRPr>
            </a:p>
            <a:p>
              <a:r>
                <a:rPr lang="en-US" altLang="zh-CN" sz="2800" dirty="0">
                  <a:solidFill>
                    <a:srgbClr val="FF0000"/>
                  </a:solidFill>
                  <a:latin typeface="楷体_GB2312" panose="02010609030101010101" pitchFamily="49" charset="-122"/>
                  <a:ea typeface="楷体_GB2312" panose="02010609030101010101" pitchFamily="49" charset="-122"/>
                </a:rPr>
                <a:t>   2.</a:t>
              </a:r>
              <a:r>
                <a:rPr lang="zh-CN" altLang="en-US" sz="2800" dirty="0">
                  <a:solidFill>
                    <a:srgbClr val="FF0000"/>
                  </a:solidFill>
                  <a:latin typeface="楷体_GB2312" panose="02010609030101010101" pitchFamily="49" charset="-122"/>
                  <a:ea typeface="楷体_GB2312" panose="02010609030101010101" pitchFamily="49" charset="-122"/>
                </a:rPr>
                <a:t>焦虑</a:t>
              </a:r>
              <a:r>
                <a:rPr lang="zh-CN" altLang="en-US" sz="2800" dirty="0">
                  <a:solidFill>
                    <a:srgbClr val="0066FF"/>
                  </a:solidFill>
                  <a:latin typeface="楷体_GB2312" panose="02010609030101010101" pitchFamily="49" charset="-122"/>
                  <a:ea typeface="楷体_GB2312" panose="02010609030101010101" pitchFamily="49" charset="-122"/>
                </a:rPr>
                <a:t>  </a:t>
              </a:r>
              <a:r>
                <a:rPr lang="zh-CN" altLang="en-US" sz="2800" dirty="0">
                  <a:latin typeface="楷体_GB2312" panose="02010609030101010101" pitchFamily="49" charset="-122"/>
                  <a:ea typeface="楷体_GB2312" panose="02010609030101010101" pitchFamily="49" charset="-122"/>
                </a:rPr>
                <a:t>与担心自身及胎儿安全有关。</a:t>
              </a:r>
              <a:endParaRPr lang="zh-CN" altLang="en-US" sz="2800" dirty="0">
                <a:latin typeface="楷体_GB2312" panose="02010609030101010101" pitchFamily="49" charset="-122"/>
                <a:ea typeface="楷体_GB2312" panose="02010609030101010101" pitchFamily="49" charset="-122"/>
              </a:endParaRPr>
            </a:p>
            <a:p>
              <a:r>
                <a:rPr lang="en-US" altLang="zh-CN" sz="2800" dirty="0">
                  <a:solidFill>
                    <a:srgbClr val="FF0000"/>
                  </a:solidFill>
                  <a:latin typeface="楷体_GB2312" panose="02010609030101010101" pitchFamily="49" charset="-122"/>
                  <a:ea typeface="楷体_GB2312" panose="02010609030101010101" pitchFamily="49" charset="-122"/>
                </a:rPr>
                <a:t>   3.</a:t>
              </a:r>
              <a:r>
                <a:rPr lang="zh-CN" altLang="en-US" sz="2800" dirty="0">
                  <a:solidFill>
                    <a:srgbClr val="FF0000"/>
                  </a:solidFill>
                  <a:latin typeface="楷体_GB2312" panose="02010609030101010101" pitchFamily="49" charset="-122"/>
                  <a:ea typeface="楷体_GB2312" panose="02010609030101010101" pitchFamily="49" charset="-122"/>
                </a:rPr>
                <a:t>潜在并发症：</a:t>
              </a:r>
              <a:r>
                <a:rPr lang="zh-CN" altLang="en-US" sz="2800" dirty="0">
                  <a:latin typeface="楷体_GB2312" panose="02010609030101010101" pitchFamily="49" charset="-122"/>
                  <a:ea typeface="楷体_GB2312" panose="02010609030101010101" pitchFamily="49" charset="-122"/>
                </a:rPr>
                <a:t>产后出血</a:t>
              </a:r>
              <a:r>
                <a:rPr lang="zh-CN" altLang="en-US" dirty="0">
                  <a:latin typeface="Arial" panose="020B0604020202020204" pitchFamily="34" charset="0"/>
                  <a:ea typeface="宋体" panose="02010600030101010101" pitchFamily="2" charset="-122"/>
                </a:rPr>
                <a:t>。</a:t>
              </a:r>
              <a:endParaRPr lang="zh-CN" altLang="en-US" dirty="0">
                <a:latin typeface="Arial" panose="020B0604020202020204" pitchFamily="34" charset="0"/>
                <a:ea typeface="宋体" panose="02010600030101010101" pitchFamily="2" charset="-122"/>
              </a:endParaRPr>
            </a:p>
          </p:txBody>
        </p:sp>
      </p:grpSp>
      <p:grpSp>
        <p:nvGrpSpPr>
          <p:cNvPr id="3" name="组合 2"/>
          <p:cNvGrpSpPr/>
          <p:nvPr/>
        </p:nvGrpSpPr>
        <p:grpSpPr>
          <a:xfrm>
            <a:off x="1123315" y="3692525"/>
            <a:ext cx="9507220" cy="2319322"/>
            <a:chOff x="1200" y="2568"/>
            <a:chExt cx="12600" cy="4416"/>
          </a:xfrm>
        </p:grpSpPr>
        <p:sp>
          <p:nvSpPr>
            <p:cNvPr id="50180" name="矩形 350213"/>
            <p:cNvSpPr/>
            <p:nvPr/>
          </p:nvSpPr>
          <p:spPr>
            <a:xfrm>
              <a:off x="1440" y="2568"/>
              <a:ext cx="4145" cy="994"/>
            </a:xfrm>
            <a:prstGeom prst="rect">
              <a:avLst/>
            </a:prstGeom>
            <a:noFill/>
            <a:ln w="9525">
              <a:noFill/>
            </a:ln>
          </p:spPr>
          <p:txBody>
            <a:bodyPr wrap="square" anchor="t" anchorCtr="0">
              <a:spAutoFit/>
            </a:bodyPr>
            <a:p>
              <a:r>
                <a:rPr lang="en-US" altLang="zh-CN" sz="2800" dirty="0">
                  <a:solidFill>
                    <a:srgbClr val="0066FF"/>
                  </a:solidFill>
                  <a:latin typeface="Arial" panose="020B0604020202020204" pitchFamily="34" charset="0"/>
                </a:rPr>
                <a:t>【</a:t>
              </a:r>
              <a:r>
                <a:rPr lang="zh-CN" altLang="en-US" sz="2800" dirty="0">
                  <a:solidFill>
                    <a:srgbClr val="0066FF"/>
                  </a:solidFill>
                  <a:latin typeface="Arial" panose="020B0604020202020204" pitchFamily="34" charset="0"/>
                  <a:ea typeface="宋体" panose="02010600030101010101" pitchFamily="2" charset="-122"/>
                </a:rPr>
                <a:t>护理目标</a:t>
              </a:r>
              <a:r>
                <a:rPr lang="en-US" altLang="zh-CN" sz="2800" dirty="0">
                  <a:solidFill>
                    <a:srgbClr val="0066FF"/>
                  </a:solidFill>
                  <a:latin typeface="Arial" panose="020B0604020202020204" pitchFamily="34" charset="0"/>
                </a:rPr>
                <a:t>】</a:t>
              </a:r>
              <a:endParaRPr lang="en-US" altLang="zh-CN" sz="2800" dirty="0">
                <a:solidFill>
                  <a:srgbClr val="0066FF"/>
                </a:solidFill>
                <a:latin typeface="Arial" panose="020B0604020202020204" pitchFamily="34" charset="0"/>
              </a:endParaRPr>
            </a:p>
          </p:txBody>
        </p:sp>
        <p:sp>
          <p:nvSpPr>
            <p:cNvPr id="50181" name="矩形 350215"/>
            <p:cNvSpPr/>
            <p:nvPr/>
          </p:nvSpPr>
          <p:spPr>
            <a:xfrm>
              <a:off x="1200" y="3529"/>
              <a:ext cx="12600" cy="3455"/>
            </a:xfrm>
            <a:prstGeom prst="rect">
              <a:avLst/>
            </a:prstGeom>
            <a:noFill/>
            <a:ln w="9525">
              <a:noFill/>
            </a:ln>
          </p:spPr>
          <p:txBody>
            <a:bodyPr anchor="ctr" anchorCtr="0">
              <a:spAutoFit/>
            </a:bodyPr>
            <a:p>
              <a:pPr indent="304800"/>
              <a:r>
                <a:rPr lang="en-US" altLang="zh-CN" sz="2800" dirty="0">
                  <a:latin typeface="楷体_GB2312" panose="02010609030101010101" pitchFamily="49" charset="-122"/>
                  <a:ea typeface="楷体_GB2312" panose="02010609030101010101" pitchFamily="49" charset="-122"/>
                </a:rPr>
                <a:t>  1.</a:t>
              </a:r>
              <a:r>
                <a:rPr lang="zh-CN" altLang="en-US" sz="2800" dirty="0">
                  <a:latin typeface="楷体_GB2312" panose="02010609030101010101" pitchFamily="49" charset="-122"/>
                  <a:ea typeface="楷体_GB2312" panose="02010609030101010101" pitchFamily="49" charset="-122"/>
                </a:rPr>
                <a:t>病人疲乏减轻，保持良好体力，宫缩乏力被及时发现和纠正。</a:t>
              </a:r>
              <a:endParaRPr lang="zh-CN" altLang="en-US" sz="2800" dirty="0">
                <a:latin typeface="楷体_GB2312" panose="02010609030101010101" pitchFamily="49" charset="-122"/>
                <a:ea typeface="楷体_GB2312" panose="02010609030101010101" pitchFamily="49" charset="-122"/>
              </a:endParaRPr>
            </a:p>
            <a:p>
              <a:pPr indent="304800"/>
              <a:r>
                <a:rPr lang="en-US" altLang="zh-CN" sz="2800" dirty="0">
                  <a:latin typeface="楷体_GB2312" panose="02010609030101010101" pitchFamily="49" charset="-122"/>
                  <a:ea typeface="楷体_GB2312" panose="02010609030101010101" pitchFamily="49" charset="-122"/>
                </a:rPr>
                <a:t>  2.</a:t>
              </a:r>
              <a:r>
                <a:rPr lang="zh-CN" altLang="en-US" sz="2800" dirty="0">
                  <a:latin typeface="楷体_GB2312" panose="02010609030101010101" pitchFamily="49" charset="-122"/>
                  <a:ea typeface="楷体_GB2312" panose="02010609030101010101" pitchFamily="49" charset="-122"/>
                </a:rPr>
                <a:t>病人焦虑减轻，情绪稳定，安全度过分娩期。</a:t>
              </a:r>
              <a:endParaRPr lang="zh-CN" altLang="en-US" sz="2800" dirty="0">
                <a:latin typeface="楷体_GB2312" panose="02010609030101010101" pitchFamily="49" charset="-122"/>
                <a:ea typeface="楷体_GB2312" panose="02010609030101010101" pitchFamily="49" charset="-122"/>
              </a:endParaRPr>
            </a:p>
            <a:p>
              <a:pPr indent="304800"/>
              <a:r>
                <a:rPr lang="en-US" altLang="zh-CN" sz="2800" dirty="0">
                  <a:latin typeface="楷体_GB2312" panose="02010609030101010101" pitchFamily="49" charset="-122"/>
                  <a:ea typeface="楷体_GB2312" panose="02010609030101010101" pitchFamily="49" charset="-122"/>
                </a:rPr>
                <a:t>  3.</a:t>
              </a:r>
              <a:r>
                <a:rPr lang="zh-CN" altLang="en-US" sz="2800" dirty="0">
                  <a:latin typeface="楷体_GB2312" panose="02010609030101010101" pitchFamily="49" charset="-122"/>
                  <a:ea typeface="楷体_GB2312" panose="02010609030101010101" pitchFamily="49" charset="-122"/>
                </a:rPr>
                <a:t>产后出血能被预防或及时发现处理。</a:t>
              </a:r>
              <a:endParaRPr lang="zh-CN" altLang="en-US" sz="2800" dirty="0">
                <a:latin typeface="楷体_GB2312" panose="02010609030101010101" pitchFamily="49" charset="-122"/>
                <a:ea typeface="楷体_GB2312" panose="0201060903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子宫收缩乏力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204595" y="977900"/>
            <a:ext cx="9710515" cy="5121191"/>
            <a:chOff x="960" y="1320"/>
            <a:chExt cx="13305" cy="6923"/>
          </a:xfrm>
        </p:grpSpPr>
        <p:sp>
          <p:nvSpPr>
            <p:cNvPr id="51203" name="矩形 351237"/>
            <p:cNvSpPr/>
            <p:nvPr/>
          </p:nvSpPr>
          <p:spPr>
            <a:xfrm>
              <a:off x="1440" y="1320"/>
              <a:ext cx="4145" cy="789"/>
            </a:xfrm>
            <a:prstGeom prst="rect">
              <a:avLst/>
            </a:prstGeom>
            <a:noFill/>
            <a:ln w="9525">
              <a:noFill/>
            </a:ln>
          </p:spPr>
          <p:txBody>
            <a:bodyPr wrap="square" anchor="t" anchorCtr="0">
              <a:spAutoFit/>
            </a:bodyPr>
            <a:p>
              <a:r>
                <a:rPr lang="en-US" altLang="zh-CN" sz="3200" dirty="0">
                  <a:solidFill>
                    <a:srgbClr val="0066FF"/>
                  </a:solidFill>
                  <a:latin typeface="Arial" panose="020B0604020202020204" pitchFamily="34" charset="0"/>
                </a:rPr>
                <a:t>【</a:t>
              </a:r>
              <a:r>
                <a:rPr lang="zh-CN" altLang="en-US" sz="3200" dirty="0">
                  <a:solidFill>
                    <a:srgbClr val="0066FF"/>
                  </a:solidFill>
                  <a:latin typeface="Arial" panose="020B0604020202020204" pitchFamily="34" charset="0"/>
                  <a:ea typeface="宋体" panose="02010600030101010101" pitchFamily="2" charset="-122"/>
                </a:rPr>
                <a:t>护理措施</a:t>
              </a:r>
              <a:r>
                <a:rPr lang="en-US" altLang="zh-CN" sz="3200" dirty="0">
                  <a:solidFill>
                    <a:srgbClr val="0066FF"/>
                  </a:solidFill>
                  <a:latin typeface="Arial" panose="020B0604020202020204" pitchFamily="34" charset="0"/>
                </a:rPr>
                <a:t>】</a:t>
              </a:r>
              <a:endParaRPr lang="en-US" altLang="zh-CN" sz="3200" dirty="0">
                <a:solidFill>
                  <a:srgbClr val="0066FF"/>
                </a:solidFill>
                <a:latin typeface="Arial" panose="020B0604020202020204" pitchFamily="34" charset="0"/>
              </a:endParaRPr>
            </a:p>
          </p:txBody>
        </p:sp>
        <p:sp>
          <p:nvSpPr>
            <p:cNvPr id="51204" name="矩形 351239"/>
            <p:cNvSpPr/>
            <p:nvPr/>
          </p:nvSpPr>
          <p:spPr>
            <a:xfrm>
              <a:off x="960" y="2129"/>
              <a:ext cx="13305" cy="6114"/>
            </a:xfrm>
            <a:prstGeom prst="rect">
              <a:avLst/>
            </a:prstGeom>
            <a:noFill/>
            <a:ln w="9525">
              <a:noFill/>
            </a:ln>
          </p:spPr>
          <p:txBody>
            <a:bodyPr wrap="square" anchor="ctr" anchorCtr="0">
              <a:spAutoFit/>
            </a:bodyPr>
            <a:p>
              <a:pPr indent="304800"/>
              <a:r>
                <a:rPr lang="zh-CN" altLang="en-US" sz="2400" dirty="0">
                  <a:solidFill>
                    <a:srgbClr val="FF0000"/>
                  </a:solidFill>
                  <a:latin typeface="楷体_GB2312" panose="02010609030101010101" pitchFamily="49" charset="-122"/>
                  <a:ea typeface="楷体_GB2312" panose="02010609030101010101" pitchFamily="49" charset="-122"/>
                </a:rPr>
                <a:t>（一）协调性宫缩乏力</a:t>
              </a:r>
              <a:endParaRPr lang="zh-CN" altLang="en-US" sz="2400" dirty="0">
                <a:solidFill>
                  <a:srgbClr val="FF0000"/>
                </a:solidFill>
                <a:latin typeface="楷体_GB2312" panose="02010609030101010101" pitchFamily="49" charset="-122"/>
                <a:ea typeface="楷体_GB2312" panose="02010609030101010101" pitchFamily="49" charset="-122"/>
              </a:endParaRPr>
            </a:p>
            <a:p>
              <a:pPr indent="304800"/>
              <a:r>
                <a:rPr lang="en-US" altLang="zh-CN" sz="2400" dirty="0">
                  <a:solidFill>
                    <a:schemeClr val="tx2"/>
                  </a:solidFill>
                  <a:latin typeface="楷体_GB2312" panose="02010609030101010101" pitchFamily="49" charset="-122"/>
                  <a:ea typeface="楷体_GB2312" panose="02010609030101010101" pitchFamily="49" charset="-122"/>
                </a:rPr>
                <a:t>   1.</a:t>
              </a:r>
              <a:r>
                <a:rPr lang="zh-CN" altLang="en-US" sz="2400" dirty="0">
                  <a:solidFill>
                    <a:schemeClr val="tx2"/>
                  </a:solidFill>
                  <a:latin typeface="楷体_GB2312" panose="02010609030101010101" pitchFamily="49" charset="-122"/>
                  <a:ea typeface="楷体_GB2312" panose="02010609030101010101" pitchFamily="49" charset="-122"/>
                </a:rPr>
                <a:t>第一产程护理</a:t>
              </a:r>
              <a:endParaRPr lang="zh-CN" altLang="en-US" sz="2400" dirty="0">
                <a:solidFill>
                  <a:schemeClr val="tx2"/>
                </a:solidFill>
                <a:latin typeface="楷体_GB2312" panose="02010609030101010101" pitchFamily="49" charset="-122"/>
                <a:ea typeface="楷体_GB2312" panose="02010609030101010101" pitchFamily="49" charset="-122"/>
              </a:endParaRPr>
            </a:p>
            <a:p>
              <a:pPr indent="304800"/>
              <a:r>
                <a:rPr lang="en-US" altLang="zh-CN" sz="2400" dirty="0">
                  <a:latin typeface="楷体_GB2312" panose="02010609030101010101" pitchFamily="49" charset="-122"/>
                  <a:ea typeface="楷体_GB2312" panose="02010609030101010101" pitchFamily="49" charset="-122"/>
                </a:rPr>
                <a:t> </a:t>
              </a:r>
              <a:r>
                <a:rPr lang="zh-CN" altLang="en-US" sz="2400" dirty="0">
                  <a:latin typeface="楷体_GB2312" panose="02010609030101010101" pitchFamily="49" charset="-122"/>
                  <a:ea typeface="楷体_GB2312" panose="02010609030101010101" pitchFamily="49" charset="-122"/>
                </a:rPr>
                <a:t>（</a:t>
              </a:r>
              <a:r>
                <a:rPr lang="en-US" altLang="zh-CN" sz="2400" dirty="0">
                  <a:latin typeface="楷体_GB2312" panose="02010609030101010101" pitchFamily="49" charset="-122"/>
                  <a:ea typeface="楷体_GB2312" panose="02010609030101010101" pitchFamily="49" charset="-122"/>
                </a:rPr>
                <a:t>1</a:t>
              </a:r>
              <a:r>
                <a:rPr lang="zh-CN" altLang="en-US" sz="2400" dirty="0">
                  <a:latin typeface="楷体_GB2312" panose="02010609030101010101" pitchFamily="49" charset="-122"/>
                  <a:ea typeface="楷体_GB2312" panose="02010609030101010101" pitchFamily="49" charset="-122"/>
                </a:rPr>
                <a:t>）改善全身状况</a:t>
              </a:r>
              <a:r>
                <a:rPr lang="en-US" altLang="zh-CN" sz="2400" dirty="0">
                  <a:latin typeface="楷体_GB2312" panose="02010609030101010101" pitchFamily="49" charset="-122"/>
                  <a:ea typeface="楷体_GB2312" panose="02010609030101010101" pitchFamily="49" charset="-122"/>
                </a:rPr>
                <a:t>  </a:t>
              </a:r>
              <a:r>
                <a:rPr lang="zh-CN" altLang="en-US" sz="2400" dirty="0">
                  <a:latin typeface="楷体_GB2312" panose="02010609030101010101" pitchFamily="49" charset="-122"/>
                  <a:ea typeface="楷体_GB2312" panose="02010609030101010101" pitchFamily="49" charset="-122"/>
                </a:rPr>
                <a:t>指导产妇安静休息，消除精神紧张，</a:t>
              </a:r>
              <a:endParaRPr lang="zh-CN" altLang="en-US" sz="2400" dirty="0">
                <a:latin typeface="楷体_GB2312" panose="02010609030101010101" pitchFamily="49" charset="-122"/>
                <a:ea typeface="楷体_GB2312" panose="02010609030101010101" pitchFamily="49" charset="-122"/>
              </a:endParaRPr>
            </a:p>
            <a:p>
              <a:pPr indent="304800"/>
              <a:r>
                <a:rPr lang="zh-CN" altLang="en-US" sz="2400" dirty="0">
                  <a:latin typeface="楷体_GB2312" panose="02010609030101010101" pitchFamily="49" charset="-122"/>
                  <a:ea typeface="楷体_GB2312" panose="02010609030101010101" pitchFamily="49" charset="-122"/>
                </a:rPr>
                <a:t>保存体力，鼓励产妇进食进水，必要时静脉补充液体</a:t>
              </a:r>
              <a:endParaRPr lang="zh-CN" altLang="en-US" sz="2400" dirty="0">
                <a:latin typeface="楷体_GB2312" panose="02010609030101010101" pitchFamily="49" charset="-122"/>
                <a:ea typeface="楷体_GB2312" panose="02010609030101010101" pitchFamily="49" charset="-122"/>
              </a:endParaRPr>
            </a:p>
            <a:p>
              <a:pPr indent="304800"/>
              <a:r>
                <a:rPr lang="zh-CN" altLang="en-US" sz="2400" dirty="0">
                  <a:latin typeface="楷体_GB2312" panose="02010609030101010101" pitchFamily="49" charset="-122"/>
                  <a:ea typeface="楷体_GB2312" panose="02010609030101010101" pitchFamily="49" charset="-122"/>
                </a:rPr>
                <a:t>和能量，排空大小便。</a:t>
              </a:r>
              <a:endParaRPr lang="zh-CN" altLang="en-US" sz="2400" dirty="0">
                <a:latin typeface="楷体_GB2312" panose="02010609030101010101" pitchFamily="49" charset="-122"/>
                <a:ea typeface="楷体_GB2312" panose="02010609030101010101" pitchFamily="49" charset="-122"/>
              </a:endParaRPr>
            </a:p>
            <a:p>
              <a:pPr indent="304800"/>
              <a:r>
                <a:rPr lang="zh-CN" altLang="en-US" sz="2400" dirty="0">
                  <a:latin typeface="楷体_GB2312" panose="02010609030101010101" pitchFamily="49" charset="-122"/>
                  <a:ea typeface="楷体_GB2312" panose="02010609030101010101" pitchFamily="49" charset="-122"/>
                </a:rPr>
                <a:t>（</a:t>
              </a:r>
              <a:r>
                <a:rPr lang="en-US" altLang="zh-CN" sz="2400" dirty="0">
                  <a:latin typeface="楷体_GB2312" panose="02010609030101010101" pitchFamily="49" charset="-122"/>
                  <a:ea typeface="楷体_GB2312" panose="02010609030101010101" pitchFamily="49" charset="-122"/>
                </a:rPr>
                <a:t>2</a:t>
              </a:r>
              <a:r>
                <a:rPr lang="zh-CN" altLang="en-US" sz="2400" dirty="0">
                  <a:latin typeface="楷体_GB2312" panose="02010609030101010101" pitchFamily="49" charset="-122"/>
                  <a:ea typeface="楷体_GB2312" panose="02010609030101010101" pitchFamily="49" charset="-122"/>
                </a:rPr>
                <a:t>）提供心理支持</a:t>
              </a:r>
              <a:endParaRPr lang="zh-CN" altLang="en-US" sz="2400" dirty="0">
                <a:latin typeface="楷体_GB2312" panose="02010609030101010101" pitchFamily="49" charset="-122"/>
                <a:ea typeface="楷体_GB2312" panose="02010609030101010101" pitchFamily="49" charset="-122"/>
              </a:endParaRPr>
            </a:p>
            <a:p>
              <a:pPr indent="304800"/>
              <a:r>
                <a:rPr lang="zh-CN" altLang="en-US" sz="2400" dirty="0">
                  <a:latin typeface="楷体_GB2312" panose="02010609030101010101" pitchFamily="49" charset="-122"/>
                  <a:ea typeface="楷体_GB2312" panose="02010609030101010101" pitchFamily="49" charset="-122"/>
                </a:rPr>
                <a:t>（</a:t>
              </a:r>
              <a:r>
                <a:rPr lang="en-US" altLang="zh-CN" sz="2400" dirty="0">
                  <a:latin typeface="楷体_GB2312" panose="02010609030101010101" pitchFamily="49" charset="-122"/>
                  <a:ea typeface="楷体_GB2312" panose="02010609030101010101" pitchFamily="49" charset="-122"/>
                </a:rPr>
                <a:t>3</a:t>
              </a:r>
              <a:r>
                <a:rPr lang="zh-CN" altLang="en-US" sz="2400" dirty="0">
                  <a:latin typeface="楷体_GB2312" panose="02010609030101010101" pitchFamily="49" charset="-122"/>
                  <a:ea typeface="楷体_GB2312" panose="02010609030101010101" pitchFamily="49" charset="-122"/>
                </a:rPr>
                <a:t>）加强宫缩</a:t>
              </a:r>
              <a:r>
                <a:rPr lang="en-US" altLang="zh-CN" sz="2400" dirty="0">
                  <a:latin typeface="楷体_GB2312" panose="02010609030101010101" pitchFamily="49" charset="-122"/>
                  <a:ea typeface="楷体_GB2312" panose="02010609030101010101" pitchFamily="49" charset="-122"/>
                </a:rPr>
                <a:t>  </a:t>
              </a:r>
              <a:r>
                <a:rPr lang="zh-CN" altLang="en-US" sz="2400" dirty="0">
                  <a:latin typeface="Calibri" panose="020F0502020204030204" pitchFamily="34" charset="0"/>
                  <a:ea typeface="楷体_GB2312" panose="02010609030101010101" pitchFamily="49" charset="-122"/>
                </a:rPr>
                <a:t>①</a:t>
              </a:r>
              <a:r>
                <a:rPr lang="zh-CN" altLang="en-US" sz="2400" dirty="0">
                  <a:latin typeface="楷体_GB2312" panose="02010609030101010101" pitchFamily="49" charset="-122"/>
                  <a:ea typeface="楷体_GB2312" panose="02010609030101010101" pitchFamily="49" charset="-122"/>
                </a:rPr>
                <a:t>刺激乳头；</a:t>
              </a:r>
              <a:r>
                <a:rPr lang="zh-CN" altLang="en-US" sz="2400" dirty="0">
                  <a:latin typeface="Calibri" panose="020F0502020204030204" pitchFamily="34" charset="0"/>
                  <a:ea typeface="楷体_GB2312" panose="02010609030101010101" pitchFamily="49" charset="-122"/>
                </a:rPr>
                <a:t>②</a:t>
              </a:r>
              <a:r>
                <a:rPr lang="zh-CN" altLang="en-US" sz="2400" dirty="0">
                  <a:latin typeface="楷体_GB2312" panose="02010609030101010101" pitchFamily="49" charset="-122"/>
                  <a:ea typeface="楷体_GB2312" panose="02010609030101010101" pitchFamily="49" charset="-122"/>
                </a:rPr>
                <a:t>针刺合谷、三阴交、关元等穴位，</a:t>
              </a:r>
              <a:endParaRPr lang="zh-CN" altLang="en-US" sz="2400" dirty="0">
                <a:latin typeface="楷体_GB2312" panose="02010609030101010101" pitchFamily="49" charset="-122"/>
                <a:ea typeface="楷体_GB2312" panose="02010609030101010101" pitchFamily="49" charset="-122"/>
              </a:endParaRPr>
            </a:p>
            <a:p>
              <a:pPr indent="304800"/>
              <a:r>
                <a:rPr lang="zh-CN" altLang="en-US" sz="2400" dirty="0">
                  <a:latin typeface="楷体_GB2312" panose="02010609030101010101" pitchFamily="49" charset="-122"/>
                  <a:ea typeface="楷体_GB2312" panose="02010609030101010101" pitchFamily="49" charset="-122"/>
                </a:rPr>
                <a:t>用强刺激手法留</a:t>
              </a:r>
              <a:r>
                <a:rPr lang="en-US" altLang="zh-CN" sz="2400" dirty="0">
                  <a:latin typeface="楷体_GB2312" panose="02010609030101010101" pitchFamily="49" charset="-122"/>
                  <a:ea typeface="楷体_GB2312" panose="02010609030101010101" pitchFamily="49" charset="-122"/>
                </a:rPr>
                <a:t>30min</a:t>
              </a:r>
              <a:r>
                <a:rPr lang="zh-CN" altLang="en-US" sz="2400" dirty="0">
                  <a:latin typeface="楷体_GB2312" panose="02010609030101010101" pitchFamily="49" charset="-122"/>
                  <a:ea typeface="楷体_GB2312" panose="02010609030101010101" pitchFamily="49" charset="-122"/>
                </a:rPr>
                <a:t>；③静推地西泮；</a:t>
              </a:r>
              <a:r>
                <a:rPr lang="zh-CN" altLang="en-US" sz="2400" dirty="0">
                  <a:solidFill>
                    <a:srgbClr val="FF0000"/>
                  </a:solidFill>
                  <a:latin typeface="楷体_GB2312" panose="02010609030101010101" pitchFamily="49" charset="-122"/>
                  <a:ea typeface="楷体_GB2312" panose="02010609030101010101" pitchFamily="49" charset="-122"/>
                  <a:sym typeface="宋体" panose="02010600030101010101" pitchFamily="2" charset="-122"/>
                </a:rPr>
                <a:t>④</a:t>
              </a:r>
              <a:r>
                <a:rPr lang="zh-CN" altLang="en-US" sz="2400" dirty="0">
                  <a:solidFill>
                    <a:srgbClr val="FF0000"/>
                  </a:solidFill>
                  <a:latin typeface="楷体_GB2312" panose="02010609030101010101" pitchFamily="49" charset="-122"/>
                  <a:ea typeface="楷体_GB2312" panose="02010609030101010101" pitchFamily="49" charset="-122"/>
                </a:rPr>
                <a:t>人工破膜：宫颈口扩张</a:t>
              </a:r>
              <a:r>
                <a:rPr lang="en-US" altLang="zh-CN" sz="2400" dirty="0">
                  <a:solidFill>
                    <a:srgbClr val="FF0000"/>
                  </a:solidFill>
                  <a:latin typeface="楷体_GB2312" panose="02010609030101010101" pitchFamily="49" charset="-122"/>
                  <a:ea typeface="楷体_GB2312" panose="02010609030101010101" pitchFamily="49" charset="-122"/>
                </a:rPr>
                <a:t>3cm</a:t>
              </a:r>
              <a:endParaRPr lang="en-US" altLang="zh-CN" sz="2400" dirty="0">
                <a:solidFill>
                  <a:srgbClr val="FF0000"/>
                </a:solidFill>
                <a:latin typeface="楷体_GB2312" panose="02010609030101010101" pitchFamily="49" charset="-122"/>
                <a:ea typeface="楷体_GB2312" panose="02010609030101010101" pitchFamily="49" charset="-122"/>
              </a:endParaRPr>
            </a:p>
            <a:p>
              <a:pPr indent="304800"/>
              <a:r>
                <a:rPr lang="zh-CN" altLang="en-US" sz="2400" dirty="0">
                  <a:solidFill>
                    <a:srgbClr val="FF0000"/>
                  </a:solidFill>
                  <a:latin typeface="楷体_GB2312" panose="02010609030101010101" pitchFamily="49" charset="-122"/>
                  <a:ea typeface="楷体_GB2312" panose="02010609030101010101" pitchFamily="49" charset="-122"/>
                </a:rPr>
                <a:t>或</a:t>
              </a:r>
              <a:r>
                <a:rPr lang="en-US" altLang="zh-CN" sz="2400" dirty="0">
                  <a:solidFill>
                    <a:srgbClr val="FF0000"/>
                  </a:solidFill>
                  <a:latin typeface="楷体_GB2312" panose="02010609030101010101" pitchFamily="49" charset="-122"/>
                  <a:ea typeface="楷体_GB2312" panose="02010609030101010101" pitchFamily="49" charset="-122"/>
                </a:rPr>
                <a:t>3cm</a:t>
              </a:r>
              <a:r>
                <a:rPr lang="zh-CN" altLang="en-US" sz="2400" dirty="0">
                  <a:solidFill>
                    <a:srgbClr val="FF0000"/>
                  </a:solidFill>
                  <a:latin typeface="楷体_GB2312" panose="02010609030101010101" pitchFamily="49" charset="-122"/>
                  <a:ea typeface="楷体_GB2312" panose="02010609030101010101" pitchFamily="49" charset="-122"/>
                </a:rPr>
                <a:t>以上、无头盆不称，胎头已衔接者，可行人工破膜，使先露部紧</a:t>
              </a:r>
              <a:endParaRPr lang="zh-CN" altLang="en-US" sz="2400" dirty="0">
                <a:solidFill>
                  <a:srgbClr val="FF0000"/>
                </a:solidFill>
                <a:latin typeface="楷体_GB2312" panose="02010609030101010101" pitchFamily="49" charset="-122"/>
                <a:ea typeface="楷体_GB2312" panose="02010609030101010101" pitchFamily="49" charset="-122"/>
              </a:endParaRPr>
            </a:p>
            <a:p>
              <a:pPr indent="304800"/>
              <a:r>
                <a:rPr lang="zh-CN" altLang="en-US" sz="2400" dirty="0">
                  <a:solidFill>
                    <a:srgbClr val="FF0000"/>
                  </a:solidFill>
                  <a:latin typeface="楷体_GB2312" panose="02010609030101010101" pitchFamily="49" charset="-122"/>
                  <a:ea typeface="楷体_GB2312" panose="02010609030101010101" pitchFamily="49" charset="-122"/>
                </a:rPr>
                <a:t>贴子宫下段及宫颈内口，反射性加强子宫收缩。</a:t>
              </a:r>
              <a:endParaRPr lang="zh-CN" altLang="en-US" sz="2400" dirty="0">
                <a:solidFill>
                  <a:srgbClr val="FF0000"/>
                </a:solidFill>
                <a:latin typeface="楷体_GB2312" panose="02010609030101010101" pitchFamily="49" charset="-122"/>
                <a:ea typeface="楷体_GB2312" panose="02010609030101010101" pitchFamily="49" charset="-122"/>
              </a:endParaRPr>
            </a:p>
            <a:p>
              <a:pPr indent="304800"/>
              <a:endParaRPr lang="zh-CN" altLang="en-US" sz="2400" dirty="0">
                <a:solidFill>
                  <a:srgbClr val="FF0000"/>
                </a:solidFill>
                <a:latin typeface="楷体_GB2312" panose="02010609030101010101" pitchFamily="49" charset="-122"/>
                <a:ea typeface="楷体_GB2312" panose="0201060903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子宫收缩乏力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2227" name="矩形 353286"/>
          <p:cNvSpPr/>
          <p:nvPr/>
        </p:nvSpPr>
        <p:spPr>
          <a:xfrm>
            <a:off x="1038225" y="937895"/>
            <a:ext cx="10253980" cy="5507990"/>
          </a:xfrm>
          <a:prstGeom prst="rect">
            <a:avLst/>
          </a:prstGeom>
          <a:noFill/>
          <a:ln w="9525">
            <a:noFill/>
          </a:ln>
        </p:spPr>
        <p:txBody>
          <a:bodyPr wrap="square" anchor="ctr" anchorCtr="0">
            <a:spAutoFit/>
          </a:bodyPr>
          <a:p>
            <a:r>
              <a:rPr lang="zh-CN" altLang="en-US" sz="3200" dirty="0">
                <a:solidFill>
                  <a:srgbClr val="FF0000"/>
                </a:solidFill>
                <a:latin typeface="楷体_GB2312" panose="02010609030101010101" pitchFamily="49" charset="-122"/>
                <a:ea typeface="楷体_GB2312" panose="02010609030101010101" pitchFamily="49" charset="-122"/>
              </a:rPr>
              <a:t>⑤静脉滴注缩宫素：</a:t>
            </a:r>
            <a:r>
              <a:rPr lang="zh-CN" altLang="en-US" sz="3200" dirty="0">
                <a:solidFill>
                  <a:srgbClr val="0070C0"/>
                </a:solidFill>
                <a:latin typeface="楷体_GB2312" panose="02010609030101010101" pitchFamily="49" charset="-122"/>
                <a:ea typeface="楷体_GB2312" panose="02010609030101010101" pitchFamily="49" charset="-122"/>
              </a:rPr>
              <a:t>必须专人监护</a:t>
            </a:r>
            <a:r>
              <a:rPr lang="zh-CN" altLang="en-US" sz="3200" dirty="0">
                <a:solidFill>
                  <a:srgbClr val="FF0000"/>
                </a:solidFill>
                <a:latin typeface="楷体_GB2312" panose="02010609030101010101" pitchFamily="49" charset="-122"/>
                <a:ea typeface="楷体_GB2312" panose="02010609030101010101" pitchFamily="49" charset="-122"/>
              </a:rPr>
              <a:t>，严密观察宫缩、胎心及血压。先用</a:t>
            </a:r>
            <a:r>
              <a:rPr lang="en-US" altLang="zh-CN" sz="3200" dirty="0">
                <a:solidFill>
                  <a:srgbClr val="FF0000"/>
                </a:solidFill>
                <a:latin typeface="楷体_GB2312" panose="02010609030101010101" pitchFamily="49" charset="-122"/>
                <a:ea typeface="楷体_GB2312" panose="02010609030101010101" pitchFamily="49" charset="-122"/>
              </a:rPr>
              <a:t>2.5</a:t>
            </a:r>
            <a:r>
              <a:rPr lang="zh-CN" altLang="en-US" sz="3200" dirty="0">
                <a:solidFill>
                  <a:srgbClr val="FF0000"/>
                </a:solidFill>
                <a:latin typeface="楷体_GB2312" panose="02010609030101010101" pitchFamily="49" charset="-122"/>
                <a:ea typeface="楷体_GB2312" panose="02010609030101010101" pitchFamily="49" charset="-122"/>
              </a:rPr>
              <a:t>单位缩宫素溶入</a:t>
            </a:r>
            <a:r>
              <a:rPr lang="en-US" altLang="zh-CN" sz="3200" dirty="0">
                <a:solidFill>
                  <a:srgbClr val="FF0000"/>
                </a:solidFill>
                <a:latin typeface="楷体_GB2312" panose="02010609030101010101" pitchFamily="49" charset="-122"/>
                <a:ea typeface="楷体_GB2312" panose="02010609030101010101" pitchFamily="49" charset="-122"/>
              </a:rPr>
              <a:t>0.9%</a:t>
            </a:r>
            <a:r>
              <a:rPr lang="zh-CN" altLang="en-US" sz="3200" dirty="0">
                <a:solidFill>
                  <a:srgbClr val="FF0000"/>
                </a:solidFill>
                <a:latin typeface="楷体_GB2312" panose="02010609030101010101" pitchFamily="49" charset="-122"/>
                <a:ea typeface="楷体_GB2312" panose="02010609030101010101" pitchFamily="49" charset="-122"/>
              </a:rPr>
              <a:t>氯化钠溶液</a:t>
            </a:r>
            <a:r>
              <a:rPr lang="en-US" altLang="zh-CN" sz="3200" dirty="0">
                <a:solidFill>
                  <a:srgbClr val="FF0000"/>
                </a:solidFill>
                <a:latin typeface="楷体_GB2312" panose="02010609030101010101" pitchFamily="49" charset="-122"/>
                <a:ea typeface="楷体_GB2312" panose="02010609030101010101" pitchFamily="49" charset="-122"/>
              </a:rPr>
              <a:t>500ml</a:t>
            </a:r>
            <a:r>
              <a:rPr lang="zh-CN" altLang="en-US" sz="3200" dirty="0">
                <a:solidFill>
                  <a:srgbClr val="FF0000"/>
                </a:solidFill>
                <a:latin typeface="楷体_GB2312" panose="02010609030101010101" pitchFamily="49" charset="-122"/>
                <a:ea typeface="楷体_GB2312" panose="02010609030101010101" pitchFamily="49" charset="-122"/>
              </a:rPr>
              <a:t>静脉滴注，调节为</a:t>
            </a:r>
            <a:r>
              <a:rPr lang="en-US" altLang="zh-CN" sz="3200" dirty="0">
                <a:solidFill>
                  <a:srgbClr val="FF0000"/>
                </a:solidFill>
                <a:latin typeface="楷体_GB2312" panose="02010609030101010101" pitchFamily="49" charset="-122"/>
                <a:ea typeface="楷体_GB2312" panose="02010609030101010101" pitchFamily="49" charset="-122"/>
              </a:rPr>
              <a:t>4</a:t>
            </a:r>
            <a:r>
              <a:rPr lang="zh-CN" altLang="en-US" sz="3200" dirty="0">
                <a:solidFill>
                  <a:srgbClr val="FF0000"/>
                </a:solidFill>
                <a:latin typeface="楷体_GB2312" panose="02010609030101010101" pitchFamily="49" charset="-122"/>
                <a:ea typeface="楷体_GB2312" panose="02010609030101010101" pitchFamily="49" charset="-122"/>
              </a:rPr>
              <a:t>～</a:t>
            </a:r>
            <a:r>
              <a:rPr lang="en-US" altLang="zh-CN" sz="3200" dirty="0">
                <a:solidFill>
                  <a:srgbClr val="FF0000"/>
                </a:solidFill>
                <a:latin typeface="楷体_GB2312" panose="02010609030101010101" pitchFamily="49" charset="-122"/>
                <a:ea typeface="楷体_GB2312" panose="02010609030101010101" pitchFamily="49" charset="-122"/>
              </a:rPr>
              <a:t>5</a:t>
            </a:r>
            <a:r>
              <a:rPr lang="zh-CN" altLang="en-US" sz="3200" dirty="0">
                <a:solidFill>
                  <a:srgbClr val="FF0000"/>
                </a:solidFill>
                <a:latin typeface="楷体_GB2312" panose="02010609030101010101" pitchFamily="49" charset="-122"/>
                <a:ea typeface="楷体_GB2312" panose="02010609030101010101" pitchFamily="49" charset="-122"/>
              </a:rPr>
              <a:t>滴</a:t>
            </a:r>
            <a:r>
              <a:rPr lang="en-US" altLang="zh-CN" sz="3200" dirty="0">
                <a:solidFill>
                  <a:srgbClr val="FF0000"/>
                </a:solidFill>
                <a:latin typeface="楷体_GB2312" panose="02010609030101010101" pitchFamily="49" charset="-122"/>
                <a:ea typeface="楷体_GB2312" panose="02010609030101010101" pitchFamily="49" charset="-122"/>
              </a:rPr>
              <a:t>/</a:t>
            </a:r>
            <a:r>
              <a:rPr lang="zh-CN" altLang="en-US" sz="3200" dirty="0">
                <a:solidFill>
                  <a:srgbClr val="FF0000"/>
                </a:solidFill>
                <a:latin typeface="楷体_GB2312" panose="02010609030101010101" pitchFamily="49" charset="-122"/>
                <a:ea typeface="楷体_GB2312" panose="02010609030101010101" pitchFamily="49" charset="-122"/>
              </a:rPr>
              <a:t>分，根据宫缩调整滴速，调整间隔时间为</a:t>
            </a:r>
            <a:r>
              <a:rPr lang="en-US" altLang="zh-CN" sz="3200" dirty="0">
                <a:solidFill>
                  <a:srgbClr val="FF0000"/>
                </a:solidFill>
                <a:latin typeface="楷体_GB2312" panose="02010609030101010101" pitchFamily="49" charset="-122"/>
                <a:ea typeface="楷体_GB2312" panose="02010609030101010101" pitchFamily="49" charset="-122"/>
              </a:rPr>
              <a:t>15-30</a:t>
            </a:r>
            <a:r>
              <a:rPr lang="zh-CN" altLang="en-US" sz="3200" dirty="0">
                <a:solidFill>
                  <a:srgbClr val="FF0000"/>
                </a:solidFill>
                <a:latin typeface="楷体_GB2312" panose="02010609030101010101" pitchFamily="49" charset="-122"/>
                <a:ea typeface="楷体_GB2312" panose="02010609030101010101" pitchFamily="49" charset="-122"/>
              </a:rPr>
              <a:t>分钟，通常</a:t>
            </a:r>
            <a:r>
              <a:rPr lang="zh-CN" altLang="en-US" sz="3200" dirty="0">
                <a:solidFill>
                  <a:srgbClr val="0070C0"/>
                </a:solidFill>
                <a:latin typeface="楷体_GB2312" panose="02010609030101010101" pitchFamily="49" charset="-122"/>
                <a:ea typeface="楷体_GB2312" panose="02010609030101010101" pitchFamily="49" charset="-122"/>
              </a:rPr>
              <a:t>不超过</a:t>
            </a:r>
            <a:r>
              <a:rPr lang="en-US" altLang="zh-CN" sz="3200" dirty="0">
                <a:solidFill>
                  <a:srgbClr val="0070C0"/>
                </a:solidFill>
                <a:latin typeface="楷体_GB2312" panose="02010609030101010101" pitchFamily="49" charset="-122"/>
                <a:ea typeface="楷体_GB2312" panose="02010609030101010101" pitchFamily="49" charset="-122"/>
              </a:rPr>
              <a:t>60</a:t>
            </a:r>
            <a:r>
              <a:rPr lang="zh-CN" altLang="en-US" sz="3200" dirty="0">
                <a:solidFill>
                  <a:srgbClr val="0070C0"/>
                </a:solidFill>
                <a:latin typeface="楷体_GB2312" panose="02010609030101010101" pitchFamily="49" charset="-122"/>
                <a:ea typeface="楷体_GB2312" panose="02010609030101010101" pitchFamily="49" charset="-122"/>
              </a:rPr>
              <a:t>滴</a:t>
            </a:r>
            <a:r>
              <a:rPr lang="en-US" altLang="zh-CN" sz="3200" dirty="0">
                <a:solidFill>
                  <a:srgbClr val="0070C0"/>
                </a:solidFill>
                <a:latin typeface="楷体_GB2312" panose="02010609030101010101" pitchFamily="49" charset="-122"/>
                <a:ea typeface="楷体_GB2312" panose="02010609030101010101" pitchFamily="49" charset="-122"/>
              </a:rPr>
              <a:t>/</a:t>
            </a:r>
            <a:r>
              <a:rPr lang="zh-CN" altLang="en-US" sz="3200" dirty="0">
                <a:solidFill>
                  <a:srgbClr val="0070C0"/>
                </a:solidFill>
                <a:latin typeface="楷体_GB2312" panose="02010609030101010101" pitchFamily="49" charset="-122"/>
                <a:ea typeface="楷体_GB2312" panose="02010609030101010101" pitchFamily="49" charset="-122"/>
              </a:rPr>
              <a:t>分</a:t>
            </a:r>
            <a:r>
              <a:rPr lang="zh-CN" altLang="en-US" sz="3200" dirty="0">
                <a:solidFill>
                  <a:srgbClr val="FF0000"/>
                </a:solidFill>
                <a:latin typeface="楷体_GB2312" panose="02010609030101010101" pitchFamily="49" charset="-122"/>
                <a:ea typeface="楷体_GB2312" panose="02010609030101010101" pitchFamily="49" charset="-122"/>
              </a:rPr>
              <a:t>，以</a:t>
            </a:r>
            <a:r>
              <a:rPr lang="zh-CN" altLang="en-US" sz="3200" dirty="0">
                <a:solidFill>
                  <a:srgbClr val="0070C0"/>
                </a:solidFill>
                <a:latin typeface="楷体_GB2312" panose="02010609030101010101" pitchFamily="49" charset="-122"/>
                <a:ea typeface="楷体_GB2312" panose="02010609030101010101" pitchFamily="49" charset="-122"/>
              </a:rPr>
              <a:t>宫缩维持</a:t>
            </a:r>
            <a:r>
              <a:rPr lang="zh-CN" altLang="en-US" sz="3200" dirty="0">
                <a:solidFill>
                  <a:srgbClr val="FF0000"/>
                </a:solidFill>
                <a:latin typeface="楷体_GB2312" panose="02010609030101010101" pitchFamily="49" charset="-122"/>
                <a:ea typeface="楷体_GB2312" panose="02010609030101010101" pitchFamily="49" charset="-122"/>
              </a:rPr>
              <a:t>在间隔</a:t>
            </a:r>
            <a:r>
              <a:rPr lang="en-US" altLang="zh-CN" sz="3200" dirty="0">
                <a:solidFill>
                  <a:srgbClr val="FF0000"/>
                </a:solidFill>
                <a:latin typeface="楷体_GB2312" panose="02010609030101010101" pitchFamily="49" charset="-122"/>
                <a:ea typeface="楷体_GB2312" panose="02010609030101010101" pitchFamily="49" charset="-122"/>
              </a:rPr>
              <a:t>2</a:t>
            </a:r>
            <a:r>
              <a:rPr lang="zh-CN" altLang="en-US" sz="3200" dirty="0">
                <a:solidFill>
                  <a:srgbClr val="FF0000"/>
                </a:solidFill>
                <a:latin typeface="楷体_GB2312" panose="02010609030101010101" pitchFamily="49" charset="-122"/>
                <a:ea typeface="楷体_GB2312" panose="02010609030101010101" pitchFamily="49" charset="-122"/>
              </a:rPr>
              <a:t>～</a:t>
            </a:r>
            <a:r>
              <a:rPr lang="en-US" altLang="zh-CN" sz="3200" dirty="0">
                <a:solidFill>
                  <a:srgbClr val="FF0000"/>
                </a:solidFill>
                <a:latin typeface="楷体_GB2312" panose="02010609030101010101" pitchFamily="49" charset="-122"/>
                <a:ea typeface="楷体_GB2312" panose="02010609030101010101" pitchFamily="49" charset="-122"/>
              </a:rPr>
              <a:t>3min</a:t>
            </a:r>
            <a:r>
              <a:rPr lang="zh-CN" altLang="en-US" sz="3200" dirty="0">
                <a:solidFill>
                  <a:srgbClr val="FF0000"/>
                </a:solidFill>
                <a:latin typeface="楷体_GB2312" panose="02010609030101010101" pitchFamily="49" charset="-122"/>
                <a:ea typeface="楷体_GB2312" panose="02010609030101010101" pitchFamily="49" charset="-122"/>
              </a:rPr>
              <a:t>，持续</a:t>
            </a:r>
            <a:r>
              <a:rPr lang="en-US" altLang="zh-CN" sz="3200" dirty="0">
                <a:solidFill>
                  <a:srgbClr val="FF0000"/>
                </a:solidFill>
                <a:latin typeface="楷体_GB2312" panose="02010609030101010101" pitchFamily="49" charset="-122"/>
                <a:ea typeface="楷体_GB2312" panose="02010609030101010101" pitchFamily="49" charset="-122"/>
              </a:rPr>
              <a:t>40</a:t>
            </a:r>
            <a:r>
              <a:rPr lang="zh-CN" altLang="en-US" sz="3200" dirty="0">
                <a:solidFill>
                  <a:srgbClr val="FF0000"/>
                </a:solidFill>
                <a:latin typeface="楷体_GB2312" panose="02010609030101010101" pitchFamily="49" charset="-122"/>
                <a:ea typeface="楷体_GB2312" panose="02010609030101010101" pitchFamily="49" charset="-122"/>
              </a:rPr>
              <a:t>～</a:t>
            </a:r>
            <a:r>
              <a:rPr lang="en-US" altLang="zh-CN" sz="3200" dirty="0">
                <a:solidFill>
                  <a:srgbClr val="FF0000"/>
                </a:solidFill>
                <a:latin typeface="楷体_GB2312" panose="02010609030101010101" pitchFamily="49" charset="-122"/>
                <a:ea typeface="楷体_GB2312" panose="02010609030101010101" pitchFamily="49" charset="-122"/>
              </a:rPr>
              <a:t>60s</a:t>
            </a:r>
            <a:r>
              <a:rPr lang="zh-CN" altLang="en-US" sz="3200" dirty="0">
                <a:solidFill>
                  <a:srgbClr val="FF0000"/>
                </a:solidFill>
                <a:latin typeface="楷体_GB2312" panose="02010609030101010101" pitchFamily="49" charset="-122"/>
                <a:ea typeface="楷体_GB2312" panose="02010609030101010101" pitchFamily="49" charset="-122"/>
              </a:rPr>
              <a:t>为宜。如出现宫缩持续</a:t>
            </a:r>
            <a:r>
              <a:rPr lang="en-US" altLang="zh-CN" sz="3200" dirty="0">
                <a:solidFill>
                  <a:srgbClr val="FF0000"/>
                </a:solidFill>
                <a:latin typeface="楷体_GB2312" panose="02010609030101010101" pitchFamily="49" charset="-122"/>
                <a:ea typeface="楷体_GB2312" panose="02010609030101010101" pitchFamily="49" charset="-122"/>
              </a:rPr>
              <a:t>10</a:t>
            </a:r>
            <a:r>
              <a:rPr lang="zh-CN" altLang="en-US" sz="3200" dirty="0">
                <a:solidFill>
                  <a:srgbClr val="FF0000"/>
                </a:solidFill>
                <a:latin typeface="楷体_GB2312" panose="02010609030101010101" pitchFamily="49" charset="-122"/>
                <a:ea typeface="楷体_GB2312" panose="02010609030101010101" pitchFamily="49" charset="-122"/>
              </a:rPr>
              <a:t>分钟</a:t>
            </a:r>
            <a:r>
              <a:rPr lang="en-US" altLang="zh-CN" sz="3200" dirty="0">
                <a:solidFill>
                  <a:srgbClr val="FF0000"/>
                </a:solidFill>
                <a:latin typeface="楷体_GB2312" panose="02010609030101010101" pitchFamily="49" charset="-122"/>
                <a:ea typeface="楷体_GB2312" panose="02010609030101010101" pitchFamily="49" charset="-122"/>
              </a:rPr>
              <a:t>≥5</a:t>
            </a:r>
            <a:r>
              <a:rPr lang="zh-CN" altLang="en-US" sz="3200" dirty="0">
                <a:solidFill>
                  <a:srgbClr val="FF0000"/>
                </a:solidFill>
                <a:latin typeface="楷体_GB2312" panose="02010609030101010101" pitchFamily="49" charset="-122"/>
                <a:ea typeface="楷体_GB2312" panose="02010609030101010101" pitchFamily="49" charset="-122"/>
              </a:rPr>
              <a:t>次，宫缩持续</a:t>
            </a:r>
            <a:r>
              <a:rPr lang="en-US" altLang="zh-CN" sz="3200" dirty="0">
                <a:solidFill>
                  <a:srgbClr val="FF0000"/>
                </a:solidFill>
                <a:latin typeface="楷体_GB2312" panose="02010609030101010101" pitchFamily="49" charset="-122"/>
                <a:ea typeface="楷体_GB2312" panose="02010609030101010101" pitchFamily="49" charset="-122"/>
              </a:rPr>
              <a:t>1</a:t>
            </a:r>
            <a:r>
              <a:rPr lang="zh-CN" altLang="en-US" sz="3200" dirty="0">
                <a:solidFill>
                  <a:srgbClr val="FF0000"/>
                </a:solidFill>
                <a:latin typeface="楷体_GB2312" panose="02010609030101010101" pitchFamily="49" charset="-122"/>
                <a:ea typeface="楷体_GB2312" panose="02010609030101010101" pitchFamily="49" charset="-122"/>
              </a:rPr>
              <a:t>分钟以上，或胎心率异常，应立即</a:t>
            </a:r>
            <a:r>
              <a:rPr lang="zh-CN" altLang="en-US" sz="3200" dirty="0">
                <a:solidFill>
                  <a:srgbClr val="0070C0"/>
                </a:solidFill>
                <a:latin typeface="楷体_GB2312" panose="02010609030101010101" pitchFamily="49" charset="-122"/>
                <a:ea typeface="楷体_GB2312" panose="02010609030101010101" pitchFamily="49" charset="-122"/>
              </a:rPr>
              <a:t>停止滴注</a:t>
            </a:r>
            <a:r>
              <a:rPr lang="zh-CN" altLang="en-US" sz="3200" dirty="0">
                <a:solidFill>
                  <a:srgbClr val="FF0000"/>
                </a:solidFill>
                <a:latin typeface="楷体_GB2312" panose="02010609030101010101" pitchFamily="49" charset="-122"/>
                <a:ea typeface="楷体_GB2312" panose="02010609030101010101" pitchFamily="49" charset="-122"/>
              </a:rPr>
              <a:t>。</a:t>
            </a:r>
            <a:endParaRPr lang="zh-CN" altLang="en-US" sz="3200" dirty="0">
              <a:solidFill>
                <a:srgbClr val="FF0000"/>
              </a:solidFill>
              <a:latin typeface="楷体_GB2312" panose="02010609030101010101" pitchFamily="49" charset="-122"/>
              <a:ea typeface="楷体_GB2312" panose="02010609030101010101" pitchFamily="49" charset="-122"/>
            </a:endParaRPr>
          </a:p>
          <a:p>
            <a:r>
              <a:rPr lang="en-US" altLang="zh-CN" sz="3200" dirty="0">
                <a:solidFill>
                  <a:srgbClr val="FF0000"/>
                </a:solidFill>
                <a:latin typeface="楷体_GB2312" panose="02010609030101010101" pitchFamily="49" charset="-122"/>
                <a:ea typeface="楷体_GB2312" panose="02010609030101010101" pitchFamily="49" charset="-122"/>
              </a:rPr>
              <a:t>    </a:t>
            </a:r>
            <a:r>
              <a:rPr lang="zh-CN" altLang="en-US" sz="3200" dirty="0">
                <a:latin typeface="楷体_GB2312" panose="02010609030101010101" pitchFamily="49" charset="-122"/>
                <a:ea typeface="楷体_GB2312" panose="02010609030101010101" pitchFamily="49" charset="-122"/>
              </a:rPr>
              <a:t>试产2-4小时无进展，产妇体力衰竭，胎儿窘迫等，则应剖宫产。</a:t>
            </a:r>
            <a:endParaRPr lang="zh-CN" altLang="en-US" sz="3200" dirty="0">
              <a:latin typeface="楷体_GB2312" panose="02010609030101010101" pitchFamily="49" charset="-122"/>
              <a:ea typeface="楷体_GB2312" panose="02010609030101010101" pitchFamily="49" charset="-122"/>
            </a:endParaRPr>
          </a:p>
          <a:p>
            <a:endParaRPr lang="zh-CN" altLang="en-US" sz="3200" dirty="0">
              <a:latin typeface="楷体_GB2312" panose="02010609030101010101" pitchFamily="49" charset="-122"/>
              <a:ea typeface="楷体_GB2312" panose="02010609030101010101" pitchFamily="49" charset="-122"/>
            </a:endParaRPr>
          </a:p>
          <a:p>
            <a:r>
              <a:rPr lang="zh-CN" altLang="en-US" sz="3200" dirty="0">
                <a:latin typeface="楷体_GB2312" panose="02010609030101010101" pitchFamily="49" charset="-122"/>
                <a:ea typeface="楷体_GB2312" panose="02010609030101010101" pitchFamily="49" charset="-122"/>
              </a:rPr>
              <a:t>（</a:t>
            </a:r>
            <a:r>
              <a:rPr lang="en-US" altLang="zh-CN" sz="3200" dirty="0">
                <a:latin typeface="楷体_GB2312" panose="02010609030101010101" pitchFamily="49" charset="-122"/>
                <a:ea typeface="楷体_GB2312" panose="02010609030101010101" pitchFamily="49" charset="-122"/>
              </a:rPr>
              <a:t>4</a:t>
            </a:r>
            <a:r>
              <a:rPr lang="zh-CN" altLang="en-US" sz="3200" dirty="0">
                <a:latin typeface="楷体_GB2312" panose="02010609030101010101" pitchFamily="49" charset="-122"/>
                <a:ea typeface="楷体_GB2312" panose="02010609030101010101" pitchFamily="49" charset="-122"/>
              </a:rPr>
              <a:t>）剖宫产准备</a:t>
            </a:r>
            <a:endParaRPr lang="zh-CN" altLang="en-US" sz="3200"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单元八</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异常分娩妇女的护理</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子宫收缩乏力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3252" name="矩形 351239"/>
          <p:cNvSpPr/>
          <p:nvPr/>
        </p:nvSpPr>
        <p:spPr>
          <a:xfrm>
            <a:off x="1037590" y="938530"/>
            <a:ext cx="10116185" cy="1951355"/>
          </a:xfrm>
          <a:prstGeom prst="rect">
            <a:avLst/>
          </a:prstGeom>
          <a:noFill/>
          <a:ln w="9525">
            <a:noFill/>
          </a:ln>
        </p:spPr>
        <p:txBody>
          <a:bodyPr wrap="none" anchor="ctr" anchorCtr="0">
            <a:noAutofit/>
          </a:bodyPr>
          <a:p>
            <a:pPr indent="304800"/>
            <a:r>
              <a:rPr lang="en-US" altLang="zh-CN" sz="2800" dirty="0">
                <a:solidFill>
                  <a:schemeClr val="tx2"/>
                </a:solidFill>
                <a:latin typeface="楷体_GB2312" panose="02010609030101010101" pitchFamily="49" charset="-122"/>
                <a:ea typeface="楷体_GB2312" panose="02010609030101010101" pitchFamily="49" charset="-122"/>
              </a:rPr>
              <a:t>   2.</a:t>
            </a:r>
            <a:r>
              <a:rPr lang="zh-CN" altLang="en-US" sz="2800" dirty="0">
                <a:solidFill>
                  <a:schemeClr val="tx2"/>
                </a:solidFill>
                <a:latin typeface="楷体_GB2312" panose="02010609030101010101" pitchFamily="49" charset="-122"/>
                <a:ea typeface="楷体_GB2312" panose="02010609030101010101" pitchFamily="49" charset="-122"/>
              </a:rPr>
              <a:t>第二产程护理</a:t>
            </a:r>
            <a:endParaRPr lang="zh-CN" altLang="en-US" sz="2800" dirty="0">
              <a:solidFill>
                <a:schemeClr val="tx2"/>
              </a:solidFill>
              <a:latin typeface="楷体_GB2312" panose="02010609030101010101" pitchFamily="49" charset="-122"/>
              <a:ea typeface="楷体_GB2312" panose="02010609030101010101" pitchFamily="49" charset="-122"/>
            </a:endParaRPr>
          </a:p>
          <a:p>
            <a:pPr indent="304800"/>
            <a:r>
              <a:rPr lang="en-US" altLang="zh-CN" sz="2800" dirty="0">
                <a:latin typeface="楷体_GB2312" panose="02010609030101010101" pitchFamily="49" charset="-122"/>
                <a:ea typeface="楷体_GB2312" panose="02010609030101010101" pitchFamily="49" charset="-122"/>
                <a:sym typeface="宋体" panose="02010600030101010101" pitchFamily="2" charset="-122"/>
              </a:rPr>
              <a:t> </a:t>
            </a:r>
            <a:r>
              <a:rPr lang="zh-CN" altLang="zh-CN" sz="2800" dirty="0">
                <a:latin typeface="楷体_GB2312" panose="02010609030101010101" pitchFamily="49" charset="-122"/>
                <a:ea typeface="楷体_GB2312" panose="02010609030101010101" pitchFamily="49" charset="-122"/>
                <a:sym typeface="宋体" panose="02010600030101010101" pitchFamily="2" charset="-122"/>
              </a:rPr>
              <a:t>做好阴道产和抢救新生儿准备，必要时选择剖宫产</a:t>
            </a:r>
            <a:endParaRPr lang="zh-CN" altLang="zh-CN" sz="2800" dirty="0">
              <a:latin typeface="楷体_GB2312" panose="02010609030101010101" pitchFamily="49" charset="-122"/>
              <a:ea typeface="楷体_GB2312" panose="02010609030101010101" pitchFamily="49" charset="-122"/>
              <a:sym typeface="宋体" panose="02010600030101010101" pitchFamily="2" charset="-122"/>
            </a:endParaRPr>
          </a:p>
          <a:p>
            <a:pPr indent="304800"/>
            <a:r>
              <a:rPr lang="en-US" altLang="zh-CN" sz="2800" dirty="0">
                <a:solidFill>
                  <a:schemeClr val="tx2"/>
                </a:solidFill>
                <a:latin typeface="楷体_GB2312" panose="02010609030101010101" pitchFamily="49" charset="-122"/>
                <a:ea typeface="楷体_GB2312" panose="02010609030101010101" pitchFamily="49" charset="-122"/>
              </a:rPr>
              <a:t> </a:t>
            </a:r>
            <a:r>
              <a:rPr lang="en-US" altLang="zh-CN" sz="2800" dirty="0">
                <a:solidFill>
                  <a:schemeClr val="tx2"/>
                </a:solidFill>
                <a:latin typeface="楷体_GB2312" panose="02010609030101010101" pitchFamily="49" charset="-122"/>
                <a:ea typeface="楷体_GB2312" panose="02010609030101010101" pitchFamily="49" charset="-122"/>
              </a:rPr>
              <a:t>3.第三产程护理</a:t>
            </a:r>
            <a:endParaRPr lang="en-US" altLang="zh-CN" sz="2800" dirty="0">
              <a:solidFill>
                <a:schemeClr val="tx2"/>
              </a:solidFill>
              <a:latin typeface="楷体_GB2312" panose="02010609030101010101" pitchFamily="49" charset="-122"/>
              <a:ea typeface="楷体_GB2312" panose="02010609030101010101" pitchFamily="49" charset="-122"/>
            </a:endParaRPr>
          </a:p>
          <a:p>
            <a:pPr indent="304800"/>
            <a:r>
              <a:rPr lang="zh-CN" altLang="zh-CN" sz="2800" dirty="0">
                <a:latin typeface="楷体_GB2312" panose="02010609030101010101" pitchFamily="49" charset="-122"/>
                <a:ea typeface="楷体_GB2312" panose="02010609030101010101" pitchFamily="49" charset="-122"/>
              </a:rPr>
              <a:t>积极预防产后出血和感染。</a:t>
            </a:r>
            <a:endParaRPr lang="zh-CN" altLang="zh-CN" sz="2800" dirty="0">
              <a:latin typeface="楷体_GB2312" panose="02010609030101010101" pitchFamily="49" charset="-122"/>
              <a:ea typeface="楷体_GB2312" panose="02010609030101010101" pitchFamily="49" charset="-122"/>
            </a:endParaRPr>
          </a:p>
        </p:txBody>
      </p:sp>
      <p:sp>
        <p:nvSpPr>
          <p:cNvPr id="54275" name="矩形 354311"/>
          <p:cNvSpPr/>
          <p:nvPr/>
        </p:nvSpPr>
        <p:spPr>
          <a:xfrm>
            <a:off x="1038225" y="3228340"/>
            <a:ext cx="10115550" cy="2676525"/>
          </a:xfrm>
          <a:prstGeom prst="rect">
            <a:avLst/>
          </a:prstGeom>
          <a:noFill/>
          <a:ln w="9525">
            <a:noFill/>
          </a:ln>
        </p:spPr>
        <p:txBody>
          <a:bodyPr wrap="square" anchor="ctr" anchorCtr="0">
            <a:spAutoFit/>
          </a:bodyPr>
          <a:p>
            <a:pPr indent="304800"/>
            <a:r>
              <a:rPr lang="zh-CN" altLang="en-US" sz="2800" dirty="0">
                <a:solidFill>
                  <a:srgbClr val="0066FF"/>
                </a:solidFill>
                <a:latin typeface="楷体_GB2312" panose="02010609030101010101" pitchFamily="49" charset="-122"/>
                <a:ea typeface="楷体_GB2312" panose="02010609030101010101" pitchFamily="49" charset="-122"/>
              </a:rPr>
              <a:t>   </a:t>
            </a:r>
            <a:r>
              <a:rPr lang="zh-CN" altLang="en-US" sz="2800" dirty="0">
                <a:solidFill>
                  <a:srgbClr val="FF0000"/>
                </a:solidFill>
                <a:latin typeface="楷体_GB2312" panose="02010609030101010101" pitchFamily="49" charset="-122"/>
                <a:ea typeface="楷体_GB2312" panose="02010609030101010101" pitchFamily="49" charset="-122"/>
              </a:rPr>
              <a:t>（二）协调性宫缩乏力</a:t>
            </a:r>
            <a:endParaRPr lang="zh-CN" altLang="en-US" sz="2800" dirty="0">
              <a:solidFill>
                <a:srgbClr val="FF0000"/>
              </a:solidFill>
              <a:latin typeface="楷体_GB2312" panose="02010609030101010101" pitchFamily="49" charset="-122"/>
              <a:ea typeface="楷体_GB2312" panose="02010609030101010101" pitchFamily="49" charset="-122"/>
            </a:endParaRPr>
          </a:p>
          <a:p>
            <a:pPr indent="304800"/>
            <a:r>
              <a:rPr lang="en-US" altLang="zh-CN" sz="2800" dirty="0">
                <a:latin typeface="楷体_GB2312" panose="02010609030101010101" pitchFamily="49" charset="-122"/>
                <a:ea typeface="楷体_GB2312" panose="02010609030101010101" pitchFamily="49" charset="-122"/>
              </a:rPr>
              <a:t>  </a:t>
            </a:r>
            <a:r>
              <a:rPr lang="zh-CN" altLang="en-US" sz="2800" dirty="0">
                <a:latin typeface="楷体_GB2312" panose="02010609030101010101" pitchFamily="49" charset="-122"/>
                <a:ea typeface="楷体_GB2312" panose="02010609030101010101" pitchFamily="49" charset="-122"/>
              </a:rPr>
              <a:t>（</a:t>
            </a:r>
            <a:r>
              <a:rPr lang="en-US" altLang="zh-CN" sz="2800" dirty="0">
                <a:latin typeface="楷体_GB2312" panose="02010609030101010101" pitchFamily="49" charset="-122"/>
                <a:ea typeface="楷体_GB2312" panose="02010609030101010101" pitchFamily="49" charset="-122"/>
              </a:rPr>
              <a:t>1</a:t>
            </a:r>
            <a:r>
              <a:rPr lang="zh-CN" altLang="en-US" sz="2800" dirty="0">
                <a:latin typeface="楷体_GB2312" panose="02010609030101010101" pitchFamily="49" charset="-122"/>
                <a:ea typeface="楷体_GB2312" panose="02010609030101010101" pitchFamily="49" charset="-122"/>
              </a:rPr>
              <a:t>）一般护理和心理护理</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latin typeface="楷体_GB2312" panose="02010609030101010101" pitchFamily="49" charset="-122"/>
                <a:ea typeface="楷体_GB2312" panose="02010609030101010101" pitchFamily="49" charset="-122"/>
              </a:rPr>
              <a:t> </a:t>
            </a:r>
            <a:r>
              <a:rPr lang="en-US" altLang="zh-CN" sz="2800" dirty="0">
                <a:latin typeface="楷体_GB2312" panose="02010609030101010101" pitchFamily="49" charset="-122"/>
                <a:ea typeface="楷体_GB2312" panose="02010609030101010101" pitchFamily="49" charset="-122"/>
              </a:rPr>
              <a:t> </a:t>
            </a:r>
            <a:r>
              <a:rPr lang="zh-CN" altLang="en-US" sz="2800" dirty="0">
                <a:latin typeface="楷体_GB2312" panose="02010609030101010101" pitchFamily="49" charset="-122"/>
                <a:ea typeface="楷体_GB2312" panose="02010609030101010101" pitchFamily="49" charset="-122"/>
              </a:rPr>
              <a:t>（</a:t>
            </a:r>
            <a:r>
              <a:rPr lang="en-US" altLang="zh-CN" sz="2800" dirty="0">
                <a:latin typeface="楷体_GB2312" panose="02010609030101010101" pitchFamily="49" charset="-122"/>
                <a:ea typeface="楷体_GB2312" panose="02010609030101010101" pitchFamily="49" charset="-122"/>
              </a:rPr>
              <a:t>2</a:t>
            </a:r>
            <a:r>
              <a:rPr lang="zh-CN" altLang="en-US" sz="2800" dirty="0">
                <a:latin typeface="楷体_GB2312" panose="02010609030101010101" pitchFamily="49" charset="-122"/>
                <a:ea typeface="楷体_GB2312" panose="02010609030101010101" pitchFamily="49" charset="-122"/>
              </a:rPr>
              <a:t>）遵医嘱给予镇静剂，</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latin typeface="楷体_GB2312" panose="02010609030101010101" pitchFamily="49" charset="-122"/>
                <a:ea typeface="楷体_GB2312" panose="02010609030101010101" pitchFamily="49" charset="-122"/>
              </a:rPr>
              <a:t>如哌替啶</a:t>
            </a:r>
            <a:r>
              <a:rPr lang="en-US" altLang="zh-CN" sz="2800" dirty="0">
                <a:latin typeface="楷体_GB2312" panose="02010609030101010101" pitchFamily="49" charset="-122"/>
                <a:ea typeface="楷体_GB2312" panose="02010609030101010101" pitchFamily="49" charset="-122"/>
              </a:rPr>
              <a:t>100mg</a:t>
            </a:r>
            <a:r>
              <a:rPr lang="zh-CN" altLang="en-US" sz="2800" dirty="0">
                <a:latin typeface="楷体_GB2312" panose="02010609030101010101" pitchFamily="49" charset="-122"/>
                <a:ea typeface="楷体_GB2312" panose="02010609030101010101" pitchFamily="49" charset="-122"/>
              </a:rPr>
              <a:t>，产妇充分休息后可恢复为协调</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latin typeface="楷体_GB2312" panose="02010609030101010101" pitchFamily="49" charset="-122"/>
                <a:ea typeface="楷体_GB2312" panose="02010609030101010101" pitchFamily="49" charset="-122"/>
              </a:rPr>
              <a:t>性宫缩，</a:t>
            </a:r>
            <a:r>
              <a:rPr lang="zh-CN" altLang="en-US" sz="2800" dirty="0">
                <a:solidFill>
                  <a:srgbClr val="FF0000"/>
                </a:solidFill>
                <a:latin typeface="楷体_GB2312" panose="02010609030101010101" pitchFamily="49" charset="-122"/>
                <a:ea typeface="楷体_GB2312" panose="02010609030101010101" pitchFamily="49" charset="-122"/>
              </a:rPr>
              <a:t>在宫缩未恢复协调之前，严禁用缩宫素。</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solidFill>
                  <a:srgbClr val="FF0000"/>
                </a:solidFill>
                <a:latin typeface="楷体_GB2312" panose="02010609030101010101" pitchFamily="49" charset="-122"/>
                <a:ea typeface="楷体_GB2312" panose="02010609030101010101" pitchFamily="49" charset="-122"/>
              </a:rPr>
              <a:t>若无法纠正而母儿情况不佳，则剖宫产。  </a:t>
            </a:r>
            <a:endParaRPr lang="zh-CN" altLang="en-US" sz="2800"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2848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子宫收缩过强</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942340" y="1243330"/>
            <a:ext cx="9878060" cy="5187950"/>
            <a:chOff x="960" y="1958"/>
            <a:chExt cx="13155" cy="8170"/>
          </a:xfrm>
        </p:grpSpPr>
        <p:sp>
          <p:nvSpPr>
            <p:cNvPr id="55300" name="矩形 301064"/>
            <p:cNvSpPr/>
            <p:nvPr/>
          </p:nvSpPr>
          <p:spPr>
            <a:xfrm>
              <a:off x="960" y="1958"/>
              <a:ext cx="4145" cy="919"/>
            </a:xfrm>
            <a:prstGeom prst="rect">
              <a:avLst/>
            </a:prstGeom>
            <a:noFill/>
            <a:ln w="9525">
              <a:noFill/>
            </a:ln>
          </p:spPr>
          <p:txBody>
            <a:bodyPr wrap="square" anchor="t" anchorCtr="0">
              <a:spAutoFit/>
            </a:bodyPr>
            <a:p>
              <a:r>
                <a:rPr lang="en-US" altLang="zh-CN" sz="3200" dirty="0">
                  <a:solidFill>
                    <a:srgbClr val="0066FF"/>
                  </a:solidFill>
                  <a:latin typeface="Arial" panose="020B0604020202020204" pitchFamily="34" charset="0"/>
                </a:rPr>
                <a:t>【</a:t>
              </a:r>
              <a:r>
                <a:rPr lang="zh-CN" altLang="en-US" sz="3200" dirty="0">
                  <a:solidFill>
                    <a:srgbClr val="0066FF"/>
                  </a:solidFill>
                  <a:latin typeface="Arial" panose="020B0604020202020204" pitchFamily="34" charset="0"/>
                  <a:ea typeface="宋体" panose="02010600030101010101" pitchFamily="2" charset="-122"/>
                </a:rPr>
                <a:t>护理评估</a:t>
              </a:r>
              <a:r>
                <a:rPr lang="en-US" altLang="zh-CN" sz="3200" dirty="0">
                  <a:solidFill>
                    <a:srgbClr val="0066FF"/>
                  </a:solidFill>
                  <a:latin typeface="Arial" panose="020B0604020202020204" pitchFamily="34" charset="0"/>
                </a:rPr>
                <a:t>】</a:t>
              </a:r>
              <a:endParaRPr lang="zh-CN" altLang="en-US" sz="3200" dirty="0">
                <a:solidFill>
                  <a:srgbClr val="0066FF"/>
                </a:solidFill>
                <a:latin typeface="Arial" panose="020B0604020202020204" pitchFamily="34" charset="0"/>
                <a:ea typeface="宋体" panose="02010600030101010101" pitchFamily="2" charset="-122"/>
              </a:endParaRPr>
            </a:p>
          </p:txBody>
        </p:sp>
        <p:sp>
          <p:nvSpPr>
            <p:cNvPr id="55301" name="矩形 301068"/>
            <p:cNvSpPr/>
            <p:nvPr/>
          </p:nvSpPr>
          <p:spPr>
            <a:xfrm>
              <a:off x="960" y="3005"/>
              <a:ext cx="13155" cy="7123"/>
            </a:xfrm>
            <a:prstGeom prst="rect">
              <a:avLst/>
            </a:prstGeom>
            <a:noFill/>
            <a:ln w="9525">
              <a:noFill/>
            </a:ln>
          </p:spPr>
          <p:txBody>
            <a:bodyPr wrap="square" anchor="ctr" anchorCtr="0">
              <a:spAutoFit/>
            </a:bodyPr>
            <a:p>
              <a:pPr indent="304800"/>
              <a:r>
                <a:rPr lang="zh-CN" altLang="en-US" sz="3200" b="0" dirty="0">
                  <a:latin typeface="楷体_GB2312" panose="02010609030101010101" pitchFamily="49" charset="-122"/>
                  <a:ea typeface="宋体" panose="02010600030101010101" pitchFamily="2" charset="-122"/>
                  <a:sym typeface="宋体" panose="02010600030101010101" pitchFamily="2" charset="-122"/>
                </a:rPr>
                <a:t>宫缩时间延长，间歇时间缩短，宫缩时产生的压力过强。</a:t>
              </a:r>
              <a:endParaRPr lang="zh-CN" altLang="en-US" sz="3200" b="0" dirty="0">
                <a:solidFill>
                  <a:srgbClr val="FF3300"/>
                </a:solidFill>
                <a:latin typeface="楷体_GB2312" panose="02010609030101010101" pitchFamily="49" charset="-122"/>
                <a:ea typeface="宋体" panose="02010600030101010101" pitchFamily="2" charset="-122"/>
              </a:endParaRPr>
            </a:p>
            <a:p>
              <a:pPr indent="304800"/>
              <a:r>
                <a:rPr lang="zh-CN" altLang="en-US" sz="3200" dirty="0">
                  <a:solidFill>
                    <a:srgbClr val="FF0000"/>
                  </a:solidFill>
                  <a:latin typeface="Arial" panose="020B0604020202020204" pitchFamily="34" charset="0"/>
                  <a:ea typeface="楷体_GB2312" panose="02010609030101010101" pitchFamily="49" charset="-122"/>
                </a:rPr>
                <a:t>（一）健康史</a:t>
              </a:r>
              <a:endParaRPr lang="zh-CN" altLang="en-US" sz="3200" dirty="0">
                <a:solidFill>
                  <a:srgbClr val="FF0000"/>
                </a:solidFill>
                <a:latin typeface="Arial" panose="020B0604020202020204" pitchFamily="34" charset="0"/>
                <a:ea typeface="楷体_GB2312" panose="02010609030101010101" pitchFamily="49" charset="-122"/>
              </a:endParaRPr>
            </a:p>
            <a:p>
              <a:pPr indent="304800"/>
              <a:r>
                <a:rPr lang="zh-CN" altLang="en-US" sz="3200" dirty="0">
                  <a:latin typeface="Arial" panose="020B0604020202020204" pitchFamily="34" charset="0"/>
                  <a:ea typeface="楷体_GB2312" panose="02010609030101010101" pitchFamily="49" charset="-122"/>
                </a:rPr>
                <a:t>       详细询问阵痛开始的时间、程度，以及胎动的情况。认真查看产前检查的各项记录，了解经产妇既往有无</a:t>
              </a:r>
              <a:r>
                <a:rPr lang="zh-CN" altLang="en-US" sz="3200" dirty="0">
                  <a:solidFill>
                    <a:srgbClr val="FF0000"/>
                  </a:solidFill>
                  <a:latin typeface="Arial" panose="020B0604020202020204" pitchFamily="34" charset="0"/>
                  <a:ea typeface="楷体_GB2312" panose="02010609030101010101" pitchFamily="49" charset="-122"/>
                </a:rPr>
                <a:t>急产史</a:t>
              </a:r>
              <a:r>
                <a:rPr lang="zh-CN" altLang="en-US" sz="3200" dirty="0">
                  <a:latin typeface="Arial" panose="020B0604020202020204" pitchFamily="34" charset="0"/>
                  <a:ea typeface="楷体_GB2312" panose="02010609030101010101" pitchFamily="49" charset="-122"/>
                </a:rPr>
                <a:t>。评估临产后产妇有</a:t>
              </a:r>
              <a:r>
                <a:rPr lang="zh-CN" altLang="en-US" sz="3200" dirty="0">
                  <a:solidFill>
                    <a:srgbClr val="FF0000"/>
                  </a:solidFill>
                  <a:latin typeface="Arial" panose="020B0604020202020204" pitchFamily="34" charset="0"/>
                  <a:ea typeface="楷体_GB2312" panose="02010609030101010101" pitchFamily="49" charset="-122"/>
                </a:rPr>
                <a:t>无精神紧张、过度疲劳</a:t>
              </a:r>
              <a:r>
                <a:rPr lang="zh-CN" altLang="en-US" sz="3200" dirty="0">
                  <a:latin typeface="Arial" panose="020B0604020202020204" pitchFamily="34" charset="0"/>
                  <a:ea typeface="楷体_GB2312" panose="02010609030101010101" pitchFamily="49" charset="-122"/>
                </a:rPr>
                <a:t>，分娩过程中有无梗阻发生，</a:t>
              </a:r>
              <a:r>
                <a:rPr lang="zh-CN" altLang="en-US" sz="3200" dirty="0">
                  <a:solidFill>
                    <a:srgbClr val="FF0000"/>
                  </a:solidFill>
                  <a:latin typeface="Arial" panose="020B0604020202020204" pitchFamily="34" charset="0"/>
                  <a:ea typeface="楷体_GB2312" panose="02010609030101010101" pitchFamily="49" charset="-122"/>
                </a:rPr>
                <a:t>有无应用缩宫素，有无胎盘早剥或阴道、宫腔内操作</a:t>
              </a:r>
              <a:r>
                <a:rPr lang="zh-CN" altLang="en-US" sz="3200" dirty="0">
                  <a:latin typeface="Arial" panose="020B0604020202020204" pitchFamily="34" charset="0"/>
                  <a:ea typeface="楷体_GB2312" panose="02010609030101010101" pitchFamily="49" charset="-122"/>
                </a:rPr>
                <a:t>等诱发因素。</a:t>
              </a:r>
              <a:endParaRPr lang="zh-CN" altLang="en-US" sz="3200" dirty="0">
                <a:latin typeface="Arial" panose="020B0604020202020204" pitchFamily="34" charset="0"/>
                <a:ea typeface="楷体_GB2312" panose="02010609030101010101" pitchFamily="49" charset="-122"/>
              </a:endParaRPr>
            </a:p>
            <a:p>
              <a:pPr indent="304800"/>
              <a:endParaRPr lang="zh-CN" altLang="en-US" sz="3200" b="0" dirty="0">
                <a:latin typeface="宋体" panose="02010600030101010101" pitchFamily="2" charset="-122"/>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过强</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43000" y="1313630"/>
            <a:ext cx="10000615" cy="5019035"/>
            <a:chOff x="1200" y="518"/>
            <a:chExt cx="12600" cy="8420"/>
          </a:xfrm>
        </p:grpSpPr>
        <p:sp>
          <p:nvSpPr>
            <p:cNvPr id="56321" name="矩形 104463"/>
            <p:cNvSpPr/>
            <p:nvPr/>
          </p:nvSpPr>
          <p:spPr>
            <a:xfrm>
              <a:off x="1200" y="1634"/>
              <a:ext cx="10800" cy="1560"/>
            </a:xfrm>
            <a:prstGeom prst="rect">
              <a:avLst/>
            </a:prstGeom>
            <a:noFill/>
            <a:ln w="9525">
              <a:noFill/>
            </a:ln>
          </p:spPr>
          <p:txBody>
            <a:bodyPr lIns="92075" tIns="46038" rIns="92075" bIns="46038" anchor="t" anchorCtr="0"/>
            <a:p>
              <a:pPr marL="342900" indent="-342900">
                <a:lnSpc>
                  <a:spcPct val="120000"/>
                </a:lnSpc>
                <a:spcBef>
                  <a:spcPct val="20000"/>
                </a:spcBef>
                <a:buClr>
                  <a:schemeClr val="accent2"/>
                </a:buClr>
                <a:buSzPct val="80000"/>
              </a:pPr>
              <a:r>
                <a:rPr lang="en-US" altLang="zh-CN" sz="2400" dirty="0">
                  <a:latin typeface="楷体_GB2312" panose="02010609030101010101" pitchFamily="49" charset="-122"/>
                  <a:ea typeface="楷体_GB2312" panose="02010609030101010101" pitchFamily="49" charset="-122"/>
                </a:rPr>
                <a:t>     </a:t>
              </a:r>
              <a:r>
                <a:rPr lang="zh-CN" altLang="en-US" sz="2800" b="0" dirty="0">
                  <a:latin typeface="楷体_GB2312" panose="02010609030101010101" pitchFamily="49" charset="-122"/>
                  <a:ea typeface="楷体_GB2312" panose="02010609030101010101" pitchFamily="49" charset="-122"/>
                </a:rPr>
                <a:t>子宫收缩过强是指宫缩持续时间延长，间歇时间缩短，宫缩时产生的压力过强。</a:t>
              </a:r>
              <a:endParaRPr lang="zh-CN" altLang="en-US" sz="2800" b="0" dirty="0">
                <a:solidFill>
                  <a:srgbClr val="FF3300"/>
                </a:solidFill>
                <a:latin typeface="楷体_GB2312" panose="02010609030101010101" pitchFamily="49" charset="-122"/>
                <a:ea typeface="楷体_GB2312" panose="02010609030101010101" pitchFamily="49" charset="-122"/>
              </a:endParaRPr>
            </a:p>
          </p:txBody>
        </p:sp>
        <p:sp>
          <p:nvSpPr>
            <p:cNvPr id="56322" name="矩形 104464"/>
            <p:cNvSpPr/>
            <p:nvPr/>
          </p:nvSpPr>
          <p:spPr>
            <a:xfrm>
              <a:off x="1680" y="3080"/>
              <a:ext cx="12120" cy="5858"/>
            </a:xfrm>
            <a:prstGeom prst="rect">
              <a:avLst/>
            </a:prstGeom>
            <a:noFill/>
            <a:ln w="9525">
              <a:noFill/>
            </a:ln>
          </p:spPr>
          <p:txBody>
            <a:bodyPr anchor="ctr" anchorCtr="0">
              <a:spAutoFit/>
            </a:bodyPr>
            <a:p>
              <a:pPr indent="263525"/>
              <a:endParaRPr lang="en-US" altLang="zh-CN" sz="2800" dirty="0">
                <a:latin typeface="Times New Roman" panose="02020603050405020304" pitchFamily="18" charset="0"/>
              </a:endParaRPr>
            </a:p>
            <a:p>
              <a:pPr indent="263525">
                <a:lnSpc>
                  <a:spcPct val="115000"/>
                </a:lnSpc>
              </a:pPr>
              <a:r>
                <a:rPr lang="en-US" altLang="zh-CN" sz="2800" dirty="0">
                  <a:latin typeface="楷体_GB2312" panose="02010609030101010101" pitchFamily="49" charset="-122"/>
                </a:rPr>
                <a:t>1</a:t>
              </a:r>
              <a:r>
                <a:rPr lang="zh-CN" altLang="en-US" sz="2800" dirty="0">
                  <a:latin typeface="楷体_GB2312" panose="02010609030101010101" pitchFamily="49" charset="-122"/>
                </a:rPr>
                <a:t>、缩宫素使用不当  产妇对缩宫素敏感，缩宫素使</a:t>
              </a:r>
              <a:endParaRPr lang="zh-CN" altLang="en-US" sz="2800" dirty="0">
                <a:latin typeface="楷体_GB2312" panose="02010609030101010101" pitchFamily="49" charset="-122"/>
              </a:endParaRPr>
            </a:p>
            <a:p>
              <a:pPr indent="263525">
                <a:lnSpc>
                  <a:spcPct val="115000"/>
                </a:lnSpc>
              </a:pPr>
              <a:r>
                <a:rPr lang="zh-CN" altLang="en-US" sz="2800" dirty="0">
                  <a:latin typeface="楷体_GB2312" panose="02010609030101010101" pitchFamily="49" charset="-122"/>
                </a:rPr>
                <a:t>  用方法不当，剂量过大等。</a:t>
              </a:r>
              <a:endParaRPr lang="zh-CN" altLang="en-US" sz="2800" dirty="0">
                <a:latin typeface="楷体_GB2312" panose="02010609030101010101" pitchFamily="49" charset="-122"/>
              </a:endParaRPr>
            </a:p>
            <a:p>
              <a:pPr indent="263525">
                <a:lnSpc>
                  <a:spcPct val="115000"/>
                </a:lnSpc>
              </a:pPr>
              <a:r>
                <a:rPr lang="en-US" altLang="zh-CN" sz="2800" dirty="0">
                  <a:latin typeface="楷体_GB2312" panose="02010609030101010101" pitchFamily="49" charset="-122"/>
                </a:rPr>
                <a:t>2</a:t>
              </a:r>
              <a:r>
                <a:rPr lang="zh-CN" altLang="en-US" sz="2800" dirty="0">
                  <a:latin typeface="楷体_GB2312" panose="02010609030101010101" pitchFamily="49" charset="-122"/>
                </a:rPr>
                <a:t>、胎盘早剥 血液浸润子宫肌层，使子宫强力收缩。</a:t>
              </a:r>
              <a:endParaRPr lang="zh-CN" altLang="en-US" sz="2800" dirty="0">
                <a:latin typeface="楷体_GB2312" panose="02010609030101010101" pitchFamily="49" charset="-122"/>
              </a:endParaRPr>
            </a:p>
            <a:p>
              <a:pPr indent="263525">
                <a:lnSpc>
                  <a:spcPct val="115000"/>
                </a:lnSpc>
              </a:pPr>
              <a:r>
                <a:rPr lang="en-US" altLang="zh-CN" sz="2800" dirty="0">
                  <a:latin typeface="楷体_GB2312" panose="02010609030101010101" pitchFamily="49" charset="-122"/>
                </a:rPr>
                <a:t>3</a:t>
              </a:r>
              <a:r>
                <a:rPr lang="zh-CN" altLang="en-US" sz="2800" dirty="0">
                  <a:latin typeface="楷体_GB2312" panose="02010609030101010101" pitchFamily="49" charset="-122"/>
                </a:rPr>
                <a:t>、过度疲劳、精神紧张等。</a:t>
              </a:r>
              <a:endParaRPr lang="zh-CN" altLang="en-US" sz="2800" dirty="0">
                <a:latin typeface="楷体_GB2312" panose="02010609030101010101" pitchFamily="49" charset="-122"/>
              </a:endParaRPr>
            </a:p>
            <a:p>
              <a:pPr indent="263525">
                <a:lnSpc>
                  <a:spcPct val="115000"/>
                </a:lnSpc>
              </a:pPr>
              <a:r>
                <a:rPr lang="en-US" altLang="zh-CN" sz="2800" dirty="0">
                  <a:latin typeface="楷体_GB2312" panose="02010609030101010101" pitchFamily="49" charset="-122"/>
                </a:rPr>
                <a:t>4</a:t>
              </a:r>
              <a:r>
                <a:rPr lang="zh-CN" altLang="en-US" sz="2800" dirty="0">
                  <a:latin typeface="楷体_GB2312" panose="02010609030101010101" pitchFamily="49" charset="-122"/>
                </a:rPr>
                <a:t>、阴道内操作过多或不当。</a:t>
              </a:r>
              <a:endParaRPr lang="zh-CN" altLang="en-US" sz="2800" dirty="0">
                <a:latin typeface="楷体_GB2312" panose="02010609030101010101" pitchFamily="49" charset="-122"/>
              </a:endParaRPr>
            </a:p>
            <a:p>
              <a:pPr indent="263525">
                <a:lnSpc>
                  <a:spcPct val="115000"/>
                </a:lnSpc>
              </a:pPr>
              <a:r>
                <a:rPr lang="en-US" altLang="zh-CN" sz="2800" dirty="0">
                  <a:latin typeface="楷体_GB2312" panose="02010609030101010101" pitchFamily="49" charset="-122"/>
                </a:rPr>
                <a:t>5</a:t>
              </a:r>
              <a:r>
                <a:rPr lang="zh-CN" altLang="en-US" sz="2800" dirty="0">
                  <a:latin typeface="楷体_GB2312" panose="02010609030101010101" pitchFamily="49" charset="-122"/>
                </a:rPr>
                <a:t>、其他不明原因</a:t>
              </a:r>
              <a:endParaRPr lang="zh-CN" altLang="en-US" sz="2800" dirty="0">
                <a:latin typeface="楷体_GB2312" panose="02010609030101010101" pitchFamily="49" charset="-122"/>
              </a:endParaRPr>
            </a:p>
          </p:txBody>
        </p:sp>
        <p:sp>
          <p:nvSpPr>
            <p:cNvPr id="56323" name="矩形 104465"/>
            <p:cNvSpPr/>
            <p:nvPr/>
          </p:nvSpPr>
          <p:spPr>
            <a:xfrm>
              <a:off x="4350" y="518"/>
              <a:ext cx="2540" cy="876"/>
            </a:xfrm>
            <a:prstGeom prst="rect">
              <a:avLst/>
            </a:prstGeom>
            <a:noFill/>
            <a:ln w="9525">
              <a:noFill/>
            </a:ln>
          </p:spPr>
          <p:txBody>
            <a:bodyPr wrap="square" anchor="t" anchorCtr="0">
              <a:spAutoFit/>
            </a:bodyPr>
            <a:p>
              <a:r>
                <a:rPr lang="zh-CN" altLang="en-US" sz="2800" dirty="0">
                  <a:latin typeface="Times New Roman" panose="02020603050405020304" pitchFamily="18" charset="0"/>
                </a:rPr>
                <a:t>【病因】</a:t>
              </a:r>
              <a:endParaRPr lang="zh-CN" altLang="en-US" sz="2800" dirty="0">
                <a:latin typeface="Times New Roman" panose="02020603050405020304" pitchFamily="18"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过强</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7347" name="矩形 358408"/>
          <p:cNvSpPr/>
          <p:nvPr/>
        </p:nvSpPr>
        <p:spPr>
          <a:xfrm>
            <a:off x="995680" y="1228725"/>
            <a:ext cx="10050145" cy="4900295"/>
          </a:xfrm>
          <a:prstGeom prst="rect">
            <a:avLst/>
          </a:prstGeom>
          <a:noFill/>
          <a:ln w="9525">
            <a:noFill/>
          </a:ln>
        </p:spPr>
        <p:txBody>
          <a:bodyPr wrap="none" anchor="ctr" anchorCtr="0">
            <a:noAutofit/>
          </a:bodyPr>
          <a:p>
            <a:pPr indent="304800"/>
            <a:r>
              <a:rPr lang="zh-CN" altLang="en-US" sz="2800" dirty="0">
                <a:solidFill>
                  <a:srgbClr val="FF0000"/>
                </a:solidFill>
                <a:latin typeface="楷体_GB2312" panose="02010609030101010101" pitchFamily="49" charset="-122"/>
                <a:ea typeface="楷体_GB2312" panose="02010609030101010101" pitchFamily="49" charset="-122"/>
              </a:rPr>
              <a:t>（二）身体状况</a:t>
            </a:r>
            <a:endParaRPr lang="zh-CN" altLang="en-US" sz="2800" dirty="0">
              <a:solidFill>
                <a:srgbClr val="FF0000"/>
              </a:solidFill>
              <a:latin typeface="楷体_GB2312" panose="02010609030101010101" pitchFamily="49" charset="-122"/>
              <a:ea typeface="楷体_GB2312" panose="02010609030101010101" pitchFamily="49" charset="-122"/>
            </a:endParaRPr>
          </a:p>
          <a:p>
            <a:pPr indent="304800"/>
            <a:r>
              <a:rPr lang="en-US" altLang="zh-CN" sz="2800" dirty="0">
                <a:solidFill>
                  <a:schemeClr val="tx2"/>
                </a:solidFill>
                <a:latin typeface="楷体_GB2312" panose="02010609030101010101" pitchFamily="49" charset="-122"/>
                <a:ea typeface="楷体_GB2312" panose="02010609030101010101" pitchFamily="49" charset="-122"/>
              </a:rPr>
              <a:t>    1.</a:t>
            </a:r>
            <a:r>
              <a:rPr lang="zh-CN" altLang="en-US" sz="2800" dirty="0">
                <a:solidFill>
                  <a:schemeClr val="tx2"/>
                </a:solidFill>
                <a:latin typeface="楷体_GB2312" panose="02010609030101010101" pitchFamily="49" charset="-122"/>
                <a:ea typeface="楷体_GB2312" panose="02010609030101010101" pitchFamily="49" charset="-122"/>
              </a:rPr>
              <a:t>协调性子宫收缩过强</a:t>
            </a:r>
            <a:r>
              <a:rPr lang="zh-CN" altLang="en-US" sz="2800" dirty="0">
                <a:latin typeface="楷体_GB2312" panose="02010609030101010101" pitchFamily="49" charset="-122"/>
                <a:ea typeface="楷体_GB2312" panose="02010609030101010101" pitchFamily="49" charset="-122"/>
              </a:rPr>
              <a:t>  子宫收缩的对称性、</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latin typeface="楷体_GB2312" panose="02010609030101010101" pitchFamily="49" charset="-122"/>
                <a:ea typeface="楷体_GB2312" panose="02010609030101010101" pitchFamily="49" charset="-122"/>
              </a:rPr>
              <a:t>节律性和极性正常，但子宫收缩力过强、过频。</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solidFill>
                  <a:srgbClr val="FF0000"/>
                </a:solidFill>
                <a:latin typeface="楷体_GB2312" panose="02010609030101010101" pitchFamily="49" charset="-122"/>
                <a:ea typeface="楷体_GB2312" panose="02010609030101010101" pitchFamily="49" charset="-122"/>
              </a:rPr>
              <a:t>若无头盆不称及胎位异常，分娩会在短时间内结</a:t>
            </a:r>
            <a:endParaRPr lang="zh-CN" altLang="en-US" sz="2800" dirty="0">
              <a:solidFill>
                <a:srgbClr val="FF0000"/>
              </a:solidFill>
              <a:latin typeface="楷体_GB2312" panose="02010609030101010101" pitchFamily="49" charset="-122"/>
              <a:ea typeface="楷体_GB2312" panose="02010609030101010101" pitchFamily="49" charset="-122"/>
            </a:endParaRPr>
          </a:p>
          <a:p>
            <a:pPr indent="304800"/>
            <a:r>
              <a:rPr lang="zh-CN" altLang="en-US" sz="2800" dirty="0">
                <a:solidFill>
                  <a:srgbClr val="FF0000"/>
                </a:solidFill>
                <a:latin typeface="楷体_GB2312" panose="02010609030101010101" pitchFamily="49" charset="-122"/>
                <a:ea typeface="楷体_GB2312" panose="02010609030101010101" pitchFamily="49" charset="-122"/>
              </a:rPr>
              <a:t>束。总产程不足</a:t>
            </a:r>
            <a:r>
              <a:rPr lang="en-US" altLang="zh-CN" sz="2800" dirty="0">
                <a:solidFill>
                  <a:srgbClr val="FF0000"/>
                </a:solidFill>
                <a:latin typeface="楷体_GB2312" panose="02010609030101010101" pitchFamily="49" charset="-122"/>
                <a:ea typeface="楷体_GB2312" panose="02010609030101010101" pitchFamily="49" charset="-122"/>
              </a:rPr>
              <a:t>3h</a:t>
            </a:r>
            <a:r>
              <a:rPr lang="zh-CN" altLang="en-US" sz="2800" dirty="0">
                <a:solidFill>
                  <a:srgbClr val="FF0000"/>
                </a:solidFill>
                <a:latin typeface="楷体_GB2312" panose="02010609030101010101" pitchFamily="49" charset="-122"/>
                <a:ea typeface="楷体_GB2312" panose="02010609030101010101" pitchFamily="49" charset="-122"/>
              </a:rPr>
              <a:t>称为急产，经产妇多见。</a:t>
            </a:r>
            <a:r>
              <a:rPr lang="zh-CN" altLang="en-US" sz="2800" dirty="0">
                <a:latin typeface="楷体_GB2312" panose="02010609030101010101" pitchFamily="49" charset="-122"/>
                <a:ea typeface="楷体_GB2312" panose="02010609030101010101" pitchFamily="49" charset="-122"/>
              </a:rPr>
              <a:t>由于</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latin typeface="楷体_GB2312" panose="02010609030101010101" pitchFamily="49" charset="-122"/>
                <a:ea typeface="楷体_GB2312" panose="02010609030101010101" pitchFamily="49" charset="-122"/>
              </a:rPr>
              <a:t>宫缩过强过频，产程过快，可导致产妇软产道裂</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latin typeface="楷体_GB2312" panose="02010609030101010101" pitchFamily="49" charset="-122"/>
                <a:ea typeface="楷体_GB2312" panose="02010609030101010101" pitchFamily="49" charset="-122"/>
              </a:rPr>
              <a:t>伤，产褥感染机会增加；影响子宫胎盘血液循环，</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latin typeface="楷体_GB2312" panose="02010609030101010101" pitchFamily="49" charset="-122"/>
                <a:ea typeface="楷体_GB2312" panose="02010609030101010101" pitchFamily="49" charset="-122"/>
              </a:rPr>
              <a:t>易发生胎儿宫内窘迫和新生儿颅内出血；新生儿</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latin typeface="楷体_GB2312" panose="02010609030101010101" pitchFamily="49" charset="-122"/>
                <a:ea typeface="楷体_GB2312" panose="02010609030101010101" pitchFamily="49" charset="-122"/>
              </a:rPr>
              <a:t>娩出过快易发生坠地外伤。</a:t>
            </a:r>
            <a:r>
              <a:rPr lang="zh-CN" altLang="en-US" sz="2800" dirty="0">
                <a:solidFill>
                  <a:srgbClr val="FF0000"/>
                </a:solidFill>
                <a:latin typeface="楷体_GB2312" panose="02010609030101010101" pitchFamily="49" charset="-122"/>
                <a:ea typeface="楷体_GB2312" panose="02010609030101010101" pitchFamily="49" charset="-122"/>
              </a:rPr>
              <a:t>若有产道梗阻，可见</a:t>
            </a:r>
            <a:endParaRPr lang="zh-CN" altLang="en-US" sz="2800" dirty="0">
              <a:solidFill>
                <a:srgbClr val="FF0000"/>
              </a:solidFill>
              <a:latin typeface="楷体_GB2312" panose="02010609030101010101" pitchFamily="49" charset="-122"/>
              <a:ea typeface="楷体_GB2312" panose="02010609030101010101" pitchFamily="49" charset="-122"/>
            </a:endParaRPr>
          </a:p>
          <a:p>
            <a:pPr indent="304800"/>
            <a:r>
              <a:rPr lang="zh-CN" altLang="en-US" sz="2800" dirty="0">
                <a:solidFill>
                  <a:srgbClr val="FF0000"/>
                </a:solidFill>
                <a:latin typeface="楷体_GB2312" panose="02010609030101010101" pitchFamily="49" charset="-122"/>
                <a:ea typeface="楷体_GB2312" panose="02010609030101010101" pitchFamily="49" charset="-122"/>
              </a:rPr>
              <a:t>病理性缩复环，导致先兆子宫破裂。</a:t>
            </a:r>
            <a:endParaRPr lang="zh-CN" altLang="en-US" sz="2800" dirty="0">
              <a:solidFill>
                <a:srgbClr val="FF0000"/>
              </a:solidFill>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过强</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1175385" y="1579245"/>
            <a:ext cx="9544050" cy="4686114"/>
            <a:chOff x="840" y="2203"/>
            <a:chExt cx="12480" cy="7189"/>
          </a:xfrm>
        </p:grpSpPr>
        <p:sp>
          <p:nvSpPr>
            <p:cNvPr id="58369" name="矩形 166914"/>
            <p:cNvSpPr/>
            <p:nvPr/>
          </p:nvSpPr>
          <p:spPr>
            <a:xfrm>
              <a:off x="840" y="2203"/>
              <a:ext cx="8280" cy="1440"/>
            </a:xfrm>
            <a:prstGeom prst="rect">
              <a:avLst/>
            </a:prstGeom>
            <a:noFill/>
            <a:ln w="9525">
              <a:noFill/>
            </a:ln>
          </p:spPr>
          <p:txBody>
            <a:bodyPr anchor="t" anchorCtr="0"/>
            <a:p>
              <a:pPr marL="342900" indent="-342900">
                <a:lnSpc>
                  <a:spcPct val="120000"/>
                </a:lnSpc>
                <a:spcBef>
                  <a:spcPct val="20000"/>
                </a:spcBef>
              </a:pPr>
              <a:r>
                <a:rPr lang="en-US" altLang="zh-CN" sz="2800" dirty="0">
                  <a:solidFill>
                    <a:srgbClr val="000099"/>
                  </a:solidFill>
                  <a:latin typeface="楷体_GB2312" panose="02010609030101010101" pitchFamily="49" charset="-122"/>
                </a:rPr>
                <a:t>1.</a:t>
              </a:r>
              <a:r>
                <a:rPr lang="zh-CN" altLang="en-US" sz="2800" dirty="0">
                  <a:solidFill>
                    <a:srgbClr val="000099"/>
                  </a:solidFill>
                  <a:latin typeface="楷体_GB2312" panose="02010609030101010101" pitchFamily="49" charset="-122"/>
                  <a:ea typeface="宋体" panose="02010600030101010101" pitchFamily="2" charset="-122"/>
                </a:rPr>
                <a:t>协调性宫缩过强</a:t>
              </a:r>
              <a:endParaRPr lang="zh-CN" altLang="en-US" sz="2800" dirty="0">
                <a:solidFill>
                  <a:srgbClr val="000099"/>
                </a:solidFill>
                <a:latin typeface="楷体_GB2312" panose="02010609030101010101" pitchFamily="49" charset="-122"/>
                <a:ea typeface="宋体" panose="02010600030101010101" pitchFamily="2" charset="-122"/>
              </a:endParaRPr>
            </a:p>
            <a:p>
              <a:pPr marL="342900" indent="-342900">
                <a:lnSpc>
                  <a:spcPct val="120000"/>
                </a:lnSpc>
                <a:spcBef>
                  <a:spcPct val="20000"/>
                </a:spcBef>
              </a:pPr>
              <a:r>
                <a:rPr lang="en-US" altLang="zh-CN" sz="2800" dirty="0">
                  <a:solidFill>
                    <a:srgbClr val="800000"/>
                  </a:solidFill>
                  <a:latin typeface="Times New Roman" panose="02020603050405020304" pitchFamily="18" charset="0"/>
                </a:rPr>
                <a:t>——</a:t>
              </a:r>
              <a:r>
                <a:rPr lang="zh-CN" altLang="en-US" sz="2800" dirty="0">
                  <a:solidFill>
                    <a:srgbClr val="800000"/>
                  </a:solidFill>
                  <a:latin typeface="楷体_GB2312" panose="02010609030101010101" pitchFamily="49" charset="-122"/>
                  <a:ea typeface="宋体" panose="02010600030101010101" pitchFamily="2" charset="-122"/>
                </a:rPr>
                <a:t>表现为宫缩过强、过频。</a:t>
              </a:r>
              <a:endParaRPr lang="zh-CN" altLang="en-US" sz="2800" dirty="0">
                <a:solidFill>
                  <a:srgbClr val="800000"/>
                </a:solidFill>
                <a:latin typeface="楷体_GB2312" panose="02010609030101010101" pitchFamily="49" charset="-122"/>
                <a:ea typeface="宋体" panose="02010600030101010101" pitchFamily="2" charset="-122"/>
              </a:endParaRPr>
            </a:p>
          </p:txBody>
        </p:sp>
        <p:pic>
          <p:nvPicPr>
            <p:cNvPr id="166917" name="图片 166916" descr="11"/>
            <p:cNvPicPr>
              <a:picLocks noChangeAspect="1"/>
            </p:cNvPicPr>
            <p:nvPr/>
          </p:nvPicPr>
          <p:blipFill>
            <a:blip r:embed="rId3">
              <a:clrChange>
                <a:clrFrom>
                  <a:srgbClr val="D8B3BF"/>
                </a:clrFrom>
                <a:clrTo>
                  <a:srgbClr val="D8B3BF">
                    <a:alpha val="0"/>
                  </a:srgbClr>
                </a:clrTo>
              </a:clrChange>
            </a:blip>
            <a:srcRect l="25397" t="15982" r="25397" b="18265"/>
            <a:stretch>
              <a:fillRect/>
            </a:stretch>
          </p:blipFill>
          <p:spPr>
            <a:xfrm>
              <a:off x="9600" y="4680"/>
              <a:ext cx="3720" cy="4320"/>
            </a:xfrm>
            <a:prstGeom prst="rect">
              <a:avLst/>
            </a:prstGeom>
            <a:noFill/>
            <a:ln w="9525">
              <a:noFill/>
            </a:ln>
          </p:spPr>
        </p:pic>
        <p:grpSp>
          <p:nvGrpSpPr>
            <p:cNvPr id="58371" name="组合 166932"/>
            <p:cNvGrpSpPr/>
            <p:nvPr/>
          </p:nvGrpSpPr>
          <p:grpSpPr>
            <a:xfrm>
              <a:off x="840" y="4868"/>
              <a:ext cx="2873" cy="4524"/>
              <a:chOff x="336" y="1947"/>
              <a:chExt cx="1149" cy="1810"/>
            </a:xfrm>
          </p:grpSpPr>
          <p:sp>
            <p:nvSpPr>
              <p:cNvPr id="58372" name="矩形 166918"/>
              <p:cNvSpPr/>
              <p:nvPr/>
            </p:nvSpPr>
            <p:spPr>
              <a:xfrm>
                <a:off x="479" y="1947"/>
                <a:ext cx="695" cy="320"/>
              </a:xfrm>
              <a:prstGeom prst="rect">
                <a:avLst/>
              </a:prstGeom>
              <a:noFill/>
              <a:ln w="9525">
                <a:noFill/>
              </a:ln>
            </p:spPr>
            <p:txBody>
              <a:bodyPr wrap="square" anchor="t" anchorCtr="0">
                <a:spAutoFit/>
              </a:bodyPr>
              <a:p>
                <a:pPr eaLnBrk="0" hangingPunct="0"/>
                <a:r>
                  <a:rPr lang="zh-CN" altLang="en-US" sz="2800" dirty="0">
                    <a:latin typeface="楷体_GB2312" panose="02010609030101010101" pitchFamily="49" charset="-122"/>
                    <a:ea typeface="宋体" panose="02010600030101010101" pitchFamily="2" charset="-122"/>
                  </a:rPr>
                  <a:t>无梗阻</a:t>
                </a:r>
                <a:endParaRPr lang="zh-CN" altLang="en-US" sz="2800" dirty="0">
                  <a:latin typeface="楷体_GB2312" panose="02010609030101010101" pitchFamily="49" charset="-122"/>
                  <a:ea typeface="宋体" panose="02010600030101010101" pitchFamily="2" charset="-122"/>
                </a:endParaRPr>
              </a:p>
            </p:txBody>
          </p:sp>
          <p:sp>
            <p:nvSpPr>
              <p:cNvPr id="58373" name="矩形 166919"/>
              <p:cNvSpPr/>
              <p:nvPr/>
            </p:nvSpPr>
            <p:spPr>
              <a:xfrm>
                <a:off x="336" y="3172"/>
                <a:ext cx="1149" cy="585"/>
              </a:xfrm>
              <a:prstGeom prst="rect">
                <a:avLst/>
              </a:prstGeom>
              <a:noFill/>
              <a:ln w="9525" cap="flat" cmpd="sng">
                <a:solidFill>
                  <a:srgbClr val="990033"/>
                </a:solidFill>
                <a:prstDash val="solid"/>
                <a:miter/>
                <a:headEnd type="none" w="med" len="med"/>
                <a:tailEnd type="none" w="med" len="med"/>
              </a:ln>
            </p:spPr>
            <p:txBody>
              <a:bodyPr anchor="t" anchorCtr="0">
                <a:spAutoFit/>
              </a:bodyPr>
              <a:p>
                <a:pPr eaLnBrk="0" hangingPunct="0"/>
                <a:r>
                  <a:rPr lang="zh-CN" altLang="en-US" sz="2800" dirty="0">
                    <a:solidFill>
                      <a:srgbClr val="800000"/>
                    </a:solidFill>
                    <a:latin typeface="楷体_GB2312" panose="02010609030101010101" pitchFamily="49" charset="-122"/>
                    <a:ea typeface="宋体" panose="02010600030101010101" pitchFamily="2" charset="-122"/>
                  </a:rPr>
                  <a:t>凡总产程不足</a:t>
                </a:r>
                <a:r>
                  <a:rPr lang="en-US" altLang="zh-CN" sz="2800" dirty="0">
                    <a:solidFill>
                      <a:srgbClr val="800000"/>
                    </a:solidFill>
                    <a:latin typeface="楷体_GB2312" panose="02010609030101010101" pitchFamily="49" charset="-122"/>
                  </a:rPr>
                  <a:t>3</a:t>
                </a:r>
                <a:r>
                  <a:rPr lang="zh-CN" altLang="en-US" sz="2800" dirty="0">
                    <a:solidFill>
                      <a:srgbClr val="800000"/>
                    </a:solidFill>
                    <a:latin typeface="楷体_GB2312" panose="02010609030101010101" pitchFamily="49" charset="-122"/>
                    <a:ea typeface="宋体" panose="02010600030101010101" pitchFamily="2" charset="-122"/>
                  </a:rPr>
                  <a:t>小时</a:t>
                </a:r>
                <a:endParaRPr lang="zh-CN" altLang="en-US" sz="2800" dirty="0">
                  <a:solidFill>
                    <a:srgbClr val="800000"/>
                  </a:solidFill>
                  <a:latin typeface="楷体_GB2312" panose="02010609030101010101" pitchFamily="49" charset="-122"/>
                  <a:ea typeface="宋体" panose="02010600030101010101" pitchFamily="2" charset="-122"/>
                </a:endParaRPr>
              </a:p>
            </p:txBody>
          </p:sp>
          <p:sp>
            <p:nvSpPr>
              <p:cNvPr id="58374" name="矩形 166920"/>
              <p:cNvSpPr/>
              <p:nvPr/>
            </p:nvSpPr>
            <p:spPr>
              <a:xfrm>
                <a:off x="576" y="2310"/>
                <a:ext cx="502" cy="320"/>
              </a:xfrm>
              <a:prstGeom prst="rect">
                <a:avLst/>
              </a:prstGeom>
              <a:noFill/>
              <a:ln w="9525">
                <a:noFill/>
              </a:ln>
            </p:spPr>
            <p:txBody>
              <a:bodyPr wrap="square" anchor="t" anchorCtr="0">
                <a:spAutoFit/>
              </a:bodyPr>
              <a:p>
                <a:pPr eaLnBrk="0" hangingPunct="0">
                  <a:spcBef>
                    <a:spcPct val="50000"/>
                  </a:spcBef>
                </a:pPr>
                <a:r>
                  <a:rPr lang="zh-CN" altLang="en-US" sz="2800" dirty="0">
                    <a:solidFill>
                      <a:srgbClr val="800000"/>
                    </a:solidFill>
                    <a:latin typeface="楷体_GB2312" panose="02010609030101010101" pitchFamily="49" charset="-122"/>
                    <a:ea typeface="宋体" panose="02010600030101010101" pitchFamily="2" charset="-122"/>
                  </a:rPr>
                  <a:t>急产</a:t>
                </a:r>
                <a:endParaRPr lang="zh-CN" altLang="en-US" sz="2800" dirty="0">
                  <a:solidFill>
                    <a:srgbClr val="800000"/>
                  </a:solidFill>
                  <a:latin typeface="楷体_GB2312" panose="02010609030101010101" pitchFamily="49" charset="-122"/>
                  <a:ea typeface="宋体" panose="02010600030101010101" pitchFamily="2" charset="-122"/>
                </a:endParaRPr>
              </a:p>
            </p:txBody>
          </p:sp>
          <p:sp>
            <p:nvSpPr>
              <p:cNvPr id="58375" name="直接连接符 166921"/>
              <p:cNvSpPr/>
              <p:nvPr/>
            </p:nvSpPr>
            <p:spPr>
              <a:xfrm>
                <a:off x="912" y="2880"/>
                <a:ext cx="0" cy="259"/>
              </a:xfrm>
              <a:prstGeom prst="line">
                <a:avLst/>
              </a:prstGeom>
              <a:ln w="9525" cap="flat" cmpd="sng">
                <a:solidFill>
                  <a:schemeClr val="tx1"/>
                </a:solidFill>
                <a:prstDash val="solid"/>
                <a:round/>
                <a:headEnd type="none" w="med" len="med"/>
                <a:tailEnd type="triangle" w="med" len="med"/>
              </a:ln>
            </p:spPr>
          </p:sp>
        </p:grpSp>
        <p:grpSp>
          <p:nvGrpSpPr>
            <p:cNvPr id="58376" name="组合 166931"/>
            <p:cNvGrpSpPr/>
            <p:nvPr/>
          </p:nvGrpSpPr>
          <p:grpSpPr>
            <a:xfrm>
              <a:off x="5608" y="5160"/>
              <a:ext cx="3185" cy="4165"/>
              <a:chOff x="2243" y="2064"/>
              <a:chExt cx="1274" cy="1666"/>
            </a:xfrm>
          </p:grpSpPr>
          <p:sp>
            <p:nvSpPr>
              <p:cNvPr id="58377" name="矩形 166923"/>
              <p:cNvSpPr/>
              <p:nvPr/>
            </p:nvSpPr>
            <p:spPr>
              <a:xfrm>
                <a:off x="2448" y="2064"/>
                <a:ext cx="695" cy="320"/>
              </a:xfrm>
              <a:prstGeom prst="rect">
                <a:avLst/>
              </a:prstGeom>
              <a:noFill/>
              <a:ln w="9525">
                <a:noFill/>
              </a:ln>
            </p:spPr>
            <p:txBody>
              <a:bodyPr wrap="square" anchor="t" anchorCtr="0">
                <a:spAutoFit/>
              </a:bodyPr>
              <a:p>
                <a:pPr eaLnBrk="0" hangingPunct="0"/>
                <a:r>
                  <a:rPr lang="zh-CN" altLang="en-US" sz="2800" dirty="0">
                    <a:latin typeface="楷体_GB2312" panose="02010609030101010101" pitchFamily="49" charset="-122"/>
                    <a:ea typeface="宋体" panose="02010600030101010101" pitchFamily="2" charset="-122"/>
                  </a:rPr>
                  <a:t>有梗阻</a:t>
                </a:r>
                <a:endParaRPr lang="zh-CN" altLang="en-US" sz="2800" dirty="0">
                  <a:latin typeface="楷体_GB2312" panose="02010609030101010101" pitchFamily="49" charset="-122"/>
                  <a:ea typeface="宋体" panose="02010600030101010101" pitchFamily="2" charset="-122"/>
                </a:endParaRPr>
              </a:p>
            </p:txBody>
          </p:sp>
          <p:sp>
            <p:nvSpPr>
              <p:cNvPr id="58378" name="矩形 166924"/>
              <p:cNvSpPr/>
              <p:nvPr/>
            </p:nvSpPr>
            <p:spPr>
              <a:xfrm>
                <a:off x="2243" y="2736"/>
                <a:ext cx="1274" cy="320"/>
              </a:xfrm>
              <a:prstGeom prst="rect">
                <a:avLst/>
              </a:prstGeom>
              <a:noFill/>
              <a:ln w="9525">
                <a:noFill/>
              </a:ln>
            </p:spPr>
            <p:txBody>
              <a:bodyPr wrap="square" anchor="t" anchorCtr="0">
                <a:spAutoFit/>
              </a:bodyPr>
              <a:p>
                <a:pPr eaLnBrk="0" hangingPunct="0"/>
                <a:r>
                  <a:rPr lang="zh-CN" altLang="en-US" sz="2800" dirty="0">
                    <a:solidFill>
                      <a:srgbClr val="800000"/>
                    </a:solidFill>
                    <a:latin typeface="楷体_GB2312" panose="02010609030101010101" pitchFamily="49" charset="-122"/>
                    <a:ea typeface="宋体" panose="02010600030101010101" pitchFamily="2" charset="-122"/>
                  </a:rPr>
                  <a:t>病理性收缩环</a:t>
                </a:r>
                <a:endParaRPr lang="zh-CN" altLang="en-US" sz="2800" dirty="0">
                  <a:solidFill>
                    <a:srgbClr val="800000"/>
                  </a:solidFill>
                  <a:latin typeface="楷体_GB2312" panose="02010609030101010101" pitchFamily="49" charset="-122"/>
                  <a:ea typeface="宋体" panose="02010600030101010101" pitchFamily="2" charset="-122"/>
                </a:endParaRPr>
              </a:p>
            </p:txBody>
          </p:sp>
          <p:sp>
            <p:nvSpPr>
              <p:cNvPr id="58379" name="矩形 166925"/>
              <p:cNvSpPr/>
              <p:nvPr/>
            </p:nvSpPr>
            <p:spPr>
              <a:xfrm>
                <a:off x="2448" y="3390"/>
                <a:ext cx="888" cy="340"/>
              </a:xfrm>
              <a:prstGeom prst="rect">
                <a:avLst/>
              </a:prstGeom>
              <a:noFill/>
              <a:ln w="9525">
                <a:noFill/>
              </a:ln>
            </p:spPr>
            <p:txBody>
              <a:bodyPr wrap="square" anchor="t" anchorCtr="0">
                <a:spAutoFit/>
              </a:bodyPr>
              <a:p>
                <a:pPr eaLnBrk="0" hangingPunct="0">
                  <a:spcBef>
                    <a:spcPct val="50000"/>
                  </a:spcBef>
                </a:pPr>
                <a:r>
                  <a:rPr lang="zh-CN" altLang="en-US" sz="2800" dirty="0">
                    <a:solidFill>
                      <a:srgbClr val="800000"/>
                    </a:solidFill>
                    <a:latin typeface="楷体_GB2312" panose="02010609030101010101" pitchFamily="49" charset="-122"/>
                    <a:ea typeface="宋体" panose="02010600030101010101" pitchFamily="2" charset="-122"/>
                  </a:rPr>
                  <a:t>子宫破裂</a:t>
                </a:r>
                <a:endParaRPr lang="zh-CN" altLang="en-US" sz="2800" dirty="0">
                  <a:solidFill>
                    <a:srgbClr val="800000"/>
                  </a:solidFill>
                  <a:latin typeface="楷体_GB2312" panose="02010609030101010101" pitchFamily="49" charset="-122"/>
                  <a:ea typeface="宋体" panose="02010600030101010101" pitchFamily="2" charset="-122"/>
                </a:endParaRPr>
              </a:p>
            </p:txBody>
          </p:sp>
          <p:sp>
            <p:nvSpPr>
              <p:cNvPr id="58380" name="直接连接符 166926"/>
              <p:cNvSpPr/>
              <p:nvPr/>
            </p:nvSpPr>
            <p:spPr>
              <a:xfrm>
                <a:off x="2880" y="2880"/>
                <a:ext cx="0" cy="240"/>
              </a:xfrm>
              <a:prstGeom prst="line">
                <a:avLst/>
              </a:prstGeom>
              <a:ln w="9525" cap="flat" cmpd="sng">
                <a:solidFill>
                  <a:schemeClr val="tx1"/>
                </a:solidFill>
                <a:prstDash val="solid"/>
                <a:round/>
                <a:headEnd type="none" w="med" len="med"/>
                <a:tailEnd type="triangle" w="med" len="med"/>
              </a:ln>
            </p:spPr>
          </p:sp>
        </p:gr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过强</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9395" name="矩形 360454"/>
          <p:cNvSpPr/>
          <p:nvPr/>
        </p:nvSpPr>
        <p:spPr>
          <a:xfrm>
            <a:off x="1004570" y="1354455"/>
            <a:ext cx="10098405" cy="4769485"/>
          </a:xfrm>
          <a:prstGeom prst="rect">
            <a:avLst/>
          </a:prstGeom>
          <a:noFill/>
          <a:ln w="9525">
            <a:noFill/>
          </a:ln>
        </p:spPr>
        <p:txBody>
          <a:bodyPr wrap="none" anchor="ctr" anchorCtr="0">
            <a:noAutofit/>
          </a:bodyPr>
          <a:p>
            <a:pPr indent="304800"/>
            <a:r>
              <a:rPr lang="en-US" altLang="zh-CN" sz="3200" dirty="0">
                <a:solidFill>
                  <a:schemeClr val="tx2"/>
                </a:solidFill>
                <a:latin typeface="楷体_GB2312" panose="02010609030101010101" pitchFamily="49" charset="-122"/>
                <a:ea typeface="楷体_GB2312" panose="02010609030101010101" pitchFamily="49" charset="-122"/>
              </a:rPr>
              <a:t>    2.</a:t>
            </a:r>
            <a:r>
              <a:rPr lang="zh-CN" altLang="en-US" sz="3200" dirty="0">
                <a:solidFill>
                  <a:schemeClr val="tx2"/>
                </a:solidFill>
                <a:latin typeface="楷体_GB2312" panose="02010609030101010101" pitchFamily="49" charset="-122"/>
                <a:ea typeface="楷体_GB2312" panose="02010609030101010101" pitchFamily="49" charset="-122"/>
              </a:rPr>
              <a:t>不协调性子宫收缩过强</a:t>
            </a:r>
            <a:r>
              <a:rPr lang="zh-CN" altLang="en-US" sz="3200" dirty="0">
                <a:latin typeface="楷体_GB2312" panose="02010609030101010101" pitchFamily="49" charset="-122"/>
                <a:ea typeface="楷体_GB2312" panose="02010609030101010101" pitchFamily="49" charset="-122"/>
              </a:rPr>
              <a:t>  </a:t>
            </a:r>
            <a:endParaRPr lang="zh-CN" altLang="en-US" sz="3200" dirty="0">
              <a:latin typeface="楷体_GB2312" panose="02010609030101010101" pitchFamily="49" charset="-122"/>
              <a:ea typeface="楷体_GB2312" panose="02010609030101010101" pitchFamily="49" charset="-122"/>
            </a:endParaRPr>
          </a:p>
          <a:p>
            <a:pPr indent="304800"/>
            <a:r>
              <a:rPr lang="zh-CN" altLang="en-US" sz="3200" dirty="0">
                <a:solidFill>
                  <a:srgbClr val="0066FF"/>
                </a:solidFill>
                <a:latin typeface="楷体_GB2312" panose="02010609030101010101" pitchFamily="49" charset="-122"/>
                <a:ea typeface="楷体_GB2312" panose="02010609030101010101" pitchFamily="49" charset="-122"/>
              </a:rPr>
              <a:t>   （</a:t>
            </a:r>
            <a:r>
              <a:rPr lang="en-US" altLang="zh-CN" sz="3200" dirty="0">
                <a:solidFill>
                  <a:srgbClr val="0066FF"/>
                </a:solidFill>
                <a:latin typeface="楷体_GB2312" panose="02010609030101010101" pitchFamily="49" charset="-122"/>
                <a:ea typeface="楷体_GB2312" panose="02010609030101010101" pitchFamily="49" charset="-122"/>
              </a:rPr>
              <a:t>1</a:t>
            </a:r>
            <a:r>
              <a:rPr lang="zh-CN" altLang="en-US" sz="3200" dirty="0">
                <a:solidFill>
                  <a:srgbClr val="0066FF"/>
                </a:solidFill>
                <a:latin typeface="楷体_GB2312" panose="02010609030101010101" pitchFamily="49" charset="-122"/>
                <a:ea typeface="楷体_GB2312" panose="02010609030101010101" pitchFamily="49" charset="-122"/>
              </a:rPr>
              <a:t>）强直性子宫收缩：</a:t>
            </a:r>
            <a:r>
              <a:rPr lang="zh-CN" altLang="en-US" sz="3200" dirty="0">
                <a:latin typeface="楷体_GB2312" panose="02010609030101010101" pitchFamily="49" charset="-122"/>
                <a:ea typeface="楷体_GB2312" panose="02010609030101010101" pitchFamily="49" charset="-122"/>
              </a:rPr>
              <a:t>几乎均是</a:t>
            </a:r>
            <a:r>
              <a:rPr lang="zh-CN" altLang="en-US" sz="3200" dirty="0">
                <a:solidFill>
                  <a:srgbClr val="FF0000"/>
                </a:solidFill>
                <a:latin typeface="楷体_GB2312" panose="02010609030101010101" pitchFamily="49" charset="-122"/>
                <a:ea typeface="楷体_GB2312" panose="02010609030101010101" pitchFamily="49" charset="-122"/>
              </a:rPr>
              <a:t>外界因素引</a:t>
            </a:r>
            <a:endParaRPr lang="zh-CN" altLang="en-US" sz="3200" dirty="0">
              <a:solidFill>
                <a:srgbClr val="FF0000"/>
              </a:solidFill>
              <a:latin typeface="楷体_GB2312" panose="02010609030101010101" pitchFamily="49" charset="-122"/>
              <a:ea typeface="楷体_GB2312" panose="02010609030101010101" pitchFamily="49" charset="-122"/>
            </a:endParaRPr>
          </a:p>
          <a:p>
            <a:pPr indent="304800"/>
            <a:r>
              <a:rPr lang="zh-CN" altLang="en-US" sz="3200" dirty="0">
                <a:solidFill>
                  <a:srgbClr val="FF0000"/>
                </a:solidFill>
                <a:latin typeface="楷体_GB2312" panose="02010609030101010101" pitchFamily="49" charset="-122"/>
                <a:ea typeface="楷体_GB2312" panose="02010609030101010101" pitchFamily="49" charset="-122"/>
              </a:rPr>
              <a:t>起</a:t>
            </a:r>
            <a:r>
              <a:rPr lang="zh-CN" altLang="en-US" sz="3200" dirty="0">
                <a:latin typeface="楷体_GB2312" panose="02010609030101010101" pitchFamily="49" charset="-122"/>
                <a:ea typeface="楷体_GB2312" panose="02010609030101010101" pitchFamily="49" charset="-122"/>
              </a:rPr>
              <a:t>。宫颈内口以上部分的子宫肌层出现强直性痉</a:t>
            </a:r>
            <a:endParaRPr lang="zh-CN" altLang="en-US" sz="3200" dirty="0">
              <a:latin typeface="楷体_GB2312" panose="02010609030101010101" pitchFamily="49" charset="-122"/>
              <a:ea typeface="楷体_GB2312" panose="02010609030101010101" pitchFamily="49" charset="-122"/>
            </a:endParaRPr>
          </a:p>
          <a:p>
            <a:pPr indent="304800"/>
            <a:r>
              <a:rPr lang="zh-CN" altLang="en-US" sz="3200" dirty="0">
                <a:latin typeface="楷体_GB2312" panose="02010609030101010101" pitchFamily="49" charset="-122"/>
                <a:ea typeface="楷体_GB2312" panose="02010609030101010101" pitchFamily="49" charset="-122"/>
              </a:rPr>
              <a:t>挛性收缩，间歇期短或无间歇期。产妇烦躁不安，</a:t>
            </a:r>
            <a:endParaRPr lang="zh-CN" altLang="en-US" sz="3200" dirty="0">
              <a:latin typeface="楷体_GB2312" panose="02010609030101010101" pitchFamily="49" charset="-122"/>
              <a:ea typeface="楷体_GB2312" panose="02010609030101010101" pitchFamily="49" charset="-122"/>
            </a:endParaRPr>
          </a:p>
          <a:p>
            <a:pPr indent="304800"/>
            <a:r>
              <a:rPr lang="zh-CN" altLang="en-US" sz="3200" dirty="0">
                <a:latin typeface="楷体_GB2312" panose="02010609030101010101" pitchFamily="49" charset="-122"/>
                <a:ea typeface="楷体_GB2312" panose="02010609030101010101" pitchFamily="49" charset="-122"/>
              </a:rPr>
              <a:t>持续性腹痛。胎心、胎位不清。有时子宫下段被</a:t>
            </a:r>
            <a:endParaRPr lang="zh-CN" altLang="en-US" sz="3200" dirty="0">
              <a:latin typeface="楷体_GB2312" panose="02010609030101010101" pitchFamily="49" charset="-122"/>
              <a:ea typeface="楷体_GB2312" panose="02010609030101010101" pitchFamily="49" charset="-122"/>
            </a:endParaRPr>
          </a:p>
          <a:p>
            <a:pPr indent="304800"/>
            <a:r>
              <a:rPr lang="zh-CN" altLang="en-US" sz="3200" dirty="0">
                <a:latin typeface="楷体_GB2312" panose="02010609030101010101" pitchFamily="49" charset="-122"/>
                <a:ea typeface="楷体_GB2312" panose="02010609030101010101" pitchFamily="49" charset="-122"/>
              </a:rPr>
              <a:t>拉长，形成一明显环状凹陷，并随宫缩上升达脐</a:t>
            </a:r>
            <a:endParaRPr lang="zh-CN" altLang="en-US" sz="3200" dirty="0">
              <a:latin typeface="楷体_GB2312" panose="02010609030101010101" pitchFamily="49" charset="-122"/>
              <a:ea typeface="楷体_GB2312" panose="02010609030101010101" pitchFamily="49" charset="-122"/>
            </a:endParaRPr>
          </a:p>
          <a:p>
            <a:pPr indent="304800"/>
            <a:r>
              <a:rPr lang="zh-CN" altLang="en-US" sz="3200" dirty="0">
                <a:latin typeface="楷体_GB2312" panose="02010609030101010101" pitchFamily="49" charset="-122"/>
                <a:ea typeface="楷体_GB2312" panose="02010609030101010101" pitchFamily="49" charset="-122"/>
              </a:rPr>
              <a:t>部或脐上，为</a:t>
            </a:r>
            <a:r>
              <a:rPr lang="zh-CN" altLang="en-US" sz="3200" dirty="0">
                <a:solidFill>
                  <a:srgbClr val="FF0000"/>
                </a:solidFill>
                <a:latin typeface="楷体_GB2312" panose="02010609030101010101" pitchFamily="49" charset="-122"/>
                <a:ea typeface="楷体_GB2312" panose="02010609030101010101" pitchFamily="49" charset="-122"/>
              </a:rPr>
              <a:t>病理性缩复环</a:t>
            </a:r>
            <a:r>
              <a:rPr lang="zh-CN" altLang="en-US" sz="3200" dirty="0">
                <a:latin typeface="楷体_GB2312" panose="02010609030101010101" pitchFamily="49" charset="-122"/>
                <a:ea typeface="楷体_GB2312" panose="02010609030101010101" pitchFamily="49" charset="-122"/>
              </a:rPr>
              <a:t>，腹部呈</a:t>
            </a:r>
            <a:r>
              <a:rPr lang="zh-CN" altLang="en-US" sz="3200" dirty="0">
                <a:solidFill>
                  <a:srgbClr val="FF0000"/>
                </a:solidFill>
                <a:latin typeface="楷体_GB2312" panose="02010609030101010101" pitchFamily="49" charset="-122"/>
                <a:ea typeface="楷体_GB2312" panose="02010609030101010101" pitchFamily="49" charset="-122"/>
              </a:rPr>
              <a:t>葫芦状</a:t>
            </a:r>
            <a:r>
              <a:rPr lang="zh-CN" altLang="en-US" sz="3200" dirty="0">
                <a:latin typeface="楷体_GB2312" panose="02010609030101010101" pitchFamily="49" charset="-122"/>
                <a:ea typeface="楷体_GB2312" panose="02010609030101010101" pitchFamily="49" charset="-122"/>
              </a:rPr>
              <a:t>，子</a:t>
            </a:r>
            <a:endParaRPr lang="zh-CN" altLang="en-US" sz="3200" dirty="0">
              <a:latin typeface="楷体_GB2312" panose="02010609030101010101" pitchFamily="49" charset="-122"/>
              <a:ea typeface="楷体_GB2312" panose="02010609030101010101" pitchFamily="49" charset="-122"/>
            </a:endParaRPr>
          </a:p>
          <a:p>
            <a:pPr indent="304800"/>
            <a:r>
              <a:rPr lang="zh-CN" altLang="en-US" sz="3200" dirty="0">
                <a:latin typeface="楷体_GB2312" panose="02010609030101010101" pitchFamily="49" charset="-122"/>
                <a:ea typeface="楷体_GB2312" panose="02010609030101010101" pitchFamily="49" charset="-122"/>
              </a:rPr>
              <a:t>宫下段有压痛，并有血尿。</a:t>
            </a:r>
            <a:endParaRPr lang="zh-CN" altLang="en-US" sz="3200"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过强</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1362075" y="1464310"/>
            <a:ext cx="9874250" cy="4456430"/>
            <a:chOff x="1320" y="1440"/>
            <a:chExt cx="12325" cy="7318"/>
          </a:xfrm>
        </p:grpSpPr>
        <p:sp>
          <p:nvSpPr>
            <p:cNvPr id="60419" name="矩形 359431"/>
            <p:cNvSpPr/>
            <p:nvPr/>
          </p:nvSpPr>
          <p:spPr>
            <a:xfrm>
              <a:off x="1320" y="1534"/>
              <a:ext cx="7080" cy="6973"/>
            </a:xfrm>
            <a:prstGeom prst="rect">
              <a:avLst/>
            </a:prstGeom>
            <a:noFill/>
            <a:ln w="9525">
              <a:noFill/>
            </a:ln>
          </p:spPr>
          <p:txBody>
            <a:bodyPr anchor="ctr" anchorCtr="0">
              <a:spAutoFit/>
            </a:bodyPr>
            <a:p>
              <a:r>
                <a:rPr lang="zh-CN" altLang="en-US" sz="2800" dirty="0">
                  <a:solidFill>
                    <a:srgbClr val="0066FF"/>
                  </a:solidFill>
                  <a:latin typeface="楷体_GB2312" panose="02010609030101010101" pitchFamily="49" charset="-122"/>
                  <a:ea typeface="楷体_GB2312" panose="02010609030101010101" pitchFamily="49" charset="-122"/>
                </a:rPr>
                <a:t>（</a:t>
              </a:r>
              <a:r>
                <a:rPr lang="en-US" altLang="zh-CN" sz="2800" dirty="0">
                  <a:solidFill>
                    <a:srgbClr val="0066FF"/>
                  </a:solidFill>
                  <a:latin typeface="楷体_GB2312" panose="02010609030101010101" pitchFamily="49" charset="-122"/>
                  <a:ea typeface="楷体_GB2312" panose="02010609030101010101" pitchFamily="49" charset="-122"/>
                </a:rPr>
                <a:t>2</a:t>
              </a:r>
              <a:r>
                <a:rPr lang="zh-CN" altLang="en-US" sz="2800" dirty="0">
                  <a:solidFill>
                    <a:srgbClr val="0066FF"/>
                  </a:solidFill>
                  <a:latin typeface="楷体_GB2312" panose="02010609030101010101" pitchFamily="49" charset="-122"/>
                  <a:ea typeface="楷体_GB2312" panose="02010609030101010101" pitchFamily="49" charset="-122"/>
                </a:rPr>
                <a:t>）子宫痉挛性狭窄环：    </a:t>
              </a:r>
              <a:r>
                <a:rPr lang="zh-CN" altLang="en-US" sz="2800" dirty="0">
                  <a:latin typeface="楷体_GB2312" panose="02010609030101010101" pitchFamily="49" charset="-122"/>
                  <a:ea typeface="楷体_GB2312" panose="02010609030101010101" pitchFamily="49" charset="-122"/>
                </a:rPr>
                <a:t>子宫壁局部肌肉呈痉挛性不协调性收缩形成环状狭窄，持续不放松，称</a:t>
              </a:r>
              <a:r>
                <a:rPr lang="zh-CN" altLang="en-US" sz="2800" dirty="0">
                  <a:solidFill>
                    <a:srgbClr val="FF0000"/>
                  </a:solidFill>
                  <a:latin typeface="楷体_GB2312" panose="02010609030101010101" pitchFamily="49" charset="-122"/>
                  <a:ea typeface="楷体_GB2312" panose="02010609030101010101" pitchFamily="49" charset="-122"/>
                </a:rPr>
                <a:t>子宫痉挛性狭窄环</a:t>
              </a:r>
              <a:r>
                <a:rPr lang="zh-CN" altLang="en-US" sz="2800" dirty="0">
                  <a:latin typeface="楷体_GB2312" panose="02010609030101010101" pitchFamily="49" charset="-122"/>
                  <a:ea typeface="楷体_GB2312" panose="02010609030101010101" pitchFamily="49" charset="-122"/>
                </a:rPr>
                <a:t>。狭窄环可发生在宫颈、宫体的任何部分，多在子宫上下段交界处，也可在胎体某一狭窄部，以胎颈、胎腰处常见。</a:t>
              </a:r>
              <a:endParaRPr lang="zh-CN" altLang="en-US" dirty="0">
                <a:latin typeface="Arial" panose="020B0604020202020204" pitchFamily="34" charset="0"/>
                <a:ea typeface="宋体" panose="02010600030101010101" pitchFamily="2" charset="-122"/>
              </a:endParaRPr>
            </a:p>
            <a:p>
              <a:endParaRPr lang="zh-CN" altLang="en-US" dirty="0">
                <a:latin typeface="Arial" panose="020B0604020202020204" pitchFamily="34" charset="0"/>
                <a:ea typeface="宋体" panose="02010600030101010101" pitchFamily="2" charset="-122"/>
              </a:endParaRPr>
            </a:p>
          </p:txBody>
        </p:sp>
        <p:pic>
          <p:nvPicPr>
            <p:cNvPr id="60420" name="图片 359432" descr="子宫痉挛性狭窄环"/>
            <p:cNvPicPr>
              <a:picLocks noChangeAspect="1"/>
            </p:cNvPicPr>
            <p:nvPr/>
          </p:nvPicPr>
          <p:blipFill>
            <a:blip r:embed="rId3"/>
            <a:stretch>
              <a:fillRect/>
            </a:stretch>
          </p:blipFill>
          <p:spPr>
            <a:xfrm>
              <a:off x="8880" y="1440"/>
              <a:ext cx="4765" cy="7318"/>
            </a:xfrm>
            <a:prstGeom prst="rect">
              <a:avLst/>
            </a:prstGeom>
            <a:solidFill>
              <a:srgbClr val="CCFFFF"/>
            </a:solid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过强</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53" name="组合 52"/>
          <p:cNvGrpSpPr/>
          <p:nvPr/>
        </p:nvGrpSpPr>
        <p:grpSpPr>
          <a:xfrm>
            <a:off x="1404620" y="1606779"/>
            <a:ext cx="9629775" cy="4232236"/>
            <a:chOff x="1200" y="2333"/>
            <a:chExt cx="12240" cy="4673"/>
          </a:xfrm>
        </p:grpSpPr>
        <p:sp>
          <p:nvSpPr>
            <p:cNvPr id="62467" name="矩形 361477"/>
            <p:cNvSpPr/>
            <p:nvPr/>
          </p:nvSpPr>
          <p:spPr>
            <a:xfrm>
              <a:off x="1440" y="2333"/>
              <a:ext cx="12000" cy="2004"/>
            </a:xfrm>
            <a:prstGeom prst="rect">
              <a:avLst/>
            </a:prstGeom>
            <a:noFill/>
            <a:ln w="9525">
              <a:noFill/>
            </a:ln>
          </p:spPr>
          <p:txBody>
            <a:bodyPr anchor="ctr" anchorCtr="0">
              <a:spAutoFit/>
            </a:bodyPr>
            <a:p>
              <a:r>
                <a:rPr lang="zh-CN" altLang="en-US" sz="2800" dirty="0">
                  <a:latin typeface="Arial" panose="020B0604020202020204" pitchFamily="34" charset="0"/>
                  <a:ea typeface="楷体_GB2312" panose="02010609030101010101" pitchFamily="49" charset="-122"/>
                </a:rPr>
                <a:t>       产妇出现持续性腹痛，烦躁，宫颈扩张缓慢，胎先露下降停滞，胎心不规则。阴道检查时在宫腔内可触及狭窄环，此环与病理缩复环不同的是不随宫缩上升。</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62468" name="矩形 361481"/>
            <p:cNvSpPr/>
            <p:nvPr/>
          </p:nvSpPr>
          <p:spPr>
            <a:xfrm>
              <a:off x="1200" y="5478"/>
              <a:ext cx="12108" cy="1528"/>
            </a:xfrm>
            <a:prstGeom prst="rect">
              <a:avLst/>
            </a:prstGeom>
            <a:noFill/>
            <a:ln w="9525">
              <a:noFill/>
            </a:ln>
          </p:spPr>
          <p:txBody>
            <a:bodyPr wrap="square" anchor="ctr" anchorCtr="0">
              <a:spAutoFit/>
            </a:bodyPr>
            <a:p>
              <a:pPr indent="304800"/>
              <a:r>
                <a:rPr lang="zh-CN" altLang="en-US" sz="2800" dirty="0">
                  <a:solidFill>
                    <a:srgbClr val="FF0000"/>
                  </a:solidFill>
                  <a:latin typeface="楷体_GB2312" panose="02010609030101010101" pitchFamily="49" charset="-122"/>
                  <a:ea typeface="楷体_GB2312" panose="02010609030101010101" pitchFamily="49" charset="-122"/>
                </a:rPr>
                <a:t>（三）心理</a:t>
              </a:r>
              <a:r>
                <a:rPr lang="en-US" altLang="zh-CN" sz="2800" dirty="0">
                  <a:solidFill>
                    <a:srgbClr val="FF0000"/>
                  </a:solidFill>
                  <a:latin typeface="楷体_GB2312" panose="02010609030101010101" pitchFamily="49" charset="-122"/>
                  <a:ea typeface="楷体_GB2312" panose="02010609030101010101" pitchFamily="49" charset="-122"/>
                </a:rPr>
                <a:t>-</a:t>
              </a:r>
              <a:r>
                <a:rPr lang="zh-CN" altLang="en-US" sz="2800" dirty="0">
                  <a:solidFill>
                    <a:srgbClr val="FF0000"/>
                  </a:solidFill>
                  <a:latin typeface="楷体_GB2312" panose="02010609030101010101" pitchFamily="49" charset="-122"/>
                  <a:ea typeface="楷体_GB2312" panose="02010609030101010101" pitchFamily="49" charset="-122"/>
                </a:rPr>
                <a:t>社会状况</a:t>
              </a:r>
              <a:endParaRPr lang="zh-CN" altLang="en-US" sz="2800" dirty="0">
                <a:solidFill>
                  <a:srgbClr val="FF0000"/>
                </a:solidFill>
                <a:latin typeface="楷体_GB2312" panose="02010609030101010101" pitchFamily="49" charset="-122"/>
                <a:ea typeface="楷体_GB2312" panose="02010609030101010101" pitchFamily="49" charset="-122"/>
              </a:endParaRPr>
            </a:p>
            <a:p>
              <a:pPr indent="304800"/>
              <a:r>
                <a:rPr lang="zh-CN" altLang="en-US" sz="2800" dirty="0">
                  <a:latin typeface="楷体_GB2312" panose="02010609030101010101" pitchFamily="49" charset="-122"/>
                  <a:ea typeface="楷体_GB2312" panose="02010609030101010101" pitchFamily="49" charset="-122"/>
                </a:rPr>
                <a:t>    产妇疼痛难忍，常表现出烦躁不安、恐惧，</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latin typeface="楷体_GB2312" panose="02010609030101010101" pitchFamily="49" charset="-122"/>
                  <a:ea typeface="楷体_GB2312" panose="02010609030101010101" pitchFamily="49" charset="-122"/>
                </a:rPr>
                <a:t>担心自身及胎儿安危。</a:t>
              </a:r>
              <a:endParaRPr lang="zh-CN" altLang="en-US" sz="2800" dirty="0">
                <a:latin typeface="楷体_GB2312" panose="02010609030101010101" pitchFamily="49" charset="-122"/>
                <a:ea typeface="楷体_GB2312" panose="0201060903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过强</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3491" name="矩形 362503"/>
          <p:cNvSpPr/>
          <p:nvPr/>
        </p:nvSpPr>
        <p:spPr>
          <a:xfrm>
            <a:off x="661035" y="1320800"/>
            <a:ext cx="10379710" cy="4953635"/>
          </a:xfrm>
          <a:prstGeom prst="rect">
            <a:avLst/>
          </a:prstGeom>
          <a:noFill/>
          <a:ln w="9525">
            <a:noFill/>
          </a:ln>
        </p:spPr>
        <p:txBody>
          <a:bodyPr wrap="none" anchor="ctr" anchorCtr="0">
            <a:noAutofit/>
          </a:bodyPr>
          <a:p>
            <a:pPr indent="304800"/>
            <a:r>
              <a:rPr lang="zh-CN" altLang="en-US" sz="2800" dirty="0">
                <a:solidFill>
                  <a:srgbClr val="FF0000"/>
                </a:solidFill>
                <a:latin typeface="Arial" panose="020B0604020202020204" pitchFamily="34" charset="0"/>
                <a:ea typeface="楷体_GB2312" panose="02010609030101010101" pitchFamily="49" charset="-122"/>
              </a:rPr>
              <a:t>（四）辅助检查</a:t>
            </a:r>
            <a:endParaRPr lang="zh-CN" altLang="en-US" sz="2800" dirty="0">
              <a:solidFill>
                <a:srgbClr val="FF0000"/>
              </a:solidFill>
              <a:latin typeface="Arial" panose="020B0604020202020204" pitchFamily="34" charset="0"/>
              <a:ea typeface="楷体_GB2312" panose="02010609030101010101" pitchFamily="49" charset="-122"/>
            </a:endParaRPr>
          </a:p>
          <a:p>
            <a:pPr indent="304800"/>
            <a:r>
              <a:rPr lang="zh-CN" altLang="en-US" sz="2800" dirty="0">
                <a:latin typeface="Arial" panose="020B0604020202020204" pitchFamily="34" charset="0"/>
                <a:ea typeface="楷体_GB2312" panose="02010609030101010101" pitchFamily="49" charset="-122"/>
              </a:rPr>
              <a:t>       胎儿电子监护仪监测宫缩及胎心音的变化。</a:t>
            </a:r>
            <a:endParaRPr lang="zh-CN" altLang="en-US" sz="2800" dirty="0">
              <a:latin typeface="Arial" panose="020B0604020202020204" pitchFamily="34" charset="0"/>
              <a:ea typeface="楷体_GB2312" panose="02010609030101010101" pitchFamily="49" charset="-122"/>
            </a:endParaRPr>
          </a:p>
          <a:p>
            <a:pPr indent="304800"/>
            <a:r>
              <a:rPr lang="zh-CN" altLang="en-US" sz="2800" dirty="0">
                <a:solidFill>
                  <a:srgbClr val="FF0000"/>
                </a:solidFill>
                <a:latin typeface="Arial" panose="020B0604020202020204" pitchFamily="34" charset="0"/>
                <a:ea typeface="楷体_GB2312" panose="02010609030101010101" pitchFamily="49" charset="-122"/>
              </a:rPr>
              <a:t>（五）处理要点</a:t>
            </a:r>
            <a:endParaRPr lang="zh-CN" altLang="en-US" sz="2800" dirty="0">
              <a:solidFill>
                <a:srgbClr val="FF0000"/>
              </a:solidFill>
              <a:latin typeface="Arial" panose="020B0604020202020204" pitchFamily="34" charset="0"/>
              <a:ea typeface="楷体_GB2312" panose="02010609030101010101" pitchFamily="49" charset="-122"/>
            </a:endParaRPr>
          </a:p>
          <a:p>
            <a:pPr indent="304800"/>
            <a:r>
              <a:rPr lang="zh-CN" altLang="en-US" sz="2800" dirty="0">
                <a:latin typeface="Arial" panose="020B0604020202020204" pitchFamily="34" charset="0"/>
                <a:ea typeface="楷体_GB2312" panose="02010609030101010101" pitchFamily="49" charset="-122"/>
              </a:rPr>
              <a:t>      </a:t>
            </a:r>
            <a:r>
              <a:rPr lang="en-US" altLang="zh-CN" sz="2800" dirty="0">
                <a:latin typeface="Arial" panose="020B0604020202020204" pitchFamily="34" charset="0"/>
                <a:ea typeface="楷体_GB2312" panose="02010609030101010101" pitchFamily="49" charset="-122"/>
              </a:rPr>
              <a:t>1.</a:t>
            </a:r>
            <a:r>
              <a:rPr lang="zh-CN" altLang="en-US" sz="2800" dirty="0">
                <a:latin typeface="Arial" panose="020B0604020202020204" pitchFamily="34" charset="0"/>
                <a:ea typeface="楷体_GB2312" panose="02010609030101010101" pitchFamily="49" charset="-122"/>
              </a:rPr>
              <a:t>协调性子宫收缩过强    </a:t>
            </a:r>
            <a:endParaRPr lang="en-US" altLang="zh-CN" sz="2800" dirty="0">
              <a:latin typeface="Arial" panose="020B0604020202020204" pitchFamily="34" charset="0"/>
              <a:ea typeface="楷体_GB2312" panose="02010609030101010101" pitchFamily="49" charset="-122"/>
            </a:endParaRPr>
          </a:p>
          <a:p>
            <a:pPr indent="304800"/>
            <a:r>
              <a:rPr lang="zh-CN" altLang="en-US" sz="2800" dirty="0">
                <a:latin typeface="Calibri" panose="020F0502020204030204" pitchFamily="34" charset="0"/>
                <a:ea typeface="楷体_GB2312" panose="02010609030101010101" pitchFamily="49" charset="-122"/>
              </a:rPr>
              <a:t>①宫缩过频过强，胎儿窘迫者，及时处理胎儿窘迫。②急产史者</a:t>
            </a:r>
            <a:endParaRPr lang="zh-CN" altLang="en-US" sz="2800" dirty="0">
              <a:latin typeface="Calibri" panose="020F0502020204030204" pitchFamily="34" charset="0"/>
              <a:ea typeface="楷体_GB2312" panose="02010609030101010101" pitchFamily="49" charset="-122"/>
            </a:endParaRPr>
          </a:p>
          <a:p>
            <a:pPr indent="304800"/>
            <a:r>
              <a:rPr lang="zh-CN" altLang="en-US" sz="2800" dirty="0">
                <a:latin typeface="Calibri" panose="020F0502020204030204" pitchFamily="34" charset="0"/>
                <a:ea typeface="楷体_GB2312" panose="02010609030101010101" pitchFamily="49" charset="-122"/>
              </a:rPr>
              <a:t>提前</a:t>
            </a:r>
            <a:r>
              <a:rPr lang="en-US" altLang="zh-CN" sz="2800" dirty="0">
                <a:latin typeface="Calibri" panose="020F0502020204030204" pitchFamily="34" charset="0"/>
                <a:ea typeface="楷体_GB2312" panose="02010609030101010101" pitchFamily="49" charset="-122"/>
              </a:rPr>
              <a:t>2</a:t>
            </a:r>
            <a:r>
              <a:rPr lang="zh-CN" altLang="en-US" sz="2800" dirty="0">
                <a:latin typeface="Calibri" panose="020F0502020204030204" pitchFamily="34" charset="0"/>
                <a:ea typeface="楷体_GB2312" panose="02010609030101010101" pitchFamily="49" charset="-122"/>
              </a:rPr>
              <a:t>周住院待产，分娩时注意保护会阴，控制胎头娩出速度。</a:t>
            </a:r>
            <a:endParaRPr lang="zh-CN" altLang="en-US" sz="2800" dirty="0">
              <a:latin typeface="Calibri" panose="020F0502020204030204" pitchFamily="34" charset="0"/>
              <a:ea typeface="楷体_GB2312" panose="02010609030101010101" pitchFamily="49" charset="-122"/>
            </a:endParaRPr>
          </a:p>
          <a:p>
            <a:pPr indent="304800"/>
            <a:r>
              <a:rPr lang="zh-CN" altLang="en-US" sz="2800" dirty="0">
                <a:latin typeface="Calibri" panose="020F0502020204030204" pitchFamily="34" charset="0"/>
                <a:ea typeface="楷体_GB2312" panose="02010609030101010101" pitchFamily="49" charset="-122"/>
              </a:rPr>
              <a:t>③如急产来不及处理而坠地者，使用破伤风和抗生素。</a:t>
            </a:r>
            <a:r>
              <a:rPr lang="zh-CN" altLang="zh-CN" sz="2800" dirty="0">
                <a:latin typeface="Calibri" panose="020F0502020204030204" pitchFamily="34" charset="0"/>
                <a:ea typeface="楷体_GB2312" panose="02010609030101010101" pitchFamily="49" charset="-122"/>
              </a:rPr>
              <a:t>④</a:t>
            </a:r>
            <a:r>
              <a:rPr lang="zh-CN" altLang="en-US" sz="2800" dirty="0">
                <a:latin typeface="Calibri" panose="020F0502020204030204" pitchFamily="34" charset="0"/>
                <a:ea typeface="楷体_GB2312" panose="02010609030101010101" pitchFamily="49" charset="-122"/>
              </a:rPr>
              <a:t>必要时</a:t>
            </a:r>
            <a:endParaRPr lang="zh-CN" altLang="en-US" sz="2800" dirty="0">
              <a:latin typeface="Calibri" panose="020F0502020204030204" pitchFamily="34" charset="0"/>
              <a:ea typeface="楷体_GB2312" panose="02010609030101010101" pitchFamily="49" charset="-122"/>
            </a:endParaRPr>
          </a:p>
          <a:p>
            <a:pPr indent="304800"/>
            <a:r>
              <a:rPr lang="zh-CN" altLang="en-US" sz="2800" dirty="0">
                <a:latin typeface="Calibri" panose="020F0502020204030204" pitchFamily="34" charset="0"/>
                <a:ea typeface="楷体_GB2312" panose="02010609030101010101" pitchFamily="49" charset="-122"/>
              </a:rPr>
              <a:t>剖宫产。</a:t>
            </a:r>
            <a:endParaRPr lang="zh-CN" altLang="en-US" sz="2800" dirty="0">
              <a:latin typeface="Arial" panose="020B0604020202020204" pitchFamily="34" charset="0"/>
              <a:ea typeface="楷体_GB2312" panose="02010609030101010101" pitchFamily="49" charset="-122"/>
            </a:endParaRPr>
          </a:p>
          <a:p>
            <a:pPr indent="304800"/>
            <a:r>
              <a:rPr lang="en-US" altLang="zh-CN" sz="2800" dirty="0">
                <a:latin typeface="Arial" panose="020B0604020202020204" pitchFamily="34" charset="0"/>
                <a:ea typeface="楷体_GB2312" panose="02010609030101010101" pitchFamily="49" charset="-122"/>
              </a:rPr>
              <a:t>      2.</a:t>
            </a:r>
            <a:r>
              <a:rPr lang="zh-CN" altLang="en-US" sz="2800" dirty="0">
                <a:latin typeface="Arial" panose="020B0604020202020204" pitchFamily="34" charset="0"/>
                <a:ea typeface="楷体_GB2312" panose="02010609030101010101" pitchFamily="49" charset="-122"/>
              </a:rPr>
              <a:t>不协调性子宫收缩过强</a:t>
            </a:r>
            <a:endParaRPr lang="en-US" altLang="zh-CN" sz="2800" dirty="0">
              <a:latin typeface="Arial" panose="020B0604020202020204" pitchFamily="34" charset="0"/>
              <a:ea typeface="楷体_GB2312" panose="02010609030101010101" pitchFamily="49" charset="-122"/>
            </a:endParaRPr>
          </a:p>
          <a:p>
            <a:pPr indent="304800"/>
            <a:r>
              <a:rPr lang="zh-CN" altLang="en-US" sz="2800" dirty="0">
                <a:latin typeface="Calibri" panose="020F0502020204030204" pitchFamily="34" charset="0"/>
                <a:ea typeface="楷体_GB2312" panose="02010609030101010101" pitchFamily="49" charset="-122"/>
              </a:rPr>
              <a:t>①一旦确诊为强直性宫缩，给予宫缩剂抑制宫缩；若为梗阻性难</a:t>
            </a:r>
            <a:endParaRPr lang="zh-CN" altLang="en-US" sz="2800" dirty="0">
              <a:latin typeface="Calibri" panose="020F0502020204030204" pitchFamily="34" charset="0"/>
              <a:ea typeface="楷体_GB2312" panose="02010609030101010101" pitchFamily="49" charset="-122"/>
            </a:endParaRPr>
          </a:p>
          <a:p>
            <a:pPr indent="304800"/>
            <a:r>
              <a:rPr lang="zh-CN" altLang="en-US" sz="2800" dirty="0">
                <a:latin typeface="Calibri" panose="020F0502020204030204" pitchFamily="34" charset="0"/>
                <a:ea typeface="楷体_GB2312" panose="02010609030101010101" pitchFamily="49" charset="-122"/>
              </a:rPr>
              <a:t>则剖宫产。②出现痉挛性狭窄环，应停止一切操作，必要时剖宫产。</a:t>
            </a:r>
            <a:endParaRPr lang="en-US" altLang="zh-CN" sz="2800" dirty="0">
              <a:latin typeface="Arial" panose="020B0604020202020204" pitchFamily="34" charset="0"/>
              <a:ea typeface="楷体_GB2312" panose="02010609030101010101" pitchFamily="49" charset="-122"/>
            </a:endParaRPr>
          </a:p>
          <a:p>
            <a:pPr indent="304800"/>
            <a:endParaRPr lang="zh-CN" altLang="en-US" sz="2800" dirty="0">
              <a:latin typeface="Arial" panose="020B0604020202020204" pitchFamily="34" charset="0"/>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过强</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073150" y="1249680"/>
            <a:ext cx="10141585" cy="4006136"/>
            <a:chOff x="1278" y="1968"/>
            <a:chExt cx="11922" cy="4094"/>
          </a:xfrm>
        </p:grpSpPr>
        <p:sp>
          <p:nvSpPr>
            <p:cNvPr id="64515" name="矩形 307211"/>
            <p:cNvSpPr/>
            <p:nvPr/>
          </p:nvSpPr>
          <p:spPr>
            <a:xfrm>
              <a:off x="1278" y="1968"/>
              <a:ext cx="7970" cy="596"/>
            </a:xfrm>
            <a:prstGeom prst="rect">
              <a:avLst/>
            </a:prstGeom>
            <a:noFill/>
            <a:ln w="9525">
              <a:noFill/>
            </a:ln>
          </p:spPr>
          <p:txBody>
            <a:bodyPr wrap="square" anchor="t" anchorCtr="0">
              <a:spAutoFit/>
            </a:bodyPr>
            <a:p>
              <a:r>
                <a:rPr lang="en-US" altLang="zh-CN" sz="3200" dirty="0">
                  <a:solidFill>
                    <a:srgbClr val="0066FF"/>
                  </a:solidFill>
                  <a:latin typeface="Arial" panose="020B0604020202020204" pitchFamily="34" charset="0"/>
                </a:rPr>
                <a:t>【</a:t>
              </a:r>
              <a:r>
                <a:rPr lang="zh-CN" altLang="en-US" sz="3200" dirty="0">
                  <a:solidFill>
                    <a:srgbClr val="0066FF"/>
                  </a:solidFill>
                  <a:latin typeface="Arial" panose="020B0604020202020204" pitchFamily="34" charset="0"/>
                  <a:ea typeface="宋体" panose="02010600030101010101" pitchFamily="2" charset="-122"/>
                </a:rPr>
                <a:t>护理诊断及合作性问题</a:t>
              </a:r>
              <a:r>
                <a:rPr lang="en-US" altLang="zh-CN" sz="3200" dirty="0">
                  <a:solidFill>
                    <a:srgbClr val="0066FF"/>
                  </a:solidFill>
                  <a:latin typeface="Arial" panose="020B0604020202020204" pitchFamily="34" charset="0"/>
                </a:rPr>
                <a:t>】</a:t>
              </a:r>
              <a:endParaRPr lang="en-US" altLang="zh-CN" sz="3200" dirty="0">
                <a:solidFill>
                  <a:srgbClr val="0066FF"/>
                </a:solidFill>
                <a:latin typeface="Arial" panose="020B0604020202020204" pitchFamily="34" charset="0"/>
              </a:endParaRPr>
            </a:p>
          </p:txBody>
        </p:sp>
        <p:sp>
          <p:nvSpPr>
            <p:cNvPr id="64516" name="矩形 307212"/>
            <p:cNvSpPr/>
            <p:nvPr/>
          </p:nvSpPr>
          <p:spPr>
            <a:xfrm>
              <a:off x="1440" y="3453"/>
              <a:ext cx="11760" cy="2609"/>
            </a:xfrm>
            <a:prstGeom prst="rect">
              <a:avLst/>
            </a:prstGeom>
            <a:noFill/>
            <a:ln w="9525">
              <a:noFill/>
            </a:ln>
          </p:spPr>
          <p:txBody>
            <a:bodyPr anchor="t" anchorCtr="0">
              <a:spAutoFit/>
            </a:bodyPr>
            <a:p>
              <a:r>
                <a:rPr lang="en-US" altLang="zh-CN" sz="3200" dirty="0">
                  <a:solidFill>
                    <a:srgbClr val="FF0000"/>
                  </a:solidFill>
                  <a:latin typeface="楷体_GB2312" panose="02010609030101010101" pitchFamily="49" charset="-122"/>
                  <a:ea typeface="楷体_GB2312" panose="02010609030101010101" pitchFamily="49" charset="-122"/>
                </a:rPr>
                <a:t>  1.</a:t>
              </a:r>
              <a:r>
                <a:rPr lang="zh-CN" altLang="en-US" sz="3200" dirty="0">
                  <a:solidFill>
                    <a:srgbClr val="FF0000"/>
                  </a:solidFill>
                  <a:latin typeface="楷体_GB2312" panose="02010609030101010101" pitchFamily="49" charset="-122"/>
                  <a:ea typeface="楷体_GB2312" panose="02010609030101010101" pitchFamily="49" charset="-122"/>
                </a:rPr>
                <a:t>急性疼痛</a:t>
              </a:r>
              <a:r>
                <a:rPr lang="zh-CN" altLang="en-US" sz="3200" dirty="0">
                  <a:latin typeface="楷体_GB2312" panose="02010609030101010101" pitchFamily="49" charset="-122"/>
                  <a:ea typeface="楷体_GB2312" panose="02010609030101010101" pitchFamily="49" charset="-122"/>
                </a:rPr>
                <a:t>  与过频过强的子宫收缩有关。</a:t>
              </a:r>
              <a:endParaRPr lang="zh-CN" altLang="en-US" sz="3200" dirty="0">
                <a:latin typeface="楷体_GB2312" panose="02010609030101010101" pitchFamily="49" charset="-122"/>
                <a:ea typeface="楷体_GB2312" panose="02010609030101010101" pitchFamily="49" charset="-122"/>
              </a:endParaRPr>
            </a:p>
            <a:p>
              <a:r>
                <a:rPr lang="en-US" altLang="zh-CN" sz="3200" dirty="0">
                  <a:solidFill>
                    <a:srgbClr val="FF0000"/>
                  </a:solidFill>
                  <a:latin typeface="楷体_GB2312" panose="02010609030101010101" pitchFamily="49" charset="-122"/>
                  <a:ea typeface="楷体_GB2312" panose="02010609030101010101" pitchFamily="49" charset="-122"/>
                </a:rPr>
                <a:t>  2.</a:t>
              </a:r>
              <a:r>
                <a:rPr lang="zh-CN" altLang="en-US" sz="3200" dirty="0">
                  <a:solidFill>
                    <a:srgbClr val="FF0000"/>
                  </a:solidFill>
                  <a:latin typeface="楷体_GB2312" panose="02010609030101010101" pitchFamily="49" charset="-122"/>
                  <a:ea typeface="楷体_GB2312" panose="02010609030101010101" pitchFamily="49" charset="-122"/>
                </a:rPr>
                <a:t>焦虑</a:t>
              </a:r>
              <a:r>
                <a:rPr lang="zh-CN" altLang="en-US" sz="3200" dirty="0">
                  <a:latin typeface="楷体_GB2312" panose="02010609030101010101" pitchFamily="49" charset="-122"/>
                  <a:ea typeface="楷体_GB2312" panose="02010609030101010101" pitchFamily="49" charset="-122"/>
                </a:rPr>
                <a:t>  与担心自身和胎儿安危有关。</a:t>
              </a:r>
              <a:endParaRPr lang="zh-CN" altLang="en-US" sz="3200" dirty="0">
                <a:latin typeface="楷体_GB2312" panose="02010609030101010101" pitchFamily="49" charset="-122"/>
                <a:ea typeface="楷体_GB2312" panose="02010609030101010101" pitchFamily="49" charset="-122"/>
              </a:endParaRPr>
            </a:p>
            <a:p>
              <a:r>
                <a:rPr lang="en-US" altLang="zh-CN" sz="3200" dirty="0">
                  <a:solidFill>
                    <a:srgbClr val="FF0000"/>
                  </a:solidFill>
                  <a:latin typeface="楷体_GB2312" panose="02010609030101010101" pitchFamily="49" charset="-122"/>
                  <a:ea typeface="楷体_GB2312" panose="02010609030101010101" pitchFamily="49" charset="-122"/>
                </a:rPr>
                <a:t>  3.</a:t>
              </a:r>
              <a:r>
                <a:rPr lang="zh-CN" altLang="en-US" sz="3200" dirty="0">
                  <a:solidFill>
                    <a:srgbClr val="FF0000"/>
                  </a:solidFill>
                  <a:latin typeface="楷体_GB2312" panose="02010609030101010101" pitchFamily="49" charset="-122"/>
                  <a:ea typeface="楷体_GB2312" panose="02010609030101010101" pitchFamily="49" charset="-122"/>
                </a:rPr>
                <a:t>有母儿受伤的危险</a:t>
              </a:r>
              <a:r>
                <a:rPr lang="zh-CN" altLang="en-US" sz="3200" dirty="0">
                  <a:latin typeface="楷体_GB2312" panose="02010609030101010101" pitchFamily="49" charset="-122"/>
                  <a:ea typeface="楷体_GB2312" panose="02010609030101010101" pitchFamily="49" charset="-122"/>
                </a:rPr>
                <a:t>  与产程过快造成产妇软产道损伤、新生儿外伤有关。</a:t>
              </a:r>
              <a:endParaRPr lang="zh-CN" altLang="en-US" sz="3200" dirty="0">
                <a:latin typeface="楷体_GB2312" panose="02010609030101010101" pitchFamily="49" charset="-122"/>
                <a:ea typeface="楷体_GB2312" panose="02010609030101010101" pitchFamily="49" charset="-122"/>
              </a:endParaRPr>
            </a:p>
            <a:p>
              <a:r>
                <a:rPr lang="en-US" altLang="zh-CN" sz="3200" dirty="0">
                  <a:solidFill>
                    <a:srgbClr val="FF0000"/>
                  </a:solidFill>
                  <a:latin typeface="楷体_GB2312" panose="02010609030101010101" pitchFamily="49" charset="-122"/>
                  <a:ea typeface="楷体_GB2312" panose="02010609030101010101" pitchFamily="49" charset="-122"/>
                </a:rPr>
                <a:t>  4.</a:t>
              </a:r>
              <a:r>
                <a:rPr lang="zh-CN" altLang="en-US" sz="3200" dirty="0">
                  <a:solidFill>
                    <a:srgbClr val="FF0000"/>
                  </a:solidFill>
                  <a:latin typeface="楷体_GB2312" panose="02010609030101010101" pitchFamily="49" charset="-122"/>
                  <a:ea typeface="楷体_GB2312" panose="02010609030101010101" pitchFamily="49" charset="-122"/>
                </a:rPr>
                <a:t>潜在并发症 </a:t>
              </a:r>
              <a:r>
                <a:rPr lang="zh-CN" altLang="en-US" sz="3200" dirty="0">
                  <a:latin typeface="楷体_GB2312" panose="02010609030101010101" pitchFamily="49" charset="-122"/>
                  <a:ea typeface="楷体_GB2312" panose="02010609030101010101" pitchFamily="49" charset="-122"/>
                </a:rPr>
                <a:t>子宫破裂。</a:t>
              </a:r>
              <a:endParaRPr lang="zh-CN" altLang="en-US" sz="3200" dirty="0">
                <a:latin typeface="楷体_GB2312" panose="02010609030101010101" pitchFamily="49" charset="-122"/>
                <a:ea typeface="楷体_GB2312" panose="0201060903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115" y="1232535"/>
            <a:ext cx="5426710" cy="951865"/>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产力异常</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115" y="2882900"/>
            <a:ext cx="5311775" cy="984885"/>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任务二</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产道异常</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115" y="4558030"/>
            <a:ext cx="5311775" cy="936625"/>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任务三</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胎儿异常</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p:tgtEl>
                                          <p:spTgt spid="23"/>
                                        </p:tgtEl>
                                        <p:attrNameLst>
                                          <p:attrName>ppt_x</p:attrName>
                                        </p:attrNameLst>
                                      </p:cBhvr>
                                      <p:tavLst>
                                        <p:tav tm="0">
                                          <p:val>
                                            <p:strVal val="#ppt_x-#ppt_w*1.125000"/>
                                          </p:val>
                                        </p:tav>
                                        <p:tav tm="100000">
                                          <p:val>
                                            <p:strVal val="#ppt_x"/>
                                          </p:val>
                                        </p:tav>
                                      </p:tavLst>
                                    </p:anim>
                                    <p:animEffect transition="in" filter="wipe(right)">
                                      <p:cBhvr>
                                        <p:cTn id="17" dur="500"/>
                                        <p:tgtEl>
                                          <p:spTgt spid="23"/>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p:tgtEl>
                                          <p:spTgt spid="29"/>
                                        </p:tgtEl>
                                        <p:attrNameLst>
                                          <p:attrName>ppt_x</p:attrName>
                                        </p:attrNameLst>
                                      </p:cBhvr>
                                      <p:tavLst>
                                        <p:tav tm="0">
                                          <p:val>
                                            <p:strVal val="#ppt_x-#ppt_w*1.125000"/>
                                          </p:val>
                                        </p:tav>
                                        <p:tav tm="100000">
                                          <p:val>
                                            <p:strVal val="#ppt_x"/>
                                          </p:val>
                                        </p:tav>
                                      </p:tavLst>
                                    </p:anim>
                                    <p:animEffect transition="in" filter="wipe(right)">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过强</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38555" y="1456055"/>
            <a:ext cx="9719945" cy="2645002"/>
            <a:chOff x="1080" y="1380"/>
            <a:chExt cx="12720" cy="3126"/>
          </a:xfrm>
        </p:grpSpPr>
        <p:sp>
          <p:nvSpPr>
            <p:cNvPr id="65539" name="矩形 363525"/>
            <p:cNvSpPr/>
            <p:nvPr/>
          </p:nvSpPr>
          <p:spPr>
            <a:xfrm>
              <a:off x="1278" y="1380"/>
              <a:ext cx="4145" cy="690"/>
            </a:xfrm>
            <a:prstGeom prst="rect">
              <a:avLst/>
            </a:prstGeom>
            <a:noFill/>
            <a:ln w="9525">
              <a:noFill/>
            </a:ln>
          </p:spPr>
          <p:txBody>
            <a:bodyPr wrap="square" anchor="t" anchorCtr="0">
              <a:spAutoFit/>
            </a:bodyPr>
            <a:p>
              <a:r>
                <a:rPr lang="en-US" altLang="zh-CN" sz="3200" dirty="0">
                  <a:solidFill>
                    <a:srgbClr val="0066FF"/>
                  </a:solidFill>
                  <a:latin typeface="Arial" panose="020B0604020202020204" pitchFamily="34" charset="0"/>
                </a:rPr>
                <a:t>【</a:t>
              </a:r>
              <a:r>
                <a:rPr lang="zh-CN" altLang="en-US" sz="3200" dirty="0">
                  <a:solidFill>
                    <a:srgbClr val="0066FF"/>
                  </a:solidFill>
                  <a:latin typeface="Arial" panose="020B0604020202020204" pitchFamily="34" charset="0"/>
                  <a:ea typeface="宋体" panose="02010600030101010101" pitchFamily="2" charset="-122"/>
                </a:rPr>
                <a:t>护理措施</a:t>
              </a:r>
              <a:r>
                <a:rPr lang="en-US" altLang="zh-CN" sz="3200" dirty="0">
                  <a:solidFill>
                    <a:srgbClr val="0066FF"/>
                  </a:solidFill>
                  <a:latin typeface="Arial" panose="020B0604020202020204" pitchFamily="34" charset="0"/>
                </a:rPr>
                <a:t>】</a:t>
              </a:r>
              <a:endParaRPr lang="en-US" altLang="zh-CN" sz="3200" dirty="0">
                <a:solidFill>
                  <a:srgbClr val="0066FF"/>
                </a:solidFill>
                <a:latin typeface="Arial" panose="020B0604020202020204" pitchFamily="34" charset="0"/>
              </a:endParaRPr>
            </a:p>
          </p:txBody>
        </p:sp>
        <p:sp>
          <p:nvSpPr>
            <p:cNvPr id="65540" name="矩形 363527"/>
            <p:cNvSpPr/>
            <p:nvPr/>
          </p:nvSpPr>
          <p:spPr>
            <a:xfrm>
              <a:off x="1080" y="2070"/>
              <a:ext cx="12720" cy="2436"/>
            </a:xfrm>
            <a:prstGeom prst="rect">
              <a:avLst/>
            </a:prstGeom>
            <a:noFill/>
            <a:ln w="9525">
              <a:noFill/>
            </a:ln>
          </p:spPr>
          <p:txBody>
            <a:bodyPr anchor="ctr" anchorCtr="0">
              <a:spAutoFit/>
            </a:bodyPr>
            <a:p>
              <a:pPr indent="304800"/>
              <a:r>
                <a:rPr lang="en-US" altLang="zh-CN" sz="2800" dirty="0">
                  <a:solidFill>
                    <a:srgbClr val="FF0000"/>
                  </a:solidFill>
                  <a:latin typeface="楷体_GB2312" panose="02010609030101010101" pitchFamily="49" charset="-122"/>
                  <a:ea typeface="楷体_GB2312" panose="02010609030101010101" pitchFamily="49" charset="-122"/>
                </a:rPr>
                <a:t>  1.</a:t>
              </a:r>
              <a:r>
                <a:rPr lang="zh-CN" altLang="en-US" sz="2800" dirty="0">
                  <a:solidFill>
                    <a:srgbClr val="FF0000"/>
                  </a:solidFill>
                  <a:latin typeface="楷体_GB2312" panose="02010609030101010101" pitchFamily="49" charset="-122"/>
                  <a:ea typeface="楷体_GB2312" panose="02010609030101010101" pitchFamily="49" charset="-122"/>
                </a:rPr>
                <a:t>分娩前护理</a:t>
              </a:r>
              <a:r>
                <a:rPr lang="en-US" altLang="zh-CN" sz="2800" dirty="0">
                  <a:solidFill>
                    <a:srgbClr val="FF0000"/>
                  </a:solidFill>
                  <a:latin typeface="楷体_GB2312" panose="02010609030101010101" pitchFamily="49" charset="-122"/>
                  <a:ea typeface="楷体_GB2312" panose="02010609030101010101" pitchFamily="49" charset="-122"/>
                </a:rPr>
                <a:t> </a:t>
              </a:r>
              <a:r>
                <a:rPr lang="zh-CN" altLang="en-US" sz="2800" dirty="0">
                  <a:latin typeface="楷体_GB2312" panose="02010609030101010101" pitchFamily="49" charset="-122"/>
                  <a:ea typeface="楷体_GB2312" panose="02010609030101010101" pitchFamily="49" charset="-122"/>
                </a:rPr>
                <a:t>  </a:t>
              </a:r>
              <a:r>
                <a:rPr lang="zh-CN" altLang="en-US" sz="2400" dirty="0">
                  <a:latin typeface="楷体_GB2312" panose="02010609030101010101" pitchFamily="49" charset="-122"/>
                  <a:ea typeface="楷体_GB2312" panose="02010609030101010101" pitchFamily="49" charset="-122"/>
                </a:rPr>
                <a:t>有高危因素或有异常分娩史者提前</a:t>
              </a:r>
              <a:r>
                <a:rPr lang="en-US" altLang="zh-CN" sz="2400" dirty="0">
                  <a:latin typeface="楷体_GB2312" panose="02010609030101010101" pitchFamily="49" charset="-122"/>
                  <a:ea typeface="楷体_GB2312" panose="02010609030101010101" pitchFamily="49" charset="-122"/>
                </a:rPr>
                <a:t>2</a:t>
              </a:r>
              <a:r>
                <a:rPr lang="zh-CN" altLang="en-US" sz="2400" dirty="0">
                  <a:latin typeface="楷体_GB2312" panose="02010609030101010101" pitchFamily="49" charset="-122"/>
                  <a:ea typeface="楷体_GB2312" panose="02010609030101010101" pitchFamily="49" charset="-122"/>
                </a:rPr>
                <a:t>周住院待产。提供陪伴分娩，多给予关心和指导，消除紧张焦虑心理，及时向产妇和家属提供产妇的信息。</a:t>
              </a:r>
              <a:endParaRPr lang="zh-CN" altLang="en-US" sz="2400" dirty="0">
                <a:latin typeface="楷体_GB2312" panose="02010609030101010101" pitchFamily="49" charset="-122"/>
                <a:ea typeface="楷体_GB2312" panose="02010609030101010101" pitchFamily="49" charset="-122"/>
              </a:endParaRPr>
            </a:p>
            <a:p>
              <a:pPr indent="304800"/>
              <a:r>
                <a:rPr lang="en-US" altLang="zh-CN" sz="2800" dirty="0">
                  <a:solidFill>
                    <a:srgbClr val="FF0000"/>
                  </a:solidFill>
                  <a:latin typeface="楷体_GB2312" panose="02010609030101010101" pitchFamily="49" charset="-122"/>
                  <a:ea typeface="楷体_GB2312" panose="02010609030101010101" pitchFamily="49" charset="-122"/>
                </a:rPr>
                <a:t>2.</a:t>
              </a:r>
              <a:r>
                <a:rPr lang="zh-CN" altLang="en-US" sz="2800" dirty="0">
                  <a:solidFill>
                    <a:srgbClr val="FF0000"/>
                  </a:solidFill>
                  <a:latin typeface="楷体_GB2312" panose="02010609030101010101" pitchFamily="49" charset="-122"/>
                  <a:ea typeface="楷体_GB2312" panose="02010609030101010101" pitchFamily="49" charset="-122"/>
                </a:rPr>
                <a:t>分娩期护理</a:t>
              </a:r>
              <a:r>
                <a:rPr lang="en-US" altLang="zh-CN" sz="2800" dirty="0">
                  <a:solidFill>
                    <a:srgbClr val="FF0000"/>
                  </a:solidFill>
                  <a:latin typeface="楷体_GB2312" panose="02010609030101010101" pitchFamily="49" charset="-122"/>
                  <a:ea typeface="楷体_GB2312" panose="02010609030101010101" pitchFamily="49" charset="-122"/>
                </a:rPr>
                <a:t>   </a:t>
              </a:r>
              <a:r>
                <a:rPr lang="zh-CN" altLang="en-US" sz="2400" dirty="0">
                  <a:latin typeface="楷体_GB2312" panose="02010609030101010101" pitchFamily="49" charset="-122"/>
                  <a:ea typeface="楷体_GB2312" panose="02010609030101010101" pitchFamily="49" charset="-122"/>
                </a:rPr>
                <a:t>急产者注意保护会阴和无菌操作，做好母亲和新生儿的保护。并注意以下几点：</a:t>
              </a:r>
              <a:endParaRPr lang="zh-CN" altLang="en-US" sz="2400" dirty="0">
                <a:latin typeface="楷体_GB2312" panose="02010609030101010101" pitchFamily="49" charset="-122"/>
                <a:ea typeface="楷体_GB2312" panose="02010609030101010101" pitchFamily="49" charset="-122"/>
              </a:endParaRPr>
            </a:p>
          </p:txBody>
        </p:sp>
      </p:grpSp>
      <p:sp>
        <p:nvSpPr>
          <p:cNvPr id="66563" name="矩形 364552"/>
          <p:cNvSpPr/>
          <p:nvPr/>
        </p:nvSpPr>
        <p:spPr>
          <a:xfrm>
            <a:off x="900430" y="4100830"/>
            <a:ext cx="9958070" cy="1999615"/>
          </a:xfrm>
          <a:prstGeom prst="rect">
            <a:avLst/>
          </a:prstGeom>
          <a:noFill/>
          <a:ln w="9525">
            <a:noFill/>
          </a:ln>
        </p:spPr>
        <p:txBody>
          <a:bodyPr wrap="square" anchor="t" anchorCtr="0">
            <a:spAutoFit/>
          </a:bodyPr>
          <a:p>
            <a:pPr indent="304800"/>
            <a:r>
              <a:rPr lang="en-US" altLang="zh-CN" sz="2800" dirty="0">
                <a:solidFill>
                  <a:srgbClr val="FF0000"/>
                </a:solidFill>
                <a:latin typeface="楷体_GB2312" panose="02010609030101010101" pitchFamily="49" charset="-122"/>
                <a:ea typeface="楷体_GB2312" panose="02010609030101010101" pitchFamily="49" charset="-122"/>
              </a:rPr>
              <a:t> </a:t>
            </a:r>
            <a:r>
              <a:rPr lang="zh-CN" altLang="en-US" sz="2400" dirty="0">
                <a:latin typeface="楷体_GB2312" panose="02010609030101010101" pitchFamily="49" charset="-122"/>
                <a:ea typeface="楷体_GB2312" panose="02010609030101010101" pitchFamily="49" charset="-122"/>
              </a:rPr>
              <a:t>①产前详细了解孕产史，凡有急产史的孕妇，嘱其在预产期前2～3周不外出远行，提前1～2周住院待产，以防院外</a:t>
            </a:r>
            <a:endParaRPr lang="zh-CN" altLang="en-US" sz="2400" dirty="0">
              <a:latin typeface="楷体_GB2312" panose="02010609030101010101" pitchFamily="49" charset="-122"/>
              <a:ea typeface="楷体_GB2312" panose="02010609030101010101" pitchFamily="49" charset="-122"/>
            </a:endParaRPr>
          </a:p>
          <a:p>
            <a:pPr indent="304800"/>
            <a:r>
              <a:rPr lang="zh-CN" altLang="en-US" sz="2400" dirty="0">
                <a:latin typeface="楷体_GB2312" panose="02010609030101010101" pitchFamily="49" charset="-122"/>
                <a:ea typeface="楷体_GB2312" panose="02010609030101010101" pitchFamily="49" charset="-122"/>
              </a:rPr>
              <a:t>分娩伤及母儿。②提前做好接产和新生儿窒息抢救的准备工作。③产后母亲用抗生素、破伤风抗毒素；新生儿用抗生素、破伤风抗毒素、维生素k1   </a:t>
            </a:r>
            <a:endParaRPr lang="zh-CN" altLang="en-US" sz="2400"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过强</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7587" name="矩形 365574"/>
          <p:cNvSpPr/>
          <p:nvPr/>
        </p:nvSpPr>
        <p:spPr>
          <a:xfrm>
            <a:off x="1143000" y="2928620"/>
            <a:ext cx="9130030" cy="1756410"/>
          </a:xfrm>
          <a:prstGeom prst="rect">
            <a:avLst/>
          </a:prstGeom>
          <a:noFill/>
          <a:ln w="9525">
            <a:noFill/>
          </a:ln>
        </p:spPr>
        <p:txBody>
          <a:bodyPr wrap="none" anchor="ctr" anchorCtr="0"/>
          <a:p>
            <a:pPr indent="304800"/>
            <a:r>
              <a:rPr lang="en-US" altLang="zh-CN" sz="3200" dirty="0">
                <a:solidFill>
                  <a:srgbClr val="FF0000"/>
                </a:solidFill>
                <a:latin typeface="楷体_GB2312" panose="02010609030101010101" pitchFamily="49" charset="-122"/>
                <a:ea typeface="楷体_GB2312" panose="02010609030101010101" pitchFamily="49" charset="-122"/>
              </a:rPr>
              <a:t> 3.</a:t>
            </a:r>
            <a:r>
              <a:rPr lang="zh-CN" altLang="en-US" sz="3200" dirty="0">
                <a:solidFill>
                  <a:srgbClr val="FF0000"/>
                </a:solidFill>
                <a:latin typeface="楷体_GB2312" panose="02010609030101010101" pitchFamily="49" charset="-122"/>
                <a:ea typeface="楷体_GB2312" panose="02010609030101010101" pitchFamily="49" charset="-122"/>
              </a:rPr>
              <a:t>产后护理</a:t>
            </a:r>
            <a:r>
              <a:rPr lang="zh-CN" altLang="en-US" sz="3200" dirty="0">
                <a:latin typeface="楷体_GB2312" panose="02010609030101010101" pitchFamily="49" charset="-122"/>
                <a:ea typeface="楷体_GB2312" panose="02010609030101010101" pitchFamily="49" charset="-122"/>
              </a:rPr>
              <a:t>  </a:t>
            </a:r>
            <a:r>
              <a:rPr lang="en-US" altLang="zh-CN" sz="3200" dirty="0">
                <a:latin typeface="楷体_GB2312" panose="02010609030101010101" pitchFamily="49" charset="-122"/>
                <a:ea typeface="楷体_GB2312" panose="02010609030101010101" pitchFamily="49" charset="-122"/>
              </a:rPr>
              <a:t> </a:t>
            </a:r>
            <a:r>
              <a:rPr lang="zh-CN" altLang="en-US" sz="3200" dirty="0">
                <a:latin typeface="楷体_GB2312" panose="02010609030101010101" pitchFamily="49" charset="-122"/>
                <a:ea typeface="楷体_GB2312" panose="02010609030101010101" pitchFamily="49" charset="-122"/>
              </a:rPr>
              <a:t>嘱产妇观察宫体复旧、会阴伤口、</a:t>
            </a:r>
            <a:endParaRPr lang="zh-CN" altLang="en-US" sz="3200" dirty="0">
              <a:latin typeface="楷体_GB2312" panose="02010609030101010101" pitchFamily="49" charset="-122"/>
              <a:ea typeface="楷体_GB2312" panose="02010609030101010101" pitchFamily="49" charset="-122"/>
            </a:endParaRPr>
          </a:p>
          <a:p>
            <a:pPr indent="304800"/>
            <a:r>
              <a:rPr lang="zh-CN" altLang="en-US" sz="3200" dirty="0">
                <a:latin typeface="楷体_GB2312" panose="02010609030101010101" pitchFamily="49" charset="-122"/>
                <a:ea typeface="楷体_GB2312" panose="02010609030101010101" pitchFamily="49" charset="-122"/>
              </a:rPr>
              <a:t>阴道出血、生命体征等情况，进行产褥期健康教</a:t>
            </a:r>
            <a:endParaRPr lang="zh-CN" altLang="en-US" sz="3200" dirty="0">
              <a:latin typeface="楷体_GB2312" panose="02010609030101010101" pitchFamily="49" charset="-122"/>
              <a:ea typeface="楷体_GB2312" panose="02010609030101010101" pitchFamily="49" charset="-122"/>
            </a:endParaRPr>
          </a:p>
          <a:p>
            <a:pPr indent="304800"/>
            <a:r>
              <a:rPr lang="zh-CN" altLang="en-US" sz="3200" dirty="0">
                <a:latin typeface="楷体_GB2312" panose="02010609030101010101" pitchFamily="49" charset="-122"/>
                <a:ea typeface="楷体_GB2312" panose="02010609030101010101" pitchFamily="49" charset="-122"/>
              </a:rPr>
              <a:t>育及出院指导。如新生儿发生意外，协助产妇及</a:t>
            </a:r>
            <a:endParaRPr lang="zh-CN" altLang="en-US" sz="3200" dirty="0">
              <a:latin typeface="楷体_GB2312" panose="02010609030101010101" pitchFamily="49" charset="-122"/>
              <a:ea typeface="楷体_GB2312" panose="02010609030101010101" pitchFamily="49" charset="-122"/>
            </a:endParaRPr>
          </a:p>
          <a:p>
            <a:pPr indent="304800"/>
            <a:r>
              <a:rPr lang="zh-CN" altLang="en-US" sz="3200" dirty="0">
                <a:latin typeface="楷体_GB2312" panose="02010609030101010101" pitchFamily="49" charset="-122"/>
                <a:ea typeface="楷体_GB2312" panose="02010609030101010101" pitchFamily="49" charset="-122"/>
              </a:rPr>
              <a:t>家属平稳度过悲伤期，为产妇提供出院后的避孕</a:t>
            </a:r>
            <a:endParaRPr lang="zh-CN" altLang="en-US" sz="3200" dirty="0">
              <a:latin typeface="楷体_GB2312" panose="02010609030101010101" pitchFamily="49" charset="-122"/>
              <a:ea typeface="楷体_GB2312" panose="02010609030101010101" pitchFamily="49" charset="-122"/>
            </a:endParaRPr>
          </a:p>
          <a:p>
            <a:pPr indent="304800"/>
            <a:r>
              <a:rPr lang="zh-CN" altLang="en-US" sz="3200" dirty="0">
                <a:latin typeface="楷体_GB2312" panose="02010609030101010101" pitchFamily="49" charset="-122"/>
                <a:ea typeface="楷体_GB2312" panose="02010609030101010101" pitchFamily="49" charset="-122"/>
              </a:rPr>
              <a:t>和今后的生育指导。</a:t>
            </a:r>
            <a:endParaRPr lang="en-US" altLang="zh-CN" sz="3200"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产道异常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68612" name="矩形 311304"/>
          <p:cNvSpPr/>
          <p:nvPr/>
        </p:nvSpPr>
        <p:spPr>
          <a:xfrm>
            <a:off x="2040255" y="1495425"/>
            <a:ext cx="8111490" cy="4688205"/>
          </a:xfrm>
          <a:prstGeom prst="rect">
            <a:avLst/>
          </a:prstGeom>
          <a:solidFill>
            <a:srgbClr val="FFFFCC"/>
          </a:solidFill>
          <a:ln w="9525" cap="flat" cmpd="sng">
            <a:solidFill>
              <a:schemeClr val="tx2"/>
            </a:solidFill>
            <a:prstDash val="solid"/>
            <a:miter/>
            <a:headEnd type="none" w="med" len="med"/>
            <a:tailEnd type="none" w="med" len="med"/>
          </a:ln>
        </p:spPr>
        <p:txBody>
          <a:bodyPr anchor="t" anchorCtr="0"/>
          <a:p>
            <a:pPr marL="342900" indent="-342900" fontAlgn="auto">
              <a:lnSpc>
                <a:spcPct val="150000"/>
              </a:lnSpc>
              <a:spcBef>
                <a:spcPts val="0"/>
              </a:spcBef>
              <a:buClr>
                <a:schemeClr val="accent1"/>
              </a:buClr>
              <a:buSzPct val="65000"/>
            </a:pPr>
            <a:r>
              <a:rPr lang="zh-CN" altLang="en-US" sz="3200" dirty="0">
                <a:latin typeface="楷体_GB2312" panose="02010609030101010101" pitchFamily="49" charset="-122"/>
                <a:ea typeface="楷体_GB2312" panose="02010609030101010101" pitchFamily="49" charset="-122"/>
              </a:rPr>
              <a:t>    产道包括骨产道和软产道。产道异常</a:t>
            </a:r>
            <a:endParaRPr lang="zh-CN" altLang="en-US" sz="3200" dirty="0">
              <a:latin typeface="楷体_GB2312" panose="02010609030101010101" pitchFamily="49" charset="-122"/>
              <a:ea typeface="楷体_GB2312" panose="02010609030101010101" pitchFamily="49" charset="-122"/>
            </a:endParaRPr>
          </a:p>
          <a:p>
            <a:pPr marL="342900" indent="-342900" fontAlgn="auto">
              <a:lnSpc>
                <a:spcPct val="150000"/>
              </a:lnSpc>
              <a:spcBef>
                <a:spcPts val="0"/>
              </a:spcBef>
              <a:buClr>
                <a:schemeClr val="accent1"/>
              </a:buClr>
              <a:buSzPct val="65000"/>
            </a:pPr>
            <a:r>
              <a:rPr lang="zh-CN" altLang="en-US" sz="3200" dirty="0">
                <a:latin typeface="楷体_GB2312" panose="02010609030101010101" pitchFamily="49" charset="-122"/>
                <a:ea typeface="楷体_GB2312" panose="02010609030101010101" pitchFamily="49" charset="-122"/>
              </a:rPr>
              <a:t>以骨产道异常多见。骨产道异常是指骨盆的</a:t>
            </a:r>
            <a:endParaRPr lang="zh-CN" altLang="en-US" sz="3200" dirty="0">
              <a:latin typeface="楷体_GB2312" panose="02010609030101010101" pitchFamily="49" charset="-122"/>
              <a:ea typeface="楷体_GB2312" panose="02010609030101010101" pitchFamily="49" charset="-122"/>
            </a:endParaRPr>
          </a:p>
          <a:p>
            <a:pPr marL="342900" indent="-342900" fontAlgn="auto">
              <a:lnSpc>
                <a:spcPct val="150000"/>
              </a:lnSpc>
              <a:spcBef>
                <a:spcPts val="0"/>
              </a:spcBef>
              <a:buClr>
                <a:schemeClr val="accent1"/>
              </a:buClr>
              <a:buSzPct val="65000"/>
            </a:pPr>
            <a:r>
              <a:rPr lang="zh-CN" altLang="en-US" sz="3200" dirty="0">
                <a:latin typeface="楷体_GB2312" panose="02010609030101010101" pitchFamily="49" charset="-122"/>
                <a:ea typeface="楷体_GB2312" panose="02010609030101010101" pitchFamily="49" charset="-122"/>
              </a:rPr>
              <a:t>径线过短或形态异常，阻碍胎先露下降，影</a:t>
            </a:r>
            <a:endParaRPr lang="zh-CN" altLang="en-US" sz="3200" dirty="0">
              <a:latin typeface="楷体_GB2312" panose="02010609030101010101" pitchFamily="49" charset="-122"/>
              <a:ea typeface="楷体_GB2312" panose="02010609030101010101" pitchFamily="49" charset="-122"/>
            </a:endParaRPr>
          </a:p>
          <a:p>
            <a:pPr marL="342900" indent="-342900" fontAlgn="auto">
              <a:lnSpc>
                <a:spcPct val="150000"/>
              </a:lnSpc>
              <a:spcBef>
                <a:spcPts val="0"/>
              </a:spcBef>
              <a:buClr>
                <a:schemeClr val="accent1"/>
              </a:buClr>
              <a:buSzPct val="65000"/>
            </a:pPr>
            <a:r>
              <a:rPr lang="zh-CN" altLang="en-US" sz="3200" dirty="0">
                <a:latin typeface="楷体_GB2312" panose="02010609030101010101" pitchFamily="49" charset="-122"/>
                <a:ea typeface="楷体_GB2312" panose="02010609030101010101" pitchFamily="49" charset="-122"/>
              </a:rPr>
              <a:t>响产程顺利进展，又称</a:t>
            </a:r>
            <a:r>
              <a:rPr lang="zh-CN" altLang="en-US" sz="3200" dirty="0">
                <a:solidFill>
                  <a:srgbClr val="FF0000"/>
                </a:solidFill>
                <a:latin typeface="楷体_GB2312" panose="02010609030101010101" pitchFamily="49" charset="-122"/>
                <a:ea typeface="楷体_GB2312" panose="02010609030101010101" pitchFamily="49" charset="-122"/>
              </a:rPr>
              <a:t>狭窄骨盆</a:t>
            </a:r>
            <a:r>
              <a:rPr lang="zh-CN" altLang="en-US" sz="3200" dirty="0">
                <a:latin typeface="楷体_GB2312" panose="02010609030101010101" pitchFamily="49" charset="-122"/>
                <a:ea typeface="楷体_GB2312" panose="02010609030101010101" pitchFamily="49" charset="-122"/>
              </a:rPr>
              <a:t>，常见有四</a:t>
            </a:r>
            <a:endParaRPr lang="zh-CN" altLang="en-US" sz="3200" dirty="0">
              <a:latin typeface="楷体_GB2312" panose="02010609030101010101" pitchFamily="49" charset="-122"/>
              <a:ea typeface="楷体_GB2312" panose="02010609030101010101" pitchFamily="49" charset="-122"/>
            </a:endParaRPr>
          </a:p>
          <a:p>
            <a:pPr marL="342900" indent="-342900" fontAlgn="auto">
              <a:lnSpc>
                <a:spcPct val="150000"/>
              </a:lnSpc>
              <a:spcBef>
                <a:spcPts val="0"/>
              </a:spcBef>
              <a:buClr>
                <a:schemeClr val="accent1"/>
              </a:buClr>
              <a:buSzPct val="65000"/>
            </a:pPr>
            <a:r>
              <a:rPr lang="zh-CN" altLang="en-US" sz="3200" dirty="0">
                <a:latin typeface="楷体_GB2312" panose="02010609030101010101" pitchFamily="49" charset="-122"/>
                <a:ea typeface="楷体_GB2312" panose="02010609030101010101" pitchFamily="49" charset="-122"/>
              </a:rPr>
              <a:t>种类型：骨盆入口平面狭窄、中骨盆及出口</a:t>
            </a:r>
            <a:endParaRPr lang="zh-CN" altLang="en-US" sz="3200" dirty="0">
              <a:latin typeface="楷体_GB2312" panose="02010609030101010101" pitchFamily="49" charset="-122"/>
              <a:ea typeface="楷体_GB2312" panose="02010609030101010101" pitchFamily="49" charset="-122"/>
            </a:endParaRPr>
          </a:p>
          <a:p>
            <a:pPr marL="342900" indent="-342900" fontAlgn="auto">
              <a:lnSpc>
                <a:spcPct val="150000"/>
              </a:lnSpc>
              <a:spcBef>
                <a:spcPts val="0"/>
              </a:spcBef>
              <a:buClr>
                <a:schemeClr val="accent1"/>
              </a:buClr>
              <a:buSzPct val="65000"/>
            </a:pPr>
            <a:r>
              <a:rPr lang="zh-CN" altLang="en-US" sz="3200" dirty="0">
                <a:latin typeface="楷体_GB2312" panose="02010609030101010101" pitchFamily="49" charset="-122"/>
                <a:ea typeface="楷体_GB2312" panose="02010609030101010101" pitchFamily="49" charset="-122"/>
              </a:rPr>
              <a:t>平面狭窄、三个平面均狭窄和畸形骨盆。</a:t>
            </a:r>
            <a:endParaRPr lang="zh-CN" altLang="en-US" sz="3200"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762000" y="1121410"/>
            <a:ext cx="10530840" cy="4966970"/>
            <a:chOff x="1200" y="1766"/>
            <a:chExt cx="13130" cy="7822"/>
          </a:xfrm>
        </p:grpSpPr>
        <p:sp>
          <p:nvSpPr>
            <p:cNvPr id="69636" name="矩形 313362"/>
            <p:cNvSpPr/>
            <p:nvPr/>
          </p:nvSpPr>
          <p:spPr>
            <a:xfrm>
              <a:off x="1375" y="1766"/>
              <a:ext cx="3665" cy="822"/>
            </a:xfrm>
            <a:prstGeom prst="rect">
              <a:avLst/>
            </a:prstGeom>
            <a:noFill/>
            <a:ln w="9525">
              <a:noFill/>
            </a:ln>
          </p:spPr>
          <p:txBody>
            <a:bodyPr wrap="square" anchor="t" anchorCtr="0">
              <a:spAutoFit/>
            </a:bodyPr>
            <a:p>
              <a:r>
                <a:rPr lang="zh-CN" altLang="en-US" sz="2800" dirty="0">
                  <a:solidFill>
                    <a:srgbClr val="FF0000"/>
                  </a:solidFill>
                  <a:latin typeface="Arial" panose="020B0604020202020204" pitchFamily="34" charset="0"/>
                  <a:ea typeface="楷体_GB2312" panose="02010609030101010101" pitchFamily="49" charset="-122"/>
                </a:rPr>
                <a:t>（一）健康史</a:t>
              </a:r>
              <a:endParaRPr lang="zh-CN" altLang="en-US" sz="2800" dirty="0">
                <a:solidFill>
                  <a:srgbClr val="FF0000"/>
                </a:solidFill>
                <a:latin typeface="Arial" panose="020B0604020202020204" pitchFamily="34" charset="0"/>
                <a:ea typeface="楷体_GB2312" panose="02010609030101010101" pitchFamily="49" charset="-122"/>
              </a:endParaRPr>
            </a:p>
          </p:txBody>
        </p:sp>
        <p:sp>
          <p:nvSpPr>
            <p:cNvPr id="69637" name="矩形 313363"/>
            <p:cNvSpPr/>
            <p:nvPr/>
          </p:nvSpPr>
          <p:spPr>
            <a:xfrm>
              <a:off x="1200" y="2588"/>
              <a:ext cx="12240" cy="4215"/>
            </a:xfrm>
            <a:prstGeom prst="rect">
              <a:avLst/>
            </a:prstGeom>
            <a:noFill/>
            <a:ln w="9525">
              <a:noFill/>
            </a:ln>
          </p:spPr>
          <p:txBody>
            <a:bodyPr anchor="t" anchorCtr="0">
              <a:spAutoFit/>
            </a:bodyPr>
            <a:p>
              <a:r>
                <a:rPr lang="zh-CN" altLang="en-US" sz="2800" dirty="0">
                  <a:latin typeface="Arial" panose="020B0604020202020204" pitchFamily="34" charset="0"/>
                  <a:ea typeface="楷体_GB2312" panose="02010609030101010101" pitchFamily="49" charset="-122"/>
                </a:rPr>
                <a:t>      </a:t>
              </a:r>
              <a:r>
                <a:rPr lang="zh-CN" altLang="en-US" sz="2800" dirty="0">
                  <a:latin typeface="Arial" panose="020B0604020202020204" pitchFamily="34" charset="0"/>
                  <a:ea typeface="宋体" panose="02010600030101010101" pitchFamily="2" charset="-122"/>
                </a:rPr>
                <a:t>临床上以骨产道异常多见，常见的骨产道异常包括：</a:t>
              </a:r>
              <a:r>
                <a:rPr lang="zh-CN" altLang="en-US" sz="2800" dirty="0">
                  <a:solidFill>
                    <a:srgbClr val="003399"/>
                  </a:solidFill>
                  <a:latin typeface="Arial" panose="020B0604020202020204" pitchFamily="34" charset="0"/>
                  <a:ea typeface="宋体" panose="02010600030101010101" pitchFamily="2" charset="-122"/>
                </a:rPr>
                <a:t>骨盆入口平面狭窄、中骨盆及骨盆出口平面狭窄、骨盆三个平面狭窄、畸形骨盆等。</a:t>
              </a:r>
              <a:endParaRPr lang="zh-CN" altLang="en-US" sz="2800" dirty="0">
                <a:solidFill>
                  <a:srgbClr val="003399"/>
                </a:solidFill>
                <a:latin typeface="Arial" panose="020B0604020202020204" pitchFamily="34" charset="0"/>
                <a:ea typeface="宋体" panose="02010600030101010101" pitchFamily="2" charset="-122"/>
              </a:endParaRPr>
            </a:p>
            <a:p>
              <a:r>
                <a:rPr lang="zh-CN" altLang="en-US" sz="2800" dirty="0">
                  <a:latin typeface="Arial" panose="020B0604020202020204" pitchFamily="34" charset="0"/>
                  <a:ea typeface="楷体_GB2312" panose="02010609030101010101" pitchFamily="49" charset="-122"/>
                </a:rPr>
                <a:t> 阅读产妇的产前检查资料，询问有无影响骨盆变形的疾病 ，如佝偻病、结核病、骨软化病以及外伤史。若为经产妇应了解有无难产和新生儿产伤等异常分娩史。</a:t>
              </a:r>
              <a:endParaRPr lang="zh-CN" altLang="en-US" sz="2800" dirty="0">
                <a:latin typeface="Arial" panose="020B0604020202020204" pitchFamily="34" charset="0"/>
                <a:ea typeface="楷体_GB2312" panose="02010609030101010101" pitchFamily="49" charset="-122"/>
              </a:endParaRPr>
            </a:p>
          </p:txBody>
        </p:sp>
        <p:sp>
          <p:nvSpPr>
            <p:cNvPr id="69638" name="矩形 313366"/>
            <p:cNvSpPr/>
            <p:nvPr/>
          </p:nvSpPr>
          <p:spPr>
            <a:xfrm>
              <a:off x="1200" y="6730"/>
              <a:ext cx="13130" cy="2858"/>
            </a:xfrm>
            <a:prstGeom prst="rect">
              <a:avLst/>
            </a:prstGeom>
            <a:noFill/>
            <a:ln w="9525">
              <a:noFill/>
            </a:ln>
          </p:spPr>
          <p:txBody>
            <a:bodyPr anchor="ctr" anchorCtr="0">
              <a:spAutoFit/>
            </a:bodyPr>
            <a:p>
              <a:pPr indent="304800"/>
              <a:r>
                <a:rPr lang="zh-CN" altLang="en-US" sz="2800" dirty="0">
                  <a:solidFill>
                    <a:srgbClr val="FF0000"/>
                  </a:solidFill>
                  <a:latin typeface="楷体_GB2312" panose="02010609030101010101" pitchFamily="49" charset="-122"/>
                  <a:ea typeface="楷体_GB2312" panose="02010609030101010101" pitchFamily="49" charset="-122"/>
                </a:rPr>
                <a:t>（二）身体状况</a:t>
              </a:r>
              <a:endParaRPr lang="zh-CN" altLang="en-US" sz="2800" dirty="0">
                <a:solidFill>
                  <a:srgbClr val="FF0000"/>
                </a:solidFill>
                <a:latin typeface="楷体_GB2312" panose="02010609030101010101" pitchFamily="49" charset="-122"/>
                <a:ea typeface="楷体_GB2312" panose="02010609030101010101" pitchFamily="49" charset="-122"/>
              </a:endParaRPr>
            </a:p>
            <a:p>
              <a:pPr indent="304800"/>
              <a:r>
                <a:rPr lang="en-US" altLang="zh-CN" sz="2800" dirty="0">
                  <a:solidFill>
                    <a:schemeClr val="tx2"/>
                  </a:solidFill>
                  <a:latin typeface="楷体_GB2312" panose="02010609030101010101" pitchFamily="49" charset="-122"/>
                  <a:ea typeface="楷体_GB2312" panose="02010609030101010101" pitchFamily="49" charset="-122"/>
                </a:rPr>
                <a:t>  </a:t>
              </a:r>
              <a:r>
                <a:rPr lang="zh-CN" altLang="en-US" sz="2800" dirty="0">
                  <a:latin typeface="Arial" panose="020B0604020202020204" pitchFamily="34" charset="0"/>
                  <a:ea typeface="楷体_GB2312" panose="02010609030101010101" pitchFamily="49" charset="-122"/>
                </a:rPr>
                <a:t>1.一般检查  测量身高，若身高在145cm以下者警惕均小骨盆；观察孕妇有无跛足、脊柱及髋关节畸形、米氏菱形窝不对称、尖腹或悬垂腹等。</a:t>
              </a:r>
              <a:endParaRPr lang="zh-CN" altLang="en-US" sz="2800" dirty="0">
                <a:latin typeface="Arial" panose="020B0604020202020204" pitchFamily="34" charset="0"/>
                <a:ea typeface="楷体_GB2312" panose="0201060903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762000" y="1147609"/>
            <a:ext cx="10006965" cy="4949661"/>
            <a:chOff x="1200" y="1800"/>
            <a:chExt cx="12480" cy="6840"/>
          </a:xfrm>
        </p:grpSpPr>
        <p:sp>
          <p:nvSpPr>
            <p:cNvPr id="70659" name="矩形 367625"/>
            <p:cNvSpPr/>
            <p:nvPr/>
          </p:nvSpPr>
          <p:spPr>
            <a:xfrm>
              <a:off x="1200" y="2713"/>
              <a:ext cx="7080" cy="4804"/>
            </a:xfrm>
            <a:prstGeom prst="rect">
              <a:avLst/>
            </a:prstGeom>
            <a:noFill/>
            <a:ln w="9525">
              <a:noFill/>
            </a:ln>
          </p:spPr>
          <p:txBody>
            <a:bodyPr anchor="ctr" anchorCtr="0">
              <a:spAutoFit/>
            </a:bodyPr>
            <a:p>
              <a:pPr indent="304800"/>
              <a:r>
                <a:rPr lang="en-US" altLang="zh-CN" sz="2800" dirty="0">
                  <a:solidFill>
                    <a:schemeClr val="tx2"/>
                  </a:solidFill>
                  <a:latin typeface="楷体_GB2312" panose="02010609030101010101" pitchFamily="49" charset="-122"/>
                  <a:ea typeface="楷体_GB2312" panose="02010609030101010101" pitchFamily="49" charset="-122"/>
                </a:rPr>
                <a:t>  2.</a:t>
              </a:r>
              <a:r>
                <a:rPr lang="zh-CN" altLang="en-US" sz="2800" dirty="0">
                  <a:solidFill>
                    <a:schemeClr val="tx2"/>
                  </a:solidFill>
                  <a:latin typeface="楷体_GB2312" panose="02010609030101010101" pitchFamily="49" charset="-122"/>
                  <a:ea typeface="楷体_GB2312" panose="02010609030101010101" pitchFamily="49" charset="-122"/>
                </a:rPr>
                <a:t>腹部检查</a:t>
              </a:r>
              <a:endParaRPr lang="zh-CN" altLang="en-US" sz="2800" dirty="0">
                <a:solidFill>
                  <a:schemeClr val="tx2"/>
                </a:solidFill>
                <a:latin typeface="楷体_GB2312" panose="02010609030101010101" pitchFamily="49" charset="-122"/>
                <a:ea typeface="楷体_GB2312" panose="02010609030101010101" pitchFamily="49" charset="-122"/>
              </a:endParaRPr>
            </a:p>
            <a:p>
              <a:pPr indent="304800"/>
              <a:r>
                <a:rPr lang="zh-CN" altLang="en-US" sz="2800" dirty="0">
                  <a:solidFill>
                    <a:srgbClr val="FF66CC"/>
                  </a:solidFill>
                  <a:latin typeface="楷体_GB2312" panose="02010609030101010101" pitchFamily="49" charset="-122"/>
                  <a:ea typeface="楷体_GB2312" panose="02010609030101010101" pitchFamily="49" charset="-122"/>
                </a:rPr>
                <a:t> </a:t>
              </a:r>
              <a:r>
                <a:rPr lang="zh-CN" altLang="en-US" sz="2400" dirty="0">
                  <a:solidFill>
                    <a:srgbClr val="FF66CC"/>
                  </a:solidFill>
                  <a:latin typeface="楷体_GB2312" panose="02010609030101010101" pitchFamily="49" charset="-122"/>
                  <a:ea typeface="楷体_GB2312" panose="02010609030101010101" pitchFamily="49" charset="-122"/>
                </a:rPr>
                <a:t>（</a:t>
              </a:r>
              <a:r>
                <a:rPr lang="en-US" altLang="zh-CN" sz="2400" dirty="0">
                  <a:solidFill>
                    <a:srgbClr val="FF66CC"/>
                  </a:solidFill>
                  <a:latin typeface="楷体_GB2312" panose="02010609030101010101" pitchFamily="49" charset="-122"/>
                  <a:ea typeface="楷体_GB2312" panose="02010609030101010101" pitchFamily="49" charset="-122"/>
                </a:rPr>
                <a:t>1</a:t>
              </a:r>
              <a:r>
                <a:rPr lang="zh-CN" altLang="en-US" sz="2400" dirty="0">
                  <a:solidFill>
                    <a:srgbClr val="FF66CC"/>
                  </a:solidFill>
                  <a:latin typeface="楷体_GB2312" panose="02010609030101010101" pitchFamily="49" charset="-122"/>
                  <a:ea typeface="楷体_GB2312" panose="02010609030101010101" pitchFamily="49" charset="-122"/>
                </a:rPr>
                <a:t>）观察腹型</a:t>
              </a:r>
              <a:r>
                <a:rPr lang="zh-CN" altLang="en-US" sz="2400" dirty="0">
                  <a:latin typeface="楷体_GB2312" panose="02010609030101010101" pitchFamily="49" charset="-122"/>
                  <a:ea typeface="楷体_GB2312" panose="02010609030101010101" pitchFamily="49" charset="-122"/>
                </a:rPr>
                <a:t>，测量宫高、腹围，预测胎儿大小，明确胎方位。</a:t>
              </a:r>
              <a:endParaRPr lang="zh-CN" altLang="en-US" sz="2400" dirty="0">
                <a:latin typeface="楷体_GB2312" panose="02010609030101010101" pitchFamily="49" charset="-122"/>
                <a:ea typeface="楷体_GB2312" panose="02010609030101010101" pitchFamily="49" charset="-122"/>
              </a:endParaRPr>
            </a:p>
            <a:p>
              <a:pPr indent="304800"/>
              <a:r>
                <a:rPr lang="zh-CN" altLang="en-US" sz="2800" dirty="0">
                  <a:solidFill>
                    <a:srgbClr val="FF66CC"/>
                  </a:solidFill>
                  <a:latin typeface="楷体_GB2312" panose="02010609030101010101" pitchFamily="49" charset="-122"/>
                  <a:ea typeface="楷体_GB2312" panose="02010609030101010101" pitchFamily="49" charset="-122"/>
                </a:rPr>
                <a:t> </a:t>
              </a:r>
              <a:r>
                <a:rPr lang="zh-CN" altLang="en-US" sz="2800" dirty="0">
                  <a:solidFill>
                    <a:srgbClr val="FF0000"/>
                  </a:solidFill>
                  <a:latin typeface="楷体_GB2312" panose="02010609030101010101" pitchFamily="49" charset="-122"/>
                  <a:ea typeface="楷体_GB2312" panose="02010609030101010101" pitchFamily="49" charset="-122"/>
                </a:rPr>
                <a:t>（</a:t>
              </a:r>
              <a:r>
                <a:rPr lang="en-US" altLang="zh-CN" sz="2800" dirty="0">
                  <a:solidFill>
                    <a:srgbClr val="FF0000"/>
                  </a:solidFill>
                  <a:latin typeface="楷体_GB2312" panose="02010609030101010101" pitchFamily="49" charset="-122"/>
                  <a:ea typeface="楷体_GB2312" panose="02010609030101010101" pitchFamily="49" charset="-122"/>
                </a:rPr>
                <a:t>2</a:t>
              </a:r>
              <a:r>
                <a:rPr lang="zh-CN" altLang="en-US" sz="2800" dirty="0">
                  <a:solidFill>
                    <a:srgbClr val="FF0000"/>
                  </a:solidFill>
                  <a:latin typeface="楷体_GB2312" panose="02010609030101010101" pitchFamily="49" charset="-122"/>
                  <a:ea typeface="楷体_GB2312" panose="02010609030101010101" pitchFamily="49" charset="-122"/>
                </a:rPr>
                <a:t>）跨耻征检查：估计头盆是否相称。产妇排空膀胱后仰卧，两腿伸直，检查者将手放在耻骨联合上方，向骨盆腔方向推压浮动的胎头。</a:t>
              </a:r>
              <a:endParaRPr lang="zh-CN" altLang="en-US" sz="2800" dirty="0">
                <a:solidFill>
                  <a:srgbClr val="FF0000"/>
                </a:solidFill>
                <a:latin typeface="楷体_GB2312" panose="02010609030101010101" pitchFamily="49" charset="-122"/>
                <a:ea typeface="楷体_GB2312" panose="02010609030101010101" pitchFamily="49" charset="-122"/>
              </a:endParaRPr>
            </a:p>
          </p:txBody>
        </p:sp>
        <p:pic>
          <p:nvPicPr>
            <p:cNvPr id="70660" name="图片 367627" descr="头盆不趁"/>
            <p:cNvPicPr>
              <a:picLocks noChangeAspect="1"/>
            </p:cNvPicPr>
            <p:nvPr/>
          </p:nvPicPr>
          <p:blipFill>
            <a:blip r:embed="rId3"/>
            <a:stretch>
              <a:fillRect/>
            </a:stretch>
          </p:blipFill>
          <p:spPr>
            <a:xfrm>
              <a:off x="8400" y="1800"/>
              <a:ext cx="5280" cy="6840"/>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675640"/>
            <a:ext cx="10870565" cy="592391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1200150" y="1095375"/>
            <a:ext cx="9881870" cy="5268595"/>
            <a:chOff x="840" y="1085"/>
            <a:chExt cx="12720" cy="9217"/>
          </a:xfrm>
        </p:grpSpPr>
        <p:pic>
          <p:nvPicPr>
            <p:cNvPr id="71681" name="图片 368646" descr="toupenguanxi"/>
            <p:cNvPicPr>
              <a:picLocks noChangeAspect="1"/>
            </p:cNvPicPr>
            <p:nvPr/>
          </p:nvPicPr>
          <p:blipFill>
            <a:blip r:embed="rId3"/>
            <a:stretch>
              <a:fillRect/>
            </a:stretch>
          </p:blipFill>
          <p:spPr>
            <a:xfrm>
              <a:off x="1680" y="5040"/>
              <a:ext cx="10263" cy="4618"/>
            </a:xfrm>
            <a:prstGeom prst="rect">
              <a:avLst/>
            </a:prstGeom>
            <a:noFill/>
            <a:ln w="9525">
              <a:noFill/>
            </a:ln>
          </p:spPr>
        </p:pic>
        <p:sp>
          <p:nvSpPr>
            <p:cNvPr id="71684" name="矩形 368645"/>
            <p:cNvSpPr/>
            <p:nvPr/>
          </p:nvSpPr>
          <p:spPr>
            <a:xfrm>
              <a:off x="840" y="1085"/>
              <a:ext cx="12720" cy="3928"/>
            </a:xfrm>
            <a:prstGeom prst="rect">
              <a:avLst/>
            </a:prstGeom>
            <a:noFill/>
            <a:ln w="9525">
              <a:noFill/>
            </a:ln>
          </p:spPr>
          <p:txBody>
            <a:bodyPr anchor="ctr" anchorCtr="0">
              <a:spAutoFit/>
            </a:bodyPr>
            <a:p>
              <a:pPr indent="304800"/>
              <a:r>
                <a:rPr lang="zh-CN" altLang="en-US" sz="2800" dirty="0">
                  <a:latin typeface="楷体_GB2312" panose="02010609030101010101" pitchFamily="49" charset="-122"/>
                  <a:ea typeface="楷体_GB2312" panose="02010609030101010101" pitchFamily="49" charset="-122"/>
                </a:rPr>
                <a:t>  如</a:t>
              </a:r>
              <a:r>
                <a:rPr lang="zh-CN" altLang="en-US" sz="2800" dirty="0">
                  <a:solidFill>
                    <a:schemeClr val="tx2"/>
                  </a:solidFill>
                  <a:latin typeface="楷体_GB2312" panose="02010609030101010101" pitchFamily="49" charset="-122"/>
                  <a:ea typeface="楷体_GB2312" panose="02010609030101010101" pitchFamily="49" charset="-122"/>
                </a:rPr>
                <a:t>胎头低于耻骨联合平面，为跨耻征阴性</a:t>
              </a:r>
              <a:r>
                <a:rPr lang="zh-CN" altLang="en-US" sz="2800" dirty="0">
                  <a:latin typeface="楷体_GB2312" panose="02010609030101010101" pitchFamily="49" charset="-122"/>
                  <a:ea typeface="楷体_GB2312" panose="02010609030101010101" pitchFamily="49" charset="-122"/>
                </a:rPr>
                <a:t>，表示</a:t>
              </a:r>
              <a:r>
                <a:rPr lang="zh-CN" altLang="en-US" sz="2800" dirty="0">
                  <a:solidFill>
                    <a:srgbClr val="FF0000"/>
                  </a:solidFill>
                  <a:latin typeface="楷体_GB2312" panose="02010609030101010101" pitchFamily="49" charset="-122"/>
                  <a:ea typeface="楷体_GB2312" panose="02010609030101010101" pitchFamily="49" charset="-122"/>
                </a:rPr>
                <a:t>头盆相称</a:t>
              </a:r>
              <a:r>
                <a:rPr lang="zh-CN" altLang="en-US" sz="2800" dirty="0">
                  <a:latin typeface="楷体_GB2312" panose="02010609030101010101" pitchFamily="49" charset="-122"/>
                  <a:ea typeface="楷体_GB2312" panose="02010609030101010101" pitchFamily="49" charset="-122"/>
                </a:rPr>
                <a:t>；若胎头与耻骨联合在同一平面，为跨耻征可疑阳性，表示头盆可能不称；若</a:t>
              </a:r>
              <a:r>
                <a:rPr lang="zh-CN" altLang="en-US" sz="2800" dirty="0">
                  <a:solidFill>
                    <a:schemeClr val="tx2"/>
                  </a:solidFill>
                  <a:latin typeface="楷体_GB2312" panose="02010609030101010101" pitchFamily="49" charset="-122"/>
                  <a:ea typeface="楷体_GB2312" panose="02010609030101010101" pitchFamily="49" charset="-122"/>
                </a:rPr>
                <a:t>胎头高于耻骨联合平面，为胎头跨耻征阳性</a:t>
              </a:r>
              <a:r>
                <a:rPr lang="zh-CN" altLang="en-US" sz="2800" dirty="0">
                  <a:latin typeface="楷体_GB2312" panose="02010609030101010101" pitchFamily="49" charset="-122"/>
                  <a:ea typeface="楷体_GB2312" panose="02010609030101010101" pitchFamily="49" charset="-122"/>
                </a:rPr>
                <a:t>，表示</a:t>
              </a:r>
              <a:r>
                <a:rPr lang="zh-CN" altLang="en-US" sz="2800" dirty="0">
                  <a:solidFill>
                    <a:srgbClr val="FF0000"/>
                  </a:solidFill>
                  <a:latin typeface="楷体_GB2312" panose="02010609030101010101" pitchFamily="49" charset="-122"/>
                  <a:ea typeface="楷体_GB2312" panose="02010609030101010101" pitchFamily="49" charset="-122"/>
                </a:rPr>
                <a:t>头盆明显不称</a:t>
              </a:r>
              <a:r>
                <a:rPr lang="zh-CN" altLang="en-US" sz="2800" dirty="0">
                  <a:latin typeface="楷体_GB2312" panose="02010609030101010101" pitchFamily="49" charset="-122"/>
                  <a:ea typeface="楷体_GB2312" panose="02010609030101010101" pitchFamily="49" charset="-122"/>
                </a:rPr>
                <a:t>。初产妇预产期前两周或经产妇临产后胎头尚未入盆时做此项检查有一定的临床意义。</a:t>
              </a:r>
              <a:endParaRPr lang="zh-CN" altLang="en-US" sz="2800" dirty="0">
                <a:latin typeface="楷体_GB2312" panose="02010609030101010101" pitchFamily="49" charset="-122"/>
                <a:ea typeface="楷体_GB2312" panose="02010609030101010101" pitchFamily="49" charset="-122"/>
              </a:endParaRPr>
            </a:p>
          </p:txBody>
        </p:sp>
        <p:sp>
          <p:nvSpPr>
            <p:cNvPr id="71685" name="文本框 1"/>
            <p:cNvSpPr txBox="1"/>
            <p:nvPr/>
          </p:nvSpPr>
          <p:spPr>
            <a:xfrm>
              <a:off x="3488" y="9658"/>
              <a:ext cx="1665" cy="644"/>
            </a:xfrm>
            <a:prstGeom prst="rect">
              <a:avLst/>
            </a:prstGeom>
            <a:solidFill>
              <a:srgbClr val="FFFF00"/>
            </a:solidFill>
            <a:ln w="9525">
              <a:noFill/>
            </a:ln>
          </p:spPr>
          <p:txBody>
            <a:bodyPr anchor="t" anchorCtr="0">
              <a:spAutoFit/>
            </a:bodyPr>
            <a:p>
              <a:r>
                <a:rPr lang="zh-CN" altLang="en-US" dirty="0">
                  <a:latin typeface="Arial" panose="020B0604020202020204" pitchFamily="34" charset="0"/>
                  <a:ea typeface="宋体" panose="02010600030101010101" pitchFamily="2" charset="-122"/>
                </a:rPr>
                <a:t>阴性</a:t>
              </a:r>
              <a:endParaRPr lang="zh-CN" altLang="en-US" dirty="0">
                <a:latin typeface="Arial" panose="020B0604020202020204" pitchFamily="34" charset="0"/>
                <a:ea typeface="宋体" panose="02010600030101010101" pitchFamily="2" charset="-122"/>
              </a:endParaRPr>
            </a:p>
          </p:txBody>
        </p:sp>
        <p:sp>
          <p:nvSpPr>
            <p:cNvPr id="71686" name="文本框 2"/>
            <p:cNvSpPr txBox="1"/>
            <p:nvPr/>
          </p:nvSpPr>
          <p:spPr>
            <a:xfrm>
              <a:off x="5960" y="9658"/>
              <a:ext cx="2988" cy="644"/>
            </a:xfrm>
            <a:prstGeom prst="rect">
              <a:avLst/>
            </a:prstGeom>
            <a:solidFill>
              <a:srgbClr val="FFFF00"/>
            </a:solidFill>
            <a:ln w="9525">
              <a:noFill/>
            </a:ln>
          </p:spPr>
          <p:txBody>
            <a:bodyPr anchor="t" anchorCtr="0">
              <a:spAutoFit/>
            </a:bodyPr>
            <a:p>
              <a:r>
                <a:rPr lang="zh-CN" altLang="en-US" dirty="0">
                  <a:latin typeface="Arial" panose="020B0604020202020204" pitchFamily="34" charset="0"/>
                  <a:ea typeface="宋体" panose="02010600030101010101" pitchFamily="2" charset="-122"/>
                </a:rPr>
                <a:t>可疑阳性</a:t>
              </a:r>
              <a:endParaRPr lang="zh-CN" altLang="en-US" dirty="0">
                <a:latin typeface="Arial" panose="020B0604020202020204" pitchFamily="34" charset="0"/>
                <a:ea typeface="宋体" panose="02010600030101010101" pitchFamily="2" charset="-122"/>
              </a:endParaRPr>
            </a:p>
          </p:txBody>
        </p:sp>
        <p:sp>
          <p:nvSpPr>
            <p:cNvPr id="71687" name="文本框 3"/>
            <p:cNvSpPr txBox="1"/>
            <p:nvPr/>
          </p:nvSpPr>
          <p:spPr>
            <a:xfrm>
              <a:off x="9240" y="9410"/>
              <a:ext cx="1665" cy="644"/>
            </a:xfrm>
            <a:prstGeom prst="rect">
              <a:avLst/>
            </a:prstGeom>
            <a:solidFill>
              <a:srgbClr val="FFFF00"/>
            </a:solidFill>
            <a:ln w="9525">
              <a:noFill/>
            </a:ln>
          </p:spPr>
          <p:txBody>
            <a:bodyPr anchor="t" anchorCtr="0">
              <a:spAutoFit/>
            </a:bodyPr>
            <a:p>
              <a:r>
                <a:rPr lang="zh-CN" altLang="en-US" dirty="0">
                  <a:latin typeface="Arial" panose="020B0604020202020204" pitchFamily="34" charset="0"/>
                  <a:ea typeface="宋体" panose="02010600030101010101" pitchFamily="2" charset="-122"/>
                </a:rPr>
                <a:t>阳性</a:t>
              </a:r>
              <a:endParaRPr lang="zh-CN" altLang="en-US" dirty="0">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011555" y="1066626"/>
            <a:ext cx="10028555" cy="5105574"/>
            <a:chOff x="1200" y="791"/>
            <a:chExt cx="12600" cy="8929"/>
          </a:xfrm>
        </p:grpSpPr>
        <p:pic>
          <p:nvPicPr>
            <p:cNvPr id="72705" name="图片 369672" descr="图片2"/>
            <p:cNvPicPr>
              <a:picLocks noChangeAspect="1"/>
            </p:cNvPicPr>
            <p:nvPr/>
          </p:nvPicPr>
          <p:blipFill>
            <a:blip r:embed="rId3"/>
            <a:stretch>
              <a:fillRect/>
            </a:stretch>
          </p:blipFill>
          <p:spPr>
            <a:xfrm>
              <a:off x="6720" y="3070"/>
              <a:ext cx="6240" cy="3650"/>
            </a:xfrm>
            <a:prstGeom prst="rect">
              <a:avLst/>
            </a:prstGeom>
            <a:noFill/>
            <a:ln w="9525">
              <a:noFill/>
            </a:ln>
          </p:spPr>
        </p:pic>
        <p:sp>
          <p:nvSpPr>
            <p:cNvPr id="72708" name="矩形 369671"/>
            <p:cNvSpPr/>
            <p:nvPr/>
          </p:nvSpPr>
          <p:spPr>
            <a:xfrm>
              <a:off x="1200" y="791"/>
              <a:ext cx="12600" cy="3174"/>
            </a:xfrm>
            <a:prstGeom prst="rect">
              <a:avLst/>
            </a:prstGeom>
            <a:noFill/>
            <a:ln w="9525">
              <a:noFill/>
            </a:ln>
          </p:spPr>
          <p:txBody>
            <a:bodyPr wrap="square" anchor="ctr" anchorCtr="0">
              <a:spAutoFit/>
            </a:bodyPr>
            <a:p>
              <a:pPr indent="304800"/>
              <a:r>
                <a:rPr lang="zh-CN" altLang="en-US" sz="2800" dirty="0">
                  <a:solidFill>
                    <a:srgbClr val="FF66CC"/>
                  </a:solidFill>
                  <a:latin typeface="楷体_GB2312" panose="02010609030101010101" pitchFamily="49" charset="-122"/>
                  <a:ea typeface="楷体_GB2312" panose="02010609030101010101" pitchFamily="49" charset="-122"/>
                </a:rPr>
                <a:t>（</a:t>
              </a:r>
              <a:r>
                <a:rPr lang="en-US" altLang="zh-CN" sz="2800" dirty="0">
                  <a:solidFill>
                    <a:srgbClr val="FF66CC"/>
                  </a:solidFill>
                  <a:latin typeface="楷体_GB2312" panose="02010609030101010101" pitchFamily="49" charset="-122"/>
                  <a:ea typeface="楷体_GB2312" panose="02010609030101010101" pitchFamily="49" charset="-122"/>
                </a:rPr>
                <a:t>3</a:t>
              </a:r>
              <a:r>
                <a:rPr lang="zh-CN" altLang="en-US" sz="2800" dirty="0">
                  <a:solidFill>
                    <a:srgbClr val="FF66CC"/>
                  </a:solidFill>
                  <a:latin typeface="楷体_GB2312" panose="02010609030101010101" pitchFamily="49" charset="-122"/>
                  <a:ea typeface="楷体_GB2312" panose="02010609030101010101" pitchFamily="49" charset="-122"/>
                </a:rPr>
                <a:t>）骨盆测量：</a:t>
              </a:r>
              <a:r>
                <a:rPr lang="zh-CN" altLang="en-US" sz="2800" dirty="0">
                  <a:latin typeface="楷体_GB2312" panose="02010609030101010101" pitchFamily="49" charset="-122"/>
                  <a:ea typeface="楷体_GB2312" panose="02010609030101010101" pitchFamily="49" charset="-122"/>
                </a:rPr>
                <a:t> </a:t>
              </a:r>
              <a:endParaRPr lang="zh-CN" altLang="en-US" sz="2800" dirty="0">
                <a:latin typeface="楷体_GB2312" panose="02010609030101010101" pitchFamily="49" charset="-122"/>
                <a:ea typeface="楷体_GB2312" panose="02010609030101010101" pitchFamily="49" charset="-122"/>
              </a:endParaRPr>
            </a:p>
            <a:p>
              <a:pPr indent="304800"/>
              <a:r>
                <a:rPr lang="en-US" altLang="zh-CN" sz="2800" dirty="0">
                  <a:solidFill>
                    <a:schemeClr val="hlink"/>
                  </a:solidFill>
                  <a:latin typeface="楷体_GB2312" panose="02010609030101010101" pitchFamily="49" charset="-122"/>
                  <a:ea typeface="楷体_GB2312" panose="02010609030101010101" pitchFamily="49" charset="-122"/>
                </a:rPr>
                <a:t>1</a:t>
              </a:r>
              <a:r>
                <a:rPr lang="zh-CN" altLang="en-US" sz="2800" dirty="0">
                  <a:solidFill>
                    <a:schemeClr val="hlink"/>
                  </a:solidFill>
                  <a:latin typeface="楷体_GB2312" panose="02010609030101010101" pitchFamily="49" charset="-122"/>
                  <a:ea typeface="楷体_GB2312" panose="02010609030101010101" pitchFamily="49" charset="-122"/>
                </a:rPr>
                <a:t>）入口平面狭窄：</a:t>
              </a:r>
              <a:r>
                <a:rPr lang="zh-CN" altLang="en-US" sz="2800" dirty="0">
                  <a:latin typeface="楷体_GB2312" panose="02010609030101010101" pitchFamily="49" charset="-122"/>
                  <a:ea typeface="楷体_GB2312" panose="02010609030101010101" pitchFamily="49" charset="-122"/>
                </a:rPr>
                <a:t>常见于</a:t>
              </a:r>
              <a:r>
                <a:rPr lang="zh-CN" altLang="en-US" sz="2800" dirty="0">
                  <a:solidFill>
                    <a:srgbClr val="FF0000"/>
                  </a:solidFill>
                  <a:latin typeface="楷体_GB2312" panose="02010609030101010101" pitchFamily="49" charset="-122"/>
                  <a:ea typeface="楷体_GB2312" panose="02010609030101010101" pitchFamily="49" charset="-122"/>
                </a:rPr>
                <a:t>扁平骨盆</a:t>
              </a:r>
              <a:r>
                <a:rPr lang="zh-CN" altLang="en-US" sz="2800" dirty="0">
                  <a:latin typeface="楷体_GB2312" panose="02010609030101010101" pitchFamily="49" charset="-122"/>
                  <a:ea typeface="楷体_GB2312" panose="02010609030101010101" pitchFamily="49" charset="-122"/>
                </a:rPr>
                <a:t>，骶耻外径</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latin typeface="楷体_GB2312" panose="02010609030101010101" pitchFamily="49" charset="-122"/>
                  <a:ea typeface="楷体_GB2312" panose="02010609030101010101" pitchFamily="49" charset="-122"/>
                </a:rPr>
                <a:t>＜</a:t>
              </a:r>
              <a:r>
                <a:rPr lang="en-US" altLang="zh-CN" sz="2800" dirty="0">
                  <a:latin typeface="楷体_GB2312" panose="02010609030101010101" pitchFamily="49" charset="-122"/>
                  <a:ea typeface="楷体_GB2312" panose="02010609030101010101" pitchFamily="49" charset="-122"/>
                </a:rPr>
                <a:t>18cm</a:t>
              </a:r>
              <a:r>
                <a:rPr lang="zh-CN" altLang="en-US" sz="2800" dirty="0">
                  <a:latin typeface="楷体_GB2312" panose="02010609030101010101" pitchFamily="49" charset="-122"/>
                  <a:ea typeface="楷体_GB2312" panose="02010609030101010101" pitchFamily="49" charset="-122"/>
                </a:rPr>
                <a:t>，入口前后经＜</a:t>
              </a:r>
              <a:r>
                <a:rPr lang="en-US" altLang="zh-CN" sz="2800" dirty="0">
                  <a:latin typeface="楷体_GB2312" panose="02010609030101010101" pitchFamily="49" charset="-122"/>
                  <a:ea typeface="楷体_GB2312" panose="02010609030101010101" pitchFamily="49" charset="-122"/>
                </a:rPr>
                <a:t>10cm</a:t>
              </a:r>
              <a:r>
                <a:rPr lang="zh-CN" altLang="en-US" sz="2800" dirty="0">
                  <a:latin typeface="楷体_GB2312" panose="02010609030101010101" pitchFamily="49" charset="-122"/>
                  <a:ea typeface="楷体_GB2312" panose="02010609030101010101" pitchFamily="49" charset="-122"/>
                </a:rPr>
                <a:t>，对角径＜</a:t>
              </a:r>
              <a:r>
                <a:rPr lang="en-US" altLang="zh-CN" sz="2800" dirty="0">
                  <a:latin typeface="楷体_GB2312" panose="02010609030101010101" pitchFamily="49" charset="-122"/>
                  <a:ea typeface="楷体_GB2312" panose="02010609030101010101" pitchFamily="49" charset="-122"/>
                </a:rPr>
                <a:t>11.5cm</a:t>
              </a:r>
              <a:r>
                <a:rPr lang="zh-CN" altLang="en-US" sz="2800" dirty="0">
                  <a:latin typeface="楷体_GB2312" panose="02010609030101010101" pitchFamily="49" charset="-122"/>
                  <a:ea typeface="楷体_GB2312" panose="02010609030101010101" pitchFamily="49" charset="-122"/>
                </a:rPr>
                <a:t>。</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latin typeface="楷体_GB2312" panose="02010609030101010101" pitchFamily="49" charset="-122"/>
                  <a:ea typeface="楷体_GB2312" panose="02010609030101010101" pitchFamily="49" charset="-122"/>
                </a:rPr>
                <a:t>影响胎头入盆或衔接。</a:t>
              </a:r>
              <a:endParaRPr lang="zh-CN" altLang="en-US" sz="2800" dirty="0">
                <a:latin typeface="楷体_GB2312" panose="02010609030101010101" pitchFamily="49" charset="-122"/>
                <a:ea typeface="楷体_GB2312" panose="02010609030101010101" pitchFamily="49" charset="-122"/>
              </a:endParaRPr>
            </a:p>
          </p:txBody>
        </p:sp>
        <p:pic>
          <p:nvPicPr>
            <p:cNvPr id="72709" name="图片 369673" descr="图片3 拷贝"/>
            <p:cNvPicPr>
              <a:picLocks noChangeAspect="1"/>
            </p:cNvPicPr>
            <p:nvPr/>
          </p:nvPicPr>
          <p:blipFill>
            <a:blip r:embed="rId4"/>
            <a:stretch>
              <a:fillRect/>
            </a:stretch>
          </p:blipFill>
          <p:spPr>
            <a:xfrm>
              <a:off x="7320" y="6485"/>
              <a:ext cx="5640" cy="3235"/>
            </a:xfrm>
            <a:prstGeom prst="rect">
              <a:avLst/>
            </a:prstGeom>
            <a:noFill/>
            <a:ln w="9525">
              <a:noFill/>
            </a:ln>
          </p:spPr>
        </p:pic>
        <p:pic>
          <p:nvPicPr>
            <p:cNvPr id="72710" name="图片 369675" descr="GP01B"/>
            <p:cNvPicPr>
              <a:picLocks noChangeAspect="1"/>
            </p:cNvPicPr>
            <p:nvPr/>
          </p:nvPicPr>
          <p:blipFill>
            <a:blip r:embed="rId5"/>
            <a:stretch>
              <a:fillRect/>
            </a:stretch>
          </p:blipFill>
          <p:spPr>
            <a:xfrm>
              <a:off x="1680" y="5280"/>
              <a:ext cx="3720" cy="2678"/>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3731" name="矩形 316426"/>
          <p:cNvSpPr/>
          <p:nvPr/>
        </p:nvSpPr>
        <p:spPr>
          <a:xfrm>
            <a:off x="1132840" y="1183005"/>
            <a:ext cx="9564370" cy="2783205"/>
          </a:xfrm>
          <a:prstGeom prst="rect">
            <a:avLst/>
          </a:prstGeom>
          <a:noFill/>
          <a:ln w="9525">
            <a:noFill/>
          </a:ln>
        </p:spPr>
        <p:txBody>
          <a:bodyPr wrap="none" anchor="t" anchorCtr="0">
            <a:noAutofit/>
          </a:bodyPr>
          <a:p>
            <a:r>
              <a:rPr lang="en-US" altLang="zh-CN" sz="2800" dirty="0">
                <a:solidFill>
                  <a:schemeClr val="hlink"/>
                </a:solidFill>
                <a:latin typeface="楷体_GB2312" panose="02010609030101010101" pitchFamily="49" charset="-122"/>
                <a:ea typeface="楷体_GB2312" panose="02010609030101010101" pitchFamily="49" charset="-122"/>
              </a:rPr>
              <a:t>2</a:t>
            </a:r>
            <a:r>
              <a:rPr lang="zh-CN" altLang="en-US" sz="2800" dirty="0">
                <a:solidFill>
                  <a:schemeClr val="hlink"/>
                </a:solidFill>
                <a:latin typeface="楷体_GB2312" panose="02010609030101010101" pitchFamily="49" charset="-122"/>
                <a:ea typeface="楷体_GB2312" panose="02010609030101010101" pitchFamily="49" charset="-122"/>
              </a:rPr>
              <a:t>）中骨盆及出口平面狭窄：</a:t>
            </a:r>
            <a:r>
              <a:rPr lang="zh-CN" altLang="en-US" sz="2800" dirty="0">
                <a:latin typeface="楷体_GB2312" panose="02010609030101010101" pitchFamily="49" charset="-122"/>
                <a:ea typeface="楷体_GB2312" panose="02010609030101010101" pitchFamily="49" charset="-122"/>
              </a:rPr>
              <a:t>常见于</a:t>
            </a:r>
            <a:r>
              <a:rPr lang="zh-CN" altLang="en-US" sz="2800" dirty="0">
                <a:solidFill>
                  <a:srgbClr val="FF0000"/>
                </a:solidFill>
                <a:latin typeface="楷体_GB2312" panose="02010609030101010101" pitchFamily="49" charset="-122"/>
                <a:ea typeface="楷体_GB2312" panose="02010609030101010101" pitchFamily="49" charset="-122"/>
              </a:rPr>
              <a:t>漏斗骨盆</a:t>
            </a:r>
            <a:r>
              <a:rPr lang="zh-CN" altLang="en-US" sz="2800" dirty="0">
                <a:latin typeface="楷体_GB2312" panose="02010609030101010101" pitchFamily="49" charset="-122"/>
                <a:ea typeface="楷体_GB2312" panose="02010609030101010101" pitchFamily="49" charset="-122"/>
              </a:rPr>
              <a:t>，坐</a:t>
            </a:r>
            <a:endParaRPr lang="zh-CN" altLang="en-US" sz="2800" dirty="0">
              <a:latin typeface="楷体_GB2312" panose="02010609030101010101" pitchFamily="49" charset="-122"/>
              <a:ea typeface="楷体_GB2312" panose="02010609030101010101" pitchFamily="49" charset="-122"/>
            </a:endParaRPr>
          </a:p>
          <a:p>
            <a:r>
              <a:rPr lang="zh-CN" altLang="en-US" sz="2800" dirty="0">
                <a:latin typeface="楷体_GB2312" panose="02010609030101010101" pitchFamily="49" charset="-122"/>
                <a:ea typeface="楷体_GB2312" panose="02010609030101010101" pitchFamily="49" charset="-122"/>
              </a:rPr>
              <a:t>骨棘间径＜</a:t>
            </a:r>
            <a:r>
              <a:rPr lang="en-US" altLang="zh-CN" sz="2800" dirty="0">
                <a:latin typeface="楷体_GB2312" panose="02010609030101010101" pitchFamily="49" charset="-122"/>
                <a:ea typeface="楷体_GB2312" panose="02010609030101010101" pitchFamily="49" charset="-122"/>
              </a:rPr>
              <a:t>10cm</a:t>
            </a:r>
            <a:r>
              <a:rPr lang="zh-CN" altLang="en-US" sz="2800" dirty="0">
                <a:latin typeface="楷体_GB2312" panose="02010609030101010101" pitchFamily="49" charset="-122"/>
                <a:ea typeface="楷体_GB2312" panose="02010609030101010101" pitchFamily="49" charset="-122"/>
              </a:rPr>
              <a:t>，坐骨结节间径＜</a:t>
            </a:r>
            <a:r>
              <a:rPr lang="en-US" altLang="zh-CN" sz="2800" dirty="0">
                <a:latin typeface="楷体_GB2312" panose="02010609030101010101" pitchFamily="49" charset="-122"/>
                <a:ea typeface="楷体_GB2312" panose="02010609030101010101" pitchFamily="49" charset="-122"/>
              </a:rPr>
              <a:t>8cm</a:t>
            </a:r>
            <a:r>
              <a:rPr lang="zh-CN" altLang="en-US" sz="2800" dirty="0">
                <a:latin typeface="楷体_GB2312" panose="02010609030101010101" pitchFamily="49" charset="-122"/>
                <a:ea typeface="楷体_GB2312" panose="02010609030101010101" pitchFamily="49" charset="-122"/>
              </a:rPr>
              <a:t>，耻骨弓角</a:t>
            </a:r>
            <a:endParaRPr lang="zh-CN" altLang="en-US" sz="2800" dirty="0">
              <a:latin typeface="楷体_GB2312" panose="02010609030101010101" pitchFamily="49" charset="-122"/>
              <a:ea typeface="楷体_GB2312" panose="02010609030101010101" pitchFamily="49" charset="-122"/>
            </a:endParaRPr>
          </a:p>
          <a:p>
            <a:r>
              <a:rPr lang="zh-CN" altLang="en-US" sz="2800" dirty="0">
                <a:latin typeface="楷体_GB2312" panose="02010609030101010101" pitchFamily="49" charset="-122"/>
                <a:ea typeface="楷体_GB2312" panose="02010609030101010101" pitchFamily="49" charset="-122"/>
              </a:rPr>
              <a:t>度＜</a:t>
            </a:r>
            <a:r>
              <a:rPr lang="en-US" altLang="zh-CN" sz="2800" dirty="0">
                <a:latin typeface="楷体_GB2312" panose="02010609030101010101" pitchFamily="49" charset="-122"/>
                <a:ea typeface="楷体_GB2312" panose="02010609030101010101" pitchFamily="49" charset="-122"/>
              </a:rPr>
              <a:t>90</a:t>
            </a:r>
            <a:r>
              <a:rPr lang="en-US" altLang="zh-CN" sz="2800" baseline="30000" dirty="0">
                <a:latin typeface="楷体_GB2312" panose="02010609030101010101" pitchFamily="49" charset="-122"/>
                <a:ea typeface="楷体_GB2312" panose="02010609030101010101" pitchFamily="49" charset="-122"/>
              </a:rPr>
              <a:t>0</a:t>
            </a:r>
            <a:r>
              <a:rPr lang="zh-CN" altLang="en-US" sz="2800" dirty="0">
                <a:latin typeface="楷体_GB2312" panose="02010609030101010101" pitchFamily="49" charset="-122"/>
                <a:ea typeface="楷体_GB2312" panose="02010609030101010101" pitchFamily="49" charset="-122"/>
              </a:rPr>
              <a:t>，出口横径和后矢状径之和＜</a:t>
            </a:r>
            <a:r>
              <a:rPr lang="en-US" altLang="zh-CN" sz="2800" dirty="0">
                <a:latin typeface="楷体_GB2312" panose="02010609030101010101" pitchFamily="49" charset="-122"/>
                <a:ea typeface="楷体_GB2312" panose="02010609030101010101" pitchFamily="49" charset="-122"/>
              </a:rPr>
              <a:t>15cm</a:t>
            </a:r>
            <a:r>
              <a:rPr lang="zh-CN" altLang="en-US" sz="2800" dirty="0">
                <a:latin typeface="楷体_GB2312" panose="02010609030101010101" pitchFamily="49" charset="-122"/>
                <a:ea typeface="楷体_GB2312" panose="02010609030101010101" pitchFamily="49" charset="-122"/>
              </a:rPr>
              <a:t>；主要</a:t>
            </a:r>
            <a:endParaRPr lang="zh-CN" altLang="en-US" sz="2800" dirty="0">
              <a:latin typeface="楷体_GB2312" panose="02010609030101010101" pitchFamily="49" charset="-122"/>
              <a:ea typeface="楷体_GB2312" panose="02010609030101010101" pitchFamily="49" charset="-122"/>
            </a:endParaRPr>
          </a:p>
          <a:p>
            <a:r>
              <a:rPr lang="zh-CN" altLang="en-US" sz="2800" dirty="0">
                <a:latin typeface="楷体_GB2312" panose="02010609030101010101" pitchFamily="49" charset="-122"/>
                <a:ea typeface="楷体_GB2312" panose="02010609030101010101" pitchFamily="49" charset="-122"/>
              </a:rPr>
              <a:t>影响胎头俯屈、内旋转，易发生持续性枕横位或</a:t>
            </a:r>
            <a:endParaRPr lang="zh-CN" altLang="en-US" sz="2800" dirty="0">
              <a:latin typeface="楷体_GB2312" panose="02010609030101010101" pitchFamily="49" charset="-122"/>
              <a:ea typeface="楷体_GB2312" panose="02010609030101010101" pitchFamily="49" charset="-122"/>
            </a:endParaRPr>
          </a:p>
          <a:p>
            <a:r>
              <a:rPr lang="zh-CN" altLang="en-US" sz="2800" dirty="0">
                <a:latin typeface="楷体_GB2312" panose="02010609030101010101" pitchFamily="49" charset="-122"/>
                <a:ea typeface="楷体_GB2312" panose="02010609030101010101" pitchFamily="49" charset="-122"/>
              </a:rPr>
              <a:t>枕后位。</a:t>
            </a:r>
            <a:endParaRPr lang="zh-CN" altLang="en-US" sz="2800" dirty="0">
              <a:latin typeface="楷体_GB2312" panose="02010609030101010101" pitchFamily="49" charset="-122"/>
              <a:ea typeface="楷体_GB2312" panose="02010609030101010101" pitchFamily="49" charset="-122"/>
            </a:endParaRPr>
          </a:p>
        </p:txBody>
      </p:sp>
      <p:pic>
        <p:nvPicPr>
          <p:cNvPr id="73732" name="内容占位符 316427" descr="loudougupen"/>
          <p:cNvPicPr>
            <a:picLocks noGrp="1" noChangeAspect="1"/>
          </p:cNvPicPr>
          <p:nvPr>
            <p:ph sz="half" idx="2"/>
          </p:nvPr>
        </p:nvPicPr>
        <p:blipFill>
          <a:blip r:embed="rId3"/>
          <a:stretch>
            <a:fillRect/>
          </a:stretch>
        </p:blipFill>
        <p:spPr>
          <a:xfrm>
            <a:off x="1913890" y="4342130"/>
            <a:ext cx="2898775" cy="2103755"/>
          </a:xfrm>
        </p:spPr>
      </p:pic>
      <p:pic>
        <p:nvPicPr>
          <p:cNvPr id="73733" name="图片 316428" descr="zuogujiejiejianjing"/>
          <p:cNvPicPr>
            <a:picLocks noChangeAspect="1"/>
          </p:cNvPicPr>
          <p:nvPr/>
        </p:nvPicPr>
        <p:blipFill>
          <a:blip r:embed="rId4"/>
          <a:stretch>
            <a:fillRect/>
          </a:stretch>
        </p:blipFill>
        <p:spPr>
          <a:xfrm>
            <a:off x="5782310" y="2997200"/>
            <a:ext cx="4375150" cy="24180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240790" y="1254125"/>
            <a:ext cx="9889490" cy="4918710"/>
            <a:chOff x="600" y="1221"/>
            <a:chExt cx="13430" cy="7539"/>
          </a:xfrm>
        </p:grpSpPr>
        <p:sp>
          <p:nvSpPr>
            <p:cNvPr id="74755" name="矩形 370697"/>
            <p:cNvSpPr/>
            <p:nvPr/>
          </p:nvSpPr>
          <p:spPr>
            <a:xfrm>
              <a:off x="600" y="1221"/>
              <a:ext cx="13430" cy="2121"/>
            </a:xfrm>
            <a:prstGeom prst="rect">
              <a:avLst/>
            </a:prstGeom>
            <a:noFill/>
            <a:ln w="9525">
              <a:noFill/>
            </a:ln>
          </p:spPr>
          <p:txBody>
            <a:bodyPr wrap="square" anchor="ctr" anchorCtr="0">
              <a:spAutoFit/>
            </a:bodyPr>
            <a:p>
              <a:pPr indent="304800"/>
              <a:r>
                <a:rPr lang="en-US" altLang="zh-CN" sz="2800" dirty="0">
                  <a:solidFill>
                    <a:schemeClr val="hlink"/>
                  </a:solidFill>
                  <a:latin typeface="楷体_GB2312" panose="02010609030101010101" pitchFamily="49" charset="-122"/>
                  <a:ea typeface="楷体_GB2312" panose="02010609030101010101" pitchFamily="49" charset="-122"/>
                </a:rPr>
                <a:t>3</a:t>
              </a:r>
              <a:r>
                <a:rPr lang="zh-CN" altLang="en-US" sz="2800" dirty="0">
                  <a:solidFill>
                    <a:schemeClr val="hlink"/>
                  </a:solidFill>
                  <a:latin typeface="楷体_GB2312" panose="02010609030101010101" pitchFamily="49" charset="-122"/>
                  <a:ea typeface="楷体_GB2312" panose="02010609030101010101" pitchFamily="49" charset="-122"/>
                </a:rPr>
                <a:t>）三个平面均狭窄：</a:t>
              </a:r>
              <a:r>
                <a:rPr lang="zh-CN" altLang="en-US" sz="2800" dirty="0">
                  <a:latin typeface="楷体_GB2312" panose="02010609030101010101" pitchFamily="49" charset="-122"/>
                  <a:ea typeface="楷体_GB2312" panose="02010609030101010101" pitchFamily="49" charset="-122"/>
                </a:rPr>
                <a:t>骨盆外形属女型骨盆，但各</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latin typeface="楷体_GB2312" panose="02010609030101010101" pitchFamily="49" charset="-122"/>
                  <a:ea typeface="楷体_GB2312" panose="02010609030101010101" pitchFamily="49" charset="-122"/>
                </a:rPr>
                <a:t>平面径线均小于正常值</a:t>
              </a:r>
              <a:r>
                <a:rPr lang="en-US" altLang="zh-CN" sz="2800" dirty="0">
                  <a:latin typeface="楷体_GB2312" panose="02010609030101010101" pitchFamily="49" charset="-122"/>
                  <a:ea typeface="楷体_GB2312" panose="02010609030101010101" pitchFamily="49" charset="-122"/>
                </a:rPr>
                <a:t>2cm</a:t>
              </a:r>
              <a:r>
                <a:rPr lang="zh-CN" altLang="en-US" sz="2800" dirty="0">
                  <a:latin typeface="楷体_GB2312" panose="02010609030101010101" pitchFamily="49" charset="-122"/>
                  <a:ea typeface="楷体_GB2312" panose="02010609030101010101" pitchFamily="49" charset="-122"/>
                </a:rPr>
                <a:t>或以上，称为</a:t>
              </a:r>
              <a:r>
                <a:rPr lang="zh-CN" altLang="en-US" sz="2800" dirty="0">
                  <a:solidFill>
                    <a:srgbClr val="FF0000"/>
                  </a:solidFill>
                  <a:latin typeface="楷体_GB2312" panose="02010609030101010101" pitchFamily="49" charset="-122"/>
                  <a:ea typeface="楷体_GB2312" panose="02010609030101010101" pitchFamily="49" charset="-122"/>
                </a:rPr>
                <a:t>均小骨盆</a:t>
              </a:r>
              <a:r>
                <a:rPr lang="zh-CN" altLang="en-US" sz="2800" dirty="0">
                  <a:latin typeface="楷体_GB2312" panose="02010609030101010101" pitchFamily="49" charset="-122"/>
                  <a:ea typeface="楷体_GB2312" panose="02010609030101010101" pitchFamily="49" charset="-122"/>
                </a:rPr>
                <a:t>，</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latin typeface="楷体_GB2312" panose="02010609030101010101" pitchFamily="49" charset="-122"/>
                  <a:ea typeface="楷体_GB2312" panose="02010609030101010101" pitchFamily="49" charset="-122"/>
                </a:rPr>
                <a:t>见于身材矮小匀称的妇女。</a:t>
              </a:r>
              <a:endParaRPr lang="zh-CN" altLang="en-US" sz="2800" dirty="0">
                <a:latin typeface="楷体_GB2312" panose="02010609030101010101" pitchFamily="49" charset="-122"/>
                <a:ea typeface="楷体_GB2312" panose="02010609030101010101" pitchFamily="49" charset="-122"/>
              </a:endParaRPr>
            </a:p>
          </p:txBody>
        </p:sp>
        <p:pic>
          <p:nvPicPr>
            <p:cNvPr id="74756" name="图片 370698" descr="gp2"/>
            <p:cNvPicPr>
              <a:picLocks noChangeAspect="1"/>
            </p:cNvPicPr>
            <p:nvPr/>
          </p:nvPicPr>
          <p:blipFill>
            <a:blip r:embed="rId3"/>
            <a:stretch>
              <a:fillRect/>
            </a:stretch>
          </p:blipFill>
          <p:spPr>
            <a:xfrm>
              <a:off x="1200" y="3960"/>
              <a:ext cx="11640" cy="4800"/>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852170" y="4000500"/>
            <a:ext cx="2966720" cy="208407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掌握产力异常、产道异常和胎儿异常的分类和临床表现；产力异常、产道异常孕产妇的护理要点；掌握产程异常的临床表现。</a:t>
            </a:r>
            <a:endParaRPr lang="zh-CN" altLang="en-US" dirty="0" smtClean="0"/>
          </a:p>
          <a:p>
            <a:pPr algn="just" fontAlgn="auto">
              <a:lnSpc>
                <a:spcPct val="120000"/>
              </a:lnSpc>
              <a:spcBef>
                <a:spcPts val="0"/>
              </a:spcBef>
              <a:spcAft>
                <a:spcPts val="0"/>
              </a:spcAft>
            </a:pPr>
            <a:r>
              <a:rPr lang="en-US" altLang="zh-CN" dirty="0" smtClean="0"/>
              <a:t>   </a:t>
            </a:r>
            <a:endParaRPr lang="zh-CN" altLang="en-US" dirty="0" smtClean="0"/>
          </a:p>
        </p:txBody>
      </p:sp>
      <p:sp>
        <p:nvSpPr>
          <p:cNvPr id="5" name="文本框 22"/>
          <p:cNvSpPr txBox="1"/>
          <p:nvPr/>
        </p:nvSpPr>
        <p:spPr>
          <a:xfrm flipH="1">
            <a:off x="4954270" y="4088765"/>
            <a:ext cx="2655570" cy="175196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能运用所学知识对不同类型的异常分娩妇女进行护理和健康教育；对异常分娩进行早期识别、采取护理措施。</a:t>
            </a:r>
            <a:endParaRPr lang="zh-CN" altLang="en-US" dirty="0" smtClean="0"/>
          </a:p>
        </p:txBody>
      </p:sp>
      <p:sp>
        <p:nvSpPr>
          <p:cNvPr id="6" name="文本框 22"/>
          <p:cNvSpPr txBox="1"/>
          <p:nvPr/>
        </p:nvSpPr>
        <p:spPr>
          <a:xfrm flipH="1">
            <a:off x="8314690" y="4088765"/>
            <a:ext cx="2618105" cy="208407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en-US" altLang="zh-CN" dirty="0" smtClean="0"/>
              <a:t> </a:t>
            </a:r>
            <a:r>
              <a:rPr lang="zh-CN" altLang="en-US" dirty="0" smtClean="0"/>
              <a:t>具有较强的责任心，关注产妇的情绪变化，及时给予心理疏导；尊重产妇的主观感受；操作时动作轻柔，尊重患者及家属的知情同意权利。</a:t>
            </a:r>
            <a:endParaRPr lang="zh-CN" altLang="en-US"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29665" y="1137444"/>
            <a:ext cx="9669780" cy="4554061"/>
            <a:chOff x="600" y="1661"/>
            <a:chExt cx="12865" cy="7302"/>
          </a:xfrm>
        </p:grpSpPr>
        <p:sp>
          <p:nvSpPr>
            <p:cNvPr id="75779" name="矩形 371717"/>
            <p:cNvSpPr/>
            <p:nvPr/>
          </p:nvSpPr>
          <p:spPr>
            <a:xfrm>
              <a:off x="600" y="1661"/>
              <a:ext cx="12865" cy="1528"/>
            </a:xfrm>
            <a:prstGeom prst="rect">
              <a:avLst/>
            </a:prstGeom>
            <a:noFill/>
            <a:ln w="9525">
              <a:noFill/>
            </a:ln>
          </p:spPr>
          <p:txBody>
            <a:bodyPr wrap="square" anchor="ctr" anchorCtr="0">
              <a:spAutoFit/>
            </a:bodyPr>
            <a:p>
              <a:pPr indent="304800"/>
              <a:r>
                <a:rPr lang="en-US" altLang="zh-CN" sz="2800" dirty="0">
                  <a:solidFill>
                    <a:schemeClr val="hlink"/>
                  </a:solidFill>
                  <a:latin typeface="楷体_GB2312" panose="02010609030101010101" pitchFamily="49" charset="-122"/>
                  <a:ea typeface="楷体_GB2312" panose="02010609030101010101" pitchFamily="49" charset="-122"/>
                </a:rPr>
                <a:t>4</a:t>
              </a:r>
              <a:r>
                <a:rPr lang="zh-CN" altLang="en-US" sz="2800" dirty="0">
                  <a:solidFill>
                    <a:schemeClr val="hlink"/>
                  </a:solidFill>
                  <a:latin typeface="楷体_GB2312" panose="02010609030101010101" pitchFamily="49" charset="-122"/>
                  <a:ea typeface="楷体_GB2312" panose="02010609030101010101" pitchFamily="49" charset="-122"/>
                </a:rPr>
                <a:t>）畸形骨盆：</a:t>
              </a:r>
              <a:r>
                <a:rPr lang="zh-CN" altLang="en-US" sz="2800" dirty="0">
                  <a:latin typeface="楷体_GB2312" panose="02010609030101010101" pitchFamily="49" charset="-122"/>
                  <a:ea typeface="楷体_GB2312" panose="02010609030101010101" pitchFamily="49" charset="-122"/>
                </a:rPr>
                <a:t>骨盆失去对称性，如骨软化症骨盆</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latin typeface="楷体_GB2312" panose="02010609030101010101" pitchFamily="49" charset="-122"/>
                  <a:ea typeface="楷体_GB2312" panose="02010609030101010101" pitchFamily="49" charset="-122"/>
                </a:rPr>
                <a:t>和偏斜骨盆，较少见。</a:t>
              </a:r>
              <a:endParaRPr lang="zh-CN" altLang="en-US" sz="2800" dirty="0">
                <a:latin typeface="楷体_GB2312" panose="02010609030101010101" pitchFamily="49" charset="-122"/>
                <a:ea typeface="楷体_GB2312" panose="02010609030101010101" pitchFamily="49" charset="-122"/>
              </a:endParaRPr>
            </a:p>
          </p:txBody>
        </p:sp>
        <p:pic>
          <p:nvPicPr>
            <p:cNvPr id="75780" name="图片 371719" descr="ruanhuapianxie"/>
            <p:cNvPicPr>
              <a:picLocks noChangeAspect="1"/>
            </p:cNvPicPr>
            <p:nvPr/>
          </p:nvPicPr>
          <p:blipFill>
            <a:blip r:embed="rId3"/>
            <a:stretch>
              <a:fillRect/>
            </a:stretch>
          </p:blipFill>
          <p:spPr>
            <a:xfrm>
              <a:off x="1680" y="3720"/>
              <a:ext cx="11520" cy="5243"/>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908685" y="1094105"/>
            <a:ext cx="10206355" cy="5099685"/>
            <a:chOff x="600" y="968"/>
            <a:chExt cx="13668" cy="8392"/>
          </a:xfrm>
        </p:grpSpPr>
        <p:pic>
          <p:nvPicPr>
            <p:cNvPr id="76801" name="图片 372745" descr="图片14"/>
            <p:cNvPicPr>
              <a:picLocks noChangeAspect="1"/>
            </p:cNvPicPr>
            <p:nvPr/>
          </p:nvPicPr>
          <p:blipFill>
            <a:blip r:embed="rId3"/>
            <a:stretch>
              <a:fillRect/>
            </a:stretch>
          </p:blipFill>
          <p:spPr>
            <a:xfrm>
              <a:off x="6000" y="5040"/>
              <a:ext cx="7680" cy="4320"/>
            </a:xfrm>
            <a:prstGeom prst="rect">
              <a:avLst/>
            </a:prstGeom>
            <a:noFill/>
            <a:ln w="9525">
              <a:noFill/>
            </a:ln>
          </p:spPr>
        </p:pic>
        <p:pic>
          <p:nvPicPr>
            <p:cNvPr id="76802" name="图片 372744" descr="图片12"/>
            <p:cNvPicPr>
              <a:picLocks noChangeAspect="1"/>
            </p:cNvPicPr>
            <p:nvPr/>
          </p:nvPicPr>
          <p:blipFill>
            <a:blip r:embed="rId4"/>
            <a:stretch>
              <a:fillRect/>
            </a:stretch>
          </p:blipFill>
          <p:spPr>
            <a:xfrm>
              <a:off x="600" y="5400"/>
              <a:ext cx="5965" cy="3840"/>
            </a:xfrm>
            <a:prstGeom prst="rect">
              <a:avLst/>
            </a:prstGeom>
            <a:noFill/>
            <a:ln w="9525">
              <a:noFill/>
            </a:ln>
          </p:spPr>
        </p:pic>
        <p:sp>
          <p:nvSpPr>
            <p:cNvPr id="76805" name="矩形 372743"/>
            <p:cNvSpPr/>
            <p:nvPr/>
          </p:nvSpPr>
          <p:spPr>
            <a:xfrm>
              <a:off x="840" y="968"/>
              <a:ext cx="13428" cy="4404"/>
            </a:xfrm>
            <a:prstGeom prst="rect">
              <a:avLst/>
            </a:prstGeom>
            <a:noFill/>
            <a:ln w="9525">
              <a:noFill/>
            </a:ln>
          </p:spPr>
          <p:txBody>
            <a:bodyPr wrap="square" anchor="ctr" anchorCtr="0">
              <a:spAutoFit/>
            </a:bodyPr>
            <a:p>
              <a:pPr indent="304800"/>
              <a:r>
                <a:rPr lang="en-US" altLang="zh-CN" sz="2800" dirty="0">
                  <a:solidFill>
                    <a:schemeClr val="tx2"/>
                  </a:solidFill>
                  <a:latin typeface="楷体_GB2312" panose="02010609030101010101" pitchFamily="49" charset="-122"/>
                  <a:ea typeface="楷体_GB2312" panose="02010609030101010101" pitchFamily="49" charset="-122"/>
                </a:rPr>
                <a:t> 3.</a:t>
              </a:r>
              <a:r>
                <a:rPr lang="zh-CN" altLang="en-US" sz="2800" dirty="0">
                  <a:solidFill>
                    <a:schemeClr val="tx2"/>
                  </a:solidFill>
                  <a:latin typeface="楷体_GB2312" panose="02010609030101010101" pitchFamily="49" charset="-122"/>
                  <a:ea typeface="楷体_GB2312" panose="02010609030101010101" pitchFamily="49" charset="-122"/>
                </a:rPr>
                <a:t>妇科检查</a:t>
              </a:r>
              <a:r>
                <a:rPr lang="zh-CN" altLang="en-US" sz="2800" dirty="0">
                  <a:latin typeface="楷体_GB2312" panose="02010609030101010101" pitchFamily="49" charset="-122"/>
                  <a:ea typeface="楷体_GB2312" panose="02010609030101010101" pitchFamily="49" charset="-122"/>
                </a:rPr>
                <a:t> 主要了解软产道有无异常。  </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solidFill>
                    <a:srgbClr val="FF66CC"/>
                  </a:solidFill>
                  <a:latin typeface="楷体_GB2312" panose="02010609030101010101" pitchFamily="49" charset="-122"/>
                  <a:ea typeface="楷体_GB2312" panose="02010609030101010101" pitchFamily="49" charset="-122"/>
                </a:rPr>
                <a:t>（</a:t>
              </a:r>
              <a:r>
                <a:rPr lang="en-US" altLang="zh-CN" sz="2800" dirty="0">
                  <a:solidFill>
                    <a:srgbClr val="FF66CC"/>
                  </a:solidFill>
                  <a:latin typeface="楷体_GB2312" panose="02010609030101010101" pitchFamily="49" charset="-122"/>
                  <a:ea typeface="楷体_GB2312" panose="02010609030101010101" pitchFamily="49" charset="-122"/>
                </a:rPr>
                <a:t>1</a:t>
              </a:r>
              <a:r>
                <a:rPr lang="zh-CN" altLang="en-US" sz="2800" dirty="0">
                  <a:solidFill>
                    <a:srgbClr val="FF66CC"/>
                  </a:solidFill>
                  <a:latin typeface="楷体_GB2312" panose="02010609030101010101" pitchFamily="49" charset="-122"/>
                  <a:ea typeface="楷体_GB2312" panose="02010609030101010101" pitchFamily="49" charset="-122"/>
                </a:rPr>
                <a:t>）外阴异常：</a:t>
              </a:r>
              <a:r>
                <a:rPr lang="zh-CN" altLang="en-US" sz="2800" dirty="0">
                  <a:latin typeface="楷体_GB2312" panose="02010609030101010101" pitchFamily="49" charset="-122"/>
                  <a:ea typeface="楷体_GB2312" panose="02010609030101010101" pitchFamily="49" charset="-122"/>
                </a:rPr>
                <a:t>外阴坚韧、水肿、瘢痕。</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solidFill>
                    <a:srgbClr val="FF66CC"/>
                  </a:solidFill>
                  <a:latin typeface="楷体_GB2312" panose="02010609030101010101" pitchFamily="49" charset="-122"/>
                  <a:ea typeface="楷体_GB2312" panose="02010609030101010101" pitchFamily="49" charset="-122"/>
                </a:rPr>
                <a:t>（</a:t>
              </a:r>
              <a:r>
                <a:rPr lang="en-US" altLang="zh-CN" sz="2800" dirty="0">
                  <a:solidFill>
                    <a:srgbClr val="FF66CC"/>
                  </a:solidFill>
                  <a:latin typeface="楷体_GB2312" panose="02010609030101010101" pitchFamily="49" charset="-122"/>
                  <a:ea typeface="楷体_GB2312" panose="02010609030101010101" pitchFamily="49" charset="-122"/>
                </a:rPr>
                <a:t>2</a:t>
              </a:r>
              <a:r>
                <a:rPr lang="zh-CN" altLang="en-US" sz="2800" dirty="0">
                  <a:solidFill>
                    <a:srgbClr val="FF66CC"/>
                  </a:solidFill>
                  <a:latin typeface="楷体_GB2312" panose="02010609030101010101" pitchFamily="49" charset="-122"/>
                  <a:ea typeface="楷体_GB2312" panose="02010609030101010101" pitchFamily="49" charset="-122"/>
                </a:rPr>
                <a:t>）阴道异常：</a:t>
              </a:r>
              <a:r>
                <a:rPr lang="zh-CN" altLang="en-US" sz="2800" dirty="0">
                  <a:latin typeface="楷体_GB2312" panose="02010609030101010101" pitchFamily="49" charset="-122"/>
                  <a:ea typeface="楷体_GB2312" panose="02010609030101010101" pitchFamily="49" charset="-122"/>
                </a:rPr>
                <a:t>阴道横膈、纵隔；瘢痕性狭窄；</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latin typeface="楷体_GB2312" panose="02010609030101010101" pitchFamily="49" charset="-122"/>
                  <a:ea typeface="楷体_GB2312" panose="02010609030101010101" pitchFamily="49" charset="-122"/>
                </a:rPr>
                <a:t>囊肿或肿瘤。</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solidFill>
                    <a:srgbClr val="FF66CC"/>
                  </a:solidFill>
                  <a:latin typeface="楷体_GB2312" panose="02010609030101010101" pitchFamily="49" charset="-122"/>
                  <a:ea typeface="楷体_GB2312" panose="02010609030101010101" pitchFamily="49" charset="-122"/>
                </a:rPr>
                <a:t>（</a:t>
              </a:r>
              <a:r>
                <a:rPr lang="en-US" altLang="zh-CN" sz="2800" dirty="0">
                  <a:solidFill>
                    <a:srgbClr val="FF66CC"/>
                  </a:solidFill>
                  <a:latin typeface="楷体_GB2312" panose="02010609030101010101" pitchFamily="49" charset="-122"/>
                  <a:ea typeface="楷体_GB2312" panose="02010609030101010101" pitchFamily="49" charset="-122"/>
                </a:rPr>
                <a:t>3</a:t>
              </a:r>
              <a:r>
                <a:rPr lang="zh-CN" altLang="en-US" sz="2800" dirty="0">
                  <a:solidFill>
                    <a:srgbClr val="FF66CC"/>
                  </a:solidFill>
                  <a:latin typeface="楷体_GB2312" panose="02010609030101010101" pitchFamily="49" charset="-122"/>
                  <a:ea typeface="楷体_GB2312" panose="02010609030101010101" pitchFamily="49" charset="-122"/>
                </a:rPr>
                <a:t>）宫颈异常：</a:t>
              </a:r>
              <a:r>
                <a:rPr lang="zh-CN" altLang="en-US" sz="2800" dirty="0">
                  <a:latin typeface="楷体_GB2312" panose="02010609030101010101" pitchFamily="49" charset="-122"/>
                  <a:ea typeface="楷体_GB2312" panose="02010609030101010101" pitchFamily="49" charset="-122"/>
                </a:rPr>
                <a:t>宫颈外口粘连；宫颈坚韧、水肿；</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latin typeface="楷体_GB2312" panose="02010609030101010101" pitchFamily="49" charset="-122"/>
                  <a:ea typeface="楷体_GB2312" panose="02010609030101010101" pitchFamily="49" charset="-122"/>
                </a:rPr>
                <a:t>宫颈瘢痕；宫颈癌；宫颈肌瘤等。</a:t>
              </a:r>
              <a:endParaRPr lang="zh-CN" altLang="en-US" sz="2800" dirty="0">
                <a:latin typeface="楷体_GB2312" panose="02010609030101010101" pitchFamily="49" charset="-122"/>
                <a:ea typeface="楷体_GB2312" panose="0201060903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7827" name="矩形 317446"/>
          <p:cNvSpPr/>
          <p:nvPr/>
        </p:nvSpPr>
        <p:spPr>
          <a:xfrm>
            <a:off x="914400" y="1143000"/>
            <a:ext cx="10355580" cy="5302250"/>
          </a:xfrm>
          <a:prstGeom prst="rect">
            <a:avLst/>
          </a:prstGeom>
          <a:noFill/>
          <a:ln w="9525">
            <a:noFill/>
          </a:ln>
        </p:spPr>
        <p:txBody>
          <a:bodyPr anchor="t" anchorCtr="0">
            <a:noAutofit/>
          </a:bodyPr>
          <a:p>
            <a:pPr indent="0" fontAlgn="auto">
              <a:lnSpc>
                <a:spcPct val="150000"/>
              </a:lnSpc>
            </a:pPr>
            <a:r>
              <a:rPr lang="en-US" altLang="zh-CN" sz="3200" dirty="0">
                <a:solidFill>
                  <a:schemeClr val="tx2"/>
                </a:solidFill>
                <a:latin typeface="楷体_GB2312" panose="02010609030101010101" pitchFamily="49" charset="-122"/>
                <a:ea typeface="楷体_GB2312" panose="02010609030101010101" pitchFamily="49" charset="-122"/>
              </a:rPr>
              <a:t>   4.</a:t>
            </a:r>
            <a:r>
              <a:rPr lang="zh-CN" altLang="en-US" sz="3200" dirty="0">
                <a:solidFill>
                  <a:schemeClr val="tx2"/>
                </a:solidFill>
                <a:latin typeface="楷体_GB2312" panose="02010609030101010101" pitchFamily="49" charset="-122"/>
                <a:ea typeface="楷体_GB2312" panose="02010609030101010101" pitchFamily="49" charset="-122"/>
              </a:rPr>
              <a:t>对母儿的影响</a:t>
            </a:r>
            <a:endParaRPr lang="zh-CN" altLang="en-US" sz="3200" dirty="0">
              <a:solidFill>
                <a:schemeClr val="tx2"/>
              </a:solidFill>
              <a:latin typeface="楷体_GB2312" panose="02010609030101010101" pitchFamily="49" charset="-122"/>
              <a:ea typeface="楷体_GB2312" panose="02010609030101010101" pitchFamily="49" charset="-122"/>
            </a:endParaRPr>
          </a:p>
          <a:p>
            <a:pPr indent="0" fontAlgn="auto">
              <a:lnSpc>
                <a:spcPct val="150000"/>
              </a:lnSpc>
            </a:pPr>
            <a:r>
              <a:rPr lang="zh-CN" altLang="en-US" sz="3200" dirty="0">
                <a:solidFill>
                  <a:srgbClr val="FFFF00"/>
                </a:solidFill>
                <a:latin typeface="楷体_GB2312" panose="02010609030101010101" pitchFamily="49" charset="-122"/>
                <a:ea typeface="楷体_GB2312" panose="02010609030101010101" pitchFamily="49" charset="-122"/>
              </a:rPr>
              <a:t>    </a:t>
            </a:r>
            <a:r>
              <a:rPr lang="zh-CN" altLang="en-US" sz="3200" dirty="0">
                <a:latin typeface="楷体_GB2312" panose="02010609030101010101" pitchFamily="49" charset="-122"/>
                <a:ea typeface="楷体_GB2312" panose="02010609030101010101" pitchFamily="49" charset="-122"/>
              </a:rPr>
              <a:t>母体骨盆各平面的狭窄，影响胎先露的衔接、胎头内旋转，引起</a:t>
            </a:r>
            <a:r>
              <a:rPr lang="zh-CN" altLang="en-US" sz="3200" dirty="0">
                <a:solidFill>
                  <a:srgbClr val="FF0000"/>
                </a:solidFill>
                <a:latin typeface="楷体_GB2312" panose="02010609030101010101" pitchFamily="49" charset="-122"/>
                <a:ea typeface="楷体_GB2312" panose="02010609030101010101" pitchFamily="49" charset="-122"/>
              </a:rPr>
              <a:t>胎位异常</a:t>
            </a:r>
            <a:r>
              <a:rPr lang="zh-CN" altLang="en-US" sz="3200" dirty="0">
                <a:latin typeface="楷体_GB2312" panose="02010609030101010101" pitchFamily="49" charset="-122"/>
                <a:ea typeface="楷体_GB2312" panose="02010609030101010101" pitchFamily="49" charset="-122"/>
              </a:rPr>
              <a:t>，</a:t>
            </a:r>
            <a:r>
              <a:rPr lang="zh-CN" altLang="en-US" sz="3200" dirty="0">
                <a:solidFill>
                  <a:srgbClr val="FF0000"/>
                </a:solidFill>
                <a:latin typeface="楷体_GB2312" panose="02010609030101010101" pitchFamily="49" charset="-122"/>
                <a:ea typeface="楷体_GB2312" panose="02010609030101010101" pitchFamily="49" charset="-122"/>
              </a:rPr>
              <a:t>宫缩乏力</a:t>
            </a:r>
            <a:r>
              <a:rPr lang="zh-CN" altLang="en-US" sz="3200" dirty="0">
                <a:latin typeface="楷体_GB2312" panose="02010609030101010101" pitchFamily="49" charset="-122"/>
                <a:ea typeface="楷体_GB2312" panose="02010609030101010101" pitchFamily="49" charset="-122"/>
              </a:rPr>
              <a:t>，导致产程延长或停滞，甚至</a:t>
            </a:r>
            <a:r>
              <a:rPr lang="zh-CN" altLang="en-US" sz="3200" dirty="0">
                <a:solidFill>
                  <a:srgbClr val="FF0000"/>
                </a:solidFill>
                <a:latin typeface="楷体_GB2312" panose="02010609030101010101" pitchFamily="49" charset="-122"/>
                <a:ea typeface="楷体_GB2312" panose="02010609030101010101" pitchFamily="49" charset="-122"/>
              </a:rPr>
              <a:t>子宫破裂</a:t>
            </a:r>
            <a:r>
              <a:rPr lang="zh-CN" altLang="en-US" sz="3200" dirty="0">
                <a:latin typeface="楷体_GB2312" panose="02010609030101010101" pitchFamily="49" charset="-122"/>
                <a:ea typeface="楷体_GB2312" panose="02010609030101010101" pitchFamily="49" charset="-122"/>
              </a:rPr>
              <a:t>；膀胱等局部软组织因受压过久易形成</a:t>
            </a:r>
            <a:r>
              <a:rPr lang="zh-CN" altLang="en-US" sz="3200" dirty="0">
                <a:solidFill>
                  <a:srgbClr val="FF0000"/>
                </a:solidFill>
                <a:latin typeface="楷体_GB2312" panose="02010609030101010101" pitchFamily="49" charset="-122"/>
                <a:ea typeface="楷体_GB2312" panose="02010609030101010101" pitchFamily="49" charset="-122"/>
              </a:rPr>
              <a:t>生殖道瘘</a:t>
            </a:r>
            <a:r>
              <a:rPr lang="zh-CN" altLang="en-US" sz="3200" dirty="0">
                <a:latin typeface="楷体_GB2312" panose="02010609030101010101" pitchFamily="49" charset="-122"/>
                <a:ea typeface="楷体_GB2312" panose="02010609030101010101" pitchFamily="49" charset="-122"/>
              </a:rPr>
              <a:t>等；还易发生</a:t>
            </a:r>
            <a:r>
              <a:rPr lang="zh-CN" altLang="en-US" sz="3200" dirty="0">
                <a:solidFill>
                  <a:srgbClr val="FF0000"/>
                </a:solidFill>
                <a:latin typeface="楷体_GB2312" panose="02010609030101010101" pitchFamily="49" charset="-122"/>
                <a:ea typeface="楷体_GB2312" panose="02010609030101010101" pitchFamily="49" charset="-122"/>
              </a:rPr>
              <a:t>胎膜早破、脐带脱垂</a:t>
            </a:r>
            <a:r>
              <a:rPr lang="zh-CN" altLang="en-US" sz="3200" dirty="0">
                <a:latin typeface="楷体_GB2312" panose="02010609030101010101" pitchFamily="49" charset="-122"/>
                <a:ea typeface="楷体_GB2312" panose="02010609030101010101" pitchFamily="49" charset="-122"/>
              </a:rPr>
              <a:t>导致</a:t>
            </a:r>
            <a:r>
              <a:rPr lang="zh-CN" altLang="en-US" sz="3200" dirty="0">
                <a:solidFill>
                  <a:srgbClr val="FF0000"/>
                </a:solidFill>
                <a:latin typeface="楷体_GB2312" panose="02010609030101010101" pitchFamily="49" charset="-122"/>
                <a:ea typeface="楷体_GB2312" panose="02010609030101010101" pitchFamily="49" charset="-122"/>
              </a:rPr>
              <a:t>胎儿窘迫</a:t>
            </a:r>
            <a:r>
              <a:rPr lang="zh-CN" altLang="en-US" sz="3200" dirty="0">
                <a:latin typeface="楷体_GB2312" panose="02010609030101010101" pitchFamily="49" charset="-122"/>
                <a:ea typeface="楷体_GB2312" panose="02010609030101010101" pitchFamily="49" charset="-122"/>
              </a:rPr>
              <a:t>；因胎头受压过久或手术助产使胎儿、</a:t>
            </a:r>
            <a:r>
              <a:rPr lang="zh-CN" altLang="en-US" sz="3200" dirty="0">
                <a:solidFill>
                  <a:srgbClr val="FF0000"/>
                </a:solidFill>
                <a:latin typeface="楷体_GB2312" panose="02010609030101010101" pitchFamily="49" charset="-122"/>
                <a:ea typeface="楷体_GB2312" panose="02010609030101010101" pitchFamily="49" charset="-122"/>
              </a:rPr>
              <a:t>新生儿颅内出血、产伤及感染</a:t>
            </a:r>
            <a:r>
              <a:rPr lang="zh-CN" altLang="en-US" sz="3200" dirty="0">
                <a:latin typeface="楷体_GB2312" panose="02010609030101010101" pitchFamily="49" charset="-122"/>
                <a:ea typeface="楷体_GB2312" panose="02010609030101010101" pitchFamily="49" charset="-122"/>
              </a:rPr>
              <a:t>的几率增加。</a:t>
            </a:r>
            <a:endParaRPr lang="zh-CN" altLang="en-US" sz="3200"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914400" y="1273175"/>
            <a:ext cx="10097770" cy="4565013"/>
            <a:chOff x="1440" y="2005"/>
            <a:chExt cx="11880" cy="3271"/>
          </a:xfrm>
        </p:grpSpPr>
        <p:sp>
          <p:nvSpPr>
            <p:cNvPr id="78851" name="矩形 318470"/>
            <p:cNvSpPr/>
            <p:nvPr/>
          </p:nvSpPr>
          <p:spPr>
            <a:xfrm>
              <a:off x="1440" y="2005"/>
              <a:ext cx="5540" cy="374"/>
            </a:xfrm>
            <a:prstGeom prst="rect">
              <a:avLst/>
            </a:prstGeom>
            <a:noFill/>
            <a:ln w="9525">
              <a:noFill/>
            </a:ln>
          </p:spPr>
          <p:txBody>
            <a:bodyPr wrap="square" anchor="t" anchorCtr="0">
              <a:spAutoFit/>
            </a:bodyPr>
            <a:p>
              <a:r>
                <a:rPr lang="zh-CN" altLang="en-US" sz="2800" dirty="0">
                  <a:solidFill>
                    <a:srgbClr val="FF0000"/>
                  </a:solidFill>
                  <a:latin typeface="Arial" panose="020B0604020202020204" pitchFamily="34" charset="0"/>
                  <a:ea typeface="楷体_GB2312" panose="02010609030101010101" pitchFamily="49" charset="-122"/>
                </a:rPr>
                <a:t>（三）心理</a:t>
              </a:r>
              <a:r>
                <a:rPr lang="en-US" altLang="zh-CN" sz="2800" dirty="0">
                  <a:solidFill>
                    <a:srgbClr val="FF0000"/>
                  </a:solidFill>
                  <a:latin typeface="Arial" panose="020B0604020202020204" pitchFamily="34" charset="0"/>
                  <a:ea typeface="楷体_GB2312" panose="02010609030101010101" pitchFamily="49" charset="-122"/>
                </a:rPr>
                <a:t>-</a:t>
              </a:r>
              <a:r>
                <a:rPr lang="zh-CN" altLang="en-US" sz="2800" dirty="0">
                  <a:solidFill>
                    <a:srgbClr val="FF0000"/>
                  </a:solidFill>
                  <a:latin typeface="Arial" panose="020B0604020202020204" pitchFamily="34" charset="0"/>
                  <a:ea typeface="楷体_GB2312" panose="02010609030101010101" pitchFamily="49" charset="-122"/>
                </a:rPr>
                <a:t>社会状况</a:t>
              </a:r>
              <a:endParaRPr lang="zh-CN" altLang="en-US" sz="2800" dirty="0">
                <a:solidFill>
                  <a:srgbClr val="FF0000"/>
                </a:solidFill>
                <a:latin typeface="Arial" panose="020B0604020202020204" pitchFamily="34" charset="0"/>
                <a:ea typeface="楷体_GB2312" panose="02010609030101010101" pitchFamily="49" charset="-122"/>
              </a:endParaRPr>
            </a:p>
          </p:txBody>
        </p:sp>
        <p:sp>
          <p:nvSpPr>
            <p:cNvPr id="78852" name="矩形 318471"/>
            <p:cNvSpPr/>
            <p:nvPr/>
          </p:nvSpPr>
          <p:spPr>
            <a:xfrm>
              <a:off x="1680" y="3093"/>
              <a:ext cx="11640" cy="2183"/>
            </a:xfrm>
            <a:prstGeom prst="rect">
              <a:avLst/>
            </a:prstGeom>
            <a:noFill/>
            <a:ln w="9525">
              <a:noFill/>
            </a:ln>
          </p:spPr>
          <p:txBody>
            <a:bodyPr anchor="t" anchorCtr="0">
              <a:spAutoFit/>
            </a:bodyPr>
            <a:p>
              <a:pPr indent="0" fontAlgn="auto">
                <a:lnSpc>
                  <a:spcPct val="150000"/>
                </a:lnSpc>
              </a:pPr>
              <a:r>
                <a:rPr lang="zh-CN" altLang="en-US" sz="3200" dirty="0">
                  <a:latin typeface="Arial" panose="020B0604020202020204" pitchFamily="34" charset="0"/>
                  <a:ea typeface="楷体_GB2312" panose="02010609030101010101" pitchFamily="49" charset="-122"/>
                </a:rPr>
                <a:t>       产前检查确诊为产道明显异常，被告知需行剖宫产者，产妇多表现为对手术的恐惧和紧张。</a:t>
              </a:r>
              <a:endParaRPr lang="zh-CN" altLang="en-US" sz="3200" dirty="0">
                <a:latin typeface="Arial" panose="020B0604020202020204" pitchFamily="34" charset="0"/>
                <a:ea typeface="楷体_GB2312" panose="02010609030101010101" pitchFamily="49" charset="-122"/>
              </a:endParaRPr>
            </a:p>
            <a:p>
              <a:pPr indent="0" fontAlgn="auto">
                <a:lnSpc>
                  <a:spcPct val="150000"/>
                </a:lnSpc>
              </a:pPr>
              <a:r>
                <a:rPr lang="zh-CN" altLang="en-US" sz="3200" dirty="0">
                  <a:latin typeface="Arial" panose="020B0604020202020204" pitchFamily="34" charset="0"/>
                  <a:ea typeface="楷体_GB2312" panose="02010609030101010101" pitchFamily="49" charset="-122"/>
                </a:rPr>
                <a:t>       必须经试产才能确定的产道异常者，孕妇及家属常因不能预知分娩结果而焦虑不安。</a:t>
              </a:r>
              <a:endParaRPr lang="zh-CN" altLang="en-US" sz="3200" dirty="0">
                <a:latin typeface="Arial" panose="020B0604020202020204" pitchFamily="34" charset="0"/>
                <a:ea typeface="楷体_GB2312" panose="0201060903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914400" y="890905"/>
            <a:ext cx="10208895" cy="4556455"/>
            <a:chOff x="1440" y="1403"/>
            <a:chExt cx="11880" cy="5011"/>
          </a:xfrm>
        </p:grpSpPr>
        <p:sp>
          <p:nvSpPr>
            <p:cNvPr id="79875" name="矩形 319495"/>
            <p:cNvSpPr/>
            <p:nvPr/>
          </p:nvSpPr>
          <p:spPr>
            <a:xfrm>
              <a:off x="1440" y="1403"/>
              <a:ext cx="4228" cy="574"/>
            </a:xfrm>
            <a:prstGeom prst="rect">
              <a:avLst/>
            </a:prstGeom>
            <a:noFill/>
            <a:ln w="9525">
              <a:noFill/>
            </a:ln>
          </p:spPr>
          <p:txBody>
            <a:bodyPr wrap="square" anchor="t" anchorCtr="0">
              <a:spAutoFit/>
            </a:bodyPr>
            <a:p>
              <a:r>
                <a:rPr lang="zh-CN" altLang="en-US" sz="2800" dirty="0">
                  <a:solidFill>
                    <a:srgbClr val="FF0000"/>
                  </a:solidFill>
                  <a:latin typeface="Arial" panose="020B0604020202020204" pitchFamily="34" charset="0"/>
                  <a:ea typeface="楷体_GB2312" panose="02010609030101010101" pitchFamily="49" charset="-122"/>
                </a:rPr>
                <a:t>（四）辅助检查</a:t>
              </a:r>
              <a:endParaRPr lang="zh-CN" altLang="en-US" sz="2800" dirty="0">
                <a:solidFill>
                  <a:srgbClr val="FF0000"/>
                </a:solidFill>
                <a:latin typeface="Arial" panose="020B0604020202020204" pitchFamily="34" charset="0"/>
                <a:ea typeface="楷体_GB2312" panose="02010609030101010101" pitchFamily="49" charset="-122"/>
              </a:endParaRPr>
            </a:p>
          </p:txBody>
        </p:sp>
        <p:sp>
          <p:nvSpPr>
            <p:cNvPr id="79876" name="矩形 319496"/>
            <p:cNvSpPr/>
            <p:nvPr/>
          </p:nvSpPr>
          <p:spPr>
            <a:xfrm>
              <a:off x="1510" y="2280"/>
              <a:ext cx="10703" cy="1048"/>
            </a:xfrm>
            <a:prstGeom prst="rect">
              <a:avLst/>
            </a:prstGeom>
            <a:noFill/>
            <a:ln w="9525">
              <a:noFill/>
            </a:ln>
          </p:spPr>
          <p:txBody>
            <a:bodyPr wrap="square" anchor="t" anchorCtr="0">
              <a:spAutoFit/>
            </a:bodyPr>
            <a:p>
              <a:r>
                <a:rPr lang="en-US" altLang="zh-CN" sz="2800" dirty="0">
                  <a:latin typeface="楷体_GB2312" panose="02010609030101010101" pitchFamily="49" charset="-122"/>
                  <a:ea typeface="楷体_GB2312" panose="02010609030101010101" pitchFamily="49" charset="-122"/>
                </a:rPr>
                <a:t>    B</a:t>
              </a:r>
              <a:r>
                <a:rPr lang="zh-CN" altLang="en-US" sz="2800" dirty="0">
                  <a:latin typeface="楷体_GB2312" panose="02010609030101010101" pitchFamily="49" charset="-122"/>
                  <a:ea typeface="楷体_GB2312" panose="02010609030101010101" pitchFamily="49" charset="-122"/>
                </a:rPr>
                <a:t>超测量胎儿各径线，判断胎儿能否通</a:t>
              </a:r>
              <a:endParaRPr lang="zh-CN" altLang="en-US" sz="2800" dirty="0">
                <a:latin typeface="楷体_GB2312" panose="02010609030101010101" pitchFamily="49" charset="-122"/>
                <a:ea typeface="楷体_GB2312" panose="02010609030101010101" pitchFamily="49" charset="-122"/>
              </a:endParaRPr>
            </a:p>
            <a:p>
              <a:r>
                <a:rPr lang="zh-CN" altLang="en-US" sz="2800" dirty="0">
                  <a:latin typeface="楷体_GB2312" panose="02010609030101010101" pitchFamily="49" charset="-122"/>
                  <a:ea typeface="楷体_GB2312" panose="02010609030101010101" pitchFamily="49" charset="-122"/>
                </a:rPr>
                <a:t>过骨产道。</a:t>
              </a:r>
              <a:endParaRPr lang="zh-CN" altLang="en-US" sz="2800" dirty="0">
                <a:latin typeface="楷体_GB2312" panose="02010609030101010101" pitchFamily="49" charset="-122"/>
                <a:ea typeface="楷体_GB2312" panose="02010609030101010101" pitchFamily="49" charset="-122"/>
              </a:endParaRPr>
            </a:p>
          </p:txBody>
        </p:sp>
        <p:sp>
          <p:nvSpPr>
            <p:cNvPr id="79877" name="矩形 319497"/>
            <p:cNvSpPr/>
            <p:nvPr/>
          </p:nvSpPr>
          <p:spPr>
            <a:xfrm>
              <a:off x="1440" y="3623"/>
              <a:ext cx="4210" cy="574"/>
            </a:xfrm>
            <a:prstGeom prst="rect">
              <a:avLst/>
            </a:prstGeom>
            <a:noFill/>
            <a:ln w="9525">
              <a:noFill/>
            </a:ln>
          </p:spPr>
          <p:txBody>
            <a:bodyPr wrap="square" anchor="t" anchorCtr="0">
              <a:spAutoFit/>
            </a:bodyPr>
            <a:p>
              <a:r>
                <a:rPr lang="zh-CN" altLang="en-US" sz="2800" dirty="0">
                  <a:solidFill>
                    <a:srgbClr val="FF0000"/>
                  </a:solidFill>
                  <a:latin typeface="Arial" panose="020B0604020202020204" pitchFamily="34" charset="0"/>
                  <a:ea typeface="楷体_GB2312" panose="02010609030101010101" pitchFamily="49" charset="-122"/>
                </a:rPr>
                <a:t>（五）处理要点</a:t>
              </a:r>
              <a:endParaRPr lang="zh-CN" altLang="en-US" sz="2800" dirty="0">
                <a:solidFill>
                  <a:srgbClr val="FF0000"/>
                </a:solidFill>
                <a:latin typeface="Arial" panose="020B0604020202020204" pitchFamily="34" charset="0"/>
                <a:ea typeface="楷体_GB2312" panose="02010609030101010101" pitchFamily="49" charset="-122"/>
              </a:endParaRPr>
            </a:p>
          </p:txBody>
        </p:sp>
        <p:sp>
          <p:nvSpPr>
            <p:cNvPr id="79878" name="矩形 319498"/>
            <p:cNvSpPr/>
            <p:nvPr/>
          </p:nvSpPr>
          <p:spPr>
            <a:xfrm>
              <a:off x="1680" y="4418"/>
              <a:ext cx="11640" cy="1996"/>
            </a:xfrm>
            <a:prstGeom prst="rect">
              <a:avLst/>
            </a:prstGeom>
            <a:noFill/>
            <a:ln w="9525">
              <a:noFill/>
            </a:ln>
          </p:spPr>
          <p:txBody>
            <a:bodyPr anchor="t" anchorCtr="0">
              <a:spAutoFit/>
            </a:bodyPr>
            <a:p>
              <a:r>
                <a:rPr lang="zh-CN" altLang="en-US" sz="2800" dirty="0">
                  <a:latin typeface="楷体_GB2312" panose="02010609030101010101" pitchFamily="49" charset="-122"/>
                  <a:ea typeface="楷体_GB2312" panose="02010609030101010101" pitchFamily="49" charset="-122"/>
                </a:rPr>
                <a:t>    </a:t>
              </a:r>
              <a:r>
                <a:rPr lang="zh-CN" altLang="en-US" sz="2800" dirty="0">
                  <a:solidFill>
                    <a:srgbClr val="FF0000"/>
                  </a:solidFill>
                  <a:latin typeface="楷体_GB2312" panose="02010609030101010101" pitchFamily="49" charset="-122"/>
                  <a:ea typeface="楷体_GB2312" panose="02010609030101010101" pitchFamily="49" charset="-122"/>
                </a:rPr>
                <a:t>明确骨盆狭窄部位及程度，</a:t>
              </a:r>
              <a:r>
                <a:rPr lang="zh-CN" altLang="en-US" sz="2800" dirty="0">
                  <a:latin typeface="楷体_GB2312" panose="02010609030101010101" pitchFamily="49" charset="-122"/>
                  <a:ea typeface="楷体_GB2312" panose="02010609030101010101" pitchFamily="49" charset="-122"/>
                </a:rPr>
                <a:t>了解胎位、胎心、胎儿大小、宫缩及宫口扩张情况、胎先露下降程度等，结合产妇年龄、产次、既往分娩史等进行</a:t>
              </a:r>
              <a:r>
                <a:rPr lang="zh-CN" altLang="en-US" sz="2800" dirty="0">
                  <a:solidFill>
                    <a:srgbClr val="FF0000"/>
                  </a:solidFill>
                  <a:latin typeface="楷体_GB2312" panose="02010609030101010101" pitchFamily="49" charset="-122"/>
                  <a:ea typeface="楷体_GB2312" panose="02010609030101010101" pitchFamily="49" charset="-122"/>
                </a:rPr>
                <a:t>综合判断</a:t>
              </a:r>
              <a:r>
                <a:rPr lang="zh-CN" altLang="en-US" sz="2800" dirty="0">
                  <a:latin typeface="楷体_GB2312" panose="02010609030101010101" pitchFamily="49" charset="-122"/>
                  <a:ea typeface="楷体_GB2312" panose="02010609030101010101" pitchFamily="49" charset="-122"/>
                </a:rPr>
                <a:t>，决定分娩方式。</a:t>
              </a:r>
              <a:endParaRPr lang="zh-CN" altLang="en-US" sz="2800" dirty="0">
                <a:latin typeface="楷体_GB2312" panose="02010609030101010101" pitchFamily="49" charset="-122"/>
                <a:ea typeface="楷体_GB2312" panose="0201060903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护理诊断</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0900" name="矩形 320522"/>
          <p:cNvSpPr/>
          <p:nvPr/>
        </p:nvSpPr>
        <p:spPr>
          <a:xfrm>
            <a:off x="990600" y="1901825"/>
            <a:ext cx="9758680" cy="3914775"/>
          </a:xfrm>
          <a:prstGeom prst="rect">
            <a:avLst/>
          </a:prstGeom>
          <a:noFill/>
          <a:ln w="9525">
            <a:noFill/>
          </a:ln>
        </p:spPr>
        <p:txBody>
          <a:bodyPr anchor="t" anchorCtr="0">
            <a:noAutofit/>
          </a:bodyPr>
          <a:p>
            <a:pPr indent="0" fontAlgn="auto">
              <a:lnSpc>
                <a:spcPct val="150000"/>
              </a:lnSpc>
            </a:pPr>
            <a:r>
              <a:rPr lang="en-US" altLang="zh-CN" sz="2800" dirty="0">
                <a:solidFill>
                  <a:srgbClr val="FF0000"/>
                </a:solidFill>
                <a:latin typeface="楷体_GB2312" panose="02010609030101010101" pitchFamily="49" charset="-122"/>
                <a:ea typeface="楷体_GB2312" panose="02010609030101010101" pitchFamily="49" charset="-122"/>
              </a:rPr>
              <a:t>  1.</a:t>
            </a:r>
            <a:r>
              <a:rPr lang="zh-CN" altLang="en-US" sz="2800" dirty="0">
                <a:solidFill>
                  <a:srgbClr val="FF0000"/>
                </a:solidFill>
                <a:latin typeface="楷体_GB2312" panose="02010609030101010101" pitchFamily="49" charset="-122"/>
                <a:ea typeface="楷体_GB2312" panose="02010609030101010101" pitchFamily="49" charset="-122"/>
              </a:rPr>
              <a:t>有产妇受伤的危险</a:t>
            </a:r>
            <a:r>
              <a:rPr lang="zh-CN" altLang="en-US" sz="2800" dirty="0">
                <a:latin typeface="楷体_GB2312" panose="02010609030101010101" pitchFamily="49" charset="-122"/>
                <a:ea typeface="楷体_GB2312" panose="02010609030101010101" pitchFamily="49" charset="-122"/>
              </a:rPr>
              <a:t>  与分娩困难造成软产道损伤、生殖道瘘、甚至子宫破裂有关。</a:t>
            </a:r>
            <a:endParaRPr lang="zh-CN" altLang="en-US" sz="2800" dirty="0">
              <a:latin typeface="楷体_GB2312" panose="02010609030101010101" pitchFamily="49" charset="-122"/>
              <a:ea typeface="楷体_GB2312" panose="02010609030101010101" pitchFamily="49" charset="-122"/>
            </a:endParaRPr>
          </a:p>
          <a:p>
            <a:pPr indent="0" fontAlgn="auto">
              <a:lnSpc>
                <a:spcPct val="150000"/>
              </a:lnSpc>
            </a:pPr>
            <a:r>
              <a:rPr lang="en-US" altLang="zh-CN" sz="2800" dirty="0">
                <a:solidFill>
                  <a:srgbClr val="FF0000"/>
                </a:solidFill>
                <a:latin typeface="楷体_GB2312" panose="02010609030101010101" pitchFamily="49" charset="-122"/>
                <a:ea typeface="楷体_GB2312" panose="02010609030101010101" pitchFamily="49" charset="-122"/>
              </a:rPr>
              <a:t>  2.</a:t>
            </a:r>
            <a:r>
              <a:rPr lang="zh-CN" altLang="en-US" sz="2800" dirty="0">
                <a:solidFill>
                  <a:srgbClr val="FF0000"/>
                </a:solidFill>
                <a:latin typeface="楷体_GB2312" panose="02010609030101010101" pitchFamily="49" charset="-122"/>
                <a:ea typeface="楷体_GB2312" panose="02010609030101010101" pitchFamily="49" charset="-122"/>
              </a:rPr>
              <a:t>有围生儿受伤的危险</a:t>
            </a:r>
            <a:r>
              <a:rPr lang="zh-CN" altLang="en-US" sz="2800" dirty="0">
                <a:latin typeface="楷体_GB2312" panose="02010609030101010101" pitchFamily="49" charset="-122"/>
                <a:ea typeface="楷体_GB2312" panose="02010609030101010101" pitchFamily="49" charset="-122"/>
              </a:rPr>
              <a:t>  与胎膜早破、脐带脱垂、新生儿产伤有关。</a:t>
            </a:r>
            <a:endParaRPr lang="zh-CN" altLang="en-US" sz="2800" dirty="0">
              <a:latin typeface="楷体_GB2312" panose="02010609030101010101" pitchFamily="49" charset="-122"/>
              <a:ea typeface="楷体_GB2312" panose="02010609030101010101" pitchFamily="49" charset="-122"/>
            </a:endParaRPr>
          </a:p>
          <a:p>
            <a:pPr indent="0" fontAlgn="auto">
              <a:lnSpc>
                <a:spcPct val="150000"/>
              </a:lnSpc>
            </a:pPr>
            <a:r>
              <a:rPr lang="en-US" altLang="zh-CN" sz="2800" dirty="0">
                <a:solidFill>
                  <a:srgbClr val="FF0000"/>
                </a:solidFill>
                <a:latin typeface="楷体_GB2312" panose="02010609030101010101" pitchFamily="49" charset="-122"/>
                <a:ea typeface="楷体_GB2312" panose="02010609030101010101" pitchFamily="49" charset="-122"/>
              </a:rPr>
              <a:t>  3.</a:t>
            </a:r>
            <a:r>
              <a:rPr lang="zh-CN" altLang="en-US" sz="2800" dirty="0">
                <a:solidFill>
                  <a:srgbClr val="FF0000"/>
                </a:solidFill>
                <a:latin typeface="楷体_GB2312" panose="02010609030101010101" pitchFamily="49" charset="-122"/>
                <a:ea typeface="楷体_GB2312" panose="02010609030101010101" pitchFamily="49" charset="-122"/>
              </a:rPr>
              <a:t>有感染的危险</a:t>
            </a:r>
            <a:r>
              <a:rPr lang="zh-CN" altLang="en-US" sz="2800" dirty="0">
                <a:latin typeface="楷体_GB2312" panose="02010609030101010101" pitchFamily="49" charset="-122"/>
                <a:ea typeface="楷体_GB2312" panose="02010609030101010101" pitchFamily="49" charset="-122"/>
              </a:rPr>
              <a:t>  与胎膜早破、产程延长、手术操作有关。</a:t>
            </a:r>
            <a:endParaRPr lang="zh-CN" altLang="en-US" sz="2800" dirty="0">
              <a:latin typeface="楷体_GB2312" panose="02010609030101010101" pitchFamily="49" charset="-122"/>
              <a:ea typeface="楷体_GB2312" panose="02010609030101010101" pitchFamily="49" charset="-122"/>
            </a:endParaRPr>
          </a:p>
          <a:p>
            <a:pPr indent="0" fontAlgn="auto">
              <a:lnSpc>
                <a:spcPct val="150000"/>
              </a:lnSpc>
            </a:pPr>
            <a:r>
              <a:rPr lang="en-US" altLang="zh-CN" sz="2800" dirty="0">
                <a:solidFill>
                  <a:srgbClr val="FF0000"/>
                </a:solidFill>
                <a:latin typeface="楷体_GB2312" panose="02010609030101010101" pitchFamily="49" charset="-122"/>
                <a:ea typeface="楷体_GB2312" panose="02010609030101010101" pitchFamily="49" charset="-122"/>
              </a:rPr>
              <a:t>  4.</a:t>
            </a:r>
            <a:r>
              <a:rPr lang="zh-CN" altLang="en-US" sz="2800" dirty="0">
                <a:solidFill>
                  <a:srgbClr val="FF0000"/>
                </a:solidFill>
                <a:latin typeface="楷体_GB2312" panose="02010609030101010101" pitchFamily="49" charset="-122"/>
                <a:ea typeface="楷体_GB2312" panose="02010609030101010101" pitchFamily="49" charset="-122"/>
              </a:rPr>
              <a:t>潜在并发症 </a:t>
            </a:r>
            <a:r>
              <a:rPr lang="zh-CN" altLang="en-US" sz="2800" dirty="0">
                <a:latin typeface="楷体_GB2312" panose="02010609030101010101" pitchFamily="49" charset="-122"/>
                <a:ea typeface="楷体_GB2312" panose="02010609030101010101" pitchFamily="49" charset="-122"/>
              </a:rPr>
              <a:t>胎儿窘迫、新生儿窒息。</a:t>
            </a:r>
            <a:endParaRPr lang="zh-CN" altLang="en-US" sz="2800"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护理目标</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1924" name="矩形 321544"/>
          <p:cNvSpPr/>
          <p:nvPr/>
        </p:nvSpPr>
        <p:spPr>
          <a:xfrm>
            <a:off x="1143000" y="2057400"/>
            <a:ext cx="9536430" cy="3209290"/>
          </a:xfrm>
          <a:prstGeom prst="rect">
            <a:avLst/>
          </a:prstGeom>
          <a:noFill/>
          <a:ln w="9525">
            <a:noFill/>
          </a:ln>
        </p:spPr>
        <p:txBody>
          <a:bodyPr anchor="t" anchorCtr="0">
            <a:noAutofit/>
          </a:bodyPr>
          <a:p>
            <a:pPr indent="0" fontAlgn="auto">
              <a:lnSpc>
                <a:spcPct val="150000"/>
              </a:lnSpc>
            </a:pPr>
            <a:r>
              <a:rPr lang="en-US" altLang="zh-CN" sz="3200" dirty="0">
                <a:latin typeface="楷体_GB2312" panose="02010609030101010101" pitchFamily="49" charset="-122"/>
                <a:ea typeface="楷体_GB2312" panose="02010609030101010101" pitchFamily="49" charset="-122"/>
              </a:rPr>
              <a:t>  1.</a:t>
            </a:r>
            <a:r>
              <a:rPr lang="zh-CN" altLang="en-US" sz="3200" dirty="0">
                <a:latin typeface="楷体_GB2312" panose="02010609030101010101" pitchFamily="49" charset="-122"/>
                <a:ea typeface="楷体_GB2312" panose="02010609030101010101" pitchFamily="49" charset="-122"/>
              </a:rPr>
              <a:t>产妇平安分娩，围生儿受伤的危险降到最低程度。</a:t>
            </a:r>
            <a:endParaRPr lang="zh-CN" altLang="en-US" sz="3200" dirty="0">
              <a:latin typeface="楷体_GB2312" panose="02010609030101010101" pitchFamily="49" charset="-122"/>
              <a:ea typeface="楷体_GB2312" panose="02010609030101010101" pitchFamily="49" charset="-122"/>
            </a:endParaRPr>
          </a:p>
          <a:p>
            <a:pPr indent="0" fontAlgn="auto">
              <a:lnSpc>
                <a:spcPct val="150000"/>
              </a:lnSpc>
            </a:pPr>
            <a:r>
              <a:rPr lang="en-US" altLang="zh-CN" sz="3200" dirty="0">
                <a:latin typeface="楷体_GB2312" panose="02010609030101010101" pitchFamily="49" charset="-122"/>
                <a:ea typeface="楷体_GB2312" panose="02010609030101010101" pitchFamily="49" charset="-122"/>
              </a:rPr>
              <a:t>  2.</a:t>
            </a:r>
            <a:r>
              <a:rPr lang="zh-CN" altLang="en-US" sz="3200" dirty="0">
                <a:latin typeface="楷体_GB2312" panose="02010609030101010101" pitchFamily="49" charset="-122"/>
                <a:ea typeface="楷体_GB2312" panose="02010609030101010101" pitchFamily="49" charset="-122"/>
              </a:rPr>
              <a:t>病人焦虑减轻，能积极配合治疗。</a:t>
            </a:r>
            <a:endParaRPr lang="zh-CN" altLang="en-US" sz="3200" dirty="0">
              <a:latin typeface="楷体_GB2312" panose="02010609030101010101" pitchFamily="49" charset="-122"/>
              <a:ea typeface="楷体_GB2312" panose="02010609030101010101" pitchFamily="49" charset="-122"/>
            </a:endParaRPr>
          </a:p>
          <a:p>
            <a:pPr indent="0" fontAlgn="auto">
              <a:lnSpc>
                <a:spcPct val="150000"/>
              </a:lnSpc>
            </a:pPr>
            <a:r>
              <a:rPr lang="en-US" altLang="zh-CN" sz="3200" dirty="0">
                <a:latin typeface="楷体_GB2312" panose="02010609030101010101" pitchFamily="49" charset="-122"/>
                <a:ea typeface="楷体_GB2312" panose="02010609030101010101" pitchFamily="49" charset="-122"/>
              </a:rPr>
              <a:t>  3.</a:t>
            </a:r>
            <a:r>
              <a:rPr lang="zh-CN" altLang="en-US" sz="3200" dirty="0">
                <a:latin typeface="楷体_GB2312" panose="02010609030101010101" pitchFamily="49" charset="-122"/>
                <a:ea typeface="楷体_GB2312" panose="02010609030101010101" pitchFamily="49" charset="-122"/>
              </a:rPr>
              <a:t>产妇体温正常，恶露无异常，会阴伤口愈合良好。</a:t>
            </a:r>
            <a:endParaRPr lang="zh-CN" altLang="en-US" sz="3200" dirty="0">
              <a:latin typeface="楷体_GB2312" panose="02010609030101010101" pitchFamily="49" charset="-122"/>
              <a:ea typeface="楷体_GB2312" panose="02010609030101010101" pitchFamily="49" charset="-122"/>
            </a:endParaRPr>
          </a:p>
          <a:p>
            <a:pPr indent="0" fontAlgn="auto">
              <a:lnSpc>
                <a:spcPct val="150000"/>
              </a:lnSpc>
            </a:pPr>
            <a:r>
              <a:rPr lang="en-US" altLang="zh-CN" sz="3200" dirty="0">
                <a:latin typeface="楷体_GB2312" panose="02010609030101010101" pitchFamily="49" charset="-122"/>
                <a:ea typeface="楷体_GB2312" panose="02010609030101010101" pitchFamily="49" charset="-122"/>
              </a:rPr>
              <a:t>  4.</a:t>
            </a:r>
            <a:r>
              <a:rPr lang="zh-CN" altLang="en-US" sz="3200" dirty="0">
                <a:latin typeface="楷体_GB2312" panose="02010609030101010101" pitchFamily="49" charset="-122"/>
                <a:ea typeface="楷体_GB2312" panose="02010609030101010101" pitchFamily="49" charset="-122"/>
              </a:rPr>
              <a:t>并发症被及时发现和处理。</a:t>
            </a:r>
            <a:endParaRPr lang="zh-CN" altLang="en-US" sz="3200"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2948" name="矩形 322569"/>
          <p:cNvSpPr/>
          <p:nvPr/>
        </p:nvSpPr>
        <p:spPr>
          <a:xfrm>
            <a:off x="1484630" y="1023303"/>
            <a:ext cx="8771890" cy="1568450"/>
          </a:xfrm>
          <a:prstGeom prst="rect">
            <a:avLst/>
          </a:prstGeom>
          <a:noFill/>
          <a:ln w="9525">
            <a:noFill/>
          </a:ln>
        </p:spPr>
        <p:txBody>
          <a:bodyPr wrap="square" anchor="ctr" anchorCtr="0">
            <a:spAutoFit/>
          </a:bodyPr>
          <a:p>
            <a:pPr indent="304800" fontAlgn="auto">
              <a:lnSpc>
                <a:spcPct val="150000"/>
              </a:lnSpc>
            </a:pPr>
            <a:r>
              <a:rPr lang="en-US" altLang="zh-CN" sz="3200" dirty="0">
                <a:solidFill>
                  <a:srgbClr val="FF0000"/>
                </a:solidFill>
                <a:latin typeface="楷体_GB2312" panose="02010609030101010101" pitchFamily="49" charset="-122"/>
                <a:ea typeface="楷体_GB2312" panose="02010609030101010101" pitchFamily="49" charset="-122"/>
              </a:rPr>
              <a:t>1.</a:t>
            </a:r>
            <a:r>
              <a:rPr lang="zh-CN" altLang="en-US" sz="3200" dirty="0">
                <a:solidFill>
                  <a:srgbClr val="FF0000"/>
                </a:solidFill>
                <a:latin typeface="楷体_GB2312" panose="02010609030101010101" pitchFamily="49" charset="-122"/>
                <a:ea typeface="楷体_GB2312" panose="02010609030101010101" pitchFamily="49" charset="-122"/>
              </a:rPr>
              <a:t>明显头盆不称者，遵医嘱做好剖宫产准备。</a:t>
            </a:r>
            <a:endParaRPr lang="en-US" altLang="zh-CN" sz="3200" dirty="0">
              <a:solidFill>
                <a:srgbClr val="FF0000"/>
              </a:solidFill>
              <a:latin typeface="楷体_GB2312" panose="02010609030101010101" pitchFamily="49" charset="-122"/>
              <a:ea typeface="楷体_GB2312" panose="02010609030101010101" pitchFamily="49" charset="-122"/>
            </a:endParaRPr>
          </a:p>
          <a:p>
            <a:pPr indent="304800" fontAlgn="auto">
              <a:lnSpc>
                <a:spcPct val="150000"/>
              </a:lnSpc>
            </a:pPr>
            <a:r>
              <a:rPr lang="en-US" altLang="zh-CN" sz="3200" dirty="0">
                <a:solidFill>
                  <a:srgbClr val="FF0000"/>
                </a:solidFill>
                <a:latin typeface="楷体_GB2312" panose="02010609030101010101" pitchFamily="49" charset="-122"/>
                <a:ea typeface="楷体_GB2312" panose="02010609030101010101" pitchFamily="49" charset="-122"/>
              </a:rPr>
              <a:t>2.</a:t>
            </a:r>
            <a:r>
              <a:rPr lang="zh-CN" altLang="en-US" sz="3200" dirty="0">
                <a:solidFill>
                  <a:srgbClr val="FF0000"/>
                </a:solidFill>
                <a:latin typeface="楷体_GB2312" panose="02010609030101010101" pitchFamily="49" charset="-122"/>
                <a:ea typeface="楷体_GB2312" panose="02010609030101010101" pitchFamily="49" charset="-122"/>
              </a:rPr>
              <a:t>轻度头盆不称者，在严密监护下可以试产。</a:t>
            </a:r>
            <a:endParaRPr lang="zh-CN" altLang="en-US" sz="3200" dirty="0">
              <a:latin typeface="楷体_GB2312" panose="02010609030101010101" pitchFamily="49" charset="-122"/>
              <a:ea typeface="楷体_GB2312" panose="02010609030101010101" pitchFamily="49" charset="-122"/>
            </a:endParaRPr>
          </a:p>
        </p:txBody>
      </p:sp>
      <p:sp>
        <p:nvSpPr>
          <p:cNvPr id="83971" name="矩形 373769"/>
          <p:cNvSpPr/>
          <p:nvPr/>
        </p:nvSpPr>
        <p:spPr>
          <a:xfrm>
            <a:off x="1484630" y="2592070"/>
            <a:ext cx="9798685" cy="3565525"/>
          </a:xfrm>
          <a:prstGeom prst="rect">
            <a:avLst/>
          </a:prstGeom>
          <a:solidFill>
            <a:srgbClr val="FFFFCC"/>
          </a:solidFill>
          <a:ln w="9525" cap="flat" cmpd="sng">
            <a:solidFill>
              <a:schemeClr val="tx2"/>
            </a:solidFill>
            <a:prstDash val="solid"/>
            <a:miter/>
            <a:headEnd type="none" w="med" len="med"/>
            <a:tailEnd type="none" w="med" len="med"/>
          </a:ln>
        </p:spPr>
        <p:txBody>
          <a:bodyPr anchor="ctr" anchorCtr="0">
            <a:noAutofit/>
          </a:bodyPr>
          <a:p>
            <a:pPr indent="266700" fontAlgn="auto">
              <a:lnSpc>
                <a:spcPct val="150000"/>
              </a:lnSpc>
            </a:pPr>
            <a:r>
              <a:rPr lang="zh-CN" altLang="en-US" sz="2800" dirty="0">
                <a:latin typeface="楷体_GB2312" panose="02010609030101010101" pitchFamily="49" charset="-122"/>
                <a:ea typeface="楷体_GB2312" panose="02010609030101010101" pitchFamily="49" charset="-122"/>
              </a:rPr>
              <a:t>                  </a:t>
            </a:r>
            <a:r>
              <a:rPr lang="zh-CN" altLang="en-US" sz="2800" dirty="0">
                <a:solidFill>
                  <a:srgbClr val="FF66CC"/>
                </a:solidFill>
                <a:latin typeface="楷体_GB2312" panose="02010609030101010101" pitchFamily="49" charset="-122"/>
                <a:ea typeface="楷体_GB2312" panose="02010609030101010101" pitchFamily="49" charset="-122"/>
              </a:rPr>
              <a:t>试产的方法</a:t>
            </a:r>
            <a:endParaRPr lang="zh-CN" altLang="en-US" sz="2800" dirty="0">
              <a:solidFill>
                <a:srgbClr val="FF66CC"/>
              </a:solidFill>
              <a:latin typeface="楷体_GB2312" panose="02010609030101010101" pitchFamily="49" charset="-122"/>
              <a:ea typeface="楷体_GB2312" panose="02010609030101010101" pitchFamily="49" charset="-122"/>
            </a:endParaRPr>
          </a:p>
          <a:p>
            <a:pPr indent="266700" fontAlgn="auto">
              <a:lnSpc>
                <a:spcPct val="150000"/>
              </a:lnSpc>
            </a:pPr>
            <a:r>
              <a:rPr lang="zh-CN" altLang="en-US" sz="2800" dirty="0">
                <a:latin typeface="楷体_GB2312" panose="02010609030101010101" pitchFamily="49" charset="-122"/>
                <a:ea typeface="楷体_GB2312" panose="02010609030101010101" pitchFamily="49" charset="-122"/>
              </a:rPr>
              <a:t>①试产从宫口开大</a:t>
            </a:r>
            <a:r>
              <a:rPr lang="en-US" altLang="zh-CN" sz="2800" dirty="0">
                <a:latin typeface="楷体_GB2312" panose="02010609030101010101" pitchFamily="49" charset="-122"/>
                <a:ea typeface="楷体_GB2312" panose="02010609030101010101" pitchFamily="49" charset="-122"/>
              </a:rPr>
              <a:t>3</a:t>
            </a:r>
            <a:r>
              <a:rPr lang="zh-CN" altLang="en-US" sz="2800" dirty="0">
                <a:latin typeface="楷体_GB2312" panose="02010609030101010101" pitchFamily="49" charset="-122"/>
                <a:ea typeface="楷体_GB2312" panose="02010609030101010101" pitchFamily="49" charset="-122"/>
              </a:rPr>
              <a:t>～</a:t>
            </a:r>
            <a:r>
              <a:rPr lang="en-US" altLang="zh-CN" sz="2800" dirty="0">
                <a:latin typeface="楷体_GB2312" panose="02010609030101010101" pitchFamily="49" charset="-122"/>
                <a:ea typeface="楷体_GB2312" panose="02010609030101010101" pitchFamily="49" charset="-122"/>
              </a:rPr>
              <a:t>4cm</a:t>
            </a:r>
            <a:r>
              <a:rPr lang="zh-CN" altLang="en-US" sz="2800" dirty="0">
                <a:latin typeface="楷体_GB2312" panose="02010609030101010101" pitchFamily="49" charset="-122"/>
                <a:ea typeface="楷体_GB2312" panose="02010609030101010101" pitchFamily="49" charset="-122"/>
              </a:rPr>
              <a:t>，胎膜已破开始，未破膜者给外</a:t>
            </a:r>
            <a:endParaRPr lang="zh-CN" altLang="en-US" sz="2800" dirty="0">
              <a:latin typeface="楷体_GB2312" panose="02010609030101010101" pitchFamily="49" charset="-122"/>
              <a:ea typeface="楷体_GB2312" panose="02010609030101010101" pitchFamily="49" charset="-122"/>
            </a:endParaRPr>
          </a:p>
          <a:p>
            <a:pPr indent="266700" fontAlgn="auto">
              <a:lnSpc>
                <a:spcPct val="150000"/>
              </a:lnSpc>
            </a:pPr>
            <a:r>
              <a:rPr lang="zh-CN" altLang="en-US" sz="2800" dirty="0">
                <a:latin typeface="楷体_GB2312" panose="02010609030101010101" pitchFamily="49" charset="-122"/>
                <a:ea typeface="楷体_GB2312" panose="02010609030101010101" pitchFamily="49" charset="-122"/>
              </a:rPr>
              <a:t>阴冲洗消毒后行人工破膜术，同时观察羊水量、性状和胎</a:t>
            </a:r>
            <a:endParaRPr lang="zh-CN" altLang="en-US" sz="2800" dirty="0">
              <a:latin typeface="楷体_GB2312" panose="02010609030101010101" pitchFamily="49" charset="-122"/>
              <a:ea typeface="楷体_GB2312" panose="02010609030101010101" pitchFamily="49" charset="-122"/>
            </a:endParaRPr>
          </a:p>
          <a:p>
            <a:pPr indent="266700" fontAlgn="auto">
              <a:lnSpc>
                <a:spcPct val="150000"/>
              </a:lnSpc>
            </a:pPr>
            <a:r>
              <a:rPr lang="zh-CN" altLang="en-US" sz="2800" dirty="0">
                <a:latin typeface="楷体_GB2312" panose="02010609030101010101" pitchFamily="49" charset="-122"/>
                <a:ea typeface="楷体_GB2312" panose="02010609030101010101" pitchFamily="49" charset="-122"/>
              </a:rPr>
              <a:t>心情况；②静脉滴注缩宫素，禁用镇定剂止痛剂，少肛查，禁灌肠；③严密观察</a:t>
            </a:r>
            <a:r>
              <a:rPr lang="en-US" altLang="zh-CN" sz="2800" dirty="0">
                <a:latin typeface="楷体_GB2312" panose="02010609030101010101" pitchFamily="49" charset="-122"/>
                <a:ea typeface="楷体_GB2312" panose="02010609030101010101" pitchFamily="49" charset="-122"/>
              </a:rPr>
              <a:t>2</a:t>
            </a:r>
            <a:r>
              <a:rPr lang="zh-CN" altLang="en-US" sz="2800" dirty="0">
                <a:latin typeface="楷体_GB2312" panose="02010609030101010101" pitchFamily="49" charset="-122"/>
                <a:ea typeface="楷体_GB2312" panose="02010609030101010101" pitchFamily="49" charset="-122"/>
              </a:rPr>
              <a:t>～</a:t>
            </a:r>
            <a:r>
              <a:rPr lang="en-US" altLang="zh-CN" sz="2800" dirty="0">
                <a:latin typeface="楷体_GB2312" panose="02010609030101010101" pitchFamily="49" charset="-122"/>
                <a:ea typeface="楷体_GB2312" panose="02010609030101010101" pitchFamily="49" charset="-122"/>
              </a:rPr>
              <a:t>4h</a:t>
            </a:r>
            <a:r>
              <a:rPr lang="zh-CN" altLang="en-US" sz="2800" dirty="0">
                <a:latin typeface="楷体_GB2312" panose="02010609030101010101" pitchFamily="49" charset="-122"/>
                <a:ea typeface="楷体_GB2312" panose="02010609030101010101" pitchFamily="49" charset="-122"/>
              </a:rPr>
              <a:t>，若胎头仍未入盆，或有胎儿窘迫须行剖宫产者，立即做好手术和抢救新生儿准备。</a:t>
            </a:r>
            <a:endParaRPr lang="zh-CN" altLang="en-US" sz="2800"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4996" name="矩形 376839"/>
          <p:cNvSpPr/>
          <p:nvPr/>
        </p:nvSpPr>
        <p:spPr>
          <a:xfrm>
            <a:off x="838200" y="1373505"/>
            <a:ext cx="10410825" cy="2734945"/>
          </a:xfrm>
          <a:prstGeom prst="rect">
            <a:avLst/>
          </a:prstGeom>
          <a:noFill/>
          <a:ln w="9525">
            <a:noFill/>
          </a:ln>
        </p:spPr>
        <p:txBody>
          <a:bodyPr anchor="ctr" anchorCtr="0">
            <a:noAutofit/>
          </a:bodyPr>
          <a:p>
            <a:pPr indent="304800"/>
            <a:r>
              <a:rPr lang="en-US" altLang="zh-CN" sz="2800" dirty="0">
                <a:solidFill>
                  <a:srgbClr val="FF0000"/>
                </a:solidFill>
                <a:latin typeface="楷体_GB2312" panose="02010609030101010101" pitchFamily="49" charset="-122"/>
                <a:ea typeface="楷体_GB2312" panose="02010609030101010101" pitchFamily="49" charset="-122"/>
              </a:rPr>
              <a:t>  3.</a:t>
            </a:r>
            <a:r>
              <a:rPr lang="zh-CN" altLang="en-US" sz="2800" dirty="0">
                <a:solidFill>
                  <a:srgbClr val="FF0000"/>
                </a:solidFill>
                <a:latin typeface="楷体_GB2312" panose="02010609030101010101" pitchFamily="49" charset="-122"/>
                <a:ea typeface="楷体_GB2312" panose="02010609030101010101" pitchFamily="49" charset="-122"/>
              </a:rPr>
              <a:t>预防感染和出血</a:t>
            </a:r>
            <a:r>
              <a:rPr lang="zh-CN" altLang="en-US" sz="2800" dirty="0">
                <a:latin typeface="楷体_GB2312" panose="02010609030101010101" pitchFamily="49" charset="-122"/>
                <a:ea typeface="楷体_GB2312" panose="02010609030101010101" pitchFamily="49" charset="-122"/>
              </a:rPr>
              <a:t>  </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800" dirty="0">
                <a:latin typeface="楷体_GB2312" panose="02010609030101010101" pitchFamily="49" charset="-122"/>
                <a:ea typeface="楷体_GB2312" panose="02010609030101010101" pitchFamily="49" charset="-122"/>
              </a:rPr>
              <a:t>  </a:t>
            </a:r>
            <a:r>
              <a:rPr lang="zh-CN" altLang="en-US" sz="2400" dirty="0">
                <a:latin typeface="楷体_GB2312" panose="02010609030101010101" pitchFamily="49" charset="-122"/>
                <a:ea typeface="楷体_GB2312" panose="02010609030101010101" pitchFamily="49" charset="-122"/>
              </a:rPr>
              <a:t>破膜超过</a:t>
            </a:r>
            <a:r>
              <a:rPr lang="en-US" altLang="zh-CN" sz="2400" dirty="0">
                <a:latin typeface="楷体_GB2312" panose="02010609030101010101" pitchFamily="49" charset="-122"/>
                <a:ea typeface="楷体_GB2312" panose="02010609030101010101" pitchFamily="49" charset="-122"/>
              </a:rPr>
              <a:t>12</a:t>
            </a:r>
            <a:r>
              <a:rPr lang="zh-CN" altLang="en-US" sz="2400" dirty="0">
                <a:latin typeface="楷体_GB2312" panose="02010609030101010101" pitchFamily="49" charset="-122"/>
                <a:ea typeface="楷体_GB2312" panose="02010609030101010101" pitchFamily="49" charset="-122"/>
              </a:rPr>
              <a:t>小时者遵医嘱给予抗生素，注意会阴消毒，防止生殖道瘘管。</a:t>
            </a:r>
            <a:endParaRPr lang="zh-CN" altLang="en-US" sz="2400" dirty="0">
              <a:latin typeface="楷体_GB2312" panose="02010609030101010101" pitchFamily="49" charset="-122"/>
              <a:ea typeface="楷体_GB2312" panose="02010609030101010101" pitchFamily="49" charset="-122"/>
            </a:endParaRPr>
          </a:p>
          <a:p>
            <a:pPr indent="304800"/>
            <a:r>
              <a:rPr lang="en-US" altLang="zh-CN" sz="2800" dirty="0">
                <a:solidFill>
                  <a:srgbClr val="FF0000"/>
                </a:solidFill>
                <a:latin typeface="楷体_GB2312" panose="02010609030101010101" pitchFamily="49" charset="-122"/>
                <a:ea typeface="楷体_GB2312" panose="02010609030101010101" pitchFamily="49" charset="-122"/>
              </a:rPr>
              <a:t>  4.</a:t>
            </a:r>
            <a:r>
              <a:rPr lang="zh-CN" altLang="en-US" sz="2800" dirty="0">
                <a:solidFill>
                  <a:srgbClr val="FF0000"/>
                </a:solidFill>
                <a:latin typeface="楷体_GB2312" panose="02010609030101010101" pitchFamily="49" charset="-122"/>
                <a:ea typeface="楷体_GB2312" panose="02010609030101010101" pitchFamily="49" charset="-122"/>
              </a:rPr>
              <a:t>新生儿护理</a:t>
            </a:r>
            <a:r>
              <a:rPr lang="zh-CN" altLang="en-US" sz="2800" dirty="0">
                <a:latin typeface="楷体_GB2312" panose="02010609030101010101" pitchFamily="49" charset="-122"/>
                <a:ea typeface="楷体_GB2312" panose="02010609030101010101" pitchFamily="49" charset="-122"/>
              </a:rPr>
              <a:t>  </a:t>
            </a:r>
            <a:endParaRPr lang="zh-CN" altLang="en-US" sz="2800" dirty="0">
              <a:latin typeface="楷体_GB2312" panose="02010609030101010101" pitchFamily="49" charset="-122"/>
              <a:ea typeface="楷体_GB2312" panose="02010609030101010101" pitchFamily="49" charset="-122"/>
            </a:endParaRPr>
          </a:p>
          <a:p>
            <a:pPr indent="304800"/>
            <a:r>
              <a:rPr lang="zh-CN" altLang="en-US" sz="2400" dirty="0">
                <a:latin typeface="楷体_GB2312" panose="02010609030101010101" pitchFamily="49" charset="-122"/>
                <a:ea typeface="楷体_GB2312" panose="02010609030101010101" pitchFamily="49" charset="-122"/>
              </a:rPr>
              <a:t>新生儿按照手术产新生儿处理。</a:t>
            </a:r>
            <a:endParaRPr lang="zh-CN" altLang="zh-CN" sz="2800"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护理评价</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6020" name="矩形 327688"/>
          <p:cNvSpPr/>
          <p:nvPr/>
        </p:nvSpPr>
        <p:spPr>
          <a:xfrm>
            <a:off x="838200" y="1624330"/>
            <a:ext cx="10250805" cy="4136390"/>
          </a:xfrm>
          <a:prstGeom prst="rect">
            <a:avLst/>
          </a:prstGeom>
          <a:noFill/>
          <a:ln w="9525">
            <a:noFill/>
          </a:ln>
        </p:spPr>
        <p:txBody>
          <a:bodyPr anchor="t" anchorCtr="0">
            <a:noAutofit/>
          </a:bodyPr>
          <a:p>
            <a:pPr indent="0" fontAlgn="auto">
              <a:lnSpc>
                <a:spcPct val="150000"/>
              </a:lnSpc>
            </a:pPr>
            <a:r>
              <a:rPr lang="en-US" altLang="zh-CN" sz="3200" dirty="0">
                <a:latin typeface="楷体_GB2312" panose="02010609030101010101" pitchFamily="49" charset="-122"/>
                <a:ea typeface="楷体_GB2312" panose="02010609030101010101" pitchFamily="49" charset="-122"/>
              </a:rPr>
              <a:t>   1.</a:t>
            </a:r>
            <a:r>
              <a:rPr lang="zh-CN" altLang="en-US" sz="3200" dirty="0">
                <a:latin typeface="Arial" panose="020B0604020202020204" pitchFamily="34" charset="0"/>
                <a:ea typeface="楷体_GB2312" panose="02010609030101010101" pitchFamily="49" charset="-122"/>
              </a:rPr>
              <a:t>产妇能否配合实施处理方案，母儿是否平安度过分娩过程。 </a:t>
            </a:r>
            <a:endParaRPr lang="zh-CN" altLang="en-US" sz="3200" dirty="0">
              <a:latin typeface="Arial" panose="020B0604020202020204" pitchFamily="34" charset="0"/>
              <a:ea typeface="楷体_GB2312" panose="02010609030101010101" pitchFamily="49" charset="-122"/>
            </a:endParaRPr>
          </a:p>
          <a:p>
            <a:pPr indent="0" fontAlgn="auto">
              <a:lnSpc>
                <a:spcPct val="150000"/>
              </a:lnSpc>
            </a:pPr>
            <a:r>
              <a:rPr lang="en-US" altLang="zh-CN" sz="3200" dirty="0">
                <a:latin typeface="楷体_GB2312" panose="02010609030101010101" pitchFamily="49" charset="-122"/>
                <a:ea typeface="楷体_GB2312" panose="02010609030101010101" pitchFamily="49" charset="-122"/>
              </a:rPr>
              <a:t>   2.</a:t>
            </a:r>
            <a:r>
              <a:rPr lang="zh-CN" altLang="en-US" sz="3200" dirty="0">
                <a:latin typeface="Arial" panose="020B0604020202020204" pitchFamily="34" charset="0"/>
                <a:ea typeface="楷体_GB2312" panose="02010609030101010101" pitchFamily="49" charset="-122"/>
              </a:rPr>
              <a:t>胎儿窘迫、新生儿窒息是否及时发现并纠正。</a:t>
            </a:r>
            <a:endParaRPr lang="zh-CN" altLang="en-US" sz="3200" dirty="0">
              <a:latin typeface="Arial" panose="020B0604020202020204" pitchFamily="34" charset="0"/>
              <a:ea typeface="楷体_GB2312" panose="02010609030101010101" pitchFamily="49" charset="-122"/>
            </a:endParaRPr>
          </a:p>
          <a:p>
            <a:pPr indent="0" fontAlgn="auto">
              <a:lnSpc>
                <a:spcPct val="150000"/>
              </a:lnSpc>
            </a:pPr>
            <a:r>
              <a:rPr lang="en-US" altLang="zh-CN" sz="3200" dirty="0">
                <a:latin typeface="楷体_GB2312" panose="02010609030101010101" pitchFamily="49" charset="-122"/>
                <a:ea typeface="楷体_GB2312" panose="02010609030101010101" pitchFamily="49" charset="-122"/>
              </a:rPr>
              <a:t>  3.</a:t>
            </a:r>
            <a:r>
              <a:rPr lang="zh-CN" altLang="en-US" sz="3200" dirty="0">
                <a:latin typeface="Arial" panose="020B0604020202020204" pitchFamily="34" charset="0"/>
                <a:ea typeface="楷体_GB2312" panose="02010609030101010101" pitchFamily="49" charset="-122"/>
              </a:rPr>
              <a:t>产妇产后体温、恶露、白细胞计数是否在正常范围，感染是否得到有效预防和控制，伤口是否按期愈合。</a:t>
            </a:r>
            <a:endParaRPr lang="zh-CN" altLang="en-US" sz="3200" dirty="0">
              <a:latin typeface="Arial" panose="020B0604020202020204" pitchFamily="34" charset="0"/>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产力异常</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胎儿异常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87044" name="矩形 328722"/>
          <p:cNvSpPr/>
          <p:nvPr/>
        </p:nvSpPr>
        <p:spPr>
          <a:xfrm>
            <a:off x="872490" y="1981200"/>
            <a:ext cx="9912985" cy="3096895"/>
          </a:xfrm>
          <a:prstGeom prst="rect">
            <a:avLst/>
          </a:prstGeom>
          <a:noFill/>
          <a:ln w="9525" cap="flat" cmpd="sng">
            <a:solidFill>
              <a:srgbClr val="0066FF"/>
            </a:solidFill>
            <a:prstDash val="solid"/>
            <a:miter/>
            <a:headEnd type="none" w="med" len="med"/>
            <a:tailEnd type="none" w="med" len="med"/>
          </a:ln>
        </p:spPr>
        <p:txBody>
          <a:bodyPr wrap="none" anchor="t" anchorCtr="0">
            <a:noAutofit/>
          </a:bodyPr>
          <a:p>
            <a:pPr indent="0" fontAlgn="auto">
              <a:lnSpc>
                <a:spcPct val="150000"/>
              </a:lnSpc>
            </a:pPr>
            <a:r>
              <a:rPr lang="zh-CN" altLang="en-US" sz="2800" dirty="0">
                <a:latin typeface="Arial" panose="020B0604020202020204" pitchFamily="34" charset="0"/>
                <a:ea typeface="楷体_GB2312" panose="02010609030101010101" pitchFamily="49" charset="-122"/>
              </a:rPr>
              <a:t>      </a:t>
            </a:r>
            <a:r>
              <a:rPr lang="zh-CN" altLang="en-US" sz="3200" dirty="0">
                <a:latin typeface="Arial" panose="020B0604020202020204" pitchFamily="34" charset="0"/>
                <a:ea typeface="楷体_GB2312" panose="02010609030101010101" pitchFamily="49" charset="-122"/>
              </a:rPr>
              <a:t> 胎儿异常包括胎位异常和胎儿发育异常。除枕前位</a:t>
            </a:r>
            <a:endParaRPr lang="zh-CN" altLang="en-US" sz="3200" dirty="0">
              <a:latin typeface="Arial" panose="020B0604020202020204" pitchFamily="34" charset="0"/>
              <a:ea typeface="楷体_GB2312" panose="02010609030101010101" pitchFamily="49" charset="-122"/>
            </a:endParaRPr>
          </a:p>
          <a:p>
            <a:pPr indent="0" fontAlgn="auto">
              <a:lnSpc>
                <a:spcPct val="150000"/>
              </a:lnSpc>
            </a:pPr>
            <a:r>
              <a:rPr lang="zh-CN" altLang="en-US" sz="3200" dirty="0">
                <a:latin typeface="Arial" panose="020B0604020202020204" pitchFamily="34" charset="0"/>
                <a:ea typeface="楷体_GB2312" panose="02010609030101010101" pitchFamily="49" charset="-122"/>
              </a:rPr>
              <a:t>为正常胎位以外，其他胎位均为异常胎位，可致难产。</a:t>
            </a:r>
            <a:endParaRPr lang="zh-CN" altLang="en-US" sz="3200" dirty="0">
              <a:latin typeface="Arial" panose="020B0604020202020204" pitchFamily="34" charset="0"/>
              <a:ea typeface="楷体_GB2312" panose="02010609030101010101" pitchFamily="49" charset="-122"/>
            </a:endParaRPr>
          </a:p>
          <a:p>
            <a:pPr indent="0" fontAlgn="auto">
              <a:lnSpc>
                <a:spcPct val="150000"/>
              </a:lnSpc>
            </a:pPr>
            <a:r>
              <a:rPr lang="zh-CN" altLang="en-US" sz="3200" dirty="0">
                <a:latin typeface="Arial" panose="020B0604020202020204" pitchFamily="34" charset="0"/>
                <a:ea typeface="楷体_GB2312" panose="02010609030101010101" pitchFamily="49" charset="-122"/>
              </a:rPr>
              <a:t>胎位异常临床常见持续性枕后位或枕横位以及臀位。</a:t>
            </a:r>
            <a:endParaRPr lang="zh-CN" altLang="en-US" sz="3200" dirty="0">
              <a:latin typeface="Arial" panose="020B0604020202020204" pitchFamily="34" charset="0"/>
              <a:ea typeface="楷体_GB2312" panose="02010609030101010101" pitchFamily="49" charset="-122"/>
            </a:endParaRPr>
          </a:p>
          <a:p>
            <a:pPr indent="0" fontAlgn="auto">
              <a:lnSpc>
                <a:spcPct val="150000"/>
              </a:lnSpc>
            </a:pPr>
            <a:r>
              <a:rPr lang="zh-CN" altLang="en-US" sz="3200" dirty="0">
                <a:latin typeface="Arial" panose="020B0604020202020204" pitchFamily="34" charset="0"/>
                <a:ea typeface="楷体_GB2312" panose="02010609030101010101" pitchFamily="49" charset="-122"/>
              </a:rPr>
              <a:t>胎儿发育异常常见巨大儿和脑积水。</a:t>
            </a:r>
            <a:endParaRPr lang="zh-CN" altLang="en-US" sz="3200" dirty="0">
              <a:latin typeface="Arial" panose="020B0604020202020204" pitchFamily="34" charset="0"/>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838200" y="1600200"/>
            <a:ext cx="10377170" cy="3203669"/>
            <a:chOff x="1320" y="2520"/>
            <a:chExt cx="11400" cy="4727"/>
          </a:xfrm>
        </p:grpSpPr>
        <p:sp>
          <p:nvSpPr>
            <p:cNvPr id="88068" name="矩形 329736"/>
            <p:cNvSpPr/>
            <p:nvPr/>
          </p:nvSpPr>
          <p:spPr>
            <a:xfrm>
              <a:off x="1320" y="2520"/>
              <a:ext cx="3666" cy="861"/>
            </a:xfrm>
            <a:prstGeom prst="rect">
              <a:avLst/>
            </a:prstGeom>
            <a:noFill/>
            <a:ln w="9525">
              <a:noFill/>
            </a:ln>
          </p:spPr>
          <p:txBody>
            <a:bodyPr wrap="square" anchor="t" anchorCtr="0">
              <a:spAutoFit/>
            </a:bodyPr>
            <a:p>
              <a:r>
                <a:rPr lang="zh-CN" altLang="en-US" sz="3200" dirty="0">
                  <a:solidFill>
                    <a:srgbClr val="FF0000"/>
                  </a:solidFill>
                  <a:latin typeface="Arial" panose="020B0604020202020204" pitchFamily="34" charset="0"/>
                  <a:ea typeface="楷体_GB2312" panose="02010609030101010101" pitchFamily="49" charset="-122"/>
                </a:rPr>
                <a:t>（一）健康史</a:t>
              </a:r>
              <a:endParaRPr lang="zh-CN" altLang="en-US" sz="3200" dirty="0">
                <a:solidFill>
                  <a:srgbClr val="FF0000"/>
                </a:solidFill>
                <a:latin typeface="Arial" panose="020B0604020202020204" pitchFamily="34" charset="0"/>
                <a:ea typeface="楷体_GB2312" panose="02010609030101010101" pitchFamily="49" charset="-122"/>
              </a:endParaRPr>
            </a:p>
          </p:txBody>
        </p:sp>
        <p:sp>
          <p:nvSpPr>
            <p:cNvPr id="88069" name="矩形 329737"/>
            <p:cNvSpPr/>
            <p:nvPr/>
          </p:nvSpPr>
          <p:spPr>
            <a:xfrm>
              <a:off x="1560" y="3480"/>
              <a:ext cx="11160" cy="3767"/>
            </a:xfrm>
            <a:prstGeom prst="rect">
              <a:avLst/>
            </a:prstGeom>
            <a:noFill/>
            <a:ln w="9525">
              <a:noFill/>
            </a:ln>
          </p:spPr>
          <p:txBody>
            <a:bodyPr anchor="t" anchorCtr="0">
              <a:spAutoFit/>
            </a:bodyPr>
            <a:p>
              <a:r>
                <a:rPr lang="en-US" altLang="zh-CN" sz="3200" dirty="0">
                  <a:latin typeface="楷体_GB2312" panose="02010609030101010101" pitchFamily="49" charset="-122"/>
                  <a:ea typeface="楷体_GB2312" panose="02010609030101010101" pitchFamily="49" charset="-122"/>
                </a:rPr>
                <a:t>   1.</a:t>
              </a:r>
              <a:r>
                <a:rPr lang="zh-CN" altLang="en-US" sz="3200" dirty="0">
                  <a:latin typeface="楷体_GB2312" panose="02010609030101010101" pitchFamily="49" charset="-122"/>
                  <a:ea typeface="楷体_GB2312" panose="02010609030101010101" pitchFamily="49" charset="-122"/>
                </a:rPr>
                <a:t>结合产前检查资料及住院检查情况，重点评估身高、骨盆测量值、胎方位、估计胎儿大小、羊水量，有</a:t>
              </a:r>
              <a:r>
                <a:rPr lang="en-US" altLang="zh-CN" sz="3200" dirty="0">
                  <a:latin typeface="楷体_GB2312" panose="02010609030101010101" pitchFamily="49" charset="-122"/>
                  <a:ea typeface="楷体_GB2312" panose="02010609030101010101" pitchFamily="49" charset="-122"/>
                </a:rPr>
                <a:t>    </a:t>
              </a:r>
              <a:r>
                <a:rPr lang="zh-CN" altLang="en-US" sz="3200" dirty="0">
                  <a:latin typeface="楷体_GB2312" panose="02010609030101010101" pitchFamily="49" charset="-122"/>
                  <a:ea typeface="楷体_GB2312" panose="02010609030101010101" pitchFamily="49" charset="-122"/>
                </a:rPr>
                <a:t>无前置胎盘、糖尿病史，是否过期妊娠。</a:t>
              </a:r>
              <a:endParaRPr lang="zh-CN" altLang="en-US" sz="3200" dirty="0">
                <a:latin typeface="楷体_GB2312" panose="02010609030101010101" pitchFamily="49" charset="-122"/>
                <a:ea typeface="楷体_GB2312" panose="02010609030101010101" pitchFamily="49" charset="-122"/>
              </a:endParaRPr>
            </a:p>
            <a:p>
              <a:r>
                <a:rPr lang="en-US" altLang="zh-CN" sz="3200" dirty="0">
                  <a:latin typeface="楷体_GB2312" panose="02010609030101010101" pitchFamily="49" charset="-122"/>
                  <a:ea typeface="楷体_GB2312" panose="02010609030101010101" pitchFamily="49" charset="-122"/>
                </a:rPr>
                <a:t>   2.</a:t>
              </a:r>
              <a:r>
                <a:rPr lang="zh-CN" altLang="en-US" sz="3200" dirty="0">
                  <a:latin typeface="楷体_GB2312" panose="02010609030101010101" pitchFamily="49" charset="-122"/>
                  <a:ea typeface="楷体_GB2312" panose="02010609030101010101" pitchFamily="49" charset="-122"/>
                </a:rPr>
                <a:t>了解既往或家族史有无巨大儿或畸形儿的分娩史。</a:t>
              </a:r>
              <a:endParaRPr lang="zh-CN" altLang="en-US" sz="3200" dirty="0">
                <a:latin typeface="楷体_GB2312" panose="02010609030101010101" pitchFamily="49" charset="-122"/>
                <a:ea typeface="楷体_GB2312" panose="02010609030101010101" pitchFamily="49" charset="-122"/>
              </a:endParaRPr>
            </a:p>
            <a:p>
              <a:r>
                <a:rPr lang="en-US" altLang="zh-CN" sz="3200" dirty="0">
                  <a:latin typeface="楷体_GB2312" panose="02010609030101010101" pitchFamily="49" charset="-122"/>
                  <a:ea typeface="楷体_GB2312" panose="02010609030101010101" pitchFamily="49" charset="-122"/>
                </a:rPr>
                <a:t>   3.</a:t>
              </a:r>
              <a:r>
                <a:rPr lang="zh-CN" altLang="en-US" sz="3200" dirty="0">
                  <a:latin typeface="楷体_GB2312" panose="02010609030101010101" pitchFamily="49" charset="-122"/>
                  <a:ea typeface="楷体_GB2312" panose="02010609030101010101" pitchFamily="49" charset="-122"/>
                </a:rPr>
                <a:t>评估产程进展和胎头下降情况。</a:t>
              </a:r>
              <a:endParaRPr lang="zh-CN" altLang="en-US" sz="3200" dirty="0">
                <a:latin typeface="楷体_GB2312" panose="02010609030101010101" pitchFamily="49" charset="-122"/>
                <a:ea typeface="楷体_GB2312" panose="0201060903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1089660" y="1299210"/>
            <a:ext cx="9721850" cy="4860290"/>
            <a:chOff x="360" y="720"/>
            <a:chExt cx="13560" cy="8980"/>
          </a:xfrm>
        </p:grpSpPr>
        <p:pic>
          <p:nvPicPr>
            <p:cNvPr id="89089" name="图片 330782" descr="tw"/>
            <p:cNvPicPr>
              <a:picLocks noChangeAspect="1"/>
            </p:cNvPicPr>
            <p:nvPr/>
          </p:nvPicPr>
          <p:blipFill>
            <a:blip r:embed="rId3"/>
            <a:stretch>
              <a:fillRect/>
            </a:stretch>
          </p:blipFill>
          <p:spPr>
            <a:xfrm>
              <a:off x="7440" y="6240"/>
              <a:ext cx="3088" cy="3360"/>
            </a:xfrm>
            <a:prstGeom prst="rect">
              <a:avLst/>
            </a:prstGeom>
            <a:noFill/>
            <a:ln w="9525">
              <a:noFill/>
            </a:ln>
          </p:spPr>
        </p:pic>
        <p:pic>
          <p:nvPicPr>
            <p:cNvPr id="89090" name="图片 330781" descr="lop"/>
            <p:cNvPicPr>
              <a:picLocks noChangeAspect="1"/>
            </p:cNvPicPr>
            <p:nvPr/>
          </p:nvPicPr>
          <p:blipFill>
            <a:blip r:embed="rId4"/>
            <a:stretch>
              <a:fillRect/>
            </a:stretch>
          </p:blipFill>
          <p:spPr>
            <a:xfrm>
              <a:off x="2880" y="6360"/>
              <a:ext cx="3175" cy="3340"/>
            </a:xfrm>
            <a:prstGeom prst="rect">
              <a:avLst/>
            </a:prstGeom>
            <a:noFill/>
            <a:ln w="9525">
              <a:noFill/>
            </a:ln>
          </p:spPr>
        </p:pic>
        <p:sp>
          <p:nvSpPr>
            <p:cNvPr id="89093" name="矩形 330760"/>
            <p:cNvSpPr/>
            <p:nvPr/>
          </p:nvSpPr>
          <p:spPr>
            <a:xfrm>
              <a:off x="1440" y="1163"/>
              <a:ext cx="4800" cy="964"/>
            </a:xfrm>
            <a:prstGeom prst="rect">
              <a:avLst/>
            </a:prstGeom>
            <a:noFill/>
            <a:ln w="9525">
              <a:noFill/>
            </a:ln>
          </p:spPr>
          <p:txBody>
            <a:bodyPr anchor="t" anchorCtr="0">
              <a:spAutoFit/>
            </a:bodyPr>
            <a:p>
              <a:r>
                <a:rPr lang="zh-CN" altLang="en-US" sz="2800" dirty="0">
                  <a:solidFill>
                    <a:srgbClr val="FF0000"/>
                  </a:solidFill>
                  <a:latin typeface="Arial" panose="020B0604020202020204" pitchFamily="34" charset="0"/>
                  <a:ea typeface="楷体_GB2312" panose="02010609030101010101" pitchFamily="49" charset="-122"/>
                </a:rPr>
                <a:t>（二）身体状况</a:t>
              </a:r>
              <a:endParaRPr lang="zh-CN" altLang="en-US" sz="2800" dirty="0">
                <a:solidFill>
                  <a:srgbClr val="FF0000"/>
                </a:solidFill>
                <a:latin typeface="Arial" panose="020B0604020202020204" pitchFamily="34" charset="0"/>
                <a:ea typeface="楷体_GB2312" panose="02010609030101010101" pitchFamily="49" charset="-122"/>
              </a:endParaRPr>
            </a:p>
          </p:txBody>
        </p:sp>
        <p:sp>
          <p:nvSpPr>
            <p:cNvPr id="89094" name="矩形 330761"/>
            <p:cNvSpPr/>
            <p:nvPr/>
          </p:nvSpPr>
          <p:spPr>
            <a:xfrm>
              <a:off x="840" y="2040"/>
              <a:ext cx="7220" cy="964"/>
            </a:xfrm>
            <a:prstGeom prst="rect">
              <a:avLst/>
            </a:prstGeom>
            <a:noFill/>
            <a:ln w="9525">
              <a:noFill/>
            </a:ln>
          </p:spPr>
          <p:txBody>
            <a:bodyPr wrap="square" anchor="t" anchorCtr="0">
              <a:spAutoFit/>
            </a:bodyPr>
            <a:p>
              <a:pPr>
                <a:spcBef>
                  <a:spcPct val="20000"/>
                </a:spcBef>
                <a:buClr>
                  <a:srgbClr val="CC9900"/>
                </a:buClr>
                <a:buSzPct val="65000"/>
                <a:buFont typeface="Wingdings" panose="05000000000000000000" pitchFamily="2" charset="2"/>
              </a:pPr>
              <a:r>
                <a:rPr lang="en-US" altLang="zh-CN" sz="2800" dirty="0">
                  <a:solidFill>
                    <a:srgbClr val="006633"/>
                  </a:solidFill>
                  <a:latin typeface="楷体_GB2312" panose="02010609030101010101" pitchFamily="49" charset="-122"/>
                  <a:ea typeface="楷体_GB2312" panose="02010609030101010101" pitchFamily="49" charset="-122"/>
                </a:rPr>
                <a:t>1.</a:t>
              </a:r>
              <a:r>
                <a:rPr lang="zh-CN" altLang="en-US" sz="2800" dirty="0">
                  <a:solidFill>
                    <a:srgbClr val="006633"/>
                  </a:solidFill>
                  <a:latin typeface="楷体_GB2312" panose="02010609030101010101" pitchFamily="49" charset="-122"/>
                  <a:ea typeface="楷体_GB2312" panose="02010609030101010101" pitchFamily="49" charset="-122"/>
                </a:rPr>
                <a:t>常见胎位异常的身体评估</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89095" name="矩形 330763"/>
            <p:cNvSpPr/>
            <p:nvPr/>
          </p:nvSpPr>
          <p:spPr>
            <a:xfrm>
              <a:off x="10800" y="3720"/>
              <a:ext cx="3120" cy="2160"/>
            </a:xfrm>
            <a:prstGeom prst="rect">
              <a:avLst/>
            </a:prstGeom>
            <a:noFill/>
            <a:ln w="9525">
              <a:noFill/>
            </a:ln>
          </p:spPr>
          <p:txBody>
            <a:bodyPr anchor="t" anchorCtr="0"/>
            <a:p>
              <a:pPr>
                <a:spcBef>
                  <a:spcPct val="20000"/>
                </a:spcBef>
                <a:buClr>
                  <a:srgbClr val="CC9900"/>
                </a:buClr>
                <a:buSzPct val="65000"/>
              </a:pPr>
              <a:r>
                <a:rPr lang="zh-CN" altLang="en-US" sz="2000" dirty="0">
                  <a:latin typeface="Arial" panose="020B0604020202020204" pitchFamily="34" charset="0"/>
                  <a:ea typeface="楷体_GB2312" panose="02010609030101010101" pitchFamily="49" charset="-122"/>
                </a:rPr>
                <a:t>宫颈水肿、产程延长、产妇疲劳、胎儿宫内窘迫、产后出血和感染</a:t>
              </a:r>
              <a:endParaRPr lang="zh-CN" altLang="en-US" sz="2000" dirty="0">
                <a:latin typeface="Arial" panose="020B0604020202020204" pitchFamily="34" charset="0"/>
                <a:ea typeface="楷体_GB2312" panose="02010609030101010101" pitchFamily="49" charset="-122"/>
              </a:endParaRPr>
            </a:p>
          </p:txBody>
        </p:sp>
        <p:sp>
          <p:nvSpPr>
            <p:cNvPr id="89096" name="矩形 330764"/>
            <p:cNvSpPr/>
            <p:nvPr/>
          </p:nvSpPr>
          <p:spPr>
            <a:xfrm>
              <a:off x="8160" y="3720"/>
              <a:ext cx="2640" cy="1800"/>
            </a:xfrm>
            <a:prstGeom prst="rect">
              <a:avLst/>
            </a:prstGeom>
            <a:noFill/>
            <a:ln w="9525">
              <a:noFill/>
            </a:ln>
          </p:spPr>
          <p:txBody>
            <a:bodyPr anchor="t" anchorCtr="0"/>
            <a:p>
              <a:pPr>
                <a:spcBef>
                  <a:spcPct val="20000"/>
                </a:spcBef>
                <a:buClr>
                  <a:srgbClr val="CC9900"/>
                </a:buClr>
                <a:buSzPct val="65000"/>
              </a:pPr>
              <a:r>
                <a:rPr lang="zh-CN" altLang="en-US" sz="2000" dirty="0">
                  <a:latin typeface="Arial" panose="020B0604020202020204" pitchFamily="34" charset="0"/>
                  <a:ea typeface="楷体_GB2312" panose="02010609030101010101" pitchFamily="49" charset="-122"/>
                </a:rPr>
                <a:t>可准确判定产程进展及胎方位</a:t>
              </a:r>
              <a:endParaRPr lang="zh-CN" altLang="en-US" sz="2000" dirty="0">
                <a:latin typeface="Arial" panose="020B0604020202020204" pitchFamily="34" charset="0"/>
                <a:ea typeface="楷体_GB2312" panose="02010609030101010101" pitchFamily="49" charset="-122"/>
              </a:endParaRPr>
            </a:p>
            <a:p>
              <a:pPr>
                <a:spcBef>
                  <a:spcPct val="20000"/>
                </a:spcBef>
                <a:buClr>
                  <a:srgbClr val="CC9900"/>
                </a:buClr>
                <a:buSzPct val="65000"/>
              </a:pPr>
              <a:endParaRPr lang="zh-CN" altLang="en-US" sz="2000" dirty="0">
                <a:latin typeface="Arial" panose="020B0604020202020204" pitchFamily="34" charset="0"/>
                <a:ea typeface="楷体_GB2312" panose="02010609030101010101" pitchFamily="49" charset="-122"/>
              </a:endParaRPr>
            </a:p>
          </p:txBody>
        </p:sp>
        <p:sp>
          <p:nvSpPr>
            <p:cNvPr id="89097" name="矩形 330765"/>
            <p:cNvSpPr/>
            <p:nvPr/>
          </p:nvSpPr>
          <p:spPr>
            <a:xfrm>
              <a:off x="4928" y="3720"/>
              <a:ext cx="3112" cy="2520"/>
            </a:xfrm>
            <a:prstGeom prst="rect">
              <a:avLst/>
            </a:prstGeom>
            <a:noFill/>
            <a:ln w="9525">
              <a:noFill/>
            </a:ln>
          </p:spPr>
          <p:txBody>
            <a:bodyPr anchor="t" anchorCtr="0"/>
            <a:p>
              <a:pPr>
                <a:spcBef>
                  <a:spcPct val="20000"/>
                </a:spcBef>
                <a:buClr>
                  <a:srgbClr val="CC9900"/>
                </a:buClr>
                <a:buSzPct val="65000"/>
              </a:pPr>
              <a:r>
                <a:rPr lang="zh-CN" altLang="en-US" sz="2000" dirty="0">
                  <a:latin typeface="Arial" panose="020B0604020202020204" pitchFamily="34" charset="0"/>
                  <a:ea typeface="楷体_GB2312" panose="02010609030101010101" pitchFamily="49" charset="-122"/>
                </a:rPr>
                <a:t>先露为头，胎背偏向母体后方或侧方</a:t>
              </a:r>
              <a:endParaRPr lang="zh-CN" altLang="en-US" sz="2000" dirty="0">
                <a:latin typeface="Arial" panose="020B0604020202020204" pitchFamily="34" charset="0"/>
                <a:ea typeface="楷体_GB2312" panose="02010609030101010101" pitchFamily="49" charset="-122"/>
              </a:endParaRPr>
            </a:p>
            <a:p>
              <a:pPr>
                <a:spcBef>
                  <a:spcPct val="20000"/>
                </a:spcBef>
                <a:buClr>
                  <a:srgbClr val="CC9900"/>
                </a:buClr>
                <a:buSzPct val="65000"/>
              </a:pPr>
              <a:endParaRPr lang="zh-CN" altLang="en-US" sz="1600" dirty="0">
                <a:latin typeface="Arial" panose="020B0604020202020204" pitchFamily="34" charset="0"/>
                <a:ea typeface="楷体_GB2312" panose="02010609030101010101" pitchFamily="49" charset="-122"/>
              </a:endParaRPr>
            </a:p>
            <a:p>
              <a:pPr>
                <a:spcBef>
                  <a:spcPct val="20000"/>
                </a:spcBef>
                <a:buClr>
                  <a:srgbClr val="CC9900"/>
                </a:buClr>
                <a:buSzPct val="65000"/>
              </a:pPr>
              <a:endParaRPr lang="zh-CN" altLang="en-US" sz="1600" dirty="0">
                <a:latin typeface="Arial" panose="020B0604020202020204" pitchFamily="34" charset="0"/>
                <a:ea typeface="楷体_GB2312" panose="02010609030101010101" pitchFamily="49" charset="-122"/>
              </a:endParaRPr>
            </a:p>
          </p:txBody>
        </p:sp>
        <p:sp>
          <p:nvSpPr>
            <p:cNvPr id="89098" name="矩形 330766"/>
            <p:cNvSpPr/>
            <p:nvPr/>
          </p:nvSpPr>
          <p:spPr>
            <a:xfrm>
              <a:off x="2063" y="3720"/>
              <a:ext cx="2857" cy="2640"/>
            </a:xfrm>
            <a:prstGeom prst="rect">
              <a:avLst/>
            </a:prstGeom>
            <a:noFill/>
            <a:ln w="9525">
              <a:noFill/>
            </a:ln>
          </p:spPr>
          <p:txBody>
            <a:bodyPr anchor="t" anchorCtr="0"/>
            <a:p>
              <a:pPr>
                <a:spcBef>
                  <a:spcPct val="20000"/>
                </a:spcBef>
                <a:buClr>
                  <a:srgbClr val="CC9900"/>
                </a:buClr>
                <a:buSzPct val="65000"/>
              </a:pPr>
              <a:r>
                <a:rPr lang="zh-CN" altLang="en-US" sz="2000" dirty="0">
                  <a:latin typeface="Arial" panose="020B0604020202020204" pitchFamily="34" charset="0"/>
                  <a:ea typeface="楷体_GB2312" panose="02010609030101010101" pitchFamily="49" charset="-122"/>
                </a:rPr>
                <a:t>产妇自觉肛门坠胀及排便感，宫口尚未开全而过早屏气用力</a:t>
              </a:r>
              <a:endParaRPr lang="zh-CN" altLang="en-US" sz="2000" dirty="0">
                <a:latin typeface="Arial" panose="020B0604020202020204" pitchFamily="34" charset="0"/>
                <a:ea typeface="楷体_GB2312" panose="02010609030101010101" pitchFamily="49" charset="-122"/>
              </a:endParaRPr>
            </a:p>
          </p:txBody>
        </p:sp>
        <p:sp>
          <p:nvSpPr>
            <p:cNvPr id="89099" name="矩形 330767"/>
            <p:cNvSpPr/>
            <p:nvPr/>
          </p:nvSpPr>
          <p:spPr>
            <a:xfrm>
              <a:off x="360" y="3840"/>
              <a:ext cx="1680" cy="1890"/>
            </a:xfrm>
            <a:prstGeom prst="rect">
              <a:avLst/>
            </a:prstGeom>
            <a:noFill/>
            <a:ln w="9525">
              <a:noFill/>
            </a:ln>
          </p:spPr>
          <p:txBody>
            <a:bodyPr anchor="t" anchorCtr="0"/>
            <a:p>
              <a:pPr>
                <a:spcBef>
                  <a:spcPct val="20000"/>
                </a:spcBef>
                <a:buClr>
                  <a:srgbClr val="CC9900"/>
                </a:buClr>
                <a:buSzPct val="65000"/>
              </a:pPr>
              <a:r>
                <a:rPr lang="zh-CN" altLang="en-US" sz="2000" dirty="0">
                  <a:solidFill>
                    <a:srgbClr val="FF0000"/>
                  </a:solidFill>
                  <a:latin typeface="Arial" panose="020B0604020202020204" pitchFamily="34" charset="0"/>
                  <a:ea typeface="楷体_GB2312" panose="02010609030101010101" pitchFamily="49" charset="-122"/>
                </a:rPr>
                <a:t>持续性枕后位、枕横位</a:t>
              </a:r>
              <a:endParaRPr lang="zh-CN" altLang="en-US" sz="2000" dirty="0">
                <a:solidFill>
                  <a:srgbClr val="FF0000"/>
                </a:solidFill>
                <a:latin typeface="Arial" panose="020B0604020202020204" pitchFamily="34" charset="0"/>
                <a:ea typeface="楷体_GB2312" panose="02010609030101010101" pitchFamily="49" charset="-122"/>
              </a:endParaRPr>
            </a:p>
          </p:txBody>
        </p:sp>
        <p:sp>
          <p:nvSpPr>
            <p:cNvPr id="89105" name="直接连接符 330773"/>
            <p:cNvSpPr/>
            <p:nvPr/>
          </p:nvSpPr>
          <p:spPr>
            <a:xfrm>
              <a:off x="480" y="3000"/>
              <a:ext cx="13440" cy="0"/>
            </a:xfrm>
            <a:prstGeom prst="line">
              <a:avLst/>
            </a:prstGeom>
            <a:ln w="28575" cap="flat" cmpd="sng">
              <a:solidFill>
                <a:srgbClr val="000000"/>
              </a:solidFill>
              <a:prstDash val="solid"/>
              <a:round/>
              <a:headEnd type="none" w="med" len="med"/>
              <a:tailEnd type="none" w="med" len="med"/>
            </a:ln>
          </p:spPr>
        </p:sp>
        <p:sp>
          <p:nvSpPr>
            <p:cNvPr id="89106" name="直接连接符 330774"/>
            <p:cNvSpPr/>
            <p:nvPr/>
          </p:nvSpPr>
          <p:spPr>
            <a:xfrm>
              <a:off x="480" y="3720"/>
              <a:ext cx="13440" cy="0"/>
            </a:xfrm>
            <a:prstGeom prst="line">
              <a:avLst/>
            </a:prstGeom>
            <a:ln w="12700" cap="flat" cmpd="sng">
              <a:solidFill>
                <a:srgbClr val="000000"/>
              </a:solidFill>
              <a:prstDash val="solid"/>
              <a:round/>
              <a:headEnd type="none" w="med" len="med"/>
              <a:tailEnd type="none" w="med" len="med"/>
            </a:ln>
          </p:spPr>
        </p:sp>
        <p:pic>
          <p:nvPicPr>
            <p:cNvPr id="89112" name="图片 330780" descr="29"/>
            <p:cNvPicPr>
              <a:picLocks noChangeAspect="1"/>
            </p:cNvPicPr>
            <p:nvPr/>
          </p:nvPicPr>
          <p:blipFill>
            <a:blip r:embed="rId5"/>
            <a:stretch>
              <a:fillRect/>
            </a:stretch>
          </p:blipFill>
          <p:spPr>
            <a:xfrm>
              <a:off x="8640" y="720"/>
              <a:ext cx="4440" cy="2220"/>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950595" y="1240790"/>
            <a:ext cx="10360025" cy="4874260"/>
            <a:chOff x="360" y="1560"/>
            <a:chExt cx="13560" cy="8070"/>
          </a:xfrm>
        </p:grpSpPr>
        <p:sp>
          <p:nvSpPr>
            <p:cNvPr id="90115" name="矩形 385031"/>
            <p:cNvSpPr/>
            <p:nvPr/>
          </p:nvSpPr>
          <p:spPr>
            <a:xfrm>
              <a:off x="10800" y="2280"/>
              <a:ext cx="3120" cy="2520"/>
            </a:xfrm>
            <a:prstGeom prst="rect">
              <a:avLst/>
            </a:prstGeom>
            <a:noFill/>
            <a:ln w="9525">
              <a:noFill/>
            </a:ln>
          </p:spPr>
          <p:txBody>
            <a:bodyPr anchor="t" anchorCtr="0"/>
            <a:p>
              <a:pPr>
                <a:spcBef>
                  <a:spcPct val="20000"/>
                </a:spcBef>
                <a:buClr>
                  <a:schemeClr val="accent1"/>
                </a:buClr>
                <a:buSzPct val="65000"/>
              </a:pPr>
              <a:r>
                <a:rPr lang="zh-CN" altLang="en-US" sz="2000" dirty="0">
                  <a:latin typeface="Arial" panose="020B0604020202020204" pitchFamily="34" charset="0"/>
                  <a:ea typeface="楷体_GB2312" panose="02010609030101010101" pitchFamily="49" charset="-122"/>
                </a:rPr>
                <a:t>胎膜早破、脐带脱垂、宫颈裂伤等。因后出头困难，新生儿意外可能性大</a:t>
              </a:r>
              <a:endParaRPr lang="zh-CN" altLang="en-US" sz="2000" dirty="0">
                <a:latin typeface="Arial" panose="020B0604020202020204" pitchFamily="34" charset="0"/>
                <a:ea typeface="楷体_GB2312" panose="02010609030101010101" pitchFamily="49" charset="-122"/>
              </a:endParaRPr>
            </a:p>
          </p:txBody>
        </p:sp>
        <p:sp>
          <p:nvSpPr>
            <p:cNvPr id="90116" name="矩形 385032"/>
            <p:cNvSpPr/>
            <p:nvPr/>
          </p:nvSpPr>
          <p:spPr>
            <a:xfrm>
              <a:off x="8160" y="2280"/>
              <a:ext cx="2640" cy="1680"/>
            </a:xfrm>
            <a:prstGeom prst="rect">
              <a:avLst/>
            </a:prstGeom>
            <a:noFill/>
            <a:ln w="9525">
              <a:noFill/>
            </a:ln>
          </p:spPr>
          <p:txBody>
            <a:bodyPr anchor="t" anchorCtr="0"/>
            <a:p>
              <a:pPr>
                <a:spcBef>
                  <a:spcPct val="20000"/>
                </a:spcBef>
                <a:buClr>
                  <a:schemeClr val="accent1"/>
                </a:buClr>
                <a:buSzPct val="65000"/>
              </a:pPr>
              <a:r>
                <a:rPr lang="zh-CN" altLang="en-US" sz="2000" dirty="0">
                  <a:latin typeface="Arial" panose="020B0604020202020204" pitchFamily="34" charset="0"/>
                  <a:ea typeface="楷体_GB2312" panose="02010609030101010101" pitchFamily="49" charset="-122"/>
                </a:rPr>
                <a:t>盆腔内空虚，触及胎臀或胎足</a:t>
              </a:r>
              <a:endParaRPr lang="zh-CN" altLang="en-US" sz="2000" dirty="0">
                <a:latin typeface="Arial" panose="020B0604020202020204" pitchFamily="34" charset="0"/>
                <a:ea typeface="楷体_GB2312" panose="02010609030101010101" pitchFamily="49" charset="-122"/>
              </a:endParaRPr>
            </a:p>
          </p:txBody>
        </p:sp>
        <p:sp>
          <p:nvSpPr>
            <p:cNvPr id="90117" name="矩形 385033"/>
            <p:cNvSpPr/>
            <p:nvPr/>
          </p:nvSpPr>
          <p:spPr>
            <a:xfrm>
              <a:off x="4928" y="2280"/>
              <a:ext cx="3112" cy="3000"/>
            </a:xfrm>
            <a:prstGeom prst="rect">
              <a:avLst/>
            </a:prstGeom>
            <a:noFill/>
            <a:ln w="9525">
              <a:noFill/>
            </a:ln>
          </p:spPr>
          <p:txBody>
            <a:bodyPr anchor="t" anchorCtr="0"/>
            <a:p>
              <a:pPr>
                <a:spcBef>
                  <a:spcPct val="20000"/>
                </a:spcBef>
                <a:buClr>
                  <a:schemeClr val="accent1"/>
                </a:buClr>
                <a:buSzPct val="65000"/>
              </a:pPr>
              <a:r>
                <a:rPr lang="zh-CN" altLang="en-US" sz="2000" dirty="0">
                  <a:latin typeface="Arial" panose="020B0604020202020204" pitchFamily="34" charset="0"/>
                  <a:ea typeface="楷体_GB2312" panose="02010609030101010101" pitchFamily="49" charset="-122"/>
                </a:rPr>
                <a:t>宫底触及圆而硬的胎头，耻骨联合上方为宽而软的胎臀，胎心音在脐上一侧最清</a:t>
              </a:r>
              <a:endParaRPr lang="zh-CN" altLang="en-US" sz="2000" dirty="0">
                <a:latin typeface="Arial" panose="020B0604020202020204" pitchFamily="34" charset="0"/>
                <a:ea typeface="楷体_GB2312" panose="02010609030101010101" pitchFamily="49" charset="-122"/>
              </a:endParaRPr>
            </a:p>
          </p:txBody>
        </p:sp>
        <p:sp>
          <p:nvSpPr>
            <p:cNvPr id="90118" name="矩形 385034"/>
            <p:cNvSpPr/>
            <p:nvPr/>
          </p:nvSpPr>
          <p:spPr>
            <a:xfrm>
              <a:off x="2063" y="2280"/>
              <a:ext cx="2857" cy="1560"/>
            </a:xfrm>
            <a:prstGeom prst="rect">
              <a:avLst/>
            </a:prstGeom>
            <a:noFill/>
            <a:ln w="9525">
              <a:noFill/>
            </a:ln>
          </p:spPr>
          <p:txBody>
            <a:bodyPr anchor="t" anchorCtr="0"/>
            <a:p>
              <a:pPr>
                <a:spcBef>
                  <a:spcPct val="20000"/>
                </a:spcBef>
                <a:buClr>
                  <a:schemeClr val="accent1"/>
                </a:buClr>
                <a:buSzPct val="65000"/>
              </a:pPr>
              <a:r>
                <a:rPr lang="zh-CN" altLang="en-US" sz="2000" dirty="0">
                  <a:latin typeface="Arial" panose="020B0604020202020204" pitchFamily="34" charset="0"/>
                  <a:ea typeface="楷体_GB2312" panose="02010609030101010101" pitchFamily="49" charset="-122"/>
                </a:rPr>
                <a:t>孕产妇自觉肋下或上腹部有圆而硬的胎头</a:t>
              </a:r>
              <a:endParaRPr lang="zh-CN" altLang="en-US" sz="2000" dirty="0">
                <a:latin typeface="Arial" panose="020B0604020202020204" pitchFamily="34" charset="0"/>
                <a:ea typeface="楷体_GB2312" panose="02010609030101010101" pitchFamily="49" charset="-122"/>
              </a:endParaRPr>
            </a:p>
          </p:txBody>
        </p:sp>
        <p:sp>
          <p:nvSpPr>
            <p:cNvPr id="90119" name="矩形 385035"/>
            <p:cNvSpPr/>
            <p:nvPr/>
          </p:nvSpPr>
          <p:spPr>
            <a:xfrm>
              <a:off x="480" y="2790"/>
              <a:ext cx="1680" cy="1170"/>
            </a:xfrm>
            <a:prstGeom prst="rect">
              <a:avLst/>
            </a:prstGeom>
            <a:noFill/>
            <a:ln w="9525">
              <a:noFill/>
            </a:ln>
          </p:spPr>
          <p:txBody>
            <a:bodyPr anchor="t" anchorCtr="0"/>
            <a:p>
              <a:pPr>
                <a:spcBef>
                  <a:spcPct val="20000"/>
                </a:spcBef>
                <a:buClr>
                  <a:schemeClr val="accent1"/>
                </a:buClr>
                <a:buSzPct val="65000"/>
              </a:pPr>
              <a:r>
                <a:rPr lang="zh-CN" altLang="en-US" sz="2000" dirty="0">
                  <a:solidFill>
                    <a:srgbClr val="FF0000"/>
                  </a:solidFill>
                  <a:latin typeface="Arial" panose="020B0604020202020204" pitchFamily="34" charset="0"/>
                  <a:ea typeface="楷体_GB2312" panose="02010609030101010101" pitchFamily="49" charset="-122"/>
                </a:rPr>
                <a:t>臀位</a:t>
              </a:r>
              <a:endParaRPr lang="zh-CN" altLang="en-US" sz="2000" dirty="0">
                <a:solidFill>
                  <a:srgbClr val="FF0000"/>
                </a:solidFill>
                <a:latin typeface="Arial" panose="020B0604020202020204" pitchFamily="34" charset="0"/>
                <a:ea typeface="楷体_GB2312" panose="02010609030101010101" pitchFamily="49" charset="-122"/>
              </a:endParaRPr>
            </a:p>
          </p:txBody>
        </p:sp>
        <p:sp>
          <p:nvSpPr>
            <p:cNvPr id="90120" name="矩形 385036"/>
            <p:cNvSpPr/>
            <p:nvPr/>
          </p:nvSpPr>
          <p:spPr>
            <a:xfrm>
              <a:off x="10800" y="1650"/>
              <a:ext cx="3120" cy="750"/>
            </a:xfrm>
            <a:prstGeom prst="rect">
              <a:avLst/>
            </a:prstGeom>
            <a:noFill/>
            <a:ln w="9525">
              <a:noFill/>
            </a:ln>
          </p:spPr>
          <p:txBody>
            <a:bodyPr anchor="t" anchorCtr="0"/>
            <a:p>
              <a:pPr algn="ctr">
                <a:spcBef>
                  <a:spcPct val="20000"/>
                </a:spcBef>
                <a:buClr>
                  <a:schemeClr val="accent1"/>
                </a:buClr>
                <a:buSzPct val="65000"/>
              </a:pPr>
              <a:r>
                <a:rPr lang="zh-CN" altLang="en-US" sz="2000" dirty="0">
                  <a:latin typeface="Arial" panose="020B0604020202020204" pitchFamily="34" charset="0"/>
                  <a:ea typeface="楷体_GB2312" panose="02010609030101010101" pitchFamily="49" charset="-122"/>
                </a:rPr>
                <a:t>对母儿的影响</a:t>
              </a:r>
              <a:endParaRPr lang="zh-CN" altLang="en-US" sz="2000" dirty="0">
                <a:latin typeface="Arial" panose="020B0604020202020204" pitchFamily="34" charset="0"/>
                <a:ea typeface="楷体_GB2312" panose="02010609030101010101" pitchFamily="49" charset="-122"/>
              </a:endParaRPr>
            </a:p>
          </p:txBody>
        </p:sp>
        <p:sp>
          <p:nvSpPr>
            <p:cNvPr id="90121" name="矩形 385037"/>
            <p:cNvSpPr/>
            <p:nvPr/>
          </p:nvSpPr>
          <p:spPr>
            <a:xfrm>
              <a:off x="7680" y="1680"/>
              <a:ext cx="3120" cy="600"/>
            </a:xfrm>
            <a:prstGeom prst="rect">
              <a:avLst/>
            </a:prstGeom>
            <a:noFill/>
            <a:ln w="9525">
              <a:noFill/>
            </a:ln>
          </p:spPr>
          <p:txBody>
            <a:bodyPr anchor="t" anchorCtr="0"/>
            <a:p>
              <a:pPr algn="ctr">
                <a:spcBef>
                  <a:spcPct val="20000"/>
                </a:spcBef>
                <a:buClr>
                  <a:schemeClr val="accent1"/>
                </a:buClr>
                <a:buSzPct val="65000"/>
              </a:pPr>
              <a:r>
                <a:rPr lang="zh-CN" altLang="en-US" sz="2000" dirty="0">
                  <a:latin typeface="Arial" panose="020B0604020202020204" pitchFamily="34" charset="0"/>
                  <a:ea typeface="楷体_GB2312" panose="02010609030101010101" pitchFamily="49" charset="-122"/>
                </a:rPr>
                <a:t>肛查或阴道检查</a:t>
              </a:r>
              <a:endParaRPr lang="zh-CN" altLang="en-US" sz="2000" dirty="0">
                <a:latin typeface="Arial" panose="020B0604020202020204" pitchFamily="34" charset="0"/>
                <a:ea typeface="楷体_GB2312" panose="02010609030101010101" pitchFamily="49" charset="-122"/>
              </a:endParaRPr>
            </a:p>
          </p:txBody>
        </p:sp>
        <p:sp>
          <p:nvSpPr>
            <p:cNvPr id="90122" name="矩形 385038"/>
            <p:cNvSpPr/>
            <p:nvPr/>
          </p:nvSpPr>
          <p:spPr>
            <a:xfrm>
              <a:off x="4920" y="1680"/>
              <a:ext cx="3113" cy="750"/>
            </a:xfrm>
            <a:prstGeom prst="rect">
              <a:avLst/>
            </a:prstGeom>
            <a:noFill/>
            <a:ln w="9525">
              <a:noFill/>
            </a:ln>
          </p:spPr>
          <p:txBody>
            <a:bodyPr anchor="t" anchorCtr="0"/>
            <a:p>
              <a:pPr algn="ctr">
                <a:spcBef>
                  <a:spcPct val="20000"/>
                </a:spcBef>
                <a:buClr>
                  <a:schemeClr val="accent1"/>
                </a:buClr>
                <a:buSzPct val="65000"/>
              </a:pPr>
              <a:r>
                <a:rPr lang="zh-CN" altLang="en-US" sz="2000" dirty="0">
                  <a:latin typeface="Arial" panose="020B0604020202020204" pitchFamily="34" charset="0"/>
                  <a:ea typeface="楷体_GB2312" panose="02010609030101010101" pitchFamily="49" charset="-122"/>
                </a:rPr>
                <a:t>腹部检查</a:t>
              </a:r>
              <a:endParaRPr lang="zh-CN" altLang="en-US" sz="2000" dirty="0">
                <a:latin typeface="Arial" panose="020B0604020202020204" pitchFamily="34" charset="0"/>
                <a:ea typeface="楷体_GB2312" panose="02010609030101010101" pitchFamily="49" charset="-122"/>
              </a:endParaRPr>
            </a:p>
          </p:txBody>
        </p:sp>
        <p:sp>
          <p:nvSpPr>
            <p:cNvPr id="90123" name="矩形 385039"/>
            <p:cNvSpPr/>
            <p:nvPr/>
          </p:nvSpPr>
          <p:spPr>
            <a:xfrm>
              <a:off x="2040" y="1680"/>
              <a:ext cx="2618" cy="750"/>
            </a:xfrm>
            <a:prstGeom prst="rect">
              <a:avLst/>
            </a:prstGeom>
            <a:noFill/>
            <a:ln w="9525">
              <a:noFill/>
            </a:ln>
          </p:spPr>
          <p:txBody>
            <a:bodyPr anchor="t" anchorCtr="0"/>
            <a:p>
              <a:pPr algn="ctr">
                <a:spcBef>
                  <a:spcPct val="20000"/>
                </a:spcBef>
                <a:buClr>
                  <a:schemeClr val="accent1"/>
                </a:buClr>
                <a:buSzPct val="65000"/>
              </a:pPr>
              <a:r>
                <a:rPr lang="zh-CN" altLang="en-US" sz="2000" dirty="0">
                  <a:latin typeface="Arial" panose="020B0604020202020204" pitchFamily="34" charset="0"/>
                  <a:ea typeface="楷体_GB2312" panose="02010609030101010101" pitchFamily="49" charset="-122"/>
                </a:rPr>
                <a:t>症状</a:t>
              </a:r>
              <a:endParaRPr lang="zh-CN" altLang="en-US" sz="2000" dirty="0">
                <a:latin typeface="Arial" panose="020B0604020202020204" pitchFamily="34" charset="0"/>
                <a:ea typeface="楷体_GB2312" panose="02010609030101010101" pitchFamily="49" charset="-122"/>
              </a:endParaRPr>
            </a:p>
          </p:txBody>
        </p:sp>
        <p:sp>
          <p:nvSpPr>
            <p:cNvPr id="90124" name="矩形 385040"/>
            <p:cNvSpPr/>
            <p:nvPr/>
          </p:nvSpPr>
          <p:spPr>
            <a:xfrm>
              <a:off x="360" y="1680"/>
              <a:ext cx="1950" cy="750"/>
            </a:xfrm>
            <a:prstGeom prst="rect">
              <a:avLst/>
            </a:prstGeom>
            <a:noFill/>
            <a:ln w="9525">
              <a:noFill/>
            </a:ln>
          </p:spPr>
          <p:txBody>
            <a:bodyPr anchor="t" anchorCtr="0"/>
            <a:p>
              <a:pPr algn="ctr">
                <a:spcBef>
                  <a:spcPct val="20000"/>
                </a:spcBef>
                <a:buClr>
                  <a:schemeClr val="accent1"/>
                </a:buClr>
                <a:buSzPct val="65000"/>
              </a:pPr>
              <a:r>
                <a:rPr lang="zh-CN" altLang="en-US" sz="2000" dirty="0">
                  <a:latin typeface="Arial" panose="020B0604020202020204" pitchFamily="34" charset="0"/>
                  <a:ea typeface="楷体_GB2312" panose="02010609030101010101" pitchFamily="49" charset="-122"/>
                </a:rPr>
                <a:t>异常胎位</a:t>
              </a:r>
              <a:endParaRPr lang="zh-CN" altLang="en-US" sz="2000" dirty="0">
                <a:latin typeface="Arial" panose="020B0604020202020204" pitchFamily="34" charset="0"/>
                <a:ea typeface="楷体_GB2312" panose="02010609030101010101" pitchFamily="49" charset="-122"/>
              </a:endParaRPr>
            </a:p>
          </p:txBody>
        </p:sp>
        <p:sp>
          <p:nvSpPr>
            <p:cNvPr id="90125" name="直接连接符 385041"/>
            <p:cNvSpPr/>
            <p:nvPr/>
          </p:nvSpPr>
          <p:spPr>
            <a:xfrm>
              <a:off x="480" y="1560"/>
              <a:ext cx="13440" cy="0"/>
            </a:xfrm>
            <a:prstGeom prst="line">
              <a:avLst/>
            </a:prstGeom>
            <a:ln w="28575" cap="flat" cmpd="sng">
              <a:solidFill>
                <a:schemeClr val="tx1"/>
              </a:solidFill>
              <a:prstDash val="solid"/>
              <a:round/>
              <a:headEnd type="none" w="med" len="med"/>
              <a:tailEnd type="none" w="med" len="med"/>
            </a:ln>
          </p:spPr>
        </p:sp>
        <p:sp>
          <p:nvSpPr>
            <p:cNvPr id="90126" name="直接连接符 385042"/>
            <p:cNvSpPr/>
            <p:nvPr/>
          </p:nvSpPr>
          <p:spPr>
            <a:xfrm>
              <a:off x="480" y="2280"/>
              <a:ext cx="13440" cy="0"/>
            </a:xfrm>
            <a:prstGeom prst="line">
              <a:avLst/>
            </a:prstGeom>
            <a:ln w="12700" cap="flat" cmpd="sng">
              <a:solidFill>
                <a:schemeClr val="tx1"/>
              </a:solidFill>
              <a:prstDash val="solid"/>
              <a:round/>
              <a:headEnd type="none" w="med" len="med"/>
              <a:tailEnd type="none" w="med" len="med"/>
            </a:ln>
          </p:spPr>
        </p:sp>
        <p:pic>
          <p:nvPicPr>
            <p:cNvPr id="90132" name="图片 385050" descr="异常产92"/>
            <p:cNvPicPr>
              <a:picLocks noChangeAspect="1"/>
            </p:cNvPicPr>
            <p:nvPr/>
          </p:nvPicPr>
          <p:blipFill>
            <a:blip r:embed="rId3"/>
            <a:stretch>
              <a:fillRect/>
            </a:stretch>
          </p:blipFill>
          <p:spPr>
            <a:xfrm>
              <a:off x="6600" y="5520"/>
              <a:ext cx="6605" cy="3903"/>
            </a:xfrm>
            <a:prstGeom prst="rect">
              <a:avLst/>
            </a:prstGeom>
            <a:noFill/>
            <a:ln w="9525">
              <a:noFill/>
            </a:ln>
          </p:spPr>
        </p:pic>
        <p:pic>
          <p:nvPicPr>
            <p:cNvPr id="90133" name="图片 385051" descr="图片2"/>
            <p:cNvPicPr>
              <a:picLocks noChangeAspect="1"/>
            </p:cNvPicPr>
            <p:nvPr/>
          </p:nvPicPr>
          <p:blipFill>
            <a:blip r:embed="rId4"/>
            <a:stretch>
              <a:fillRect/>
            </a:stretch>
          </p:blipFill>
          <p:spPr>
            <a:xfrm>
              <a:off x="1920" y="5520"/>
              <a:ext cx="3635" cy="4110"/>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1139" name="矩形 331800"/>
          <p:cNvSpPr/>
          <p:nvPr/>
        </p:nvSpPr>
        <p:spPr>
          <a:xfrm>
            <a:off x="838200" y="1600200"/>
            <a:ext cx="10693400" cy="3625215"/>
          </a:xfrm>
          <a:prstGeom prst="rect">
            <a:avLst/>
          </a:prstGeom>
          <a:noFill/>
          <a:ln w="9525">
            <a:noFill/>
          </a:ln>
        </p:spPr>
        <p:txBody>
          <a:bodyPr anchor="t" anchorCtr="0">
            <a:noAutofit/>
          </a:bodyPr>
          <a:p>
            <a:pPr indent="0" fontAlgn="auto">
              <a:lnSpc>
                <a:spcPct val="150000"/>
              </a:lnSpc>
            </a:pPr>
            <a:r>
              <a:rPr lang="en-US" altLang="zh-CN" sz="3200" dirty="0">
                <a:solidFill>
                  <a:schemeClr val="tx2"/>
                </a:solidFill>
                <a:latin typeface="楷体_GB2312" panose="02010609030101010101" pitchFamily="49" charset="-122"/>
                <a:ea typeface="楷体_GB2312" panose="02010609030101010101" pitchFamily="49" charset="-122"/>
              </a:rPr>
              <a:t>   2.</a:t>
            </a:r>
            <a:r>
              <a:rPr lang="zh-CN" altLang="en-US" sz="3200" dirty="0">
                <a:solidFill>
                  <a:schemeClr val="tx2"/>
                </a:solidFill>
                <a:latin typeface="楷体_GB2312" panose="02010609030101010101" pitchFamily="49" charset="-122"/>
                <a:ea typeface="楷体_GB2312" panose="02010609030101010101" pitchFamily="49" charset="-122"/>
              </a:rPr>
              <a:t>胎儿发育异常</a:t>
            </a:r>
            <a:r>
              <a:rPr lang="zh-CN" altLang="en-US" sz="3200" b="0" dirty="0">
                <a:latin typeface="楷体_GB2312" panose="02010609030101010101" pitchFamily="49" charset="-122"/>
                <a:ea typeface="楷体_GB2312" panose="02010609030101010101" pitchFamily="49" charset="-122"/>
              </a:rPr>
              <a:t> </a:t>
            </a:r>
            <a:endParaRPr lang="zh-CN" altLang="en-US" sz="3200" b="0" dirty="0">
              <a:latin typeface="楷体_GB2312" panose="02010609030101010101" pitchFamily="49" charset="-122"/>
              <a:ea typeface="楷体_GB2312" panose="02010609030101010101" pitchFamily="49" charset="-122"/>
            </a:endParaRPr>
          </a:p>
          <a:p>
            <a:pPr indent="0" fontAlgn="auto">
              <a:lnSpc>
                <a:spcPct val="150000"/>
              </a:lnSpc>
            </a:pPr>
            <a:r>
              <a:rPr lang="zh-CN" altLang="en-US" sz="3200" dirty="0">
                <a:solidFill>
                  <a:srgbClr val="0066FF"/>
                </a:solidFill>
                <a:latin typeface="楷体_GB2312" panose="02010609030101010101" pitchFamily="49" charset="-122"/>
                <a:ea typeface="楷体_GB2312" panose="02010609030101010101" pitchFamily="49" charset="-122"/>
              </a:rPr>
              <a:t>  （</a:t>
            </a:r>
            <a:r>
              <a:rPr lang="en-US" altLang="zh-CN" sz="3200" dirty="0">
                <a:solidFill>
                  <a:srgbClr val="0066FF"/>
                </a:solidFill>
                <a:latin typeface="楷体_GB2312" panose="02010609030101010101" pitchFamily="49" charset="-122"/>
                <a:ea typeface="楷体_GB2312" panose="02010609030101010101" pitchFamily="49" charset="-122"/>
              </a:rPr>
              <a:t>1</a:t>
            </a:r>
            <a:r>
              <a:rPr lang="zh-CN" altLang="en-US" sz="3200" dirty="0">
                <a:solidFill>
                  <a:srgbClr val="0066FF"/>
                </a:solidFill>
                <a:latin typeface="楷体_GB2312" panose="02010609030101010101" pitchFamily="49" charset="-122"/>
                <a:ea typeface="楷体_GB2312" panose="02010609030101010101" pitchFamily="49" charset="-122"/>
              </a:rPr>
              <a:t>）巨大儿：</a:t>
            </a:r>
            <a:r>
              <a:rPr lang="zh-CN" altLang="en-US" sz="3200" dirty="0">
                <a:latin typeface="楷体_GB2312" panose="02010609030101010101" pitchFamily="49" charset="-122"/>
                <a:ea typeface="楷体_GB2312" panose="02010609030101010101" pitchFamily="49" charset="-122"/>
              </a:rPr>
              <a:t>出生体重达到或超过</a:t>
            </a:r>
            <a:r>
              <a:rPr lang="en-US" altLang="zh-CN" sz="3200" dirty="0">
                <a:latin typeface="楷体_GB2312" panose="02010609030101010101" pitchFamily="49" charset="-122"/>
                <a:ea typeface="楷体_GB2312" panose="02010609030101010101" pitchFamily="49" charset="-122"/>
              </a:rPr>
              <a:t>4000g</a:t>
            </a:r>
            <a:r>
              <a:rPr lang="zh-CN" altLang="en-US" sz="3200" dirty="0">
                <a:latin typeface="楷体_GB2312" panose="02010609030101010101" pitchFamily="49" charset="-122"/>
                <a:ea typeface="楷体_GB2312" panose="02010609030101010101" pitchFamily="49" charset="-122"/>
              </a:rPr>
              <a:t>者。孕妇自觉腹部增大较快，妊娠后期可出现呼吸困难，有时腹部及肋两侧胀痛。腹部检查：子宫大于孕月，胎体大，胎心听诊位置较高。常发生头盆不称导致难产，而致母子受伤。</a:t>
            </a:r>
            <a:endParaRPr lang="zh-CN" altLang="en-US" sz="3200"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3187" name="矩形 332806"/>
          <p:cNvSpPr/>
          <p:nvPr/>
        </p:nvSpPr>
        <p:spPr>
          <a:xfrm>
            <a:off x="838200" y="1081405"/>
            <a:ext cx="5255260" cy="789940"/>
          </a:xfrm>
          <a:prstGeom prst="rect">
            <a:avLst/>
          </a:prstGeom>
          <a:noFill/>
          <a:ln w="9525">
            <a:noFill/>
          </a:ln>
        </p:spPr>
        <p:txBody>
          <a:bodyPr wrap="none" anchor="t" anchorCtr="0">
            <a:noAutofit/>
          </a:bodyPr>
          <a:p>
            <a:r>
              <a:rPr lang="zh-CN" altLang="en-US" sz="3200" dirty="0">
                <a:solidFill>
                  <a:srgbClr val="FF0000"/>
                </a:solidFill>
                <a:latin typeface="Arial" panose="020B0604020202020204" pitchFamily="34" charset="0"/>
                <a:ea typeface="楷体_GB2312" panose="02010609030101010101" pitchFamily="49" charset="-122"/>
              </a:rPr>
              <a:t>（三）心理与社会状况</a:t>
            </a:r>
            <a:endParaRPr lang="zh-CN" altLang="en-US" sz="3200" dirty="0">
              <a:solidFill>
                <a:srgbClr val="FF0000"/>
              </a:solidFill>
              <a:latin typeface="Arial" panose="020B0604020202020204" pitchFamily="34" charset="0"/>
              <a:ea typeface="楷体_GB2312" panose="02010609030101010101" pitchFamily="49" charset="-122"/>
            </a:endParaRPr>
          </a:p>
        </p:txBody>
      </p:sp>
      <p:sp>
        <p:nvSpPr>
          <p:cNvPr id="93188" name="矩形 332809"/>
          <p:cNvSpPr/>
          <p:nvPr/>
        </p:nvSpPr>
        <p:spPr>
          <a:xfrm>
            <a:off x="914400" y="1905000"/>
            <a:ext cx="10316210" cy="3393440"/>
          </a:xfrm>
          <a:prstGeom prst="rect">
            <a:avLst/>
          </a:prstGeom>
          <a:noFill/>
          <a:ln w="9525">
            <a:noFill/>
          </a:ln>
        </p:spPr>
        <p:txBody>
          <a:bodyPr wrap="none" anchor="t" anchorCtr="0">
            <a:noAutofit/>
          </a:bodyPr>
          <a:p>
            <a:pPr indent="0" fontAlgn="auto">
              <a:lnSpc>
                <a:spcPct val="150000"/>
              </a:lnSpc>
            </a:pPr>
            <a:r>
              <a:rPr lang="zh-CN" altLang="en-US" sz="3200" dirty="0">
                <a:latin typeface="Arial" panose="020B0604020202020204" pitchFamily="34" charset="0"/>
                <a:ea typeface="楷体_GB2312" panose="02010609030101010101" pitchFamily="49" charset="-122"/>
              </a:rPr>
              <a:t>        产前检查确诊为胎位异常或胎儿巨大的孕</a:t>
            </a:r>
            <a:endParaRPr lang="zh-CN" altLang="en-US" sz="3200" dirty="0">
              <a:latin typeface="Arial" panose="020B0604020202020204" pitchFamily="34" charset="0"/>
              <a:ea typeface="楷体_GB2312" panose="02010609030101010101" pitchFamily="49" charset="-122"/>
            </a:endParaRPr>
          </a:p>
          <a:p>
            <a:pPr indent="0" fontAlgn="auto">
              <a:lnSpc>
                <a:spcPct val="150000"/>
              </a:lnSpc>
            </a:pPr>
            <a:r>
              <a:rPr lang="zh-CN" altLang="en-US" sz="3200" dirty="0">
                <a:latin typeface="Arial" panose="020B0604020202020204" pitchFamily="34" charset="0"/>
                <a:ea typeface="楷体_GB2312" panose="02010609030101010101" pitchFamily="49" charset="-122"/>
              </a:rPr>
              <a:t>妇需行剖宫产术，多表现为对手术的畏惧和紧</a:t>
            </a:r>
            <a:endParaRPr lang="zh-CN" altLang="en-US" sz="3200" dirty="0">
              <a:latin typeface="Arial" panose="020B0604020202020204" pitchFamily="34" charset="0"/>
              <a:ea typeface="楷体_GB2312" panose="02010609030101010101" pitchFamily="49" charset="-122"/>
            </a:endParaRPr>
          </a:p>
          <a:p>
            <a:pPr indent="0" fontAlgn="auto">
              <a:lnSpc>
                <a:spcPct val="150000"/>
              </a:lnSpc>
            </a:pPr>
            <a:r>
              <a:rPr lang="zh-CN" altLang="en-US" sz="3200" dirty="0">
                <a:latin typeface="Arial" panose="020B0604020202020204" pitchFamily="34" charset="0"/>
                <a:ea typeface="楷体_GB2312" panose="02010609030101010101" pitchFamily="49" charset="-122"/>
              </a:rPr>
              <a:t>张。必须经试产才能确定分娩方式者，孕妇及</a:t>
            </a:r>
            <a:endParaRPr lang="zh-CN" altLang="en-US" sz="3200" dirty="0">
              <a:latin typeface="Arial" panose="020B0604020202020204" pitchFamily="34" charset="0"/>
              <a:ea typeface="楷体_GB2312" panose="02010609030101010101" pitchFamily="49" charset="-122"/>
            </a:endParaRPr>
          </a:p>
          <a:p>
            <a:pPr indent="0" fontAlgn="auto">
              <a:lnSpc>
                <a:spcPct val="150000"/>
              </a:lnSpc>
            </a:pPr>
            <a:r>
              <a:rPr lang="zh-CN" altLang="en-US" sz="3200" dirty="0">
                <a:latin typeface="Arial" panose="020B0604020202020204" pitchFamily="34" charset="0"/>
                <a:ea typeface="楷体_GB2312" panose="02010609030101010101" pitchFamily="49" charset="-122"/>
              </a:rPr>
              <a:t>家属常因不能预知分娩结果而忧心忡忡。胎儿</a:t>
            </a:r>
            <a:endParaRPr lang="zh-CN" altLang="en-US" sz="3200" dirty="0">
              <a:latin typeface="Arial" panose="020B0604020202020204" pitchFamily="34" charset="0"/>
              <a:ea typeface="楷体_GB2312" panose="02010609030101010101" pitchFamily="49" charset="-122"/>
            </a:endParaRPr>
          </a:p>
          <a:p>
            <a:pPr indent="0" fontAlgn="auto">
              <a:lnSpc>
                <a:spcPct val="150000"/>
              </a:lnSpc>
            </a:pPr>
            <a:r>
              <a:rPr lang="zh-CN" altLang="en-US" sz="3200" dirty="0">
                <a:latin typeface="Arial" panose="020B0604020202020204" pitchFamily="34" charset="0"/>
                <a:ea typeface="楷体_GB2312" panose="02010609030101010101" pitchFamily="49" charset="-122"/>
              </a:rPr>
              <a:t>畸形的孕妇，常有沮丧、抱怨、自责的心理。</a:t>
            </a:r>
            <a:endParaRPr lang="zh-CN" altLang="en-US" sz="3200" dirty="0">
              <a:latin typeface="Arial" panose="020B0604020202020204" pitchFamily="34" charset="0"/>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066800" y="1188720"/>
            <a:ext cx="10161270" cy="5526540"/>
            <a:chOff x="1680" y="1523"/>
            <a:chExt cx="11760" cy="9086"/>
          </a:xfrm>
        </p:grpSpPr>
        <p:sp>
          <p:nvSpPr>
            <p:cNvPr id="94211" name="矩形 333831"/>
            <p:cNvSpPr/>
            <p:nvPr/>
          </p:nvSpPr>
          <p:spPr>
            <a:xfrm>
              <a:off x="1680" y="1523"/>
              <a:ext cx="4228" cy="858"/>
            </a:xfrm>
            <a:prstGeom prst="rect">
              <a:avLst/>
            </a:prstGeom>
            <a:noFill/>
            <a:ln w="9525">
              <a:noFill/>
            </a:ln>
          </p:spPr>
          <p:txBody>
            <a:bodyPr wrap="square" anchor="t" anchorCtr="0">
              <a:spAutoFit/>
            </a:bodyPr>
            <a:p>
              <a:r>
                <a:rPr lang="zh-CN" altLang="en-US" sz="2800" dirty="0">
                  <a:solidFill>
                    <a:srgbClr val="FF0000"/>
                  </a:solidFill>
                  <a:latin typeface="Arial" panose="020B0604020202020204" pitchFamily="34" charset="0"/>
                  <a:ea typeface="楷体_GB2312" panose="02010609030101010101" pitchFamily="49" charset="-122"/>
                </a:rPr>
                <a:t>（四）辅助检查</a:t>
              </a:r>
              <a:endParaRPr lang="zh-CN" altLang="en-US" sz="2800" dirty="0">
                <a:solidFill>
                  <a:srgbClr val="FF0000"/>
                </a:solidFill>
                <a:latin typeface="Arial" panose="020B0604020202020204" pitchFamily="34" charset="0"/>
                <a:ea typeface="楷体_GB2312" panose="02010609030101010101" pitchFamily="49" charset="-122"/>
              </a:endParaRPr>
            </a:p>
          </p:txBody>
        </p:sp>
        <p:sp>
          <p:nvSpPr>
            <p:cNvPr id="94212" name="矩形 333832"/>
            <p:cNvSpPr/>
            <p:nvPr/>
          </p:nvSpPr>
          <p:spPr>
            <a:xfrm>
              <a:off x="1680" y="2400"/>
              <a:ext cx="11640" cy="1567"/>
            </a:xfrm>
            <a:prstGeom prst="rect">
              <a:avLst/>
            </a:prstGeom>
            <a:noFill/>
            <a:ln w="9525">
              <a:noFill/>
            </a:ln>
          </p:spPr>
          <p:txBody>
            <a:bodyPr anchor="t" anchorCtr="0">
              <a:spAutoFit/>
            </a:bodyPr>
            <a:p>
              <a:r>
                <a:rPr lang="en-US" altLang="zh-CN" sz="2800" dirty="0">
                  <a:solidFill>
                    <a:srgbClr val="FF0000"/>
                  </a:solidFill>
                  <a:latin typeface="楷体_GB2312" panose="02010609030101010101" pitchFamily="49" charset="-122"/>
                  <a:ea typeface="楷体_GB2312" panose="02010609030101010101" pitchFamily="49" charset="-122"/>
                </a:rPr>
                <a:t>1.B</a:t>
              </a:r>
              <a:r>
                <a:rPr lang="zh-CN" altLang="en-US" sz="2800" dirty="0">
                  <a:solidFill>
                    <a:srgbClr val="FF0000"/>
                  </a:solidFill>
                  <a:latin typeface="楷体_GB2312" panose="02010609030101010101" pitchFamily="49" charset="-122"/>
                  <a:ea typeface="楷体_GB2312" panose="02010609030101010101" pitchFamily="49" charset="-122"/>
                </a:rPr>
                <a:t>超检查  可确定胎位及胎儿发育。</a:t>
              </a:r>
              <a:endParaRPr lang="zh-CN" altLang="en-US" sz="2800" dirty="0">
                <a:latin typeface="楷体_GB2312" panose="02010609030101010101" pitchFamily="49" charset="-122"/>
                <a:ea typeface="楷体_GB2312" panose="02010609030101010101" pitchFamily="49" charset="-122"/>
              </a:endParaRPr>
            </a:p>
            <a:p>
              <a:r>
                <a:rPr lang="en-US" altLang="zh-CN" sz="2800" dirty="0">
                  <a:solidFill>
                    <a:schemeClr val="tx2"/>
                  </a:solidFill>
                  <a:latin typeface="楷体_GB2312" panose="02010609030101010101" pitchFamily="49" charset="-122"/>
                  <a:ea typeface="楷体_GB2312" panose="02010609030101010101" pitchFamily="49" charset="-122"/>
                </a:rPr>
                <a:t>2.</a:t>
              </a:r>
              <a:r>
                <a:rPr lang="zh-CN" altLang="en-US" sz="2800" dirty="0">
                  <a:solidFill>
                    <a:schemeClr val="tx2"/>
                  </a:solidFill>
                  <a:latin typeface="楷体_GB2312" panose="02010609030101010101" pitchFamily="49" charset="-122"/>
                  <a:ea typeface="楷体_GB2312" panose="02010609030101010101" pitchFamily="49" charset="-122"/>
                </a:rPr>
                <a:t>实验室检查</a:t>
              </a:r>
              <a:r>
                <a:rPr lang="zh-CN" altLang="en-US" sz="2800" dirty="0">
                  <a:latin typeface="楷体_GB2312" panose="02010609030101010101" pitchFamily="49" charset="-122"/>
                  <a:ea typeface="楷体_GB2312" panose="02010609030101010101" pitchFamily="49" charset="-122"/>
                </a:rPr>
                <a:t>  尿糖、血糖及甲胎蛋白测定。</a:t>
              </a:r>
              <a:endParaRPr lang="zh-CN" altLang="en-US" sz="2800" dirty="0">
                <a:latin typeface="楷体_GB2312" panose="02010609030101010101" pitchFamily="49" charset="-122"/>
                <a:ea typeface="楷体_GB2312" panose="02010609030101010101" pitchFamily="49" charset="-122"/>
              </a:endParaRPr>
            </a:p>
          </p:txBody>
        </p:sp>
        <p:sp>
          <p:nvSpPr>
            <p:cNvPr id="94213" name="矩形 333833"/>
            <p:cNvSpPr/>
            <p:nvPr/>
          </p:nvSpPr>
          <p:spPr>
            <a:xfrm>
              <a:off x="1680" y="4343"/>
              <a:ext cx="4228" cy="858"/>
            </a:xfrm>
            <a:prstGeom prst="rect">
              <a:avLst/>
            </a:prstGeom>
            <a:noFill/>
            <a:ln w="9525">
              <a:noFill/>
            </a:ln>
          </p:spPr>
          <p:txBody>
            <a:bodyPr wrap="square" anchor="t" anchorCtr="0">
              <a:spAutoFit/>
            </a:bodyPr>
            <a:p>
              <a:r>
                <a:rPr lang="zh-CN" altLang="en-US" sz="2800" dirty="0">
                  <a:solidFill>
                    <a:srgbClr val="FF0000"/>
                  </a:solidFill>
                  <a:latin typeface="Arial" panose="020B0604020202020204" pitchFamily="34" charset="0"/>
                  <a:ea typeface="楷体_GB2312" panose="02010609030101010101" pitchFamily="49" charset="-122"/>
                </a:rPr>
                <a:t>（五）处理要点</a:t>
              </a:r>
              <a:endParaRPr lang="zh-CN" altLang="en-US" sz="2800" dirty="0">
                <a:solidFill>
                  <a:srgbClr val="FF0000"/>
                </a:solidFill>
                <a:latin typeface="Arial" panose="020B0604020202020204" pitchFamily="34" charset="0"/>
                <a:ea typeface="楷体_GB2312" panose="02010609030101010101" pitchFamily="49" charset="-122"/>
              </a:endParaRPr>
            </a:p>
          </p:txBody>
        </p:sp>
        <p:sp>
          <p:nvSpPr>
            <p:cNvPr id="94214" name="矩形 333834"/>
            <p:cNvSpPr/>
            <p:nvPr/>
          </p:nvSpPr>
          <p:spPr>
            <a:xfrm>
              <a:off x="1680" y="5398"/>
              <a:ext cx="11760" cy="5211"/>
            </a:xfrm>
            <a:prstGeom prst="rect">
              <a:avLst/>
            </a:prstGeom>
            <a:noFill/>
            <a:ln w="9525">
              <a:noFill/>
            </a:ln>
          </p:spPr>
          <p:txBody>
            <a:bodyPr anchor="t" anchorCtr="0">
              <a:spAutoFit/>
            </a:bodyPr>
            <a:p>
              <a:r>
                <a:rPr lang="en-US" altLang="zh-CN" sz="2800" dirty="0">
                  <a:solidFill>
                    <a:srgbClr val="FF0000"/>
                  </a:solidFill>
                  <a:latin typeface="楷体_GB2312" panose="02010609030101010101" pitchFamily="49" charset="-122"/>
                  <a:ea typeface="楷体_GB2312" panose="02010609030101010101" pitchFamily="49" charset="-122"/>
                </a:rPr>
                <a:t>1.</a:t>
              </a:r>
              <a:r>
                <a:rPr lang="zh-CN" altLang="en-US" sz="2800" dirty="0">
                  <a:solidFill>
                    <a:srgbClr val="FF0000"/>
                  </a:solidFill>
                  <a:latin typeface="楷体_GB2312" panose="02010609030101010101" pitchFamily="49" charset="-122"/>
                  <a:ea typeface="楷体_GB2312" panose="02010609030101010101" pitchFamily="49" charset="-122"/>
                </a:rPr>
                <a:t>临产前</a:t>
              </a:r>
              <a:endParaRPr lang="zh-CN" altLang="en-US" sz="2800" dirty="0">
                <a:solidFill>
                  <a:srgbClr val="FF0000"/>
                </a:solidFill>
                <a:latin typeface="楷体_GB2312" panose="02010609030101010101" pitchFamily="49" charset="-122"/>
                <a:ea typeface="楷体_GB2312" panose="02010609030101010101" pitchFamily="49" charset="-122"/>
              </a:endParaRPr>
            </a:p>
            <a:p>
              <a:r>
                <a:rPr lang="zh-CN" altLang="en-US" sz="2400" dirty="0">
                  <a:latin typeface="楷体_GB2312" panose="02010609030101010101" pitchFamily="49" charset="-122"/>
                  <a:ea typeface="楷体_GB2312" panose="02010609030101010101" pitchFamily="49" charset="-122"/>
                </a:rPr>
                <a:t>胎位异常者，定期产检，提前</a:t>
              </a:r>
              <a:r>
                <a:rPr lang="en-US" altLang="zh-CN" sz="2400" dirty="0">
                  <a:latin typeface="楷体_GB2312" panose="02010609030101010101" pitchFamily="49" charset="-122"/>
                  <a:ea typeface="楷体_GB2312" panose="02010609030101010101" pitchFamily="49" charset="-122"/>
                </a:rPr>
                <a:t>1</a:t>
              </a:r>
              <a:r>
                <a:rPr lang="zh-CN" altLang="en-US" sz="2400" dirty="0">
                  <a:latin typeface="楷体_GB2312" panose="02010609030101010101" pitchFamily="49" charset="-122"/>
                  <a:ea typeface="楷体_GB2312" panose="02010609030101010101" pitchFamily="49" charset="-122"/>
                </a:rPr>
                <a:t>周住院待产决定分娩方式。臀围者</a:t>
              </a:r>
              <a:endParaRPr lang="zh-CN" altLang="en-US" sz="2400" dirty="0">
                <a:latin typeface="楷体_GB2312" panose="02010609030101010101" pitchFamily="49" charset="-122"/>
                <a:ea typeface="楷体_GB2312" panose="02010609030101010101" pitchFamily="49" charset="-122"/>
              </a:endParaRPr>
            </a:p>
            <a:p>
              <a:r>
                <a:rPr lang="en-US" altLang="zh-CN" sz="2400" dirty="0">
                  <a:latin typeface="楷体_GB2312" panose="02010609030101010101" pitchFamily="49" charset="-122"/>
                  <a:ea typeface="楷体_GB2312" panose="02010609030101010101" pitchFamily="49" charset="-122"/>
                </a:rPr>
                <a:t>30</a:t>
              </a:r>
              <a:r>
                <a:rPr lang="zh-CN" altLang="en-US" sz="2400" dirty="0">
                  <a:latin typeface="楷体_GB2312" panose="02010609030101010101" pitchFamily="49" charset="-122"/>
                  <a:ea typeface="楷体_GB2312" panose="02010609030101010101" pitchFamily="49" charset="-122"/>
                </a:rPr>
                <a:t>周后采取措施纠正胎位。</a:t>
              </a:r>
              <a:endParaRPr lang="zh-CN" altLang="en-US" sz="2400" dirty="0">
                <a:latin typeface="楷体_GB2312" panose="02010609030101010101" pitchFamily="49" charset="-122"/>
                <a:ea typeface="楷体_GB2312" panose="02010609030101010101" pitchFamily="49" charset="-122"/>
              </a:endParaRPr>
            </a:p>
            <a:p>
              <a:r>
                <a:rPr lang="zh-CN" altLang="en-US" sz="2400" dirty="0">
                  <a:latin typeface="楷体_GB2312" panose="02010609030101010101" pitchFamily="49" charset="-122"/>
                  <a:ea typeface="楷体_GB2312" panose="02010609030101010101" pitchFamily="49" charset="-122"/>
                </a:rPr>
                <a:t>胎儿发育异常者，定期产检，巨大儿者择期引产或剖宫产；畸形儿一经确诊，应及时终止妊娠。</a:t>
              </a:r>
              <a:endParaRPr lang="zh-CN" altLang="en-US" sz="2400" dirty="0">
                <a:latin typeface="楷体_GB2312" panose="02010609030101010101" pitchFamily="49" charset="-122"/>
                <a:ea typeface="楷体_GB2312" panose="02010609030101010101" pitchFamily="49" charset="-122"/>
              </a:endParaRPr>
            </a:p>
            <a:p>
              <a:r>
                <a:rPr lang="en-US" altLang="zh-CN" sz="2800" dirty="0">
                  <a:solidFill>
                    <a:srgbClr val="FF0000"/>
                  </a:solidFill>
                  <a:latin typeface="楷体_GB2312" panose="02010609030101010101" pitchFamily="49" charset="-122"/>
                  <a:ea typeface="楷体_GB2312" panose="02010609030101010101" pitchFamily="49" charset="-122"/>
                </a:rPr>
                <a:t>2.临产后</a:t>
              </a:r>
              <a:endParaRPr lang="en-US" altLang="zh-CN" sz="2800" dirty="0">
                <a:solidFill>
                  <a:srgbClr val="FF0000"/>
                </a:solidFill>
                <a:latin typeface="楷体_GB2312" panose="02010609030101010101" pitchFamily="49" charset="-122"/>
                <a:ea typeface="楷体_GB2312" panose="02010609030101010101" pitchFamily="49" charset="-122"/>
              </a:endParaRPr>
            </a:p>
            <a:p>
              <a:r>
                <a:rPr lang="zh-CN" altLang="en-US" sz="2400" dirty="0">
                  <a:solidFill>
                    <a:schemeClr val="tx1"/>
                  </a:solidFill>
                  <a:uFillTx/>
                  <a:latin typeface="楷体_GB2312" panose="02010609030101010101" pitchFamily="49" charset="-122"/>
                  <a:ea typeface="楷体_GB2312" panose="02010609030101010101" pitchFamily="49" charset="-122"/>
                </a:rPr>
                <a:t>根据胎儿及产妇的具体情况综合分析，以对产妇和胎儿造成最少的损伤为原则，采取阴道助产或剖宫产。</a:t>
              </a:r>
              <a:endParaRPr lang="zh-CN" altLang="en-US" sz="2400" dirty="0">
                <a:solidFill>
                  <a:schemeClr val="tx1"/>
                </a:solidFill>
                <a:uFillTx/>
                <a:latin typeface="楷体_GB2312" panose="02010609030101010101" pitchFamily="49" charset="-122"/>
                <a:ea typeface="楷体_GB2312" panose="0201060903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护理诊断</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762000" y="1173480"/>
            <a:ext cx="10446385" cy="3432438"/>
            <a:chOff x="1200" y="1848"/>
            <a:chExt cx="11640" cy="3737"/>
          </a:xfrm>
        </p:grpSpPr>
        <p:sp>
          <p:nvSpPr>
            <p:cNvPr id="95235" name="矩形 334857"/>
            <p:cNvSpPr/>
            <p:nvPr/>
          </p:nvSpPr>
          <p:spPr>
            <a:xfrm>
              <a:off x="1200" y="1848"/>
              <a:ext cx="8000" cy="635"/>
            </a:xfrm>
            <a:prstGeom prst="rect">
              <a:avLst/>
            </a:prstGeom>
            <a:noFill/>
            <a:ln w="9525">
              <a:noFill/>
            </a:ln>
          </p:spPr>
          <p:txBody>
            <a:bodyPr wrap="square" anchor="t" anchorCtr="0">
              <a:spAutoFit/>
            </a:bodyPr>
            <a:p>
              <a:r>
                <a:rPr lang="en-US" altLang="zh-CN" sz="3200" dirty="0">
                  <a:solidFill>
                    <a:srgbClr val="0066FF"/>
                  </a:solidFill>
                  <a:latin typeface="Arial" panose="020B0604020202020204" pitchFamily="34" charset="0"/>
                </a:rPr>
                <a:t>【</a:t>
              </a:r>
              <a:r>
                <a:rPr lang="zh-CN" altLang="en-US" sz="3200" dirty="0">
                  <a:solidFill>
                    <a:srgbClr val="0066FF"/>
                  </a:solidFill>
                  <a:latin typeface="Arial" panose="020B0604020202020204" pitchFamily="34" charset="0"/>
                  <a:ea typeface="宋体" panose="02010600030101010101" pitchFamily="2" charset="-122"/>
                </a:rPr>
                <a:t>护理诊断及合作性问题</a:t>
              </a:r>
              <a:r>
                <a:rPr lang="en-US" altLang="zh-CN" sz="3200" dirty="0">
                  <a:solidFill>
                    <a:srgbClr val="0066FF"/>
                  </a:solidFill>
                  <a:latin typeface="Arial" panose="020B0604020202020204" pitchFamily="34" charset="0"/>
                </a:rPr>
                <a:t>】</a:t>
              </a:r>
              <a:endParaRPr lang="zh-CN" altLang="en-US" sz="3200" dirty="0">
                <a:solidFill>
                  <a:srgbClr val="0066FF"/>
                </a:solidFill>
                <a:latin typeface="Arial" panose="020B0604020202020204" pitchFamily="34" charset="0"/>
                <a:ea typeface="宋体" panose="02010600030101010101" pitchFamily="2" charset="-122"/>
              </a:endParaRPr>
            </a:p>
          </p:txBody>
        </p:sp>
        <p:sp>
          <p:nvSpPr>
            <p:cNvPr id="95236" name="矩形 334858"/>
            <p:cNvSpPr/>
            <p:nvPr/>
          </p:nvSpPr>
          <p:spPr>
            <a:xfrm>
              <a:off x="1440" y="3140"/>
              <a:ext cx="11400" cy="2445"/>
            </a:xfrm>
            <a:prstGeom prst="rect">
              <a:avLst/>
            </a:prstGeom>
            <a:noFill/>
            <a:ln w="9525">
              <a:noFill/>
            </a:ln>
          </p:spPr>
          <p:txBody>
            <a:bodyPr anchor="t" anchorCtr="0">
              <a:spAutoFit/>
            </a:bodyPr>
            <a:p>
              <a:r>
                <a:rPr lang="en-US" altLang="zh-CN" sz="2800" dirty="0">
                  <a:solidFill>
                    <a:srgbClr val="FF0000"/>
                  </a:solidFill>
                  <a:latin typeface="楷体_GB2312" panose="02010609030101010101" pitchFamily="49" charset="-122"/>
                  <a:ea typeface="楷体_GB2312" panose="02010609030101010101" pitchFamily="49" charset="-122"/>
                </a:rPr>
                <a:t>   1.</a:t>
              </a:r>
              <a:r>
                <a:rPr lang="zh-CN" altLang="en-US" sz="2800" dirty="0">
                  <a:solidFill>
                    <a:srgbClr val="FF0000"/>
                  </a:solidFill>
                  <a:latin typeface="楷体_GB2312" panose="02010609030101010101" pitchFamily="49" charset="-122"/>
                  <a:ea typeface="楷体_GB2312" panose="02010609030101010101" pitchFamily="49" charset="-122"/>
                </a:rPr>
                <a:t>有母儿受伤的危险</a:t>
              </a:r>
              <a:r>
                <a:rPr lang="zh-CN" altLang="en-US" sz="2800" dirty="0">
                  <a:latin typeface="楷体_GB2312" panose="02010609030101010101" pitchFamily="49" charset="-122"/>
                  <a:ea typeface="楷体_GB2312" panose="02010609030101010101" pitchFamily="49" charset="-122"/>
                </a:rPr>
                <a:t>  与产程延长、手术助产引起产道损伤和新生儿产伤等有关。</a:t>
              </a:r>
              <a:endParaRPr lang="zh-CN" altLang="en-US" sz="2800" dirty="0">
                <a:latin typeface="楷体_GB2312" panose="02010609030101010101" pitchFamily="49" charset="-122"/>
                <a:ea typeface="楷体_GB2312" panose="02010609030101010101" pitchFamily="49" charset="-122"/>
              </a:endParaRPr>
            </a:p>
            <a:p>
              <a:r>
                <a:rPr lang="en-US" altLang="zh-CN" sz="2800" dirty="0">
                  <a:solidFill>
                    <a:srgbClr val="FF0000"/>
                  </a:solidFill>
                  <a:latin typeface="楷体_GB2312" panose="02010609030101010101" pitchFamily="49" charset="-122"/>
                  <a:ea typeface="楷体_GB2312" panose="02010609030101010101" pitchFamily="49" charset="-122"/>
                </a:rPr>
                <a:t>   2.</a:t>
              </a:r>
              <a:r>
                <a:rPr lang="zh-CN" altLang="en-US" sz="2800" dirty="0">
                  <a:solidFill>
                    <a:srgbClr val="FF0000"/>
                  </a:solidFill>
                  <a:latin typeface="楷体_GB2312" panose="02010609030101010101" pitchFamily="49" charset="-122"/>
                  <a:ea typeface="楷体_GB2312" panose="02010609030101010101" pitchFamily="49" charset="-122"/>
                </a:rPr>
                <a:t>焦虑</a:t>
              </a:r>
              <a:r>
                <a:rPr lang="zh-CN" altLang="en-US" sz="2800" dirty="0">
                  <a:latin typeface="楷体_GB2312" panose="02010609030101010101" pitchFamily="49" charset="-122"/>
                  <a:ea typeface="楷体_GB2312" panose="02010609030101010101" pitchFamily="49" charset="-122"/>
                </a:rPr>
                <a:t>  与害怕手术分娩有关。</a:t>
              </a:r>
              <a:endParaRPr lang="zh-CN" altLang="en-US" sz="2800" dirty="0">
                <a:latin typeface="楷体_GB2312" panose="02010609030101010101" pitchFamily="49" charset="-122"/>
                <a:ea typeface="楷体_GB2312" panose="02010609030101010101" pitchFamily="49" charset="-122"/>
              </a:endParaRPr>
            </a:p>
            <a:p>
              <a:r>
                <a:rPr lang="en-US" altLang="zh-CN" sz="2800" dirty="0">
                  <a:solidFill>
                    <a:srgbClr val="FF0000"/>
                  </a:solidFill>
                  <a:latin typeface="楷体_GB2312" panose="02010609030101010101" pitchFamily="49" charset="-122"/>
                  <a:ea typeface="楷体_GB2312" panose="02010609030101010101" pitchFamily="49" charset="-122"/>
                </a:rPr>
                <a:t>   3.</a:t>
              </a:r>
              <a:r>
                <a:rPr lang="zh-CN" altLang="en-US" sz="2800" dirty="0">
                  <a:solidFill>
                    <a:srgbClr val="FF0000"/>
                  </a:solidFill>
                  <a:latin typeface="楷体_GB2312" panose="02010609030101010101" pitchFamily="49" charset="-122"/>
                  <a:ea typeface="楷体_GB2312" panose="02010609030101010101" pitchFamily="49" charset="-122"/>
                </a:rPr>
                <a:t>潜在并发症：</a:t>
              </a:r>
              <a:r>
                <a:rPr lang="zh-CN" altLang="en-US" sz="2800" dirty="0">
                  <a:latin typeface="楷体_GB2312" panose="02010609030101010101" pitchFamily="49" charset="-122"/>
                  <a:ea typeface="楷体_GB2312" panose="02010609030101010101" pitchFamily="49" charset="-122"/>
                </a:rPr>
                <a:t>胎膜早破、脐带脱垂、胎儿窘迫、新生儿窒息、产后出血。</a:t>
              </a:r>
              <a:endParaRPr lang="zh-CN" altLang="en-US" sz="2800" dirty="0">
                <a:latin typeface="楷体_GB2312" panose="02010609030101010101" pitchFamily="49" charset="-122"/>
                <a:ea typeface="楷体_GB2312" panose="0201060903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518285" y="1109345"/>
            <a:ext cx="9216390" cy="5336819"/>
            <a:chOff x="1080" y="960"/>
            <a:chExt cx="12240" cy="9240"/>
          </a:xfrm>
        </p:grpSpPr>
        <p:pic>
          <p:nvPicPr>
            <p:cNvPr id="96257" name="图片 335881" descr="40"/>
            <p:cNvPicPr>
              <a:picLocks noChangeAspect="1"/>
            </p:cNvPicPr>
            <p:nvPr/>
          </p:nvPicPr>
          <p:blipFill>
            <a:blip r:embed="rId3"/>
            <a:stretch>
              <a:fillRect/>
            </a:stretch>
          </p:blipFill>
          <p:spPr>
            <a:xfrm>
              <a:off x="6597" y="6897"/>
              <a:ext cx="6243" cy="3303"/>
            </a:xfrm>
            <a:prstGeom prst="rect">
              <a:avLst/>
            </a:prstGeom>
            <a:noFill/>
            <a:ln w="9525">
              <a:noFill/>
            </a:ln>
          </p:spPr>
        </p:pic>
        <p:sp>
          <p:nvSpPr>
            <p:cNvPr id="96260" name="矩形 335879"/>
            <p:cNvSpPr/>
            <p:nvPr/>
          </p:nvSpPr>
          <p:spPr>
            <a:xfrm>
              <a:off x="1440" y="960"/>
              <a:ext cx="4145" cy="638"/>
            </a:xfrm>
            <a:prstGeom prst="rect">
              <a:avLst/>
            </a:prstGeom>
            <a:noFill/>
            <a:ln w="9525">
              <a:noFill/>
            </a:ln>
          </p:spPr>
          <p:txBody>
            <a:bodyPr wrap="square" anchor="t" anchorCtr="0">
              <a:spAutoFit/>
            </a:bodyPr>
            <a:p>
              <a:r>
                <a:rPr lang="en-US" altLang="zh-CN" dirty="0">
                  <a:solidFill>
                    <a:srgbClr val="0066FF"/>
                  </a:solidFill>
                  <a:latin typeface="Arial" panose="020B0604020202020204" pitchFamily="34" charset="0"/>
                </a:rPr>
                <a:t>【</a:t>
              </a:r>
              <a:r>
                <a:rPr lang="zh-CN" altLang="en-US" dirty="0">
                  <a:solidFill>
                    <a:srgbClr val="0066FF"/>
                  </a:solidFill>
                  <a:latin typeface="Arial" panose="020B0604020202020204" pitchFamily="34" charset="0"/>
                  <a:ea typeface="宋体" panose="02010600030101010101" pitchFamily="2" charset="-122"/>
                </a:rPr>
                <a:t>护理措施</a:t>
              </a:r>
              <a:r>
                <a:rPr lang="en-US" altLang="zh-CN" dirty="0">
                  <a:solidFill>
                    <a:srgbClr val="0066FF"/>
                  </a:solidFill>
                  <a:latin typeface="Arial" panose="020B0604020202020204" pitchFamily="34" charset="0"/>
                </a:rPr>
                <a:t>】</a:t>
              </a:r>
              <a:endParaRPr lang="zh-CN" altLang="en-US" dirty="0">
                <a:solidFill>
                  <a:srgbClr val="0066FF"/>
                </a:solidFill>
                <a:latin typeface="Arial" panose="020B0604020202020204" pitchFamily="34" charset="0"/>
                <a:ea typeface="宋体" panose="02010600030101010101" pitchFamily="2" charset="-122"/>
              </a:endParaRPr>
            </a:p>
          </p:txBody>
        </p:sp>
        <p:sp>
          <p:nvSpPr>
            <p:cNvPr id="96261" name="矩形 335880"/>
            <p:cNvSpPr/>
            <p:nvPr/>
          </p:nvSpPr>
          <p:spPr>
            <a:xfrm>
              <a:off x="1080" y="1920"/>
              <a:ext cx="12240" cy="5381"/>
            </a:xfrm>
            <a:prstGeom prst="rect">
              <a:avLst/>
            </a:prstGeom>
            <a:noFill/>
            <a:ln w="9525">
              <a:noFill/>
            </a:ln>
          </p:spPr>
          <p:txBody>
            <a:bodyPr anchor="t" anchorCtr="0">
              <a:spAutoFit/>
            </a:bodyPr>
            <a:p>
              <a:r>
                <a:rPr lang="en-US" altLang="zh-CN" sz="2800" dirty="0">
                  <a:solidFill>
                    <a:srgbClr val="FF0000"/>
                  </a:solidFill>
                  <a:latin typeface="楷体_GB2312" panose="02010609030101010101" pitchFamily="49" charset="-122"/>
                  <a:ea typeface="楷体_GB2312" panose="02010609030101010101" pitchFamily="49" charset="-122"/>
                </a:rPr>
                <a:t>   1.</a:t>
              </a:r>
              <a:r>
                <a:rPr lang="zh-CN" altLang="en-US" sz="2800" dirty="0">
                  <a:solidFill>
                    <a:srgbClr val="FF0000"/>
                  </a:solidFill>
                  <a:latin typeface="楷体_GB2312" panose="02010609030101010101" pitchFamily="49" charset="-122"/>
                  <a:ea typeface="楷体_GB2312" panose="02010609030101010101" pitchFamily="49" charset="-122"/>
                </a:rPr>
                <a:t>加强孕期保健，减少母儿受伤的危险</a:t>
              </a:r>
              <a:r>
                <a:rPr lang="zh-CN" altLang="en-US" sz="2800" dirty="0">
                  <a:latin typeface="楷体_GB2312" panose="02010609030101010101" pitchFamily="49" charset="-122"/>
                  <a:ea typeface="楷体_GB2312" panose="02010609030101010101" pitchFamily="49" charset="-122"/>
                </a:rPr>
                <a:t> </a:t>
              </a:r>
              <a:endParaRPr lang="zh-CN" altLang="en-US" sz="2800" dirty="0">
                <a:latin typeface="楷体_GB2312" panose="02010609030101010101" pitchFamily="49" charset="-122"/>
                <a:ea typeface="楷体_GB2312" panose="02010609030101010101" pitchFamily="49" charset="-122"/>
              </a:endParaRPr>
            </a:p>
            <a:p>
              <a:r>
                <a:rPr lang="zh-CN" altLang="en-US" sz="2800" dirty="0">
                  <a:solidFill>
                    <a:schemeClr val="tx2"/>
                  </a:solidFill>
                  <a:latin typeface="楷体_GB2312" panose="02010609030101010101" pitchFamily="49" charset="-122"/>
                  <a:ea typeface="楷体_GB2312" panose="02010609030101010101" pitchFamily="49" charset="-122"/>
                </a:rPr>
                <a:t>  </a:t>
              </a:r>
              <a:r>
                <a:rPr lang="en-US" altLang="zh-CN" sz="2800" dirty="0">
                  <a:solidFill>
                    <a:schemeClr val="tx2"/>
                  </a:solidFill>
                  <a:latin typeface="楷体_GB2312" panose="02010609030101010101" pitchFamily="49" charset="-122"/>
                  <a:ea typeface="楷体_GB2312" panose="02010609030101010101" pitchFamily="49" charset="-122"/>
                </a:rPr>
                <a:t>  </a:t>
              </a:r>
              <a:r>
                <a:rPr lang="zh-CN" altLang="en-US" sz="2800" dirty="0">
                  <a:solidFill>
                    <a:schemeClr val="tx2"/>
                  </a:solidFill>
                  <a:latin typeface="楷体_GB2312" panose="02010609030101010101" pitchFamily="49" charset="-122"/>
                  <a:ea typeface="楷体_GB2312" panose="02010609030101010101" pitchFamily="49" charset="-122"/>
                </a:rPr>
                <a:t>加强产前检查，及时发现胎儿异常</a:t>
              </a:r>
              <a:r>
                <a:rPr lang="en-US" altLang="zh-CN" sz="2800" dirty="0">
                  <a:solidFill>
                    <a:schemeClr val="tx2"/>
                  </a:solidFill>
                  <a:latin typeface="楷体_GB2312" panose="02010609030101010101" pitchFamily="49" charset="-122"/>
                  <a:ea typeface="楷体_GB2312" panose="02010609030101010101" pitchFamily="49" charset="-122"/>
                </a:rPr>
                <a:t>  </a:t>
              </a:r>
              <a:r>
                <a:rPr lang="zh-CN" altLang="en-US" sz="2800" dirty="0">
                  <a:latin typeface="楷体_GB2312" panose="02010609030101010101" pitchFamily="49" charset="-122"/>
                  <a:ea typeface="楷体_GB2312" panose="02010609030101010101" pitchFamily="49" charset="-122"/>
                </a:rPr>
                <a:t>臀位的孕妇在妊娠</a:t>
              </a:r>
              <a:r>
                <a:rPr lang="en-US" altLang="zh-CN" sz="2800" dirty="0">
                  <a:latin typeface="楷体_GB2312" panose="02010609030101010101" pitchFamily="49" charset="-122"/>
                  <a:ea typeface="楷体_GB2312" panose="02010609030101010101" pitchFamily="49" charset="-122"/>
                </a:rPr>
                <a:t>30</a:t>
              </a:r>
              <a:r>
                <a:rPr lang="zh-CN" altLang="en-US" sz="2800" dirty="0">
                  <a:latin typeface="楷体_GB2312" panose="02010609030101010101" pitchFamily="49" charset="-122"/>
                  <a:ea typeface="楷体_GB2312" panose="02010609030101010101" pitchFamily="49" charset="-122"/>
                </a:rPr>
                <a:t>周后采用</a:t>
              </a:r>
              <a:r>
                <a:rPr lang="zh-CN" altLang="en-US" sz="2800" dirty="0">
                  <a:solidFill>
                    <a:srgbClr val="FF0000"/>
                  </a:solidFill>
                  <a:latin typeface="楷体_GB2312" panose="02010609030101010101" pitchFamily="49" charset="-122"/>
                  <a:ea typeface="楷体_GB2312" panose="02010609030101010101" pitchFamily="49" charset="-122"/>
                </a:rPr>
                <a:t>胸膝卧位法矫正胎位</a:t>
              </a:r>
              <a:r>
                <a:rPr lang="zh-CN" altLang="en-US" sz="2800" dirty="0">
                  <a:latin typeface="楷体_GB2312" panose="02010609030101010101" pitchFamily="49" charset="-122"/>
                  <a:ea typeface="楷体_GB2312" panose="02010609030101010101" pitchFamily="49" charset="-122"/>
                </a:rPr>
                <a:t>，若矫正失败，提前</a:t>
              </a:r>
              <a:r>
                <a:rPr lang="en-US" altLang="zh-CN" sz="2800" dirty="0">
                  <a:latin typeface="楷体_GB2312" panose="02010609030101010101" pitchFamily="49" charset="-122"/>
                  <a:ea typeface="楷体_GB2312" panose="02010609030101010101" pitchFamily="49" charset="-122"/>
                </a:rPr>
                <a:t>1</a:t>
              </a:r>
              <a:r>
                <a:rPr lang="zh-CN" altLang="en-US" sz="2800" dirty="0">
                  <a:latin typeface="楷体_GB2312" panose="02010609030101010101" pitchFamily="49" charset="-122"/>
                  <a:ea typeface="楷体_GB2312" panose="02010609030101010101" pitchFamily="49" charset="-122"/>
                </a:rPr>
                <a:t>周住院待产。临产过程中，尽量卧床休息，提早做好助产和新生儿窒息抢救的准备；阴道助娩时胎儿脐部娩出至胎头娩出最长不能超过</a:t>
              </a:r>
              <a:r>
                <a:rPr lang="en-US" altLang="zh-CN" sz="2800" dirty="0">
                  <a:latin typeface="楷体_GB2312" panose="02010609030101010101" pitchFamily="49" charset="-122"/>
                  <a:ea typeface="楷体_GB2312" panose="02010609030101010101" pitchFamily="49" charset="-122"/>
                </a:rPr>
                <a:t>8min</a:t>
              </a:r>
              <a:r>
                <a:rPr lang="zh-CN" altLang="en-US" sz="2800" dirty="0">
                  <a:latin typeface="楷体_GB2312" panose="02010609030101010101" pitchFamily="49" charset="-122"/>
                  <a:ea typeface="楷体_GB2312" panose="02010609030101010101" pitchFamily="49" charset="-122"/>
                </a:rPr>
                <a:t>。胎儿发育异常者，寻找原因，及时终止妊娠。</a:t>
              </a:r>
              <a:endParaRPr lang="zh-CN" altLang="en-US" sz="2800" dirty="0">
                <a:latin typeface="楷体_GB2312" panose="02010609030101010101" pitchFamily="49" charset="-122"/>
                <a:ea typeface="楷体_GB2312" panose="0201060903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grpSp>
        <p:nvGrpSpPr>
          <p:cNvPr id="2" name="组合 1"/>
          <p:cNvGrpSpPr/>
          <p:nvPr/>
        </p:nvGrpSpPr>
        <p:grpSpPr>
          <a:xfrm>
            <a:off x="2049780" y="2390775"/>
            <a:ext cx="7600950" cy="2536923"/>
            <a:chOff x="1920" y="3765"/>
            <a:chExt cx="10440" cy="3637"/>
          </a:xfrm>
        </p:grpSpPr>
        <p:sp>
          <p:nvSpPr>
            <p:cNvPr id="33796" name="矩形 284700"/>
            <p:cNvSpPr/>
            <p:nvPr/>
          </p:nvSpPr>
          <p:spPr>
            <a:xfrm>
              <a:off x="1920" y="4800"/>
              <a:ext cx="10440" cy="2602"/>
            </a:xfrm>
            <a:prstGeom prst="rect">
              <a:avLst/>
            </a:prstGeom>
            <a:noFill/>
            <a:ln w="9525">
              <a:noFill/>
            </a:ln>
          </p:spPr>
          <p:txBody>
            <a:bodyPr anchor="t" anchorCtr="0">
              <a:spAutoFit/>
            </a:bodyPr>
            <a:p>
              <a:r>
                <a:rPr lang="zh-CN" altLang="en-US" sz="2800" dirty="0">
                  <a:solidFill>
                    <a:srgbClr val="0066FF"/>
                  </a:solidFill>
                  <a:latin typeface="Arial" panose="020B0604020202020204" pitchFamily="34" charset="0"/>
                  <a:ea typeface="楷体_GB2312" panose="02010609030101010101" pitchFamily="49" charset="-122"/>
                </a:rPr>
                <a:t>      </a:t>
              </a:r>
              <a:r>
                <a:rPr lang="zh-CN" altLang="en-US" sz="2800" dirty="0">
                  <a:latin typeface="Arial" panose="020B0604020202020204" pitchFamily="34" charset="0"/>
                  <a:ea typeface="楷体_GB2312" panose="02010609030101010101" pitchFamily="49" charset="-122"/>
                </a:rPr>
                <a:t>在分娩过程中，子宫收缩的节律性、对称性、极性不正常或频率、强度发生改变，称为子宫收缩力异常，简称为产力异常。</a:t>
              </a:r>
              <a:endParaRPr lang="zh-CN" altLang="en-US" sz="2800" dirty="0">
                <a:latin typeface="Arial" panose="020B0604020202020204" pitchFamily="34" charset="0"/>
                <a:ea typeface="楷体_GB2312" panose="02010609030101010101" pitchFamily="49" charset="-122"/>
              </a:endParaRPr>
            </a:p>
          </p:txBody>
        </p:sp>
        <p:sp>
          <p:nvSpPr>
            <p:cNvPr id="33798" name="矩形 284706"/>
            <p:cNvSpPr/>
            <p:nvPr/>
          </p:nvSpPr>
          <p:spPr>
            <a:xfrm>
              <a:off x="2820" y="3765"/>
              <a:ext cx="1980" cy="748"/>
            </a:xfrm>
            <a:prstGeom prst="rect">
              <a:avLst/>
            </a:prstGeom>
            <a:noFill/>
            <a:ln w="9525">
              <a:noFill/>
            </a:ln>
          </p:spPr>
          <p:txBody>
            <a:bodyPr wrap="square" anchor="t" anchorCtr="0">
              <a:spAutoFit/>
            </a:bodyPr>
            <a:p>
              <a:r>
                <a:rPr lang="en-US" altLang="zh-CN" sz="2800" dirty="0">
                  <a:solidFill>
                    <a:srgbClr val="663300"/>
                  </a:solidFill>
                  <a:latin typeface="楷体_GB2312" panose="02010609030101010101" pitchFamily="49" charset="-122"/>
                  <a:ea typeface="楷体_GB2312" panose="02010609030101010101" pitchFamily="49" charset="-122"/>
                </a:rPr>
                <a:t>1.</a:t>
              </a:r>
              <a:r>
                <a:rPr lang="zh-CN" altLang="en-US" sz="2800" dirty="0">
                  <a:solidFill>
                    <a:srgbClr val="663300"/>
                  </a:solidFill>
                  <a:latin typeface="楷体_GB2312" panose="02010609030101010101" pitchFamily="49" charset="-122"/>
                  <a:ea typeface="楷体_GB2312" panose="02010609030101010101" pitchFamily="49" charset="-122"/>
                </a:rPr>
                <a:t>定义</a:t>
              </a:r>
              <a:endParaRPr lang="zh-CN" altLang="en-US" sz="2800" dirty="0">
                <a:solidFill>
                  <a:srgbClr val="663300"/>
                </a:solidFill>
                <a:latin typeface="楷体_GB2312" panose="02010609030101010101" pitchFamily="49" charset="-122"/>
                <a:ea typeface="楷体_GB2312" panose="0201060903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7283" name="矩形 381959"/>
          <p:cNvSpPr/>
          <p:nvPr/>
        </p:nvSpPr>
        <p:spPr>
          <a:xfrm>
            <a:off x="685800" y="1219200"/>
            <a:ext cx="10385425" cy="5226050"/>
          </a:xfrm>
          <a:prstGeom prst="rect">
            <a:avLst/>
          </a:prstGeom>
          <a:noFill/>
          <a:ln w="9525">
            <a:noFill/>
          </a:ln>
        </p:spPr>
        <p:txBody>
          <a:bodyPr wrap="none" anchor="t" anchorCtr="0">
            <a:noAutofit/>
          </a:bodyPr>
          <a:p>
            <a:pPr algn="l" fontAlgn="auto">
              <a:lnSpc>
                <a:spcPct val="150000"/>
              </a:lnSpc>
            </a:pPr>
            <a:r>
              <a:rPr lang="en-US" altLang="zh-CN" sz="3200" dirty="0">
                <a:solidFill>
                  <a:srgbClr val="FF0000"/>
                </a:solidFill>
                <a:latin typeface="楷体_GB2312" panose="02010609030101010101" pitchFamily="49" charset="-122"/>
                <a:ea typeface="楷体_GB2312" panose="02010609030101010101" pitchFamily="49" charset="-122"/>
              </a:rPr>
              <a:t>    2.</a:t>
            </a:r>
            <a:r>
              <a:rPr lang="zh-CN" altLang="en-US" sz="3200" dirty="0">
                <a:solidFill>
                  <a:srgbClr val="FF0000"/>
                </a:solidFill>
                <a:latin typeface="楷体_GB2312" panose="02010609030101010101" pitchFamily="49" charset="-122"/>
                <a:ea typeface="楷体_GB2312" panose="02010609030101010101" pitchFamily="49" charset="-122"/>
              </a:rPr>
              <a:t>做好剖宫产围手术期护理</a:t>
            </a:r>
            <a:r>
              <a:rPr lang="zh-CN" altLang="en-US" sz="3200" dirty="0">
                <a:latin typeface="楷体_GB2312" panose="02010609030101010101" pitchFamily="49" charset="-122"/>
                <a:ea typeface="楷体_GB2312" panose="02010609030101010101" pitchFamily="49" charset="-122"/>
              </a:rPr>
              <a:t>  </a:t>
            </a:r>
            <a:endParaRPr lang="zh-CN" altLang="en-US" sz="3200" dirty="0">
              <a:latin typeface="楷体_GB2312" panose="02010609030101010101" pitchFamily="49" charset="-122"/>
              <a:ea typeface="楷体_GB2312" panose="02010609030101010101" pitchFamily="49" charset="-122"/>
            </a:endParaRPr>
          </a:p>
          <a:p>
            <a:pPr algn="l" fontAlgn="auto">
              <a:lnSpc>
                <a:spcPct val="150000"/>
              </a:lnSpc>
            </a:pPr>
            <a:r>
              <a:rPr lang="zh-CN" altLang="en-US" sz="3200" dirty="0">
                <a:latin typeface="楷体_GB2312" panose="02010609030101010101" pitchFamily="49" charset="-122"/>
                <a:ea typeface="楷体_GB2312" panose="02010609030101010101" pitchFamily="49" charset="-122"/>
              </a:rPr>
              <a:t>   </a:t>
            </a:r>
            <a:r>
              <a:rPr lang="zh-CN" altLang="en-US" sz="3200" dirty="0">
                <a:latin typeface="楷体_GB2312" panose="02010609030101010101" pitchFamily="49" charset="-122"/>
                <a:ea typeface="楷体_GB2312" panose="02010609030101010101" pitchFamily="49" charset="-122"/>
              </a:rPr>
              <a:t> 有明显头盆不称、胎位异常或确诊为巨大儿的</a:t>
            </a:r>
            <a:endParaRPr lang="zh-CN" altLang="en-US" sz="3200" dirty="0">
              <a:latin typeface="楷体_GB2312" panose="02010609030101010101" pitchFamily="49" charset="-122"/>
              <a:ea typeface="楷体_GB2312" panose="02010609030101010101" pitchFamily="49" charset="-122"/>
            </a:endParaRPr>
          </a:p>
          <a:p>
            <a:pPr algn="l" fontAlgn="auto">
              <a:lnSpc>
                <a:spcPct val="150000"/>
              </a:lnSpc>
            </a:pPr>
            <a:r>
              <a:rPr lang="zh-CN" altLang="en-US" sz="3200" dirty="0">
                <a:latin typeface="楷体_GB2312" panose="02010609030101010101" pitchFamily="49" charset="-122"/>
                <a:ea typeface="楷体_GB2312" panose="02010609030101010101" pitchFamily="49" charset="-122"/>
              </a:rPr>
              <a:t>孕产妇，应做好剖宫产围手术期护理。</a:t>
            </a:r>
            <a:endParaRPr lang="zh-CN" altLang="en-US" sz="3200" dirty="0">
              <a:latin typeface="楷体_GB2312" panose="02010609030101010101" pitchFamily="49" charset="-122"/>
              <a:ea typeface="楷体_GB2312" panose="02010609030101010101" pitchFamily="49" charset="-122"/>
            </a:endParaRPr>
          </a:p>
          <a:p>
            <a:pPr indent="304800" algn="l" fontAlgn="auto">
              <a:lnSpc>
                <a:spcPct val="150000"/>
              </a:lnSpc>
            </a:pPr>
            <a:r>
              <a:rPr lang="en-US" altLang="zh-CN" sz="3200" dirty="0">
                <a:solidFill>
                  <a:srgbClr val="FF0000"/>
                </a:solidFill>
                <a:latin typeface="楷体_GB2312" panose="02010609030101010101" pitchFamily="49" charset="-122"/>
                <a:ea typeface="楷体_GB2312" panose="02010609030101010101" pitchFamily="49" charset="-122"/>
                <a:sym typeface="+mn-ea"/>
              </a:rPr>
              <a:t> 3.</a:t>
            </a:r>
            <a:r>
              <a:rPr lang="zh-CN" altLang="en-US" sz="3200" dirty="0">
                <a:solidFill>
                  <a:srgbClr val="FF0000"/>
                </a:solidFill>
                <a:latin typeface="楷体_GB2312" panose="02010609030101010101" pitchFamily="49" charset="-122"/>
                <a:ea typeface="楷体_GB2312" panose="02010609030101010101" pitchFamily="49" charset="-122"/>
                <a:sym typeface="+mn-ea"/>
              </a:rPr>
              <a:t>阴道分娩的孕妇应做好如下护理</a:t>
            </a:r>
            <a:endParaRPr lang="zh-CN" altLang="en-US" sz="3200" dirty="0">
              <a:solidFill>
                <a:srgbClr val="FF0000"/>
              </a:solidFill>
              <a:latin typeface="楷体_GB2312" panose="02010609030101010101" pitchFamily="49" charset="-122"/>
              <a:ea typeface="楷体_GB2312" panose="02010609030101010101" pitchFamily="49" charset="-122"/>
            </a:endParaRPr>
          </a:p>
          <a:p>
            <a:pPr indent="304800" algn="l" fontAlgn="auto">
              <a:lnSpc>
                <a:spcPct val="150000"/>
              </a:lnSpc>
            </a:pPr>
            <a:r>
              <a:rPr lang="zh-CN" altLang="en-US" sz="3200" dirty="0">
                <a:solidFill>
                  <a:schemeClr val="tx2"/>
                </a:solidFill>
                <a:latin typeface="楷体_GB2312" panose="02010609030101010101" pitchFamily="49" charset="-122"/>
                <a:ea typeface="楷体_GB2312" panose="02010609030101010101" pitchFamily="49" charset="-122"/>
                <a:sym typeface="+mn-ea"/>
              </a:rPr>
              <a:t> （</a:t>
            </a:r>
            <a:r>
              <a:rPr lang="en-US" altLang="zh-CN" sz="3200" dirty="0">
                <a:solidFill>
                  <a:schemeClr val="tx2"/>
                </a:solidFill>
                <a:latin typeface="楷体_GB2312" panose="02010609030101010101" pitchFamily="49" charset="-122"/>
                <a:ea typeface="楷体_GB2312" panose="02010609030101010101" pitchFamily="49" charset="-122"/>
                <a:sym typeface="+mn-ea"/>
              </a:rPr>
              <a:t>1</a:t>
            </a:r>
            <a:r>
              <a:rPr lang="zh-CN" altLang="en-US" sz="3200" dirty="0">
                <a:solidFill>
                  <a:schemeClr val="tx2"/>
                </a:solidFill>
                <a:latin typeface="楷体_GB2312" panose="02010609030101010101" pitchFamily="49" charset="-122"/>
                <a:ea typeface="楷体_GB2312" panose="02010609030101010101" pitchFamily="49" charset="-122"/>
                <a:sym typeface="+mn-ea"/>
              </a:rPr>
              <a:t>）鼓励待产妇进食：</a:t>
            </a:r>
            <a:endParaRPr lang="zh-CN" altLang="en-US" sz="3200" dirty="0">
              <a:solidFill>
                <a:schemeClr val="tx2"/>
              </a:solidFill>
              <a:latin typeface="楷体_GB2312" panose="02010609030101010101" pitchFamily="49" charset="-122"/>
              <a:ea typeface="楷体_GB2312" panose="02010609030101010101" pitchFamily="49" charset="-122"/>
            </a:endParaRPr>
          </a:p>
          <a:p>
            <a:pPr indent="304800" algn="l" fontAlgn="auto">
              <a:lnSpc>
                <a:spcPct val="150000"/>
              </a:lnSpc>
            </a:pPr>
            <a:r>
              <a:rPr lang="en-US" altLang="zh-CN" sz="3200" dirty="0">
                <a:latin typeface="楷体_GB2312" panose="02010609030101010101" pitchFamily="49" charset="-122"/>
                <a:ea typeface="楷体_GB2312" panose="02010609030101010101" pitchFamily="49" charset="-122"/>
                <a:sym typeface="+mn-ea"/>
              </a:rPr>
              <a:t> </a:t>
            </a:r>
            <a:r>
              <a:rPr lang="zh-CN" altLang="en-US" sz="3200" dirty="0">
                <a:latin typeface="楷体_GB2312" panose="02010609030101010101" pitchFamily="49" charset="-122"/>
                <a:ea typeface="楷体_GB2312" panose="02010609030101010101" pitchFamily="49" charset="-122"/>
                <a:sym typeface="+mn-ea"/>
              </a:rPr>
              <a:t>（</a:t>
            </a:r>
            <a:r>
              <a:rPr lang="en-US" altLang="zh-CN" sz="3200" dirty="0">
                <a:latin typeface="楷体_GB2312" panose="02010609030101010101" pitchFamily="49" charset="-122"/>
                <a:ea typeface="楷体_GB2312" panose="02010609030101010101" pitchFamily="49" charset="-122"/>
                <a:sym typeface="+mn-ea"/>
              </a:rPr>
              <a:t>2</a:t>
            </a:r>
            <a:r>
              <a:rPr lang="zh-CN" altLang="en-US" sz="3200" dirty="0">
                <a:latin typeface="楷体_GB2312" panose="02010609030101010101" pitchFamily="49" charset="-122"/>
                <a:ea typeface="楷体_GB2312" panose="02010609030101010101" pitchFamily="49" charset="-122"/>
                <a:sym typeface="+mn-ea"/>
              </a:rPr>
              <a:t>）预防胎膜早破：</a:t>
            </a:r>
            <a:endParaRPr lang="zh-CN" altLang="en-US" sz="3200" dirty="0">
              <a:latin typeface="楷体_GB2312" panose="02010609030101010101" pitchFamily="49" charset="-122"/>
              <a:ea typeface="楷体_GB2312" panose="02010609030101010101" pitchFamily="49" charset="-122"/>
            </a:endParaRPr>
          </a:p>
          <a:p>
            <a:pPr indent="304800" algn="l" fontAlgn="auto">
              <a:lnSpc>
                <a:spcPct val="150000"/>
              </a:lnSpc>
            </a:pPr>
            <a:r>
              <a:rPr lang="en-US" altLang="zh-CN" sz="3200" dirty="0">
                <a:latin typeface="楷体_GB2312" panose="02010609030101010101" pitchFamily="49" charset="-122"/>
                <a:ea typeface="楷体_GB2312" panose="02010609030101010101" pitchFamily="49" charset="-122"/>
                <a:sym typeface="+mn-ea"/>
              </a:rPr>
              <a:t> </a:t>
            </a:r>
            <a:r>
              <a:rPr lang="zh-CN" altLang="en-US" sz="3200" dirty="0">
                <a:latin typeface="楷体_GB2312" panose="02010609030101010101" pitchFamily="49" charset="-122"/>
                <a:ea typeface="楷体_GB2312" panose="02010609030101010101" pitchFamily="49" charset="-122"/>
                <a:sym typeface="+mn-ea"/>
              </a:rPr>
              <a:t>（</a:t>
            </a:r>
            <a:r>
              <a:rPr lang="en-US" altLang="zh-CN" sz="3200" dirty="0">
                <a:latin typeface="楷体_GB2312" panose="02010609030101010101" pitchFamily="49" charset="-122"/>
                <a:ea typeface="楷体_GB2312" panose="02010609030101010101" pitchFamily="49" charset="-122"/>
                <a:sym typeface="+mn-ea"/>
              </a:rPr>
              <a:t>3</a:t>
            </a:r>
            <a:r>
              <a:rPr lang="zh-CN" altLang="en-US" sz="3200" dirty="0">
                <a:latin typeface="楷体_GB2312" panose="02010609030101010101" pitchFamily="49" charset="-122"/>
                <a:ea typeface="楷体_GB2312" panose="02010609030101010101" pitchFamily="49" charset="-122"/>
                <a:sym typeface="+mn-ea"/>
              </a:rPr>
              <a:t>）协助医生做好阴道助产及新生儿抢救的准备：</a:t>
            </a:r>
            <a:endParaRPr lang="zh-CN" altLang="en-US" sz="3200" dirty="0">
              <a:latin typeface="楷体_GB2312" panose="02010609030101010101" pitchFamily="49" charset="-122"/>
              <a:ea typeface="楷体_GB2312" panose="02010609030101010101" pitchFamily="49" charset="-122"/>
            </a:endParaRPr>
          </a:p>
          <a:p>
            <a:endParaRPr lang="zh-CN" altLang="en-US" sz="3200"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9331" name="矩形 337926"/>
          <p:cNvSpPr/>
          <p:nvPr/>
        </p:nvSpPr>
        <p:spPr>
          <a:xfrm>
            <a:off x="838200" y="1676400"/>
            <a:ext cx="10355580" cy="2433955"/>
          </a:xfrm>
          <a:prstGeom prst="rect">
            <a:avLst/>
          </a:prstGeom>
          <a:noFill/>
          <a:ln w="9525">
            <a:noFill/>
          </a:ln>
        </p:spPr>
        <p:txBody>
          <a:bodyPr anchor="t" anchorCtr="0">
            <a:noAutofit/>
          </a:bodyPr>
          <a:p>
            <a:r>
              <a:rPr lang="en-US" altLang="zh-CN" sz="2800" dirty="0">
                <a:solidFill>
                  <a:srgbClr val="FF0000"/>
                </a:solidFill>
                <a:latin typeface="楷体_GB2312" panose="02010609030101010101" pitchFamily="49" charset="-122"/>
                <a:ea typeface="楷体_GB2312" panose="02010609030101010101" pitchFamily="49" charset="-122"/>
              </a:rPr>
              <a:t>   4.</a:t>
            </a:r>
            <a:r>
              <a:rPr lang="zh-CN" altLang="en-US" sz="2800" dirty="0">
                <a:solidFill>
                  <a:srgbClr val="FF0000"/>
                </a:solidFill>
                <a:latin typeface="楷体_GB2312" panose="02010609030101010101" pitchFamily="49" charset="-122"/>
                <a:ea typeface="楷体_GB2312" panose="02010609030101010101" pitchFamily="49" charset="-122"/>
              </a:rPr>
              <a:t>心理护理</a:t>
            </a:r>
            <a:endParaRPr lang="zh-CN" altLang="en-US" sz="2800" dirty="0">
              <a:solidFill>
                <a:srgbClr val="FF0000"/>
              </a:solidFill>
              <a:latin typeface="楷体_GB2312" panose="02010609030101010101" pitchFamily="49" charset="-122"/>
              <a:ea typeface="楷体_GB2312" panose="02010609030101010101" pitchFamily="49" charset="-122"/>
            </a:endParaRPr>
          </a:p>
          <a:p>
            <a:r>
              <a:rPr lang="zh-CN" altLang="en-US" sz="2800" dirty="0">
                <a:latin typeface="Arial" panose="020B0604020202020204" pitchFamily="34" charset="0"/>
                <a:ea typeface="楷体_GB2312" panose="02010609030101010101" pitchFamily="49" charset="-122"/>
              </a:rPr>
              <a:t>       加强孕期保健，定期产前检查；产程中指导产妇保持轻松愉快的心情，积极配合医护人员的工作；给予产后身体恢复和喂养新生儿等健康指导；为产妇提供出院后的避孕和今后的生育指导。</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638810"/>
            <a:ext cx="10870565" cy="58070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grpSp>
        <p:nvGrpSpPr>
          <p:cNvPr id="2" name="组合 1"/>
          <p:cNvGrpSpPr/>
          <p:nvPr/>
        </p:nvGrpSpPr>
        <p:grpSpPr>
          <a:xfrm>
            <a:off x="1566545" y="1064260"/>
            <a:ext cx="8077200" cy="5433695"/>
            <a:chOff x="720" y="1043"/>
            <a:chExt cx="12720" cy="8557"/>
          </a:xfrm>
        </p:grpSpPr>
        <p:sp>
          <p:nvSpPr>
            <p:cNvPr id="101378" name="矩形 338950"/>
            <p:cNvSpPr/>
            <p:nvPr/>
          </p:nvSpPr>
          <p:spPr>
            <a:xfrm>
              <a:off x="5335" y="1043"/>
              <a:ext cx="4025" cy="817"/>
            </a:xfrm>
            <a:prstGeom prst="rect">
              <a:avLst/>
            </a:prstGeom>
            <a:noFill/>
            <a:ln w="9525">
              <a:noFill/>
            </a:ln>
          </p:spPr>
          <p:txBody>
            <a:bodyPr anchor="t" anchorCtr="0">
              <a:spAutoFit/>
            </a:bodyPr>
            <a:p>
              <a:r>
                <a:rPr lang="zh-CN" altLang="en-US" sz="2800" dirty="0">
                  <a:solidFill>
                    <a:srgbClr val="FF0000"/>
                  </a:solidFill>
                  <a:latin typeface="Arial" panose="020B0604020202020204" pitchFamily="34" charset="0"/>
                  <a:ea typeface="楷体_GB2312" panose="02010609030101010101" pitchFamily="49" charset="-122"/>
                </a:rPr>
                <a:t>异常分娩小结</a:t>
              </a:r>
              <a:endParaRPr lang="zh-CN" altLang="en-US" sz="2800" dirty="0">
                <a:solidFill>
                  <a:srgbClr val="FF0000"/>
                </a:solidFill>
                <a:latin typeface="Arial" panose="020B0604020202020204" pitchFamily="34" charset="0"/>
                <a:ea typeface="楷体_GB2312" panose="02010609030101010101" pitchFamily="49" charset="-122"/>
              </a:endParaRPr>
            </a:p>
          </p:txBody>
        </p:sp>
        <p:grpSp>
          <p:nvGrpSpPr>
            <p:cNvPr id="101379" name="组合 338951"/>
            <p:cNvGrpSpPr/>
            <p:nvPr/>
          </p:nvGrpSpPr>
          <p:grpSpPr>
            <a:xfrm>
              <a:off x="720" y="2280"/>
              <a:ext cx="12720" cy="4200"/>
              <a:chOff x="384" y="1248"/>
              <a:chExt cx="5088" cy="1680"/>
            </a:xfrm>
          </p:grpSpPr>
          <p:grpSp>
            <p:nvGrpSpPr>
              <p:cNvPr id="101380" name="组合 338952"/>
              <p:cNvGrpSpPr/>
              <p:nvPr/>
            </p:nvGrpSpPr>
            <p:grpSpPr>
              <a:xfrm>
                <a:off x="384" y="1248"/>
                <a:ext cx="5088" cy="1645"/>
                <a:chOff x="384" y="1248"/>
                <a:chExt cx="5088" cy="1932"/>
              </a:xfrm>
            </p:grpSpPr>
            <p:sp>
              <p:nvSpPr>
                <p:cNvPr id="101381" name="文本框 338953"/>
                <p:cNvSpPr txBox="1"/>
                <p:nvPr/>
              </p:nvSpPr>
              <p:spPr>
                <a:xfrm>
                  <a:off x="2400" y="1248"/>
                  <a:ext cx="1392" cy="338"/>
                </a:xfrm>
                <a:prstGeom prst="rect">
                  <a:avLst/>
                </a:prstGeom>
                <a:noFill/>
                <a:ln w="9525">
                  <a:noFill/>
                </a:ln>
              </p:spPr>
              <p:txBody>
                <a:bodyPr anchor="t" anchorCtr="0">
                  <a:spAutoFit/>
                </a:bodyPr>
                <a:p>
                  <a:pPr algn="ctr">
                    <a:spcBef>
                      <a:spcPct val="50000"/>
                    </a:spcBef>
                  </a:pPr>
                  <a:r>
                    <a:rPr lang="zh-CN" altLang="en-US" sz="2400" dirty="0">
                      <a:solidFill>
                        <a:srgbClr val="BC245A"/>
                      </a:solidFill>
                      <a:latin typeface="楷体_GB2312" panose="02010609030101010101" pitchFamily="49" charset="-122"/>
                      <a:ea typeface="楷体_GB2312" panose="02010609030101010101" pitchFamily="49" charset="-122"/>
                    </a:rPr>
                    <a:t>试产结果观察</a:t>
                  </a:r>
                  <a:endParaRPr lang="zh-CN" altLang="en-US" sz="2400" dirty="0">
                    <a:solidFill>
                      <a:srgbClr val="BC245A"/>
                    </a:solidFill>
                    <a:latin typeface="楷体_GB2312" panose="02010609030101010101" pitchFamily="49" charset="-122"/>
                    <a:ea typeface="楷体_GB2312" panose="02010609030101010101" pitchFamily="49" charset="-122"/>
                  </a:endParaRPr>
                </a:p>
              </p:txBody>
            </p:sp>
            <p:sp>
              <p:nvSpPr>
                <p:cNvPr id="101382" name="文本框 338954"/>
                <p:cNvSpPr txBox="1"/>
                <p:nvPr/>
              </p:nvSpPr>
              <p:spPr>
                <a:xfrm>
                  <a:off x="689" y="2842"/>
                  <a:ext cx="1008" cy="338"/>
                </a:xfrm>
                <a:prstGeom prst="rect">
                  <a:avLst/>
                </a:prstGeom>
                <a:noFill/>
                <a:ln w="9525">
                  <a:noFill/>
                </a:ln>
              </p:spPr>
              <p:txBody>
                <a:bodyPr anchor="t" anchorCtr="0">
                  <a:spAutoFit/>
                </a:bodyPr>
                <a:p>
                  <a:pPr algn="ctr">
                    <a:spcBef>
                      <a:spcPct val="50000"/>
                    </a:spcBef>
                  </a:pPr>
                  <a:r>
                    <a:rPr lang="zh-CN" altLang="en-US" sz="2400" dirty="0">
                      <a:solidFill>
                        <a:srgbClr val="D8326D"/>
                      </a:solidFill>
                      <a:latin typeface="楷体_GB2312" panose="02010609030101010101" pitchFamily="49" charset="-122"/>
                      <a:ea typeface="楷体_GB2312" panose="02010609030101010101" pitchFamily="49" charset="-122"/>
                    </a:rPr>
                    <a:t>自然分娩</a:t>
                  </a:r>
                  <a:endParaRPr lang="zh-CN" altLang="en-US" sz="2400" dirty="0">
                    <a:solidFill>
                      <a:srgbClr val="D8326D"/>
                    </a:solidFill>
                    <a:latin typeface="楷体_GB2312" panose="02010609030101010101" pitchFamily="49" charset="-122"/>
                    <a:ea typeface="楷体_GB2312" panose="02010609030101010101" pitchFamily="49" charset="-122"/>
                  </a:endParaRPr>
                </a:p>
              </p:txBody>
            </p:sp>
            <p:sp>
              <p:nvSpPr>
                <p:cNvPr id="101383" name="直接连接符 338955"/>
                <p:cNvSpPr/>
                <p:nvPr/>
              </p:nvSpPr>
              <p:spPr>
                <a:xfrm flipH="1">
                  <a:off x="1200" y="2256"/>
                  <a:ext cx="0" cy="576"/>
                </a:xfrm>
                <a:prstGeom prst="line">
                  <a:avLst/>
                </a:prstGeom>
                <a:ln w="28575" cap="flat" cmpd="sng">
                  <a:solidFill>
                    <a:srgbClr val="7B3395"/>
                  </a:solidFill>
                  <a:prstDash val="solid"/>
                  <a:round/>
                  <a:headEnd type="none" w="med" len="med"/>
                  <a:tailEnd type="stealth" w="lg" len="lg"/>
                </a:ln>
              </p:spPr>
            </p:sp>
            <p:sp>
              <p:nvSpPr>
                <p:cNvPr id="101384" name="文本框 338956"/>
                <p:cNvSpPr txBox="1"/>
                <p:nvPr/>
              </p:nvSpPr>
              <p:spPr>
                <a:xfrm>
                  <a:off x="384" y="1872"/>
                  <a:ext cx="1584" cy="338"/>
                </a:xfrm>
                <a:prstGeom prst="rect">
                  <a:avLst/>
                </a:prstGeom>
                <a:noFill/>
                <a:ln w="9525">
                  <a:noFill/>
                </a:ln>
              </p:spPr>
              <p:txBody>
                <a:bodyPr anchor="t" anchorCtr="0">
                  <a:spAutoFit/>
                </a:bodyPr>
                <a:p>
                  <a:pPr algn="ctr">
                    <a:spcBef>
                      <a:spcPct val="50000"/>
                    </a:spcBef>
                  </a:pPr>
                  <a:r>
                    <a:rPr lang="zh-CN" altLang="en-US" sz="2400" dirty="0">
                      <a:solidFill>
                        <a:srgbClr val="D8326D"/>
                      </a:solidFill>
                      <a:latin typeface="楷体_GB2312" panose="02010609030101010101" pitchFamily="49" charset="-122"/>
                      <a:ea typeface="楷体_GB2312" panose="02010609030101010101" pitchFamily="49" charset="-122"/>
                    </a:rPr>
                    <a:t>进展顺利</a:t>
                  </a:r>
                  <a:endParaRPr lang="zh-CN" altLang="en-US" sz="2400" dirty="0">
                    <a:solidFill>
                      <a:srgbClr val="D8326D"/>
                    </a:solidFill>
                    <a:latin typeface="楷体_GB2312" panose="02010609030101010101" pitchFamily="49" charset="-122"/>
                    <a:ea typeface="楷体_GB2312" panose="02010609030101010101" pitchFamily="49" charset="-122"/>
                  </a:endParaRPr>
                </a:p>
              </p:txBody>
            </p:sp>
            <p:sp>
              <p:nvSpPr>
                <p:cNvPr id="101385" name="直接连接符 338957"/>
                <p:cNvSpPr/>
                <p:nvPr/>
              </p:nvSpPr>
              <p:spPr>
                <a:xfrm flipH="1">
                  <a:off x="1632" y="1488"/>
                  <a:ext cx="816" cy="336"/>
                </a:xfrm>
                <a:prstGeom prst="line">
                  <a:avLst/>
                </a:prstGeom>
                <a:ln w="28575" cap="flat" cmpd="sng">
                  <a:solidFill>
                    <a:schemeClr val="tx1"/>
                  </a:solidFill>
                  <a:prstDash val="solid"/>
                  <a:round/>
                  <a:headEnd type="none" w="med" len="med"/>
                  <a:tailEnd type="triangle" w="med" len="med"/>
                </a:ln>
              </p:spPr>
            </p:sp>
            <p:sp>
              <p:nvSpPr>
                <p:cNvPr id="101386" name="文本框 338958"/>
                <p:cNvSpPr txBox="1"/>
                <p:nvPr/>
              </p:nvSpPr>
              <p:spPr>
                <a:xfrm>
                  <a:off x="2400" y="1824"/>
                  <a:ext cx="1488" cy="743"/>
                </a:xfrm>
                <a:prstGeom prst="rect">
                  <a:avLst/>
                </a:prstGeom>
                <a:noFill/>
                <a:ln w="9525">
                  <a:noFill/>
                </a:ln>
              </p:spPr>
              <p:txBody>
                <a:bodyPr anchor="t" anchorCtr="0">
                  <a:spAutoFit/>
                </a:bodyPr>
                <a:p>
                  <a:pPr algn="ctr">
                    <a:spcBef>
                      <a:spcPct val="50000"/>
                    </a:spcBef>
                  </a:pPr>
                  <a:r>
                    <a:rPr lang="zh-CN" altLang="en-US" sz="2400" dirty="0">
                      <a:latin typeface="楷体_GB2312" panose="02010609030101010101" pitchFamily="49" charset="-122"/>
                      <a:ea typeface="楷体_GB2312" panose="02010609030101010101" pitchFamily="49" charset="-122"/>
                    </a:rPr>
                    <a:t>人工破膜后</a:t>
                  </a:r>
                  <a:endParaRPr lang="zh-CN" altLang="en-US" sz="2400" dirty="0">
                    <a:latin typeface="楷体_GB2312" panose="02010609030101010101" pitchFamily="49" charset="-122"/>
                    <a:ea typeface="楷体_GB2312" panose="02010609030101010101" pitchFamily="49" charset="-122"/>
                  </a:endParaRPr>
                </a:p>
                <a:p>
                  <a:pPr algn="ctr">
                    <a:spcBef>
                      <a:spcPct val="50000"/>
                    </a:spcBef>
                  </a:pPr>
                  <a:r>
                    <a:rPr lang="en-US" altLang="zh-CN" sz="2400" dirty="0">
                      <a:latin typeface="楷体_GB2312" panose="02010609030101010101" pitchFamily="49" charset="-122"/>
                      <a:ea typeface="楷体_GB2312" panose="02010609030101010101" pitchFamily="49" charset="-122"/>
                    </a:rPr>
                    <a:t>2</a:t>
                  </a:r>
                  <a:r>
                    <a:rPr lang="zh-CN" altLang="en-US" sz="2400" dirty="0">
                      <a:latin typeface="楷体_GB2312" panose="02010609030101010101" pitchFamily="49" charset="-122"/>
                      <a:ea typeface="楷体_GB2312" panose="02010609030101010101" pitchFamily="49" charset="-122"/>
                    </a:rPr>
                    <a:t>～</a:t>
                  </a:r>
                  <a:r>
                    <a:rPr lang="en-US" altLang="zh-CN" sz="2400" dirty="0">
                      <a:latin typeface="楷体_GB2312" panose="02010609030101010101" pitchFamily="49" charset="-122"/>
                      <a:ea typeface="楷体_GB2312" panose="02010609030101010101" pitchFamily="49" charset="-122"/>
                    </a:rPr>
                    <a:t>4h</a:t>
                  </a:r>
                  <a:r>
                    <a:rPr lang="zh-CN" altLang="en-US" sz="2400" dirty="0">
                      <a:latin typeface="楷体_GB2312" panose="02010609030101010101" pitchFamily="49" charset="-122"/>
                      <a:ea typeface="楷体_GB2312" panose="02010609030101010101" pitchFamily="49" charset="-122"/>
                    </a:rPr>
                    <a:t>无进展</a:t>
                  </a:r>
                  <a:endParaRPr lang="zh-CN" altLang="en-US" sz="2400" dirty="0">
                    <a:latin typeface="楷体_GB2312" panose="02010609030101010101" pitchFamily="49" charset="-122"/>
                    <a:ea typeface="楷体_GB2312" panose="02010609030101010101" pitchFamily="49" charset="-122"/>
                  </a:endParaRPr>
                </a:p>
              </p:txBody>
            </p:sp>
            <p:sp>
              <p:nvSpPr>
                <p:cNvPr id="101387" name="直接连接符 338959"/>
                <p:cNvSpPr/>
                <p:nvPr/>
              </p:nvSpPr>
              <p:spPr>
                <a:xfrm>
                  <a:off x="3120" y="1536"/>
                  <a:ext cx="0" cy="336"/>
                </a:xfrm>
                <a:prstGeom prst="line">
                  <a:avLst/>
                </a:prstGeom>
                <a:ln w="28575" cap="flat" cmpd="sng">
                  <a:solidFill>
                    <a:schemeClr val="tx1"/>
                  </a:solidFill>
                  <a:prstDash val="solid"/>
                  <a:round/>
                  <a:headEnd type="none" w="med" len="med"/>
                  <a:tailEnd type="triangle" w="med" len="med"/>
                </a:ln>
              </p:spPr>
            </p:sp>
            <p:sp>
              <p:nvSpPr>
                <p:cNvPr id="101388" name="文本框 338960"/>
                <p:cNvSpPr txBox="1"/>
                <p:nvPr/>
              </p:nvSpPr>
              <p:spPr>
                <a:xfrm>
                  <a:off x="4512" y="1828"/>
                  <a:ext cx="960" cy="744"/>
                </a:xfrm>
                <a:prstGeom prst="rect">
                  <a:avLst/>
                </a:prstGeom>
                <a:noFill/>
                <a:ln w="9525">
                  <a:noFill/>
                </a:ln>
              </p:spPr>
              <p:txBody>
                <a:bodyPr anchor="t" anchorCtr="0">
                  <a:spAutoFit/>
                </a:bodyPr>
                <a:p>
                  <a:pPr algn="ctr">
                    <a:spcBef>
                      <a:spcPct val="50000"/>
                    </a:spcBef>
                  </a:pPr>
                  <a:r>
                    <a:rPr lang="zh-CN" altLang="en-US" sz="2400" dirty="0">
                      <a:latin typeface="楷体_GB2312" panose="02010609030101010101" pitchFamily="49" charset="-122"/>
                      <a:ea typeface="楷体_GB2312" panose="02010609030101010101" pitchFamily="49" charset="-122"/>
                    </a:rPr>
                    <a:t>出现胎儿</a:t>
                  </a:r>
                  <a:endParaRPr lang="zh-CN" altLang="en-US" sz="2400" dirty="0">
                    <a:latin typeface="楷体_GB2312" panose="02010609030101010101" pitchFamily="49" charset="-122"/>
                    <a:ea typeface="楷体_GB2312" panose="02010609030101010101" pitchFamily="49" charset="-122"/>
                  </a:endParaRPr>
                </a:p>
                <a:p>
                  <a:pPr algn="ctr">
                    <a:spcBef>
                      <a:spcPct val="50000"/>
                    </a:spcBef>
                  </a:pPr>
                  <a:r>
                    <a:rPr lang="zh-CN" altLang="en-US" sz="2400" dirty="0">
                      <a:latin typeface="楷体_GB2312" panose="02010609030101010101" pitchFamily="49" charset="-122"/>
                      <a:ea typeface="楷体_GB2312" panose="02010609030101010101" pitchFamily="49" charset="-122"/>
                    </a:rPr>
                    <a:t>宫内窘迫</a:t>
                  </a:r>
                  <a:endParaRPr lang="zh-CN" altLang="en-US" sz="2400" dirty="0">
                    <a:latin typeface="楷体_GB2312" panose="02010609030101010101" pitchFamily="49" charset="-122"/>
                    <a:ea typeface="楷体_GB2312" panose="02010609030101010101" pitchFamily="49" charset="-122"/>
                  </a:endParaRPr>
                </a:p>
              </p:txBody>
            </p:sp>
            <p:sp>
              <p:nvSpPr>
                <p:cNvPr id="101389" name="直接连接符 338961"/>
                <p:cNvSpPr/>
                <p:nvPr/>
              </p:nvSpPr>
              <p:spPr>
                <a:xfrm>
                  <a:off x="3725" y="1497"/>
                  <a:ext cx="844" cy="409"/>
                </a:xfrm>
                <a:prstGeom prst="line">
                  <a:avLst/>
                </a:prstGeom>
                <a:ln w="28575" cap="flat" cmpd="sng">
                  <a:solidFill>
                    <a:schemeClr val="tx1"/>
                  </a:solidFill>
                  <a:prstDash val="solid"/>
                  <a:round/>
                  <a:headEnd type="none" w="med" len="med"/>
                  <a:tailEnd type="triangle" w="med" len="med"/>
                </a:ln>
              </p:spPr>
            </p:sp>
            <p:sp>
              <p:nvSpPr>
                <p:cNvPr id="101390" name="左大括号 338962"/>
                <p:cNvSpPr/>
                <p:nvPr/>
              </p:nvSpPr>
              <p:spPr>
                <a:xfrm rot="-5400000">
                  <a:off x="4080" y="2016"/>
                  <a:ext cx="288" cy="1344"/>
                </a:xfrm>
                <a:prstGeom prst="leftBrace">
                  <a:avLst>
                    <a:gd name="adj1" fmla="val 38737"/>
                    <a:gd name="adj2" fmla="val 50000"/>
                  </a:avLst>
                </a:prstGeom>
                <a:noFill/>
                <a:ln w="38100" cap="flat" cmpd="sng">
                  <a:solidFill>
                    <a:srgbClr val="7B3395"/>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sp>
            <p:nvSpPr>
              <p:cNvPr id="101391" name="文本框 338963"/>
              <p:cNvSpPr txBox="1"/>
              <p:nvPr/>
            </p:nvSpPr>
            <p:spPr>
              <a:xfrm>
                <a:off x="3456" y="2640"/>
                <a:ext cx="1536" cy="288"/>
              </a:xfrm>
              <a:prstGeom prst="rect">
                <a:avLst/>
              </a:prstGeom>
              <a:noFill/>
              <a:ln w="9525">
                <a:noFill/>
              </a:ln>
            </p:spPr>
            <p:txBody>
              <a:bodyPr anchor="t" anchorCtr="0">
                <a:spAutoFit/>
              </a:bodyPr>
              <a:p>
                <a:pPr algn="ctr">
                  <a:spcBef>
                    <a:spcPct val="50000"/>
                  </a:spcBef>
                </a:pPr>
                <a:r>
                  <a:rPr lang="zh-CN" altLang="en-US" sz="2400" dirty="0">
                    <a:solidFill>
                      <a:srgbClr val="0066FF"/>
                    </a:solidFill>
                    <a:latin typeface="楷体_GB2312" panose="02010609030101010101" pitchFamily="49" charset="-122"/>
                    <a:ea typeface="楷体_GB2312" panose="02010609030101010101" pitchFamily="49" charset="-122"/>
                  </a:rPr>
                  <a:t>剖宫产术前准备</a:t>
                </a:r>
                <a:endParaRPr lang="zh-CN" altLang="en-US" sz="2400" dirty="0">
                  <a:solidFill>
                    <a:srgbClr val="0066FF"/>
                  </a:solidFill>
                  <a:latin typeface="楷体_GB2312" panose="02010609030101010101" pitchFamily="49" charset="-122"/>
                  <a:ea typeface="楷体_GB2312" panose="02010609030101010101" pitchFamily="49" charset="-122"/>
                </a:endParaRPr>
              </a:p>
            </p:txBody>
          </p:sp>
        </p:grpSp>
        <p:grpSp>
          <p:nvGrpSpPr>
            <p:cNvPr id="101392" name="组合 338964"/>
            <p:cNvGrpSpPr/>
            <p:nvPr/>
          </p:nvGrpSpPr>
          <p:grpSpPr>
            <a:xfrm>
              <a:off x="1440" y="6240"/>
              <a:ext cx="11040" cy="3360"/>
              <a:chOff x="672" y="2736"/>
              <a:chExt cx="4272" cy="1344"/>
            </a:xfrm>
          </p:grpSpPr>
          <p:sp>
            <p:nvSpPr>
              <p:cNvPr id="108562" name="圆柱形 338965"/>
              <p:cNvSpPr>
                <a:spLocks noChangeArrowheads="1"/>
              </p:cNvSpPr>
              <p:nvPr/>
            </p:nvSpPr>
            <p:spPr bwMode="auto">
              <a:xfrm>
                <a:off x="672" y="3337"/>
                <a:ext cx="1057" cy="228"/>
              </a:xfrm>
              <a:prstGeom prst="can">
                <a:avLst>
                  <a:gd name="adj" fmla="val 25000"/>
                </a:avLst>
              </a:prstGeom>
              <a:gradFill rotWithShape="1">
                <a:gsLst>
                  <a:gs pos="0">
                    <a:srgbClr val="51581A"/>
                  </a:gs>
                  <a:gs pos="50000">
                    <a:schemeClr val="folHlink"/>
                  </a:gs>
                  <a:gs pos="100000">
                    <a:srgbClr val="51581A"/>
                  </a:gs>
                </a:gsLst>
                <a:lin ang="0" scaled="1"/>
              </a:gradFill>
              <a:ln w="9525">
                <a:noFill/>
                <a:round/>
              </a:ln>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563" name="圆柱形 338966"/>
              <p:cNvSpPr>
                <a:spLocks noChangeArrowheads="1"/>
              </p:cNvSpPr>
              <p:nvPr/>
            </p:nvSpPr>
            <p:spPr bwMode="auto">
              <a:xfrm>
                <a:off x="672" y="3136"/>
                <a:ext cx="1057" cy="229"/>
              </a:xfrm>
              <a:prstGeom prst="can">
                <a:avLst>
                  <a:gd name="adj" fmla="val 25000"/>
                </a:avLst>
              </a:prstGeom>
              <a:gradFill rotWithShape="1">
                <a:gsLst>
                  <a:gs pos="0">
                    <a:srgbClr val="51581A"/>
                  </a:gs>
                  <a:gs pos="50000">
                    <a:schemeClr val="folHlink"/>
                  </a:gs>
                  <a:gs pos="100000">
                    <a:srgbClr val="51581A"/>
                  </a:gs>
                </a:gsLst>
                <a:lin ang="0" scaled="1"/>
              </a:gradFill>
              <a:ln w="9525">
                <a:noFill/>
                <a:round/>
              </a:ln>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564" name="圆柱形 338967"/>
              <p:cNvSpPr>
                <a:spLocks noChangeArrowheads="1"/>
              </p:cNvSpPr>
              <p:nvPr/>
            </p:nvSpPr>
            <p:spPr bwMode="auto">
              <a:xfrm>
                <a:off x="672" y="2936"/>
                <a:ext cx="1057" cy="229"/>
              </a:xfrm>
              <a:prstGeom prst="can">
                <a:avLst>
                  <a:gd name="adj" fmla="val 25000"/>
                </a:avLst>
              </a:prstGeom>
              <a:gradFill rotWithShape="1">
                <a:gsLst>
                  <a:gs pos="0">
                    <a:srgbClr val="51581A"/>
                  </a:gs>
                  <a:gs pos="50000">
                    <a:schemeClr val="folHlink"/>
                  </a:gs>
                  <a:gs pos="100000">
                    <a:srgbClr val="51581A"/>
                  </a:gs>
                </a:gsLst>
                <a:lin ang="0" scaled="1"/>
              </a:gradFill>
              <a:ln w="9525">
                <a:noFill/>
                <a:round/>
              </a:ln>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565" name="圆柱形 338968"/>
              <p:cNvSpPr>
                <a:spLocks noChangeArrowheads="1"/>
              </p:cNvSpPr>
              <p:nvPr/>
            </p:nvSpPr>
            <p:spPr bwMode="auto">
              <a:xfrm>
                <a:off x="3843" y="3337"/>
                <a:ext cx="1101" cy="228"/>
              </a:xfrm>
              <a:prstGeom prst="can">
                <a:avLst>
                  <a:gd name="adj" fmla="val 25000"/>
                </a:avLst>
              </a:prstGeom>
              <a:gradFill rotWithShape="1">
                <a:gsLst>
                  <a:gs pos="0">
                    <a:srgbClr val="5E4700"/>
                  </a:gs>
                  <a:gs pos="50000">
                    <a:schemeClr val="accent1"/>
                  </a:gs>
                  <a:gs pos="100000">
                    <a:srgbClr val="5E4700"/>
                  </a:gs>
                </a:gsLst>
                <a:lin ang="0" scaled="1"/>
              </a:gradFill>
              <a:ln w="9525">
                <a:noFill/>
                <a:round/>
              </a:ln>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566" name="圆柱形 338969"/>
              <p:cNvSpPr>
                <a:spLocks noChangeArrowheads="1"/>
              </p:cNvSpPr>
              <p:nvPr/>
            </p:nvSpPr>
            <p:spPr bwMode="auto">
              <a:xfrm>
                <a:off x="3843" y="3136"/>
                <a:ext cx="1101" cy="229"/>
              </a:xfrm>
              <a:prstGeom prst="can">
                <a:avLst>
                  <a:gd name="adj" fmla="val 25000"/>
                </a:avLst>
              </a:prstGeom>
              <a:gradFill rotWithShape="1">
                <a:gsLst>
                  <a:gs pos="0">
                    <a:srgbClr val="5E4700"/>
                  </a:gs>
                  <a:gs pos="50000">
                    <a:schemeClr val="accent1"/>
                  </a:gs>
                  <a:gs pos="100000">
                    <a:srgbClr val="5E4700"/>
                  </a:gs>
                </a:gsLst>
                <a:lin ang="0" scaled="1"/>
              </a:gradFill>
              <a:ln w="9525">
                <a:noFill/>
                <a:round/>
              </a:ln>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567" name="圆柱形 338970"/>
              <p:cNvSpPr>
                <a:spLocks noChangeArrowheads="1"/>
              </p:cNvSpPr>
              <p:nvPr/>
            </p:nvSpPr>
            <p:spPr bwMode="auto">
              <a:xfrm>
                <a:off x="3843" y="2936"/>
                <a:ext cx="1101" cy="229"/>
              </a:xfrm>
              <a:prstGeom prst="can">
                <a:avLst>
                  <a:gd name="adj" fmla="val 25000"/>
                </a:avLst>
              </a:prstGeom>
              <a:gradFill rotWithShape="1">
                <a:gsLst>
                  <a:gs pos="0">
                    <a:srgbClr val="5E4700"/>
                  </a:gs>
                  <a:gs pos="50000">
                    <a:schemeClr val="accent1"/>
                  </a:gs>
                  <a:gs pos="100000">
                    <a:srgbClr val="5E4700"/>
                  </a:gs>
                </a:gsLst>
                <a:lin ang="0" scaled="1"/>
              </a:gradFill>
              <a:ln w="9525">
                <a:noFill/>
                <a:round/>
              </a:ln>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101399" name="组合 338971"/>
              <p:cNvGrpSpPr/>
              <p:nvPr/>
            </p:nvGrpSpPr>
            <p:grpSpPr>
              <a:xfrm>
                <a:off x="816" y="2736"/>
                <a:ext cx="3930" cy="1344"/>
                <a:chOff x="816" y="2736"/>
                <a:chExt cx="3930" cy="1344"/>
              </a:xfrm>
            </p:grpSpPr>
            <p:grpSp>
              <p:nvGrpSpPr>
                <p:cNvPr id="101400" name="组合 338972"/>
                <p:cNvGrpSpPr/>
                <p:nvPr/>
              </p:nvGrpSpPr>
              <p:grpSpPr>
                <a:xfrm>
                  <a:off x="1861" y="2736"/>
                  <a:ext cx="1848" cy="1085"/>
                  <a:chOff x="1872" y="1824"/>
                  <a:chExt cx="2014" cy="1821"/>
                </a:xfrm>
              </p:grpSpPr>
              <p:sp>
                <p:nvSpPr>
                  <p:cNvPr id="101401" name="上箭头 338973"/>
                  <p:cNvSpPr/>
                  <p:nvPr/>
                </p:nvSpPr>
                <p:spPr>
                  <a:xfrm rot="-5400000" flipH="1">
                    <a:off x="1813" y="2520"/>
                    <a:ext cx="309" cy="206"/>
                  </a:xfrm>
                  <a:prstGeom prst="upArrow">
                    <a:avLst>
                      <a:gd name="adj1" fmla="val 51675"/>
                      <a:gd name="adj2" fmla="val 100000"/>
                    </a:avLst>
                  </a:prstGeom>
                  <a:gradFill rotWithShape="1">
                    <a:gsLst>
                      <a:gs pos="0">
                        <a:schemeClr val="tx2"/>
                      </a:gs>
                      <a:gs pos="100000">
                        <a:srgbClr val="9BC3AF"/>
                      </a:gs>
                    </a:gsLst>
                    <a:lin ang="0" scaled="1"/>
                    <a:tileRect/>
                  </a:gradFill>
                  <a:ln w="9525">
                    <a:noFill/>
                  </a:ln>
                </p:spPr>
                <p:txBody>
                  <a:bodyPr anchor="t" anchorCtr="0"/>
                  <a:p>
                    <a:endParaRPr lang="zh-CN" altLang="en-US" dirty="0">
                      <a:latin typeface="Arial" panose="020B0604020202020204" pitchFamily="34" charset="0"/>
                      <a:ea typeface="宋体" panose="02010600030101010101" pitchFamily="2" charset="-122"/>
                    </a:endParaRPr>
                  </a:p>
                </p:txBody>
              </p:sp>
              <p:sp>
                <p:nvSpPr>
                  <p:cNvPr id="101402" name="上箭头 338974"/>
                  <p:cNvSpPr/>
                  <p:nvPr/>
                </p:nvSpPr>
                <p:spPr>
                  <a:xfrm rot="5400000" flipH="1">
                    <a:off x="3621" y="2486"/>
                    <a:ext cx="309" cy="206"/>
                  </a:xfrm>
                  <a:prstGeom prst="upArrow">
                    <a:avLst>
                      <a:gd name="adj1" fmla="val 51675"/>
                      <a:gd name="adj2" fmla="val 100000"/>
                    </a:avLst>
                  </a:prstGeom>
                  <a:gradFill rotWithShape="1">
                    <a:gsLst>
                      <a:gs pos="0">
                        <a:schemeClr val="tx2"/>
                      </a:gs>
                      <a:gs pos="100000">
                        <a:srgbClr val="9BC3AF"/>
                      </a:gs>
                    </a:gsLst>
                    <a:lin ang="0" scaled="1"/>
                    <a:tileRect/>
                  </a:gradFill>
                  <a:ln w="9525">
                    <a:noFill/>
                  </a:ln>
                </p:spPr>
                <p:txBody>
                  <a:bodyPr anchor="t" anchorCtr="0"/>
                  <a:p>
                    <a:endParaRPr lang="zh-CN" altLang="en-US" dirty="0">
                      <a:latin typeface="Arial" panose="020B0604020202020204" pitchFamily="34" charset="0"/>
                      <a:ea typeface="宋体" panose="02010600030101010101" pitchFamily="2" charset="-122"/>
                    </a:endParaRPr>
                  </a:p>
                </p:txBody>
              </p:sp>
              <p:sp>
                <p:nvSpPr>
                  <p:cNvPr id="101403" name="上箭头 338975"/>
                  <p:cNvSpPr/>
                  <p:nvPr/>
                </p:nvSpPr>
                <p:spPr>
                  <a:xfrm rot="-10800000" flipH="1">
                    <a:off x="2725" y="3439"/>
                    <a:ext cx="308" cy="206"/>
                  </a:xfrm>
                  <a:prstGeom prst="upArrow">
                    <a:avLst>
                      <a:gd name="adj1" fmla="val 51675"/>
                      <a:gd name="adj2" fmla="val 100000"/>
                    </a:avLst>
                  </a:prstGeom>
                  <a:gradFill rotWithShape="1">
                    <a:gsLst>
                      <a:gs pos="0">
                        <a:schemeClr val="tx2"/>
                      </a:gs>
                      <a:gs pos="100000">
                        <a:srgbClr val="9BC3AF"/>
                      </a:gs>
                    </a:gsLst>
                    <a:lin ang="0" scaled="1"/>
                    <a:tileRect/>
                  </a:gradFill>
                  <a:ln w="9525">
                    <a:noFill/>
                  </a:ln>
                </p:spPr>
                <p:txBody>
                  <a:bodyPr anchor="t" anchorCtr="0"/>
                  <a:p>
                    <a:endParaRPr lang="zh-CN" altLang="en-US" dirty="0">
                      <a:latin typeface="Arial" panose="020B0604020202020204" pitchFamily="34" charset="0"/>
                      <a:ea typeface="宋体" panose="02010600030101010101" pitchFamily="2" charset="-122"/>
                    </a:endParaRPr>
                  </a:p>
                </p:txBody>
              </p:sp>
              <p:sp>
                <p:nvSpPr>
                  <p:cNvPr id="101404" name="椭圆 338976"/>
                  <p:cNvSpPr/>
                  <p:nvPr/>
                </p:nvSpPr>
                <p:spPr>
                  <a:xfrm>
                    <a:off x="2078" y="1824"/>
                    <a:ext cx="1615" cy="1615"/>
                  </a:xfrm>
                  <a:prstGeom prst="ellipse">
                    <a:avLst/>
                  </a:prstGeom>
                  <a:gradFill rotWithShape="1">
                    <a:gsLst>
                      <a:gs pos="0">
                        <a:srgbClr val="767676"/>
                      </a:gs>
                      <a:gs pos="50000">
                        <a:srgbClr val="FFFFFF"/>
                      </a:gs>
                      <a:gs pos="100000">
                        <a:srgbClr val="767676"/>
                      </a:gs>
                    </a:gsLst>
                    <a:lin ang="5400000" scaled="1"/>
                    <a:tileRect/>
                  </a:gradFill>
                  <a:ln w="57150" cap="flat" cmpd="sng">
                    <a:solidFill>
                      <a:schemeClr val="bg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01405" name="椭圆 338977"/>
                  <p:cNvSpPr/>
                  <p:nvPr/>
                </p:nvSpPr>
                <p:spPr>
                  <a:xfrm>
                    <a:off x="2170" y="1915"/>
                    <a:ext cx="1430" cy="1430"/>
                  </a:xfrm>
                  <a:prstGeom prst="ellipse">
                    <a:avLst/>
                  </a:prstGeom>
                  <a:gradFill rotWithShape="1">
                    <a:gsLst>
                      <a:gs pos="0">
                        <a:srgbClr val="A2A2A2"/>
                      </a:gs>
                      <a:gs pos="50000">
                        <a:srgbClr val="FFFFFF"/>
                      </a:gs>
                      <a:gs pos="100000">
                        <a:srgbClr val="A2A2A2"/>
                      </a:gs>
                    </a:gsLst>
                    <a:lin ang="0" scaled="1"/>
                    <a:tileRect/>
                  </a:gradFill>
                  <a:ln w="9525">
                    <a:noFill/>
                  </a:ln>
                </p:spPr>
                <p:txBody>
                  <a:bodyPr anchor="t" anchorCtr="0"/>
                  <a:p>
                    <a:endParaRPr lang="zh-CN" altLang="en-US" dirty="0">
                      <a:latin typeface="Arial" panose="020B0604020202020204" pitchFamily="34" charset="0"/>
                      <a:ea typeface="宋体" panose="02010600030101010101" pitchFamily="2" charset="-122"/>
                    </a:endParaRPr>
                  </a:p>
                </p:txBody>
              </p:sp>
              <p:sp>
                <p:nvSpPr>
                  <p:cNvPr id="108575" name="椭圆 338978"/>
                  <p:cNvSpPr>
                    <a:spLocks noChangeArrowheads="1"/>
                  </p:cNvSpPr>
                  <p:nvPr/>
                </p:nvSpPr>
                <p:spPr bwMode="auto">
                  <a:xfrm>
                    <a:off x="2254" y="2000"/>
                    <a:ext cx="1262" cy="1264"/>
                  </a:xfrm>
                  <a:prstGeom prst="ellipse">
                    <a:avLst/>
                  </a:prstGeom>
                  <a:gradFill rotWithShape="1">
                    <a:gsLst>
                      <a:gs pos="0">
                        <a:srgbClr val="FFFFFF"/>
                      </a:gs>
                      <a:gs pos="50000">
                        <a:schemeClr val="hlink"/>
                      </a:gs>
                      <a:gs pos="100000">
                        <a:srgbClr val="FFFFFF"/>
                      </a:gs>
                    </a:gsLst>
                    <a:lin ang="2700000" scaled="1"/>
                  </a:gradFill>
                  <a:ln w="38100">
                    <a:noFill/>
                    <a:round/>
                  </a:ln>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407" name="椭圆 338979"/>
                  <p:cNvSpPr/>
                  <p:nvPr/>
                </p:nvSpPr>
                <p:spPr>
                  <a:xfrm>
                    <a:off x="2254" y="2000"/>
                    <a:ext cx="1262" cy="1264"/>
                  </a:xfrm>
                  <a:prstGeom prst="ellipse">
                    <a:avLst/>
                  </a:prstGeom>
                  <a:gradFill rotWithShape="1">
                    <a:gsLst>
                      <a:gs pos="0">
                        <a:srgbClr val="000000"/>
                      </a:gs>
                      <a:gs pos="100000">
                        <a:srgbClr val="FFCC00"/>
                      </a:gs>
                    </a:gsLst>
                    <a:lin ang="2700000" scaled="1"/>
                    <a:tileRect/>
                  </a:gradFill>
                  <a:ln w="38100">
                    <a:noFill/>
                  </a:ln>
                </p:spPr>
                <p:txBody>
                  <a:bodyPr anchor="t" anchorCtr="0"/>
                  <a:p>
                    <a:endParaRPr lang="zh-CN" altLang="en-US" dirty="0">
                      <a:latin typeface="Arial" panose="020B0604020202020204" pitchFamily="34" charset="0"/>
                      <a:ea typeface="宋体" panose="02010600030101010101" pitchFamily="2" charset="-122"/>
                    </a:endParaRPr>
                  </a:p>
                </p:txBody>
              </p:sp>
              <p:sp>
                <p:nvSpPr>
                  <p:cNvPr id="108577" name="椭圆 338980"/>
                  <p:cNvSpPr>
                    <a:spLocks noChangeArrowheads="1"/>
                  </p:cNvSpPr>
                  <p:nvPr/>
                </p:nvSpPr>
                <p:spPr bwMode="auto">
                  <a:xfrm>
                    <a:off x="2337" y="2083"/>
                    <a:ext cx="1096" cy="1098"/>
                  </a:xfrm>
                  <a:prstGeom prst="ellipse">
                    <a:avLst/>
                  </a:prstGeom>
                  <a:gradFill rotWithShape="1">
                    <a:gsLst>
                      <a:gs pos="0">
                        <a:srgbClr val="533700"/>
                      </a:gs>
                      <a:gs pos="50000">
                        <a:schemeClr val="hlink"/>
                      </a:gs>
                      <a:gs pos="100000">
                        <a:srgbClr val="533700"/>
                      </a:gs>
                    </a:gsLst>
                    <a:lin ang="18900000" scaled="1"/>
                  </a:gradFill>
                  <a:ln w="38100">
                    <a:noFill/>
                    <a:round/>
                  </a:ln>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409" name="椭圆 338981"/>
                  <p:cNvSpPr/>
                  <p:nvPr/>
                </p:nvSpPr>
                <p:spPr>
                  <a:xfrm>
                    <a:off x="2337" y="2083"/>
                    <a:ext cx="1096" cy="1098"/>
                  </a:xfrm>
                  <a:prstGeom prst="ellipse">
                    <a:avLst/>
                  </a:prstGeom>
                  <a:gradFill rotWithShape="1">
                    <a:gsLst>
                      <a:gs pos="0">
                        <a:srgbClr val="FFCC00"/>
                      </a:gs>
                      <a:gs pos="100000">
                        <a:srgbClr val="7C6300"/>
                      </a:gs>
                    </a:gsLst>
                    <a:lin ang="2700000" scaled="1"/>
                    <a:tileRect/>
                  </a:gradFill>
                  <a:ln w="38100">
                    <a:noFill/>
                  </a:ln>
                </p:spPr>
                <p:txBody>
                  <a:bodyPr anchor="t" anchorCtr="0"/>
                  <a:p>
                    <a:endParaRPr lang="zh-CN" altLang="en-US" dirty="0">
                      <a:latin typeface="Arial" panose="020B0604020202020204" pitchFamily="34" charset="0"/>
                      <a:ea typeface="宋体" panose="02010600030101010101" pitchFamily="2" charset="-122"/>
                    </a:endParaRPr>
                  </a:p>
                </p:txBody>
              </p:sp>
            </p:grpSp>
            <p:sp>
              <p:nvSpPr>
                <p:cNvPr id="101410" name="文本框 338982"/>
                <p:cNvSpPr txBox="1"/>
                <p:nvPr/>
              </p:nvSpPr>
              <p:spPr>
                <a:xfrm>
                  <a:off x="2533" y="3024"/>
                  <a:ext cx="507" cy="288"/>
                </a:xfrm>
                <a:prstGeom prst="rect">
                  <a:avLst/>
                </a:prstGeom>
                <a:noFill/>
                <a:ln w="9525">
                  <a:noFill/>
                </a:ln>
              </p:spPr>
              <p:txBody>
                <a:bodyPr anchor="t" anchorCtr="0">
                  <a:spAutoFit/>
                </a:bodyPr>
                <a:p>
                  <a:pPr algn="ctr" eaLnBrk="0" hangingPunct="0"/>
                  <a:r>
                    <a:rPr lang="zh-CN" altLang="en-US" sz="2400" dirty="0">
                      <a:solidFill>
                        <a:srgbClr val="FF0000"/>
                      </a:solidFill>
                      <a:latin typeface="Arial" panose="020B0604020202020204" pitchFamily="34" charset="0"/>
                      <a:ea typeface="楷体_GB2312" panose="02010609030101010101" pitchFamily="49" charset="-122"/>
                    </a:rPr>
                    <a:t>分娩</a:t>
                  </a:r>
                  <a:endParaRPr lang="zh-CN" altLang="en-US" sz="2400" dirty="0">
                    <a:solidFill>
                      <a:srgbClr val="FF0000"/>
                    </a:solidFill>
                    <a:latin typeface="Arial" panose="020B0604020202020204" pitchFamily="34" charset="0"/>
                    <a:ea typeface="楷体_GB2312" panose="02010609030101010101" pitchFamily="49" charset="-122"/>
                  </a:endParaRPr>
                </a:p>
              </p:txBody>
            </p:sp>
            <p:sp>
              <p:nvSpPr>
                <p:cNvPr id="101411" name="圆角矩形 338983"/>
                <p:cNvSpPr/>
                <p:nvPr/>
              </p:nvSpPr>
              <p:spPr>
                <a:xfrm>
                  <a:off x="1666" y="3853"/>
                  <a:ext cx="2246" cy="227"/>
                </a:xfrm>
                <a:prstGeom prst="roundRect">
                  <a:avLst>
                    <a:gd name="adj" fmla="val 50000"/>
                  </a:avLst>
                </a:prstGeom>
                <a:solidFill>
                  <a:schemeClr val="bg1"/>
                </a:solidFill>
                <a:ln w="38100" cap="flat" cmpd="sng">
                  <a:solidFill>
                    <a:schemeClr val="tx1"/>
                  </a:solidFill>
                  <a:prstDash val="solid"/>
                  <a:round/>
                  <a:headEnd type="none" w="med" len="med"/>
                  <a:tailEnd type="none" w="med" len="med"/>
                </a:ln>
              </p:spPr>
              <p:txBody>
                <a:bodyPr wrap="none" anchor="ctr" anchorCtr="0"/>
                <a:p>
                  <a:pPr algn="ctr" eaLnBrk="0" hangingPunct="0"/>
                  <a:r>
                    <a:rPr lang="zh-CN" altLang="en-US" sz="1800" dirty="0">
                      <a:solidFill>
                        <a:srgbClr val="FF0000"/>
                      </a:solidFill>
                      <a:latin typeface="Verdana" panose="020B0604030504040204" pitchFamily="34" charset="0"/>
                      <a:ea typeface="楷体_GB2312" panose="02010609030101010101" pitchFamily="49" charset="-122"/>
                    </a:rPr>
                    <a:t>母儿安全</a:t>
                  </a:r>
                  <a:endParaRPr lang="zh-CN" altLang="en-US" sz="1800" dirty="0">
                    <a:solidFill>
                      <a:srgbClr val="FF0000"/>
                    </a:solidFill>
                    <a:latin typeface="Verdana" panose="020B0604030504040204" pitchFamily="34" charset="0"/>
                    <a:ea typeface="楷体_GB2312" panose="02010609030101010101" pitchFamily="49" charset="-122"/>
                  </a:endParaRPr>
                </a:p>
              </p:txBody>
            </p:sp>
            <p:sp>
              <p:nvSpPr>
                <p:cNvPr id="101412" name="文本框 338984"/>
                <p:cNvSpPr txBox="1"/>
                <p:nvPr/>
              </p:nvSpPr>
              <p:spPr>
                <a:xfrm>
                  <a:off x="912" y="2976"/>
                  <a:ext cx="480" cy="231"/>
                </a:xfrm>
                <a:prstGeom prst="rect">
                  <a:avLst/>
                </a:prstGeom>
                <a:noFill/>
                <a:ln w="9525">
                  <a:noFill/>
                </a:ln>
              </p:spPr>
              <p:txBody>
                <a:bodyPr anchor="t" anchorCtr="0">
                  <a:spAutoFit/>
                </a:bodyPr>
                <a:p>
                  <a:pPr algn="ctr" eaLnBrk="0" hangingPunct="0"/>
                  <a:r>
                    <a:rPr lang="zh-CN" altLang="en-US" sz="1800" dirty="0">
                      <a:solidFill>
                        <a:schemeClr val="bg1"/>
                      </a:solidFill>
                      <a:latin typeface="Arial" panose="020B0604020202020204" pitchFamily="34" charset="0"/>
                      <a:ea typeface="楷体_GB2312" panose="02010609030101010101" pitchFamily="49" charset="-122"/>
                    </a:rPr>
                    <a:t>顺产</a:t>
                  </a:r>
                  <a:endParaRPr lang="zh-CN" altLang="en-US" sz="1800" dirty="0">
                    <a:solidFill>
                      <a:schemeClr val="bg1"/>
                    </a:solidFill>
                    <a:latin typeface="Arial" panose="020B0604020202020204" pitchFamily="34" charset="0"/>
                    <a:ea typeface="楷体_GB2312" panose="02010609030101010101" pitchFamily="49" charset="-122"/>
                  </a:endParaRPr>
                </a:p>
              </p:txBody>
            </p:sp>
            <p:sp>
              <p:nvSpPr>
                <p:cNvPr id="101413" name="文本框 338985"/>
                <p:cNvSpPr txBox="1"/>
                <p:nvPr/>
              </p:nvSpPr>
              <p:spPr>
                <a:xfrm>
                  <a:off x="816" y="3140"/>
                  <a:ext cx="673" cy="231"/>
                </a:xfrm>
                <a:prstGeom prst="rect">
                  <a:avLst/>
                </a:prstGeom>
                <a:noFill/>
                <a:ln w="9525">
                  <a:noFill/>
                </a:ln>
              </p:spPr>
              <p:txBody>
                <a:bodyPr wrap="none" anchor="t" anchorCtr="0">
                  <a:spAutoFit/>
                </a:bodyPr>
                <a:p>
                  <a:pPr algn="ctr" eaLnBrk="0" hangingPunct="0"/>
                  <a:r>
                    <a:rPr lang="zh-CN" altLang="en-US" sz="1800" dirty="0">
                      <a:solidFill>
                        <a:schemeClr val="bg1"/>
                      </a:solidFill>
                      <a:latin typeface="Arial" panose="020B0604020202020204" pitchFamily="34" charset="0"/>
                      <a:ea typeface="楷体_GB2312" panose="02010609030101010101" pitchFamily="49" charset="-122"/>
                    </a:rPr>
                    <a:t>正常分娩</a:t>
                  </a:r>
                  <a:endParaRPr lang="zh-CN" altLang="en-US" sz="1800" dirty="0">
                    <a:solidFill>
                      <a:schemeClr val="bg1"/>
                    </a:solidFill>
                    <a:latin typeface="Arial" panose="020B0604020202020204" pitchFamily="34" charset="0"/>
                    <a:ea typeface="楷体_GB2312" panose="02010609030101010101" pitchFamily="49" charset="-122"/>
                  </a:endParaRPr>
                </a:p>
              </p:txBody>
            </p:sp>
            <p:sp>
              <p:nvSpPr>
                <p:cNvPr id="101414" name="文本框 338986"/>
                <p:cNvSpPr txBox="1"/>
                <p:nvPr/>
              </p:nvSpPr>
              <p:spPr>
                <a:xfrm>
                  <a:off x="966" y="3344"/>
                  <a:ext cx="393" cy="231"/>
                </a:xfrm>
                <a:prstGeom prst="rect">
                  <a:avLst/>
                </a:prstGeom>
                <a:noFill/>
                <a:ln w="9525">
                  <a:noFill/>
                </a:ln>
              </p:spPr>
              <p:txBody>
                <a:bodyPr wrap="none" anchor="t" anchorCtr="0">
                  <a:spAutoFit/>
                </a:bodyPr>
                <a:p>
                  <a:pPr algn="ctr" eaLnBrk="0" hangingPunct="0"/>
                  <a:r>
                    <a:rPr lang="zh-CN" altLang="en-US" sz="1800" dirty="0">
                      <a:solidFill>
                        <a:schemeClr val="bg1"/>
                      </a:solidFill>
                      <a:latin typeface="Arial" panose="020B0604020202020204" pitchFamily="34" charset="0"/>
                      <a:ea typeface="楷体_GB2312" panose="02010609030101010101" pitchFamily="49" charset="-122"/>
                    </a:rPr>
                    <a:t>生理</a:t>
                  </a:r>
                  <a:endParaRPr lang="zh-CN" altLang="en-US" sz="1800" dirty="0">
                    <a:solidFill>
                      <a:schemeClr val="bg1"/>
                    </a:solidFill>
                    <a:latin typeface="Arial" panose="020B0604020202020204" pitchFamily="34" charset="0"/>
                    <a:ea typeface="楷体_GB2312" panose="02010609030101010101" pitchFamily="49" charset="-122"/>
                  </a:endParaRPr>
                </a:p>
              </p:txBody>
            </p:sp>
            <p:sp>
              <p:nvSpPr>
                <p:cNvPr id="101415" name="文本框 338987"/>
                <p:cNvSpPr txBox="1"/>
                <p:nvPr/>
              </p:nvSpPr>
              <p:spPr>
                <a:xfrm>
                  <a:off x="4213" y="2954"/>
                  <a:ext cx="393" cy="231"/>
                </a:xfrm>
                <a:prstGeom prst="rect">
                  <a:avLst/>
                </a:prstGeom>
                <a:noFill/>
                <a:ln w="9525">
                  <a:noFill/>
                </a:ln>
              </p:spPr>
              <p:txBody>
                <a:bodyPr wrap="none" anchor="t" anchorCtr="0">
                  <a:spAutoFit/>
                </a:bodyPr>
                <a:p>
                  <a:pPr algn="ctr" eaLnBrk="0" hangingPunct="0"/>
                  <a:r>
                    <a:rPr lang="zh-CN" altLang="en-US" sz="1800" dirty="0">
                      <a:solidFill>
                        <a:srgbClr val="0066FF"/>
                      </a:solidFill>
                      <a:latin typeface="Arial" panose="020B0604020202020204" pitchFamily="34" charset="0"/>
                      <a:ea typeface="楷体_GB2312" panose="02010609030101010101" pitchFamily="49" charset="-122"/>
                    </a:rPr>
                    <a:t>难产</a:t>
                  </a:r>
                  <a:endParaRPr lang="zh-CN" altLang="en-US" sz="1800" dirty="0">
                    <a:solidFill>
                      <a:srgbClr val="0066FF"/>
                    </a:solidFill>
                    <a:latin typeface="Arial" panose="020B0604020202020204" pitchFamily="34" charset="0"/>
                    <a:ea typeface="楷体_GB2312" panose="02010609030101010101" pitchFamily="49" charset="-122"/>
                  </a:endParaRPr>
                </a:p>
              </p:txBody>
            </p:sp>
            <p:sp>
              <p:nvSpPr>
                <p:cNvPr id="101416" name="文本框 338988"/>
                <p:cNvSpPr txBox="1"/>
                <p:nvPr/>
              </p:nvSpPr>
              <p:spPr>
                <a:xfrm>
                  <a:off x="4073" y="3155"/>
                  <a:ext cx="673" cy="231"/>
                </a:xfrm>
                <a:prstGeom prst="rect">
                  <a:avLst/>
                </a:prstGeom>
                <a:noFill/>
                <a:ln w="9525">
                  <a:noFill/>
                </a:ln>
              </p:spPr>
              <p:txBody>
                <a:bodyPr wrap="none" anchor="t" anchorCtr="0">
                  <a:spAutoFit/>
                </a:bodyPr>
                <a:p>
                  <a:pPr algn="ctr" eaLnBrk="0" hangingPunct="0"/>
                  <a:r>
                    <a:rPr lang="zh-CN" altLang="en-US" sz="1800" dirty="0">
                      <a:solidFill>
                        <a:srgbClr val="0066FF"/>
                      </a:solidFill>
                      <a:latin typeface="Arial" panose="020B0604020202020204" pitchFamily="34" charset="0"/>
                      <a:ea typeface="楷体_GB2312" panose="02010609030101010101" pitchFamily="49" charset="-122"/>
                    </a:rPr>
                    <a:t>异常分娩</a:t>
                  </a:r>
                  <a:endParaRPr lang="zh-CN" altLang="en-US" sz="1800" dirty="0">
                    <a:solidFill>
                      <a:srgbClr val="0066FF"/>
                    </a:solidFill>
                    <a:latin typeface="Arial" panose="020B0604020202020204" pitchFamily="34" charset="0"/>
                    <a:ea typeface="楷体_GB2312" panose="02010609030101010101" pitchFamily="49" charset="-122"/>
                  </a:endParaRPr>
                </a:p>
              </p:txBody>
            </p:sp>
            <p:sp>
              <p:nvSpPr>
                <p:cNvPr id="101417" name="文本框 338989"/>
                <p:cNvSpPr txBox="1"/>
                <p:nvPr/>
              </p:nvSpPr>
              <p:spPr>
                <a:xfrm>
                  <a:off x="4213" y="3356"/>
                  <a:ext cx="393" cy="231"/>
                </a:xfrm>
                <a:prstGeom prst="rect">
                  <a:avLst/>
                </a:prstGeom>
                <a:noFill/>
                <a:ln w="9525">
                  <a:noFill/>
                </a:ln>
              </p:spPr>
              <p:txBody>
                <a:bodyPr wrap="none" anchor="t" anchorCtr="0">
                  <a:spAutoFit/>
                </a:bodyPr>
                <a:p>
                  <a:pPr algn="ctr" eaLnBrk="0" hangingPunct="0"/>
                  <a:r>
                    <a:rPr lang="zh-CN" altLang="en-US" sz="1800" dirty="0">
                      <a:solidFill>
                        <a:srgbClr val="0066FF"/>
                      </a:solidFill>
                      <a:latin typeface="Arial" panose="020B0604020202020204" pitchFamily="34" charset="0"/>
                      <a:ea typeface="楷体_GB2312" panose="02010609030101010101" pitchFamily="49" charset="-122"/>
                    </a:rPr>
                    <a:t>病理</a:t>
                  </a:r>
                  <a:endParaRPr lang="zh-CN" altLang="en-US" sz="1800" dirty="0">
                    <a:solidFill>
                      <a:srgbClr val="0066FF"/>
                    </a:solidFill>
                    <a:latin typeface="Arial" panose="020B0604020202020204" pitchFamily="34" charset="0"/>
                    <a:ea typeface="楷体_GB2312" panose="02010609030101010101" pitchFamily="49"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grpSp>
        <p:nvGrpSpPr>
          <p:cNvPr id="3" name="组合 2"/>
          <p:cNvGrpSpPr/>
          <p:nvPr/>
        </p:nvGrpSpPr>
        <p:grpSpPr>
          <a:xfrm>
            <a:off x="1715770" y="1374775"/>
            <a:ext cx="8759825" cy="4185920"/>
            <a:chOff x="1440" y="1343"/>
            <a:chExt cx="10945" cy="6592"/>
          </a:xfrm>
        </p:grpSpPr>
        <p:sp>
          <p:nvSpPr>
            <p:cNvPr id="35843" name="矩形 285703"/>
            <p:cNvSpPr/>
            <p:nvPr/>
          </p:nvSpPr>
          <p:spPr>
            <a:xfrm>
              <a:off x="1440" y="1343"/>
              <a:ext cx="5040" cy="822"/>
            </a:xfrm>
            <a:prstGeom prst="rect">
              <a:avLst/>
            </a:prstGeom>
            <a:noFill/>
            <a:ln w="9525">
              <a:noFill/>
            </a:ln>
          </p:spPr>
          <p:txBody>
            <a:bodyPr anchor="t" anchorCtr="0">
              <a:spAutoFit/>
            </a:bodyPr>
            <a:p>
              <a:r>
                <a:rPr lang="en-US" altLang="zh-CN" sz="2800" dirty="0">
                  <a:solidFill>
                    <a:schemeClr val="hlink"/>
                  </a:solidFill>
                  <a:latin typeface="楷体_GB2312" panose="02010609030101010101" pitchFamily="49" charset="-122"/>
                  <a:ea typeface="楷体_GB2312" panose="02010609030101010101" pitchFamily="49" charset="-122"/>
                </a:rPr>
                <a:t>2.</a:t>
              </a:r>
              <a:r>
                <a:rPr lang="zh-CN" altLang="en-US" sz="2800" dirty="0">
                  <a:solidFill>
                    <a:schemeClr val="hlink"/>
                  </a:solidFill>
                  <a:latin typeface="楷体_GB2312" panose="02010609030101010101" pitchFamily="49" charset="-122"/>
                  <a:ea typeface="楷体_GB2312" panose="02010609030101010101" pitchFamily="49" charset="-122"/>
                </a:rPr>
                <a:t>产力异常的分类</a:t>
              </a:r>
              <a:endParaRPr lang="zh-CN" altLang="en-US" sz="2800" dirty="0">
                <a:solidFill>
                  <a:schemeClr val="hlink"/>
                </a:solidFill>
                <a:latin typeface="楷体_GB2312" panose="02010609030101010101" pitchFamily="49" charset="-122"/>
                <a:ea typeface="楷体_GB2312" panose="02010609030101010101" pitchFamily="49" charset="-122"/>
              </a:endParaRPr>
            </a:p>
          </p:txBody>
        </p:sp>
        <p:sp>
          <p:nvSpPr>
            <p:cNvPr id="35844" name="矩形 285704"/>
            <p:cNvSpPr/>
            <p:nvPr/>
          </p:nvSpPr>
          <p:spPr>
            <a:xfrm>
              <a:off x="1800" y="3120"/>
              <a:ext cx="2640" cy="822"/>
            </a:xfrm>
            <a:prstGeom prst="rect">
              <a:avLst/>
            </a:prstGeom>
            <a:noFill/>
            <a:ln w="9525">
              <a:noFill/>
            </a:ln>
          </p:spPr>
          <p:txBody>
            <a:bodyPr anchor="t" anchorCtr="0">
              <a:spAutoFit/>
            </a:bodyPr>
            <a:p>
              <a:r>
                <a:rPr lang="zh-CN" altLang="en-US" sz="2800" dirty="0">
                  <a:solidFill>
                    <a:srgbClr val="FF0000"/>
                  </a:solidFill>
                  <a:latin typeface="Arial" panose="020B0604020202020204" pitchFamily="34" charset="0"/>
                  <a:ea typeface="楷体_GB2312" panose="02010609030101010101" pitchFamily="49" charset="-122"/>
                </a:rPr>
                <a:t>宫缩乏力</a:t>
              </a:r>
              <a:endParaRPr lang="zh-CN" altLang="en-US" sz="2800" dirty="0">
                <a:solidFill>
                  <a:srgbClr val="FF0000"/>
                </a:solidFill>
                <a:latin typeface="Arial" panose="020B0604020202020204" pitchFamily="34" charset="0"/>
                <a:ea typeface="楷体_GB2312" panose="02010609030101010101" pitchFamily="49" charset="-122"/>
              </a:endParaRPr>
            </a:p>
          </p:txBody>
        </p:sp>
        <p:sp>
          <p:nvSpPr>
            <p:cNvPr id="35845" name="矩形 285705"/>
            <p:cNvSpPr/>
            <p:nvPr/>
          </p:nvSpPr>
          <p:spPr>
            <a:xfrm>
              <a:off x="4330" y="2280"/>
              <a:ext cx="4790" cy="822"/>
            </a:xfrm>
            <a:prstGeom prst="rect">
              <a:avLst/>
            </a:prstGeom>
            <a:noFill/>
            <a:ln w="9525">
              <a:noFill/>
            </a:ln>
          </p:spPr>
          <p:txBody>
            <a:bodyPr anchor="t" anchorCtr="0">
              <a:spAutoFit/>
            </a:bodyPr>
            <a:p>
              <a:r>
                <a:rPr lang="zh-CN" altLang="en-US" sz="2800" dirty="0">
                  <a:solidFill>
                    <a:srgbClr val="660066"/>
                  </a:solidFill>
                  <a:latin typeface="Arial" panose="020B0604020202020204" pitchFamily="34" charset="0"/>
                  <a:ea typeface="楷体_GB2312" panose="02010609030101010101" pitchFamily="49" charset="-122"/>
                </a:rPr>
                <a:t>协调性（低张性）</a:t>
              </a:r>
              <a:endParaRPr lang="zh-CN" altLang="en-US" sz="2800" dirty="0">
                <a:solidFill>
                  <a:srgbClr val="660066"/>
                </a:solidFill>
                <a:latin typeface="Arial" panose="020B0604020202020204" pitchFamily="34" charset="0"/>
                <a:ea typeface="楷体_GB2312" panose="02010609030101010101" pitchFamily="49" charset="-122"/>
              </a:endParaRPr>
            </a:p>
          </p:txBody>
        </p:sp>
        <p:sp>
          <p:nvSpPr>
            <p:cNvPr id="35846" name="矩形 285725"/>
            <p:cNvSpPr/>
            <p:nvPr/>
          </p:nvSpPr>
          <p:spPr>
            <a:xfrm>
              <a:off x="4248" y="3720"/>
              <a:ext cx="5352" cy="822"/>
            </a:xfrm>
            <a:prstGeom prst="rect">
              <a:avLst/>
            </a:prstGeom>
            <a:noFill/>
            <a:ln w="9525">
              <a:noFill/>
            </a:ln>
          </p:spPr>
          <p:txBody>
            <a:bodyPr anchor="t" anchorCtr="0">
              <a:spAutoFit/>
            </a:bodyPr>
            <a:p>
              <a:r>
                <a:rPr lang="zh-CN" altLang="en-US" sz="2800" dirty="0">
                  <a:solidFill>
                    <a:srgbClr val="660066"/>
                  </a:solidFill>
                  <a:latin typeface="Arial" panose="020B0604020202020204" pitchFamily="34" charset="0"/>
                  <a:ea typeface="楷体_GB2312" panose="02010609030101010101" pitchFamily="49" charset="-122"/>
                </a:rPr>
                <a:t>不协调性（高张性）</a:t>
              </a:r>
              <a:endParaRPr lang="zh-CN" altLang="en-US" sz="2800" dirty="0">
                <a:solidFill>
                  <a:srgbClr val="660066"/>
                </a:solidFill>
                <a:latin typeface="Arial" panose="020B0604020202020204" pitchFamily="34" charset="0"/>
                <a:ea typeface="楷体_GB2312" panose="02010609030101010101" pitchFamily="49" charset="-122"/>
              </a:endParaRPr>
            </a:p>
          </p:txBody>
        </p:sp>
        <p:sp>
          <p:nvSpPr>
            <p:cNvPr id="35847" name="矩形 285726"/>
            <p:cNvSpPr/>
            <p:nvPr/>
          </p:nvSpPr>
          <p:spPr>
            <a:xfrm>
              <a:off x="8880" y="1643"/>
              <a:ext cx="2280" cy="822"/>
            </a:xfrm>
            <a:prstGeom prst="rect">
              <a:avLst/>
            </a:prstGeom>
            <a:noFill/>
            <a:ln w="9525">
              <a:noFill/>
            </a:ln>
          </p:spPr>
          <p:txBody>
            <a:bodyPr anchor="t" anchorCtr="0">
              <a:spAutoFit/>
            </a:bodyPr>
            <a:p>
              <a:r>
                <a:rPr lang="zh-CN" altLang="en-US" sz="2800" dirty="0">
                  <a:latin typeface="Arial" panose="020B0604020202020204" pitchFamily="34" charset="0"/>
                  <a:ea typeface="楷体_GB2312" panose="02010609030101010101" pitchFamily="49" charset="-122"/>
                </a:rPr>
                <a:t>原发性</a:t>
              </a:r>
              <a:endParaRPr lang="zh-CN" altLang="en-US" sz="2800" dirty="0">
                <a:latin typeface="Arial" panose="020B0604020202020204" pitchFamily="34" charset="0"/>
                <a:ea typeface="楷体_GB2312" panose="02010609030101010101" pitchFamily="49" charset="-122"/>
              </a:endParaRPr>
            </a:p>
          </p:txBody>
        </p:sp>
        <p:sp>
          <p:nvSpPr>
            <p:cNvPr id="35848" name="矩形 285727"/>
            <p:cNvSpPr/>
            <p:nvPr/>
          </p:nvSpPr>
          <p:spPr>
            <a:xfrm>
              <a:off x="8823" y="2760"/>
              <a:ext cx="2097" cy="822"/>
            </a:xfrm>
            <a:prstGeom prst="rect">
              <a:avLst/>
            </a:prstGeom>
            <a:noFill/>
            <a:ln w="9525">
              <a:noFill/>
            </a:ln>
          </p:spPr>
          <p:txBody>
            <a:bodyPr anchor="t" anchorCtr="0">
              <a:spAutoFit/>
            </a:bodyPr>
            <a:p>
              <a:r>
                <a:rPr lang="zh-CN" altLang="en-US" sz="2800" dirty="0">
                  <a:latin typeface="Arial" panose="020B0604020202020204" pitchFamily="34" charset="0"/>
                  <a:ea typeface="楷体_GB2312" panose="02010609030101010101" pitchFamily="49" charset="-122"/>
                </a:rPr>
                <a:t>继发性</a:t>
              </a:r>
              <a:endParaRPr lang="zh-CN" altLang="en-US" sz="2800" dirty="0">
                <a:latin typeface="Arial" panose="020B0604020202020204" pitchFamily="34" charset="0"/>
                <a:ea typeface="楷体_GB2312" panose="02010609030101010101" pitchFamily="49" charset="-122"/>
              </a:endParaRPr>
            </a:p>
          </p:txBody>
        </p:sp>
        <p:sp>
          <p:nvSpPr>
            <p:cNvPr id="35849" name="矩形 285728"/>
            <p:cNvSpPr/>
            <p:nvPr/>
          </p:nvSpPr>
          <p:spPr>
            <a:xfrm>
              <a:off x="1800" y="6240"/>
              <a:ext cx="2760" cy="822"/>
            </a:xfrm>
            <a:prstGeom prst="rect">
              <a:avLst/>
            </a:prstGeom>
            <a:noFill/>
            <a:ln w="9525">
              <a:noFill/>
            </a:ln>
          </p:spPr>
          <p:txBody>
            <a:bodyPr anchor="t" anchorCtr="0">
              <a:spAutoFit/>
            </a:bodyPr>
            <a:p>
              <a:pPr>
                <a:spcBef>
                  <a:spcPct val="20000"/>
                </a:spcBef>
                <a:buClr>
                  <a:schemeClr val="accent1"/>
                </a:buClr>
                <a:buSzPct val="65000"/>
                <a:buFont typeface="Wingdings" panose="05000000000000000000" pitchFamily="2" charset="2"/>
              </a:pPr>
              <a:r>
                <a:rPr lang="zh-CN" altLang="en-US" sz="2800" dirty="0">
                  <a:solidFill>
                    <a:srgbClr val="FF0000"/>
                  </a:solidFill>
                  <a:latin typeface="Arial" panose="020B0604020202020204" pitchFamily="34" charset="0"/>
                  <a:ea typeface="楷体_GB2312" panose="02010609030101010101" pitchFamily="49" charset="-122"/>
                </a:rPr>
                <a:t>宫缩过强</a:t>
              </a:r>
              <a:endParaRPr lang="zh-CN" altLang="en-US" sz="2800" dirty="0">
                <a:solidFill>
                  <a:srgbClr val="FF0000"/>
                </a:solidFill>
                <a:latin typeface="Arial" panose="020B0604020202020204" pitchFamily="34" charset="0"/>
                <a:ea typeface="楷体_GB2312" panose="02010609030101010101" pitchFamily="49" charset="-122"/>
              </a:endParaRPr>
            </a:p>
          </p:txBody>
        </p:sp>
        <p:sp>
          <p:nvSpPr>
            <p:cNvPr id="35850" name="矩形 285729"/>
            <p:cNvSpPr/>
            <p:nvPr/>
          </p:nvSpPr>
          <p:spPr>
            <a:xfrm>
              <a:off x="4440" y="7113"/>
              <a:ext cx="2400" cy="822"/>
            </a:xfrm>
            <a:prstGeom prst="rect">
              <a:avLst/>
            </a:prstGeom>
            <a:noFill/>
            <a:ln w="9525">
              <a:noFill/>
            </a:ln>
          </p:spPr>
          <p:txBody>
            <a:bodyPr anchor="t" anchorCtr="0">
              <a:spAutoFit/>
            </a:bodyPr>
            <a:p>
              <a:r>
                <a:rPr lang="zh-CN" altLang="en-US" sz="2800" dirty="0">
                  <a:solidFill>
                    <a:srgbClr val="660066"/>
                  </a:solidFill>
                  <a:latin typeface="Arial" panose="020B0604020202020204" pitchFamily="34" charset="0"/>
                  <a:ea typeface="楷体_GB2312" panose="02010609030101010101" pitchFamily="49" charset="-122"/>
                </a:rPr>
                <a:t>协调性</a:t>
              </a:r>
              <a:r>
                <a:rPr lang="en-US" altLang="zh-CN" sz="2800" dirty="0">
                  <a:solidFill>
                    <a:srgbClr val="660066"/>
                  </a:solidFill>
                  <a:latin typeface="Arial" panose="020B0604020202020204" pitchFamily="34" charset="0"/>
                  <a:ea typeface="楷体_GB2312" panose="02010609030101010101" pitchFamily="49" charset="-122"/>
                </a:rPr>
                <a:t>-</a:t>
              </a:r>
              <a:endParaRPr lang="en-US" altLang="zh-CN" sz="2800" dirty="0">
                <a:solidFill>
                  <a:srgbClr val="660066"/>
                </a:solidFill>
                <a:latin typeface="Arial" panose="020B0604020202020204" pitchFamily="34" charset="0"/>
                <a:ea typeface="楷体_GB2312" panose="02010609030101010101" pitchFamily="49" charset="-122"/>
              </a:endParaRPr>
            </a:p>
          </p:txBody>
        </p:sp>
        <p:sp>
          <p:nvSpPr>
            <p:cNvPr id="35851" name="矩形 285730"/>
            <p:cNvSpPr/>
            <p:nvPr/>
          </p:nvSpPr>
          <p:spPr>
            <a:xfrm>
              <a:off x="4440" y="5400"/>
              <a:ext cx="2880" cy="822"/>
            </a:xfrm>
            <a:prstGeom prst="rect">
              <a:avLst/>
            </a:prstGeom>
            <a:noFill/>
            <a:ln w="9525">
              <a:noFill/>
            </a:ln>
          </p:spPr>
          <p:txBody>
            <a:bodyPr anchor="t" anchorCtr="0">
              <a:spAutoFit/>
            </a:bodyPr>
            <a:p>
              <a:r>
                <a:rPr lang="zh-CN" altLang="en-US" sz="2800" dirty="0">
                  <a:solidFill>
                    <a:srgbClr val="660066"/>
                  </a:solidFill>
                  <a:latin typeface="Arial" panose="020B0604020202020204" pitchFamily="34" charset="0"/>
                  <a:ea typeface="楷体_GB2312" panose="02010609030101010101" pitchFamily="49" charset="-122"/>
                </a:rPr>
                <a:t>不协调性</a:t>
              </a:r>
              <a:endParaRPr lang="zh-CN" altLang="en-US" sz="2800" dirty="0">
                <a:solidFill>
                  <a:srgbClr val="660066"/>
                </a:solidFill>
                <a:latin typeface="Arial" panose="020B0604020202020204" pitchFamily="34" charset="0"/>
                <a:ea typeface="楷体_GB2312" panose="02010609030101010101" pitchFamily="49" charset="-122"/>
              </a:endParaRPr>
            </a:p>
          </p:txBody>
        </p:sp>
        <p:sp>
          <p:nvSpPr>
            <p:cNvPr id="35852" name="矩形 285731"/>
            <p:cNvSpPr/>
            <p:nvPr/>
          </p:nvSpPr>
          <p:spPr>
            <a:xfrm>
              <a:off x="6480" y="7103"/>
              <a:ext cx="1680" cy="822"/>
            </a:xfrm>
            <a:prstGeom prst="rect">
              <a:avLst/>
            </a:prstGeom>
            <a:noFill/>
            <a:ln w="9525">
              <a:noFill/>
            </a:ln>
          </p:spPr>
          <p:txBody>
            <a:bodyPr anchor="t" anchorCtr="0">
              <a:spAutoFit/>
            </a:bodyPr>
            <a:p>
              <a:r>
                <a:rPr lang="zh-CN" altLang="en-US" sz="2800" dirty="0">
                  <a:latin typeface="Arial" panose="020B0604020202020204" pitchFamily="34" charset="0"/>
                  <a:ea typeface="楷体_GB2312" panose="02010609030101010101" pitchFamily="49" charset="-122"/>
                </a:rPr>
                <a:t>急产</a:t>
              </a:r>
              <a:endParaRPr lang="zh-CN" altLang="en-US" sz="2800" dirty="0">
                <a:latin typeface="Arial" panose="020B0604020202020204" pitchFamily="34" charset="0"/>
                <a:ea typeface="楷体_GB2312" panose="02010609030101010101" pitchFamily="49" charset="-122"/>
              </a:endParaRPr>
            </a:p>
          </p:txBody>
        </p:sp>
        <p:sp>
          <p:nvSpPr>
            <p:cNvPr id="35853" name="矩形 285732"/>
            <p:cNvSpPr/>
            <p:nvPr/>
          </p:nvSpPr>
          <p:spPr>
            <a:xfrm>
              <a:off x="7293" y="4680"/>
              <a:ext cx="5092" cy="1501"/>
            </a:xfrm>
            <a:prstGeom prst="rect">
              <a:avLst/>
            </a:prstGeom>
            <a:noFill/>
            <a:ln w="9525">
              <a:noFill/>
            </a:ln>
          </p:spPr>
          <p:txBody>
            <a:bodyPr anchor="t" anchorCtr="0">
              <a:spAutoFit/>
            </a:bodyPr>
            <a:p>
              <a:r>
                <a:rPr lang="zh-CN" altLang="en-US" sz="2800" dirty="0">
                  <a:latin typeface="Arial" panose="020B0604020202020204" pitchFamily="34" charset="0"/>
                  <a:ea typeface="楷体_GB2312" panose="02010609030101010101" pitchFamily="49" charset="-122"/>
                </a:rPr>
                <a:t>强直性子宫收缩（病理缩复环）</a:t>
              </a:r>
              <a:endParaRPr lang="zh-CN" altLang="en-US" sz="2800" dirty="0">
                <a:latin typeface="Arial" panose="020B0604020202020204" pitchFamily="34" charset="0"/>
                <a:ea typeface="楷体_GB2312" panose="02010609030101010101" pitchFamily="49" charset="-122"/>
              </a:endParaRPr>
            </a:p>
          </p:txBody>
        </p:sp>
        <p:sp>
          <p:nvSpPr>
            <p:cNvPr id="35854" name="矩形 285733"/>
            <p:cNvSpPr/>
            <p:nvPr/>
          </p:nvSpPr>
          <p:spPr>
            <a:xfrm>
              <a:off x="7293" y="6503"/>
              <a:ext cx="4790" cy="822"/>
            </a:xfrm>
            <a:prstGeom prst="rect">
              <a:avLst/>
            </a:prstGeom>
            <a:noFill/>
            <a:ln w="9525">
              <a:noFill/>
            </a:ln>
          </p:spPr>
          <p:txBody>
            <a:bodyPr wrap="square" anchor="t" anchorCtr="0">
              <a:spAutoFit/>
            </a:bodyPr>
            <a:p>
              <a:pPr>
                <a:spcBef>
                  <a:spcPct val="20000"/>
                </a:spcBef>
                <a:buClr>
                  <a:schemeClr val="accent1"/>
                </a:buClr>
                <a:buSzPct val="65000"/>
                <a:buFont typeface="Wingdings" panose="05000000000000000000" pitchFamily="2" charset="2"/>
              </a:pPr>
              <a:r>
                <a:rPr lang="zh-CN" altLang="en-US" sz="2800" dirty="0">
                  <a:latin typeface="Arial" panose="020B0604020202020204" pitchFamily="34" charset="0"/>
                  <a:ea typeface="楷体_GB2312" panose="02010609030101010101" pitchFamily="49" charset="-122"/>
                </a:rPr>
                <a:t>子宫痉挛性狭窄环</a:t>
              </a:r>
              <a:endParaRPr lang="zh-CN" altLang="en-US" sz="2800" dirty="0">
                <a:latin typeface="Arial" panose="020B0604020202020204" pitchFamily="34" charset="0"/>
                <a:ea typeface="楷体_GB2312" panose="02010609030101010101" pitchFamily="49" charset="-122"/>
              </a:endParaRPr>
            </a:p>
          </p:txBody>
        </p:sp>
      </p:grpSp>
      <p:sp>
        <p:nvSpPr>
          <p:cNvPr id="35858" name="左大括号 285744"/>
          <p:cNvSpPr/>
          <p:nvPr/>
        </p:nvSpPr>
        <p:spPr>
          <a:xfrm>
            <a:off x="3810635" y="2087245"/>
            <a:ext cx="152400" cy="1143000"/>
          </a:xfrm>
          <a:prstGeom prst="leftBrace">
            <a:avLst>
              <a:gd name="adj1" fmla="val 62500"/>
              <a:gd name="adj2" fmla="val 50000"/>
            </a:avLst>
          </a:prstGeom>
          <a:noFill/>
          <a:ln w="9525" cap="flat" cmpd="sng">
            <a:solidFill>
              <a:srgbClr val="0066FF"/>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6" name="左大括号 285744"/>
          <p:cNvSpPr/>
          <p:nvPr/>
        </p:nvSpPr>
        <p:spPr>
          <a:xfrm>
            <a:off x="6037580" y="3798570"/>
            <a:ext cx="152400" cy="1143000"/>
          </a:xfrm>
          <a:prstGeom prst="leftBrace">
            <a:avLst>
              <a:gd name="adj1" fmla="val 62500"/>
              <a:gd name="adj2" fmla="val 50000"/>
            </a:avLst>
          </a:prstGeom>
          <a:noFill/>
          <a:ln w="9525" cap="flat" cmpd="sng">
            <a:solidFill>
              <a:srgbClr val="0066FF"/>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7" name="左大括号 285744"/>
          <p:cNvSpPr/>
          <p:nvPr/>
        </p:nvSpPr>
        <p:spPr>
          <a:xfrm>
            <a:off x="7094220" y="1653540"/>
            <a:ext cx="152400" cy="1143000"/>
          </a:xfrm>
          <a:prstGeom prst="leftBrace">
            <a:avLst>
              <a:gd name="adj1" fmla="val 62500"/>
              <a:gd name="adj2" fmla="val 50000"/>
            </a:avLst>
          </a:prstGeom>
          <a:noFill/>
          <a:ln w="9525" cap="flat" cmpd="sng">
            <a:solidFill>
              <a:srgbClr val="0066FF"/>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8" name="左大括号 285744"/>
          <p:cNvSpPr/>
          <p:nvPr/>
        </p:nvSpPr>
        <p:spPr>
          <a:xfrm>
            <a:off x="3810635" y="4173855"/>
            <a:ext cx="152400" cy="1143000"/>
          </a:xfrm>
          <a:prstGeom prst="leftBrace">
            <a:avLst>
              <a:gd name="adj1" fmla="val 62500"/>
              <a:gd name="adj2" fmla="val 100000"/>
            </a:avLst>
          </a:prstGeom>
          <a:noFill/>
          <a:ln w="9525" cap="flat" cmpd="sng">
            <a:solidFill>
              <a:srgbClr val="0066FF"/>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子宫收缩乏力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838200" y="1167130"/>
            <a:ext cx="10245090" cy="3946199"/>
            <a:chOff x="1320" y="1838"/>
            <a:chExt cx="11785" cy="5475"/>
          </a:xfrm>
        </p:grpSpPr>
        <p:sp>
          <p:nvSpPr>
            <p:cNvPr id="36868" name="矩形 287767"/>
            <p:cNvSpPr/>
            <p:nvPr/>
          </p:nvSpPr>
          <p:spPr>
            <a:xfrm>
              <a:off x="1440" y="1838"/>
              <a:ext cx="4440" cy="810"/>
            </a:xfrm>
            <a:prstGeom prst="rect">
              <a:avLst/>
            </a:prstGeom>
            <a:noFill/>
            <a:ln w="9525">
              <a:noFill/>
            </a:ln>
          </p:spPr>
          <p:txBody>
            <a:bodyPr anchor="t" anchorCtr="0">
              <a:spAutoFit/>
            </a:bodyPr>
            <a:p>
              <a:r>
                <a:rPr lang="en-US" altLang="zh-CN" sz="3200" dirty="0">
                  <a:solidFill>
                    <a:srgbClr val="0066FF"/>
                  </a:solidFill>
                  <a:latin typeface="Arial" panose="020B0604020202020204" pitchFamily="34" charset="0"/>
                </a:rPr>
                <a:t>【</a:t>
              </a:r>
              <a:r>
                <a:rPr lang="zh-CN" altLang="en-US" sz="3200" dirty="0">
                  <a:solidFill>
                    <a:srgbClr val="0066FF"/>
                  </a:solidFill>
                  <a:latin typeface="Arial" panose="020B0604020202020204" pitchFamily="34" charset="0"/>
                  <a:ea typeface="宋体" panose="02010600030101010101" pitchFamily="2" charset="-122"/>
                </a:rPr>
                <a:t>护理评估</a:t>
              </a:r>
              <a:r>
                <a:rPr lang="en-US" altLang="zh-CN" sz="3200" dirty="0">
                  <a:solidFill>
                    <a:srgbClr val="0066FF"/>
                  </a:solidFill>
                  <a:latin typeface="Arial" panose="020B0604020202020204" pitchFamily="34" charset="0"/>
                </a:rPr>
                <a:t>】</a:t>
              </a:r>
              <a:endParaRPr lang="en-US" altLang="zh-CN" sz="3200" dirty="0">
                <a:solidFill>
                  <a:srgbClr val="0066FF"/>
                </a:solidFill>
                <a:latin typeface="Arial" panose="020B0604020202020204" pitchFamily="34" charset="0"/>
              </a:endParaRPr>
            </a:p>
          </p:txBody>
        </p:sp>
        <p:sp>
          <p:nvSpPr>
            <p:cNvPr id="36869" name="矩形 287768"/>
            <p:cNvSpPr/>
            <p:nvPr/>
          </p:nvSpPr>
          <p:spPr>
            <a:xfrm>
              <a:off x="1560" y="2760"/>
              <a:ext cx="4320" cy="724"/>
            </a:xfrm>
            <a:prstGeom prst="rect">
              <a:avLst/>
            </a:prstGeom>
            <a:noFill/>
            <a:ln w="9525">
              <a:noFill/>
            </a:ln>
          </p:spPr>
          <p:txBody>
            <a:bodyPr anchor="t" anchorCtr="0">
              <a:spAutoFit/>
            </a:bodyPr>
            <a:p>
              <a:r>
                <a:rPr lang="zh-CN" altLang="en-US" sz="2800" dirty="0">
                  <a:solidFill>
                    <a:srgbClr val="FF0000"/>
                  </a:solidFill>
                  <a:latin typeface="楷体_GB2312" panose="02010609030101010101" pitchFamily="49" charset="-122"/>
                  <a:ea typeface="楷体_GB2312" panose="02010609030101010101" pitchFamily="49" charset="-122"/>
                </a:rPr>
                <a:t>（一）健康史</a:t>
              </a:r>
              <a:endParaRPr lang="zh-CN" altLang="en-US" sz="2800" dirty="0">
                <a:solidFill>
                  <a:srgbClr val="FF0000"/>
                </a:solidFill>
                <a:latin typeface="楷体_GB2312" panose="02010609030101010101" pitchFamily="49" charset="-122"/>
                <a:ea typeface="楷体_GB2312" panose="02010609030101010101" pitchFamily="49" charset="-122"/>
              </a:endParaRPr>
            </a:p>
          </p:txBody>
        </p:sp>
        <p:sp>
          <p:nvSpPr>
            <p:cNvPr id="36870" name="矩形 287769"/>
            <p:cNvSpPr/>
            <p:nvPr/>
          </p:nvSpPr>
          <p:spPr>
            <a:xfrm>
              <a:off x="1320" y="3600"/>
              <a:ext cx="11785" cy="3713"/>
            </a:xfrm>
            <a:prstGeom prst="rect">
              <a:avLst/>
            </a:prstGeom>
            <a:noFill/>
            <a:ln w="9525">
              <a:noFill/>
            </a:ln>
          </p:spPr>
          <p:txBody>
            <a:bodyPr anchor="t" anchorCtr="0">
              <a:spAutoFit/>
            </a:bodyPr>
            <a:p>
              <a:r>
                <a:rPr lang="en-US" altLang="zh-CN" sz="2800" dirty="0">
                  <a:solidFill>
                    <a:schemeClr val="tx2"/>
                  </a:solidFill>
                  <a:latin typeface="楷体_GB2312" panose="02010609030101010101" pitchFamily="49" charset="-122"/>
                  <a:ea typeface="楷体_GB2312" panose="02010609030101010101" pitchFamily="49" charset="-122"/>
                </a:rPr>
                <a:t>  </a:t>
              </a:r>
              <a:r>
                <a:rPr lang="en-US" altLang="zh-CN" sz="2800" dirty="0">
                  <a:solidFill>
                    <a:srgbClr val="FF0000"/>
                  </a:solidFill>
                  <a:latin typeface="楷体_GB2312" panose="02010609030101010101" pitchFamily="49" charset="-122"/>
                  <a:ea typeface="楷体_GB2312" panose="02010609030101010101" pitchFamily="49" charset="-122"/>
                </a:rPr>
                <a:t> 1.</a:t>
              </a:r>
              <a:r>
                <a:rPr lang="zh-CN" altLang="en-US" sz="2800" dirty="0">
                  <a:solidFill>
                    <a:srgbClr val="FF0000"/>
                  </a:solidFill>
                  <a:latin typeface="楷体_GB2312" panose="02010609030101010101" pitchFamily="49" charset="-122"/>
                  <a:ea typeface="楷体_GB2312" panose="02010609030101010101" pitchFamily="49" charset="-122"/>
                </a:rPr>
                <a:t>头盆不称或胎位异常 </a:t>
              </a:r>
              <a:r>
                <a:rPr lang="zh-CN" altLang="en-US" sz="2800" dirty="0">
                  <a:latin typeface="楷体_GB2312" panose="02010609030101010101" pitchFamily="49" charset="-122"/>
                  <a:ea typeface="楷体_GB2312" panose="02010609030101010101" pitchFamily="49" charset="-122"/>
                </a:rPr>
                <a:t> 头盆不称或胎位异常使胎先露部下降受阻，不能紧贴子宫下段及子宫颈内口，反射性地引起有效子宫收缩，是导致</a:t>
              </a:r>
              <a:r>
                <a:rPr lang="zh-CN" altLang="en-US" sz="2800" dirty="0">
                  <a:solidFill>
                    <a:srgbClr val="FF0000"/>
                  </a:solidFill>
                  <a:latin typeface="楷体_GB2312" panose="02010609030101010101" pitchFamily="49" charset="-122"/>
                  <a:ea typeface="楷体_GB2312" panose="02010609030101010101" pitchFamily="49" charset="-122"/>
                </a:rPr>
                <a:t>继发性宫缩乏力最常见原因。</a:t>
              </a:r>
              <a:endParaRPr lang="zh-CN" altLang="en-US" sz="2800" dirty="0">
                <a:latin typeface="楷体_GB2312" panose="02010609030101010101" pitchFamily="49" charset="-122"/>
                <a:ea typeface="楷体_GB2312" panose="02010609030101010101" pitchFamily="49" charset="-122"/>
              </a:endParaRPr>
            </a:p>
            <a:p>
              <a:r>
                <a:rPr lang="en-US" altLang="zh-CN" sz="2800" dirty="0">
                  <a:solidFill>
                    <a:schemeClr val="tx2"/>
                  </a:solidFill>
                  <a:latin typeface="楷体_GB2312" panose="02010609030101010101" pitchFamily="49" charset="-122"/>
                  <a:ea typeface="楷体_GB2312" panose="02010609030101010101" pitchFamily="49" charset="-122"/>
                </a:rPr>
                <a:t>   2</a:t>
              </a:r>
              <a:r>
                <a:rPr lang="en-US" altLang="zh-CN" sz="2800" dirty="0">
                  <a:solidFill>
                    <a:srgbClr val="FF0000"/>
                  </a:solidFill>
                  <a:latin typeface="楷体_GB2312" panose="02010609030101010101" pitchFamily="49" charset="-122"/>
                  <a:ea typeface="楷体_GB2312" panose="02010609030101010101" pitchFamily="49" charset="-122"/>
                </a:rPr>
                <a:t>.</a:t>
              </a:r>
              <a:r>
                <a:rPr lang="zh-CN" altLang="en-US" sz="2800" dirty="0">
                  <a:solidFill>
                    <a:srgbClr val="FF0000"/>
                  </a:solidFill>
                  <a:latin typeface="楷体_GB2312" panose="02010609030101010101" pitchFamily="49" charset="-122"/>
                  <a:ea typeface="楷体_GB2312" panose="02010609030101010101" pitchFamily="49" charset="-122"/>
                </a:rPr>
                <a:t>精神因素 </a:t>
              </a:r>
              <a:r>
                <a:rPr lang="zh-CN" altLang="en-US" sz="2800" dirty="0">
                  <a:latin typeface="楷体_GB2312" panose="02010609030101010101" pitchFamily="49" charset="-122"/>
                  <a:ea typeface="楷体_GB2312" panose="02010609030101010101" pitchFamily="49" charset="-122"/>
                </a:rPr>
                <a:t> 多见于初产妇，尤其是高龄初产妇，恐惧分娩，精神过度紧张，干扰了中枢神经系统的正常功能。</a:t>
              </a:r>
              <a:r>
                <a:rPr lang="zh-CN" altLang="en-US" sz="2800" dirty="0">
                  <a:solidFill>
                    <a:srgbClr val="FF0000"/>
                  </a:solidFill>
                  <a:latin typeface="楷体_GB2312" panose="02010609030101010101" pitchFamily="49" charset="-122"/>
                  <a:ea typeface="楷体_GB2312" panose="02010609030101010101" pitchFamily="49" charset="-122"/>
                </a:rPr>
                <a:t>原发性子宫收缩乏力。</a:t>
              </a:r>
              <a:r>
                <a:rPr lang="zh-CN" altLang="en-US" sz="2800" dirty="0">
                  <a:latin typeface="Arial" panose="020B0604020202020204" pitchFamily="34" charset="0"/>
                  <a:ea typeface="宋体" panose="02010600030101010101" pitchFamily="2" charset="-122"/>
                </a:rPr>
                <a:t> </a:t>
              </a:r>
              <a:endParaRPr lang="zh-CN" altLang="en-US" sz="2800" dirty="0">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子宫收缩乏力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7891" name="矩形 343053"/>
          <p:cNvSpPr/>
          <p:nvPr/>
        </p:nvSpPr>
        <p:spPr>
          <a:xfrm>
            <a:off x="803910" y="1279525"/>
            <a:ext cx="10339705" cy="4584700"/>
          </a:xfrm>
          <a:prstGeom prst="rect">
            <a:avLst/>
          </a:prstGeom>
          <a:noFill/>
          <a:ln w="9525">
            <a:noFill/>
          </a:ln>
        </p:spPr>
        <p:txBody>
          <a:bodyPr anchor="ctr" anchorCtr="0">
            <a:noAutofit/>
          </a:bodyPr>
          <a:p>
            <a:pPr indent="304800"/>
            <a:r>
              <a:rPr lang="en-US" altLang="zh-CN" sz="2800" dirty="0">
                <a:solidFill>
                  <a:schemeClr val="tx2"/>
                </a:solidFill>
                <a:latin typeface="楷体_GB2312" panose="02010609030101010101" pitchFamily="49" charset="-122"/>
                <a:ea typeface="楷体_GB2312" panose="02010609030101010101" pitchFamily="49" charset="-122"/>
              </a:rPr>
              <a:t>  </a:t>
            </a:r>
            <a:r>
              <a:rPr lang="en-US" altLang="zh-CN" sz="2800" dirty="0">
                <a:solidFill>
                  <a:srgbClr val="FF0000"/>
                </a:solidFill>
                <a:latin typeface="楷体_GB2312" panose="02010609030101010101" pitchFamily="49" charset="-122"/>
                <a:ea typeface="楷体_GB2312" panose="02010609030101010101" pitchFamily="49" charset="-122"/>
              </a:rPr>
              <a:t>3.子宫肌源性因素 </a:t>
            </a:r>
            <a:r>
              <a:rPr lang="zh-CN" altLang="en-US" sz="2800" dirty="0">
                <a:latin typeface="楷体_GB2312" panose="02010609030101010101" pitchFamily="49" charset="-122"/>
                <a:ea typeface="楷体_GB2312" panose="02010609030101010101" pitchFamily="49" charset="-122"/>
              </a:rPr>
              <a:t> 子宫发育不良、畸形、子宫肌瘤等可使子宫收缩失去正常特点；子宫壁过度膨胀如双胎、巨大胎儿、羊水过多等，可使子宫肌纤维过度伸展；经产妇或子宫的急慢性炎症可使子宫肌纤维变性。这些均能影响子宫的收缩力。</a:t>
            </a:r>
            <a:endParaRPr lang="zh-CN" altLang="en-US" sz="2800" dirty="0">
              <a:latin typeface="楷体_GB2312" panose="02010609030101010101" pitchFamily="49" charset="-122"/>
              <a:ea typeface="楷体_GB2312" panose="02010609030101010101" pitchFamily="49" charset="-122"/>
            </a:endParaRPr>
          </a:p>
          <a:p>
            <a:pPr indent="304800"/>
            <a:r>
              <a:rPr lang="en-US" altLang="zh-CN" sz="2800" dirty="0">
                <a:solidFill>
                  <a:schemeClr val="tx2"/>
                </a:solidFill>
                <a:latin typeface="楷体_GB2312" panose="02010609030101010101" pitchFamily="49" charset="-122"/>
                <a:ea typeface="楷体_GB2312" panose="02010609030101010101" pitchFamily="49" charset="-122"/>
              </a:rPr>
              <a:t>  </a:t>
            </a:r>
            <a:r>
              <a:rPr lang="en-US" altLang="zh-CN" sz="2800" dirty="0">
                <a:solidFill>
                  <a:srgbClr val="FF0000"/>
                </a:solidFill>
                <a:latin typeface="楷体_GB2312" panose="02010609030101010101" pitchFamily="49" charset="-122"/>
                <a:ea typeface="楷体_GB2312" panose="02010609030101010101" pitchFamily="49" charset="-122"/>
              </a:rPr>
              <a:t>4.</a:t>
            </a:r>
            <a:r>
              <a:rPr lang="zh-CN" altLang="en-US" sz="2800" dirty="0">
                <a:solidFill>
                  <a:srgbClr val="FF0000"/>
                </a:solidFill>
                <a:latin typeface="楷体_GB2312" panose="02010609030101010101" pitchFamily="49" charset="-122"/>
                <a:ea typeface="楷体_GB2312" panose="02010609030101010101" pitchFamily="49" charset="-122"/>
              </a:rPr>
              <a:t>药物影响 </a:t>
            </a:r>
            <a:r>
              <a:rPr lang="zh-CN" altLang="en-US" sz="2800" dirty="0">
                <a:latin typeface="楷体_GB2312" panose="02010609030101010101" pitchFamily="49" charset="-122"/>
                <a:ea typeface="楷体_GB2312" panose="02010609030101010101" pitchFamily="49" charset="-122"/>
              </a:rPr>
              <a:t> 临产后不恰当地使用大剂量镇静剂、镇痛剂及麻醉剂（如吗啡、哌替啶、硫酸镁及苯巴比妥等），使子宫收缩受到抑制。</a:t>
            </a:r>
            <a:endParaRPr lang="zh-CN" altLang="en-US" sz="2800"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8216</Words>
  <Application>WPS 演示</Application>
  <PresentationFormat>自定义</PresentationFormat>
  <Paragraphs>603</Paragraphs>
  <Slides>63</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63</vt:i4>
      </vt:variant>
    </vt:vector>
  </HeadingPairs>
  <TitlesOfParts>
    <vt:vector size="79" baseType="lpstr">
      <vt:lpstr>Arial</vt:lpstr>
      <vt:lpstr>宋体</vt:lpstr>
      <vt:lpstr>Wingdings</vt:lpstr>
      <vt:lpstr>黑体</vt:lpstr>
      <vt:lpstr>微软雅黑</vt:lpstr>
      <vt:lpstr>华文细黑</vt:lpstr>
      <vt:lpstr>字魂70号-灵悦黑体</vt:lpstr>
      <vt:lpstr>Segoe UI</vt:lpstr>
      <vt:lpstr>隶书</vt:lpstr>
      <vt:lpstr>楷体_GB2312</vt:lpstr>
      <vt:lpstr>Arial Unicode MS</vt:lpstr>
      <vt:lpstr>Calibri</vt:lpstr>
      <vt:lpstr>Times New Roman</vt:lpstr>
      <vt:lpstr>Verdana</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嘟嘟</cp:lastModifiedBy>
  <cp:revision>260</cp:revision>
  <dcterms:created xsi:type="dcterms:W3CDTF">2019-11-11T13:37:00Z</dcterms:created>
  <dcterms:modified xsi:type="dcterms:W3CDTF">2025-08-12T07:06:21Z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F47900CFCF14428F81F766D8B14004F0</vt:lpwstr>
  </property>
</Properties>
</file>