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  <p:sldMasterId id="2147483660" r:id="rId3"/>
  </p:sldMasterIdLst>
  <p:notesMasterIdLst>
    <p:notesMasterId r:id="rId6"/>
  </p:notesMasterIdLst>
  <p:handoutMasterIdLst>
    <p:handoutMasterId r:id="rId80"/>
  </p:handoutMasterIdLst>
  <p:sldIdLst>
    <p:sldId id="256" r:id="rId4"/>
    <p:sldId id="279" r:id="rId5"/>
    <p:sldId id="1007" r:id="rId7"/>
    <p:sldId id="759" r:id="rId8"/>
    <p:sldId id="760" r:id="rId9"/>
    <p:sldId id="781" r:id="rId10"/>
    <p:sldId id="919" r:id="rId11"/>
    <p:sldId id="920" r:id="rId12"/>
    <p:sldId id="921" r:id="rId13"/>
    <p:sldId id="923" r:id="rId14"/>
    <p:sldId id="924" r:id="rId15"/>
    <p:sldId id="925" r:id="rId16"/>
    <p:sldId id="922" r:id="rId17"/>
    <p:sldId id="926" r:id="rId18"/>
    <p:sldId id="927" r:id="rId19"/>
    <p:sldId id="928" r:id="rId20"/>
    <p:sldId id="929" r:id="rId21"/>
    <p:sldId id="930" r:id="rId22"/>
    <p:sldId id="931" r:id="rId23"/>
    <p:sldId id="932" r:id="rId24"/>
    <p:sldId id="936" r:id="rId25"/>
    <p:sldId id="939" r:id="rId26"/>
    <p:sldId id="940" r:id="rId27"/>
    <p:sldId id="941" r:id="rId28"/>
    <p:sldId id="942" r:id="rId29"/>
    <p:sldId id="943" r:id="rId30"/>
    <p:sldId id="945" r:id="rId31"/>
    <p:sldId id="946" r:id="rId32"/>
    <p:sldId id="947" r:id="rId33"/>
    <p:sldId id="948" r:id="rId34"/>
    <p:sldId id="949" r:id="rId35"/>
    <p:sldId id="950" r:id="rId36"/>
    <p:sldId id="951" r:id="rId37"/>
    <p:sldId id="952" r:id="rId38"/>
    <p:sldId id="953" r:id="rId39"/>
    <p:sldId id="954" r:id="rId40"/>
    <p:sldId id="955" r:id="rId41"/>
    <p:sldId id="956" r:id="rId42"/>
    <p:sldId id="957" r:id="rId43"/>
    <p:sldId id="958" r:id="rId44"/>
    <p:sldId id="959" r:id="rId45"/>
    <p:sldId id="960" r:id="rId46"/>
    <p:sldId id="961" r:id="rId47"/>
    <p:sldId id="962" r:id="rId48"/>
    <p:sldId id="964" r:id="rId49"/>
    <p:sldId id="969" r:id="rId50"/>
    <p:sldId id="970" r:id="rId51"/>
    <p:sldId id="971" r:id="rId52"/>
    <p:sldId id="972" r:id="rId53"/>
    <p:sldId id="976" r:id="rId54"/>
    <p:sldId id="977" r:id="rId55"/>
    <p:sldId id="980" r:id="rId56"/>
    <p:sldId id="983" r:id="rId57"/>
    <p:sldId id="987" r:id="rId58"/>
    <p:sldId id="988" r:id="rId59"/>
    <p:sldId id="989" r:id="rId60"/>
    <p:sldId id="990" r:id="rId61"/>
    <p:sldId id="991" r:id="rId62"/>
    <p:sldId id="981" r:id="rId63"/>
    <p:sldId id="992" r:id="rId64"/>
    <p:sldId id="993" r:id="rId65"/>
    <p:sldId id="984" r:id="rId66"/>
    <p:sldId id="997" r:id="rId67"/>
    <p:sldId id="998" r:id="rId68"/>
    <p:sldId id="999" r:id="rId69"/>
    <p:sldId id="1000" r:id="rId70"/>
    <p:sldId id="985" r:id="rId71"/>
    <p:sldId id="1001" r:id="rId72"/>
    <p:sldId id="1002" r:id="rId73"/>
    <p:sldId id="1003" r:id="rId74"/>
    <p:sldId id="986" r:id="rId75"/>
    <p:sldId id="1004" r:id="rId76"/>
    <p:sldId id="1005" r:id="rId77"/>
    <p:sldId id="1006" r:id="rId78"/>
    <p:sldId id="270" r:id="rId79"/>
  </p:sldIdLst>
  <p:sldSz cx="12192000" cy="6858000"/>
  <p:notesSz cx="7103745" cy="10234295"/>
  <p:embeddedFontLst>
    <p:embeddedFont>
      <p:font typeface="黑体" panose="02010609060101010101" charset="-122"/>
      <p:regular r:id="rId85"/>
    </p:embeddedFont>
    <p:embeddedFont>
      <p:font typeface="微软雅黑" panose="020B0503020204020204" charset="-122"/>
      <p:regular r:id="rId86"/>
    </p:embeddedFont>
    <p:embeddedFont>
      <p:font typeface="华文细黑" panose="02010600040101010101" charset="-122"/>
      <p:regular r:id="rId87"/>
    </p:embeddedFont>
    <p:embeddedFont>
      <p:font typeface="隶书" panose="02010509060101010101" pitchFamily="49" charset="-122"/>
      <p:regular r:id="rId88"/>
    </p:embeddedFont>
    <p:embeddedFont>
      <p:font typeface="Garamond" panose="02020404030301010803" pitchFamily="18" charset="0"/>
      <p:regular r:id="rId89"/>
      <p:bold r:id="rId90"/>
      <p:italic r:id="rId91"/>
    </p:embeddedFont>
    <p:embeddedFont>
      <p:font typeface="Comic Sans MS" panose="030F0702030302020204" pitchFamily="66" charset="0"/>
      <p:regular r:id="rId92"/>
      <p:bold r:id="rId93"/>
      <p:italic r:id="rId94"/>
      <p:boldItalic r:id="rId95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0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作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E75B6"/>
    <a:srgbClr val="DAE3F3"/>
    <a:srgbClr val="F3B96D"/>
    <a:srgbClr val="8EC0B9"/>
    <a:srgbClr val="CCCC9F"/>
    <a:srgbClr val="DB4105"/>
    <a:srgbClr val="5A84AF"/>
    <a:srgbClr val="E4EDF4"/>
    <a:srgbClr val="7ACA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-552" y="-942"/>
      </p:cViewPr>
      <p:guideLst>
        <p:guide orient="horz" pos="220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5" Type="http://schemas.openxmlformats.org/officeDocument/2006/relationships/font" Target="fonts/font11.fntdata"/><Relationship Id="rId94" Type="http://schemas.openxmlformats.org/officeDocument/2006/relationships/font" Target="fonts/font10.fntdata"/><Relationship Id="rId93" Type="http://schemas.openxmlformats.org/officeDocument/2006/relationships/font" Target="fonts/font9.fntdata"/><Relationship Id="rId92" Type="http://schemas.openxmlformats.org/officeDocument/2006/relationships/font" Target="fonts/font8.fntdata"/><Relationship Id="rId91" Type="http://schemas.openxmlformats.org/officeDocument/2006/relationships/font" Target="fonts/font7.fntdata"/><Relationship Id="rId90" Type="http://schemas.openxmlformats.org/officeDocument/2006/relationships/font" Target="fonts/font6.fntdata"/><Relationship Id="rId9" Type="http://schemas.openxmlformats.org/officeDocument/2006/relationships/slide" Target="slides/slide5.xml"/><Relationship Id="rId89" Type="http://schemas.openxmlformats.org/officeDocument/2006/relationships/font" Target="fonts/font5.fntdata"/><Relationship Id="rId88" Type="http://schemas.openxmlformats.org/officeDocument/2006/relationships/font" Target="fonts/font4.fntdata"/><Relationship Id="rId87" Type="http://schemas.openxmlformats.org/officeDocument/2006/relationships/font" Target="fonts/font3.fntdata"/><Relationship Id="rId86" Type="http://schemas.openxmlformats.org/officeDocument/2006/relationships/font" Target="fonts/font2.fntdata"/><Relationship Id="rId85" Type="http://schemas.openxmlformats.org/officeDocument/2006/relationships/font" Target="fonts/font1.fntdata"/><Relationship Id="rId84" Type="http://schemas.openxmlformats.org/officeDocument/2006/relationships/commentAuthors" Target="commentAuthors.xml"/><Relationship Id="rId83" Type="http://schemas.openxmlformats.org/officeDocument/2006/relationships/tableStyles" Target="tableStyles.xml"/><Relationship Id="rId82" Type="http://schemas.openxmlformats.org/officeDocument/2006/relationships/viewProps" Target="viewProps.xml"/><Relationship Id="rId81" Type="http://schemas.openxmlformats.org/officeDocument/2006/relationships/presProps" Target="presProps.xml"/><Relationship Id="rId80" Type="http://schemas.openxmlformats.org/officeDocument/2006/relationships/handoutMaster" Target="handoutMasters/handoutMaster1.xml"/><Relationship Id="rId8" Type="http://schemas.openxmlformats.org/officeDocument/2006/relationships/slide" Target="slides/slide4.xml"/><Relationship Id="rId79" Type="http://schemas.openxmlformats.org/officeDocument/2006/relationships/slide" Target="slides/slide75.xml"/><Relationship Id="rId78" Type="http://schemas.openxmlformats.org/officeDocument/2006/relationships/slide" Target="slides/slide74.xml"/><Relationship Id="rId77" Type="http://schemas.openxmlformats.org/officeDocument/2006/relationships/slide" Target="slides/slide73.xml"/><Relationship Id="rId76" Type="http://schemas.openxmlformats.org/officeDocument/2006/relationships/slide" Target="slides/slide72.xml"/><Relationship Id="rId75" Type="http://schemas.openxmlformats.org/officeDocument/2006/relationships/slide" Target="slides/slide71.xml"/><Relationship Id="rId74" Type="http://schemas.openxmlformats.org/officeDocument/2006/relationships/slide" Target="slides/slide70.xml"/><Relationship Id="rId73" Type="http://schemas.openxmlformats.org/officeDocument/2006/relationships/slide" Target="slides/slide69.xml"/><Relationship Id="rId72" Type="http://schemas.openxmlformats.org/officeDocument/2006/relationships/slide" Target="slides/slide68.xml"/><Relationship Id="rId71" Type="http://schemas.openxmlformats.org/officeDocument/2006/relationships/slide" Target="slides/slide67.xml"/><Relationship Id="rId70" Type="http://schemas.openxmlformats.org/officeDocument/2006/relationships/slide" Target="slides/slide66.xml"/><Relationship Id="rId7" Type="http://schemas.openxmlformats.org/officeDocument/2006/relationships/slide" Target="slides/slide3.xml"/><Relationship Id="rId69" Type="http://schemas.openxmlformats.org/officeDocument/2006/relationships/slide" Target="slides/slide65.xml"/><Relationship Id="rId68" Type="http://schemas.openxmlformats.org/officeDocument/2006/relationships/slide" Target="slides/slide64.xml"/><Relationship Id="rId67" Type="http://schemas.openxmlformats.org/officeDocument/2006/relationships/slide" Target="slides/slide63.xml"/><Relationship Id="rId66" Type="http://schemas.openxmlformats.org/officeDocument/2006/relationships/slide" Target="slides/slide62.xml"/><Relationship Id="rId65" Type="http://schemas.openxmlformats.org/officeDocument/2006/relationships/slide" Target="slides/slide61.xml"/><Relationship Id="rId64" Type="http://schemas.openxmlformats.org/officeDocument/2006/relationships/slide" Target="slides/slide60.xml"/><Relationship Id="rId63" Type="http://schemas.openxmlformats.org/officeDocument/2006/relationships/slide" Target="slides/slide59.xml"/><Relationship Id="rId62" Type="http://schemas.openxmlformats.org/officeDocument/2006/relationships/slide" Target="slides/slide58.xml"/><Relationship Id="rId61" Type="http://schemas.openxmlformats.org/officeDocument/2006/relationships/slide" Target="slides/slide57.xml"/><Relationship Id="rId60" Type="http://schemas.openxmlformats.org/officeDocument/2006/relationships/slide" Target="slides/slide56.xml"/><Relationship Id="rId6" Type="http://schemas.openxmlformats.org/officeDocument/2006/relationships/notesMaster" Target="notesMasters/notesMaster1.xml"/><Relationship Id="rId59" Type="http://schemas.openxmlformats.org/officeDocument/2006/relationships/slide" Target="slides/slide55.xml"/><Relationship Id="rId58" Type="http://schemas.openxmlformats.org/officeDocument/2006/relationships/slide" Target="slides/slide54.xml"/><Relationship Id="rId57" Type="http://schemas.openxmlformats.org/officeDocument/2006/relationships/slide" Target="slides/slide53.xml"/><Relationship Id="rId56" Type="http://schemas.openxmlformats.org/officeDocument/2006/relationships/slide" Target="slides/slide52.xml"/><Relationship Id="rId55" Type="http://schemas.openxmlformats.org/officeDocument/2006/relationships/slide" Target="slides/slide5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slide" Target="slides/slide2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45"/>
            </a:lvl1pPr>
          </a:lstStyle>
          <a:p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45"/>
            </a:lvl1pPr>
          </a:lstStyle>
          <a:p>
            <a:fld id="{0F9B84EA-7D68-4D60-9CB1-D50884785D1C}" type="datetimeFigureOut">
              <a:rPr lang="zh-CN" altLang="en-US" smtClean="0">
                <a:ea typeface="黑体" panose="02010609060101010101" charset="-122"/>
              </a:rPr>
            </a:fld>
            <a:endParaRPr lang="zh-CN" altLang="en-US">
              <a:ea typeface="黑体" panose="02010609060101010101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45"/>
            </a:lvl1pPr>
          </a:lstStyle>
          <a:p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45"/>
            </a:lvl1pPr>
          </a:lstStyle>
          <a:p>
            <a:fld id="{8D4E0FC9-F1F8-4FAE-9988-3BA365CFD46F}" type="slidenum">
              <a:rPr lang="zh-CN" altLang="en-US" smtClean="0">
                <a:ea typeface="黑体" panose="02010609060101010101" charset="-122"/>
              </a:rPr>
            </a:fld>
            <a:endParaRPr lang="zh-CN" altLang="en-US">
              <a:ea typeface="黑体" panose="0201060906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黑体" panose="02010609060101010101" charset="-122"/>
        <a:ea typeface="黑体" panose="02010609060101010101" charset="-122"/>
        <a:cs typeface="黑体" panose="02010609060101010101" charset="-122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273C0D0-D39E-4E70-9BCA-283D268ED7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7" Type="http://schemas.openxmlformats.org/officeDocument/2006/relationships/image" Target="../media/image7.emf"/><Relationship Id="rId6" Type="http://schemas.openxmlformats.org/officeDocument/2006/relationships/tags" Target="../tags/tag3.xml"/><Relationship Id="rId5" Type="http://schemas.openxmlformats.org/officeDocument/2006/relationships/image" Target="../media/image6.emf"/><Relationship Id="rId4" Type="http://schemas.openxmlformats.org/officeDocument/2006/relationships/tags" Target="../tags/tag2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标题，文本与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72200" y="1825625"/>
            <a:ext cx="5181600" cy="20986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172200" y="4076700"/>
            <a:ext cx="5181600" cy="21002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eaLnBrk="1" hangingPunct="1"/>
            <a:endParaRPr lang="zh-CN" altLang="en-US" dirty="0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黑体" panose="02010609060101010101" charset="-122"/>
                <a:sym typeface="黑体" panose="02010609060101010101" charset="-122"/>
              </a:defRPr>
            </a:lvl1pPr>
          </a:lstStyle>
          <a:p>
            <a:pPr lvl="0" eaLnBrk="1" hangingPunct="1"/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黑体" panose="02010609060101010101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6715125"/>
            <a:ext cx="12192000" cy="14287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9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0899775" y="5443538"/>
            <a:ext cx="1292225" cy="14144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0" name="图片 8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60350" y="114300"/>
            <a:ext cx="546100" cy="5349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0421" name="图片 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1442700" y="53975"/>
            <a:ext cx="615950" cy="608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vert="horz" lIns="101600" tIns="38100" rIns="76200" bIns="38100" rtlCol="0" anchor="t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  <a:endParaRPr strike="noStrike" noProof="1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79475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388" y="6350000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base"/>
            <a:endParaRPr lang="zh-CN" altLang="en-US" strike="noStrike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0000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6">
              <a:lumMod val="20000"/>
              <a:lumOff val="80000"/>
              <a:alpha val="54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7" name="矩形 6"/>
          <p:cNvSpPr/>
          <p:nvPr userDrawn="1"/>
        </p:nvSpPr>
        <p:spPr>
          <a:xfrm>
            <a:off x="-635" y="4853940"/>
            <a:ext cx="12192635" cy="2004060"/>
          </a:xfrm>
          <a:custGeom>
            <a:avLst/>
            <a:gdLst>
              <a:gd name="connsiteX0" fmla="*/ 0 w 12192000"/>
              <a:gd name="connsiteY0" fmla="*/ 0 h 1943100"/>
              <a:gd name="connsiteX1" fmla="*/ 12192000 w 12192000"/>
              <a:gd name="connsiteY1" fmla="*/ 0 h 1943100"/>
              <a:gd name="connsiteX2" fmla="*/ 12192000 w 12192000"/>
              <a:gd name="connsiteY2" fmla="*/ 1943100 h 1943100"/>
              <a:gd name="connsiteX3" fmla="*/ 0 w 12192000"/>
              <a:gd name="connsiteY3" fmla="*/ 1943100 h 1943100"/>
              <a:gd name="connsiteX4" fmla="*/ 0 w 12192000"/>
              <a:gd name="connsiteY4" fmla="*/ 0 h 1943100"/>
              <a:gd name="connsiteX0-1" fmla="*/ 14515 w 12192000"/>
              <a:gd name="connsiteY0-2" fmla="*/ 0 h 1943100"/>
              <a:gd name="connsiteX1-3" fmla="*/ 12192000 w 12192000"/>
              <a:gd name="connsiteY1-4" fmla="*/ 0 h 1943100"/>
              <a:gd name="connsiteX2-5" fmla="*/ 12192000 w 12192000"/>
              <a:gd name="connsiteY2-6" fmla="*/ 1943100 h 1943100"/>
              <a:gd name="connsiteX3-7" fmla="*/ 0 w 12192000"/>
              <a:gd name="connsiteY3-8" fmla="*/ 1943100 h 1943100"/>
              <a:gd name="connsiteX4-9" fmla="*/ 14515 w 12192000"/>
              <a:gd name="connsiteY4-10" fmla="*/ 0 h 1943100"/>
              <a:gd name="connsiteX0-11" fmla="*/ 14515 w 12192000"/>
              <a:gd name="connsiteY0-12" fmla="*/ 0 h 1943100"/>
              <a:gd name="connsiteX1-13" fmla="*/ 2705100 w 12192000"/>
              <a:gd name="connsiteY1-14" fmla="*/ 0 h 1943100"/>
              <a:gd name="connsiteX2-15" fmla="*/ 12192000 w 12192000"/>
              <a:gd name="connsiteY2-16" fmla="*/ 0 h 1943100"/>
              <a:gd name="connsiteX3-17" fmla="*/ 12192000 w 12192000"/>
              <a:gd name="connsiteY3-18" fmla="*/ 1943100 h 1943100"/>
              <a:gd name="connsiteX4-19" fmla="*/ 0 w 12192000"/>
              <a:gd name="connsiteY4-20" fmla="*/ 1943100 h 1943100"/>
              <a:gd name="connsiteX5" fmla="*/ 14515 w 12192000"/>
              <a:gd name="connsiteY5" fmla="*/ 0 h 1943100"/>
              <a:gd name="connsiteX0-21" fmla="*/ 14515 w 12192000"/>
              <a:gd name="connsiteY0-22" fmla="*/ 0 h 1943100"/>
              <a:gd name="connsiteX1-23" fmla="*/ 2641600 w 12192000"/>
              <a:gd name="connsiteY1-24" fmla="*/ 317500 h 1943100"/>
              <a:gd name="connsiteX2-25" fmla="*/ 12192000 w 12192000"/>
              <a:gd name="connsiteY2-26" fmla="*/ 0 h 1943100"/>
              <a:gd name="connsiteX3-27" fmla="*/ 12192000 w 12192000"/>
              <a:gd name="connsiteY3-28" fmla="*/ 1943100 h 1943100"/>
              <a:gd name="connsiteX4-29" fmla="*/ 0 w 12192000"/>
              <a:gd name="connsiteY4-30" fmla="*/ 1943100 h 1943100"/>
              <a:gd name="connsiteX5-31" fmla="*/ 14515 w 12192000"/>
              <a:gd name="connsiteY5-32" fmla="*/ 0 h 1943100"/>
              <a:gd name="connsiteX0-33" fmla="*/ 14515 w 12192000"/>
              <a:gd name="connsiteY0-34" fmla="*/ 0 h 1943100"/>
              <a:gd name="connsiteX1-35" fmla="*/ 2628900 w 12192000"/>
              <a:gd name="connsiteY1-36" fmla="*/ 63500 h 1943100"/>
              <a:gd name="connsiteX2-37" fmla="*/ 12192000 w 12192000"/>
              <a:gd name="connsiteY2-38" fmla="*/ 0 h 1943100"/>
              <a:gd name="connsiteX3-39" fmla="*/ 12192000 w 12192000"/>
              <a:gd name="connsiteY3-40" fmla="*/ 1943100 h 1943100"/>
              <a:gd name="connsiteX4-41" fmla="*/ 0 w 12192000"/>
              <a:gd name="connsiteY4-42" fmla="*/ 1943100 h 1943100"/>
              <a:gd name="connsiteX5-43" fmla="*/ 14515 w 12192000"/>
              <a:gd name="connsiteY5-44" fmla="*/ 0 h 1943100"/>
              <a:gd name="connsiteX0-45" fmla="*/ 14515 w 12192000"/>
              <a:gd name="connsiteY0-46" fmla="*/ 0 h 1943100"/>
              <a:gd name="connsiteX1-47" fmla="*/ 2628900 w 12192000"/>
              <a:gd name="connsiteY1-48" fmla="*/ 63500 h 1943100"/>
              <a:gd name="connsiteX2-49" fmla="*/ 12192000 w 12192000"/>
              <a:gd name="connsiteY2-50" fmla="*/ 0 h 1943100"/>
              <a:gd name="connsiteX3-51" fmla="*/ 12192000 w 12192000"/>
              <a:gd name="connsiteY3-52" fmla="*/ 1943100 h 1943100"/>
              <a:gd name="connsiteX4-53" fmla="*/ 0 w 12192000"/>
              <a:gd name="connsiteY4-54" fmla="*/ 1943100 h 1943100"/>
              <a:gd name="connsiteX5-55" fmla="*/ 14515 w 12192000"/>
              <a:gd name="connsiteY5-56" fmla="*/ 0 h 1943100"/>
              <a:gd name="connsiteX0-57" fmla="*/ 14515 w 12192000"/>
              <a:gd name="connsiteY0-58" fmla="*/ 0 h 1943100"/>
              <a:gd name="connsiteX1-59" fmla="*/ 2628900 w 12192000"/>
              <a:gd name="connsiteY1-60" fmla="*/ 63500 h 1943100"/>
              <a:gd name="connsiteX2-61" fmla="*/ 9067800 w 12192000"/>
              <a:gd name="connsiteY2-62" fmla="*/ 12700 h 1943100"/>
              <a:gd name="connsiteX3-63" fmla="*/ 12192000 w 12192000"/>
              <a:gd name="connsiteY3-64" fmla="*/ 0 h 1943100"/>
              <a:gd name="connsiteX4-65" fmla="*/ 12192000 w 12192000"/>
              <a:gd name="connsiteY4-66" fmla="*/ 1943100 h 1943100"/>
              <a:gd name="connsiteX5-67" fmla="*/ 0 w 12192000"/>
              <a:gd name="connsiteY5-68" fmla="*/ 1943100 h 1943100"/>
              <a:gd name="connsiteX6" fmla="*/ 14515 w 12192000"/>
              <a:gd name="connsiteY6" fmla="*/ 0 h 1943100"/>
              <a:gd name="connsiteX0-69" fmla="*/ 14515 w 12192000"/>
              <a:gd name="connsiteY0-70" fmla="*/ 0 h 1943100"/>
              <a:gd name="connsiteX1-71" fmla="*/ 2628900 w 12192000"/>
              <a:gd name="connsiteY1-72" fmla="*/ 63500 h 1943100"/>
              <a:gd name="connsiteX2-73" fmla="*/ 9067800 w 12192000"/>
              <a:gd name="connsiteY2-74" fmla="*/ 12700 h 1943100"/>
              <a:gd name="connsiteX3-75" fmla="*/ 12192000 w 12192000"/>
              <a:gd name="connsiteY3-76" fmla="*/ 0 h 1943100"/>
              <a:gd name="connsiteX4-77" fmla="*/ 12192000 w 12192000"/>
              <a:gd name="connsiteY4-78" fmla="*/ 1943100 h 1943100"/>
              <a:gd name="connsiteX5-79" fmla="*/ 0 w 12192000"/>
              <a:gd name="connsiteY5-80" fmla="*/ 1943100 h 1943100"/>
              <a:gd name="connsiteX6-81" fmla="*/ 14515 w 12192000"/>
              <a:gd name="connsiteY6-82" fmla="*/ 0 h 1943100"/>
              <a:gd name="connsiteX0-83" fmla="*/ 14515 w 12192000"/>
              <a:gd name="connsiteY0-84" fmla="*/ 0 h 1943100"/>
              <a:gd name="connsiteX1-85" fmla="*/ 2628900 w 12192000"/>
              <a:gd name="connsiteY1-86" fmla="*/ 63500 h 1943100"/>
              <a:gd name="connsiteX2-87" fmla="*/ 9077325 w 12192000"/>
              <a:gd name="connsiteY2-88" fmla="*/ 69850 h 1943100"/>
              <a:gd name="connsiteX3-89" fmla="*/ 12192000 w 12192000"/>
              <a:gd name="connsiteY3-90" fmla="*/ 0 h 1943100"/>
              <a:gd name="connsiteX4-91" fmla="*/ 12192000 w 12192000"/>
              <a:gd name="connsiteY4-92" fmla="*/ 1943100 h 1943100"/>
              <a:gd name="connsiteX5-93" fmla="*/ 0 w 12192000"/>
              <a:gd name="connsiteY5-94" fmla="*/ 1943100 h 1943100"/>
              <a:gd name="connsiteX6-95" fmla="*/ 14515 w 12192000"/>
              <a:gd name="connsiteY6-96" fmla="*/ 0 h 19431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31" y="connsiteY5-32"/>
              </a:cxn>
              <a:cxn ang="0">
                <a:pos x="connsiteX6-81" y="connsiteY6-82"/>
              </a:cxn>
            </a:cxnLst>
            <a:rect l="l" t="t" r="r" b="b"/>
            <a:pathLst>
              <a:path w="12192000" h="1943100">
                <a:moveTo>
                  <a:pt x="14515" y="0"/>
                </a:moveTo>
                <a:cubicBezTo>
                  <a:pt x="885977" y="21167"/>
                  <a:pt x="1300238" y="385233"/>
                  <a:pt x="2628900" y="63500"/>
                </a:cubicBezTo>
                <a:lnTo>
                  <a:pt x="9077325" y="69850"/>
                </a:lnTo>
                <a:cubicBezTo>
                  <a:pt x="11198225" y="764117"/>
                  <a:pt x="11150600" y="4233"/>
                  <a:pt x="12192000" y="0"/>
                </a:cubicBezTo>
                <a:lnTo>
                  <a:pt x="12192000" y="1943100"/>
                </a:lnTo>
                <a:lnTo>
                  <a:pt x="0" y="1943100"/>
                </a:lnTo>
                <a:lnTo>
                  <a:pt x="14515" y="0"/>
                </a:lnTo>
                <a:close/>
              </a:path>
            </a:pathLst>
          </a:custGeom>
          <a:solidFill>
            <a:srgbClr val="EB6877"/>
          </a:solidFill>
          <a:ln w="3810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黑体" panose="02010609060101010101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065"/>
          <a:stretch>
            <a:fillRect/>
          </a:stretch>
        </p:blipFill>
        <p:spPr>
          <a:xfrm>
            <a:off x="2893783" y="3982065"/>
            <a:ext cx="6371303" cy="287593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-2" y="4259488"/>
            <a:ext cx="3810001" cy="259851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3325" y="-1"/>
            <a:ext cx="4638676" cy="3163688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19" name="Freeform 244"/>
          <p:cNvSpPr/>
          <p:nvPr userDrawn="1"/>
        </p:nvSpPr>
        <p:spPr bwMode="auto">
          <a:xfrm flipH="1" flipV="1">
            <a:off x="10700124" y="1209674"/>
            <a:ext cx="415549" cy="428625"/>
          </a:xfrm>
          <a:custGeom>
            <a:avLst/>
            <a:gdLst>
              <a:gd name="T0" fmla="*/ 806 w 806"/>
              <a:gd name="T1" fmla="*/ 555 h 809"/>
              <a:gd name="T2" fmla="*/ 555 w 806"/>
              <a:gd name="T3" fmla="*/ 555 h 809"/>
              <a:gd name="T4" fmla="*/ 555 w 806"/>
              <a:gd name="T5" fmla="*/ 809 h 809"/>
              <a:gd name="T6" fmla="*/ 251 w 806"/>
              <a:gd name="T7" fmla="*/ 809 h 809"/>
              <a:gd name="T8" fmla="*/ 251 w 806"/>
              <a:gd name="T9" fmla="*/ 555 h 809"/>
              <a:gd name="T10" fmla="*/ 0 w 806"/>
              <a:gd name="T11" fmla="*/ 555 h 809"/>
              <a:gd name="T12" fmla="*/ 0 w 806"/>
              <a:gd name="T13" fmla="*/ 254 h 809"/>
              <a:gd name="T14" fmla="*/ 251 w 806"/>
              <a:gd name="T15" fmla="*/ 254 h 809"/>
              <a:gd name="T16" fmla="*/ 251 w 806"/>
              <a:gd name="T17" fmla="*/ 0 h 809"/>
              <a:gd name="T18" fmla="*/ 555 w 806"/>
              <a:gd name="T19" fmla="*/ 0 h 809"/>
              <a:gd name="T20" fmla="*/ 555 w 806"/>
              <a:gd name="T21" fmla="*/ 254 h 809"/>
              <a:gd name="T22" fmla="*/ 806 w 806"/>
              <a:gd name="T23" fmla="*/ 254 h 809"/>
              <a:gd name="T24" fmla="*/ 806 w 806"/>
              <a:gd name="T25" fmla="*/ 555 h 8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06" h="809">
                <a:moveTo>
                  <a:pt x="806" y="555"/>
                </a:moveTo>
                <a:lnTo>
                  <a:pt x="555" y="555"/>
                </a:lnTo>
                <a:lnTo>
                  <a:pt x="555" y="809"/>
                </a:lnTo>
                <a:lnTo>
                  <a:pt x="251" y="809"/>
                </a:lnTo>
                <a:lnTo>
                  <a:pt x="251" y="555"/>
                </a:lnTo>
                <a:lnTo>
                  <a:pt x="0" y="555"/>
                </a:lnTo>
                <a:lnTo>
                  <a:pt x="0" y="254"/>
                </a:lnTo>
                <a:lnTo>
                  <a:pt x="251" y="254"/>
                </a:lnTo>
                <a:lnTo>
                  <a:pt x="251" y="0"/>
                </a:lnTo>
                <a:lnTo>
                  <a:pt x="555" y="0"/>
                </a:lnTo>
                <a:lnTo>
                  <a:pt x="555" y="254"/>
                </a:lnTo>
                <a:lnTo>
                  <a:pt x="806" y="254"/>
                </a:lnTo>
                <a:lnTo>
                  <a:pt x="806" y="555"/>
                </a:lnTo>
                <a:close/>
              </a:path>
            </a:pathLst>
          </a:custGeom>
          <a:solidFill>
            <a:srgbClr val="0F365E"/>
          </a:solidFill>
          <a:ln>
            <a:solidFill>
              <a:srgbClr val="0F365E"/>
            </a:solidFill>
          </a:ln>
        </p:spPr>
        <p:txBody>
          <a:bodyPr/>
          <a:lstStyle/>
          <a:p>
            <a:pPr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b="0" kern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647" r="71389" b="42089"/>
          <a:stretch>
            <a:fillRect/>
          </a:stretch>
        </p:blipFill>
        <p:spPr>
          <a:xfrm>
            <a:off x="0" y="473204"/>
            <a:ext cx="2251881" cy="3219120"/>
          </a:xfrm>
          <a:prstGeom prst="rect">
            <a:avLst/>
          </a:prstGeom>
        </p:spPr>
      </p:pic>
      <p:sp>
        <p:nvSpPr>
          <p:cNvPr id="10" name="矩形 9"/>
          <p:cNvSpPr/>
          <p:nvPr userDrawn="1"/>
        </p:nvSpPr>
        <p:spPr>
          <a:xfrm>
            <a:off x="313055" y="365125"/>
            <a:ext cx="11566525" cy="6127750"/>
          </a:xfrm>
          <a:prstGeom prst="rect">
            <a:avLst/>
          </a:prstGeom>
          <a:noFill/>
          <a:ln w="28575" cmpd="sng">
            <a:solidFill>
              <a:schemeClr val="accent6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0" y="635"/>
            <a:ext cx="12192000" cy="6857365"/>
          </a:xfrm>
          <a:prstGeom prst="rect">
            <a:avLst/>
          </a:prstGeom>
          <a:solidFill>
            <a:schemeClr val="accent5">
              <a:lumMod val="40000"/>
              <a:lumOff val="60000"/>
              <a:alpha val="6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 userDrawn="1"/>
        </p:nvSpPr>
        <p:spPr>
          <a:xfrm>
            <a:off x="0" y="0"/>
            <a:ext cx="12191999" cy="5724525"/>
          </a:xfrm>
          <a:prstGeom prst="rect">
            <a:avLst/>
          </a:prstGeom>
          <a:solidFill>
            <a:schemeClr val="accent5">
              <a:lumMod val="40000"/>
              <a:lumOff val="60000"/>
              <a:alpha val="5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0" y="5724525"/>
            <a:ext cx="12191999" cy="1133475"/>
          </a:xfrm>
          <a:prstGeom prst="rect">
            <a:avLst/>
          </a:prstGeom>
          <a:solidFill>
            <a:srgbClr val="53A6AB">
              <a:alpha val="67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黑体" panose="02010609060101010101" charset="-122"/>
            </a:endParaRPr>
          </a:p>
        </p:txBody>
      </p:sp>
      <p:sp>
        <p:nvSpPr>
          <p:cNvPr id="9" name="文本框 8"/>
          <p:cNvSpPr txBox="1"/>
          <p:nvPr userDrawn="1"/>
        </p:nvSpPr>
        <p:spPr>
          <a:xfrm rot="16200000">
            <a:off x="-1372837" y="4149655"/>
            <a:ext cx="37833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2" name="文本框 21"/>
          <p:cNvSpPr txBox="1"/>
          <p:nvPr userDrawn="1"/>
        </p:nvSpPr>
        <p:spPr>
          <a:xfrm>
            <a:off x="328226" y="71101"/>
            <a:ext cx="3783330" cy="3371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&lt;&lt;&lt;&lt;&lt;&lt;&lt;&lt;&lt;&lt;&lt;&lt;&lt;&lt;&lt;&lt;&lt;&lt;&lt;&lt;&lt;&lt;&lt;&lt;&lt;&lt;&lt;&lt;&lt;&lt;&lt;&lt;&lt;&lt;&lt;</a:t>
            </a:r>
            <a:endParaRPr lang="en-US" altLang="zh-CN" sz="16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cxnSp>
        <p:nvCxnSpPr>
          <p:cNvPr id="13" name="直接连接符 12"/>
          <p:cNvCxnSpPr>
            <a:stCxn id="22" idx="3"/>
          </p:cNvCxnSpPr>
          <p:nvPr userDrawn="1"/>
        </p:nvCxnSpPr>
        <p:spPr>
          <a:xfrm>
            <a:off x="4111353" y="240081"/>
            <a:ext cx="561557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 userDrawn="1"/>
        </p:nvCxnSpPr>
        <p:spPr>
          <a:xfrm flipV="1">
            <a:off x="619135" y="6597702"/>
            <a:ext cx="11344264" cy="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 userDrawn="1"/>
        </p:nvCxnSpPr>
        <p:spPr>
          <a:xfrm>
            <a:off x="11963400" y="209600"/>
            <a:ext cx="0" cy="6388101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 userDrawn="1"/>
        </p:nvSpPr>
        <p:spPr>
          <a:xfrm>
            <a:off x="256277" y="1911768"/>
            <a:ext cx="11618616" cy="36066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65">
              <a:solidFill>
                <a:schemeClr val="tx1">
                  <a:lumMod val="75000"/>
                  <a:lumOff val="25000"/>
                </a:schemeClr>
              </a:solidFill>
              <a:cs typeface="黑体" panose="02010609060101010101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2F2A2A96-E392-4BD4-96F4-45C159C7CA2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defRPr>
            </a:lvl1pPr>
          </a:lstStyle>
          <a:p>
            <a:fld id="{6E02081A-7E68-44F2-A99E-F075D941C59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黑体" panose="02010609060101010101" charset="-122"/>
          <a:ea typeface="黑体" panose="02010609060101010101" charset="-122"/>
          <a:cs typeface="黑体" panose="02010609060101010101" charset="-122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tags" Target="../tags/tag14.xml"/><Relationship Id="rId1" Type="http://schemas.openxmlformats.org/officeDocument/2006/relationships/tags" Target="../tags/tag13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16.png"/><Relationship Id="rId2" Type="http://schemas.openxmlformats.org/officeDocument/2006/relationships/tags" Target="../tags/tag16.xml"/><Relationship Id="rId1" Type="http://schemas.openxmlformats.org/officeDocument/2006/relationships/tags" Target="../tags/tag15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4.xml"/><Relationship Id="rId6" Type="http://schemas.openxmlformats.org/officeDocument/2006/relationships/image" Target="../media/image17.png"/><Relationship Id="rId5" Type="http://schemas.openxmlformats.org/officeDocument/2006/relationships/tags" Target="../tags/tag20.xml"/><Relationship Id="rId4" Type="http://schemas.openxmlformats.org/officeDocument/2006/relationships/image" Target="../media/image15.png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18.jpeg"/><Relationship Id="rId2" Type="http://schemas.openxmlformats.org/officeDocument/2006/relationships/tags" Target="../tags/tag22.xml"/><Relationship Id="rId1" Type="http://schemas.openxmlformats.org/officeDocument/2006/relationships/tags" Target="../tags/tag21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19.jpeg"/><Relationship Id="rId2" Type="http://schemas.openxmlformats.org/officeDocument/2006/relationships/tags" Target="../tags/tag24.xml"/><Relationship Id="rId1" Type="http://schemas.openxmlformats.org/officeDocument/2006/relationships/tags" Target="../tags/tag23.xml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20.jpeg"/><Relationship Id="rId2" Type="http://schemas.openxmlformats.org/officeDocument/2006/relationships/tags" Target="../tags/tag26.xml"/><Relationship Id="rId1" Type="http://schemas.openxmlformats.org/officeDocument/2006/relationships/tags" Target="../tags/tag25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21.png"/><Relationship Id="rId2" Type="http://schemas.openxmlformats.org/officeDocument/2006/relationships/tags" Target="../tags/tag28.xml"/><Relationship Id="rId1" Type="http://schemas.openxmlformats.org/officeDocument/2006/relationships/tags" Target="../tags/tag27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22.jpeg"/><Relationship Id="rId2" Type="http://schemas.openxmlformats.org/officeDocument/2006/relationships/tags" Target="../tags/tag30.xml"/><Relationship Id="rId1" Type="http://schemas.openxmlformats.org/officeDocument/2006/relationships/tags" Target="../tags/tag29.xml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23.png"/><Relationship Id="rId2" Type="http://schemas.openxmlformats.org/officeDocument/2006/relationships/tags" Target="../tags/tag32.xml"/><Relationship Id="rId1" Type="http://schemas.openxmlformats.org/officeDocument/2006/relationships/tags" Target="../tags/tag31.xm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24.png"/><Relationship Id="rId2" Type="http://schemas.openxmlformats.org/officeDocument/2006/relationships/tags" Target="../tags/tag34.xml"/><Relationship Id="rId1" Type="http://schemas.openxmlformats.org/officeDocument/2006/relationships/tags" Target="../tags/tag3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25.png"/><Relationship Id="rId2" Type="http://schemas.openxmlformats.org/officeDocument/2006/relationships/tags" Target="../tags/tag36.xml"/><Relationship Id="rId1" Type="http://schemas.openxmlformats.org/officeDocument/2006/relationships/tags" Target="../tags/tag35.xm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26.png"/><Relationship Id="rId2" Type="http://schemas.openxmlformats.org/officeDocument/2006/relationships/tags" Target="../tags/tag38.xml"/><Relationship Id="rId1" Type="http://schemas.openxmlformats.org/officeDocument/2006/relationships/tags" Target="../tags/tag37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26.png"/><Relationship Id="rId2" Type="http://schemas.openxmlformats.org/officeDocument/2006/relationships/tags" Target="../tags/tag40.xml"/><Relationship Id="rId1" Type="http://schemas.openxmlformats.org/officeDocument/2006/relationships/tags" Target="../tags/tag39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26.png"/><Relationship Id="rId2" Type="http://schemas.openxmlformats.org/officeDocument/2006/relationships/tags" Target="../tags/tag42.xml"/><Relationship Id="rId1" Type="http://schemas.openxmlformats.org/officeDocument/2006/relationships/tags" Target="../tags/tag41.xml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28.jpeg"/><Relationship Id="rId3" Type="http://schemas.openxmlformats.org/officeDocument/2006/relationships/image" Target="../media/image27.jpeg"/><Relationship Id="rId2" Type="http://schemas.openxmlformats.org/officeDocument/2006/relationships/tags" Target="../tags/tag44.xml"/><Relationship Id="rId1" Type="http://schemas.openxmlformats.org/officeDocument/2006/relationships/tags" Target="../tags/tag43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29.png"/><Relationship Id="rId2" Type="http://schemas.openxmlformats.org/officeDocument/2006/relationships/tags" Target="../tags/tag46.xml"/><Relationship Id="rId1" Type="http://schemas.openxmlformats.org/officeDocument/2006/relationships/tags" Target="../tags/tag45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30.png"/><Relationship Id="rId2" Type="http://schemas.openxmlformats.org/officeDocument/2006/relationships/tags" Target="../tags/tag48.xml"/><Relationship Id="rId1" Type="http://schemas.openxmlformats.org/officeDocument/2006/relationships/tags" Target="../tags/tag47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31.png"/><Relationship Id="rId2" Type="http://schemas.openxmlformats.org/officeDocument/2006/relationships/tags" Target="../tags/tag50.xml"/><Relationship Id="rId1" Type="http://schemas.openxmlformats.org/officeDocument/2006/relationships/tags" Target="../tags/tag49.xml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32.jpeg"/><Relationship Id="rId2" Type="http://schemas.openxmlformats.org/officeDocument/2006/relationships/tags" Target="../tags/tag52.xml"/><Relationship Id="rId1" Type="http://schemas.openxmlformats.org/officeDocument/2006/relationships/tags" Target="../tags/tag51.xml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34.jpeg"/><Relationship Id="rId3" Type="http://schemas.openxmlformats.org/officeDocument/2006/relationships/image" Target="../media/image33.png"/><Relationship Id="rId2" Type="http://schemas.openxmlformats.org/officeDocument/2006/relationships/tags" Target="../tags/tag54.xml"/><Relationship Id="rId1" Type="http://schemas.openxmlformats.org/officeDocument/2006/relationships/tags" Target="../tags/tag5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tags" Target="../tags/tag57.xml"/><Relationship Id="rId3" Type="http://schemas.openxmlformats.org/officeDocument/2006/relationships/image" Target="../media/image35.jpeg"/><Relationship Id="rId2" Type="http://schemas.openxmlformats.org/officeDocument/2006/relationships/tags" Target="../tags/tag56.xml"/><Relationship Id="rId1" Type="http://schemas.openxmlformats.org/officeDocument/2006/relationships/tags" Target="../tags/tag55.xml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37.jpeg"/><Relationship Id="rId3" Type="http://schemas.openxmlformats.org/officeDocument/2006/relationships/image" Target="../media/image36.jpeg"/><Relationship Id="rId2" Type="http://schemas.openxmlformats.org/officeDocument/2006/relationships/tags" Target="../tags/tag59.xml"/><Relationship Id="rId1" Type="http://schemas.openxmlformats.org/officeDocument/2006/relationships/tags" Target="../tags/tag58.xml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38.jpeg"/><Relationship Id="rId2" Type="http://schemas.openxmlformats.org/officeDocument/2006/relationships/tags" Target="../tags/tag61.xml"/><Relationship Id="rId1" Type="http://schemas.openxmlformats.org/officeDocument/2006/relationships/tags" Target="../tags/tag60.xml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39.png"/><Relationship Id="rId2" Type="http://schemas.openxmlformats.org/officeDocument/2006/relationships/tags" Target="../tags/tag63.xml"/><Relationship Id="rId1" Type="http://schemas.openxmlformats.org/officeDocument/2006/relationships/tags" Target="../tags/tag62.xml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40.jpeg"/><Relationship Id="rId2" Type="http://schemas.openxmlformats.org/officeDocument/2006/relationships/tags" Target="../tags/tag65.xml"/><Relationship Id="rId1" Type="http://schemas.openxmlformats.org/officeDocument/2006/relationships/tags" Target="../tags/tag64.xml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41.png"/><Relationship Id="rId2" Type="http://schemas.openxmlformats.org/officeDocument/2006/relationships/tags" Target="../tags/tag67.xml"/><Relationship Id="rId1" Type="http://schemas.openxmlformats.org/officeDocument/2006/relationships/tags" Target="../tags/tag66.xml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42.jpeg"/><Relationship Id="rId2" Type="http://schemas.openxmlformats.org/officeDocument/2006/relationships/tags" Target="../tags/tag69.xml"/><Relationship Id="rId1" Type="http://schemas.openxmlformats.org/officeDocument/2006/relationships/tags" Target="../tags/tag68.xml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43.jpeg"/><Relationship Id="rId2" Type="http://schemas.openxmlformats.org/officeDocument/2006/relationships/tags" Target="../tags/tag71.xml"/><Relationship Id="rId1" Type="http://schemas.openxmlformats.org/officeDocument/2006/relationships/tags" Target="../tags/tag70.xml"/></Relationships>
</file>

<file path=ppt/slides/_rels/slide3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44.jpeg"/><Relationship Id="rId2" Type="http://schemas.openxmlformats.org/officeDocument/2006/relationships/tags" Target="../tags/tag73.xml"/><Relationship Id="rId1" Type="http://schemas.openxmlformats.org/officeDocument/2006/relationships/tags" Target="../tags/tag72.xml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45.png"/><Relationship Id="rId2" Type="http://schemas.openxmlformats.org/officeDocument/2006/relationships/tags" Target="../tags/tag75.xml"/><Relationship Id="rId1" Type="http://schemas.openxmlformats.org/officeDocument/2006/relationships/tags" Target="../tags/tag7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4.xml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46.png"/><Relationship Id="rId2" Type="http://schemas.openxmlformats.org/officeDocument/2006/relationships/tags" Target="../tags/tag77.xml"/><Relationship Id="rId1" Type="http://schemas.openxmlformats.org/officeDocument/2006/relationships/tags" Target="../tags/tag76.xml"/></Relationships>
</file>

<file path=ppt/slides/_rels/slide41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14.xml"/><Relationship Id="rId5" Type="http://schemas.openxmlformats.org/officeDocument/2006/relationships/image" Target="../media/image48.png"/><Relationship Id="rId4" Type="http://schemas.openxmlformats.org/officeDocument/2006/relationships/oleObject" Target="../embeddings/oleObject1.bin"/><Relationship Id="rId3" Type="http://schemas.openxmlformats.org/officeDocument/2006/relationships/image" Target="../media/image47.png"/><Relationship Id="rId2" Type="http://schemas.openxmlformats.org/officeDocument/2006/relationships/tags" Target="../tags/tag79.xml"/><Relationship Id="rId1" Type="http://schemas.openxmlformats.org/officeDocument/2006/relationships/tags" Target="../tags/tag78.xml"/></Relationships>
</file>

<file path=ppt/slides/_rels/slide4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49.jpeg"/><Relationship Id="rId2" Type="http://schemas.openxmlformats.org/officeDocument/2006/relationships/tags" Target="../tags/tag81.xml"/><Relationship Id="rId1" Type="http://schemas.openxmlformats.org/officeDocument/2006/relationships/tags" Target="../tags/tag80.xml"/></Relationships>
</file>

<file path=ppt/slides/_rels/slide4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50.jpeg"/><Relationship Id="rId2" Type="http://schemas.openxmlformats.org/officeDocument/2006/relationships/tags" Target="../tags/tag83.xml"/><Relationship Id="rId1" Type="http://schemas.openxmlformats.org/officeDocument/2006/relationships/tags" Target="../tags/tag82.xml"/></Relationships>
</file>

<file path=ppt/slides/_rels/slide44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2.vml"/><Relationship Id="rId6" Type="http://schemas.openxmlformats.org/officeDocument/2006/relationships/slideLayout" Target="../slideLayouts/slideLayout14.xml"/><Relationship Id="rId5" Type="http://schemas.openxmlformats.org/officeDocument/2006/relationships/image" Target="../media/image52.png"/><Relationship Id="rId4" Type="http://schemas.openxmlformats.org/officeDocument/2006/relationships/oleObject" Target="../embeddings/oleObject2.bin"/><Relationship Id="rId3" Type="http://schemas.openxmlformats.org/officeDocument/2006/relationships/image" Target="../media/image51.jpeg"/><Relationship Id="rId2" Type="http://schemas.openxmlformats.org/officeDocument/2006/relationships/tags" Target="../tags/tag85.xml"/><Relationship Id="rId1" Type="http://schemas.openxmlformats.org/officeDocument/2006/relationships/tags" Target="../tags/tag84.xml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53.jpeg"/><Relationship Id="rId2" Type="http://schemas.openxmlformats.org/officeDocument/2006/relationships/tags" Target="../tags/tag87.xml"/><Relationship Id="rId1" Type="http://schemas.openxmlformats.org/officeDocument/2006/relationships/tags" Target="../tags/tag86.xml"/></Relationships>
</file>

<file path=ppt/slides/_rels/slide4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54.jpeg"/><Relationship Id="rId2" Type="http://schemas.openxmlformats.org/officeDocument/2006/relationships/tags" Target="../tags/tag89.xml"/><Relationship Id="rId1" Type="http://schemas.openxmlformats.org/officeDocument/2006/relationships/tags" Target="../tags/tag88.xml"/></Relationships>
</file>

<file path=ppt/slides/_rels/slide47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3.vml"/><Relationship Id="rId5" Type="http://schemas.openxmlformats.org/officeDocument/2006/relationships/slideLayout" Target="../slideLayouts/slideLayout14.xml"/><Relationship Id="rId4" Type="http://schemas.openxmlformats.org/officeDocument/2006/relationships/image" Target="../media/image52.png"/><Relationship Id="rId3" Type="http://schemas.openxmlformats.org/officeDocument/2006/relationships/oleObject" Target="../embeddings/oleObject3.bin"/><Relationship Id="rId2" Type="http://schemas.openxmlformats.org/officeDocument/2006/relationships/tags" Target="../tags/tag91.xml"/><Relationship Id="rId1" Type="http://schemas.openxmlformats.org/officeDocument/2006/relationships/tags" Target="../tags/tag90.xml"/></Relationships>
</file>

<file path=ppt/slides/_rels/slide4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55.jpeg"/><Relationship Id="rId2" Type="http://schemas.openxmlformats.org/officeDocument/2006/relationships/tags" Target="../tags/tag93.xml"/><Relationship Id="rId1" Type="http://schemas.openxmlformats.org/officeDocument/2006/relationships/tags" Target="../tags/tag92.xml"/></Relationships>
</file>

<file path=ppt/slides/_rels/slide4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56.jpeg"/><Relationship Id="rId2" Type="http://schemas.openxmlformats.org/officeDocument/2006/relationships/tags" Target="../tags/tag95.xml"/><Relationship Id="rId1" Type="http://schemas.openxmlformats.org/officeDocument/2006/relationships/tags" Target="../tags/tag9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0.png"/></Relationships>
</file>

<file path=ppt/slides/_rels/slide5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57.jpeg"/><Relationship Id="rId2" Type="http://schemas.openxmlformats.org/officeDocument/2006/relationships/tags" Target="../tags/tag97.xml"/><Relationship Id="rId1" Type="http://schemas.openxmlformats.org/officeDocument/2006/relationships/tags" Target="../tags/tag96.xml"/></Relationships>
</file>

<file path=ppt/slides/_rels/slide5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58.jpeg"/><Relationship Id="rId2" Type="http://schemas.openxmlformats.org/officeDocument/2006/relationships/tags" Target="../tags/tag99.xml"/><Relationship Id="rId1" Type="http://schemas.openxmlformats.org/officeDocument/2006/relationships/tags" Target="../tags/tag98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.xml"/><Relationship Id="rId1" Type="http://schemas.openxmlformats.org/officeDocument/2006/relationships/image" Target="../media/image10.png"/></Relationships>
</file>

<file path=ppt/slides/_rels/slide5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59.jpeg"/><Relationship Id="rId2" Type="http://schemas.openxmlformats.org/officeDocument/2006/relationships/tags" Target="../tags/tag101.xml"/><Relationship Id="rId1" Type="http://schemas.openxmlformats.org/officeDocument/2006/relationships/tags" Target="../tags/tag100.xml"/></Relationships>
</file>

<file path=ppt/slides/_rels/slide5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60.jpeg"/><Relationship Id="rId2" Type="http://schemas.openxmlformats.org/officeDocument/2006/relationships/tags" Target="../tags/tag103.xml"/><Relationship Id="rId1" Type="http://schemas.openxmlformats.org/officeDocument/2006/relationships/tags" Target="../tags/tag102.xml"/></Relationships>
</file>

<file path=ppt/slides/_rels/slide5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61.jpeg"/><Relationship Id="rId2" Type="http://schemas.openxmlformats.org/officeDocument/2006/relationships/tags" Target="../tags/tag105.xml"/><Relationship Id="rId1" Type="http://schemas.openxmlformats.org/officeDocument/2006/relationships/tags" Target="../tags/tag104.xml"/></Relationships>
</file>

<file path=ppt/slides/_rels/slide5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62.jpeg"/><Relationship Id="rId2" Type="http://schemas.openxmlformats.org/officeDocument/2006/relationships/tags" Target="../tags/tag107.xml"/><Relationship Id="rId1" Type="http://schemas.openxmlformats.org/officeDocument/2006/relationships/tags" Target="../tags/tag106.xml"/></Relationships>
</file>

<file path=ppt/slides/_rels/slide5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63.jpeg"/><Relationship Id="rId2" Type="http://schemas.openxmlformats.org/officeDocument/2006/relationships/tags" Target="../tags/tag109.xml"/><Relationship Id="rId1" Type="http://schemas.openxmlformats.org/officeDocument/2006/relationships/tags" Target="../tags/tag108.xml"/></Relationships>
</file>

<file path=ppt/slides/_rels/slide5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64.jpeg"/><Relationship Id="rId2" Type="http://schemas.openxmlformats.org/officeDocument/2006/relationships/tags" Target="../tags/tag111.xml"/><Relationship Id="rId1" Type="http://schemas.openxmlformats.org/officeDocument/2006/relationships/tags" Target="../tags/tag110.xml"/></Relationships>
</file>

<file path=ppt/slides/_rels/slide5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65.jpeg"/><Relationship Id="rId2" Type="http://schemas.openxmlformats.org/officeDocument/2006/relationships/tags" Target="../tags/tag113.xml"/><Relationship Id="rId1" Type="http://schemas.openxmlformats.org/officeDocument/2006/relationships/tags" Target="../tags/tag112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11.jpeg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6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66.png"/><Relationship Id="rId2" Type="http://schemas.openxmlformats.org/officeDocument/2006/relationships/tags" Target="../tags/tag115.xml"/><Relationship Id="rId1" Type="http://schemas.openxmlformats.org/officeDocument/2006/relationships/tags" Target="../tags/tag114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17.xml"/><Relationship Id="rId1" Type="http://schemas.openxmlformats.org/officeDocument/2006/relationships/tags" Target="../tags/tag116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19.xml"/><Relationship Id="rId1" Type="http://schemas.openxmlformats.org/officeDocument/2006/relationships/tags" Target="../tags/tag118.xml"/></Relationships>
</file>

<file path=ppt/slides/_rels/slide6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67.png"/><Relationship Id="rId2" Type="http://schemas.openxmlformats.org/officeDocument/2006/relationships/tags" Target="../tags/tag121.xml"/><Relationship Id="rId1" Type="http://schemas.openxmlformats.org/officeDocument/2006/relationships/tags" Target="../tags/tag120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23.xml"/><Relationship Id="rId1" Type="http://schemas.openxmlformats.org/officeDocument/2006/relationships/tags" Target="../tags/tag12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25.xml"/><Relationship Id="rId1" Type="http://schemas.openxmlformats.org/officeDocument/2006/relationships/tags" Target="../tags/tag124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27.xml"/><Relationship Id="rId1" Type="http://schemas.openxmlformats.org/officeDocument/2006/relationships/tags" Target="../tags/tag126.xml"/></Relationships>
</file>

<file path=ppt/slides/_rels/slide6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65.jpeg"/><Relationship Id="rId2" Type="http://schemas.openxmlformats.org/officeDocument/2006/relationships/tags" Target="../tags/tag129.xml"/><Relationship Id="rId1" Type="http://schemas.openxmlformats.org/officeDocument/2006/relationships/tags" Target="../tags/tag128.xml"/></Relationships>
</file>

<file path=ppt/slides/_rels/slide6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66.png"/><Relationship Id="rId2" Type="http://schemas.openxmlformats.org/officeDocument/2006/relationships/tags" Target="../tags/tag131.xml"/><Relationship Id="rId1" Type="http://schemas.openxmlformats.org/officeDocument/2006/relationships/tags" Target="../tags/tag130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33.xml"/><Relationship Id="rId1" Type="http://schemas.openxmlformats.org/officeDocument/2006/relationships/tags" Target="../tags/tag132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12.png"/><Relationship Id="rId2" Type="http://schemas.openxmlformats.org/officeDocument/2006/relationships/tags" Target="../tags/tag8.xml"/><Relationship Id="rId1" Type="http://schemas.openxmlformats.org/officeDocument/2006/relationships/tags" Target="../tags/tag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35.xml"/><Relationship Id="rId1" Type="http://schemas.openxmlformats.org/officeDocument/2006/relationships/tags" Target="../tags/tag134.xml"/></Relationships>
</file>

<file path=ppt/slides/_rels/slide7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68.jpeg"/><Relationship Id="rId2" Type="http://schemas.openxmlformats.org/officeDocument/2006/relationships/tags" Target="../tags/tag137.xml"/><Relationship Id="rId1" Type="http://schemas.openxmlformats.org/officeDocument/2006/relationships/tags" Target="../tags/tag136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39.xml"/><Relationship Id="rId1" Type="http://schemas.openxmlformats.org/officeDocument/2006/relationships/tags" Target="../tags/tag138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41.xml"/><Relationship Id="rId1" Type="http://schemas.openxmlformats.org/officeDocument/2006/relationships/tags" Target="../tags/tag140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tags" Target="../tags/tag143.xml"/><Relationship Id="rId1" Type="http://schemas.openxmlformats.org/officeDocument/2006/relationships/tags" Target="../tags/tag14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11.jpeg"/><Relationship Id="rId2" Type="http://schemas.openxmlformats.org/officeDocument/2006/relationships/tags" Target="../tags/tag10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image" Target="../media/image13.jpeg"/><Relationship Id="rId2" Type="http://schemas.openxmlformats.org/officeDocument/2006/relationships/tags" Target="../tags/tag12.xml"/><Relationship Id="rId1" Type="http://schemas.openxmlformats.org/officeDocument/2006/relationships/tags" Target="../tags/tag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162175" y="1555750"/>
            <a:ext cx="627888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7200" b="1" dirty="0" smtClean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妇产科护理学</a:t>
            </a:r>
            <a:endParaRPr lang="zh-CN" altLang="en-US" sz="4000" b="1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898265" y="3695164"/>
            <a:ext cx="2689860" cy="566420"/>
            <a:chOff x="8046" y="6890"/>
            <a:chExt cx="3107" cy="892"/>
          </a:xfrm>
        </p:grpSpPr>
        <p:sp>
          <p:nvSpPr>
            <p:cNvPr id="4" name="圆角矩形 3"/>
            <p:cNvSpPr/>
            <p:nvPr/>
          </p:nvSpPr>
          <p:spPr>
            <a:xfrm>
              <a:off x="8046" y="6890"/>
              <a:ext cx="3107" cy="89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黑体" panose="02010609060101010101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124" y="7004"/>
              <a:ext cx="295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北京出版社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93140"/>
            <a:ext cx="10870565" cy="55911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176149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骨盆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54273" name="Picture 2" descr="图片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833120" y="1905000"/>
            <a:ext cx="4216400" cy="3048000"/>
          </a:xfrm>
        </p:spPr>
      </p:pic>
      <p:pic>
        <p:nvPicPr>
          <p:cNvPr id="54275" name="Picture 6" descr="GP01B"/>
          <p:cNvPicPr>
            <a:picLocks noChangeAspect="1"/>
          </p:cNvPicPr>
          <p:nvPr/>
        </p:nvPicPr>
        <p:blipFill>
          <a:blip r:embed="rId4">
            <a:lum bright="12000"/>
          </a:blip>
          <a:stretch>
            <a:fillRect/>
          </a:stretch>
        </p:blipFill>
        <p:spPr>
          <a:xfrm>
            <a:off x="6536690" y="2661920"/>
            <a:ext cx="4105275" cy="3079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93140"/>
            <a:ext cx="10870565" cy="55911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176149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骨盆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55297" name="Picture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34055" y="1526540"/>
            <a:ext cx="5723890" cy="47771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5307" name="Rectangle 20"/>
          <p:cNvSpPr/>
          <p:nvPr/>
        </p:nvSpPr>
        <p:spPr>
          <a:xfrm>
            <a:off x="8731885" y="1633855"/>
            <a:ext cx="19481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入口平面</a:t>
            </a:r>
            <a:endParaRPr lang="zh-CN" altLang="en-US" sz="24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Rectangle 20"/>
          <p:cNvSpPr/>
          <p:nvPr/>
        </p:nvSpPr>
        <p:spPr>
          <a:xfrm>
            <a:off x="7720330" y="5454650"/>
            <a:ext cx="19481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出口平面</a:t>
            </a:r>
            <a:endParaRPr lang="zh-CN" altLang="en-US" sz="24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Rectangle 20"/>
          <p:cNvSpPr/>
          <p:nvPr/>
        </p:nvSpPr>
        <p:spPr>
          <a:xfrm>
            <a:off x="8430260" y="3776345"/>
            <a:ext cx="19481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r>
              <a:rPr lang="zh-CN" altLang="en-US" sz="24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中骨盆平面</a:t>
            </a:r>
            <a:endParaRPr lang="zh-CN" altLang="en-US" sz="24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5305" name="Rectangle 17"/>
          <p:cNvSpPr/>
          <p:nvPr/>
        </p:nvSpPr>
        <p:spPr>
          <a:xfrm>
            <a:off x="661035" y="1228725"/>
            <a:ext cx="4495800" cy="609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（二）骨盆的平面和径线</a:t>
            </a:r>
            <a:endParaRPr lang="en-US" altLang="zh-CN" sz="28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5306" name="Rectangle 18"/>
          <p:cNvSpPr/>
          <p:nvPr/>
        </p:nvSpPr>
        <p:spPr>
          <a:xfrm>
            <a:off x="990600" y="2094230"/>
            <a:ext cx="3200400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骨盆的平面</a:t>
            </a:r>
            <a:endParaRPr lang="zh-CN" altLang="en-US" sz="2800" b="1" dirty="0">
              <a:solidFill>
                <a:schemeClr val="tx2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93140"/>
            <a:ext cx="10870565" cy="55911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176149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骨盆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56321" name="图片 1153028" descr="GP01B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278890" y="1215390"/>
            <a:ext cx="4500563" cy="3362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6322" name="图片 1153029" descr="GP01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264910" y="2938780"/>
            <a:ext cx="4427538" cy="2952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600075"/>
            <a:ext cx="10870565" cy="55911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176149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骨盆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7360" name="Rectangle 33"/>
          <p:cNvSpPr/>
          <p:nvPr/>
        </p:nvSpPr>
        <p:spPr>
          <a:xfrm>
            <a:off x="819150" y="1440498"/>
            <a:ext cx="2916238" cy="519112"/>
          </a:xfrm>
          <a:prstGeom prst="rect">
            <a:avLst/>
          </a:prstGeom>
          <a:noFill/>
          <a:ln w="12700">
            <a:noFill/>
          </a:ln>
        </p:spPr>
        <p:txBody>
          <a:bodyPr anchor="t" anchorCtr="0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(1)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骨盆入口平面</a:t>
            </a:r>
            <a:endParaRPr lang="zh-CN" altLang="en-US" sz="2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7352" name="Rectangle 16"/>
          <p:cNvSpPr/>
          <p:nvPr/>
        </p:nvSpPr>
        <p:spPr>
          <a:xfrm>
            <a:off x="7263765" y="1637030"/>
            <a:ext cx="1981200" cy="4572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ctr" anchorCtr="0"/>
          <a:p>
            <a:r>
              <a:rPr lang="zh-CN" altLang="en-US" sz="2800" b="1" dirty="0">
                <a:solidFill>
                  <a:srgbClr val="FF0000"/>
                </a:solidFill>
                <a:latin typeface="Garamond" panose="02020404030301010803" pitchFamily="18" charset="0"/>
                <a:ea typeface="楷体_GB2312" pitchFamily="49" charset="-122"/>
              </a:rPr>
              <a:t>呈横椭圆形</a:t>
            </a:r>
            <a:endParaRPr lang="zh-CN" altLang="en-US" sz="2800" b="1" dirty="0">
              <a:solidFill>
                <a:srgbClr val="FF0000"/>
              </a:solidFill>
              <a:latin typeface="Garamond" panose="02020404030301010803" pitchFamily="18" charset="0"/>
              <a:ea typeface="楷体_GB2312" pitchFamily="49" charset="-122"/>
            </a:endParaRPr>
          </a:p>
        </p:txBody>
      </p:sp>
      <p:pic>
        <p:nvPicPr>
          <p:cNvPr id="57353" name="Picture 20" descr="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3190" y="2800350"/>
            <a:ext cx="4124325" cy="30403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7359" name="Rectangle 32"/>
          <p:cNvSpPr/>
          <p:nvPr/>
        </p:nvSpPr>
        <p:spPr>
          <a:xfrm>
            <a:off x="1139825" y="2800350"/>
            <a:ext cx="5105400" cy="21336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t" anchorCtr="0"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  <a:t>前后径（真结合径）：</a:t>
            </a:r>
            <a:endParaRPr lang="zh-CN" altLang="en-US" sz="2800" b="1" dirty="0">
              <a:solidFill>
                <a:srgbClr val="D60093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   平均值约为</a:t>
            </a:r>
            <a:r>
              <a:rPr lang="en-US" altLang="zh-CN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11cm</a:t>
            </a:r>
            <a:endParaRPr lang="en-US" altLang="zh-CN" sz="28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  <a:t>横径：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平均值约为</a:t>
            </a:r>
            <a:r>
              <a:rPr lang="en-US" altLang="zh-CN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13cm</a:t>
            </a:r>
            <a:endParaRPr lang="en-US" altLang="zh-CN" sz="28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  <a:t>斜径：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平均值约为</a:t>
            </a:r>
            <a:r>
              <a:rPr lang="en-US" altLang="zh-CN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12.75cm</a:t>
            </a:r>
            <a:endParaRPr lang="zh-CN" altLang="en-US" sz="28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93140"/>
            <a:ext cx="10870565" cy="55911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176149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骨盆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8379" name="Rectangle 30"/>
          <p:cNvSpPr/>
          <p:nvPr/>
        </p:nvSpPr>
        <p:spPr>
          <a:xfrm>
            <a:off x="1054735" y="2019300"/>
            <a:ext cx="3962400" cy="28194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t" anchorCtr="0"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(2)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中骨盆平面</a:t>
            </a: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0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30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r>
              <a:rPr lang="zh-CN" altLang="en-US" sz="2800" b="1" dirty="0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  <a:t>前后径：</a:t>
            </a:r>
            <a:endParaRPr lang="zh-CN" altLang="en-US" sz="2800" b="1" dirty="0">
              <a:solidFill>
                <a:srgbClr val="D60093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 algn="ctr">
              <a:buSzPct val="65000"/>
            </a:pPr>
            <a:r>
              <a:rPr lang="zh-CN" altLang="en-US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平均值约为</a:t>
            </a:r>
            <a:r>
              <a:rPr lang="en-US" altLang="zh-CN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11.5cm</a:t>
            </a:r>
            <a:r>
              <a:rPr lang="zh-CN" altLang="en-US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28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 algn="ctr">
              <a:buSzPct val="65000"/>
            </a:pPr>
            <a:r>
              <a:rPr lang="zh-CN" altLang="en-US" sz="2800" b="1" dirty="0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  <a:t>横 径</a:t>
            </a:r>
            <a:r>
              <a:rPr lang="zh-CN" altLang="en-US" sz="2800" b="1" dirty="0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：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坐骨棘间径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 algn="ctr">
              <a:buSzPct val="65000"/>
            </a:pPr>
            <a:r>
              <a:rPr lang="zh-CN" altLang="en-US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平均值约为</a:t>
            </a:r>
            <a:r>
              <a:rPr lang="en-US" altLang="zh-CN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lOcm</a:t>
            </a:r>
            <a:r>
              <a:rPr lang="zh-CN" altLang="en-US" sz="2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26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 algn="ctr">
              <a:buSzPct val="65000"/>
            </a:pPr>
            <a:r>
              <a:rPr lang="zh-CN" altLang="en-US" sz="26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30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58377" name="Picture 24" descr="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56985" y="2492375"/>
            <a:ext cx="3962400" cy="2536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8376" name="Rectangle 23"/>
          <p:cNvSpPr/>
          <p:nvPr/>
        </p:nvSpPr>
        <p:spPr>
          <a:xfrm>
            <a:off x="6433185" y="1524000"/>
            <a:ext cx="38862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骨盆最小平面，呈纵椭圆形</a:t>
            </a:r>
            <a:r>
              <a:rPr lang="zh-CN" altLang="en-US" sz="2400" dirty="0">
                <a:solidFill>
                  <a:srgbClr val="19E723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2400" dirty="0">
              <a:solidFill>
                <a:srgbClr val="19E723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93140"/>
            <a:ext cx="10870565" cy="55911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176149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骨盆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59399" name="Picture 17" descr="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9610" y="1951990"/>
            <a:ext cx="5563235" cy="39789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9404" name="Rectangle 28"/>
          <p:cNvSpPr/>
          <p:nvPr/>
        </p:nvSpPr>
        <p:spPr>
          <a:xfrm>
            <a:off x="845820" y="993140"/>
            <a:ext cx="5181600" cy="15240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t" anchorCtr="0"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(3)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骨盆出口平面</a:t>
            </a:r>
            <a:r>
              <a:rPr lang="zh-CN" altLang="en-US" sz="30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0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  <a:t>出口前后径</a:t>
            </a:r>
            <a:r>
              <a:rPr lang="en-US" altLang="zh-CN" sz="2800" b="1" dirty="0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  <a:t>:</a:t>
            </a:r>
            <a:endParaRPr lang="en-US" altLang="zh-CN" sz="2800" b="1" dirty="0">
              <a:solidFill>
                <a:srgbClr val="D60093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平均值约为</a:t>
            </a:r>
            <a:r>
              <a:rPr lang="en-US" altLang="zh-CN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11.5cm </a:t>
            </a:r>
            <a:endParaRPr lang="en-US" altLang="zh-CN" sz="28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9839" name="Rectangle 31"/>
          <p:cNvSpPr/>
          <p:nvPr/>
        </p:nvSpPr>
        <p:spPr>
          <a:xfrm>
            <a:off x="845820" y="2703195"/>
            <a:ext cx="4114800" cy="10318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</a:pPr>
            <a:r>
              <a:rPr lang="zh-CN" altLang="en-US" sz="2800" b="1" dirty="0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  <a:t>出口横径</a:t>
            </a:r>
            <a:r>
              <a:rPr lang="en-US" altLang="zh-CN" sz="2800" b="1" dirty="0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  <a:t>: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坐骨结节间径 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平均值约为</a:t>
            </a:r>
            <a:r>
              <a:rPr lang="en-US" altLang="zh-CN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9cm</a:t>
            </a:r>
            <a:endParaRPr lang="zh-CN" altLang="en-US" sz="28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9838" name="Rectangle 30"/>
          <p:cNvSpPr/>
          <p:nvPr/>
        </p:nvSpPr>
        <p:spPr>
          <a:xfrm>
            <a:off x="845503" y="3921125"/>
            <a:ext cx="5649912" cy="9461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b="1" dirty="0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  <a:t>出口前矢状径</a:t>
            </a:r>
            <a:r>
              <a:rPr lang="en-US" altLang="zh-CN" sz="2800" b="1" dirty="0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  <a:t>: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平均值约为</a:t>
            </a:r>
            <a:r>
              <a:rPr lang="en-US" altLang="zh-CN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6cm</a:t>
            </a:r>
            <a:endParaRPr lang="zh-CN" altLang="en-US" sz="28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19837" name="Rectangle 29"/>
          <p:cNvSpPr/>
          <p:nvPr/>
        </p:nvSpPr>
        <p:spPr>
          <a:xfrm>
            <a:off x="845820" y="5053330"/>
            <a:ext cx="3405188" cy="9461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  <a:t>出口后矢状径</a:t>
            </a:r>
            <a:r>
              <a:rPr lang="en-US" altLang="zh-CN" sz="2800" b="1" dirty="0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  <a:t>: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平均值约为</a:t>
            </a:r>
            <a:r>
              <a:rPr lang="en-US" altLang="zh-CN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8.5cm</a:t>
            </a:r>
            <a:endParaRPr lang="zh-CN" altLang="en-US" sz="28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98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9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98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39" grpId="0"/>
      <p:bldP spid="119838" grpId="0"/>
      <p:bldP spid="11983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93140"/>
            <a:ext cx="10870565" cy="55911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176149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骨盆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60417" name="Picture 22" descr="sspictmp00230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91275" y="1752600"/>
            <a:ext cx="4495800" cy="3352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0424" name="Rectangle 23"/>
          <p:cNvSpPr/>
          <p:nvPr/>
        </p:nvSpPr>
        <p:spPr>
          <a:xfrm>
            <a:off x="7381875" y="5793740"/>
            <a:ext cx="35052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</a:pPr>
            <a:r>
              <a:rPr lang="zh-CN" altLang="en-US" sz="2400" b="1" dirty="0">
                <a:solidFill>
                  <a:srgbClr val="FF6600"/>
                </a:solidFill>
                <a:latin typeface="Arial" panose="020B0604020202020204" pitchFamily="34" charset="0"/>
                <a:ea typeface="楷体_GB2312" pitchFamily="49" charset="-122"/>
              </a:rPr>
              <a:t>分娩时胎儿沿此轴娩出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0425" name="Rectangle 18"/>
          <p:cNvSpPr/>
          <p:nvPr/>
        </p:nvSpPr>
        <p:spPr>
          <a:xfrm>
            <a:off x="828675" y="1143000"/>
            <a:ext cx="6553200" cy="609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（三）骨盆轴、骨盆倾斜度和骨盆类型</a:t>
            </a:r>
            <a:endParaRPr lang="en-US" altLang="zh-CN" sz="28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0427" name="Rectangle 26"/>
          <p:cNvSpPr/>
          <p:nvPr/>
        </p:nvSpPr>
        <p:spPr>
          <a:xfrm>
            <a:off x="828675" y="2877820"/>
            <a:ext cx="4114800" cy="22272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en-US" altLang="zh-CN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  1.</a:t>
            </a:r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骨盆轴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又称产轴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)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 连接骨盆各假想平面中心点的曲线为骨盆轴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 </a:t>
            </a:r>
            <a:endParaRPr lang="en-US" altLang="zh-CN" sz="28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此轴上段向下向后，中段向下，下段向下向前。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93140"/>
            <a:ext cx="10870565" cy="55911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176149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骨盆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1448" name="Rectangle 14"/>
          <p:cNvSpPr/>
          <p:nvPr/>
        </p:nvSpPr>
        <p:spPr>
          <a:xfrm>
            <a:off x="1200150" y="1676400"/>
            <a:ext cx="3962400" cy="3505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altLang="zh-CN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 2.</a:t>
            </a:r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骨盆倾斜度</a:t>
            </a:r>
            <a:r>
              <a:rPr lang="zh-CN" altLang="en-US" sz="3900" b="1" dirty="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39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）妇女直立时，骨盆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入口平面与地平面所形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成的角度，一般为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60°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。 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）若倾斜度过大会影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响胎头衔接。</a:t>
            </a:r>
            <a:r>
              <a:rPr lang="zh-CN" altLang="en-US" sz="3000" b="1" dirty="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30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61449" name="Picture 17" descr="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4215" y="1779905"/>
            <a:ext cx="3813175" cy="40179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93140"/>
            <a:ext cx="10870565" cy="55911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176149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骨盆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3498" name="Rectangle 17"/>
          <p:cNvSpPr/>
          <p:nvPr/>
        </p:nvSpPr>
        <p:spPr>
          <a:xfrm>
            <a:off x="984885" y="1396683"/>
            <a:ext cx="3962400" cy="519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20000"/>
              </a:spcBef>
              <a:buClr>
                <a:schemeClr val="tx2"/>
              </a:buClr>
              <a:buFont typeface="Wingdings" panose="05000000000000000000" pitchFamily="2" charset="2"/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（四）骨盆底组织</a:t>
            </a:r>
            <a:endParaRPr lang="en-US" altLang="zh-CN" sz="28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3500" name="Rectangle 23"/>
          <p:cNvSpPr/>
          <p:nvPr/>
        </p:nvSpPr>
        <p:spPr>
          <a:xfrm>
            <a:off x="7118985" y="2330450"/>
            <a:ext cx="3657600" cy="38862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 anchorCtr="0"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6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2600" b="1" dirty="0">
                <a:solidFill>
                  <a:srgbClr val="FF0000"/>
                </a:solidFill>
                <a:latin typeface="Arial" panose="020B0604020202020204" pitchFamily="34" charset="0"/>
              </a:rPr>
              <a:t>      </a:t>
            </a:r>
            <a:r>
              <a:rPr lang="zh-CN" altLang="zh-CN" sz="2800" b="1" dirty="0">
                <a:latin typeface="Arial" panose="020B0604020202020204" pitchFamily="34" charset="0"/>
                <a:ea typeface="楷体_GB2312" pitchFamily="49" charset="-122"/>
              </a:rPr>
              <a:t>位于外生殖器、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zh-CN" sz="2800" b="1" dirty="0">
                <a:latin typeface="Arial" panose="020B0604020202020204" pitchFamily="34" charset="0"/>
                <a:ea typeface="楷体_GB2312" pitchFamily="49" charset="-122"/>
              </a:rPr>
              <a:t>会阴皮肤及皮下组织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zh-CN" sz="2800" b="1" dirty="0">
                <a:latin typeface="Arial" panose="020B0604020202020204" pitchFamily="34" charset="0"/>
                <a:ea typeface="楷体_GB2312" pitchFamily="49" charset="-122"/>
              </a:rPr>
              <a:t>的下面，由</a:t>
            </a:r>
            <a:r>
              <a:rPr lang="zh-CN" altLang="zh-CN" sz="2800" b="1" dirty="0">
                <a:solidFill>
                  <a:srgbClr val="D60093"/>
                </a:solidFill>
                <a:latin typeface="Arial" panose="020B0604020202020204" pitchFamily="34" charset="0"/>
                <a:ea typeface="楷体_GB2312" pitchFamily="49" charset="-122"/>
              </a:rPr>
              <a:t>会阴浅筋</a:t>
            </a:r>
            <a:endParaRPr lang="zh-CN" altLang="en-US" sz="2800" b="1" dirty="0">
              <a:solidFill>
                <a:srgbClr val="D60093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marL="342900" indent="-342900" algn="just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zh-CN" sz="2800" b="1" dirty="0">
                <a:solidFill>
                  <a:srgbClr val="D60093"/>
                </a:solidFill>
                <a:latin typeface="Arial" panose="020B0604020202020204" pitchFamily="34" charset="0"/>
                <a:ea typeface="楷体_GB2312" pitchFamily="49" charset="-122"/>
              </a:rPr>
              <a:t>膜</a:t>
            </a:r>
            <a:r>
              <a:rPr lang="zh-CN" altLang="en-US" sz="2800" b="1" dirty="0">
                <a:solidFill>
                  <a:srgbClr val="D60093"/>
                </a:solidFill>
                <a:latin typeface="Arial" panose="020B0604020202020204" pitchFamily="34" charset="0"/>
                <a:ea typeface="楷体_GB2312" pitchFamily="49" charset="-122"/>
              </a:rPr>
              <a:t>、</a:t>
            </a:r>
            <a:r>
              <a:rPr lang="zh-CN" altLang="zh-CN" sz="2800" b="1" dirty="0">
                <a:solidFill>
                  <a:srgbClr val="D60093"/>
                </a:solidFill>
                <a:latin typeface="Arial" panose="020B0604020202020204" pitchFamily="34" charset="0"/>
                <a:ea typeface="楷体_GB2312" pitchFamily="49" charset="-122"/>
              </a:rPr>
              <a:t>球海绵体肌、坐</a:t>
            </a:r>
            <a:endParaRPr lang="zh-CN" altLang="en-US" sz="2800" b="1" dirty="0">
              <a:solidFill>
                <a:srgbClr val="D60093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marL="342900" indent="-342900" algn="just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zh-CN" sz="2800" b="1" dirty="0">
                <a:solidFill>
                  <a:srgbClr val="D60093"/>
                </a:solidFill>
                <a:latin typeface="Arial" panose="020B0604020202020204" pitchFamily="34" charset="0"/>
                <a:ea typeface="楷体_GB2312" pitchFamily="49" charset="-122"/>
              </a:rPr>
              <a:t>骨海绵体肌、会阴浅</a:t>
            </a:r>
            <a:endParaRPr lang="zh-CN" altLang="en-US" sz="2800" b="1" dirty="0">
              <a:solidFill>
                <a:srgbClr val="D60093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marL="342900" indent="-342900" algn="just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zh-CN" sz="2800" b="1" dirty="0">
                <a:solidFill>
                  <a:srgbClr val="D60093"/>
                </a:solidFill>
                <a:latin typeface="Arial" panose="020B0604020202020204" pitchFamily="34" charset="0"/>
                <a:ea typeface="楷体_GB2312" pitchFamily="49" charset="-122"/>
              </a:rPr>
              <a:t>横肌和肛门外括约肌</a:t>
            </a:r>
            <a:endParaRPr lang="zh-CN" altLang="en-US" sz="2800" b="1" dirty="0">
              <a:solidFill>
                <a:srgbClr val="D60093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marL="342900" indent="-342900" algn="just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zh-CN" sz="2800" b="1" dirty="0">
                <a:latin typeface="Arial" panose="020B0604020202020204" pitchFamily="34" charset="0"/>
                <a:ea typeface="楷体_GB2312" pitchFamily="49" charset="-122"/>
              </a:rPr>
              <a:t>组成，肌腱汇合形成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  <a:p>
            <a:pPr marL="342900" indent="-342900" algn="just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zh-CN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中心腱</a:t>
            </a:r>
            <a:r>
              <a:rPr lang="zh-CN" altLang="zh-CN" sz="2800" b="1" dirty="0">
                <a:latin typeface="Arial" panose="020B0604020202020204" pitchFamily="34" charset="0"/>
                <a:ea typeface="楷体_GB2312" pitchFamily="49" charset="-122"/>
              </a:rPr>
              <a:t>。</a:t>
            </a:r>
            <a:endParaRPr lang="en-US" altLang="zh-CN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23918" name="Rectangle 14"/>
          <p:cNvSpPr>
            <a:spLocks noGrp="1" noChangeArrowheads="1"/>
          </p:cNvSpPr>
          <p:nvPr>
            <p:ph type="title"/>
          </p:nvPr>
        </p:nvSpPr>
        <p:spPr bwMode="white">
          <a:xfrm>
            <a:off x="984885" y="1915795"/>
            <a:ext cx="3886200" cy="762000"/>
          </a:xfrm>
        </p:spPr>
        <p:txBody>
          <a:bodyPr vert="horz" wrap="square" lIns="91440" tIns="45720" rIns="91440" bIns="45720" numCol="1" anchor="ctr" anchorCtr="0" compatLnSpc="1"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j-cs"/>
              </a:rPr>
              <a:t>1.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楷体_GB2312" pitchFamily="49" charset="-122"/>
                <a:cs typeface="+mj-cs"/>
              </a:rPr>
              <a:t>浅层（骨盆底）</a:t>
            </a:r>
            <a:r>
              <a:rPr kumimoji="0" lang="zh-CN" altLang="en-US" sz="42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en-US" altLang="zh-CN" sz="42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73743925" name="图片 14" descr="说明: TMP9"/>
          <p:cNvPicPr>
            <a:picLocks noChangeAspect="1"/>
          </p:cNvPicPr>
          <p:nvPr/>
        </p:nvPicPr>
        <p:blipFill>
          <a:blip r:embed="rId3"/>
          <a:srcRect l="2786" r="7655" b="9444"/>
          <a:stretch>
            <a:fillRect/>
          </a:stretch>
        </p:blipFill>
        <p:spPr>
          <a:xfrm>
            <a:off x="1565910" y="2950210"/>
            <a:ext cx="4530090" cy="33547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93140"/>
            <a:ext cx="10870565" cy="55911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176149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骨盆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64519" name="Picture 17" descr="泌尿生殖膈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3610" y="2210435"/>
            <a:ext cx="5562600" cy="37934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4520" name="Rectangle 18"/>
          <p:cNvSpPr/>
          <p:nvPr/>
        </p:nvSpPr>
        <p:spPr>
          <a:xfrm>
            <a:off x="7435850" y="1697990"/>
            <a:ext cx="3416935" cy="430657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altLang="zh-CN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3000" b="1" dirty="0">
                <a:solidFill>
                  <a:srgbClr val="428F0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 </a:t>
            </a:r>
            <a:endParaRPr lang="en-US" altLang="zh-CN" sz="2200" b="1" dirty="0">
              <a:solidFill>
                <a:srgbClr val="003399"/>
              </a:solidFill>
              <a:latin typeface="Arial" panose="020B0604020202020204" pitchFamily="34" charset="0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 位于骨盆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出前三角，由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上下两层坚韧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的筋膜及</a:t>
            </a:r>
            <a:r>
              <a:rPr lang="zh-CN" altLang="en-US" sz="2800" b="1" dirty="0">
                <a:solidFill>
                  <a:srgbClr val="FF6600"/>
                </a:solidFill>
                <a:latin typeface="楷体_GB2312" pitchFamily="49" charset="-122"/>
                <a:ea typeface="楷体_GB2312" pitchFamily="49" charset="-122"/>
              </a:rPr>
              <a:t>尿道</a:t>
            </a:r>
            <a:endParaRPr lang="zh-CN" altLang="en-US" sz="2800" b="1" dirty="0">
              <a:solidFill>
                <a:srgbClr val="FF66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solidFill>
                  <a:srgbClr val="FF6600"/>
                </a:solidFill>
                <a:latin typeface="楷体_GB2312" pitchFamily="49" charset="-122"/>
                <a:ea typeface="楷体_GB2312" pitchFamily="49" charset="-122"/>
              </a:rPr>
              <a:t>括约肌、会阴</a:t>
            </a:r>
            <a:endParaRPr lang="zh-CN" altLang="en-US" sz="2800" b="1" dirty="0">
              <a:solidFill>
                <a:srgbClr val="FF66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solidFill>
                  <a:srgbClr val="FF6600"/>
                </a:solidFill>
                <a:latin typeface="楷体_GB2312" pitchFamily="49" charset="-122"/>
                <a:ea typeface="楷体_GB2312" pitchFamily="49" charset="-122"/>
              </a:rPr>
              <a:t>深横肌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组成。 </a:t>
            </a:r>
            <a:r>
              <a:rPr lang="zh-CN" altLang="en-US" sz="2600" b="1" dirty="0">
                <a:solidFill>
                  <a:srgbClr val="003399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en-US" altLang="zh-CN" sz="2600" b="1" dirty="0">
                <a:solidFill>
                  <a:srgbClr val="003399"/>
                </a:solidFill>
                <a:latin typeface="Arial" panose="020B0604020202020204" pitchFamily="34" charset="0"/>
              </a:rPr>
              <a:t> </a:t>
            </a:r>
            <a:endParaRPr lang="en-US" altLang="zh-CN" sz="2600" b="1" dirty="0">
              <a:solidFill>
                <a:srgbClr val="003399"/>
              </a:solidFill>
              <a:latin typeface="Arial" panose="020B0604020202020204" pitchFamily="34" charset="0"/>
            </a:endParaRPr>
          </a:p>
        </p:txBody>
      </p:sp>
      <p:sp>
        <p:nvSpPr>
          <p:cNvPr id="123918" name="Rectangle 14"/>
          <p:cNvSpPr>
            <a:spLocks noGrp="1" noChangeArrowheads="1"/>
          </p:cNvSpPr>
          <p:nvPr>
            <p:ph type="title"/>
          </p:nvPr>
        </p:nvSpPr>
        <p:spPr bwMode="white">
          <a:xfrm>
            <a:off x="914400" y="1143000"/>
            <a:ext cx="3886200" cy="762000"/>
          </a:xfrm>
        </p:spPr>
        <p:txBody>
          <a:bodyPr vert="horz" wrap="square" lIns="91440" tIns="45720" rIns="91440" bIns="45720" numCol="1" anchor="ctr" anchorCtr="0" compatLnSpc="1"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j-cs"/>
              </a:rPr>
              <a:t>2.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楷体_GB2312" pitchFamily="49" charset="-122"/>
                <a:cs typeface="+mj-cs"/>
              </a:rPr>
              <a:t>中</a:t>
            </a: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楷体_GB2312" pitchFamily="49" charset="-122"/>
                <a:cs typeface="+mj-cs"/>
              </a:rPr>
              <a:t>层（骨盆底）</a:t>
            </a:r>
            <a:r>
              <a:rPr kumimoji="0" lang="zh-CN" altLang="en-US" sz="4200" b="0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en-US" altLang="zh-CN" sz="42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文本框 12"/>
          <p:cNvSpPr txBox="1"/>
          <p:nvPr/>
        </p:nvSpPr>
        <p:spPr>
          <a:xfrm>
            <a:off x="818515" y="1389380"/>
            <a:ext cx="10327005" cy="3138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defRPr/>
            </a:pPr>
            <a:r>
              <a:rPr lang="zh-CN" altLang="en-US" sz="6600" b="1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黑体" panose="02010609060101010101" charset="-122"/>
              </a:rPr>
              <a:t>单元二</a:t>
            </a:r>
            <a:endParaRPr lang="zh-CN" altLang="en-US" sz="6600" b="1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+mn-ea"/>
              <a:sym typeface="黑体" panose="02010609060101010101" charset="-122"/>
            </a:endParaRPr>
          </a:p>
          <a:p>
            <a:pPr algn="ctr">
              <a:lnSpc>
                <a:spcPct val="150000"/>
              </a:lnSpc>
              <a:defRPr/>
            </a:pPr>
            <a:r>
              <a:rPr lang="zh-CN" altLang="en-US" sz="6600" b="1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黑体" panose="02010609060101010101" charset="-122"/>
              </a:rPr>
              <a:t>女性生殖系统解剖与生理</a:t>
            </a:r>
            <a:endParaRPr lang="zh-CN" altLang="en-US" sz="6600" b="1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+mn-ea"/>
              <a:sym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newsflash/>
      </p:transition>
    </mc:Choice>
    <mc:Fallback>
      <p:transition spd="med">
        <p:newsflash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93140"/>
            <a:ext cx="10870565" cy="55911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176149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骨盆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25965" name="Rectangle 13"/>
          <p:cNvSpPr>
            <a:spLocks noGrp="1" noChangeArrowheads="1"/>
          </p:cNvSpPr>
          <p:nvPr>
            <p:ph type="title"/>
          </p:nvPr>
        </p:nvSpPr>
        <p:spPr bwMode="white">
          <a:xfrm>
            <a:off x="1066800" y="1112838"/>
            <a:ext cx="3581400" cy="792163"/>
          </a:xfrm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ctr" anchorCtr="0" compatLnSpc="1"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j-cs"/>
              </a:rPr>
              <a:t>3.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j-cs"/>
              </a:rPr>
              <a:t>深层 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j-cs"/>
              </a:rPr>
              <a:t>（盆膈）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楷体_GB2312" pitchFamily="49" charset="-122"/>
              <a:ea typeface="楷体_GB2312" pitchFamily="49" charset="-122"/>
              <a:cs typeface="+mj-cs"/>
            </a:endParaRPr>
          </a:p>
        </p:txBody>
      </p:sp>
      <p:sp>
        <p:nvSpPr>
          <p:cNvPr id="65546" name="Rectangle 14"/>
          <p:cNvSpPr/>
          <p:nvPr/>
        </p:nvSpPr>
        <p:spPr>
          <a:xfrm>
            <a:off x="838200" y="2286000"/>
            <a:ext cx="4276090" cy="22860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  由肛提肌及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其筋膜组成。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    强有力承盆</a:t>
            </a:r>
            <a:endParaRPr lang="zh-CN" altLang="en-US" sz="32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腔内脏器</a:t>
            </a:r>
            <a:r>
              <a:rPr lang="zh-CN" altLang="en-US" sz="32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r>
              <a:rPr lang="zh-CN" altLang="en-US"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en-US" altLang="zh-CN" sz="32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pic>
        <p:nvPicPr>
          <p:cNvPr id="65537" name="Picture 17" descr="骨盆深肌层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36260" y="2286000"/>
            <a:ext cx="5219700" cy="3838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93140"/>
            <a:ext cx="10870565" cy="55911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4758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外生殖器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7592" name="Rectangle 24"/>
          <p:cNvSpPr/>
          <p:nvPr/>
        </p:nvSpPr>
        <p:spPr>
          <a:xfrm>
            <a:off x="1220470" y="1659573"/>
            <a:ext cx="3124200" cy="9461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（一）阴阜</a:t>
            </a:r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：位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  <a:p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于耻骨联合前面。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67595" name="Rectangle 31"/>
          <p:cNvSpPr/>
          <p:nvPr/>
        </p:nvSpPr>
        <p:spPr>
          <a:xfrm>
            <a:off x="866775" y="3124200"/>
            <a:ext cx="3200400" cy="31162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（二）大阴唇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：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隆起的皮肤皱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襞，大阴唇皮下富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有脂肪、弹力纤维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及静脉丛、神经。</a:t>
            </a:r>
            <a:r>
              <a:rPr lang="zh-CN" altLang="en-US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损伤后易形成血肿，疼痛剧烈。</a:t>
            </a:r>
            <a:endParaRPr lang="zh-CN" altLang="en-US" sz="21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67585" name="Picture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55005" y="2141855"/>
            <a:ext cx="5775960" cy="43103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7593" name="Oval 26"/>
          <p:cNvSpPr/>
          <p:nvPr/>
        </p:nvSpPr>
        <p:spPr>
          <a:xfrm>
            <a:off x="10568940" y="2148840"/>
            <a:ext cx="762000" cy="457200"/>
          </a:xfrm>
          <a:prstGeom prst="ellipse">
            <a:avLst/>
          </a:prstGeom>
          <a:noFill/>
          <a:ln w="9525" cap="flat" cmpd="sng">
            <a:solidFill>
              <a:srgbClr val="FF66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Oval 26"/>
          <p:cNvSpPr/>
          <p:nvPr/>
        </p:nvSpPr>
        <p:spPr>
          <a:xfrm>
            <a:off x="5807710" y="3559810"/>
            <a:ext cx="762000" cy="457200"/>
          </a:xfrm>
          <a:prstGeom prst="ellipse">
            <a:avLst/>
          </a:prstGeom>
          <a:noFill/>
          <a:ln w="9525" cap="flat" cmpd="sng">
            <a:solidFill>
              <a:srgbClr val="FF66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93140"/>
            <a:ext cx="10870565" cy="55911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4758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外生殖器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8615" name="Rectangle 10"/>
          <p:cNvSpPr/>
          <p:nvPr/>
        </p:nvSpPr>
        <p:spPr>
          <a:xfrm>
            <a:off x="1096010" y="1485900"/>
            <a:ext cx="3429000" cy="3886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（三）小阴唇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 大阴唇内侧一对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皮肤皱襞，富含神经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末梢。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（四）阴蒂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 小阴唇的顶端，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为海绵体组织，富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含神经末梢，极敏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感，能勃起。 </a:t>
            </a:r>
            <a:r>
              <a:rPr lang="zh-CN" altLang="en-US" sz="21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100" b="1" dirty="0">
              <a:solidFill>
                <a:srgbClr val="0000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68609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8765" y="1295400"/>
            <a:ext cx="6109335" cy="4559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93140"/>
            <a:ext cx="10870565" cy="55911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4758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外生殖器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9640" name="Rectangle 10"/>
          <p:cNvSpPr/>
          <p:nvPr/>
        </p:nvSpPr>
        <p:spPr>
          <a:xfrm>
            <a:off x="873760" y="1219200"/>
            <a:ext cx="8305800" cy="4876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（五）阴道前庭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两侧小阴唇间的菱形区，前部有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尿道口，后有阴道口，阴道口覆盖有一层薄膜为处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女膜，中间有孔，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经血由此流出；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在大阴唇后下方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有一对黄豆大小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腺体，为前庭大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腺，又称巴氏腺，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solidFill>
                  <a:srgbClr val="0099FF"/>
                </a:solidFill>
                <a:latin typeface="楷体_GB2312" pitchFamily="49" charset="-122"/>
                <a:ea typeface="楷体_GB2312" pitchFamily="49" charset="-122"/>
              </a:rPr>
              <a:t>性兴奋时分泌粘</a:t>
            </a:r>
            <a:endParaRPr lang="zh-CN" altLang="en-US" sz="2800" b="1" dirty="0">
              <a:solidFill>
                <a:srgbClr val="0099FF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solidFill>
                  <a:srgbClr val="0099FF"/>
                </a:solidFill>
                <a:latin typeface="楷体_GB2312" pitchFamily="49" charset="-122"/>
                <a:ea typeface="楷体_GB2312" pitchFamily="49" charset="-122"/>
              </a:rPr>
              <a:t>液润滑阴道口，</a:t>
            </a:r>
            <a:endParaRPr lang="zh-CN" altLang="en-US" sz="2800" b="1" dirty="0">
              <a:solidFill>
                <a:srgbClr val="0099FF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solidFill>
                  <a:srgbClr val="0099FF"/>
                </a:solidFill>
                <a:latin typeface="楷体_GB2312" pitchFamily="49" charset="-122"/>
                <a:ea typeface="楷体_GB2312" pitchFamily="49" charset="-122"/>
              </a:rPr>
              <a:t>感染时可形成囊</a:t>
            </a:r>
            <a:endParaRPr lang="zh-CN" altLang="en-US" sz="2800" b="1" dirty="0">
              <a:solidFill>
                <a:srgbClr val="0099FF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solidFill>
                  <a:srgbClr val="0099FF"/>
                </a:solidFill>
                <a:latin typeface="楷体_GB2312" pitchFamily="49" charset="-122"/>
                <a:ea typeface="楷体_GB2312" pitchFamily="49" charset="-122"/>
              </a:rPr>
              <a:t>肿或脓肿。</a:t>
            </a:r>
            <a:r>
              <a:rPr lang="zh-CN" altLang="en-US" sz="2100" b="1" dirty="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21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1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endParaRPr lang="zh-CN" altLang="en-US" sz="21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68609" name="Picture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58765" y="2155825"/>
            <a:ext cx="6109335" cy="41713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9641" name="Oval 16"/>
          <p:cNvSpPr/>
          <p:nvPr/>
        </p:nvSpPr>
        <p:spPr>
          <a:xfrm>
            <a:off x="8074025" y="3783965"/>
            <a:ext cx="567690" cy="914400"/>
          </a:xfrm>
          <a:prstGeom prst="ellipse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93140"/>
            <a:ext cx="10870565" cy="55911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4758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外生殖器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70657" name="图片 99"/>
          <p:cNvPicPr/>
          <p:nvPr/>
        </p:nvPicPr>
        <p:blipFill>
          <a:blip r:embed="rId3"/>
          <a:stretch>
            <a:fillRect/>
          </a:stretch>
        </p:blipFill>
        <p:spPr>
          <a:xfrm>
            <a:off x="1381125" y="1532255"/>
            <a:ext cx="4198938" cy="4302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0658" name="图片 100"/>
          <p:cNvPicPr/>
          <p:nvPr/>
        </p:nvPicPr>
        <p:blipFill>
          <a:blip r:embed="rId4"/>
          <a:stretch>
            <a:fillRect/>
          </a:stretch>
        </p:blipFill>
        <p:spPr>
          <a:xfrm>
            <a:off x="6432233" y="2426335"/>
            <a:ext cx="4346575" cy="41576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93140"/>
            <a:ext cx="10870565" cy="55911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4758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外生殖器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1687" name="Rectangle 11"/>
          <p:cNvSpPr/>
          <p:nvPr/>
        </p:nvSpPr>
        <p:spPr>
          <a:xfrm>
            <a:off x="1156018" y="1587818"/>
            <a:ext cx="4033837" cy="44005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（六）会阴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指阴道口与肛门之间的软组织，又称会阴体。由外向内逐渐变窄呈楔形，厚约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5cm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，包括皮肤、筋膜、部分肛提肌及中心键，</a:t>
            </a:r>
            <a:r>
              <a:rPr lang="zh-CN" altLang="en-US" sz="2800" b="1" dirty="0">
                <a:solidFill>
                  <a:srgbClr val="0099FF"/>
                </a:solidFill>
                <a:latin typeface="楷体_GB2312" pitchFamily="49" charset="-122"/>
                <a:ea typeface="楷体_GB2312" pitchFamily="49" charset="-122"/>
              </a:rPr>
              <a:t>分娩时伸展性很大，胎头跨越式仅仅</a:t>
            </a:r>
            <a:r>
              <a:rPr lang="en-US" altLang="zh-CN" sz="2800" b="1" dirty="0">
                <a:solidFill>
                  <a:srgbClr val="0099FF"/>
                </a:solidFill>
                <a:latin typeface="楷体_GB2312" pitchFamily="49" charset="-122"/>
                <a:ea typeface="楷体_GB2312" pitchFamily="49" charset="-122"/>
              </a:rPr>
              <a:t>2-4mm</a:t>
            </a:r>
            <a:r>
              <a:rPr lang="zh-CN" altLang="en-US" sz="2800" b="1" dirty="0">
                <a:solidFill>
                  <a:srgbClr val="0099FF"/>
                </a:solidFill>
                <a:latin typeface="楷体_GB2312" pitchFamily="49" charset="-122"/>
                <a:ea typeface="楷体_GB2312" pitchFamily="49" charset="-122"/>
              </a:rPr>
              <a:t>。如不注意保护容易发生撕裂伤。</a:t>
            </a:r>
            <a:endParaRPr lang="zh-CN" altLang="en-US" sz="2800" b="1" dirty="0">
              <a:solidFill>
                <a:srgbClr val="0099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71688" name="Object 12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6468110" y="1900555"/>
            <a:ext cx="3962400" cy="3776663"/>
          </a:xfrm>
        </p:spPr>
      </p:pic>
      <p:sp>
        <p:nvSpPr>
          <p:cNvPr id="69641" name="Oval 16"/>
          <p:cNvSpPr/>
          <p:nvPr/>
        </p:nvSpPr>
        <p:spPr>
          <a:xfrm>
            <a:off x="8041005" y="4150995"/>
            <a:ext cx="706755" cy="664845"/>
          </a:xfrm>
          <a:prstGeom prst="ellipse">
            <a:avLst/>
          </a:prstGeom>
          <a:noFill/>
          <a:ln w="2540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p>
            <a:pPr algn="ctr"/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93140"/>
            <a:ext cx="10870565" cy="55911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4758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内生殖器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73729" name="Picture 28"/>
          <p:cNvPicPr>
            <a:picLocks noChangeAspect="1"/>
          </p:cNvPicPr>
          <p:nvPr/>
        </p:nvPicPr>
        <p:blipFill>
          <a:blip r:embed="rId3"/>
          <a:srcRect r="10753"/>
          <a:stretch>
            <a:fillRect/>
          </a:stretch>
        </p:blipFill>
        <p:spPr>
          <a:xfrm>
            <a:off x="1697990" y="1346835"/>
            <a:ext cx="6601460" cy="4959985"/>
          </a:xfrm>
          <a:prstGeom prst="rect">
            <a:avLst/>
          </a:prstGeom>
          <a:noFill/>
          <a:ln w="12700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93140"/>
            <a:ext cx="10870565" cy="55911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4758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内生殖器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4759" name="Rectangle 19"/>
          <p:cNvSpPr/>
          <p:nvPr/>
        </p:nvSpPr>
        <p:spPr>
          <a:xfrm>
            <a:off x="914400" y="1323975"/>
            <a:ext cx="3657600" cy="45720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t" anchorCtr="0"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（一）阴道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pPr marL="669925" lvl="1" indent="-325120" eaLnBrk="1" hangingPunct="1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性交器官、排出经血、娩出胎儿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669925" lvl="1" indent="-325120" eaLnBrk="1" hangingPunct="1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粘膜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+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肌层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+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纤维层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--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伸展性大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669925" lvl="1" indent="-325120" eaLnBrk="1" hangingPunct="1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60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阴道穹隆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1022350" lvl="2" indent="-350520"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前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1022350" lvl="2" indent="-350520"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后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1022350" lvl="2" indent="-350520"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左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1022350" lvl="2" indent="-350520" eaLnBrk="1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右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35192" name="Text Box 24"/>
          <p:cNvSpPr txBox="1"/>
          <p:nvPr/>
        </p:nvSpPr>
        <p:spPr>
          <a:xfrm>
            <a:off x="5025390" y="998855"/>
            <a:ext cx="4738370" cy="2004060"/>
          </a:xfrm>
          <a:prstGeom prst="rect">
            <a:avLst/>
          </a:prstGeom>
          <a:noFill/>
          <a:ln w="9525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>
            <a:no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FF6600"/>
                </a:solidFill>
                <a:latin typeface="Arial" panose="020B0604020202020204" pitchFamily="34" charset="0"/>
                <a:ea typeface="楷体_GB2312" pitchFamily="49" charset="-122"/>
              </a:rPr>
              <a:t>温馨提示：</a:t>
            </a:r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楷体_GB2312" pitchFamily="49" charset="-122"/>
              </a:rPr>
              <a:t>阴道后穹窿顶端为子宫直肠陷凹，是腹腔的最低部位，也是某些疾病诊断或手术的途径。</a:t>
            </a:r>
            <a:endParaRPr lang="zh-CN" altLang="en-US" sz="2800" b="1" dirty="0">
              <a:solidFill>
                <a:srgbClr val="0000FF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74760" name="Object 20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6563360" y="3002915"/>
            <a:ext cx="3200400" cy="3581400"/>
          </a:xfr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5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92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93140"/>
            <a:ext cx="10870565" cy="55911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4758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内生殖器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75777" name="图片 102"/>
          <p:cNvPicPr/>
          <p:nvPr/>
        </p:nvPicPr>
        <p:blipFill>
          <a:blip r:embed="rId3"/>
          <a:stretch>
            <a:fillRect/>
          </a:stretch>
        </p:blipFill>
        <p:spPr>
          <a:xfrm>
            <a:off x="2792730" y="1172845"/>
            <a:ext cx="8448675" cy="54114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5778" name="流程图: 顺序访问存储器 4"/>
          <p:cNvSpPr/>
          <p:nvPr/>
        </p:nvSpPr>
        <p:spPr>
          <a:xfrm>
            <a:off x="1193800" y="1339215"/>
            <a:ext cx="1955800" cy="1549400"/>
          </a:xfrm>
          <a:prstGeom prst="flowChartMagneticTap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40" tIns="45720" rIns="91440" bIns="45720" anchor="t" anchorCtr="0"/>
          <a:p>
            <a:pPr algn="ctr">
              <a:buClrTx/>
              <a:buFontTx/>
            </a:pPr>
            <a:r>
              <a:rPr lang="zh-CN" altLang="en-US"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阴道后穹窿穿刺术</a:t>
            </a:r>
            <a:endParaRPr lang="zh-CN" altLang="en-US" sz="2400" b="1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93140"/>
            <a:ext cx="10870565" cy="55911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4758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内生殖器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76801" name="内容占位符 4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1575435" y="1295400"/>
            <a:ext cx="5181600" cy="5068888"/>
          </a:xfrm>
        </p:spPr>
      </p:pic>
      <p:pic>
        <p:nvPicPr>
          <p:cNvPr id="76802" name="Picture 5" descr="16"/>
          <p:cNvPicPr>
            <a:picLocks noChangeAspect="1"/>
          </p:cNvPicPr>
          <p:nvPr/>
        </p:nvPicPr>
        <p:blipFill>
          <a:blip r:embed="rId4">
            <a:lum bright="-35999" contrast="35999"/>
          </a:blip>
          <a:srcRect l="15405" t="12766" r="16629" b="17574"/>
          <a:stretch>
            <a:fillRect/>
          </a:stretch>
        </p:blipFill>
        <p:spPr>
          <a:xfrm>
            <a:off x="7188200" y="1219200"/>
            <a:ext cx="3787775" cy="47974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9784873da7d5dd939555a422eff551ceed9e77a644dba-7A8xtg"/>
          <p:cNvPicPr>
            <a:picLocks noChangeAspect="1"/>
          </p:cNvPicPr>
          <p:nvPr/>
        </p:nvPicPr>
        <p:blipFill>
          <a:blip r:embed="rId1"/>
          <a:srcRect l="12780" t="2600" r="33949" b="13746"/>
          <a:stretch>
            <a:fillRect/>
          </a:stretch>
        </p:blipFill>
        <p:spPr>
          <a:xfrm>
            <a:off x="-15875" y="19685"/>
            <a:ext cx="3674110" cy="68656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855" y="132715"/>
            <a:ext cx="3422650" cy="6640195"/>
          </a:xfrm>
          <a:prstGeom prst="rect">
            <a:avLst/>
          </a:prstGeom>
          <a:solidFill>
            <a:schemeClr val="bg1">
              <a:alpha val="6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84250" y="1511935"/>
            <a:ext cx="145288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600" b="1">
                <a:solidFill>
                  <a:srgbClr val="5A84AF"/>
                </a:solidFill>
                <a:latin typeface="黑体" panose="02010609060101010101" charset="-122"/>
                <a:ea typeface="黑体" panose="02010609060101010101" charset="-122"/>
              </a:rPr>
              <a:t>目</a:t>
            </a:r>
            <a:endParaRPr lang="zh-CN" altLang="en-US" sz="9600" b="1">
              <a:solidFill>
                <a:srgbClr val="5A84AF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9600" b="1">
                <a:solidFill>
                  <a:srgbClr val="5A84AF"/>
                </a:solidFill>
                <a:latin typeface="黑体" panose="02010609060101010101" charset="-122"/>
                <a:ea typeface="黑体" panose="02010609060101010101" charset="-122"/>
              </a:rPr>
              <a:t>录</a:t>
            </a:r>
            <a:endParaRPr lang="zh-CN" altLang="en-US" sz="9600" b="1">
              <a:solidFill>
                <a:srgbClr val="5A84A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968115" y="1644650"/>
            <a:ext cx="4744720" cy="1307465"/>
            <a:chOff x="1397186" y="3857714"/>
            <a:chExt cx="4055189" cy="549605"/>
          </a:xfrm>
        </p:grpSpPr>
        <p:sp>
          <p:nvSpPr>
            <p:cNvPr id="54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任务一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55" name="矩形 54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女性生殖系统解剖</a:t>
              </a:r>
              <a:endParaRPr lang="zh-CN" altLang="en-US" sz="1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968115" y="3472180"/>
            <a:ext cx="4744085" cy="1539240"/>
            <a:chOff x="1397186" y="3857714"/>
            <a:chExt cx="4055189" cy="549605"/>
          </a:xfrm>
        </p:grpSpPr>
        <p:sp>
          <p:nvSpPr>
            <p:cNvPr id="31" name="_14"/>
            <p:cNvSpPr txBox="1">
              <a:spLocks noChangeArrowheads="1"/>
            </p:cNvSpPr>
            <p:nvPr/>
          </p:nvSpPr>
          <p:spPr bwMode="auto">
            <a:xfrm>
              <a:off x="1397186" y="3857714"/>
              <a:ext cx="1123680" cy="549605"/>
            </a:xfrm>
            <a:prstGeom prst="rect">
              <a:avLst/>
            </a:prstGeom>
            <a:solidFill>
              <a:srgbClr val="8EC0B9"/>
            </a:solidFill>
            <a:ln w="9525">
              <a:noFill/>
              <a:miter lim="800000"/>
            </a:ln>
            <a:effectLst/>
          </p:spPr>
          <p:txBody>
            <a:bodyPr vert="horz" wrap="square" lIns="68567" tIns="34283" rIns="68567" bIns="34283" numCol="1" anchor="ctr" anchorCtr="0" compatLnSpc="1"/>
            <a:lstStyle>
              <a:lvl1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accent2"/>
                  </a:solidFill>
                  <a:latin typeface="+mj-lt"/>
                  <a:ea typeface="+mj-ea"/>
                  <a:cs typeface="+mj-cs"/>
                </a:defRPr>
              </a:lvl1pPr>
              <a:lvl2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4572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9144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13716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1828800" algn="l" rtl="0" fontAlgn="base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algn="ctr"/>
              <a:r>
                <a:rPr lang="zh-CN" altLang="en-US" sz="1800" dirty="0" smtClean="0">
                  <a:solidFill>
                    <a:schemeClr val="bg1"/>
                  </a:solidFill>
                  <a:latin typeface="华文细黑" panose="02010600040101010101" charset="-122"/>
                  <a:ea typeface="字魂70号-灵悦黑体"/>
                  <a:sym typeface="华文细黑" panose="02010600040101010101" charset="-122"/>
                </a:rPr>
                <a:t>任务二</a:t>
              </a:r>
              <a:endParaRPr lang="zh-CN" altLang="en-US" sz="1800" dirty="0">
                <a:solidFill>
                  <a:schemeClr val="bg1"/>
                </a:solidFill>
                <a:uFillTx/>
                <a:latin typeface="华文细黑" panose="02010600040101010101" charset="-122"/>
                <a:ea typeface="字魂70号-灵悦黑体"/>
                <a:sym typeface="华文细黑" panose="02010600040101010101" charset="-122"/>
              </a:endParaRPr>
            </a:p>
          </p:txBody>
        </p:sp>
        <p:sp>
          <p:nvSpPr>
            <p:cNvPr id="33" name="矩形 32"/>
            <p:cNvSpPr/>
            <p:nvPr/>
          </p:nvSpPr>
          <p:spPr bwMode="auto">
            <a:xfrm>
              <a:off x="2597287" y="3857714"/>
              <a:ext cx="2855088" cy="549605"/>
            </a:xfrm>
            <a:prstGeom prst="rect">
              <a:avLst/>
            </a:prstGeom>
            <a:noFill/>
            <a:ln w="19050">
              <a:solidFill>
                <a:srgbClr val="8EC0B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ct val="50000"/>
                </a:spcBef>
              </a:pPr>
              <a:r>
                <a:rPr lang="zh-CN" altLang="en-US" sz="1600" b="1" dirty="0" smtClean="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cs typeface="黑体" panose="02010609060101010101" charset="-122"/>
                  <a:sym typeface="+mn-ea"/>
                </a:rPr>
                <a:t>女性生殖系统生理</a:t>
              </a:r>
              <a:endParaRPr lang="zh-CN" altLang="en-US" sz="16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黑体" panose="02010609060101010101" charset="-122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93140"/>
            <a:ext cx="10870565" cy="55911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4758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内生殖器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77825" name="图片 100"/>
          <p:cNvPicPr/>
          <p:nvPr/>
        </p:nvPicPr>
        <p:blipFill>
          <a:blip r:embed="rId3"/>
          <a:stretch>
            <a:fillRect/>
          </a:stretch>
        </p:blipFill>
        <p:spPr>
          <a:xfrm>
            <a:off x="3738880" y="1750060"/>
            <a:ext cx="6553200" cy="4076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7826" name="流程图: 顺序访问存储器 4"/>
          <p:cNvSpPr/>
          <p:nvPr>
            <p:custDataLst>
              <p:tags r:id="rId4"/>
            </p:custDataLst>
          </p:nvPr>
        </p:nvSpPr>
        <p:spPr>
          <a:xfrm>
            <a:off x="1076325" y="3429000"/>
            <a:ext cx="2908300" cy="1242695"/>
          </a:xfrm>
          <a:prstGeom prst="flowChartMagneticTap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lIns="91440" tIns="45720" rIns="91440" bIns="45720" anchor="t" anchorCtr="0"/>
          <a:p>
            <a:pPr algn="ctr">
              <a:buClrTx/>
              <a:buFontTx/>
            </a:pPr>
            <a:r>
              <a:rPr lang="zh-CN" altLang="en-US" sz="2400" b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阴道后穹窿穿刺术</a:t>
            </a:r>
            <a:endParaRPr lang="zh-CN" altLang="en-US" sz="2400" b="1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93140"/>
            <a:ext cx="10870565" cy="55911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4758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内生殖器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8856" name="Rectangle 13"/>
          <p:cNvSpPr/>
          <p:nvPr/>
        </p:nvSpPr>
        <p:spPr>
          <a:xfrm>
            <a:off x="929005" y="1193165"/>
            <a:ext cx="8077200" cy="20574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t" anchorCtr="0"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altLang="zh-CN" sz="2800" b="1" dirty="0">
                <a:solidFill>
                  <a:srgbClr val="F90528"/>
                </a:solidFill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en-US" sz="2800" b="1" dirty="0">
                <a:solidFill>
                  <a:srgbClr val="F90528"/>
                </a:solidFill>
                <a:latin typeface="楷体_GB2312" pitchFamily="49" charset="-122"/>
                <a:ea typeface="楷体_GB2312" pitchFamily="49" charset="-122"/>
              </a:rPr>
              <a:t>二</a:t>
            </a:r>
            <a:r>
              <a:rPr lang="en-US" altLang="zh-CN" sz="2800" b="1" dirty="0">
                <a:solidFill>
                  <a:srgbClr val="F90528"/>
                </a:solidFill>
                <a:latin typeface="楷体_GB2312" pitchFamily="49" charset="-122"/>
                <a:ea typeface="楷体_GB2312" pitchFamily="49" charset="-122"/>
              </a:rPr>
              <a:t>)</a:t>
            </a:r>
            <a:r>
              <a:rPr lang="zh-CN" altLang="en-US" sz="2800" b="1" dirty="0">
                <a:solidFill>
                  <a:srgbClr val="F90528"/>
                </a:solidFill>
                <a:latin typeface="楷体_GB2312" pitchFamily="49" charset="-122"/>
                <a:ea typeface="楷体_GB2312" pitchFamily="49" charset="-122"/>
              </a:rPr>
              <a:t>子宫</a:t>
            </a:r>
            <a:endParaRPr lang="zh-CN" altLang="en-US" sz="2800" b="1" dirty="0">
              <a:solidFill>
                <a:srgbClr val="F90528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1.</a:t>
            </a:r>
            <a:r>
              <a:rPr lang="zh-CN" altLang="en-US" sz="2800" b="1" dirty="0">
                <a:solidFill>
                  <a:srgbClr val="FF6600"/>
                </a:solidFill>
                <a:latin typeface="楷体_GB2312" pitchFamily="49" charset="-122"/>
                <a:ea typeface="楷体_GB2312" pitchFamily="49" charset="-122"/>
              </a:rPr>
              <a:t>形态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位于盆腔中央，站立时呈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前倾前屈位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成人子宫长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7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8cm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，宽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5cm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，厚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3cm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，重约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50g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，宫腔容积约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5ml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。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3400" b="1" dirty="0">
              <a:solidFill>
                <a:srgbClr val="080808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8860" name="Rectangle 21"/>
          <p:cNvSpPr/>
          <p:nvPr/>
        </p:nvSpPr>
        <p:spPr>
          <a:xfrm>
            <a:off x="929005" y="3843338"/>
            <a:ext cx="4113213" cy="222726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2.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功能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产生月经；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精子到达输卵管的通道，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孕卵着床发育的场所，</a:t>
            </a:r>
            <a:endParaRPr lang="zh-CN" altLang="en-US" sz="2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分娩时提供产力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，协助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胎儿及附属物娩出。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78858" name="Picture 19" descr="02_09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42535" y="2895600"/>
            <a:ext cx="2514600" cy="1971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8861" name="Picture 22" descr="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02600" y="3843655"/>
            <a:ext cx="2514600" cy="1676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8862" name="Text Box 23"/>
          <p:cNvSpPr txBox="1"/>
          <p:nvPr/>
        </p:nvSpPr>
        <p:spPr>
          <a:xfrm>
            <a:off x="5691188" y="5699125"/>
            <a:ext cx="2995612" cy="3968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2000" b="1" dirty="0">
                <a:solidFill>
                  <a:srgbClr val="0000CC"/>
                </a:solidFill>
                <a:latin typeface="Arial" panose="020B0604020202020204" pitchFamily="34" charset="0"/>
                <a:ea typeface="楷体_GB2312" pitchFamily="49" charset="-122"/>
              </a:rPr>
              <a:t>子宫在盆腔内不同的位置</a:t>
            </a:r>
            <a:endParaRPr lang="zh-CN" altLang="en-US" sz="2000" b="1" dirty="0">
              <a:solidFill>
                <a:srgbClr val="0000CC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93140"/>
            <a:ext cx="10870565" cy="55911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4758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内生殖器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79874" name="Picture 3" descr="不同年龄子宫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1380" y="2287270"/>
            <a:ext cx="8486775" cy="41078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9873" name="Rectangle 2"/>
          <p:cNvSpPr>
            <a:spLocks noGrp="1"/>
          </p:cNvSpPr>
          <p:nvPr>
            <p:ph type="title" idx="4294967295"/>
          </p:nvPr>
        </p:nvSpPr>
        <p:spPr>
          <a:xfrm>
            <a:off x="2370138" y="1279843"/>
            <a:ext cx="6767512" cy="762000"/>
          </a:xfrm>
        </p:spPr>
        <p:txBody>
          <a:bodyPr vert="horz" wrap="square" lIns="91440" tIns="45720" rIns="91440" bIns="45720" anchor="t" anchorCtr="0"/>
          <a:p>
            <a:pPr>
              <a:buNone/>
            </a:pPr>
            <a:r>
              <a:rPr lang="zh-CN" altLang="en-US" sz="2400" b="1" dirty="0">
                <a:solidFill>
                  <a:srgbClr val="000066"/>
                </a:solidFill>
                <a:latin typeface="黑体" panose="02010609060101010101" charset="-122"/>
                <a:ea typeface="黑体" panose="02010609060101010101" charset="-122"/>
              </a:rPr>
              <a:t>不同年龄阶段宫颈与宫体的比例</a:t>
            </a:r>
            <a:endParaRPr lang="zh-CN" altLang="en-US" sz="2400" b="1" dirty="0">
              <a:solidFill>
                <a:srgbClr val="000066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93140"/>
            <a:ext cx="10870565" cy="55911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4758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内生殖器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80903" name="图片 1"/>
          <p:cNvPicPr>
            <a:picLocks noChangeAspect="1"/>
          </p:cNvPicPr>
          <p:nvPr/>
        </p:nvPicPr>
        <p:blipFill>
          <a:blip r:embed="rId3"/>
          <a:srcRect b="10561"/>
          <a:stretch>
            <a:fillRect/>
          </a:stretch>
        </p:blipFill>
        <p:spPr>
          <a:xfrm>
            <a:off x="5042853" y="2254250"/>
            <a:ext cx="4313237" cy="36464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0902" name="Rectangle 10"/>
          <p:cNvSpPr/>
          <p:nvPr/>
        </p:nvSpPr>
        <p:spPr>
          <a:xfrm>
            <a:off x="1040765" y="1388745"/>
            <a:ext cx="3429000" cy="48006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t" anchorCtr="0"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3.</a:t>
            </a:r>
            <a:r>
              <a:rPr lang="zh-CN" altLang="en-US" sz="2800" b="1" dirty="0">
                <a:solidFill>
                  <a:srgbClr val="FF6600"/>
                </a:solidFill>
                <a:latin typeface="楷体_GB2312" pitchFamily="49" charset="-122"/>
                <a:ea typeface="楷体_GB2312" pitchFamily="49" charset="-122"/>
              </a:rPr>
              <a:t>解剖学结构</a:t>
            </a:r>
            <a:endParaRPr lang="zh-CN" altLang="en-US" sz="2800" b="1" dirty="0">
              <a:solidFill>
                <a:srgbClr val="FF66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3400" b="1" dirty="0">
                <a:solidFill>
                  <a:srgbClr val="080808"/>
                </a:solidFill>
                <a:latin typeface="楷体_GB2312" pitchFamily="49" charset="-122"/>
                <a:ea typeface="楷体_GB2312" pitchFamily="49" charset="-122"/>
              </a:rPr>
              <a:t>子宫峡</a:t>
            </a:r>
            <a:endParaRPr lang="zh-CN" altLang="en-US" sz="3400" b="1" dirty="0">
              <a:solidFill>
                <a:srgbClr val="080808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cxnSp>
        <p:nvCxnSpPr>
          <p:cNvPr id="2" name="直接箭头连接符 1"/>
          <p:cNvCxnSpPr/>
          <p:nvPr/>
        </p:nvCxnSpPr>
        <p:spPr>
          <a:xfrm>
            <a:off x="2554605" y="2419985"/>
            <a:ext cx="4582160" cy="2110740"/>
          </a:xfrm>
          <a:prstGeom prst="straightConnector1">
            <a:avLst/>
          </a:prstGeom>
          <a:ln w="57150">
            <a:tailEnd type="arrow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93140"/>
            <a:ext cx="10870565" cy="55911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4758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内生殖器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81921" name="图片 101"/>
          <p:cNvPicPr/>
          <p:nvPr/>
        </p:nvPicPr>
        <p:blipFill>
          <a:blip r:embed="rId3"/>
          <a:stretch>
            <a:fillRect/>
          </a:stretch>
        </p:blipFill>
        <p:spPr>
          <a:xfrm>
            <a:off x="1943735" y="2156460"/>
            <a:ext cx="8750300" cy="38211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2403475" y="1634490"/>
            <a:ext cx="78314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子宫峡的变化</a:t>
            </a:r>
            <a:endParaRPr lang="zh-CN" altLang="en-US" sz="28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93140"/>
            <a:ext cx="10870565" cy="55911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4758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内生殖器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2945" name="Rectangle 2"/>
          <p:cNvSpPr/>
          <p:nvPr/>
        </p:nvSpPr>
        <p:spPr>
          <a:xfrm>
            <a:off x="1190308" y="1151890"/>
            <a:ext cx="4319587" cy="54324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 marL="342900" indent="-342900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</a:pPr>
            <a:r>
              <a:rPr lang="zh-CN" altLang="en-US" sz="2800" dirty="0">
                <a:solidFill>
                  <a:srgbClr val="000000"/>
                </a:solidFill>
                <a:latin typeface="楷体_GB2312" pitchFamily="49" charset="-122"/>
                <a:ea typeface="宋体" panose="02010600030101010101" pitchFamily="2" charset="-122"/>
              </a:rPr>
              <a:t>分部</a:t>
            </a:r>
            <a:endParaRPr lang="zh-CN" altLang="en-US" sz="2800" dirty="0">
              <a:solidFill>
                <a:srgbClr val="000000"/>
              </a:solidFill>
              <a:latin typeface="楷体_GB2312" pitchFamily="49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</a:pPr>
            <a:r>
              <a:rPr lang="zh-CN" altLang="en-US" sz="2800" dirty="0">
                <a:solidFill>
                  <a:srgbClr val="000000"/>
                </a:solidFill>
                <a:latin typeface="楷体_GB2312" pitchFamily="49" charset="-122"/>
                <a:ea typeface="宋体" panose="02010600030101010101" pitchFamily="2" charset="-122"/>
              </a:rPr>
              <a:t>   宫体、宫底、宫角、宫颈、</a:t>
            </a:r>
            <a:endParaRPr lang="zh-CN" altLang="en-US" sz="2800" dirty="0">
              <a:solidFill>
                <a:srgbClr val="000000"/>
              </a:solidFill>
              <a:latin typeface="楷体_GB2312" pitchFamily="49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</a:pPr>
            <a:r>
              <a:rPr lang="zh-CN" altLang="en-US" sz="2800" dirty="0">
                <a:solidFill>
                  <a:srgbClr val="000000"/>
                </a:solidFill>
                <a:latin typeface="楷体_GB2312" pitchFamily="49" charset="-122"/>
                <a:ea typeface="宋体" panose="02010600030101010101" pitchFamily="2" charset="-122"/>
              </a:rPr>
              <a:t>    宫腔</a:t>
            </a:r>
            <a:endParaRPr lang="zh-CN" altLang="en-US" sz="2800" dirty="0">
              <a:solidFill>
                <a:srgbClr val="000000"/>
              </a:solidFill>
              <a:latin typeface="楷体_GB2312" pitchFamily="49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</a:pPr>
            <a:r>
              <a:rPr lang="zh-CN" altLang="en-US" sz="2800" dirty="0">
                <a:solidFill>
                  <a:srgbClr val="000000"/>
                </a:solidFill>
                <a:latin typeface="楷体_GB2312" pitchFamily="49" charset="-122"/>
                <a:ea typeface="宋体" panose="02010600030101010101" pitchFamily="2" charset="-122"/>
              </a:rPr>
              <a:t> </a:t>
            </a:r>
            <a:r>
              <a:rPr lang="zh-CN" altLang="en-US" sz="2800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★</a:t>
            </a:r>
            <a:r>
              <a:rPr lang="zh-CN" altLang="en-US" sz="2800" dirty="0">
                <a:solidFill>
                  <a:srgbClr val="000000"/>
                </a:solidFill>
                <a:latin typeface="楷体_GB2312" pitchFamily="49" charset="-122"/>
                <a:ea typeface="宋体" panose="02010600030101010101" pitchFamily="2" charset="-122"/>
              </a:rPr>
              <a:t>宫颈管</a:t>
            </a:r>
            <a:endParaRPr lang="zh-CN" altLang="en-US" sz="2800" dirty="0">
              <a:solidFill>
                <a:srgbClr val="000000"/>
              </a:solidFill>
              <a:latin typeface="楷体_GB2312" pitchFamily="49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</a:pPr>
            <a:r>
              <a:rPr lang="zh-CN" altLang="en-US" sz="2800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2800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★</a:t>
            </a:r>
            <a:r>
              <a:rPr lang="zh-CN" altLang="en-US" sz="2800" dirty="0">
                <a:solidFill>
                  <a:srgbClr val="000000"/>
                </a:solidFill>
                <a:latin typeface="楷体_GB2312" pitchFamily="49" charset="-122"/>
                <a:ea typeface="宋体" panose="02010600030101010101" pitchFamily="2" charset="-122"/>
              </a:rPr>
              <a:t>子宫下段</a:t>
            </a:r>
            <a:r>
              <a:rPr lang="en-US" altLang="zh-CN" sz="2800" dirty="0">
                <a:solidFill>
                  <a:srgbClr val="000000"/>
                </a:solidFill>
                <a:latin typeface="楷体_GB2312" pitchFamily="49" charset="-122"/>
              </a:rPr>
              <a:t>:</a:t>
            </a:r>
            <a:r>
              <a:rPr lang="zh-CN" altLang="en-US" sz="2800" dirty="0">
                <a:solidFill>
                  <a:srgbClr val="000000"/>
                </a:solidFill>
                <a:latin typeface="楷体_GB2312" pitchFamily="49" charset="-122"/>
                <a:ea typeface="宋体" panose="02010600030101010101" pitchFamily="2" charset="-122"/>
              </a:rPr>
              <a:t>子宫峡部，在非孕期长约</a:t>
            </a:r>
            <a:r>
              <a:rPr lang="en-US" altLang="zh-CN" sz="2800" dirty="0">
                <a:solidFill>
                  <a:srgbClr val="000000"/>
                </a:solidFill>
                <a:latin typeface="楷体_GB2312" pitchFamily="49" charset="-122"/>
              </a:rPr>
              <a:t>1cm</a:t>
            </a:r>
            <a:r>
              <a:rPr lang="zh-CN" altLang="en-US" sz="2800" dirty="0">
                <a:solidFill>
                  <a:srgbClr val="000000"/>
                </a:solidFill>
                <a:latin typeface="楷体_GB2312" pitchFamily="49" charset="-122"/>
                <a:ea typeface="宋体" panose="02010600030101010101" pitchFamily="2" charset="-122"/>
              </a:rPr>
              <a:t>，临产后可伸长达</a:t>
            </a:r>
            <a:r>
              <a:rPr lang="en-US" altLang="zh-CN" sz="2800" dirty="0">
                <a:solidFill>
                  <a:srgbClr val="000000"/>
                </a:solidFill>
                <a:latin typeface="楷体_GB2312" pitchFamily="49" charset="-122"/>
              </a:rPr>
              <a:t>7-10cm</a:t>
            </a:r>
            <a:endParaRPr lang="en-US" altLang="zh-CN" sz="2800" dirty="0">
              <a:solidFill>
                <a:srgbClr val="000000"/>
              </a:solidFill>
              <a:latin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</a:pPr>
            <a:r>
              <a:rPr lang="en-US" altLang="zh-CN" sz="2800" dirty="0">
                <a:solidFill>
                  <a:srgbClr val="000000"/>
                </a:solidFill>
                <a:latin typeface="楷体_GB2312" pitchFamily="49" charset="-122"/>
              </a:rPr>
              <a:t>     </a:t>
            </a:r>
            <a:r>
              <a:rPr lang="zh-CN" altLang="en-US" sz="2800" dirty="0">
                <a:solidFill>
                  <a:srgbClr val="000000"/>
                </a:solidFill>
                <a:latin typeface="楷体_GB2312" pitchFamily="49" charset="-122"/>
                <a:ea typeface="宋体" panose="02010600030101010101" pitchFamily="2" charset="-122"/>
              </a:rPr>
              <a:t>解剖学内口</a:t>
            </a:r>
            <a:endParaRPr lang="zh-CN" altLang="en-US" sz="2800" dirty="0">
              <a:solidFill>
                <a:srgbClr val="000000"/>
              </a:solidFill>
              <a:latin typeface="楷体_GB2312" pitchFamily="49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</a:pPr>
            <a:r>
              <a:rPr lang="en-US" altLang="zh-CN" sz="2800" dirty="0">
                <a:solidFill>
                  <a:srgbClr val="000000"/>
                </a:solidFill>
                <a:latin typeface="楷体_GB2312" pitchFamily="49" charset="-122"/>
              </a:rPr>
              <a:t>     </a:t>
            </a:r>
            <a:r>
              <a:rPr lang="zh-CN" altLang="en-US" sz="2800" dirty="0">
                <a:solidFill>
                  <a:srgbClr val="000000"/>
                </a:solidFill>
                <a:latin typeface="楷体_GB2312" pitchFamily="49" charset="-122"/>
                <a:ea typeface="宋体" panose="02010600030101010101" pitchFamily="2" charset="-122"/>
              </a:rPr>
              <a:t>组织学内口</a:t>
            </a:r>
            <a:endParaRPr lang="zh-CN" altLang="en-US" sz="2800" dirty="0">
              <a:solidFill>
                <a:srgbClr val="000000"/>
              </a:solidFill>
              <a:latin typeface="楷体_GB2312" pitchFamily="49" charset="-122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bg2"/>
              </a:buClr>
              <a:buSzPct val="75000"/>
              <a:buFont typeface="Wingdings" panose="05000000000000000000" pitchFamily="2" charset="2"/>
            </a:pPr>
            <a:r>
              <a:rPr lang="zh-CN" altLang="en-US" sz="2800" dirty="0">
                <a:solidFill>
                  <a:schemeClr val="hlink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800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★</a:t>
            </a:r>
            <a:r>
              <a:rPr lang="zh-CN" altLang="en-US" sz="2800" dirty="0">
                <a:solidFill>
                  <a:srgbClr val="000000"/>
                </a:solidFill>
                <a:latin typeface="楷体_GB2312" pitchFamily="49" charset="-122"/>
                <a:ea typeface="宋体" panose="02010600030101010101" pitchFamily="2" charset="-122"/>
              </a:rPr>
              <a:t>子宫颈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82946" name="Picture 3" descr="TMP7"/>
          <p:cNvPicPr>
            <a:picLocks noChangeAspect="1"/>
          </p:cNvPicPr>
          <p:nvPr/>
        </p:nvPicPr>
        <p:blipFill>
          <a:blip r:embed="rId3"/>
          <a:srcRect l="4797" b="8469"/>
          <a:stretch>
            <a:fillRect/>
          </a:stretch>
        </p:blipFill>
        <p:spPr>
          <a:xfrm>
            <a:off x="5967095" y="1670685"/>
            <a:ext cx="5280025" cy="4422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93140"/>
            <a:ext cx="10870565" cy="55911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4758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内生殖器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83969" name="图片 102"/>
          <p:cNvPicPr/>
          <p:nvPr/>
        </p:nvPicPr>
        <p:blipFill>
          <a:blip r:embed="rId3"/>
          <a:stretch>
            <a:fillRect/>
          </a:stretch>
        </p:blipFill>
        <p:spPr>
          <a:xfrm>
            <a:off x="3164840" y="1353820"/>
            <a:ext cx="6812280" cy="508127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93140"/>
            <a:ext cx="10870565" cy="55911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4758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内生殖器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7046" name="Rectangle 8"/>
          <p:cNvSpPr/>
          <p:nvPr/>
        </p:nvSpPr>
        <p:spPr>
          <a:xfrm>
            <a:off x="1040130" y="1388110"/>
            <a:ext cx="3429000" cy="48006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t" anchorCtr="0"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4.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组织学结构</a:t>
            </a:r>
            <a:endParaRPr lang="zh-CN" altLang="en-US" sz="2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7047" name="Text Box 23"/>
          <p:cNvSpPr txBox="1"/>
          <p:nvPr/>
        </p:nvSpPr>
        <p:spPr>
          <a:xfrm>
            <a:off x="1098868" y="2195830"/>
            <a:ext cx="1608137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99"/>
                </a:solidFill>
                <a:latin typeface="Times New Roman" panose="02020603050405020304" pitchFamily="18" charset="0"/>
                <a:ea typeface="楷体_GB2312" pitchFamily="49" charset="-122"/>
              </a:rPr>
              <a:t>浆膜层</a:t>
            </a:r>
            <a:endParaRPr lang="zh-CN" altLang="en-US" sz="2800" b="1" dirty="0">
              <a:solidFill>
                <a:srgbClr val="000099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87048" name="Text Box 24"/>
          <p:cNvSpPr txBox="1"/>
          <p:nvPr/>
        </p:nvSpPr>
        <p:spPr>
          <a:xfrm>
            <a:off x="968693" y="3428683"/>
            <a:ext cx="2513012" cy="519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99"/>
                </a:solidFill>
                <a:latin typeface="Times New Roman" panose="02020603050405020304" pitchFamily="18" charset="0"/>
                <a:ea typeface="楷体_GB2312" pitchFamily="49" charset="-122"/>
              </a:rPr>
              <a:t>肌层</a:t>
            </a:r>
            <a:endParaRPr lang="zh-CN" altLang="en-US" sz="2800" b="1" dirty="0">
              <a:solidFill>
                <a:srgbClr val="000099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87050" name="Text Box 26"/>
          <p:cNvSpPr txBox="1"/>
          <p:nvPr/>
        </p:nvSpPr>
        <p:spPr>
          <a:xfrm>
            <a:off x="830580" y="5318125"/>
            <a:ext cx="4508500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99"/>
                </a:solidFill>
                <a:latin typeface="Times New Roman" panose="02020603050405020304" pitchFamily="18" charset="0"/>
                <a:ea typeface="楷体_GB2312" pitchFamily="49" charset="-122"/>
              </a:rPr>
              <a:t>粘膜层（功能层、基底层）</a:t>
            </a:r>
            <a:endParaRPr lang="zh-CN" altLang="en-US" sz="2800" b="1" dirty="0">
              <a:solidFill>
                <a:srgbClr val="000099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87054" name="Text Box 30"/>
          <p:cNvSpPr txBox="1"/>
          <p:nvPr/>
        </p:nvSpPr>
        <p:spPr>
          <a:xfrm>
            <a:off x="2163445" y="3044190"/>
            <a:ext cx="1651000" cy="12877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外纵</a:t>
            </a:r>
            <a:endParaRPr lang="zh-CN" altLang="en-US" sz="2800" b="1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内环</a:t>
            </a:r>
            <a:endParaRPr lang="zh-CN" altLang="en-US" sz="2800" b="1" dirty="0">
              <a:latin typeface="Times New Roman" panose="02020603050405020304" pitchFamily="18" charset="0"/>
              <a:ea typeface="楷体_GB2312" pitchFamily="49" charset="-122"/>
            </a:endParaRPr>
          </a:p>
          <a:p>
            <a:pPr>
              <a:lnSpc>
                <a:spcPct val="60000"/>
              </a:lnSpc>
              <a:spcBef>
                <a:spcPct val="50000"/>
              </a:spcBef>
            </a:pPr>
            <a:r>
              <a:rPr lang="zh-CN" altLang="en-US" sz="2800" b="1" dirty="0">
                <a:latin typeface="Times New Roman" panose="02020603050405020304" pitchFamily="18" charset="0"/>
                <a:ea typeface="楷体_GB2312" pitchFamily="49" charset="-122"/>
              </a:rPr>
              <a:t>中间交织</a:t>
            </a:r>
            <a:endParaRPr lang="zh-CN" altLang="en-US" sz="2800" b="1" dirty="0"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87041" name="Picture 38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25770" y="2195830"/>
            <a:ext cx="5257800" cy="23987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7056" name="Text Box 39"/>
          <p:cNvSpPr txBox="1"/>
          <p:nvPr/>
        </p:nvSpPr>
        <p:spPr>
          <a:xfrm>
            <a:off x="7200900" y="4799013"/>
            <a:ext cx="26352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子宫肌层肌束排列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93140"/>
            <a:ext cx="10870565" cy="55911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4758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内生殖器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88065" name="Picture 27" descr="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2040" y="2231073"/>
            <a:ext cx="3581400" cy="3114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8080" name="Rectangle 39"/>
          <p:cNvSpPr/>
          <p:nvPr/>
        </p:nvSpPr>
        <p:spPr>
          <a:xfrm>
            <a:off x="5459095" y="2284095"/>
            <a:ext cx="5615940" cy="457390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圆韧带：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维持子宫前倾位置。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阔韧带：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维持子宫在盆腔</a:t>
            </a:r>
            <a:r>
              <a:rPr lang="zh-CN" altLang="en-US" sz="2800" b="1" dirty="0">
                <a:solidFill>
                  <a:srgbClr val="0099FF"/>
                </a:solidFill>
                <a:latin typeface="楷体_GB2312" pitchFamily="49" charset="-122"/>
                <a:ea typeface="楷体_GB2312" pitchFamily="49" charset="-122"/>
              </a:rPr>
              <a:t>正中位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主韧带：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固定子宫颈作用。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子宫骶骨韧带：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将宫颈向后上牵引，间接保持子宫前倾位。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88081" name="Text Box 40"/>
          <p:cNvSpPr txBox="1"/>
          <p:nvPr/>
        </p:nvSpPr>
        <p:spPr>
          <a:xfrm>
            <a:off x="6664643" y="1447483"/>
            <a:ext cx="2586037" cy="519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5.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子宫韧带</a:t>
            </a:r>
            <a:endParaRPr lang="zh-CN" altLang="en-US" sz="2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231775" y="993140"/>
            <a:ext cx="11299825" cy="55911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4758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内生殖器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40313" name="Rectangle 25"/>
          <p:cNvSpPr>
            <a:spLocks noGrp="1" noChangeArrowheads="1"/>
          </p:cNvSpPr>
          <p:nvPr>
            <p:ph type="title"/>
          </p:nvPr>
        </p:nvSpPr>
        <p:spPr bwMode="white">
          <a:xfrm>
            <a:off x="998538" y="1304925"/>
            <a:ext cx="2411413" cy="533400"/>
          </a:xfrm>
        </p:spPr>
        <p:txBody>
          <a:bodyPr vert="horz" wrap="square" lIns="91440" tIns="45720" rIns="91440" bIns="45720" numCol="1" anchor="ctr" anchorCtr="0" compatLnSpc="1"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j-lt"/>
                <a:ea typeface="楷体_GB2312" pitchFamily="49" charset="-122"/>
                <a:cs typeface="+mj-cs"/>
              </a:rPr>
              <a:t>（三）输卵管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j-lt"/>
              <a:ea typeface="楷体_GB2312" pitchFamily="49" charset="-122"/>
              <a:cs typeface="+mj-cs"/>
            </a:endParaRPr>
          </a:p>
        </p:txBody>
      </p:sp>
      <p:sp>
        <p:nvSpPr>
          <p:cNvPr id="90119" name="Rectangle 30"/>
          <p:cNvSpPr/>
          <p:nvPr/>
        </p:nvSpPr>
        <p:spPr>
          <a:xfrm>
            <a:off x="1234440" y="2003425"/>
            <a:ext cx="8077200" cy="13731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 长约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8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14cm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。由内向外分成：</a:t>
            </a:r>
            <a:r>
              <a:rPr lang="zh-CN" altLang="en-US" sz="2800" b="1" dirty="0">
                <a:solidFill>
                  <a:srgbClr val="3366FF"/>
                </a:solidFill>
                <a:latin typeface="楷体_GB2312" pitchFamily="49" charset="-122"/>
                <a:ea typeface="楷体_GB2312" pitchFamily="49" charset="-122"/>
              </a:rPr>
              <a:t>间质部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sz="2800" b="1" dirty="0">
                <a:solidFill>
                  <a:srgbClr val="3366FF"/>
                </a:solidFill>
                <a:latin typeface="楷体_GB2312" pitchFamily="49" charset="-122"/>
                <a:ea typeface="楷体_GB2312" pitchFamily="49" charset="-122"/>
              </a:rPr>
              <a:t>峡部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sz="2800" b="1" dirty="0">
                <a:solidFill>
                  <a:srgbClr val="3366FF"/>
                </a:solidFill>
                <a:latin typeface="楷体_GB2312" pitchFamily="49" charset="-122"/>
                <a:ea typeface="楷体_GB2312" pitchFamily="49" charset="-122"/>
              </a:rPr>
              <a:t>壶腹部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sz="2800" b="1" dirty="0">
                <a:solidFill>
                  <a:srgbClr val="3366FF"/>
                </a:solidFill>
                <a:latin typeface="楷体_GB2312" pitchFamily="49" charset="-122"/>
                <a:ea typeface="楷体_GB2312" pitchFamily="49" charset="-122"/>
              </a:rPr>
              <a:t>伞部；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管壁由外向内分为浆膜层、肌</a:t>
            </a:r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层、粘膜层。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90113" name="Picture 24" descr="输卵管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478155" y="3541078"/>
            <a:ext cx="5580063" cy="3043237"/>
          </a:xfrm>
        </p:spPr>
      </p:pic>
      <p:sp>
        <p:nvSpPr>
          <p:cNvPr id="90118" name="Rectangle 28"/>
          <p:cNvSpPr/>
          <p:nvPr/>
        </p:nvSpPr>
        <p:spPr>
          <a:xfrm>
            <a:off x="7263130" y="3406140"/>
            <a:ext cx="4069080" cy="284543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noAutofit/>
          </a:bodyPr>
          <a:p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       输卵管壶腹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  <a:p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部是</a:t>
            </a:r>
            <a:r>
              <a:rPr lang="zh-CN" altLang="en-US" sz="2800" b="1" dirty="0">
                <a:solidFill>
                  <a:srgbClr val="FF6600"/>
                </a:solidFill>
                <a:latin typeface="Arial" panose="020B0604020202020204" pitchFamily="34" charset="0"/>
                <a:ea typeface="楷体_GB2312" pitchFamily="49" charset="-122"/>
              </a:rPr>
              <a:t>受精</a:t>
            </a:r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的场所，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  <a:p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输卵管肌肉收缩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  <a:p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和纤毛摆动有</a:t>
            </a:r>
            <a:r>
              <a:rPr lang="zh-CN" altLang="en-US" sz="2800" b="1" dirty="0">
                <a:solidFill>
                  <a:srgbClr val="FF6600"/>
                </a:solidFill>
                <a:latin typeface="Arial" panose="020B0604020202020204" pitchFamily="34" charset="0"/>
                <a:ea typeface="楷体_GB2312" pitchFamily="49" charset="-122"/>
              </a:rPr>
              <a:t>输</a:t>
            </a:r>
            <a:endParaRPr lang="zh-CN" altLang="en-US" sz="2800" b="1" dirty="0">
              <a:solidFill>
                <a:srgbClr val="FF6600"/>
              </a:solidFill>
              <a:latin typeface="Arial" panose="020B0604020202020204" pitchFamily="34" charset="0"/>
              <a:ea typeface="楷体_GB2312" pitchFamily="49" charset="-122"/>
            </a:endParaRPr>
          </a:p>
          <a:p>
            <a:r>
              <a:rPr lang="zh-CN" altLang="en-US" sz="2800" b="1" dirty="0">
                <a:solidFill>
                  <a:srgbClr val="FF6600"/>
                </a:solidFill>
                <a:latin typeface="Arial" panose="020B0604020202020204" pitchFamily="34" charset="0"/>
                <a:ea typeface="楷体_GB2312" pitchFamily="49" charset="-122"/>
              </a:rPr>
              <a:t>送孕卵</a:t>
            </a:r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到达子宫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  <a:p>
            <a:r>
              <a:rPr lang="zh-CN" altLang="en-US" sz="2800" b="1" dirty="0">
                <a:latin typeface="Arial" panose="020B0604020202020204" pitchFamily="34" charset="0"/>
                <a:ea typeface="楷体_GB2312" pitchFamily="49" charset="-122"/>
              </a:rPr>
              <a:t>腔的功能。</a:t>
            </a:r>
            <a:endParaRPr lang="zh-CN" altLang="en-US" sz="2800" b="1" dirty="0"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9"/>
          <p:cNvSpPr/>
          <p:nvPr/>
        </p:nvSpPr>
        <p:spPr bwMode="auto">
          <a:xfrm>
            <a:off x="301837" y="1193801"/>
            <a:ext cx="11654367" cy="736600"/>
          </a:xfrm>
          <a:custGeom>
            <a:avLst/>
            <a:gdLst>
              <a:gd name="T0" fmla="*/ 2 w 4909"/>
              <a:gd name="T1" fmla="*/ 0 h 310"/>
              <a:gd name="T2" fmla="*/ 609 w 4909"/>
              <a:gd name="T3" fmla="*/ 115 h 310"/>
              <a:gd name="T4" fmla="*/ 1222 w 4909"/>
              <a:gd name="T5" fmla="*/ 195 h 310"/>
              <a:gd name="T6" fmla="*/ 1838 w 4909"/>
              <a:gd name="T7" fmla="*/ 245 h 310"/>
              <a:gd name="T8" fmla="*/ 2456 w 4909"/>
              <a:gd name="T9" fmla="*/ 264 h 310"/>
              <a:gd name="T10" fmla="*/ 3073 w 4909"/>
              <a:gd name="T11" fmla="*/ 252 h 310"/>
              <a:gd name="T12" fmla="*/ 3382 w 4909"/>
              <a:gd name="T13" fmla="*/ 233 h 310"/>
              <a:gd name="T14" fmla="*/ 3535 w 4909"/>
              <a:gd name="T15" fmla="*/ 220 h 310"/>
              <a:gd name="T16" fmla="*/ 3689 w 4909"/>
              <a:gd name="T17" fmla="*/ 205 h 310"/>
              <a:gd name="T18" fmla="*/ 3996 w 4909"/>
              <a:gd name="T19" fmla="*/ 168 h 310"/>
              <a:gd name="T20" fmla="*/ 4302 w 4909"/>
              <a:gd name="T21" fmla="*/ 122 h 310"/>
              <a:gd name="T22" fmla="*/ 4606 w 4909"/>
              <a:gd name="T23" fmla="*/ 66 h 310"/>
              <a:gd name="T24" fmla="*/ 4757 w 4909"/>
              <a:gd name="T25" fmla="*/ 34 h 310"/>
              <a:gd name="T26" fmla="*/ 4908 w 4909"/>
              <a:gd name="T27" fmla="*/ 0 h 310"/>
              <a:gd name="T28" fmla="*/ 4909 w 4909"/>
              <a:gd name="T29" fmla="*/ 6 h 310"/>
              <a:gd name="T30" fmla="*/ 4760 w 4909"/>
              <a:gd name="T31" fmla="*/ 46 h 310"/>
              <a:gd name="T32" fmla="*/ 4609 w 4909"/>
              <a:gd name="T33" fmla="*/ 82 h 310"/>
              <a:gd name="T34" fmla="*/ 4306 w 4909"/>
              <a:gd name="T35" fmla="*/ 146 h 310"/>
              <a:gd name="T36" fmla="*/ 4001 w 4909"/>
              <a:gd name="T37" fmla="*/ 199 h 310"/>
              <a:gd name="T38" fmla="*/ 3693 w 4909"/>
              <a:gd name="T39" fmla="*/ 241 h 310"/>
              <a:gd name="T40" fmla="*/ 3075 w 4909"/>
              <a:gd name="T41" fmla="*/ 294 h 310"/>
              <a:gd name="T42" fmla="*/ 2455 w 4909"/>
              <a:gd name="T43" fmla="*/ 309 h 310"/>
              <a:gd name="T44" fmla="*/ 1836 w 4909"/>
              <a:gd name="T45" fmla="*/ 288 h 310"/>
              <a:gd name="T46" fmla="*/ 1218 w 4909"/>
              <a:gd name="T47" fmla="*/ 231 h 310"/>
              <a:gd name="T48" fmla="*/ 605 w 4909"/>
              <a:gd name="T49" fmla="*/ 140 h 310"/>
              <a:gd name="T50" fmla="*/ 301 w 4909"/>
              <a:gd name="T51" fmla="*/ 79 h 310"/>
              <a:gd name="T52" fmla="*/ 150 w 4909"/>
              <a:gd name="T53" fmla="*/ 45 h 310"/>
              <a:gd name="T54" fmla="*/ 0 w 4909"/>
              <a:gd name="T55" fmla="*/ 6 h 310"/>
              <a:gd name="T56" fmla="*/ 2 w 4909"/>
              <a:gd name="T57" fmla="*/ 0 h 3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4909" h="310">
                <a:moveTo>
                  <a:pt x="2" y="0"/>
                </a:moveTo>
                <a:cubicBezTo>
                  <a:pt x="203" y="46"/>
                  <a:pt x="406" y="83"/>
                  <a:pt x="609" y="115"/>
                </a:cubicBezTo>
                <a:cubicBezTo>
                  <a:pt x="813" y="147"/>
                  <a:pt x="1017" y="173"/>
                  <a:pt x="1222" y="195"/>
                </a:cubicBezTo>
                <a:cubicBezTo>
                  <a:pt x="1427" y="217"/>
                  <a:pt x="1633" y="234"/>
                  <a:pt x="1838" y="245"/>
                </a:cubicBezTo>
                <a:cubicBezTo>
                  <a:pt x="2044" y="257"/>
                  <a:pt x="2250" y="264"/>
                  <a:pt x="2456" y="264"/>
                </a:cubicBezTo>
                <a:cubicBezTo>
                  <a:pt x="2662" y="266"/>
                  <a:pt x="2868" y="262"/>
                  <a:pt x="3073" y="252"/>
                </a:cubicBezTo>
                <a:cubicBezTo>
                  <a:pt x="3176" y="247"/>
                  <a:pt x="3279" y="241"/>
                  <a:pt x="3382" y="233"/>
                </a:cubicBezTo>
                <a:cubicBezTo>
                  <a:pt x="3433" y="229"/>
                  <a:pt x="3484" y="225"/>
                  <a:pt x="3535" y="220"/>
                </a:cubicBezTo>
                <a:cubicBezTo>
                  <a:pt x="3587" y="215"/>
                  <a:pt x="3638" y="210"/>
                  <a:pt x="3689" y="205"/>
                </a:cubicBezTo>
                <a:cubicBezTo>
                  <a:pt x="3792" y="194"/>
                  <a:pt x="3894" y="182"/>
                  <a:pt x="3996" y="168"/>
                </a:cubicBezTo>
                <a:cubicBezTo>
                  <a:pt x="4098" y="154"/>
                  <a:pt x="4200" y="139"/>
                  <a:pt x="4302" y="122"/>
                </a:cubicBezTo>
                <a:cubicBezTo>
                  <a:pt x="4403" y="105"/>
                  <a:pt x="4505" y="86"/>
                  <a:pt x="4606" y="66"/>
                </a:cubicBezTo>
                <a:cubicBezTo>
                  <a:pt x="4656" y="56"/>
                  <a:pt x="4707" y="45"/>
                  <a:pt x="4757" y="34"/>
                </a:cubicBezTo>
                <a:cubicBezTo>
                  <a:pt x="4807" y="23"/>
                  <a:pt x="4858" y="12"/>
                  <a:pt x="4908" y="0"/>
                </a:cubicBezTo>
                <a:cubicBezTo>
                  <a:pt x="4909" y="6"/>
                  <a:pt x="4909" y="6"/>
                  <a:pt x="4909" y="6"/>
                </a:cubicBezTo>
                <a:cubicBezTo>
                  <a:pt x="4860" y="20"/>
                  <a:pt x="4810" y="33"/>
                  <a:pt x="4760" y="46"/>
                </a:cubicBezTo>
                <a:cubicBezTo>
                  <a:pt x="4710" y="58"/>
                  <a:pt x="4659" y="70"/>
                  <a:pt x="4609" y="82"/>
                </a:cubicBezTo>
                <a:cubicBezTo>
                  <a:pt x="4508" y="105"/>
                  <a:pt x="4407" y="127"/>
                  <a:pt x="4306" y="146"/>
                </a:cubicBezTo>
                <a:cubicBezTo>
                  <a:pt x="4204" y="166"/>
                  <a:pt x="4103" y="183"/>
                  <a:pt x="4001" y="199"/>
                </a:cubicBezTo>
                <a:cubicBezTo>
                  <a:pt x="3898" y="215"/>
                  <a:pt x="3796" y="229"/>
                  <a:pt x="3693" y="241"/>
                </a:cubicBezTo>
                <a:cubicBezTo>
                  <a:pt x="3488" y="266"/>
                  <a:pt x="3282" y="283"/>
                  <a:pt x="3075" y="294"/>
                </a:cubicBezTo>
                <a:cubicBezTo>
                  <a:pt x="2869" y="305"/>
                  <a:pt x="2662" y="310"/>
                  <a:pt x="2455" y="309"/>
                </a:cubicBezTo>
                <a:cubicBezTo>
                  <a:pt x="2249" y="308"/>
                  <a:pt x="2042" y="301"/>
                  <a:pt x="1836" y="288"/>
                </a:cubicBezTo>
                <a:cubicBezTo>
                  <a:pt x="1629" y="274"/>
                  <a:pt x="1423" y="256"/>
                  <a:pt x="1218" y="231"/>
                </a:cubicBezTo>
                <a:cubicBezTo>
                  <a:pt x="1013" y="207"/>
                  <a:pt x="809" y="176"/>
                  <a:pt x="605" y="140"/>
                </a:cubicBezTo>
                <a:cubicBezTo>
                  <a:pt x="504" y="121"/>
                  <a:pt x="402" y="101"/>
                  <a:pt x="301" y="79"/>
                </a:cubicBezTo>
                <a:cubicBezTo>
                  <a:pt x="251" y="68"/>
                  <a:pt x="200" y="57"/>
                  <a:pt x="150" y="45"/>
                </a:cubicBezTo>
                <a:cubicBezTo>
                  <a:pt x="100" y="33"/>
                  <a:pt x="50" y="20"/>
                  <a:pt x="0" y="6"/>
                </a:cubicBezTo>
                <a:lnTo>
                  <a:pt x="2" y="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24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2156460" y="1392555"/>
            <a:ext cx="1652905" cy="2454910"/>
            <a:chOff x="3345" y="2143"/>
            <a:chExt cx="2603" cy="3866"/>
          </a:xfrm>
        </p:grpSpPr>
        <p:sp>
          <p:nvSpPr>
            <p:cNvPr id="15" name="Freeform 7"/>
            <p:cNvSpPr>
              <a:spLocks noEditPoints="1"/>
            </p:cNvSpPr>
            <p:nvPr/>
          </p:nvSpPr>
          <p:spPr bwMode="auto">
            <a:xfrm>
              <a:off x="3345" y="3029"/>
              <a:ext cx="2603" cy="2980"/>
            </a:xfrm>
            <a:custGeom>
              <a:avLst/>
              <a:gdLst>
                <a:gd name="T0" fmla="*/ 123 w 696"/>
                <a:gd name="T1" fmla="*/ 224 h 796"/>
                <a:gd name="T2" fmla="*/ 123 w 696"/>
                <a:gd name="T3" fmla="*/ 673 h 796"/>
                <a:gd name="T4" fmla="*/ 572 w 696"/>
                <a:gd name="T5" fmla="*/ 673 h 796"/>
                <a:gd name="T6" fmla="*/ 572 w 696"/>
                <a:gd name="T7" fmla="*/ 224 h 796"/>
                <a:gd name="T8" fmla="*/ 348 w 696"/>
                <a:gd name="T9" fmla="*/ 0 h 796"/>
                <a:gd name="T10" fmla="*/ 123 w 696"/>
                <a:gd name="T11" fmla="*/ 224 h 796"/>
                <a:gd name="T12" fmla="*/ 361 w 696"/>
                <a:gd name="T13" fmla="*/ 101 h 796"/>
                <a:gd name="T14" fmla="*/ 328 w 696"/>
                <a:gd name="T15" fmla="*/ 101 h 796"/>
                <a:gd name="T16" fmla="*/ 328 w 696"/>
                <a:gd name="T17" fmla="*/ 67 h 796"/>
                <a:gd name="T18" fmla="*/ 361 w 696"/>
                <a:gd name="T19" fmla="*/ 67 h 796"/>
                <a:gd name="T20" fmla="*/ 361 w 696"/>
                <a:gd name="T21" fmla="*/ 101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6">
                  <a:moveTo>
                    <a:pt x="123" y="224"/>
                  </a:moveTo>
                  <a:cubicBezTo>
                    <a:pt x="0" y="348"/>
                    <a:pt x="0" y="549"/>
                    <a:pt x="123" y="673"/>
                  </a:cubicBezTo>
                  <a:cubicBezTo>
                    <a:pt x="247" y="796"/>
                    <a:pt x="448" y="796"/>
                    <a:pt x="572" y="673"/>
                  </a:cubicBezTo>
                  <a:cubicBezTo>
                    <a:pt x="696" y="549"/>
                    <a:pt x="696" y="348"/>
                    <a:pt x="572" y="224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123" y="224"/>
                  </a:lnTo>
                  <a:close/>
                  <a:moveTo>
                    <a:pt x="361" y="101"/>
                  </a:moveTo>
                  <a:cubicBezTo>
                    <a:pt x="352" y="110"/>
                    <a:pt x="337" y="110"/>
                    <a:pt x="328" y="101"/>
                  </a:cubicBezTo>
                  <a:cubicBezTo>
                    <a:pt x="318" y="92"/>
                    <a:pt x="318" y="76"/>
                    <a:pt x="328" y="67"/>
                  </a:cubicBezTo>
                  <a:cubicBezTo>
                    <a:pt x="337" y="58"/>
                    <a:pt x="352" y="58"/>
                    <a:pt x="361" y="67"/>
                  </a:cubicBezTo>
                  <a:cubicBezTo>
                    <a:pt x="371" y="76"/>
                    <a:pt x="371" y="92"/>
                    <a:pt x="361" y="101"/>
                  </a:cubicBezTo>
                  <a:close/>
                </a:path>
              </a:pathLst>
            </a:custGeom>
            <a:solidFill>
              <a:srgbClr val="5A84AF"/>
            </a:solidFill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16" name="Freeform 10"/>
            <p:cNvSpPr/>
            <p:nvPr/>
          </p:nvSpPr>
          <p:spPr bwMode="auto">
            <a:xfrm>
              <a:off x="4295" y="2143"/>
              <a:ext cx="703" cy="1313"/>
            </a:xfrm>
            <a:custGeom>
              <a:avLst/>
              <a:gdLst>
                <a:gd name="T0" fmla="*/ 107 w 188"/>
                <a:gd name="T1" fmla="*/ 336 h 351"/>
                <a:gd name="T2" fmla="*/ 179 w 188"/>
                <a:gd name="T3" fmla="*/ 161 h 351"/>
                <a:gd name="T4" fmla="*/ 129 w 188"/>
                <a:gd name="T5" fmla="*/ 20 h 351"/>
                <a:gd name="T6" fmla="*/ 10 w 188"/>
                <a:gd name="T7" fmla="*/ 91 h 351"/>
                <a:gd name="T8" fmla="*/ 61 w 188"/>
                <a:gd name="T9" fmla="*/ 279 h 351"/>
                <a:gd name="T10" fmla="*/ 85 w 188"/>
                <a:gd name="T11" fmla="*/ 260 h 351"/>
                <a:gd name="T12" fmla="*/ 34 w 188"/>
                <a:gd name="T13" fmla="*/ 120 h 351"/>
                <a:gd name="T14" fmla="*/ 51 w 188"/>
                <a:gd name="T15" fmla="*/ 54 h 351"/>
                <a:gd name="T16" fmla="*/ 123 w 188"/>
                <a:gd name="T17" fmla="*/ 51 h 351"/>
                <a:gd name="T18" fmla="*/ 150 w 188"/>
                <a:gd name="T19" fmla="*/ 185 h 351"/>
                <a:gd name="T20" fmla="*/ 90 w 188"/>
                <a:gd name="T21" fmla="*/ 322 h 351"/>
                <a:gd name="T22" fmla="*/ 107 w 188"/>
                <a:gd name="T23" fmla="*/ 33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8" h="351">
                  <a:moveTo>
                    <a:pt x="107" y="336"/>
                  </a:moveTo>
                  <a:cubicBezTo>
                    <a:pt x="146" y="287"/>
                    <a:pt x="168" y="223"/>
                    <a:pt x="179" y="161"/>
                  </a:cubicBezTo>
                  <a:cubicBezTo>
                    <a:pt x="188" y="110"/>
                    <a:pt x="186" y="41"/>
                    <a:pt x="129" y="20"/>
                  </a:cubicBezTo>
                  <a:cubicBezTo>
                    <a:pt x="74" y="0"/>
                    <a:pt x="20" y="36"/>
                    <a:pt x="10" y="91"/>
                  </a:cubicBezTo>
                  <a:cubicBezTo>
                    <a:pt x="0" y="151"/>
                    <a:pt x="26" y="230"/>
                    <a:pt x="61" y="279"/>
                  </a:cubicBezTo>
                  <a:cubicBezTo>
                    <a:pt x="70" y="292"/>
                    <a:pt x="93" y="271"/>
                    <a:pt x="85" y="260"/>
                  </a:cubicBezTo>
                  <a:cubicBezTo>
                    <a:pt x="58" y="222"/>
                    <a:pt x="38" y="166"/>
                    <a:pt x="34" y="120"/>
                  </a:cubicBezTo>
                  <a:cubicBezTo>
                    <a:pt x="32" y="98"/>
                    <a:pt x="34" y="70"/>
                    <a:pt x="51" y="54"/>
                  </a:cubicBezTo>
                  <a:cubicBezTo>
                    <a:pt x="70" y="37"/>
                    <a:pt x="103" y="41"/>
                    <a:pt x="123" y="51"/>
                  </a:cubicBezTo>
                  <a:cubicBezTo>
                    <a:pt x="169" y="71"/>
                    <a:pt x="158" y="146"/>
                    <a:pt x="150" y="185"/>
                  </a:cubicBezTo>
                  <a:cubicBezTo>
                    <a:pt x="140" y="232"/>
                    <a:pt x="121" y="283"/>
                    <a:pt x="90" y="322"/>
                  </a:cubicBezTo>
                  <a:cubicBezTo>
                    <a:pt x="78" y="337"/>
                    <a:pt x="95" y="351"/>
                    <a:pt x="107" y="336"/>
                  </a:cubicBezTo>
                  <a:close/>
                </a:path>
              </a:pathLst>
            </a:custGeom>
            <a:solidFill>
              <a:srgbClr val="5A84A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3574" y="4253"/>
              <a:ext cx="2144" cy="5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ln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知识目标</a:t>
              </a:r>
              <a:endParaRPr lang="zh-CN" altLang="en-US" dirty="0">
                <a:ln>
                  <a:noFill/>
                  <a:prstDash val="solid"/>
                </a:ln>
                <a:solidFill>
                  <a:schemeClr val="bg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302250" y="1588770"/>
            <a:ext cx="1652905" cy="2499995"/>
            <a:chOff x="8299" y="2452"/>
            <a:chExt cx="2603" cy="3937"/>
          </a:xfrm>
          <a:solidFill>
            <a:srgbClr val="2E75B6"/>
          </a:solidFill>
        </p:grpSpPr>
        <p:sp>
          <p:nvSpPr>
            <p:cNvPr id="29" name="Freeform 8"/>
            <p:cNvSpPr>
              <a:spLocks noEditPoints="1"/>
            </p:cNvSpPr>
            <p:nvPr/>
          </p:nvSpPr>
          <p:spPr bwMode="auto">
            <a:xfrm>
              <a:off x="8299" y="3406"/>
              <a:ext cx="2603" cy="2983"/>
            </a:xfrm>
            <a:custGeom>
              <a:avLst/>
              <a:gdLst>
                <a:gd name="T0" fmla="*/ 572 w 696"/>
                <a:gd name="T1" fmla="*/ 225 h 797"/>
                <a:gd name="T2" fmla="*/ 572 w 696"/>
                <a:gd name="T3" fmla="*/ 673 h 797"/>
                <a:gd name="T4" fmla="*/ 123 w 696"/>
                <a:gd name="T5" fmla="*/ 673 h 797"/>
                <a:gd name="T6" fmla="*/ 123 w 696"/>
                <a:gd name="T7" fmla="*/ 225 h 797"/>
                <a:gd name="T8" fmla="*/ 348 w 696"/>
                <a:gd name="T9" fmla="*/ 0 h 797"/>
                <a:gd name="T10" fmla="*/ 572 w 696"/>
                <a:gd name="T11" fmla="*/ 225 h 797"/>
                <a:gd name="T12" fmla="*/ 334 w 696"/>
                <a:gd name="T13" fmla="*/ 101 h 797"/>
                <a:gd name="T14" fmla="*/ 368 w 696"/>
                <a:gd name="T15" fmla="*/ 101 h 797"/>
                <a:gd name="T16" fmla="*/ 368 w 696"/>
                <a:gd name="T17" fmla="*/ 68 h 797"/>
                <a:gd name="T18" fmla="*/ 334 w 696"/>
                <a:gd name="T19" fmla="*/ 68 h 797"/>
                <a:gd name="T20" fmla="*/ 334 w 696"/>
                <a:gd name="T21" fmla="*/ 101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7">
                  <a:moveTo>
                    <a:pt x="572" y="225"/>
                  </a:moveTo>
                  <a:cubicBezTo>
                    <a:pt x="696" y="348"/>
                    <a:pt x="696" y="549"/>
                    <a:pt x="572" y="673"/>
                  </a:cubicBezTo>
                  <a:cubicBezTo>
                    <a:pt x="448" y="797"/>
                    <a:pt x="247" y="797"/>
                    <a:pt x="123" y="673"/>
                  </a:cubicBezTo>
                  <a:cubicBezTo>
                    <a:pt x="0" y="549"/>
                    <a:pt x="0" y="348"/>
                    <a:pt x="123" y="225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572" y="225"/>
                  </a:lnTo>
                  <a:close/>
                  <a:moveTo>
                    <a:pt x="334" y="101"/>
                  </a:moveTo>
                  <a:cubicBezTo>
                    <a:pt x="343" y="111"/>
                    <a:pt x="358" y="111"/>
                    <a:pt x="368" y="101"/>
                  </a:cubicBezTo>
                  <a:cubicBezTo>
                    <a:pt x="377" y="92"/>
                    <a:pt x="377" y="77"/>
                    <a:pt x="368" y="68"/>
                  </a:cubicBezTo>
                  <a:cubicBezTo>
                    <a:pt x="359" y="58"/>
                    <a:pt x="343" y="58"/>
                    <a:pt x="334" y="68"/>
                  </a:cubicBezTo>
                  <a:cubicBezTo>
                    <a:pt x="325" y="77"/>
                    <a:pt x="325" y="92"/>
                    <a:pt x="334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30" name="Freeform 12"/>
            <p:cNvSpPr/>
            <p:nvPr/>
          </p:nvSpPr>
          <p:spPr bwMode="auto">
            <a:xfrm>
              <a:off x="9233" y="2452"/>
              <a:ext cx="707" cy="1317"/>
            </a:xfrm>
            <a:custGeom>
              <a:avLst/>
              <a:gdLst>
                <a:gd name="T0" fmla="*/ 108 w 189"/>
                <a:gd name="T1" fmla="*/ 335 h 351"/>
                <a:gd name="T2" fmla="*/ 180 w 189"/>
                <a:gd name="T3" fmla="*/ 161 h 351"/>
                <a:gd name="T4" fmla="*/ 129 w 189"/>
                <a:gd name="T5" fmla="*/ 19 h 351"/>
                <a:gd name="T6" fmla="*/ 11 w 189"/>
                <a:gd name="T7" fmla="*/ 90 h 351"/>
                <a:gd name="T8" fmla="*/ 56 w 189"/>
                <a:gd name="T9" fmla="*/ 269 h 351"/>
                <a:gd name="T10" fmla="*/ 80 w 189"/>
                <a:gd name="T11" fmla="*/ 250 h 351"/>
                <a:gd name="T12" fmla="*/ 35 w 189"/>
                <a:gd name="T13" fmla="*/ 119 h 351"/>
                <a:gd name="T14" fmla="*/ 52 w 189"/>
                <a:gd name="T15" fmla="*/ 54 h 351"/>
                <a:gd name="T16" fmla="*/ 124 w 189"/>
                <a:gd name="T17" fmla="*/ 50 h 351"/>
                <a:gd name="T18" fmla="*/ 151 w 189"/>
                <a:gd name="T19" fmla="*/ 184 h 351"/>
                <a:gd name="T20" fmla="*/ 91 w 189"/>
                <a:gd name="T21" fmla="*/ 321 h 351"/>
                <a:gd name="T22" fmla="*/ 108 w 189"/>
                <a:gd name="T23" fmla="*/ 335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9" h="351">
                  <a:moveTo>
                    <a:pt x="108" y="335"/>
                  </a:moveTo>
                  <a:cubicBezTo>
                    <a:pt x="147" y="286"/>
                    <a:pt x="169" y="222"/>
                    <a:pt x="180" y="161"/>
                  </a:cubicBezTo>
                  <a:cubicBezTo>
                    <a:pt x="189" y="110"/>
                    <a:pt x="187" y="40"/>
                    <a:pt x="129" y="19"/>
                  </a:cubicBezTo>
                  <a:cubicBezTo>
                    <a:pt x="75" y="0"/>
                    <a:pt x="21" y="35"/>
                    <a:pt x="11" y="90"/>
                  </a:cubicBezTo>
                  <a:cubicBezTo>
                    <a:pt x="0" y="150"/>
                    <a:pt x="22" y="220"/>
                    <a:pt x="56" y="269"/>
                  </a:cubicBezTo>
                  <a:cubicBezTo>
                    <a:pt x="66" y="283"/>
                    <a:pt x="90" y="266"/>
                    <a:pt x="80" y="250"/>
                  </a:cubicBezTo>
                  <a:cubicBezTo>
                    <a:pt x="56" y="210"/>
                    <a:pt x="38" y="165"/>
                    <a:pt x="35" y="119"/>
                  </a:cubicBezTo>
                  <a:cubicBezTo>
                    <a:pt x="33" y="97"/>
                    <a:pt x="35" y="69"/>
                    <a:pt x="52" y="54"/>
                  </a:cubicBezTo>
                  <a:cubicBezTo>
                    <a:pt x="70" y="37"/>
                    <a:pt x="103" y="41"/>
                    <a:pt x="124" y="50"/>
                  </a:cubicBezTo>
                  <a:cubicBezTo>
                    <a:pt x="170" y="71"/>
                    <a:pt x="159" y="146"/>
                    <a:pt x="151" y="184"/>
                  </a:cubicBezTo>
                  <a:cubicBezTo>
                    <a:pt x="140" y="232"/>
                    <a:pt x="122" y="283"/>
                    <a:pt x="91" y="321"/>
                  </a:cubicBezTo>
                  <a:cubicBezTo>
                    <a:pt x="79" y="336"/>
                    <a:pt x="96" y="351"/>
                    <a:pt x="108" y="3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8528" y="4623"/>
              <a:ext cx="2082" cy="58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ln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能力目标</a:t>
              </a:r>
              <a:endParaRPr lang="zh-CN" altLang="en-US" dirty="0">
                <a:ln>
                  <a:noFill/>
                  <a:prstDash val="solid"/>
                </a:ln>
                <a:solidFill>
                  <a:schemeClr val="bg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250555" y="1443990"/>
            <a:ext cx="1652905" cy="2454910"/>
            <a:chOff x="12942" y="2224"/>
            <a:chExt cx="2603" cy="3866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3" name="Freeform 7"/>
            <p:cNvSpPr>
              <a:spLocks noEditPoints="1"/>
            </p:cNvSpPr>
            <p:nvPr/>
          </p:nvSpPr>
          <p:spPr bwMode="auto">
            <a:xfrm>
              <a:off x="12942" y="3110"/>
              <a:ext cx="2603" cy="2980"/>
            </a:xfrm>
            <a:custGeom>
              <a:avLst/>
              <a:gdLst>
                <a:gd name="T0" fmla="*/ 123 w 696"/>
                <a:gd name="T1" fmla="*/ 224 h 796"/>
                <a:gd name="T2" fmla="*/ 123 w 696"/>
                <a:gd name="T3" fmla="*/ 673 h 796"/>
                <a:gd name="T4" fmla="*/ 572 w 696"/>
                <a:gd name="T5" fmla="*/ 673 h 796"/>
                <a:gd name="T6" fmla="*/ 572 w 696"/>
                <a:gd name="T7" fmla="*/ 224 h 796"/>
                <a:gd name="T8" fmla="*/ 348 w 696"/>
                <a:gd name="T9" fmla="*/ 0 h 796"/>
                <a:gd name="T10" fmla="*/ 123 w 696"/>
                <a:gd name="T11" fmla="*/ 224 h 796"/>
                <a:gd name="T12" fmla="*/ 361 w 696"/>
                <a:gd name="T13" fmla="*/ 101 h 796"/>
                <a:gd name="T14" fmla="*/ 328 w 696"/>
                <a:gd name="T15" fmla="*/ 101 h 796"/>
                <a:gd name="T16" fmla="*/ 328 w 696"/>
                <a:gd name="T17" fmla="*/ 67 h 796"/>
                <a:gd name="T18" fmla="*/ 361 w 696"/>
                <a:gd name="T19" fmla="*/ 67 h 796"/>
                <a:gd name="T20" fmla="*/ 361 w 696"/>
                <a:gd name="T21" fmla="*/ 101 h 7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96" h="796">
                  <a:moveTo>
                    <a:pt x="123" y="224"/>
                  </a:moveTo>
                  <a:cubicBezTo>
                    <a:pt x="0" y="348"/>
                    <a:pt x="0" y="549"/>
                    <a:pt x="123" y="673"/>
                  </a:cubicBezTo>
                  <a:cubicBezTo>
                    <a:pt x="247" y="796"/>
                    <a:pt x="448" y="796"/>
                    <a:pt x="572" y="673"/>
                  </a:cubicBezTo>
                  <a:cubicBezTo>
                    <a:pt x="696" y="549"/>
                    <a:pt x="696" y="348"/>
                    <a:pt x="572" y="224"/>
                  </a:cubicBezTo>
                  <a:cubicBezTo>
                    <a:pt x="348" y="0"/>
                    <a:pt x="348" y="0"/>
                    <a:pt x="348" y="0"/>
                  </a:cubicBezTo>
                  <a:lnTo>
                    <a:pt x="123" y="224"/>
                  </a:lnTo>
                  <a:close/>
                  <a:moveTo>
                    <a:pt x="361" y="101"/>
                  </a:moveTo>
                  <a:cubicBezTo>
                    <a:pt x="352" y="110"/>
                    <a:pt x="337" y="110"/>
                    <a:pt x="328" y="101"/>
                  </a:cubicBezTo>
                  <a:cubicBezTo>
                    <a:pt x="318" y="92"/>
                    <a:pt x="318" y="76"/>
                    <a:pt x="328" y="67"/>
                  </a:cubicBezTo>
                  <a:cubicBezTo>
                    <a:pt x="337" y="58"/>
                    <a:pt x="352" y="58"/>
                    <a:pt x="361" y="67"/>
                  </a:cubicBezTo>
                  <a:cubicBezTo>
                    <a:pt x="371" y="76"/>
                    <a:pt x="371" y="92"/>
                    <a:pt x="361" y="10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4" name="Freeform 10"/>
            <p:cNvSpPr/>
            <p:nvPr/>
          </p:nvSpPr>
          <p:spPr bwMode="auto">
            <a:xfrm>
              <a:off x="13892" y="2224"/>
              <a:ext cx="703" cy="1313"/>
            </a:xfrm>
            <a:custGeom>
              <a:avLst/>
              <a:gdLst>
                <a:gd name="T0" fmla="*/ 107 w 188"/>
                <a:gd name="T1" fmla="*/ 336 h 351"/>
                <a:gd name="T2" fmla="*/ 179 w 188"/>
                <a:gd name="T3" fmla="*/ 161 h 351"/>
                <a:gd name="T4" fmla="*/ 129 w 188"/>
                <a:gd name="T5" fmla="*/ 20 h 351"/>
                <a:gd name="T6" fmla="*/ 10 w 188"/>
                <a:gd name="T7" fmla="*/ 91 h 351"/>
                <a:gd name="T8" fmla="*/ 61 w 188"/>
                <a:gd name="T9" fmla="*/ 279 h 351"/>
                <a:gd name="T10" fmla="*/ 85 w 188"/>
                <a:gd name="T11" fmla="*/ 260 h 351"/>
                <a:gd name="T12" fmla="*/ 34 w 188"/>
                <a:gd name="T13" fmla="*/ 120 h 351"/>
                <a:gd name="T14" fmla="*/ 51 w 188"/>
                <a:gd name="T15" fmla="*/ 54 h 351"/>
                <a:gd name="T16" fmla="*/ 123 w 188"/>
                <a:gd name="T17" fmla="*/ 51 h 351"/>
                <a:gd name="T18" fmla="*/ 150 w 188"/>
                <a:gd name="T19" fmla="*/ 185 h 351"/>
                <a:gd name="T20" fmla="*/ 90 w 188"/>
                <a:gd name="T21" fmla="*/ 322 h 351"/>
                <a:gd name="T22" fmla="*/ 107 w 188"/>
                <a:gd name="T23" fmla="*/ 336 h 3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8" h="351">
                  <a:moveTo>
                    <a:pt x="107" y="336"/>
                  </a:moveTo>
                  <a:cubicBezTo>
                    <a:pt x="146" y="287"/>
                    <a:pt x="168" y="223"/>
                    <a:pt x="179" y="161"/>
                  </a:cubicBezTo>
                  <a:cubicBezTo>
                    <a:pt x="188" y="110"/>
                    <a:pt x="186" y="41"/>
                    <a:pt x="129" y="20"/>
                  </a:cubicBezTo>
                  <a:cubicBezTo>
                    <a:pt x="74" y="0"/>
                    <a:pt x="20" y="36"/>
                    <a:pt x="10" y="91"/>
                  </a:cubicBezTo>
                  <a:cubicBezTo>
                    <a:pt x="0" y="151"/>
                    <a:pt x="26" y="230"/>
                    <a:pt x="61" y="279"/>
                  </a:cubicBezTo>
                  <a:cubicBezTo>
                    <a:pt x="70" y="292"/>
                    <a:pt x="93" y="271"/>
                    <a:pt x="85" y="260"/>
                  </a:cubicBezTo>
                  <a:cubicBezTo>
                    <a:pt x="58" y="222"/>
                    <a:pt x="38" y="166"/>
                    <a:pt x="34" y="120"/>
                  </a:cubicBezTo>
                  <a:cubicBezTo>
                    <a:pt x="32" y="98"/>
                    <a:pt x="34" y="70"/>
                    <a:pt x="51" y="54"/>
                  </a:cubicBezTo>
                  <a:cubicBezTo>
                    <a:pt x="70" y="37"/>
                    <a:pt x="103" y="41"/>
                    <a:pt x="123" y="51"/>
                  </a:cubicBezTo>
                  <a:cubicBezTo>
                    <a:pt x="169" y="71"/>
                    <a:pt x="158" y="146"/>
                    <a:pt x="150" y="185"/>
                  </a:cubicBezTo>
                  <a:cubicBezTo>
                    <a:pt x="140" y="232"/>
                    <a:pt x="121" y="283"/>
                    <a:pt x="90" y="322"/>
                  </a:cubicBezTo>
                  <a:cubicBezTo>
                    <a:pt x="78" y="337"/>
                    <a:pt x="95" y="351"/>
                    <a:pt x="107" y="3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13238" y="4471"/>
              <a:ext cx="2144" cy="580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dirty="0">
                  <a:ln>
                    <a:noFill/>
                    <a:prstDash val="solid"/>
                  </a:ln>
                  <a:solidFill>
                    <a:schemeClr val="bg1"/>
                  </a:solidFill>
                  <a:effectLst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  <a:sym typeface="+mn-ea"/>
                </a:rPr>
                <a:t>素质目标</a:t>
              </a:r>
              <a:endParaRPr lang="zh-CN" altLang="en-US" dirty="0">
                <a:ln>
                  <a:noFill/>
                  <a:prstDash val="solid"/>
                </a:ln>
                <a:solidFill>
                  <a:schemeClr val="bg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endParaRPr>
            </a:p>
          </p:txBody>
        </p:sp>
      </p:grpSp>
      <p:sp>
        <p:nvSpPr>
          <p:cNvPr id="23" name="Title 6"/>
          <p:cNvSpPr txBox="1"/>
          <p:nvPr>
            <p:custDataLst>
              <p:tags r:id="rId1"/>
            </p:custDataLst>
          </p:nvPr>
        </p:nvSpPr>
        <p:spPr>
          <a:xfrm>
            <a:off x="193942" y="58649"/>
            <a:ext cx="1863090" cy="534035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学习</a:t>
            </a:r>
            <a:r>
              <a:rPr sz="3000" b="1" spc="388" dirty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目标</a:t>
            </a:r>
            <a:endParaRPr sz="3000" b="1" spc="388" dirty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1" name="文本框 22"/>
          <p:cNvSpPr txBox="1"/>
          <p:nvPr/>
        </p:nvSpPr>
        <p:spPr>
          <a:xfrm flipH="1">
            <a:off x="546735" y="4000500"/>
            <a:ext cx="3272155" cy="193802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 smtClean="0"/>
              <a:t>掌握女性内、外生殖器的构成及解剖特点；月经的临床表现；卵巢的功能及周期性变化；子宫内膜周期性变化。</a:t>
            </a:r>
            <a:endParaRPr lang="zh-CN" altLang="en-US" sz="2000" dirty="0" smtClean="0"/>
          </a:p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000" dirty="0" smtClean="0"/>
          </a:p>
        </p:txBody>
      </p:sp>
      <p:sp>
        <p:nvSpPr>
          <p:cNvPr id="5" name="文本框 22"/>
          <p:cNvSpPr txBox="1"/>
          <p:nvPr/>
        </p:nvSpPr>
        <p:spPr>
          <a:xfrm flipH="1">
            <a:off x="4954270" y="4088765"/>
            <a:ext cx="2655570" cy="156845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 smtClean="0"/>
              <a:t>能够结合所学知识识别女性生殖系统解剖与生理异常。说出月经期的健康问题。</a:t>
            </a:r>
            <a:endParaRPr lang="zh-CN" altLang="en-US" sz="2000" dirty="0" smtClean="0"/>
          </a:p>
        </p:txBody>
      </p:sp>
      <p:sp>
        <p:nvSpPr>
          <p:cNvPr id="6" name="文本框 22"/>
          <p:cNvSpPr txBox="1"/>
          <p:nvPr/>
        </p:nvSpPr>
        <p:spPr>
          <a:xfrm flipH="1">
            <a:off x="8314690" y="4088765"/>
            <a:ext cx="2618105" cy="1938020"/>
          </a:xfrm>
          <a:prstGeom prst="rect">
            <a:avLst/>
          </a:prstGeom>
          <a:noFill/>
          <a:ln w="9525">
            <a:noFill/>
            <a:miter/>
          </a:ln>
          <a:effectLst>
            <a:outerShdw sx="999" sy="999" algn="ctr" rotWithShape="0">
              <a:srgbClr val="000000"/>
            </a:outerShdw>
          </a:effectLst>
        </p:spPr>
        <p:txBody>
          <a:bodyPr wrap="square" anchor="t">
            <a:spAutoFit/>
          </a:bodyPr>
          <a:lstStyle/>
          <a:p>
            <a:pPr algn="just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 smtClean="0"/>
              <a:t>增强女性生殖系统与机体其他器官、系统密不可分的整体意识。树立生命全周期护理保健的理念。</a:t>
            </a:r>
            <a:endParaRPr lang="zh-CN" altLang="en-US" sz="2000" dirty="0" smtClean="0"/>
          </a:p>
        </p:txBody>
      </p:sp>
      <p:cxnSp>
        <p:nvCxnSpPr>
          <p:cNvPr id="14" name="直接连接符 13"/>
          <p:cNvCxnSpPr/>
          <p:nvPr/>
        </p:nvCxnSpPr>
        <p:spPr>
          <a:xfrm flipV="1">
            <a:off x="4191635" y="4194810"/>
            <a:ext cx="9525" cy="2097405"/>
          </a:xfrm>
          <a:prstGeom prst="line">
            <a:avLst/>
          </a:prstGeom>
          <a:ln w="28575" cmpd="sng">
            <a:solidFill>
              <a:srgbClr val="ED796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7957820" y="4194810"/>
            <a:ext cx="9525" cy="2097405"/>
          </a:xfrm>
          <a:prstGeom prst="line">
            <a:avLst/>
          </a:prstGeom>
          <a:ln w="28575" cmpd="sng">
            <a:solidFill>
              <a:srgbClr val="ED796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1" grpId="0" bldLvl="0" animBg="1"/>
      <p:bldP spid="5" grpId="0" bldLvl="0" animBg="1"/>
      <p:bldP spid="6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93140"/>
            <a:ext cx="10870565" cy="55911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4758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内生殖器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91137" name="Rectangle 3"/>
          <p:cNvSpPr>
            <a:spLocks noGrp="1"/>
          </p:cNvSpPr>
          <p:nvPr>
            <p:ph type="body" sz="half" idx="1"/>
          </p:nvPr>
        </p:nvSpPr>
        <p:spPr>
          <a:xfrm>
            <a:off x="468313" y="1196975"/>
            <a:ext cx="3671887" cy="4968875"/>
          </a:xfrm>
        </p:spPr>
        <p:txBody>
          <a:bodyPr vert="horz" wrap="square" lIns="91440" tIns="45720" rIns="91440" bIns="45720" anchor="t" anchorCtr="0"/>
          <a:p>
            <a:pPr>
              <a:lnSpc>
                <a:spcPct val="120000"/>
              </a:lnSpc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2800" dirty="0"/>
              <a:t>分部</a:t>
            </a:r>
            <a:endParaRPr lang="zh-CN" altLang="en-US" sz="2800" dirty="0"/>
          </a:p>
          <a:p>
            <a:pPr>
              <a:lnSpc>
                <a:spcPct val="120000"/>
              </a:lnSpc>
              <a:buClr>
                <a:schemeClr val="accent1"/>
              </a:buClr>
              <a:buSzPct val="65000"/>
              <a:buFont typeface="Wingdings" panose="05000000000000000000" pitchFamily="2" charset="2"/>
              <a:buNone/>
            </a:pPr>
            <a:r>
              <a:rPr lang="zh-CN" altLang="en-US" sz="2800" dirty="0"/>
              <a:t>      </a:t>
            </a:r>
            <a:r>
              <a:rPr lang="zh-CN" altLang="en-US" sz="2800" dirty="0">
                <a:solidFill>
                  <a:schemeClr val="tx2"/>
                </a:solidFill>
              </a:rPr>
              <a:t>★</a:t>
            </a:r>
            <a:r>
              <a:rPr lang="zh-CN" altLang="en-US" sz="2800" dirty="0"/>
              <a:t> 间质部</a:t>
            </a:r>
            <a:endParaRPr lang="zh-CN" altLang="en-US" sz="2800" dirty="0"/>
          </a:p>
          <a:p>
            <a:pPr lvl="1" indent="-325120">
              <a:lnSpc>
                <a:spcPct val="120000"/>
              </a:lnSpc>
              <a:buClr>
                <a:schemeClr val="accent2"/>
              </a:buClr>
              <a:buSzPct val="60000"/>
              <a:buFontTx/>
              <a:buNone/>
            </a:pPr>
            <a:r>
              <a:rPr lang="zh-CN" altLang="en-US" sz="2800" dirty="0">
                <a:solidFill>
                  <a:schemeClr val="tx2"/>
                </a:solidFill>
              </a:rPr>
              <a:t>★</a:t>
            </a:r>
            <a:r>
              <a:rPr lang="zh-CN" altLang="en-US" sz="2800" dirty="0"/>
              <a:t>峡部</a:t>
            </a:r>
            <a:endParaRPr lang="zh-CN" altLang="en-US" sz="2800" dirty="0"/>
          </a:p>
          <a:p>
            <a:pPr lvl="1" indent="-325120">
              <a:lnSpc>
                <a:spcPct val="120000"/>
              </a:lnSpc>
              <a:buClr>
                <a:schemeClr val="accent2"/>
              </a:buClr>
              <a:buSzPct val="60000"/>
              <a:buFontTx/>
              <a:buNone/>
            </a:pPr>
            <a:r>
              <a:rPr lang="zh-CN" altLang="en-US" sz="2800" dirty="0">
                <a:solidFill>
                  <a:schemeClr val="tx2"/>
                </a:solidFill>
              </a:rPr>
              <a:t>★</a:t>
            </a:r>
            <a:r>
              <a:rPr lang="zh-CN" altLang="en-US" sz="2800" dirty="0"/>
              <a:t>壶腹部：精卵结合位置</a:t>
            </a:r>
            <a:endParaRPr lang="zh-CN" altLang="en-US" sz="2800" dirty="0"/>
          </a:p>
          <a:p>
            <a:pPr lvl="1" indent="-325120">
              <a:lnSpc>
                <a:spcPct val="120000"/>
              </a:lnSpc>
              <a:buClr>
                <a:schemeClr val="accent2"/>
              </a:buClr>
              <a:buSzPct val="60000"/>
              <a:buFontTx/>
              <a:buNone/>
            </a:pPr>
            <a:r>
              <a:rPr lang="zh-CN" altLang="en-US" sz="2800" dirty="0">
                <a:solidFill>
                  <a:schemeClr val="tx2"/>
                </a:solidFill>
              </a:rPr>
              <a:t>★</a:t>
            </a:r>
            <a:r>
              <a:rPr lang="zh-CN" altLang="en-US" sz="2800" dirty="0"/>
              <a:t>伞部</a:t>
            </a:r>
            <a:endParaRPr lang="zh-CN" altLang="en-US" sz="2800" dirty="0"/>
          </a:p>
        </p:txBody>
      </p:sp>
      <p:pic>
        <p:nvPicPr>
          <p:cNvPr id="91138" name="Picture 6" descr="输卵管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9910" y="1775460"/>
            <a:ext cx="7011035" cy="43903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231775" y="993140"/>
            <a:ext cx="11299825" cy="55911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4758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内生殖器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93185" name="Rectangle 16"/>
          <p:cNvSpPr/>
          <p:nvPr/>
        </p:nvSpPr>
        <p:spPr>
          <a:xfrm>
            <a:off x="609600" y="1402715"/>
            <a:ext cx="4267200" cy="518160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 anchorCtr="0"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（四）卵巢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</a:rPr>
              <a:t>  </a:t>
            </a:r>
            <a:endParaRPr lang="zh-CN" altLang="en-US" sz="2800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 成年妇女卵巢约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4cm×3cm×1cm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，重约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5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～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6g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。分皮质和髓质两部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分。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 皮质内含有数以万计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的始基卵泡及发育不同阶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段的卵泡；髓质内含丰富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的血管、淋巴管、神经和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疏松的结缔组织。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   卵巢是产生卵子和分</a:t>
            </a:r>
            <a:endParaRPr lang="zh-CN" altLang="en-US" sz="28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泌性激素的器官。</a:t>
            </a:r>
            <a:endParaRPr lang="zh-CN" altLang="en-US" sz="26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93189" name="Picture 14" descr="卵巢结构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6800" y="990600"/>
            <a:ext cx="4267200" cy="281940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93190" name="Object 15"/>
          <p:cNvGraphicFramePr>
            <a:graphicFrameLocks noGrp="1" noChangeAspect="1"/>
          </p:cNvGraphicFramePr>
          <p:nvPr>
            <p:ph type="title"/>
          </p:nvPr>
        </p:nvGraphicFramePr>
        <p:xfrm>
          <a:off x="5869305" y="4145915"/>
          <a:ext cx="4191000" cy="243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" r:id="rId4" imgW="2679700" imgH="1727200" progId="Photoshop.Image.7">
                  <p:embed/>
                </p:oleObj>
              </mc:Choice>
              <mc:Fallback>
                <p:oleObj name="" r:id="rId4" imgW="2679700" imgH="1727200" progId="Photoshop.Image.7">
                  <p:embed/>
                  <p:pic>
                    <p:nvPicPr>
                      <p:cNvPr id="0" name="图片 307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869305" y="4145915"/>
                        <a:ext cx="4191000" cy="2438400"/>
                      </a:xfrm>
                      <a:prstGeom prst="rect">
                        <a:avLst/>
                      </a:prstGeom>
                      <a:solidFill>
                        <a:srgbClr val="FFFF00"/>
                      </a:solidFill>
                      <a:ln w="38100"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93140"/>
            <a:ext cx="10870565" cy="55911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4758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内生殖器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94209" name="图片 104"/>
          <p:cNvPicPr/>
          <p:nvPr/>
        </p:nvPicPr>
        <p:blipFill>
          <a:blip r:embed="rId3"/>
          <a:stretch>
            <a:fillRect/>
          </a:stretch>
        </p:blipFill>
        <p:spPr>
          <a:xfrm>
            <a:off x="2052955" y="1395095"/>
            <a:ext cx="7280275" cy="47863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93140"/>
            <a:ext cx="10870565" cy="55911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247586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内生殖器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95233" name="图片 106"/>
          <p:cNvPicPr/>
          <p:nvPr/>
        </p:nvPicPr>
        <p:blipFill>
          <a:blip r:embed="rId3"/>
          <a:stretch>
            <a:fillRect/>
          </a:stretch>
        </p:blipFill>
        <p:spPr>
          <a:xfrm>
            <a:off x="1296670" y="1276985"/>
            <a:ext cx="9873615" cy="51238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93140"/>
            <a:ext cx="10870565" cy="55911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490283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女性生殖器官邻近器官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96260" name="Rectangle 17"/>
          <p:cNvSpPr/>
          <p:nvPr/>
        </p:nvSpPr>
        <p:spPr>
          <a:xfrm>
            <a:off x="1019810" y="1371600"/>
            <a:ext cx="4572000" cy="43624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（一）尿道</a:t>
            </a:r>
            <a:r>
              <a:rPr lang="zh-CN" altLang="en-US" sz="2800" b="1" dirty="0">
                <a:solidFill>
                  <a:srgbClr val="FF6600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位于阴道前面，耻骨联合后面，长约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5cm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，开口于阴道前庭，与肛门邻近，</a:t>
            </a:r>
            <a:r>
              <a:rPr lang="zh-CN" altLang="en-US" sz="2800" b="1" dirty="0">
                <a:solidFill>
                  <a:srgbClr val="0099FF"/>
                </a:solidFill>
                <a:latin typeface="楷体_GB2312" pitchFamily="49" charset="-122"/>
                <a:ea typeface="楷体_GB2312" pitchFamily="49" charset="-122"/>
              </a:rPr>
              <a:t>易发生泌尿系统感染。</a:t>
            </a:r>
            <a:endParaRPr lang="zh-CN" altLang="en-US" sz="2800" b="1" dirty="0">
              <a:solidFill>
                <a:srgbClr val="0099FF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（二）膀胱</a:t>
            </a:r>
            <a:r>
              <a:rPr lang="zh-CN" altLang="en-US" sz="2800" b="1" dirty="0">
                <a:solidFill>
                  <a:srgbClr val="FF6600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位于子宫及阴道上部的前面，充盈时可越过耻骨联合凸向腹腔，影响子宫位置，故妇科检查及手术前应排空膀胱。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96261" name="Picture 4" descr="female reproductiv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6995" y="993140"/>
            <a:ext cx="2230120" cy="3258820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96263" name="Object 7"/>
          <p:cNvGraphicFramePr/>
          <p:nvPr/>
        </p:nvGraphicFramePr>
        <p:xfrm>
          <a:off x="6172200" y="2957195"/>
          <a:ext cx="2804795" cy="31153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0" name="" r:id="rId4" imgW="871855" imgH="859790" progId="Photoshop.Image.7">
                  <p:embed/>
                </p:oleObj>
              </mc:Choice>
              <mc:Fallback>
                <p:oleObj name="" r:id="rId4" imgW="871855" imgH="859790" progId="Photoshop.Image.7">
                  <p:embed/>
                  <p:pic>
                    <p:nvPicPr>
                      <p:cNvPr id="0" name="图片 3079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172200" y="2957195"/>
                        <a:ext cx="2804795" cy="311531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93140"/>
            <a:ext cx="10870565" cy="55911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490283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女性生殖器官邻近器官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98308" name="Rectangle 9"/>
          <p:cNvSpPr/>
          <p:nvPr/>
        </p:nvSpPr>
        <p:spPr>
          <a:xfrm>
            <a:off x="913765" y="1394460"/>
            <a:ext cx="3886200" cy="47894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（三）输尿管：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长约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30cm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，在腹膜后从肾盂开始沿腰大肌向下，在髂外动脉的前方进入盆腔，下行经阔韧带底部向前、向内，在距离子宫颈约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2cm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处，从子宫动脉下方穿过，与子宫动脉交叉后进入膀胱，</a:t>
            </a:r>
            <a:r>
              <a:rPr lang="zh-CN" altLang="en-US" sz="2800" b="1" dirty="0">
                <a:solidFill>
                  <a:srgbClr val="0099FF"/>
                </a:solidFill>
                <a:latin typeface="楷体_GB2312" pitchFamily="49" charset="-122"/>
                <a:ea typeface="楷体_GB2312" pitchFamily="49" charset="-122"/>
              </a:rPr>
              <a:t>妇产科手术时应高度警惕以免损伤输尿管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98309" name="Picture 5" descr="C:\Users\pmph\Desktop\图片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8560" y="1209675"/>
            <a:ext cx="3616325" cy="49745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93140"/>
            <a:ext cx="10870565" cy="55911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490283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女性生殖器官邻近器官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99329" name="图片 107"/>
          <p:cNvPicPr/>
          <p:nvPr/>
        </p:nvPicPr>
        <p:blipFill>
          <a:blip r:embed="rId3"/>
          <a:stretch>
            <a:fillRect/>
          </a:stretch>
        </p:blipFill>
        <p:spPr>
          <a:xfrm>
            <a:off x="1373505" y="1189990"/>
            <a:ext cx="8618855" cy="519811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93140"/>
            <a:ext cx="10870565" cy="55911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490283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女性生殖器官邻近器官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0355" name="Rectangle 9"/>
          <p:cNvSpPr/>
          <p:nvPr/>
        </p:nvSpPr>
        <p:spPr>
          <a:xfrm>
            <a:off x="1017270" y="1219200"/>
            <a:ext cx="4116388" cy="43624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（四）直肠</a:t>
            </a:r>
            <a:r>
              <a:rPr lang="zh-CN" altLang="en-US" sz="2800" b="1" dirty="0">
                <a:solidFill>
                  <a:srgbClr val="FF6600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长约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15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～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20cm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，直肠前壁与阴道后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壁相贴，因此阴道后壁损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伤可累及直肠，易发生直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肠阴道瘘。肛门距阴道外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口很近易引起上行感染。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肛管长约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3cm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，周围有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肛门内、外括约肌，妇科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手术及分娩时均应避免损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伤。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graphicFrame>
        <p:nvGraphicFramePr>
          <p:cNvPr id="100356" name="Object 7"/>
          <p:cNvGraphicFramePr/>
          <p:nvPr/>
        </p:nvGraphicFramePr>
        <p:xfrm>
          <a:off x="6674485" y="1426845"/>
          <a:ext cx="3517900" cy="4724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" r:id="rId3" imgW="871855" imgH="859790" progId="Photoshop.Image.7">
                  <p:embed/>
                </p:oleObj>
              </mc:Choice>
              <mc:Fallback>
                <p:oleObj name="" r:id="rId3" imgW="871855" imgH="859790" progId="Photoshop.Image.7">
                  <p:embed/>
                  <p:pic>
                    <p:nvPicPr>
                      <p:cNvPr id="0" name="图片 307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674485" y="1426845"/>
                        <a:ext cx="3517900" cy="472440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93140"/>
            <a:ext cx="10870565" cy="55911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490283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女性生殖器官邻近器官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1379" name="Rectangle 8"/>
          <p:cNvSpPr/>
          <p:nvPr/>
        </p:nvSpPr>
        <p:spPr>
          <a:xfrm>
            <a:off x="1017270" y="1461135"/>
            <a:ext cx="4116388" cy="39354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（五）阑尾：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长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7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9cm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，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位于右髂窝内，右侧附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件与其相邻，因此，妇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女患阑尾炎时可能累及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到输卵管和卵巢，两者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的感染可相互影响。妊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娠期阑尾的位置可随子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宫的增大而逐渐向外上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方移位。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01380" name="Picture 9" descr="02_10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56120" y="1586865"/>
            <a:ext cx="2936875" cy="3810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1381" name="Text Box 10"/>
          <p:cNvSpPr txBox="1"/>
          <p:nvPr/>
        </p:nvSpPr>
        <p:spPr>
          <a:xfrm>
            <a:off x="6186170" y="4606290"/>
            <a:ext cx="86995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4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阑尾</a:t>
            </a:r>
            <a:endParaRPr lang="zh-CN" altLang="en-US" sz="2400" b="1" dirty="0">
              <a:solidFill>
                <a:srgbClr val="FF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93140"/>
            <a:ext cx="10870565" cy="55911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692531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五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女性生殖器官的血管、淋巴及神经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2403" name="Rectangle 9"/>
          <p:cNvSpPr/>
          <p:nvPr/>
        </p:nvSpPr>
        <p:spPr>
          <a:xfrm>
            <a:off x="939165" y="1143000"/>
            <a:ext cx="4267200" cy="4800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（一）血管：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女性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生殖器官的血液供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应，主要来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自卵巢</a:t>
            </a:r>
            <a:endParaRPr lang="zh-CN" altLang="en-US" sz="2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动脉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子宫动脉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、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阴道动脉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及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阴部内</a:t>
            </a:r>
            <a:endParaRPr lang="zh-CN" altLang="en-US" sz="2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动脉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，各部位静脉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均与同名动脉伴行，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但数量较多，在相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应器官周围形成静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脉丛且互相吻合，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所以盆腔感染易于蔓延。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102405" name="Group 67"/>
          <p:cNvGrpSpPr/>
          <p:nvPr/>
        </p:nvGrpSpPr>
        <p:grpSpPr>
          <a:xfrm>
            <a:off x="5518150" y="1447800"/>
            <a:ext cx="4908550" cy="4095750"/>
            <a:chOff x="2400" y="720"/>
            <a:chExt cx="3092" cy="2580"/>
          </a:xfrm>
        </p:grpSpPr>
        <p:pic>
          <p:nvPicPr>
            <p:cNvPr id="102406" name="Picture 12" descr="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04" y="864"/>
              <a:ext cx="2190" cy="243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02407" name="Text Box 14"/>
            <p:cNvSpPr txBox="1"/>
            <p:nvPr/>
          </p:nvSpPr>
          <p:spPr>
            <a:xfrm>
              <a:off x="4656" y="912"/>
              <a:ext cx="596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ctr"/>
              <a:r>
                <a:rPr lang="zh-CN" altLang="en-US" sz="1200" dirty="0">
                  <a:solidFill>
                    <a:srgbClr val="0000CC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骶正中动脉</a:t>
              </a:r>
              <a:endParaRPr lang="zh-CN" altLang="en-US" sz="12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408" name="Text Box 15"/>
            <p:cNvSpPr txBox="1"/>
            <p:nvPr/>
          </p:nvSpPr>
          <p:spPr>
            <a:xfrm>
              <a:off x="4848" y="1601"/>
              <a:ext cx="596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ctr"/>
              <a:r>
                <a:rPr lang="zh-CN" altLang="en-US" sz="1200" b="1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阴部内动脉</a:t>
              </a:r>
              <a:endParaRPr lang="zh-CN" altLang="en-US" sz="1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409" name="Text Box 16"/>
            <p:cNvSpPr txBox="1"/>
            <p:nvPr/>
          </p:nvSpPr>
          <p:spPr>
            <a:xfrm>
              <a:off x="4896" y="1745"/>
              <a:ext cx="596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ctr"/>
              <a:r>
                <a:rPr lang="zh-CN" altLang="en-US" sz="1200" dirty="0">
                  <a:solidFill>
                    <a:srgbClr val="0000CC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直肠下动脉</a:t>
              </a:r>
              <a:endParaRPr lang="zh-CN" altLang="en-US" sz="12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410" name="Text Box 17"/>
            <p:cNvSpPr txBox="1"/>
            <p:nvPr/>
          </p:nvSpPr>
          <p:spPr>
            <a:xfrm>
              <a:off x="4944" y="1889"/>
              <a:ext cx="500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ctr"/>
              <a:r>
                <a:rPr lang="zh-CN" altLang="en-US" sz="1200" b="1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子宫动脉</a:t>
              </a:r>
              <a:endParaRPr lang="zh-CN" altLang="en-US" sz="1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411" name="Text Box 18"/>
            <p:cNvSpPr txBox="1"/>
            <p:nvPr/>
          </p:nvSpPr>
          <p:spPr>
            <a:xfrm>
              <a:off x="4944" y="2016"/>
              <a:ext cx="500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ctr"/>
              <a:r>
                <a:rPr lang="zh-CN" altLang="en-US" sz="1200" b="1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阴道动脉</a:t>
              </a:r>
              <a:endParaRPr lang="zh-CN" altLang="en-US" sz="1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412" name="Text Box 19"/>
            <p:cNvSpPr txBox="1"/>
            <p:nvPr/>
          </p:nvSpPr>
          <p:spPr>
            <a:xfrm>
              <a:off x="4992" y="2208"/>
              <a:ext cx="404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ctr"/>
              <a:r>
                <a:rPr lang="zh-CN" altLang="en-US" sz="1200" dirty="0">
                  <a:solidFill>
                    <a:srgbClr val="0000CC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输尿管</a:t>
              </a:r>
              <a:endParaRPr lang="zh-CN" altLang="en-US" sz="12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413" name="Text Box 20"/>
            <p:cNvSpPr txBox="1"/>
            <p:nvPr/>
          </p:nvSpPr>
          <p:spPr>
            <a:xfrm>
              <a:off x="4972" y="2417"/>
              <a:ext cx="308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ctr"/>
              <a:r>
                <a:rPr lang="zh-CN" altLang="en-US" sz="1200" dirty="0">
                  <a:solidFill>
                    <a:srgbClr val="0000CC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直肠</a:t>
              </a:r>
              <a:endParaRPr lang="zh-CN" altLang="en-US" sz="12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414" name="Text Box 21"/>
            <p:cNvSpPr txBox="1"/>
            <p:nvPr/>
          </p:nvSpPr>
          <p:spPr>
            <a:xfrm>
              <a:off x="4772" y="2803"/>
              <a:ext cx="692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ctr"/>
              <a:r>
                <a:rPr lang="zh-CN" altLang="en-US" sz="1200" dirty="0">
                  <a:solidFill>
                    <a:srgbClr val="0000CC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直肠子宫陷凹</a:t>
              </a:r>
              <a:endParaRPr lang="zh-CN" altLang="en-US" sz="12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415" name="Text Box 22"/>
            <p:cNvSpPr txBox="1"/>
            <p:nvPr/>
          </p:nvSpPr>
          <p:spPr>
            <a:xfrm>
              <a:off x="4464" y="2928"/>
              <a:ext cx="692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ctr"/>
              <a:r>
                <a:rPr lang="zh-CN" altLang="en-US" sz="1200" dirty="0">
                  <a:solidFill>
                    <a:srgbClr val="0000CC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肛门外括约肌</a:t>
              </a:r>
              <a:endParaRPr lang="zh-CN" altLang="en-US" sz="12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416" name="Text Box 23"/>
            <p:cNvSpPr txBox="1"/>
            <p:nvPr/>
          </p:nvSpPr>
          <p:spPr>
            <a:xfrm>
              <a:off x="4656" y="1056"/>
              <a:ext cx="596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ctr"/>
              <a:r>
                <a:rPr lang="zh-CN" altLang="en-US" sz="1200" dirty="0">
                  <a:solidFill>
                    <a:srgbClr val="0000CC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骶外侧动脉</a:t>
              </a:r>
              <a:endParaRPr lang="zh-CN" altLang="en-US" sz="12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417" name="Text Box 24"/>
            <p:cNvSpPr txBox="1"/>
            <p:nvPr/>
          </p:nvSpPr>
          <p:spPr>
            <a:xfrm>
              <a:off x="4704" y="1265"/>
              <a:ext cx="500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ctr"/>
              <a:r>
                <a:rPr lang="zh-CN" altLang="en-US" sz="1200" dirty="0">
                  <a:solidFill>
                    <a:srgbClr val="0000CC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臀上动脉</a:t>
              </a:r>
              <a:endParaRPr lang="zh-CN" altLang="en-US" sz="12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418" name="Text Box 25"/>
            <p:cNvSpPr txBox="1"/>
            <p:nvPr/>
          </p:nvSpPr>
          <p:spPr>
            <a:xfrm>
              <a:off x="4800" y="1392"/>
              <a:ext cx="500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ctr"/>
              <a:r>
                <a:rPr lang="zh-CN" altLang="en-US" sz="1200" dirty="0">
                  <a:solidFill>
                    <a:srgbClr val="0000CC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臀下动脉</a:t>
              </a:r>
              <a:endParaRPr lang="zh-CN" altLang="en-US" sz="12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419" name="Text Box 26"/>
            <p:cNvSpPr txBox="1"/>
            <p:nvPr/>
          </p:nvSpPr>
          <p:spPr>
            <a:xfrm>
              <a:off x="3984" y="720"/>
              <a:ext cx="500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ctr"/>
              <a:r>
                <a:rPr lang="zh-CN" altLang="en-US" sz="1200" dirty="0">
                  <a:solidFill>
                    <a:srgbClr val="0000CC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髂外动脉</a:t>
              </a:r>
              <a:endParaRPr lang="zh-CN" altLang="en-US" sz="12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420" name="Text Box 27"/>
            <p:cNvSpPr txBox="1"/>
            <p:nvPr/>
          </p:nvSpPr>
          <p:spPr>
            <a:xfrm>
              <a:off x="3504" y="739"/>
              <a:ext cx="500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ctr"/>
              <a:r>
                <a:rPr lang="zh-CN" altLang="en-US" sz="1200" dirty="0">
                  <a:solidFill>
                    <a:srgbClr val="0000CC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髂内动脉</a:t>
              </a:r>
              <a:endParaRPr lang="zh-CN" altLang="en-US" sz="12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421" name="Text Box 28"/>
            <p:cNvSpPr txBox="1"/>
            <p:nvPr/>
          </p:nvSpPr>
          <p:spPr>
            <a:xfrm>
              <a:off x="3092" y="960"/>
              <a:ext cx="596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ctr"/>
              <a:r>
                <a:rPr lang="zh-CN" altLang="en-US" sz="1200" dirty="0">
                  <a:solidFill>
                    <a:srgbClr val="0000CC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髂内动静脉</a:t>
              </a:r>
              <a:endParaRPr lang="zh-CN" altLang="en-US" sz="12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422" name="Text Box 29"/>
            <p:cNvSpPr txBox="1"/>
            <p:nvPr/>
          </p:nvSpPr>
          <p:spPr>
            <a:xfrm>
              <a:off x="2880" y="1075"/>
              <a:ext cx="596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ctr"/>
              <a:r>
                <a:rPr lang="zh-CN" altLang="en-US" sz="1200" dirty="0">
                  <a:solidFill>
                    <a:srgbClr val="0000CC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髂外动静脉</a:t>
              </a:r>
              <a:endParaRPr lang="zh-CN" altLang="en-US" sz="12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423" name="Text Box 30"/>
            <p:cNvSpPr txBox="1"/>
            <p:nvPr/>
          </p:nvSpPr>
          <p:spPr>
            <a:xfrm>
              <a:off x="2736" y="1200"/>
              <a:ext cx="404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ctr"/>
              <a:r>
                <a:rPr lang="zh-CN" altLang="en-US" sz="1200" dirty="0">
                  <a:solidFill>
                    <a:srgbClr val="0000CC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脐动脉</a:t>
              </a:r>
              <a:endParaRPr lang="zh-CN" altLang="en-US" sz="12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424" name="Text Box 31"/>
            <p:cNvSpPr txBox="1"/>
            <p:nvPr/>
          </p:nvSpPr>
          <p:spPr>
            <a:xfrm>
              <a:off x="2448" y="1344"/>
              <a:ext cx="500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ctr"/>
              <a:r>
                <a:rPr lang="zh-CN" altLang="en-US" sz="1200" dirty="0">
                  <a:solidFill>
                    <a:srgbClr val="0000CC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闭孔神经</a:t>
              </a:r>
              <a:endParaRPr lang="zh-CN" altLang="en-US" sz="12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425" name="Text Box 32"/>
            <p:cNvSpPr txBox="1"/>
            <p:nvPr/>
          </p:nvSpPr>
          <p:spPr>
            <a:xfrm>
              <a:off x="2420" y="1488"/>
              <a:ext cx="500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ctr"/>
              <a:r>
                <a:rPr lang="zh-CN" altLang="en-US" sz="1200" dirty="0">
                  <a:solidFill>
                    <a:srgbClr val="0000CC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闭孔动脉</a:t>
              </a:r>
              <a:endParaRPr lang="zh-CN" altLang="en-US" sz="12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426" name="Text Box 33"/>
            <p:cNvSpPr txBox="1"/>
            <p:nvPr/>
          </p:nvSpPr>
          <p:spPr>
            <a:xfrm>
              <a:off x="2400" y="1651"/>
              <a:ext cx="596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ctr"/>
              <a:r>
                <a:rPr lang="zh-CN" altLang="en-US" sz="1200" dirty="0">
                  <a:solidFill>
                    <a:srgbClr val="0000CC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膀胱上动脉</a:t>
              </a:r>
              <a:endParaRPr lang="zh-CN" altLang="en-US" sz="12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427" name="Text Box 34"/>
            <p:cNvSpPr txBox="1"/>
            <p:nvPr/>
          </p:nvSpPr>
          <p:spPr>
            <a:xfrm>
              <a:off x="2448" y="1841"/>
              <a:ext cx="596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ctr"/>
              <a:r>
                <a:rPr lang="zh-CN" altLang="en-US" sz="1200" dirty="0">
                  <a:solidFill>
                    <a:srgbClr val="0000CC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子宫园韧带</a:t>
              </a:r>
              <a:endParaRPr lang="zh-CN" altLang="en-US" sz="12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428" name="Text Box 35"/>
            <p:cNvSpPr txBox="1"/>
            <p:nvPr/>
          </p:nvSpPr>
          <p:spPr>
            <a:xfrm>
              <a:off x="2544" y="2035"/>
              <a:ext cx="308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ctr"/>
              <a:r>
                <a:rPr lang="zh-CN" altLang="en-US" sz="1200" dirty="0">
                  <a:solidFill>
                    <a:srgbClr val="0000CC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卵巢</a:t>
              </a:r>
              <a:endParaRPr lang="zh-CN" altLang="en-US" sz="12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429" name="Text Box 36"/>
            <p:cNvSpPr txBox="1"/>
            <p:nvPr/>
          </p:nvSpPr>
          <p:spPr>
            <a:xfrm>
              <a:off x="2564" y="2256"/>
              <a:ext cx="404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ctr"/>
              <a:r>
                <a:rPr lang="zh-CN" altLang="en-US" sz="1200" dirty="0">
                  <a:solidFill>
                    <a:srgbClr val="0000CC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输卵管</a:t>
              </a:r>
              <a:endParaRPr lang="zh-CN" altLang="en-US" sz="12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430" name="Text Box 37"/>
            <p:cNvSpPr txBox="1"/>
            <p:nvPr/>
          </p:nvSpPr>
          <p:spPr>
            <a:xfrm>
              <a:off x="2612" y="2352"/>
              <a:ext cx="500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ctr"/>
              <a:r>
                <a:rPr lang="zh-CN" altLang="en-US" sz="1200" b="1" dirty="0">
                  <a:solidFill>
                    <a:srgbClr val="FF00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子宫动脉</a:t>
              </a:r>
              <a:endParaRPr lang="zh-CN" altLang="en-US" sz="1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431" name="Text Box 38"/>
            <p:cNvSpPr txBox="1"/>
            <p:nvPr/>
          </p:nvSpPr>
          <p:spPr>
            <a:xfrm>
              <a:off x="2832" y="2496"/>
              <a:ext cx="308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ctr"/>
              <a:r>
                <a:rPr lang="zh-CN" altLang="en-US" sz="1200" dirty="0">
                  <a:solidFill>
                    <a:srgbClr val="0000CC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子宫</a:t>
              </a:r>
              <a:endParaRPr lang="zh-CN" altLang="en-US" sz="12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432" name="Text Box 39"/>
            <p:cNvSpPr txBox="1"/>
            <p:nvPr/>
          </p:nvSpPr>
          <p:spPr>
            <a:xfrm>
              <a:off x="2832" y="2688"/>
              <a:ext cx="308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ctr"/>
              <a:r>
                <a:rPr lang="zh-CN" altLang="en-US" sz="1200" dirty="0">
                  <a:solidFill>
                    <a:srgbClr val="0000CC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尿道</a:t>
              </a:r>
              <a:endParaRPr lang="zh-CN" altLang="en-US" sz="12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433" name="Text Box 40"/>
            <p:cNvSpPr txBox="1"/>
            <p:nvPr/>
          </p:nvSpPr>
          <p:spPr>
            <a:xfrm>
              <a:off x="2746" y="2849"/>
              <a:ext cx="308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ctr"/>
              <a:r>
                <a:rPr lang="zh-CN" altLang="en-US" sz="1200" dirty="0">
                  <a:solidFill>
                    <a:srgbClr val="0000CC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阴道</a:t>
              </a:r>
              <a:endParaRPr lang="zh-CN" altLang="en-US" sz="12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02434" name="Text Box 41"/>
            <p:cNvSpPr txBox="1"/>
            <p:nvPr/>
          </p:nvSpPr>
          <p:spPr>
            <a:xfrm>
              <a:off x="2688" y="3072"/>
              <a:ext cx="404" cy="17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p>
              <a:pPr algn="ctr"/>
              <a:r>
                <a:rPr lang="zh-CN" altLang="en-US" sz="1200" dirty="0">
                  <a:solidFill>
                    <a:srgbClr val="0000CC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小阴唇</a:t>
              </a:r>
              <a:endParaRPr lang="zh-CN" altLang="en-US" sz="1200" dirty="0">
                <a:solidFill>
                  <a:srgbClr val="0000CC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803" y="228917"/>
            <a:ext cx="10564260" cy="554354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2049" y="2114550"/>
            <a:ext cx="7609840" cy="23069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任务一</a:t>
            </a:r>
            <a:endParaRPr lang="zh-CN" altLang="en-US" sz="72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女性生殖系统解剖 </a:t>
            </a:r>
            <a:endParaRPr lang="zh-CN" altLang="en-US" sz="72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93140"/>
            <a:ext cx="10870565" cy="55911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692531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五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女性生殖器官的血管、淋巴及神经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3428" name="Rectangle 6"/>
          <p:cNvSpPr/>
          <p:nvPr/>
        </p:nvSpPr>
        <p:spPr>
          <a:xfrm>
            <a:off x="1200150" y="1630045"/>
            <a:ext cx="3962400" cy="47244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（二）淋巴：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女性生殖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器官具有丰富的淋巴管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和淋巴结，均伴随相应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的血管而行。主要分为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外生殖器淋巴与内生殖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器淋巴两大组。当生殖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器官发生感染和肿瘤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时，往往沿各该部回流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的淋巴管传播，导致相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应淋巴结肿大。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600" b="1" dirty="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26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03429" name="Picture 10" descr="图片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56450" y="1426210"/>
            <a:ext cx="3615055" cy="4724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93140"/>
            <a:ext cx="10870565" cy="55911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692531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五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女性生殖器官的血管、淋巴及神经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4452" name="Rectangle 6"/>
          <p:cNvSpPr/>
          <p:nvPr/>
        </p:nvSpPr>
        <p:spPr>
          <a:xfrm>
            <a:off x="908685" y="1233805"/>
            <a:ext cx="8153400" cy="454152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（三）神经：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支配外生殖器的神经主要为阴部神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经，含有感觉神经纤维和运动神经纤维，与阴部内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动脉并行。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 内生殖器主要由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交感和副交感神经所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支配；另外，子宫平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滑肌有自律活动，完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全切断其神经后仍有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节律性收缩，并能完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成分娩活动。</a:t>
            </a:r>
            <a:r>
              <a:rPr lang="zh-CN" altLang="en-US" sz="2600" b="1" dirty="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26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04453" name="Picture 8" descr="ns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27750" y="2180590"/>
            <a:ext cx="4435475" cy="41535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803" y="228917"/>
            <a:ext cx="10564260" cy="5543549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32049" y="2114550"/>
            <a:ext cx="7609840" cy="23069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任务二</a:t>
            </a:r>
            <a:endParaRPr lang="zh-CN" altLang="en-US" sz="72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r>
              <a:rPr lang="zh-CN" altLang="en-US" sz="72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女性生殖系统生理 </a:t>
            </a:r>
            <a:endParaRPr lang="zh-CN" altLang="en-US" sz="72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93140"/>
            <a:ext cx="10870565" cy="55911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571182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女性一生各阶段的生理特征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7525" name="Rectangle 27"/>
          <p:cNvSpPr/>
          <p:nvPr/>
        </p:nvSpPr>
        <p:spPr>
          <a:xfrm>
            <a:off x="1066165" y="1718945"/>
            <a:ext cx="4876800" cy="3048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（一）新生儿期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</a:pPr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出生后</a:t>
            </a:r>
            <a:r>
              <a:rPr lang="en-US" altLang="zh-CN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周内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</a:pPr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胎儿期：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母体性激素、胎盘激素影响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</a:pPr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出</a:t>
            </a:r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生后：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乳房略大 、少量阴道出血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（激素水平骤降）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107521" name="Picture 28" descr="Samp016"/>
          <p:cNvPicPr>
            <a:picLocks noChangeAspect="1"/>
          </p:cNvPicPr>
          <p:nvPr/>
        </p:nvPicPr>
        <p:blipFill>
          <a:blip r:embed="rId3"/>
          <a:srcRect l="1596" r="1596"/>
          <a:stretch>
            <a:fillRect/>
          </a:stretch>
        </p:blipFill>
        <p:spPr>
          <a:xfrm>
            <a:off x="6598285" y="1197610"/>
            <a:ext cx="3886200" cy="5181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93140"/>
            <a:ext cx="10870565" cy="55911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571182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女性一生各阶段的生理特征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8545" name="Rectangle 8"/>
          <p:cNvSpPr/>
          <p:nvPr/>
        </p:nvSpPr>
        <p:spPr>
          <a:xfrm>
            <a:off x="852170" y="993775"/>
            <a:ext cx="7834630" cy="502602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（二）儿童期</a:t>
            </a:r>
            <a:r>
              <a:rPr lang="zh-CN" altLang="en-US" sz="28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endParaRPr lang="zh-CN" altLang="en-US" sz="2800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altLang="zh-CN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 1.</a:t>
            </a:r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出生</a:t>
            </a:r>
            <a:r>
              <a:rPr lang="en-US" altLang="zh-CN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周至</a:t>
            </a:r>
            <a:r>
              <a:rPr lang="en-US" altLang="zh-CN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12</a:t>
            </a:r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岁的婴幼儿。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altLang="zh-CN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 2.8</a:t>
            </a:r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岁以前</a:t>
            </a:r>
            <a:endParaRPr lang="zh-CN" altLang="en-US" sz="2800" b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体格生长发育很快，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生殖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器幼稚型</a:t>
            </a:r>
            <a:r>
              <a:rPr lang="zh-CN" altLang="en-US" sz="2800" b="1" dirty="0">
                <a:solidFill>
                  <a:srgbClr val="428F09"/>
                </a:solidFill>
                <a:latin typeface="楷体_GB2312" pitchFamily="49" charset="-122"/>
                <a:ea typeface="楷体_GB2312" pitchFamily="49" charset="-122"/>
              </a:rPr>
              <a:t>阴道狭长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；子宫小，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子宫颈长，</a:t>
            </a:r>
            <a:r>
              <a:rPr lang="zh-CN" altLang="en-US" sz="2800" b="1" dirty="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宫体:宫颈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=1:2；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solidFill>
                  <a:srgbClr val="428F09"/>
                </a:solidFill>
                <a:latin typeface="楷体_GB2312" pitchFamily="49" charset="-122"/>
                <a:ea typeface="楷体_GB2312" pitchFamily="49" charset="-122"/>
              </a:rPr>
              <a:t>输卵管弯曲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、细长；</a:t>
            </a:r>
            <a:r>
              <a:rPr lang="zh-CN" altLang="en-US" sz="2800" b="1" dirty="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卵巢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长而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窄，卵泡仅低度发育即萎缩、退化。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altLang="zh-CN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 3.8</a:t>
            </a:r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岁以后</a:t>
            </a:r>
            <a:endParaRPr lang="zh-CN" altLang="en-US" sz="2800" b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    卵巢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有少量卵泡发育，并分泌性激素，但不成熟、不排卵。</a:t>
            </a:r>
            <a:r>
              <a:rPr lang="zh-CN" altLang="en-US" sz="2800" b="1" dirty="0">
                <a:solidFill>
                  <a:srgbClr val="428F09"/>
                </a:solidFill>
                <a:latin typeface="楷体_GB2312" pitchFamily="49" charset="-122"/>
                <a:ea typeface="楷体_GB2312" pitchFamily="49" charset="-122"/>
              </a:rPr>
              <a:t>乳房和内外生殖器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开始发育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，</a:t>
            </a:r>
            <a:r>
              <a:rPr lang="zh-CN" altLang="en-US" sz="2800" b="1" dirty="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女性特征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开始出现。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3" name="图片 2" descr="66600353d68b7_80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6365" y="1369060"/>
            <a:ext cx="2476500" cy="32861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93140"/>
            <a:ext cx="10870565" cy="55911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571182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女性一生各阶段的生理特征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9571" name="Rectangle 10"/>
          <p:cNvSpPr/>
          <p:nvPr/>
        </p:nvSpPr>
        <p:spPr>
          <a:xfrm>
            <a:off x="661035" y="1312545"/>
            <a:ext cx="8153400" cy="4953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（三）青春期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从月经初潮至生殖器官逐渐发育成熟的时期 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世界卫生组织规定青春期为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10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19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岁。 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</a:pPr>
            <a:r>
              <a:rPr lang="zh-CN" altLang="en-US" sz="2800" b="1" dirty="0">
                <a:solidFill>
                  <a:srgbClr val="FF6600"/>
                </a:solidFill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生理特点</a:t>
            </a:r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：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全身发育迅速（体格生长迅速）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  <a:sym typeface="Monotype Sorts" pitchFamily="2" charset="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            第一性征明显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  <a:sym typeface="Monotype Sorts" pitchFamily="2" charset="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            第二性征形成 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  <a:sym typeface="Monotype Sorts" pitchFamily="2" charset="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            月经来潮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  <a:sym typeface="Monotype Sorts" pitchFamily="2" charset="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      青春期激素水平的变化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  <a:sym typeface="Monotype Sorts" pitchFamily="2" charset="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solidFill>
                  <a:srgbClr val="428F09"/>
                </a:solidFill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月经来潮是青春期开始的重要标志</a:t>
            </a:r>
            <a:r>
              <a:rPr lang="zh-CN" altLang="en-US" sz="2600" b="1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endParaRPr lang="zh-CN" altLang="en-US" sz="2600" b="1" dirty="0">
              <a:solidFill>
                <a:srgbClr val="428F09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</a:pPr>
            <a:endParaRPr lang="zh-CN" altLang="en-US" sz="2600" b="1" dirty="0">
              <a:solidFill>
                <a:srgbClr val="428F09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09569" name="Picture 16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4225" y="2742565"/>
            <a:ext cx="2398395" cy="320103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93140"/>
            <a:ext cx="10870565" cy="55911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571182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女性一生各阶段的生理特征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11619" name="Rectangle 8"/>
          <p:cNvSpPr/>
          <p:nvPr/>
        </p:nvSpPr>
        <p:spPr>
          <a:xfrm>
            <a:off x="1290955" y="1219200"/>
            <a:ext cx="4953000" cy="4419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（四）性成熟期</a:t>
            </a:r>
            <a:r>
              <a:rPr lang="zh-CN" altLang="en-US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zh-CN" altLang="en-US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生育期）</a:t>
            </a:r>
            <a:endParaRPr lang="zh-CN" altLang="en-US" sz="28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一般从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18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岁开始，历时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30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年左右。 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</a:pPr>
            <a:r>
              <a:rPr lang="zh-CN" altLang="en-US" sz="2800" b="1" dirty="0">
                <a:solidFill>
                  <a:srgbClr val="FF6600"/>
                </a:solidFill>
                <a:latin typeface="楷体_GB2312" pitchFamily="49" charset="-122"/>
                <a:ea typeface="楷体_GB2312" pitchFamily="49" charset="-122"/>
              </a:rPr>
              <a:t>生理特点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：</a:t>
            </a:r>
            <a:r>
              <a:rPr lang="zh-CN" altLang="en-US" sz="2800" dirty="0"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  </a:t>
            </a:r>
            <a:endParaRPr lang="zh-CN" altLang="en-US" sz="2800" dirty="0">
              <a:latin typeface="楷体_GB2312" pitchFamily="49" charset="-122"/>
              <a:ea typeface="楷体_GB2312" pitchFamily="49" charset="-122"/>
              <a:sym typeface="Monotype Sorts" pitchFamily="2" charset="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    生育功能最旺盛,卵巢功能成熟并分泌性激素,已建立规律的周期性排卵。生殖器官各部和乳房都有不同程度的周期性改变。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  <a:sym typeface="Monotype Sorts" pitchFamily="2" charset="2"/>
            </a:endParaRPr>
          </a:p>
        </p:txBody>
      </p:sp>
      <p:pic>
        <p:nvPicPr>
          <p:cNvPr id="111621" name="Picture 11" descr="2004070722264689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77250" y="1219200"/>
            <a:ext cx="1734185" cy="504761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93140"/>
            <a:ext cx="10870565" cy="55911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571182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女性一生各阶段的生理特征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13668" name="Rectangle 7"/>
          <p:cNvSpPr/>
          <p:nvPr/>
        </p:nvSpPr>
        <p:spPr>
          <a:xfrm>
            <a:off x="984885" y="1676400"/>
            <a:ext cx="7467600" cy="5181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（五）围绝经期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围绝经期是妇女卵巢功能逐渐衰退，由性成熟期进入老年期的一个过渡阶段，始于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40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岁，短则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1-2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年，长则历时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10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～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20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年；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分为三个阶段：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  <a:sym typeface="Monotype Sorts" pitchFamily="2" charset="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    </a:t>
            </a:r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绝经前期</a:t>
            </a:r>
            <a:endParaRPr lang="zh-CN" altLang="en-US" sz="2800" b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  <a:sym typeface="Monotype Sorts" pitchFamily="2" charset="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    </a:t>
            </a:r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绝经期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（平均绝经年龄49.5岁） 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  <a:sym typeface="Monotype Sorts" pitchFamily="2" charset="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    绝经后期</a:t>
            </a:r>
            <a:endParaRPr lang="zh-CN" altLang="en-US" sz="2800" b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  <a:sym typeface="Monotype Sorts" pitchFamily="2" charset="2"/>
            </a:endParaRPr>
          </a:p>
        </p:txBody>
      </p:sp>
      <p:pic>
        <p:nvPicPr>
          <p:cNvPr id="113665" name="Picture 8" descr="2004081222302098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58480" y="3429000"/>
            <a:ext cx="2743200" cy="2492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93140"/>
            <a:ext cx="10870565" cy="55911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571182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女性一生各阶段的生理特征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14692" name="Rectangle 8"/>
          <p:cNvSpPr/>
          <p:nvPr/>
        </p:nvSpPr>
        <p:spPr>
          <a:xfrm>
            <a:off x="901700" y="2188845"/>
            <a:ext cx="8153400" cy="32004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（六）老年期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   60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岁以后的妇女即进入老年期。 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solidFill>
                  <a:srgbClr val="FF6600"/>
                </a:solidFill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生理特点</a:t>
            </a:r>
            <a:r>
              <a:rPr lang="zh-CN" altLang="en-US" sz="2800" b="1" dirty="0">
                <a:solidFill>
                  <a:schemeClr val="accent1"/>
                </a:solidFill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：</a:t>
            </a:r>
            <a:endParaRPr lang="zh-CN" altLang="en-US" sz="2800" b="1" dirty="0">
              <a:solidFill>
                <a:schemeClr val="accent1"/>
              </a:solidFill>
              <a:latin typeface="楷体_GB2312" pitchFamily="49" charset="-122"/>
              <a:ea typeface="楷体_GB2312" pitchFamily="49" charset="-122"/>
              <a:sym typeface="Monotype Sorts" pitchFamily="2" charset="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    卵巢功能衰竭，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E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水平低落，生殖器官萎缩，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  <a:sym typeface="Monotype Sorts" pitchFamily="2" charset="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骨代谢异常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---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骨质疏松易致骨折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,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机体老化，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心血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管及其他器官也易发生疾病。</a:t>
            </a:r>
            <a:endParaRPr lang="zh-CN" altLang="en-US" sz="30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14693" name="Picture 10" descr="2004060121552353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55100" y="3845560"/>
            <a:ext cx="2184400" cy="2476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93140"/>
            <a:ext cx="10870565" cy="55911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530733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月经及月经期的临床表现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28005" name="Picture 21" descr="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7140" y="1295400"/>
            <a:ext cx="6934200" cy="4800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93140"/>
            <a:ext cx="10870565" cy="55911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176149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骨盆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50184" name="Picture 18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86705" y="1543050"/>
            <a:ext cx="5765165" cy="41103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182" name="Rectangle 16"/>
          <p:cNvSpPr/>
          <p:nvPr/>
        </p:nvSpPr>
        <p:spPr>
          <a:xfrm>
            <a:off x="609600" y="2163763"/>
            <a:ext cx="4724400" cy="5794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（一）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楷体_GB2312" pitchFamily="49" charset="-122"/>
              </a:rPr>
              <a:t>骨盆的组成与分界</a:t>
            </a:r>
            <a:endParaRPr lang="en-US" altLang="zh-CN" sz="3200" b="1" dirty="0">
              <a:solidFill>
                <a:srgbClr val="3366FF"/>
              </a:solidFill>
              <a:latin typeface="Arial" panose="020B0604020202020204" pitchFamily="34" charset="0"/>
            </a:endParaRPr>
          </a:p>
        </p:txBody>
      </p:sp>
      <p:sp>
        <p:nvSpPr>
          <p:cNvPr id="50183" name="Rectangle 17"/>
          <p:cNvSpPr/>
          <p:nvPr/>
        </p:nvSpPr>
        <p:spPr>
          <a:xfrm>
            <a:off x="1088390" y="2895600"/>
            <a:ext cx="3864610" cy="312547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altLang="zh-CN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 1.</a:t>
            </a:r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骨盆的骨骼</a:t>
            </a:r>
            <a:endParaRPr lang="zh-CN" altLang="en-US" sz="2800" b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 骨盆由骶骨、尾骨、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左右两块髋骨组成；每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块髋骨又由髂骨、坐骨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及耻骨融合而成。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93140"/>
            <a:ext cx="10870565" cy="55911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530733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月经及月经期的临床表现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29025" name="Picture 2" descr="卵巢子宫内膜周期变化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5800" y="1484313"/>
            <a:ext cx="8280400" cy="46085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93140"/>
            <a:ext cx="10870565" cy="55911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530733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二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月经及月经期的临床表现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30050" name="文本框 4"/>
          <p:cNvSpPr txBox="1"/>
          <p:nvPr/>
        </p:nvSpPr>
        <p:spPr>
          <a:xfrm>
            <a:off x="2165033" y="1660525"/>
            <a:ext cx="7861300" cy="35369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月经是伴随着卵巢周期而出现的周期性的子宫内膜脱落出血。月经的成分主要包含了血液、子宫内膜碎片以及脱落的阴道上皮细胞。正常情况下，女性来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一次的月经量大概在20-80ml左右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，经期</a:t>
            </a:r>
            <a:r>
              <a:rPr lang="zh-CN" altLang="en-US" sz="28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一般是3-7天左右，周期在28－30天左右，月经的颜色为暗红色。而且月经血是不凝固的</a:t>
            </a:r>
            <a:r>
              <a:rPr lang="zh-CN" altLang="en-US" sz="2800" dirty="0">
                <a:latin typeface="Arial" panose="020B0604020202020204" pitchFamily="34" charset="0"/>
                <a:ea typeface="宋体" panose="02010600030101010101" pitchFamily="2" charset="-122"/>
              </a:rPr>
              <a:t>，但是也有特殊情况，如果是出血量特别大或者是速度特别快的情况下，也可能会有一些小的血块。</a:t>
            </a:r>
            <a:endParaRPr lang="zh-CN" altLang="en-US" sz="2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93140"/>
            <a:ext cx="10870565" cy="55911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505777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卵巢功能及周期性变化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503170" y="1302385"/>
            <a:ext cx="6448425" cy="4591708"/>
            <a:chOff x="1179" y="2288"/>
            <a:chExt cx="8695" cy="6872"/>
          </a:xfrm>
        </p:grpSpPr>
        <p:sp>
          <p:nvSpPr>
            <p:cNvPr id="116741" name="Text Box 22"/>
            <p:cNvSpPr txBox="1"/>
            <p:nvPr/>
          </p:nvSpPr>
          <p:spPr>
            <a:xfrm>
              <a:off x="1179" y="2288"/>
              <a:ext cx="7150" cy="781"/>
            </a:xfrm>
            <a:prstGeom prst="rect">
              <a:avLst/>
            </a:prstGeom>
            <a:noFill/>
            <a:ln w="9525" cap="flat" cmpd="sng">
              <a:solidFill>
                <a:schemeClr val="bg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t" anchorCtr="0">
              <a:spAutoFit/>
            </a:bodyPr>
            <a:p>
              <a:pPr>
                <a:spcBef>
                  <a:spcPct val="50000"/>
                </a:spcBef>
              </a:pPr>
              <a:r>
                <a:rPr lang="en-US" altLang="zh-CN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  1.</a:t>
              </a:r>
              <a:r>
                <a:rPr lang="zh-CN" altLang="en-US" sz="2800" b="1" dirty="0">
                  <a:solidFill>
                    <a:srgbClr val="FF0000"/>
                  </a:solidFill>
                  <a:latin typeface="Comic Sans MS" panose="030F0702030302020204" pitchFamily="66" charset="0"/>
                  <a:ea typeface="楷体_GB2312" pitchFamily="49" charset="-122"/>
                </a:rPr>
                <a:t>产生并排出卵子</a:t>
              </a:r>
              <a:endParaRPr lang="zh-CN" altLang="en-US" sz="2800" b="1" dirty="0">
                <a:solidFill>
                  <a:srgbClr val="FF0000"/>
                </a:solidFill>
                <a:latin typeface="Comic Sans MS" panose="030F0702030302020204" pitchFamily="66" charset="0"/>
                <a:ea typeface="楷体_GB2312" pitchFamily="49" charset="-122"/>
              </a:endParaRPr>
            </a:p>
          </p:txBody>
        </p:sp>
        <p:sp>
          <p:nvSpPr>
            <p:cNvPr id="116740" name="Text Box 21"/>
            <p:cNvSpPr txBox="1"/>
            <p:nvPr/>
          </p:nvSpPr>
          <p:spPr>
            <a:xfrm>
              <a:off x="1714" y="3560"/>
              <a:ext cx="6615" cy="78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eaLnBrk="0" hangingPunct="0"/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（</a:t>
              </a:r>
              <a:r>
                <a:rPr lang="en-US" altLang="zh-CN" sz="2800" b="1" dirty="0">
                  <a:latin typeface="楷体_GB2312" pitchFamily="49" charset="-122"/>
                  <a:ea typeface="楷体_GB2312" pitchFamily="49" charset="-122"/>
                </a:rPr>
                <a:t>1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）卵泡的发育及成熟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</p:txBody>
        </p:sp>
        <p:sp>
          <p:nvSpPr>
            <p:cNvPr id="159769" name="Text Box 25"/>
            <p:cNvSpPr txBox="1">
              <a:spLocks noChangeArrowheads="1"/>
            </p:cNvSpPr>
            <p:nvPr/>
          </p:nvSpPr>
          <p:spPr bwMode="auto">
            <a:xfrm>
              <a:off x="1179" y="4689"/>
              <a:ext cx="8280" cy="1618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>
              <a:spAutoFit/>
            </a:bodyPr>
            <a:p>
              <a:pPr marR="0" defTabSz="914400" eaLnBrk="0" hangingPunct="0">
                <a:lnSpc>
                  <a:spcPct val="115000"/>
                </a:lnSpc>
                <a:buClrTx/>
                <a:buSzTx/>
                <a:buFontTx/>
                <a:buNone/>
                <a:defRPr/>
              </a:pPr>
              <a:r>
                <a:rPr kumimoji="0" lang="zh-CN" altLang="en-US" sz="2800" b="1" kern="1200" cap="none" spc="0" normalizeH="0" baseline="0" noProof="0">
                  <a:latin typeface="楷体_GB2312" pitchFamily="49" charset="-122"/>
                  <a:ea typeface="楷体_GB2312" pitchFamily="49" charset="-122"/>
                  <a:cs typeface="+mn-cs"/>
                </a:rPr>
                <a:t>（</a:t>
              </a:r>
              <a:r>
                <a:rPr kumimoji="0" lang="en-US" altLang="zh-CN" sz="2800" b="1" kern="1200" cap="none" spc="0" normalizeH="0" baseline="0" noProof="0">
                  <a:latin typeface="楷体_GB2312" pitchFamily="49" charset="-122"/>
                  <a:ea typeface="楷体_GB2312" pitchFamily="49" charset="-122"/>
                  <a:cs typeface="+mn-cs"/>
                </a:rPr>
                <a:t>2</a:t>
              </a:r>
              <a:r>
                <a:rPr kumimoji="0" lang="zh-CN" altLang="en-US" sz="2800" b="1" kern="1200" cap="none" spc="0" normalizeH="0" baseline="0" noProof="0">
                  <a:latin typeface="楷体_GB2312" pitchFamily="49" charset="-122"/>
                  <a:ea typeface="楷体_GB2312" pitchFamily="49" charset="-122"/>
                  <a:cs typeface="+mn-cs"/>
                </a:rPr>
                <a:t>）排卵</a:t>
              </a:r>
              <a:endParaRPr kumimoji="0" lang="zh-CN" altLang="en-US" sz="2800" b="1" kern="1200" cap="none" spc="0" normalizeH="0" baseline="0" noProof="0">
                <a:latin typeface="楷体_GB2312" pitchFamily="49" charset="-122"/>
                <a:ea typeface="楷体_GB2312" pitchFamily="49" charset="-122"/>
                <a:cs typeface="+mn-cs"/>
              </a:endParaRPr>
            </a:p>
            <a:p>
              <a:pPr marR="0" defTabSz="914400" eaLnBrk="0" hangingPunct="0">
                <a:lnSpc>
                  <a:spcPct val="115000"/>
                </a:lnSpc>
                <a:buClrTx/>
                <a:buSzTx/>
                <a:buFontTx/>
                <a:buNone/>
                <a:defRPr/>
              </a:pPr>
              <a:r>
                <a:rPr kumimoji="0" lang="zh-CN" altLang="en-US" sz="2800" kern="1200" cap="none" spc="0" normalizeH="0" baseline="0" noProof="0">
                  <a:effectLst>
                    <a:outerShdw blurRad="38100" dist="38100" dir="2700000" algn="tl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  <a:cs typeface="+mn-cs"/>
                </a:rPr>
                <a:t>  </a:t>
              </a:r>
              <a:r>
                <a:rPr kumimoji="0" lang="zh-CN" altLang="en-US" sz="2800" b="1" kern="1200" cap="none" spc="0" normalizeH="0" baseline="0" noProof="0">
                  <a:solidFill>
                    <a:srgbClr val="000099"/>
                  </a:solidFill>
                  <a:latin typeface="楷体_GB2312" pitchFamily="49" charset="-122"/>
                  <a:ea typeface="楷体_GB2312" pitchFamily="49" charset="-122"/>
                  <a:cs typeface="+mn-cs"/>
                </a:rPr>
                <a:t>时间</a:t>
              </a:r>
              <a:r>
                <a:rPr kumimoji="0" lang="en-US" altLang="zh-CN" sz="2800" b="1" kern="1200" cap="none" spc="0" normalizeH="0" baseline="0" noProof="0">
                  <a:solidFill>
                    <a:schemeClr val="hlink"/>
                  </a:solidFill>
                  <a:latin typeface="楷体_GB2312" pitchFamily="49" charset="-122"/>
                  <a:ea typeface="楷体_GB2312" pitchFamily="49" charset="-122"/>
                  <a:cs typeface="+mn-cs"/>
                </a:rPr>
                <a:t>:</a:t>
              </a:r>
              <a:r>
                <a:rPr kumimoji="0" lang="zh-CN" altLang="en-US" sz="2800" b="1" kern="1200" cap="none" spc="0" normalizeH="0" baseline="0" noProof="0">
                  <a:solidFill>
                    <a:schemeClr val="hlink"/>
                  </a:solidFill>
                  <a:latin typeface="楷体_GB2312" pitchFamily="49" charset="-122"/>
                  <a:ea typeface="楷体_GB2312" pitchFamily="49" charset="-122"/>
                  <a:cs typeface="+mn-cs"/>
                </a:rPr>
                <a:t>下次月经前</a:t>
              </a:r>
              <a:r>
                <a:rPr kumimoji="0" lang="en-US" altLang="zh-CN" sz="2800" b="1" kern="1200" cap="none" spc="0" normalizeH="0" baseline="0" noProof="0">
                  <a:solidFill>
                    <a:schemeClr val="hlink"/>
                  </a:solidFill>
                  <a:latin typeface="楷体_GB2312" pitchFamily="49" charset="-122"/>
                  <a:ea typeface="楷体_GB2312" pitchFamily="49" charset="-122"/>
                  <a:cs typeface="+mn-cs"/>
                </a:rPr>
                <a:t>14</a:t>
              </a:r>
              <a:r>
                <a:rPr kumimoji="0" lang="zh-CN" altLang="en-US" sz="2800" b="1" kern="1200" cap="none" spc="0" normalizeH="0" baseline="0" noProof="0">
                  <a:solidFill>
                    <a:schemeClr val="hlink"/>
                  </a:solidFill>
                  <a:latin typeface="楷体_GB2312" pitchFamily="49" charset="-122"/>
                  <a:ea typeface="楷体_GB2312" pitchFamily="49" charset="-122"/>
                  <a:cs typeface="+mn-cs"/>
                </a:rPr>
                <a:t>日。</a:t>
              </a:r>
              <a:endParaRPr kumimoji="0" lang="zh-CN" altLang="en-US" sz="2800" b="1" kern="1200" cap="none" spc="0" normalizeH="0" baseline="0" noProof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  <a:cs typeface="+mn-cs"/>
              </a:endParaRPr>
            </a:p>
          </p:txBody>
        </p:sp>
        <p:sp>
          <p:nvSpPr>
            <p:cNvPr id="116742" name="Text Box 23"/>
            <p:cNvSpPr txBox="1"/>
            <p:nvPr/>
          </p:nvSpPr>
          <p:spPr>
            <a:xfrm>
              <a:off x="1714" y="6993"/>
              <a:ext cx="8160" cy="216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p>
              <a:pPr eaLnBrk="0" hangingPunct="0">
                <a:lnSpc>
                  <a:spcPct val="115000"/>
                </a:lnSpc>
              </a:pPr>
              <a:r>
                <a:rPr lang="en-US" altLang="zh-CN" sz="2800" dirty="0"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（</a:t>
              </a:r>
              <a:r>
                <a:rPr lang="en-US" altLang="zh-CN" sz="2800" b="1" dirty="0">
                  <a:latin typeface="楷体_GB2312" pitchFamily="49" charset="-122"/>
                  <a:ea typeface="楷体_GB2312" pitchFamily="49" charset="-122"/>
                </a:rPr>
                <a:t>3</a:t>
              </a:r>
              <a:r>
                <a:rPr lang="zh-CN" altLang="en-US" sz="2800" b="1" dirty="0">
                  <a:latin typeface="楷体_GB2312" pitchFamily="49" charset="-122"/>
                  <a:ea typeface="楷体_GB2312" pitchFamily="49" charset="-122"/>
                </a:rPr>
                <a:t>）黄体形成及退化</a:t>
              </a:r>
              <a:endParaRPr lang="zh-CN" altLang="en-US" sz="2800" b="1" dirty="0">
                <a:latin typeface="楷体_GB2312" pitchFamily="49" charset="-122"/>
                <a:ea typeface="楷体_GB2312" pitchFamily="49" charset="-122"/>
              </a:endParaRPr>
            </a:p>
            <a:p>
              <a:r>
                <a:rPr lang="zh-CN" altLang="en-US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排卵后</a:t>
              </a:r>
              <a:r>
                <a:rPr lang="en-US" altLang="zh-CN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7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～</a:t>
              </a:r>
              <a:r>
                <a:rPr lang="en-US" altLang="zh-CN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8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日达高峰，</a:t>
              </a:r>
              <a:r>
                <a:rPr lang="en-US" altLang="zh-CN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14</a:t>
              </a:r>
              <a:r>
                <a:rPr lang="zh-CN" altLang="en-US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</a:rPr>
                <a:t>日左右萎缩。</a:t>
              </a:r>
              <a:endPara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93140"/>
            <a:ext cx="10870565" cy="55911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505777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卵巢功能及周期性变化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21858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3588" y="1419225"/>
            <a:ext cx="7923212" cy="4311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93140"/>
            <a:ext cx="10870565" cy="55911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505777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卵巢功能及周期性变化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23908" name="Rectangle 9"/>
          <p:cNvSpPr/>
          <p:nvPr/>
        </p:nvSpPr>
        <p:spPr>
          <a:xfrm>
            <a:off x="1505585" y="1692910"/>
            <a:ext cx="7772400" cy="4191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(1)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甾体激素（属于类固醇激素）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雌激素：由颗粒细胞、卵泡内膜细胞、         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        颗粒黄体细胞产生。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孕激素 ：由黄体颗粒细胞产生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雄激素（少量）：由卵巢门细胞产生。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(2)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多肽激素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　 松弛素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　 制卵泡素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3907" name="Rectangle 7"/>
          <p:cNvSpPr/>
          <p:nvPr/>
        </p:nvSpPr>
        <p:spPr>
          <a:xfrm>
            <a:off x="1102360" y="1059180"/>
            <a:ext cx="3959225" cy="63373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卵巢分泌的激素</a:t>
            </a:r>
            <a:endParaRPr lang="zh-CN" altLang="en-US" sz="39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93140"/>
            <a:ext cx="10870565" cy="55911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505777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卵巢功能及周期性变化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24931" name="Rectangle 8"/>
          <p:cNvSpPr/>
          <p:nvPr/>
        </p:nvSpPr>
        <p:spPr>
          <a:xfrm>
            <a:off x="1638935" y="1600200"/>
            <a:ext cx="8915400" cy="3810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部位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         </a:t>
            </a:r>
            <a:r>
              <a:rPr lang="zh-CN" altLang="en-US" sz="2400" b="1" dirty="0">
                <a:solidFill>
                  <a:srgbClr val="FF6600"/>
                </a:solidFill>
                <a:latin typeface="楷体_GB2312" pitchFamily="49" charset="-122"/>
                <a:ea typeface="楷体_GB2312" pitchFamily="49" charset="-122"/>
              </a:rPr>
              <a:t>雌激素（Ｅ）        孕激素（Ｐ）</a:t>
            </a:r>
            <a:endParaRPr lang="zh-CN" altLang="en-US" sz="2400" b="1" dirty="0">
              <a:solidFill>
                <a:srgbClr val="FF66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400" b="1" dirty="0">
                <a:solidFill>
                  <a:schemeClr val="hlink"/>
                </a:solidFill>
                <a:latin typeface="楷体_GB2312" pitchFamily="49" charset="-122"/>
                <a:ea typeface="楷体_GB2312" pitchFamily="49" charset="-122"/>
              </a:rPr>
              <a:t>子宫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       促进子宫发育，      使子宫肌松弛，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           提高子宫肌对缩宫    降低子宫肌对缩宫素的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           素的敏感性          敏感性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           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子宫内膜增生 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       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增生期内膜变为分泌期 </a:t>
            </a:r>
            <a:endParaRPr lang="zh-CN" altLang="en-US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       宫颈粘液分泌量    宫颈粘液减少、变稠</a:t>
            </a:r>
            <a:endParaRPr lang="zh-CN" altLang="en-US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           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增多，质变稀薄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4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输卵管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     促进输卵管发育，    抑制输卵管蠕动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           增强其蠕动，利于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           孕卵输送</a:t>
            </a:r>
            <a:endParaRPr lang="zh-CN" altLang="en-US" sz="19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93140"/>
            <a:ext cx="10870565" cy="55911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505777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三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卵巢功能及周期性变化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aphicFrame>
        <p:nvGraphicFramePr>
          <p:cNvPr id="1158200" name="内容占位符 1158199"/>
          <p:cNvGraphicFramePr/>
          <p:nvPr>
            <p:ph sz="half" idx="2"/>
          </p:nvPr>
        </p:nvGraphicFramePr>
        <p:xfrm>
          <a:off x="1116013" y="765175"/>
          <a:ext cx="7777163" cy="5849938"/>
        </p:xfrm>
        <a:graphic>
          <a:graphicData uri="http://schemas.openxmlformats.org/drawingml/2006/table">
            <a:tbl>
              <a:tblPr/>
              <a:tblGrid>
                <a:gridCol w="909638"/>
                <a:gridCol w="1976437"/>
                <a:gridCol w="2505075"/>
                <a:gridCol w="2386013"/>
              </a:tblGrid>
              <a:tr h="395288">
                <a:tc rowSpan="3"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lnSpc>
                          <a:spcPct val="85000"/>
                        </a:lnSpc>
                        <a:buNone/>
                      </a:pPr>
                      <a:r>
                        <a:rPr lang="zh-CN" altLang="en-US" sz="2400" b="1" dirty="0">
                          <a:ea typeface="楷体_GB2312" pitchFamily="49" charset="-122"/>
                        </a:rPr>
                        <a:t>　协</a:t>
                      </a:r>
                      <a:endParaRPr lang="zh-CN" altLang="en-US" sz="2400" b="1" dirty="0">
                        <a:ea typeface="楷体_GB2312" pitchFamily="49" charset="-122"/>
                      </a:endParaRPr>
                    </a:p>
                    <a:p>
                      <a:pPr marL="0" lvl="0" indent="0" algn="ctr">
                        <a:lnSpc>
                          <a:spcPct val="85000"/>
                        </a:lnSpc>
                        <a:buNone/>
                      </a:pPr>
                      <a:r>
                        <a:rPr lang="zh-CN" altLang="en-US" sz="2400" b="1" dirty="0">
                          <a:ea typeface="楷体_GB2312" pitchFamily="49" charset="-122"/>
                        </a:rPr>
                        <a:t>　同</a:t>
                      </a:r>
                      <a:endParaRPr lang="zh-CN" altLang="en-US" sz="2400" b="1" dirty="0">
                        <a:ea typeface="楷体_GB2312" pitchFamily="49" charset="-122"/>
                      </a:endParaRPr>
                    </a:p>
                    <a:p>
                      <a:pPr marL="0" lvl="0" indent="0" algn="ctr">
                        <a:lnSpc>
                          <a:spcPct val="85000"/>
                        </a:lnSpc>
                        <a:buNone/>
                      </a:pPr>
                      <a:r>
                        <a:rPr lang="zh-CN" altLang="en-US" sz="2400" b="1" dirty="0">
                          <a:ea typeface="楷体_GB2312" pitchFamily="49" charset="-122"/>
                        </a:rPr>
                        <a:t>　作</a:t>
                      </a:r>
                      <a:endParaRPr lang="zh-CN" altLang="en-US" sz="2400" b="1" dirty="0">
                        <a:ea typeface="楷体_GB2312" pitchFamily="49" charset="-122"/>
                      </a:endParaRPr>
                    </a:p>
                    <a:p>
                      <a:pPr marL="0" lvl="0" indent="0" algn="ctr">
                        <a:lnSpc>
                          <a:spcPct val="85000"/>
                        </a:lnSpc>
                        <a:buNone/>
                      </a:pPr>
                      <a:r>
                        <a:rPr lang="zh-CN" altLang="en-US" sz="2400" b="1" dirty="0">
                          <a:ea typeface="楷体_GB2312" pitchFamily="49" charset="-122"/>
                        </a:rPr>
                        <a:t>　用</a:t>
                      </a:r>
                      <a:endParaRPr lang="zh-CN" altLang="en-US" sz="2400" b="1" dirty="0">
                        <a:ea typeface="楷体_GB2312" pitchFamily="49" charset="-122"/>
                      </a:endParaRPr>
                    </a:p>
                  </a:txBody>
                  <a:tcPr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CC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b="1" dirty="0">
                        <a:ea typeface="楷体_GB2312" pitchFamily="49" charset="-122"/>
                      </a:endParaRPr>
                    </a:p>
                  </a:txBody>
                  <a:tcPr>
                    <a:lnL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ea typeface="楷体_GB2312" pitchFamily="49" charset="-122"/>
                        </a:rPr>
                        <a:t>雌激素</a:t>
                      </a:r>
                      <a:endParaRPr lang="zh-CN" altLang="en-US" sz="2400" b="1" dirty="0">
                        <a:ea typeface="楷体_GB2312" pitchFamily="49" charset="-122"/>
                      </a:endParaRPr>
                    </a:p>
                  </a:txBody>
                  <a:tcPr>
                    <a:lnL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ea typeface="楷体_GB2312" pitchFamily="49" charset="-122"/>
                        </a:rPr>
                        <a:t>孕激素</a:t>
                      </a:r>
                      <a:endParaRPr lang="zh-CN" altLang="en-US" sz="2400" b="1" dirty="0">
                        <a:ea typeface="楷体_GB2312" pitchFamily="49" charset="-122"/>
                      </a:endParaRPr>
                    </a:p>
                  </a:txBody>
                  <a:tcPr>
                    <a:lnL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50000"/>
                      </a:srgbClr>
                    </a:solidFill>
                  </a:tcPr>
                </a:tc>
              </a:tr>
              <a:tr h="395287"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ea typeface="楷体_GB2312" pitchFamily="49" charset="-122"/>
                        </a:rPr>
                        <a:t>子宫内膜</a:t>
                      </a:r>
                      <a:endParaRPr lang="zh-CN" altLang="en-US" sz="2400" b="1" dirty="0">
                        <a:ea typeface="楷体_GB2312" pitchFamily="49" charset="-122"/>
                      </a:endParaRPr>
                    </a:p>
                  </a:txBody>
                  <a:tcPr anchor="ctr" anchorCtr="1">
                    <a:lnL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ea typeface="楷体_GB2312" pitchFamily="49" charset="-122"/>
                        </a:rPr>
                        <a:t>增生期</a:t>
                      </a:r>
                      <a:endParaRPr lang="zh-CN" altLang="en-US" sz="2400" b="1" dirty="0">
                        <a:ea typeface="楷体_GB2312" pitchFamily="49" charset="-122"/>
                      </a:endParaRPr>
                    </a:p>
                  </a:txBody>
                  <a:tcPr anchor="ctr" anchorCtr="1">
                    <a:lnL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ea typeface="楷体_GB2312" pitchFamily="49" charset="-122"/>
                        </a:rPr>
                        <a:t>分泌期</a:t>
                      </a:r>
                      <a:endParaRPr lang="zh-CN" altLang="en-US" sz="2400" b="1" dirty="0">
                        <a:ea typeface="楷体_GB2312" pitchFamily="49" charset="-122"/>
                      </a:endParaRPr>
                    </a:p>
                  </a:txBody>
                  <a:tcPr anchor="ctr" anchorCtr="1">
                    <a:lnL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50000"/>
                      </a:srgbClr>
                    </a:solidFill>
                  </a:tcPr>
                </a:tc>
              </a:tr>
              <a:tr h="515938"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ea typeface="楷体_GB2312" pitchFamily="49" charset="-122"/>
                        </a:rPr>
                        <a:t>乳房</a:t>
                      </a:r>
                      <a:endParaRPr lang="zh-CN" altLang="en-US" sz="2400" b="1" dirty="0">
                        <a:ea typeface="楷体_GB2312" pitchFamily="49" charset="-122"/>
                      </a:endParaRPr>
                    </a:p>
                  </a:txBody>
                  <a:tcPr anchor="ctr" anchorCtr="1">
                    <a:lnL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ea typeface="楷体_GB2312" pitchFamily="49" charset="-122"/>
                        </a:rPr>
                        <a:t>乳腺管增生</a:t>
                      </a:r>
                      <a:endParaRPr lang="zh-CN" altLang="en-US" sz="2400" b="1" dirty="0">
                        <a:ea typeface="楷体_GB2312" pitchFamily="49" charset="-122"/>
                      </a:endParaRPr>
                    </a:p>
                  </a:txBody>
                  <a:tcPr anchor="ctr" anchorCtr="1">
                    <a:lnL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ea typeface="楷体_GB2312" pitchFamily="49" charset="-122"/>
                        </a:rPr>
                        <a:t>乳腺泡增生</a:t>
                      </a:r>
                      <a:endParaRPr lang="zh-CN" altLang="en-US" sz="2400" b="1" dirty="0">
                        <a:ea typeface="楷体_GB2312" pitchFamily="49" charset="-122"/>
                      </a:endParaRPr>
                    </a:p>
                  </a:txBody>
                  <a:tcPr anchor="ctr" anchorCtr="1">
                    <a:lnL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50000"/>
                      </a:srgbClr>
                    </a:solidFill>
                  </a:tcPr>
                </a:tc>
              </a:tr>
              <a:tr h="395287">
                <a:tc rowSpan="5"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ea typeface="楷体_GB2312" pitchFamily="49" charset="-122"/>
                        </a:rPr>
                        <a:t>　拮</a:t>
                      </a:r>
                      <a:endParaRPr lang="zh-CN" altLang="en-US" sz="2400" b="1" dirty="0">
                        <a:ea typeface="楷体_GB2312" pitchFamily="49" charset="-122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ea typeface="楷体_GB2312" pitchFamily="49" charset="-122"/>
                        </a:rPr>
                        <a:t>　抗</a:t>
                      </a:r>
                      <a:endParaRPr lang="zh-CN" altLang="en-US" sz="2400" b="1" dirty="0">
                        <a:ea typeface="楷体_GB2312" pitchFamily="49" charset="-122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ea typeface="楷体_GB2312" pitchFamily="49" charset="-122"/>
                        </a:rPr>
                        <a:t>　作</a:t>
                      </a:r>
                      <a:endParaRPr lang="zh-CN" altLang="en-US" sz="2400" b="1" dirty="0">
                        <a:ea typeface="楷体_GB2312" pitchFamily="49" charset="-122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ea typeface="楷体_GB2312" pitchFamily="49" charset="-122"/>
                        </a:rPr>
                        <a:t>　用</a:t>
                      </a:r>
                      <a:endParaRPr lang="zh-CN" altLang="en-US" sz="2400" b="1" dirty="0">
                        <a:ea typeface="楷体_GB2312" pitchFamily="49" charset="-122"/>
                      </a:endParaRPr>
                    </a:p>
                  </a:txBody>
                  <a:tcPr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CC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ea typeface="楷体_GB2312" pitchFamily="49" charset="-122"/>
                        </a:rPr>
                        <a:t>子宫收缩力</a:t>
                      </a:r>
                      <a:endParaRPr lang="zh-CN" altLang="en-US" sz="2400" b="1" dirty="0">
                        <a:ea typeface="楷体_GB2312" pitchFamily="49" charset="-122"/>
                      </a:endParaRPr>
                    </a:p>
                  </a:txBody>
                  <a:tcPr anchor="ctr" anchorCtr="1">
                    <a:lnL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ea typeface="楷体_GB2312" pitchFamily="49" charset="-122"/>
                        </a:rPr>
                        <a:t>增强</a:t>
                      </a:r>
                      <a:endParaRPr lang="zh-CN" altLang="en-US" sz="2400" b="1" dirty="0">
                        <a:ea typeface="楷体_GB2312" pitchFamily="49" charset="-122"/>
                      </a:endParaRPr>
                    </a:p>
                  </a:txBody>
                  <a:tcPr anchor="ctr" anchorCtr="1">
                    <a:lnL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ea typeface="楷体_GB2312" pitchFamily="49" charset="-122"/>
                        </a:rPr>
                        <a:t>降低</a:t>
                      </a:r>
                      <a:endParaRPr lang="zh-CN" altLang="en-US" sz="2400" b="1" dirty="0">
                        <a:ea typeface="楷体_GB2312" pitchFamily="49" charset="-122"/>
                      </a:endParaRPr>
                    </a:p>
                  </a:txBody>
                  <a:tcPr anchor="ctr" anchorCtr="1">
                    <a:lnL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50000"/>
                      </a:srgbClr>
                    </a:solidFill>
                  </a:tcPr>
                </a:tc>
              </a:tr>
              <a:tr h="1004888"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ea typeface="楷体_GB2312" pitchFamily="49" charset="-122"/>
                        </a:rPr>
                        <a:t>宫颈粘液</a:t>
                      </a:r>
                      <a:endParaRPr lang="zh-CN" altLang="en-US" sz="2400" b="1" dirty="0">
                        <a:ea typeface="楷体_GB2312" pitchFamily="49" charset="-122"/>
                      </a:endParaRPr>
                    </a:p>
                  </a:txBody>
                  <a:tcPr anchor="ctr" anchorCtr="1">
                    <a:lnL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ea typeface="楷体_GB2312" pitchFamily="49" charset="-122"/>
                        </a:rPr>
                        <a:t>增多、质稀薄、拉丝长、羊齿植物叶状结晶</a:t>
                      </a:r>
                      <a:endParaRPr lang="zh-CN" altLang="en-US" sz="2400" b="1" dirty="0">
                        <a:ea typeface="楷体_GB2312" pitchFamily="49" charset="-122"/>
                      </a:endParaRPr>
                    </a:p>
                  </a:txBody>
                  <a:tcPr anchor="ctr" anchorCtr="1">
                    <a:lnL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ea typeface="楷体_GB2312" pitchFamily="49" charset="-122"/>
                        </a:rPr>
                        <a:t>减少、质稠、拉丝易断、椭圆体结晶</a:t>
                      </a:r>
                      <a:endParaRPr lang="zh-CN" altLang="en-US" sz="2400" b="1" dirty="0">
                        <a:ea typeface="楷体_GB2312" pitchFamily="49" charset="-122"/>
                      </a:endParaRPr>
                    </a:p>
                  </a:txBody>
                  <a:tcPr anchor="ctr" anchorCtr="1">
                    <a:lnL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50000"/>
                      </a:srgbClr>
                    </a:solidFill>
                  </a:tcPr>
                </a:tc>
              </a:tr>
              <a:tr h="395287"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ea typeface="楷体_GB2312" pitchFamily="49" charset="-122"/>
                        </a:rPr>
                        <a:t>阴道上皮</a:t>
                      </a:r>
                      <a:endParaRPr lang="zh-CN" altLang="en-US" sz="2400" b="1" dirty="0">
                        <a:ea typeface="楷体_GB2312" pitchFamily="49" charset="-122"/>
                      </a:endParaRPr>
                    </a:p>
                  </a:txBody>
                  <a:tcPr anchor="ctr" anchorCtr="1">
                    <a:lnL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ea typeface="楷体_GB2312" pitchFamily="49" charset="-122"/>
                        </a:rPr>
                        <a:t>增生、角化</a:t>
                      </a:r>
                      <a:endParaRPr lang="zh-CN" altLang="en-US" sz="2400" b="1" dirty="0">
                        <a:ea typeface="楷体_GB2312" pitchFamily="49" charset="-122"/>
                      </a:endParaRPr>
                    </a:p>
                  </a:txBody>
                  <a:tcPr anchor="ctr" anchorCtr="1">
                    <a:lnL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ea typeface="楷体_GB2312" pitchFamily="49" charset="-122"/>
                        </a:rPr>
                        <a:t>脱落加快</a:t>
                      </a:r>
                      <a:endParaRPr lang="zh-CN" altLang="en-US" sz="2400" b="1" dirty="0">
                        <a:ea typeface="楷体_GB2312" pitchFamily="49" charset="-122"/>
                      </a:endParaRPr>
                    </a:p>
                  </a:txBody>
                  <a:tcPr anchor="ctr" anchorCtr="1">
                    <a:lnL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50000"/>
                      </a:srgbClr>
                    </a:solidFill>
                  </a:tcPr>
                </a:tc>
              </a:tr>
              <a:tr h="395288"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ea typeface="楷体_GB2312" pitchFamily="49" charset="-122"/>
                        </a:rPr>
                        <a:t>输卵管蠕动</a:t>
                      </a:r>
                      <a:endParaRPr lang="zh-CN" altLang="en-US" sz="2400" b="1" dirty="0">
                        <a:ea typeface="楷体_GB2312" pitchFamily="49" charset="-122"/>
                      </a:endParaRPr>
                    </a:p>
                  </a:txBody>
                  <a:tcPr anchor="ctr" anchorCtr="1">
                    <a:lnL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ea typeface="楷体_GB2312" pitchFamily="49" charset="-122"/>
                        </a:rPr>
                        <a:t>增强</a:t>
                      </a:r>
                      <a:endParaRPr lang="zh-CN" altLang="en-US" sz="2400" b="1" dirty="0">
                        <a:ea typeface="楷体_GB2312" pitchFamily="49" charset="-122"/>
                      </a:endParaRPr>
                    </a:p>
                  </a:txBody>
                  <a:tcPr anchor="ctr" anchorCtr="1">
                    <a:lnL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ea typeface="楷体_GB2312" pitchFamily="49" charset="-122"/>
                        </a:rPr>
                        <a:t>抑制</a:t>
                      </a:r>
                      <a:endParaRPr lang="zh-CN" altLang="en-US" sz="2400" b="1" dirty="0">
                        <a:ea typeface="楷体_GB2312" pitchFamily="49" charset="-122"/>
                      </a:endParaRPr>
                    </a:p>
                  </a:txBody>
                  <a:tcPr anchor="ctr" anchorCtr="1">
                    <a:lnL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50000"/>
                      </a:srgbClr>
                    </a:solidFill>
                  </a:tcPr>
                </a:tc>
              </a:tr>
              <a:tr h="395287"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ea typeface="楷体_GB2312" pitchFamily="49" charset="-122"/>
                        </a:rPr>
                        <a:t>水钠代谢</a:t>
                      </a:r>
                      <a:endParaRPr lang="zh-CN" altLang="en-US" sz="2400" b="1" dirty="0">
                        <a:ea typeface="楷体_GB2312" pitchFamily="49" charset="-122"/>
                      </a:endParaRPr>
                    </a:p>
                  </a:txBody>
                  <a:tcPr anchor="ctr" anchorCtr="1">
                    <a:lnL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ea typeface="楷体_GB2312" pitchFamily="49" charset="-122"/>
                        </a:rPr>
                        <a:t>水钠潴留</a:t>
                      </a:r>
                      <a:endParaRPr lang="zh-CN" altLang="en-US" sz="2400" b="1" dirty="0">
                        <a:ea typeface="楷体_GB2312" pitchFamily="49" charset="-122"/>
                      </a:endParaRPr>
                    </a:p>
                  </a:txBody>
                  <a:tcPr anchor="ctr" anchorCtr="1">
                    <a:lnL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ea typeface="楷体_GB2312" pitchFamily="49" charset="-122"/>
                        </a:rPr>
                        <a:t>水钠排泄</a:t>
                      </a:r>
                      <a:endParaRPr lang="zh-CN" altLang="en-US" sz="2400" b="1" dirty="0">
                        <a:ea typeface="楷体_GB2312" pitchFamily="49" charset="-122"/>
                      </a:endParaRPr>
                    </a:p>
                  </a:txBody>
                  <a:tcPr anchor="ctr" anchorCtr="1">
                    <a:lnL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50000"/>
                      </a:srgbClr>
                    </a:solidFill>
                  </a:tcPr>
                </a:tc>
              </a:tr>
              <a:tr h="395288">
                <a:tc rowSpan="2"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ea typeface="楷体_GB2312" pitchFamily="49" charset="-122"/>
                        </a:rPr>
                        <a:t>　其</a:t>
                      </a:r>
                      <a:endParaRPr lang="zh-CN" altLang="en-US" sz="2400" b="1" dirty="0">
                        <a:ea typeface="楷体_GB2312" pitchFamily="49" charset="-122"/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ea typeface="楷体_GB2312" pitchFamily="49" charset="-122"/>
                        </a:rPr>
                        <a:t>　他</a:t>
                      </a:r>
                      <a:endParaRPr lang="zh-CN" altLang="en-US" sz="2400" b="1" dirty="0">
                        <a:ea typeface="楷体_GB2312" pitchFamily="49" charset="-122"/>
                      </a:endParaRPr>
                    </a:p>
                  </a:txBody>
                  <a:tcPr anchor="ctr" anchorCtr="1"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CCC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ea typeface="楷体_GB2312" pitchFamily="49" charset="-122"/>
                        </a:rPr>
                        <a:t>反馈作用</a:t>
                      </a:r>
                      <a:endParaRPr lang="zh-CN" altLang="en-US" sz="2400" b="1" dirty="0">
                        <a:ea typeface="楷体_GB2312" pitchFamily="49" charset="-122"/>
                      </a:endParaRPr>
                    </a:p>
                  </a:txBody>
                  <a:tcPr anchor="ctr" anchorCtr="1">
                    <a:lnL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ea typeface="楷体_GB2312" pitchFamily="49" charset="-122"/>
                        </a:rPr>
                        <a:t>正、负反馈</a:t>
                      </a:r>
                      <a:endParaRPr lang="zh-CN" altLang="en-US" sz="2400" b="1" dirty="0">
                        <a:ea typeface="楷体_GB2312" pitchFamily="49" charset="-122"/>
                      </a:endParaRPr>
                    </a:p>
                  </a:txBody>
                  <a:tcPr anchor="ctr" anchorCtr="1">
                    <a:lnL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ea typeface="楷体_GB2312" pitchFamily="49" charset="-122"/>
                        </a:rPr>
                        <a:t>负反馈</a:t>
                      </a:r>
                      <a:endParaRPr lang="zh-CN" altLang="en-US" sz="2400" b="1" dirty="0">
                        <a:ea typeface="楷体_GB2312" pitchFamily="49" charset="-122"/>
                      </a:endParaRPr>
                    </a:p>
                  </a:txBody>
                  <a:tcPr anchor="ctr" anchorCtr="1">
                    <a:lnL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50000"/>
                      </a:srgbClr>
                    </a:solidFill>
                  </a:tcPr>
                </a:tc>
              </a:tr>
              <a:tr h="476250">
                <a:tc vMerge="1">
                  <a:tcPr>
                    <a:lnL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ea typeface="楷体_GB2312" pitchFamily="49" charset="-122"/>
                        </a:rPr>
                        <a:t>基础体温</a:t>
                      </a:r>
                      <a:endParaRPr lang="zh-CN" altLang="en-US" sz="2400" b="1" dirty="0">
                        <a:ea typeface="楷体_GB2312" pitchFamily="49" charset="-122"/>
                      </a:endParaRPr>
                    </a:p>
                  </a:txBody>
                  <a:tcPr anchor="ctr" anchorCtr="1">
                    <a:lnL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400" b="1" dirty="0">
                        <a:ea typeface="楷体_GB2312" pitchFamily="49" charset="-122"/>
                      </a:endParaRPr>
                    </a:p>
                  </a:txBody>
                  <a:tcPr anchor="ctr" anchorCtr="1">
                    <a:lnL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§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85000"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95000"/>
                        <a:buFont typeface="Wingdings 2" panose="05020102010507070707" pitchFamily="18" charset="2"/>
                        <a:buChar char="¡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90000"/>
                        <a:buFont typeface="Wingdings" panose="05000000000000000000" pitchFamily="2" charset="2"/>
                        <a:buChar char="Ø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 2" panose="05020102010507070707" pitchFamily="18" charset="2"/>
                        <a:buChar char="¡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400" b="1" dirty="0">
                          <a:ea typeface="楷体_GB2312" pitchFamily="49" charset="-122"/>
                        </a:rPr>
                        <a:t>上升</a:t>
                      </a:r>
                      <a:r>
                        <a:rPr lang="en-US" altLang="zh-CN" sz="2400" b="1">
                          <a:ea typeface="楷体_GB2312" pitchFamily="49" charset="-122"/>
                        </a:rPr>
                        <a:t>0.3</a:t>
                      </a:r>
                      <a:r>
                        <a:rPr lang="zh-CN" altLang="en-US" sz="2400" b="1" dirty="0">
                          <a:ea typeface="楷体_GB2312" pitchFamily="49" charset="-122"/>
                        </a:rPr>
                        <a:t>－</a:t>
                      </a:r>
                      <a:r>
                        <a:rPr lang="en-US" altLang="zh-CN" sz="2400" b="1">
                          <a:ea typeface="楷体_GB2312" pitchFamily="49" charset="-122"/>
                        </a:rPr>
                        <a:t>0.5</a:t>
                      </a:r>
                      <a:r>
                        <a:rPr lang="en-US" altLang="zh-CN" sz="2400" b="1">
                          <a:ea typeface="楷体_GB2312" pitchFamily="49" charset="-122"/>
                        </a:rPr>
                        <a:t>°C</a:t>
                      </a:r>
                      <a:endParaRPr lang="en-US" altLang="en-US" sz="2400" b="1">
                        <a:ea typeface="楷体_GB2312" pitchFamily="49" charset="-122"/>
                      </a:endParaRPr>
                    </a:p>
                  </a:txBody>
                  <a:tcPr anchor="ctr" anchorCtr="1">
                    <a:lnL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99">
                        <a:alpha val="50000"/>
                      </a:srgb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93140"/>
            <a:ext cx="10870565" cy="55911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7329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子宫内膜及其他生殖器官周期性变化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28005" name="Picture 21" descr="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8900" y="1295400"/>
            <a:ext cx="6934200" cy="4800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93140"/>
            <a:ext cx="10870565" cy="55911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7329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子宫内膜及其他生殖器官周期性变化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129025" name="Picture 2" descr="卵巢子宫内膜周期变化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56435" y="1311593"/>
            <a:ext cx="8280400" cy="46085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93140"/>
            <a:ext cx="10870565" cy="55911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7329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子宫内膜及其他生殖器官周期性变化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33124" name="Rectangle 15"/>
          <p:cNvSpPr/>
          <p:nvPr/>
        </p:nvSpPr>
        <p:spPr>
          <a:xfrm>
            <a:off x="1657350" y="1806575"/>
            <a:ext cx="4870450" cy="1927225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t" anchorCtr="0"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8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）子宫内膜的变化</a:t>
            </a:r>
            <a:endParaRPr lang="zh-CN" altLang="en-US" sz="28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669925" lvl="1" indent="-325120" eaLnBrk="1" hangingPunct="1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增生期：第5～14日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669925" lvl="1" indent="-325120" eaLnBrk="1" hangingPunct="1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分泌期：第15～2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8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日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669925" lvl="1" indent="-325120" eaLnBrk="1" hangingPunct="1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月经期：第1～4日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93140"/>
            <a:ext cx="10870565" cy="55911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176149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骨盆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13679" name="Rectangle 15"/>
          <p:cNvSpPr>
            <a:spLocks noChangeArrowheads="1"/>
          </p:cNvSpPr>
          <p:nvPr/>
        </p:nvSpPr>
        <p:spPr bwMode="auto">
          <a:xfrm>
            <a:off x="5384165" y="1177925"/>
            <a:ext cx="6475095" cy="5222240"/>
          </a:xfrm>
          <a:prstGeom prst="rect">
            <a:avLst/>
          </a:prstGeom>
          <a:noFill/>
          <a:ln>
            <a:noFill/>
          </a:ln>
          <a:effectLst/>
        </p:spPr>
        <p:txBody>
          <a:bodyPr/>
          <a:lstStyle>
            <a:lvl1pPr marL="342900" indent="-342900" algn="l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3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69925" indent="-325755" algn="l">
              <a:spcBef>
                <a:spcPct val="20000"/>
              </a:spcBef>
              <a:buClr>
                <a:schemeClr val="accent2"/>
              </a:buClr>
              <a:buSzPct val="60000"/>
              <a:buFont typeface="Wingdings" panose="05000000000000000000" pitchFamily="2" charset="2"/>
              <a:buChar char="q"/>
              <a:defRPr sz="2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022350" indent="-351155" algn="l">
              <a:spcBef>
                <a:spcPct val="20000"/>
              </a:spcBef>
              <a:buClr>
                <a:schemeClr val="accent1"/>
              </a:buClr>
              <a:buSzPct val="65000"/>
              <a:buFont typeface="Wingdings" panose="05000000000000000000" pitchFamily="2" charset="2"/>
              <a:buChar char="n"/>
              <a:defRPr sz="2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39850" indent="-316230" algn="l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q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681480" indent="-339725" algn="l">
              <a:spcBef>
                <a:spcPct val="20000"/>
              </a:spcBef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138680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95880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053080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510280" indent="-339725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kumimoji="0" lang="en-US" altLang="zh-CN" sz="28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 </a:t>
            </a: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 2.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骨盆的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楷体_GB2312" pitchFamily="49" charset="-122"/>
                <a:cs typeface="+mn-cs"/>
              </a:rPr>
              <a:t>关节与韧带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 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D60093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关节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：耻骨联合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      骶髂关节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      骶尾关节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D60093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韧带</a:t>
            </a: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：骶棘韧带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  <a:buFont typeface="Wingdings" panose="05000000000000000000" pitchFamily="2" charset="2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      骶结节韧带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pic>
        <p:nvPicPr>
          <p:cNvPr id="51201" name="Picture 9" descr="骨盆的分界及韧带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8365" y="1540510"/>
            <a:ext cx="4495800" cy="4495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93140"/>
            <a:ext cx="10870565" cy="55911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7329805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四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子宫内膜及其他生殖器官周期性变化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34152" name="Rectangle 12"/>
          <p:cNvSpPr/>
          <p:nvPr/>
        </p:nvSpPr>
        <p:spPr>
          <a:xfrm>
            <a:off x="1000125" y="1394460"/>
            <a:ext cx="5095875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8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8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</a:rPr>
              <a:t>）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2800" b="1" dirty="0">
                <a:solidFill>
                  <a:srgbClr val="3333FF"/>
                </a:solidFill>
                <a:latin typeface="楷体_GB2312" pitchFamily="49" charset="-122"/>
                <a:ea typeface="楷体_GB2312" pitchFamily="49" charset="-122"/>
              </a:rPr>
              <a:t>子宫颈的变化</a:t>
            </a:r>
            <a:endParaRPr lang="zh-CN" altLang="en-US" sz="2800" b="1" dirty="0">
              <a:solidFill>
                <a:srgbClr val="3333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34148" name="Rectangle 7"/>
          <p:cNvSpPr/>
          <p:nvPr/>
        </p:nvSpPr>
        <p:spPr>
          <a:xfrm>
            <a:off x="2171700" y="2324100"/>
            <a:ext cx="7848600" cy="2209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400" b="1" dirty="0">
                <a:solidFill>
                  <a:schemeClr val="accent1"/>
                </a:solidFill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       排卵前期(</a:t>
            </a:r>
            <a:r>
              <a:rPr lang="en-US" altLang="zh-CN" sz="2400" b="1" dirty="0">
                <a:solidFill>
                  <a:schemeClr val="accent1"/>
                </a:solidFill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E)  　 </a:t>
            </a:r>
            <a:r>
              <a:rPr lang="zh-CN" altLang="en-US" sz="2400" b="1" dirty="0">
                <a:solidFill>
                  <a:schemeClr val="accent1"/>
                </a:solidFill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排卵期      排卵后期(</a:t>
            </a:r>
            <a:r>
              <a:rPr lang="en-US" altLang="zh-CN" sz="2400" b="1" dirty="0">
                <a:solidFill>
                  <a:schemeClr val="accent1"/>
                </a:solidFill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E、P)</a:t>
            </a:r>
            <a:endParaRPr lang="en-US" altLang="zh-CN" sz="2400" b="1" dirty="0">
              <a:solidFill>
                <a:schemeClr val="accent1"/>
              </a:solidFill>
              <a:latin typeface="楷体_GB2312" pitchFamily="49" charset="-122"/>
              <a:ea typeface="楷体_GB2312" pitchFamily="49" charset="-122"/>
              <a:sym typeface="Monotype Sorts" pitchFamily="2" charset="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altLang="zh-CN" sz="2400" b="1" dirty="0">
                <a:solidFill>
                  <a:srgbClr val="009900"/>
                </a:solidFill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   </a:t>
            </a:r>
            <a:r>
              <a:rPr lang="zh-CN" altLang="en-US" sz="2400" b="1" dirty="0">
                <a:solidFill>
                  <a:srgbClr val="009900"/>
                </a:solidFill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量：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   少       多、稀、蛋清样     少、稠浊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  <a:sym typeface="Monotype Sorts" pitchFamily="2" charset="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 </a:t>
            </a:r>
            <a:r>
              <a:rPr lang="zh-CN" altLang="en-US" sz="2400" b="1" dirty="0">
                <a:solidFill>
                  <a:srgbClr val="009900"/>
                </a:solidFill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拉丝：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　 短     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  <a:sym typeface="Symbol" panose="05050102010706020507" pitchFamily="18" charset="2"/>
              </a:rPr>
              <a:t>　   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长、10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cm       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短、1～2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cm</a:t>
            </a:r>
            <a:endParaRPr lang="en-US" altLang="zh-CN" sz="2400" b="1" dirty="0">
              <a:latin typeface="楷体_GB2312" pitchFamily="49" charset="-122"/>
              <a:ea typeface="楷体_GB2312" pitchFamily="49" charset="-122"/>
              <a:sym typeface="Monotype Sorts" pitchFamily="2" charset="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altLang="zh-CN" sz="2400" b="1" dirty="0"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 </a:t>
            </a:r>
            <a:r>
              <a:rPr lang="zh-CN" altLang="en-US" sz="2400" b="1" dirty="0">
                <a:solidFill>
                  <a:srgbClr val="009900"/>
                </a:solidFill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结晶：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 不典型   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  <a:sym typeface="Symbol" panose="05050102010706020507" pitchFamily="18" charset="2"/>
              </a:rPr>
              <a:t>　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较典型  典型　     椭圆体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  <a:sym typeface="Monotype Sorts" pitchFamily="2" charset="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400" b="1" dirty="0">
                <a:solidFill>
                  <a:srgbClr val="009900"/>
                </a:solidFill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宫颈口：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　闭         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  <a:sym typeface="Symbol" panose="05050102010706020507" pitchFamily="18" charset="2"/>
              </a:rPr>
              <a:t>　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瞳孔状           闭</a:t>
            </a:r>
            <a:endParaRPr lang="zh-CN" altLang="en-US" sz="240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34149" name="Rectangle 9"/>
          <p:cNvSpPr/>
          <p:nvPr/>
        </p:nvSpPr>
        <p:spPr>
          <a:xfrm>
            <a:off x="2098675" y="4944110"/>
            <a:ext cx="7921625" cy="1371600"/>
          </a:xfrm>
          <a:prstGeom prst="rect">
            <a:avLst/>
          </a:prstGeom>
          <a:noFill/>
          <a:ln w="9525">
            <a:noFill/>
          </a:ln>
        </p:spPr>
        <p:txBody>
          <a:bodyPr lIns="92075" tIns="46038" rIns="92075" bIns="46038" anchor="t" anchorCtr="0"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宫颈粘液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排卵前　　　　     排卵后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            　　　　　　　　　　　　　　　 　　　　　　　　　　　　　　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  <a:p>
            <a:pPr marL="669925" lvl="1" indent="-325120" eaLnBrk="1" hangingPunct="1">
              <a:spcBef>
                <a:spcPct val="20000"/>
              </a:spcBef>
              <a:buClr>
                <a:schemeClr val="accent2"/>
              </a:buClr>
              <a:buSzPct val="60000"/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     羊齿植物叶状结晶       椭圆体结晶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93140"/>
            <a:ext cx="10870565" cy="55911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68935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五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月经周期的调节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35173" name="Rectangle 8"/>
          <p:cNvSpPr/>
          <p:nvPr/>
        </p:nvSpPr>
        <p:spPr>
          <a:xfrm>
            <a:off x="894715" y="1524000"/>
            <a:ext cx="4495800" cy="4114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6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（</a:t>
            </a:r>
            <a:r>
              <a:rPr lang="en-US" altLang="zh-CN" sz="26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1</a:t>
            </a:r>
            <a:r>
              <a:rPr lang="zh-CN" altLang="en-US" sz="2600" b="1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）下丘脑－垂体－卵巢轴</a:t>
            </a:r>
            <a:endParaRPr lang="zh-CN" altLang="en-US" sz="2600" b="1" dirty="0">
              <a:solidFill>
                <a:schemeClr val="accent2"/>
              </a:solidFill>
              <a:latin typeface="楷体_GB2312" pitchFamily="49" charset="-122"/>
              <a:ea typeface="楷体_GB2312" pitchFamily="49" charset="-122"/>
              <a:sym typeface="Monotype Sorts" pitchFamily="2" charset="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600" b="1" dirty="0"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    （</a:t>
            </a:r>
            <a:r>
              <a:rPr lang="en-US" altLang="zh-CN" sz="2600" b="1" dirty="0"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HPOA）</a:t>
            </a:r>
            <a:r>
              <a:rPr lang="zh-CN" altLang="en-US" sz="2600" b="1" dirty="0"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又称性腺轴</a:t>
            </a:r>
            <a:endParaRPr lang="zh-CN" altLang="en-US" sz="2600" b="1" dirty="0">
              <a:latin typeface="楷体_GB2312" pitchFamily="49" charset="-122"/>
              <a:ea typeface="楷体_GB2312" pitchFamily="49" charset="-122"/>
              <a:sym typeface="Monotype Sorts" pitchFamily="2" charset="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600" b="1" dirty="0"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其活动受到中枢神经（</a:t>
            </a:r>
            <a:r>
              <a:rPr lang="en-US" altLang="zh-CN" sz="2600" b="1" dirty="0"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CNS）</a:t>
            </a:r>
            <a:endParaRPr lang="en-US" altLang="zh-CN" sz="2600" b="1" dirty="0">
              <a:latin typeface="楷体_GB2312" pitchFamily="49" charset="-122"/>
              <a:ea typeface="楷体_GB2312" pitchFamily="49" charset="-122"/>
              <a:sym typeface="Monotype Sorts" pitchFamily="2" charset="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600" b="1" dirty="0"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的控制。</a:t>
            </a:r>
            <a:endParaRPr lang="zh-CN" altLang="en-US" sz="2600" b="1" dirty="0">
              <a:latin typeface="楷体_GB2312" pitchFamily="49" charset="-122"/>
              <a:ea typeface="楷体_GB2312" pitchFamily="49" charset="-122"/>
              <a:sym typeface="Monotype Sorts" pitchFamily="2" charset="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（</a:t>
            </a:r>
            <a:r>
              <a:rPr lang="en-US" altLang="zh-CN" sz="2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2</a:t>
            </a:r>
            <a:r>
              <a:rPr lang="zh-CN" altLang="en-US" sz="2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）主要生理功能 </a:t>
            </a:r>
            <a:endParaRPr lang="zh-CN" altLang="en-US" sz="2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  <a:sym typeface="Monotype Sorts" pitchFamily="2" charset="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600" b="1" dirty="0"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    控制女性发育、正常月</a:t>
            </a:r>
            <a:endParaRPr lang="zh-CN" altLang="en-US" sz="2600" b="1" dirty="0">
              <a:latin typeface="楷体_GB2312" pitchFamily="49" charset="-122"/>
              <a:ea typeface="楷体_GB2312" pitchFamily="49" charset="-122"/>
              <a:sym typeface="Monotype Sorts" pitchFamily="2" charset="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600" b="1" dirty="0"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经和性功能，参与体内环境</a:t>
            </a:r>
            <a:endParaRPr lang="zh-CN" altLang="en-US" sz="2600" b="1" dirty="0">
              <a:latin typeface="楷体_GB2312" pitchFamily="49" charset="-122"/>
              <a:ea typeface="楷体_GB2312" pitchFamily="49" charset="-122"/>
              <a:sym typeface="Monotype Sorts" pitchFamily="2" charset="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600" b="1" dirty="0"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和物质代谢的调节。</a:t>
            </a:r>
            <a:endParaRPr lang="zh-CN" altLang="en-US" sz="2600" b="1" dirty="0">
              <a:latin typeface="楷体_GB2312" pitchFamily="49" charset="-122"/>
              <a:ea typeface="楷体_GB2312" pitchFamily="49" charset="-122"/>
              <a:sym typeface="Monotype Sorts" pitchFamily="2" charset="2"/>
            </a:endParaRPr>
          </a:p>
        </p:txBody>
      </p:sp>
      <p:pic>
        <p:nvPicPr>
          <p:cNvPr id="135174" name="Picture 9" descr="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0385" y="1524000"/>
            <a:ext cx="3560763" cy="4452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93140"/>
            <a:ext cx="10870565" cy="55911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68935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五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月经周期的调节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36197" name="Rectangle 10"/>
          <p:cNvSpPr/>
          <p:nvPr/>
        </p:nvSpPr>
        <p:spPr>
          <a:xfrm>
            <a:off x="1473200" y="1758315"/>
            <a:ext cx="7467600" cy="424307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solidFill>
                  <a:srgbClr val="FF6600"/>
                </a:solidFill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促性腺激素释放激素（</a:t>
            </a:r>
            <a:r>
              <a:rPr lang="en-US" altLang="zh-CN" sz="2800" b="1" dirty="0">
                <a:solidFill>
                  <a:srgbClr val="FF6600"/>
                </a:solidFill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GnRH）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 2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种　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  <a:sym typeface="Monotype Sorts" pitchFamily="2" charset="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  ①卵泡刺激素释放激素（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FSH-RH）：</a:t>
            </a:r>
            <a:endParaRPr lang="en-US" altLang="zh-CN" sz="2800" b="1" dirty="0">
              <a:latin typeface="楷体_GB2312" pitchFamily="49" charset="-122"/>
              <a:ea typeface="楷体_GB2312" pitchFamily="49" charset="-122"/>
              <a:sym typeface="Monotype Sorts" pitchFamily="2" charset="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altLang="zh-CN" sz="2800" b="1" dirty="0"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    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促进垂体合成和分泌卵泡刺激（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FSH）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　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  <a:sym typeface="Monotype Sorts" pitchFamily="2" charset="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altLang="zh-CN" sz="2800" b="1" dirty="0"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　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②黄体生成素释放激素（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LH-RH）：</a:t>
            </a:r>
            <a:endParaRPr lang="en-US" altLang="zh-CN" sz="2800" b="1" dirty="0">
              <a:latin typeface="楷体_GB2312" pitchFamily="49" charset="-122"/>
              <a:ea typeface="楷体_GB2312" pitchFamily="49" charset="-122"/>
              <a:sym typeface="Monotype Sorts" pitchFamily="2" charset="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altLang="zh-CN" sz="2800" b="1" dirty="0"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    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促进垂体合成和分泌黄体生成素（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LH）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　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  <a:sym typeface="Monotype Sorts" pitchFamily="2" charset="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solidFill>
                  <a:srgbClr val="FF6600"/>
                </a:solidFill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催乳素抑制素（</a:t>
            </a:r>
            <a:r>
              <a:rPr lang="en-US" altLang="zh-CN" sz="2800" b="1" dirty="0">
                <a:solidFill>
                  <a:srgbClr val="FF6600"/>
                </a:solidFill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PIH）</a:t>
            </a:r>
            <a:endParaRPr lang="en-US" altLang="zh-CN" sz="2800" b="1" dirty="0">
              <a:solidFill>
                <a:srgbClr val="FF6600"/>
              </a:solidFill>
              <a:latin typeface="楷体_GB2312" pitchFamily="49" charset="-122"/>
              <a:ea typeface="楷体_GB2312" pitchFamily="49" charset="-122"/>
              <a:sym typeface="Monotype Sorts" pitchFamily="2" charset="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solidFill>
                  <a:srgbClr val="FF6600"/>
                </a:solidFill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　　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抑制垂体合成、分泌催乳素　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  <a:sym typeface="Monotype Sorts" pitchFamily="2" charset="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solidFill>
                  <a:srgbClr val="FF6600"/>
                </a:solidFill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促甲状腺激素释放激素（</a:t>
            </a:r>
            <a:r>
              <a:rPr lang="en-US" altLang="zh-CN" sz="2800" b="1" dirty="0">
                <a:solidFill>
                  <a:srgbClr val="FF6600"/>
                </a:solidFill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TRH）</a:t>
            </a:r>
            <a:endParaRPr lang="en-US" altLang="zh-CN" sz="2800" b="1" dirty="0">
              <a:solidFill>
                <a:srgbClr val="FF6600"/>
              </a:solidFill>
              <a:latin typeface="楷体_GB2312" pitchFamily="49" charset="-122"/>
              <a:ea typeface="楷体_GB2312" pitchFamily="49" charset="-122"/>
              <a:sym typeface="Monotype Sorts" pitchFamily="2" charset="2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促进垂体合成和分泌甲状腺素、催乳素</a:t>
            </a: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sym typeface="Monotype Sorts" pitchFamily="2" charset="2"/>
              </a:rPr>
              <a:t>　 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sym typeface="Monotype Sorts" pitchFamily="2" charset="2"/>
            </a:endParaRPr>
          </a:p>
        </p:txBody>
      </p:sp>
      <p:sp>
        <p:nvSpPr>
          <p:cNvPr id="136196" name="Rectangle 9"/>
          <p:cNvSpPr/>
          <p:nvPr/>
        </p:nvSpPr>
        <p:spPr>
          <a:xfrm>
            <a:off x="1241425" y="991394"/>
            <a:ext cx="6477000" cy="52197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下丘脑分泌的激素：3种</a:t>
            </a:r>
            <a:endParaRPr lang="zh-CN" altLang="en-US" sz="2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  <a:sym typeface="Monotype Sorts" pitchFamily="2" charset="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93140"/>
            <a:ext cx="10870565" cy="55911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68935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五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月经周期的调节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37220" name="Rectangle 8"/>
          <p:cNvSpPr/>
          <p:nvPr/>
        </p:nvSpPr>
        <p:spPr>
          <a:xfrm>
            <a:off x="984885" y="1079024"/>
            <a:ext cx="7924800" cy="67564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垂体分泌的激素</a:t>
            </a:r>
            <a:r>
              <a:rPr lang="zh-CN" altLang="en-US" sz="28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 </a:t>
            </a:r>
            <a:r>
              <a:rPr lang="zh-CN" altLang="en-US" sz="3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 </a:t>
            </a:r>
            <a:endParaRPr lang="zh-CN" altLang="en-US" sz="3800" b="1" dirty="0">
              <a:solidFill>
                <a:schemeClr val="tx2"/>
              </a:solidFill>
              <a:latin typeface="楷体_GB2312" pitchFamily="49" charset="-122"/>
              <a:ea typeface="楷体_GB2312" pitchFamily="49" charset="-122"/>
              <a:sym typeface="Monotype Sorts" pitchFamily="2" charset="2"/>
            </a:endParaRPr>
          </a:p>
        </p:txBody>
      </p:sp>
      <p:sp>
        <p:nvSpPr>
          <p:cNvPr id="137221" name="Rectangle 9"/>
          <p:cNvSpPr/>
          <p:nvPr/>
        </p:nvSpPr>
        <p:spPr>
          <a:xfrm>
            <a:off x="914400" y="2057400"/>
            <a:ext cx="7620000" cy="3352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solidFill>
                  <a:srgbClr val="FF6600"/>
                </a:solidFill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促性腺激素（</a:t>
            </a:r>
            <a:r>
              <a:rPr lang="en-US" altLang="zh-CN" sz="2800" b="1" dirty="0">
                <a:solidFill>
                  <a:srgbClr val="FF6600"/>
                </a:solidFill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Gn）</a:t>
            </a:r>
            <a:endParaRPr lang="en-US" altLang="zh-CN" sz="2800" b="1" dirty="0">
              <a:solidFill>
                <a:srgbClr val="FF6600"/>
              </a:solidFill>
              <a:latin typeface="楷体_GB2312" pitchFamily="49" charset="-122"/>
              <a:ea typeface="楷体_GB2312" pitchFamily="49" charset="-122"/>
              <a:sym typeface="Monotype Sorts" pitchFamily="2" charset="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    </a:t>
            </a:r>
            <a:r>
              <a:rPr lang="zh-CN" altLang="en-US" sz="28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卵泡刺激素（</a:t>
            </a:r>
            <a:r>
              <a:rPr lang="en-US" altLang="zh-CN" sz="28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FSH）：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促使卵泡生长、发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  <a:sym typeface="Monotype Sorts" pitchFamily="2" charset="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  育、成熟。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  <a:sym typeface="Monotype Sorts" pitchFamily="2" charset="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    </a:t>
            </a:r>
            <a:r>
              <a:rPr lang="zh-CN" altLang="en-US" sz="28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黄体生成素（</a:t>
            </a:r>
            <a:r>
              <a:rPr lang="en-US" altLang="zh-CN" sz="2800" b="1" dirty="0">
                <a:solidFill>
                  <a:srgbClr val="0000CC"/>
                </a:solidFill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LH）：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促使成熟卵泡排卵，黄体形成，并分泌Ｅ、Ｐ。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  <a:sym typeface="Monotype Sorts" pitchFamily="2" charset="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solidFill>
                  <a:srgbClr val="FF6600"/>
                </a:solidFill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催乳素（</a:t>
            </a:r>
            <a:r>
              <a:rPr lang="en-US" altLang="zh-CN" sz="2800" b="1" dirty="0">
                <a:solidFill>
                  <a:srgbClr val="FF6600"/>
                </a:solidFill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PRL）：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促使乳房发育，乳汁的分泌。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  <a:sym typeface="Monotype Sorts" pitchFamily="2" charset="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endParaRPr lang="zh-CN" altLang="en-US" sz="3000" b="1" dirty="0">
              <a:latin typeface="楷体_GB2312" pitchFamily="49" charset="-122"/>
              <a:ea typeface="楷体_GB2312" pitchFamily="49" charset="-122"/>
              <a:sym typeface="Monotype Sorts" pitchFamily="2" charset="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93140"/>
            <a:ext cx="10870565" cy="55911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368935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五</a:t>
            </a:r>
            <a:r>
              <a:rPr altLang="zh-CN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月经周期的调节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38244" name="Rectangle 8"/>
          <p:cNvSpPr/>
          <p:nvPr/>
        </p:nvSpPr>
        <p:spPr>
          <a:xfrm>
            <a:off x="1546225" y="2188210"/>
            <a:ext cx="7772400" cy="32004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600" b="1" dirty="0"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    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性腺轴（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HPOA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）的神经内分泌活动受到大脑高级中枢调控。在下丘脑促性腺激素释放激素（</a:t>
            </a: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Gn-RH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)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的控制下，腺垂体分泌</a:t>
            </a: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FSH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和</a:t>
            </a:r>
            <a:r>
              <a:rPr lang="en-US" altLang="zh-CN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LH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，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卵巢</a:t>
            </a:r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性激素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依赖于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FSH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和</a:t>
            </a:r>
            <a:r>
              <a:rPr lang="en-US" altLang="zh-CN" sz="2800" b="1" dirty="0"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LH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的调节，而子宫内膜的周期性变化又受卵巢分泌的性激素调控。卵巢所产生的性激素对下丘脑-垂分泌活动又具有调节作用（反馈性调节作用）。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  <a:sym typeface="Monotype Sorts" pitchFamily="2" charset="2"/>
            </a:endParaRPr>
          </a:p>
        </p:txBody>
      </p:sp>
      <p:sp>
        <p:nvSpPr>
          <p:cNvPr id="138245" name="Rectangle 9"/>
          <p:cNvSpPr/>
          <p:nvPr/>
        </p:nvSpPr>
        <p:spPr>
          <a:xfrm>
            <a:off x="2514600" y="1223963"/>
            <a:ext cx="3276600" cy="528637"/>
          </a:xfrm>
          <a:prstGeom prst="rect">
            <a:avLst/>
          </a:prstGeom>
          <a:solidFill>
            <a:srgbClr val="FFFF99"/>
          </a:solidFill>
          <a:ln w="9525" cap="flat" cmpd="sng">
            <a:solidFill>
              <a:srgbClr val="0099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ctr" anchorCtr="0">
            <a:spAutoFit/>
          </a:bodyPr>
          <a:p>
            <a:r>
              <a:rPr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Monotype Sorts" pitchFamily="2" charset="2"/>
              </a:rPr>
              <a:t>各种激素相互关系</a:t>
            </a:r>
            <a:endParaRPr lang="zh-CN" altLang="en-US" sz="2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  <a:sym typeface="Monotype Sorts" pitchFamily="2" charset="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 b="-2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2385695" y="2120265"/>
            <a:ext cx="627888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72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谢谢观看</a:t>
            </a:r>
            <a:endParaRPr lang="zh-CN" altLang="en-US" sz="7200" b="1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3987165" y="4099560"/>
            <a:ext cx="2689860" cy="566420"/>
            <a:chOff x="8046" y="6890"/>
            <a:chExt cx="3107" cy="892"/>
          </a:xfrm>
        </p:grpSpPr>
        <p:sp>
          <p:nvSpPr>
            <p:cNvPr id="4" name="圆角矩形 3"/>
            <p:cNvSpPr/>
            <p:nvPr/>
          </p:nvSpPr>
          <p:spPr>
            <a:xfrm>
              <a:off x="8046" y="6890"/>
              <a:ext cx="3107" cy="892"/>
            </a:xfrm>
            <a:prstGeom prst="roundRect">
              <a:avLst>
                <a:gd name="adj" fmla="val 50000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黑体" panose="02010609060101010101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8124" y="7004"/>
              <a:ext cx="295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北京出版社</a:t>
              </a:r>
              <a:endParaRPr lang="zh-CN" altLang="en-US" sz="240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cover dir="d"/>
      </p:transition>
    </mc:Choice>
    <mc:Fallback>
      <p:transition spd="slow">
        <p:cover dir="d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93140"/>
            <a:ext cx="10870565" cy="55911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176149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骨盆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52225" name="Picture 38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8043" y="2709545"/>
            <a:ext cx="4110037" cy="3159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2236" name="Line 28"/>
          <p:cNvSpPr/>
          <p:nvPr/>
        </p:nvSpPr>
        <p:spPr>
          <a:xfrm flipH="1">
            <a:off x="6713220" y="2127250"/>
            <a:ext cx="0" cy="990600"/>
          </a:xfrm>
          <a:prstGeom prst="line">
            <a:avLst/>
          </a:prstGeom>
          <a:ln w="38100" cap="flat" cmpd="sng">
            <a:solidFill>
              <a:srgbClr val="000099"/>
            </a:solidFill>
            <a:prstDash val="solid"/>
            <a:round/>
            <a:headEnd type="none" w="med" len="med"/>
            <a:tailEnd type="triangle" w="med" len="lg"/>
          </a:ln>
        </p:spPr>
      </p:sp>
      <p:sp>
        <p:nvSpPr>
          <p:cNvPr id="52240" name="Rectangle 32"/>
          <p:cNvSpPr/>
          <p:nvPr/>
        </p:nvSpPr>
        <p:spPr>
          <a:xfrm>
            <a:off x="6256020" y="1385888"/>
            <a:ext cx="914400" cy="519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骶岬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2229" name="Rectangle 20"/>
          <p:cNvSpPr/>
          <p:nvPr/>
        </p:nvSpPr>
        <p:spPr>
          <a:xfrm>
            <a:off x="762000" y="1371600"/>
            <a:ext cx="3276600" cy="5334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altLang="zh-CN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3.</a:t>
            </a:r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骨盆的标志 </a:t>
            </a:r>
            <a:endParaRPr lang="zh-CN" altLang="en-US" sz="26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233" name="Rectangle 25"/>
          <p:cNvSpPr/>
          <p:nvPr/>
        </p:nvSpPr>
        <p:spPr>
          <a:xfrm>
            <a:off x="2844165" y="1981200"/>
            <a:ext cx="990600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髂嵴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2244" name="Rectangle 36"/>
          <p:cNvSpPr/>
          <p:nvPr/>
        </p:nvSpPr>
        <p:spPr>
          <a:xfrm>
            <a:off x="2075180" y="3055303"/>
            <a:ext cx="1768475" cy="519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p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髂前上棘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2243" name="Rectangle 35"/>
          <p:cNvSpPr/>
          <p:nvPr/>
        </p:nvSpPr>
        <p:spPr>
          <a:xfrm>
            <a:off x="2284730" y="4656773"/>
            <a:ext cx="1255713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坐骨棘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2241" name="Rectangle 33"/>
          <p:cNvSpPr/>
          <p:nvPr/>
        </p:nvSpPr>
        <p:spPr>
          <a:xfrm>
            <a:off x="9435465" y="4433888"/>
            <a:ext cx="1255713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耻骨弓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2242" name="Rectangle 34"/>
          <p:cNvSpPr/>
          <p:nvPr/>
        </p:nvSpPr>
        <p:spPr>
          <a:xfrm>
            <a:off x="8768080" y="5182235"/>
            <a:ext cx="2590800" cy="51943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noAutofit/>
          </a:bodyPr>
          <a:p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坐骨结节</a:t>
            </a:r>
            <a:endParaRPr lang="zh-CN" altLang="en-US" sz="2800" b="1" dirty="0">
              <a:solidFill>
                <a:srgbClr val="000000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2237" name="Line 29"/>
          <p:cNvSpPr/>
          <p:nvPr/>
        </p:nvSpPr>
        <p:spPr>
          <a:xfrm>
            <a:off x="3540760" y="4877435"/>
            <a:ext cx="2554605" cy="74930"/>
          </a:xfrm>
          <a:prstGeom prst="line">
            <a:avLst/>
          </a:prstGeom>
          <a:ln w="38100" cap="flat" cmpd="sng">
            <a:solidFill>
              <a:srgbClr val="000099"/>
            </a:solidFill>
            <a:prstDash val="solid"/>
            <a:round/>
            <a:headEnd type="none" w="med" len="med"/>
            <a:tailEnd type="triangle" w="med" len="lg"/>
          </a:ln>
        </p:spPr>
      </p:sp>
      <p:sp>
        <p:nvSpPr>
          <p:cNvPr id="2" name="Line 29"/>
          <p:cNvSpPr/>
          <p:nvPr/>
        </p:nvSpPr>
        <p:spPr>
          <a:xfrm>
            <a:off x="3541395" y="3417570"/>
            <a:ext cx="1297940" cy="157480"/>
          </a:xfrm>
          <a:prstGeom prst="line">
            <a:avLst/>
          </a:prstGeom>
          <a:ln w="38100" cap="flat" cmpd="sng">
            <a:solidFill>
              <a:srgbClr val="000099"/>
            </a:solidFill>
            <a:prstDash val="solid"/>
            <a:round/>
            <a:headEnd type="none" w="med" len="med"/>
            <a:tailEnd type="triangle" w="med" len="lg"/>
          </a:ln>
        </p:spPr>
      </p:sp>
      <p:sp>
        <p:nvSpPr>
          <p:cNvPr id="3" name="Line 29"/>
          <p:cNvSpPr/>
          <p:nvPr/>
        </p:nvSpPr>
        <p:spPr>
          <a:xfrm>
            <a:off x="3701415" y="2171700"/>
            <a:ext cx="1138555" cy="664845"/>
          </a:xfrm>
          <a:prstGeom prst="line">
            <a:avLst/>
          </a:prstGeom>
          <a:ln w="38100" cap="flat" cmpd="sng">
            <a:solidFill>
              <a:srgbClr val="000099"/>
            </a:solidFill>
            <a:prstDash val="solid"/>
            <a:round/>
            <a:headEnd type="none" w="med" len="med"/>
            <a:tailEnd type="triangle" w="med" len="lg"/>
          </a:ln>
        </p:spPr>
      </p:sp>
      <p:sp>
        <p:nvSpPr>
          <p:cNvPr id="52239" name="Line 31"/>
          <p:cNvSpPr/>
          <p:nvPr/>
        </p:nvSpPr>
        <p:spPr>
          <a:xfrm flipH="1">
            <a:off x="7833360" y="5441950"/>
            <a:ext cx="1177290" cy="259715"/>
          </a:xfrm>
          <a:prstGeom prst="line">
            <a:avLst/>
          </a:prstGeom>
          <a:ln w="38100" cap="flat" cmpd="sng">
            <a:solidFill>
              <a:srgbClr val="000099"/>
            </a:solidFill>
            <a:prstDash val="solid"/>
            <a:round/>
            <a:headEnd type="none" w="med" len="med"/>
            <a:tailEnd type="triangle" w="med" len="lg"/>
          </a:ln>
        </p:spPr>
      </p:sp>
      <p:sp>
        <p:nvSpPr>
          <p:cNvPr id="6" name="Line 31"/>
          <p:cNvSpPr/>
          <p:nvPr/>
        </p:nvSpPr>
        <p:spPr>
          <a:xfrm flipH="1">
            <a:off x="6527800" y="4657090"/>
            <a:ext cx="2649855" cy="784860"/>
          </a:xfrm>
          <a:prstGeom prst="line">
            <a:avLst/>
          </a:prstGeom>
          <a:ln w="38100" cap="flat" cmpd="sng">
            <a:solidFill>
              <a:srgbClr val="000099"/>
            </a:solidFill>
            <a:prstDash val="solid"/>
            <a:round/>
            <a:headEnd type="none" w="med" len="med"/>
            <a:tailEnd type="triangle" w="med" len="lg"/>
          </a:ln>
        </p:spPr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: 剪去对角 3"/>
          <p:cNvSpPr/>
          <p:nvPr>
            <p:custDataLst>
              <p:tags r:id="rId1"/>
            </p:custDataLst>
          </p:nvPr>
        </p:nvSpPr>
        <p:spPr>
          <a:xfrm>
            <a:off x="661035" y="993140"/>
            <a:ext cx="10870565" cy="5591175"/>
          </a:xfrm>
          <a:prstGeom prst="snip2DiagRect">
            <a:avLst>
              <a:gd name="adj1" fmla="val 0"/>
              <a:gd name="adj2" fmla="val 4623"/>
            </a:avLst>
          </a:prstGeom>
          <a:noFill/>
          <a:ln>
            <a:solidFill>
              <a:srgbClr val="4040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rgbClr val="FFFFFF"/>
              </a:solidFill>
              <a:latin typeface="隶书" panose="02010509060101010101" pitchFamily="49" charset="-122"/>
              <a:ea typeface="隶书" panose="02010509060101010101" pitchFamily="49" charset="-122"/>
              <a:sym typeface="Arial" panose="020B0604020202020204" pitchFamily="34" charset="0"/>
            </a:endParaRPr>
          </a:p>
        </p:txBody>
      </p:sp>
      <p:sp>
        <p:nvSpPr>
          <p:cNvPr id="23" name="Title 6"/>
          <p:cNvSpPr txBox="1"/>
          <p:nvPr>
            <p:custDataLst>
              <p:tags r:id="rId2"/>
            </p:custDataLst>
          </p:nvPr>
        </p:nvSpPr>
        <p:spPr>
          <a:xfrm>
            <a:off x="231407" y="97384"/>
            <a:ext cx="1761490" cy="502920"/>
          </a:xfrm>
          <a:prstGeom prst="rect">
            <a:avLst/>
          </a:prstGeom>
          <a:noFill/>
          <a:ln w="3175">
            <a:noFill/>
            <a:prstDash val="dash"/>
          </a:ln>
          <a:extLst>
            <a:ext uri="{909E8E84-426E-40DD-AFC4-6F175D3DCCD1}">
              <a14:hiddenFill xmlns:a14="http://schemas.microsoft.com/office/drawing/2010/main">
                <a:solidFill>
                  <a:schemeClr val="bg2"/>
                </a:solidFill>
              </a14:hiddenFill>
            </a:ext>
          </a:extLst>
        </p:spPr>
        <p:txBody>
          <a:bodyPr wrap="none" lIns="72000" tIns="36195" rIns="72000" bIns="36195" anchor="t" anchorCtr="0">
            <a:sp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ct val="100000"/>
              <a:buNone/>
            </a:pPr>
            <a:r>
              <a:rPr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一、</a:t>
            </a:r>
            <a:r>
              <a:rPr lang="zh-CN" altLang="en-US" sz="2800" b="1" spc="388" dirty="0" smtClean="0">
                <a:ln w="3175">
                  <a:noFill/>
                  <a:prstDash val="dash"/>
                </a:ln>
                <a:solidFill>
                  <a:schemeClr val="bg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骨盆</a:t>
            </a:r>
            <a:endParaRPr lang="zh-CN" altLang="en-US" sz="2800" b="1" spc="388" dirty="0" smtClean="0">
              <a:ln w="3175">
                <a:noFill/>
                <a:prstDash val="dash"/>
              </a:ln>
              <a:solidFill>
                <a:schemeClr val="bg1"/>
              </a:solidFill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pic>
        <p:nvPicPr>
          <p:cNvPr id="53258" name="Picture 34" descr="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23760" y="2209800"/>
            <a:ext cx="3581400" cy="2390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262" name="Rectangle 41"/>
          <p:cNvSpPr/>
          <p:nvPr/>
        </p:nvSpPr>
        <p:spPr>
          <a:xfrm>
            <a:off x="1144905" y="1883410"/>
            <a:ext cx="3581400" cy="38100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en-US" altLang="zh-CN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  4.</a:t>
            </a:r>
            <a:r>
              <a:rPr lang="zh-CN" altLang="en-US" sz="2800" b="1" dirty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骨</a:t>
            </a:r>
            <a:r>
              <a:rPr lang="zh-CN" altLang="en-US" sz="2800" b="1" dirty="0">
                <a:solidFill>
                  <a:schemeClr val="tx2"/>
                </a:solidFill>
                <a:latin typeface="Arial" panose="020B0604020202020204" pitchFamily="34" charset="0"/>
                <a:ea typeface="楷体_GB2312" pitchFamily="49" charset="-122"/>
              </a:rPr>
              <a:t>盆的分界</a:t>
            </a:r>
            <a:r>
              <a:rPr lang="zh-CN" altLang="en-US" sz="2800" b="1" dirty="0"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endParaRPr lang="zh-CN" altLang="en-US" sz="2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   耻骨联合上缘、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两侧髂耻线及骶骨岬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上缘连线以上为假骨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盆（</a:t>
            </a:r>
            <a:r>
              <a:rPr lang="zh-CN" altLang="en-US" sz="2800" b="1" dirty="0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  <a:t>大骨盆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），连线</a:t>
            </a: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以下为真骨盆（</a:t>
            </a:r>
            <a:r>
              <a:rPr lang="zh-CN" altLang="en-US" sz="2800" b="1" dirty="0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  <a:t>小骨</a:t>
            </a:r>
            <a:endParaRPr lang="zh-CN" altLang="en-US" sz="2800" b="1" dirty="0">
              <a:solidFill>
                <a:srgbClr val="D60093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lr>
                <a:schemeClr val="accent1"/>
              </a:buClr>
              <a:buSzPct val="65000"/>
            </a:pPr>
            <a:r>
              <a:rPr lang="zh-CN" altLang="en-US" sz="2800" b="1" dirty="0">
                <a:solidFill>
                  <a:srgbClr val="D60093"/>
                </a:solidFill>
                <a:latin typeface="楷体_GB2312" pitchFamily="49" charset="-122"/>
                <a:ea typeface="楷体_GB2312" pitchFamily="49" charset="-122"/>
              </a:rPr>
              <a:t>盆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）。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1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0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0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0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0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0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1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1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1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1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1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2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2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2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2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2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3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3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3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3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3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4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4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1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4"/>
  <p:tag name="KSO_WM_UNIT_LAYERLEVEL" val="1"/>
  <p:tag name="KSO_WM_TAG_VERSION" val="1.0"/>
  <p:tag name="KSO_WM_BEAUTIFY_FLAG" val="#wm#"/>
  <p:tag name="KSO_WM_UNIT_TYPE" val="i"/>
  <p:tag name="KSO_WM_UNIT_INDEX" val="4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2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i*5"/>
  <p:tag name="KSO_WM_UNIT_LAYERLEVEL" val="1"/>
  <p:tag name="KSO_WM_TAG_VERSION" val="1.0"/>
  <p:tag name="KSO_WM_BEAUTIFY_FLAG" val="#wm#"/>
  <p:tag name="KSO_WM_UNIT_TYPE" val="i"/>
  <p:tag name="KSO_WM_UNIT_INDEX" val="5"/>
</p:tagLst>
</file>

<file path=ppt/tags/tag3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3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4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0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2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4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6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7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7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7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7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7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8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8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8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8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8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8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91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93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95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97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0854_1*i*2"/>
  <p:tag name="KSO_WM_TEMPLATE_CATEGORY" val="diagram"/>
  <p:tag name="KSO_WM_TEMPLATE_INDEX" val="20200854"/>
  <p:tag name="KSO_WM_UNIT_LAYERLEVEL" val="1"/>
  <p:tag name="KSO_WM_TAG_VERSION" val="1.0"/>
  <p:tag name="KSO_WM_BEAUTIFY_FLAG" val="#wm#"/>
  <p:tag name="KSO_WM_UNIT_LINE_FORE_SCHEMECOLOR_INDEX_BRIGHTNESS" val="0.25"/>
  <p:tag name="KSO_WM_UNIT_LINE_FORE_SCHEMECOLOR_INDEX" val="13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99.xml><?xml version="1.0" encoding="utf-8"?>
<p:tagLst xmlns:p="http://schemas.openxmlformats.org/presentationml/2006/main">
  <p:tag name="KSO_WM_UNIT_TEXTBOXSTYLE_SHAPETYPE" val="0"/>
  <p:tag name="KSO_WM_UNIT_TEXTBOXSTYLE_TEMPLATETYPE" val="1"/>
  <p:tag name="KSO_WM_UNIT_ISCONTENTSTITLE" val="0"/>
  <p:tag name="KSO_WM_UNIT_PRESET_TEXT" val="单击此处输入正文标题内容"/>
  <p:tag name="KSO_WM_UNIT_NOCLEAR" val="1"/>
  <p:tag name="KSO_WM_UNIT_VALUE" val="3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mixed20201884_35*a*1"/>
  <p:tag name="KSO_WM_TEMPLATE_CATEGORY" val="mixed"/>
  <p:tag name="KSO_WM_TEMPLATE_INDEX" val="20201884"/>
  <p:tag name="KSO_WM_UNIT_LAYERLEVEL" val="1"/>
  <p:tag name="KSO_WM_TAG_VERSION" val="1.0"/>
  <p:tag name="KSO_WM_BEAUTIFY_FLAG" val="#wm#"/>
  <p:tag name="KSO_WM_UNIT_TEXTBOXSTYLE_GUID" val="{e4be2f87-c1d9-4d95-9fe8-c5aba73637fc}"/>
  <p:tag name="KSO_WM_UNIT_TEXTBOXSTYLE_TYPE" val="3"/>
  <p:tag name="KSO_WM_UNIT_TEXT_FILL_FORE_SCHEMECOLOR_INDEX_BRIGHTNESS" val="0.25"/>
  <p:tag name="KSO_WM_UNIT_TEXT_FILL_FORE_SCHEMECOLOR_INDEX" val="13"/>
  <p:tag name="KSO_WM_UNIT_TEXT_FILL_TYPE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游ゴシック Light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游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黑体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黑体"/>
        <a:font script="Hebr" typeface="黑体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黑体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5976</Words>
  <Application>WPS 演示</Application>
  <PresentationFormat>自定义</PresentationFormat>
  <Paragraphs>784</Paragraphs>
  <Slides>75</Slides>
  <Notes>1</Notes>
  <HiddenSlides>0</HiddenSlides>
  <MMClips>0</MMClips>
  <ScaleCrop>false</ScaleCrop>
  <HeadingPairs>
    <vt:vector size="8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75</vt:i4>
      </vt:variant>
    </vt:vector>
  </HeadingPairs>
  <TitlesOfParts>
    <vt:vector size="99" baseType="lpstr">
      <vt:lpstr>Arial</vt:lpstr>
      <vt:lpstr>宋体</vt:lpstr>
      <vt:lpstr>Wingdings</vt:lpstr>
      <vt:lpstr>黑体</vt:lpstr>
      <vt:lpstr>微软雅黑</vt:lpstr>
      <vt:lpstr>华文细黑</vt:lpstr>
      <vt:lpstr>字魂70号-灵悦黑体</vt:lpstr>
      <vt:lpstr>Segoe UI</vt:lpstr>
      <vt:lpstr>隶书</vt:lpstr>
      <vt:lpstr>楷体_GB2312</vt:lpstr>
      <vt:lpstr>新宋体</vt:lpstr>
      <vt:lpstr>Arial Unicode MS</vt:lpstr>
      <vt:lpstr>Garamond</vt:lpstr>
      <vt:lpstr>Times New Roman</vt:lpstr>
      <vt:lpstr>Monotype Sorts</vt:lpstr>
      <vt:lpstr>Comic Sans MS</vt:lpstr>
      <vt:lpstr>Wingdings 2</vt:lpstr>
      <vt:lpstr>Symbol</vt:lpstr>
      <vt:lpstr>Wingdings</vt:lpstr>
      <vt:lpstr>Office 主题</vt:lpstr>
      <vt:lpstr>Office 主题​​</vt:lpstr>
      <vt:lpstr>Photoshop.Image.7</vt:lpstr>
      <vt:lpstr>Photoshop.Image.7</vt:lpstr>
      <vt:lpstr>Photoshop.Image.7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1.浅层（骨盆底） </vt:lpstr>
      <vt:lpstr>2.中层（骨盆底） </vt:lpstr>
      <vt:lpstr>3.深层 （盆膈）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不同年龄阶段宫颈与宫体的比例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（三）输卵管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baby</dc:creator>
  <cp:lastModifiedBy>汉堡包</cp:lastModifiedBy>
  <cp:revision>259</cp:revision>
  <dcterms:created xsi:type="dcterms:W3CDTF">2019-11-11T13:37:00Z</dcterms:created>
  <dcterms:modified xsi:type="dcterms:W3CDTF">2025-08-11T06:57:10Z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F47900CFCF14428F81F766D8B14004F0</vt:lpwstr>
  </property>
</Properties>
</file>