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handoutMasterIdLst>
    <p:handoutMasterId r:id="rId37"/>
  </p:handoutMasterIdLst>
  <p:sldIdLst>
    <p:sldId id="256" r:id="rId4"/>
    <p:sldId id="279" r:id="rId5"/>
    <p:sldId id="937" r:id="rId7"/>
    <p:sldId id="759" r:id="rId8"/>
    <p:sldId id="760" r:id="rId9"/>
    <p:sldId id="781" r:id="rId10"/>
    <p:sldId id="920" r:id="rId11"/>
    <p:sldId id="939" r:id="rId12"/>
    <p:sldId id="940" r:id="rId13"/>
    <p:sldId id="941" r:id="rId14"/>
    <p:sldId id="942" r:id="rId15"/>
    <p:sldId id="943" r:id="rId16"/>
    <p:sldId id="944" r:id="rId17"/>
    <p:sldId id="945" r:id="rId18"/>
    <p:sldId id="946" r:id="rId19"/>
    <p:sldId id="947" r:id="rId20"/>
    <p:sldId id="948" r:id="rId21"/>
    <p:sldId id="949" r:id="rId22"/>
    <p:sldId id="950" r:id="rId23"/>
    <p:sldId id="922" r:id="rId24"/>
    <p:sldId id="923" r:id="rId25"/>
    <p:sldId id="924" r:id="rId26"/>
    <p:sldId id="926" r:id="rId27"/>
    <p:sldId id="927" r:id="rId28"/>
    <p:sldId id="928" r:id="rId29"/>
    <p:sldId id="957" r:id="rId30"/>
    <p:sldId id="958" r:id="rId31"/>
    <p:sldId id="959" r:id="rId32"/>
    <p:sldId id="960" r:id="rId33"/>
    <p:sldId id="961" r:id="rId34"/>
    <p:sldId id="962" r:id="rId35"/>
    <p:sldId id="270" r:id="rId36"/>
  </p:sldIdLst>
  <p:sldSz cx="12192000" cy="6858000"/>
  <p:notesSz cx="7103745" cy="10234295"/>
  <p:embeddedFontLst>
    <p:embeddedFont>
      <p:font typeface="黑体" panose="02010609060101010101" charset="-122"/>
      <p:regular r:id="rId42"/>
    </p:embeddedFont>
    <p:embeddedFont>
      <p:font typeface="微软雅黑" panose="020B0503020204020204" charset="-122"/>
      <p:regular r:id="rId43"/>
    </p:embeddedFont>
    <p:embeddedFont>
      <p:font typeface="华文细黑" panose="02010600040101010101" charset="-122"/>
      <p:regular r:id="rId44"/>
    </p:embeddedFont>
    <p:embeddedFont>
      <p:font typeface="Garamond" panose="02020404030301010803" pitchFamily="18" charset="0"/>
      <p:regular r:id="rId45"/>
      <p:bold r:id="rId46"/>
      <p:italic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7" Type="http://schemas.openxmlformats.org/officeDocument/2006/relationships/font" Target="fonts/font6.fntdata"/><Relationship Id="rId46" Type="http://schemas.openxmlformats.org/officeDocument/2006/relationships/font" Target="fonts/font5.fntdata"/><Relationship Id="rId45" Type="http://schemas.openxmlformats.org/officeDocument/2006/relationships/font" Target="fonts/font4.fntdata"/><Relationship Id="rId44" Type="http://schemas.openxmlformats.org/officeDocument/2006/relationships/font" Target="fonts/font3.fntdata"/><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3.jpeg"/><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tags" Target="../tags/tag1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4.xml"/><Relationship Id="rId4" Type="http://schemas.openxmlformats.org/officeDocument/2006/relationships/image" Target="../media/image24.png"/><Relationship Id="rId3" Type="http://schemas.openxmlformats.org/officeDocument/2006/relationships/oleObject" Target="../embeddings/oleObject1.bin"/><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5.jpeg"/><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6.jpeg"/><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4.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6.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8.xml"/><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0.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7.xml"/><Relationship Id="rId1" Type="http://schemas.openxmlformats.org/officeDocument/2006/relationships/tags" Target="../tags/tag4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9.x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1.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3.xml"/><Relationship Id="rId1" Type="http://schemas.openxmlformats.org/officeDocument/2006/relationships/tags" Target="../tags/tag5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tags" Target="../tags/tag9.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tags" Target="../tags/tag1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553" name="Rectangle 2"/>
          <p:cNvSpPr>
            <a:spLocks noGrp="1"/>
          </p:cNvSpPr>
          <p:nvPr>
            <p:ph type="title" idx="4294967295"/>
          </p:nvPr>
        </p:nvSpPr>
        <p:spPr>
          <a:xfrm>
            <a:off x="1287145" y="1150620"/>
            <a:ext cx="2602865" cy="514350"/>
          </a:xfrm>
        </p:spPr>
        <p:txBody>
          <a:bodyPr vert="horz" wrap="square" lIns="91440" tIns="45720" rIns="91440" bIns="45720" anchor="ctr" anchorCtr="0"/>
          <a:p>
            <a:pPr eaLnBrk="1" hangingPunct="1"/>
            <a:r>
              <a:rPr lang="zh-CN" altLang="en-US" sz="2400" b="1" dirty="0">
                <a:solidFill>
                  <a:srgbClr val="080808"/>
                </a:solidFill>
                <a:latin typeface="楷体_GB2312" pitchFamily="49" charset="-122"/>
                <a:ea typeface="楷体_GB2312" pitchFamily="49" charset="-122"/>
              </a:rPr>
              <a:t>体征</a:t>
            </a:r>
            <a:endParaRPr lang="zh-CN" altLang="en-US" sz="2400" b="1" dirty="0">
              <a:solidFill>
                <a:srgbClr val="080808"/>
              </a:solidFill>
              <a:latin typeface="楷体_GB2312" pitchFamily="49" charset="-122"/>
              <a:ea typeface="楷体_GB2312" pitchFamily="49" charset="-122"/>
            </a:endParaRPr>
          </a:p>
        </p:txBody>
      </p:sp>
      <p:sp>
        <p:nvSpPr>
          <p:cNvPr id="23554" name="Rectangle 3"/>
          <p:cNvSpPr>
            <a:spLocks noGrp="1"/>
          </p:cNvSpPr>
          <p:nvPr/>
        </p:nvSpPr>
        <p:spPr>
          <a:xfrm>
            <a:off x="1494155" y="1844675"/>
            <a:ext cx="9323705" cy="4900295"/>
          </a:xfrm>
          <a:prstGeom prst="rect">
            <a:avLst/>
          </a:prstGeom>
          <a:noFill/>
          <a:ln w="9525">
            <a:noFill/>
          </a:ln>
        </p:spPr>
        <p:txBody>
          <a:bodyPr vert="horz" wrap="square" lIns="91440" tIns="45720" rIns="91440" bIns="45720" anchor="t" anchorCtr="0"/>
          <a:lstStyle>
            <a:lvl1pPr marL="342900" indent="-342900" algn="l" rtl="0" fontAlgn="base">
              <a:spcBef>
                <a:spcPct val="20000"/>
              </a:spcBef>
              <a:spcAft>
                <a:spcPct val="0"/>
              </a:spcAft>
              <a:buClr>
                <a:schemeClr val="accent1"/>
              </a:buClr>
              <a:buSzPct val="65000"/>
              <a:buFont typeface="Wingdings" panose="05000000000000000000" pitchFamily="2" charset="2"/>
              <a:buChar char="n"/>
              <a:defRPr sz="3000" kern="1200">
                <a:solidFill>
                  <a:schemeClr val="tx1"/>
                </a:solidFill>
                <a:latin typeface="+mn-lt"/>
                <a:ea typeface="+mn-ea"/>
                <a:cs typeface="+mn-cs"/>
              </a:defRPr>
            </a:lvl1pPr>
            <a:lvl2pPr marL="669925" lvl="1" indent="-325755" algn="l" rtl="0" fontAlgn="base">
              <a:spcBef>
                <a:spcPct val="20000"/>
              </a:spcBef>
              <a:spcAft>
                <a:spcPct val="0"/>
              </a:spcAft>
              <a:buClr>
                <a:schemeClr val="accent2"/>
              </a:buClr>
              <a:buSzPct val="60000"/>
              <a:buFont typeface="Wingdings" panose="05000000000000000000" pitchFamily="2" charset="2"/>
              <a:buChar char="q"/>
              <a:defRPr sz="2600" kern="1200">
                <a:solidFill>
                  <a:schemeClr val="tx1"/>
                </a:solidFill>
                <a:latin typeface="+mn-lt"/>
                <a:ea typeface="+mn-ea"/>
                <a:cs typeface="+mn-cs"/>
              </a:defRPr>
            </a:lvl2pPr>
            <a:lvl3pPr marL="1022350" lvl="2" indent="-351155" algn="l" rtl="0" fontAlgn="base">
              <a:spcBef>
                <a:spcPct val="20000"/>
              </a:spcBef>
              <a:spcAft>
                <a:spcPct val="0"/>
              </a:spcAft>
              <a:buClr>
                <a:schemeClr val="accent1"/>
              </a:buClr>
              <a:buSzPct val="65000"/>
              <a:buFont typeface="Wingdings" panose="05000000000000000000" pitchFamily="2" charset="2"/>
              <a:buChar char="n"/>
              <a:defRPr sz="2200" kern="1200">
                <a:solidFill>
                  <a:schemeClr val="tx1"/>
                </a:solidFill>
                <a:latin typeface="+mn-lt"/>
                <a:ea typeface="+mn-ea"/>
                <a:cs typeface="+mn-cs"/>
              </a:defRPr>
            </a:lvl3pPr>
            <a:lvl4pPr marL="1339850" lvl="3" indent="-316230" algn="l" rtl="0" fontAlgn="base">
              <a:spcBef>
                <a:spcPct val="20000"/>
              </a:spcBef>
              <a:spcAft>
                <a:spcPct val="0"/>
              </a:spcAft>
              <a:buClr>
                <a:schemeClr val="accent2"/>
              </a:buClr>
              <a:buSzPct val="70000"/>
              <a:buFont typeface="Wingdings" panose="05000000000000000000" pitchFamily="2" charset="2"/>
              <a:buChar char="q"/>
              <a:defRPr sz="2000" kern="1200">
                <a:solidFill>
                  <a:schemeClr val="tx1"/>
                </a:solidFill>
                <a:latin typeface="+mn-lt"/>
                <a:ea typeface="+mn-ea"/>
                <a:cs typeface="+mn-cs"/>
              </a:defRPr>
            </a:lvl4pPr>
            <a:lvl5pPr marL="1681480" lvl="4" indent="-339725" algn="l" rtl="0" fontAlgn="base">
              <a:spcBef>
                <a:spcPct val="20000"/>
              </a:spcBef>
              <a:spcAft>
                <a:spcPct val="0"/>
              </a:spcAft>
              <a:buClr>
                <a:schemeClr val="accent1"/>
              </a:buClr>
              <a:buSzPct val="75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a:lstStyle>
          <a:p>
            <a:pPr eaLnBrk="1" hangingPunct="1">
              <a:lnSpc>
                <a:spcPct val="150000"/>
              </a:lnSpc>
            </a:pPr>
            <a:r>
              <a:rPr lang="zh-CN" altLang="en-US" sz="2400" b="1" dirty="0">
                <a:solidFill>
                  <a:srgbClr val="080808"/>
                </a:solidFill>
                <a:latin typeface="楷体_GB2312" pitchFamily="49" charset="-122"/>
                <a:ea typeface="楷体_GB2312" pitchFamily="49" charset="-122"/>
              </a:rPr>
              <a:t>（</a:t>
            </a:r>
            <a:r>
              <a:rPr lang="en-US" altLang="zh-CN" sz="2400" b="1" dirty="0">
                <a:solidFill>
                  <a:srgbClr val="080808"/>
                </a:solidFill>
                <a:latin typeface="楷体_GB2312" pitchFamily="49" charset="-122"/>
                <a:ea typeface="楷体_GB2312" pitchFamily="49" charset="-122"/>
              </a:rPr>
              <a:t>1</a:t>
            </a:r>
            <a:r>
              <a:rPr lang="zh-CN" altLang="en-US" sz="2400" b="1" dirty="0">
                <a:solidFill>
                  <a:srgbClr val="080808"/>
                </a:solidFill>
                <a:latin typeface="楷体_GB2312" pitchFamily="49" charset="-122"/>
                <a:ea typeface="楷体_GB2312" pitchFamily="49" charset="-122"/>
              </a:rPr>
              <a:t>）局部感染：会阴侧切或腹部伤口触痛。</a:t>
            </a:r>
            <a:endParaRPr lang="zh-CN" altLang="en-US" sz="2400" b="1" dirty="0">
              <a:solidFill>
                <a:srgbClr val="080808"/>
              </a:solidFill>
              <a:latin typeface="楷体_GB2312" pitchFamily="49" charset="-122"/>
              <a:ea typeface="楷体_GB2312" pitchFamily="49" charset="-122"/>
            </a:endParaRPr>
          </a:p>
          <a:p>
            <a:pPr eaLnBrk="1" hangingPunct="1">
              <a:lnSpc>
                <a:spcPct val="150000"/>
              </a:lnSpc>
            </a:pPr>
            <a:r>
              <a:rPr lang="zh-CN" altLang="en-US" sz="2400" b="1" dirty="0">
                <a:solidFill>
                  <a:srgbClr val="080808"/>
                </a:solidFill>
                <a:latin typeface="楷体_GB2312" pitchFamily="49" charset="-122"/>
                <a:ea typeface="楷体_GB2312" pitchFamily="49" charset="-122"/>
              </a:rPr>
              <a:t>（</a:t>
            </a:r>
            <a:r>
              <a:rPr lang="en-US" altLang="zh-CN" sz="2400" b="1" dirty="0">
                <a:solidFill>
                  <a:srgbClr val="080808"/>
                </a:solidFill>
                <a:latin typeface="楷体_GB2312" pitchFamily="49" charset="-122"/>
                <a:ea typeface="楷体_GB2312" pitchFamily="49" charset="-122"/>
              </a:rPr>
              <a:t>2</a:t>
            </a:r>
            <a:r>
              <a:rPr lang="zh-CN" altLang="en-US" sz="2400" b="1" dirty="0">
                <a:solidFill>
                  <a:srgbClr val="080808"/>
                </a:solidFill>
                <a:latin typeface="楷体_GB2312" pitchFamily="49" charset="-122"/>
                <a:ea typeface="楷体_GB2312" pitchFamily="49" charset="-122"/>
              </a:rPr>
              <a:t>）子宫内膜炎、肌炎：子宫复旧差，有压痛。</a:t>
            </a:r>
            <a:endParaRPr lang="zh-CN" altLang="en-US" sz="2400" b="1" dirty="0">
              <a:solidFill>
                <a:srgbClr val="080808"/>
              </a:solidFill>
              <a:latin typeface="楷体_GB2312" pitchFamily="49" charset="-122"/>
              <a:ea typeface="楷体_GB2312" pitchFamily="49" charset="-122"/>
            </a:endParaRPr>
          </a:p>
          <a:p>
            <a:pPr eaLnBrk="1" hangingPunct="1">
              <a:lnSpc>
                <a:spcPct val="150000"/>
              </a:lnSpc>
            </a:pPr>
            <a:r>
              <a:rPr lang="zh-CN" altLang="en-US" sz="2400" b="1" dirty="0">
                <a:solidFill>
                  <a:srgbClr val="080808"/>
                </a:solidFill>
                <a:latin typeface="楷体_GB2312" pitchFamily="49" charset="-122"/>
                <a:ea typeface="楷体_GB2312" pitchFamily="49" charset="-122"/>
              </a:rPr>
              <a:t>（</a:t>
            </a:r>
            <a:r>
              <a:rPr lang="en-US" altLang="zh-CN" sz="2400" b="1" dirty="0">
                <a:solidFill>
                  <a:srgbClr val="080808"/>
                </a:solidFill>
                <a:latin typeface="楷体_GB2312" pitchFamily="49" charset="-122"/>
                <a:ea typeface="楷体_GB2312" pitchFamily="49" charset="-122"/>
              </a:rPr>
              <a:t>3</a:t>
            </a:r>
            <a:r>
              <a:rPr lang="zh-CN" altLang="en-US" sz="2400" b="1" dirty="0">
                <a:solidFill>
                  <a:srgbClr val="080808"/>
                </a:solidFill>
                <a:latin typeface="楷体_GB2312" pitchFamily="49" charset="-122"/>
                <a:ea typeface="楷体_GB2312" pitchFamily="49" charset="-122"/>
              </a:rPr>
              <a:t>）子宫周围结缔组织炎、盆腔腹膜炎和弥漫性腹膜炎：下腹部一侧或两侧有明显压痛、反跳痛、肌紧张，肠鸣音减弱或消失。宫旁一侧或两侧结缔组织增厚、</a:t>
            </a:r>
            <a:r>
              <a:rPr lang="zh-CN" altLang="en-US" sz="2400" b="1" dirty="0">
                <a:solidFill>
                  <a:srgbClr val="080808"/>
                </a:solidFill>
                <a:latin typeface="黑体" panose="02010609060101010101" charset="-122"/>
                <a:ea typeface="楷体_GB2312" pitchFamily="49" charset="-122"/>
              </a:rPr>
              <a:t>压痛和（或）触及炎性包块，严重者侵及整个盆腔形成</a:t>
            </a:r>
            <a:r>
              <a:rPr lang="zh-CN" altLang="en-US" sz="2400" b="1" dirty="0">
                <a:ea typeface="楷体_GB2312" pitchFamily="49" charset="-122"/>
              </a:rPr>
              <a:t>“</a:t>
            </a:r>
            <a:r>
              <a:rPr lang="zh-CN" altLang="en-US" sz="2400" b="1" dirty="0">
                <a:solidFill>
                  <a:srgbClr val="FF0000"/>
                </a:solidFill>
                <a:latin typeface="黑体" panose="02010609060101010101" charset="-122"/>
                <a:ea typeface="楷体_GB2312" pitchFamily="49" charset="-122"/>
              </a:rPr>
              <a:t>冰冻骨盆</a:t>
            </a:r>
            <a:r>
              <a:rPr lang="zh-CN" altLang="en-US" sz="2400" b="1" dirty="0">
                <a:solidFill>
                  <a:srgbClr val="FF0000"/>
                </a:solidFill>
                <a:ea typeface="楷体_GB2312" pitchFamily="49" charset="-122"/>
              </a:rPr>
              <a:t>”</a:t>
            </a:r>
            <a:r>
              <a:rPr lang="zh-CN" altLang="en-US" sz="2400" b="1" dirty="0">
                <a:solidFill>
                  <a:srgbClr val="FF0000"/>
                </a:solidFill>
                <a:latin typeface="黑体" panose="02010609060101010101" charset="-122"/>
                <a:ea typeface="楷体_GB2312" pitchFamily="49" charset="-122"/>
              </a:rPr>
              <a:t>。</a:t>
            </a:r>
            <a:endParaRPr lang="zh-CN" altLang="en-US" sz="2400" b="1" dirty="0">
              <a:solidFill>
                <a:srgbClr val="FF0000"/>
              </a:solidFill>
              <a:latin typeface="黑体" panose="02010609060101010101"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9267" name="Rectangle 3"/>
          <p:cNvSpPr/>
          <p:nvPr/>
        </p:nvSpPr>
        <p:spPr>
          <a:xfrm>
            <a:off x="1036320" y="2853055"/>
            <a:ext cx="4141470" cy="1223645"/>
          </a:xfrm>
          <a:prstGeom prst="rect">
            <a:avLst/>
          </a:prstGeom>
          <a:solidFill>
            <a:srgbClr val="FFFFCC"/>
          </a:solidFill>
          <a:ln w="9525" cap="flat" cmpd="sng">
            <a:solidFill>
              <a:schemeClr val="tx1"/>
            </a:solidFill>
            <a:prstDash val="solid"/>
            <a:miter/>
            <a:headEnd type="none" w="med" len="med"/>
            <a:tailEnd type="none" w="med" len="med"/>
          </a:ln>
        </p:spPr>
        <p:txBody>
          <a:bodyPr wrap="square" anchor="t" anchorCtr="0">
            <a:noAutofit/>
          </a:bodyPr>
          <a:p>
            <a:pPr algn="just"/>
            <a:r>
              <a:rPr lang="zh-CN" altLang="en-US" b="1" dirty="0">
                <a:solidFill>
                  <a:srgbClr val="080808"/>
                </a:solidFill>
                <a:latin typeface="Times New Roman" panose="02020603050405020304" pitchFamily="18" charset="0"/>
                <a:ea typeface="楷体_GB2312" pitchFamily="49" charset="-122"/>
              </a:rPr>
              <a:t>下腹血栓性静脉炎表现为下肢局部静脉可有压痛或触及硬索状。下肢水肿，皮肤发白和疼痛</a:t>
            </a:r>
            <a:r>
              <a:rPr lang="zh-CN" altLang="en-US" b="1" dirty="0">
                <a:solidFill>
                  <a:srgbClr val="990033"/>
                </a:solidFill>
                <a:latin typeface="Times New Roman" panose="02020603050405020304" pitchFamily="18" charset="0"/>
                <a:ea typeface="楷体_GB2312" pitchFamily="49" charset="-122"/>
              </a:rPr>
              <a:t>。</a:t>
            </a:r>
            <a:endParaRPr lang="zh-CN" altLang="en-US" b="1" dirty="0">
              <a:solidFill>
                <a:srgbClr val="990033"/>
              </a:solidFill>
              <a:latin typeface="Times New Roman" panose="02020603050405020304" pitchFamily="18" charset="0"/>
              <a:ea typeface="楷体_GB2312" pitchFamily="49" charset="-122"/>
            </a:endParaRPr>
          </a:p>
        </p:txBody>
      </p:sp>
      <p:sp>
        <p:nvSpPr>
          <p:cNvPr id="139268" name="Rectangle 4" descr="羊皮纸"/>
          <p:cNvSpPr/>
          <p:nvPr/>
        </p:nvSpPr>
        <p:spPr>
          <a:xfrm>
            <a:off x="1099820" y="4724400"/>
            <a:ext cx="4093210" cy="855980"/>
          </a:xfrm>
          <a:prstGeom prst="rect">
            <a:avLst/>
          </a:prstGeom>
          <a:blipFill rotWithShape="0">
            <a:blip r:embed="rId3"/>
          </a:blipFill>
          <a:ln w="9525" cap="flat" cmpd="sng">
            <a:solidFill>
              <a:schemeClr val="tx1"/>
            </a:solidFill>
            <a:prstDash val="solid"/>
            <a:miter/>
            <a:headEnd type="none" w="med" len="med"/>
            <a:tailEnd type="none" w="med" len="med"/>
          </a:ln>
        </p:spPr>
        <p:txBody>
          <a:bodyPr wrap="square" anchor="t" anchorCtr="0">
            <a:noAutofit/>
          </a:bodyPr>
          <a:p>
            <a:r>
              <a:rPr lang="zh-CN" altLang="en-US" b="1" dirty="0">
                <a:solidFill>
                  <a:srgbClr val="990033"/>
                </a:solidFill>
                <a:latin typeface="Times New Roman" panose="02020603050405020304" pitchFamily="18" charset="0"/>
                <a:ea typeface="楷体_GB2312" pitchFamily="49" charset="-122"/>
              </a:rPr>
              <a:t>来自胎盘剥离处的感染性栓子经血行传播引起盆腔血栓性静脉炎。</a:t>
            </a:r>
            <a:endParaRPr lang="zh-CN" altLang="en-US" b="1" dirty="0">
              <a:solidFill>
                <a:srgbClr val="990033"/>
              </a:solidFill>
              <a:latin typeface="Times New Roman" panose="02020603050405020304" pitchFamily="18" charset="0"/>
              <a:ea typeface="楷体_GB2312" pitchFamily="49" charset="-122"/>
            </a:endParaRPr>
          </a:p>
        </p:txBody>
      </p:sp>
      <p:grpSp>
        <p:nvGrpSpPr>
          <p:cNvPr id="2" name="Group 8"/>
          <p:cNvGrpSpPr/>
          <p:nvPr/>
        </p:nvGrpSpPr>
        <p:grpSpPr>
          <a:xfrm>
            <a:off x="4994910" y="2924175"/>
            <a:ext cx="6033135" cy="3347085"/>
            <a:chOff x="2544" y="1776"/>
            <a:chExt cx="3216" cy="1337"/>
          </a:xfrm>
        </p:grpSpPr>
        <p:pic>
          <p:nvPicPr>
            <p:cNvPr id="24580" name="Picture 9" descr="78"/>
            <p:cNvPicPr>
              <a:picLocks noChangeAspect="1"/>
            </p:cNvPicPr>
            <p:nvPr/>
          </p:nvPicPr>
          <p:blipFill>
            <a:blip r:embed="rId4"/>
            <a:stretch>
              <a:fillRect/>
            </a:stretch>
          </p:blipFill>
          <p:spPr>
            <a:xfrm>
              <a:off x="2544" y="1776"/>
              <a:ext cx="1632" cy="1336"/>
            </a:xfrm>
            <a:prstGeom prst="rect">
              <a:avLst/>
            </a:prstGeom>
            <a:noFill/>
            <a:ln w="9525">
              <a:noFill/>
            </a:ln>
          </p:spPr>
        </p:pic>
        <p:pic>
          <p:nvPicPr>
            <p:cNvPr id="24581" name="Picture 10" descr="2"/>
            <p:cNvPicPr>
              <a:picLocks noChangeAspect="1"/>
            </p:cNvPicPr>
            <p:nvPr/>
          </p:nvPicPr>
          <p:blipFill>
            <a:blip r:embed="rId5"/>
            <a:srcRect r="11765"/>
            <a:stretch>
              <a:fillRect/>
            </a:stretch>
          </p:blipFill>
          <p:spPr>
            <a:xfrm>
              <a:off x="4128" y="1776"/>
              <a:ext cx="1632" cy="1337"/>
            </a:xfrm>
            <a:prstGeom prst="rect">
              <a:avLst/>
            </a:prstGeom>
            <a:noFill/>
            <a:ln w="9525">
              <a:noFill/>
            </a:ln>
          </p:spPr>
        </p:pic>
      </p:grpSp>
      <p:sp>
        <p:nvSpPr>
          <p:cNvPr id="139275" name="Rectangle 11"/>
          <p:cNvSpPr/>
          <p:nvPr/>
        </p:nvSpPr>
        <p:spPr>
          <a:xfrm>
            <a:off x="5164455" y="5589905"/>
            <a:ext cx="5402580" cy="855980"/>
          </a:xfrm>
          <a:prstGeom prst="rect">
            <a:avLst/>
          </a:prstGeom>
          <a:solidFill>
            <a:srgbClr val="FFFFCC"/>
          </a:solidFill>
          <a:ln w="9525" cap="flat" cmpd="sng">
            <a:solidFill>
              <a:schemeClr val="tx1"/>
            </a:solidFill>
            <a:prstDash val="solid"/>
            <a:miter/>
            <a:headEnd type="none" w="med" len="med"/>
            <a:tailEnd type="none" w="med" len="med"/>
          </a:ln>
        </p:spPr>
        <p:txBody>
          <a:bodyPr wrap="square" anchor="t" anchorCtr="0">
            <a:noAutofit/>
          </a:bodyPr>
          <a:p>
            <a:r>
              <a:rPr lang="zh-CN" altLang="en-US" b="1" dirty="0">
                <a:solidFill>
                  <a:srgbClr val="080808"/>
                </a:solidFill>
                <a:latin typeface="Times New Roman" panose="02020603050405020304" pitchFamily="18" charset="0"/>
                <a:ea typeface="楷体_GB2312" pitchFamily="49" charset="-122"/>
              </a:rPr>
              <a:t>小腿深静脉栓塞时可出现腓肠肌及足底部疼痛和压痛。</a:t>
            </a:r>
            <a:endParaRPr lang="zh-CN" altLang="en-US" b="1" dirty="0">
              <a:solidFill>
                <a:srgbClr val="080808"/>
              </a:solidFill>
              <a:latin typeface="Times New Roman" panose="02020603050405020304" pitchFamily="18" charset="0"/>
              <a:ea typeface="楷体_GB2312" pitchFamily="49" charset="-122"/>
            </a:endParaRPr>
          </a:p>
        </p:txBody>
      </p:sp>
      <p:sp>
        <p:nvSpPr>
          <p:cNvPr id="24584" name="Text Box 15"/>
          <p:cNvSpPr txBox="1"/>
          <p:nvPr/>
        </p:nvSpPr>
        <p:spPr>
          <a:xfrm>
            <a:off x="1557655" y="1352550"/>
            <a:ext cx="6891655" cy="989965"/>
          </a:xfrm>
          <a:prstGeom prst="rect">
            <a:avLst/>
          </a:prstGeom>
          <a:noFill/>
          <a:ln w="9525">
            <a:noFill/>
          </a:ln>
          <a:effectLst>
            <a:prstShdw prst="shdw17" dist="17961" dir="2699999">
              <a:srgbClr val="798591"/>
            </a:prstShdw>
          </a:effectLst>
        </p:spPr>
        <p:txBody>
          <a:bodyPr wrap="square" anchor="t" anchorCtr="0">
            <a:noAutofit/>
          </a:bodyPr>
          <a:p>
            <a:pPr eaLnBrk="0" hangingPunct="0">
              <a:spcBef>
                <a:spcPct val="20000"/>
              </a:spcBef>
            </a:pPr>
            <a:r>
              <a:rPr lang="zh-CN" altLang="en-US" b="1" dirty="0">
                <a:solidFill>
                  <a:srgbClr val="080808"/>
                </a:solidFill>
                <a:latin typeface="楷体_GB2312" pitchFamily="49" charset="-122"/>
                <a:ea typeface="楷体_GB2312" pitchFamily="49" charset="-122"/>
              </a:rPr>
              <a:t>血栓性静脉炎</a:t>
            </a:r>
            <a:endParaRPr lang="zh-CN" altLang="en-US" b="1" dirty="0">
              <a:solidFill>
                <a:srgbClr val="080808"/>
              </a:solidFill>
              <a:latin typeface="楷体_GB2312" pitchFamily="49" charset="-122"/>
              <a:ea typeface="楷体_GB2312" pitchFamily="49" charset="-122"/>
            </a:endParaRPr>
          </a:p>
          <a:p>
            <a:pPr eaLnBrk="0" hangingPunct="0">
              <a:spcBef>
                <a:spcPct val="20000"/>
              </a:spcBef>
            </a:pPr>
            <a:endParaRPr lang="zh-CN" altLang="en-US" dirty="0">
              <a:solidFill>
                <a:srgbClr val="080808"/>
              </a:solidFill>
              <a:latin typeface="楷体_GB2312" pitchFamily="49" charset="-122"/>
              <a:ea typeface="楷体_GB2312" pitchFamily="49" charset="-122"/>
            </a:endParaRPr>
          </a:p>
        </p:txBody>
      </p:sp>
      <p:sp>
        <p:nvSpPr>
          <p:cNvPr id="24586" name="矩形 99339"/>
          <p:cNvSpPr/>
          <p:nvPr/>
        </p:nvSpPr>
        <p:spPr>
          <a:xfrm>
            <a:off x="1901190" y="2060575"/>
            <a:ext cx="6040120" cy="488950"/>
          </a:xfrm>
          <a:prstGeom prst="rect">
            <a:avLst/>
          </a:prstGeom>
          <a:noFill/>
          <a:ln w="9525">
            <a:noFill/>
          </a:ln>
        </p:spPr>
        <p:txBody>
          <a:bodyPr wrap="square" anchor="t" anchorCtr="0">
            <a:noAutofit/>
          </a:bodyPr>
          <a:p>
            <a:r>
              <a:rPr lang="zh-CN" altLang="en-US" b="1" dirty="0">
                <a:solidFill>
                  <a:srgbClr val="080808"/>
                </a:solidFill>
                <a:latin typeface="楷体_GB2312" pitchFamily="49" charset="-122"/>
                <a:ea typeface="楷体_GB2312" pitchFamily="49" charset="-122"/>
              </a:rPr>
              <a:t>出现反复发作寒战、高热，持续数周。</a:t>
            </a:r>
            <a:endParaRPr lang="zh-CN" altLang="en-US" b="1" dirty="0">
              <a:solidFill>
                <a:srgbClr val="080808"/>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9268"/>
                                        </p:tgtEl>
                                        <p:attrNameLst>
                                          <p:attrName>style.visibility</p:attrName>
                                        </p:attrNameLst>
                                      </p:cBhvr>
                                      <p:to>
                                        <p:strVal val="visible"/>
                                      </p:to>
                                    </p:set>
                                    <p:animEffect transition="in" filter="dissolve">
                                      <p:cBhvr>
                                        <p:cTn id="7" dur="500"/>
                                        <p:tgtEl>
                                          <p:spTgt spid="13926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9267"/>
                                        </p:tgtEl>
                                        <p:attrNameLst>
                                          <p:attrName>style.visibility</p:attrName>
                                        </p:attrNameLst>
                                      </p:cBhvr>
                                      <p:to>
                                        <p:strVal val="visible"/>
                                      </p:to>
                                    </p:set>
                                    <p:animEffect transition="in" filter="dissolve">
                                      <p:cBhvr>
                                        <p:cTn id="12" dur="500"/>
                                        <p:tgtEl>
                                          <p:spTgt spid="13926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9275"/>
                                        </p:tgtEl>
                                        <p:attrNameLst>
                                          <p:attrName>style.visibility</p:attrName>
                                        </p:attrNameLst>
                                      </p:cBhvr>
                                      <p:to>
                                        <p:strVal val="visible"/>
                                      </p:to>
                                    </p:set>
                                    <p:animEffect transition="in" filter="dissolve">
                                      <p:cBhvr>
                                        <p:cTn id="22" dur="500"/>
                                        <p:tgtEl>
                                          <p:spTgt spid="139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bldLvl="0" animBg="1"/>
      <p:bldP spid="139268" grpId="0" bldLvl="0" animBg="1"/>
      <p:bldP spid="13927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5601" name="Object 2"/>
          <p:cNvGraphicFramePr/>
          <p:nvPr/>
        </p:nvGraphicFramePr>
        <p:xfrm>
          <a:off x="2861945" y="2156143"/>
          <a:ext cx="6169025" cy="4068762"/>
        </p:xfrm>
        <a:graphic>
          <a:graphicData uri="http://schemas.openxmlformats.org/presentationml/2006/ole">
            <mc:AlternateContent xmlns:mc="http://schemas.openxmlformats.org/markup-compatibility/2006">
              <mc:Choice xmlns:v="urn:schemas-microsoft-com:vml" Requires="v">
                <p:oleObj spid="_x0000_s3076" name="" r:id="rId3" imgW="3352800" imgH="2743200" progId="Paint.Picture">
                  <p:embed/>
                </p:oleObj>
              </mc:Choice>
              <mc:Fallback>
                <p:oleObj name="" r:id="rId3" imgW="3352800" imgH="2743200" progId="Paint.Picture">
                  <p:embed/>
                  <p:pic>
                    <p:nvPicPr>
                      <p:cNvPr id="0" name="图片 3075"/>
                      <p:cNvPicPr/>
                      <p:nvPr/>
                    </p:nvPicPr>
                    <p:blipFill>
                      <a:blip r:embed="rId4"/>
                      <a:stretch>
                        <a:fillRect/>
                      </a:stretch>
                    </p:blipFill>
                    <p:spPr>
                      <a:xfrm>
                        <a:off x="2861945" y="2156143"/>
                        <a:ext cx="6169025" cy="4068762"/>
                      </a:xfrm>
                      <a:prstGeom prst="rect">
                        <a:avLst/>
                      </a:prstGeom>
                      <a:noFill/>
                      <a:ln w="38100">
                        <a:noFill/>
                        <a:miter/>
                      </a:ln>
                    </p:spPr>
                  </p:pic>
                </p:oleObj>
              </mc:Fallback>
            </mc:AlternateContent>
          </a:graphicData>
        </a:graphic>
      </p:graphicFrame>
      <p:sp>
        <p:nvSpPr>
          <p:cNvPr id="25602" name="Rectangle 5"/>
          <p:cNvSpPr/>
          <p:nvPr/>
        </p:nvSpPr>
        <p:spPr>
          <a:xfrm>
            <a:off x="5086668" y="1582738"/>
            <a:ext cx="1719262" cy="457200"/>
          </a:xfrm>
          <a:prstGeom prst="rect">
            <a:avLst/>
          </a:prstGeom>
          <a:noFill/>
          <a:ln w="9525">
            <a:noFill/>
          </a:ln>
        </p:spPr>
        <p:txBody>
          <a:bodyPr wrap="none" anchor="t" anchorCtr="0">
            <a:spAutoFit/>
          </a:bodyPr>
          <a:p>
            <a:r>
              <a:rPr lang="zh-CN" altLang="en-US" b="1" dirty="0">
                <a:solidFill>
                  <a:srgbClr val="000066"/>
                </a:solidFill>
                <a:latin typeface="楷体_GB2312" pitchFamily="49" charset="-122"/>
                <a:ea typeface="楷体_GB2312" pitchFamily="49" charset="-122"/>
              </a:rPr>
              <a:t>股  白  肿</a:t>
            </a:r>
            <a:endParaRPr lang="zh-CN" altLang="en-US" b="1" dirty="0">
              <a:solidFill>
                <a:srgbClr val="000066"/>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05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626" name="矩形 100366"/>
          <p:cNvSpPr/>
          <p:nvPr/>
        </p:nvSpPr>
        <p:spPr>
          <a:xfrm>
            <a:off x="755650" y="1125855"/>
            <a:ext cx="5415280" cy="444500"/>
          </a:xfrm>
          <a:prstGeom prst="rect">
            <a:avLst/>
          </a:prstGeom>
          <a:noFill/>
          <a:ln w="9525">
            <a:noFill/>
          </a:ln>
        </p:spPr>
        <p:txBody>
          <a:bodyPr anchor="t" anchorCtr="0"/>
          <a:p>
            <a:r>
              <a:rPr lang="zh-CN" altLang="en-US" sz="2800" b="1" dirty="0">
                <a:solidFill>
                  <a:srgbClr val="DA0211"/>
                </a:solidFill>
                <a:latin typeface="楷体_GB2312" pitchFamily="49" charset="-122"/>
                <a:ea typeface="楷体_GB2312" pitchFamily="49" charset="-122"/>
              </a:rPr>
              <a:t>（三）心理</a:t>
            </a:r>
            <a:r>
              <a:rPr lang="en-US" altLang="zh-CN" sz="2800" b="1" dirty="0">
                <a:solidFill>
                  <a:srgbClr val="DA0211"/>
                </a:solidFill>
                <a:latin typeface="楷体_GB2312" pitchFamily="49" charset="-122"/>
                <a:ea typeface="楷体_GB2312" pitchFamily="49" charset="-122"/>
              </a:rPr>
              <a:t>-</a:t>
            </a:r>
            <a:r>
              <a:rPr lang="zh-CN" altLang="en-US" sz="2800" b="1" dirty="0">
                <a:solidFill>
                  <a:srgbClr val="DA0211"/>
                </a:solidFill>
                <a:latin typeface="楷体_GB2312" pitchFamily="49" charset="-122"/>
                <a:ea typeface="楷体_GB2312" pitchFamily="49" charset="-122"/>
              </a:rPr>
              <a:t>社会状况</a:t>
            </a:r>
            <a:endParaRPr lang="zh-CN" altLang="en-US" sz="2800" b="1" dirty="0">
              <a:solidFill>
                <a:srgbClr val="DA0211"/>
              </a:solidFill>
              <a:latin typeface="楷体_GB2312" pitchFamily="49" charset="-122"/>
              <a:ea typeface="楷体_GB2312" pitchFamily="49" charset="-122"/>
            </a:endParaRPr>
          </a:p>
        </p:txBody>
      </p:sp>
      <p:sp>
        <p:nvSpPr>
          <p:cNvPr id="26627" name="矩形 100367"/>
          <p:cNvSpPr/>
          <p:nvPr/>
        </p:nvSpPr>
        <p:spPr>
          <a:xfrm>
            <a:off x="538480" y="1844675"/>
            <a:ext cx="10933430" cy="1780540"/>
          </a:xfrm>
          <a:prstGeom prst="rect">
            <a:avLst/>
          </a:prstGeom>
          <a:noFill/>
          <a:ln w="9525">
            <a:noFill/>
          </a:ln>
        </p:spPr>
        <p:txBody>
          <a:bodyPr anchor="t" anchorCtr="0"/>
          <a:p>
            <a:pPr marL="342900" indent="-342900">
              <a:spcBef>
                <a:spcPct val="20000"/>
              </a:spcBef>
              <a:buClr>
                <a:schemeClr val="accent1"/>
              </a:buClr>
              <a:buSzPct val="65000"/>
            </a:pPr>
            <a:r>
              <a:rPr lang="zh-CN" altLang="en-US" sz="3000" dirty="0">
                <a:latin typeface="Arial" panose="020B0604020202020204" pitchFamily="34" charset="0"/>
                <a:ea typeface="楷体_GB2312" pitchFamily="49" charset="-122"/>
              </a:rPr>
              <a:t>　　　</a:t>
            </a:r>
            <a:r>
              <a:rPr lang="zh-CN" altLang="en-US" sz="2800" b="1" dirty="0">
                <a:latin typeface="Arial" panose="020B0604020202020204" pitchFamily="34" charset="0"/>
                <a:ea typeface="楷体_GB2312" pitchFamily="49" charset="-122"/>
              </a:rPr>
              <a:t>由于持续高热、寒战、局部疼痛使产妇产生焦虑和恐惧，因自己不能照顾新生儿而感到内疚。丈夫及家庭其他成员对产妇的态度、经济状况等均对产妇的情绪有较大影响。</a:t>
            </a:r>
            <a:endParaRPr lang="zh-CN" altLang="en-US" sz="2800" b="1" dirty="0">
              <a:latin typeface="Arial" panose="020B0604020202020204" pitchFamily="34" charset="0"/>
              <a:ea typeface="楷体_GB2312" pitchFamily="49" charset="-122"/>
            </a:endParaRPr>
          </a:p>
        </p:txBody>
      </p:sp>
      <p:pic>
        <p:nvPicPr>
          <p:cNvPr id="26628" name="图片 100369" descr="产褥感染临床表现[(006223)09-02-23]"/>
          <p:cNvPicPr>
            <a:picLocks noChangeAspect="1"/>
          </p:cNvPicPr>
          <p:nvPr/>
        </p:nvPicPr>
        <p:blipFill>
          <a:blip r:embed="rId3"/>
          <a:stretch>
            <a:fillRect/>
          </a:stretch>
        </p:blipFill>
        <p:spPr>
          <a:xfrm>
            <a:off x="4695825" y="3428365"/>
            <a:ext cx="5647055" cy="26835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650" name="矩形 101383"/>
          <p:cNvSpPr/>
          <p:nvPr/>
        </p:nvSpPr>
        <p:spPr>
          <a:xfrm>
            <a:off x="684530" y="1268730"/>
            <a:ext cx="3608705" cy="678815"/>
          </a:xfrm>
          <a:prstGeom prst="rect">
            <a:avLst/>
          </a:prstGeom>
          <a:noFill/>
          <a:ln w="9525">
            <a:noFill/>
          </a:ln>
        </p:spPr>
        <p:txBody>
          <a:bodyPr anchor="t" anchorCtr="0"/>
          <a:p>
            <a:r>
              <a:rPr lang="zh-CN" altLang="en-US" sz="2800" b="1" dirty="0">
                <a:solidFill>
                  <a:srgbClr val="DA0211"/>
                </a:solidFill>
                <a:latin typeface="Garamond" panose="02020404030301010803" pitchFamily="18" charset="0"/>
                <a:ea typeface="楷体_GB2312" pitchFamily="49" charset="-122"/>
              </a:rPr>
              <a:t>（四）辅助检查</a:t>
            </a:r>
            <a:endParaRPr lang="zh-CN" altLang="en-US" sz="2800" b="1" dirty="0">
              <a:solidFill>
                <a:srgbClr val="DA0211"/>
              </a:solidFill>
              <a:latin typeface="Garamond" panose="02020404030301010803" pitchFamily="18" charset="0"/>
              <a:ea typeface="楷体_GB2312" pitchFamily="49" charset="-122"/>
            </a:endParaRPr>
          </a:p>
        </p:txBody>
      </p:sp>
      <p:sp>
        <p:nvSpPr>
          <p:cNvPr id="27651" name="矩形 101384"/>
          <p:cNvSpPr/>
          <p:nvPr/>
        </p:nvSpPr>
        <p:spPr>
          <a:xfrm>
            <a:off x="684530" y="2133600"/>
            <a:ext cx="10086975" cy="3905885"/>
          </a:xfrm>
          <a:prstGeom prst="rect">
            <a:avLst/>
          </a:prstGeom>
          <a:noFill/>
          <a:ln w="9525">
            <a:noFill/>
          </a:ln>
        </p:spPr>
        <p:txBody>
          <a:bodyPr anchor="t" anchorCtr="0"/>
          <a:p>
            <a:pPr marL="342900" indent="-342900" fontAlgn="auto">
              <a:lnSpc>
                <a:spcPct val="150000"/>
              </a:lnSpc>
              <a:spcBef>
                <a:spcPts val="0"/>
              </a:spcBef>
              <a:buClr>
                <a:schemeClr val="accent1"/>
              </a:buClr>
              <a:buSzPct val="65000"/>
              <a:buFont typeface="Wingdings" panose="05000000000000000000" pitchFamily="2" charset="2"/>
              <a:buChar char="n"/>
            </a:pPr>
            <a:r>
              <a:rPr lang="zh-CN" altLang="en-US" sz="3200" b="1" dirty="0">
                <a:solidFill>
                  <a:schemeClr val="tx2"/>
                </a:solidFill>
                <a:latin typeface="楷体_GB2312" pitchFamily="49" charset="-122"/>
                <a:ea typeface="楷体_GB2312" pitchFamily="49" charset="-122"/>
              </a:rPr>
              <a:t>血液检查</a:t>
            </a:r>
            <a:r>
              <a:rPr lang="zh-CN" altLang="en-US" sz="3200" b="1" dirty="0">
                <a:latin typeface="楷体_GB2312" pitchFamily="49" charset="-122"/>
                <a:ea typeface="楷体_GB2312" pitchFamily="49" charset="-122"/>
              </a:rPr>
              <a:t>  </a:t>
            </a:r>
            <a:r>
              <a:rPr lang="en-US" altLang="zh-CN" sz="3200" b="1" dirty="0">
                <a:latin typeface="楷体_GB2312" pitchFamily="49" charset="-122"/>
                <a:ea typeface="楷体_GB2312" pitchFamily="49" charset="-122"/>
              </a:rPr>
              <a:t>①</a:t>
            </a:r>
            <a:r>
              <a:rPr lang="zh-CN" altLang="en-US" sz="3200" b="1" dirty="0">
                <a:latin typeface="楷体_GB2312" pitchFamily="49" charset="-122"/>
                <a:ea typeface="楷体_GB2312" pitchFamily="49" charset="-122"/>
              </a:rPr>
              <a:t>白细胞升高，以中性粒细胞明显；</a:t>
            </a:r>
            <a:r>
              <a:rPr lang="en-US" altLang="zh-CN" sz="3200" b="1" dirty="0">
                <a:latin typeface="楷体_GB2312" pitchFamily="49" charset="-122"/>
                <a:ea typeface="楷体_GB2312" pitchFamily="49" charset="-122"/>
              </a:rPr>
              <a:t>②</a:t>
            </a:r>
            <a:r>
              <a:rPr lang="zh-CN" altLang="en-US" sz="3200" b="1" dirty="0">
                <a:latin typeface="楷体_GB2312" pitchFamily="49" charset="-122"/>
                <a:ea typeface="楷体_GB2312" pitchFamily="49" charset="-122"/>
              </a:rPr>
              <a:t>血沉加快；</a:t>
            </a:r>
            <a:r>
              <a:rPr lang="en-US" altLang="zh-CN" sz="3200" b="1" dirty="0">
                <a:solidFill>
                  <a:srgbClr val="FF0000"/>
                </a:solidFill>
                <a:latin typeface="楷体_GB2312" pitchFamily="49" charset="-122"/>
                <a:ea typeface="楷体_GB2312" pitchFamily="49" charset="-122"/>
              </a:rPr>
              <a:t>③</a:t>
            </a:r>
            <a:r>
              <a:rPr lang="zh-CN" altLang="en-US" sz="3200" b="1" dirty="0">
                <a:solidFill>
                  <a:srgbClr val="FF0000"/>
                </a:solidFill>
                <a:latin typeface="楷体_GB2312" pitchFamily="49" charset="-122"/>
                <a:ea typeface="楷体_GB2312" pitchFamily="49" charset="-122"/>
              </a:rPr>
              <a:t>血液细菌培养可查出致病菌；</a:t>
            </a:r>
            <a:r>
              <a:rPr lang="en-US" altLang="zh-CN" sz="3200" b="1" dirty="0">
                <a:latin typeface="楷体_GB2312" pitchFamily="49" charset="-122"/>
                <a:ea typeface="楷体_GB2312" pitchFamily="49" charset="-122"/>
              </a:rPr>
              <a:t>④</a:t>
            </a:r>
            <a:r>
              <a:rPr lang="zh-CN" altLang="en-US" sz="3200" b="1" dirty="0">
                <a:latin typeface="楷体_GB2312" pitchFamily="49" charset="-122"/>
                <a:ea typeface="楷体_GB2312" pitchFamily="49" charset="-122"/>
              </a:rPr>
              <a:t>宫颈与宫腔分泌物培养有助于诊断子宫内膜炎。</a:t>
            </a:r>
            <a:endParaRPr lang="zh-CN" altLang="en-US" sz="32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buFont typeface="Wingdings" panose="05000000000000000000" pitchFamily="2" charset="2"/>
              <a:buChar char="n"/>
            </a:pPr>
            <a:r>
              <a:rPr lang="en-US" altLang="zh-CN" sz="3200" b="1" dirty="0">
                <a:solidFill>
                  <a:schemeClr val="tx2"/>
                </a:solidFill>
                <a:latin typeface="楷体_GB2312" pitchFamily="49" charset="-122"/>
                <a:ea typeface="楷体_GB2312" pitchFamily="49" charset="-122"/>
              </a:rPr>
              <a:t>CT</a:t>
            </a:r>
            <a:r>
              <a:rPr lang="zh-CN" altLang="en-US" sz="3200" b="1" dirty="0">
                <a:solidFill>
                  <a:schemeClr val="tx2"/>
                </a:solidFill>
                <a:latin typeface="楷体_GB2312" pitchFamily="49" charset="-122"/>
                <a:ea typeface="楷体_GB2312" pitchFamily="49" charset="-122"/>
              </a:rPr>
              <a:t>、</a:t>
            </a:r>
            <a:r>
              <a:rPr lang="en-US" altLang="zh-CN" sz="3200" b="1" dirty="0">
                <a:solidFill>
                  <a:schemeClr val="tx2"/>
                </a:solidFill>
                <a:latin typeface="楷体_GB2312" pitchFamily="49" charset="-122"/>
                <a:ea typeface="楷体_GB2312" pitchFamily="49" charset="-122"/>
              </a:rPr>
              <a:t>B</a:t>
            </a:r>
            <a:r>
              <a:rPr lang="zh-CN" altLang="en-US" sz="3200" b="1" dirty="0">
                <a:solidFill>
                  <a:schemeClr val="tx2"/>
                </a:solidFill>
                <a:latin typeface="楷体_GB2312" pitchFamily="49" charset="-122"/>
                <a:ea typeface="楷体_GB2312" pitchFamily="49" charset="-122"/>
              </a:rPr>
              <a:t>超检查</a:t>
            </a:r>
            <a:r>
              <a:rPr lang="zh-CN" altLang="en-US" sz="3200" b="1" dirty="0">
                <a:latin typeface="楷体_GB2312" pitchFamily="49" charset="-122"/>
                <a:ea typeface="楷体_GB2312" pitchFamily="49" charset="-122"/>
              </a:rPr>
              <a:t>  可显示产褥感染形成的炎性包块、脓肿，对静脉血栓作出定位及定性诊断。</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8674" name="矩形 102406"/>
          <p:cNvSpPr/>
          <p:nvPr/>
        </p:nvSpPr>
        <p:spPr>
          <a:xfrm>
            <a:off x="856615" y="981075"/>
            <a:ext cx="3627755" cy="606425"/>
          </a:xfrm>
          <a:prstGeom prst="rect">
            <a:avLst/>
          </a:prstGeom>
          <a:noFill/>
          <a:ln w="9525">
            <a:noFill/>
          </a:ln>
        </p:spPr>
        <p:txBody>
          <a:bodyPr anchor="t" anchorCtr="0"/>
          <a:p>
            <a:r>
              <a:rPr lang="zh-CN" altLang="en-US" sz="2800" b="1" dirty="0">
                <a:solidFill>
                  <a:srgbClr val="DA0211"/>
                </a:solidFill>
                <a:latin typeface="Garamond" panose="02020404030301010803" pitchFamily="18" charset="0"/>
                <a:ea typeface="楷体_GB2312" pitchFamily="49" charset="-122"/>
              </a:rPr>
              <a:t>（五）处理要点</a:t>
            </a:r>
            <a:endParaRPr lang="zh-CN" altLang="en-US" sz="2800" b="1" dirty="0">
              <a:solidFill>
                <a:srgbClr val="DA0211"/>
              </a:solidFill>
              <a:latin typeface="Garamond" panose="02020404030301010803" pitchFamily="18" charset="0"/>
              <a:ea typeface="楷体_GB2312" pitchFamily="49" charset="-122"/>
            </a:endParaRPr>
          </a:p>
        </p:txBody>
      </p:sp>
      <p:sp>
        <p:nvSpPr>
          <p:cNvPr id="28675" name="矩形 102407"/>
          <p:cNvSpPr/>
          <p:nvPr/>
        </p:nvSpPr>
        <p:spPr>
          <a:xfrm>
            <a:off x="823595" y="1628775"/>
            <a:ext cx="10232390" cy="3219450"/>
          </a:xfrm>
          <a:prstGeom prst="rect">
            <a:avLst/>
          </a:prstGeom>
          <a:noFill/>
          <a:ln w="9525">
            <a:noFill/>
          </a:ln>
        </p:spPr>
        <p:txBody>
          <a:bodyPr anchor="t" anchorCtr="0"/>
          <a:p>
            <a:pPr marL="342900" indent="-342900">
              <a:lnSpc>
                <a:spcPct val="90000"/>
              </a:lnSpc>
              <a:spcBef>
                <a:spcPct val="20000"/>
              </a:spcBef>
              <a:buClr>
                <a:schemeClr val="accent1"/>
              </a:buClr>
              <a:buSzPct val="65000"/>
              <a:buFont typeface="Wingdings" panose="05000000000000000000" pitchFamily="2" charset="2"/>
              <a:buChar char="n"/>
            </a:pPr>
            <a:r>
              <a:rPr lang="zh-CN" altLang="en-US" sz="2400" b="1" dirty="0">
                <a:solidFill>
                  <a:schemeClr val="tx2"/>
                </a:solidFill>
                <a:latin typeface="楷体_GB2312" pitchFamily="49" charset="-122"/>
                <a:ea typeface="楷体_GB2312" pitchFamily="49" charset="-122"/>
              </a:rPr>
              <a:t>支持疗法：</a:t>
            </a:r>
            <a:r>
              <a:rPr lang="zh-CN" altLang="en-US" sz="2000" b="1" dirty="0">
                <a:latin typeface="楷体_GB2312" pitchFamily="49" charset="-122"/>
                <a:ea typeface="楷体_GB2312" pitchFamily="49" charset="-122"/>
              </a:rPr>
              <a:t>增加蛋白质及维生素的摄入，纠正贫血和水、电解质紊乱。</a:t>
            </a:r>
            <a:endParaRPr lang="zh-CN" altLang="en-US" sz="20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400" b="1" dirty="0">
                <a:solidFill>
                  <a:srgbClr val="FF0000"/>
                </a:solidFill>
                <a:latin typeface="楷体_GB2312" pitchFamily="49" charset="-122"/>
                <a:ea typeface="楷体_GB2312" pitchFamily="49" charset="-122"/>
              </a:rPr>
              <a:t>应用抗生素：</a:t>
            </a:r>
            <a:r>
              <a:rPr lang="zh-CN" altLang="en-US" sz="2000" b="1" dirty="0">
                <a:solidFill>
                  <a:srgbClr val="FF0000"/>
                </a:solidFill>
                <a:latin typeface="楷体_GB2312" pitchFamily="49" charset="-122"/>
                <a:ea typeface="楷体_GB2312" pitchFamily="49" charset="-122"/>
              </a:rPr>
              <a:t>根据细菌培养结果和药敏试验选用抗生素。</a:t>
            </a:r>
            <a:endParaRPr lang="zh-CN" altLang="en-US" sz="2000" b="1" dirty="0">
              <a:solidFill>
                <a:srgbClr val="FF0000"/>
              </a:solidFill>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endParaRPr lang="zh-CN" altLang="en-US" sz="24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400" b="1" dirty="0">
                <a:solidFill>
                  <a:schemeClr val="tx2"/>
                </a:solidFill>
                <a:latin typeface="楷体_GB2312" pitchFamily="49" charset="-122"/>
                <a:ea typeface="楷体_GB2312" pitchFamily="49" charset="-122"/>
              </a:rPr>
              <a:t>局部病灶切开引流处理：</a:t>
            </a:r>
            <a:r>
              <a:rPr lang="zh-CN" altLang="en-US" sz="2000" b="1" dirty="0">
                <a:latin typeface="楷体_GB2312" pitchFamily="49" charset="-122"/>
                <a:ea typeface="楷体_GB2312" pitchFamily="49" charset="-122"/>
              </a:rPr>
              <a:t>清除宫腔残留物等。</a:t>
            </a: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400" b="1" dirty="0">
                <a:solidFill>
                  <a:schemeClr val="tx2"/>
                </a:solidFill>
                <a:latin typeface="楷体_GB2312" pitchFamily="49" charset="-122"/>
                <a:ea typeface="楷体_GB2312" pitchFamily="49" charset="-122"/>
              </a:rPr>
              <a:t>血栓性静脉炎：</a:t>
            </a:r>
            <a:r>
              <a:rPr lang="zh-CN" altLang="en-US" sz="2000" b="1" dirty="0">
                <a:latin typeface="楷体_GB2312" pitchFamily="49" charset="-122"/>
                <a:ea typeface="楷体_GB2312" pitchFamily="49" charset="-122"/>
              </a:rPr>
              <a:t>加用肝素、双香豆素等。</a:t>
            </a:r>
            <a:endParaRPr lang="zh-CN" altLang="en-US" sz="20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400" b="1" dirty="0">
                <a:solidFill>
                  <a:schemeClr val="tx2"/>
                </a:solidFill>
                <a:latin typeface="楷体_GB2312" pitchFamily="49" charset="-122"/>
                <a:ea typeface="楷体_GB2312" pitchFamily="49" charset="-122"/>
              </a:rPr>
              <a:t>严重病例：</a:t>
            </a:r>
            <a:r>
              <a:rPr lang="zh-CN" altLang="en-US" sz="2000" b="1" dirty="0">
                <a:latin typeface="楷体_GB2312" pitchFamily="49" charset="-122"/>
                <a:ea typeface="楷体_GB2312" pitchFamily="49" charset="-122"/>
              </a:rPr>
              <a:t>可引起中毒性休克、肾功能衰竭等，应积极抢救，防止死亡。</a:t>
            </a:r>
            <a:endParaRPr lang="zh-CN" altLang="en-US" sz="2000" b="1" dirty="0">
              <a:latin typeface="楷体_GB2312" pitchFamily="49" charset="-122"/>
              <a:ea typeface="楷体_GB2312" pitchFamily="49" charset="-122"/>
            </a:endParaRPr>
          </a:p>
        </p:txBody>
      </p:sp>
      <p:pic>
        <p:nvPicPr>
          <p:cNvPr id="28676" name="图片 102408" descr="产褥感染临床表现[(005411)09-10-11]"/>
          <p:cNvPicPr>
            <a:picLocks noChangeAspect="1"/>
          </p:cNvPicPr>
          <p:nvPr/>
        </p:nvPicPr>
        <p:blipFill>
          <a:blip r:embed="rId3"/>
          <a:stretch>
            <a:fillRect/>
          </a:stretch>
        </p:blipFill>
        <p:spPr>
          <a:xfrm>
            <a:off x="6327140" y="4365625"/>
            <a:ext cx="4231640" cy="1714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护理诊断及诊断目标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9699" name="矩形 103432"/>
          <p:cNvSpPr/>
          <p:nvPr/>
        </p:nvSpPr>
        <p:spPr>
          <a:xfrm>
            <a:off x="920750" y="1250950"/>
            <a:ext cx="9992995" cy="2018030"/>
          </a:xfrm>
          <a:prstGeom prst="rect">
            <a:avLst/>
          </a:prstGeom>
          <a:solidFill>
            <a:schemeClr val="accent1">
              <a:lumMod val="20000"/>
              <a:lumOff val="80000"/>
            </a:schemeClr>
          </a:solidFill>
          <a:ln w="9525">
            <a:noFill/>
          </a:ln>
        </p:spPr>
        <p:txBody>
          <a:bodyPr anchor="t" anchorCtr="0"/>
          <a:p>
            <a:pPr marL="342900" indent="-3429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体温过高  与生殖道创面及全身感染有关。 </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急性疼痛  与盆腔炎及伤口炎症刺激有关。</a:t>
            </a:r>
            <a:endParaRPr lang="zh-CN" altLang="en-US" sz="2800" b="1" dirty="0">
              <a:latin typeface="楷体_GB2312" pitchFamily="49" charset="-122"/>
              <a:ea typeface="楷体_GB2312" pitchFamily="49" charset="-122"/>
            </a:endParaRPr>
          </a:p>
          <a:p>
            <a:pPr marL="342900" indent="-3429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焦虑  与母婴隔离不能照顾孩子及认为产后患病不易治愈的旧观念有关。</a:t>
            </a:r>
            <a:endParaRPr lang="zh-CN" altLang="en-US" sz="2800" b="1" dirty="0">
              <a:latin typeface="楷体_GB2312" pitchFamily="49" charset="-122"/>
              <a:ea typeface="楷体_GB2312" pitchFamily="49" charset="-122"/>
            </a:endParaRPr>
          </a:p>
        </p:txBody>
      </p:sp>
      <p:sp>
        <p:nvSpPr>
          <p:cNvPr id="30723" name="矩形 104455"/>
          <p:cNvSpPr/>
          <p:nvPr/>
        </p:nvSpPr>
        <p:spPr>
          <a:xfrm>
            <a:off x="920115" y="3919855"/>
            <a:ext cx="9992995" cy="1828800"/>
          </a:xfrm>
          <a:prstGeom prst="rect">
            <a:avLst/>
          </a:prstGeom>
          <a:solidFill>
            <a:schemeClr val="accent1">
              <a:lumMod val="20000"/>
              <a:lumOff val="80000"/>
            </a:schemeClr>
          </a:solidFill>
          <a:ln w="9525">
            <a:noFill/>
          </a:ln>
        </p:spPr>
        <p:txBody>
          <a:bodyPr anchor="t" anchorCtr="0"/>
          <a:p>
            <a:pPr marL="609600" indent="-609600">
              <a:spcBef>
                <a:spcPct val="20000"/>
              </a:spcBef>
              <a:buClr>
                <a:schemeClr val="accent1"/>
              </a:buClr>
              <a:buSzPct val="65000"/>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产妇感染得到控制，体温正常。</a:t>
            </a:r>
            <a:endParaRPr lang="zh-CN" altLang="en-US" sz="2800" b="1" dirty="0">
              <a:latin typeface="楷体_GB2312" pitchFamily="49" charset="-122"/>
              <a:ea typeface="楷体_GB2312" pitchFamily="49" charset="-122"/>
            </a:endParaRPr>
          </a:p>
          <a:p>
            <a:pPr marL="609600" indent="-6096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产妇疼痛程度减轻或消失。</a:t>
            </a:r>
            <a:endParaRPr lang="zh-CN" altLang="en-US" sz="2800" b="1" dirty="0">
              <a:latin typeface="楷体_GB2312" pitchFamily="49" charset="-122"/>
              <a:ea typeface="楷体_GB2312" pitchFamily="49" charset="-122"/>
            </a:endParaRPr>
          </a:p>
          <a:p>
            <a:pPr marL="609600" indent="-609600">
              <a:spcBef>
                <a:spcPct val="20000"/>
              </a:spcBef>
              <a:buClr>
                <a:schemeClr val="accent1"/>
              </a:buClr>
              <a:buSzPct val="65000"/>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产妇焦虑情绪减轻或消失，能配合治疗与护理。</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1747" name="矩形 105479"/>
          <p:cNvSpPr/>
          <p:nvPr/>
        </p:nvSpPr>
        <p:spPr>
          <a:xfrm>
            <a:off x="848995" y="1412875"/>
            <a:ext cx="10192385" cy="3202940"/>
          </a:xfrm>
          <a:prstGeom prst="rect">
            <a:avLst/>
          </a:prstGeom>
          <a:noFill/>
          <a:ln w="9525">
            <a:noFill/>
          </a:ln>
        </p:spPr>
        <p:txBody>
          <a:bodyPr anchor="t" anchorCtr="0"/>
          <a:p>
            <a:pPr marL="342900" indent="-342900">
              <a:lnSpc>
                <a:spcPct val="80000"/>
              </a:lnSpc>
              <a:spcBef>
                <a:spcPct val="20000"/>
              </a:spcBef>
              <a:buClr>
                <a:schemeClr val="accent1"/>
              </a:buClr>
              <a:buSzPct val="65000"/>
            </a:pPr>
            <a:r>
              <a:rPr lang="en-US" altLang="zh-CN" sz="2600" b="1"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    </a:t>
            </a: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一般护理</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病史环境；高蛋白、高热量、高维生素、易消化饮食</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对症处理；半卧位</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3200" b="1" dirty="0">
                <a:latin typeface="楷体_GB2312" pitchFamily="49" charset="-122"/>
                <a:ea typeface="楷体_GB2312" pitchFamily="49" charset="-122"/>
              </a:rPr>
              <a:t>   2.</a:t>
            </a:r>
            <a:r>
              <a:rPr lang="zh-CN" altLang="en-US" sz="3200" b="1" dirty="0">
                <a:latin typeface="楷体_GB2312" pitchFamily="49" charset="-122"/>
                <a:ea typeface="楷体_GB2312" pitchFamily="49" charset="-122"/>
              </a:rPr>
              <a:t>心理护理</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zh-CN" altLang="en-US" sz="3200" b="1" dirty="0">
                <a:latin typeface="楷体_GB2312" pitchFamily="49" charset="-122"/>
                <a:ea typeface="楷体_GB2312" pitchFamily="49" charset="-122"/>
              </a:rPr>
              <a:t>   向产妇及家属解释疼痛的原因，进行心理安慰，缓解焦虑，增强信心。</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3200" b="1" dirty="0">
                <a:latin typeface="楷体_GB2312" pitchFamily="49" charset="-122"/>
                <a:ea typeface="楷体_GB2312" pitchFamily="49" charset="-122"/>
              </a:rPr>
              <a:t>    3.</a:t>
            </a:r>
            <a:r>
              <a:rPr lang="zh-CN" altLang="en-US" sz="3200" b="1" dirty="0">
                <a:latin typeface="楷体_GB2312" pitchFamily="49" charset="-122"/>
                <a:ea typeface="楷体_GB2312" pitchFamily="49" charset="-122"/>
              </a:rPr>
              <a:t>病情观察</a:t>
            </a:r>
            <a:endParaRPr lang="en-US" altLang="zh-CN" sz="32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生命体征，体温，发热、寒战、恶心、呕吐、全身乏力、下腹部疼痛、下肢疼痛、子宫恶露、有无压痛等。</a:t>
            </a:r>
            <a:r>
              <a:rPr lang="en-US" altLang="zh-CN" sz="3200" b="1" dirty="0">
                <a:latin typeface="楷体_GB2312" pitchFamily="49" charset="-122"/>
                <a:ea typeface="楷体_GB2312" pitchFamily="49" charset="-122"/>
              </a:rPr>
              <a:t> </a:t>
            </a:r>
            <a:r>
              <a:rPr lang="en-US" altLang="zh-CN"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a:p>
            <a:pPr marL="342900" indent="-342900">
              <a:lnSpc>
                <a:spcPct val="80000"/>
              </a:lnSpc>
              <a:spcBef>
                <a:spcPct val="20000"/>
              </a:spcBef>
              <a:buClr>
                <a:schemeClr val="accent1"/>
              </a:buClr>
              <a:buSzPct val="65000"/>
            </a:pPr>
            <a:r>
              <a:rPr lang="en-US" altLang="zh-CN"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375285" y="600710"/>
            <a:ext cx="11656695" cy="62566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2771" name="矩形 108550"/>
          <p:cNvSpPr/>
          <p:nvPr/>
        </p:nvSpPr>
        <p:spPr>
          <a:xfrm>
            <a:off x="567055" y="773430"/>
            <a:ext cx="10490200" cy="5910580"/>
          </a:xfrm>
          <a:prstGeom prst="rect">
            <a:avLst/>
          </a:prstGeom>
          <a:noFill/>
          <a:ln w="9525" cap="flat" cmpd="sng">
            <a:solidFill>
              <a:schemeClr val="accent2"/>
            </a:solidFill>
            <a:prstDash val="solid"/>
            <a:miter/>
            <a:headEnd type="none" w="med" len="med"/>
            <a:tailEnd type="none" w="med" len="med"/>
          </a:ln>
        </p:spPr>
        <p:txBody>
          <a:bodyPr anchor="t" anchorCtr="0"/>
          <a:p>
            <a:pPr marL="342900" indent="-342900" fontAlgn="auto">
              <a:lnSpc>
                <a:spcPct val="150000"/>
              </a:lnSpc>
              <a:spcBef>
                <a:spcPts val="0"/>
              </a:spcBef>
              <a:buClr>
                <a:schemeClr val="accent1"/>
              </a:buClr>
              <a:buSzPct val="65000"/>
            </a:pPr>
            <a:r>
              <a:rPr lang="en-US" altLang="zh-CN" sz="2800" b="1" dirty="0">
                <a:solidFill>
                  <a:srgbClr val="DA0211"/>
                </a:solidFill>
                <a:latin typeface="楷体_GB2312" pitchFamily="49" charset="-122"/>
                <a:ea typeface="楷体_GB2312" pitchFamily="49" charset="-122"/>
              </a:rPr>
              <a:t>   </a:t>
            </a:r>
            <a:r>
              <a:rPr lang="en-US" altLang="zh-CN" sz="2800" b="1" dirty="0">
                <a:latin typeface="楷体_GB2312" pitchFamily="49" charset="-122"/>
                <a:ea typeface="楷体_GB2312" pitchFamily="49" charset="-122"/>
              </a:rPr>
              <a:t>5.</a:t>
            </a:r>
            <a:r>
              <a:rPr lang="zh-CN" altLang="en-US" sz="2800" b="1" dirty="0">
                <a:latin typeface="楷体_GB2312" pitchFamily="49" charset="-122"/>
                <a:ea typeface="楷体_GB2312" pitchFamily="49" charset="-122"/>
              </a:rPr>
              <a:t>健康指导</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  （１）指导产妇产后要注意休息，增加营养和适当运动。</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  （２）讲解产褥感染的原因及预防措施。保持会阴部清洁，勤换卫生巾，注意用物消毒。</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  （３）指导产妇自我观察、识别产褥感染征象，如恶露异常、腹痛、发热等要及时就诊。</a:t>
            </a:r>
            <a:endParaRPr lang="zh-CN" altLang="en-US" sz="2800" b="1" dirty="0">
              <a:latin typeface="楷体_GB2312" pitchFamily="49" charset="-122"/>
              <a:ea typeface="楷体_GB2312" pitchFamily="49" charset="-122"/>
            </a:endParaRPr>
          </a:p>
          <a:p>
            <a:pPr marL="342900" indent="-342900" fontAlgn="auto">
              <a:lnSpc>
                <a:spcPct val="150000"/>
              </a:lnSpc>
              <a:spcBef>
                <a:spcPts val="0"/>
              </a:spcBef>
              <a:buClr>
                <a:schemeClr val="accent1"/>
              </a:buClr>
              <a:buSzPct val="65000"/>
            </a:pPr>
            <a:r>
              <a:rPr lang="zh-CN" altLang="en-US" sz="2800" b="1" dirty="0">
                <a:latin typeface="楷体_GB2312" pitchFamily="49" charset="-122"/>
                <a:ea typeface="楷体_GB2312" pitchFamily="49" charset="-122"/>
              </a:rPr>
              <a:t>    （４）指导正确的母乳喂养方法，协助暂停哺乳的产妇定时吸奶，吸奶前先热敷乳房，疏通乳腺管，防止乳汁淤积，保持乳腺管通畅。</a:t>
            </a:r>
            <a:r>
              <a:rPr lang="zh-CN" altLang="en-US" sz="2800" b="1" u="sng" dirty="0">
                <a:latin typeface="楷体_GB2312" pitchFamily="49" charset="-122"/>
                <a:ea typeface="楷体_GB2312" pitchFamily="49" charset="-122"/>
              </a:rPr>
              <a:t> </a:t>
            </a:r>
            <a:endParaRPr lang="zh-CN" altLang="en-US" sz="2800" b="1" u="sng"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护理评价</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796" name="矩形 109575"/>
          <p:cNvSpPr/>
          <p:nvPr/>
        </p:nvSpPr>
        <p:spPr>
          <a:xfrm>
            <a:off x="1409700" y="2250758"/>
            <a:ext cx="7788275" cy="1655762"/>
          </a:xfrm>
          <a:prstGeom prst="rect">
            <a:avLst/>
          </a:prstGeom>
          <a:noFill/>
          <a:ln w="9525">
            <a:noFill/>
          </a:ln>
        </p:spPr>
        <p:txBody>
          <a:bodyPr anchor="t" anchorCtr="0"/>
          <a:p>
            <a:pPr marL="609600" indent="-609600">
              <a:spcBef>
                <a:spcPct val="20000"/>
              </a:spcBef>
              <a:buClr>
                <a:schemeClr val="accent1"/>
              </a:buClr>
              <a:buSzPct val="65000"/>
            </a:pP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产妇感染是否得到控制，体温是否恢复正常。</a:t>
            </a:r>
            <a:endParaRPr lang="zh-CN" altLang="en-US" sz="3200" b="1" dirty="0">
              <a:latin typeface="楷体_GB2312" pitchFamily="49" charset="-122"/>
              <a:ea typeface="楷体_GB2312" pitchFamily="49" charset="-122"/>
            </a:endParaRPr>
          </a:p>
          <a:p>
            <a:pPr marL="609600" indent="-609600" fontAlgn="auto">
              <a:lnSpc>
                <a:spcPct val="150000"/>
              </a:lnSpc>
              <a:spcBef>
                <a:spcPts val="0"/>
              </a:spcBef>
              <a:buClr>
                <a:schemeClr val="accent1"/>
              </a:buClr>
              <a:buSzPct val="65000"/>
            </a:pP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产妇疼痛程度有无减轻或消失。</a:t>
            </a:r>
            <a:endParaRPr lang="zh-CN" altLang="en-US" sz="3200" b="1" dirty="0">
              <a:latin typeface="楷体_GB2312" pitchFamily="49" charset="-122"/>
              <a:ea typeface="楷体_GB2312" pitchFamily="49" charset="-122"/>
            </a:endParaRPr>
          </a:p>
          <a:p>
            <a:pPr marL="609600" indent="-609600">
              <a:spcBef>
                <a:spcPct val="20000"/>
              </a:spcBef>
              <a:buClr>
                <a:schemeClr val="accent1"/>
              </a:buClr>
              <a:buSzPct val="65000"/>
            </a:pPr>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产妇焦虑情绪是否减轻或消失。</a:t>
            </a:r>
            <a:endParaRPr lang="zh-CN" altLang="en-US" sz="3200" b="1"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产褥期疾病妇女的护理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晚期产后出血</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48129" name="Rectangle 5"/>
          <p:cNvSpPr>
            <a:spLocks noGrp="1"/>
          </p:cNvSpPr>
          <p:nvPr>
            <p:ph type="body" idx="4294967295"/>
          </p:nvPr>
        </p:nvSpPr>
        <p:spPr>
          <a:xfrm>
            <a:off x="1514475" y="1579880"/>
            <a:ext cx="8516620" cy="3976370"/>
          </a:xfrm>
        </p:spPr>
        <p:txBody>
          <a:bodyPr vert="horz" wrap="square" lIns="91440" tIns="45720" rIns="91440" bIns="45720" anchor="t" anchorCtr="0">
            <a:noAutofit/>
          </a:bodyPr>
          <a:p>
            <a:pPr eaLnBrk="1" hangingPunct="1">
              <a:lnSpc>
                <a:spcPct val="150000"/>
              </a:lnSpc>
            </a:pPr>
            <a:r>
              <a:rPr lang="zh-CN" altLang="en-US" sz="3200" b="1" dirty="0">
                <a:solidFill>
                  <a:srgbClr val="FF0000"/>
                </a:solidFill>
                <a:latin typeface="黑体" panose="02010609060101010101" charset="-122"/>
                <a:ea typeface="黑体" panose="02010609060101010101" charset="-122"/>
              </a:rPr>
              <a:t>    </a:t>
            </a:r>
            <a:r>
              <a:rPr lang="zh-CN" altLang="en-US" sz="3200" b="1" dirty="0">
                <a:solidFill>
                  <a:schemeClr val="tx2"/>
                </a:solidFill>
                <a:latin typeface="楷体_GB2312" pitchFamily="49" charset="-122"/>
                <a:ea typeface="楷体_GB2312" pitchFamily="49" charset="-122"/>
              </a:rPr>
              <a:t>晚期产后出血</a:t>
            </a:r>
            <a:r>
              <a:rPr lang="zh-CN" altLang="en-US" sz="3200" b="1" dirty="0">
                <a:solidFill>
                  <a:srgbClr val="000000"/>
                </a:solidFill>
                <a:latin typeface="楷体_GB2312" pitchFamily="49" charset="-122"/>
                <a:ea typeface="楷体_GB2312" pitchFamily="49" charset="-122"/>
              </a:rPr>
              <a:t>（</a:t>
            </a:r>
            <a:r>
              <a:rPr lang="en-US" altLang="zh-CN" sz="3200" b="1" dirty="0">
                <a:solidFill>
                  <a:srgbClr val="000000"/>
                </a:solidFill>
                <a:latin typeface="楷体_GB2312" pitchFamily="49" charset="-122"/>
                <a:ea typeface="楷体_GB2312" pitchFamily="49" charset="-122"/>
              </a:rPr>
              <a:t>late puerperal hemorrhage)</a:t>
            </a:r>
            <a:r>
              <a:rPr lang="zh-CN" altLang="en-US" sz="3200" b="1" dirty="0">
                <a:solidFill>
                  <a:srgbClr val="000000"/>
                </a:solidFill>
                <a:latin typeface="楷体_GB2312" pitchFamily="49" charset="-122"/>
                <a:ea typeface="楷体_GB2312" pitchFamily="49" charset="-122"/>
              </a:rPr>
              <a:t>是指分娩24小时后，在产褥期内发生的子宫大量出血。</a:t>
            </a:r>
            <a:endParaRPr lang="zh-CN" altLang="en-US" sz="3200" b="1" dirty="0">
              <a:solidFill>
                <a:srgbClr val="000000"/>
              </a:solidFill>
              <a:latin typeface="楷体_GB2312" pitchFamily="49" charset="-122"/>
              <a:ea typeface="楷体_GB2312" pitchFamily="49" charset="-122"/>
            </a:endParaRPr>
          </a:p>
          <a:p>
            <a:pPr eaLnBrk="1" hangingPunct="1">
              <a:lnSpc>
                <a:spcPct val="150000"/>
              </a:lnSpc>
            </a:pPr>
            <a:r>
              <a:rPr lang="zh-CN" altLang="en-US" sz="3200" b="1" dirty="0">
                <a:solidFill>
                  <a:srgbClr val="000000"/>
                </a:solidFill>
                <a:latin typeface="楷体_GB2312" pitchFamily="49" charset="-122"/>
                <a:ea typeface="楷体_GB2312" pitchFamily="49" charset="-122"/>
              </a:rPr>
              <a:t>产后1～2周最为常见，亦有延至产后</a:t>
            </a:r>
            <a:r>
              <a:rPr lang="en-US" altLang="zh-CN" sz="3200" b="1" dirty="0">
                <a:solidFill>
                  <a:srgbClr val="000000"/>
                </a:solidFill>
                <a:latin typeface="楷体_GB2312" pitchFamily="49" charset="-122"/>
                <a:ea typeface="楷体_GB2312" pitchFamily="49" charset="-122"/>
              </a:rPr>
              <a:t>2</a:t>
            </a:r>
            <a:r>
              <a:rPr lang="zh-CN" altLang="en-US" sz="3200" b="1" dirty="0">
                <a:solidFill>
                  <a:srgbClr val="000000"/>
                </a:solidFill>
                <a:latin typeface="楷体_GB2312" pitchFamily="49" charset="-122"/>
                <a:ea typeface="楷体_GB2312" pitchFamily="49" charset="-122"/>
              </a:rPr>
              <a:t>月余发病者。</a:t>
            </a:r>
            <a:endParaRPr lang="zh-CN" altLang="en-US" sz="3200" b="1" dirty="0">
              <a:solidFill>
                <a:srgbClr val="000000"/>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9153" name="Rectangle 3"/>
          <p:cNvSpPr>
            <a:spLocks noGrp="1"/>
          </p:cNvSpPr>
          <p:nvPr>
            <p:ph type="body" idx="4294967295"/>
          </p:nvPr>
        </p:nvSpPr>
        <p:spPr>
          <a:xfrm>
            <a:off x="661035" y="1548130"/>
            <a:ext cx="10692130" cy="4588510"/>
          </a:xfrm>
        </p:spPr>
        <p:txBody>
          <a:bodyPr vert="horz" wrap="square" lIns="91440" tIns="45720" rIns="91440" bIns="45720" anchor="t" anchorCtr="0">
            <a:noAutofit/>
          </a:bodyPr>
          <a:p>
            <a:pPr eaLnBrk="1" hangingPunct="1">
              <a:lnSpc>
                <a:spcPct val="120000"/>
              </a:lnSpc>
            </a:pPr>
            <a:r>
              <a:rPr lang="zh-CN" altLang="en-US" b="1" dirty="0">
                <a:solidFill>
                  <a:srgbClr val="FF0000"/>
                </a:solidFill>
                <a:latin typeface="楷体_GB2312" pitchFamily="49" charset="-122"/>
                <a:ea typeface="楷体_GB2312" pitchFamily="49" charset="-122"/>
              </a:rPr>
              <a:t>1．胎盘、胎膜残留 ：最常见，主要原因。主要症状：</a:t>
            </a:r>
            <a:r>
              <a:rPr lang="en-US" altLang="zh-CN" dirty="0">
                <a:solidFill>
                  <a:srgbClr val="080808"/>
                </a:solidFill>
                <a:latin typeface="Times New Roman" panose="02020603050405020304" pitchFamily="18" charset="0"/>
                <a:ea typeface="楷体_GB2312" pitchFamily="49" charset="-122"/>
              </a:rPr>
              <a:t>10</a:t>
            </a:r>
            <a:r>
              <a:rPr lang="zh-CN" altLang="en-US" dirty="0">
                <a:solidFill>
                  <a:srgbClr val="080808"/>
                </a:solidFill>
                <a:latin typeface="Times New Roman" panose="02020603050405020304" pitchFamily="18" charset="0"/>
                <a:ea typeface="楷体_GB2312" pitchFamily="49" charset="-122"/>
              </a:rPr>
              <a:t>天左右。表现为血性恶露持续时间延长，以后反复出血或突然大量流血。</a:t>
            </a:r>
            <a:r>
              <a:rPr lang="zh-CN" altLang="en-US" b="1" dirty="0">
                <a:solidFill>
                  <a:srgbClr val="FF0000"/>
                </a:solidFill>
                <a:latin typeface="Times New Roman" panose="02020603050405020304" pitchFamily="18" charset="0"/>
                <a:ea typeface="楷体_GB2312" pitchFamily="49" charset="-122"/>
              </a:rPr>
              <a:t>检查发现：</a:t>
            </a:r>
            <a:r>
              <a:rPr lang="zh-CN" altLang="en-US" dirty="0">
                <a:solidFill>
                  <a:srgbClr val="080808"/>
                </a:solidFill>
                <a:latin typeface="Times New Roman" panose="02020603050405020304" pitchFamily="18" charset="0"/>
                <a:ea typeface="楷体_GB2312" pitchFamily="49" charset="-122"/>
              </a:rPr>
              <a:t>子宫复旧不全，宫口松弛，有时可触及残留组织。</a:t>
            </a:r>
            <a:r>
              <a:rPr lang="zh-CN" altLang="en-US" b="1" dirty="0">
                <a:solidFill>
                  <a:srgbClr val="FF0000"/>
                </a:solidFill>
                <a:latin typeface="楷体_GB2312" pitchFamily="49" charset="-122"/>
                <a:ea typeface="楷体_GB2312" pitchFamily="49" charset="-122"/>
              </a:rPr>
              <a:t> </a:t>
            </a:r>
            <a:endParaRPr lang="zh-CN" altLang="en-US" b="1" dirty="0">
              <a:solidFill>
                <a:srgbClr val="FF0000"/>
              </a:solidFill>
              <a:latin typeface="楷体_GB2312" pitchFamily="49" charset="-122"/>
              <a:ea typeface="楷体_GB2312" pitchFamily="49" charset="-122"/>
            </a:endParaRPr>
          </a:p>
          <a:p>
            <a:pPr algn="just" eaLnBrk="1" hangingPunct="1">
              <a:lnSpc>
                <a:spcPct val="120000"/>
              </a:lnSpc>
              <a:spcBef>
                <a:spcPct val="0"/>
              </a:spcBef>
            </a:pPr>
            <a:r>
              <a:rPr lang="zh-CN" altLang="en-US" dirty="0">
                <a:solidFill>
                  <a:srgbClr val="080808"/>
                </a:solidFill>
                <a:latin typeface="楷体_GB2312" pitchFamily="49" charset="-122"/>
                <a:ea typeface="楷体_GB2312" pitchFamily="49" charset="-122"/>
              </a:rPr>
              <a:t>2．蜕膜残留    同</a:t>
            </a:r>
            <a:r>
              <a:rPr lang="en-US" altLang="zh-CN" dirty="0">
                <a:solidFill>
                  <a:srgbClr val="080808"/>
                </a:solidFill>
                <a:latin typeface="楷体_GB2312" pitchFamily="49" charset="-122"/>
                <a:ea typeface="楷体_GB2312" pitchFamily="49" charset="-122"/>
              </a:rPr>
              <a:t>1</a:t>
            </a:r>
            <a:r>
              <a:rPr lang="zh-CN" altLang="en-US" dirty="0">
                <a:solidFill>
                  <a:srgbClr val="080808"/>
                </a:solidFill>
                <a:latin typeface="楷体_GB2312" pitchFamily="49" charset="-122"/>
                <a:ea typeface="楷体_GB2312" pitchFamily="49" charset="-122"/>
              </a:rPr>
              <a:t>。鉴别方法取宫腔刮出物做病检。 </a:t>
            </a:r>
            <a:endParaRPr lang="zh-CN" altLang="en-US" dirty="0">
              <a:solidFill>
                <a:srgbClr val="080808"/>
              </a:solidFill>
              <a:latin typeface="楷体_GB2312" pitchFamily="49" charset="-122"/>
              <a:ea typeface="楷体_GB2312" pitchFamily="49" charset="-122"/>
            </a:endParaRPr>
          </a:p>
          <a:p>
            <a:pPr algn="just" eaLnBrk="1" hangingPunct="1">
              <a:lnSpc>
                <a:spcPct val="120000"/>
              </a:lnSpc>
              <a:spcBef>
                <a:spcPct val="0"/>
              </a:spcBef>
            </a:pPr>
            <a:r>
              <a:rPr lang="zh-CN" altLang="en-US" dirty="0">
                <a:solidFill>
                  <a:srgbClr val="080808"/>
                </a:solidFill>
                <a:latin typeface="楷体_GB2312" pitchFamily="49" charset="-122"/>
                <a:ea typeface="楷体_GB2312" pitchFamily="49" charset="-122"/>
              </a:rPr>
              <a:t>3．子宫胎盘附着面感染或复旧不全  胎盘娩出后其附着面血管即有血栓形成，继而血栓机化，出现玻璃样变，血管上皮增厚，管腔变窄、堵塞。</a:t>
            </a:r>
            <a:r>
              <a:rPr lang="zh-CN" altLang="en-US" b="1" dirty="0">
                <a:solidFill>
                  <a:srgbClr val="FF0000"/>
                </a:solidFill>
                <a:latin typeface="楷体_GB2312" pitchFamily="49" charset="-122"/>
                <a:ea typeface="楷体_GB2312" pitchFamily="49" charset="-122"/>
              </a:rPr>
              <a:t>主要症状：</a:t>
            </a:r>
            <a:r>
              <a:rPr lang="en-US" altLang="zh-CN" dirty="0">
                <a:solidFill>
                  <a:srgbClr val="080808"/>
                </a:solidFill>
                <a:latin typeface="楷体_GB2312" pitchFamily="49" charset="-122"/>
                <a:ea typeface="楷体_GB2312" pitchFamily="49" charset="-122"/>
              </a:rPr>
              <a:t>2</a:t>
            </a:r>
            <a:r>
              <a:rPr lang="zh-CN" altLang="en-US" dirty="0">
                <a:solidFill>
                  <a:srgbClr val="080808"/>
                </a:solidFill>
                <a:latin typeface="楷体_GB2312" pitchFamily="49" charset="-122"/>
                <a:ea typeface="楷体_GB2312" pitchFamily="49" charset="-122"/>
              </a:rPr>
              <a:t>周左右，表现为突然阴道大量出血且持续不断。</a:t>
            </a:r>
            <a:r>
              <a:rPr lang="zh-CN" altLang="en-US" b="1" dirty="0">
                <a:solidFill>
                  <a:srgbClr val="FF0000"/>
                </a:solidFill>
                <a:latin typeface="楷体_GB2312" pitchFamily="49" charset="-122"/>
                <a:ea typeface="楷体_GB2312" pitchFamily="49" charset="-122"/>
              </a:rPr>
              <a:t>检查可见：</a:t>
            </a:r>
            <a:r>
              <a:rPr lang="zh-CN" altLang="en-US" dirty="0">
                <a:solidFill>
                  <a:srgbClr val="080808"/>
                </a:solidFill>
                <a:latin typeface="楷体_GB2312" pitchFamily="49" charset="-122"/>
                <a:ea typeface="楷体_GB2312" pitchFamily="49" charset="-122"/>
              </a:rPr>
              <a:t>子宫大而软，宫口松弛，有血块堵住宫颈或阴道口。</a:t>
            </a:r>
            <a:endParaRPr lang="zh-CN" altLang="en-US" dirty="0">
              <a:solidFill>
                <a:srgbClr val="080808"/>
              </a:solidFill>
              <a:latin typeface="楷体_GB2312" pitchFamily="49" charset="-122"/>
              <a:ea typeface="楷体_GB2312" pitchFamily="49" charset="-122"/>
            </a:endParaRPr>
          </a:p>
          <a:p>
            <a:pPr algn="just" eaLnBrk="1" hangingPunct="1">
              <a:lnSpc>
                <a:spcPct val="120000"/>
              </a:lnSpc>
              <a:spcBef>
                <a:spcPct val="0"/>
              </a:spcBef>
            </a:pPr>
            <a:endParaRPr lang="zh-CN" altLang="en-US" b="1" dirty="0">
              <a:solidFill>
                <a:srgbClr val="080808"/>
              </a:solidFill>
              <a:latin typeface="楷体_GB2312" pitchFamily="49" charset="-122"/>
              <a:ea typeface="楷体_GB2312" pitchFamily="49" charset="-122"/>
            </a:endParaRPr>
          </a:p>
        </p:txBody>
      </p:sp>
      <p:sp>
        <p:nvSpPr>
          <p:cNvPr id="49154" name="矩形 119811"/>
          <p:cNvSpPr/>
          <p:nvPr/>
        </p:nvSpPr>
        <p:spPr>
          <a:xfrm>
            <a:off x="2459990" y="897255"/>
            <a:ext cx="4115435" cy="508000"/>
          </a:xfrm>
          <a:prstGeom prst="rect">
            <a:avLst/>
          </a:prstGeom>
          <a:noFill/>
          <a:ln w="9525">
            <a:noFill/>
          </a:ln>
        </p:spPr>
        <p:txBody>
          <a:bodyPr anchor="ctr" anchorCtr="0">
            <a:noAutofit/>
          </a:bodyPr>
          <a:p>
            <a:r>
              <a:rPr lang="en-US" altLang="zh-CN" sz="2800" b="1" dirty="0">
                <a:solidFill>
                  <a:srgbClr val="080808"/>
                </a:solidFill>
                <a:latin typeface="Times New Roman" panose="02020603050405020304" pitchFamily="18" charset="0"/>
                <a:ea typeface="楷体_GB2312" pitchFamily="49" charset="-122"/>
              </a:rPr>
              <a:t>【</a:t>
            </a:r>
            <a:r>
              <a:rPr lang="zh-CN" altLang="en-US" sz="2800" b="1" dirty="0">
                <a:solidFill>
                  <a:srgbClr val="080808"/>
                </a:solidFill>
                <a:latin typeface="Times New Roman" panose="02020603050405020304" pitchFamily="18" charset="0"/>
                <a:ea typeface="楷体_GB2312" pitchFamily="49" charset="-122"/>
              </a:rPr>
              <a:t>病因及临床表现</a:t>
            </a:r>
            <a:r>
              <a:rPr lang="en-US" altLang="zh-CN" sz="2800" b="1" dirty="0">
                <a:solidFill>
                  <a:srgbClr val="080808"/>
                </a:solidFill>
                <a:latin typeface="Times New Roman" panose="02020603050405020304" pitchFamily="18" charset="0"/>
                <a:ea typeface="楷体_GB2312" pitchFamily="49" charset="-122"/>
              </a:rPr>
              <a:t>】</a:t>
            </a:r>
            <a:endParaRPr lang="en-US" altLang="zh-CN" sz="2800" b="1" dirty="0">
              <a:solidFill>
                <a:srgbClr val="080808"/>
              </a:solidFill>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50177" name="Rectangle 3"/>
          <p:cNvSpPr/>
          <p:nvPr/>
        </p:nvSpPr>
        <p:spPr>
          <a:xfrm>
            <a:off x="1025525" y="1162050"/>
            <a:ext cx="9688195" cy="5060950"/>
          </a:xfrm>
          <a:prstGeom prst="rect">
            <a:avLst/>
          </a:prstGeom>
          <a:noFill/>
          <a:ln w="9525">
            <a:noFill/>
          </a:ln>
        </p:spPr>
        <p:txBody>
          <a:bodyPr anchor="t" anchorCtr="0"/>
          <a:p>
            <a:pPr marL="457200" indent="-457200">
              <a:lnSpc>
                <a:spcPct val="120000"/>
              </a:lnSpc>
              <a:buClr>
                <a:srgbClr val="FF0000"/>
              </a:buClr>
              <a:buSzPct val="75000"/>
            </a:pPr>
            <a:r>
              <a:rPr lang="en-US" altLang="zh-CN" sz="2800" b="1" dirty="0">
                <a:solidFill>
                  <a:srgbClr val="FF0000"/>
                </a:solidFill>
                <a:latin typeface="楷体_GB2312" pitchFamily="49" charset="-122"/>
                <a:ea typeface="楷体_GB2312" pitchFamily="49" charset="-122"/>
              </a:rPr>
              <a:t>4</a:t>
            </a:r>
            <a:r>
              <a:rPr lang="zh-CN" altLang="en-US" sz="2800" b="1" dirty="0">
                <a:solidFill>
                  <a:srgbClr val="FF0000"/>
                </a:solidFill>
                <a:latin typeface="楷体_GB2312" pitchFamily="49" charset="-122"/>
                <a:ea typeface="楷体_GB2312" pitchFamily="49" charset="-122"/>
              </a:rPr>
              <a:t>．剖宫产术后子宫伤口裂开</a:t>
            </a:r>
            <a:endParaRPr lang="en-US" altLang="zh-CN" sz="2800" b="1" dirty="0">
              <a:solidFill>
                <a:srgbClr val="FF0000"/>
              </a:solidFill>
              <a:latin typeface="楷体_GB2312" pitchFamily="49" charset="-122"/>
              <a:ea typeface="楷体_GB2312" pitchFamily="49" charset="-122"/>
            </a:endParaRPr>
          </a:p>
          <a:p>
            <a:pPr marL="457200" indent="-457200">
              <a:lnSpc>
                <a:spcPct val="120000"/>
              </a:lnSpc>
              <a:buClr>
                <a:srgbClr val="FF0000"/>
              </a:buClr>
              <a:buSzPct val="75000"/>
            </a:pPr>
            <a:r>
              <a:rPr lang="en-US" altLang="zh-CN" sz="2800" dirty="0">
                <a:solidFill>
                  <a:srgbClr val="080808"/>
                </a:solidFill>
                <a:latin typeface="楷体_GB2312" pitchFamily="49" charset="-122"/>
                <a:ea typeface="楷体_GB2312" pitchFamily="49" charset="-122"/>
              </a:rPr>
              <a:t>(1)</a:t>
            </a:r>
            <a:r>
              <a:rPr lang="zh-CN" altLang="en-US" sz="2800" dirty="0">
                <a:solidFill>
                  <a:srgbClr val="080808"/>
                </a:solidFill>
                <a:latin typeface="楷体_GB2312" pitchFamily="49" charset="-122"/>
                <a:ea typeface="楷体_GB2312" pitchFamily="49" charset="-122"/>
              </a:rPr>
              <a:t>切口局部感染因素</a:t>
            </a:r>
            <a:endParaRPr lang="zh-CN" altLang="en-US" sz="2800" dirty="0">
              <a:solidFill>
                <a:srgbClr val="080808"/>
              </a:solidFill>
              <a:latin typeface="楷体_GB2312" pitchFamily="49" charset="-122"/>
              <a:ea typeface="楷体_GB2312" pitchFamily="49" charset="-122"/>
            </a:endParaRPr>
          </a:p>
          <a:p>
            <a:pPr marL="457200" indent="-457200">
              <a:lnSpc>
                <a:spcPct val="120000"/>
              </a:lnSpc>
              <a:buClr>
                <a:srgbClr val="FF0000"/>
              </a:buClr>
              <a:buSzPct val="75000"/>
            </a:pPr>
            <a:r>
              <a:rPr lang="en-US" altLang="zh-CN" sz="2800" dirty="0">
                <a:solidFill>
                  <a:srgbClr val="080808"/>
                </a:solidFill>
                <a:latin typeface="楷体_GB2312" pitchFamily="49" charset="-122"/>
                <a:ea typeface="楷体_GB2312" pitchFamily="49" charset="-122"/>
              </a:rPr>
              <a:t>(2)</a:t>
            </a:r>
            <a:r>
              <a:rPr lang="zh-CN" altLang="en-US" sz="2800" dirty="0">
                <a:solidFill>
                  <a:srgbClr val="080808"/>
                </a:solidFill>
                <a:latin typeface="楷体_GB2312" pitchFamily="49" charset="-122"/>
                <a:ea typeface="楷体_GB2312" pitchFamily="49" charset="-122"/>
              </a:rPr>
              <a:t>横切口选择过低或过高 </a:t>
            </a:r>
            <a:endParaRPr lang="zh-CN" altLang="en-US" sz="2800" dirty="0">
              <a:solidFill>
                <a:srgbClr val="080808"/>
              </a:solidFill>
              <a:latin typeface="楷体_GB2312" pitchFamily="49" charset="-122"/>
              <a:ea typeface="楷体_GB2312" pitchFamily="49" charset="-122"/>
            </a:endParaRPr>
          </a:p>
          <a:p>
            <a:pPr marL="457200" indent="-457200">
              <a:lnSpc>
                <a:spcPct val="120000"/>
              </a:lnSpc>
              <a:buClr>
                <a:srgbClr val="FF0000"/>
              </a:buClr>
              <a:buSzPct val="75000"/>
            </a:pPr>
            <a:r>
              <a:rPr lang="en-US" altLang="zh-CN" sz="2800" dirty="0">
                <a:solidFill>
                  <a:srgbClr val="080808"/>
                </a:solidFill>
                <a:latin typeface="楷体_GB2312" pitchFamily="49" charset="-122"/>
                <a:ea typeface="楷体_GB2312" pitchFamily="49" charset="-122"/>
              </a:rPr>
              <a:t>(3)</a:t>
            </a:r>
            <a:r>
              <a:rPr lang="zh-CN" altLang="en-US" sz="2800" dirty="0">
                <a:solidFill>
                  <a:srgbClr val="080808"/>
                </a:solidFill>
                <a:latin typeface="楷体_GB2312" pitchFamily="49" charset="-122"/>
                <a:ea typeface="楷体_GB2312" pitchFamily="49" charset="-122"/>
              </a:rPr>
              <a:t>缝合技术不当疏密不当。</a:t>
            </a:r>
            <a:endParaRPr lang="zh-CN" altLang="en-US" sz="2800" dirty="0">
              <a:solidFill>
                <a:srgbClr val="080808"/>
              </a:solidFill>
              <a:latin typeface="楷体_GB2312" pitchFamily="49" charset="-122"/>
              <a:ea typeface="楷体_GB2312" pitchFamily="49" charset="-122"/>
            </a:endParaRPr>
          </a:p>
          <a:p>
            <a:pPr marL="457200" indent="-457200">
              <a:lnSpc>
                <a:spcPct val="120000"/>
              </a:lnSpc>
              <a:buClr>
                <a:srgbClr val="FF0000"/>
              </a:buClr>
              <a:buSzPct val="75000"/>
            </a:pPr>
            <a:r>
              <a:rPr lang="zh-CN" altLang="en-US" sz="2800" b="1" dirty="0">
                <a:solidFill>
                  <a:srgbClr val="FF0000"/>
                </a:solidFill>
                <a:latin typeface="楷体_GB2312" pitchFamily="49" charset="-122"/>
                <a:ea typeface="楷体_GB2312" pitchFamily="49" charset="-122"/>
              </a:rPr>
              <a:t>上述因素均可因肠线溶解脱落，血窦重新开放，出现大量阴道流血，甚至引起休克。常发生在术后</a:t>
            </a: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a:t>
            </a:r>
            <a:r>
              <a:rPr lang="en-US" altLang="zh-CN" sz="2800" b="1" dirty="0">
                <a:solidFill>
                  <a:srgbClr val="FF0000"/>
                </a:solidFill>
                <a:latin typeface="楷体_GB2312" pitchFamily="49" charset="-122"/>
                <a:ea typeface="楷体_GB2312" pitchFamily="49" charset="-122"/>
              </a:rPr>
              <a:t>3</a:t>
            </a:r>
            <a:r>
              <a:rPr lang="zh-CN" altLang="en-US" sz="2800" b="1" dirty="0">
                <a:solidFill>
                  <a:srgbClr val="FF0000"/>
                </a:solidFill>
                <a:latin typeface="楷体_GB2312" pitchFamily="49" charset="-122"/>
                <a:ea typeface="楷体_GB2312" pitchFamily="49" charset="-122"/>
              </a:rPr>
              <a:t>周。</a:t>
            </a:r>
            <a:endParaRPr lang="zh-CN" altLang="en-US" sz="2800" b="1" dirty="0">
              <a:solidFill>
                <a:srgbClr val="FF0000"/>
              </a:solidFill>
              <a:latin typeface="楷体_GB2312" pitchFamily="49" charset="-122"/>
              <a:ea typeface="楷体_GB2312" pitchFamily="49" charset="-122"/>
            </a:endParaRPr>
          </a:p>
          <a:p>
            <a:pPr marL="457200" indent="-457200">
              <a:lnSpc>
                <a:spcPct val="120000"/>
              </a:lnSpc>
              <a:buClr>
                <a:srgbClr val="FF0000"/>
              </a:buClr>
              <a:buSzPct val="75000"/>
            </a:pPr>
            <a:r>
              <a:rPr lang="zh-CN" altLang="en-US" sz="2400" dirty="0">
                <a:solidFill>
                  <a:srgbClr val="080808"/>
                </a:solidFill>
                <a:latin typeface="楷体_GB2312" pitchFamily="49" charset="-122"/>
                <a:ea typeface="楷体_GB2312" pitchFamily="49" charset="-122"/>
              </a:rPr>
              <a:t> </a:t>
            </a:r>
            <a:endParaRPr lang="zh-CN" altLang="en-US" sz="2400" dirty="0">
              <a:solidFill>
                <a:srgbClr val="080808"/>
              </a:solidFill>
              <a:latin typeface="楷体_GB2312" pitchFamily="49" charset="-122"/>
              <a:ea typeface="楷体_GB2312" pitchFamily="49" charset="-122"/>
            </a:endParaRPr>
          </a:p>
          <a:p>
            <a:pPr marL="457200" indent="-457200">
              <a:lnSpc>
                <a:spcPct val="120000"/>
              </a:lnSpc>
              <a:buClr>
                <a:srgbClr val="FF0000"/>
              </a:buClr>
              <a:buSzPct val="75000"/>
            </a:pPr>
            <a:endParaRPr lang="zh-CN" altLang="en-US" sz="2400" dirty="0">
              <a:solidFill>
                <a:srgbClr val="080808"/>
              </a:solidFill>
              <a:latin typeface="楷体_GB2312" pitchFamily="49" charset="-122"/>
              <a:ea typeface="楷体_GB2312" pitchFamily="49" charset="-122"/>
            </a:endParaRPr>
          </a:p>
          <a:p>
            <a:pPr marL="457200" indent="-457200">
              <a:lnSpc>
                <a:spcPct val="120000"/>
              </a:lnSpc>
              <a:buClr>
                <a:srgbClr val="FF0000"/>
              </a:buClr>
              <a:buSzPct val="75000"/>
            </a:pPr>
            <a:endParaRPr lang="zh-CN" altLang="en-US" sz="2400" dirty="0">
              <a:solidFill>
                <a:srgbClr val="080808"/>
              </a:solidFill>
              <a:latin typeface="楷体_GB2312" pitchFamily="49" charset="-122"/>
              <a:ea typeface="楷体_GB2312" pitchFamily="49" charset="-122"/>
            </a:endParaRPr>
          </a:p>
        </p:txBody>
      </p:sp>
      <p:sp>
        <p:nvSpPr>
          <p:cNvPr id="50178" name="矩形 120836"/>
          <p:cNvSpPr/>
          <p:nvPr/>
        </p:nvSpPr>
        <p:spPr>
          <a:xfrm>
            <a:off x="1412875" y="4829175"/>
            <a:ext cx="9841865" cy="589915"/>
          </a:xfrm>
          <a:prstGeom prst="rect">
            <a:avLst/>
          </a:prstGeom>
          <a:noFill/>
          <a:ln w="9525">
            <a:noFill/>
          </a:ln>
        </p:spPr>
        <p:txBody>
          <a:bodyPr wrap="square" anchor="t" anchorCtr="0">
            <a:noAutofit/>
          </a:bodyPr>
          <a:p>
            <a:pPr>
              <a:lnSpc>
                <a:spcPct val="120000"/>
              </a:lnSpc>
            </a:pPr>
            <a:r>
              <a:rPr lang="en-US" altLang="zh-CN" sz="2800" dirty="0">
                <a:solidFill>
                  <a:srgbClr val="080808"/>
                </a:solidFill>
                <a:latin typeface="楷体_GB2312" pitchFamily="49" charset="-122"/>
                <a:ea typeface="楷体_GB2312" pitchFamily="49" charset="-122"/>
              </a:rPr>
              <a:t>5.</a:t>
            </a:r>
            <a:r>
              <a:rPr lang="zh-CN" altLang="en-US" sz="2800" dirty="0">
                <a:solidFill>
                  <a:srgbClr val="080808"/>
                </a:solidFill>
                <a:latin typeface="楷体_GB2312" pitchFamily="49" charset="-122"/>
                <a:ea typeface="楷体_GB2312" pitchFamily="49" charset="-122"/>
              </a:rPr>
              <a:t>其他  产后子宫滋养细胞肿瘤、子宫黏膜下肌瘤等均可引起晚期产后出血。</a:t>
            </a:r>
            <a:endParaRPr lang="zh-CN" altLang="en-US" sz="2800" dirty="0">
              <a:solidFill>
                <a:srgbClr val="080808"/>
              </a:solidFill>
              <a:latin typeface="楷体_GB2312" pitchFamily="49" charset="-122"/>
              <a:ea typeface="楷体_GB2312" pitchFamily="49" charset="-122"/>
            </a:endParaRPr>
          </a:p>
        </p:txBody>
      </p:sp>
      <p:sp>
        <p:nvSpPr>
          <p:cNvPr id="2"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疾病概要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9938" name="Rectangle 3"/>
          <p:cNvSpPr>
            <a:spLocks noGrp="1"/>
          </p:cNvSpPr>
          <p:nvPr/>
        </p:nvSpPr>
        <p:spPr>
          <a:xfrm>
            <a:off x="1061720" y="1268730"/>
            <a:ext cx="9902190" cy="491426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处理原则</a:t>
            </a:r>
            <a:endPar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chemeClr val="accent1"/>
              </a:buClr>
              <a:buSzPct val="65000"/>
              <a:buFont typeface="Wingdings" panose="05000000000000000000" pitchFamily="2" charset="2"/>
              <a:buNone/>
              <a:defRPr/>
            </a:pPr>
            <a:r>
              <a:rPr kumimoji="0" lang="en-US" altLang="zh-CN"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    1.</a:t>
            </a:r>
            <a:r>
              <a:rPr kumimoji="0" lang="zh-CN" altLang="en-US"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少量或中等出血者</a:t>
            </a:r>
            <a:r>
              <a:rPr kumimoji="0" lang="zh-CN" altLang="en-US"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   抗生素、宫缩剂、中药治疗、支持治疗  </a:t>
            </a:r>
            <a:endParaRPr kumimoji="0" lang="en-US" altLang="zh-CN"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chemeClr val="accent1"/>
              </a:buClr>
              <a:buSzPct val="65000"/>
              <a:buFont typeface="Wingdings" panose="05000000000000000000" pitchFamily="2" charset="2"/>
              <a:buNone/>
              <a:defRPr/>
            </a:pPr>
            <a:r>
              <a:rPr kumimoji="0" lang="en-US" altLang="zh-CN"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    2.</a:t>
            </a:r>
            <a:r>
              <a:rPr kumimoji="0" lang="zh-CN" altLang="en-US"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怀疑有胎盘、胎膜、蜕膜残留或胎盘附着部位复旧不全者 </a:t>
            </a:r>
            <a:r>
              <a:rPr kumimoji="0" lang="zh-CN" altLang="en-US"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 刮宫多能凑效，术后抗生素、宫缩剂。</a:t>
            </a:r>
            <a:endParaRPr kumimoji="0" lang="en-US" altLang="zh-CN"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chemeClr val="accent1"/>
              </a:buClr>
              <a:buSzPct val="65000"/>
              <a:buFont typeface="Wingdings" panose="05000000000000000000" pitchFamily="2" charset="2"/>
              <a:buNone/>
              <a:defRPr/>
            </a:pPr>
            <a:r>
              <a:rPr kumimoji="0" lang="en-US" altLang="zh-CN"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    3.</a:t>
            </a:r>
            <a:r>
              <a:rPr kumimoji="0" lang="zh-CN" altLang="en-US"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剖宫产术后阴道流血者  </a:t>
            </a:r>
            <a:r>
              <a:rPr kumimoji="0" lang="zh-CN" altLang="en-US"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刮宫手术应谨慎。出血不多者抗生素和缩宫素，出血多者积极抢救，必要时开腹探查，清创缝合、结扎血管、切除子宫等。</a:t>
            </a:r>
            <a:endParaRPr kumimoji="0" lang="en-US" altLang="zh-CN"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chemeClr val="accent1"/>
              </a:buClr>
              <a:buSzPct val="65000"/>
              <a:buFont typeface="Wingdings" panose="05000000000000000000" pitchFamily="2" charset="2"/>
              <a:buNone/>
              <a:defRPr/>
            </a:pPr>
            <a:r>
              <a:rPr kumimoji="0" lang="en-US" altLang="zh-CN"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    4.</a:t>
            </a:r>
            <a:r>
              <a:rPr kumimoji="0" lang="zh-CN" altLang="en-US" sz="2800" b="0" i="0" u="none" strike="noStrike" kern="1200" cap="none" spc="0" normalizeH="0" baseline="0" noProof="1" smtClean="0">
                <a:ln>
                  <a:noFill/>
                </a:ln>
                <a:solidFill>
                  <a:srgbClr val="FF0000"/>
                </a:solidFill>
                <a:effectLst/>
                <a:uLnTx/>
                <a:uFillTx/>
                <a:latin typeface="楷体_GB2312" pitchFamily="49" charset="-122"/>
                <a:ea typeface="楷体_GB2312" pitchFamily="49" charset="-122"/>
                <a:cs typeface="+mn-cs"/>
              </a:rPr>
              <a:t>肿瘤引起的晚期出血</a:t>
            </a:r>
            <a:r>
              <a:rPr kumimoji="0" lang="zh-CN" altLang="en-US" sz="2800"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应作相应处理。</a:t>
            </a:r>
            <a:endParaRPr kumimoji="0" lang="zh-CN" altLang="en-US" sz="2800" b="0"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2226" name="Rectangle 3"/>
          <p:cNvSpPr>
            <a:spLocks noGrp="1"/>
          </p:cNvSpPr>
          <p:nvPr>
            <p:ph type="body" idx="4294967295"/>
          </p:nvPr>
        </p:nvSpPr>
        <p:spPr>
          <a:xfrm>
            <a:off x="895985" y="1196975"/>
            <a:ext cx="9899650" cy="2232025"/>
          </a:xfrm>
        </p:spPr>
        <p:txBody>
          <a:bodyPr vert="horz" wrap="square" lIns="91440" tIns="45720" rIns="91440" bIns="45720" anchor="t" anchorCtr="0">
            <a:noAutofit/>
          </a:bodyPr>
          <a:p>
            <a:pPr algn="just" eaLnBrk="1" hangingPunct="1">
              <a:lnSpc>
                <a:spcPct val="120000"/>
              </a:lnSpc>
            </a:pPr>
            <a:r>
              <a:rPr lang="zh-CN" altLang="en-US" sz="2400" b="1" dirty="0">
                <a:solidFill>
                  <a:schemeClr val="tx2"/>
                </a:solidFill>
                <a:latin typeface="楷体_GB2312" pitchFamily="49" charset="-122"/>
                <a:ea typeface="楷体_GB2312" pitchFamily="49" charset="-122"/>
              </a:rPr>
              <a:t>（一）健康史</a:t>
            </a:r>
            <a:r>
              <a:rPr lang="zh-CN" altLang="en-US" sz="2400" b="1" dirty="0">
                <a:solidFill>
                  <a:srgbClr val="000000"/>
                </a:solidFill>
                <a:latin typeface="楷体_GB2312" pitchFamily="49" charset="-122"/>
                <a:ea typeface="楷体_GB2312" pitchFamily="49" charset="-122"/>
              </a:rPr>
              <a:t>  </a:t>
            </a:r>
            <a:endParaRPr lang="zh-CN" altLang="en-US" sz="2400" b="1" dirty="0">
              <a:solidFill>
                <a:srgbClr val="000000"/>
              </a:solidFill>
              <a:latin typeface="楷体_GB2312" pitchFamily="49" charset="-122"/>
              <a:ea typeface="楷体_GB2312" pitchFamily="49" charset="-122"/>
            </a:endParaRPr>
          </a:p>
          <a:p>
            <a:pPr eaLnBrk="1" hangingPunct="1">
              <a:lnSpc>
                <a:spcPct val="120000"/>
              </a:lnSpc>
              <a:buClr>
                <a:srgbClr val="FF0000"/>
              </a:buClr>
              <a:buSzPct val="75000"/>
            </a:pPr>
            <a:r>
              <a:rPr lang="zh-CN" altLang="en-US" sz="2400" b="1" dirty="0">
                <a:solidFill>
                  <a:srgbClr val="000000"/>
                </a:solidFill>
                <a:latin typeface="楷体_GB2312" pitchFamily="49" charset="-122"/>
                <a:ea typeface="楷体_GB2312" pitchFamily="49" charset="-122"/>
              </a:rPr>
              <a:t>   </a:t>
            </a:r>
            <a:r>
              <a:rPr lang="zh-CN" altLang="en-US" sz="2400" dirty="0">
                <a:solidFill>
                  <a:srgbClr val="000000"/>
                </a:solidFill>
                <a:latin typeface="楷体_GB2312" pitchFamily="49" charset="-122"/>
                <a:ea typeface="楷体_GB2312" pitchFamily="49" charset="-122"/>
              </a:rPr>
              <a:t>了解产妇分娩过程，阴道流血情况包括出血时间，出血特点。</a:t>
            </a:r>
            <a:endParaRPr lang="zh-CN" altLang="en-US" sz="2400" dirty="0">
              <a:solidFill>
                <a:srgbClr val="000000"/>
              </a:solidFill>
              <a:latin typeface="楷体_GB2312" pitchFamily="49" charset="-122"/>
              <a:ea typeface="楷体_GB2312" pitchFamily="49" charset="-122"/>
            </a:endParaRPr>
          </a:p>
          <a:p>
            <a:pPr eaLnBrk="1" hangingPunct="1">
              <a:lnSpc>
                <a:spcPct val="120000"/>
              </a:lnSpc>
              <a:buClr>
                <a:srgbClr val="FF0000"/>
              </a:buClr>
              <a:buSzPct val="75000"/>
            </a:pPr>
            <a:r>
              <a:rPr lang="zh-CN" altLang="en-US" sz="2400" dirty="0">
                <a:solidFill>
                  <a:srgbClr val="000000"/>
                </a:solidFill>
                <a:latin typeface="楷体_GB2312" pitchFamily="49" charset="-122"/>
                <a:ea typeface="楷体_GB2312" pitchFamily="49" charset="-122"/>
              </a:rPr>
              <a:t>    若为阴道分娩者分娩时胎盘、胎膜是否完整娩出，剖宫产术式及术后恢复情况，子宫复旧情况，恶露有无异常，既往有无子宫肌瘤史等。</a:t>
            </a:r>
            <a:endParaRPr lang="zh-CN" altLang="en-US" sz="2400" dirty="0">
              <a:solidFill>
                <a:srgbClr val="000000"/>
              </a:solidFill>
              <a:latin typeface="楷体_GB2312" pitchFamily="49" charset="-122"/>
              <a:ea typeface="楷体_GB2312" pitchFamily="49" charset="-122"/>
            </a:endParaRPr>
          </a:p>
        </p:txBody>
      </p:sp>
      <p:sp>
        <p:nvSpPr>
          <p:cNvPr id="52227" name="Rectangle 2"/>
          <p:cNvSpPr/>
          <p:nvPr/>
        </p:nvSpPr>
        <p:spPr>
          <a:xfrm>
            <a:off x="895985" y="3464560"/>
            <a:ext cx="5432425" cy="504825"/>
          </a:xfrm>
          <a:prstGeom prst="rect">
            <a:avLst/>
          </a:prstGeom>
          <a:noFill/>
          <a:ln w="9525">
            <a:noFill/>
          </a:ln>
        </p:spPr>
        <p:txBody>
          <a:bodyPr anchor="ctr" anchorCtr="0"/>
          <a:p>
            <a:r>
              <a:rPr lang="zh-CN" altLang="en-US" sz="2400" b="1" dirty="0">
                <a:solidFill>
                  <a:srgbClr val="080808"/>
                </a:solidFill>
                <a:latin typeface="Arial" panose="020B0604020202020204" pitchFamily="34" charset="0"/>
                <a:ea typeface="楷体_GB2312" pitchFamily="49" charset="-122"/>
              </a:rPr>
              <a:t>（二）身体状况</a:t>
            </a:r>
            <a:endParaRPr lang="zh-CN" altLang="en-US" sz="2400" b="1" dirty="0">
              <a:solidFill>
                <a:srgbClr val="080808"/>
              </a:solidFill>
              <a:latin typeface="Arial" panose="020B0604020202020204" pitchFamily="34" charset="0"/>
              <a:ea typeface="楷体_GB2312" pitchFamily="49" charset="-122"/>
            </a:endParaRPr>
          </a:p>
        </p:txBody>
      </p:sp>
      <p:sp>
        <p:nvSpPr>
          <p:cNvPr id="52228" name="矩形 149509"/>
          <p:cNvSpPr/>
          <p:nvPr/>
        </p:nvSpPr>
        <p:spPr>
          <a:xfrm>
            <a:off x="1182370" y="4005580"/>
            <a:ext cx="9851390" cy="977265"/>
          </a:xfrm>
          <a:prstGeom prst="rect">
            <a:avLst/>
          </a:prstGeom>
          <a:noFill/>
          <a:ln w="9525">
            <a:noFill/>
          </a:ln>
        </p:spPr>
        <p:txBody>
          <a:bodyPr wrap="square" anchor="t" anchorCtr="0">
            <a:spAutoFit/>
          </a:bodyPr>
          <a:p>
            <a:pPr>
              <a:lnSpc>
                <a:spcPct val="120000"/>
              </a:lnSpc>
            </a:pPr>
            <a:r>
              <a:rPr lang="zh-CN" altLang="en-US" sz="2400" dirty="0">
                <a:solidFill>
                  <a:srgbClr val="000000"/>
                </a:solidFill>
                <a:latin typeface="楷体_GB2312" pitchFamily="49" charset="-122"/>
                <a:ea typeface="楷体_GB2312" pitchFamily="49" charset="-122"/>
              </a:rPr>
              <a:t>1．</a:t>
            </a:r>
            <a:r>
              <a:rPr lang="zh-CN" altLang="en-US" sz="2400" b="1" dirty="0">
                <a:solidFill>
                  <a:srgbClr val="080808"/>
                </a:solidFill>
                <a:latin typeface="楷体_GB2312" pitchFamily="49" charset="-122"/>
                <a:ea typeface="楷体_GB2312" pitchFamily="49" charset="-122"/>
              </a:rPr>
              <a:t>症状</a:t>
            </a:r>
            <a:endParaRPr lang="zh-CN" altLang="en-US" sz="2400" b="1" dirty="0">
              <a:solidFill>
                <a:srgbClr val="080808"/>
              </a:solidFill>
              <a:latin typeface="楷体_GB2312" pitchFamily="49" charset="-122"/>
              <a:ea typeface="楷体_GB2312" pitchFamily="49" charset="-122"/>
            </a:endParaRPr>
          </a:p>
          <a:p>
            <a:pPr>
              <a:lnSpc>
                <a:spcPct val="120000"/>
              </a:lnSpc>
            </a:pPr>
            <a:r>
              <a:rPr lang="zh-CN" altLang="en-US" sz="2400" b="1" dirty="0">
                <a:solidFill>
                  <a:srgbClr val="000000"/>
                </a:solidFill>
                <a:latin typeface="楷体_GB2312" pitchFamily="49" charset="-122"/>
                <a:ea typeface="楷体_GB2312" pitchFamily="49" charset="-122"/>
              </a:rPr>
              <a:t>（1）</a:t>
            </a:r>
            <a:r>
              <a:rPr lang="zh-CN" altLang="en-US" sz="2400" b="1" dirty="0">
                <a:solidFill>
                  <a:srgbClr val="080808"/>
                </a:solidFill>
                <a:latin typeface="楷体_GB2312" pitchFamily="49" charset="-122"/>
                <a:ea typeface="楷体_GB2312" pitchFamily="49" charset="-122"/>
              </a:rPr>
              <a:t>阴道流血</a:t>
            </a:r>
            <a:endParaRPr lang="zh-CN" altLang="en-US" sz="2400" dirty="0">
              <a:solidFill>
                <a:srgbClr val="080808"/>
              </a:solidFill>
              <a:latin typeface="楷体_GB2312" pitchFamily="49" charset="-122"/>
              <a:ea typeface="楷体_GB2312" pitchFamily="49" charset="-122"/>
            </a:endParaRPr>
          </a:p>
        </p:txBody>
      </p:sp>
      <p:sp>
        <p:nvSpPr>
          <p:cNvPr id="52229" name="矩形 149510"/>
          <p:cNvSpPr/>
          <p:nvPr/>
        </p:nvSpPr>
        <p:spPr>
          <a:xfrm>
            <a:off x="1181735" y="4967923"/>
            <a:ext cx="9052560" cy="1420495"/>
          </a:xfrm>
          <a:prstGeom prst="rect">
            <a:avLst/>
          </a:prstGeom>
          <a:noFill/>
          <a:ln w="9525">
            <a:noFill/>
          </a:ln>
        </p:spPr>
        <p:txBody>
          <a:bodyPr wrap="square" anchor="ctr" anchorCtr="0">
            <a:spAutoFit/>
          </a:bodyPr>
          <a:p>
            <a:pPr>
              <a:lnSpc>
                <a:spcPct val="120000"/>
              </a:lnSpc>
            </a:pPr>
            <a:r>
              <a:rPr lang="en-US" altLang="en-US" sz="2400" dirty="0">
                <a:solidFill>
                  <a:srgbClr val="080808"/>
                </a:solidFill>
                <a:latin typeface="Times New Roman" panose="02020603050405020304" pitchFamily="18" charset="0"/>
                <a:ea typeface="楷体_GB2312" pitchFamily="49" charset="-122"/>
              </a:rPr>
              <a:t>①</a:t>
            </a:r>
            <a:r>
              <a:rPr lang="zh-CN" altLang="en-US" sz="2400" b="1" dirty="0">
                <a:solidFill>
                  <a:srgbClr val="080808"/>
                </a:solidFill>
                <a:latin typeface="Times New Roman" panose="02020603050405020304" pitchFamily="18" charset="0"/>
                <a:ea typeface="楷体_GB2312" pitchFamily="49" charset="-122"/>
              </a:rPr>
              <a:t>胎盘、胎膜残留　</a:t>
            </a:r>
            <a:r>
              <a:rPr lang="zh-CN" altLang="en-US" sz="2400" b="1" dirty="0">
                <a:solidFill>
                  <a:srgbClr val="FF0000"/>
                </a:solidFill>
                <a:latin typeface="Times New Roman" panose="02020603050405020304" pitchFamily="18" charset="0"/>
                <a:ea typeface="楷体_GB2312" pitchFamily="49" charset="-122"/>
              </a:rPr>
              <a:t>表现为血性恶露持续时间延长，</a:t>
            </a:r>
            <a:endParaRPr lang="zh-CN" altLang="en-US" sz="2400" b="1" dirty="0">
              <a:solidFill>
                <a:srgbClr val="FF0000"/>
              </a:solidFill>
              <a:latin typeface="Times New Roman" panose="02020603050405020304" pitchFamily="18" charset="0"/>
              <a:ea typeface="楷体_GB2312" pitchFamily="49" charset="-122"/>
            </a:endParaRPr>
          </a:p>
          <a:p>
            <a:pPr>
              <a:lnSpc>
                <a:spcPct val="120000"/>
              </a:lnSpc>
            </a:pPr>
            <a:r>
              <a:rPr lang="zh-CN" altLang="en-US" sz="2400" b="1" dirty="0">
                <a:solidFill>
                  <a:srgbClr val="FF0000"/>
                </a:solidFill>
                <a:latin typeface="Times New Roman" panose="02020603050405020304" pitchFamily="18" charset="0"/>
                <a:ea typeface="楷体_GB2312" pitchFamily="49" charset="-122"/>
              </a:rPr>
              <a:t>以后反复出血或突然大量流血。检查发现子宫复旧不</a:t>
            </a:r>
            <a:endParaRPr lang="zh-CN" altLang="en-US" sz="2400" b="1" dirty="0">
              <a:solidFill>
                <a:srgbClr val="FF0000"/>
              </a:solidFill>
              <a:latin typeface="Times New Roman" panose="02020603050405020304" pitchFamily="18" charset="0"/>
              <a:ea typeface="楷体_GB2312" pitchFamily="49" charset="-122"/>
            </a:endParaRPr>
          </a:p>
          <a:p>
            <a:pPr>
              <a:lnSpc>
                <a:spcPct val="120000"/>
              </a:lnSpc>
            </a:pPr>
            <a:r>
              <a:rPr lang="zh-CN" altLang="en-US" sz="2400" b="1" dirty="0">
                <a:solidFill>
                  <a:srgbClr val="FF0000"/>
                </a:solidFill>
                <a:latin typeface="Times New Roman" panose="02020603050405020304" pitchFamily="18" charset="0"/>
                <a:ea typeface="楷体_GB2312" pitchFamily="49" charset="-122"/>
              </a:rPr>
              <a:t>全，</a:t>
            </a:r>
            <a:r>
              <a:rPr lang="zh-CN" altLang="en-US" sz="2400" dirty="0">
                <a:solidFill>
                  <a:srgbClr val="080808"/>
                </a:solidFill>
                <a:latin typeface="Times New Roman" panose="02020603050405020304" pitchFamily="18" charset="0"/>
                <a:ea typeface="楷体_GB2312" pitchFamily="49" charset="-122"/>
              </a:rPr>
              <a:t>宫口松弛，有时可触及残留组织。</a:t>
            </a:r>
            <a:endParaRPr lang="zh-CN" altLang="en-US" sz="2400" dirty="0">
              <a:solidFill>
                <a:srgbClr val="080808"/>
              </a:solidFill>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10" name="表格 9"/>
          <p:cNvGraphicFramePr/>
          <p:nvPr>
            <p:custDataLst>
              <p:tags r:id="rId3"/>
            </p:custDataLst>
          </p:nvPr>
        </p:nvGraphicFramePr>
        <p:xfrm>
          <a:off x="848360" y="1243965"/>
          <a:ext cx="10083165" cy="4886960"/>
        </p:xfrm>
        <a:graphic>
          <a:graphicData uri="http://schemas.openxmlformats.org/drawingml/2006/table">
            <a:tbl>
              <a:tblPr firstRow="1" bandRow="1">
                <a:tableStyleId>{5C22544A-7EE6-4342-B048-85BDC9FD1C3A}</a:tableStyleId>
              </a:tblPr>
              <a:tblGrid>
                <a:gridCol w="2652395"/>
                <a:gridCol w="1587500"/>
                <a:gridCol w="1586230"/>
                <a:gridCol w="1587500"/>
                <a:gridCol w="2669540"/>
              </a:tblGrid>
              <a:tr h="870585">
                <a:tc>
                  <a:txBody>
                    <a:bodyPr/>
                    <a:p>
                      <a:pPr>
                        <a:buNone/>
                      </a:pPr>
                      <a:endParaRPr lang="zh-CN" altLang="en-US" dirty="0"/>
                    </a:p>
                  </a:txBody>
                  <a:tcPr/>
                </a:tc>
                <a:tc>
                  <a:txBody>
                    <a:bodyPr/>
                    <a:p>
                      <a:pPr>
                        <a:buNone/>
                      </a:pPr>
                      <a:r>
                        <a:rPr lang="zh-CN" altLang="en-US"/>
                        <a:t>出血时间</a:t>
                      </a:r>
                      <a:endParaRPr lang="zh-CN" altLang="en-US"/>
                    </a:p>
                  </a:txBody>
                  <a:tcPr/>
                </a:tc>
                <a:tc>
                  <a:txBody>
                    <a:bodyPr/>
                    <a:p>
                      <a:pPr>
                        <a:buNone/>
                      </a:pPr>
                      <a:r>
                        <a:rPr lang="zh-CN" altLang="en-US"/>
                        <a:t>出血原因</a:t>
                      </a:r>
                      <a:endParaRPr lang="zh-CN" altLang="en-US"/>
                    </a:p>
                  </a:txBody>
                  <a:tcPr/>
                </a:tc>
                <a:tc>
                  <a:txBody>
                    <a:bodyPr/>
                    <a:p>
                      <a:pPr>
                        <a:buNone/>
                      </a:pPr>
                      <a:r>
                        <a:rPr lang="zh-CN" altLang="en-US"/>
                        <a:t>出血表现</a:t>
                      </a:r>
                      <a:endParaRPr lang="zh-CN" altLang="en-US"/>
                    </a:p>
                  </a:txBody>
                  <a:tcPr/>
                </a:tc>
                <a:tc>
                  <a:txBody>
                    <a:bodyPr/>
                    <a:p>
                      <a:pPr>
                        <a:buNone/>
                      </a:pPr>
                      <a:r>
                        <a:rPr lang="zh-CN" altLang="en-US"/>
                        <a:t>伴随体征</a:t>
                      </a:r>
                      <a:endParaRPr lang="zh-CN" altLang="en-US"/>
                    </a:p>
                  </a:txBody>
                  <a:tcPr/>
                </a:tc>
              </a:tr>
              <a:tr h="1257300">
                <a:tc>
                  <a:txBody>
                    <a:bodyPr/>
                    <a:p>
                      <a:pPr>
                        <a:buNone/>
                      </a:pPr>
                      <a:r>
                        <a:rPr lang="zh-CN" altLang="en-US"/>
                        <a:t>胎盘胎膜残留（主要原因）</a:t>
                      </a:r>
                      <a:endParaRPr lang="zh-CN" altLang="en-US"/>
                    </a:p>
                  </a:txBody>
                  <a:tcPr>
                    <a:solidFill>
                      <a:schemeClr val="accent1">
                        <a:lumMod val="60000"/>
                        <a:lumOff val="40000"/>
                      </a:schemeClr>
                    </a:solidFill>
                  </a:tcPr>
                </a:tc>
                <a:tc>
                  <a:txBody>
                    <a:bodyPr/>
                    <a:p>
                      <a:pPr>
                        <a:buNone/>
                      </a:pPr>
                      <a:r>
                        <a:rPr lang="zh-CN" altLang="en-US" dirty="0"/>
                        <a:t>产后</a:t>
                      </a:r>
                      <a:r>
                        <a:rPr lang="en-US" altLang="zh-CN" dirty="0"/>
                        <a:t>10</a:t>
                      </a:r>
                      <a:r>
                        <a:rPr lang="zh-CN" altLang="en-US" dirty="0"/>
                        <a:t>天</a:t>
                      </a:r>
                      <a:endParaRPr lang="zh-CN" altLang="en-US" dirty="0"/>
                    </a:p>
                  </a:txBody>
                  <a:tcPr/>
                </a:tc>
                <a:tc>
                  <a:txBody>
                    <a:bodyPr/>
                    <a:p>
                      <a:pPr>
                        <a:buNone/>
                      </a:pPr>
                      <a:r>
                        <a:rPr lang="zh-CN" altLang="en-US"/>
                        <a:t>坏死组织脱落导致血管破裂</a:t>
                      </a:r>
                      <a:endParaRPr lang="zh-CN" altLang="en-US"/>
                    </a:p>
                  </a:txBody>
                  <a:tcPr/>
                </a:tc>
                <a:tc>
                  <a:txBody>
                    <a:bodyPr/>
                    <a:p>
                      <a:pPr>
                        <a:buNone/>
                      </a:pPr>
                      <a:r>
                        <a:rPr lang="zh-CN" altLang="en-US"/>
                        <a:t>血性恶露延长或突发大出血</a:t>
                      </a:r>
                      <a:endParaRPr lang="zh-CN" altLang="en-US"/>
                    </a:p>
                  </a:txBody>
                  <a:tcPr/>
                </a:tc>
                <a:tc>
                  <a:txBody>
                    <a:bodyPr/>
                    <a:p>
                      <a:pPr>
                        <a:buNone/>
                      </a:pPr>
                      <a:r>
                        <a:rPr lang="zh-CN" altLang="en-US" sz="1800">
                          <a:sym typeface="+mn-ea"/>
                        </a:rPr>
                        <a:t>子宫复旧不全，</a:t>
                      </a:r>
                      <a:r>
                        <a:rPr lang="zh-CN" altLang="en-US"/>
                        <a:t>宫口松弛，或可触及残留组织</a:t>
                      </a:r>
                      <a:endParaRPr lang="zh-CN" altLang="en-US"/>
                    </a:p>
                  </a:txBody>
                  <a:tcPr/>
                </a:tc>
              </a:tr>
              <a:tr h="805180">
                <a:tc>
                  <a:txBody>
                    <a:bodyPr/>
                    <a:p>
                      <a:pPr>
                        <a:buNone/>
                      </a:pPr>
                      <a:r>
                        <a:rPr lang="zh-CN" altLang="en-US"/>
                        <a:t>蜕膜残留</a:t>
                      </a:r>
                      <a:endParaRPr lang="zh-CN" altLang="en-US"/>
                    </a:p>
                  </a:txBody>
                  <a:tcPr>
                    <a:solidFill>
                      <a:schemeClr val="accent1">
                        <a:lumMod val="60000"/>
                        <a:lumOff val="40000"/>
                      </a:schemeClr>
                    </a:solidFill>
                  </a:tcPr>
                </a:tc>
                <a:tc>
                  <a:txBody>
                    <a:bodyPr/>
                    <a:p>
                      <a:pPr>
                        <a:buNone/>
                      </a:pPr>
                      <a:r>
                        <a:rPr lang="zh-CN" altLang="en-US"/>
                        <a:t>产后</a:t>
                      </a:r>
                      <a:r>
                        <a:rPr lang="en-US" altLang="zh-CN"/>
                        <a:t>10</a:t>
                      </a:r>
                      <a:r>
                        <a:rPr lang="zh-CN" altLang="en-US"/>
                        <a:t>天</a:t>
                      </a:r>
                      <a:endParaRPr lang="zh-CN" altLang="en-US"/>
                    </a:p>
                  </a:txBody>
                  <a:tcPr/>
                </a:tc>
                <a:tc>
                  <a:txBody>
                    <a:bodyPr/>
                    <a:p>
                      <a:pPr>
                        <a:buNone/>
                      </a:pPr>
                      <a:r>
                        <a:rPr lang="zh-CN" altLang="en-US"/>
                        <a:t>坏死组织脱落出血</a:t>
                      </a:r>
                      <a:endParaRPr lang="zh-CN" altLang="en-US"/>
                    </a:p>
                  </a:txBody>
                  <a:tcPr/>
                </a:tc>
                <a:tc>
                  <a:txBody>
                    <a:bodyPr/>
                    <a:p>
                      <a:pPr>
                        <a:buNone/>
                      </a:pPr>
                      <a:r>
                        <a:rPr lang="zh-CN" altLang="en-US"/>
                        <a:t>血性恶露时间延长</a:t>
                      </a:r>
                      <a:endParaRPr lang="zh-CN" altLang="en-US"/>
                    </a:p>
                  </a:txBody>
                  <a:tcPr/>
                </a:tc>
                <a:tc>
                  <a:txBody>
                    <a:bodyPr/>
                    <a:p>
                      <a:pPr>
                        <a:buNone/>
                      </a:pPr>
                      <a:r>
                        <a:rPr lang="zh-CN" altLang="en-US" sz="1800">
                          <a:sym typeface="+mn-ea"/>
                        </a:rPr>
                        <a:t>子宫复旧不全</a:t>
                      </a:r>
                      <a:endParaRPr lang="zh-CN" altLang="en-US" sz="1800">
                        <a:sym typeface="+mn-ea"/>
                      </a:endParaRPr>
                    </a:p>
                  </a:txBody>
                  <a:tcPr/>
                </a:tc>
              </a:tr>
              <a:tr h="1148715">
                <a:tc>
                  <a:txBody>
                    <a:bodyPr/>
                    <a:p>
                      <a:pPr>
                        <a:buNone/>
                      </a:pPr>
                      <a:r>
                        <a:rPr lang="zh-CN" altLang="en-US"/>
                        <a:t>子宫胎盘附着面感染</a:t>
                      </a:r>
                      <a:endParaRPr lang="zh-CN" altLang="en-US"/>
                    </a:p>
                  </a:txBody>
                  <a:tcPr>
                    <a:solidFill>
                      <a:schemeClr val="accent1">
                        <a:lumMod val="60000"/>
                        <a:lumOff val="40000"/>
                      </a:schemeClr>
                    </a:solidFill>
                  </a:tcPr>
                </a:tc>
                <a:tc>
                  <a:txBody>
                    <a:bodyPr/>
                    <a:p>
                      <a:pPr>
                        <a:buNone/>
                      </a:pPr>
                      <a:r>
                        <a:rPr lang="zh-CN" altLang="en-US"/>
                        <a:t>产后</a:t>
                      </a:r>
                      <a:r>
                        <a:rPr lang="en-US" altLang="zh-CN"/>
                        <a:t>2</a:t>
                      </a:r>
                      <a:r>
                        <a:rPr lang="zh-CN" altLang="en-US"/>
                        <a:t>周左右</a:t>
                      </a:r>
                      <a:endParaRPr lang="zh-CN" altLang="en-US"/>
                    </a:p>
                  </a:txBody>
                  <a:tcPr/>
                </a:tc>
                <a:tc>
                  <a:txBody>
                    <a:bodyPr/>
                    <a:p>
                      <a:pPr>
                        <a:buNone/>
                      </a:pPr>
                      <a:r>
                        <a:rPr lang="zh-CN" altLang="en-US"/>
                        <a:t>剥离面感染，子宫复旧不全</a:t>
                      </a:r>
                      <a:endParaRPr lang="zh-CN" altLang="en-US"/>
                    </a:p>
                  </a:txBody>
                  <a:tcPr/>
                </a:tc>
                <a:tc>
                  <a:txBody>
                    <a:bodyPr/>
                    <a:p>
                      <a:pPr>
                        <a:buNone/>
                      </a:pPr>
                      <a:r>
                        <a:rPr lang="zh-CN" altLang="en-US"/>
                        <a:t>突发大出血</a:t>
                      </a:r>
                      <a:endParaRPr lang="zh-CN" altLang="en-US"/>
                    </a:p>
                  </a:txBody>
                  <a:tcPr/>
                </a:tc>
                <a:tc>
                  <a:txBody>
                    <a:bodyPr/>
                    <a:p>
                      <a:pPr>
                        <a:buNone/>
                      </a:pPr>
                      <a:r>
                        <a:rPr lang="zh-CN" altLang="en-US"/>
                        <a:t>子宫大而软，宫口松弛有血块</a:t>
                      </a:r>
                      <a:endParaRPr lang="zh-CN" altLang="en-US"/>
                    </a:p>
                  </a:txBody>
                  <a:tcPr/>
                </a:tc>
              </a:tr>
              <a:tr h="805180">
                <a:tc>
                  <a:txBody>
                    <a:bodyPr/>
                    <a:p>
                      <a:pPr>
                        <a:buNone/>
                      </a:pPr>
                      <a:r>
                        <a:rPr lang="zh-CN" altLang="en-US"/>
                        <a:t>剖宫产后伤口开裂</a:t>
                      </a:r>
                      <a:endParaRPr lang="zh-CN" altLang="en-US"/>
                    </a:p>
                  </a:txBody>
                  <a:tcPr>
                    <a:solidFill>
                      <a:schemeClr val="accent1">
                        <a:lumMod val="60000"/>
                        <a:lumOff val="40000"/>
                      </a:schemeClr>
                    </a:solidFill>
                  </a:tcPr>
                </a:tc>
                <a:tc>
                  <a:txBody>
                    <a:bodyPr/>
                    <a:p>
                      <a:pPr>
                        <a:buNone/>
                      </a:pPr>
                      <a:r>
                        <a:rPr lang="zh-CN" altLang="en-US"/>
                        <a:t>产后</a:t>
                      </a:r>
                      <a:r>
                        <a:rPr lang="en-US" altLang="zh-CN"/>
                        <a:t>2-3</a:t>
                      </a:r>
                      <a:r>
                        <a:rPr lang="zh-CN" altLang="en-US"/>
                        <a:t>周</a:t>
                      </a:r>
                      <a:endParaRPr lang="zh-CN" altLang="en-US"/>
                    </a:p>
                  </a:txBody>
                  <a:tcPr/>
                </a:tc>
                <a:tc>
                  <a:txBody>
                    <a:bodyPr/>
                    <a:p>
                      <a:pPr>
                        <a:buNone/>
                      </a:pPr>
                      <a:r>
                        <a:rPr lang="zh-CN" altLang="en-US"/>
                        <a:t>子宫切口开裂</a:t>
                      </a:r>
                      <a:endParaRPr lang="zh-CN" altLang="en-US"/>
                    </a:p>
                  </a:txBody>
                  <a:tcPr/>
                </a:tc>
                <a:tc>
                  <a:txBody>
                    <a:bodyPr/>
                    <a:p>
                      <a:pPr>
                        <a:buNone/>
                      </a:pPr>
                      <a:r>
                        <a:rPr lang="zh-CN" altLang="en-US"/>
                        <a:t>大出血甚至休克</a:t>
                      </a:r>
                      <a:endParaRPr lang="zh-CN" altLang="en-US"/>
                    </a:p>
                  </a:txBody>
                  <a:tcPr/>
                </a:tc>
                <a:tc>
                  <a:txBody>
                    <a:bodyPr/>
                    <a:p>
                      <a:pPr>
                        <a:buNone/>
                      </a:pPr>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7857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297" name="Text Box 4"/>
          <p:cNvSpPr txBox="1"/>
          <p:nvPr/>
        </p:nvSpPr>
        <p:spPr>
          <a:xfrm>
            <a:off x="924560" y="4653280"/>
            <a:ext cx="9360535" cy="1678940"/>
          </a:xfrm>
          <a:prstGeom prst="rect">
            <a:avLst/>
          </a:prstGeom>
          <a:noFill/>
          <a:ln w="9525">
            <a:noFill/>
          </a:ln>
        </p:spPr>
        <p:txBody>
          <a:bodyPr wrap="square" anchor="t" anchorCtr="0">
            <a:spAutoFit/>
          </a:bodyPr>
          <a:p>
            <a:pPr algn="ctr">
              <a:lnSpc>
                <a:spcPct val="120000"/>
              </a:lnSpc>
              <a:spcBef>
                <a:spcPct val="50000"/>
              </a:spcBef>
            </a:pPr>
            <a:r>
              <a:rPr lang="zh-CN" altLang="en-US" sz="2800" b="1" dirty="0">
                <a:solidFill>
                  <a:srgbClr val="FF0000"/>
                </a:solidFill>
                <a:latin typeface="楷体_GB2312" pitchFamily="49" charset="-122"/>
                <a:ea typeface="楷体_GB2312" pitchFamily="49" charset="-122"/>
              </a:rPr>
              <a:t>（四）心理-社会状况 </a:t>
            </a:r>
            <a:r>
              <a:rPr lang="zh-CN" altLang="en-US" sz="2400" b="1" dirty="0">
                <a:solidFill>
                  <a:srgbClr val="FF0000"/>
                </a:solidFill>
                <a:latin typeface="楷体_GB2312" pitchFamily="49" charset="-122"/>
                <a:ea typeface="楷体_GB2312" pitchFamily="49" charset="-122"/>
              </a:rPr>
              <a:t> </a:t>
            </a:r>
            <a:endParaRPr lang="zh-CN" altLang="en-US" sz="2400" b="1" dirty="0">
              <a:solidFill>
                <a:srgbClr val="FF0000"/>
              </a:solidFill>
              <a:latin typeface="楷体_GB2312" pitchFamily="49" charset="-122"/>
              <a:ea typeface="楷体_GB2312" pitchFamily="49" charset="-122"/>
            </a:endParaRPr>
          </a:p>
          <a:p>
            <a:pPr>
              <a:lnSpc>
                <a:spcPct val="120000"/>
              </a:lnSpc>
              <a:spcBef>
                <a:spcPct val="50000"/>
              </a:spcBef>
            </a:pPr>
            <a:r>
              <a:rPr lang="zh-CN" altLang="en-US" sz="2400" b="1" dirty="0">
                <a:solidFill>
                  <a:srgbClr val="080808"/>
                </a:solidFill>
                <a:latin typeface="楷体_GB2312" pitchFamily="49" charset="-122"/>
                <a:ea typeface="楷体_GB2312" pitchFamily="49" charset="-122"/>
              </a:rPr>
              <a:t>   反复阴道流血、发热使患者及亲属产生焦虑情绪，发生阴道大量流血可引起患者恐慌的心理反应。</a:t>
            </a:r>
            <a:endParaRPr lang="zh-CN" altLang="en-US" sz="2400" b="1" dirty="0">
              <a:latin typeface="黑体" panose="02010609060101010101" charset="-122"/>
              <a:ea typeface="黑体" panose="02010609060101010101" charset="-122"/>
            </a:endParaRPr>
          </a:p>
        </p:txBody>
      </p:sp>
      <p:sp>
        <p:nvSpPr>
          <p:cNvPr id="55298" name="Rectangle 2"/>
          <p:cNvSpPr/>
          <p:nvPr/>
        </p:nvSpPr>
        <p:spPr>
          <a:xfrm>
            <a:off x="893445" y="1196975"/>
            <a:ext cx="4130675" cy="576580"/>
          </a:xfrm>
          <a:prstGeom prst="rect">
            <a:avLst/>
          </a:prstGeom>
          <a:noFill/>
          <a:ln w="9525">
            <a:noFill/>
          </a:ln>
        </p:spPr>
        <p:txBody>
          <a:bodyPr anchor="ctr" anchorCtr="0"/>
          <a:p>
            <a:r>
              <a:rPr lang="zh-CN" altLang="en-US" sz="2800" b="1" dirty="0">
                <a:solidFill>
                  <a:srgbClr val="080808"/>
                </a:solidFill>
                <a:latin typeface="楷体_GB2312" pitchFamily="49" charset="-122"/>
                <a:ea typeface="楷体_GB2312" pitchFamily="49" charset="-122"/>
              </a:rPr>
              <a:t>（三）辅助检查</a:t>
            </a:r>
            <a:endParaRPr lang="zh-CN" altLang="en-US" sz="2800" b="1" dirty="0">
              <a:solidFill>
                <a:srgbClr val="080808"/>
              </a:solidFill>
              <a:latin typeface="楷体_GB2312" pitchFamily="49" charset="-122"/>
              <a:ea typeface="楷体_GB2312" pitchFamily="49" charset="-122"/>
            </a:endParaRPr>
          </a:p>
        </p:txBody>
      </p:sp>
      <p:sp>
        <p:nvSpPr>
          <p:cNvPr id="55299" name="矩形 123909"/>
          <p:cNvSpPr/>
          <p:nvPr/>
        </p:nvSpPr>
        <p:spPr>
          <a:xfrm>
            <a:off x="1017270" y="1975485"/>
            <a:ext cx="9947910" cy="2749550"/>
          </a:xfrm>
          <a:prstGeom prst="rect">
            <a:avLst/>
          </a:prstGeom>
          <a:noFill/>
          <a:ln w="9525">
            <a:noFill/>
          </a:ln>
        </p:spPr>
        <p:txBody>
          <a:bodyPr wrap="square" anchor="ctr" anchorCtr="0">
            <a:spAutoFit/>
          </a:bodyPr>
          <a:p>
            <a:pPr indent="341630">
              <a:lnSpc>
                <a:spcPct val="120000"/>
              </a:lnSpc>
            </a:pPr>
            <a:r>
              <a:rPr lang="en-US" altLang="zh-CN" sz="2400" dirty="0">
                <a:solidFill>
                  <a:srgbClr val="080808"/>
                </a:solidFill>
                <a:latin typeface="楷体_GB2312" pitchFamily="49" charset="-122"/>
                <a:ea typeface="楷体_GB2312" pitchFamily="49" charset="-122"/>
              </a:rPr>
              <a:t>1.</a:t>
            </a:r>
            <a:r>
              <a:rPr lang="zh-CN" altLang="en-US" sz="2400" dirty="0">
                <a:solidFill>
                  <a:srgbClr val="080808"/>
                </a:solidFill>
                <a:latin typeface="楷体_GB2312" pitchFamily="49" charset="-122"/>
                <a:ea typeface="楷体_GB2312" pitchFamily="49" charset="-122"/>
              </a:rPr>
              <a:t>血常规　了解贫血和感染情况。</a:t>
            </a:r>
            <a:endParaRPr lang="zh-CN" altLang="en-US" sz="2400" dirty="0">
              <a:solidFill>
                <a:srgbClr val="080808"/>
              </a:solidFill>
              <a:latin typeface="楷体_GB2312" pitchFamily="49" charset="-122"/>
              <a:ea typeface="楷体_GB2312" pitchFamily="49" charset="-122"/>
            </a:endParaRPr>
          </a:p>
          <a:p>
            <a:pPr indent="341630">
              <a:lnSpc>
                <a:spcPct val="120000"/>
              </a:lnSpc>
            </a:pPr>
            <a:r>
              <a:rPr lang="en-US" altLang="zh-CN" sz="2400" dirty="0">
                <a:solidFill>
                  <a:srgbClr val="080808"/>
                </a:solidFill>
                <a:latin typeface="楷体_GB2312" pitchFamily="49" charset="-122"/>
                <a:ea typeface="楷体_GB2312" pitchFamily="49" charset="-122"/>
              </a:rPr>
              <a:t>2.</a:t>
            </a:r>
            <a:r>
              <a:rPr lang="zh-CN" altLang="en-US" sz="2400" dirty="0">
                <a:solidFill>
                  <a:srgbClr val="080808"/>
                </a:solidFill>
                <a:latin typeface="楷体_GB2312" pitchFamily="49" charset="-122"/>
                <a:ea typeface="楷体_GB2312" pitchFamily="49" charset="-122"/>
              </a:rPr>
              <a:t>超声检查　了解子宫大小，宫腔有无残留物及子宫</a:t>
            </a:r>
            <a:endParaRPr lang="zh-CN" altLang="en-US" sz="2400" dirty="0">
              <a:solidFill>
                <a:srgbClr val="080808"/>
              </a:solidFill>
              <a:latin typeface="楷体_GB2312" pitchFamily="49" charset="-122"/>
              <a:ea typeface="楷体_GB2312" pitchFamily="49" charset="-122"/>
            </a:endParaRPr>
          </a:p>
          <a:p>
            <a:pPr indent="341630">
              <a:lnSpc>
                <a:spcPct val="120000"/>
              </a:lnSpc>
            </a:pPr>
            <a:r>
              <a:rPr lang="zh-CN" altLang="en-US" sz="2400" dirty="0">
                <a:solidFill>
                  <a:srgbClr val="080808"/>
                </a:solidFill>
                <a:latin typeface="楷体_GB2312" pitchFamily="49" charset="-122"/>
                <a:ea typeface="楷体_GB2312" pitchFamily="49" charset="-122"/>
              </a:rPr>
              <a:t>切口愈合情况。</a:t>
            </a:r>
            <a:endParaRPr lang="zh-CN" altLang="en-US" sz="2400" dirty="0">
              <a:solidFill>
                <a:srgbClr val="080808"/>
              </a:solidFill>
              <a:latin typeface="楷体_GB2312" pitchFamily="49" charset="-122"/>
              <a:ea typeface="楷体_GB2312" pitchFamily="49" charset="-122"/>
            </a:endParaRPr>
          </a:p>
          <a:p>
            <a:pPr indent="341630">
              <a:lnSpc>
                <a:spcPct val="120000"/>
              </a:lnSpc>
            </a:pPr>
            <a:r>
              <a:rPr lang="en-US" altLang="zh-CN" sz="2400" dirty="0">
                <a:solidFill>
                  <a:srgbClr val="080808"/>
                </a:solidFill>
                <a:latin typeface="楷体_GB2312" pitchFamily="49" charset="-122"/>
                <a:ea typeface="楷体_GB2312" pitchFamily="49" charset="-122"/>
              </a:rPr>
              <a:t>3.</a:t>
            </a:r>
            <a:r>
              <a:rPr lang="zh-CN" altLang="en-US" sz="2400" dirty="0">
                <a:solidFill>
                  <a:srgbClr val="080808"/>
                </a:solidFill>
                <a:latin typeface="楷体_GB2312" pitchFamily="49" charset="-122"/>
                <a:ea typeface="楷体_GB2312" pitchFamily="49" charset="-122"/>
              </a:rPr>
              <a:t>病原体和药敏试验　选择有效广谱抗生素。</a:t>
            </a:r>
            <a:endParaRPr lang="zh-CN" altLang="en-US" sz="2400" dirty="0">
              <a:solidFill>
                <a:srgbClr val="080808"/>
              </a:solidFill>
              <a:latin typeface="楷体_GB2312" pitchFamily="49" charset="-122"/>
              <a:ea typeface="楷体_GB2312" pitchFamily="49" charset="-122"/>
            </a:endParaRPr>
          </a:p>
          <a:p>
            <a:pPr indent="341630">
              <a:lnSpc>
                <a:spcPct val="120000"/>
              </a:lnSpc>
            </a:pPr>
            <a:r>
              <a:rPr lang="en-US" altLang="zh-CN" sz="2400" dirty="0">
                <a:solidFill>
                  <a:srgbClr val="080808"/>
                </a:solidFill>
                <a:latin typeface="楷体_GB2312" pitchFamily="49" charset="-122"/>
                <a:ea typeface="楷体_GB2312" pitchFamily="49" charset="-122"/>
              </a:rPr>
              <a:t>4.</a:t>
            </a:r>
            <a:r>
              <a:rPr lang="zh-CN" altLang="en-US" sz="2400" dirty="0">
                <a:solidFill>
                  <a:srgbClr val="080808"/>
                </a:solidFill>
                <a:latin typeface="楷体_GB2312" pitchFamily="49" charset="-122"/>
                <a:ea typeface="楷体_GB2312" pitchFamily="49" charset="-122"/>
              </a:rPr>
              <a:t>血</a:t>
            </a:r>
            <a:r>
              <a:rPr lang="en-US" altLang="zh-CN" sz="2400" dirty="0">
                <a:solidFill>
                  <a:srgbClr val="080808"/>
                </a:solidFill>
                <a:latin typeface="楷体_GB2312" pitchFamily="49" charset="-122"/>
                <a:ea typeface="楷体_GB2312" pitchFamily="49" charset="-122"/>
              </a:rPr>
              <a:t>hCG</a:t>
            </a:r>
            <a:r>
              <a:rPr lang="zh-CN" altLang="en-US" sz="2400" dirty="0">
                <a:solidFill>
                  <a:srgbClr val="080808"/>
                </a:solidFill>
                <a:latin typeface="楷体_GB2312" pitchFamily="49" charset="-122"/>
                <a:ea typeface="楷体_GB2312" pitchFamily="49" charset="-122"/>
              </a:rPr>
              <a:t>测定　有助于排除胎盘残留及绒毛膜癌。</a:t>
            </a:r>
            <a:endParaRPr lang="zh-CN" altLang="en-US" sz="2400" dirty="0">
              <a:solidFill>
                <a:srgbClr val="080808"/>
              </a:solidFill>
              <a:latin typeface="楷体_GB2312" pitchFamily="49" charset="-122"/>
              <a:ea typeface="楷体_GB2312" pitchFamily="49" charset="-122"/>
            </a:endParaRPr>
          </a:p>
          <a:p>
            <a:pPr indent="341630">
              <a:lnSpc>
                <a:spcPct val="120000"/>
              </a:lnSpc>
            </a:pPr>
            <a:r>
              <a:rPr lang="en-US" altLang="zh-CN" sz="2400" dirty="0">
                <a:solidFill>
                  <a:srgbClr val="080808"/>
                </a:solidFill>
                <a:latin typeface="楷体_GB2312" pitchFamily="49" charset="-122"/>
                <a:ea typeface="楷体_GB2312" pitchFamily="49" charset="-122"/>
              </a:rPr>
              <a:t>5.</a:t>
            </a:r>
            <a:r>
              <a:rPr lang="zh-CN" altLang="en-US" sz="2400" dirty="0">
                <a:solidFill>
                  <a:srgbClr val="080808"/>
                </a:solidFill>
                <a:latin typeface="楷体_GB2312" pitchFamily="49" charset="-122"/>
                <a:ea typeface="楷体_GB2312" pitchFamily="49" charset="-122"/>
              </a:rPr>
              <a:t>病理检查：宫腔刮出物或切除子宫标本应送病理检查。</a:t>
            </a:r>
            <a:endParaRPr lang="zh-CN" altLang="en-US" sz="2400" dirty="0">
              <a:solidFill>
                <a:srgbClr val="080808"/>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6532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护理诊断和护理目标</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6322" name="Rectangle 3"/>
          <p:cNvSpPr>
            <a:spLocks noGrp="1"/>
          </p:cNvSpPr>
          <p:nvPr>
            <p:ph type="body" idx="4294967295"/>
          </p:nvPr>
        </p:nvSpPr>
        <p:spPr>
          <a:xfrm>
            <a:off x="1156970" y="1341755"/>
            <a:ext cx="9817735" cy="2592070"/>
          </a:xfrm>
          <a:solidFill>
            <a:schemeClr val="accent3">
              <a:lumMod val="40000"/>
              <a:lumOff val="60000"/>
            </a:schemeClr>
          </a:solidFill>
        </p:spPr>
        <p:txBody>
          <a:bodyPr vert="horz" wrap="square" lIns="91440" tIns="45720" rIns="91440" bIns="45720" anchor="t" anchorCtr="0">
            <a:noAutofit/>
          </a:bodyPr>
          <a:p>
            <a:pPr eaLnBrk="1" hangingPunct="1">
              <a:lnSpc>
                <a:spcPct val="120000"/>
              </a:lnSpc>
              <a:spcBef>
                <a:spcPct val="0"/>
              </a:spcBef>
            </a:pPr>
            <a:r>
              <a:rPr lang="en-US" altLang="zh-CN" b="1" dirty="0">
                <a:solidFill>
                  <a:srgbClr val="080808"/>
                </a:solidFill>
                <a:latin typeface="楷体_GB2312" pitchFamily="49" charset="-122"/>
                <a:ea typeface="楷体_GB2312" pitchFamily="49" charset="-122"/>
              </a:rPr>
              <a:t>1.</a:t>
            </a:r>
            <a:r>
              <a:rPr lang="zh-CN" altLang="en-US" b="1" dirty="0">
                <a:solidFill>
                  <a:srgbClr val="080808"/>
                </a:solidFill>
                <a:latin typeface="楷体_GB2312" pitchFamily="49" charset="-122"/>
                <a:ea typeface="楷体_GB2312" pitchFamily="49" charset="-122"/>
              </a:rPr>
              <a:t>体液不足　与产后出血有关</a:t>
            </a:r>
            <a:endParaRPr lang="zh-CN" altLang="en-US" b="1" dirty="0">
              <a:solidFill>
                <a:srgbClr val="080808"/>
              </a:solidFill>
              <a:latin typeface="楷体_GB2312" pitchFamily="49" charset="-122"/>
              <a:ea typeface="楷体_GB2312" pitchFamily="49" charset="-122"/>
            </a:endParaRPr>
          </a:p>
          <a:p>
            <a:pPr eaLnBrk="1" hangingPunct="1">
              <a:lnSpc>
                <a:spcPct val="120000"/>
              </a:lnSpc>
              <a:spcBef>
                <a:spcPct val="0"/>
              </a:spcBef>
            </a:pPr>
            <a:r>
              <a:rPr lang="en-US" altLang="zh-CN" b="1" dirty="0">
                <a:solidFill>
                  <a:srgbClr val="080808"/>
                </a:solidFill>
                <a:latin typeface="楷体_GB2312" pitchFamily="49" charset="-122"/>
                <a:ea typeface="楷体_GB2312" pitchFamily="49" charset="-122"/>
              </a:rPr>
              <a:t>2.</a:t>
            </a:r>
            <a:r>
              <a:rPr lang="zh-CN" altLang="en-US" b="1" dirty="0">
                <a:solidFill>
                  <a:srgbClr val="080808"/>
                </a:solidFill>
                <a:latin typeface="楷体_GB2312" pitchFamily="49" charset="-122"/>
                <a:ea typeface="楷体_GB2312" pitchFamily="49" charset="-122"/>
              </a:rPr>
              <a:t>有感染的危险　与阴道流血时间过长、侵入性操作、贫血易造成感染有关</a:t>
            </a:r>
            <a:endParaRPr lang="zh-CN" altLang="en-US" b="1" dirty="0">
              <a:solidFill>
                <a:srgbClr val="080808"/>
              </a:solidFill>
              <a:latin typeface="楷体_GB2312" pitchFamily="49" charset="-122"/>
              <a:ea typeface="楷体_GB2312" pitchFamily="49" charset="-122"/>
            </a:endParaRPr>
          </a:p>
          <a:p>
            <a:pPr eaLnBrk="1" hangingPunct="1">
              <a:lnSpc>
                <a:spcPct val="120000"/>
              </a:lnSpc>
              <a:spcBef>
                <a:spcPct val="0"/>
              </a:spcBef>
            </a:pPr>
            <a:r>
              <a:rPr lang="en-US" altLang="zh-CN" b="1" dirty="0">
                <a:solidFill>
                  <a:srgbClr val="080808"/>
                </a:solidFill>
                <a:latin typeface="楷体_GB2312" pitchFamily="49" charset="-122"/>
                <a:ea typeface="楷体_GB2312" pitchFamily="49" charset="-122"/>
              </a:rPr>
              <a:t>3.</a:t>
            </a:r>
            <a:r>
              <a:rPr lang="zh-CN" altLang="en-US" b="1" dirty="0">
                <a:solidFill>
                  <a:srgbClr val="080808"/>
                </a:solidFill>
                <a:latin typeface="楷体_GB2312" pitchFamily="49" charset="-122"/>
                <a:ea typeface="楷体_GB2312" pitchFamily="49" charset="-122"/>
              </a:rPr>
              <a:t>焦虑　与担心自身健康和婴儿喂养有关</a:t>
            </a:r>
            <a:endParaRPr lang="zh-CN" altLang="en-US" b="1" dirty="0">
              <a:solidFill>
                <a:srgbClr val="080808"/>
              </a:solidFill>
              <a:latin typeface="楷体_GB2312" pitchFamily="49" charset="-122"/>
              <a:ea typeface="楷体_GB2312" pitchFamily="49" charset="-122"/>
            </a:endParaRPr>
          </a:p>
          <a:p>
            <a:pPr eaLnBrk="1" hangingPunct="1">
              <a:lnSpc>
                <a:spcPct val="120000"/>
              </a:lnSpc>
              <a:spcBef>
                <a:spcPct val="0"/>
              </a:spcBef>
            </a:pPr>
            <a:r>
              <a:rPr lang="en-US" altLang="zh-CN" b="1" dirty="0">
                <a:solidFill>
                  <a:srgbClr val="080808"/>
                </a:solidFill>
                <a:latin typeface="楷体_GB2312" pitchFamily="49" charset="-122"/>
                <a:ea typeface="楷体_GB2312" pitchFamily="49" charset="-122"/>
              </a:rPr>
              <a:t>4.</a:t>
            </a:r>
            <a:r>
              <a:rPr lang="zh-CN" altLang="en-US" b="1" dirty="0">
                <a:solidFill>
                  <a:srgbClr val="080808"/>
                </a:solidFill>
                <a:latin typeface="楷体_GB2312" pitchFamily="49" charset="-122"/>
                <a:ea typeface="楷体_GB2312" pitchFamily="49" charset="-122"/>
              </a:rPr>
              <a:t>潜在并发症：失血性休克</a:t>
            </a:r>
            <a:endParaRPr lang="zh-CN" altLang="en-US" b="1" dirty="0">
              <a:solidFill>
                <a:srgbClr val="080808"/>
              </a:solidFill>
              <a:latin typeface="楷体_GB2312" pitchFamily="49" charset="-122"/>
              <a:ea typeface="楷体_GB2312" pitchFamily="49" charset="-122"/>
            </a:endParaRPr>
          </a:p>
        </p:txBody>
      </p:sp>
      <p:sp>
        <p:nvSpPr>
          <p:cNvPr id="56324" name="矩形 124932"/>
          <p:cNvSpPr/>
          <p:nvPr/>
        </p:nvSpPr>
        <p:spPr>
          <a:xfrm>
            <a:off x="1066800" y="4490720"/>
            <a:ext cx="10074275" cy="1124585"/>
          </a:xfrm>
          <a:prstGeom prst="rect">
            <a:avLst/>
          </a:prstGeom>
          <a:solidFill>
            <a:schemeClr val="accent3">
              <a:lumMod val="40000"/>
              <a:lumOff val="60000"/>
            </a:schemeClr>
          </a:solidFill>
          <a:ln w="9525">
            <a:noFill/>
          </a:ln>
        </p:spPr>
        <p:txBody>
          <a:bodyPr wrap="square" anchor="ctr" anchorCtr="0">
            <a:spAutoFit/>
          </a:bodyPr>
          <a:p>
            <a:pPr indent="266700">
              <a:lnSpc>
                <a:spcPct val="120000"/>
              </a:lnSpc>
            </a:pPr>
            <a:r>
              <a:rPr lang="en-US" altLang="zh-CN" sz="2800" b="1" dirty="0">
                <a:solidFill>
                  <a:srgbClr val="080808"/>
                </a:solidFill>
                <a:latin typeface="楷体_GB2312" pitchFamily="49" charset="-122"/>
                <a:ea typeface="楷体_GB2312" pitchFamily="49" charset="-122"/>
              </a:rPr>
              <a:t>1.</a:t>
            </a:r>
            <a:r>
              <a:rPr lang="zh-CN" altLang="en-US" sz="2800" b="1" dirty="0">
                <a:solidFill>
                  <a:srgbClr val="080808"/>
                </a:solidFill>
                <a:latin typeface="楷体_GB2312" pitchFamily="49" charset="-122"/>
                <a:ea typeface="楷体_GB2312" pitchFamily="49" charset="-122"/>
              </a:rPr>
              <a:t>病人出血停止</a:t>
            </a:r>
            <a:endParaRPr lang="zh-CN" altLang="en-US" sz="2800" b="1" dirty="0">
              <a:solidFill>
                <a:srgbClr val="080808"/>
              </a:solidFill>
              <a:latin typeface="楷体_GB2312" pitchFamily="49" charset="-122"/>
              <a:ea typeface="楷体_GB2312" pitchFamily="49" charset="-122"/>
            </a:endParaRPr>
          </a:p>
          <a:p>
            <a:pPr indent="266700">
              <a:lnSpc>
                <a:spcPct val="120000"/>
              </a:lnSpc>
            </a:pPr>
            <a:r>
              <a:rPr lang="en-US" altLang="zh-CN" sz="2800" b="1" dirty="0">
                <a:solidFill>
                  <a:srgbClr val="080808"/>
                </a:solidFill>
                <a:latin typeface="楷体_GB2312" pitchFamily="49" charset="-122"/>
                <a:ea typeface="楷体_GB2312" pitchFamily="49" charset="-122"/>
              </a:rPr>
              <a:t>2.</a:t>
            </a:r>
            <a:r>
              <a:rPr lang="zh-CN" altLang="en-US" sz="2800" b="1" dirty="0">
                <a:solidFill>
                  <a:srgbClr val="080808"/>
                </a:solidFill>
                <a:latin typeface="楷体_GB2312" pitchFamily="49" charset="-122"/>
                <a:ea typeface="楷体_GB2312" pitchFamily="49" charset="-122"/>
              </a:rPr>
              <a:t>患者无感染及其他并发症。</a:t>
            </a:r>
            <a:endParaRPr lang="zh-CN" altLang="en-US" sz="2800" b="1" dirty="0">
              <a:solidFill>
                <a:srgbClr val="080808"/>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600710"/>
            <a:ext cx="10870565" cy="60686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7345" name="矩形 125956"/>
          <p:cNvSpPr/>
          <p:nvPr/>
        </p:nvSpPr>
        <p:spPr>
          <a:xfrm>
            <a:off x="991870" y="802005"/>
            <a:ext cx="10016490" cy="2675255"/>
          </a:xfrm>
          <a:prstGeom prst="rect">
            <a:avLst/>
          </a:prstGeom>
          <a:noFill/>
          <a:ln w="9525">
            <a:noFill/>
          </a:ln>
        </p:spPr>
        <p:txBody>
          <a:bodyPr wrap="square" anchor="ctr" anchorCtr="0">
            <a:spAutoFit/>
          </a:bodyPr>
          <a:p>
            <a:pPr indent="266700">
              <a:lnSpc>
                <a:spcPct val="120000"/>
              </a:lnSpc>
            </a:pPr>
            <a:r>
              <a:rPr lang="en-US" altLang="zh-CN" sz="2800" b="1" dirty="0">
                <a:solidFill>
                  <a:srgbClr val="080808"/>
                </a:solidFill>
                <a:latin typeface="楷体_GB2312" pitchFamily="49" charset="-122"/>
                <a:ea typeface="楷体_GB2312" pitchFamily="49" charset="-122"/>
              </a:rPr>
              <a:t>1</a:t>
            </a:r>
            <a:r>
              <a:rPr lang="zh-CN" altLang="en-US" sz="2800" b="1" dirty="0">
                <a:solidFill>
                  <a:srgbClr val="080808"/>
                </a:solidFill>
                <a:latin typeface="楷体_GB2312" pitchFamily="49" charset="-122"/>
                <a:ea typeface="楷体_GB2312" pitchFamily="49" charset="-122"/>
              </a:rPr>
              <a:t>、预防</a:t>
            </a:r>
            <a:endParaRPr lang="zh-CN" altLang="en-US" sz="2800" b="1" dirty="0">
              <a:solidFill>
                <a:srgbClr val="080808"/>
              </a:solidFill>
              <a:latin typeface="楷体_GB2312" pitchFamily="49" charset="-122"/>
              <a:ea typeface="楷体_GB2312" pitchFamily="49" charset="-122"/>
            </a:endParaRPr>
          </a:p>
          <a:p>
            <a:pPr indent="266700">
              <a:lnSpc>
                <a:spcPct val="120000"/>
              </a:lnSpc>
            </a:pPr>
            <a:r>
              <a:rPr lang="zh-CN" altLang="en-US" sz="2800" dirty="0">
                <a:solidFill>
                  <a:srgbClr val="080808"/>
                </a:solidFill>
                <a:latin typeface="楷体_GB2312" pitchFamily="49" charset="-122"/>
                <a:ea typeface="楷体_GB2312" pitchFamily="49" charset="-122"/>
              </a:rPr>
              <a:t>（</a:t>
            </a:r>
            <a:r>
              <a:rPr lang="en-US" altLang="zh-CN" sz="2800" dirty="0">
                <a:solidFill>
                  <a:srgbClr val="080808"/>
                </a:solidFill>
                <a:latin typeface="楷体_GB2312" pitchFamily="49" charset="-122"/>
                <a:ea typeface="楷体_GB2312" pitchFamily="49" charset="-122"/>
              </a:rPr>
              <a:t>1</a:t>
            </a:r>
            <a:r>
              <a:rPr lang="zh-CN" altLang="en-US" sz="2800" dirty="0">
                <a:solidFill>
                  <a:srgbClr val="080808"/>
                </a:solidFill>
                <a:latin typeface="楷体_GB2312" pitchFamily="49" charset="-122"/>
                <a:ea typeface="楷体_GB2312" pitchFamily="49" charset="-122"/>
              </a:rPr>
              <a:t>）术前预防　剖宫产时做到合理选择切口，避免子宫</a:t>
            </a:r>
            <a:endParaRPr lang="zh-CN" altLang="en-US" sz="2800" dirty="0">
              <a:solidFill>
                <a:srgbClr val="080808"/>
              </a:solidFill>
              <a:latin typeface="楷体_GB2312" pitchFamily="49" charset="-122"/>
              <a:ea typeface="楷体_GB2312" pitchFamily="49" charset="-122"/>
            </a:endParaRPr>
          </a:p>
          <a:p>
            <a:pPr indent="266700">
              <a:lnSpc>
                <a:spcPct val="120000"/>
              </a:lnSpc>
            </a:pPr>
            <a:r>
              <a:rPr lang="zh-CN" altLang="en-US" sz="2800" dirty="0">
                <a:solidFill>
                  <a:srgbClr val="080808"/>
                </a:solidFill>
                <a:latin typeface="楷体_GB2312" pitchFamily="49" charset="-122"/>
                <a:ea typeface="楷体_GB2312" pitchFamily="49" charset="-122"/>
              </a:rPr>
              <a:t>下段横切口两侧角部撕裂及合理缝合。</a:t>
            </a:r>
            <a:endParaRPr lang="zh-CN" altLang="en-US" sz="2800" dirty="0">
              <a:solidFill>
                <a:srgbClr val="080808"/>
              </a:solidFill>
              <a:latin typeface="楷体_GB2312" pitchFamily="49" charset="-122"/>
              <a:ea typeface="楷体_GB2312" pitchFamily="49" charset="-122"/>
            </a:endParaRPr>
          </a:p>
          <a:p>
            <a:pPr indent="266700">
              <a:lnSpc>
                <a:spcPct val="120000"/>
              </a:lnSpc>
            </a:pPr>
            <a:r>
              <a:rPr lang="zh-CN" altLang="en-US" sz="2800" dirty="0">
                <a:solidFill>
                  <a:srgbClr val="080808"/>
                </a:solidFill>
                <a:latin typeface="楷体_GB2312" pitchFamily="49" charset="-122"/>
                <a:ea typeface="楷体_GB2312" pitchFamily="49" charset="-122"/>
              </a:rPr>
              <a:t>（</a:t>
            </a:r>
            <a:r>
              <a:rPr lang="en-US" altLang="zh-CN" sz="2800" dirty="0">
                <a:solidFill>
                  <a:srgbClr val="080808"/>
                </a:solidFill>
                <a:latin typeface="楷体_GB2312" pitchFamily="49" charset="-122"/>
                <a:ea typeface="楷体_GB2312" pitchFamily="49" charset="-122"/>
              </a:rPr>
              <a:t>2</a:t>
            </a:r>
            <a:r>
              <a:rPr lang="zh-CN" altLang="en-US" sz="2800" dirty="0">
                <a:solidFill>
                  <a:srgbClr val="080808"/>
                </a:solidFill>
                <a:latin typeface="楷体_GB2312" pitchFamily="49" charset="-122"/>
                <a:ea typeface="楷体_GB2312" pitchFamily="49" charset="-122"/>
              </a:rPr>
              <a:t>）产后应仔细检查胎盘、胎膜，如有残缺，应及时刮宫。</a:t>
            </a:r>
            <a:endParaRPr lang="zh-CN" altLang="en-US" sz="2800" dirty="0">
              <a:solidFill>
                <a:srgbClr val="080808"/>
              </a:solidFill>
              <a:latin typeface="楷体_GB2312" pitchFamily="49" charset="-122"/>
              <a:ea typeface="楷体_GB2312" pitchFamily="49" charset="-122"/>
            </a:endParaRPr>
          </a:p>
          <a:p>
            <a:pPr indent="266700">
              <a:lnSpc>
                <a:spcPct val="120000"/>
              </a:lnSpc>
            </a:pPr>
            <a:r>
              <a:rPr lang="zh-CN" altLang="en-US" sz="2800" dirty="0">
                <a:solidFill>
                  <a:srgbClr val="080808"/>
                </a:solidFill>
                <a:latin typeface="楷体_GB2312" pitchFamily="49" charset="-122"/>
                <a:ea typeface="楷体_GB2312" pitchFamily="49" charset="-122"/>
              </a:rPr>
              <a:t>（</a:t>
            </a:r>
            <a:r>
              <a:rPr lang="en-US" altLang="zh-CN" sz="2800" dirty="0">
                <a:solidFill>
                  <a:srgbClr val="080808"/>
                </a:solidFill>
                <a:latin typeface="楷体_GB2312" pitchFamily="49" charset="-122"/>
                <a:ea typeface="楷体_GB2312" pitchFamily="49" charset="-122"/>
              </a:rPr>
              <a:t>3</a:t>
            </a:r>
            <a:r>
              <a:rPr lang="zh-CN" altLang="en-US" sz="2800" dirty="0">
                <a:solidFill>
                  <a:srgbClr val="080808"/>
                </a:solidFill>
                <a:latin typeface="楷体_GB2312" pitchFamily="49" charset="-122"/>
                <a:ea typeface="楷体_GB2312" pitchFamily="49" charset="-122"/>
              </a:rPr>
              <a:t>）预防感染术后应用抗生素，严格无菌操作。</a:t>
            </a:r>
            <a:endParaRPr lang="zh-CN" altLang="en-US" sz="2800" dirty="0">
              <a:solidFill>
                <a:srgbClr val="080808"/>
              </a:solidFill>
              <a:latin typeface="楷体_GB2312" pitchFamily="49" charset="-122"/>
              <a:ea typeface="楷体_GB2312" pitchFamily="49" charset="-122"/>
            </a:endParaRPr>
          </a:p>
        </p:txBody>
      </p:sp>
      <p:sp>
        <p:nvSpPr>
          <p:cNvPr id="58370" name="矩形 126980"/>
          <p:cNvSpPr/>
          <p:nvPr/>
        </p:nvSpPr>
        <p:spPr>
          <a:xfrm>
            <a:off x="992505" y="3477260"/>
            <a:ext cx="13557250" cy="3192145"/>
          </a:xfrm>
          <a:prstGeom prst="rect">
            <a:avLst/>
          </a:prstGeom>
          <a:noFill/>
          <a:ln w="9525">
            <a:noFill/>
          </a:ln>
        </p:spPr>
        <p:txBody>
          <a:bodyPr wrap="square" anchor="ctr" anchorCtr="0">
            <a:spAutoFit/>
          </a:bodyPr>
          <a:p>
            <a:pPr indent="266700">
              <a:lnSpc>
                <a:spcPct val="120000"/>
              </a:lnSpc>
            </a:pPr>
            <a:r>
              <a:rPr lang="en-US" altLang="zh-CN" sz="2800" b="1" dirty="0">
                <a:solidFill>
                  <a:srgbClr val="080808"/>
                </a:solidFill>
                <a:latin typeface="楷体_GB2312" pitchFamily="49" charset="-122"/>
                <a:ea typeface="楷体_GB2312" pitchFamily="49" charset="-122"/>
              </a:rPr>
              <a:t>2.</a:t>
            </a:r>
            <a:r>
              <a:rPr lang="en-US" altLang="en-US" sz="2800" b="1" dirty="0">
                <a:solidFill>
                  <a:srgbClr val="080808"/>
                </a:solidFill>
                <a:latin typeface="楷体_GB2312" pitchFamily="49" charset="-122"/>
                <a:ea typeface="楷体_GB2312" pitchFamily="49" charset="-122"/>
              </a:rPr>
              <a:t>一般护理</a:t>
            </a:r>
            <a:endParaRPr lang="en-US" altLang="en-US" sz="2800" b="1" dirty="0">
              <a:solidFill>
                <a:srgbClr val="080808"/>
              </a:solidFill>
              <a:latin typeface="楷体_GB2312" pitchFamily="49" charset="-122"/>
              <a:ea typeface="楷体_GB2312" pitchFamily="49" charset="-122"/>
            </a:endParaRPr>
          </a:p>
          <a:p>
            <a:pPr indent="266700">
              <a:lnSpc>
                <a:spcPct val="120000"/>
              </a:lnSpc>
            </a:pPr>
            <a:r>
              <a:rPr lang="zh-CN" altLang="en-US" sz="2800" dirty="0">
                <a:solidFill>
                  <a:srgbClr val="080808"/>
                </a:solidFill>
                <a:latin typeface="Times New Roman" panose="02020603050405020304" pitchFamily="18" charset="0"/>
                <a:ea typeface="楷体_GB2312" pitchFamily="49" charset="-122"/>
              </a:rPr>
              <a:t>        为病人提供安静的环境，保证舒适和休息。提供高铁、高蛋白、高热量、</a:t>
            </a:r>
            <a:endParaRPr lang="en-US" altLang="zh-CN" sz="2800" dirty="0">
              <a:solidFill>
                <a:srgbClr val="080808"/>
              </a:solidFill>
              <a:latin typeface="Times New Roman" panose="02020603050405020304" pitchFamily="18" charset="0"/>
              <a:ea typeface="楷体_GB2312" pitchFamily="49" charset="-122"/>
            </a:endParaRPr>
          </a:p>
          <a:p>
            <a:pPr indent="266700">
              <a:lnSpc>
                <a:spcPct val="120000"/>
              </a:lnSpc>
            </a:pPr>
            <a:r>
              <a:rPr lang="zh-CN" altLang="en-US" sz="2800" dirty="0">
                <a:solidFill>
                  <a:srgbClr val="080808"/>
                </a:solidFill>
                <a:latin typeface="Times New Roman" panose="02020603050405020304" pitchFamily="18" charset="0"/>
                <a:ea typeface="楷体_GB2312" pitchFamily="49" charset="-122"/>
              </a:rPr>
              <a:t>高维生素</a:t>
            </a:r>
            <a:r>
              <a:rPr lang="en-US" altLang="zh-CN" sz="2800" dirty="0">
                <a:solidFill>
                  <a:srgbClr val="080808"/>
                </a:solidFill>
                <a:latin typeface="Times New Roman" panose="02020603050405020304" pitchFamily="18" charset="0"/>
                <a:ea typeface="楷体_GB2312" pitchFamily="49" charset="-122"/>
              </a:rPr>
              <a:t>C</a:t>
            </a:r>
            <a:r>
              <a:rPr lang="zh-CN" altLang="en-US" sz="2800" dirty="0">
                <a:solidFill>
                  <a:srgbClr val="080808"/>
                </a:solidFill>
                <a:latin typeface="Times New Roman" panose="02020603050405020304" pitchFamily="18" charset="0"/>
                <a:ea typeface="楷体_GB2312" pitchFamily="49" charset="-122"/>
              </a:rPr>
              <a:t>饮食。严密观察出血征象，观察皮肤颜色、血压、脉搏。观察子宫复</a:t>
            </a:r>
            <a:endParaRPr lang="zh-CN" altLang="en-US" sz="2800" dirty="0">
              <a:solidFill>
                <a:srgbClr val="080808"/>
              </a:solidFill>
              <a:latin typeface="Times New Roman" panose="02020603050405020304" pitchFamily="18" charset="0"/>
              <a:ea typeface="楷体_GB2312" pitchFamily="49" charset="-122"/>
            </a:endParaRPr>
          </a:p>
          <a:p>
            <a:pPr indent="266700">
              <a:lnSpc>
                <a:spcPct val="120000"/>
              </a:lnSpc>
            </a:pPr>
            <a:r>
              <a:rPr lang="zh-CN" altLang="en-US" sz="2800" dirty="0">
                <a:solidFill>
                  <a:srgbClr val="080808"/>
                </a:solidFill>
                <a:latin typeface="Times New Roman" panose="02020603050405020304" pitchFamily="18" charset="0"/>
                <a:ea typeface="楷体_GB2312" pitchFamily="49" charset="-122"/>
              </a:rPr>
              <a:t>旧情况，有无压痛等。</a:t>
            </a:r>
            <a:endParaRPr lang="en-US" altLang="zh-CN" sz="2800" dirty="0">
              <a:solidFill>
                <a:srgbClr val="080808"/>
              </a:solidFill>
              <a:latin typeface="Times New Roman" panose="02020603050405020304" pitchFamily="18" charset="0"/>
              <a:ea typeface="楷体_GB2312" pitchFamily="49" charset="-122"/>
            </a:endParaRPr>
          </a:p>
          <a:p>
            <a:pPr indent="266700">
              <a:lnSpc>
                <a:spcPct val="120000"/>
              </a:lnSpc>
            </a:pPr>
            <a:r>
              <a:rPr lang="en-US" altLang="zh-CN" sz="2800" b="1" dirty="0">
                <a:solidFill>
                  <a:srgbClr val="080808"/>
                </a:solidFill>
                <a:latin typeface="楷体_GB2312" pitchFamily="49" charset="-122"/>
                <a:ea typeface="楷体_GB2312" pitchFamily="49" charset="-122"/>
              </a:rPr>
              <a:t>3.</a:t>
            </a:r>
            <a:r>
              <a:rPr lang="en-US" altLang="en-US" sz="2800" b="1" dirty="0">
                <a:solidFill>
                  <a:srgbClr val="080808"/>
                </a:solidFill>
                <a:latin typeface="楷体_GB2312" pitchFamily="49" charset="-122"/>
                <a:ea typeface="楷体_GB2312" pitchFamily="49" charset="-122"/>
              </a:rPr>
              <a:t>会阴护理</a:t>
            </a:r>
            <a:endParaRPr lang="en-US" altLang="zh-CN" sz="2800" b="1" dirty="0">
              <a:solidFill>
                <a:srgbClr val="080808"/>
              </a:solidFill>
              <a:latin typeface="楷体_GB2312" pitchFamily="49" charset="-122"/>
              <a:ea typeface="楷体_GB2312" pitchFamily="49" charset="-122"/>
            </a:endParaRPr>
          </a:p>
          <a:p>
            <a:pPr indent="266700">
              <a:lnSpc>
                <a:spcPct val="120000"/>
              </a:lnSpc>
            </a:pPr>
            <a:r>
              <a:rPr lang="en-US" altLang="en-US" sz="2800" dirty="0">
                <a:solidFill>
                  <a:srgbClr val="080808"/>
                </a:solidFill>
                <a:latin typeface="Times New Roman" panose="02020603050405020304" pitchFamily="18" charset="0"/>
                <a:ea typeface="楷体_GB2312" pitchFamily="49" charset="-122"/>
              </a:rPr>
              <a:t>清洁卫生、注意消毒，注意阴道流血情况</a:t>
            </a:r>
            <a:endParaRPr lang="en-US" altLang="en-US" sz="2800" dirty="0">
              <a:solidFill>
                <a:srgbClr val="080808"/>
              </a:solidFill>
              <a:latin typeface="Times New Roman" panose="02020603050405020304" pitchFamily="18"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115" y="1644650"/>
            <a:ext cx="5020310" cy="1091565"/>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产褥感染</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115" y="3786505"/>
            <a:ext cx="5020310" cy="97409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任务二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晚期产后出血</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0505" y="600075"/>
            <a:ext cx="11729085" cy="6035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0961" name="Rectangle 3"/>
          <p:cNvSpPr>
            <a:spLocks noGrp="1"/>
          </p:cNvSpPr>
          <p:nvPr>
            <p:ph type="body" idx="4294967295"/>
          </p:nvPr>
        </p:nvSpPr>
        <p:spPr>
          <a:xfrm>
            <a:off x="1111250" y="1092200"/>
            <a:ext cx="10130790" cy="2808605"/>
          </a:xfrm>
        </p:spPr>
        <p:txBody>
          <a:bodyPr vert="horz" wrap="square" lIns="91440" tIns="45720" rIns="91440" bIns="45720" numCol="1" anchor="t" anchorCtr="0" compatLnSpc="1"/>
          <a:p>
            <a:pPr marL="0" marR="0" lvl="0" indent="0" algn="l" defTabSz="914400" rtl="0" eaLnBrk="1" fontAlgn="base" latinLnBrk="0" hangingPunct="1">
              <a:lnSpc>
                <a:spcPct val="120000"/>
              </a:lnSpc>
              <a:spcBef>
                <a:spcPct val="0"/>
              </a:spcBef>
              <a:spcAft>
                <a:spcPct val="0"/>
              </a:spcAft>
              <a:buClr>
                <a:srgbClr val="FF0000"/>
              </a:buClr>
              <a:buSzPct val="75000"/>
              <a:buFont typeface="Wingdings" panose="05000000000000000000" pitchFamily="2" charset="2"/>
              <a:buNone/>
              <a:defRPr/>
            </a:pPr>
            <a:r>
              <a:rPr kumimoji="0" lang="en-US" altLang="zh-CN" b="1"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   </a:t>
            </a:r>
            <a:r>
              <a:rPr kumimoji="0" lang="en-US" altLang="zh-CN" b="1"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4.</a:t>
            </a:r>
            <a:r>
              <a:rPr kumimoji="0" lang="zh-CN" altLang="en-US" b="1"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 配</a:t>
            </a:r>
            <a:r>
              <a:rPr kumimoji="0" lang="zh-CN" altLang="en-US" b="1"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合医师进行积极救治 </a:t>
            </a:r>
            <a:endParaRPr kumimoji="0" lang="zh-CN" altLang="en-US" b="1"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rgbClr val="FF0000"/>
              </a:buClr>
              <a:buSzPct val="75000"/>
              <a:buFont typeface="Wingdings" panose="05000000000000000000" pitchFamily="2" charset="2"/>
              <a:buChar char="n"/>
              <a:defRPr/>
            </a:pPr>
            <a:r>
              <a:rPr kumimoji="0" lang="zh-CN" altLang="en-US" b="0" i="0" u="none" strike="noStrike" kern="1200" cap="none" spc="0" normalizeH="0" baseline="0" noProof="1" smtClean="0">
                <a:ln>
                  <a:noFill/>
                </a:ln>
                <a:solidFill>
                  <a:srgbClr val="080808"/>
                </a:solidFill>
                <a:effectLst/>
                <a:uLnTx/>
                <a:uFillTx/>
                <a:latin typeface="楷体_GB2312" pitchFamily="49" charset="-122"/>
                <a:ea typeface="楷体_GB2312" pitchFamily="49" charset="-122"/>
                <a:cs typeface="+mn-cs"/>
              </a:rPr>
              <a:t>①遵医嘱按摩子宫，抗生素、缩宫素等药</a:t>
            </a: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物治疗</a:t>
            </a:r>
            <a:endPar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rgbClr val="FF0000"/>
              </a:buClr>
              <a:buSzPct val="75000"/>
              <a:buFont typeface="Wingdings" panose="05000000000000000000" pitchFamily="2" charset="2"/>
              <a:buChar char="n"/>
              <a:defRPr/>
            </a:pP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sym typeface="+mn-ea"/>
              </a:rPr>
              <a:t>②</a:t>
            </a: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清宫术</a:t>
            </a:r>
            <a:endPar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rgbClr val="FF0000"/>
              </a:buClr>
              <a:buSzPct val="75000"/>
              <a:buFont typeface="Wingdings" panose="05000000000000000000" pitchFamily="2" charset="2"/>
              <a:buChar char="n"/>
              <a:defRPr/>
            </a:pP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sym typeface="+mn-ea"/>
              </a:rPr>
              <a:t>③开腹探查或</a:t>
            </a: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髂内动脉结扎术、血管栓塞</a:t>
            </a:r>
            <a:endPar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20000"/>
              </a:lnSpc>
              <a:spcBef>
                <a:spcPct val="0"/>
              </a:spcBef>
              <a:spcAft>
                <a:spcPct val="0"/>
              </a:spcAft>
              <a:buClr>
                <a:srgbClr val="FF0000"/>
              </a:buClr>
              <a:buSzPct val="75000"/>
              <a:buFont typeface="Wingdings" panose="05000000000000000000" pitchFamily="2" charset="2"/>
              <a:buChar char="n"/>
              <a:defRPr/>
            </a:pPr>
            <a:r>
              <a:rPr kumimoji="0" lang="zh-CN" altLang="en-US" b="0" i="0" u="none" strike="noStrike" kern="1200" cap="none" spc="0" normalizeH="0" baseline="0" noProof="1">
                <a:ln>
                  <a:noFill/>
                </a:ln>
                <a:solidFill>
                  <a:srgbClr val="080808"/>
                </a:solidFill>
                <a:effectLst/>
                <a:uLnTx/>
                <a:uFillTx/>
                <a:latin typeface="楷体_GB2312" pitchFamily="49" charset="-122"/>
                <a:ea typeface="楷体_GB2312" pitchFamily="49" charset="-122"/>
                <a:cs typeface="+mn-cs"/>
              </a:rPr>
              <a:t>④子宫切除术是一种有效的紧急止血方法</a:t>
            </a:r>
            <a:r>
              <a:rPr kumimoji="0" lang="zh-CN" altLang="en-US" b="0"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rPr>
              <a:t> </a:t>
            </a:r>
            <a:endParaRPr kumimoji="0" lang="zh-CN" altLang="en-US" b="0" i="0" u="none" strike="noStrike" kern="1200" cap="none" spc="0" normalizeH="0" baseline="0" noProof="1">
              <a:ln>
                <a:noFill/>
              </a:ln>
              <a:solidFill>
                <a:schemeClr val="tx1"/>
              </a:solidFill>
              <a:effectLst/>
              <a:uLnTx/>
              <a:uFillTx/>
              <a:latin typeface="楷体_GB2312" pitchFamily="49" charset="-122"/>
              <a:ea typeface="楷体_GB2312" pitchFamily="49" charset="-122"/>
              <a:cs typeface="+mn-cs"/>
            </a:endParaRPr>
          </a:p>
        </p:txBody>
      </p:sp>
      <p:sp>
        <p:nvSpPr>
          <p:cNvPr id="59393" name="Rectangle 2"/>
          <p:cNvSpPr/>
          <p:nvPr/>
        </p:nvSpPr>
        <p:spPr>
          <a:xfrm>
            <a:off x="1400493" y="3840163"/>
            <a:ext cx="4043362" cy="477837"/>
          </a:xfrm>
          <a:prstGeom prst="rect">
            <a:avLst/>
          </a:prstGeom>
          <a:noFill/>
          <a:ln w="9525">
            <a:noFill/>
          </a:ln>
        </p:spPr>
        <p:txBody>
          <a:bodyPr anchor="ctr" anchorCtr="0"/>
          <a:p>
            <a:r>
              <a:rPr lang="en-US" altLang="zh-CN" sz="2800" b="1" dirty="0">
                <a:solidFill>
                  <a:srgbClr val="080808"/>
                </a:solidFill>
                <a:latin typeface="Arial" panose="020B0604020202020204" pitchFamily="34" charset="0"/>
                <a:ea typeface="楷体_GB2312" pitchFamily="49" charset="-122"/>
              </a:rPr>
              <a:t>5.</a:t>
            </a:r>
            <a:r>
              <a:rPr lang="zh-CN" altLang="en-US" sz="2800" b="1" dirty="0">
                <a:solidFill>
                  <a:srgbClr val="080808"/>
                </a:solidFill>
                <a:latin typeface="Arial" panose="020B0604020202020204" pitchFamily="34" charset="0"/>
                <a:ea typeface="楷体_GB2312" pitchFamily="49" charset="-122"/>
              </a:rPr>
              <a:t>心理护理</a:t>
            </a:r>
            <a:endParaRPr lang="zh-CN" altLang="en-US" sz="2800" b="1" dirty="0">
              <a:solidFill>
                <a:srgbClr val="080808"/>
              </a:solidFill>
              <a:latin typeface="Arial" panose="020B0604020202020204" pitchFamily="34" charset="0"/>
              <a:ea typeface="楷体_GB2312" pitchFamily="49" charset="-122"/>
            </a:endParaRPr>
          </a:p>
        </p:txBody>
      </p:sp>
      <p:sp>
        <p:nvSpPr>
          <p:cNvPr id="59394" name="Rectangle 3"/>
          <p:cNvSpPr/>
          <p:nvPr/>
        </p:nvSpPr>
        <p:spPr>
          <a:xfrm>
            <a:off x="803910" y="4464050"/>
            <a:ext cx="10438765" cy="2376170"/>
          </a:xfrm>
          <a:prstGeom prst="rect">
            <a:avLst/>
          </a:prstGeom>
          <a:noFill/>
          <a:ln w="9525">
            <a:noFill/>
          </a:ln>
        </p:spPr>
        <p:txBody>
          <a:bodyPr anchor="t" anchorCtr="0"/>
          <a:p>
            <a:pPr marL="457200" indent="-457200">
              <a:lnSpc>
                <a:spcPct val="120000"/>
              </a:lnSpc>
              <a:spcBef>
                <a:spcPct val="20000"/>
              </a:spcBef>
              <a:buClr>
                <a:srgbClr val="FF0000"/>
              </a:buClr>
              <a:buSzPct val="75000"/>
            </a:pPr>
            <a:r>
              <a:rPr lang="zh-CN" altLang="en-US" sz="2800" dirty="0">
                <a:solidFill>
                  <a:srgbClr val="080808"/>
                </a:solidFill>
                <a:latin typeface="楷体_GB2312" pitchFamily="49" charset="-122"/>
                <a:ea typeface="楷体_GB2312" pitchFamily="49" charset="-122"/>
              </a:rPr>
              <a:t>（</a:t>
            </a:r>
            <a:r>
              <a:rPr lang="en-US" altLang="zh-CN" sz="2800" dirty="0">
                <a:solidFill>
                  <a:srgbClr val="080808"/>
                </a:solidFill>
                <a:latin typeface="楷体_GB2312" pitchFamily="49" charset="-122"/>
                <a:ea typeface="楷体_GB2312" pitchFamily="49" charset="-122"/>
              </a:rPr>
              <a:t>1</a:t>
            </a:r>
            <a:r>
              <a:rPr lang="zh-CN" altLang="en-US" sz="2800" dirty="0">
                <a:solidFill>
                  <a:srgbClr val="080808"/>
                </a:solidFill>
                <a:latin typeface="楷体_GB2312" pitchFamily="49" charset="-122"/>
                <a:ea typeface="楷体_GB2312" pitchFamily="49" charset="-122"/>
              </a:rPr>
              <a:t>）护士应保持镇静的态度，做好心理疏导，使产妇保持安静，增加安全感；</a:t>
            </a:r>
            <a:endParaRPr lang="zh-CN" altLang="en-US" sz="2800" dirty="0">
              <a:solidFill>
                <a:srgbClr val="080808"/>
              </a:solidFill>
              <a:latin typeface="楷体_GB2312" pitchFamily="49" charset="-122"/>
              <a:ea typeface="楷体_GB2312" pitchFamily="49" charset="-122"/>
            </a:endParaRPr>
          </a:p>
          <a:p>
            <a:pPr marL="457200" indent="-457200">
              <a:lnSpc>
                <a:spcPct val="120000"/>
              </a:lnSpc>
              <a:spcBef>
                <a:spcPct val="20000"/>
              </a:spcBef>
              <a:buClr>
                <a:srgbClr val="FF0000"/>
              </a:buClr>
              <a:buSzPct val="75000"/>
            </a:pPr>
            <a:r>
              <a:rPr lang="zh-CN" altLang="en-US" sz="2800" dirty="0">
                <a:solidFill>
                  <a:srgbClr val="080808"/>
                </a:solidFill>
                <a:latin typeface="楷体_GB2312" pitchFamily="49" charset="-122"/>
                <a:ea typeface="楷体_GB2312" pitchFamily="49" charset="-122"/>
              </a:rPr>
              <a:t>（</a:t>
            </a:r>
            <a:r>
              <a:rPr lang="en-US" altLang="zh-CN" sz="2800" dirty="0">
                <a:solidFill>
                  <a:srgbClr val="080808"/>
                </a:solidFill>
                <a:latin typeface="楷体_GB2312" pitchFamily="49" charset="-122"/>
                <a:ea typeface="楷体_GB2312" pitchFamily="49" charset="-122"/>
              </a:rPr>
              <a:t>2</a:t>
            </a:r>
            <a:r>
              <a:rPr lang="zh-CN" altLang="en-US" sz="2800" dirty="0">
                <a:solidFill>
                  <a:srgbClr val="080808"/>
                </a:solidFill>
                <a:latin typeface="楷体_GB2312" pitchFamily="49" charset="-122"/>
                <a:ea typeface="楷体_GB2312" pitchFamily="49" charset="-122"/>
              </a:rPr>
              <a:t>）教会产妇放松的方法，鼓励产妇说出内心感受，允许家属陪伴，提供心理支持，以缓解产妇焦虑不安的情绪。</a:t>
            </a:r>
            <a:endParaRPr lang="zh-CN" altLang="en-US" sz="2800" dirty="0">
              <a:solidFill>
                <a:srgbClr val="080808"/>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护理措施</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0417" name="Rectangle 3"/>
          <p:cNvSpPr>
            <a:spLocks noGrp="1"/>
          </p:cNvSpPr>
          <p:nvPr>
            <p:ph type="body" idx="4294967295"/>
          </p:nvPr>
        </p:nvSpPr>
        <p:spPr>
          <a:xfrm>
            <a:off x="1042670" y="1307465"/>
            <a:ext cx="9417685" cy="3816350"/>
          </a:xfrm>
        </p:spPr>
        <p:txBody>
          <a:bodyPr vert="horz" wrap="square" lIns="91440" tIns="45720" rIns="91440" bIns="45720" anchor="t" anchorCtr="0">
            <a:noAutofit/>
          </a:bodyPr>
          <a:p>
            <a:pPr eaLnBrk="1" hangingPunct="1">
              <a:lnSpc>
                <a:spcPct val="120000"/>
              </a:lnSpc>
              <a:buClr>
                <a:srgbClr val="FF0000"/>
              </a:buClr>
              <a:buSzPct val="75000"/>
              <a:buNone/>
            </a:pPr>
            <a:r>
              <a:rPr lang="en-US" altLang="zh-CN" b="1" dirty="0">
                <a:solidFill>
                  <a:srgbClr val="080808"/>
                </a:solidFill>
                <a:ea typeface="楷体_GB2312" pitchFamily="49" charset="-122"/>
              </a:rPr>
              <a:t>6.</a:t>
            </a:r>
            <a:r>
              <a:rPr lang="zh-CN" altLang="en-US" b="1" dirty="0">
                <a:solidFill>
                  <a:srgbClr val="080808"/>
                </a:solidFill>
                <a:ea typeface="楷体_GB2312" pitchFamily="49" charset="-122"/>
              </a:rPr>
              <a:t>健康指导</a:t>
            </a:r>
            <a:endParaRPr lang="en-US" altLang="zh-CN" b="1" dirty="0">
              <a:solidFill>
                <a:srgbClr val="080808"/>
              </a:solidFill>
              <a:ea typeface="楷体_GB2312" pitchFamily="49" charset="-122"/>
            </a:endParaRPr>
          </a:p>
          <a:p>
            <a:pPr eaLnBrk="1" hangingPunct="1">
              <a:lnSpc>
                <a:spcPct val="120000"/>
              </a:lnSpc>
              <a:buClr>
                <a:srgbClr val="FF0000"/>
              </a:buClr>
              <a:buSzPct val="75000"/>
              <a:buNone/>
            </a:pPr>
            <a:r>
              <a:rPr lang="zh-CN" altLang="en-US" dirty="0">
                <a:solidFill>
                  <a:srgbClr val="080808"/>
                </a:solidFill>
                <a:ea typeface="楷体_GB2312" pitchFamily="49" charset="-122"/>
              </a:rPr>
              <a:t>加强对阴道分娩方式的宣传，减少社会因素的影响；鼓励产妇进食</a:t>
            </a:r>
            <a:endParaRPr lang="en-US" altLang="zh-CN" dirty="0">
              <a:solidFill>
                <a:srgbClr val="080808"/>
              </a:solidFill>
              <a:ea typeface="楷体_GB2312" pitchFamily="49" charset="-122"/>
            </a:endParaRPr>
          </a:p>
          <a:p>
            <a:pPr eaLnBrk="1" hangingPunct="1">
              <a:lnSpc>
                <a:spcPct val="120000"/>
              </a:lnSpc>
              <a:buClr>
                <a:srgbClr val="FF0000"/>
              </a:buClr>
              <a:buSzPct val="75000"/>
              <a:buNone/>
            </a:pPr>
            <a:r>
              <a:rPr lang="zh-CN" altLang="en-US" dirty="0">
                <a:solidFill>
                  <a:srgbClr val="080808"/>
                </a:solidFill>
                <a:ea typeface="楷体_GB2312" pitchFamily="49" charset="-122"/>
              </a:rPr>
              <a:t>营养丰富、易消化的饮食，多吃富含铁的食物如瘦肉、动物内脏等，</a:t>
            </a:r>
            <a:endParaRPr lang="en-US" altLang="zh-CN" dirty="0">
              <a:solidFill>
                <a:srgbClr val="080808"/>
              </a:solidFill>
              <a:ea typeface="楷体_GB2312" pitchFamily="49" charset="-122"/>
            </a:endParaRPr>
          </a:p>
          <a:p>
            <a:pPr eaLnBrk="1" hangingPunct="1">
              <a:lnSpc>
                <a:spcPct val="120000"/>
              </a:lnSpc>
              <a:buClr>
                <a:srgbClr val="FF0000"/>
              </a:buClr>
              <a:buSzPct val="75000"/>
              <a:buNone/>
            </a:pPr>
            <a:r>
              <a:rPr lang="zh-CN" altLang="en-US" dirty="0">
                <a:solidFill>
                  <a:srgbClr val="080808"/>
                </a:solidFill>
                <a:ea typeface="楷体_GB2312" pitchFamily="49" charset="-122"/>
              </a:rPr>
              <a:t>少量多餐，增强机体抵抗力；教会产妇有关自我保健的技巧，继续</a:t>
            </a:r>
            <a:endParaRPr lang="en-US" altLang="zh-CN" dirty="0">
              <a:solidFill>
                <a:srgbClr val="080808"/>
              </a:solidFill>
              <a:ea typeface="楷体_GB2312" pitchFamily="49" charset="-122"/>
            </a:endParaRPr>
          </a:p>
          <a:p>
            <a:pPr eaLnBrk="1" hangingPunct="1">
              <a:lnSpc>
                <a:spcPct val="120000"/>
              </a:lnSpc>
              <a:buClr>
                <a:srgbClr val="FF0000"/>
              </a:buClr>
              <a:buSzPct val="75000"/>
              <a:buNone/>
            </a:pPr>
            <a:r>
              <a:rPr lang="zh-CN" altLang="en-US" dirty="0">
                <a:solidFill>
                  <a:srgbClr val="080808"/>
                </a:solidFill>
                <a:ea typeface="楷体_GB2312" pitchFamily="49" charset="-122"/>
              </a:rPr>
              <a:t>观察子宫复旧及恶露情况，及时发现问题，以免导致严重后果。</a:t>
            </a:r>
            <a:endParaRPr lang="zh-CN" altLang="en-US" dirty="0">
              <a:solidFill>
                <a:srgbClr val="080808"/>
              </a:solidFill>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掌握产褥感染、晚期产后出血的定义；产褥感染的护理要点；晚期产后出血的护理措施。熟悉产褥感染、晚期产后出血的病因及其护理评估。</a:t>
            </a:r>
            <a:endParaRPr lang="zh-CN" altLang="en-US" dirty="0" smtClean="0"/>
          </a:p>
          <a:p>
            <a:pPr algn="just" fontAlgn="auto">
              <a:lnSpc>
                <a:spcPct val="120000"/>
              </a:lnSpc>
              <a:spcBef>
                <a:spcPts val="0"/>
              </a:spcBef>
              <a:spcAft>
                <a:spcPts val="0"/>
              </a:spcAft>
            </a:pPr>
            <a:r>
              <a:rPr lang="en-US" altLang="zh-CN" dirty="0" smtClean="0"/>
              <a:t>  </a:t>
            </a:r>
            <a:endParaRPr lang="zh-CN" altLang="en-US" dirty="0" smtClean="0"/>
          </a:p>
        </p:txBody>
      </p:sp>
      <p:sp>
        <p:nvSpPr>
          <p:cNvPr id="5" name="文本框 22"/>
          <p:cNvSpPr txBox="1"/>
          <p:nvPr/>
        </p:nvSpPr>
        <p:spPr>
          <a:xfrm flipH="1">
            <a:off x="4954270" y="4088765"/>
            <a:ext cx="265557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能够运用所学知识对产褥感染、产后抑郁和晚期产后出血的妇女进行健康教育指导和健康宣教。</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 </a:t>
            </a:r>
            <a:r>
              <a:rPr lang="zh-CN" altLang="en-US" dirty="0" smtClean="0"/>
              <a:t>具有较强的责任心和人文关怀的理念，对产褥期疾病妇女及其家属的护理要有爱心、耐心和细心。善于与产妇及家属沟通的能力。</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产褥感染</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38530"/>
            <a:ext cx="10870565" cy="55073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18435" name="文本框 95243"/>
          <p:cNvSpPr txBox="1"/>
          <p:nvPr/>
        </p:nvSpPr>
        <p:spPr>
          <a:xfrm>
            <a:off x="827405" y="1396365"/>
            <a:ext cx="10220960" cy="2486025"/>
          </a:xfrm>
          <a:prstGeom prst="rect">
            <a:avLst/>
          </a:prstGeom>
          <a:noFill/>
          <a:ln w="9525">
            <a:noFill/>
          </a:ln>
        </p:spPr>
        <p:txBody>
          <a:bodyPr anchor="t" anchorCtr="0">
            <a:noAutofit/>
          </a:bodyPr>
          <a:p>
            <a:pPr indent="0" fontAlgn="auto">
              <a:lnSpc>
                <a:spcPct val="150000"/>
              </a:lnSpc>
              <a:spcBef>
                <a:spcPts val="0"/>
              </a:spcBef>
            </a:pPr>
            <a:r>
              <a:rPr lang="en-US" altLang="zh-CN" sz="32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楷体_GB2312" pitchFamily="49" charset="-122"/>
              </a:rPr>
              <a:t>产褥感染是指分娩时及产褥期生殖道受病原体侵袭引起局部或全身的炎症变化。孕产妇死亡四大原因之一</a:t>
            </a:r>
            <a:endParaRPr lang="zh-CN" altLang="en-US" sz="3200" b="1" dirty="0">
              <a:latin typeface="Arial" panose="020B0604020202020204" pitchFamily="34" charset="0"/>
              <a:ea typeface="楷体_GB2312" pitchFamily="49" charset="-122"/>
            </a:endParaRPr>
          </a:p>
        </p:txBody>
      </p:sp>
      <p:sp>
        <p:nvSpPr>
          <p:cNvPr id="18436" name="文本框 95244"/>
          <p:cNvSpPr txBox="1"/>
          <p:nvPr/>
        </p:nvSpPr>
        <p:spPr>
          <a:xfrm>
            <a:off x="803275" y="3429000"/>
            <a:ext cx="10437495" cy="3232785"/>
          </a:xfrm>
          <a:prstGeom prst="rect">
            <a:avLst/>
          </a:prstGeom>
          <a:noFill/>
          <a:ln w="9525">
            <a:noFill/>
          </a:ln>
        </p:spPr>
        <p:txBody>
          <a:bodyPr anchor="t" anchorCtr="0">
            <a:noAutofit/>
          </a:bodyPr>
          <a:p>
            <a:pPr indent="0" fontAlgn="auto">
              <a:lnSpc>
                <a:spcPct val="150000"/>
              </a:lnSpc>
              <a:spcBef>
                <a:spcPts val="0"/>
              </a:spcBef>
            </a:pPr>
            <a:r>
              <a:rPr lang="en-US" altLang="zh-CN" sz="2800" dirty="0">
                <a:latin typeface="Arial" panose="020B0604020202020204" pitchFamily="34" charset="0"/>
                <a:ea typeface="宋体" panose="02010600030101010101" pitchFamily="2" charset="-122"/>
              </a:rPr>
              <a:t>  </a:t>
            </a:r>
            <a:r>
              <a:rPr lang="en-US" altLang="zh-CN" sz="3200" dirty="0">
                <a:latin typeface="Arial" panose="020B0604020202020204" pitchFamily="34" charset="0"/>
                <a:ea typeface="宋体" panose="02010600030101010101" pitchFamily="2" charset="-122"/>
              </a:rPr>
              <a:t>     </a:t>
            </a:r>
            <a:r>
              <a:rPr lang="zh-CN" altLang="en-US" sz="3200" b="1" dirty="0">
                <a:latin typeface="楷体_GB2312" pitchFamily="49" charset="-122"/>
                <a:ea typeface="楷体_GB2312" pitchFamily="49" charset="-122"/>
              </a:rPr>
              <a:t>产褥病率是指分娩</a:t>
            </a:r>
            <a:r>
              <a:rPr lang="en-US" altLang="zh-CN" sz="3200" b="1" dirty="0">
                <a:latin typeface="楷体_GB2312" pitchFamily="49" charset="-122"/>
                <a:ea typeface="楷体_GB2312" pitchFamily="49" charset="-122"/>
              </a:rPr>
              <a:t>24h</a:t>
            </a:r>
            <a:r>
              <a:rPr lang="zh-CN" altLang="en-US" sz="3200" b="1" dirty="0">
                <a:latin typeface="楷体_GB2312" pitchFamily="49" charset="-122"/>
                <a:ea typeface="楷体_GB2312" pitchFamily="49" charset="-122"/>
              </a:rPr>
              <a:t>以后的</a:t>
            </a:r>
            <a:r>
              <a:rPr lang="en-US" altLang="zh-CN" sz="3200" b="1" dirty="0">
                <a:latin typeface="楷体_GB2312" pitchFamily="49" charset="-122"/>
                <a:ea typeface="楷体_GB2312" pitchFamily="49" charset="-122"/>
              </a:rPr>
              <a:t>10</a:t>
            </a:r>
            <a:r>
              <a:rPr lang="zh-CN" altLang="en-US" sz="3200" b="1" dirty="0">
                <a:latin typeface="楷体_GB2312" pitchFamily="49" charset="-122"/>
                <a:ea typeface="楷体_GB2312" pitchFamily="49" charset="-122"/>
              </a:rPr>
              <a:t>内，用口表每日测量体温</a:t>
            </a:r>
            <a:r>
              <a:rPr lang="en-US" altLang="zh-CN" sz="3200" b="1" dirty="0">
                <a:latin typeface="楷体_GB2312" pitchFamily="49" charset="-122"/>
                <a:ea typeface="楷体_GB2312" pitchFamily="49" charset="-122"/>
              </a:rPr>
              <a:t>4</a:t>
            </a:r>
            <a:r>
              <a:rPr lang="zh-CN" altLang="en-US" sz="3200" b="1" dirty="0">
                <a:latin typeface="楷体_GB2312" pitchFamily="49" charset="-122"/>
                <a:ea typeface="楷体_GB2312" pitchFamily="49" charset="-122"/>
              </a:rPr>
              <a:t>次，有</a:t>
            </a: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次达到或超过</a:t>
            </a:r>
            <a:r>
              <a:rPr lang="en-US" altLang="zh-CN" sz="3200" b="1" dirty="0">
                <a:latin typeface="楷体_GB2312" pitchFamily="49" charset="-122"/>
                <a:ea typeface="楷体_GB2312" pitchFamily="49" charset="-122"/>
              </a:rPr>
              <a:t>38℃</a:t>
            </a:r>
            <a:r>
              <a:rPr lang="zh-CN" altLang="en-US" sz="3200" b="1" dirty="0">
                <a:latin typeface="楷体_GB2312" pitchFamily="49" charset="-122"/>
                <a:ea typeface="楷体_GB2312" pitchFamily="49" charset="-122"/>
              </a:rPr>
              <a:t>。引起产褥病率的主要原因是产褥感</a:t>
            </a:r>
            <a:r>
              <a:rPr lang="zh-CN" altLang="en-US" sz="3200" b="1" dirty="0">
                <a:latin typeface="Arial" panose="020B0604020202020204" pitchFamily="34" charset="0"/>
                <a:ea typeface="楷体_GB2312" pitchFamily="49" charset="-122"/>
              </a:rPr>
              <a:t>染</a:t>
            </a:r>
            <a:r>
              <a:rPr lang="zh-CN" altLang="en-US" sz="3200" dirty="0">
                <a:latin typeface="Arial" panose="020B0604020202020204" pitchFamily="34" charset="0"/>
                <a:ea typeface="宋体" panose="02010600030101010101" pitchFamily="2" charset="-122"/>
              </a:rPr>
              <a:t>。</a:t>
            </a:r>
            <a:r>
              <a:rPr lang="zh-CN" altLang="en-US" sz="28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0505" y="765810"/>
            <a:ext cx="11961495" cy="60928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406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539750" y="692150"/>
            <a:ext cx="11278235" cy="6732905"/>
            <a:chOff x="850" y="1090"/>
            <a:chExt cx="17761" cy="10603"/>
          </a:xfrm>
        </p:grpSpPr>
        <p:sp>
          <p:nvSpPr>
            <p:cNvPr id="20481" name="矩形 96269"/>
            <p:cNvSpPr/>
            <p:nvPr/>
          </p:nvSpPr>
          <p:spPr>
            <a:xfrm>
              <a:off x="938" y="5400"/>
              <a:ext cx="10741" cy="2481"/>
            </a:xfrm>
            <a:prstGeom prst="rect">
              <a:avLst/>
            </a:prstGeom>
            <a:noFill/>
            <a:ln w="9525">
              <a:noFill/>
            </a:ln>
          </p:spPr>
          <p:txBody>
            <a:bodyPr wrap="none" anchor="t" anchorCtr="0">
              <a:noAutofit/>
            </a:bodyPr>
            <a:p>
              <a:r>
                <a:rPr lang="en-US" altLang="zh-CN" sz="2800" b="1" dirty="0">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2.</a:t>
              </a:r>
              <a:r>
                <a:rPr lang="zh-CN" altLang="en-US" sz="2800" b="1" dirty="0">
                  <a:solidFill>
                    <a:schemeClr val="tx2"/>
                  </a:solidFill>
                  <a:latin typeface="楷体_GB2312" pitchFamily="49" charset="-122"/>
                  <a:ea typeface="楷体_GB2312" pitchFamily="49" charset="-122"/>
                </a:rPr>
                <a:t>感染来源</a:t>
              </a:r>
              <a:r>
                <a:rPr lang="zh-CN" altLang="en-US" sz="2800" b="1" dirty="0">
                  <a:latin typeface="楷体_GB2312" pitchFamily="49" charset="-122"/>
                  <a:ea typeface="楷体_GB2312" pitchFamily="49" charset="-122"/>
                </a:rPr>
                <a:t>   </a:t>
              </a:r>
              <a:r>
                <a:rPr lang="en-US" altLang="zh-CN" sz="2400" b="1" dirty="0">
                  <a:latin typeface="楷体_GB2312" pitchFamily="49" charset="-122"/>
                  <a:ea typeface="楷体_GB2312" pitchFamily="49" charset="-122"/>
                </a:rPr>
                <a:t>①</a:t>
              </a:r>
              <a:r>
                <a:rPr lang="zh-CN" altLang="en-US" sz="2400" b="1" dirty="0">
                  <a:latin typeface="楷体_GB2312" pitchFamily="49" charset="-122"/>
                  <a:ea typeface="楷体_GB2312" pitchFamily="49" charset="-122"/>
                </a:rPr>
                <a:t>自身感染</a:t>
              </a:r>
              <a:r>
                <a:rPr lang="en-US" altLang="zh-CN" sz="2400" b="1" dirty="0">
                  <a:latin typeface="楷体_GB2312" pitchFamily="49" charset="-122"/>
                  <a:ea typeface="楷体_GB2312" pitchFamily="49" charset="-122"/>
                </a:rPr>
                <a:t>,</a:t>
              </a:r>
              <a:endParaRPr lang="en-US" altLang="zh-CN" sz="2400" b="1" dirty="0">
                <a:latin typeface="楷体_GB2312" pitchFamily="49" charset="-122"/>
                <a:ea typeface="楷体_GB2312" pitchFamily="49" charset="-122"/>
              </a:endParaRPr>
            </a:p>
            <a:p>
              <a:r>
                <a:rPr lang="en-US" altLang="zh-CN" sz="2400" b="1" dirty="0">
                  <a:latin typeface="楷体_GB2312" pitchFamily="49" charset="-122"/>
                  <a:ea typeface="楷体_GB2312" pitchFamily="49" charset="-122"/>
                </a:rPr>
                <a:t>②</a:t>
              </a:r>
              <a:r>
                <a:rPr lang="zh-CN" altLang="en-US" sz="2400" b="1" dirty="0">
                  <a:latin typeface="楷体_GB2312" pitchFamily="49" charset="-122"/>
                  <a:ea typeface="楷体_GB2312" pitchFamily="49" charset="-122"/>
                </a:rPr>
                <a:t>外来感染。内源性感染更重要</a:t>
              </a:r>
              <a:r>
                <a:rPr lang="zh-CN" altLang="en-US"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p:txBody>
        </p:sp>
        <p:sp>
          <p:nvSpPr>
            <p:cNvPr id="20484" name="矩形 96264"/>
            <p:cNvSpPr/>
            <p:nvPr/>
          </p:nvSpPr>
          <p:spPr>
            <a:xfrm>
              <a:off x="1078" y="1090"/>
              <a:ext cx="6087" cy="1687"/>
            </a:xfrm>
            <a:prstGeom prst="rect">
              <a:avLst/>
            </a:prstGeom>
            <a:noFill/>
            <a:ln w="9525">
              <a:noFill/>
            </a:ln>
          </p:spPr>
          <p:txBody>
            <a:bodyPr anchor="b" anchorCtr="0"/>
            <a:p>
              <a:r>
                <a:rPr lang="en-US" altLang="zh-CN" sz="3200" b="1" dirty="0">
                  <a:solidFill>
                    <a:srgbClr val="0000FF"/>
                  </a:solidFill>
                  <a:latin typeface="Garamond" panose="02020404030301010803" pitchFamily="18" charset="0"/>
                  <a:ea typeface="宋体" panose="02010600030101010101" pitchFamily="2" charset="-122"/>
                </a:rPr>
                <a:t>    </a:t>
              </a:r>
              <a:r>
                <a:rPr lang="zh-CN" altLang="en-US" sz="3200" b="1" dirty="0">
                  <a:solidFill>
                    <a:srgbClr val="0000FF"/>
                  </a:solidFill>
                  <a:latin typeface="Garamond" panose="02020404030301010803" pitchFamily="18" charset="0"/>
                  <a:ea typeface="宋体" panose="02010600030101010101" pitchFamily="2" charset="-122"/>
                </a:rPr>
                <a:t>健康史</a:t>
              </a:r>
              <a:endParaRPr lang="zh-CN" altLang="en-US" sz="3200" b="1" dirty="0">
                <a:solidFill>
                  <a:srgbClr val="0000FF"/>
                </a:solidFill>
                <a:latin typeface="Garamond" panose="02020404030301010803" pitchFamily="18" charset="0"/>
                <a:ea typeface="宋体" panose="02010600030101010101" pitchFamily="2" charset="-122"/>
              </a:endParaRPr>
            </a:p>
          </p:txBody>
        </p:sp>
        <p:sp>
          <p:nvSpPr>
            <p:cNvPr id="20486" name="文本框 96266"/>
            <p:cNvSpPr txBox="1"/>
            <p:nvPr/>
          </p:nvSpPr>
          <p:spPr>
            <a:xfrm>
              <a:off x="850" y="3133"/>
              <a:ext cx="11699" cy="2324"/>
            </a:xfrm>
            <a:prstGeom prst="rect">
              <a:avLst/>
            </a:prstGeom>
            <a:noFill/>
            <a:ln w="9525">
              <a:noFill/>
            </a:ln>
          </p:spPr>
          <p:txBody>
            <a:bodyPr anchor="t" anchorCtr="0">
              <a:noAutofit/>
            </a:bodyPr>
            <a:p>
              <a:r>
                <a:rPr lang="en-US" altLang="zh-CN" sz="2800" b="1" dirty="0">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1.</a:t>
              </a:r>
              <a:r>
                <a:rPr lang="zh-CN" altLang="en-US" sz="2800" b="1" dirty="0">
                  <a:solidFill>
                    <a:schemeClr val="tx2"/>
                  </a:solidFill>
                  <a:latin typeface="楷体_GB2312" pitchFamily="49" charset="-122"/>
                  <a:ea typeface="楷体_GB2312" pitchFamily="49" charset="-122"/>
                </a:rPr>
                <a:t>病原体</a:t>
              </a:r>
              <a:r>
                <a:rPr lang="zh-CN" altLang="en-US" sz="28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多为内源性需氧菌</a:t>
              </a:r>
              <a:endParaRPr lang="zh-CN" altLang="en-US" sz="2400" b="1" dirty="0">
                <a:latin typeface="楷体_GB2312" pitchFamily="49" charset="-122"/>
                <a:ea typeface="楷体_GB2312" pitchFamily="49" charset="-122"/>
              </a:endParaRPr>
            </a:p>
            <a:p>
              <a:r>
                <a:rPr lang="zh-CN" altLang="en-US" sz="2400" b="1" dirty="0">
                  <a:latin typeface="楷体_GB2312" pitchFamily="49" charset="-122"/>
                  <a:ea typeface="楷体_GB2312" pitchFamily="49" charset="-122"/>
                </a:rPr>
                <a:t>和厌氧菌，混合感染近年内发病率</a:t>
              </a:r>
              <a:endParaRPr lang="zh-CN" altLang="en-US" sz="2400" b="1" dirty="0">
                <a:latin typeface="楷体_GB2312" pitchFamily="49" charset="-122"/>
                <a:ea typeface="楷体_GB2312" pitchFamily="49" charset="-122"/>
              </a:endParaRPr>
            </a:p>
            <a:p>
              <a:r>
                <a:rPr lang="zh-CN" altLang="en-US" sz="2400" b="1" dirty="0">
                  <a:latin typeface="楷体_GB2312" pitchFamily="49" charset="-122"/>
                  <a:ea typeface="楷体_GB2312" pitchFamily="49" charset="-122"/>
                </a:rPr>
                <a:t>升高。</a:t>
              </a:r>
              <a:endParaRPr lang="zh-CN" altLang="en-US" sz="2400" b="1" dirty="0">
                <a:latin typeface="楷体_GB2312" pitchFamily="49" charset="-122"/>
                <a:ea typeface="楷体_GB2312" pitchFamily="49" charset="-122"/>
              </a:endParaRPr>
            </a:p>
          </p:txBody>
        </p:sp>
        <p:sp>
          <p:nvSpPr>
            <p:cNvPr id="20487" name="文本框 96267"/>
            <p:cNvSpPr txBox="1"/>
            <p:nvPr/>
          </p:nvSpPr>
          <p:spPr>
            <a:xfrm>
              <a:off x="1078" y="8410"/>
              <a:ext cx="17309" cy="3283"/>
            </a:xfrm>
            <a:prstGeom prst="rect">
              <a:avLst/>
            </a:prstGeom>
            <a:noFill/>
            <a:ln w="9525">
              <a:noFill/>
            </a:ln>
          </p:spPr>
          <p:txBody>
            <a:bodyPr anchor="t" anchorCtr="0">
              <a:noAutofit/>
            </a:bodyPr>
            <a:p>
              <a:pPr>
                <a:spcBef>
                  <a:spcPct val="50000"/>
                </a:spcBef>
              </a:pPr>
              <a:r>
                <a:rPr lang="en-US" altLang="zh-CN" sz="2800" b="1" dirty="0">
                  <a:latin typeface="楷体_GB2312" pitchFamily="49" charset="-122"/>
                  <a:ea typeface="楷体_GB2312" pitchFamily="49" charset="-122"/>
                </a:rPr>
                <a:t>  </a:t>
              </a:r>
              <a:r>
                <a:rPr lang="en-US" altLang="zh-CN" sz="2800" b="1" dirty="0">
                  <a:solidFill>
                    <a:schemeClr val="tx2"/>
                  </a:solidFill>
                  <a:latin typeface="楷体_GB2312" pitchFamily="49" charset="-122"/>
                  <a:ea typeface="楷体_GB2312" pitchFamily="49" charset="-122"/>
                </a:rPr>
                <a:t>3.</a:t>
              </a:r>
              <a:r>
                <a:rPr lang="zh-CN" altLang="en-US" sz="2800" b="1" dirty="0">
                  <a:solidFill>
                    <a:schemeClr val="tx2"/>
                  </a:solidFill>
                  <a:latin typeface="楷体_GB2312" pitchFamily="49" charset="-122"/>
                  <a:ea typeface="楷体_GB2312" pitchFamily="49" charset="-122"/>
                </a:rPr>
                <a:t>感染诱因</a:t>
              </a:r>
              <a:r>
                <a:rPr lang="zh-CN" altLang="en-US" sz="28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分娩降低局部和全身的抵抗力。如果产前反复阴道流血、胎膜早破、阴道检查及手术操作未执行无菌原则、软产道撕伤、产程延长、产后出血等。</a:t>
              </a:r>
              <a:endParaRPr lang="zh-CN" altLang="en-US" sz="2400" b="1" dirty="0">
                <a:latin typeface="楷体_GB2312" pitchFamily="49" charset="-122"/>
                <a:ea typeface="楷体_GB2312" pitchFamily="49" charset="-122"/>
              </a:endParaRPr>
            </a:p>
          </p:txBody>
        </p:sp>
        <p:pic>
          <p:nvPicPr>
            <p:cNvPr id="20490" name="图片 96271"/>
            <p:cNvPicPr>
              <a:picLocks noChangeAspect="1"/>
            </p:cNvPicPr>
            <p:nvPr/>
          </p:nvPicPr>
          <p:blipFill>
            <a:blip r:embed="rId3"/>
            <a:stretch>
              <a:fillRect/>
            </a:stretch>
          </p:blipFill>
          <p:spPr>
            <a:xfrm>
              <a:off x="9648" y="4816"/>
              <a:ext cx="3754" cy="3065"/>
            </a:xfrm>
            <a:prstGeom prst="rect">
              <a:avLst/>
            </a:prstGeom>
            <a:noFill/>
            <a:ln w="9525">
              <a:noFill/>
            </a:ln>
          </p:spPr>
        </p:pic>
        <p:pic>
          <p:nvPicPr>
            <p:cNvPr id="20491" name="图片 96272"/>
            <p:cNvPicPr>
              <a:picLocks noChangeAspect="1"/>
            </p:cNvPicPr>
            <p:nvPr/>
          </p:nvPicPr>
          <p:blipFill>
            <a:blip r:embed="rId4"/>
            <a:stretch>
              <a:fillRect/>
            </a:stretch>
          </p:blipFill>
          <p:spPr>
            <a:xfrm>
              <a:off x="9275" y="1619"/>
              <a:ext cx="4127" cy="3019"/>
            </a:xfrm>
            <a:prstGeom prst="rect">
              <a:avLst/>
            </a:prstGeom>
            <a:noFill/>
            <a:ln w="9525">
              <a:noFill/>
            </a:ln>
          </p:spPr>
        </p:pic>
        <p:pic>
          <p:nvPicPr>
            <p:cNvPr id="20493" name="图片 96274"/>
            <p:cNvPicPr>
              <a:picLocks noChangeAspect="1"/>
            </p:cNvPicPr>
            <p:nvPr/>
          </p:nvPicPr>
          <p:blipFill>
            <a:blip r:embed="rId5"/>
            <a:stretch>
              <a:fillRect/>
            </a:stretch>
          </p:blipFill>
          <p:spPr>
            <a:xfrm>
              <a:off x="13904" y="1619"/>
              <a:ext cx="4707" cy="6262"/>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769620"/>
            <a:ext cx="10870565" cy="58642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1505" name="图片 98312" descr="1"/>
          <p:cNvPicPr>
            <a:picLocks noChangeAspect="1"/>
          </p:cNvPicPr>
          <p:nvPr/>
        </p:nvPicPr>
        <p:blipFill>
          <a:blip r:embed="rId3"/>
          <a:stretch>
            <a:fillRect/>
          </a:stretch>
        </p:blipFill>
        <p:spPr>
          <a:xfrm>
            <a:off x="7150418" y="1073150"/>
            <a:ext cx="3221037" cy="1851025"/>
          </a:xfrm>
          <a:prstGeom prst="rect">
            <a:avLst/>
          </a:prstGeom>
          <a:noFill/>
          <a:ln w="9525">
            <a:noFill/>
          </a:ln>
        </p:spPr>
      </p:pic>
      <p:sp>
        <p:nvSpPr>
          <p:cNvPr id="21507" name="矩形 98309"/>
          <p:cNvSpPr/>
          <p:nvPr/>
        </p:nvSpPr>
        <p:spPr>
          <a:xfrm>
            <a:off x="1008063" y="1073150"/>
            <a:ext cx="4638675" cy="606425"/>
          </a:xfrm>
          <a:prstGeom prst="rect">
            <a:avLst/>
          </a:prstGeom>
          <a:noFill/>
          <a:ln w="9525">
            <a:noFill/>
          </a:ln>
        </p:spPr>
        <p:txBody>
          <a:bodyPr anchor="t" anchorCtr="0"/>
          <a:p>
            <a:r>
              <a:rPr lang="zh-CN" altLang="en-US" sz="2800" b="1" dirty="0">
                <a:solidFill>
                  <a:srgbClr val="DA0211"/>
                </a:solidFill>
                <a:latin typeface="Garamond" panose="02020404030301010803" pitchFamily="18" charset="0"/>
                <a:ea typeface="楷体_GB2312" pitchFamily="49" charset="-122"/>
              </a:rPr>
              <a:t>（二）身体状况</a:t>
            </a:r>
            <a:r>
              <a:rPr lang="en-US" altLang="zh-CN" sz="2800" b="1" dirty="0">
                <a:solidFill>
                  <a:srgbClr val="DA0211"/>
                </a:solidFill>
                <a:latin typeface="Garamond" panose="02020404030301010803" pitchFamily="18" charset="0"/>
                <a:ea typeface="楷体_GB2312" pitchFamily="49" charset="-122"/>
              </a:rPr>
              <a:t>  </a:t>
            </a:r>
            <a:r>
              <a:rPr lang="zh-CN" altLang="en-US" sz="2800" b="1" dirty="0">
                <a:solidFill>
                  <a:srgbClr val="DA0211"/>
                </a:solidFill>
                <a:latin typeface="Garamond" panose="02020404030301010803" pitchFamily="18" charset="0"/>
                <a:ea typeface="楷体_GB2312" pitchFamily="49" charset="-122"/>
              </a:rPr>
              <a:t>发热、疼痛、恶露异常</a:t>
            </a:r>
            <a:r>
              <a:rPr lang="zh-CN" altLang="en-US" sz="3800" dirty="0">
                <a:solidFill>
                  <a:schemeClr val="tx2"/>
                </a:solidFill>
                <a:latin typeface="Garamond" panose="02020404030301010803" pitchFamily="18" charset="0"/>
                <a:ea typeface="宋体" panose="02010600030101010101" pitchFamily="2" charset="-122"/>
              </a:rPr>
              <a:t> </a:t>
            </a:r>
            <a:endParaRPr lang="zh-CN" altLang="en-US" sz="3800" dirty="0">
              <a:solidFill>
                <a:schemeClr val="tx2"/>
              </a:solidFill>
              <a:latin typeface="Garamond" panose="02020404030301010803" pitchFamily="18" charset="0"/>
              <a:ea typeface="宋体" panose="02010600030101010101" pitchFamily="2" charset="-122"/>
            </a:endParaRPr>
          </a:p>
        </p:txBody>
      </p:sp>
      <p:sp>
        <p:nvSpPr>
          <p:cNvPr id="21508" name="矩形 98310"/>
          <p:cNvSpPr/>
          <p:nvPr/>
        </p:nvSpPr>
        <p:spPr>
          <a:xfrm>
            <a:off x="1468438" y="2410460"/>
            <a:ext cx="4464050" cy="1439863"/>
          </a:xfrm>
          <a:prstGeom prst="rect">
            <a:avLst/>
          </a:prstGeom>
          <a:noFill/>
          <a:ln w="9525">
            <a:noFill/>
          </a:ln>
        </p:spPr>
        <p:txBody>
          <a:bodyPr anchor="t" anchorCtr="0"/>
          <a:p>
            <a:pPr marL="342900" indent="-342900">
              <a:lnSpc>
                <a:spcPct val="90000"/>
              </a:lnSpc>
              <a:spcBef>
                <a:spcPct val="20000"/>
              </a:spcBef>
              <a:buClr>
                <a:schemeClr val="accent1"/>
              </a:buClr>
              <a:buSzPct val="65000"/>
              <a:buFont typeface="Wingdings" panose="05000000000000000000" pitchFamily="2" charset="2"/>
              <a:buChar char="n"/>
            </a:pPr>
            <a:r>
              <a:rPr lang="zh-CN" altLang="en-US" sz="2000" b="1" dirty="0">
                <a:latin typeface="楷体_GB2312" pitchFamily="49" charset="-122"/>
                <a:ea typeface="楷体_GB2312" pitchFamily="49" charset="-122"/>
              </a:rPr>
              <a:t>急性外阴、阴道、宫颈炎 </a:t>
            </a:r>
            <a:endParaRPr lang="zh-CN" altLang="en-US" sz="20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000" b="1" dirty="0">
                <a:solidFill>
                  <a:srgbClr val="FF0000"/>
                </a:solidFill>
                <a:latin typeface="楷体_GB2312" pitchFamily="49" charset="-122"/>
                <a:ea typeface="楷体_GB2312" pitchFamily="49" charset="-122"/>
              </a:rPr>
              <a:t>急性子宫内膜炎、子宫肌炎（最常见）</a:t>
            </a:r>
            <a:endParaRPr lang="zh-CN" altLang="en-US" sz="2000" b="1" dirty="0">
              <a:solidFill>
                <a:srgbClr val="FF0000"/>
              </a:solidFill>
              <a:latin typeface="楷体_GB2312" pitchFamily="49" charset="-122"/>
              <a:ea typeface="楷体_GB2312" pitchFamily="49" charset="-122"/>
            </a:endParaRPr>
          </a:p>
        </p:txBody>
      </p:sp>
      <p:pic>
        <p:nvPicPr>
          <p:cNvPr id="21510" name="图片 98313" descr="2"/>
          <p:cNvPicPr>
            <a:picLocks noChangeAspect="1"/>
          </p:cNvPicPr>
          <p:nvPr/>
        </p:nvPicPr>
        <p:blipFill>
          <a:blip r:embed="rId4"/>
          <a:stretch>
            <a:fillRect/>
          </a:stretch>
        </p:blipFill>
        <p:spPr>
          <a:xfrm>
            <a:off x="1154113" y="3428683"/>
            <a:ext cx="2076450" cy="2228850"/>
          </a:xfrm>
          <a:prstGeom prst="rect">
            <a:avLst/>
          </a:prstGeom>
          <a:noFill/>
          <a:ln w="9525">
            <a:noFill/>
          </a:ln>
        </p:spPr>
      </p:pic>
      <p:pic>
        <p:nvPicPr>
          <p:cNvPr id="21511" name="图片 98314" descr="3"/>
          <p:cNvPicPr>
            <a:picLocks noChangeAspect="1"/>
          </p:cNvPicPr>
          <p:nvPr/>
        </p:nvPicPr>
        <p:blipFill>
          <a:blip r:embed="rId5"/>
          <a:stretch>
            <a:fillRect/>
          </a:stretch>
        </p:blipFill>
        <p:spPr>
          <a:xfrm>
            <a:off x="3856990" y="3429000"/>
            <a:ext cx="2012950" cy="1695450"/>
          </a:xfrm>
          <a:prstGeom prst="rect">
            <a:avLst/>
          </a:prstGeom>
          <a:noFill/>
          <a:ln w="9525">
            <a:noFill/>
          </a:ln>
        </p:spPr>
      </p:pic>
      <p:sp>
        <p:nvSpPr>
          <p:cNvPr id="17414" name="矩形 98311"/>
          <p:cNvSpPr/>
          <p:nvPr/>
        </p:nvSpPr>
        <p:spPr>
          <a:xfrm>
            <a:off x="6496050" y="3335655"/>
            <a:ext cx="4744085" cy="2940685"/>
          </a:xfrm>
          <a:prstGeom prst="rect">
            <a:avLst/>
          </a:prstGeom>
          <a:noFill/>
          <a:ln w="9525" cap="flat" cmpd="sng">
            <a:solidFill>
              <a:schemeClr val="accent2"/>
            </a:solidFill>
            <a:prstDash val="solid"/>
            <a:miter/>
            <a:headEnd type="none" w="med" len="med"/>
            <a:tailEnd type="none" w="med" len="med"/>
          </a:ln>
        </p:spPr>
        <p:txBody>
          <a:bodyP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   </a:t>
            </a:r>
            <a:r>
              <a:rPr kumimoji="0" lang="zh-CN" altLang="en-US"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临床表现：多在产后</a:t>
            </a:r>
            <a:r>
              <a:rPr kumimoji="0" lang="en-US" altLang="zh-CN"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3</a:t>
            </a:r>
            <a:r>
              <a:rPr kumimoji="0" lang="zh-CN" altLang="en-US"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a:t>
            </a:r>
            <a:r>
              <a:rPr kumimoji="0" lang="en-US" altLang="zh-CN"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4</a:t>
            </a:r>
            <a:r>
              <a:rPr kumimoji="0" lang="zh-CN" altLang="en-US" sz="2800" b="1" i="0" u="none" strike="noStrike" kern="1200" cap="none" spc="0" normalizeH="0" baseline="0" noProof="1">
                <a:ln>
                  <a:noFill/>
                </a:ln>
                <a:solidFill>
                  <a:srgbClr val="002221"/>
                </a:solidFill>
                <a:effectLst/>
                <a:uLnTx/>
                <a:uFillTx/>
                <a:latin typeface="楷体_GB2312" pitchFamily="49" charset="-122"/>
                <a:ea typeface="楷体_GB2312" pitchFamily="49" charset="-122"/>
                <a:cs typeface="+mn-cs"/>
              </a:rPr>
              <a:t>日发病。</a:t>
            </a:r>
            <a:r>
              <a:rPr kumimoji="0" lang="zh-CN" altLang="en-US" sz="2800" b="1" i="0" u="none" strike="noStrike" kern="1200" cap="none" spc="0" normalizeH="0" baseline="0" noProof="1">
                <a:ln>
                  <a:noFill/>
                </a:ln>
                <a:solidFill>
                  <a:srgbClr val="FF0000"/>
                </a:solidFill>
                <a:effectLst/>
                <a:uLnTx/>
                <a:uFillTx/>
                <a:latin typeface="楷体_GB2312" pitchFamily="49" charset="-122"/>
                <a:ea typeface="楷体_GB2312" pitchFamily="49" charset="-122"/>
                <a:cs typeface="+mn-cs"/>
              </a:rPr>
              <a:t>轻者：低热，下腹部疼痛，恶露量多，混浊有臭味，子宫有压痛。</a:t>
            </a:r>
            <a:r>
              <a:rPr kumimoji="0" lang="zh-CN" altLang="en-US" sz="2800" b="1" i="0" u="none" strike="noStrike" kern="1200" cap="none" spc="0" normalizeH="0" baseline="0" noProof="1">
                <a:ln>
                  <a:noFill/>
                </a:ln>
                <a:gradFill>
                  <a:gsLst>
                    <a:gs pos="0">
                      <a:srgbClr val="007BD3"/>
                    </a:gs>
                    <a:gs pos="100000">
                      <a:srgbClr val="034373"/>
                    </a:gs>
                  </a:gsLst>
                  <a:lin scaled="0"/>
                </a:gradFill>
                <a:effectLst/>
                <a:uLnTx/>
                <a:uFillTx/>
                <a:latin typeface="楷体_GB2312" pitchFamily="49" charset="-122"/>
                <a:ea typeface="楷体_GB2312" pitchFamily="49" charset="-122"/>
                <a:cs typeface="+mn-cs"/>
              </a:rPr>
              <a:t>重者：高热、寒战、头痛、白细胞明显升高，下腹部疼痛及压痛轻重不一，恶露量不多。</a:t>
            </a:r>
            <a:endParaRPr kumimoji="0" lang="zh-CN" altLang="en-US" sz="2800" b="1" i="0" u="none" strike="noStrike" kern="1200" cap="none" spc="0" normalizeH="0" baseline="0" noProof="1">
              <a:ln>
                <a:noFill/>
              </a:ln>
              <a:gradFill>
                <a:gsLst>
                  <a:gs pos="0">
                    <a:srgbClr val="007BD3"/>
                  </a:gs>
                  <a:gs pos="100000">
                    <a:srgbClr val="034373"/>
                  </a:gs>
                </a:gsLst>
                <a:lin scaled="0"/>
              </a:gradFill>
              <a:effectLst/>
              <a:uLnTx/>
              <a:uFillTx/>
              <a:latin typeface="楷体_GB2312" pitchFamily="49" charset="-122"/>
              <a:ea typeface="楷体_GB2312" pitchFamily="49" charset="-122"/>
              <a:cs typeface="+mn-cs"/>
            </a:endParaRPr>
          </a:p>
        </p:txBody>
      </p:sp>
      <p:sp>
        <p:nvSpPr>
          <p:cNvPr id="21513" name="文本框 98316"/>
          <p:cNvSpPr txBox="1"/>
          <p:nvPr/>
        </p:nvSpPr>
        <p:spPr>
          <a:xfrm>
            <a:off x="1305243" y="5909628"/>
            <a:ext cx="1439862" cy="366712"/>
          </a:xfrm>
          <a:prstGeom prst="rect">
            <a:avLst/>
          </a:prstGeom>
          <a:noFill/>
          <a:ln w="9525">
            <a:noFill/>
          </a:ln>
        </p:spPr>
        <p:txBody>
          <a:bodyPr anchor="t" anchorCtr="0">
            <a:spAutoFit/>
          </a:bodyPr>
          <a:p>
            <a:r>
              <a:rPr lang="zh-CN" altLang="en-US" b="1" dirty="0">
                <a:solidFill>
                  <a:srgbClr val="F42828"/>
                </a:solidFill>
                <a:latin typeface="Arial" panose="020B0604020202020204" pitchFamily="34" charset="0"/>
                <a:ea typeface="楷体_GB2312" pitchFamily="49" charset="-122"/>
              </a:rPr>
              <a:t>子宫内膜炎</a:t>
            </a:r>
            <a:endParaRPr lang="zh-CN" altLang="en-US" b="1" dirty="0">
              <a:solidFill>
                <a:srgbClr val="F42828"/>
              </a:solidFill>
              <a:latin typeface="Arial" panose="020B0604020202020204" pitchFamily="34" charset="0"/>
              <a:ea typeface="楷体_GB2312" pitchFamily="49" charset="-122"/>
            </a:endParaRPr>
          </a:p>
        </p:txBody>
      </p:sp>
      <p:sp>
        <p:nvSpPr>
          <p:cNvPr id="21514" name="文本框 98317"/>
          <p:cNvSpPr txBox="1"/>
          <p:nvPr/>
        </p:nvSpPr>
        <p:spPr>
          <a:xfrm>
            <a:off x="4275455" y="5445125"/>
            <a:ext cx="1176338" cy="366713"/>
          </a:xfrm>
          <a:prstGeom prst="rect">
            <a:avLst/>
          </a:prstGeom>
          <a:noFill/>
          <a:ln w="9525">
            <a:noFill/>
          </a:ln>
        </p:spPr>
        <p:txBody>
          <a:bodyPr anchor="t" anchorCtr="0">
            <a:spAutoFit/>
          </a:bodyPr>
          <a:p>
            <a:r>
              <a:rPr lang="zh-CN" altLang="en-US" b="1" dirty="0">
                <a:solidFill>
                  <a:srgbClr val="F42828"/>
                </a:solidFill>
                <a:latin typeface="Arial" panose="020B0604020202020204" pitchFamily="34" charset="0"/>
                <a:ea typeface="楷体_GB2312" pitchFamily="49" charset="-122"/>
              </a:rPr>
              <a:t>子宫肌炎</a:t>
            </a:r>
            <a:endParaRPr lang="zh-CN" altLang="en-US" b="1" dirty="0">
              <a:solidFill>
                <a:srgbClr val="F42828"/>
              </a:solidFill>
              <a:latin typeface="Arial" panose="020B0604020202020204" pitchFamily="34" charset="0"/>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592455" y="810260"/>
            <a:ext cx="10528300" cy="590423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6308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护理评估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2529" name="图片 99336" descr="4"/>
          <p:cNvPicPr>
            <a:picLocks noChangeAspect="1"/>
          </p:cNvPicPr>
          <p:nvPr/>
        </p:nvPicPr>
        <p:blipFill>
          <a:blip r:embed="rId3"/>
          <a:stretch>
            <a:fillRect/>
          </a:stretch>
        </p:blipFill>
        <p:spPr>
          <a:xfrm>
            <a:off x="7442835" y="810260"/>
            <a:ext cx="4749165" cy="1957070"/>
          </a:xfrm>
          <a:prstGeom prst="rect">
            <a:avLst/>
          </a:prstGeom>
          <a:noFill/>
          <a:ln w="9525">
            <a:noFill/>
          </a:ln>
        </p:spPr>
      </p:pic>
      <p:sp>
        <p:nvSpPr>
          <p:cNvPr id="22531" name="矩形 99334"/>
          <p:cNvSpPr/>
          <p:nvPr/>
        </p:nvSpPr>
        <p:spPr>
          <a:xfrm>
            <a:off x="925830" y="1108710"/>
            <a:ext cx="7244715" cy="3537585"/>
          </a:xfrm>
          <a:prstGeom prst="rect">
            <a:avLst/>
          </a:prstGeom>
          <a:noFill/>
          <a:ln w="9525">
            <a:noFill/>
          </a:ln>
        </p:spPr>
        <p:txBody>
          <a:bodyPr anchor="t" anchorCtr="0"/>
          <a:p>
            <a:pPr marL="342900" indent="-342900">
              <a:lnSpc>
                <a:spcPct val="90000"/>
              </a:lnSpc>
              <a:spcBef>
                <a:spcPct val="20000"/>
              </a:spcBef>
              <a:buClr>
                <a:schemeClr val="accent1"/>
              </a:buClr>
              <a:buSzPct val="65000"/>
            </a:pPr>
            <a:endParaRPr lang="en-US" altLang="zh-CN"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急性盆腔结缔组织炎及急性输卵管炎 </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急性盆腔腹膜炎与弥漫性腹膜</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冰冻骨盆</a:t>
            </a:r>
            <a:r>
              <a:rPr lang="en-US" altLang="zh-CN" sz="2800" b="1" dirty="0">
                <a:latin typeface="楷体_GB2312" pitchFamily="49" charset="-122"/>
                <a:ea typeface="楷体_GB2312" pitchFamily="49" charset="-122"/>
              </a:rPr>
              <a:t>)</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latin typeface="楷体_GB2312" pitchFamily="49" charset="-122"/>
                <a:ea typeface="楷体_GB2312" pitchFamily="49" charset="-122"/>
              </a:rPr>
              <a:t>盆腔与下肢血栓性静脉炎 </a:t>
            </a:r>
            <a:endParaRPr lang="zh-CN" altLang="en-US" sz="2800" b="1" dirty="0">
              <a:latin typeface="楷体_GB2312" pitchFamily="49" charset="-122"/>
              <a:ea typeface="楷体_GB2312" pitchFamily="49" charset="-122"/>
            </a:endParaRPr>
          </a:p>
          <a:p>
            <a:pPr marL="342900" indent="-342900">
              <a:lnSpc>
                <a:spcPct val="90000"/>
              </a:lnSpc>
              <a:spcBef>
                <a:spcPct val="20000"/>
              </a:spcBef>
              <a:buClr>
                <a:schemeClr val="accent1"/>
              </a:buClr>
              <a:buSzPct val="65000"/>
              <a:buFont typeface="Wingdings" panose="05000000000000000000" pitchFamily="2" charset="2"/>
              <a:buChar char="n"/>
            </a:pPr>
            <a:r>
              <a:rPr lang="zh-CN" altLang="en-US" sz="2800" b="1" dirty="0">
                <a:solidFill>
                  <a:srgbClr val="FF0000"/>
                </a:solidFill>
                <a:latin typeface="楷体_GB2312" pitchFamily="49" charset="-122"/>
                <a:ea typeface="楷体_GB2312" pitchFamily="49" charset="-122"/>
              </a:rPr>
              <a:t>脓毒血症与败血症 </a:t>
            </a:r>
            <a:endParaRPr lang="zh-CN" altLang="en-US" sz="2800" b="1" dirty="0">
              <a:solidFill>
                <a:srgbClr val="FF0000"/>
              </a:solidFill>
              <a:latin typeface="楷体_GB2312" pitchFamily="49" charset="-122"/>
              <a:ea typeface="楷体_GB2312" pitchFamily="49" charset="-122"/>
            </a:endParaRPr>
          </a:p>
        </p:txBody>
      </p:sp>
      <p:pic>
        <p:nvPicPr>
          <p:cNvPr id="22533" name="图片 99337" descr="5"/>
          <p:cNvPicPr>
            <a:picLocks noChangeAspect="1"/>
          </p:cNvPicPr>
          <p:nvPr/>
        </p:nvPicPr>
        <p:blipFill>
          <a:blip r:embed="rId4"/>
          <a:stretch>
            <a:fillRect/>
          </a:stretch>
        </p:blipFill>
        <p:spPr>
          <a:xfrm>
            <a:off x="7280275" y="2767330"/>
            <a:ext cx="5074285" cy="1752600"/>
          </a:xfrm>
          <a:prstGeom prst="rect">
            <a:avLst/>
          </a:prstGeom>
          <a:noFill/>
          <a:ln w="9525">
            <a:noFill/>
          </a:ln>
        </p:spPr>
      </p:pic>
      <p:pic>
        <p:nvPicPr>
          <p:cNvPr id="22534" name="图片 99338" descr="6"/>
          <p:cNvPicPr>
            <a:picLocks noChangeAspect="1"/>
          </p:cNvPicPr>
          <p:nvPr/>
        </p:nvPicPr>
        <p:blipFill>
          <a:blip r:embed="rId5"/>
          <a:stretch>
            <a:fillRect/>
          </a:stretch>
        </p:blipFill>
        <p:spPr>
          <a:xfrm>
            <a:off x="1074420" y="4519930"/>
            <a:ext cx="5208270" cy="1593850"/>
          </a:xfrm>
          <a:prstGeom prst="rect">
            <a:avLst/>
          </a:prstGeom>
          <a:noFill/>
          <a:ln w="9525">
            <a:noFill/>
          </a:ln>
        </p:spPr>
      </p:pic>
      <p:pic>
        <p:nvPicPr>
          <p:cNvPr id="22535" name="图片 99339" descr="7"/>
          <p:cNvPicPr>
            <a:picLocks noChangeAspect="1"/>
          </p:cNvPicPr>
          <p:nvPr/>
        </p:nvPicPr>
        <p:blipFill>
          <a:blip r:embed="rId6"/>
          <a:stretch>
            <a:fillRect/>
          </a:stretch>
        </p:blipFill>
        <p:spPr>
          <a:xfrm>
            <a:off x="7136130" y="4911090"/>
            <a:ext cx="4841875" cy="15354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TABLE_ENDDRAG_ORIGIN_RECT" val="793*384"/>
  <p:tag name="TABLE_ENDDRAG_RECT" val="66*97*793*38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3877</Words>
  <Application>WPS 演示</Application>
  <PresentationFormat>自定义</PresentationFormat>
  <Paragraphs>319</Paragraphs>
  <Slides>32</Slides>
  <Notes>1</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32</vt:i4>
      </vt:variant>
    </vt:vector>
  </HeadingPairs>
  <TitlesOfParts>
    <vt:vector size="50" baseType="lpstr">
      <vt:lpstr>Arial</vt:lpstr>
      <vt:lpstr>宋体</vt:lpstr>
      <vt:lpstr>Wingdings</vt:lpstr>
      <vt:lpstr>黑体</vt:lpstr>
      <vt:lpstr>微软雅黑</vt:lpstr>
      <vt:lpstr>华文细黑</vt:lpstr>
      <vt:lpstr>字魂70号-灵悦黑体</vt:lpstr>
      <vt:lpstr>Segoe UI</vt:lpstr>
      <vt:lpstr>隶书</vt:lpstr>
      <vt:lpstr>Arial Unicode MS</vt:lpstr>
      <vt:lpstr>汉仪雅酷黑简</vt:lpstr>
      <vt:lpstr>楷体_GB2312</vt:lpstr>
      <vt:lpstr>新宋体</vt:lpstr>
      <vt:lpstr>Garamond</vt:lpstr>
      <vt:lpstr>Times New Roman</vt:lpstr>
      <vt:lpstr>Office 主题</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体征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汉堡包</cp:lastModifiedBy>
  <cp:revision>258</cp:revision>
  <dcterms:created xsi:type="dcterms:W3CDTF">2019-11-11T13:37:00Z</dcterms:created>
  <dcterms:modified xsi:type="dcterms:W3CDTF">2025-08-09T02:32:04Z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F47900CFCF14428F81F766D8B14004F0</vt:lpwstr>
  </property>
</Properties>
</file>