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6"/>
  </p:notesMasterIdLst>
  <p:handoutMasterIdLst>
    <p:handoutMasterId r:id="rId44"/>
  </p:handoutMasterIdLst>
  <p:sldIdLst>
    <p:sldId id="256" r:id="rId4"/>
    <p:sldId id="279" r:id="rId5"/>
    <p:sldId id="937" r:id="rId7"/>
    <p:sldId id="759" r:id="rId8"/>
    <p:sldId id="760" r:id="rId9"/>
    <p:sldId id="781" r:id="rId10"/>
    <p:sldId id="920" r:id="rId11"/>
    <p:sldId id="921" r:id="rId12"/>
    <p:sldId id="938" r:id="rId13"/>
    <p:sldId id="939" r:id="rId14"/>
    <p:sldId id="940" r:id="rId15"/>
    <p:sldId id="941" r:id="rId16"/>
    <p:sldId id="942" r:id="rId17"/>
    <p:sldId id="943" r:id="rId18"/>
    <p:sldId id="944" r:id="rId19"/>
    <p:sldId id="945" r:id="rId20"/>
    <p:sldId id="946" r:id="rId21"/>
    <p:sldId id="947" r:id="rId22"/>
    <p:sldId id="948" r:id="rId23"/>
    <p:sldId id="949" r:id="rId24"/>
    <p:sldId id="922" r:id="rId25"/>
    <p:sldId id="923" r:id="rId26"/>
    <p:sldId id="924" r:id="rId27"/>
    <p:sldId id="950" r:id="rId28"/>
    <p:sldId id="951" r:id="rId29"/>
    <p:sldId id="952" r:id="rId30"/>
    <p:sldId id="953" r:id="rId31"/>
    <p:sldId id="954" r:id="rId32"/>
    <p:sldId id="955" r:id="rId33"/>
    <p:sldId id="956" r:id="rId34"/>
    <p:sldId id="957" r:id="rId35"/>
    <p:sldId id="958" r:id="rId36"/>
    <p:sldId id="925" r:id="rId37"/>
    <p:sldId id="926" r:id="rId38"/>
    <p:sldId id="927" r:id="rId39"/>
    <p:sldId id="928" r:id="rId40"/>
    <p:sldId id="930" r:id="rId41"/>
    <p:sldId id="931" r:id="rId42"/>
    <p:sldId id="270" r:id="rId43"/>
  </p:sldIdLst>
  <p:sldSz cx="12192000" cy="6858000"/>
  <p:notesSz cx="7103745" cy="10234295"/>
  <p:embeddedFontLst>
    <p:embeddedFont>
      <p:font typeface="黑体" panose="02010609060101010101" charset="-122"/>
      <p:regular r:id="rId49"/>
    </p:embeddedFont>
    <p:embeddedFont>
      <p:font typeface="微软雅黑" panose="020B0503020204020204" charset="-122"/>
      <p:regular r:id="rId50"/>
    </p:embeddedFont>
    <p:embeddedFont>
      <p:font typeface="华文细黑" panose="02010600040101010101" charset="-122"/>
      <p:regular r:id="rId51"/>
    </p:embeddedFont>
    <p:embeddedFont>
      <p:font typeface="Tahoma" panose="020B0604030504040204" pitchFamily="34" charset="0"/>
      <p:regular r:id="rId52"/>
      <p:bold r:id="rId53"/>
    </p:embeddedFont>
    <p:embeddedFont>
      <p:font typeface="楷体_GB2312" panose="02010609030101010101" pitchFamily="49" charset="-122"/>
      <p:regular r:id="rId54"/>
    </p:embeddedFont>
    <p:embeddedFont>
      <p:font typeface="Garamond" panose="02020404030301010803" pitchFamily="18" charset="0"/>
      <p:regular r:id="rId55"/>
      <p:bold r:id="rId56"/>
      <p:italic r:id="rId57"/>
    </p:embeddedFont>
    <p:embeddedFont>
      <p:font typeface="Calibri" panose="020F0502020204030204" pitchFamily="34" charset="0"/>
      <p:regular r:id="rId58"/>
      <p:bold r:id="rId59"/>
      <p:italic r:id="rId60"/>
      <p:boldItalic r:id="rId6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DAE3F3"/>
    <a:srgbClr val="F3B96D"/>
    <a:srgbClr val="8EC0B9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552" y="-942"/>
      </p:cViewPr>
      <p:guideLst>
        <p:guide orient="horz" pos="219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1" Type="http://schemas.openxmlformats.org/officeDocument/2006/relationships/font" Target="fonts/font13.fntdata"/><Relationship Id="rId60" Type="http://schemas.openxmlformats.org/officeDocument/2006/relationships/font" Target="fonts/font12.fntdata"/><Relationship Id="rId6" Type="http://schemas.openxmlformats.org/officeDocument/2006/relationships/notesMaster" Target="notesMasters/notesMaster1.xml"/><Relationship Id="rId59" Type="http://schemas.openxmlformats.org/officeDocument/2006/relationships/font" Target="fonts/font11.fntdata"/><Relationship Id="rId58" Type="http://schemas.openxmlformats.org/officeDocument/2006/relationships/font" Target="fonts/font10.fntdata"/><Relationship Id="rId57" Type="http://schemas.openxmlformats.org/officeDocument/2006/relationships/font" Target="fonts/font9.fntdata"/><Relationship Id="rId56" Type="http://schemas.openxmlformats.org/officeDocument/2006/relationships/font" Target="fonts/font8.fntdata"/><Relationship Id="rId55" Type="http://schemas.openxmlformats.org/officeDocument/2006/relationships/font" Target="fonts/font7.fntdata"/><Relationship Id="rId54" Type="http://schemas.openxmlformats.org/officeDocument/2006/relationships/font" Target="fonts/font6.fntdata"/><Relationship Id="rId53" Type="http://schemas.openxmlformats.org/officeDocument/2006/relationships/font" Target="fonts/font5.fntdata"/><Relationship Id="rId52" Type="http://schemas.openxmlformats.org/officeDocument/2006/relationships/font" Target="fonts/font4.fntdata"/><Relationship Id="rId51" Type="http://schemas.openxmlformats.org/officeDocument/2006/relationships/font" Target="fonts/font3.fntdata"/><Relationship Id="rId50" Type="http://schemas.openxmlformats.org/officeDocument/2006/relationships/font" Target="fonts/font2.fntdata"/><Relationship Id="rId5" Type="http://schemas.openxmlformats.org/officeDocument/2006/relationships/slide" Target="slides/slide2.xml"/><Relationship Id="rId49" Type="http://schemas.openxmlformats.org/officeDocument/2006/relationships/font" Target="fonts/font1.fntdata"/><Relationship Id="rId48" Type="http://schemas.openxmlformats.org/officeDocument/2006/relationships/commentAuthors" Target="commentAuthors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7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8.jpe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oleObject" Target="../embeddings/oleObject3.bin"/><Relationship Id="rId3" Type="http://schemas.openxmlformats.org/officeDocument/2006/relationships/image" Target="../media/image22.png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2.png"/><Relationship Id="rId4" Type="http://schemas.openxmlformats.org/officeDocument/2006/relationships/oleObject" Target="../embeddings/oleObject1.bin"/><Relationship Id="rId3" Type="http://schemas.openxmlformats.org/officeDocument/2006/relationships/image" Target="../media/image11.jpe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妇产科护理学</a:t>
            </a:r>
            <a:endParaRPr lang="zh-CN" altLang="en-US" sz="4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40130" y="1082675"/>
            <a:ext cx="10301605" cy="5121541"/>
            <a:chOff x="850" y="1068"/>
            <a:chExt cx="12700" cy="8709"/>
          </a:xfrm>
        </p:grpSpPr>
        <p:pic>
          <p:nvPicPr>
            <p:cNvPr id="21507" name="图片 1546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55" y="2793"/>
              <a:ext cx="10663" cy="44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08" name="矩形 154638"/>
            <p:cNvSpPr/>
            <p:nvPr/>
          </p:nvSpPr>
          <p:spPr>
            <a:xfrm>
              <a:off x="850" y="1068"/>
              <a:ext cx="12700" cy="2267"/>
            </a:xfrm>
            <a:prstGeom prst="rect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</a:pP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卵巢黄素化囊肿：伴随症状。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由于滋养细胞过度增生，产生大量的绒毛膜促性腺激素（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HCG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）刺激卵巢内膜细胞，产生过度黄素化反应，形成黄素化囊肿。</a:t>
              </a:r>
              <a:r>
                <a:rPr lang="zh-CN" altLang="en-US" sz="3000" dirty="0">
                  <a:solidFill>
                    <a:srgbClr val="FF0000"/>
                  </a:solidFill>
                  <a:latin typeface="Arial" panose="020B0604020202020204" pitchFamily="34" charset="0"/>
                </a:rPr>
                <a:t> </a:t>
              </a:r>
              <a:endPara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</a:pP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</a:pP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妊娠呕吐及妊娠期高血压疾病（子痫前期）征象 </a:t>
              </a:r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</a:pP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腹痛 </a:t>
              </a:r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</a:pP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甲状腺功能亢进征象 </a:t>
              </a:r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983" y="8575"/>
              <a:ext cx="10775" cy="120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txBody>
            <a:bodyPr>
              <a:spAutoFit/>
            </a:bodyPr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000" b="1" kern="1200" cap="none" spc="0" normalizeH="0" baseline="0" noProof="0" dirty="0">
                  <a:latin typeface="楷体_GB2312" panose="02010609030101010101" pitchFamily="49" charset="-122"/>
                  <a:ea typeface="楷体_GB2312" panose="02010609030101010101" pitchFamily="49" charset="-122"/>
                  <a:cs typeface="+mn-cs"/>
                </a:rPr>
                <a:t>部分性葡萄胎也常表现为停经后阴道出血，有时与不全流产或过期流产过程相似，其他症状较少，程度较轻。</a:t>
              </a:r>
              <a:endParaRPr kumimoji="0" lang="zh-CN" altLang="en-US" sz="2000" b="1" kern="1200" cap="none" spc="0" normalizeH="0" baseline="0" noProof="0" dirty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3849" y="1090295"/>
            <a:ext cx="9685020" cy="1475105"/>
            <a:chOff x="929" y="4380"/>
            <a:chExt cx="12927" cy="2323"/>
          </a:xfrm>
        </p:grpSpPr>
        <p:sp>
          <p:nvSpPr>
            <p:cNvPr id="22531" name="文本框 159754"/>
            <p:cNvSpPr txBox="1"/>
            <p:nvPr/>
          </p:nvSpPr>
          <p:spPr>
            <a:xfrm>
              <a:off x="1643" y="4380"/>
              <a:ext cx="6122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（三）心理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-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社会状况</a:t>
              </a:r>
              <a:endPara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2532" name="文本框 159755"/>
            <p:cNvSpPr txBox="1"/>
            <p:nvPr/>
          </p:nvSpPr>
          <p:spPr>
            <a:xfrm>
              <a:off x="929" y="5105"/>
              <a:ext cx="12927" cy="1598"/>
            </a:xfrm>
            <a:prstGeom prst="rect">
              <a:avLst/>
            </a:prstGeom>
            <a:solidFill>
              <a:srgbClr val="FFCC99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latin typeface="Tahoma" panose="020B0604030504040204" pitchFamily="34" charset="0"/>
                </a:rPr>
                <a:t>      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一经确诊，病人及家属常常担心病人的安全、清宫手术是否安全，是否需要进一步治疗，对今后生育有无影响，加之对妊娠滋养细胞疾病知识的缺乏和预后的不确定性等，均增加了病人的焦虑和恐惧情绪。 </a:t>
              </a:r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63625" y="2826385"/>
            <a:ext cx="9685655" cy="3442068"/>
            <a:chOff x="1415" y="1658"/>
            <a:chExt cx="12135" cy="9341"/>
          </a:xfrm>
        </p:grpSpPr>
        <p:sp>
          <p:nvSpPr>
            <p:cNvPr id="23555" name="文本框 160775"/>
            <p:cNvSpPr txBox="1"/>
            <p:nvPr/>
          </p:nvSpPr>
          <p:spPr>
            <a:xfrm>
              <a:off x="2098" y="1658"/>
              <a:ext cx="4422" cy="14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楷体_GB2312" panose="02010609030101010101" pitchFamily="49" charset="-122"/>
                </a:rPr>
                <a:t>（四）辅助检查</a:t>
              </a:r>
              <a:endParaRPr lang="zh-CN" alt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23556" name="文本框 160776"/>
            <p:cNvSpPr txBox="1"/>
            <p:nvPr/>
          </p:nvSpPr>
          <p:spPr>
            <a:xfrm>
              <a:off x="1415" y="2565"/>
              <a:ext cx="11908" cy="84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  1.HCG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测定  必检。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病人血清及尿中的</a:t>
              </a: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HCG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均增高且持续不降，如血</a:t>
              </a: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β-HCG&gt; 100KU/L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，常超过</a:t>
              </a: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1000KU/L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 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2.B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超检查  可靠。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是诊断葡萄胎的重要检查方法。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可见增大的子宫区充满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长形雪花状光片，未见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胎体影像。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pic>
          <p:nvPicPr>
            <p:cNvPr id="23557" name="图片 160777" descr="恶性葡萄胎（B超）"/>
            <p:cNvPicPr>
              <a:picLocks noChangeAspect="1"/>
            </p:cNvPicPr>
            <p:nvPr/>
          </p:nvPicPr>
          <p:blipFill>
            <a:blip r:embed="rId3"/>
            <a:srcRect r="10512"/>
            <a:stretch>
              <a:fillRect/>
            </a:stretch>
          </p:blipFill>
          <p:spPr>
            <a:xfrm>
              <a:off x="7880" y="4720"/>
              <a:ext cx="5670" cy="468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7405" y="1146175"/>
            <a:ext cx="10323830" cy="4749086"/>
            <a:chOff x="1303" y="1318"/>
            <a:chExt cx="12247" cy="7972"/>
          </a:xfrm>
        </p:grpSpPr>
        <p:sp>
          <p:nvSpPr>
            <p:cNvPr id="24579" name="文本框 161800"/>
            <p:cNvSpPr txBox="1"/>
            <p:nvPr/>
          </p:nvSpPr>
          <p:spPr>
            <a:xfrm>
              <a:off x="1643" y="1318"/>
              <a:ext cx="4310" cy="8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楷体_GB2312" panose="02010609030101010101" pitchFamily="49" charset="-122"/>
                </a:rPr>
                <a:t>（五）处理要点</a:t>
              </a:r>
              <a:endParaRPr lang="zh-CN" alt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24580" name="矩形 161802"/>
            <p:cNvSpPr/>
            <p:nvPr/>
          </p:nvSpPr>
          <p:spPr>
            <a:xfrm>
              <a:off x="1530" y="2113"/>
              <a:ext cx="11680" cy="23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1.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一经确诊应及时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清除宫腔内容物，吸宮术。</a:t>
              </a:r>
              <a:endPara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2.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清宫术后定期随访，对具有高危因素和随访有困难的病人，可考虑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预防性化疗。</a:t>
              </a:r>
              <a:endPara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4581" name="文本框 161803"/>
            <p:cNvSpPr txBox="1"/>
            <p:nvPr/>
          </p:nvSpPr>
          <p:spPr>
            <a:xfrm>
              <a:off x="1303" y="4493"/>
              <a:ext cx="12247" cy="2012"/>
            </a:xfrm>
            <a:prstGeom prst="rect">
              <a:avLst/>
            </a:prstGeom>
            <a:solidFill>
              <a:srgbClr val="E2F4F6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r>
                <a:rPr lang="zh-CN" altLang="en-US" sz="2400" b="1" dirty="0">
                  <a:solidFill>
                    <a:srgbClr val="FF0066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葡萄胎恶变的高危因素：</a:t>
              </a:r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①HCG&gt;100kU/L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（</a:t>
              </a:r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10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万</a:t>
              </a:r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U/L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）；</a:t>
              </a:r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②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子宫体明显大于相应孕周；</a:t>
              </a:r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③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卵巢黄素化囊肿直径</a:t>
              </a:r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&gt;6cm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；</a:t>
              </a:r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④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年龄</a:t>
              </a:r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&gt;40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岁。</a:t>
              </a:r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400" b="1" dirty="0">
                  <a:solidFill>
                    <a:schemeClr val="hlin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采用</a:t>
              </a:r>
              <a:r>
                <a:rPr lang="en-US" altLang="zh-CN" sz="2400" b="1" dirty="0">
                  <a:solidFill>
                    <a:schemeClr val="hlin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5-</a:t>
              </a:r>
              <a:r>
                <a:rPr lang="zh-CN" altLang="en-US" sz="2400" b="1" dirty="0">
                  <a:solidFill>
                    <a:schemeClr val="hlin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氟尿嘧啶（</a:t>
              </a:r>
              <a:r>
                <a:rPr lang="en-US" altLang="zh-CN" sz="2400" b="1" dirty="0">
                  <a:solidFill>
                    <a:schemeClr val="hlin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5FU</a:t>
              </a:r>
              <a:r>
                <a:rPr lang="zh-CN" altLang="en-US" sz="2400" b="1" dirty="0">
                  <a:solidFill>
                    <a:schemeClr val="hlin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）或放线菌素</a:t>
              </a:r>
              <a:r>
                <a:rPr lang="en-US" altLang="zh-CN" sz="2400" b="1" dirty="0">
                  <a:solidFill>
                    <a:schemeClr val="hlin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D</a:t>
              </a:r>
              <a:r>
                <a:rPr lang="zh-CN" altLang="en-US" sz="2400" b="1" dirty="0">
                  <a:solidFill>
                    <a:schemeClr val="hlin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（</a:t>
              </a:r>
              <a:r>
                <a:rPr lang="en-US" altLang="zh-CN" sz="2400" b="1" dirty="0">
                  <a:solidFill>
                    <a:schemeClr val="hlin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Act-D</a:t>
              </a:r>
              <a:r>
                <a:rPr lang="zh-CN" altLang="en-US" sz="2400" b="1" dirty="0">
                  <a:solidFill>
                    <a:schemeClr val="hlin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）单药化疗一疗程</a:t>
              </a:r>
              <a:endParaRPr lang="zh-CN" altLang="en-US" sz="24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4582" name="矩形 161805"/>
            <p:cNvSpPr/>
            <p:nvPr/>
          </p:nvSpPr>
          <p:spPr>
            <a:xfrm>
              <a:off x="1705" y="7690"/>
              <a:ext cx="11543" cy="16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3.</a:t>
              </a:r>
              <a:r>
                <a:rPr lang="zh-CN" altLang="en-US" sz="28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对于有高危因素且无生育要求者，可行全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子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  <a:p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宫切除术</a:t>
              </a:r>
              <a:r>
                <a:rPr lang="zh-CN" altLang="en-US" sz="28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，保留两侧附件。</a:t>
              </a:r>
              <a:endPara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51571"/>
          <p:cNvGrpSpPr/>
          <p:nvPr/>
        </p:nvGrpSpPr>
        <p:grpSpPr>
          <a:xfrm>
            <a:off x="2781300" y="1516698"/>
            <a:ext cx="7207250" cy="4764087"/>
            <a:chOff x="1392" y="2640"/>
            <a:chExt cx="2832" cy="1680"/>
          </a:xfrm>
        </p:grpSpPr>
        <p:pic>
          <p:nvPicPr>
            <p:cNvPr id="25603" name="图片 15157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80" y="2640"/>
              <a:ext cx="2544" cy="15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04" name="图片 151573" descr="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6000"/>
            </a:blip>
            <a:srcRect r="70313" b="60417"/>
            <a:stretch>
              <a:fillRect/>
            </a:stretch>
          </p:blipFill>
          <p:spPr>
            <a:xfrm>
              <a:off x="1392" y="2880"/>
              <a:ext cx="1488" cy="14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05" name="图片 151574" descr="3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81250" r="43182"/>
            <a:stretch>
              <a:fillRect/>
            </a:stretch>
          </p:blipFill>
          <p:spPr>
            <a:xfrm>
              <a:off x="1680" y="3264"/>
              <a:ext cx="1200" cy="52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06" name="图片 151575" descr="3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8182" t="81250" r="45454"/>
            <a:stretch>
              <a:fillRect/>
            </a:stretch>
          </p:blipFill>
          <p:spPr>
            <a:xfrm>
              <a:off x="3024" y="3120"/>
              <a:ext cx="768" cy="52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80822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护理诊断和护理目标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6628" name="文本框 162824"/>
          <p:cNvSpPr txBox="1"/>
          <p:nvPr/>
        </p:nvSpPr>
        <p:spPr>
          <a:xfrm>
            <a:off x="996950" y="938530"/>
            <a:ext cx="10179685" cy="3057525"/>
          </a:xfrm>
          <a:prstGeom prst="rect">
            <a:avLst/>
          </a:prstGeom>
          <a:solidFill>
            <a:srgbClr val="E2F4F6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noAutofit/>
          </a:bodyPr>
          <a:p>
            <a:pPr>
              <a:lnSpc>
                <a:spcPct val="11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焦虑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与担心清宫手术及预后有关。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功能障碍性悲哀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与妊娠的愿望得不到满足及对将来妊娠担心有关。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有感染的危险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与长期阴道流血、贫血造成机体抵抗力下降有关。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知识缺乏：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缺乏葡萄胎的治疗及术后随访知识</a:t>
            </a:r>
            <a:r>
              <a:rPr lang="zh-CN" altLang="en-US" sz="2800" b="1" dirty="0">
                <a:latin typeface="Arial" panose="020B0604020202020204" pitchFamily="34" charset="0"/>
              </a:rPr>
              <a:t>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27652" name="文本框 163848"/>
          <p:cNvSpPr txBox="1"/>
          <p:nvPr/>
        </p:nvSpPr>
        <p:spPr>
          <a:xfrm>
            <a:off x="996950" y="4186555"/>
            <a:ext cx="10180320" cy="1986280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rgbClr val="CC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457200" indent="-457200">
              <a:lnSpc>
                <a:spcPct val="11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病人焦虑减轻，能积极配合清宫手术。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457200" indent="-457200">
              <a:lnSpc>
                <a:spcPct val="11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病人能正视葡萄胎流产的结局。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457200" indent="-457200">
              <a:lnSpc>
                <a:spcPct val="11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病人避免了感染发生。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457200" indent="-457200">
              <a:lnSpc>
                <a:spcPct val="11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病人能叙述随访的重要性和具体方法。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399415" y="938530"/>
            <a:ext cx="11488420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8175" y="938530"/>
            <a:ext cx="11036300" cy="2104390"/>
            <a:chOff x="1530" y="2655"/>
            <a:chExt cx="11568" cy="3314"/>
          </a:xfrm>
        </p:grpSpPr>
        <p:sp>
          <p:nvSpPr>
            <p:cNvPr id="28676" name="文本框 164872"/>
            <p:cNvSpPr txBox="1"/>
            <p:nvPr/>
          </p:nvSpPr>
          <p:spPr>
            <a:xfrm>
              <a:off x="1643" y="2655"/>
              <a:ext cx="340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1.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心理护理</a:t>
              </a:r>
              <a:endPara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677" name="文本框 164873"/>
            <p:cNvSpPr txBox="1"/>
            <p:nvPr/>
          </p:nvSpPr>
          <p:spPr>
            <a:xfrm>
              <a:off x="1530" y="3693"/>
              <a:ext cx="11568" cy="2276"/>
            </a:xfrm>
            <a:prstGeom prst="rect">
              <a:avLst/>
            </a:prstGeom>
            <a:solidFill>
              <a:srgbClr val="E2F4F6"/>
            </a:solidFill>
            <a:ln w="9525" cap="flat" cmpd="sng">
              <a:solidFill>
                <a:srgbClr val="CC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Tahoma" panose="020B0604030504040204" pitchFamily="34" charset="0"/>
                </a:rPr>
                <a:t>       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详细评估病人对疾病的心理承受能力；给病人及家属讲解关于葡萄胎的性质、治疗、预后等疾病知识；说明尽快清宫术的必要性。告诉病人清宫手术后应坚持随访，治愈</a:t>
              </a:r>
              <a:r>
                <a:rPr lang="en-US" altLang="zh-CN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2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年后可正常生育，解除病人的心理负担。</a:t>
              </a:r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38175" y="3180080"/>
            <a:ext cx="11037210" cy="2411095"/>
            <a:chOff x="1190" y="2113"/>
            <a:chExt cx="12133" cy="3797"/>
          </a:xfrm>
        </p:grpSpPr>
        <p:sp>
          <p:nvSpPr>
            <p:cNvPr id="29699" name="文本框 165896"/>
            <p:cNvSpPr txBox="1"/>
            <p:nvPr/>
          </p:nvSpPr>
          <p:spPr>
            <a:xfrm>
              <a:off x="1530" y="2113"/>
              <a:ext cx="8053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2.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严密观察病情，预防感染</a:t>
              </a:r>
              <a:r>
                <a:rPr lang="zh-CN" altLang="en-US" sz="3600" b="1" dirty="0">
                  <a:solidFill>
                    <a:schemeClr val="bg1"/>
                  </a:solidFill>
                  <a:latin typeface="Tahoma" panose="020B0604030504040204" pitchFamily="34" charset="0"/>
                </a:rPr>
                <a:t> </a:t>
              </a:r>
              <a:endParaRPr lang="zh-CN" altLang="en-US" sz="3600" b="1" dirty="0">
                <a:solidFill>
                  <a:schemeClr val="bg1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29700" name="文本框 165897"/>
            <p:cNvSpPr txBox="1"/>
            <p:nvPr/>
          </p:nvSpPr>
          <p:spPr>
            <a:xfrm>
              <a:off x="1190" y="3585"/>
              <a:ext cx="12133" cy="2325"/>
            </a:xfrm>
            <a:prstGeom prst="rect">
              <a:avLst/>
            </a:prstGeom>
            <a:solidFill>
              <a:srgbClr val="FFCC99"/>
            </a:solidFill>
            <a:ln w="9525" cap="flat" cmpd="sng">
              <a:solidFill>
                <a:srgbClr val="CC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000" dirty="0">
                  <a:latin typeface="Tahoma" panose="020B0604030504040204" pitchFamily="34" charset="0"/>
                </a:rPr>
                <a:t>           </a:t>
              </a:r>
              <a:r>
                <a:rPr lang="zh-CN" altLang="en-US" sz="2000" b="1" dirty="0">
                  <a:latin typeface="Tahoma" panose="020B0604030504040204" pitchFamily="34" charset="0"/>
                  <a:ea typeface="楷体_GB2312" panose="02010609030101010101" pitchFamily="49" charset="-122"/>
                </a:rPr>
                <a:t>观察腹痛及阴道流血情况，记录出血量，流血多者注意血压、脉搏、呼吸等生命体征。保持外阴清洁，勤换消毒会阴垫，并注意观察阴道排出物，发现有水泡状组织应送病理检查。</a:t>
              </a:r>
              <a:endParaRPr lang="zh-CN" altLang="en-US" sz="2000" b="1" dirty="0">
                <a:latin typeface="Tahoma" panose="020B0604030504040204" pitchFamily="34" charset="0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08275" y="1577975"/>
            <a:ext cx="10375900" cy="3752850"/>
            <a:chOff x="1149" y="2485"/>
            <a:chExt cx="12815" cy="5910"/>
          </a:xfrm>
        </p:grpSpPr>
        <p:sp>
          <p:nvSpPr>
            <p:cNvPr id="30723" name="文本框 166919"/>
            <p:cNvSpPr txBox="1"/>
            <p:nvPr/>
          </p:nvSpPr>
          <p:spPr>
            <a:xfrm>
              <a:off x="1305" y="2485"/>
              <a:ext cx="9070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 3.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做好清宫术前准备和术中护理</a:t>
              </a:r>
              <a:r>
                <a:rPr lang="zh-CN" altLang="en-US" sz="3600" b="1" dirty="0">
                  <a:latin typeface="Tahoma" panose="020B0604030504040204" pitchFamily="34" charset="0"/>
                </a:rPr>
                <a:t> </a:t>
              </a:r>
              <a:endParaRPr lang="zh-CN" altLang="en-US" sz="3600" b="1" dirty="0">
                <a:latin typeface="Tahoma" panose="020B0604030504040204" pitchFamily="34" charset="0"/>
              </a:endParaRPr>
            </a:p>
          </p:txBody>
        </p:sp>
        <p:sp>
          <p:nvSpPr>
            <p:cNvPr id="30724" name="文本框 166920"/>
            <p:cNvSpPr txBox="1"/>
            <p:nvPr/>
          </p:nvSpPr>
          <p:spPr>
            <a:xfrm>
              <a:off x="1149" y="3841"/>
              <a:ext cx="12815" cy="45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（</a:t>
              </a: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1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）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刮宫前备血、缩宫素、抢救药品及物品，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以防治术中大出血休克。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建立静脉通路，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先用</a:t>
              </a: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5%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葡萄糖静脉滴注。术前外阴消毒。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（</a:t>
              </a: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2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）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术中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充分扩张宫颈管，选用大号吸管吸引，开始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吸宫后加缩宫素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10U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于液体中继续滴注（宫颈管未扩张者不能用缩宫素，以防将水泡挤入血管导致肺栓塞），注意观察有无羊水栓塞表现。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06500" y="1268730"/>
            <a:ext cx="9276080" cy="5589270"/>
            <a:chOff x="963" y="1998"/>
            <a:chExt cx="11907" cy="8802"/>
          </a:xfrm>
        </p:grpSpPr>
        <p:sp>
          <p:nvSpPr>
            <p:cNvPr id="3076" name="矩形 167943"/>
            <p:cNvSpPr/>
            <p:nvPr/>
          </p:nvSpPr>
          <p:spPr>
            <a:xfrm>
              <a:off x="963" y="2565"/>
              <a:ext cx="4990" cy="4215"/>
            </a:xfrm>
            <a:prstGeom prst="rect">
              <a:avLst/>
            </a:prstGeom>
            <a:noFill/>
            <a:ln w="9525" cap="flat" cmpd="sng">
              <a:solidFill>
                <a:srgbClr val="CC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（</a:t>
              </a: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3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）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术后：注意观察阴道流血及腹痛情况。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葡萄胎清宫不易</a:t>
              </a: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1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次吸刮干净，一般于１周后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再次刮宫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，每次刮出物选取靠近宫壁的组织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送病理检查。</a:t>
              </a:r>
              <a:endPara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3077" name="组合 167944"/>
            <p:cNvGrpSpPr/>
            <p:nvPr/>
          </p:nvGrpSpPr>
          <p:grpSpPr>
            <a:xfrm>
              <a:off x="6458" y="1998"/>
              <a:ext cx="6412" cy="8802"/>
              <a:chOff x="1920" y="336"/>
              <a:chExt cx="2928" cy="3714"/>
            </a:xfrm>
          </p:grpSpPr>
          <p:pic>
            <p:nvPicPr>
              <p:cNvPr id="3078" name="图片 167945" descr="子宫胎儿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766BA6"/>
                  </a:clrFrom>
                  <a:clrTo>
                    <a:srgbClr val="766BA6">
                      <a:alpha val="0"/>
                    </a:srgbClr>
                  </a:clrTo>
                </a:clrChange>
              </a:blip>
              <a:srcRect l="25928" t="7503" r="23880" b="10825"/>
              <a:stretch>
                <a:fillRect/>
              </a:stretch>
            </p:blipFill>
            <p:spPr>
              <a:xfrm>
                <a:off x="1920" y="336"/>
                <a:ext cx="2928" cy="309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aphicFrame>
            <p:nvGraphicFramePr>
              <p:cNvPr id="3074" name="对象 167946"/>
              <p:cNvGraphicFramePr/>
              <p:nvPr/>
            </p:nvGraphicFramePr>
            <p:xfrm>
              <a:off x="2200" y="436"/>
              <a:ext cx="2256" cy="30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" name="" r:id="rId4" imgW="1400175" imgH="1685925" progId="Paint.Picture">
                      <p:embed/>
                    </p:oleObj>
                  </mc:Choice>
                  <mc:Fallback>
                    <p:oleObj name="" r:id="rId4" imgW="1400175" imgH="1685925" progId="Paint.Picture">
                      <p:embed/>
                      <p:pic>
                        <p:nvPicPr>
                          <p:cNvPr id="0" name="图片 1"/>
                          <p:cNvPicPr/>
                          <p:nvPr/>
                        </p:nvPicPr>
                        <p:blipFill>
                          <a:blip r:embed="rId5">
                            <a:clrChange>
                              <a:clrFrom>
                                <a:srgbClr val="FFFFFF"/>
                              </a:clrFrom>
                              <a:clrTo>
                                <a:srgbClr val="FFFFFF">
                                  <a:alpha val="0"/>
                                </a:srgbClr>
                              </a:clrTo>
                            </a:clrChange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2200" y="436"/>
                            <a:ext cx="2256" cy="3025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pic>
            <p:nvPicPr>
              <p:cNvPr id="3079" name="图片 167947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925" y="1026"/>
                <a:ext cx="1089" cy="302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030" y="1146175"/>
            <a:ext cx="10130790" cy="2282549"/>
            <a:chOff x="1303" y="1658"/>
            <a:chExt cx="11455" cy="5823"/>
          </a:xfrm>
        </p:grpSpPr>
        <p:sp>
          <p:nvSpPr>
            <p:cNvPr id="31747" name="文本框 171014"/>
            <p:cNvSpPr txBox="1"/>
            <p:nvPr/>
          </p:nvSpPr>
          <p:spPr>
            <a:xfrm>
              <a:off x="1645" y="1658"/>
              <a:ext cx="3515" cy="1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4.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健康教育</a:t>
              </a:r>
              <a:endParaRPr lang="zh-CN" altLang="en-US" sz="3600" dirty="0">
                <a:latin typeface="Tahoma" panose="020B0604030504040204" pitchFamily="34" charset="0"/>
              </a:endParaRPr>
            </a:p>
          </p:txBody>
        </p:sp>
        <p:sp>
          <p:nvSpPr>
            <p:cNvPr id="31748" name="文本框 171015"/>
            <p:cNvSpPr txBox="1"/>
            <p:nvPr/>
          </p:nvSpPr>
          <p:spPr>
            <a:xfrm>
              <a:off x="1303" y="3245"/>
              <a:ext cx="11455" cy="4236"/>
            </a:xfrm>
            <a:prstGeom prst="rect">
              <a:avLst/>
            </a:prstGeom>
            <a:solidFill>
              <a:srgbClr val="E2F4F6"/>
            </a:solidFill>
            <a:ln w="9525" cap="flat" cmpd="sng">
              <a:solidFill>
                <a:srgbClr val="CC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800" b="1" dirty="0">
                  <a:latin typeface="Tahoma" panose="020B0604030504040204" pitchFamily="34" charset="0"/>
                </a:rPr>
                <a:t>      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让病人和家属了解正规治疗和随访是根治葡萄胎的基础。懂得测定</a:t>
              </a:r>
              <a:r>
                <a:rPr lang="en-US" altLang="zh-CN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HCG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的意义。告知病人进食高蛋白、高维生素、易消化食物，适当活动，保证充足睡眠，以增强机体抵抗力。注意保持外阴清洁，清宫术后禁止性生活和盆浴</a:t>
              </a:r>
              <a:r>
                <a:rPr lang="en-US" altLang="zh-CN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1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个月，以预防感染。</a:t>
              </a:r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75030" y="3529330"/>
            <a:ext cx="10130790" cy="2513965"/>
            <a:chOff x="1530" y="1318"/>
            <a:chExt cx="12360" cy="3959"/>
          </a:xfrm>
        </p:grpSpPr>
        <p:sp>
          <p:nvSpPr>
            <p:cNvPr id="32771" name="文本框 168970"/>
            <p:cNvSpPr txBox="1"/>
            <p:nvPr/>
          </p:nvSpPr>
          <p:spPr>
            <a:xfrm>
              <a:off x="2325" y="1318"/>
              <a:ext cx="737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5.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预防性化疗  不常规推荐   </a:t>
              </a:r>
              <a:endPara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32772" name="文本框 168971"/>
            <p:cNvSpPr txBox="1"/>
            <p:nvPr/>
          </p:nvSpPr>
          <p:spPr>
            <a:xfrm>
              <a:off x="1530" y="2225"/>
              <a:ext cx="12360" cy="305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年龄</a:t>
              </a:r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&gt;40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岁。刮宫前</a:t>
              </a:r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HCG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值异常升高、刮宫后</a:t>
              </a:r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HCG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值不进行性下降、子宫比相应的妊娠月份明显大或短期内迅速增大、卵巢黄素化囊肿直径</a:t>
              </a:r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&gt;6cm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、滋养细胞高度增生或不典型增生、出现可疑的转移灶或无条件随访者可采取预防性化疗，但不能替代随访。</a:t>
              </a:r>
              <a:endParaRPr lang="zh-CN" altLang="en-US" sz="24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58215" y="1306195"/>
            <a:ext cx="10335895" cy="3299460"/>
            <a:chOff x="1248" y="1090"/>
            <a:chExt cx="12075" cy="5196"/>
          </a:xfrm>
        </p:grpSpPr>
        <p:sp>
          <p:nvSpPr>
            <p:cNvPr id="33795" name="文本框 169991"/>
            <p:cNvSpPr txBox="1"/>
            <p:nvPr/>
          </p:nvSpPr>
          <p:spPr>
            <a:xfrm>
              <a:off x="1248" y="2113"/>
              <a:ext cx="12075" cy="1743"/>
            </a:xfrm>
            <a:prstGeom prst="rect">
              <a:avLst/>
            </a:prstGeom>
            <a:noFill/>
            <a:ln w="9525" cap="flat" cmpd="sng">
              <a:solidFill>
                <a:srgbClr val="CC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>
                <a:lnSpc>
                  <a:spcPct val="110000"/>
                </a:lnSpc>
                <a:spcBef>
                  <a:spcPct val="50000"/>
                </a:spcBef>
              </a:pP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①葡萄胎清宫后每周</a:t>
              </a:r>
              <a:r>
                <a:rPr lang="en-US" altLang="zh-CN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1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次，直至连续三次正常；随后每月</a:t>
              </a:r>
              <a:r>
                <a:rPr lang="en-US" altLang="zh-CN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1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次，共</a:t>
              </a:r>
              <a:r>
                <a:rPr lang="en-US" altLang="zh-CN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6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个月；以后</a:t>
              </a:r>
              <a:r>
                <a:rPr lang="en-US" altLang="zh-CN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2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个月</a:t>
              </a:r>
              <a:r>
                <a:rPr lang="en-US" altLang="zh-CN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1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次，共</a:t>
              </a:r>
              <a:r>
                <a:rPr lang="en-US" altLang="zh-CN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6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个月；自第一次阴性共计</a:t>
              </a:r>
              <a:r>
                <a:rPr lang="en-US" altLang="zh-CN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1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年。②询问病史，注意月经是否规则，有无异常出血，有无咳嗽、咯血等。</a:t>
              </a:r>
              <a:r>
                <a:rPr lang="zh-CN" altLang="en-US" sz="2000" b="1" dirty="0">
                  <a:latin typeface="Calibri" panose="020F0502020204030204" pitchFamily="34" charset="0"/>
                  <a:ea typeface="楷体_GB2312" panose="02010609030101010101" pitchFamily="49" charset="-122"/>
                </a:rPr>
                <a:t>③妇科检查：盆腔</a:t>
              </a:r>
              <a:r>
                <a:rPr lang="en-US" altLang="zh-CN" sz="2000" b="1" dirty="0">
                  <a:latin typeface="Calibri" panose="020F0502020204030204" pitchFamily="34" charset="0"/>
                  <a:ea typeface="楷体_GB2312" panose="02010609030101010101" pitchFamily="49" charset="-122"/>
                </a:rPr>
                <a:t>B</a:t>
              </a:r>
              <a:r>
                <a:rPr lang="zh-CN" altLang="en-US" sz="2000" b="1" dirty="0">
                  <a:latin typeface="Calibri" panose="020F0502020204030204" pitchFamily="34" charset="0"/>
                  <a:ea typeface="楷体_GB2312" panose="02010609030101010101" pitchFamily="49" charset="-122"/>
                </a:rPr>
                <a:t>超，胸部</a:t>
              </a:r>
              <a:r>
                <a:rPr lang="en-US" altLang="zh-CN" sz="2000" b="1" dirty="0">
                  <a:latin typeface="Calibri" panose="020F0502020204030204" pitchFamily="34" charset="0"/>
                  <a:ea typeface="楷体_GB2312" panose="02010609030101010101" pitchFamily="49" charset="-122"/>
                </a:rPr>
                <a:t>X</a:t>
              </a:r>
              <a:r>
                <a:rPr lang="zh-CN" altLang="en-US" sz="2000" b="1" dirty="0">
                  <a:latin typeface="Calibri" panose="020F0502020204030204" pitchFamily="34" charset="0"/>
                  <a:ea typeface="楷体_GB2312" panose="02010609030101010101" pitchFamily="49" charset="-122"/>
                </a:rPr>
                <a:t>线或</a:t>
              </a:r>
              <a:r>
                <a:rPr lang="en-US" altLang="zh-CN" sz="2000" b="1" dirty="0">
                  <a:latin typeface="Calibri" panose="020F0502020204030204" pitchFamily="34" charset="0"/>
                  <a:ea typeface="楷体_GB2312" panose="02010609030101010101" pitchFamily="49" charset="-122"/>
                </a:rPr>
                <a:t>CT</a:t>
              </a:r>
              <a:r>
                <a:rPr lang="zh-CN" altLang="en-US" sz="2000" b="1" dirty="0">
                  <a:latin typeface="Calibri" panose="020F0502020204030204" pitchFamily="34" charset="0"/>
                  <a:ea typeface="楷体_GB2312" panose="02010609030101010101" pitchFamily="49" charset="-122"/>
                </a:rPr>
                <a:t>检查。</a:t>
              </a:r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33796" name="文本框 168970"/>
            <p:cNvSpPr txBox="1"/>
            <p:nvPr/>
          </p:nvSpPr>
          <p:spPr>
            <a:xfrm>
              <a:off x="1758" y="1090"/>
              <a:ext cx="340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6.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随访指导</a:t>
              </a:r>
              <a:endPara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33797" name="文本框 168970"/>
            <p:cNvSpPr txBox="1"/>
            <p:nvPr/>
          </p:nvSpPr>
          <p:spPr>
            <a:xfrm>
              <a:off x="1983" y="4380"/>
              <a:ext cx="340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7.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避孕指导</a:t>
              </a:r>
              <a:endPara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33798" name="TextBox 7"/>
            <p:cNvSpPr txBox="1"/>
            <p:nvPr/>
          </p:nvSpPr>
          <p:spPr>
            <a:xfrm>
              <a:off x="1530" y="5173"/>
              <a:ext cx="116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随访期间必须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严格避孕，首选避孕套，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一般不选宫内节育器及避孕药，以免混淆子宫出血的原因。</a:t>
              </a:r>
              <a:endParaRPr lang="zh-CN" altLang="en-US" sz="2000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2861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0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单元十四</a:t>
            </a:r>
            <a:endParaRPr lang="zh-CN" altLang="en-US" sz="60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0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妊娠滋养细胞疾病</a:t>
            </a:r>
            <a:r>
              <a:rPr lang="zh-CN" altLang="en-US" sz="60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患者的护理</a:t>
            </a:r>
            <a:endParaRPr lang="zh-CN" altLang="en-US" sz="60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护理评价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4820" name="文本框 172040"/>
          <p:cNvSpPr txBox="1"/>
          <p:nvPr/>
        </p:nvSpPr>
        <p:spPr>
          <a:xfrm>
            <a:off x="1260475" y="2133600"/>
            <a:ext cx="9766300" cy="2676525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rgbClr val="CC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1.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病人焦虑是否减轻，能否积极配合清宫手术。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病人能否正视葡萄胎流产的结局。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病人有无感染发生。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病人能否叙述随访的重要性和具体方法。　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任务二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妊娠滋养</a:t>
            </a:r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细胞肿瘤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疾病概要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5844" name="文本框 173064"/>
          <p:cNvSpPr txBox="1"/>
          <p:nvPr/>
        </p:nvSpPr>
        <p:spPr>
          <a:xfrm>
            <a:off x="873760" y="1144905"/>
            <a:ext cx="10339070" cy="493395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noAutofit/>
          </a:bodyPr>
          <a:p>
            <a:r>
              <a:rPr lang="en-US" altLang="zh-CN" sz="2800" b="1" dirty="0">
                <a:latin typeface="Tahoma" panose="020B0604030504040204" pitchFamily="34" charset="0"/>
              </a:rPr>
              <a:t>      </a:t>
            </a:r>
            <a:r>
              <a:rPr lang="zh-CN" altLang="en-US" sz="2800" b="1" dirty="0">
                <a:latin typeface="Tahoma" panose="020B0604030504040204" pitchFamily="34" charset="0"/>
              </a:rPr>
              <a:t>妊娠滋养细胞肿瘤</a:t>
            </a:r>
            <a:r>
              <a:rPr lang="en-US" altLang="zh-CN" sz="2800" b="1" dirty="0">
                <a:latin typeface="Tahoma" panose="020B0604030504040204" pitchFamily="34" charset="0"/>
              </a:rPr>
              <a:t>60%</a:t>
            </a:r>
            <a:r>
              <a:rPr lang="zh-CN" altLang="en-US" sz="2800" b="1" dirty="0">
                <a:latin typeface="Tahoma" panose="020B0604030504040204" pitchFamily="34" charset="0"/>
              </a:rPr>
              <a:t>继发于葡萄胎，</a:t>
            </a:r>
            <a:r>
              <a:rPr lang="en-US" altLang="zh-CN" sz="2800" b="1" dirty="0">
                <a:latin typeface="Tahoma" panose="020B0604030504040204" pitchFamily="34" charset="0"/>
              </a:rPr>
              <a:t>30%</a:t>
            </a:r>
            <a:r>
              <a:rPr lang="zh-CN" altLang="en-US" sz="2800" b="1" dirty="0">
                <a:latin typeface="Tahoma" panose="020B0604030504040204" pitchFamily="34" charset="0"/>
              </a:rPr>
              <a:t>继发于流产，</a:t>
            </a:r>
            <a:r>
              <a:rPr lang="en-US" altLang="zh-CN" sz="2800" b="1" dirty="0">
                <a:latin typeface="Tahoma" panose="020B0604030504040204" pitchFamily="34" charset="0"/>
              </a:rPr>
              <a:t>10%</a:t>
            </a:r>
            <a:r>
              <a:rPr lang="zh-CN" altLang="en-US" sz="2800" b="1" dirty="0">
                <a:latin typeface="Tahoma" panose="020B0604030504040204" pitchFamily="34" charset="0"/>
              </a:rPr>
              <a:t>继发于足月妊娠或异位妊娠。其中侵蚀性葡萄胎全部继发于葡萄胎妊娠，绒毛膜癌可继发于葡萄胎，也可继发于足月妊娠、流产或异位妊娠。</a:t>
            </a:r>
            <a:endParaRPr lang="en-US" altLang="zh-CN" sz="2800" b="1" dirty="0">
              <a:latin typeface="Tahoma" panose="020B0604030504040204" pitchFamily="34" charset="0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侵蚀性葡萄胎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是指葡萄胎组织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侵入子宫肌层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引起组织破坏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或转移至子宫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以外。侵蚀性葡萄胎多发生在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葡萄胎清除后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个月内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镜下观滋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养细胞增生分化不良，可见绒毛结构。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绒毛膜癌可继发于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是一种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高度恶性的肿瘤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早期即可通过血行转移至全身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，破坏组织和器官，引起出血坏死。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葡萄胎清除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年以上发病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者一般考虑为绒毛膜癌。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镜下观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可见滋养细胞不形成绒毛和水泡，季度不规则增生，无绒毛结构。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74484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868" name="文本框 174089"/>
          <p:cNvSpPr txBox="1"/>
          <p:nvPr/>
        </p:nvSpPr>
        <p:spPr>
          <a:xfrm>
            <a:off x="970280" y="1152525"/>
            <a:ext cx="10255250" cy="2256790"/>
          </a:xfrm>
          <a:prstGeom prst="rect">
            <a:avLst/>
          </a:prstGeom>
          <a:solidFill>
            <a:srgbClr val="E2F4F6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（一）健康史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询问个人及家属的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既往史，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包括滋养细胞疾病史、用药史及药物过敏史。既往曾患葡萄胎者，应了解清宫术的时间、水泡大小及吸出组织的量，是否作过预防性化疗，治疗后阴道流血的量、时间、子宫复旧情况。收集血、尿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HCG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随访资料及肺部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X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线检查结果。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7891" name="矩形 175111"/>
          <p:cNvSpPr/>
          <p:nvPr/>
        </p:nvSpPr>
        <p:spPr>
          <a:xfrm>
            <a:off x="970280" y="3409315"/>
            <a:ext cx="10255885" cy="303657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（二）身体状况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1.无转移滋养细胞肿瘤  ①阴道不规则流血；②子宫复旧不良或不均匀增大；③黄素化囊肿持续存在；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④腹痛；⑤假孕症状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2.转移性妊娠滋养细胞肿瘤 ①肺转移（80%最早最常见，表现为咳嗽、咯血、胸痛等）；②阴道宫颈转移（20%局部表现紫蓝色结节，破溃后可大出血）；③脑转移（10%为主要死亡原因；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8915" name="矩形 176134"/>
          <p:cNvSpPr/>
          <p:nvPr/>
        </p:nvSpPr>
        <p:spPr>
          <a:xfrm>
            <a:off x="933450" y="1899920"/>
            <a:ext cx="10300970" cy="3058160"/>
          </a:xfrm>
          <a:prstGeom prst="rect">
            <a:avLst/>
          </a:prstGeom>
          <a:solidFill>
            <a:srgbClr val="E2F4F6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（三）心理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社会状况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</a:t>
            </a:r>
            <a:endParaRPr lang="zh-CN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由于不规则阴道流血及转移灶症状， 担心疾病的预后及化疗的副作用，加之经济负担加重，病人感到恐惧和悲哀，致使病人对治疗和生活失去信心。子宫切除者担心女性特征改变或不能生育而绝望，迫切希望得到家人的关心和理解。迫切希望得到丈夫及家人的关心和理解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3625" y="1377950"/>
            <a:ext cx="10066020" cy="4787900"/>
            <a:chOff x="850" y="1495"/>
            <a:chExt cx="13040" cy="8215"/>
          </a:xfrm>
        </p:grpSpPr>
        <p:sp>
          <p:nvSpPr>
            <p:cNvPr id="39939" name="矩形 178181"/>
            <p:cNvSpPr/>
            <p:nvPr/>
          </p:nvSpPr>
          <p:spPr>
            <a:xfrm>
              <a:off x="850" y="1545"/>
              <a:ext cx="13040" cy="8165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marL="342900" indent="-342900">
                <a:lnSpc>
                  <a:spcPct val="110000"/>
                </a:lnSpc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（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四）辅助检查</a:t>
              </a:r>
              <a:endPara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marL="342900" indent="-342900">
                <a:lnSpc>
                  <a:spcPct val="110000"/>
                </a:lnSpc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 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1.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血和尿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HCG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测定</a:t>
              </a:r>
              <a:endPara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marL="342900" indent="-342900">
                <a:lnSpc>
                  <a:spcPct val="110000"/>
                </a:lnSpc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marL="342900" indent="-342900">
                <a:lnSpc>
                  <a:spcPct val="110000"/>
                </a:lnSpc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  </a:t>
              </a:r>
              <a:r>
                <a:rPr lang="en-US" altLang="zh-CN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2.B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超检查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子宫正常大或不均匀增大，肌层内可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marL="342900" indent="-342900">
                <a:lnSpc>
                  <a:spcPct val="110000"/>
                </a:lnSpc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见高回声团，边界清楚，无包膜。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marL="342900" indent="-342900">
                <a:lnSpc>
                  <a:spcPct val="110000"/>
                </a:lnSpc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  </a:t>
              </a:r>
              <a:r>
                <a:rPr lang="en-US" altLang="zh-CN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3.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胸部</a:t>
              </a:r>
              <a:r>
                <a:rPr lang="en-US" altLang="zh-CN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X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线摄片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肺转移可见棉球状或团块状阴影。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marL="342900" indent="-342900">
                <a:lnSpc>
                  <a:spcPct val="110000"/>
                </a:lnSpc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  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4.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病理学组织学检查  有绒毛结构为侵蚀性葡萄</a:t>
              </a:r>
              <a:endPara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marL="342900" indent="-342900">
                <a:lnSpc>
                  <a:spcPct val="110000"/>
                </a:lnSpc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胎，镜下见高度异型滋养细胞而无绒毛结构者为绒</a:t>
              </a:r>
              <a:endPara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marL="342900" indent="-342900">
                <a:lnSpc>
                  <a:spcPct val="110000"/>
                </a:lnSpc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毛膜癌。</a:t>
              </a:r>
              <a:endPara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39940" name="文本框 178182"/>
            <p:cNvSpPr txBox="1"/>
            <p:nvPr/>
          </p:nvSpPr>
          <p:spPr>
            <a:xfrm>
              <a:off x="5953" y="1495"/>
              <a:ext cx="7370" cy="2268"/>
            </a:xfrm>
            <a:prstGeom prst="rect">
              <a:avLst/>
            </a:prstGeom>
            <a:solidFill>
              <a:srgbClr val="E2F4F6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r>
                <a:rPr lang="zh-CN" altLang="en-US" sz="2000" b="1" dirty="0">
                  <a:solidFill>
                    <a:schemeClr val="hlin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葡萄胎排空后</a:t>
              </a:r>
              <a:r>
                <a:rPr lang="en-US" altLang="zh-CN" sz="2000" b="1" dirty="0">
                  <a:solidFill>
                    <a:schemeClr val="hlin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9</a:t>
              </a:r>
              <a:r>
                <a:rPr lang="zh-CN" altLang="en-US" sz="2000" b="1" dirty="0">
                  <a:solidFill>
                    <a:schemeClr val="hlin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周以上，或流产、足月产、异位妊娠</a:t>
              </a:r>
              <a:r>
                <a:rPr lang="en-US" altLang="zh-CN" sz="2000" b="1" dirty="0">
                  <a:solidFill>
                    <a:schemeClr val="hlin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4</a:t>
              </a:r>
              <a:r>
                <a:rPr lang="zh-CN" altLang="en-US" sz="2000" b="1" dirty="0">
                  <a:solidFill>
                    <a:schemeClr val="hlin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周以上，血、尿</a:t>
              </a:r>
              <a:r>
                <a:rPr lang="en-US" altLang="zh-CN" sz="2000" b="1" dirty="0">
                  <a:solidFill>
                    <a:schemeClr val="hlin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HCG</a:t>
              </a:r>
              <a:r>
                <a:rPr lang="zh-CN" altLang="en-US" sz="2000" b="1" dirty="0">
                  <a:solidFill>
                    <a:schemeClr val="hlin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测定持续高水平或一度下降后有升高，排除妊娠物残留或再次妊娠，结合临床表现，可诊断为妊娠滋养细胞肿瘤。</a:t>
              </a:r>
              <a:endParaRPr lang="zh-CN" altLang="en-US" sz="20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0963" name="矩形 179207"/>
          <p:cNvSpPr/>
          <p:nvPr/>
        </p:nvSpPr>
        <p:spPr>
          <a:xfrm>
            <a:off x="755650" y="1412875"/>
            <a:ext cx="10587355" cy="3295015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（五）处理要点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endParaRPr lang="zh-CN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以化疗为主，手术和放疗为辅。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年轻有生育要求者尽可能不切子宫，如必须切子宫者仍可保留正常卵巢。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手术前先化疗，待病情基本控制后再手术，对有肝、脑转移的病人，除上述治疗外，可加用放射治疗。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6532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护理诊断和护理目标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1988" name="矩形 180231"/>
          <p:cNvSpPr/>
          <p:nvPr/>
        </p:nvSpPr>
        <p:spPr>
          <a:xfrm>
            <a:off x="1059180" y="1485900"/>
            <a:ext cx="10163810" cy="1943100"/>
          </a:xfrm>
          <a:prstGeom prst="rect">
            <a:avLst/>
          </a:prstGeom>
          <a:solidFill>
            <a:srgbClr val="E2F4F6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 fontAlgn="auto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1.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恐惧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与担心疾病的预后及接受化疗有关。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 fontAlgn="auto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潜在并发症：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肺转移、阴道转移、转移灶破溃大出血、脑转移。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 fontAlgn="auto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活动无耐力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与转移灶症状及化疗副作用有关。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3012" name="矩形 181256"/>
          <p:cNvSpPr/>
          <p:nvPr/>
        </p:nvSpPr>
        <p:spPr>
          <a:xfrm>
            <a:off x="1059180" y="3848100"/>
            <a:ext cx="10164445" cy="2160905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571500" indent="-5715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1.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病人恐惧感减轻或消失。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571500" indent="-5715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病人不发生并发症或并发症得到及时发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571500" indent="-5715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现和正确处理。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571500" indent="-5715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病人活动耐力增加，能参与适当的活动。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4037" name="矩形 182281"/>
          <p:cNvSpPr/>
          <p:nvPr/>
        </p:nvSpPr>
        <p:spPr>
          <a:xfrm>
            <a:off x="920750" y="1155700"/>
            <a:ext cx="10204450" cy="529082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心理护理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）评估病人及家属对疾病的心理反应、耐心解释病人提出的问题和疑虑。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）向病人及家属介绍有关的化疗药物及护理措施。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）告诉他们滋养细胞肿瘤是目前化疗效果最好的疾病。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严密观察病情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dirty="0">
                <a:latin typeface="Arial" panose="020B0604020202020204" pitchFamily="34" charset="0"/>
                <a:sym typeface="+mn-ea"/>
              </a:rPr>
              <a:t>   </a:t>
            </a: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严密观察病人阴道流血、腹痛及有无转移灶症状出现。记录出血量，对于出血多者还应密切观察病人的血压、脉搏、呼吸，并配合医生做好抢救工作，及时做好手术准备；发现有转移灶症状者立即通知医生并配合处理。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6083" name="矩形 183304"/>
          <p:cNvSpPr/>
          <p:nvPr/>
        </p:nvSpPr>
        <p:spPr>
          <a:xfrm>
            <a:off x="1114425" y="1143000"/>
            <a:ext cx="10048875" cy="486854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做好治疗配合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化疗者按照化疗来护理，手术者按照手术来护理。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  <a:sym typeface="+mn-ea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4.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有转移灶者，做好相应护理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）阴道转移病人的护理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dirty="0">
                <a:solidFill>
                  <a:srgbClr val="FF0000"/>
                </a:solidFill>
                <a:latin typeface="Garamond" panose="02020404030301010803" pitchFamily="18" charset="0"/>
                <a:sym typeface="+mn-ea"/>
              </a:rPr>
              <a:t> 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）尽量卧床休息，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禁止不必要的阴道检查，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密切观察阴道有无破溃出血和生命体征，配血备用并准备好各种抢救物品。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）若发生破溃大出血，应立即通知医生并配合抢救，用纱垫或长沙布条填塞阴道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压迫止血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，预防感染，填塞的纱条须于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24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～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48h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内取出。</a:t>
            </a:r>
            <a:endParaRPr lang="zh-CN" altLang="en-US" sz="2800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68115" y="972185"/>
            <a:ext cx="5141595" cy="992505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任务一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葡萄胎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68115" y="2835275"/>
            <a:ext cx="5141595" cy="1105535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任务二</a:t>
              </a:r>
              <a:r>
                <a:rPr lang="en-US" altLang="zh-CN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 </a:t>
              </a:r>
              <a:endParaRPr lang="en-US" altLang="zh-CN" sz="1800" dirty="0" smtClean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妊娠滋养细胞肿瘤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68115" y="4829810"/>
            <a:ext cx="5141595" cy="92583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任务三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妇产科化疗患者的护理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8131" name="矩形 185351"/>
          <p:cNvSpPr/>
          <p:nvPr/>
        </p:nvSpPr>
        <p:spPr>
          <a:xfrm>
            <a:off x="971550" y="981075"/>
            <a:ext cx="10320020" cy="398716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fontAlgn="auto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）肺转移病人的护理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 fontAlgn="auto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1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）卧床休息，有呼吸困难者采取半卧位并吸氧，按医嘱给予镇静剂和化疗药物。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 fontAlgn="auto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 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2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）若出现大咯血，立即让病人取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头低患侧卧位并保持呼吸道通畅，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轻拍背部，排出积血。同时迅速通知医生，配合医生进行抗休克治疗。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342900" indent="-342900" fontAlgn="auto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）脑转移病人的护理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 1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尽量卧床休息，起床时应有人陪伴，以防瘤栓期的一过性脑缺血症状突然跌倒。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 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2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）观察颅内压增高的症状，发现异常立即通知医生；记录出入水量，严格控制补液总量和速度，以防颅内压增高。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 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3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）遵医嘱给予止血剂、脱水剂、吸氧等，并采取必要的措施预防抽搐及昏迷状态下的并发症。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 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4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）做好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HCG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测定、腰穿等项目检查配合。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 fontAlgn="auto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0178" name="Text Box 8"/>
          <p:cNvSpPr txBox="1"/>
          <p:nvPr/>
        </p:nvSpPr>
        <p:spPr>
          <a:xfrm>
            <a:off x="1038225" y="1129030"/>
            <a:ext cx="4073525" cy="26479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  <a:buClr>
                <a:schemeClr val="accent2"/>
              </a:buClr>
              <a:buSzPct val="120000"/>
              <a:buFont typeface="Wingdings" panose="05000000000000000000" pitchFamily="2" charset="2"/>
              <a:buChar char="§"/>
            </a:pPr>
            <a:r>
              <a:rPr lang="zh-CN" altLang="en-US" sz="2400" dirty="0">
                <a:latin typeface="Arial" panose="020B0604020202020204" pitchFamily="34" charset="0"/>
              </a:rPr>
              <a:t>肺转移</a:t>
            </a:r>
            <a:endParaRPr lang="zh-CN" altLang="en-US" sz="2400" dirty="0">
              <a:latin typeface="Arial" panose="020B0604020202020204" pitchFamily="34" charset="0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chemeClr val="hlink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休息，吸氧：减少消耗</a:t>
            </a:r>
            <a:endParaRPr lang="zh-CN" altLang="en-US" sz="2400" dirty="0">
              <a:solidFill>
                <a:schemeClr val="hlink"/>
              </a:solidFill>
              <a:latin typeface="Arial" panose="020B0604020202020204" pitchFamily="34" charset="0"/>
              <a:sym typeface="Symbol" panose="05050102010706020507" pitchFamily="18" charset="2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chemeClr val="hlink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用药：镇静、化疗</a:t>
            </a:r>
            <a:endParaRPr lang="zh-CN" altLang="en-US" sz="2400" dirty="0">
              <a:solidFill>
                <a:schemeClr val="hlink"/>
              </a:solidFill>
              <a:latin typeface="Arial" panose="020B0604020202020204" pitchFamily="34" charset="0"/>
              <a:sym typeface="Symbol" panose="05050102010706020507" pitchFamily="18" charset="2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chemeClr val="hlink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对症护理：咯血者取头低患侧卧位</a:t>
            </a:r>
            <a:endParaRPr lang="zh-CN" altLang="en-US" sz="2400" dirty="0">
              <a:solidFill>
                <a:schemeClr val="hlink"/>
              </a:solidFill>
              <a:latin typeface="Arial" panose="020B0604020202020204" pitchFamily="34" charset="0"/>
              <a:sym typeface="Symbol" panose="05050102010706020507" pitchFamily="18" charset="2"/>
            </a:endParaRPr>
          </a:p>
        </p:txBody>
      </p:sp>
      <p:sp>
        <p:nvSpPr>
          <p:cNvPr id="50179" name="Text Box 8"/>
          <p:cNvSpPr txBox="1"/>
          <p:nvPr/>
        </p:nvSpPr>
        <p:spPr>
          <a:xfrm>
            <a:off x="6665595" y="1129030"/>
            <a:ext cx="4343400" cy="26746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  <a:buClr>
                <a:schemeClr val="accent2"/>
              </a:buClr>
              <a:buSzPct val="120000"/>
              <a:buFont typeface="Wingdings" panose="05000000000000000000" pitchFamily="2" charset="2"/>
              <a:buChar char="§"/>
            </a:pPr>
            <a:r>
              <a:rPr lang="zh-CN" altLang="en-US" sz="2400" dirty="0">
                <a:latin typeface="Arial" panose="020B0604020202020204" pitchFamily="34" charset="0"/>
              </a:rPr>
              <a:t>阴道转移</a:t>
            </a:r>
            <a:endParaRPr lang="zh-CN" altLang="en-US" sz="2400" dirty="0">
              <a:latin typeface="Arial" panose="020B0604020202020204" pitchFamily="34" charset="0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chemeClr val="hlink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卧床休息，减少局部刺激</a:t>
            </a:r>
            <a:endParaRPr lang="zh-CN" altLang="en-US" sz="2400" dirty="0">
              <a:solidFill>
                <a:schemeClr val="hlink"/>
              </a:solidFill>
              <a:latin typeface="Arial" panose="020B0604020202020204" pitchFamily="34" charset="0"/>
              <a:sym typeface="Symbol" panose="05050102010706020507" pitchFamily="18" charset="2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chemeClr val="hlink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配血备用</a:t>
            </a:r>
            <a:endParaRPr lang="zh-CN" altLang="en-US" sz="2400" dirty="0">
              <a:solidFill>
                <a:schemeClr val="hlink"/>
              </a:solidFill>
              <a:latin typeface="Arial" panose="020B0604020202020204" pitchFamily="34" charset="0"/>
              <a:sym typeface="Symbol" panose="05050102010706020507" pitchFamily="18" charset="2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chemeClr val="hlink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大出血时，取长纱布条压迫</a:t>
            </a:r>
            <a:endParaRPr lang="zh-CN" altLang="en-US" sz="2400" dirty="0">
              <a:solidFill>
                <a:schemeClr val="hlink"/>
              </a:solidFill>
              <a:latin typeface="Arial" panose="020B0604020202020204" pitchFamily="34" charset="0"/>
              <a:sym typeface="Symbol" panose="05050102010706020507" pitchFamily="18" charset="2"/>
            </a:endParaRPr>
          </a:p>
        </p:txBody>
      </p:sp>
      <p:sp>
        <p:nvSpPr>
          <p:cNvPr id="50180" name="Text Box 8"/>
          <p:cNvSpPr txBox="1"/>
          <p:nvPr/>
        </p:nvSpPr>
        <p:spPr>
          <a:xfrm>
            <a:off x="1038225" y="4027805"/>
            <a:ext cx="9970770" cy="226885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  <a:buClr>
                <a:schemeClr val="accent2"/>
              </a:buClr>
              <a:buSzPct val="120000"/>
              <a:buFont typeface="Wingdings" panose="05000000000000000000" pitchFamily="2" charset="2"/>
              <a:buChar char="§"/>
            </a:pPr>
            <a:r>
              <a:rPr lang="zh-CN" altLang="en-US" sz="2400" dirty="0">
                <a:latin typeface="Arial" panose="020B0604020202020204" pitchFamily="34" charset="0"/>
              </a:rPr>
              <a:t>脑转移</a:t>
            </a:r>
            <a:endParaRPr lang="zh-CN" altLang="en-US" sz="2400" dirty="0">
              <a:latin typeface="Arial" panose="020B0604020202020204" pitchFamily="34" charset="0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chemeClr val="hlink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卧床休息，严密观察</a:t>
            </a:r>
            <a:endParaRPr lang="zh-CN" altLang="en-US" sz="2400" dirty="0">
              <a:solidFill>
                <a:schemeClr val="hlink"/>
              </a:solidFill>
              <a:latin typeface="Arial" panose="020B0604020202020204" pitchFamily="34" charset="0"/>
              <a:sym typeface="Symbol" panose="05050102010706020507" pitchFamily="18" charset="2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chemeClr val="hlink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配合治疗：用药、检查预防并发症：跌倒、压疮等</a:t>
            </a:r>
            <a:endParaRPr lang="zh-CN" altLang="en-US" sz="2400" dirty="0">
              <a:solidFill>
                <a:schemeClr val="hlink"/>
              </a:solidFill>
              <a:latin typeface="Arial" panose="020B0604020202020204" pitchFamily="34" charset="0"/>
              <a:sym typeface="Symbol" panose="05050102010706020507" pitchFamily="18" charset="2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chemeClr val="hlink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昏迷、偏瘫病人的护理</a:t>
            </a:r>
            <a:endParaRPr lang="zh-CN" altLang="en-US" sz="2400" dirty="0">
              <a:solidFill>
                <a:schemeClr val="hlink"/>
              </a:solidFill>
              <a:latin typeface="Arial" panose="020B0604020202020204" pitchFamily="34" charset="0"/>
              <a:sym typeface="Symbol" panose="05050102010706020507" pitchFamily="18" charset="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69456" y="1143000"/>
            <a:ext cx="10179334" cy="2070100"/>
            <a:chOff x="1077" y="1800"/>
            <a:chExt cx="12360" cy="3260"/>
          </a:xfrm>
        </p:grpSpPr>
        <p:sp>
          <p:nvSpPr>
            <p:cNvPr id="51203" name="矩形 183304"/>
            <p:cNvSpPr/>
            <p:nvPr/>
          </p:nvSpPr>
          <p:spPr>
            <a:xfrm>
              <a:off x="1755" y="1800"/>
              <a:ext cx="4538" cy="993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5.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健康教育</a:t>
              </a:r>
              <a:endPara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51204" name="矩形 183305"/>
            <p:cNvSpPr/>
            <p:nvPr/>
          </p:nvSpPr>
          <p:spPr>
            <a:xfrm>
              <a:off x="1077" y="2905"/>
              <a:ext cx="12360" cy="2155"/>
            </a:xfrm>
            <a:prstGeom prst="rect">
              <a:avLst/>
            </a:prstGeom>
            <a:solidFill>
              <a:srgbClr val="E2F4F6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marL="342900" indent="-342900">
                <a:lnSpc>
                  <a:spcPct val="110000"/>
                </a:lnSpc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      鼓励病人进食，推荐高蛋白、高维生素、高热量、易</a:t>
              </a:r>
              <a:endParaRPr lang="en-US" altLang="zh-CN" sz="24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  <a:p>
              <a:pPr marL="342900" indent="-342900">
                <a:lnSpc>
                  <a:spcPct val="110000"/>
                </a:lnSpc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消化的食物。注意休息。注意卫生。加强随访。避孕指导。化疗停止大于或等于</a:t>
              </a:r>
              <a:r>
                <a:rPr lang="en-US" altLang="zh-CN" sz="2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12</a:t>
              </a: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个月方可妊娠。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任务三</a:t>
            </a:r>
            <a:endParaRPr lang="zh-CN" altLang="en-US" sz="54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妇产科化疗病人的护理</a:t>
            </a:r>
            <a:endParaRPr lang="zh-CN" altLang="en-US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0205" y="2641600"/>
            <a:ext cx="8935720" cy="1026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noAutofit/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化疗治疗恶性肿瘤已取得了肯定胡疗效。滋养细胞疾病是所有肿瘤中对化疗最敏感的一种。</a:t>
            </a:r>
            <a:endParaRPr kumimoji="0" lang="zh-CN" altLang="en-US" sz="2800" kern="1200" cap="none" spc="0" normalizeH="0" baseline="0" noProof="0" dirty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4622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化疗药物的常见毒副作用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405" y="1312545"/>
            <a:ext cx="10323195" cy="48990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800" b="1" kern="1200" cap="none" spc="0" normalizeH="0" baseline="0" noProof="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化疗药物的常见毒副作用</a:t>
            </a:r>
            <a:r>
              <a:rPr kumimoji="0" lang="en-US" altLang="zh-CN" sz="2800" b="1" kern="1200" cap="none" spc="0" normalizeH="0" baseline="0" noProof="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】</a:t>
            </a:r>
            <a:endParaRPr kumimoji="0" lang="en-US" altLang="zh-CN" sz="2800" b="1" kern="1200" cap="none" spc="0" normalizeH="0" baseline="0" noProof="0" dirty="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8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骨髓移植    </a:t>
            </a:r>
            <a:r>
              <a:rPr kumimoji="0" lang="zh-CN" altLang="en-US" sz="2800" kern="1200" cap="none" spc="0" normalizeH="0" baseline="0" noProof="0" dirty="0" smtClean="0">
                <a:latin typeface="+mn-ea"/>
                <a:ea typeface="+mn-ea"/>
                <a:cs typeface="+mn-cs"/>
              </a:rPr>
              <a:t>外周白细胞和血小板计数减少。</a:t>
            </a:r>
            <a:endParaRPr kumimoji="0" lang="en-US" altLang="zh-CN" sz="2800" kern="1200" cap="none" spc="0" normalizeH="0" baseline="0" noProof="0" dirty="0" smtClean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28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消化系统损害    </a:t>
            </a:r>
            <a:r>
              <a:rPr kumimoji="0" lang="zh-CN" altLang="en-US" sz="2800" kern="1200" cap="none" spc="0" normalizeH="0" baseline="0" noProof="0" dirty="0" smtClean="0">
                <a:latin typeface="+mn-ea"/>
                <a:ea typeface="+mn-ea"/>
                <a:cs typeface="+mn-cs"/>
              </a:rPr>
              <a:t>恶心、呕吐、腹泻、口腔溃疡</a:t>
            </a:r>
            <a:endParaRPr kumimoji="0" lang="en-US" altLang="zh-CN" sz="2800" kern="1200" cap="none" spc="0" normalizeH="0" baseline="0" noProof="0" dirty="0" smtClean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3.</a:t>
            </a:r>
            <a:r>
              <a:rPr kumimoji="0" lang="zh-CN" altLang="en-US" sz="28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神经系统损害    </a:t>
            </a:r>
            <a:r>
              <a:rPr kumimoji="0" lang="zh-CN" altLang="en-US" sz="2800" kern="1200" cap="none" spc="0" normalizeH="0" baseline="0" noProof="0" dirty="0" smtClean="0">
                <a:latin typeface="+mn-ea"/>
                <a:ea typeface="+mn-ea"/>
                <a:cs typeface="+mn-cs"/>
              </a:rPr>
              <a:t>趾端麻木、复视</a:t>
            </a:r>
            <a:endParaRPr kumimoji="0" lang="en-US" altLang="zh-CN" sz="2800" kern="1200" cap="none" spc="0" normalizeH="0" baseline="0" noProof="0" dirty="0" smtClean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4.</a:t>
            </a:r>
            <a:r>
              <a:rPr kumimoji="0" lang="zh-CN" altLang="en-US" sz="28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药物中毒性肝炎   </a:t>
            </a:r>
            <a:r>
              <a:rPr kumimoji="0" lang="zh-CN" altLang="en-US" sz="2800" kern="1200" cap="none" spc="0" normalizeH="0" baseline="0" noProof="0" dirty="0" smtClean="0">
                <a:latin typeface="+mn-ea"/>
                <a:ea typeface="+mn-ea"/>
                <a:cs typeface="+mn-cs"/>
              </a:rPr>
              <a:t> 血转氨酶值升高</a:t>
            </a:r>
            <a:endParaRPr kumimoji="0" lang="en-US" altLang="zh-CN" sz="2800" kern="1200" cap="none" spc="0" normalizeH="0" baseline="0" noProof="0" dirty="0" smtClean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5.</a:t>
            </a:r>
            <a:r>
              <a:rPr kumimoji="0" lang="zh-CN" altLang="en-US" sz="28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泌尿系统损害    </a:t>
            </a:r>
            <a:r>
              <a:rPr kumimoji="0" lang="zh-CN" altLang="en-US" sz="2800" kern="1200" cap="none" spc="0" normalizeH="0" baseline="0" noProof="0" dirty="0" smtClean="0">
                <a:latin typeface="+mn-ea"/>
                <a:ea typeface="+mn-ea"/>
                <a:cs typeface="+mn-cs"/>
              </a:rPr>
              <a:t>膀胱肾脏损害</a:t>
            </a:r>
            <a:endParaRPr kumimoji="0" lang="en-US" altLang="zh-CN" sz="2800" kern="1200" cap="none" spc="0" normalizeH="0" baseline="0" noProof="0" dirty="0" smtClean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6.</a:t>
            </a:r>
            <a:r>
              <a:rPr kumimoji="0" lang="zh-CN" altLang="en-US" sz="28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皮疹和脱发     </a:t>
            </a:r>
            <a:r>
              <a:rPr kumimoji="0" lang="zh-CN" altLang="en-US" sz="2800" kern="1200" cap="none" spc="0" normalizeH="0" baseline="0" noProof="0" dirty="0" smtClean="0">
                <a:latin typeface="+mn-ea"/>
                <a:ea typeface="+mn-ea"/>
                <a:cs typeface="+mn-cs"/>
              </a:rPr>
              <a:t>剥脱性皮炎、脱发</a:t>
            </a:r>
            <a:endParaRPr kumimoji="0" lang="zh-CN" altLang="en-US" sz="2800" kern="1200" cap="none" spc="0" normalizeH="0" baseline="0" noProof="0" dirty="0" smtClean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4274" name="TextBox 1"/>
          <p:cNvSpPr txBox="1"/>
          <p:nvPr/>
        </p:nvSpPr>
        <p:spPr>
          <a:xfrm>
            <a:off x="922020" y="1484630"/>
            <a:ext cx="10063480" cy="41878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【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护理评估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】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健康史    </a:t>
            </a:r>
            <a:r>
              <a:rPr lang="zh-CN" altLang="en-US" sz="3200" dirty="0">
                <a:latin typeface="Arial" panose="020B0604020202020204" pitchFamily="34" charset="0"/>
              </a:rPr>
              <a:t>既往用药史，尤其是化疗史，接受化疗的疗效、副反应、目前病情。</a:t>
            </a:r>
            <a:endParaRPr lang="en-US" altLang="zh-CN" sz="3200" dirty="0">
              <a:latin typeface="Arial" panose="020B0604020202020204" pitchFamily="34" charset="0"/>
            </a:endParaRPr>
          </a:p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身心评估      </a:t>
            </a:r>
            <a:r>
              <a:rPr lang="zh-CN" altLang="en-US" sz="3200" dirty="0">
                <a:latin typeface="Arial" panose="020B0604020202020204" pitchFamily="34" charset="0"/>
              </a:rPr>
              <a:t>生命体征、体重、生活规律、心理状况等。    </a:t>
            </a:r>
            <a:endParaRPr lang="en-US" altLang="zh-CN" sz="3200" dirty="0">
              <a:latin typeface="Arial" panose="020B0604020202020204" pitchFamily="34" charset="0"/>
            </a:endParaRPr>
          </a:p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辅助检查      </a:t>
            </a:r>
            <a:r>
              <a:rPr lang="zh-CN" altLang="en-US" sz="3200" dirty="0">
                <a:latin typeface="Arial" panose="020B0604020202020204" pitchFamily="34" charset="0"/>
              </a:rPr>
              <a:t>血常规、尿常规、肝肾功能等。若白细胞低于</a:t>
            </a:r>
            <a:r>
              <a:rPr lang="en-US" altLang="zh-CN" sz="3200" dirty="0">
                <a:latin typeface="Arial" panose="020B0604020202020204" pitchFamily="34" charset="0"/>
              </a:rPr>
              <a:t>4.0</a:t>
            </a:r>
            <a:r>
              <a:rPr lang="zh-CN" altLang="en-US" sz="3200" dirty="0">
                <a:latin typeface="Arial" panose="020B0604020202020204" pitchFamily="34" charset="0"/>
              </a:rPr>
              <a:t>乘</a:t>
            </a:r>
            <a:r>
              <a:rPr lang="en-US" altLang="zh-CN" sz="3200" dirty="0">
                <a:latin typeface="Arial" panose="020B0604020202020204" pitchFamily="34" charset="0"/>
              </a:rPr>
              <a:t>10</a:t>
            </a:r>
            <a:r>
              <a:rPr lang="en-US" altLang="zh-CN" sz="3200" baseline="30000" dirty="0">
                <a:latin typeface="Arial" panose="020B0604020202020204" pitchFamily="34" charset="0"/>
              </a:rPr>
              <a:t>9 </a:t>
            </a:r>
            <a:r>
              <a:rPr lang="en-US" altLang="zh-CN" sz="3200" dirty="0">
                <a:latin typeface="Arial" panose="020B0604020202020204" pitchFamily="34" charset="0"/>
              </a:rPr>
              <a:t> /L,</a:t>
            </a:r>
            <a:r>
              <a:rPr lang="zh-CN" altLang="en-US" sz="3200" dirty="0">
                <a:latin typeface="Arial" panose="020B0604020202020204" pitchFamily="34" charset="0"/>
              </a:rPr>
              <a:t>血小板低于</a:t>
            </a:r>
            <a:r>
              <a:rPr lang="en-US" altLang="zh-CN" sz="3200" dirty="0">
                <a:latin typeface="Arial" panose="020B0604020202020204" pitchFamily="34" charset="0"/>
              </a:rPr>
              <a:t>50</a:t>
            </a:r>
            <a:r>
              <a:rPr lang="zh-CN" altLang="en-US" sz="3200" dirty="0">
                <a:latin typeface="Arial" panose="020B0604020202020204" pitchFamily="34" charset="0"/>
              </a:rPr>
              <a:t>乘</a:t>
            </a:r>
            <a:r>
              <a:rPr lang="en-US" altLang="zh-CN" sz="3200" dirty="0">
                <a:latin typeface="Arial" panose="020B0604020202020204" pitchFamily="34" charset="0"/>
              </a:rPr>
              <a:t>10</a:t>
            </a:r>
            <a:r>
              <a:rPr lang="en-US" altLang="zh-CN" sz="3200" baseline="30000" dirty="0">
                <a:latin typeface="Arial" panose="020B0604020202020204" pitchFamily="34" charset="0"/>
              </a:rPr>
              <a:t>9 </a:t>
            </a:r>
            <a:r>
              <a:rPr lang="en-US" altLang="zh-CN" sz="3200" dirty="0">
                <a:latin typeface="Arial" panose="020B0604020202020204" pitchFamily="34" charset="0"/>
              </a:rPr>
              <a:t> /L,</a:t>
            </a:r>
            <a:r>
              <a:rPr lang="zh-CN" altLang="en-US" sz="3200" dirty="0">
                <a:latin typeface="Arial" panose="020B0604020202020204" pitchFamily="34" charset="0"/>
              </a:rPr>
              <a:t>者不能用药；病人在用药过程中白细胞低于</a:t>
            </a:r>
            <a:r>
              <a:rPr lang="en-US" altLang="zh-CN" sz="3200" dirty="0">
                <a:latin typeface="Arial" panose="020B0604020202020204" pitchFamily="34" charset="0"/>
              </a:rPr>
              <a:t>3.0</a:t>
            </a:r>
            <a:r>
              <a:rPr lang="zh-CN" altLang="en-US" sz="3200" dirty="0">
                <a:latin typeface="Arial" panose="020B0604020202020204" pitchFamily="34" charset="0"/>
              </a:rPr>
              <a:t>乘</a:t>
            </a:r>
            <a:r>
              <a:rPr lang="en-US" altLang="zh-CN" sz="3200" dirty="0">
                <a:latin typeface="Arial" panose="020B0604020202020204" pitchFamily="34" charset="0"/>
              </a:rPr>
              <a:t>10</a:t>
            </a:r>
            <a:r>
              <a:rPr lang="en-US" altLang="zh-CN" sz="3200" baseline="30000" dirty="0">
                <a:latin typeface="Arial" panose="020B0604020202020204" pitchFamily="34" charset="0"/>
              </a:rPr>
              <a:t>9 </a:t>
            </a:r>
            <a:r>
              <a:rPr lang="en-US" altLang="zh-CN" sz="3200" dirty="0">
                <a:latin typeface="Arial" panose="020B0604020202020204" pitchFamily="34" charset="0"/>
              </a:rPr>
              <a:t> /L</a:t>
            </a:r>
            <a:r>
              <a:rPr lang="zh-CN" altLang="en-US" sz="3200" dirty="0">
                <a:latin typeface="Arial" panose="020B0604020202020204" pitchFamily="34" charset="0"/>
              </a:rPr>
              <a:t>需考虑停药；用药后一周继续监测各项化验指标，如有异常及时处理。</a:t>
            </a:r>
            <a:endParaRPr lang="zh-CN" altLang="en-US" sz="3200" baseline="30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76834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5300" name="矩形 187400"/>
          <p:cNvSpPr/>
          <p:nvPr/>
        </p:nvSpPr>
        <p:spPr>
          <a:xfrm>
            <a:off x="1118235" y="1312545"/>
            <a:ext cx="9928860" cy="211645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心理护理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关心病人、提供信息、增强信心、克服困难。</a:t>
            </a:r>
            <a:endParaRPr lang="en-US" altLang="zh-CN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健康教育    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讲解化疗护理的常识；教会病人化疗时的自我护理</a:t>
            </a:r>
            <a:endParaRPr lang="en-US" altLang="zh-CN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6324" name="矩形 187400"/>
          <p:cNvSpPr/>
          <p:nvPr/>
        </p:nvSpPr>
        <p:spPr>
          <a:xfrm>
            <a:off x="1118235" y="3666490"/>
            <a:ext cx="9928860" cy="277939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用药护理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准确测量并记录体重；正确使用药物；合理使用静脉。</a:t>
            </a:r>
            <a:endParaRPr lang="en-US" altLang="zh-CN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病情观察   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巡视病人，观察有无感染征象，观察毒副作用表现。</a:t>
            </a:r>
            <a:endParaRPr lang="en-US" altLang="zh-CN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7347" name="矩形 193542"/>
          <p:cNvSpPr/>
          <p:nvPr/>
        </p:nvSpPr>
        <p:spPr>
          <a:xfrm>
            <a:off x="900430" y="1195705"/>
            <a:ext cx="10274300" cy="506095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5.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药物毒副反应护理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）口腔护理、止吐护理：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合理安排用药时间、分散注意力，减少呕吐。指导病人进食，按医嘱给予镇静、止吐药物及静脉补液；加强化疗病人的口腔护理，饭后、睡前用软毛刷刷牙或用温盐水漱口，溃疡处涂甲紫或冰硼散。</a:t>
            </a:r>
            <a:endParaRPr lang="zh-CN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）骨髓抑制的护理：白细胞降至</a:t>
            </a:r>
            <a:r>
              <a:rPr lang="en-US" altLang="zh-CN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3.0×10</a:t>
            </a:r>
            <a:r>
              <a:rPr lang="en-US" altLang="zh-CN" sz="2800" baseline="30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9</a:t>
            </a:r>
            <a:r>
              <a:rPr lang="en-US" altLang="zh-CN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/L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以下，应提醒医生停药，对于白细胞低于</a:t>
            </a:r>
            <a:r>
              <a:rPr lang="en-US" altLang="zh-CN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1.0×10</a:t>
            </a:r>
            <a:r>
              <a:rPr lang="en-US" altLang="zh-CN" sz="2800" baseline="30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9</a:t>
            </a:r>
            <a:r>
              <a:rPr lang="en-US" altLang="zh-CN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/L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正常的病人要采取预防感染的措施，严格无菌操作。</a:t>
            </a:r>
            <a:endParaRPr lang="zh-CN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3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）动脉化疗并发症的护理   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  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动脉灌注化疗后可出现穿刺局部血肿甚至大出血。术后注意穿刺点有无出血，用沙袋压迫穿刺部位</a:t>
            </a:r>
            <a:r>
              <a:rPr lang="en-US" altLang="zh-CN" sz="2800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6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小时，穿刺肢体制动</a:t>
            </a:r>
            <a:r>
              <a:rPr lang="en-US" altLang="zh-CN" sz="2800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8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小时，卧床</a:t>
            </a:r>
            <a:r>
              <a:rPr lang="en-US" altLang="zh-CN" sz="2800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24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小时。</a:t>
            </a:r>
            <a:endParaRPr lang="zh-CN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知识目标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852170" y="4000500"/>
            <a:ext cx="2966720" cy="17519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掌握妊娠滋养细胞疾病、葡萄胎、妊娠滋养细胞肿瘤的概念。熟悉葡萄胎、侵蚀性葡萄胎及绒毛膜癌的病理及临床表现。</a:t>
            </a:r>
            <a:endParaRPr lang="zh-CN" altLang="en-US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4954270" y="4088765"/>
            <a:ext cx="2655570" cy="20840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能为葡萄胎术后病人介绍随访计划及内容。能运用所学知识为妊娠滋养细胞肿瘤病人制定护理计划、提供护理措施并进行有效地健康宣教。</a:t>
            </a:r>
            <a:endParaRPr lang="zh-CN" altLang="en-US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618105" cy="20840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具有较强的责任心和较好的沟通能力，可为病人进行有效的心理疏导。</a:t>
            </a:r>
            <a:endParaRPr lang="zh-CN" altLang="en-US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对待病人耐心细致，在工作中能够做到病人防护和自我防护。</a:t>
            </a:r>
            <a:endParaRPr lang="zh-CN" altLang="en-US" dirty="0" smtClean="0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葡萄胎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疾病概要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9460" name="文本框 152584"/>
          <p:cNvSpPr txBox="1"/>
          <p:nvPr/>
        </p:nvSpPr>
        <p:spPr>
          <a:xfrm>
            <a:off x="827405" y="1319530"/>
            <a:ext cx="10536555" cy="467741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r>
              <a:rPr lang="en-US" altLang="zh-CN" sz="3200" b="1" dirty="0">
                <a:latin typeface="Tahoma" panose="020B0604030504040204" pitchFamily="34" charset="0"/>
              </a:rPr>
              <a:t>      </a:t>
            </a:r>
            <a:r>
              <a:rPr lang="zh-CN" altLang="en-US" sz="3200" b="1" dirty="0">
                <a:latin typeface="Tahoma" panose="020B0604030504040204" pitchFamily="34" charset="0"/>
                <a:ea typeface="楷体_GB2312" panose="02010609030101010101" pitchFamily="49" charset="-122"/>
              </a:rPr>
              <a:t>葡萄胎是妊娠后胎盘绒毛滋养细胞增生、间质水肿变性，形成大小不等的水泡、水泡间借蒂相连成串形成葡萄而得名，又称水泡状胎块。分为完全性葡萄胎和部分性葡萄胎。完全性葡萄胎表现为宫腔内充满水泡组织，无胎儿及附属物；部分性葡萄胎表现为有胚胎，胎盘绒毛部分水泡状变性，并有滋养细胞增生。</a:t>
            </a:r>
            <a:endParaRPr lang="zh-CN" altLang="en-US" sz="3200" b="1" dirty="0">
              <a:latin typeface="Tahoma" panose="020B0604030504040204" pitchFamily="34" charset="0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ahoma" panose="020B0604030504040204" pitchFamily="34" charset="0"/>
                <a:ea typeface="楷体_GB2312" panose="02010609030101010101" pitchFamily="49" charset="-122"/>
              </a:rPr>
              <a:t>     </a:t>
            </a:r>
            <a:r>
              <a:rPr lang="zh-CN" altLang="en-US" sz="32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葡萄胎的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发病原因尚不清楚。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目前认为可能与年龄、营养不良、病毒感染、种族地域、卵巢功能失调、细胞遗传异常及免疫功能等因素有关。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疾病概要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30" name="文本框 153613"/>
          <p:cNvSpPr txBox="1"/>
          <p:nvPr/>
        </p:nvSpPr>
        <p:spPr>
          <a:xfrm>
            <a:off x="1159193" y="2005013"/>
            <a:ext cx="4608512" cy="2452687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3D5D2B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Symbol" panose="05050102010706020507" pitchFamily="18" charset="2"/>
              </a:rPr>
              <a:t>病理特征</a:t>
            </a:r>
            <a:endParaRPr lang="zh-CN" altLang="en-US" sz="2800" b="1" dirty="0">
              <a:solidFill>
                <a:srgbClr val="3D5D2B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Symbol" panose="05050102010706020507" pitchFamily="18" charset="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Symbol" panose="05050102010706020507" pitchFamily="18" charset="2"/>
              </a:rPr>
              <a:t>1.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滋养细胞呈不同程度增生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绒毛间质水肿呈水泡样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间质血管减少或消失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027" name="图片 153611" descr="葡萄胎高倍镜"/>
          <p:cNvPicPr>
            <a:picLocks noChangeAspect="1"/>
          </p:cNvPicPr>
          <p:nvPr/>
        </p:nvPicPr>
        <p:blipFill>
          <a:blip r:embed="rId3"/>
          <a:srcRect l="25000" b="23396"/>
          <a:stretch>
            <a:fillRect/>
          </a:stretch>
        </p:blipFill>
        <p:spPr>
          <a:xfrm>
            <a:off x="6911658" y="938530"/>
            <a:ext cx="3095625" cy="29892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026" name="对象 153610"/>
          <p:cNvGraphicFramePr/>
          <p:nvPr/>
        </p:nvGraphicFramePr>
        <p:xfrm>
          <a:off x="6912610" y="3928110"/>
          <a:ext cx="3094990" cy="2517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4" imgW="6419850" imgH="4381500" progId="Paint.Picture">
                  <p:embed/>
                </p:oleObj>
              </mc:Choice>
              <mc:Fallback>
                <p:oleObj name="" r:id="rId4" imgW="6419850" imgH="4381500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5"/>
                      <a:srcRect r="19817"/>
                      <a:stretch>
                        <a:fillRect/>
                      </a:stretch>
                    </p:blipFill>
                    <p:spPr>
                      <a:xfrm>
                        <a:off x="6912610" y="3928110"/>
                        <a:ext cx="3094990" cy="25171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86485" y="1274445"/>
            <a:ext cx="10113645" cy="4622800"/>
            <a:chOff x="850" y="2793"/>
            <a:chExt cx="12588" cy="5782"/>
          </a:xfrm>
        </p:grpSpPr>
        <p:sp>
          <p:nvSpPr>
            <p:cNvPr id="20484" name="矩形 156678"/>
            <p:cNvSpPr/>
            <p:nvPr/>
          </p:nvSpPr>
          <p:spPr>
            <a:xfrm>
              <a:off x="1303" y="2793"/>
              <a:ext cx="12132" cy="18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1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（一）健康史</a:t>
              </a:r>
              <a:endPara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 询问滋养细胞疾病史，月经史，生育史，妊娠反应，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阴道流血，有无水泡状物排出。</a:t>
              </a:r>
              <a:endPara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0485" name="矩形 156679"/>
            <p:cNvSpPr/>
            <p:nvPr/>
          </p:nvSpPr>
          <p:spPr>
            <a:xfrm>
              <a:off x="1305" y="5175"/>
              <a:ext cx="4535" cy="793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zh-CN" altLang="en-US" sz="2800" b="1" dirty="0">
                  <a:solidFill>
                    <a:srgbClr val="FF0000"/>
                  </a:solidFill>
                  <a:latin typeface="Garamond" panose="02020404030301010803" pitchFamily="18" charset="0"/>
                </a:rPr>
                <a:t>（</a:t>
              </a:r>
              <a:r>
                <a:rPr lang="zh-CN" altLang="en-US" sz="2800" b="1" dirty="0">
                  <a:solidFill>
                    <a:srgbClr val="FF0000"/>
                  </a:solidFill>
                  <a:latin typeface="Garamond" panose="02020404030301010803" pitchFamily="18" charset="0"/>
                  <a:ea typeface="楷体_GB2312" panose="02010609030101010101" pitchFamily="49" charset="-122"/>
                </a:rPr>
                <a:t>二）身体状况</a:t>
              </a:r>
              <a:endPara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20486" name="文本框 156680"/>
            <p:cNvSpPr txBox="1"/>
            <p:nvPr/>
          </p:nvSpPr>
          <p:spPr>
            <a:xfrm>
              <a:off x="850" y="6155"/>
              <a:ext cx="12588" cy="576"/>
            </a:xfrm>
            <a:prstGeom prst="rect">
              <a:avLst/>
            </a:prstGeom>
            <a:noFill/>
            <a:ln w="9525" cap="flat" cmpd="sng">
              <a:solidFill>
                <a:srgbClr val="FFCC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tx2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注意评估病人的阴道流血情况、子宫大小和其他伴随症状。</a:t>
              </a:r>
              <a:endPara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20487" name="矩形 156681"/>
            <p:cNvSpPr/>
            <p:nvPr/>
          </p:nvSpPr>
          <p:spPr>
            <a:xfrm>
              <a:off x="1270" y="7100"/>
              <a:ext cx="11490" cy="1475"/>
            </a:xfrm>
            <a:prstGeom prst="rect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</a:pP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停经后不规则阴道流血  最常见症状，停经后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8-12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周，量多少不定，可能大出血。</a:t>
              </a:r>
              <a:endPara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42695" y="1127760"/>
            <a:ext cx="9766935" cy="4965065"/>
            <a:chOff x="908" y="988"/>
            <a:chExt cx="12642" cy="8607"/>
          </a:xfrm>
        </p:grpSpPr>
        <p:sp>
          <p:nvSpPr>
            <p:cNvPr id="19460" name="矩形 158724"/>
            <p:cNvSpPr/>
            <p:nvPr/>
          </p:nvSpPr>
          <p:spPr>
            <a:xfrm>
              <a:off x="908" y="988"/>
              <a:ext cx="6055" cy="1690"/>
            </a:xfrm>
            <a:prstGeom prst="rect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/>
              </a:pPr>
              <a:r>
                <a:rPr kumimoji="0" lang="zh-CN" altLang="en-US" sz="2800" b="1" i="0" u="none" strike="noStrike" kern="1200" cap="none" spc="0" normalizeH="0" baseline="0" noProof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_GB2312" panose="02010609030101010101" pitchFamily="49" charset="-122"/>
                  <a:ea typeface="楷体_GB2312" panose="02010609030101010101" pitchFamily="49" charset="-122"/>
                  <a:cs typeface="+mn-cs"/>
                </a:rPr>
                <a:t>子宫异常增大、柔软</a:t>
              </a:r>
              <a:endPara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_GB2312" panose="02010609030101010101" pitchFamily="49" charset="-122"/>
                  <a:ea typeface="楷体_GB2312" panose="02010609030101010101" pitchFamily="49" charset="-122"/>
                  <a:cs typeface="+mn-cs"/>
                </a:rPr>
                <a:t>   主要体征 </a:t>
              </a:r>
              <a:endPara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endParaRP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endParaRPr>
            </a:p>
          </p:txBody>
        </p:sp>
        <p:sp>
          <p:nvSpPr>
            <p:cNvPr id="2053" name="椭圆 158725" descr="图片111"/>
            <p:cNvSpPr/>
            <p:nvPr/>
          </p:nvSpPr>
          <p:spPr>
            <a:xfrm>
              <a:off x="908" y="3303"/>
              <a:ext cx="4650" cy="5670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pic>
          <p:nvPicPr>
            <p:cNvPr id="2054" name="图片 158726" descr="9周胚胎"/>
            <p:cNvPicPr>
              <a:picLocks noChangeAspect="1"/>
            </p:cNvPicPr>
            <p:nvPr/>
          </p:nvPicPr>
          <p:blipFill>
            <a:blip r:embed="rId4"/>
            <a:srcRect l="9177" r="6448" b="3853"/>
            <a:stretch>
              <a:fillRect/>
            </a:stretch>
          </p:blipFill>
          <p:spPr>
            <a:xfrm>
              <a:off x="7313" y="1320"/>
              <a:ext cx="2892" cy="3173"/>
            </a:xfrm>
            <a:prstGeom prst="rect">
              <a:avLst/>
            </a:prstGeom>
            <a:noFill/>
            <a:ln w="9525">
              <a:noFill/>
            </a:ln>
          </p:spPr>
        </p:pic>
        <p:graphicFrame>
          <p:nvGraphicFramePr>
            <p:cNvPr id="2050" name="对象 158728"/>
            <p:cNvGraphicFramePr/>
            <p:nvPr/>
          </p:nvGraphicFramePr>
          <p:xfrm>
            <a:off x="9923" y="5740"/>
            <a:ext cx="3627" cy="38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5" imgW="1400175" imgH="1685925" progId="Paint.Picture">
                    <p:embed/>
                  </p:oleObj>
                </mc:Choice>
                <mc:Fallback>
                  <p:oleObj name="" r:id="rId5" imgW="1400175" imgH="1685925" progId="Paint.Picture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</a:blip>
                        <a:srcRect l="-1630" t="1117" r="-7246" b="6281"/>
                        <a:stretch>
                          <a:fillRect/>
                        </a:stretch>
                      </p:blipFill>
                      <p:spPr>
                        <a:xfrm>
                          <a:off x="9923" y="5740"/>
                          <a:ext cx="3627" cy="385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2055" name="图片 158729" descr="未命名11"/>
            <p:cNvPicPr>
              <a:picLocks noChangeAspect="1"/>
            </p:cNvPicPr>
            <p:nvPr/>
          </p:nvPicPr>
          <p:blipFill>
            <a:blip r:embed="rId7"/>
            <a:srcRect l="13170" t="21770" r="46043" b="26794"/>
            <a:stretch>
              <a:fillRect/>
            </a:stretch>
          </p:blipFill>
          <p:spPr>
            <a:xfrm>
              <a:off x="5840" y="5513"/>
              <a:ext cx="3478" cy="40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6" name="文本框 158730"/>
            <p:cNvSpPr txBox="1"/>
            <p:nvPr/>
          </p:nvSpPr>
          <p:spPr>
            <a:xfrm>
              <a:off x="10830" y="1545"/>
              <a:ext cx="2103" cy="6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正常绒毛膜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2058" name="文本框 158732"/>
            <p:cNvSpPr txBox="1"/>
            <p:nvPr/>
          </p:nvSpPr>
          <p:spPr>
            <a:xfrm>
              <a:off x="9695" y="4710"/>
              <a:ext cx="1588" cy="6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葡萄胎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5495</Words>
  <Application>WPS 演示</Application>
  <PresentationFormat>自定义</PresentationFormat>
  <Paragraphs>334</Paragraphs>
  <Slides>39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39</vt:i4>
      </vt:variant>
    </vt:vector>
  </HeadingPairs>
  <TitlesOfParts>
    <vt:vector size="60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隶书</vt:lpstr>
      <vt:lpstr>Tahoma</vt:lpstr>
      <vt:lpstr>楷体_GB2312</vt:lpstr>
      <vt:lpstr>Times New Roman</vt:lpstr>
      <vt:lpstr>Symbol</vt:lpstr>
      <vt:lpstr>Garamond</vt:lpstr>
      <vt:lpstr>Arial Unicode MS</vt:lpstr>
      <vt:lpstr>Calibri</vt:lpstr>
      <vt:lpstr>Office 主题</vt:lpstr>
      <vt:lpstr>Office 主题​​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嘟嘟</cp:lastModifiedBy>
  <cp:revision>260</cp:revision>
  <dcterms:created xsi:type="dcterms:W3CDTF">2019-11-11T13:37:00Z</dcterms:created>
  <dcterms:modified xsi:type="dcterms:W3CDTF">2025-08-12T07:12:24Z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F47900CFCF14428F81F766D8B14004F0</vt:lpwstr>
  </property>
</Properties>
</file>