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6"/>
  </p:notesMasterIdLst>
  <p:handoutMasterIdLst>
    <p:handoutMasterId r:id="rId52"/>
  </p:handoutMasterIdLst>
  <p:sldIdLst>
    <p:sldId id="256" r:id="rId4"/>
    <p:sldId id="279" r:id="rId5"/>
    <p:sldId id="937" r:id="rId7"/>
    <p:sldId id="759" r:id="rId8"/>
    <p:sldId id="760" r:id="rId9"/>
    <p:sldId id="781" r:id="rId10"/>
    <p:sldId id="920" r:id="rId11"/>
    <p:sldId id="921" r:id="rId12"/>
    <p:sldId id="938" r:id="rId13"/>
    <p:sldId id="939" r:id="rId14"/>
    <p:sldId id="958" r:id="rId15"/>
    <p:sldId id="956" r:id="rId16"/>
    <p:sldId id="957" r:id="rId17"/>
    <p:sldId id="942" r:id="rId18"/>
    <p:sldId id="943" r:id="rId19"/>
    <p:sldId id="944" r:id="rId20"/>
    <p:sldId id="945" r:id="rId21"/>
    <p:sldId id="946" r:id="rId22"/>
    <p:sldId id="947" r:id="rId23"/>
    <p:sldId id="948" r:id="rId24"/>
    <p:sldId id="949" r:id="rId25"/>
    <p:sldId id="950" r:id="rId26"/>
    <p:sldId id="951" r:id="rId27"/>
    <p:sldId id="952" r:id="rId28"/>
    <p:sldId id="922" r:id="rId29"/>
    <p:sldId id="923" r:id="rId30"/>
    <p:sldId id="924" r:id="rId31"/>
    <p:sldId id="959" r:id="rId32"/>
    <p:sldId id="960" r:id="rId33"/>
    <p:sldId id="961" r:id="rId34"/>
    <p:sldId id="962" r:id="rId35"/>
    <p:sldId id="963" r:id="rId36"/>
    <p:sldId id="964" r:id="rId37"/>
    <p:sldId id="965" r:id="rId38"/>
    <p:sldId id="966" r:id="rId39"/>
    <p:sldId id="967" r:id="rId40"/>
    <p:sldId id="925" r:id="rId41"/>
    <p:sldId id="926" r:id="rId42"/>
    <p:sldId id="927" r:id="rId43"/>
    <p:sldId id="971" r:id="rId44"/>
    <p:sldId id="972" r:id="rId45"/>
    <p:sldId id="973" r:id="rId46"/>
    <p:sldId id="974" r:id="rId47"/>
    <p:sldId id="975" r:id="rId48"/>
    <p:sldId id="976" r:id="rId49"/>
    <p:sldId id="977" r:id="rId50"/>
    <p:sldId id="270" r:id="rId51"/>
  </p:sldIdLst>
  <p:sldSz cx="12192000" cy="6858000"/>
  <p:notesSz cx="7103745" cy="10234295"/>
  <p:embeddedFontLst>
    <p:embeddedFont>
      <p:font typeface="黑体" panose="02010609060101010101" charset="-122"/>
      <p:regular r:id="rId57"/>
    </p:embeddedFont>
    <p:embeddedFont>
      <p:font typeface="微软雅黑" panose="020B0503020204020204" charset="-122"/>
      <p:regular r:id="rId58"/>
    </p:embeddedFont>
    <p:embeddedFont>
      <p:font typeface="华文细黑" panose="02010600040101010101" charset="-122"/>
      <p:regular r:id="rId59"/>
    </p:embeddedFont>
    <p:embeddedFont>
      <p:font typeface="Tahoma" panose="020B0604030504040204" pitchFamily="34" charset="0"/>
      <p:regular r:id="rId60"/>
      <p:bold r:id="rId6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DAE3F3"/>
    <a:srgbClr val="F3B96D"/>
    <a:srgbClr val="8EC0B9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52" y="-942"/>
      </p:cViewPr>
      <p:guideLst>
        <p:guide orient="horz" pos="219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1" Type="http://schemas.openxmlformats.org/officeDocument/2006/relationships/font" Target="fonts/font5.fntdata"/><Relationship Id="rId60" Type="http://schemas.openxmlformats.org/officeDocument/2006/relationships/font" Target="fonts/font4.fntdata"/><Relationship Id="rId6" Type="http://schemas.openxmlformats.org/officeDocument/2006/relationships/notesMaster" Target="notesMasters/notesMaster1.xml"/><Relationship Id="rId59" Type="http://schemas.openxmlformats.org/officeDocument/2006/relationships/font" Target="fonts/font3.fntdata"/><Relationship Id="rId58" Type="http://schemas.openxmlformats.org/officeDocument/2006/relationships/font" Target="fonts/font2.fntdata"/><Relationship Id="rId57" Type="http://schemas.openxmlformats.org/officeDocument/2006/relationships/font" Target="fonts/font1.fntdata"/><Relationship Id="rId56" Type="http://schemas.openxmlformats.org/officeDocument/2006/relationships/commentAuthors" Target="commentAuthors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5.pn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6.png"/><Relationship Id="rId3" Type="http://schemas.openxmlformats.org/officeDocument/2006/relationships/oleObject" Target="../embeddings/oleObject1.bin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7.png"/><Relationship Id="rId3" Type="http://schemas.openxmlformats.org/officeDocument/2006/relationships/oleObject" Target="../embeddings/oleObject2.bin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8.pn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9.png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0.pn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1.jpeg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2.png"/><Relationship Id="rId3" Type="http://schemas.openxmlformats.org/officeDocument/2006/relationships/oleObject" Target="../embeddings/oleObject3.bin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.jpeg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2.jpe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妇产科护理学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406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14400" y="1195070"/>
            <a:ext cx="10202545" cy="5033645"/>
            <a:chOff x="1440" y="1270"/>
            <a:chExt cx="12000" cy="8278"/>
          </a:xfrm>
        </p:grpSpPr>
        <p:sp>
          <p:nvSpPr>
            <p:cNvPr id="36868" name="矩形 250889"/>
            <p:cNvSpPr/>
            <p:nvPr/>
          </p:nvSpPr>
          <p:spPr>
            <a:xfrm>
              <a:off x="1440" y="1270"/>
              <a:ext cx="11760" cy="156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800" dirty="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）胎盘滞留：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胎儿娩出后大量阴道出血，色暗红，胎盘未及时娩出。；</a:t>
              </a:r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子宫松软或子宫下段有狭窄环或徒手剥离有困难。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6869" name="矩形 250890"/>
            <p:cNvSpPr/>
            <p:nvPr/>
          </p:nvSpPr>
          <p:spPr>
            <a:xfrm>
              <a:off x="1440" y="2830"/>
              <a:ext cx="10060" cy="15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800" dirty="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）凝血功能障碍：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持续出血，多而不凝；</a:t>
              </a:r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有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全身出血倾向。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6870" name="矩形 250892"/>
            <p:cNvSpPr/>
            <p:nvPr/>
          </p:nvSpPr>
          <p:spPr>
            <a:xfrm>
              <a:off x="1560" y="4440"/>
              <a:ext cx="11880" cy="44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2800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准确评估产后出血量</a:t>
              </a:r>
              <a:endParaRPr lang="zh-CN" altLang="en-US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）称重法：准确但繁琐</a:t>
              </a:r>
              <a:endPara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失血量</a:t>
              </a:r>
              <a:r>
                <a:rPr lang="en-US" altLang="zh-CN" sz="28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≈</a:t>
              </a:r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（有血敷料重</a:t>
              </a:r>
              <a:r>
                <a:rPr lang="en-US" altLang="zh-CN" sz="28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-</a:t>
              </a:r>
              <a:endPara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干敷料重）</a:t>
              </a:r>
              <a:r>
                <a:rPr lang="en-US" altLang="zh-CN" sz="28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÷1.05</a:t>
              </a:r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（血液</a:t>
              </a:r>
              <a:endPara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比重为</a:t>
              </a:r>
              <a:r>
                <a:rPr lang="en-US" altLang="zh-CN" sz="28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1.05</a:t>
              </a:r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）。</a:t>
              </a:r>
              <a:endPara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36871" name="图片 250895" descr="p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80" y="6600"/>
              <a:ext cx="3600" cy="29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72" name="图片 250896" descr="p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80" y="3720"/>
              <a:ext cx="3575" cy="277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406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02055" y="1219200"/>
            <a:ext cx="9829800" cy="5105400"/>
            <a:chOff x="450" y="1920"/>
            <a:chExt cx="13950" cy="8040"/>
          </a:xfrm>
        </p:grpSpPr>
        <p:grpSp>
          <p:nvGrpSpPr>
            <p:cNvPr id="37889" name="Group 2"/>
            <p:cNvGrpSpPr/>
            <p:nvPr/>
          </p:nvGrpSpPr>
          <p:grpSpPr>
            <a:xfrm>
              <a:off x="450" y="2880"/>
              <a:ext cx="13950" cy="7080"/>
              <a:chOff x="0" y="0"/>
              <a:chExt cx="3269" cy="2311"/>
            </a:xfrm>
          </p:grpSpPr>
          <p:grpSp>
            <p:nvGrpSpPr>
              <p:cNvPr id="37890" name="Group 3"/>
              <p:cNvGrpSpPr/>
              <p:nvPr/>
            </p:nvGrpSpPr>
            <p:grpSpPr>
              <a:xfrm>
                <a:off x="3" y="3"/>
                <a:ext cx="3263" cy="2305"/>
                <a:chOff x="0" y="0"/>
                <a:chExt cx="3263" cy="2305"/>
              </a:xfrm>
            </p:grpSpPr>
            <p:grpSp>
              <p:nvGrpSpPr>
                <p:cNvPr id="37891" name="Group 4"/>
                <p:cNvGrpSpPr/>
                <p:nvPr/>
              </p:nvGrpSpPr>
              <p:grpSpPr>
                <a:xfrm>
                  <a:off x="0" y="0"/>
                  <a:ext cx="819" cy="346"/>
                  <a:chOff x="0" y="0"/>
                  <a:chExt cx="819" cy="346"/>
                </a:xfrm>
              </p:grpSpPr>
              <p:sp>
                <p:nvSpPr>
                  <p:cNvPr id="37892" name="Rectangle 1029"/>
                  <p:cNvSpPr/>
                  <p:nvPr/>
                </p:nvSpPr>
                <p:spPr>
                  <a:xfrm>
                    <a:off x="43" y="0"/>
                    <a:ext cx="733" cy="3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/>
                  <a:p>
                    <a:pPr algn="just"/>
                    <a:r>
                      <a:rPr lang="zh-CN" altLang="en-US" sz="2000" dirty="0">
                        <a:latin typeface="黑体" panose="02010609060101010101" charset="-122"/>
                        <a:ea typeface="宋体" panose="02010600030101010101" pitchFamily="2" charset="-122"/>
                      </a:rPr>
                      <a:t>出血原因</a:t>
                    </a:r>
                    <a:endParaRPr lang="zh-CN" altLang="en-US" sz="2000" dirty="0">
                      <a:latin typeface="黑体" panose="02010609060101010101" charset="-122"/>
                      <a:ea typeface="Arial Unicode MS" panose="020B0604020202020204" charset="-122"/>
                    </a:endParaRPr>
                  </a:p>
                  <a:p>
                    <a:pPr algn="just" eaLnBrk="0" hangingPunct="0"/>
                    <a:endParaRPr lang="zh-CN" altLang="en-US" sz="2000" dirty="0">
                      <a:latin typeface="黑体" panose="02010609060101010101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7893" name="Rectangle 1030"/>
                  <p:cNvSpPr/>
                  <p:nvPr/>
                </p:nvSpPr>
                <p:spPr>
                  <a:xfrm>
                    <a:off x="0" y="0"/>
                    <a:ext cx="819" cy="346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zh-CN" sz="2000" dirty="0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37894" name="Group 7"/>
                <p:cNvGrpSpPr/>
                <p:nvPr/>
              </p:nvGrpSpPr>
              <p:grpSpPr>
                <a:xfrm>
                  <a:off x="819" y="0"/>
                  <a:ext cx="1222" cy="346"/>
                  <a:chOff x="0" y="0"/>
                  <a:chExt cx="1222" cy="346"/>
                </a:xfrm>
              </p:grpSpPr>
              <p:sp>
                <p:nvSpPr>
                  <p:cNvPr id="37895" name="Rectangle 1032"/>
                  <p:cNvSpPr/>
                  <p:nvPr/>
                </p:nvSpPr>
                <p:spPr>
                  <a:xfrm>
                    <a:off x="43" y="0"/>
                    <a:ext cx="1136" cy="3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/>
                  <a:p>
                    <a:pPr algn="just"/>
                    <a:r>
                      <a:rPr lang="zh-CN" altLang="en-US" sz="2000" dirty="0">
                        <a:latin typeface="黑体" panose="02010609060101010101" charset="-122"/>
                        <a:ea typeface="宋体" panose="02010600030101010101" pitchFamily="2" charset="-122"/>
                      </a:rPr>
                      <a:t>出血特点</a:t>
                    </a:r>
                    <a:endParaRPr lang="zh-CN" altLang="en-US" sz="2000" dirty="0">
                      <a:latin typeface="黑体" panose="02010609060101010101" charset="-122"/>
                      <a:ea typeface="Arial Unicode MS" panose="020B0604020202020204" charset="-122"/>
                    </a:endParaRPr>
                  </a:p>
                  <a:p>
                    <a:pPr algn="just"/>
                    <a:endParaRPr lang="zh-CN" altLang="en-US" sz="2000" dirty="0">
                      <a:latin typeface="黑体" panose="02010609060101010101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7896" name="Rectangle 1033"/>
                  <p:cNvSpPr/>
                  <p:nvPr/>
                </p:nvSpPr>
                <p:spPr>
                  <a:xfrm>
                    <a:off x="0" y="0"/>
                    <a:ext cx="1222" cy="346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zh-CN" sz="2000" dirty="0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37897" name="Group 10"/>
                <p:cNvGrpSpPr/>
                <p:nvPr/>
              </p:nvGrpSpPr>
              <p:grpSpPr>
                <a:xfrm>
                  <a:off x="2041" y="0"/>
                  <a:ext cx="1222" cy="346"/>
                  <a:chOff x="0" y="0"/>
                  <a:chExt cx="1222" cy="346"/>
                </a:xfrm>
              </p:grpSpPr>
              <p:sp>
                <p:nvSpPr>
                  <p:cNvPr id="37898" name="Rectangle 1035"/>
                  <p:cNvSpPr/>
                  <p:nvPr/>
                </p:nvSpPr>
                <p:spPr>
                  <a:xfrm>
                    <a:off x="43" y="0"/>
                    <a:ext cx="1136" cy="3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/>
                  <a:p>
                    <a:pPr algn="just"/>
                    <a:r>
                      <a:rPr lang="zh-CN" altLang="en-US" sz="2000" dirty="0">
                        <a:latin typeface="黑体" panose="02010609060101010101" charset="-122"/>
                        <a:ea typeface="宋体" panose="02010600030101010101" pitchFamily="2" charset="-122"/>
                      </a:rPr>
                      <a:t>体征</a:t>
                    </a:r>
                    <a:endParaRPr lang="zh-CN" altLang="en-US" sz="2000" dirty="0">
                      <a:latin typeface="黑体" panose="02010609060101010101" charset="-122"/>
                      <a:ea typeface="Arial Unicode MS" panose="020B0604020202020204" charset="-122"/>
                    </a:endParaRPr>
                  </a:p>
                  <a:p>
                    <a:pPr algn="just"/>
                    <a:endParaRPr lang="zh-CN" altLang="en-US" sz="2000" dirty="0">
                      <a:latin typeface="黑体" panose="02010609060101010101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7899" name="Rectangle 1036"/>
                  <p:cNvSpPr/>
                  <p:nvPr/>
                </p:nvSpPr>
                <p:spPr>
                  <a:xfrm>
                    <a:off x="0" y="0"/>
                    <a:ext cx="1222" cy="346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zh-CN" sz="2000" dirty="0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37900" name="Group 13"/>
                <p:cNvGrpSpPr/>
                <p:nvPr/>
              </p:nvGrpSpPr>
              <p:grpSpPr>
                <a:xfrm>
                  <a:off x="0" y="346"/>
                  <a:ext cx="819" cy="576"/>
                  <a:chOff x="0" y="0"/>
                  <a:chExt cx="819" cy="576"/>
                </a:xfrm>
              </p:grpSpPr>
              <p:sp>
                <p:nvSpPr>
                  <p:cNvPr id="37901" name="Rectangle 1038"/>
                  <p:cNvSpPr/>
                  <p:nvPr/>
                </p:nvSpPr>
                <p:spPr>
                  <a:xfrm>
                    <a:off x="43" y="0"/>
                    <a:ext cx="733" cy="5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/>
                  <a:p>
                    <a:pPr algn="just"/>
                    <a:r>
                      <a:rPr lang="zh-CN" altLang="en-US" sz="2000" dirty="0">
                        <a:latin typeface="黑体" panose="02010609060101010101" charset="-122"/>
                        <a:ea typeface="宋体" panose="02010600030101010101" pitchFamily="2" charset="-122"/>
                      </a:rPr>
                      <a:t>子宫收缩乏力</a:t>
                    </a:r>
                    <a:endParaRPr lang="zh-CN" altLang="en-US" sz="2000" dirty="0">
                      <a:latin typeface="黑体" panose="02010609060101010101" charset="-122"/>
                      <a:ea typeface="Arial Unicode MS" panose="020B0604020202020204" charset="-122"/>
                    </a:endParaRPr>
                  </a:p>
                  <a:p>
                    <a:pPr algn="just"/>
                    <a:endParaRPr lang="zh-CN" altLang="en-US" sz="2000" dirty="0">
                      <a:latin typeface="黑体" panose="02010609060101010101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7902" name="Rectangle 1039"/>
                  <p:cNvSpPr/>
                  <p:nvPr/>
                </p:nvSpPr>
                <p:spPr>
                  <a:xfrm>
                    <a:off x="0" y="0"/>
                    <a:ext cx="819" cy="576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zh-CN" sz="2000" dirty="0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37903" name="Group 16"/>
                <p:cNvGrpSpPr/>
                <p:nvPr/>
              </p:nvGrpSpPr>
              <p:grpSpPr>
                <a:xfrm>
                  <a:off x="819" y="346"/>
                  <a:ext cx="1222" cy="576"/>
                  <a:chOff x="0" y="0"/>
                  <a:chExt cx="1222" cy="576"/>
                </a:xfrm>
              </p:grpSpPr>
              <p:sp>
                <p:nvSpPr>
                  <p:cNvPr id="37904" name="Rectangle 1041"/>
                  <p:cNvSpPr/>
                  <p:nvPr/>
                </p:nvSpPr>
                <p:spPr>
                  <a:xfrm>
                    <a:off x="43" y="0"/>
                    <a:ext cx="1136" cy="5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/>
                  <a:p>
                    <a:pPr algn="just"/>
                    <a:r>
                      <a:rPr lang="zh-CN" altLang="en-US" sz="2000" dirty="0">
                        <a:latin typeface="黑体" panose="02010609060101010101" charset="-122"/>
                        <a:ea typeface="宋体" panose="02010600030101010101" pitchFamily="2" charset="-122"/>
                      </a:rPr>
                      <a:t>胎盘剥离延缓，剥离前不出血，剥离后出血</a:t>
                    </a:r>
                    <a:endParaRPr lang="zh-CN" altLang="en-US" sz="2000" dirty="0">
                      <a:latin typeface="黑体" panose="02010609060101010101" charset="-122"/>
                      <a:ea typeface="Arial Unicode MS" panose="020B0604020202020204" charset="-122"/>
                    </a:endParaRPr>
                  </a:p>
                  <a:p>
                    <a:pPr algn="just" eaLnBrk="0" hangingPunct="0"/>
                    <a:endParaRPr lang="zh-CN" altLang="en-US" sz="2000" dirty="0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37905" name="Rectangle 1042"/>
                  <p:cNvSpPr/>
                  <p:nvPr/>
                </p:nvSpPr>
                <p:spPr>
                  <a:xfrm>
                    <a:off x="0" y="0"/>
                    <a:ext cx="1222" cy="576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zh-CN" sz="2000" dirty="0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37906" name="Group 19"/>
                <p:cNvGrpSpPr/>
                <p:nvPr/>
              </p:nvGrpSpPr>
              <p:grpSpPr>
                <a:xfrm>
                  <a:off x="2041" y="346"/>
                  <a:ext cx="1222" cy="576"/>
                  <a:chOff x="0" y="0"/>
                  <a:chExt cx="1222" cy="576"/>
                </a:xfrm>
              </p:grpSpPr>
              <p:sp>
                <p:nvSpPr>
                  <p:cNvPr id="37907" name="Rectangle 1044"/>
                  <p:cNvSpPr/>
                  <p:nvPr/>
                </p:nvSpPr>
                <p:spPr>
                  <a:xfrm>
                    <a:off x="43" y="0"/>
                    <a:ext cx="1136" cy="5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/>
                  <a:p>
                    <a:pPr algn="just"/>
                    <a:r>
                      <a:rPr lang="zh-CN" altLang="en-US" sz="2000" dirty="0">
                        <a:latin typeface="黑体" panose="02010609060101010101" charset="-122"/>
                        <a:ea typeface="黑体" panose="02010609060101010101" charset="-122"/>
                      </a:rPr>
                      <a:t>子</a:t>
                    </a:r>
                    <a:r>
                      <a:rPr lang="zh-CN" altLang="en-US" sz="2000" dirty="0">
                        <a:latin typeface="黑体" panose="02010609060101010101" charset="-122"/>
                        <a:ea typeface="宋体" panose="02010600030101010101" pitchFamily="2" charset="-122"/>
                      </a:rPr>
                      <a:t>宫轮廓不清，摸不到宫底，按摩推压宫底有积血流出</a:t>
                    </a:r>
                    <a:endParaRPr lang="zh-CN" altLang="en-US" sz="2000" dirty="0">
                      <a:latin typeface="黑体" panose="02010609060101010101" charset="-122"/>
                      <a:ea typeface="Arial Unicode MS" panose="020B0604020202020204" charset="-122"/>
                    </a:endParaRPr>
                  </a:p>
                  <a:p>
                    <a:pPr algn="just"/>
                    <a:endParaRPr lang="zh-CN" altLang="en-US" sz="2000" dirty="0">
                      <a:latin typeface="黑体" panose="02010609060101010101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7908" name="Rectangle 1045"/>
                  <p:cNvSpPr/>
                  <p:nvPr/>
                </p:nvSpPr>
                <p:spPr>
                  <a:xfrm>
                    <a:off x="0" y="0"/>
                    <a:ext cx="1222" cy="576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zh-CN" sz="2000" dirty="0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37909" name="Group 22"/>
                <p:cNvGrpSpPr/>
                <p:nvPr/>
              </p:nvGrpSpPr>
              <p:grpSpPr>
                <a:xfrm>
                  <a:off x="0" y="922"/>
                  <a:ext cx="819" cy="461"/>
                  <a:chOff x="0" y="0"/>
                  <a:chExt cx="819" cy="461"/>
                </a:xfrm>
              </p:grpSpPr>
              <p:sp>
                <p:nvSpPr>
                  <p:cNvPr id="37910" name="Rectangle 1047"/>
                  <p:cNvSpPr/>
                  <p:nvPr/>
                </p:nvSpPr>
                <p:spPr>
                  <a:xfrm>
                    <a:off x="43" y="0"/>
                    <a:ext cx="733" cy="46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/>
                  <a:p>
                    <a:pPr algn="just"/>
                    <a:r>
                      <a:rPr lang="zh-CN" altLang="en-US" sz="2000" dirty="0">
                        <a:latin typeface="黑体" panose="02010609060101010101" charset="-122"/>
                        <a:ea typeface="宋体" panose="02010600030101010101" pitchFamily="2" charset="-122"/>
                      </a:rPr>
                      <a:t>软产道裂伤</a:t>
                    </a:r>
                    <a:endParaRPr lang="zh-CN" altLang="en-US" sz="2000" dirty="0">
                      <a:latin typeface="黑体" panose="02010609060101010101" charset="-122"/>
                      <a:ea typeface="Arial Unicode MS" panose="020B0604020202020204" charset="-122"/>
                    </a:endParaRPr>
                  </a:p>
                  <a:p>
                    <a:pPr algn="just"/>
                    <a:endParaRPr lang="zh-CN" altLang="en-US" sz="2000" dirty="0">
                      <a:latin typeface="黑体" panose="02010609060101010101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7911" name="Rectangle 1048"/>
                  <p:cNvSpPr/>
                  <p:nvPr/>
                </p:nvSpPr>
                <p:spPr>
                  <a:xfrm>
                    <a:off x="0" y="0"/>
                    <a:ext cx="819" cy="461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zh-CN" sz="2000" dirty="0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37912" name="Group 25"/>
                <p:cNvGrpSpPr/>
                <p:nvPr/>
              </p:nvGrpSpPr>
              <p:grpSpPr>
                <a:xfrm>
                  <a:off x="819" y="922"/>
                  <a:ext cx="1222" cy="461"/>
                  <a:chOff x="0" y="0"/>
                  <a:chExt cx="1222" cy="461"/>
                </a:xfrm>
              </p:grpSpPr>
              <p:sp>
                <p:nvSpPr>
                  <p:cNvPr id="37913" name="Rectangle 1050"/>
                  <p:cNvSpPr/>
                  <p:nvPr/>
                </p:nvSpPr>
                <p:spPr>
                  <a:xfrm>
                    <a:off x="43" y="0"/>
                    <a:ext cx="1136" cy="46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/>
                  <a:p>
                    <a:pPr algn="just"/>
                    <a:r>
                      <a:rPr lang="zh-CN" altLang="en-US" sz="2000" dirty="0">
                        <a:latin typeface="黑体" panose="02010609060101010101" charset="-122"/>
                        <a:ea typeface="黑体" panose="02010609060101010101" charset="-122"/>
                      </a:rPr>
                      <a:t>胎</a:t>
                    </a:r>
                    <a:r>
                      <a:rPr lang="zh-CN" altLang="en-US" sz="2000" dirty="0">
                        <a:latin typeface="黑体" panose="02010609060101010101" charset="-122"/>
                        <a:ea typeface="宋体" panose="02010600030101010101" pitchFamily="2" charset="-122"/>
                      </a:rPr>
                      <a:t>儿娩出后持续不断出血</a:t>
                    </a:r>
                    <a:endParaRPr lang="zh-CN" altLang="en-US" sz="2000" dirty="0">
                      <a:latin typeface="黑体" panose="02010609060101010101" charset="-122"/>
                      <a:ea typeface="Arial Unicode MS" panose="020B0604020202020204" charset="-122"/>
                    </a:endParaRPr>
                  </a:p>
                  <a:p>
                    <a:pPr algn="just"/>
                    <a:endParaRPr lang="zh-CN" altLang="en-US" sz="2000" dirty="0">
                      <a:latin typeface="黑体" panose="02010609060101010101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7914" name="Rectangle 1051"/>
                  <p:cNvSpPr/>
                  <p:nvPr/>
                </p:nvSpPr>
                <p:spPr>
                  <a:xfrm>
                    <a:off x="0" y="0"/>
                    <a:ext cx="1222" cy="461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zh-CN" sz="2000" dirty="0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37915" name="Group 28"/>
                <p:cNvGrpSpPr/>
                <p:nvPr/>
              </p:nvGrpSpPr>
              <p:grpSpPr>
                <a:xfrm>
                  <a:off x="2041" y="922"/>
                  <a:ext cx="1222" cy="461"/>
                  <a:chOff x="0" y="0"/>
                  <a:chExt cx="1222" cy="461"/>
                </a:xfrm>
              </p:grpSpPr>
              <p:sp>
                <p:nvSpPr>
                  <p:cNvPr id="37916" name="Rectangle 1053"/>
                  <p:cNvSpPr/>
                  <p:nvPr/>
                </p:nvSpPr>
                <p:spPr>
                  <a:xfrm>
                    <a:off x="43" y="0"/>
                    <a:ext cx="1136" cy="46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/>
                  <a:p>
                    <a:pPr algn="just"/>
                    <a:r>
                      <a:rPr lang="zh-CN" altLang="en-US" sz="2000" dirty="0">
                        <a:latin typeface="黑体" panose="02010609060101010101" charset="-122"/>
                        <a:ea typeface="宋体" panose="02010600030101010101" pitchFamily="2" charset="-122"/>
                      </a:rPr>
                      <a:t>宫颈、阴道或会阴裂伤</a:t>
                    </a:r>
                    <a:endParaRPr lang="zh-CN" altLang="en-US" sz="2000" dirty="0">
                      <a:latin typeface="黑体" panose="02010609060101010101" charset="-122"/>
                      <a:ea typeface="Arial Unicode MS" panose="020B0604020202020204" charset="-122"/>
                    </a:endParaRPr>
                  </a:p>
                  <a:p>
                    <a:pPr algn="just"/>
                    <a:endParaRPr lang="zh-CN" altLang="en-US" sz="2000" dirty="0">
                      <a:latin typeface="黑体" panose="02010609060101010101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7917" name="Rectangle 1054"/>
                  <p:cNvSpPr/>
                  <p:nvPr/>
                </p:nvSpPr>
                <p:spPr>
                  <a:xfrm>
                    <a:off x="0" y="0"/>
                    <a:ext cx="1222" cy="461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zh-CN" sz="2000" dirty="0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37918" name="Group 31"/>
                <p:cNvGrpSpPr/>
                <p:nvPr/>
              </p:nvGrpSpPr>
              <p:grpSpPr>
                <a:xfrm>
                  <a:off x="0" y="1383"/>
                  <a:ext cx="819" cy="576"/>
                  <a:chOff x="0" y="0"/>
                  <a:chExt cx="819" cy="576"/>
                </a:xfrm>
              </p:grpSpPr>
              <p:sp>
                <p:nvSpPr>
                  <p:cNvPr id="37919" name="Rectangle 1056"/>
                  <p:cNvSpPr/>
                  <p:nvPr/>
                </p:nvSpPr>
                <p:spPr>
                  <a:xfrm>
                    <a:off x="43" y="0"/>
                    <a:ext cx="733" cy="5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/>
                  <a:p>
                    <a:pPr algn="just"/>
                    <a:r>
                      <a:rPr lang="zh-CN" altLang="en-US" sz="2000" dirty="0">
                        <a:latin typeface="黑体" panose="02010609060101010101" charset="-122"/>
                        <a:ea typeface="宋体" panose="02010600030101010101" pitchFamily="2" charset="-122"/>
                      </a:rPr>
                      <a:t>胎盘滞留</a:t>
                    </a:r>
                    <a:endParaRPr lang="zh-CN" altLang="en-US" sz="2000" dirty="0">
                      <a:latin typeface="黑体" panose="02010609060101010101" charset="-122"/>
                      <a:ea typeface="Arial Unicode MS" panose="020B0604020202020204" charset="-122"/>
                    </a:endParaRPr>
                  </a:p>
                  <a:p>
                    <a:pPr algn="just"/>
                    <a:endParaRPr lang="zh-CN" altLang="en-US" sz="2000" dirty="0">
                      <a:latin typeface="黑体" panose="02010609060101010101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7920" name="Rectangle 1057"/>
                  <p:cNvSpPr/>
                  <p:nvPr/>
                </p:nvSpPr>
                <p:spPr>
                  <a:xfrm>
                    <a:off x="0" y="0"/>
                    <a:ext cx="819" cy="576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zh-CN" sz="2000" dirty="0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37921" name="Group 34"/>
                <p:cNvGrpSpPr/>
                <p:nvPr/>
              </p:nvGrpSpPr>
              <p:grpSpPr>
                <a:xfrm>
                  <a:off x="819" y="1383"/>
                  <a:ext cx="1222" cy="576"/>
                  <a:chOff x="0" y="0"/>
                  <a:chExt cx="1222" cy="576"/>
                </a:xfrm>
              </p:grpSpPr>
              <p:sp>
                <p:nvSpPr>
                  <p:cNvPr id="37922" name="Rectangle 1059"/>
                  <p:cNvSpPr/>
                  <p:nvPr/>
                </p:nvSpPr>
                <p:spPr>
                  <a:xfrm>
                    <a:off x="43" y="0"/>
                    <a:ext cx="1136" cy="5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/>
                  <a:p>
                    <a:pPr algn="just"/>
                    <a:r>
                      <a:rPr lang="zh-CN" altLang="en-US" sz="2000" dirty="0">
                        <a:latin typeface="黑体" panose="02010609060101010101" charset="-122"/>
                        <a:ea typeface="宋体" panose="02010600030101010101" pitchFamily="2" charset="-122"/>
                      </a:rPr>
                      <a:t>胎盘娩出前阴道出</a:t>
                    </a:r>
                    <a:r>
                      <a:rPr lang="zh-CN" altLang="en-US" sz="2000" dirty="0">
                        <a:latin typeface="黑体" panose="02010609060101010101" charset="-122"/>
                        <a:ea typeface="黑体" panose="02010609060101010101" charset="-122"/>
                      </a:rPr>
                      <a:t>血</a:t>
                    </a:r>
                    <a:endParaRPr lang="zh-CN" altLang="en-US" sz="2000" dirty="0">
                      <a:latin typeface="黑体" panose="02010609060101010101" charset="-122"/>
                      <a:ea typeface="Arial Unicode MS" panose="020B0604020202020204" charset="-122"/>
                    </a:endParaRPr>
                  </a:p>
                  <a:p>
                    <a:pPr algn="just" eaLnBrk="0" hangingPunct="0"/>
                    <a:endParaRPr lang="zh-CN" altLang="en-US" sz="2000" dirty="0">
                      <a:latin typeface="黑体" panose="02010609060101010101" charset="-122"/>
                      <a:ea typeface="Arial Unicode MS" panose="020B0604020202020204" charset="-122"/>
                    </a:endParaRPr>
                  </a:p>
                </p:txBody>
              </p:sp>
              <p:sp>
                <p:nvSpPr>
                  <p:cNvPr id="37923" name="Rectangle 1060"/>
                  <p:cNvSpPr/>
                  <p:nvPr/>
                </p:nvSpPr>
                <p:spPr>
                  <a:xfrm>
                    <a:off x="0" y="0"/>
                    <a:ext cx="1222" cy="576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zh-CN" sz="2000" dirty="0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37924" name="Group 37"/>
                <p:cNvGrpSpPr/>
                <p:nvPr/>
              </p:nvGrpSpPr>
              <p:grpSpPr>
                <a:xfrm>
                  <a:off x="2041" y="1383"/>
                  <a:ext cx="1222" cy="576"/>
                  <a:chOff x="0" y="0"/>
                  <a:chExt cx="1222" cy="576"/>
                </a:xfrm>
              </p:grpSpPr>
              <p:sp>
                <p:nvSpPr>
                  <p:cNvPr id="37925" name="Rectangle 1062"/>
                  <p:cNvSpPr/>
                  <p:nvPr/>
                </p:nvSpPr>
                <p:spPr>
                  <a:xfrm>
                    <a:off x="43" y="0"/>
                    <a:ext cx="1136" cy="5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/>
                  <a:p>
                    <a:pPr algn="just"/>
                    <a:r>
                      <a:rPr lang="zh-CN" altLang="en-US" sz="2000" dirty="0">
                        <a:latin typeface="黑体" panose="02010609060101010101" charset="-122"/>
                        <a:ea typeface="黑体" panose="02010609060101010101" charset="-122"/>
                      </a:rPr>
                      <a:t>子</a:t>
                    </a:r>
                    <a:r>
                      <a:rPr lang="zh-CN" altLang="en-US" sz="2000" dirty="0">
                        <a:latin typeface="黑体" panose="02010609060101010101" charset="-122"/>
                        <a:ea typeface="宋体" panose="02010600030101010101" pitchFamily="2" charset="-122"/>
                      </a:rPr>
                      <a:t>宫松软或子宫下段有狭窄环或徒手剥离时有困难</a:t>
                    </a:r>
                    <a:endParaRPr lang="zh-CN" altLang="en-US" sz="2000" dirty="0">
                      <a:latin typeface="黑体" panose="02010609060101010101" charset="-122"/>
                      <a:ea typeface="Arial Unicode MS" panose="020B0604020202020204" charset="-122"/>
                    </a:endParaRPr>
                  </a:p>
                  <a:p>
                    <a:pPr algn="just"/>
                    <a:endParaRPr lang="zh-CN" altLang="en-US" sz="2000" dirty="0">
                      <a:latin typeface="黑体" panose="02010609060101010101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7926" name="Rectangle 1063"/>
                  <p:cNvSpPr/>
                  <p:nvPr/>
                </p:nvSpPr>
                <p:spPr>
                  <a:xfrm>
                    <a:off x="0" y="0"/>
                    <a:ext cx="1222" cy="576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zh-CN" sz="2000" dirty="0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37927" name="Group 40"/>
                <p:cNvGrpSpPr/>
                <p:nvPr/>
              </p:nvGrpSpPr>
              <p:grpSpPr>
                <a:xfrm>
                  <a:off x="0" y="1959"/>
                  <a:ext cx="819" cy="346"/>
                  <a:chOff x="0" y="0"/>
                  <a:chExt cx="819" cy="346"/>
                </a:xfrm>
              </p:grpSpPr>
              <p:sp>
                <p:nvSpPr>
                  <p:cNvPr id="37928" name="Rectangle 1065"/>
                  <p:cNvSpPr/>
                  <p:nvPr/>
                </p:nvSpPr>
                <p:spPr>
                  <a:xfrm>
                    <a:off x="43" y="0"/>
                    <a:ext cx="733" cy="3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/>
                  <a:p>
                    <a:pPr algn="just"/>
                    <a:r>
                      <a:rPr lang="zh-CN" altLang="en-US" sz="2000" dirty="0">
                        <a:latin typeface="黑体" panose="02010609060101010101" charset="-122"/>
                        <a:ea typeface="宋体" panose="02010600030101010101" pitchFamily="2" charset="-122"/>
                      </a:rPr>
                      <a:t>凝血功能障碍</a:t>
                    </a:r>
                    <a:endParaRPr lang="zh-CN" altLang="en-US" sz="2000" dirty="0">
                      <a:latin typeface="黑体" panose="02010609060101010101" charset="-122"/>
                      <a:ea typeface="Arial Unicode MS" panose="020B0604020202020204" charset="-122"/>
                    </a:endParaRPr>
                  </a:p>
                  <a:p>
                    <a:pPr algn="just"/>
                    <a:endParaRPr lang="zh-CN" altLang="en-US" sz="2000" dirty="0">
                      <a:latin typeface="黑体" panose="02010609060101010101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7929" name="Rectangle 1066"/>
                  <p:cNvSpPr/>
                  <p:nvPr/>
                </p:nvSpPr>
                <p:spPr>
                  <a:xfrm>
                    <a:off x="0" y="0"/>
                    <a:ext cx="819" cy="346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zh-CN" sz="2000" dirty="0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37930" name="Group 43"/>
                <p:cNvGrpSpPr/>
                <p:nvPr/>
              </p:nvGrpSpPr>
              <p:grpSpPr>
                <a:xfrm>
                  <a:off x="819" y="1959"/>
                  <a:ext cx="1222" cy="346"/>
                  <a:chOff x="0" y="0"/>
                  <a:chExt cx="1222" cy="346"/>
                </a:xfrm>
              </p:grpSpPr>
              <p:sp>
                <p:nvSpPr>
                  <p:cNvPr id="37931" name="Rectangle 1068"/>
                  <p:cNvSpPr/>
                  <p:nvPr/>
                </p:nvSpPr>
                <p:spPr>
                  <a:xfrm>
                    <a:off x="43" y="0"/>
                    <a:ext cx="1136" cy="3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/>
                  <a:p>
                    <a:pPr algn="just"/>
                    <a:r>
                      <a:rPr lang="zh-CN" altLang="en-US" sz="2000" dirty="0">
                        <a:latin typeface="黑体" panose="02010609060101010101" charset="-122"/>
                        <a:ea typeface="黑体" panose="02010609060101010101" charset="-122"/>
                      </a:rPr>
                      <a:t>持</a:t>
                    </a:r>
                    <a:r>
                      <a:rPr lang="zh-CN" altLang="en-US" sz="2000" dirty="0">
                        <a:latin typeface="黑体" panose="02010609060101010101" charset="-122"/>
                        <a:ea typeface="宋体" panose="02010600030101010101" pitchFamily="2" charset="-122"/>
                      </a:rPr>
                      <a:t>续出血，多而不凝</a:t>
                    </a:r>
                    <a:endParaRPr lang="zh-CN" altLang="en-US" sz="2000" dirty="0">
                      <a:latin typeface="黑体" panose="02010609060101010101" charset="-122"/>
                      <a:ea typeface="Arial Unicode MS" panose="020B0604020202020204" charset="-122"/>
                    </a:endParaRPr>
                  </a:p>
                  <a:p>
                    <a:pPr algn="just"/>
                    <a:endParaRPr lang="zh-CN" altLang="en-US" sz="2000" dirty="0">
                      <a:latin typeface="黑体" panose="02010609060101010101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7932" name="Rectangle 1069"/>
                  <p:cNvSpPr/>
                  <p:nvPr/>
                </p:nvSpPr>
                <p:spPr>
                  <a:xfrm>
                    <a:off x="0" y="0"/>
                    <a:ext cx="1222" cy="346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zh-CN" sz="2000" dirty="0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37933" name="Group 46"/>
                <p:cNvGrpSpPr/>
                <p:nvPr/>
              </p:nvGrpSpPr>
              <p:grpSpPr>
                <a:xfrm>
                  <a:off x="2041" y="1959"/>
                  <a:ext cx="1222" cy="346"/>
                  <a:chOff x="0" y="0"/>
                  <a:chExt cx="1222" cy="346"/>
                </a:xfrm>
              </p:grpSpPr>
              <p:sp>
                <p:nvSpPr>
                  <p:cNvPr id="37934" name="Rectangle 1071"/>
                  <p:cNvSpPr/>
                  <p:nvPr/>
                </p:nvSpPr>
                <p:spPr>
                  <a:xfrm>
                    <a:off x="43" y="0"/>
                    <a:ext cx="1136" cy="3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/>
                  <a:p>
                    <a:pPr algn="just"/>
                    <a:r>
                      <a:rPr lang="zh-CN" altLang="en-US" sz="2000" dirty="0">
                        <a:latin typeface="黑体" panose="02010609060101010101" charset="-122"/>
                        <a:ea typeface="宋体" panose="02010600030101010101" pitchFamily="2" charset="-122"/>
                      </a:rPr>
                      <a:t>有全身出血倾向</a:t>
                    </a:r>
                    <a:endParaRPr lang="zh-CN" altLang="en-US" sz="2000" dirty="0">
                      <a:latin typeface="黑体" panose="02010609060101010101" charset="-122"/>
                      <a:ea typeface="Arial Unicode MS" panose="020B0604020202020204" charset="-122"/>
                    </a:endParaRPr>
                  </a:p>
                  <a:p>
                    <a:pPr algn="just" eaLnBrk="0" hangingPunct="0"/>
                    <a:endParaRPr lang="zh-CN" altLang="en-US" sz="2000" dirty="0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37935" name="Rectangle 1072"/>
                  <p:cNvSpPr/>
                  <p:nvPr/>
                </p:nvSpPr>
                <p:spPr>
                  <a:xfrm>
                    <a:off x="0" y="0"/>
                    <a:ext cx="1222" cy="346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zh-CN" sz="2000" dirty="0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</p:grpSp>
          <p:sp>
            <p:nvSpPr>
              <p:cNvPr id="37936" name="Rectangle 1073"/>
              <p:cNvSpPr/>
              <p:nvPr/>
            </p:nvSpPr>
            <p:spPr>
              <a:xfrm>
                <a:off x="0" y="0"/>
                <a:ext cx="3269" cy="2311"/>
              </a:xfrm>
              <a:prstGeom prst="rect">
                <a:avLst/>
              </a:prstGeom>
              <a:noFill/>
              <a:ln w="9525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zh-CN" sz="2000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sp>
          <p:nvSpPr>
            <p:cNvPr id="37937" name="Rectangle 1074"/>
            <p:cNvSpPr/>
            <p:nvPr/>
          </p:nvSpPr>
          <p:spPr>
            <a:xfrm>
              <a:off x="720" y="1920"/>
              <a:ext cx="1119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dirty="0">
                  <a:solidFill>
                    <a:srgbClr val="FF1945"/>
                  </a:solidFill>
                  <a:latin typeface="黑体" panose="02010609060101010101" charset="-122"/>
                  <a:ea typeface="宋体" panose="02010600030101010101" pitchFamily="2" charset="-122"/>
                </a:rPr>
                <a:t>不同类型的产后出血表现</a:t>
              </a:r>
              <a:endParaRPr lang="zh-CN" altLang="en-US" dirty="0">
                <a:solidFill>
                  <a:srgbClr val="FF1945"/>
                </a:solidFill>
                <a:latin typeface="黑体" panose="02010609060101010101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406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63930" y="1143000"/>
            <a:ext cx="10236200" cy="5009515"/>
            <a:chOff x="1080" y="1800"/>
            <a:chExt cx="12360" cy="6840"/>
          </a:xfrm>
        </p:grpSpPr>
        <p:sp>
          <p:nvSpPr>
            <p:cNvPr id="38916" name="矩形 260103"/>
            <p:cNvSpPr/>
            <p:nvPr/>
          </p:nvSpPr>
          <p:spPr>
            <a:xfrm>
              <a:off x="1080" y="2228"/>
              <a:ext cx="6360" cy="424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dirty="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）容积法：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用专用的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产后接血容器收集血液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用量杯测定。</a:t>
              </a:r>
              <a:endParaRPr lang="zh-CN" altLang="en-US" sz="2800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800" dirty="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）面积法：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失血量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ml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）</a:t>
              </a:r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≈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血湿面积</a:t>
              </a:r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cm</a:t>
              </a:r>
              <a:r>
                <a:rPr lang="en-US" altLang="zh-CN" sz="2800" baseline="300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2800" baseline="3000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（即每</a:t>
              </a:r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1cm</a:t>
              </a:r>
              <a:r>
                <a:rPr lang="en-US" altLang="zh-CN" sz="2800" baseline="30000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折合</a:t>
              </a:r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1ml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血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量）。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38917" name="图片 260106" descr="p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80" y="1800"/>
              <a:ext cx="5760" cy="684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406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9940" name="矩形 251912"/>
          <p:cNvSpPr/>
          <p:nvPr/>
        </p:nvSpPr>
        <p:spPr>
          <a:xfrm>
            <a:off x="992505" y="1481455"/>
            <a:ext cx="10175875" cy="411226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noAutofit/>
          </a:bodyPr>
          <a:p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）根据失血性休克程度估计失血量：此法快捷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（休克指数＝脉率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收缩压）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休克指数小于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0.9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，估计出血量小于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500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休克指数为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，则失血约为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500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1500ml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休克指数为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1.5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，则失血约为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1500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2500ml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休克指数为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2.0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，则失血约为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2500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3500ml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失血量的评估，可作为制定输液、输血治疗方案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的参考。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406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14400" y="1400175"/>
            <a:ext cx="10369550" cy="3897857"/>
            <a:chOff x="1440" y="2205"/>
            <a:chExt cx="11520" cy="5077"/>
          </a:xfrm>
        </p:grpSpPr>
        <p:sp>
          <p:nvSpPr>
            <p:cNvPr id="40963" name="矩形 282628"/>
            <p:cNvSpPr/>
            <p:nvPr/>
          </p:nvSpPr>
          <p:spPr>
            <a:xfrm>
              <a:off x="1440" y="2205"/>
              <a:ext cx="11520" cy="204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320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3.</a:t>
              </a:r>
              <a:r>
                <a:rPr lang="zh-CN" altLang="en-US" sz="3200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贫血与休克征象</a:t>
              </a:r>
              <a:r>
                <a:rPr lang="zh-CN" altLang="en-US" sz="3200" dirty="0">
                  <a:solidFill>
                    <a:srgbClr val="CC00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由于多量失血患者可出现头晕、乏力、心慌等症状。还可出现面色苍白，严重者出现血压下降、脉搏细数、四肢湿冷等休克征象。</a:t>
              </a:r>
              <a:endParaRPr lang="zh-CN" altLang="en-US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0964" name="矩形 282629"/>
            <p:cNvSpPr/>
            <p:nvPr/>
          </p:nvSpPr>
          <p:spPr>
            <a:xfrm>
              <a:off x="1560" y="5880"/>
              <a:ext cx="11400" cy="14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32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（三）辅助检查</a:t>
              </a:r>
              <a:endPara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3200" dirty="0">
                  <a:latin typeface="Arial" panose="020B0604020202020204" pitchFamily="34" charset="0"/>
                  <a:ea typeface="楷体_GB2312" pitchFamily="49" charset="-122"/>
                </a:rPr>
                <a:t>    检查血常规，血型，凝血功能，测量中心静脉压。</a:t>
              </a:r>
              <a:endParaRPr lang="zh-CN" altLang="en-US" sz="32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631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护理诊断和护理目标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3013" name="矩形 253962"/>
          <p:cNvSpPr/>
          <p:nvPr/>
        </p:nvSpPr>
        <p:spPr>
          <a:xfrm>
            <a:off x="762000" y="1355725"/>
            <a:ext cx="10224135" cy="149415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noAutofit/>
          </a:bodyPr>
          <a:p>
            <a:r>
              <a:rPr lang="en-US" altLang="zh-CN" sz="28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1.</a:t>
            </a:r>
            <a:r>
              <a:rPr lang="zh-CN" altLang="en-US" sz="28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潜在并发症：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失血性休克、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席汉综合征。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2.</a:t>
            </a:r>
            <a:r>
              <a:rPr lang="zh-CN" altLang="en-US" sz="28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有感染的危险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与手术操作、大量失血后抵抗力降低有关。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3.</a:t>
            </a:r>
            <a:r>
              <a:rPr lang="zh-CN" altLang="en-US" sz="28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恐惧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与担心生命安危有关。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37" name="矩形 256007"/>
          <p:cNvSpPr/>
          <p:nvPr/>
        </p:nvSpPr>
        <p:spPr>
          <a:xfrm>
            <a:off x="762000" y="4086225"/>
            <a:ext cx="10224135" cy="1814830"/>
          </a:xfrm>
          <a:prstGeom prst="rect">
            <a:avLst/>
          </a:prstGeom>
          <a:solidFill>
            <a:srgbClr val="DAE3F3"/>
          </a:solidFill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/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  1.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产妇生命体征正常，出血被控制。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/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  2.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感染被及时发现并有效控制。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/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  3.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产妇恐惧消除，情绪稳定，能积极配合医护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人员的工作。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406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95400" y="1600200"/>
            <a:ext cx="3924300" cy="3657600"/>
            <a:chOff x="360" y="3240"/>
            <a:chExt cx="6180" cy="5760"/>
          </a:xfrm>
        </p:grpSpPr>
        <p:sp>
          <p:nvSpPr>
            <p:cNvPr id="45063" name="文本框 177159"/>
            <p:cNvSpPr txBox="1"/>
            <p:nvPr/>
          </p:nvSpPr>
          <p:spPr>
            <a:xfrm>
              <a:off x="360" y="4200"/>
              <a:ext cx="960" cy="35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一、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重视预防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5064" name="文本框 177160"/>
            <p:cNvSpPr txBox="1"/>
            <p:nvPr/>
          </p:nvSpPr>
          <p:spPr>
            <a:xfrm>
              <a:off x="2280" y="3240"/>
              <a:ext cx="1730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妊娠期</a:t>
              </a:r>
              <a:endParaRPr lang="zh-CN" altLang="en-US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5066" name="文本框 177162"/>
            <p:cNvSpPr txBox="1"/>
            <p:nvPr/>
          </p:nvSpPr>
          <p:spPr>
            <a:xfrm>
              <a:off x="2040" y="5040"/>
              <a:ext cx="1738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分娩期</a:t>
              </a:r>
              <a:endParaRPr lang="zh-CN" altLang="en-US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5067" name="文本框 177163"/>
            <p:cNvSpPr txBox="1"/>
            <p:nvPr/>
          </p:nvSpPr>
          <p:spPr>
            <a:xfrm>
              <a:off x="4320" y="3960"/>
              <a:ext cx="2220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第一产程</a:t>
              </a:r>
              <a:endParaRPr lang="zh-CN" altLang="en-US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5068" name="文本框 177164"/>
            <p:cNvSpPr txBox="1"/>
            <p:nvPr/>
          </p:nvSpPr>
          <p:spPr>
            <a:xfrm>
              <a:off x="4200" y="5400"/>
              <a:ext cx="2220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第二产程</a:t>
              </a:r>
              <a:endParaRPr lang="zh-CN" altLang="en-US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5069" name="文本框 177165"/>
            <p:cNvSpPr txBox="1"/>
            <p:nvPr/>
          </p:nvSpPr>
          <p:spPr>
            <a:xfrm>
              <a:off x="4200" y="6960"/>
              <a:ext cx="2220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第三产程</a:t>
              </a:r>
              <a:endParaRPr lang="zh-CN" altLang="en-US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5073" name="文本框 177169"/>
            <p:cNvSpPr txBox="1"/>
            <p:nvPr/>
          </p:nvSpPr>
          <p:spPr>
            <a:xfrm>
              <a:off x="2280" y="8280"/>
              <a:ext cx="2450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产后</a:t>
              </a:r>
              <a:r>
                <a:rPr lang="en-US" altLang="zh-CN" dirty="0">
                  <a:solidFill>
                    <a:srgbClr val="000099"/>
                  </a:solidFill>
                  <a:latin typeface="Times New Roman" panose="02020603050405020304" pitchFamily="18" charset="0"/>
                </a:rPr>
                <a:t>2</a:t>
              </a:r>
              <a:r>
                <a:rPr lang="zh-CN" altLang="en-US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小时</a:t>
              </a:r>
              <a:endParaRPr lang="zh-CN" altLang="en-US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5075" name="左大括号 177171"/>
          <p:cNvSpPr/>
          <p:nvPr/>
        </p:nvSpPr>
        <p:spPr>
          <a:xfrm>
            <a:off x="1981200" y="1828800"/>
            <a:ext cx="304800" cy="3429000"/>
          </a:xfrm>
          <a:prstGeom prst="leftBrace">
            <a:avLst>
              <a:gd name="adj1" fmla="val 93750"/>
              <a:gd name="adj2" fmla="val 42703"/>
            </a:avLst>
          </a:prstGeom>
          <a:noFill/>
          <a:ln w="38100" cap="flat" cmpd="sng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76" name="左大括号 177172"/>
          <p:cNvSpPr/>
          <p:nvPr/>
        </p:nvSpPr>
        <p:spPr>
          <a:xfrm>
            <a:off x="3542030" y="2209800"/>
            <a:ext cx="152400" cy="2057400"/>
          </a:xfrm>
          <a:prstGeom prst="leftBrace">
            <a:avLst>
              <a:gd name="adj1" fmla="val 112500"/>
              <a:gd name="adj2" fmla="val 50000"/>
            </a:avLst>
          </a:prstGeom>
          <a:noFill/>
          <a:ln w="38100" cap="flat" cmpd="sng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7162" name="文本框 177161"/>
          <p:cNvSpPr txBox="1"/>
          <p:nvPr/>
        </p:nvSpPr>
        <p:spPr>
          <a:xfrm>
            <a:off x="3696970" y="938530"/>
            <a:ext cx="6078220" cy="88963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noAutofit/>
          </a:bodyPr>
          <a:p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孕前有疾病治疗后妊娠加强孕期保健。</a:t>
            </a:r>
            <a:endParaRPr lang="zh-CN" altLang="en-US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积极治疗各种妊娠合并症，防治产后出血的诱发因素。</a:t>
            </a:r>
            <a:endParaRPr lang="zh-CN" altLang="en-US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7167" name="文本框 177166"/>
          <p:cNvSpPr txBox="1"/>
          <p:nvPr/>
        </p:nvSpPr>
        <p:spPr>
          <a:xfrm>
            <a:off x="4950460" y="2070100"/>
            <a:ext cx="4526280" cy="368300"/>
          </a:xfrm>
          <a:prstGeom prst="rect">
            <a:avLst/>
          </a:prstGeom>
          <a:solidFill>
            <a:srgbClr val="CCECFF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为孕妇提供精神心理护理，防止产程延长。</a:t>
            </a:r>
            <a:endParaRPr lang="zh-CN" altLang="en-US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7168" name="文本框 177167"/>
          <p:cNvSpPr txBox="1"/>
          <p:nvPr/>
        </p:nvSpPr>
        <p:spPr>
          <a:xfrm>
            <a:off x="5064760" y="2590800"/>
            <a:ext cx="5212080" cy="92202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指导孕妇正确使用腹压，胎头、胎肩娩出要缓慢，</a:t>
            </a:r>
            <a:endParaRPr lang="zh-CN" altLang="en-US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胎肩娩出后立即肌注或静脉滴注缩宫素，</a:t>
            </a:r>
            <a:endParaRPr lang="zh-CN" altLang="en-US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胎盘娩出后注射麦角新碱。</a:t>
            </a:r>
            <a:endParaRPr lang="zh-CN" altLang="en-US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7169" name="文本框 177168"/>
          <p:cNvSpPr txBox="1"/>
          <p:nvPr/>
        </p:nvSpPr>
        <p:spPr>
          <a:xfrm>
            <a:off x="4950460" y="3665220"/>
            <a:ext cx="6536055" cy="1143635"/>
          </a:xfrm>
          <a:prstGeom prst="rect">
            <a:avLst/>
          </a:prstGeom>
          <a:solidFill>
            <a:srgbClr val="CCECFF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noAutofit/>
          </a:bodyPr>
          <a:p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准确的测量出血量，不要过早牵拉脐带或按摩子宫，</a:t>
            </a:r>
            <a:endParaRPr lang="zh-CN" altLang="en-US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有胎盘剥离征象、帮助胎盘娩出，仔细检查胎盘、胎膜的完整，</a:t>
            </a:r>
            <a:endParaRPr lang="zh-CN" altLang="en-US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仔细检查软产道有无损伤。</a:t>
            </a:r>
            <a:endParaRPr lang="zh-CN" altLang="en-US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7171" name="文本框 177170"/>
          <p:cNvSpPr txBox="1"/>
          <p:nvPr/>
        </p:nvSpPr>
        <p:spPr>
          <a:xfrm>
            <a:off x="3810000" y="5045075"/>
            <a:ext cx="2697480" cy="92202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血压、脉搏，子宫收缩，</a:t>
            </a:r>
            <a:endParaRPr lang="zh-CN" altLang="en-US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阴道出血，会阴伤口，</a:t>
            </a:r>
            <a:endParaRPr lang="zh-CN" altLang="en-US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膀胱充盈情况。</a:t>
            </a:r>
            <a:endParaRPr lang="zh-CN" altLang="en-US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7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7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7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7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7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62" grpId="0" bldLvl="0" animBg="1"/>
      <p:bldP spid="177167" grpId="0" bldLvl="0" animBg="1"/>
      <p:bldP spid="177168" grpId="0" bldLvl="0" animBg="1"/>
      <p:bldP spid="177169" grpId="0" bldLvl="0" animBg="1"/>
      <p:bldP spid="17717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406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6084" name="矩形 285701"/>
          <p:cNvSpPr/>
          <p:nvPr/>
        </p:nvSpPr>
        <p:spPr>
          <a:xfrm>
            <a:off x="946785" y="1446530"/>
            <a:ext cx="10706735" cy="387921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</a:bodyPr>
          <a:p>
            <a:r>
              <a:rPr lang="en-US" altLang="zh-CN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二、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针对原因迅速止血</a:t>
            </a:r>
            <a:endParaRPr lang="zh-CN" altLang="en-US" sz="28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）子宫收缩乏力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   1</a:t>
            </a:r>
            <a:r>
              <a:rPr lang="zh-CN" altLang="en-US" sz="2400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）按摩子宫</a:t>
            </a:r>
            <a:endParaRPr lang="zh-CN" altLang="en-US" sz="2400" dirty="0">
              <a:solidFill>
                <a:schemeClr val="accent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dirty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  ①经腹壁双手按摩子宫法</a:t>
            </a:r>
            <a:r>
              <a:rPr lang="en-US" altLang="zh-CN" sz="240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一手在产妇耻骨联合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上缘按压下腹中部，将子宫向上托起，另一手握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住宫体，使其高出盆腔，在子宫底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部进行有节律的按摩子宫，同时间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断的用力挤压子宫，使宫腔内积血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及时排出。</a:t>
            </a:r>
            <a:endParaRPr lang="en-US" altLang="zh-CN" sz="240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46085" name="内容占位符 285706"/>
          <p:cNvGraphicFramePr>
            <a:graphicFrameLocks noGrp="1"/>
          </p:cNvGraphicFramePr>
          <p:nvPr>
            <p:ph sz="half" idx="2"/>
          </p:nvPr>
        </p:nvGraphicFramePr>
        <p:xfrm>
          <a:off x="7927975" y="1359535"/>
          <a:ext cx="3602990" cy="4688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2133600" imgH="3708400" progId="Photoshop.Image.8">
                  <p:embed/>
                </p:oleObj>
              </mc:Choice>
              <mc:Fallback>
                <p:oleObj name="" r:id="rId3" imgW="2133600" imgH="3708400" progId="Photoshop.Image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27975" y="1359535"/>
                        <a:ext cx="3602990" cy="468820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406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7108" name="矩形 283655"/>
          <p:cNvSpPr/>
          <p:nvPr/>
        </p:nvSpPr>
        <p:spPr>
          <a:xfrm>
            <a:off x="1060450" y="1242695"/>
            <a:ext cx="6198235" cy="24911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</a:bodyPr>
          <a:p>
            <a:r>
              <a:rPr lang="en-US" altLang="zh-CN" sz="280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sz="2800" dirty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腹部</a:t>
            </a:r>
            <a:r>
              <a:rPr lang="en-US" altLang="zh-CN" sz="280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2800" dirty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阴道按摩子宫法</a:t>
            </a:r>
            <a:r>
              <a:rPr lang="en-US" altLang="zh-CN" sz="280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一手在腹部按压子宫后壁，另一手握拳置于阴道前穹隆顶压子宫前壁，双手相对紧压按摩子宫，持续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15min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，非常有效。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109" name="矩形 283657"/>
          <p:cNvSpPr/>
          <p:nvPr/>
        </p:nvSpPr>
        <p:spPr>
          <a:xfrm>
            <a:off x="1060450" y="4094480"/>
            <a:ext cx="10140315" cy="21062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280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   2</a:t>
            </a:r>
            <a:r>
              <a:rPr lang="zh-CN" altLang="en-US" sz="2800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）遵医嘱应用宫缩剂：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缩宫素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10IU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肌注或加入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25%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葡萄糖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20ml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缓慢静脉推注，然后用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30IU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缩宫素溶于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10%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葡萄糖液中静脉点滴。必要时可用麦角新碱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0.2mg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肌注（心脏病妊高症者禁用）。地诺前列醇经腹注入子宫肌层。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47110" name="内容占位符 283661"/>
          <p:cNvGraphicFramePr>
            <a:graphicFrameLocks noGrp="1"/>
          </p:cNvGraphicFramePr>
          <p:nvPr>
            <p:ph sz="half" idx="2"/>
          </p:nvPr>
        </p:nvGraphicFramePr>
        <p:xfrm>
          <a:off x="7614285" y="1242060"/>
          <a:ext cx="3662680" cy="2630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3" imgW="2895600" imgH="4254500" progId="Photoshop.Image.8">
                  <p:embed/>
                </p:oleObj>
              </mc:Choice>
              <mc:Fallback>
                <p:oleObj name="" r:id="rId3" imgW="2895600" imgH="4254500" progId="Photoshop.Image.8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14285" y="1242060"/>
                        <a:ext cx="3662680" cy="263017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406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25525" y="1297305"/>
            <a:ext cx="9639300" cy="4930140"/>
            <a:chOff x="960" y="1388"/>
            <a:chExt cx="12600" cy="8332"/>
          </a:xfrm>
        </p:grpSpPr>
        <p:sp>
          <p:nvSpPr>
            <p:cNvPr id="48132" name="矩形 286728"/>
            <p:cNvSpPr/>
            <p:nvPr/>
          </p:nvSpPr>
          <p:spPr>
            <a:xfrm>
              <a:off x="960" y="1388"/>
              <a:ext cx="12360" cy="67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>
                  <a:solidFill>
                    <a:schemeClr val="accent1"/>
                  </a:solidFill>
                  <a:latin typeface="楷体_GB2312" pitchFamily="49" charset="-122"/>
                  <a:ea typeface="楷体_GB2312" pitchFamily="49" charset="-122"/>
                </a:rPr>
                <a:t>    3</a:t>
              </a:r>
              <a:r>
                <a:rPr lang="zh-CN" altLang="en-US" sz="2800" dirty="0">
                  <a:solidFill>
                    <a:schemeClr val="accent1"/>
                  </a:solidFill>
                  <a:latin typeface="楷体_GB2312" pitchFamily="49" charset="-122"/>
                  <a:ea typeface="楷体_GB2312" pitchFamily="49" charset="-122"/>
                </a:rPr>
                <a:t>）宫腔内填塞纱布：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适用于子宫松弛无力，按摩和宫缩剂无效时。可采用宫腔球囊填塞或宫腔内填塞纱布压迫止血，但需严格消毒，均匀填塞，不留空隙，严密观察生命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体征，注意宫底高度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及子宫大小变化。</a:t>
              </a:r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24h-48h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后缓慢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取出纱条，抽出前先注射宫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缩剂，给予抗生素以防感染。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en-US" altLang="zh-CN" sz="2800">
                  <a:solidFill>
                    <a:schemeClr val="accent1"/>
                  </a:solidFill>
                  <a:latin typeface="楷体_GB2312" pitchFamily="49" charset="-122"/>
                  <a:ea typeface="楷体_GB2312" pitchFamily="49" charset="-122"/>
                </a:rPr>
                <a:t> 4</a:t>
              </a:r>
              <a:r>
                <a:rPr lang="zh-CN" altLang="en-US" sz="2800" dirty="0">
                  <a:solidFill>
                    <a:schemeClr val="accent1"/>
                  </a:solidFill>
                  <a:latin typeface="楷体_GB2312" pitchFamily="49" charset="-122"/>
                  <a:ea typeface="楷体_GB2312" pitchFamily="49" charset="-122"/>
                </a:rPr>
                <a:t>）结扎血管、子宫动脉</a:t>
              </a:r>
              <a:endParaRPr lang="zh-CN" altLang="en-US" sz="2800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solidFill>
                    <a:schemeClr val="accent1"/>
                  </a:solidFill>
                  <a:latin typeface="楷体_GB2312" pitchFamily="49" charset="-122"/>
                  <a:ea typeface="楷体_GB2312" pitchFamily="49" charset="-122"/>
                </a:rPr>
                <a:t>栓塞术或切除子宫等</a:t>
              </a:r>
              <a:endParaRPr lang="zh-CN" altLang="en-US" sz="2800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48133" name="图片 286729" descr="0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68" y="3600"/>
              <a:ext cx="4892" cy="612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单元九</a:t>
            </a:r>
            <a:r>
              <a:rPr lang="en-US" altLang="zh-CN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 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分娩期并发症妇女的护理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406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05230" y="1215390"/>
            <a:ext cx="9772015" cy="4804410"/>
            <a:chOff x="630" y="1258"/>
            <a:chExt cx="13770" cy="8222"/>
          </a:xfrm>
        </p:grpSpPr>
        <p:pic>
          <p:nvPicPr>
            <p:cNvPr id="49153" name="图片 287753" descr="ms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95" y="4730"/>
              <a:ext cx="5205" cy="4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57" name="矩形 287752"/>
            <p:cNvSpPr/>
            <p:nvPr/>
          </p:nvSpPr>
          <p:spPr>
            <a:xfrm>
              <a:off x="630" y="1258"/>
              <a:ext cx="12480" cy="66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）胎盘因素：</a:t>
              </a:r>
              <a:endPara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>
                  <a:solidFill>
                    <a:schemeClr val="accent1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2400">
                  <a:solidFill>
                    <a:schemeClr val="accent1"/>
                  </a:solidFill>
                  <a:latin typeface="楷体_GB2312" pitchFamily="49" charset="-122"/>
                  <a:ea typeface="楷体_GB2312" pitchFamily="49" charset="-122"/>
                </a:rPr>
                <a:t> 1</a:t>
              </a:r>
              <a:r>
                <a:rPr lang="zh-CN" altLang="en-US" sz="2400" dirty="0">
                  <a:solidFill>
                    <a:schemeClr val="accent1"/>
                  </a:solidFill>
                  <a:latin typeface="楷体_GB2312" pitchFamily="49" charset="-122"/>
                  <a:ea typeface="楷体_GB2312" pitchFamily="49" charset="-122"/>
                </a:rPr>
                <a:t>）胎盘剥离后滞留者：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用手按摩子宫，使子宫收缩，让产妇屏气向下用力，另一手轻拉脐带，</a:t>
              </a:r>
              <a:r>
                <a:rPr lang="zh-CN" altLang="en-US" sz="2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挤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压和牵拉出胎盘、胎膜娩出。</a:t>
              </a:r>
              <a:endParaRPr lang="zh-CN" altLang="en-US" sz="24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400">
                  <a:solidFill>
                    <a:schemeClr val="accent1"/>
                  </a:solidFill>
                  <a:latin typeface="楷体_GB2312" pitchFamily="49" charset="-122"/>
                  <a:ea typeface="楷体_GB2312" pitchFamily="49" charset="-122"/>
                </a:rPr>
                <a:t>  2</a:t>
              </a:r>
              <a:r>
                <a:rPr lang="zh-CN" altLang="en-US" sz="2400" dirty="0">
                  <a:solidFill>
                    <a:schemeClr val="accent1"/>
                  </a:solidFill>
                  <a:latin typeface="楷体_GB2312" pitchFamily="49" charset="-122"/>
                  <a:ea typeface="楷体_GB2312" pitchFamily="49" charset="-122"/>
                </a:rPr>
                <a:t>）胎盘粘连、剥离不全：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行徒手剥离</a:t>
              </a:r>
              <a:r>
                <a:rPr lang="zh-CN" altLang="en-US" sz="2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取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出胎盘术。</a:t>
              </a:r>
              <a:endParaRPr lang="zh-CN" altLang="en-US" sz="24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400">
                  <a:solidFill>
                    <a:schemeClr val="accent1"/>
                  </a:solidFill>
                  <a:latin typeface="楷体_GB2312" pitchFamily="49" charset="-122"/>
                  <a:ea typeface="楷体_GB2312" pitchFamily="49" charset="-122"/>
                </a:rPr>
                <a:t>  3</a:t>
              </a:r>
              <a:r>
                <a:rPr lang="zh-CN" altLang="en-US" sz="2400" dirty="0">
                  <a:solidFill>
                    <a:schemeClr val="accent1"/>
                  </a:solidFill>
                  <a:latin typeface="楷体_GB2312" pitchFamily="49" charset="-122"/>
                  <a:ea typeface="楷体_GB2312" pitchFamily="49" charset="-122"/>
                </a:rPr>
                <a:t>）胎盘嵌顿：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肌注阿托品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0.5mg</a:t>
              </a:r>
              <a:endParaRPr lang="en-US" altLang="zh-CN" sz="240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或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％肾上腺素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1ml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，待子宫狭窄</a:t>
              </a:r>
              <a:endParaRPr lang="zh-CN" altLang="en-US" sz="24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环松解后，用手取出胎盘。无效</a:t>
              </a:r>
              <a:endParaRPr lang="zh-CN" altLang="en-US" sz="24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时可在乙醚</a:t>
              </a:r>
              <a:r>
                <a:rPr lang="zh-CN" altLang="en-US" sz="2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麻醉下取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出胎盘。</a:t>
              </a:r>
              <a:endParaRPr lang="zh-CN" altLang="en-US" sz="24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     </a:t>
              </a:r>
              <a:r>
                <a:rPr lang="en-US" altLang="zh-CN" sz="2400">
                  <a:solidFill>
                    <a:schemeClr val="accent1"/>
                  </a:solidFill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400" dirty="0">
                  <a:solidFill>
                    <a:schemeClr val="accent1"/>
                  </a:solidFill>
                  <a:latin typeface="楷体_GB2312" pitchFamily="49" charset="-122"/>
                  <a:ea typeface="楷体_GB2312" pitchFamily="49" charset="-122"/>
                </a:rPr>
                <a:t>）胎盘残留：</a:t>
              </a:r>
              <a:r>
                <a:rPr lang="zh-CN" altLang="en-US" sz="2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刮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宫术。</a:t>
              </a:r>
              <a:endParaRPr lang="zh-CN" altLang="en-US" sz="24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400">
                  <a:solidFill>
                    <a:schemeClr val="accent1"/>
                  </a:solidFill>
                  <a:latin typeface="楷体_GB2312" pitchFamily="49" charset="-122"/>
                  <a:ea typeface="楷体_GB2312" pitchFamily="49" charset="-122"/>
                </a:rPr>
                <a:t>     5</a:t>
              </a:r>
              <a:r>
                <a:rPr lang="zh-CN" altLang="en-US" sz="2400" dirty="0">
                  <a:solidFill>
                    <a:schemeClr val="accent1"/>
                  </a:solidFill>
                  <a:latin typeface="楷体_GB2312" pitchFamily="49" charset="-122"/>
                  <a:ea typeface="楷体_GB2312" pitchFamily="49" charset="-122"/>
                </a:rPr>
                <a:t>）胎盘植入：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行次全子宫</a:t>
              </a:r>
              <a:r>
                <a:rPr lang="zh-CN" altLang="en-US" sz="2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切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除术。</a:t>
              </a:r>
              <a:endParaRPr lang="zh-CN" altLang="en-US" sz="24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92530" y="1414780"/>
            <a:ext cx="9745345" cy="4606925"/>
            <a:chOff x="960" y="960"/>
            <a:chExt cx="12330" cy="8523"/>
          </a:xfrm>
        </p:grpSpPr>
        <p:sp>
          <p:nvSpPr>
            <p:cNvPr id="51205" name="矩形 290822"/>
            <p:cNvSpPr/>
            <p:nvPr/>
          </p:nvSpPr>
          <p:spPr>
            <a:xfrm>
              <a:off x="960" y="960"/>
              <a:ext cx="12330" cy="17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）软产道裂伤：协助医生查找裂伤，及时缝</a:t>
              </a:r>
              <a:endPara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合止血。</a:t>
              </a:r>
              <a:endPara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206" name="矩形 290823"/>
            <p:cNvSpPr/>
            <p:nvPr/>
          </p:nvSpPr>
          <p:spPr>
            <a:xfrm>
              <a:off x="1920" y="2520"/>
              <a:ext cx="10800" cy="3016"/>
            </a:xfrm>
            <a:prstGeom prst="rect">
              <a:avLst/>
            </a:prstGeom>
            <a:solidFill>
              <a:srgbClr val="FFCCFF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            </a:t>
              </a: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  </a:t>
              </a:r>
              <a:r>
                <a:rPr lang="zh-CN" altLang="en-US" sz="2400" dirty="0">
                  <a:solidFill>
                    <a:srgbClr val="CC00FF"/>
                  </a:solidFill>
                  <a:latin typeface="Arial" panose="020B0604020202020204" pitchFamily="34" charset="0"/>
                  <a:ea typeface="楷体_GB2312" pitchFamily="49" charset="-122"/>
                </a:rPr>
                <a:t>会阴裂伤分度诊断标准</a:t>
              </a:r>
              <a:endParaRPr lang="zh-CN" altLang="en-US" sz="2400" dirty="0">
                <a:solidFill>
                  <a:srgbClr val="CC00FF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会阴裂伤分为</a:t>
              </a:r>
              <a:r>
                <a:rPr lang="en-US" altLang="zh-CN" sz="2400">
                  <a:latin typeface="Arial" panose="020B0604020202020204" pitchFamily="34" charset="0"/>
                  <a:ea typeface="楷体_GB2312" pitchFamily="49" charset="-122"/>
                </a:rPr>
                <a:t>Ⅰ</a:t>
              </a: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度为会阴皮肤及阴道黏膜撕裂；</a:t>
              </a:r>
              <a:r>
                <a:rPr lang="en-US" altLang="zh-CN" sz="2400">
                  <a:latin typeface="Arial" panose="020B0604020202020204" pitchFamily="34" charset="0"/>
                  <a:ea typeface="楷体_GB2312" pitchFamily="49" charset="-122"/>
                </a:rPr>
                <a:t>Ⅱ</a:t>
              </a: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度为会阴体肌层撕裂；</a:t>
              </a:r>
              <a:r>
                <a:rPr lang="en-US" altLang="zh-CN" sz="2400">
                  <a:latin typeface="Arial" panose="020B0604020202020204" pitchFamily="34" charset="0"/>
                  <a:ea typeface="楷体_GB2312" pitchFamily="49" charset="-122"/>
                </a:rPr>
                <a:t>Ⅲ</a:t>
              </a: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度为肛门外扩约肌撕裂，甚至累及直肠前壁。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51207" name="图片 290824" descr="异常产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0" y="5485"/>
              <a:ext cx="8520" cy="399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2229" name="矩形 288783"/>
          <p:cNvSpPr/>
          <p:nvPr/>
        </p:nvSpPr>
        <p:spPr>
          <a:xfrm>
            <a:off x="939800" y="1165225"/>
            <a:ext cx="10253345" cy="1233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）凝血功能障碍：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遵医嘱使用药物</a:t>
            </a:r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改善凝血功能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，输新鲜血液，积极做好抗休克及纠正酸中毒等抢救准备。如阴道流血不止，做好子宫切除术的准备。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3" name="矩形 291849"/>
          <p:cNvSpPr/>
          <p:nvPr/>
        </p:nvSpPr>
        <p:spPr>
          <a:xfrm>
            <a:off x="1188085" y="2566035"/>
            <a:ext cx="936498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三、纠正休克，预防感染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 1.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输血输液，以输入同等量血液为原则。</a:t>
            </a:r>
            <a:endParaRPr lang="zh-CN" altLang="en-US" sz="24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  2.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保持</a:t>
            </a:r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环境和病室清洁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，注意通风及消毒。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   3.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严格</a:t>
            </a:r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无菌操作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，防止病原体侵入生殖道。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   4.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监测</a:t>
            </a:r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体温变化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，每日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次。定时送检血液，收集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结果及时反馈给医生，遵医嘱给予抗生素。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  5.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保持</a:t>
            </a:r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会阴清洁，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每日冲洗会阴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次，注意恶露颜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色、气味及会阴伤口情况。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 dirty="0">
                <a:latin typeface="楷体_GB2312" pitchFamily="49" charset="-122"/>
                <a:ea typeface="楷体_GB2312" pitchFamily="49" charset="-122"/>
              </a:rPr>
              <a:t>6.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必要时遵医嘱用</a:t>
            </a:r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抗生素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406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4276" name="矩形 259082"/>
          <p:cNvSpPr/>
          <p:nvPr/>
        </p:nvSpPr>
        <p:spPr>
          <a:xfrm>
            <a:off x="1181735" y="1295400"/>
            <a:ext cx="9827895" cy="4908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四、心理护理及健康教育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护士应保持镇静态度，抢救工作紧张有序。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多给予产妇及家属安慰解释、关心照顾，增加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信任及安全感。嘱产妇卧床休息，缓解恐惧心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理，保持情绪稳定，主动配合救护工作。护士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还要做好产妇生活和婴儿护理。</a:t>
            </a:r>
            <a:r>
              <a:rPr lang="en-US" altLang="zh-CN" sz="32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产后指导产妇</a:t>
            </a:r>
            <a:endParaRPr lang="zh-CN" altLang="en-US" sz="32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进食营养丰富易消化饮食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，鼓励少量多餐，多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进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富含铁、蛋白质和维生素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的食物，逐步增加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活动量，促进身体的康复；遵医嘱给予产妇纠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正贫血的药物；嘱产妇定期复查血常规。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406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护理评价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5301" name="矩形 261127"/>
          <p:cNvSpPr/>
          <p:nvPr/>
        </p:nvSpPr>
        <p:spPr>
          <a:xfrm>
            <a:off x="990600" y="2209800"/>
            <a:ext cx="9648825" cy="221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marL="342900" indent="-342900" fontAlgn="auto">
              <a:lnSpc>
                <a:spcPct val="150000"/>
              </a:lnSpc>
            </a:pP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  1.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产妇生命体征是否平稳。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fontAlgn="auto">
              <a:lnSpc>
                <a:spcPct val="150000"/>
              </a:lnSpc>
            </a:pP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  2.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住院期间是否有感染发生。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fontAlgn="auto">
              <a:lnSpc>
                <a:spcPct val="150000"/>
              </a:lnSpc>
            </a:pP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  3.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产妇情绪是否稳定，能否积极配合医护人员的工作。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子宫破裂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60833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461" name="矩形 235536"/>
          <p:cNvSpPr/>
          <p:nvPr/>
        </p:nvSpPr>
        <p:spPr>
          <a:xfrm>
            <a:off x="840105" y="1747520"/>
            <a:ext cx="10449560" cy="28282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    是指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子宫体部</a:t>
            </a: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或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子宫下段</a:t>
            </a: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于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妊娠晚期</a:t>
            </a: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或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分娩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期</a:t>
            </a: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发生破裂，是产科极严重的并发症，若不能及</a:t>
            </a:r>
            <a:endParaRPr lang="zh-CN" altLang="en-US" sz="3600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时诊断处理，将威胁母儿生命，</a:t>
            </a:r>
            <a:r>
              <a:rPr lang="zh-CN" altLang="en-US" sz="3600" dirty="0">
                <a:latin typeface="楷体_GB2312" pitchFamily="49" charset="-122"/>
                <a:ea typeface="宋体" panose="02010600030101010101" pitchFamily="2" charset="-122"/>
              </a:rPr>
              <a:t>发生率作为判断一</a:t>
            </a:r>
            <a:endParaRPr lang="zh-CN" altLang="en-US" sz="3600" dirty="0">
              <a:latin typeface="楷体_GB2312" pitchFamily="49" charset="-122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600" dirty="0">
                <a:latin typeface="楷体_GB2312" pitchFamily="49" charset="-122"/>
                <a:ea typeface="宋体" panose="02010600030101010101" pitchFamily="2" charset="-122"/>
              </a:rPr>
              <a:t>个地区产科质量的标准之一</a:t>
            </a: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。多发生于经产妇，</a:t>
            </a:r>
            <a:endParaRPr lang="zh-CN" altLang="en-US" sz="3600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尤其是多产妇，尤其是瘢痕子宫。</a:t>
            </a:r>
            <a:endParaRPr lang="zh-CN" altLang="en-US" sz="36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0270" y="1656080"/>
            <a:ext cx="10345420" cy="4083050"/>
            <a:chOff x="1135" y="3143"/>
            <a:chExt cx="12305" cy="4057"/>
          </a:xfrm>
        </p:grpSpPr>
        <p:sp>
          <p:nvSpPr>
            <p:cNvPr id="21509" name="矩形 236553"/>
            <p:cNvSpPr/>
            <p:nvPr/>
          </p:nvSpPr>
          <p:spPr>
            <a:xfrm>
              <a:off x="1135" y="3143"/>
              <a:ext cx="366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（一）健康史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1510" name="矩形 236554"/>
            <p:cNvSpPr/>
            <p:nvPr/>
          </p:nvSpPr>
          <p:spPr>
            <a:xfrm>
              <a:off x="1200" y="4200"/>
              <a:ext cx="6600" cy="2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just"/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     评估有无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胎先露下降受阻即子宫瘢痕、梗阻性难产如骨盆狭窄、宫缩剂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pPr algn="just"/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使用不当和手术创伤及外伤等原因或诱因</a:t>
              </a:r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。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21511" name="图片 236555" descr="不全流产[(000556)17-26-58]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80" y="3360"/>
              <a:ext cx="5160" cy="384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762000"/>
            <a:ext cx="10870565" cy="592709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2531" name="矩形 237576"/>
          <p:cNvSpPr/>
          <p:nvPr/>
        </p:nvSpPr>
        <p:spPr>
          <a:xfrm>
            <a:off x="950595" y="762000"/>
            <a:ext cx="397002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（二）身体状况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2532" name="矩形 237577"/>
          <p:cNvSpPr/>
          <p:nvPr/>
        </p:nvSpPr>
        <p:spPr>
          <a:xfrm>
            <a:off x="977900" y="1524000"/>
            <a:ext cx="10300335" cy="43980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32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1.</a:t>
            </a:r>
            <a:r>
              <a:rPr lang="zh-CN" altLang="en-US" sz="32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先兆子宫破裂（</a:t>
            </a:r>
            <a:r>
              <a:rPr lang="en-US" altLang="zh-CN" sz="32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症状</a:t>
            </a:r>
            <a:r>
              <a:rPr lang="en-US" altLang="zh-CN" sz="32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体征）  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下腹部疼痛、子宫病理性缩复环、胎心率改变、血尿是先兆子宫破裂的主要表现。</a:t>
            </a:r>
            <a:r>
              <a:rPr lang="zh-CN" altLang="en-US" sz="2400" dirty="0">
                <a:latin typeface="Arial" panose="020B0604020202020204" pitchFamily="34" charset="0"/>
                <a:ea typeface="楷体_GB2312" pitchFamily="49" charset="-122"/>
              </a:rPr>
              <a:t>产妇疼痛不安，烦躁，呼叫，下腹拒按，自觉胎动频繁。排尿困难，甚至血尿。子宫强直性收缩，胎心不规则或听不清，</a:t>
            </a:r>
            <a:endParaRPr lang="zh-CN" altLang="en-US" sz="2400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400" dirty="0">
                <a:latin typeface="Arial" panose="020B0604020202020204" pitchFamily="34" charset="0"/>
                <a:ea typeface="楷体_GB2312" pitchFamily="49" charset="-122"/>
              </a:rPr>
              <a:t>下腹部出现病理性缩复环，</a:t>
            </a:r>
            <a:endParaRPr lang="zh-CN" altLang="en-US" sz="2400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400" dirty="0">
                <a:latin typeface="Arial" panose="020B0604020202020204" pitchFamily="34" charset="0"/>
                <a:ea typeface="楷体_GB2312" pitchFamily="49" charset="-122"/>
              </a:rPr>
              <a:t>子宫呈葫芦形。子宫下段压</a:t>
            </a:r>
            <a:endParaRPr lang="zh-CN" altLang="en-US" sz="2400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400" dirty="0">
                <a:latin typeface="Arial" panose="020B0604020202020204" pitchFamily="34" charset="0"/>
                <a:ea typeface="楷体_GB2312" pitchFamily="49" charset="-122"/>
              </a:rPr>
              <a:t>痛明显。</a:t>
            </a:r>
            <a:endParaRPr lang="zh-CN" altLang="en-US" sz="24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aphicFrame>
        <p:nvGraphicFramePr>
          <p:cNvPr id="22533" name="内容占位符 237585"/>
          <p:cNvGraphicFramePr>
            <a:graphicFrameLocks noGrp="1"/>
          </p:cNvGraphicFramePr>
          <p:nvPr>
            <p:ph sz="quarter" idx="3"/>
          </p:nvPr>
        </p:nvGraphicFramePr>
        <p:xfrm>
          <a:off x="5246370" y="3983355"/>
          <a:ext cx="4971415" cy="2462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5816600" imgH="3606800" progId="Photoshop.Image.8">
                  <p:embed/>
                </p:oleObj>
              </mc:Choice>
              <mc:Fallback>
                <p:oleObj name="" r:id="rId3" imgW="5816600" imgH="3606800" progId="Photoshop.Image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46370" y="3983355"/>
                        <a:ext cx="4971415" cy="246253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556" name="矩形 239627"/>
          <p:cNvSpPr/>
          <p:nvPr/>
        </p:nvSpPr>
        <p:spPr>
          <a:xfrm>
            <a:off x="838200" y="1219200"/>
            <a:ext cx="10473690" cy="5022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280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子宫破裂</a:t>
            </a:r>
            <a:r>
              <a:rPr lang="zh-CN" altLang="en-US" sz="2800" dirty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dirty="0">
              <a:solidFill>
                <a:srgbClr val="CC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dirty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dirty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）不完全性子宫破裂</a:t>
            </a:r>
            <a:r>
              <a:rPr lang="en-US" altLang="zh-CN" sz="2800" dirty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2800" dirty="0">
              <a:solidFill>
                <a:srgbClr val="CC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dirty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子宫腔和腹腔不相同，胎儿及附属物仍在宫腔内。腹部检查：子宫不完全破裂处压痛明显。如果破口处累及两侧子宫血管，可形成阔韧带内血肿，在宫旁可触及包块，胎心不规则或消失。</a:t>
            </a:r>
            <a:r>
              <a:rPr lang="en-US" altLang="zh-CN" sz="2800" dirty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dirty="0">
              <a:solidFill>
                <a:srgbClr val="CC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（2）完全性子宫破裂</a:t>
            </a:r>
            <a:endParaRPr lang="zh-CN" altLang="en-US" sz="2800" dirty="0">
              <a:solidFill>
                <a:srgbClr val="CC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产妇疼痛难忍，突感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撕裂样剧痛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后，腹痛缓解，宫缩消失；迅速进入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休克状态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 。出现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腹膜刺激征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--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全腹痛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腹壁下可触及胎体，胎心消失，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子宫缩小于胎体一侧。肛查：宫颈口回缩，胎先露回升。腹部检查：腹膜刺激征、阴道有鲜血流出；</a:t>
            </a: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B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超提示胎心胎动消失。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115" y="1644650"/>
            <a:ext cx="6094095" cy="90932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产后出血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115" y="3065780"/>
            <a:ext cx="6094095" cy="90932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任务二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子宫破裂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115" y="4486910"/>
            <a:ext cx="6093460" cy="102362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任务三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羊水栓塞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8200" y="1343660"/>
            <a:ext cx="10369550" cy="3120191"/>
            <a:chOff x="1320" y="2423"/>
            <a:chExt cx="12000" cy="2067"/>
          </a:xfrm>
        </p:grpSpPr>
        <p:sp>
          <p:nvSpPr>
            <p:cNvPr id="24580" name="矩形 238603"/>
            <p:cNvSpPr/>
            <p:nvPr/>
          </p:nvSpPr>
          <p:spPr>
            <a:xfrm>
              <a:off x="1320" y="2423"/>
              <a:ext cx="5915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（三）心理与社会状况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4581" name="矩形 238604"/>
            <p:cNvSpPr/>
            <p:nvPr/>
          </p:nvSpPr>
          <p:spPr>
            <a:xfrm>
              <a:off x="1440" y="3573"/>
              <a:ext cx="11880" cy="9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产妇因剧烈的腹痛而焦躁不安，担心自身及胎儿安危，随着休克的发生，渐有不祥预兆。家属亦恐慌，尤其是出现胎儿死亡、切除子宫的结果时，会有悲伤、失望，甚至抱怨、愤怒的情绪。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600710"/>
            <a:ext cx="10870565" cy="5845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1055" y="838200"/>
            <a:ext cx="10457180" cy="4899970"/>
            <a:chOff x="1293" y="1320"/>
            <a:chExt cx="12367" cy="6016"/>
          </a:xfrm>
        </p:grpSpPr>
        <p:sp>
          <p:nvSpPr>
            <p:cNvPr id="25604" name="矩形 278535"/>
            <p:cNvSpPr/>
            <p:nvPr/>
          </p:nvSpPr>
          <p:spPr>
            <a:xfrm>
              <a:off x="1320" y="1320"/>
              <a:ext cx="4228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（四）辅助检查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5605" name="矩形 278536"/>
            <p:cNvSpPr/>
            <p:nvPr/>
          </p:nvSpPr>
          <p:spPr>
            <a:xfrm>
              <a:off x="1680" y="2040"/>
              <a:ext cx="11640" cy="169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>
                  <a:solidFill>
                    <a:srgbClr val="CC00FF"/>
                  </a:solidFill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en-US" altLang="zh-CN" sz="280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1.B</a:t>
              </a:r>
              <a:r>
                <a:rPr lang="zh-CN" altLang="en-US" sz="2800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超</a:t>
              </a:r>
              <a:r>
                <a:rPr lang="zh-CN" altLang="en-US" sz="2800" dirty="0">
                  <a:solidFill>
                    <a:srgbClr val="CC00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用于可疑子宫破裂病例的检查。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>
                  <a:solidFill>
                    <a:srgbClr val="CC00FF"/>
                  </a:solidFill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en-US" altLang="zh-CN" sz="280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2800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实验室检查</a:t>
              </a:r>
              <a:r>
                <a:rPr lang="zh-CN" altLang="en-US" sz="2800" dirty="0">
                  <a:solidFill>
                    <a:srgbClr val="CC00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血尿常规检查，血红蛋白值下降，肉眼血尿或镜下血尿。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5606" name="矩形 278537"/>
            <p:cNvSpPr/>
            <p:nvPr/>
          </p:nvSpPr>
          <p:spPr>
            <a:xfrm>
              <a:off x="1293" y="4320"/>
              <a:ext cx="5192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（五）处理要点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5607" name="矩形 278539"/>
            <p:cNvSpPr/>
            <p:nvPr/>
          </p:nvSpPr>
          <p:spPr>
            <a:xfrm>
              <a:off x="1680" y="5108"/>
              <a:ext cx="11980" cy="22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     </a:t>
              </a:r>
              <a:r>
                <a:rPr lang="en-US" altLang="zh-CN" sz="2800" dirty="0">
                  <a:latin typeface="Arial" panose="020B0604020202020204" pitchFamily="34" charset="0"/>
                  <a:ea typeface="楷体_GB2312" pitchFamily="49" charset="-122"/>
                </a:rPr>
                <a:t>1.</a:t>
              </a:r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先兆子宫破裂者</a:t>
              </a:r>
              <a:r>
                <a:rPr lang="en-US" altLang="zh-CN" sz="2800" dirty="0">
                  <a:latin typeface="Arial" panose="020B0604020202020204" pitchFamily="34" charset="0"/>
                  <a:ea typeface="楷体_GB2312" pitchFamily="49" charset="-122"/>
                </a:rPr>
                <a:t>  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抑制子宫收缩同时行剖宫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产术；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en-US" altLang="zh-CN" sz="2800" dirty="0">
                  <a:latin typeface="Arial" panose="020B0604020202020204" pitchFamily="34" charset="0"/>
                  <a:ea typeface="楷体_GB2312" pitchFamily="49" charset="-122"/>
                </a:rPr>
                <a:t>  2.子宫</a:t>
              </a:r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破裂者积极</a:t>
              </a:r>
              <a:r>
                <a:rPr lang="en-US" altLang="zh-CN" sz="2800" dirty="0">
                  <a:latin typeface="Arial" panose="020B0604020202020204" pitchFamily="34" charset="0"/>
                  <a:ea typeface="楷体_GB2312" pitchFamily="49" charset="-122"/>
                </a:rPr>
                <a:t>  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纠正休克，剖腹取胎，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行子宫修补或切除术，术后抗生素。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护理诊断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6629" name="矩形 241672"/>
          <p:cNvSpPr/>
          <p:nvPr/>
        </p:nvSpPr>
        <p:spPr>
          <a:xfrm>
            <a:off x="904875" y="2286000"/>
            <a:ext cx="10257155" cy="2311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1.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急性疼痛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与强直性子宫收缩有关。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2.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组织灌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无效（周围）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与子宫破裂后大量出血有关。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3.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预感性悲哀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与胎儿死亡、子宫切除有关。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768985"/>
            <a:ext cx="10870565" cy="591947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7653" name="矩形 279560"/>
          <p:cNvSpPr/>
          <p:nvPr/>
        </p:nvSpPr>
        <p:spPr>
          <a:xfrm>
            <a:off x="762000" y="1089025"/>
            <a:ext cx="10514965" cy="53562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noAutofit/>
          </a:bodyPr>
          <a:p>
            <a:pPr indent="304800"/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1.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预防子宫破裂</a:t>
            </a:r>
            <a:endParaRPr lang="zh-CN" altLang="en-US" sz="28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（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）加强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产检，有高危因素者提前住院待产。杜绝多产、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刮宫、瘢痕子宫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年后再孕。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（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）严密观察宫缩和腹形，对子宫收缩过强、产妇异常腹痛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要高度警惕；发现子宫破裂的先兆，应立即停止缩宫素的使用，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报告医生。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（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）遵医嘱吸氧、建立静脉通路，使用宫缩抑制剂，缓解宫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缩和胎儿缺氧。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（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）做好剖宫产的术前准备。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）加强产前检查，有骨盆狭窄、胎位异常或子宫瘢痕者应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在预产期前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周住院待产。宣传计划生育，减分娩、流产的次数。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对行子宫修补术的病人，指导其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年后再孕，可选用药物或避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孕套避孕。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8673" name="Rectangle 3"/>
          <p:cNvSpPr>
            <a:spLocks noGrp="1"/>
          </p:cNvSpPr>
          <p:nvPr>
            <p:ph type="body" idx="4294967295"/>
          </p:nvPr>
        </p:nvSpPr>
        <p:spPr>
          <a:xfrm>
            <a:off x="1037590" y="1174750"/>
            <a:ext cx="10156825" cy="3573145"/>
          </a:xfrm>
        </p:spPr>
        <p:txBody>
          <a:bodyPr vert="horz" wrap="square" lIns="91440" tIns="45720" rIns="91440" bIns="45720" anchor="t" anchorCtr="0">
            <a:noAutofit/>
          </a:bodyPr>
          <a:p>
            <a:pPr>
              <a:lnSpc>
                <a:spcPct val="130000"/>
              </a:lnSpc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2.先兆子宫破裂产妇 </a:t>
            </a:r>
            <a:r>
              <a:rPr lang="zh-CN" altLang="en-US" dirty="0">
                <a:latin typeface="楷体_GB2312" pitchFamily="49" charset="-122"/>
              </a:rPr>
              <a:t> </a:t>
            </a:r>
            <a:endParaRPr lang="zh-CN" altLang="en-US" dirty="0">
              <a:latin typeface="楷体_GB2312" pitchFamily="49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dirty="0">
                <a:latin typeface="楷体_GB2312" pitchFamily="49" charset="-122"/>
              </a:rPr>
              <a:t> （</a:t>
            </a:r>
            <a:r>
              <a:rPr lang="en-US" altLang="zh-CN" dirty="0">
                <a:latin typeface="楷体_GB2312" pitchFamily="49" charset="-122"/>
              </a:rPr>
              <a:t>1</a:t>
            </a:r>
            <a:r>
              <a:rPr lang="zh-CN" altLang="en-US" dirty="0">
                <a:latin typeface="楷体_GB2312" pitchFamily="49" charset="-122"/>
              </a:rPr>
              <a:t>）密切观察产程进展，监测胎心率变化。</a:t>
            </a:r>
            <a:endParaRPr lang="zh-CN" altLang="en-US" dirty="0">
              <a:latin typeface="楷体_GB2312" pitchFamily="49" charset="-122"/>
            </a:endParaRPr>
          </a:p>
          <a:p>
            <a:pPr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_GB2312" pitchFamily="49" charset="-122"/>
              </a:rPr>
              <a:t>（</a:t>
            </a:r>
            <a:r>
              <a:rPr lang="en-US" altLang="zh-CN" dirty="0">
                <a:latin typeface="楷体_GB2312" pitchFamily="49" charset="-122"/>
              </a:rPr>
              <a:t>2</a:t>
            </a:r>
            <a:r>
              <a:rPr lang="zh-CN" altLang="en-US" dirty="0">
                <a:latin typeface="楷体_GB2312" pitchFamily="49" charset="-122"/>
              </a:rPr>
              <a:t>）发现产妇待产过程中，出现宫缩过强及下腹部疼痛，或腹部出现病理性缩复环时，立即通知医师</a:t>
            </a:r>
            <a:r>
              <a:rPr lang="zh-CN" altLang="en-US" dirty="0">
                <a:solidFill>
                  <a:srgbClr val="FF0000"/>
                </a:solidFill>
                <a:latin typeface="楷体_GB2312" pitchFamily="49" charset="-122"/>
              </a:rPr>
              <a:t>并停止缩宫素引产和一切操作。</a:t>
            </a:r>
            <a:endParaRPr lang="zh-CN" altLang="en-US" dirty="0">
              <a:solidFill>
                <a:srgbClr val="FF0000"/>
              </a:solidFill>
              <a:latin typeface="楷体_GB2312" pitchFamily="49" charset="-122"/>
            </a:endParaRPr>
          </a:p>
          <a:p>
            <a:pPr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_GB2312" pitchFamily="49" charset="-122"/>
              </a:rPr>
              <a:t>（</a:t>
            </a:r>
            <a:r>
              <a:rPr lang="en-US" altLang="zh-CN" dirty="0">
                <a:latin typeface="楷体_GB2312" pitchFamily="49" charset="-122"/>
              </a:rPr>
              <a:t>3</a:t>
            </a:r>
            <a:r>
              <a:rPr lang="zh-CN" altLang="en-US" dirty="0">
                <a:latin typeface="楷体_GB2312" pitchFamily="49" charset="-122"/>
              </a:rPr>
              <a:t>）</a:t>
            </a:r>
            <a:r>
              <a:rPr lang="zh-CN" altLang="en-US" dirty="0">
                <a:solidFill>
                  <a:srgbClr val="FF0000"/>
                </a:solidFill>
                <a:latin typeface="楷体_GB2312" pitchFamily="49" charset="-122"/>
              </a:rPr>
              <a:t>遵医嘱给予抑制宫缩的药物、</a:t>
            </a:r>
            <a:r>
              <a:rPr lang="zh-CN" altLang="en-US" dirty="0">
                <a:latin typeface="楷体_GB2312" pitchFamily="49" charset="-122"/>
              </a:rPr>
              <a:t>吸氧，并协助医师向产妇家属交代病情，</a:t>
            </a:r>
            <a:r>
              <a:rPr lang="zh-CN" altLang="en-US" dirty="0">
                <a:solidFill>
                  <a:srgbClr val="FF0000"/>
                </a:solidFill>
                <a:latin typeface="楷体_GB2312" pitchFamily="49" charset="-122"/>
              </a:rPr>
              <a:t>做好剖宫产术前准备。</a:t>
            </a:r>
            <a:endParaRPr lang="zh-CN" altLang="en-US" dirty="0">
              <a:solidFill>
                <a:srgbClr val="FF0000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36898" name="Text Box 4"/>
          <p:cNvSpPr txBox="1"/>
          <p:nvPr/>
        </p:nvSpPr>
        <p:spPr>
          <a:xfrm>
            <a:off x="925830" y="1637030"/>
            <a:ext cx="10350500" cy="35833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en-US" altLang="zh-CN" sz="2800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3．子宫破裂产妇  </a:t>
            </a:r>
            <a:endParaRPr lang="en-US" altLang="zh-CN" sz="2800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2800" noProof="1" dirty="0">
                <a:latin typeface="楷体_GB2312" pitchFamily="49" charset="-122"/>
                <a:ea typeface="宋体" panose="02010600030101010101" pitchFamily="2" charset="-122"/>
                <a:cs typeface="+mn-cs"/>
              </a:rPr>
              <a:t>发生子宫破裂时，无论胎儿是否存活，均应在积极抢救休克的同时做好手术准备。</a:t>
            </a:r>
            <a:endParaRPr lang="zh-CN" altLang="en-US" sz="2800" noProof="1" dirty="0">
              <a:latin typeface="楷体_GB2312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2800" noProof="1" dirty="0">
                <a:latin typeface="楷体_GB2312" pitchFamily="49" charset="-122"/>
                <a:ea typeface="宋体" panose="02010600030101010101" pitchFamily="2" charset="-122"/>
                <a:cs typeface="+mn-cs"/>
              </a:rPr>
              <a:t>迅速建立静脉通路，给予输液、输血，短时间内补充血容量，纠正酸中毒。</a:t>
            </a:r>
            <a:endParaRPr lang="zh-CN" altLang="en-US" sz="2800" noProof="1" dirty="0">
              <a:latin typeface="楷体_GB2312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2800" noProof="1" dirty="0">
                <a:latin typeface="楷体_GB2312" pitchFamily="49" charset="-122"/>
                <a:ea typeface="宋体" panose="02010600030101010101" pitchFamily="2" charset="-122"/>
                <a:cs typeface="+mn-cs"/>
              </a:rPr>
              <a:t>术中术后按医嘱应用大剂量抗生素预防感染。</a:t>
            </a:r>
            <a:endParaRPr lang="zh-CN" altLang="en-US" sz="2800" noProof="1" dirty="0">
              <a:latin typeface="楷体_GB2312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2800" noProof="1" dirty="0">
                <a:latin typeface="楷体_GB2312" pitchFamily="49" charset="-122"/>
                <a:ea typeface="宋体" panose="02010600030101010101" pitchFamily="2" charset="-122"/>
                <a:cs typeface="+mn-cs"/>
              </a:rPr>
              <a:t>监测产妇生命体征、出入量，查血红蛋白，评估失血量以指导护理。</a:t>
            </a:r>
            <a:endParaRPr lang="zh-CN" altLang="en-US" sz="2800" noProof="1" dirty="0">
              <a:latin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857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0724" name="矩形 244741"/>
          <p:cNvSpPr/>
          <p:nvPr/>
        </p:nvSpPr>
        <p:spPr>
          <a:xfrm>
            <a:off x="1066800" y="1784985"/>
            <a:ext cx="10280015" cy="38144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4.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心理护理及健康教育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    对产妇及家属因子宫切除、胎儿死亡所表现的怨恨情绪给予同情和理解，耐心倾听他们的感受，引导他们树立生活的信心做好避孕指导。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任务三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羊水栓塞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60833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6325" name="矩形 262162"/>
          <p:cNvSpPr/>
          <p:nvPr/>
        </p:nvSpPr>
        <p:spPr>
          <a:xfrm>
            <a:off x="839470" y="1148715"/>
            <a:ext cx="10579735" cy="47383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    羊水栓塞是指在分娩过程中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羊水突然进入母体血液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循环引起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肺动脉高压、低氧血症、循环衰竭弥散性血管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内凝血（</a:t>
            </a: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DIC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）、多器官功能衰竭等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的严重并发症。发病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急，病情凶险，难以预测、病死率高，死亡率为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19-86%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多发生在分娩过程中，尤其是胎儿娩出前后的短时间内，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极少数发生在妊娠中期引产术、羊膜腔穿刺和外伤时。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26490" y="1843405"/>
            <a:ext cx="10099040" cy="3775275"/>
            <a:chOff x="1200" y="2903"/>
            <a:chExt cx="12110" cy="5083"/>
          </a:xfrm>
        </p:grpSpPr>
        <p:sp>
          <p:nvSpPr>
            <p:cNvPr id="57349" name="矩形 263186"/>
            <p:cNvSpPr/>
            <p:nvPr/>
          </p:nvSpPr>
          <p:spPr>
            <a:xfrm>
              <a:off x="1440" y="2903"/>
              <a:ext cx="3665" cy="7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32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（一）健康史</a:t>
              </a:r>
              <a:endPara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7350" name="矩形 263187"/>
            <p:cNvSpPr/>
            <p:nvPr/>
          </p:nvSpPr>
          <p:spPr>
            <a:xfrm>
              <a:off x="1200" y="3885"/>
              <a:ext cx="12110" cy="41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3200" dirty="0">
                  <a:latin typeface="Arial" panose="020B0604020202020204" pitchFamily="34" charset="0"/>
                  <a:ea typeface="楷体_GB2312" pitchFamily="49" charset="-122"/>
                </a:rPr>
                <a:t>        </a:t>
              </a:r>
              <a:r>
                <a:rPr lang="zh-CN" altLang="en-US" sz="32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三个条件：胎膜破裂、子宫腔内压力过高</a:t>
              </a:r>
              <a:endPara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32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子宫壁有开放血管。</a:t>
              </a:r>
              <a:endPara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3200" dirty="0">
                  <a:latin typeface="Arial" panose="020B0604020202020204" pitchFamily="34" charset="0"/>
                  <a:ea typeface="楷体_GB2312" pitchFamily="49" charset="-122"/>
                </a:rPr>
                <a:t>评估有无宫缩过强、胎膜早破或人工破膜、</a:t>
              </a:r>
              <a:endParaRPr lang="zh-CN" altLang="en-US" sz="3200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3200" dirty="0">
                  <a:latin typeface="Arial" panose="020B0604020202020204" pitchFamily="34" charset="0"/>
                  <a:ea typeface="楷体_GB2312" pitchFamily="49" charset="-122"/>
                </a:rPr>
                <a:t>前置胎盘、胎盘早剥、子宫破裂、中期妊娠引产</a:t>
              </a:r>
              <a:endParaRPr lang="zh-CN" altLang="en-US" sz="3200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3200" dirty="0">
                  <a:latin typeface="Arial" panose="020B0604020202020204" pitchFamily="34" charset="0"/>
                  <a:ea typeface="楷体_GB2312" pitchFamily="49" charset="-122"/>
                </a:rPr>
                <a:t>或钳刮术、宫缩剂使用不当、剖宫产等引起羊水</a:t>
              </a:r>
              <a:endParaRPr lang="zh-CN" altLang="en-US" sz="3200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3200" dirty="0">
                  <a:latin typeface="Arial" panose="020B0604020202020204" pitchFamily="34" charset="0"/>
                  <a:ea typeface="楷体_GB2312" pitchFamily="49" charset="-122"/>
                </a:rPr>
                <a:t>    栓塞的诱因存在。</a:t>
              </a:r>
              <a:endParaRPr lang="zh-CN" altLang="en-US" sz="32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852170" y="4000500"/>
            <a:ext cx="2966720" cy="17519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掌握产后出血、子宫破裂、羊水栓塞的定义、临床表现和护理措施。熟悉产后出血、子宫破裂的病因及各分娩并发症的护理评估。</a:t>
            </a:r>
            <a:endParaRPr lang="zh-CN" altLang="en-US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20840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能对分娩期并发症妇女进行护理评估并提出护理诊断。能估测产后出血量并早期发现产后出血，能尽早识别先兆子宫破裂和羊水栓塞。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24161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具有较强的责任心，善于与孕产妇及家属沟通，能耐心细致的对待工作；善于与其他医务人员合作沟通，有团队协作意识；拥有独立分析问题解决问题的能力。</a:t>
            </a:r>
            <a:endParaRPr lang="zh-CN" altLang="en-US" dirty="0" smtClean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33500" y="1212215"/>
            <a:ext cx="9681845" cy="4982845"/>
            <a:chOff x="480" y="760"/>
            <a:chExt cx="13178" cy="9273"/>
          </a:xfrm>
        </p:grpSpPr>
        <p:grpSp>
          <p:nvGrpSpPr>
            <p:cNvPr id="58369" name="组合 210976"/>
            <p:cNvGrpSpPr/>
            <p:nvPr/>
          </p:nvGrpSpPr>
          <p:grpSpPr>
            <a:xfrm>
              <a:off x="720" y="1920"/>
              <a:ext cx="12938" cy="8113"/>
              <a:chOff x="240" y="432"/>
              <a:chExt cx="5145" cy="3722"/>
            </a:xfrm>
          </p:grpSpPr>
          <p:sp>
            <p:nvSpPr>
              <p:cNvPr id="58370" name="文本框 210946"/>
              <p:cNvSpPr txBox="1"/>
              <p:nvPr/>
            </p:nvSpPr>
            <p:spPr>
              <a:xfrm>
                <a:off x="2256" y="432"/>
                <a:ext cx="504" cy="3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zh-CN" altLang="en-US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羊水</a:t>
                </a:r>
                <a:endParaRPr lang="zh-CN" altLang="en-US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371" name="文本框 210947"/>
              <p:cNvSpPr txBox="1"/>
              <p:nvPr/>
            </p:nvSpPr>
            <p:spPr>
              <a:xfrm>
                <a:off x="2112" y="1056"/>
                <a:ext cx="883" cy="3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母血循环</a:t>
                </a:r>
                <a:endParaRPr lang="zh-CN" altLang="en-US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372" name="文本框 210948"/>
              <p:cNvSpPr txBox="1"/>
              <p:nvPr/>
            </p:nvSpPr>
            <p:spPr>
              <a:xfrm>
                <a:off x="1296" y="1584"/>
                <a:ext cx="938" cy="5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迷走</a:t>
                </a:r>
                <a:r>
                  <a:rPr lang="en-US" altLang="zh-CN" dirty="0">
                    <a:solidFill>
                      <a:srgbClr val="000099"/>
                    </a:solidFill>
                    <a:latin typeface="Times New Roman" panose="02020603050405020304" pitchFamily="18" charset="0"/>
                  </a:rPr>
                  <a:t>N</a:t>
                </a:r>
                <a:r>
                  <a:rPr lang="zh-CN" altLang="en-US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兴奋、</a:t>
                </a:r>
                <a:endParaRPr lang="zh-CN" altLang="en-US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en-US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肺血管痉挛</a:t>
                </a:r>
                <a:endParaRPr lang="zh-CN" altLang="en-US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373" name="文本框 210949"/>
              <p:cNvSpPr txBox="1"/>
              <p:nvPr/>
            </p:nvSpPr>
            <p:spPr>
              <a:xfrm>
                <a:off x="2640" y="1536"/>
                <a:ext cx="1267" cy="3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肺内形成栓子</a:t>
                </a:r>
                <a:endParaRPr lang="zh-CN" altLang="en-US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374" name="文本框 210950"/>
              <p:cNvSpPr txBox="1"/>
              <p:nvPr/>
            </p:nvSpPr>
            <p:spPr>
              <a:xfrm>
                <a:off x="2160" y="2208"/>
                <a:ext cx="691" cy="3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肺水肿</a:t>
                </a:r>
                <a:endParaRPr lang="zh-CN" altLang="en-US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375" name="文本框 210951"/>
              <p:cNvSpPr txBox="1"/>
              <p:nvPr/>
            </p:nvSpPr>
            <p:spPr>
              <a:xfrm>
                <a:off x="2160" y="2832"/>
                <a:ext cx="697" cy="314"/>
              </a:xfrm>
              <a:prstGeom prst="rect">
                <a:avLst/>
              </a:prstGeom>
              <a:noFill/>
              <a:ln w="9525" cap="flat" cmpd="sng">
                <a:solidFill>
                  <a:srgbClr val="990033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肺高压</a:t>
                </a:r>
                <a:endParaRPr lang="zh-CN" altLang="en-US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376" name="文本框 210952"/>
              <p:cNvSpPr txBox="1"/>
              <p:nvPr/>
            </p:nvSpPr>
            <p:spPr>
              <a:xfrm>
                <a:off x="2774" y="3329"/>
                <a:ext cx="883" cy="3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右心衰竭</a:t>
                </a:r>
                <a:endParaRPr lang="zh-CN" altLang="en-US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377" name="文本框 210953"/>
              <p:cNvSpPr txBox="1"/>
              <p:nvPr/>
            </p:nvSpPr>
            <p:spPr>
              <a:xfrm>
                <a:off x="4502" y="3373"/>
                <a:ext cx="883" cy="3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全身缺氧</a:t>
                </a:r>
                <a:endParaRPr lang="zh-CN" altLang="en-US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378" name="文本框 210954"/>
              <p:cNvSpPr txBox="1"/>
              <p:nvPr/>
            </p:nvSpPr>
            <p:spPr>
              <a:xfrm>
                <a:off x="4656" y="1008"/>
                <a:ext cx="467" cy="3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>
                    <a:solidFill>
                      <a:srgbClr val="000099"/>
                    </a:solidFill>
                    <a:latin typeface="Times New Roman" panose="02020603050405020304" pitchFamily="18" charset="0"/>
                  </a:rPr>
                  <a:t>DIC</a:t>
                </a:r>
                <a:endParaRPr lang="en-US" altLang="zh-CN">
                  <a:solidFill>
                    <a:srgbClr val="000099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8379" name="文本框 210955"/>
              <p:cNvSpPr txBox="1"/>
              <p:nvPr/>
            </p:nvSpPr>
            <p:spPr>
              <a:xfrm>
                <a:off x="4646" y="1741"/>
                <a:ext cx="499" cy="3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出血</a:t>
                </a:r>
                <a:endParaRPr lang="zh-CN" altLang="en-US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380" name="文本框 210956"/>
              <p:cNvSpPr txBox="1"/>
              <p:nvPr/>
            </p:nvSpPr>
            <p:spPr>
              <a:xfrm>
                <a:off x="384" y="1104"/>
                <a:ext cx="883" cy="3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变态反应</a:t>
                </a:r>
                <a:endParaRPr lang="zh-CN" altLang="en-US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381" name="文本框 210957"/>
              <p:cNvSpPr txBox="1"/>
              <p:nvPr/>
            </p:nvSpPr>
            <p:spPr>
              <a:xfrm>
                <a:off x="240" y="2064"/>
                <a:ext cx="1075" cy="3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过敏性休克</a:t>
                </a:r>
                <a:endParaRPr lang="zh-CN" altLang="en-US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382" name="直接连接符 210958"/>
              <p:cNvSpPr/>
              <p:nvPr/>
            </p:nvSpPr>
            <p:spPr>
              <a:xfrm>
                <a:off x="2496" y="768"/>
                <a:ext cx="0" cy="240"/>
              </a:xfrm>
              <a:prstGeom prst="line">
                <a:avLst/>
              </a:prstGeom>
              <a:ln w="28575" cap="flat" cmpd="sng">
                <a:solidFill>
                  <a:srgbClr val="990033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58383" name="任意多边形 210959"/>
              <p:cNvSpPr/>
              <p:nvPr/>
            </p:nvSpPr>
            <p:spPr>
              <a:xfrm>
                <a:off x="2976" y="1296"/>
                <a:ext cx="144" cy="241"/>
              </a:xfrm>
              <a:custGeom>
                <a:avLst/>
                <a:gdLst/>
                <a:ahLst/>
                <a:cxnLst>
                  <a:cxn ang="270">
                    <a:pos x="0" y="0"/>
                  </a:cxn>
                  <a:cxn ang="90">
                    <a:pos x="21600" y="21600"/>
                  </a:cxn>
                  <a:cxn ang="90">
                    <a:pos x="0" y="21600"/>
                  </a:cxn>
                </a:cxnLst>
                <a:pathLst>
                  <a:path w="21600" h="21600" fill="none">
                    <a:moveTo>
                      <a:pt x="0" y="0"/>
                    </a:moveTo>
                    <a:cubicBezTo>
                      <a:pt x="11929" y="0"/>
                      <a:pt x="21600" y="9671"/>
                      <a:pt x="21600" y="21600"/>
                    </a:cubicBezTo>
                  </a:path>
                  <a:path w="21600" h="21600" stroke="0">
                    <a:moveTo>
                      <a:pt x="0" y="0"/>
                    </a:moveTo>
                    <a:cubicBezTo>
                      <a:pt x="11929" y="0"/>
                      <a:pt x="21600" y="9671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99003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8384" name="任意多边形 210960"/>
              <p:cNvSpPr/>
              <p:nvPr/>
            </p:nvSpPr>
            <p:spPr>
              <a:xfrm flipH="1">
                <a:off x="2063" y="1296"/>
                <a:ext cx="97" cy="240"/>
              </a:xfrm>
              <a:custGeom>
                <a:avLst/>
                <a:gdLst/>
                <a:ahLst/>
                <a:cxnLst>
                  <a:cxn ang="180">
                    <a:pos x="0" y="1641"/>
                  </a:cxn>
                  <a:cxn ang="0">
                    <a:pos x="29859" y="21600"/>
                  </a:cxn>
                  <a:cxn ang="90">
                    <a:pos x="8259" y="21600"/>
                  </a:cxn>
                </a:cxnLst>
                <a:pathLst>
                  <a:path w="29859" h="21600" fill="none">
                    <a:moveTo>
                      <a:pt x="0" y="1641"/>
                    </a:moveTo>
                    <a:cubicBezTo>
                      <a:pt x="2541" y="582"/>
                      <a:pt x="5332" y="0"/>
                      <a:pt x="8259" y="0"/>
                    </a:cubicBezTo>
                    <a:cubicBezTo>
                      <a:pt x="20188" y="0"/>
                      <a:pt x="29859" y="9671"/>
                      <a:pt x="29859" y="21600"/>
                    </a:cubicBezTo>
                  </a:path>
                  <a:path w="29859" h="21600" stroke="0">
                    <a:moveTo>
                      <a:pt x="0" y="1641"/>
                    </a:moveTo>
                    <a:cubicBezTo>
                      <a:pt x="2541" y="582"/>
                      <a:pt x="5332" y="0"/>
                      <a:pt x="8259" y="0"/>
                    </a:cubicBezTo>
                    <a:cubicBezTo>
                      <a:pt x="20188" y="0"/>
                      <a:pt x="29859" y="9671"/>
                      <a:pt x="29859" y="21600"/>
                    </a:cubicBezTo>
                    <a:lnTo>
                      <a:pt x="8259" y="21600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99003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8385" name="直接连接符 210961"/>
              <p:cNvSpPr/>
              <p:nvPr/>
            </p:nvSpPr>
            <p:spPr>
              <a:xfrm>
                <a:off x="2160" y="1920"/>
                <a:ext cx="240" cy="192"/>
              </a:xfrm>
              <a:prstGeom prst="line">
                <a:avLst/>
              </a:prstGeom>
              <a:ln w="28575" cap="flat" cmpd="sng">
                <a:solidFill>
                  <a:srgbClr val="990033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58386" name="直接连接符 210962"/>
              <p:cNvSpPr/>
              <p:nvPr/>
            </p:nvSpPr>
            <p:spPr>
              <a:xfrm flipH="1">
                <a:off x="2640" y="1872"/>
                <a:ext cx="336" cy="288"/>
              </a:xfrm>
              <a:prstGeom prst="line">
                <a:avLst/>
              </a:prstGeom>
              <a:ln w="28575" cap="flat" cmpd="sng">
                <a:solidFill>
                  <a:srgbClr val="990033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58387" name="直接连接符 210963"/>
              <p:cNvSpPr/>
              <p:nvPr/>
            </p:nvSpPr>
            <p:spPr>
              <a:xfrm>
                <a:off x="2496" y="2496"/>
                <a:ext cx="0" cy="28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58388" name="直接连接符 210964"/>
              <p:cNvSpPr/>
              <p:nvPr/>
            </p:nvSpPr>
            <p:spPr>
              <a:xfrm flipH="1">
                <a:off x="1776" y="3120"/>
                <a:ext cx="384" cy="432"/>
              </a:xfrm>
              <a:prstGeom prst="line">
                <a:avLst/>
              </a:prstGeom>
              <a:ln w="28575" cap="flat" cmpd="sng">
                <a:solidFill>
                  <a:srgbClr val="990033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58389" name="直接连接符 210965"/>
              <p:cNvSpPr/>
              <p:nvPr/>
            </p:nvSpPr>
            <p:spPr>
              <a:xfrm>
                <a:off x="2832" y="3120"/>
                <a:ext cx="192" cy="192"/>
              </a:xfrm>
              <a:prstGeom prst="line">
                <a:avLst/>
              </a:prstGeom>
              <a:ln w="28575" cap="flat" cmpd="sng">
                <a:solidFill>
                  <a:srgbClr val="990033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58390" name="直接连接符 210966"/>
              <p:cNvSpPr/>
              <p:nvPr/>
            </p:nvSpPr>
            <p:spPr>
              <a:xfrm>
                <a:off x="2880" y="2976"/>
                <a:ext cx="1536" cy="432"/>
              </a:xfrm>
              <a:prstGeom prst="line">
                <a:avLst/>
              </a:prstGeom>
              <a:ln w="28575" cap="flat" cmpd="sng">
                <a:solidFill>
                  <a:srgbClr val="990033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58391" name="直接连接符 210967"/>
              <p:cNvSpPr/>
              <p:nvPr/>
            </p:nvSpPr>
            <p:spPr>
              <a:xfrm>
                <a:off x="3024" y="1152"/>
                <a:ext cx="1536" cy="0"/>
              </a:xfrm>
              <a:prstGeom prst="line">
                <a:avLst/>
              </a:prstGeom>
              <a:ln w="28575" cap="flat" cmpd="sng">
                <a:solidFill>
                  <a:srgbClr val="990033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58392" name="直接连接符 210968"/>
              <p:cNvSpPr/>
              <p:nvPr/>
            </p:nvSpPr>
            <p:spPr>
              <a:xfrm>
                <a:off x="4896" y="1344"/>
                <a:ext cx="0" cy="384"/>
              </a:xfrm>
              <a:prstGeom prst="line">
                <a:avLst/>
              </a:prstGeom>
              <a:ln w="28575" cap="flat" cmpd="sng">
                <a:solidFill>
                  <a:srgbClr val="990033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58393" name="直接连接符 210969"/>
              <p:cNvSpPr/>
              <p:nvPr/>
            </p:nvSpPr>
            <p:spPr>
              <a:xfrm flipH="1">
                <a:off x="1392" y="1200"/>
                <a:ext cx="672" cy="0"/>
              </a:xfrm>
              <a:prstGeom prst="line">
                <a:avLst/>
              </a:prstGeom>
              <a:ln w="28575" cap="flat" cmpd="sng">
                <a:solidFill>
                  <a:srgbClr val="990033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58394" name="直接连接符 210970"/>
              <p:cNvSpPr/>
              <p:nvPr/>
            </p:nvSpPr>
            <p:spPr>
              <a:xfrm>
                <a:off x="768" y="1440"/>
                <a:ext cx="0" cy="480"/>
              </a:xfrm>
              <a:prstGeom prst="line">
                <a:avLst/>
              </a:prstGeom>
              <a:ln w="28575" cap="flat" cmpd="sng">
                <a:solidFill>
                  <a:srgbClr val="990033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pic>
            <p:nvPicPr>
              <p:cNvPr id="58395" name="图片 210971" descr="28"/>
              <p:cNvPicPr>
                <a:picLocks noChangeAspect="1"/>
              </p:cNvPicPr>
              <p:nvPr/>
            </p:nvPicPr>
            <p:blipFill>
              <a:blip r:embed="rId3"/>
              <a:srcRect l="7407" r="22223" b="7213"/>
              <a:stretch>
                <a:fillRect/>
              </a:stretch>
            </p:blipFill>
            <p:spPr>
              <a:xfrm>
                <a:off x="4224" y="2064"/>
                <a:ext cx="1112" cy="1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8396" name="图片 210972" descr="27"/>
              <p:cNvPicPr>
                <a:picLocks noChangeAspect="1"/>
              </p:cNvPicPr>
              <p:nvPr/>
            </p:nvPicPr>
            <p:blipFill>
              <a:blip r:embed="rId4"/>
              <a:srcRect l="7547" r="22641" b="5475"/>
              <a:stretch>
                <a:fillRect/>
              </a:stretch>
            </p:blipFill>
            <p:spPr>
              <a:xfrm>
                <a:off x="288" y="2400"/>
                <a:ext cx="1104" cy="12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8397" name="文本框 210973"/>
              <p:cNvSpPr txBox="1"/>
              <p:nvPr/>
            </p:nvSpPr>
            <p:spPr>
              <a:xfrm>
                <a:off x="1296" y="3590"/>
                <a:ext cx="883" cy="5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循环衰竭</a:t>
                </a:r>
                <a:endParaRPr lang="zh-CN" altLang="en-US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en-US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呼吸衰竭</a:t>
                </a:r>
                <a:endParaRPr lang="zh-CN" altLang="en-US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398" name="文本框 210975"/>
              <p:cNvSpPr txBox="1"/>
              <p:nvPr/>
            </p:nvSpPr>
            <p:spPr>
              <a:xfrm>
                <a:off x="2784" y="3840"/>
                <a:ext cx="2016" cy="314"/>
              </a:xfrm>
              <a:prstGeom prst="rect">
                <a:avLst/>
              </a:prstGeom>
              <a:noFill/>
              <a:ln w="9525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solidFill>
                      <a:srgbClr val="800000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急性肾功能衰竭</a:t>
                </a:r>
                <a:endParaRPr lang="zh-CN" altLang="en-US">
                  <a:solidFill>
                    <a:srgbClr val="800000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8399" name="矩形 210978"/>
            <p:cNvSpPr/>
            <p:nvPr/>
          </p:nvSpPr>
          <p:spPr>
            <a:xfrm>
              <a:off x="480" y="760"/>
              <a:ext cx="9460" cy="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病理生理</a:t>
              </a:r>
              <a:r>
                <a:rPr lang="en-US" altLang="zh-CN" sz="28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--</a:t>
              </a:r>
              <a:r>
                <a:rPr lang="zh-CN" altLang="en-US" sz="28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过敏性变态反应</a:t>
              </a:r>
              <a:endPara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8200" y="1309370"/>
            <a:ext cx="10480040" cy="5247719"/>
            <a:chOff x="1320" y="1103"/>
            <a:chExt cx="12825" cy="8783"/>
          </a:xfrm>
        </p:grpSpPr>
        <p:sp>
          <p:nvSpPr>
            <p:cNvPr id="59396" name="矩形 265224"/>
            <p:cNvSpPr/>
            <p:nvPr/>
          </p:nvSpPr>
          <p:spPr>
            <a:xfrm>
              <a:off x="1560" y="1103"/>
              <a:ext cx="4228" cy="8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（二）身体状况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9397" name="矩形 265226"/>
            <p:cNvSpPr/>
            <p:nvPr/>
          </p:nvSpPr>
          <p:spPr>
            <a:xfrm>
              <a:off x="1320" y="1800"/>
              <a:ext cx="12825" cy="8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   发病时间：</a:t>
              </a:r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70%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发生于阴道分娩过程中；</a:t>
              </a:r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11%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发生在阴道分娩后；</a:t>
              </a:r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19%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发生在剖宫产中。</a:t>
              </a:r>
              <a:r>
                <a:rPr lang="zh-CN" altLang="zh-CN" sz="2800" dirty="0">
                  <a:latin typeface="楷体_GB2312" pitchFamily="49" charset="-122"/>
                  <a:ea typeface="楷体_GB2312" pitchFamily="49" charset="-122"/>
                </a:rPr>
                <a:t>典型表现：</a:t>
              </a:r>
              <a:r>
                <a:rPr lang="zh-CN" altLang="zh-CN" sz="2800" dirty="0">
                  <a:latin typeface="楷体_GB2312" pitchFamily="49" charset="-122"/>
                  <a:ea typeface="楷体_GB2312" pitchFamily="49" charset="-122"/>
                </a:rPr>
                <a:t>猝然血压下降（血压下降程度与失血量不符）、低氧血症、消耗性凝血病</a:t>
              </a:r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--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羊水栓塞三联征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zh-CN" sz="2800" dirty="0">
                  <a:latin typeface="楷体_GB2312" pitchFamily="49" charset="-122"/>
                  <a:ea typeface="楷体_GB2312" pitchFamily="49" charset="-122"/>
                </a:rPr>
                <a:t>发病过程：</a:t>
              </a:r>
              <a:endParaRPr lang="zh-CN" altLang="zh-CN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    1.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前驱症状：憋气、呛咳、气急、心慌、胸痛、头晕、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烦躁不安、恶心、呕吐等非特异性症状。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    2.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心肺功能衰竭和休克：出现突发的呼吸困难、发绀、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抽搐、昏迷、低血压、心动过速、血氧饱和度下降、肺底湿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罗音，短时间内迅速进入休克，严重者数分钟死亡。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    3.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凝血功能障碍：全身广泛性出血。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    4.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肾功能衰竭期：少尿、无尿、尿毒症。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14400" y="1462405"/>
            <a:ext cx="10004425" cy="4233236"/>
            <a:chOff x="1440" y="1115"/>
            <a:chExt cx="12000" cy="6906"/>
          </a:xfrm>
        </p:grpSpPr>
        <p:sp>
          <p:nvSpPr>
            <p:cNvPr id="60420" name="矩形 266247"/>
            <p:cNvSpPr/>
            <p:nvPr/>
          </p:nvSpPr>
          <p:spPr>
            <a:xfrm>
              <a:off x="1560" y="1115"/>
              <a:ext cx="5915" cy="8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（三）心理与社会状况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0421" name="矩形 266248"/>
            <p:cNvSpPr/>
            <p:nvPr/>
          </p:nvSpPr>
          <p:spPr>
            <a:xfrm>
              <a:off x="1440" y="1920"/>
              <a:ext cx="11490" cy="15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       产妇突然危在旦夕，家属无法接受现实，表现出恐惧、情绪激动、愤怒，如果抢救无效还会出现过激行为。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0422" name="矩形 266249"/>
            <p:cNvSpPr/>
            <p:nvPr/>
          </p:nvSpPr>
          <p:spPr>
            <a:xfrm>
              <a:off x="1652" y="3842"/>
              <a:ext cx="4227" cy="8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（四）辅助检查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0423" name="矩形 266250"/>
            <p:cNvSpPr/>
            <p:nvPr/>
          </p:nvSpPr>
          <p:spPr>
            <a:xfrm>
              <a:off x="1560" y="5060"/>
              <a:ext cx="11880" cy="29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1.DIC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各项实验室指标阳性。</a:t>
              </a:r>
              <a:endParaRPr lang="en-US" altLang="zh-CN" sz="280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2.X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片可见肺部双侧弥漫性点、片状浸润阴影。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3.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心电图示右侧房室扩大。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4.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痰液涂片和腔静脉取血均可查到羊水中的有形物质。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95095" y="1462405"/>
            <a:ext cx="9421495" cy="3688756"/>
            <a:chOff x="2810" y="2303"/>
            <a:chExt cx="8778" cy="3582"/>
          </a:xfrm>
        </p:grpSpPr>
        <p:sp>
          <p:nvSpPr>
            <p:cNvPr id="61444" name="矩形 267273"/>
            <p:cNvSpPr/>
            <p:nvPr/>
          </p:nvSpPr>
          <p:spPr>
            <a:xfrm>
              <a:off x="3333" y="2303"/>
              <a:ext cx="4227" cy="5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32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（五）处理要点</a:t>
              </a:r>
              <a:endPara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1445" name="矩形 267274"/>
            <p:cNvSpPr/>
            <p:nvPr/>
          </p:nvSpPr>
          <p:spPr>
            <a:xfrm>
              <a:off x="2810" y="3645"/>
              <a:ext cx="8778" cy="2240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pPr indent="0" fontAlgn="auto">
                <a:lnSpc>
                  <a:spcPct val="150000"/>
                </a:lnSpc>
              </a:pP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zh-CN" altLang="zh-CN" sz="32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一旦怀疑或确诊羊水栓塞，应立即抢救，推荐多学科密切协作参与抢救处理。治疗重点是维护生命体征和保护器官功能。</a:t>
              </a:r>
              <a:endParaRPr lang="zh-CN" altLang="zh-CN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护理诊断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2469" name="矩形 268296"/>
          <p:cNvSpPr/>
          <p:nvPr/>
        </p:nvSpPr>
        <p:spPr>
          <a:xfrm>
            <a:off x="990600" y="1752600"/>
            <a:ext cx="9285605" cy="39566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1.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气体交换受损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  与肺动脉高压、肺水肿有关。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2.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组织灌注无效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（周围）  与弥散性血管内凝血有关。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3.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恐惧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  与家属担心母儿安危有关。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4.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潜在并发症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胎儿窘迫、右心衰竭、肾功能衰竭。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406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3489" name="矩形 272400"/>
          <p:cNvSpPr/>
          <p:nvPr/>
        </p:nvSpPr>
        <p:spPr>
          <a:xfrm>
            <a:off x="1092200" y="938530"/>
            <a:ext cx="9987915" cy="550799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noAutofit/>
          </a:bodyPr>
          <a:p>
            <a:pPr indent="266700" fontAlgn="auto">
              <a:lnSpc>
                <a:spcPct val="150000"/>
              </a:lnSpc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羊水栓塞的预防措施 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 indent="266700" fontAlgn="auto">
              <a:lnSpc>
                <a:spcPct val="150000"/>
              </a:lnSpc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   ①加强产前检查，发现诱发因素及时治疗；②掌握缩宫素的正确使用方法；③人工破膜宜在宫缩间歇期进行，破口要小，控制羊水流出速度；④钳刮术时先刺破胎膜，流出羊水。中期引产行羊膜腔穿刺的次数不应超过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次；⑤严格掌握剖宫产指征，保护好剖宫产伤口及其他手术产伤口。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600075"/>
            <a:ext cx="10870565" cy="625729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406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护理措施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4516" name="矩形 269320"/>
          <p:cNvSpPr/>
          <p:nvPr/>
        </p:nvSpPr>
        <p:spPr>
          <a:xfrm>
            <a:off x="914400" y="938530"/>
            <a:ext cx="10355580" cy="3718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2.羊水栓塞病人的处理和配合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）改善低氧血症：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加压给氧或气管切开，纠正呼吸困难。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）循环支持治疗：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维持血流动力学稳定、解除肺动脉高压、液体管理。</a:t>
            </a:r>
            <a:endParaRPr lang="zh-CN" altLang="en-US" sz="28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）抗过敏：</a:t>
            </a:r>
            <a:endParaRPr lang="zh-CN" altLang="en-US" sz="28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）纠正凝血功能障碍：</a:t>
            </a:r>
            <a:endParaRPr lang="zh-CN" altLang="en-US" sz="28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）病情监测：</a:t>
            </a:r>
            <a:endParaRPr lang="zh-CN" altLang="en-US" sz="28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）产科处理：</a:t>
            </a:r>
            <a:endParaRPr lang="zh-CN" altLang="en-US" sz="28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）器官功能支持和保护：</a:t>
            </a:r>
            <a:endParaRPr lang="zh-CN" altLang="en-US" sz="28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5540" name="矩形 295942"/>
          <p:cNvSpPr/>
          <p:nvPr/>
        </p:nvSpPr>
        <p:spPr>
          <a:xfrm>
            <a:off x="1126490" y="4631055"/>
            <a:ext cx="1014349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3.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提供心理护理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向家属解释病人的病情，介绍羊水栓塞相关知识和可能发生胎儿意外的原因，对于家属的愤怒表示理解并给予安慰，减轻或消除其恐惧心理，取得家属的理解和配合。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产后出血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1748" name="矩形 246791"/>
          <p:cNvSpPr/>
          <p:nvPr/>
        </p:nvSpPr>
        <p:spPr>
          <a:xfrm>
            <a:off x="990600" y="1104265"/>
            <a:ext cx="9814560" cy="4649470"/>
          </a:xfrm>
          <a:prstGeom prst="rect">
            <a:avLst/>
          </a:prstGeom>
          <a:solidFill>
            <a:schemeClr val="bg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胎儿娩出后</a:t>
            </a: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24h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内，阴道分娩者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失血量超过</a:t>
            </a: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500ml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者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3200" dirty="0">
                <a:latin typeface="楷体_GB2312" pitchFamily="49" charset="-122"/>
                <a:ea typeface="楷体_GB2312" pitchFamily="49" charset="-122"/>
              </a:rPr>
              <a:t>剖宫产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1000ml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者，为产后出血，是分娩期严重的并发症，是产妇死亡的首要原因，其发生率约占分娩总数的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5%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10%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，其中</a:t>
            </a: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80%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以上发生在产后</a:t>
            </a: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2h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内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    短时间大量出血可发生失血性休克，休克时间过长可引起垂体缺血性坏死，继发腺垂体功能衰退导致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席汉综合征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956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60717" y="1277666"/>
            <a:ext cx="10659110" cy="4922976"/>
            <a:chOff x="1021" y="3036"/>
            <a:chExt cx="12720" cy="4014"/>
          </a:xfrm>
        </p:grpSpPr>
        <p:sp>
          <p:nvSpPr>
            <p:cNvPr id="33797" name="矩形 247816"/>
            <p:cNvSpPr/>
            <p:nvPr/>
          </p:nvSpPr>
          <p:spPr>
            <a:xfrm>
              <a:off x="1560" y="3036"/>
              <a:ext cx="3665" cy="4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（一）健康史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3798" name="矩形 247817"/>
            <p:cNvSpPr/>
            <p:nvPr/>
          </p:nvSpPr>
          <p:spPr>
            <a:xfrm>
              <a:off x="1021" y="3462"/>
              <a:ext cx="12720" cy="35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 1.</a:t>
              </a:r>
              <a:r>
                <a:rPr lang="zh-CN" altLang="en-US" sz="2800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子宫收缩乏力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是产后出血的主要原因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，约占</a:t>
              </a:r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70%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80%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，可由全身性因素及子宫局部因素引起，如恐惧、紧张，产妇衰竭，滥用镇静剂、麻醉剂，慢性全身性疾病，子宫发育不良、子宫肌瘤或多次刮宫、多产、产褥感染所致的子宫炎症或损伤等。</a:t>
              </a:r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en-US" altLang="zh-CN" sz="280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  <a:sym typeface="+mn-ea"/>
                </a:rPr>
                <a:t>   2.</a:t>
              </a:r>
              <a:r>
                <a:rPr lang="zh-CN" altLang="en-US" sz="2800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  <a:sym typeface="+mn-ea"/>
                </a:rPr>
                <a:t>胎盘因素  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  <a:sym typeface="+mn-ea"/>
                </a:rPr>
                <a:t>如胎盘剥离不全，剥离后滞留、粘连或植入、部分残留、嵌顿等。</a:t>
              </a:r>
              <a:endParaRPr lang="en-US" altLang="zh-CN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80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  <a:sym typeface="+mn-ea"/>
                </a:rPr>
                <a:t>   3.</a:t>
              </a:r>
              <a:r>
                <a:rPr lang="zh-CN" altLang="en-US" sz="2800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  <a:sym typeface="+mn-ea"/>
                </a:rPr>
                <a:t>软产道损伤  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  <a:sym typeface="+mn-ea"/>
                </a:rPr>
                <a:t>如</a:t>
              </a:r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  <a:sym typeface="+mn-ea"/>
                </a:rPr>
                <a:t>急产，巨大儿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  <a:sym typeface="+mn-ea"/>
                </a:rPr>
                <a:t>，产力过强，产程过快、软组织弹性差，宫口未开全过早使用腹压造成宫颈、会阴裂伤，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  <a:sym typeface="+mn-ea"/>
                </a:rPr>
                <a:t>助产手术操作不当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  <a:sym typeface="+mn-ea"/>
                </a:rPr>
                <a:t>。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406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93265" y="1529080"/>
            <a:ext cx="9260840" cy="23425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+mn-ea"/>
              </a:rPr>
              <a:t>  </a:t>
            </a:r>
            <a:r>
              <a:rPr lang="en-US" altLang="zh-CN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4.</a:t>
            </a:r>
            <a:r>
              <a:rPr lang="zh-CN" altLang="en-US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凝血功能障碍  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较少见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+mn-ea"/>
              </a:rPr>
              <a:t>。有以下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+mn-ea"/>
              </a:rPr>
              <a:t>原因：妊娠合并凝血功能障碍性疾病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+mn-ea"/>
              </a:rPr>
              <a:t>如血小板减少症、再障性贫血等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+mn-ea"/>
              </a:rPr>
              <a:t>   妊娠并发症如胎盘早剥、羊水栓塞等</a:t>
            </a:r>
            <a:endParaRPr lang="zh-CN" altLang="en-US" sz="2800" dirty="0"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pic>
        <p:nvPicPr>
          <p:cNvPr id="34821" name="图片 248842" descr="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3140" y="3162300"/>
            <a:ext cx="1649730" cy="27647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406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护理评估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61035" y="938530"/>
            <a:ext cx="10151110" cy="5506757"/>
            <a:chOff x="1200" y="1115"/>
            <a:chExt cx="12795" cy="9054"/>
          </a:xfrm>
        </p:grpSpPr>
        <p:sp>
          <p:nvSpPr>
            <p:cNvPr id="35843" name="矩形 249862"/>
            <p:cNvSpPr/>
            <p:nvPr/>
          </p:nvSpPr>
          <p:spPr>
            <a:xfrm>
              <a:off x="1440" y="1115"/>
              <a:ext cx="4228" cy="8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（二）身体状况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5844" name="矩形 249863"/>
            <p:cNvSpPr/>
            <p:nvPr/>
          </p:nvSpPr>
          <p:spPr>
            <a:xfrm>
              <a:off x="1200" y="1943"/>
              <a:ext cx="11880" cy="8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 1.</a:t>
              </a:r>
              <a:r>
                <a:rPr lang="zh-CN" altLang="en-US" sz="2800" dirty="0">
                  <a:solidFill>
                    <a:schemeClr val="tx2"/>
                  </a:solidFill>
                  <a:latin typeface="Arial" panose="020B0604020202020204" pitchFamily="34" charset="0"/>
                  <a:ea typeface="楷体_GB2312" pitchFamily="49" charset="-122"/>
                </a:rPr>
                <a:t>评估阴道出血类型</a:t>
              </a:r>
              <a:endPara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5845" name="矩形 249864"/>
            <p:cNvSpPr/>
            <p:nvPr/>
          </p:nvSpPr>
          <p:spPr>
            <a:xfrm>
              <a:off x="1320" y="2880"/>
              <a:ext cx="12675" cy="29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dirty="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）宫缩乏力：</a:t>
              </a:r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胎盘剥离延缓，剥离前不出血，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剥离后出血，多为间歇性，时多时少，有血凝块。</a:t>
              </a:r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腹部触诊：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子宫软，轮廓不清</a:t>
              </a:r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，摸不到宫底，按摩推压宫底有积血流出，使用宫缩剂后子宫变硬。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5846" name="矩形 249865"/>
            <p:cNvSpPr/>
            <p:nvPr/>
          </p:nvSpPr>
          <p:spPr>
            <a:xfrm>
              <a:off x="1440" y="5880"/>
              <a:ext cx="11823" cy="22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dirty="0">
                  <a:solidFill>
                    <a:srgbClr val="0066FF"/>
                  </a:solidFill>
                  <a:latin typeface="楷体_GB2312" pitchFamily="49" charset="-122"/>
                  <a:ea typeface="楷体_GB2312" pitchFamily="49" charset="-122"/>
                </a:rPr>
                <a:t>）软产道损伤：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胎儿娩出后持续不断出血。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                      </a:t>
              </a:r>
              <a:r>
                <a:rPr lang="en-US" altLang="zh-CN" sz="2800" dirty="0">
                  <a:latin typeface="Arial" panose="020B0604020202020204" pitchFamily="34" charset="0"/>
                  <a:ea typeface="楷体_GB2312" pitchFamily="49" charset="-122"/>
                </a:rPr>
                <a:t>        </a:t>
              </a:r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呈鲜红色能自凝。宫颈、阴道或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                      </a:t>
              </a:r>
              <a:r>
                <a:rPr lang="en-US" altLang="zh-CN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                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 会阴裂伤。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35847" name="图片 249866" descr="Photograph of vulvar hematoma before evacuatio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60" y="7129"/>
              <a:ext cx="3385" cy="304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6366</Words>
  <Application>WPS 演示</Application>
  <PresentationFormat>自定义</PresentationFormat>
  <Paragraphs>508</Paragraphs>
  <Slides>47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47</vt:i4>
      </vt:variant>
    </vt:vector>
  </HeadingPairs>
  <TitlesOfParts>
    <vt:vector size="68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楷体_GB2312</vt:lpstr>
      <vt:lpstr>新宋体</vt:lpstr>
      <vt:lpstr>Arial Unicode MS</vt:lpstr>
      <vt:lpstr>Times New Roman</vt:lpstr>
      <vt:lpstr>汉仪雅酷黑简</vt:lpstr>
      <vt:lpstr>方正仿宋_GB2312</vt:lpstr>
      <vt:lpstr>Tahoma</vt:lpstr>
      <vt:lpstr>Office 主题</vt:lpstr>
      <vt:lpstr>Office 主题​​</vt:lpstr>
      <vt:lpstr>Photoshop.Image.8</vt:lpstr>
      <vt:lpstr>Photoshop.Image.8</vt:lpstr>
      <vt:lpstr>Photoshop.Image.8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汉堡包</cp:lastModifiedBy>
  <cp:revision>260</cp:revision>
  <dcterms:created xsi:type="dcterms:W3CDTF">2019-11-11T13:37:00Z</dcterms:created>
  <dcterms:modified xsi:type="dcterms:W3CDTF">2025-08-09T01:12:05Z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F47900CFCF14428F81F766D8B14004F0</vt:lpwstr>
  </property>
</Properties>
</file>