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6"/>
  </p:notesMasterIdLst>
  <p:handoutMasterIdLst>
    <p:handoutMasterId r:id="rId49"/>
  </p:handoutMasterIdLst>
  <p:sldIdLst>
    <p:sldId id="256" r:id="rId4"/>
    <p:sldId id="279" r:id="rId5"/>
    <p:sldId id="937" r:id="rId7"/>
    <p:sldId id="759" r:id="rId8"/>
    <p:sldId id="760" r:id="rId9"/>
    <p:sldId id="781" r:id="rId10"/>
    <p:sldId id="920" r:id="rId11"/>
    <p:sldId id="921" r:id="rId12"/>
    <p:sldId id="938" r:id="rId13"/>
    <p:sldId id="939" r:id="rId14"/>
    <p:sldId id="940" r:id="rId15"/>
    <p:sldId id="941" r:id="rId16"/>
    <p:sldId id="942" r:id="rId17"/>
    <p:sldId id="943" r:id="rId18"/>
    <p:sldId id="944" r:id="rId19"/>
    <p:sldId id="945" r:id="rId20"/>
    <p:sldId id="946" r:id="rId21"/>
    <p:sldId id="947" r:id="rId22"/>
    <p:sldId id="948" r:id="rId23"/>
    <p:sldId id="949" r:id="rId24"/>
    <p:sldId id="950" r:id="rId25"/>
    <p:sldId id="951" r:id="rId26"/>
    <p:sldId id="952" r:id="rId27"/>
    <p:sldId id="953" r:id="rId28"/>
    <p:sldId id="922" r:id="rId29"/>
    <p:sldId id="923" r:id="rId30"/>
    <p:sldId id="924" r:id="rId31"/>
    <p:sldId id="958" r:id="rId32"/>
    <p:sldId id="959" r:id="rId33"/>
    <p:sldId id="960" r:id="rId34"/>
    <p:sldId id="961" r:id="rId35"/>
    <p:sldId id="964" r:id="rId36"/>
    <p:sldId id="965" r:id="rId37"/>
    <p:sldId id="966" r:id="rId38"/>
    <p:sldId id="967" r:id="rId39"/>
    <p:sldId id="968" r:id="rId40"/>
    <p:sldId id="969" r:id="rId41"/>
    <p:sldId id="970" r:id="rId42"/>
    <p:sldId id="993" r:id="rId43"/>
    <p:sldId id="983" r:id="rId44"/>
    <p:sldId id="984" r:id="rId45"/>
    <p:sldId id="985" r:id="rId46"/>
    <p:sldId id="974" r:id="rId47"/>
    <p:sldId id="270" r:id="rId48"/>
  </p:sldIdLst>
  <p:sldSz cx="12192000" cy="6858000"/>
  <p:notesSz cx="7103745" cy="10234295"/>
  <p:embeddedFontLst>
    <p:embeddedFont>
      <p:font typeface="黑体" panose="02010609060101010101" charset="-122"/>
      <p:regular r:id="rId54"/>
    </p:embeddedFont>
    <p:embeddedFont>
      <p:font typeface="微软雅黑" panose="020B0503020204020204" charset="-122"/>
      <p:regular r:id="rId55"/>
    </p:embeddedFont>
    <p:embeddedFont>
      <p:font typeface="华文细黑" panose="02010600040101010101" charset="-122"/>
      <p:regular r:id="rId56"/>
    </p:embeddedFont>
    <p:embeddedFont>
      <p:font typeface="楷体_GB2312" panose="02010609030101010101" pitchFamily="49" charset="-122"/>
      <p:regular r:id="rId57"/>
    </p:embeddedFont>
    <p:embeddedFont>
      <p:font typeface="Tahoma" panose="020B0604030504040204" pitchFamily="34" charset="0"/>
      <p:regular r:id="rId58"/>
      <p:bold r:id="rId59"/>
    </p:embeddedFont>
    <p:embeddedFont>
      <p:font typeface="Garamond" panose="02020404030301010803" pitchFamily="18" charset="0"/>
      <p:regular r:id="rId60"/>
      <p:bold r:id="rId61"/>
      <p:italic r:id="rId6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DAE3F3"/>
    <a:srgbClr val="F3B96D"/>
    <a:srgbClr val="8EC0B9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552" y="-942"/>
      </p:cViewPr>
      <p:guideLst>
        <p:guide orient="horz" pos="217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2" Type="http://schemas.openxmlformats.org/officeDocument/2006/relationships/font" Target="fonts/font9.fntdata"/><Relationship Id="rId61" Type="http://schemas.openxmlformats.org/officeDocument/2006/relationships/font" Target="fonts/font8.fntdata"/><Relationship Id="rId60" Type="http://schemas.openxmlformats.org/officeDocument/2006/relationships/font" Target="fonts/font7.fntdata"/><Relationship Id="rId6" Type="http://schemas.openxmlformats.org/officeDocument/2006/relationships/notesMaster" Target="notesMasters/notesMaster1.xml"/><Relationship Id="rId59" Type="http://schemas.openxmlformats.org/officeDocument/2006/relationships/font" Target="fonts/font6.fntdata"/><Relationship Id="rId58" Type="http://schemas.openxmlformats.org/officeDocument/2006/relationships/font" Target="fonts/font5.fntdata"/><Relationship Id="rId57" Type="http://schemas.openxmlformats.org/officeDocument/2006/relationships/font" Target="fonts/font4.fntdata"/><Relationship Id="rId56" Type="http://schemas.openxmlformats.org/officeDocument/2006/relationships/font" Target="fonts/font3.fntdata"/><Relationship Id="rId55" Type="http://schemas.openxmlformats.org/officeDocument/2006/relationships/font" Target="fonts/font2.fntdata"/><Relationship Id="rId54" Type="http://schemas.openxmlformats.org/officeDocument/2006/relationships/font" Target="fonts/font1.fntdata"/><Relationship Id="rId53" Type="http://schemas.openxmlformats.org/officeDocument/2006/relationships/commentAuthors" Target="commentAuthors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handoutMaster" Target="handoutMasters/handoutMaster1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slide" Target="slide1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slide" Target="slide1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3.jpeg"/><Relationship Id="rId3" Type="http://schemas.openxmlformats.org/officeDocument/2006/relationships/slide" Target="slide1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4.jpeg"/><Relationship Id="rId3" Type="http://schemas.openxmlformats.org/officeDocument/2006/relationships/slide" Target="slide1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8.jpeg"/><Relationship Id="rId3" Type="http://schemas.openxmlformats.org/officeDocument/2006/relationships/image" Target="../media/image17.png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9.jpe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0.jpe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1.jpeg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2.jpeg"/><Relationship Id="rId3" Type="http://schemas.openxmlformats.org/officeDocument/2006/relationships/hyperlink" Target="&#38452;&#36947;&#28748;&#27927;&#20934;&#22791;.WMV" TargetMode="Externa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3.jpeg"/><Relationship Id="rId3" Type="http://schemas.openxmlformats.org/officeDocument/2006/relationships/hyperlink" Target="&#20250;&#38452;&#28287;&#28909;&#25975;&#20934;&#22791;.WMV" TargetMode="Externa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4.jpeg"/><Relationship Id="rId3" Type="http://schemas.openxmlformats.org/officeDocument/2006/relationships/hyperlink" Target="&#19978;&#33647;&#20934;&#22791;.WMV" TargetMode="Externa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hyperlink" Target="&#19978;&#33647;.WMV" TargetMode="External"/><Relationship Id="rId3" Type="http://schemas.openxmlformats.org/officeDocument/2006/relationships/hyperlink" Target="&#19978;&#33647;1.WMV" TargetMode="Externa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slide" Target="slide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1.wmf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1.wmf"/><Relationship Id="rId3" Type="http://schemas.openxmlformats.org/officeDocument/2006/relationships/image" Target="../media/image12.jpe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妇产科护理学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267" name="Rectangle 6"/>
          <p:cNvSpPr>
            <a:spLocks noGrp="1"/>
          </p:cNvSpPr>
          <p:nvPr>
            <p:ph type="title"/>
          </p:nvPr>
        </p:nvSpPr>
        <p:spPr>
          <a:xfrm>
            <a:off x="978535" y="2259330"/>
            <a:ext cx="5280660" cy="702945"/>
          </a:xfrm>
        </p:spPr>
        <p:txBody>
          <a:bodyPr vert="horz" wrap="square" lIns="91440" tIns="45720" rIns="91440" bIns="45720" anchor="t" anchorCtr="0">
            <a:normAutofit fontScale="90000"/>
          </a:bodyPr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ea typeface="楷体_GB2312" panose="02010609030101010101" pitchFamily="49" charset="-122"/>
              </a:rPr>
              <a:t>（三）身体状况评估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1268" name="Text Box 7">
            <a:hlinkClick r:id="rId3" action="ppaction://hlinksldjump"/>
          </p:cNvPr>
          <p:cNvSpPr txBox="1"/>
          <p:nvPr/>
        </p:nvSpPr>
        <p:spPr>
          <a:xfrm>
            <a:off x="1338580" y="3034030"/>
            <a:ext cx="2976245" cy="521970"/>
          </a:xfrm>
          <a:prstGeom prst="rect">
            <a:avLst/>
          </a:prstGeom>
          <a:noFill/>
          <a:ln w="2857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全身检查</a:t>
            </a:r>
            <a:endParaRPr lang="zh-CN" altLang="en-US" sz="2800" b="1" dirty="0">
              <a:solidFill>
                <a:srgbClr val="3333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69" name="Rectangle 8"/>
          <p:cNvSpPr/>
          <p:nvPr/>
        </p:nvSpPr>
        <p:spPr>
          <a:xfrm>
            <a:off x="1214755" y="3754755"/>
            <a:ext cx="9671050" cy="1383665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测量身高、体重、体温、脉搏、呼吸、血压；观察精神状态、全身发育情况、毛发分布、皮肤黏膜、表浅淋巴结、头颈部器官、乳房、心、肺、脊柱、四肢。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291" name="Text Box 6">
            <a:hlinkClick r:id="rId3" action="ppaction://hlinksldjump"/>
          </p:cNvPr>
          <p:cNvSpPr txBox="1"/>
          <p:nvPr/>
        </p:nvSpPr>
        <p:spPr>
          <a:xfrm>
            <a:off x="1470660" y="1553845"/>
            <a:ext cx="3364865" cy="761365"/>
          </a:xfrm>
          <a:prstGeom prst="rect">
            <a:avLst/>
          </a:prstGeom>
          <a:noFill/>
          <a:ln w="28575">
            <a:noFill/>
          </a:ln>
        </p:spPr>
        <p:txBody>
          <a:bodyPr wrap="square" anchor="t" anchorCtr="0">
            <a:no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2</a:t>
            </a:r>
            <a:r>
              <a:rPr lang="zh-CN" altLang="en-US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．腹部检查</a:t>
            </a:r>
            <a:endParaRPr lang="zh-CN" altLang="en-US" sz="2800" b="1" dirty="0">
              <a:solidFill>
                <a:srgbClr val="3333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92" name="Rectangle 7"/>
          <p:cNvSpPr/>
          <p:nvPr/>
        </p:nvSpPr>
        <p:spPr>
          <a:xfrm>
            <a:off x="1254760" y="2128520"/>
            <a:ext cx="9676130" cy="139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sz="28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）视诊：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观察腹部有无隆起、疤痕、妊娠纹、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静脉曲张等。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93" name="Rectangle 8"/>
          <p:cNvSpPr/>
          <p:nvPr/>
        </p:nvSpPr>
        <p:spPr>
          <a:xfrm>
            <a:off x="1254760" y="3072765"/>
            <a:ext cx="9236075" cy="139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sz="28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）触诊：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有无压痛、反跳痛和肌紧张，肝、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脾、肾有无增大和压痛，腹部能否触到包块。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94" name="Rectangle 9"/>
          <p:cNvSpPr/>
          <p:nvPr/>
        </p:nvSpPr>
        <p:spPr>
          <a:xfrm>
            <a:off x="1254760" y="3985895"/>
            <a:ext cx="6601460" cy="761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）叩诊：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有无移动性浊音。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96" name="Rectangle 11"/>
          <p:cNvSpPr/>
          <p:nvPr/>
        </p:nvSpPr>
        <p:spPr>
          <a:xfrm>
            <a:off x="1254760" y="4498340"/>
            <a:ext cx="9458325" cy="139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sz="28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28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）听诊：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听肠鸣音，妊娠达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个月者，应听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胎心音。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315" name="Text Box 6"/>
          <p:cNvSpPr txBox="1"/>
          <p:nvPr/>
        </p:nvSpPr>
        <p:spPr>
          <a:xfrm>
            <a:off x="1281430" y="1113790"/>
            <a:ext cx="2604135" cy="521970"/>
          </a:xfrm>
          <a:prstGeom prst="rect">
            <a:avLst/>
          </a:prstGeom>
          <a:noFill/>
          <a:ln w="38100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盆腔检查</a:t>
            </a:r>
            <a:endParaRPr lang="zh-CN" altLang="en-US" sz="2800" b="1" dirty="0">
              <a:solidFill>
                <a:srgbClr val="3333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6" name="Text Box 7" descr="粉色面巾纸">
            <a:hlinkClick r:id="rId3" action="ppaction://hlinksldjump"/>
          </p:cNvPr>
          <p:cNvSpPr txBox="1"/>
          <p:nvPr/>
        </p:nvSpPr>
        <p:spPr>
          <a:xfrm>
            <a:off x="1252855" y="1633220"/>
            <a:ext cx="55448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护理配合与注意事项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3317" name="Rectangle 11" descr="蓝色面巾纸"/>
          <p:cNvSpPr>
            <a:spLocks noGrp="1"/>
          </p:cNvSpPr>
          <p:nvPr>
            <p:ph idx="1"/>
          </p:nvPr>
        </p:nvSpPr>
        <p:spPr>
          <a:xfrm>
            <a:off x="1070610" y="2209165"/>
            <a:ext cx="9491980" cy="3456305"/>
          </a:xfrm>
          <a:blipFill rotWithShape="1">
            <a:blip r:embed="rId4"/>
          </a:blipFill>
        </p:spPr>
        <p:txBody>
          <a:bodyPr vert="horz" wrap="square" lIns="91440" tIns="45720" rIns="91440" bIns="45720" anchor="t" anchorCtr="0">
            <a:normAutofit/>
          </a:bodyPr>
          <a:p>
            <a:pPr eaLnBrk="1" hangingPunct="1"/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热情接待病人，耐心解释检查方法和目的，注意保护病人的隐私，取得病人的信任和配合。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/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准备好光源、消毒器械及用物，室内温度适宜。 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/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检查前嘱病人排空膀胱，协助病人脱去一条裤腿，取膀胱截石位，检查者动作轻柔。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/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月经期应避免阴道检查，异常阴道出血者必须行阴道检查。配合医生做好外阴、阴道严格消毒。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339" name="Rectangle 10"/>
          <p:cNvSpPr>
            <a:spLocks noGrp="1"/>
          </p:cNvSpPr>
          <p:nvPr>
            <p:ph idx="1"/>
          </p:nvPr>
        </p:nvSpPr>
        <p:spPr>
          <a:xfrm>
            <a:off x="995680" y="1964055"/>
            <a:ext cx="9768205" cy="3455670"/>
          </a:xfrm>
          <a:solidFill>
            <a:srgbClr val="CCFFFF"/>
          </a:solidFill>
          <a:ln>
            <a:solidFill>
              <a:srgbClr val="CCFFFF"/>
            </a:solidFill>
            <a:miter/>
          </a:ln>
        </p:spPr>
        <p:txBody>
          <a:bodyPr vert="horz" wrap="square" lIns="91440" tIns="45720" rIns="91440" bIns="45720" anchor="t" anchorCtr="0">
            <a:normAutofit lnSpcReduction="10000"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每检查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人，更换臀下垫单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或塑料布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、无菌手套和检查器械，以防交叉感染。检查使用过的物品应及时消毒处理。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未婚妇女禁做阴道检查，如确有检查必要，应向家属及本人讲明情况，征得同意后只用食指伸入阴道扪诊。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男医生检查需女护士在场，以免不必要的误会。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363" name="Text Box 10" descr="羊皮纸">
            <a:hlinkClick r:id="rId3" action="ppaction://hlinksldjump"/>
          </p:cNvPr>
          <p:cNvSpPr txBox="1"/>
          <p:nvPr/>
        </p:nvSpPr>
        <p:spPr>
          <a:xfrm>
            <a:off x="1228090" y="1470025"/>
            <a:ext cx="4469765" cy="75946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no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检查顺序与方法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15364" name="Picture 11" descr="外阴图片 "/>
          <p:cNvPicPr>
            <a:picLocks noChangeAspect="1"/>
          </p:cNvPicPr>
          <p:nvPr/>
        </p:nvPicPr>
        <p:blipFill>
          <a:blip r:embed="rId4">
            <a:clrChange>
              <a:clrFrom>
                <a:srgbClr val="FEF9FD"/>
              </a:clrFrom>
              <a:clrTo>
                <a:srgbClr val="FEF9FD">
                  <a:alpha val="0"/>
                </a:srgbClr>
              </a:clrTo>
            </a:clrChange>
          </a:blip>
          <a:srcRect t="-533" r="-4356" b="10114"/>
          <a:stretch>
            <a:fillRect/>
          </a:stretch>
        </p:blipFill>
        <p:spPr>
          <a:xfrm>
            <a:off x="5612765" y="1470025"/>
            <a:ext cx="6093460" cy="4178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Text Box 13"/>
          <p:cNvSpPr txBox="1"/>
          <p:nvPr/>
        </p:nvSpPr>
        <p:spPr>
          <a:xfrm>
            <a:off x="1445260" y="2167890"/>
            <a:ext cx="2519680" cy="7448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66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solidFill>
                  <a:srgbClr val="66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）外阴检查</a:t>
            </a:r>
            <a:endParaRPr lang="zh-CN" altLang="en-US" sz="2800" b="1" dirty="0">
              <a:solidFill>
                <a:srgbClr val="66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366" name="Rectangle 15"/>
          <p:cNvSpPr/>
          <p:nvPr/>
        </p:nvSpPr>
        <p:spPr>
          <a:xfrm>
            <a:off x="1191260" y="2286000"/>
            <a:ext cx="5450205" cy="38169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r>
              <a:rPr lang="en-US" altLang="zh-CN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</a:t>
            </a: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观察外阴表面情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况；然后分开小阴唇，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观察阴道前庭部情况；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最后让病人向下屏气，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观察有无阴道前后壁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膨出、子宫脱垂及尿失禁等。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387" name="Text Box 10"/>
          <p:cNvSpPr txBox="1"/>
          <p:nvPr/>
        </p:nvSpPr>
        <p:spPr>
          <a:xfrm>
            <a:off x="1431925" y="1381125"/>
            <a:ext cx="44875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66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solidFill>
                  <a:srgbClr val="66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）阴道窥器检查</a:t>
            </a:r>
            <a:endParaRPr lang="zh-CN" altLang="en-US" sz="2800" b="1" dirty="0">
              <a:solidFill>
                <a:srgbClr val="66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89" name="Rectangle 12"/>
          <p:cNvSpPr/>
          <p:nvPr/>
        </p:nvSpPr>
        <p:spPr>
          <a:xfrm>
            <a:off x="1175385" y="1957070"/>
            <a:ext cx="6781165" cy="310769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将阴道窥器两叶合拢，用润滑剂润滑两叶前端，左手食指和拇指轻轻分开小阴唇，右手持窥器斜行插入阴道口，沿阴道后壁缓慢插入阴道内，边旋转边向上向后推进，并将两叶转平，张开，直至完全暴露宫颈 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）观察宫颈（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）观察阴道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6390" name="Picture 13" descr="阴道窥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6550" y="1143000"/>
            <a:ext cx="3335655" cy="25514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Picture 14" descr="11拷贝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07070" y="4189095"/>
            <a:ext cx="2985135" cy="2051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411" name="Text Box 11"/>
          <p:cNvSpPr txBox="1"/>
          <p:nvPr/>
        </p:nvSpPr>
        <p:spPr>
          <a:xfrm>
            <a:off x="1422400" y="1146810"/>
            <a:ext cx="2747010" cy="5575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66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solidFill>
                  <a:srgbClr val="66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）双合诊</a:t>
            </a:r>
            <a:endParaRPr lang="zh-CN" altLang="en-US" sz="2800" b="1" dirty="0">
              <a:solidFill>
                <a:srgbClr val="66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413" name="Rectangle 14"/>
          <p:cNvSpPr/>
          <p:nvPr/>
        </p:nvSpPr>
        <p:spPr>
          <a:xfrm>
            <a:off x="1206500" y="1629410"/>
            <a:ext cx="4775200" cy="42398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检查者一手食指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和中指伸入阴道内，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另一手放在腹部配合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检查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为双合诊检查。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目的：扪清阴道、宫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颈、宫体、输卵管、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卵巢、宫旁结缔组织、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子宫韧带以及盆腔内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壁情况。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7414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805" y="1027430"/>
            <a:ext cx="5858510" cy="3769995"/>
          </a:xfrm>
          <a:prstGeom prst="rect">
            <a:avLst/>
          </a:prstGeom>
          <a:noFill/>
          <a:ln w="9525" cap="flat" cmpd="sng">
            <a:solidFill>
              <a:srgbClr val="FF3399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7415" name="Picture 16" descr="shuanghezhen[(000317)20-56-43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0015" y="4502785"/>
            <a:ext cx="3112135" cy="194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435" name="Text Box 11"/>
          <p:cNvSpPr txBox="1"/>
          <p:nvPr/>
        </p:nvSpPr>
        <p:spPr>
          <a:xfrm>
            <a:off x="1257935" y="1096010"/>
            <a:ext cx="2089150" cy="7899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66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2800" b="1" dirty="0">
                <a:solidFill>
                  <a:srgbClr val="66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）三合诊</a:t>
            </a:r>
            <a:endParaRPr lang="zh-CN" altLang="en-US" sz="2800" b="1" dirty="0">
              <a:solidFill>
                <a:srgbClr val="66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437" name="Rectangle 13"/>
          <p:cNvSpPr/>
          <p:nvPr/>
        </p:nvSpPr>
        <p:spPr>
          <a:xfrm>
            <a:off x="1257935" y="1885950"/>
            <a:ext cx="7702550" cy="40405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将双合诊时的中指退出，进入直肠，即一手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食指在阴道内，中指在直肠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内，另一手在腹部配合，此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为三合诊检查。可弥补双合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诊的不足，主要查清盆腔后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部的情况。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8438" name="Picture 14" descr="sanhezhen[(000537)21-06-32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9515" y="2590165"/>
            <a:ext cx="3352800" cy="34823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9459" name="Text Box 10"/>
          <p:cNvSpPr txBox="1"/>
          <p:nvPr/>
        </p:nvSpPr>
        <p:spPr>
          <a:xfrm>
            <a:off x="920750" y="1171575"/>
            <a:ext cx="3851275" cy="6591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66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2800" b="1" dirty="0">
                <a:solidFill>
                  <a:srgbClr val="66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）直肠</a:t>
            </a:r>
            <a:r>
              <a:rPr lang="en-US" altLang="zh-CN" sz="2800" b="1" dirty="0">
                <a:solidFill>
                  <a:srgbClr val="66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</a:t>
            </a:r>
            <a:r>
              <a:rPr lang="zh-CN" altLang="en-US" sz="2800" b="1" dirty="0">
                <a:solidFill>
                  <a:srgbClr val="66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腹部诊</a:t>
            </a:r>
            <a:endParaRPr lang="zh-CN" altLang="en-US" sz="2800" b="1" dirty="0">
              <a:solidFill>
                <a:srgbClr val="66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461" name="Rectangle 12"/>
          <p:cNvSpPr/>
          <p:nvPr/>
        </p:nvSpPr>
        <p:spPr>
          <a:xfrm>
            <a:off x="1172845" y="2127250"/>
            <a:ext cx="9809480" cy="174815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no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一手食指伸入直肠，另一手在腹部配合检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查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-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。适用于未婚、阴道闭锁或经期不宜阴道检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查者。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9462" name="Picture 13" descr="gangzhen[(000352)21-14-1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3430" y="4070985"/>
            <a:ext cx="4225925" cy="2298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85545" y="1294130"/>
            <a:ext cx="9749790" cy="4648200"/>
            <a:chOff x="850" y="1545"/>
            <a:chExt cx="12960" cy="6010"/>
          </a:xfrm>
        </p:grpSpPr>
        <p:sp>
          <p:nvSpPr>
            <p:cNvPr id="2" name="Rectangle 6"/>
            <p:cNvSpPr/>
            <p:nvPr/>
          </p:nvSpPr>
          <p:spPr>
            <a:xfrm>
              <a:off x="1182" y="1545"/>
              <a:ext cx="2823" cy="6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（</a:t>
              </a:r>
              <a:r>
                <a:rPr lang="en-US" altLang="zh-CN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3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）记录</a:t>
              </a:r>
              <a:endPara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" name="Rectangle 7"/>
            <p:cNvSpPr>
              <a:spLocks noGrp="1"/>
            </p:cNvSpPr>
            <p:nvPr/>
          </p:nvSpPr>
          <p:spPr>
            <a:xfrm>
              <a:off x="850" y="2905"/>
              <a:ext cx="12960" cy="4650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99CCFF"/>
              </a:solidFill>
              <a:miter/>
            </a:ln>
          </p:spPr>
          <p:txBody>
            <a:bodyPr vert="horz" wrap="square" lIns="91440" tIns="45720" rIns="91440" bIns="45720" anchor="t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69925" indent="-32575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022350" indent="-35115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33985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681480" indent="-33972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138680" indent="-339725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595880" indent="-339725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053080" indent="-339725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510280" indent="-339725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E70319"/>
                  </a:solidFill>
                  <a:ea typeface="楷体_GB2312" panose="02010609030101010101" pitchFamily="49" charset="-122"/>
                </a:rPr>
                <a:t>外阴：</a:t>
              </a:r>
              <a:r>
                <a:rPr lang="zh-CN" altLang="en-US" sz="2800" b="1" dirty="0">
                  <a:ea typeface="楷体_GB2312" panose="02010609030101010101" pitchFamily="49" charset="-122"/>
                </a:rPr>
                <a:t>发育情况、阴毛分布形态、婚产类型，有无异常。</a:t>
              </a:r>
              <a:endParaRPr lang="zh-CN" altLang="en-US" sz="2800" b="1" dirty="0">
                <a:ea typeface="楷体_GB2312" panose="02010609030101010101" pitchFamily="49" charset="-122"/>
              </a:endParaRPr>
            </a:p>
            <a:p>
              <a:pPr eaLnBrk="1" hangingPunct="1"/>
              <a:r>
                <a:rPr lang="zh-CN" altLang="en-US" sz="2800" b="1" dirty="0">
                  <a:solidFill>
                    <a:srgbClr val="E70319"/>
                  </a:solidFill>
                  <a:ea typeface="楷体_GB2312" panose="02010609030101010101" pitchFamily="49" charset="-122"/>
                </a:rPr>
                <a:t>阴道：</a:t>
              </a:r>
              <a:r>
                <a:rPr lang="zh-CN" altLang="en-US" sz="2800" b="1" dirty="0">
                  <a:ea typeface="楷体_GB2312" panose="02010609030101010101" pitchFamily="49" charset="-122"/>
                </a:rPr>
                <a:t>是否通畅，黏膜情况，分泌物的量、色、性状、有无臭味。</a:t>
              </a:r>
              <a:endParaRPr lang="zh-CN" altLang="en-US" sz="2800" b="1" dirty="0">
                <a:ea typeface="楷体_GB2312" panose="02010609030101010101" pitchFamily="49" charset="-122"/>
              </a:endParaRPr>
            </a:p>
            <a:p>
              <a:pPr eaLnBrk="1" hangingPunct="1"/>
              <a:r>
                <a:rPr lang="zh-CN" altLang="en-US" sz="2800" b="1" dirty="0">
                  <a:solidFill>
                    <a:srgbClr val="E70319"/>
                  </a:solidFill>
                  <a:ea typeface="楷体_GB2312" panose="02010609030101010101" pitchFamily="49" charset="-122"/>
                </a:rPr>
                <a:t>子宫颈：</a:t>
              </a:r>
              <a:r>
                <a:rPr lang="zh-CN" altLang="en-US" sz="2800" b="1" dirty="0">
                  <a:ea typeface="楷体_GB2312" panose="02010609030101010101" pitchFamily="49" charset="-122"/>
                </a:rPr>
                <a:t>大小、硬度、有无糜烂、息肉、腺囊肿，有无接触性出血、举痛等</a:t>
              </a:r>
              <a:endParaRPr lang="zh-CN" altLang="en-US" sz="2800" b="1" dirty="0"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724535" y="2493645"/>
            <a:ext cx="1032700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48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单元十一</a:t>
            </a:r>
            <a:endParaRPr lang="zh-CN" altLang="en-US" sz="48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48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妇科</a:t>
            </a:r>
            <a:r>
              <a:rPr lang="zh-CN" altLang="en-US" sz="48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患者的护理计划及常用护理技术</a:t>
            </a:r>
            <a:endParaRPr lang="zh-CN" altLang="en-US" sz="48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1507" name="Rectangle 11"/>
          <p:cNvSpPr>
            <a:spLocks noGrp="1"/>
          </p:cNvSpPr>
          <p:nvPr>
            <p:ph idx="1"/>
          </p:nvPr>
        </p:nvSpPr>
        <p:spPr>
          <a:xfrm>
            <a:off x="1657985" y="1412875"/>
            <a:ext cx="8876030" cy="3384550"/>
          </a:xfrm>
          <a:solidFill>
            <a:srgbClr val="CCFFFF"/>
          </a:solidFill>
          <a:ln>
            <a:solidFill>
              <a:srgbClr val="99CCFF"/>
            </a:solidFill>
            <a:miter/>
          </a:ln>
        </p:spPr>
        <p:txBody>
          <a:bodyPr vert="horz" wrap="square" lIns="91440" tIns="45720" rIns="91440" bIns="45720" anchor="t" anchorCtr="0">
            <a:normAutofit fontScale="90000"/>
          </a:bodyPr>
          <a:p>
            <a:pPr fontAlgn="auto">
              <a:lnSpc>
                <a:spcPct val="150000"/>
              </a:lnSpc>
              <a:buNone/>
            </a:pPr>
            <a:endParaRPr lang="en-US" altLang="zh-CN" sz="2800" b="1" dirty="0">
              <a:ea typeface="楷体_GB2312" panose="0201060903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E70319"/>
                </a:solidFill>
                <a:ea typeface="楷体_GB2312" panose="02010609030101010101" pitchFamily="49" charset="-122"/>
              </a:rPr>
              <a:t>子宫：</a:t>
            </a:r>
            <a:r>
              <a:rPr lang="zh-CN" altLang="en-US" sz="2800" b="1" dirty="0">
                <a:ea typeface="楷体_GB2312" panose="02010609030101010101" pitchFamily="49" charset="-122"/>
              </a:rPr>
              <a:t>位置、大小、形状、硬度、活动度及有无压痛。</a:t>
            </a:r>
            <a:endParaRPr lang="zh-CN" altLang="en-US" sz="2800" b="1" dirty="0">
              <a:ea typeface="楷体_GB2312" panose="0201060903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E70319"/>
                </a:solidFill>
                <a:ea typeface="楷体_GB2312" panose="02010609030101010101" pitchFamily="49" charset="-122"/>
              </a:rPr>
              <a:t>附件：</a:t>
            </a:r>
            <a:r>
              <a:rPr lang="zh-CN" altLang="en-US" sz="2800" b="1" dirty="0">
                <a:ea typeface="楷体_GB2312" panose="02010609030101010101" pitchFamily="49" charset="-122"/>
              </a:rPr>
              <a:t>有无肿块、增厚、压痛，以及肿块的位置、大小、形状、硬度、表面光滑与否、活动度、有无压痛、与子宫的关系。左右两侧分别记录。</a:t>
            </a:r>
            <a:endParaRPr lang="zh-CN" altLang="en-US" sz="2800" b="1" dirty="0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护理诊断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7892" name="Text Box 14"/>
          <p:cNvSpPr txBox="1"/>
          <p:nvPr/>
        </p:nvSpPr>
        <p:spPr>
          <a:xfrm>
            <a:off x="1418590" y="1773555"/>
            <a:ext cx="9354185" cy="399415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dirty="0">
                <a:latin typeface="Tahoma" panose="020B060403050404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护理诊断是对病人生命历程中所遇到的生理、心理、精神、社会和文化等方面问题的阐述，这些问题可通过护理措施解决。护士全面收集病人的有关资料后加以综合整理分析，然后根据病人的问题作出护理诊断。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确认相应的护理诊断后，按照其重要性和紧迫性排列先后顺序，护士根据病情的轻重缓急采取相应措施。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746760"/>
            <a:ext cx="10870565" cy="592772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7857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护理目标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8916" name="Text Box 10"/>
          <p:cNvSpPr txBox="1"/>
          <p:nvPr/>
        </p:nvSpPr>
        <p:spPr>
          <a:xfrm>
            <a:off x="913765" y="1146810"/>
            <a:ext cx="10337165" cy="2768600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D1011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1.</a:t>
            </a:r>
            <a:r>
              <a:rPr lang="zh-CN" altLang="en-US" sz="2800" b="1" dirty="0">
                <a:solidFill>
                  <a:srgbClr val="D1011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概念</a:t>
            </a:r>
            <a:r>
              <a:rPr lang="zh-CN" altLang="en-US" sz="3200" dirty="0">
                <a:latin typeface="Tahoma" panose="020B060403050404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Tahoma" panose="020B0604030504040204" pitchFamily="34" charset="0"/>
                <a:ea typeface="楷体_GB2312" panose="02010609030101010101" pitchFamily="49" charset="-122"/>
              </a:rPr>
              <a:t>护理目标是指通过护理干预，护士期望病人达到的健康状态或在行为上的改变，也是护理效果的标准。制定护理目标可以明确护理工作的方向，指导护士为达到目标中期望的结果去设计护理措施。</a:t>
            </a:r>
            <a:endParaRPr lang="zh-CN" altLang="en-US" sz="2800" b="1" dirty="0">
              <a:latin typeface="Tahoma" panose="020B060403050404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9939" name="Rectangle 10"/>
          <p:cNvSpPr/>
          <p:nvPr/>
        </p:nvSpPr>
        <p:spPr>
          <a:xfrm>
            <a:off x="913130" y="4200525"/>
            <a:ext cx="10314305" cy="22453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E7031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2.</a:t>
            </a:r>
            <a:r>
              <a:rPr lang="zh-CN" altLang="en-US" sz="2800" b="1" dirty="0">
                <a:solidFill>
                  <a:srgbClr val="E7031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护理目标分为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（</a:t>
            </a:r>
            <a:r>
              <a:rPr lang="en-US" altLang="zh-CN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）长期目标或远期目标：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是指在数周或数月能够达到的目标，常用于妇科出院病人、慢性炎症病人和手术后康复病人。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（</a:t>
            </a:r>
            <a:r>
              <a:rPr lang="en-US" altLang="zh-CN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）短期目标或近期目标：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是指在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周或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日甚至更短时间能够达到的目标，常用于病情变化较快或短期住院的妇科病人。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481597" y="97384"/>
            <a:ext cx="27857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0964" name="Text Box 8" descr="花束"/>
          <p:cNvSpPr txBox="1"/>
          <p:nvPr/>
        </p:nvSpPr>
        <p:spPr>
          <a:xfrm>
            <a:off x="1060450" y="1399540"/>
            <a:ext cx="10245090" cy="1383665"/>
          </a:xfrm>
          <a:prstGeom prst="rect">
            <a:avLst/>
          </a:prstGeom>
          <a:blipFill rotWithShape="1">
            <a:blip r:embed="rId3"/>
          </a:blip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1.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概念  </a:t>
            </a:r>
            <a:r>
              <a:rPr lang="zh-CN" altLang="en-US" sz="2800" dirty="0">
                <a:latin typeface="Tahoma" panose="020B0604030504040204" pitchFamily="34" charset="0"/>
                <a:ea typeface="楷体_GB2312" panose="02010609030101010101" pitchFamily="49" charset="-122"/>
              </a:rPr>
              <a:t>护理措施是指护士为帮助病人达到预定目标采取的具体护理活动。</a:t>
            </a:r>
            <a:r>
              <a:rPr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楷体_GB2312" panose="02010609030101010101" pitchFamily="49" charset="-122"/>
              </a:rPr>
              <a:t>包括观察病人、缓解症状、促进舒适、预防方法、心理疏导、执行医嘱、配合治疗、健康教育等护理措施。</a:t>
            </a:r>
            <a:endParaRPr lang="zh-CN" altLang="en-US" sz="2800" b="1" dirty="0">
              <a:solidFill>
                <a:srgbClr val="FF0000"/>
              </a:solidFill>
              <a:latin typeface="Tahoma" panose="020B060403050404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1987" name="Rectangle 8"/>
          <p:cNvSpPr/>
          <p:nvPr/>
        </p:nvSpPr>
        <p:spPr>
          <a:xfrm>
            <a:off x="1059815" y="3294380"/>
            <a:ext cx="10245725" cy="267652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2.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内容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（</a:t>
            </a:r>
            <a:r>
              <a:rPr lang="en-US" altLang="zh-CN" sz="28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）依赖性护理措施：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即护士执行医嘱完成的护理活动。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（</a:t>
            </a:r>
            <a:r>
              <a:rPr lang="en-US" altLang="zh-CN" sz="28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）协作性护理措施：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是指护士与其他医务人员协同完成的护理活动。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（</a:t>
            </a:r>
            <a:r>
              <a:rPr lang="en-US" altLang="zh-CN" sz="28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）独立性护理措施：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是指护士运用自己的护理知识和技能独立提出和采取的措施。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751840"/>
            <a:ext cx="10870565" cy="590550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661302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护理评价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3012" name="Text Box 11"/>
          <p:cNvSpPr txBox="1"/>
          <p:nvPr/>
        </p:nvSpPr>
        <p:spPr>
          <a:xfrm>
            <a:off x="1080770" y="938530"/>
            <a:ext cx="10005060" cy="181483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1.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概念  </a:t>
            </a:r>
            <a:r>
              <a:rPr lang="zh-CN" altLang="en-US" sz="2800" b="1" dirty="0">
                <a:latin typeface="Tahoma" panose="020B0604030504040204" pitchFamily="34" charset="0"/>
                <a:ea typeface="楷体_GB2312" panose="02010609030101010101" pitchFamily="49" charset="-122"/>
              </a:rPr>
              <a:t>护理评价是对整个护理效果的评定。将病人目前的健康状况与护理计划中的护理目标进行比较，判断执行护理措施后病人的反应，评价预期目的是否达到，以调整护理诊断和护理计划。</a:t>
            </a:r>
            <a:endParaRPr lang="zh-CN" altLang="en-US" sz="2800" b="1" dirty="0">
              <a:latin typeface="Tahoma" panose="020B060403050404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4035" name="Rectangle 8"/>
          <p:cNvSpPr/>
          <p:nvPr/>
        </p:nvSpPr>
        <p:spPr>
          <a:xfrm>
            <a:off x="1080770" y="2973705"/>
            <a:ext cx="10005060" cy="349758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no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2.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种类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（</a:t>
            </a:r>
            <a:r>
              <a:rPr lang="en-US" altLang="zh-CN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）停止：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如目标完全实现，相应的护理目标可以同时停止。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（</a:t>
            </a:r>
            <a:r>
              <a:rPr lang="en-US" altLang="zh-CN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）修订：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对护理目标部分实现和未实现的情形进行分析，然后对护理诊断、护理目标、护理措施中不恰当的地方进行修改。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（</a:t>
            </a:r>
            <a:r>
              <a:rPr lang="en-US" altLang="zh-CN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）排除：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经过分析，排除已经不存在的护理诊断。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（4）增加：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对于评价过程中新发现的护理诊断，应将这些诊断及其目标和措施加入护理计划中。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妇科常用护理技术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会阴擦洗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9457" name="文本占位符 96258"/>
          <p:cNvSpPr>
            <a:spLocks noGrp="1"/>
          </p:cNvSpPr>
          <p:nvPr>
            <p:ph type="body" sz="half" idx="1"/>
          </p:nvPr>
        </p:nvSpPr>
        <p:spPr>
          <a:xfrm>
            <a:off x="1019810" y="2286000"/>
            <a:ext cx="10012045" cy="3399155"/>
          </a:xfrm>
          <a:solidFill>
            <a:srgbClr val="FDB9F5"/>
          </a:solidFill>
          <a:ln>
            <a:solidFill>
              <a:schemeClr val="tx2"/>
            </a:solidFill>
            <a:miter/>
          </a:ln>
        </p:spPr>
        <p:txBody>
          <a:bodyPr vert="horz" wrap="square" lIns="91440" tIns="45720" rIns="91440" bIns="45720" anchor="t" anchorCtr="0"/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600" b="1" dirty="0"/>
              <a:t> 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会阴擦洗是妇产科临床工作中最常用的护理技术，通过会阴擦洗可以保持病人会阴部清洁，促使病人舒适，有利于会阴伤口的愈合，预防和减少生殖系统、泌尿系统的逆行感染。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适用于长期卧床病人、妇产科手术后留置导尿管的病人、会阴及阴道手术后病人、产后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周内的产妇、急性外阴炎病人、长期阴道流血的病人。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6260" name="矩形 96259"/>
          <p:cNvSpPr/>
          <p:nvPr/>
        </p:nvSpPr>
        <p:spPr>
          <a:xfrm>
            <a:off x="669290" y="1524000"/>
            <a:ext cx="2807335" cy="61531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3366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3366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目的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3366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】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3366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会阴擦洗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0481" name="矩形 97283"/>
          <p:cNvSpPr/>
          <p:nvPr/>
        </p:nvSpPr>
        <p:spPr>
          <a:xfrm>
            <a:off x="1374140" y="1101090"/>
            <a:ext cx="5025390" cy="67119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p>
            <a:r>
              <a:rPr lang="en-US" altLang="zh-CN" sz="3600" b="1" dirty="0">
                <a:solidFill>
                  <a:srgbClr val="FF0000"/>
                </a:solidFill>
                <a:latin typeface="Garamond" panose="02020404030301010803" pitchFamily="18" charset="0"/>
              </a:rPr>
              <a:t> </a:t>
            </a:r>
            <a:r>
              <a:rPr lang="en-US" altLang="zh-CN" sz="3200" b="1" dirty="0">
                <a:solidFill>
                  <a:srgbClr val="0000FF"/>
                </a:solidFill>
                <a:latin typeface="Garamond" panose="02020404030301010803" pitchFamily="18" charset="0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物品准备</a:t>
            </a:r>
            <a:r>
              <a:rPr lang="en-US" altLang="zh-CN" sz="3200" b="1" dirty="0">
                <a:solidFill>
                  <a:srgbClr val="0000FF"/>
                </a:solidFill>
                <a:latin typeface="Garamond" panose="02020404030301010803" pitchFamily="18" charset="0"/>
              </a:rPr>
              <a:t>】</a:t>
            </a:r>
            <a:r>
              <a:rPr lang="zh-CN" altLang="en-US" sz="3600" b="1" dirty="0">
                <a:solidFill>
                  <a:srgbClr val="FF0000"/>
                </a:solidFill>
                <a:latin typeface="Garamond" panose="02020404030301010803" pitchFamily="18" charset="0"/>
                <a:ea typeface="楷体_GB2312" panose="02010609030101010101" pitchFamily="49" charset="-122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Garamond" panose="02020404030301010803" pitchFamily="18" charset="0"/>
              <a:ea typeface="楷体_GB2312" panose="02010609030101010101" pitchFamily="49" charset="-122"/>
            </a:endParaRPr>
          </a:p>
        </p:txBody>
      </p:sp>
      <p:sp>
        <p:nvSpPr>
          <p:cNvPr id="20482" name="矩形 97284"/>
          <p:cNvSpPr/>
          <p:nvPr/>
        </p:nvSpPr>
        <p:spPr>
          <a:xfrm>
            <a:off x="916940" y="1939290"/>
            <a:ext cx="10248265" cy="3859530"/>
          </a:xfrm>
          <a:prstGeom prst="rect">
            <a:avLst/>
          </a:prstGeom>
          <a:solidFill>
            <a:srgbClr val="CCFF66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）无菌会阴垫或橡皮布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块，消毒治疗巾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块。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）会阴擦洗盘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只。盘内放置无菌弯盘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只，无菌镊子或消毒止血钳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把，无菌棉球若干，无菌干纱布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块。冲洗壶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个，便盆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只。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）擦洗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冲洗液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500ml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（如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0.05%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聚维酮碘溶液或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0.1%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活力碘溶液或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0.1%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苯扎溴铵或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1:5000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高锰酸钾溶液）。</a:t>
            </a: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endParaRPr lang="zh-CN" altLang="en-US" sz="32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会阴擦洗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1506" name="矩形 231432"/>
          <p:cNvSpPr/>
          <p:nvPr/>
        </p:nvSpPr>
        <p:spPr>
          <a:xfrm>
            <a:off x="960120" y="2360295"/>
            <a:ext cx="10121265" cy="3735070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）向病人说明以取得病人配合，嘱病人排空膀胱。用屏风遮挡病人，脱下一条裤腿，注意保暖，取膀胱截石位暴露外阴。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）将会阴擦洗盘放置床边，给病人臀下垫无菌会阴垫。用左手持镊子夹取干净的药液棉球，用右手持镊子从下方夹取棉球进行擦洗。擦洗顺序：第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遍自上而下，由外向内，先对侧后近侧。先阴阜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--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大腿内上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1/3--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大、小阴唇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--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会阴及肛门周围。初步擦净会阴部的分泌物及血迹。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矩形 231433"/>
          <p:cNvSpPr/>
          <p:nvPr/>
        </p:nvSpPr>
        <p:spPr>
          <a:xfrm>
            <a:off x="1527175" y="1254760"/>
            <a:ext cx="4048125" cy="450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操作方法 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会阴擦洗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2530" name="矩形 262148"/>
          <p:cNvSpPr/>
          <p:nvPr/>
        </p:nvSpPr>
        <p:spPr>
          <a:xfrm>
            <a:off x="871855" y="1905000"/>
            <a:ext cx="10408285" cy="2667000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）第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遍以伤口为中心，由内向外，自上而下，先对侧后近侧。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个棉球限用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次，可根据病人伤口情况决定擦洗次数，直至擦洗干净。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）最后用干棉球或干纱布擦干，并换上清洁的会阴垫。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68115" y="1644650"/>
            <a:ext cx="5687060" cy="1372235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任务一</a:t>
              </a:r>
              <a:endParaRPr lang="zh-CN" altLang="en-US" sz="2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妇科患者的护理计划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68115" y="4018280"/>
            <a:ext cx="5687060" cy="1268095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任务二</a:t>
              </a:r>
              <a:endParaRPr lang="zh-CN" altLang="en-US" sz="2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妇科常用护理技术</a:t>
              </a:r>
              <a:endPara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762000"/>
            <a:ext cx="10870565" cy="590423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会阴擦洗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3554" name="矩形 264196"/>
          <p:cNvSpPr/>
          <p:nvPr/>
        </p:nvSpPr>
        <p:spPr>
          <a:xfrm>
            <a:off x="1005205" y="1828800"/>
            <a:ext cx="10126980" cy="2477770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）擦洗时动作轻稳，擦洗顺序清楚。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）在擦洗时应注意观察会阴伤口有无红肿、分泌物的性状、伤口愈合情况，如发现异常应向医生汇报，并配合处理。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）对留置导尿管的病人，应注意导尿管是否通畅，避免脱落或打结。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3555" name="矩形 264197"/>
          <p:cNvSpPr/>
          <p:nvPr/>
        </p:nvSpPr>
        <p:spPr>
          <a:xfrm>
            <a:off x="1148080" y="1021080"/>
            <a:ext cx="33966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护理要点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8" name="矩形 233476"/>
          <p:cNvSpPr/>
          <p:nvPr/>
        </p:nvSpPr>
        <p:spPr>
          <a:xfrm>
            <a:off x="1005205" y="4402455"/>
            <a:ext cx="10126980" cy="1991360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）每擦洗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个病人后护理人员应清洗双手，并注意最后擦洗伤口有感染的病人，以免交叉感染。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）擦洗溶液温度适中，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40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度左右，冬天注意保暖。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6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）会阴擦洗每日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次，大便后应及时擦洗。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阴道盥洗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5601" name="文本占位符 234497"/>
          <p:cNvSpPr>
            <a:spLocks noGrp="1"/>
          </p:cNvSpPr>
          <p:nvPr>
            <p:ph type="body" sz="half" idx="1"/>
          </p:nvPr>
        </p:nvSpPr>
        <p:spPr>
          <a:xfrm>
            <a:off x="1219200" y="1790700"/>
            <a:ext cx="9824720" cy="1861185"/>
          </a:xfrm>
        </p:spPr>
        <p:txBody>
          <a:bodyPr vert="horz" wrap="square" lIns="91440" tIns="45720" rIns="91440" bIns="45720" anchor="t" anchorCtr="0"/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阴道灌洗有收敛、热疗、消炎的作用。可促进阴道血液循环，缓解局部充血，减少阴道分泌物，达到治疗炎症的目的。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阴道灌洗常用于各种阴道炎、宫颈炎的控制和治疗；子宫全切术前或阴道手术前的常规阴道准备，以防术后感染。</a:t>
            </a:r>
            <a:r>
              <a:rPr lang="zh-CN" altLang="en-US" sz="2600" dirty="0">
                <a:solidFill>
                  <a:srgbClr val="FF0000"/>
                </a:solidFill>
              </a:rPr>
              <a:t> </a:t>
            </a:r>
            <a:endParaRPr lang="zh-CN" altLang="en-US" sz="2600" b="1" dirty="0">
              <a:solidFill>
                <a:srgbClr val="FF0000"/>
              </a:solidFill>
            </a:endParaRPr>
          </a:p>
        </p:txBody>
      </p:sp>
      <p:sp>
        <p:nvSpPr>
          <p:cNvPr id="234499" name="矩形 234498"/>
          <p:cNvSpPr/>
          <p:nvPr/>
        </p:nvSpPr>
        <p:spPr>
          <a:xfrm>
            <a:off x="990600" y="1028700"/>
            <a:ext cx="3348990" cy="331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3366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3366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目的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3366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】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3366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26" name="矩形 232454"/>
          <p:cNvSpPr/>
          <p:nvPr/>
        </p:nvSpPr>
        <p:spPr>
          <a:xfrm>
            <a:off x="762000" y="3651885"/>
            <a:ext cx="3886200" cy="609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p>
            <a:r>
              <a:rPr lang="en-US" altLang="zh-CN" sz="3600" b="1" dirty="0">
                <a:solidFill>
                  <a:srgbClr val="FF0000"/>
                </a:solidFill>
                <a:latin typeface="Garamond" panose="02020404030301010803" pitchFamily="18" charset="0"/>
              </a:rPr>
              <a:t> </a:t>
            </a:r>
            <a:r>
              <a:rPr lang="en-US" altLang="zh-CN" sz="3200" b="1" dirty="0">
                <a:solidFill>
                  <a:srgbClr val="0000FF"/>
                </a:solidFill>
                <a:latin typeface="Garamond" panose="02020404030301010803" pitchFamily="18" charset="0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用物准备</a:t>
            </a:r>
            <a:r>
              <a:rPr lang="en-US" altLang="zh-CN" sz="3200" b="1" dirty="0">
                <a:solidFill>
                  <a:srgbClr val="0000FF"/>
                </a:solidFill>
                <a:latin typeface="Garamond" panose="02020404030301010803" pitchFamily="18" charset="0"/>
              </a:rPr>
              <a:t>】</a:t>
            </a:r>
            <a:endParaRPr lang="en-US" altLang="zh-CN" sz="3200" b="1" dirty="0">
              <a:solidFill>
                <a:srgbClr val="0000FF"/>
              </a:solidFill>
              <a:latin typeface="Garamond" panose="02020404030301010803" pitchFamily="18" charset="0"/>
              <a:ea typeface="楷体_GB2312" panose="02010609030101010101" pitchFamily="49" charset="-122"/>
            </a:endParaRPr>
          </a:p>
        </p:txBody>
      </p:sp>
      <p:pic>
        <p:nvPicPr>
          <p:cNvPr id="26628" name="内容占位符 232461" descr="阴道灌洗准备">
            <a:hlinkClick r:id="rId3" action="ppaction://hlinkfile"/>
          </p:cNvPr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9470" y="4261485"/>
            <a:ext cx="3230245" cy="1895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阴道盥洗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8673" name="文本框 240653"/>
          <p:cNvSpPr txBox="1"/>
          <p:nvPr/>
        </p:nvSpPr>
        <p:spPr>
          <a:xfrm>
            <a:off x="762000" y="1984375"/>
            <a:ext cx="10561320" cy="353822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1.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灌洗液以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～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℃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为宜，温度过低，使病人不舒服，温度过高则可使病人烫伤。灌洗液的选择依病情而定。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2.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灌洗袋与床浴距离不超过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70cm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，以免压力过大，水流过速，是液体和污物进入子宫腔或灌洗液与局部作用时间不足。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3.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灌洗头不易插入过深，灌洗时动作要轻柔，勿损伤阴道和宫颈组织。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4.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宫颈癌有活动性出血者，为防止大出血，禁灌洗，可行会阴擦洗。</a:t>
            </a:r>
            <a:r>
              <a:rPr lang="zh-CN" altLang="en-US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en-US" altLang="zh-CN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674" name="矩形 240645"/>
          <p:cNvSpPr/>
          <p:nvPr/>
        </p:nvSpPr>
        <p:spPr>
          <a:xfrm>
            <a:off x="457200" y="1128395"/>
            <a:ext cx="5721350" cy="609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p>
            <a:r>
              <a:rPr lang="en-US" altLang="zh-CN" sz="3600" b="1" dirty="0">
                <a:solidFill>
                  <a:srgbClr val="FF0000"/>
                </a:solidFill>
                <a:latin typeface="Garamond" panose="02020404030301010803" pitchFamily="18" charset="0"/>
              </a:rPr>
              <a:t> 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护理要点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600" b="1" dirty="0">
                <a:solidFill>
                  <a:srgbClr val="FF0000"/>
                </a:solidFill>
                <a:latin typeface="Garamond" panose="02020404030301010803" pitchFamily="18" charset="0"/>
                <a:ea typeface="楷体_GB2312" panose="02010609030101010101" pitchFamily="49" charset="-122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Garamond" panose="02020404030301010803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阴道盥洗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9698" name="矩形 242696"/>
          <p:cNvSpPr/>
          <p:nvPr/>
        </p:nvSpPr>
        <p:spPr>
          <a:xfrm>
            <a:off x="961390" y="1371600"/>
            <a:ext cx="10260965" cy="2809240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5.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产后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10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日或妇产科手术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周后的病人，若合并阴道分泌物浑浊、阴道伤口愈合不良等，可行低位灌洗，灌洗筒与床沿距离不超过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30cm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，以免污物进入宫腔或损伤阴道伤口。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6.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未婚女子可用导尿管灌洗阴道，不能使用窥阴器；月经期、产后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10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日内或人流术后宫颈内口未关闭、阴道出血者，不宜行阴道灌洗，以防逆行感染。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3530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会阴湿热敷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0722" name="矩形 243716"/>
          <p:cNvSpPr/>
          <p:nvPr/>
        </p:nvSpPr>
        <p:spPr>
          <a:xfrm>
            <a:off x="1143000" y="1143000"/>
            <a:ext cx="5001895" cy="44259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p>
            <a:r>
              <a:rPr lang="en-US" altLang="zh-CN" sz="3600" b="1" dirty="0">
                <a:solidFill>
                  <a:srgbClr val="FF0000"/>
                </a:solidFill>
                <a:latin typeface="Garamond" panose="02020404030301010803" pitchFamily="18" charset="0"/>
              </a:rPr>
              <a:t> 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目的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600" b="1" dirty="0">
                <a:solidFill>
                  <a:srgbClr val="FF0000"/>
                </a:solidFill>
                <a:latin typeface="Garamond" panose="02020404030301010803" pitchFamily="18" charset="0"/>
                <a:ea typeface="楷体_GB2312" panose="02010609030101010101" pitchFamily="49" charset="-122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Garamond" panose="02020404030301010803" pitchFamily="18" charset="0"/>
              <a:ea typeface="楷体_GB2312" panose="02010609030101010101" pitchFamily="49" charset="-122"/>
            </a:endParaRPr>
          </a:p>
        </p:txBody>
      </p:sp>
      <p:sp>
        <p:nvSpPr>
          <p:cNvPr id="30724" name="矩形 243722"/>
          <p:cNvSpPr/>
          <p:nvPr/>
        </p:nvSpPr>
        <p:spPr>
          <a:xfrm>
            <a:off x="1219200" y="1828800"/>
            <a:ext cx="9781540" cy="199136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会阴湿热敷是利用热源和药物直接接触患区，改善局部血液循环，促进局部组织生长和修复，达到消炎、止痛、促进伤口愈合的目的。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适用于会阴部水肿、会阴血肿的吸收期、会阴伤口硬结及早期感染等病人。</a:t>
            </a:r>
            <a:r>
              <a:rPr lang="zh-CN" altLang="en-US" sz="2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7" name="矩形 244743"/>
          <p:cNvSpPr/>
          <p:nvPr/>
        </p:nvSpPr>
        <p:spPr>
          <a:xfrm>
            <a:off x="889635" y="3820160"/>
            <a:ext cx="3886200" cy="609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p>
            <a:r>
              <a:rPr lang="en-US" altLang="zh-CN" sz="3600" b="1" dirty="0">
                <a:solidFill>
                  <a:srgbClr val="FF0000"/>
                </a:solidFill>
                <a:latin typeface="Garamond" panose="02020404030301010803" pitchFamily="18" charset="0"/>
              </a:rPr>
              <a:t> 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用物准备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31748" name="内容占位符 244748" descr="会阴湿热敷准备">
            <a:hlinkClick r:id="rId3" action="ppaction://hlinkfile"/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299200" y="3820795"/>
            <a:ext cx="3884295" cy="246761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3530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会阴湿热敷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3795" name="矩形 246792"/>
          <p:cNvSpPr/>
          <p:nvPr/>
        </p:nvSpPr>
        <p:spPr>
          <a:xfrm>
            <a:off x="457200" y="1143000"/>
            <a:ext cx="6095365" cy="609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p>
            <a:r>
              <a:rPr lang="en-US" altLang="zh-CN" sz="3600" b="1" dirty="0">
                <a:solidFill>
                  <a:srgbClr val="FF0000"/>
                </a:solidFill>
                <a:latin typeface="Garamond" panose="02020404030301010803" pitchFamily="18" charset="0"/>
              </a:rPr>
              <a:t> 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护理要点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600" b="1" dirty="0">
                <a:solidFill>
                  <a:srgbClr val="FF0000"/>
                </a:solidFill>
                <a:latin typeface="Garamond" panose="02020404030301010803" pitchFamily="18" charset="0"/>
                <a:ea typeface="楷体_GB2312" panose="02010609030101010101" pitchFamily="49" charset="-122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Garamond" panose="02020404030301010803" pitchFamily="18" charset="0"/>
              <a:ea typeface="楷体_GB2312" panose="02010609030101010101" pitchFamily="49" charset="-122"/>
            </a:endParaRPr>
          </a:p>
        </p:txBody>
      </p:sp>
      <p:sp>
        <p:nvSpPr>
          <p:cNvPr id="33796" name="文本框 246805"/>
          <p:cNvSpPr txBox="1"/>
          <p:nvPr/>
        </p:nvSpPr>
        <p:spPr>
          <a:xfrm>
            <a:off x="1121410" y="1875155"/>
            <a:ext cx="994854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1.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会阴湿热敷应该在行会阴擦洗、外阴局部伤口污垢清理后进行。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2.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热敷面积是病损范围的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倍。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3.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湿热敷温度一般为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～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46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℃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，注意防止烫伤，对休克、虚脱、昏迷及术后感觉不灵敏的病人尤应警惕。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4.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热敷过程中为病人提供一切生活护理。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8442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阴道及宫颈上药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4819" name="矩形 247812"/>
          <p:cNvSpPr/>
          <p:nvPr/>
        </p:nvSpPr>
        <p:spPr>
          <a:xfrm>
            <a:off x="1066800" y="1219200"/>
            <a:ext cx="3429000" cy="609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p>
            <a:r>
              <a:rPr lang="en-US" altLang="zh-CN" sz="3600" b="1" dirty="0">
                <a:solidFill>
                  <a:srgbClr val="FF0000"/>
                </a:solidFill>
                <a:latin typeface="Garamond" panose="02020404030301010803" pitchFamily="18" charset="0"/>
              </a:rPr>
              <a:t> </a:t>
            </a:r>
            <a:r>
              <a:rPr lang="en-US" altLang="zh-CN" sz="3200" b="1" dirty="0">
                <a:solidFill>
                  <a:srgbClr val="0000FF"/>
                </a:solidFill>
                <a:latin typeface="Garamond" panose="02020404030301010803" pitchFamily="18" charset="0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目的</a:t>
            </a:r>
            <a:r>
              <a:rPr lang="en-US" altLang="zh-CN" sz="3200" b="1" dirty="0">
                <a:solidFill>
                  <a:srgbClr val="0000FF"/>
                </a:solidFill>
                <a:latin typeface="Garamond" panose="02020404030301010803" pitchFamily="18" charset="0"/>
              </a:rPr>
              <a:t>】</a:t>
            </a:r>
            <a:r>
              <a:rPr lang="zh-CN" altLang="en-US" sz="3600" b="1" dirty="0">
                <a:solidFill>
                  <a:srgbClr val="FF0000"/>
                </a:solidFill>
                <a:latin typeface="Garamond" panose="02020404030301010803" pitchFamily="18" charset="0"/>
                <a:ea typeface="楷体_GB2312" panose="02010609030101010101" pitchFamily="49" charset="-122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Garamond" panose="02020404030301010803" pitchFamily="18" charset="0"/>
              <a:ea typeface="楷体_GB2312" panose="02010609030101010101" pitchFamily="49" charset="-122"/>
            </a:endParaRPr>
          </a:p>
        </p:txBody>
      </p:sp>
      <p:sp>
        <p:nvSpPr>
          <p:cNvPr id="34821" name="矩形 247814"/>
          <p:cNvSpPr/>
          <p:nvPr/>
        </p:nvSpPr>
        <p:spPr>
          <a:xfrm>
            <a:off x="1524000" y="2129155"/>
            <a:ext cx="9294495" cy="162750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阴道及宫颈上药可使药物直接作用于局部炎性病变，在妇产科临床应用十分广泛。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常用于各种阴道炎、宫颈炎或全宫切除术后阴道残端炎症的治疗。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3" name="矩形 248840"/>
          <p:cNvSpPr/>
          <p:nvPr/>
        </p:nvSpPr>
        <p:spPr>
          <a:xfrm>
            <a:off x="1066800" y="4057015"/>
            <a:ext cx="3886200" cy="609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p>
            <a:r>
              <a:rPr lang="en-US" altLang="zh-CN" sz="3600" b="1" dirty="0">
                <a:solidFill>
                  <a:srgbClr val="FF0000"/>
                </a:solidFill>
                <a:latin typeface="Garamond" panose="02020404030301010803" pitchFamily="18" charset="0"/>
              </a:rPr>
              <a:t> 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用物准备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35844" name="内容占位符 248845" descr="上药准备">
            <a:hlinkClick r:id="rId3" action="ppaction://hlinkfile"/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5414645" y="4057015"/>
            <a:ext cx="3862070" cy="213868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8442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阴道及宫颈上药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865" name="矩形 249865"/>
          <p:cNvSpPr/>
          <p:nvPr/>
        </p:nvSpPr>
        <p:spPr>
          <a:xfrm>
            <a:off x="1054100" y="1480820"/>
            <a:ext cx="4419600" cy="2051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操作方法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6867" name="矩形 249869"/>
          <p:cNvSpPr/>
          <p:nvPr/>
        </p:nvSpPr>
        <p:spPr>
          <a:xfrm>
            <a:off x="1054100" y="2190115"/>
            <a:ext cx="10239375" cy="390779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800" b="1" dirty="0">
                <a:latin typeface="Arial" panose="020B0604020202020204" pitchFamily="34" charset="0"/>
              </a:rPr>
              <a:t>                           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嘱病人排空膀胱，取膀胱截石位，仰卧于妇科治疗台上，先行阴道灌洗，将窥阴器暴露宫颈后，用长镊子夹取消毒干棉球擦拭宫颈及阴道穹隆的炎性分泌物，使药物直接接触炎性组织以提高疗效。根据病情及药物性状的不同，采用以下方法：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  <a:hlinkClick r:id="rId3" action="ppaction://hlinkfile"/>
              </a:rPr>
              <a:t>纳入法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  <a:hlinkClick r:id="rId4" action="ppaction://hlinkfile"/>
              </a:rPr>
              <a:t>涂擦法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）喷撒法 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）宫颈棉球上药</a:t>
            </a:r>
            <a:r>
              <a:rPr lang="zh-CN" altLang="en-US" sz="2800" b="1" dirty="0">
                <a:latin typeface="Arial" panose="020B0604020202020204" pitchFamily="34" charset="0"/>
              </a:rPr>
              <a:t> 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8442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阴道及宫颈上药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7890" name="矩形 253957"/>
          <p:cNvSpPr/>
          <p:nvPr/>
        </p:nvSpPr>
        <p:spPr>
          <a:xfrm>
            <a:off x="845820" y="121920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p>
            <a:r>
              <a:rPr lang="en-US" altLang="zh-CN" sz="3600" b="1" dirty="0">
                <a:solidFill>
                  <a:srgbClr val="FF0000"/>
                </a:solidFill>
                <a:latin typeface="Garamond" panose="02020404030301010803" pitchFamily="18" charset="0"/>
              </a:rPr>
              <a:t> 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护理要点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600" b="1" dirty="0">
                <a:solidFill>
                  <a:srgbClr val="FF0000"/>
                </a:solidFill>
                <a:latin typeface="Garamond" panose="02020404030301010803" pitchFamily="18" charset="0"/>
                <a:ea typeface="楷体_GB2312" panose="02010609030101010101" pitchFamily="49" charset="-122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Garamond" panose="02020404030301010803" pitchFamily="18" charset="0"/>
              <a:ea typeface="楷体_GB2312" panose="02010609030101010101" pitchFamily="49" charset="-122"/>
            </a:endParaRPr>
          </a:p>
        </p:txBody>
      </p:sp>
      <p:sp>
        <p:nvSpPr>
          <p:cNvPr id="37892" name="文本框 253969"/>
          <p:cNvSpPr txBox="1"/>
          <p:nvPr/>
        </p:nvSpPr>
        <p:spPr>
          <a:xfrm>
            <a:off x="1147445" y="2012950"/>
            <a:ext cx="9879330" cy="353822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1.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应用腐蚀性药物，要注意保护阴道壁及正常组织。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2.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上非腐蚀性药物时，应转动窥阴器，是阴道四壁均能涂布药物。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3.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月经期或子宫出血者不宜从阴道给药。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4.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用药后禁止性生活。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5.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给未婚妇女上药时，可用长棉棍涂抹。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6.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棉棍上的棉花必须捻紧，涂药须顺同一方向转动，以防止棉花脱落到阴道内难以取出</a:t>
            </a: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82181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坐浴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8914" name="矩形 254980"/>
          <p:cNvSpPr/>
          <p:nvPr/>
        </p:nvSpPr>
        <p:spPr>
          <a:xfrm>
            <a:off x="914400" y="1355090"/>
            <a:ext cx="3209925" cy="104457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p>
            <a:r>
              <a:rPr lang="en-US" altLang="zh-CN" sz="3600" b="1" dirty="0">
                <a:solidFill>
                  <a:srgbClr val="FF0000"/>
                </a:solidFill>
                <a:latin typeface="Garamond" panose="02020404030301010803" pitchFamily="18" charset="0"/>
              </a:rPr>
              <a:t> 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目的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600" b="1" dirty="0">
                <a:solidFill>
                  <a:srgbClr val="FF0000"/>
                </a:solidFill>
                <a:latin typeface="Garamond" panose="02020404030301010803" pitchFamily="18" charset="0"/>
                <a:ea typeface="楷体_GB2312" panose="02010609030101010101" pitchFamily="49" charset="-122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Garamond" panose="02020404030301010803" pitchFamily="18" charset="0"/>
              <a:ea typeface="楷体_GB2312" panose="02010609030101010101" pitchFamily="49" charset="-122"/>
            </a:endParaRPr>
          </a:p>
        </p:txBody>
      </p:sp>
      <p:sp>
        <p:nvSpPr>
          <p:cNvPr id="38916" name="矩形 254982"/>
          <p:cNvSpPr/>
          <p:nvPr/>
        </p:nvSpPr>
        <p:spPr>
          <a:xfrm>
            <a:off x="1447800" y="2438400"/>
            <a:ext cx="9215120" cy="3401060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坐浴是通过水温和药液的作用，促进会阴局部血液循环，增强局部抵抗力，减轻炎症和疼痛，并使创面清洁，有利于组织修复。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适用于外阴炎、阴道炎的辅助治疗，以及产后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～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日后的产妇，膀胱阴道松弛者，外阴伤口愈合但有硬结者。</a:t>
            </a:r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知识目标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852170" y="4000500"/>
            <a:ext cx="2966720" cy="274828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.</a:t>
            </a:r>
            <a:r>
              <a:rPr lang="zh-CN" altLang="en-US" dirty="0" smtClean="0"/>
              <a:t>掌握妇科病人健康史采集的内容和方法、妇科检查的顺序和方法、妇科疾病的护理措施；掌握妇科常用诊疗技术的适应症及护理要点；掌握妇科常用护理技术的护理要点。</a:t>
            </a:r>
            <a:endParaRPr lang="zh-CN" altLang="en-US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  </a:t>
            </a:r>
            <a:endParaRPr lang="zh-CN" altLang="en-US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954270" y="4088765"/>
            <a:ext cx="2655570" cy="24161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能运用沟通技巧采集准确、完整的健康史。能够熟练完成妇科常用护理技术的操作。能够配合医生完成各项妇科诊疗操作并完成患者的术前、术后的护理。</a:t>
            </a:r>
            <a:endParaRPr lang="zh-CN" altLang="en-US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18105" cy="108775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 </a:t>
            </a:r>
            <a:r>
              <a:rPr lang="zh-CN" altLang="en-US" dirty="0" smtClean="0"/>
              <a:t>具有良好的职业素质，尊重关心护理对象，保护护理对象隐私。</a:t>
            </a:r>
            <a:endParaRPr lang="zh-CN" altLang="en-US" dirty="0" smtClean="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82181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坐浴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9938" name="矩形 256008"/>
          <p:cNvSpPr/>
          <p:nvPr/>
        </p:nvSpPr>
        <p:spPr>
          <a:xfrm>
            <a:off x="1143000" y="1143000"/>
            <a:ext cx="3890010" cy="75184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p>
            <a:r>
              <a:rPr lang="en-US" altLang="zh-CN" sz="3600" b="1" dirty="0">
                <a:solidFill>
                  <a:srgbClr val="FF0000"/>
                </a:solidFill>
                <a:latin typeface="Garamond" panose="02020404030301010803" pitchFamily="18" charset="0"/>
              </a:rPr>
              <a:t> 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用物准备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9939" name="矩形 256009"/>
          <p:cNvSpPr/>
          <p:nvPr/>
        </p:nvSpPr>
        <p:spPr>
          <a:xfrm>
            <a:off x="1665605" y="1981200"/>
            <a:ext cx="8735060" cy="385445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1.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器具  坐浴盆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个，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～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43</a:t>
            </a:r>
            <a:r>
              <a:rPr lang="en-US" altLang="zh-CN" sz="3000" b="1" dirty="0">
                <a:latin typeface="Arial" panose="020B0604020202020204" pitchFamily="34" charset="0"/>
              </a:rPr>
              <a:t>℃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的温水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2000ml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30cm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高的坐浴架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个，无菌纱布或小毛巾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块。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2.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坐浴液的配置  </a:t>
            </a:r>
            <a:r>
              <a:rPr lang="zh-CN" altLang="en-US" sz="28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①滴虫阴道炎：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用酸性溶液坐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浴，如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1:5000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高锰酸钾溶液、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1%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乳酸溶液、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0.5%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醋酸溶液。</a:t>
            </a:r>
            <a:r>
              <a:rPr lang="zh-CN" altLang="en-US" sz="28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②外阴阴道假丝酵母菌病：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用碱性溶液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坐浴，如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2%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～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4%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碳酸氢钠溶液。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82181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坐浴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0962" name="矩形 265221"/>
          <p:cNvSpPr/>
          <p:nvPr/>
        </p:nvSpPr>
        <p:spPr>
          <a:xfrm>
            <a:off x="1109345" y="1188720"/>
            <a:ext cx="10008235" cy="249110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③老年性阴道炎</a:t>
            </a:r>
            <a:r>
              <a:rPr lang="zh-CN" altLang="en-US" sz="28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用酸性溶液或一般消毒溶液坐浴，如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1%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乳酸溶液或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0.5%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醋酸溶液或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0.1%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苯扎溴铵。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④外阴炎、非特异性炎症及外阴阴道手术的术前准备：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用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1:5000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高锰酸钾溶液、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0.05%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聚维酮碘溶液、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0.1%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活力碘 、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0.1%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苯扎溴铵、或洁尔阴、肤阴洁等中成药。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6" name="矩形 257031"/>
          <p:cNvSpPr/>
          <p:nvPr/>
        </p:nvSpPr>
        <p:spPr>
          <a:xfrm>
            <a:off x="1109345" y="3773488"/>
            <a:ext cx="30480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操作方法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7" name="矩形 257032"/>
          <p:cNvSpPr/>
          <p:nvPr/>
        </p:nvSpPr>
        <p:spPr>
          <a:xfrm>
            <a:off x="1109345" y="4446270"/>
            <a:ext cx="10008235" cy="186626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将坐浴盆放置于坐浴架上，内装坐浴液（根据病情按比例配置好的）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2000ml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，病人排空膀胱后全臀浸泡于溶液中，一般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20min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。结束后用干纱布擦干外阴，清理用物，消毒浴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盆。根据水温不同，分为三种。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82181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坐浴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3010" name="矩形 266245"/>
          <p:cNvSpPr/>
          <p:nvPr/>
        </p:nvSpPr>
        <p:spPr>
          <a:xfrm>
            <a:off x="1487170" y="1816735"/>
            <a:ext cx="10044430" cy="274320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1.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热浴 水温在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39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～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41</a:t>
            </a:r>
            <a:r>
              <a:rPr lang="en-US" altLang="zh-CN" sz="3000" b="1" dirty="0">
                <a:latin typeface="Arial" panose="020B0604020202020204" pitchFamily="34" charset="0"/>
              </a:rPr>
              <a:t>℃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，适用于急性炎症有渗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出性病变者。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2.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温浴  水温在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35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～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37</a:t>
            </a:r>
            <a:r>
              <a:rPr lang="en-US" altLang="zh-CN" sz="3000" b="1" dirty="0">
                <a:latin typeface="Arial" panose="020B0604020202020204" pitchFamily="34" charset="0"/>
              </a:rPr>
              <a:t>℃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，适用于慢性盆腔炎、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术前准备。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3.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冷浴  水温在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14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～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15</a:t>
            </a:r>
            <a:r>
              <a:rPr lang="en-US" altLang="zh-CN" sz="3000" b="1" dirty="0">
                <a:latin typeface="Arial" panose="020B0604020202020204" pitchFamily="34" charset="0"/>
              </a:rPr>
              <a:t>℃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，适用于膀胱、阴道松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弛等。持续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～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分钟即可。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82181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坐浴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68095" y="1181100"/>
            <a:ext cx="8783320" cy="4739005"/>
            <a:chOff x="360" y="1320"/>
            <a:chExt cx="12960" cy="7080"/>
          </a:xfrm>
        </p:grpSpPr>
        <p:sp>
          <p:nvSpPr>
            <p:cNvPr id="44035" name="矩形 258056"/>
            <p:cNvSpPr/>
            <p:nvPr/>
          </p:nvSpPr>
          <p:spPr>
            <a:xfrm>
              <a:off x="360" y="1320"/>
              <a:ext cx="5160" cy="96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 anchor="ctr" anchorCtr="0"/>
            <a:p>
              <a:r>
                <a:rPr lang="en-US" altLang="zh-CN" sz="3600" b="1" dirty="0">
                  <a:solidFill>
                    <a:srgbClr val="FF0000"/>
                  </a:solidFill>
                  <a:latin typeface="Garamond" panose="02020404030301010803" pitchFamily="18" charset="0"/>
                </a:rPr>
                <a:t> 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【</a:t>
              </a: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护理要点</a:t>
              </a: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】</a:t>
              </a:r>
              <a:r>
                <a:rPr lang="zh-CN" altLang="en-US" sz="3600" b="1" dirty="0">
                  <a:solidFill>
                    <a:srgbClr val="FF0000"/>
                  </a:solidFill>
                  <a:latin typeface="Garamond" panose="02020404030301010803" pitchFamily="18" charset="0"/>
                  <a:ea typeface="楷体_GB2312" panose="02010609030101010101" pitchFamily="49" charset="-122"/>
                </a:rPr>
                <a:t> </a:t>
              </a:r>
              <a:endParaRPr lang="en-US" altLang="zh-CN" sz="3600" b="1" dirty="0">
                <a:solidFill>
                  <a:srgbClr val="FF0000"/>
                </a:solidFill>
                <a:latin typeface="Garamond" panose="02020404030301010803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44036" name="矩形 258057"/>
            <p:cNvSpPr/>
            <p:nvPr/>
          </p:nvSpPr>
          <p:spPr>
            <a:xfrm>
              <a:off x="1320" y="2400"/>
              <a:ext cx="12000" cy="6000"/>
            </a:xfrm>
            <a:prstGeom prst="rect">
              <a:avLst/>
            </a:prstGeom>
            <a:solidFill>
              <a:srgbClr val="CCFFFF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2075" tIns="46038" rIns="92075" bIns="46038" anchor="t" anchorCtr="0"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  1.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月经期、阴道流血者，孕妇及产后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7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日内的产妇禁止坐浴。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  2.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坐浴液应严格按浓度比例配置，水温适中。浓度过高易造成粘膜灼伤，浓度太低影响疗效；温度不能过高，以免烫伤皮肤。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 3.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坐浴前先将外阴及肛门周围擦洗干净。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 4.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坐浴时全臀应全部浸于药液之中，注意保暖，以免受凉。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1938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endParaRPr lang="zh-CN" altLang="en-US" sz="6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妇科患者的护理计划</a:t>
            </a:r>
            <a:endParaRPr lang="zh-CN" altLang="en-US" sz="6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406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171" name="Text Box 6">
            <a:hlinkClick r:id="rId3" action="ppaction://hlinksldjump"/>
          </p:cNvPr>
          <p:cNvSpPr txBox="1"/>
          <p:nvPr/>
        </p:nvSpPr>
        <p:spPr>
          <a:xfrm>
            <a:off x="868045" y="1484630"/>
            <a:ext cx="4568825" cy="534670"/>
          </a:xfrm>
          <a:prstGeom prst="rect">
            <a:avLst/>
          </a:prstGeom>
          <a:noFill/>
          <a:ln w="28575">
            <a:noFill/>
          </a:ln>
        </p:spPr>
        <p:txBody>
          <a:bodyPr anchor="t" anchorCtr="0">
            <a:noAutofit/>
          </a:bodyPr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D1011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（一）护理评估方法</a:t>
            </a:r>
            <a:endParaRPr lang="zh-CN" altLang="en-US" sz="2800" b="1" dirty="0">
              <a:solidFill>
                <a:srgbClr val="D1011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173" name="Text Box 11"/>
          <p:cNvSpPr txBox="1"/>
          <p:nvPr/>
        </p:nvSpPr>
        <p:spPr>
          <a:xfrm>
            <a:off x="1031240" y="2133600"/>
            <a:ext cx="9999345" cy="340931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no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1.</a:t>
            </a:r>
            <a:r>
              <a:rPr lang="zh-CN" altLang="en-US" sz="28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概念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护理评估是护理程序的基础，是指收集病人的全面资料，并加以整理、综合、判断的过程。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 sz="28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8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方法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通过观察、会谈、身体检查、心理测试等方法获得妇女生理、病理、心理社会等资料。在护理评估过程中，要态度和蔼、语言亲切，体贴尊重病人，耐心细致地询问，轻柔的体格检查，并给于保护隐私的承诺。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195" name="Rectangle 10"/>
          <p:cNvSpPr>
            <a:spLocks noGrp="1"/>
          </p:cNvSpPr>
          <p:nvPr>
            <p:ph type="title"/>
          </p:nvPr>
        </p:nvSpPr>
        <p:spPr>
          <a:xfrm>
            <a:off x="1019175" y="998855"/>
            <a:ext cx="5162550" cy="1689735"/>
          </a:xfrm>
          <a:ln>
            <a:solidFill>
              <a:srgbClr val="FFFFFF"/>
            </a:solidFill>
            <a:miter/>
          </a:ln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ea typeface="楷体_GB2312" panose="02010609030101010101" pitchFamily="49" charset="-122"/>
              </a:rPr>
              <a:t>（二）护理病史内容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8196" name="Rectangle 11"/>
          <p:cNvSpPr>
            <a:spLocks noGrp="1"/>
          </p:cNvSpPr>
          <p:nvPr>
            <p:ph idx="1"/>
          </p:nvPr>
        </p:nvSpPr>
        <p:spPr>
          <a:xfrm>
            <a:off x="1090930" y="1844675"/>
            <a:ext cx="4973320" cy="2670175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sz="28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一般项目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主诉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8197" name="Rectangle 12"/>
          <p:cNvSpPr/>
          <p:nvPr/>
        </p:nvSpPr>
        <p:spPr>
          <a:xfrm>
            <a:off x="2530475" y="2416175"/>
            <a:ext cx="8669020" cy="3017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常见主诉（症状有）阴道流血、外阴瘙</a:t>
            </a: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痒、白带异常、下腹痛、下腹部包块、</a:t>
            </a: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闭经、不孕等 。</a:t>
            </a: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198" name="Rectangle 13"/>
          <p:cNvSpPr/>
          <p:nvPr/>
        </p:nvSpPr>
        <p:spPr>
          <a:xfrm>
            <a:off x="1163955" y="3773805"/>
            <a:ext cx="10117455" cy="2078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en-US" altLang="zh-CN" sz="28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现病史  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本次疾病发生、发展、诊疗经过，</a:t>
            </a:r>
            <a:endParaRPr lang="en-US" altLang="zh-CN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患病后对健康的影响。  </a:t>
            </a: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8194" name="Picture 7" descr="book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175" y="5233988"/>
            <a:ext cx="1871663" cy="923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219" name="Rectangle 7"/>
          <p:cNvSpPr>
            <a:spLocks noGrp="1"/>
          </p:cNvSpPr>
          <p:nvPr>
            <p:ph idx="1"/>
          </p:nvPr>
        </p:nvSpPr>
        <p:spPr>
          <a:xfrm>
            <a:off x="1120775" y="1412875"/>
            <a:ext cx="2343785" cy="908050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sz="28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4.</a:t>
            </a:r>
            <a:r>
              <a:rPr lang="zh-CN" altLang="en-US" sz="28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月经史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9220" name="Rectangle 9"/>
          <p:cNvSpPr/>
          <p:nvPr/>
        </p:nvSpPr>
        <p:spPr>
          <a:xfrm>
            <a:off x="2408555" y="2060575"/>
            <a:ext cx="7940040" cy="312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询问初潮年龄、月经周期及经期持续时间、经量、有无痛经等伴随症状，询问末次月经日期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(LMP)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或绝经年龄。例如，初潮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岁，月经周期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28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～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日，经期持续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～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日，末次月经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2007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6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10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日，可记录为：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221" name="Rectangle 10"/>
          <p:cNvSpPr/>
          <p:nvPr/>
        </p:nvSpPr>
        <p:spPr>
          <a:xfrm>
            <a:off x="3210560" y="4457700"/>
            <a:ext cx="4008120" cy="1410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～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endParaRPr lang="en-US" altLang="zh-CN" sz="2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      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12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2007.6.10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28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～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30</a:t>
            </a:r>
            <a:endParaRPr lang="en-US" altLang="zh-CN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243" name="Rectangle 11"/>
          <p:cNvSpPr>
            <a:spLocks noGrp="1"/>
          </p:cNvSpPr>
          <p:nvPr>
            <p:ph idx="1"/>
          </p:nvPr>
        </p:nvSpPr>
        <p:spPr>
          <a:xfrm>
            <a:off x="1969135" y="1362710"/>
            <a:ext cx="3747135" cy="2906395"/>
          </a:xfrm>
        </p:spPr>
        <p:txBody>
          <a:bodyPr vert="horz" wrap="square" lIns="91440" tIns="45720" rIns="91440" bIns="45720" anchor="t" anchorCtr="0">
            <a:noAutofit/>
          </a:bodyPr>
          <a:p>
            <a:pPr eaLnBrk="1" hangingPunct="1">
              <a:lnSpc>
                <a:spcPct val="90000"/>
              </a:lnSpc>
              <a:buNone/>
            </a:pPr>
            <a:r>
              <a:rPr lang="en-US" altLang="zh-CN" sz="32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5.</a:t>
            </a:r>
            <a:r>
              <a:rPr lang="zh-CN" altLang="en-US" sz="32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婚育史</a:t>
            </a:r>
            <a:endParaRPr lang="zh-CN" altLang="en-US" sz="3200" b="1" dirty="0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3200" b="1" dirty="0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32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6.</a:t>
            </a:r>
            <a:r>
              <a:rPr lang="zh-CN" altLang="en-US" sz="32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既往史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32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7.</a:t>
            </a:r>
            <a:r>
              <a:rPr lang="zh-CN" altLang="en-US" sz="32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个人史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32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8.</a:t>
            </a:r>
            <a:r>
              <a:rPr lang="zh-CN" altLang="en-US" sz="32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家族史</a:t>
            </a:r>
            <a:r>
              <a:rPr lang="zh-CN" altLang="en-US" sz="3200" dirty="0"/>
              <a:t> </a:t>
            </a:r>
            <a:endParaRPr lang="zh-CN" altLang="en-US" sz="3200" dirty="0"/>
          </a:p>
        </p:txBody>
      </p:sp>
      <p:sp>
        <p:nvSpPr>
          <p:cNvPr id="10244" name="Rectangle 12"/>
          <p:cNvSpPr/>
          <p:nvPr/>
        </p:nvSpPr>
        <p:spPr>
          <a:xfrm>
            <a:off x="1186180" y="1794510"/>
            <a:ext cx="9976485" cy="12979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可简写为足月产数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-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早产数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-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流产数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-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现存子女数。如足月产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次，无早产，流产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次，现有子女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人，可用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1-0-2-1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表示，或用孕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产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1(G</a:t>
            </a:r>
            <a:r>
              <a:rPr lang="en-US" altLang="zh-CN" sz="2800" b="1" baseline="-25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P</a:t>
            </a:r>
            <a:r>
              <a:rPr lang="en-US" altLang="zh-CN" sz="2800" b="1" baseline="-25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表示。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0245" name="Picture 13" descr="p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9060" y="3307715"/>
            <a:ext cx="3027680" cy="28054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2" name="Picture 5" descr="book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50" y="5663248"/>
            <a:ext cx="1871663" cy="923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5778</Words>
  <Application>WPS 演示</Application>
  <PresentationFormat>自定义</PresentationFormat>
  <Paragraphs>376</Paragraphs>
  <Slides>44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59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隶书</vt:lpstr>
      <vt:lpstr>楷体_GB2312</vt:lpstr>
      <vt:lpstr>Arial Unicode MS</vt:lpstr>
      <vt:lpstr>Tahoma</vt:lpstr>
      <vt:lpstr>Garamond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（二）护理病史内容 </vt:lpstr>
      <vt:lpstr>PowerPoint 演示文稿</vt:lpstr>
      <vt:lpstr>PowerPoint 演示文稿</vt:lpstr>
      <vt:lpstr>（三）身体状况评估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嘟嘟</cp:lastModifiedBy>
  <cp:revision>259</cp:revision>
  <dcterms:created xsi:type="dcterms:W3CDTF">2019-11-11T13:37:00Z</dcterms:created>
  <dcterms:modified xsi:type="dcterms:W3CDTF">2025-08-12T07:09:05Z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F47900CFCF14428F81F766D8B14004F0</vt:lpwstr>
  </property>
</Properties>
</file>