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58"/>
  </p:handoutMasterIdLst>
  <p:sldIdLst>
    <p:sldId id="256" r:id="rId4"/>
    <p:sldId id="279" r:id="rId5"/>
    <p:sldId id="937" r:id="rId7"/>
    <p:sldId id="759" r:id="rId8"/>
    <p:sldId id="760" r:id="rId9"/>
    <p:sldId id="781" r:id="rId10"/>
    <p:sldId id="920" r:id="rId11"/>
    <p:sldId id="921" r:id="rId12"/>
    <p:sldId id="938" r:id="rId13"/>
    <p:sldId id="939" r:id="rId14"/>
    <p:sldId id="940" r:id="rId15"/>
    <p:sldId id="941" r:id="rId16"/>
    <p:sldId id="942" r:id="rId17"/>
    <p:sldId id="943" r:id="rId18"/>
    <p:sldId id="944" r:id="rId19"/>
    <p:sldId id="946" r:id="rId20"/>
    <p:sldId id="947" r:id="rId21"/>
    <p:sldId id="948" r:id="rId22"/>
    <p:sldId id="949" r:id="rId23"/>
    <p:sldId id="950" r:id="rId24"/>
    <p:sldId id="951" r:id="rId25"/>
    <p:sldId id="952" r:id="rId26"/>
    <p:sldId id="960" r:id="rId27"/>
    <p:sldId id="959" r:id="rId28"/>
    <p:sldId id="953" r:id="rId29"/>
    <p:sldId id="954" r:id="rId30"/>
    <p:sldId id="955" r:id="rId31"/>
    <p:sldId id="956" r:id="rId32"/>
    <p:sldId id="957" r:id="rId33"/>
    <p:sldId id="922" r:id="rId34"/>
    <p:sldId id="923" r:id="rId35"/>
    <p:sldId id="961" r:id="rId36"/>
    <p:sldId id="962" r:id="rId37"/>
    <p:sldId id="925" r:id="rId38"/>
    <p:sldId id="926" r:id="rId39"/>
    <p:sldId id="927" r:id="rId40"/>
    <p:sldId id="963" r:id="rId41"/>
    <p:sldId id="964" r:id="rId42"/>
    <p:sldId id="928" r:id="rId43"/>
    <p:sldId id="967" r:id="rId44"/>
    <p:sldId id="974" r:id="rId45"/>
    <p:sldId id="975" r:id="rId46"/>
    <p:sldId id="976" r:id="rId47"/>
    <p:sldId id="977" r:id="rId48"/>
    <p:sldId id="978" r:id="rId49"/>
    <p:sldId id="968" r:id="rId50"/>
    <p:sldId id="969" r:id="rId51"/>
    <p:sldId id="970" r:id="rId52"/>
    <p:sldId id="971" r:id="rId53"/>
    <p:sldId id="972" r:id="rId54"/>
    <p:sldId id="973" r:id="rId55"/>
    <p:sldId id="979" r:id="rId56"/>
    <p:sldId id="270" r:id="rId57"/>
  </p:sldIdLst>
  <p:sldSz cx="12192000" cy="6858000"/>
  <p:notesSz cx="7103745" cy="10234295"/>
  <p:embeddedFontLst>
    <p:embeddedFont>
      <p:font typeface="黑体" panose="02010609060101010101" charset="-122"/>
      <p:regular r:id="rId63"/>
    </p:embeddedFont>
    <p:embeddedFont>
      <p:font typeface="微软雅黑" panose="020B0503020204020204" charset="-122"/>
      <p:regular r:id="rId64"/>
    </p:embeddedFont>
    <p:embeddedFont>
      <p:font typeface="华文细黑" panose="02010600040101010101" charset="-122"/>
      <p:regular r:id="rId65"/>
    </p:embeddedFont>
    <p:embeddedFont>
      <p:font typeface="楷体_GB2312" panose="02010609030101010101" pitchFamily="49" charset="-122"/>
      <p:regular r:id="rId66"/>
    </p:embeddedFont>
    <p:embeddedFont>
      <p:font typeface="Calibri" panose="020F0502020204030204" charset="0"/>
      <p:regular r:id="rId67"/>
      <p:bold r:id="rId68"/>
      <p:italic r:id="rId69"/>
      <p:boldItalic r:id="rId70"/>
    </p:embeddedFont>
    <p:embeddedFont>
      <p:font typeface="Tahoma" panose="020B0604030504040204" pitchFamily="34" charset="0"/>
      <p:regular r:id="rId71"/>
      <p:bold r:id="rId7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7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2" Type="http://schemas.openxmlformats.org/officeDocument/2006/relationships/font" Target="fonts/font10.fntdata"/><Relationship Id="rId71" Type="http://schemas.openxmlformats.org/officeDocument/2006/relationships/font" Target="fonts/font9.fntdata"/><Relationship Id="rId70" Type="http://schemas.openxmlformats.org/officeDocument/2006/relationships/font" Target="fonts/font8.fntdata"/><Relationship Id="rId7" Type="http://schemas.openxmlformats.org/officeDocument/2006/relationships/slide" Target="slides/slide3.xml"/><Relationship Id="rId69" Type="http://schemas.openxmlformats.org/officeDocument/2006/relationships/font" Target="fonts/font7.fntdata"/><Relationship Id="rId68" Type="http://schemas.openxmlformats.org/officeDocument/2006/relationships/font" Target="fonts/font6.fntdata"/><Relationship Id="rId67" Type="http://schemas.openxmlformats.org/officeDocument/2006/relationships/font" Target="fonts/font5.fntdata"/><Relationship Id="rId66" Type="http://schemas.openxmlformats.org/officeDocument/2006/relationships/font" Target="fonts/font4.fntdata"/><Relationship Id="rId65" Type="http://schemas.openxmlformats.org/officeDocument/2006/relationships/font" Target="fonts/font3.fntdata"/><Relationship Id="rId64" Type="http://schemas.openxmlformats.org/officeDocument/2006/relationships/font" Target="fonts/font2.fntdata"/><Relationship Id="rId63" Type="http://schemas.openxmlformats.org/officeDocument/2006/relationships/font" Target="fonts/font1.fntdata"/><Relationship Id="rId62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notesMaster" Target="notesMasters/notesMaster1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jpe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jpe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2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4.jpeg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7.png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8.png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9.jpeg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0.jpeg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microsoft.com/office/2007/relationships/media" Target="file:///D:\&#65281;&#65281;&#37197;&#30424;&#23457;&#26680;\&#65281;3-&#21457;&#31295;\&#22919;&#20135;&#31185;&#25252;&#29702;&#23398;\&#22919;&#20135;&#31185;&#25252;&#29702;&#23398;&#65288;&#31532;5&#29256;&#65289;&#65288;&#37197;&#22871;&#20809;&#30424;&#65289;\&#23467;&#20869;&#33410;&#32946;&#22120;&#25918;&#32622;&#26415;.wmv" TargetMode="External"/><Relationship Id="rId3" Type="http://schemas.openxmlformats.org/officeDocument/2006/relationships/video" Target="file:///D:\&#65281;&#65281;&#37197;&#30424;&#23457;&#26680;\&#65281;3-&#21457;&#31295;\&#22919;&#20135;&#31185;&#25252;&#29702;&#23398;\&#22919;&#20135;&#31185;&#25252;&#29702;&#23398;&#65288;&#31532;5&#29256;&#65289;&#65288;&#37197;&#22871;&#20809;&#30424;&#65289;\&#23467;&#20869;&#33410;&#32946;&#22120;&#25918;&#32622;&#26415;.wmv" TargetMode="Externa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0" y="658495"/>
            <a:ext cx="12192000" cy="613600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1902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宫内节育器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605" y="658805"/>
            <a:ext cx="10860557" cy="6313208"/>
            <a:chOff x="623" y="-1052"/>
            <a:chExt cx="13833" cy="12092"/>
          </a:xfrm>
        </p:grpSpPr>
        <p:pic>
          <p:nvPicPr>
            <p:cNvPr id="58369" name="Picture 4" descr="11-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1" y="218"/>
              <a:ext cx="4255" cy="40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370" name="Rectangle 2"/>
            <p:cNvSpPr/>
            <p:nvPr/>
          </p:nvSpPr>
          <p:spPr>
            <a:xfrm>
              <a:off x="623" y="-1052"/>
              <a:ext cx="11880" cy="120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noAutofit/>
            </a:bodyPr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  3.</a:t>
              </a:r>
              <a:r>
                <a:rPr lang="zh-CN" altLang="en-US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护理要点</a:t>
              </a:r>
              <a:endParaRPr lang="zh-CN" altLang="en-US" sz="2400" b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）</a:t>
              </a:r>
              <a:r>
                <a:rPr lang="en-US" altLang="zh-CN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IUD</a:t>
              </a:r>
              <a:r>
                <a:rPr lang="zh-CN" altLang="en-US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大小的选择（</a:t>
              </a:r>
              <a:r>
                <a:rPr lang="en-US" altLang="zh-CN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）放置时间：</a:t>
              </a:r>
              <a:endParaRPr lang="zh-CN" altLang="en-US" sz="2400" b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①月经净后3～7天无性交者。</a:t>
              </a:r>
              <a:endParaRPr lang="zh-CN" altLang="en-US" sz="2400" b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②人工流产术后，宫腔深度小于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10cm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者。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③</a:t>
              </a:r>
              <a:r>
                <a:rPr lang="zh-CN" altLang="en-US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正常分娩后42天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且生殖系统复旧正常者。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④</a:t>
              </a:r>
              <a:r>
                <a:rPr lang="zh-CN" altLang="en-US" sz="2400" b="1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剖宫产术后6个月。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⑤哺乳期闭经或月经延后者排除妊娠者。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⑥自然流产于转经后，药物流产于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2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次月经正常后放置，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中期引产后</a:t>
              </a:r>
              <a:r>
                <a:rPr lang="en-US" altLang="zh-CN" sz="2400" dirty="0">
                  <a:latin typeface="华文细黑" panose="02010600040101010101" charset="-122"/>
                  <a:ea typeface="华文细黑" panose="02010600040101010101" charset="-122"/>
                </a:rPr>
                <a:t>24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小时内或清宫术后。紧急避孕应在性交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后5日内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⑦含孕激素的</a:t>
              </a:r>
              <a:r>
                <a:rPr lang="en-US" altLang="zh-CN" sz="2400" dirty="0">
                  <a:latin typeface="华文细黑" panose="02010600040101010101" charset="-122"/>
                  <a:ea typeface="华文细黑" panose="02010600040101010101" charset="-122"/>
                </a:rPr>
                <a:t>IUD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在月经第</a:t>
              </a:r>
              <a:r>
                <a:rPr lang="en-US" altLang="zh-CN" sz="2400" dirty="0">
                  <a:latin typeface="华文细黑" panose="02010600040101010101" charset="-122"/>
                  <a:ea typeface="华文细黑" panose="02010600040101010101" charset="-122"/>
                </a:rPr>
                <a:t>4-7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日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pic>
          <p:nvPicPr>
            <p:cNvPr id="58371" name="Picture 3" descr="4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63" y="7296"/>
              <a:ext cx="4660" cy="326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1902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宫内节育器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9393" name="Rectangle 3"/>
          <p:cNvSpPr>
            <a:spLocks noGrp="1"/>
          </p:cNvSpPr>
          <p:nvPr>
            <p:ph type="body" idx="4294967295"/>
          </p:nvPr>
        </p:nvSpPr>
        <p:spPr>
          <a:xfrm>
            <a:off x="887095" y="1135380"/>
            <a:ext cx="10203180" cy="1178560"/>
          </a:xfrm>
        </p:spPr>
        <p:txBody>
          <a:bodyPr vert="horz" wrap="square" lIns="91440" tIns="45720" rIns="91440" bIns="45720" anchor="t" anchorCtr="0"/>
          <a:p>
            <a:pPr marL="609600" indent="-609600" algn="just">
              <a:buNone/>
            </a:pPr>
            <a:r>
              <a:rPr lang="zh-CN" altLang="zh-CN" sz="2400">
                <a:latin typeface="华文细黑" panose="02010600040101010101" charset="-122"/>
                <a:ea typeface="华文细黑" panose="02010600040101010101" charset="-122"/>
              </a:rPr>
              <a:t>（</a:t>
            </a: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3</a:t>
            </a:r>
            <a:r>
              <a:rPr lang="zh-CN" altLang="zh-CN" sz="2400">
                <a:latin typeface="华文细黑" panose="02010600040101010101" charset="-122"/>
                <a:ea typeface="华文细黑" panose="02010600040101010101" charset="-122"/>
              </a:rPr>
              <a:t>）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术前准备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术前核对受术者姓名、手术名称、测量体温，评估受术者全身及专科情况。做好心理护理，告知术中仅出现腰酸及轻微腹痛，消除顾虑，积极配合手术。嘱受术者自排小便，协助取膀胱结石位。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1035" y="2160270"/>
            <a:ext cx="10429875" cy="5102860"/>
            <a:chOff x="395" y="1773"/>
            <a:chExt cx="17765" cy="8050"/>
          </a:xfrm>
        </p:grpSpPr>
        <p:sp>
          <p:nvSpPr>
            <p:cNvPr id="60417" name="Rectangle 2"/>
            <p:cNvSpPr>
              <a:spLocks noGrp="1"/>
            </p:cNvSpPr>
            <p:nvPr/>
          </p:nvSpPr>
          <p:spPr>
            <a:xfrm>
              <a:off x="850" y="2793"/>
              <a:ext cx="17311" cy="703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91440" tIns="45720" rIns="91440" bIns="45720" anchor="t" anchorCtr="0"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3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69925" lvl="1" indent="-32512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22350" lvl="2" indent="-35052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2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39850" lvl="3" indent="-315595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681480" lvl="4" indent="-339725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solidFill>
                    <a:srgbClr val="FF0000"/>
                  </a:solidFill>
                  <a:ea typeface="华文细黑" panose="02010600040101010101" charset="-122"/>
                </a:rPr>
                <a:t>术后观察室观察</a:t>
              </a:r>
              <a:r>
                <a:rPr lang="en-US" altLang="zh-CN" sz="2400" b="1" dirty="0">
                  <a:solidFill>
                    <a:srgbClr val="FF0000"/>
                  </a:solidFill>
                  <a:ea typeface="华文细黑" panose="02010600040101010101" charset="-122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ea typeface="华文细黑" panose="02010600040101010101" charset="-122"/>
                </a:rPr>
                <a:t>小时，休息3天，1周内避免重体力劳动，2周内禁止性生活和盆浴， 3个月内每次行经或排便时注意有无脱落</a:t>
              </a:r>
              <a:endParaRPr lang="zh-CN" altLang="en-US" sz="2400" b="1" dirty="0">
                <a:solidFill>
                  <a:srgbClr val="FF0000"/>
                </a:solidFill>
                <a:ea typeface="华文细黑" panose="02010600040101010101" charset="-122"/>
              </a:endParaRPr>
            </a:p>
            <a:p>
              <a:r>
                <a:rPr lang="zh-CN" altLang="en-US" sz="2400" dirty="0"/>
                <a:t>术后可能有少量阴道出血及腹部轻微坠胀不适，</a:t>
              </a:r>
              <a:r>
                <a:rPr lang="en-US" altLang="zh-CN" sz="2400"/>
                <a:t>2</a:t>
              </a:r>
              <a:r>
                <a:rPr lang="zh-CN" altLang="en-US" sz="2400" dirty="0"/>
                <a:t>～</a:t>
              </a:r>
              <a:r>
                <a:rPr lang="en-US" altLang="zh-CN" sz="2400"/>
                <a:t>3</a:t>
              </a:r>
              <a:r>
                <a:rPr lang="zh-CN" altLang="en-US" sz="2400" dirty="0"/>
                <a:t>天后症状可消失。如有异常应随时就诊</a:t>
              </a:r>
              <a:endParaRPr lang="zh-CN" altLang="en-US" sz="2400" dirty="0"/>
            </a:p>
            <a:p>
              <a:r>
                <a:rPr lang="zh-CN" altLang="en-US" sz="2400" dirty="0"/>
                <a:t>定期复查，如有不适及时就诊</a:t>
              </a:r>
              <a:endParaRPr lang="zh-CN" altLang="en-US" sz="2400" dirty="0"/>
            </a:p>
            <a:p>
              <a:r>
                <a:rPr lang="zh-CN" altLang="en-US" sz="2400" b="1" dirty="0">
                  <a:solidFill>
                    <a:srgbClr val="FF0000"/>
                  </a:solidFill>
                </a:rPr>
                <a:t>术后</a:t>
              </a:r>
              <a:r>
                <a:rPr lang="en-US" altLang="zh-CN" sz="2400" b="1">
                  <a:solidFill>
                    <a:srgbClr val="FF0000"/>
                  </a:solidFill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个月、</a:t>
              </a:r>
              <a:r>
                <a:rPr lang="en-US" altLang="zh-CN" sz="2400" b="1">
                  <a:solidFill>
                    <a:srgbClr val="FF0000"/>
                  </a:solidFill>
                </a:rPr>
                <a:t>3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个月、半年、</a:t>
              </a:r>
              <a:r>
                <a:rPr lang="en-US" altLang="zh-CN" sz="2400" b="1">
                  <a:solidFill>
                    <a:srgbClr val="FF0000"/>
                  </a:solidFill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年内随访透环</a:t>
              </a:r>
              <a:r>
                <a:rPr lang="en-US" altLang="zh-CN" sz="2400" b="1">
                  <a:solidFill>
                    <a:srgbClr val="FF0000"/>
                  </a:solidFill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次，以后每年</a:t>
              </a:r>
              <a:r>
                <a:rPr lang="en-US" altLang="zh-CN" sz="2400" b="1">
                  <a:solidFill>
                    <a:srgbClr val="FF0000"/>
                  </a:solidFill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次。随访一般安排在月经干净后</a:t>
              </a:r>
              <a:r>
                <a:rPr lang="en-US" altLang="zh-CN" sz="2400" b="1">
                  <a:solidFill>
                    <a:srgbClr val="FF0000"/>
                  </a:solidFill>
                </a:rPr>
                <a:t>3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～</a:t>
              </a:r>
              <a:r>
                <a:rPr lang="en-US" altLang="zh-CN" sz="2400" b="1">
                  <a:solidFill>
                    <a:srgbClr val="FF0000"/>
                  </a:solidFill>
                </a:rPr>
                <a:t>7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天。</a:t>
              </a:r>
              <a:endParaRPr lang="zh-CN" altLang="en-US" sz="2400" b="1" dirty="0">
                <a:solidFill>
                  <a:srgbClr val="FF0000"/>
                </a:solidFill>
              </a:endParaRPr>
            </a:p>
            <a:p>
              <a:r>
                <a:rPr lang="zh-CN" altLang="en-US" sz="2400" b="1" dirty="0">
                  <a:solidFill>
                    <a:srgbClr val="FF0000"/>
                  </a:solidFill>
                </a:rPr>
                <a:t>注意节育器的有效期。惰性节育器放置</a:t>
              </a:r>
              <a:r>
                <a:rPr lang="en-US" altLang="zh-CN" sz="2400" b="1">
                  <a:solidFill>
                    <a:srgbClr val="FF0000"/>
                  </a:solidFill>
                </a:rPr>
                <a:t>15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～</a:t>
              </a:r>
              <a:r>
                <a:rPr lang="en-US" altLang="zh-CN" sz="2400" b="1">
                  <a:solidFill>
                    <a:srgbClr val="FF0000"/>
                  </a:solidFill>
                </a:rPr>
                <a:t>20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年，活性节育器放置</a:t>
              </a:r>
              <a:r>
                <a:rPr lang="en-US" altLang="zh-CN" sz="2400" b="1">
                  <a:solidFill>
                    <a:srgbClr val="FF0000"/>
                  </a:solidFill>
                </a:rPr>
                <a:t>5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～</a:t>
              </a:r>
              <a:r>
                <a:rPr lang="en-US" altLang="zh-CN" sz="2400" b="1">
                  <a:solidFill>
                    <a:srgbClr val="FF0000"/>
                  </a:solidFill>
                </a:rPr>
                <a:t>8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年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0418" name="Rectangle 5"/>
            <p:cNvSpPr/>
            <p:nvPr/>
          </p:nvSpPr>
          <p:spPr>
            <a:xfrm>
              <a:off x="395" y="1773"/>
              <a:ext cx="16248" cy="9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ctr" anchorCtr="0"/>
            <a:p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charset="-122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（4）术后健康指导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1902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宫内节育器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441" name="Rectangle 2"/>
          <p:cNvSpPr>
            <a:spLocks noGrp="1"/>
          </p:cNvSpPr>
          <p:nvPr>
            <p:ph idx="1"/>
          </p:nvPr>
        </p:nvSpPr>
        <p:spPr>
          <a:xfrm>
            <a:off x="1958975" y="1695133"/>
            <a:ext cx="7200900" cy="3168650"/>
          </a:xfrm>
        </p:spPr>
        <p:txBody>
          <a:bodyPr vert="horz" wrap="square" lIns="91440" tIns="45720" rIns="91440" bIns="45720" anchor="t" anchorCtr="0"/>
          <a:p>
            <a:pPr marL="609600" indent="-609600">
              <a:spcBef>
                <a:spcPct val="0"/>
              </a:spcBef>
              <a:buClrTx/>
              <a:buFontTx/>
              <a:buNone/>
            </a:pPr>
            <a:r>
              <a:rPr lang="en-US" altLang="zh-CN" sz="2400">
                <a:latin typeface="华文细黑" panose="02010600040101010101" charset="-122"/>
              </a:rPr>
              <a:t>1.</a:t>
            </a:r>
            <a:r>
              <a:rPr lang="zh-CN" altLang="en-US" sz="2400" dirty="0">
                <a:latin typeface="华文细黑" panose="02010600040101010101" charset="-122"/>
              </a:rPr>
              <a:t>适应症</a:t>
            </a:r>
            <a:endParaRPr lang="zh-CN" altLang="en-US" sz="2400" dirty="0">
              <a:latin typeface="华文细黑" panose="02010600040101010101" charset="-122"/>
            </a:endParaRPr>
          </a:p>
          <a:p>
            <a:pPr marL="609600" indent="-609600">
              <a:spcBef>
                <a:spcPct val="0"/>
              </a:spcBef>
              <a:buClrTx/>
              <a:buFontTx/>
              <a:buNone/>
            </a:pPr>
            <a:r>
              <a:rPr lang="zh-CN" altLang="en-US" sz="2400" dirty="0">
                <a:latin typeface="华文细黑" panose="02010600040101010101" charset="-122"/>
              </a:rPr>
              <a:t>（1）因不良反应治疗无效或出现并发症者</a:t>
            </a:r>
            <a:endParaRPr lang="zh-CN" altLang="en-US" sz="2400" dirty="0">
              <a:latin typeface="华文细黑" panose="02010600040101010101" charset="-122"/>
            </a:endParaRPr>
          </a:p>
          <a:p>
            <a:pPr marL="609600" indent="-609600">
              <a:spcBef>
                <a:spcPct val="0"/>
              </a:spcBef>
              <a:buClrTx/>
              <a:buFontTx/>
              <a:buNone/>
            </a:pPr>
            <a:r>
              <a:rPr lang="zh-CN" altLang="en-US" sz="2400" dirty="0">
                <a:latin typeface="华文细黑" panose="02010600040101010101" charset="-122"/>
              </a:rPr>
              <a:t>（</a:t>
            </a:r>
            <a:r>
              <a:rPr lang="en-US" altLang="zh-CN" sz="2400">
                <a:latin typeface="华文细黑" panose="02010600040101010101" charset="-122"/>
              </a:rPr>
              <a:t>2</a:t>
            </a:r>
            <a:r>
              <a:rPr lang="zh-CN" altLang="en-US" sz="2400" dirty="0">
                <a:latin typeface="华文细黑" panose="02010600040101010101" charset="-122"/>
              </a:rPr>
              <a:t>）改用其它避孕措施或绝育者</a:t>
            </a:r>
            <a:endParaRPr lang="zh-CN" altLang="en-US" sz="2400" dirty="0">
              <a:latin typeface="华文细黑" panose="02010600040101010101" charset="-122"/>
            </a:endParaRPr>
          </a:p>
          <a:p>
            <a:pPr marL="609600" indent="-609600">
              <a:spcBef>
                <a:spcPct val="0"/>
              </a:spcBef>
              <a:buClrTx/>
              <a:buFontTx/>
              <a:buNone/>
            </a:pPr>
            <a:r>
              <a:rPr lang="zh-CN" altLang="en-US" sz="2400" dirty="0">
                <a:latin typeface="华文细黑" panose="02010600040101010101" charset="-122"/>
              </a:rPr>
              <a:t>（</a:t>
            </a:r>
            <a:r>
              <a:rPr lang="en-US" altLang="zh-CN" sz="2400">
                <a:latin typeface="华文细黑" panose="02010600040101010101" charset="-122"/>
              </a:rPr>
              <a:t>3</a:t>
            </a:r>
            <a:r>
              <a:rPr lang="zh-CN" altLang="en-US" sz="2400" dirty="0">
                <a:latin typeface="华文细黑" panose="02010600040101010101" charset="-122"/>
              </a:rPr>
              <a:t>）带器妊娠者</a:t>
            </a:r>
            <a:endParaRPr lang="zh-CN" altLang="en-US" sz="2400" dirty="0">
              <a:latin typeface="华文细黑" panose="02010600040101010101" charset="-122"/>
            </a:endParaRPr>
          </a:p>
          <a:p>
            <a:pPr marL="609600" indent="-609600">
              <a:spcBef>
                <a:spcPct val="0"/>
              </a:spcBef>
              <a:buClrTx/>
              <a:buFontTx/>
              <a:buNone/>
            </a:pPr>
            <a:r>
              <a:rPr lang="zh-CN" altLang="en-US" sz="2400" dirty="0">
                <a:latin typeface="华文细黑" panose="02010600040101010101" charset="-122"/>
              </a:rPr>
              <a:t>（</a:t>
            </a:r>
            <a:r>
              <a:rPr lang="en-US" altLang="zh-CN" sz="2400">
                <a:latin typeface="华文细黑" panose="02010600040101010101" charset="-122"/>
              </a:rPr>
              <a:t>4</a:t>
            </a:r>
            <a:r>
              <a:rPr lang="zh-CN" altLang="en-US" sz="2400" dirty="0">
                <a:latin typeface="华文细黑" panose="02010600040101010101" charset="-122"/>
              </a:rPr>
              <a:t>）计划再生育者</a:t>
            </a:r>
            <a:endParaRPr lang="zh-CN" altLang="en-US" sz="2400" dirty="0">
              <a:latin typeface="华文细黑" panose="02010600040101010101" charset="-122"/>
            </a:endParaRPr>
          </a:p>
          <a:p>
            <a:pPr marL="609600" indent="-609600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华文细黑" panose="02010600040101010101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</a:rPr>
              <a:t>）放置期限已满需更换者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charset="-122"/>
            </a:endParaRPr>
          </a:p>
          <a:p>
            <a:pPr marL="609600" indent="-609600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华文细黑" panose="02010600040101010101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</a:rPr>
              <a:t>）绝经半年者或月经紊乱者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charset="-122"/>
            </a:endParaRPr>
          </a:p>
          <a:p>
            <a:pPr marL="609600" indent="-609600">
              <a:spcBef>
                <a:spcPct val="0"/>
              </a:spcBef>
              <a:buClrTx/>
              <a:buFontTx/>
              <a:buNone/>
            </a:pPr>
            <a:r>
              <a:rPr lang="zh-CN" altLang="en-US" sz="2400" dirty="0">
                <a:latin typeface="华文细黑" panose="02010600040101010101" charset="-122"/>
              </a:rPr>
              <a:t>（</a:t>
            </a:r>
            <a:r>
              <a:rPr lang="en-US" altLang="zh-CN" sz="2400">
                <a:latin typeface="华文细黑" panose="02010600040101010101" charset="-122"/>
              </a:rPr>
              <a:t>7</a:t>
            </a:r>
            <a:r>
              <a:rPr lang="zh-CN" altLang="en-US" sz="2400" dirty="0">
                <a:latin typeface="华文细黑" panose="02010600040101010101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</a:rPr>
              <a:t>确诊节育器嵌顿或移位者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charset="-122"/>
            </a:endParaRPr>
          </a:p>
        </p:txBody>
      </p:sp>
      <p:sp>
        <p:nvSpPr>
          <p:cNvPr id="61442" name="Rectangle 5"/>
          <p:cNvSpPr/>
          <p:nvPr/>
        </p:nvSpPr>
        <p:spPr>
          <a:xfrm>
            <a:off x="1455738" y="975995"/>
            <a:ext cx="7772400" cy="7651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（四）IUD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取出术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1443" name="矩形 19460"/>
          <p:cNvSpPr/>
          <p:nvPr/>
        </p:nvSpPr>
        <p:spPr>
          <a:xfrm>
            <a:off x="2124075" y="4863783"/>
            <a:ext cx="4824413" cy="1420812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9"/>
            </a:prstShdw>
          </a:effectLst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2.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禁忌证：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①生殖器官急性或亚急性炎症者； 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②严重全身性疾病者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1902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宫内节育器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465" name="Rectangle 2"/>
          <p:cNvSpPr>
            <a:spLocks noGrp="1"/>
          </p:cNvSpPr>
          <p:nvPr>
            <p:ph idx="1"/>
          </p:nvPr>
        </p:nvSpPr>
        <p:spPr>
          <a:xfrm>
            <a:off x="1601153" y="1949133"/>
            <a:ext cx="7772400" cy="1879600"/>
          </a:xfrm>
        </p:spPr>
        <p:txBody>
          <a:bodyPr vert="horz" wrap="square" lIns="91440" tIns="45720" rIns="91440" bIns="45720" anchor="t" anchorCtr="0"/>
          <a:p>
            <a:pPr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取器时间：月经后3～7天；</a:t>
            </a:r>
            <a:r>
              <a:rPr lang="zh-CN" altLang="en-US" sz="2000" dirty="0"/>
              <a:t>出血多者随时取出；带器妊娠者于人工流产时取出。</a:t>
            </a:r>
            <a:endParaRPr lang="zh-CN" altLang="en-US" sz="2000" dirty="0"/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术后休息</a:t>
            </a:r>
            <a:r>
              <a:rPr lang="en-US" altLang="zh-CN" sz="2000" b="1" dirty="0">
                <a:solidFill>
                  <a:srgbClr val="FF0000"/>
                </a:solidFill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</a:rPr>
              <a:t>日，术后禁止性生活和盆浴</a:t>
            </a:r>
            <a:r>
              <a:rPr lang="en-US" altLang="zh-CN" sz="2000" b="1" dirty="0">
                <a:solidFill>
                  <a:srgbClr val="FF0000"/>
                </a:solidFill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</a:rPr>
              <a:t>周，</a:t>
            </a:r>
            <a:r>
              <a:rPr lang="zh-CN" altLang="en-US" sz="2000" dirty="0"/>
              <a:t>并保持外阴清洁，帮助落实避孕措施。</a:t>
            </a:r>
            <a:endParaRPr lang="zh-CN" altLang="en-US" sz="2000" dirty="0"/>
          </a:p>
          <a:p>
            <a:pPr>
              <a:lnSpc>
                <a:spcPct val="135000"/>
              </a:lnSpc>
            </a:pP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35000"/>
              </a:lnSpc>
            </a:pPr>
            <a:endParaRPr lang="zh-CN" altLang="en-US" sz="2400" dirty="0"/>
          </a:p>
        </p:txBody>
      </p:sp>
      <p:sp>
        <p:nvSpPr>
          <p:cNvPr id="62466" name="Rectangle 61"/>
          <p:cNvSpPr/>
          <p:nvPr/>
        </p:nvSpPr>
        <p:spPr>
          <a:xfrm>
            <a:off x="1312228" y="1012508"/>
            <a:ext cx="5905500" cy="5492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>
                <a:latin typeface="Arial" panose="020B0604020202020204" pitchFamily="34" charset="0"/>
                <a:ea typeface="黑体" panose="02010609060101010101" charset="-122"/>
              </a:rPr>
              <a:t>  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3.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护理要点：</a:t>
            </a:r>
            <a:endParaRPr lang="en-US" altLang="zh-CN" sz="2400"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62467" name="Picture 3" descr="11-3"/>
          <p:cNvPicPr>
            <a:picLocks noChangeAspect="1"/>
          </p:cNvPicPr>
          <p:nvPr/>
        </p:nvPicPr>
        <p:blipFill>
          <a:blip r:embed="rId3"/>
          <a:srcRect b="9091"/>
          <a:stretch>
            <a:fillRect/>
          </a:stretch>
        </p:blipFill>
        <p:spPr>
          <a:xfrm>
            <a:off x="1601470" y="3859530"/>
            <a:ext cx="2538095" cy="2402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8" name="Picture 4" descr="11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7640" y="3749675"/>
            <a:ext cx="3194050" cy="2513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9" name="图片 20486" descr="d42"/>
          <p:cNvPicPr>
            <a:picLocks noChangeAspect="1"/>
          </p:cNvPicPr>
          <p:nvPr/>
        </p:nvPicPr>
        <p:blipFill>
          <a:blip r:embed="rId5"/>
          <a:srcRect r="53012"/>
          <a:stretch>
            <a:fillRect/>
          </a:stretch>
        </p:blipFill>
        <p:spPr>
          <a:xfrm>
            <a:off x="7001828" y="4252595"/>
            <a:ext cx="2501900" cy="200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1902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宫内节育器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3489" name="Rectangle 3"/>
          <p:cNvSpPr>
            <a:spLocks noGrp="1"/>
          </p:cNvSpPr>
          <p:nvPr>
            <p:ph idx="1"/>
          </p:nvPr>
        </p:nvSpPr>
        <p:spPr>
          <a:xfrm>
            <a:off x="1561148" y="1716088"/>
            <a:ext cx="7772400" cy="1168400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>
              <a:lnSpc>
                <a:spcPct val="135000"/>
              </a:lnSpc>
            </a:pPr>
            <a:r>
              <a:rPr lang="zh-CN" altLang="en-US" sz="2400" dirty="0"/>
              <a:t>不规则阴道流血：休息，营养，必要时取出</a:t>
            </a:r>
            <a:r>
              <a:rPr lang="en-US" altLang="zh-CN" sz="2400"/>
              <a:t>IUD</a:t>
            </a:r>
            <a:endParaRPr lang="en-US" altLang="zh-CN" sz="2400"/>
          </a:p>
          <a:p>
            <a:pPr>
              <a:lnSpc>
                <a:spcPct val="135000"/>
              </a:lnSpc>
            </a:pPr>
            <a:r>
              <a:rPr lang="zh-CN" altLang="en-US" sz="2400" dirty="0"/>
              <a:t>腰酸腹胀：重者更换合适的</a:t>
            </a:r>
            <a:r>
              <a:rPr lang="en-US" altLang="zh-CN" sz="2400"/>
              <a:t>IUD</a:t>
            </a:r>
            <a:endParaRPr lang="en-US" altLang="zh-CN" sz="2400"/>
          </a:p>
        </p:txBody>
      </p:sp>
      <p:sp>
        <p:nvSpPr>
          <p:cNvPr id="63490" name="Rectangle 4"/>
          <p:cNvSpPr/>
          <p:nvPr/>
        </p:nvSpPr>
        <p:spPr>
          <a:xfrm>
            <a:off x="1272223" y="996950"/>
            <a:ext cx="7772400" cy="83661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（五）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IUD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的副作用及其作用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1" name="Rectangle 2"/>
          <p:cNvSpPr/>
          <p:nvPr/>
        </p:nvSpPr>
        <p:spPr>
          <a:xfrm>
            <a:off x="1488123" y="2868613"/>
            <a:ext cx="6335712" cy="647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（六）、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IUD并发症及护理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3492" name="Rectangle 3"/>
          <p:cNvSpPr/>
          <p:nvPr/>
        </p:nvSpPr>
        <p:spPr>
          <a:xfrm>
            <a:off x="1704023" y="3516313"/>
            <a:ext cx="7772400" cy="29638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Arial" panose="020B0604020202020204" pitchFamily="34" charset="0"/>
                <a:ea typeface="华文细黑" panose="02010600040101010101" charset="-122"/>
              </a:rPr>
              <a:t>感染：积极应用抗生素/取出</a:t>
            </a:r>
            <a:r>
              <a:rPr lang="en-US" altLang="zh-CN" sz="2400">
                <a:latin typeface="Arial" panose="020B0604020202020204" pitchFamily="34" charset="0"/>
                <a:ea typeface="华文细黑" panose="02010600040101010101" charset="-122"/>
              </a:rPr>
              <a:t>IUD</a:t>
            </a:r>
            <a:endParaRPr lang="en-US" altLang="zh-CN" sz="2400">
              <a:latin typeface="Arial" panose="020B0604020202020204" pitchFamily="34" charset="0"/>
              <a:ea typeface="华文细黑" panose="02010600040101010101" charset="-122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charset="-122"/>
              </a:rPr>
              <a:t>IUD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charset="-122"/>
              </a:rPr>
              <a:t>嵌顿或断裂：立即取出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  <a:ea typeface="华文细黑" panose="02010600040101010101" charset="-122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2400">
                <a:latin typeface="Arial" panose="020B0604020202020204" pitchFamily="34" charset="0"/>
                <a:ea typeface="华文细黑" panose="02010600040101010101" charset="-122"/>
              </a:rPr>
              <a:t>IUD异位：定位后取出</a:t>
            </a:r>
            <a:endParaRPr lang="en-US" altLang="zh-CN" sz="2400">
              <a:latin typeface="Arial" panose="020B0604020202020204" pitchFamily="34" charset="0"/>
              <a:ea typeface="华文细黑" panose="02010600040101010101" charset="-122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2400">
                <a:latin typeface="Arial" panose="020B0604020202020204" pitchFamily="34" charset="0"/>
                <a:ea typeface="华文细黑" panose="02010600040101010101" charset="-122"/>
              </a:rPr>
              <a:t>IUD</a:t>
            </a:r>
            <a:r>
              <a:rPr lang="zh-CN" altLang="en-US" sz="2400" dirty="0">
                <a:latin typeface="Arial" panose="020B0604020202020204" pitchFamily="34" charset="0"/>
                <a:ea typeface="华文细黑" panose="02010600040101010101" charset="-122"/>
              </a:rPr>
              <a:t>脱落</a:t>
            </a:r>
            <a:endParaRPr lang="zh-CN" altLang="en-US" sz="2400" dirty="0">
              <a:latin typeface="Arial" panose="020B0604020202020204" pitchFamily="34" charset="0"/>
              <a:ea typeface="华文细黑" panose="02010600040101010101" charset="-122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Arial" panose="020B0604020202020204" pitchFamily="34" charset="0"/>
                <a:ea typeface="华文细黑" panose="02010600040101010101" charset="-122"/>
              </a:rPr>
              <a:t>带器妊娠</a:t>
            </a:r>
            <a:endParaRPr lang="zh-CN" altLang="en-US" sz="2400" dirty="0">
              <a:latin typeface="Arial" panose="020B0604020202020204" pitchFamily="34" charset="0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23106" y="1449299"/>
            <a:ext cx="9746903" cy="4721631"/>
            <a:chOff x="1839" y="2856"/>
            <a:chExt cx="12540" cy="7034"/>
          </a:xfrm>
        </p:grpSpPr>
        <p:sp>
          <p:nvSpPr>
            <p:cNvPr id="64516" name="矩形 137226"/>
            <p:cNvSpPr/>
            <p:nvPr/>
          </p:nvSpPr>
          <p:spPr>
            <a:xfrm>
              <a:off x="1839" y="2856"/>
              <a:ext cx="12540" cy="5655"/>
            </a:xfrm>
            <a:prstGeom prst="rect">
              <a:avLst/>
            </a:prstGeom>
            <a:solidFill>
              <a:srgbClr val="CCFF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 anchorCtr="0">
              <a:spAutoFit/>
            </a:bodyPr>
            <a:p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国内常用的主要为人工合成的甾体激素避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孕药，由雌、孕激素配伍组成，避孕原理为抑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制排卵、阻碍受精及受精卵着床。药物避孕的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优点为安全、有效、经济、方便，如能按规律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>
                <a:lnSpc>
                  <a:spcPct val="120000"/>
                </a:lnSpc>
                <a:buClr>
                  <a:srgbClr val="FF0000"/>
                </a:buClr>
                <a:buFont typeface="Wingdings" panose="05000000000000000000" pitchFamily="2" charset="2"/>
              </a:pP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服药，避孕成功率达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99%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以上。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>
                <a:lnSpc>
                  <a:spcPct val="120000"/>
                </a:lnSpc>
                <a:buClr>
                  <a:srgbClr val="FF0000"/>
                </a:buClr>
                <a:buFont typeface="Wingdings" panose="05000000000000000000" pitchFamily="2" charset="2"/>
              </a:pPr>
              <a:r>
                <a:rPr lang="zh-CN" altLang="en-US" sz="2800" dirty="0">
                  <a:latin typeface="华文细黑" panose="02010600040101010101" charset="-122"/>
                  <a:ea typeface="宋体" panose="02010600030101010101" pitchFamily="2" charset="-122"/>
                </a:rPr>
                <a:t>具有</a:t>
              </a:r>
              <a:r>
                <a:rPr lang="zh-CN" altLang="en-US" sz="2800" b="1" dirty="0">
                  <a:solidFill>
                    <a:srgbClr val="FF0000"/>
                  </a:solidFill>
                  <a:latin typeface="华文细黑" panose="02010600040101010101" charset="-122"/>
                  <a:ea typeface="宋体" panose="02010600030101010101" pitchFamily="2" charset="-122"/>
                </a:rPr>
                <a:t>经济、方便、安全、有效</a:t>
              </a:r>
              <a:r>
                <a:rPr lang="zh-CN" altLang="en-US" sz="2800" dirty="0">
                  <a:latin typeface="华文细黑" panose="02010600040101010101" charset="-122"/>
                  <a:ea typeface="宋体" panose="02010600030101010101" pitchFamily="2" charset="-122"/>
                </a:rPr>
                <a:t>的特点，</a:t>
              </a:r>
              <a:endParaRPr lang="zh-CN" altLang="en-US" sz="2800" dirty="0">
                <a:latin typeface="华文细黑" panose="02010600040101010101" charset="-122"/>
                <a:ea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Clr>
                  <a:srgbClr val="FF0000"/>
                </a:buClr>
                <a:buFont typeface="Wingdings" panose="05000000000000000000" pitchFamily="2" charset="2"/>
              </a:pPr>
              <a:r>
                <a:rPr lang="zh-CN" altLang="en-US" sz="2800" dirty="0">
                  <a:latin typeface="华文细黑" panose="02010600040101010101" charset="-122"/>
                  <a:ea typeface="宋体" panose="02010600030101010101" pitchFamily="2" charset="-122"/>
                </a:rPr>
                <a:t>是育龄妇女采取的主要避孕措施之一。</a:t>
              </a:r>
              <a:endParaRPr lang="zh-CN" altLang="en-US" sz="2800" dirty="0">
                <a:latin typeface="华文细黑" panose="02010600040101010101" charset="-122"/>
                <a:ea typeface="宋体" panose="02010600030101010101" pitchFamily="2" charset="-122"/>
              </a:endParaRPr>
            </a:p>
            <a:p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pic>
          <p:nvPicPr>
            <p:cNvPr id="64518" name="图片 137228" descr="Pills%20and%20capsules"/>
            <p:cNvPicPr>
              <a:picLocks noChangeAspect="1"/>
            </p:cNvPicPr>
            <p:nvPr/>
          </p:nvPicPr>
          <p:blipFill>
            <a:blip r:embed="rId3">
              <a:lum contrast="17998"/>
            </a:blip>
            <a:stretch>
              <a:fillRect/>
            </a:stretch>
          </p:blipFill>
          <p:spPr>
            <a:xfrm>
              <a:off x="11023" y="7508"/>
              <a:ext cx="3115" cy="238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537" name="Rectangle 1026"/>
          <p:cNvSpPr>
            <a:spLocks noGrp="1"/>
          </p:cNvSpPr>
          <p:nvPr>
            <p:ph idx="1"/>
          </p:nvPr>
        </p:nvSpPr>
        <p:spPr>
          <a:xfrm>
            <a:off x="1196975" y="1092200"/>
            <a:ext cx="9791700" cy="2962910"/>
          </a:xfrm>
        </p:spPr>
        <p:txBody>
          <a:bodyPr vert="horz" wrap="square" lIns="91440" tIns="45720" rIns="91440" bIns="45720" anchor="t" anchorCtr="0">
            <a:normAutofit lnSpcReduction="20000"/>
          </a:bodyPr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抑制排卵</a:t>
            </a:r>
            <a:endParaRPr lang="zh-CN" altLang="en-US" sz="2400" dirty="0"/>
          </a:p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干扰受精和受精卵着床</a:t>
            </a:r>
            <a:endParaRPr lang="zh-CN" altLang="en-US" sz="2400" dirty="0"/>
          </a:p>
          <a:p>
            <a:pPr>
              <a:lnSpc>
                <a:spcPct val="135000"/>
              </a:lnSpc>
            </a:pPr>
            <a:r>
              <a:rPr lang="zh-CN" altLang="en-US" sz="2400" dirty="0"/>
              <a:t>改变宫颈粘液性状 </a:t>
            </a:r>
            <a:endParaRPr lang="zh-CN" altLang="en-US" sz="2400" dirty="0"/>
          </a:p>
          <a:p>
            <a:pPr>
              <a:lnSpc>
                <a:spcPct val="135000"/>
              </a:lnSpc>
            </a:pPr>
            <a:r>
              <a:rPr lang="zh-CN" altLang="en-US" sz="2400" dirty="0"/>
              <a:t>改变子宫内膜形态与功能 </a:t>
            </a:r>
            <a:endParaRPr lang="zh-CN" altLang="en-US" sz="2400" dirty="0"/>
          </a:p>
          <a:p>
            <a:pPr>
              <a:lnSpc>
                <a:spcPct val="135000"/>
              </a:lnSpc>
            </a:pPr>
            <a:r>
              <a:rPr lang="zh-CN" altLang="en-US" sz="2400" dirty="0"/>
              <a:t>改变输卵管的正常分泌和蠕动频率，干扰受精 </a:t>
            </a:r>
            <a:endParaRPr lang="zh-CN" altLang="en-US" sz="2400" dirty="0"/>
          </a:p>
          <a:p>
            <a:pPr>
              <a:lnSpc>
                <a:spcPct val="135000"/>
              </a:lnSpc>
            </a:pPr>
            <a:endParaRPr lang="en-US" altLang="zh-CN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39750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43426" name="Rectangle 2"/>
          <p:cNvSpPr>
            <a:spLocks noGrp="1"/>
          </p:cNvSpPr>
          <p:nvPr>
            <p:ph type="body" idx="4294967295"/>
          </p:nvPr>
        </p:nvSpPr>
        <p:spPr>
          <a:xfrm>
            <a:off x="2366645" y="1798003"/>
            <a:ext cx="8131175" cy="4449762"/>
          </a:xfrm>
          <a:solidFill>
            <a:srgbClr val="FFFF00"/>
          </a:solidFill>
        </p:spPr>
        <p:txBody>
          <a:bodyPr vert="horz" wrap="square" lIns="91440" tIns="45720" rIns="91440" bIns="45720" anchor="t" anchorCtr="0"/>
          <a:p>
            <a:pPr algn="just">
              <a:buNone/>
            </a:pPr>
            <a:r>
              <a:rPr lang="zh-CN" altLang="en-US" sz="2400">
                <a:latin typeface="华文细黑" panose="02010600040101010101" charset="-122"/>
              </a:rPr>
              <a:t>适应症：健康育龄妇女</a:t>
            </a:r>
            <a:endParaRPr lang="zh-CN" altLang="en-US" sz="2400">
              <a:latin typeface="华文细黑" panose="02010600040101010101" charset="-122"/>
            </a:endParaRPr>
          </a:p>
          <a:p>
            <a:pPr algn="just">
              <a:buNone/>
            </a:pPr>
            <a:r>
              <a:rPr lang="zh-CN" altLang="en-US" sz="2400">
                <a:latin typeface="华文细黑" panose="02010600040101010101" charset="-122"/>
              </a:rPr>
              <a:t>禁忌症：</a:t>
            </a:r>
            <a:r>
              <a:rPr lang="en-US" altLang="zh-CN" sz="2400">
                <a:latin typeface="Calibri" panose="020F0502020204030204" charset="0"/>
              </a:rPr>
              <a:t>①</a:t>
            </a:r>
            <a:r>
              <a:rPr lang="zh-CN" altLang="en-US" sz="2400" dirty="0">
                <a:latin typeface="华文细黑" panose="02010600040101010101" charset="-122"/>
              </a:rPr>
              <a:t>严重心血管疾病、血液病或血栓性疾病患者。</a:t>
            </a:r>
            <a:endParaRPr lang="zh-CN" altLang="en-US" sz="2400" dirty="0">
              <a:latin typeface="华文细黑" panose="02010600040101010101" charset="-122"/>
            </a:endParaRPr>
          </a:p>
          <a:p>
            <a:pPr algn="just">
              <a:buNone/>
            </a:pPr>
            <a:r>
              <a:rPr lang="en-US" altLang="zh-CN" sz="2400">
                <a:latin typeface="Calibri" panose="020F0502020204030204" charset="0"/>
              </a:rPr>
              <a:t>                  ②</a:t>
            </a:r>
            <a:r>
              <a:rPr lang="zh-CN" altLang="en-US" sz="2400" dirty="0">
                <a:latin typeface="华文细黑" panose="02010600040101010101" charset="-122"/>
              </a:rPr>
              <a:t>急慢性肝炎或肾炎患者。</a:t>
            </a:r>
            <a:endParaRPr lang="zh-CN" altLang="en-US" sz="2400">
              <a:latin typeface="华文细黑" panose="02010600040101010101" charset="-122"/>
            </a:endParaRPr>
          </a:p>
          <a:p>
            <a:pPr algn="just">
              <a:buNone/>
            </a:pPr>
            <a:r>
              <a:rPr lang="en-US" altLang="zh-CN" sz="2400">
                <a:latin typeface="Calibri" panose="020F0502020204030204" charset="0"/>
              </a:rPr>
              <a:t>                   ③</a:t>
            </a:r>
            <a:r>
              <a:rPr lang="zh-CN" altLang="en-US" sz="2400" dirty="0">
                <a:latin typeface="华文细黑" panose="02010600040101010101" charset="-122"/>
              </a:rPr>
              <a:t>内分泌疾病，如糖尿病、甲状腺功能亢进者。</a:t>
            </a:r>
            <a:endParaRPr lang="zh-CN" altLang="en-US" sz="2400" dirty="0">
              <a:latin typeface="华文细黑" panose="02010600040101010101" charset="-122"/>
            </a:endParaRPr>
          </a:p>
          <a:p>
            <a:pPr algn="just">
              <a:buNone/>
            </a:pPr>
            <a:r>
              <a:rPr lang="en-US" altLang="zh-CN" sz="2400">
                <a:latin typeface="Calibri" panose="020F0502020204030204" charset="0"/>
              </a:rPr>
              <a:t>                   ④恶性肿瘤、癌前病变、子宫或乳房肿块者，月        经稀少。</a:t>
            </a:r>
            <a:endParaRPr lang="en-US" altLang="zh-CN" sz="2400">
              <a:latin typeface="Calibri" panose="020F0502020204030204" charset="0"/>
            </a:endParaRPr>
          </a:p>
          <a:p>
            <a:pPr algn="just">
              <a:buNone/>
            </a:pPr>
            <a:r>
              <a:rPr lang="en-US" altLang="zh-CN" sz="2400">
                <a:latin typeface="Calibri" panose="020F0502020204030204" charset="0"/>
              </a:rPr>
              <a:t>                   ⑤ 产后月经未来潮或哺乳期妇女。</a:t>
            </a:r>
            <a:endParaRPr lang="en-US" altLang="zh-CN" sz="2400">
              <a:latin typeface="Calibri" panose="020F0502020204030204" charset="0"/>
            </a:endParaRPr>
          </a:p>
          <a:p>
            <a:pPr algn="just">
              <a:buNone/>
            </a:pPr>
            <a:r>
              <a:rPr lang="en-US" altLang="zh-CN" sz="2400">
                <a:latin typeface="Calibri" panose="020F0502020204030204" charset="0"/>
              </a:rPr>
              <a:t>                   ⑥年龄&gt;35岁的吸烟者或月经稀少，年龄&gt;45岁者。</a:t>
            </a:r>
            <a:endParaRPr lang="en-US" altLang="zh-CN" sz="2400">
              <a:latin typeface="Calibri" panose="020F0502020204030204" charset="0"/>
            </a:endParaRPr>
          </a:p>
          <a:p>
            <a:pPr algn="just">
              <a:buNone/>
            </a:pPr>
            <a:r>
              <a:rPr lang="en-US" altLang="zh-CN" sz="2400">
                <a:latin typeface="Calibri" panose="020F0502020204030204" charset="0"/>
              </a:rPr>
              <a:t>                    ⑦精神疾病生活不能自理者。</a:t>
            </a:r>
            <a:endParaRPr lang="en-US" altLang="zh-CN" sz="2400">
              <a:latin typeface="Calibri" panose="020F0502020204030204" charset="0"/>
            </a:endParaRPr>
          </a:p>
          <a:p>
            <a:pPr algn="just">
              <a:buNone/>
            </a:pPr>
            <a:r>
              <a:rPr lang="en-US" altLang="zh-CN" sz="2400">
                <a:latin typeface="Calibri" panose="020F0502020204030204" charset="0"/>
              </a:rPr>
              <a:t>                     ⑧</a:t>
            </a:r>
            <a:r>
              <a:rPr lang="zh-CN" altLang="zh-CN" sz="2400" dirty="0">
                <a:latin typeface="华文细黑" panose="02010600040101010101" charset="-122"/>
              </a:rPr>
              <a:t>原因不明的阴道出血</a:t>
            </a:r>
            <a:endParaRPr lang="zh-CN" altLang="zh-CN" sz="2400" dirty="0">
              <a:latin typeface="华文细黑" panose="02010600040101010101" charset="-122"/>
            </a:endParaRPr>
          </a:p>
        </p:txBody>
      </p:sp>
      <p:sp>
        <p:nvSpPr>
          <p:cNvPr id="66562" name="Rectangle 4"/>
          <p:cNvSpPr/>
          <p:nvPr/>
        </p:nvSpPr>
        <p:spPr>
          <a:xfrm>
            <a:off x="1019810" y="1036638"/>
            <a:ext cx="4037013" cy="5222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华文细黑" panose="02010600040101010101" charset="-122"/>
                <a:ea typeface="华文细黑" panose="02010600040101010101" charset="-122"/>
              </a:rPr>
              <a:t>（二）适应症和</a:t>
            </a:r>
            <a:r>
              <a:rPr lang="zh-CN" altLang="en-US" sz="2800" b="1" dirty="0">
                <a:solidFill>
                  <a:schemeClr val="tx2"/>
                </a:solidFill>
                <a:latin typeface="华文细黑" panose="02010600040101010101" charset="-122"/>
                <a:ea typeface="华文细黑" panose="02010600040101010101" charset="-122"/>
              </a:rPr>
              <a:t>禁忌证</a:t>
            </a:r>
            <a:endParaRPr lang="en-US" altLang="zh-CN" sz="2800" b="1">
              <a:solidFill>
                <a:schemeClr val="tx2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6">
                                            <p:txEl>
                                              <p:charRg st="23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3426">
                                            <p:txEl>
                                              <p:charRg st="23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6">
                                            <p:txEl>
                                              <p:charRg st="3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43426">
                                            <p:txEl>
                                              <p:charRg st="37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6">
                                            <p:txEl>
                                              <p:charRg st="6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43426">
                                            <p:txEl>
                                              <p:charRg st="61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6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43426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6">
                                            <p:txEl>
                                              <p:charRg st="106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43426">
                                            <p:txEl>
                                              <p:charRg st="106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6">
                                            <p:txEl>
                                              <p:charRg st="128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43426">
                                            <p:txEl>
                                              <p:charRg st="128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6">
                                            <p:txEl>
                                              <p:charRg st="14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43426">
                                            <p:txEl>
                                              <p:charRg st="149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342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585" name="Rectangle 1026"/>
          <p:cNvSpPr>
            <a:spLocks noGrp="1"/>
          </p:cNvSpPr>
          <p:nvPr>
            <p:ph idx="4294967295"/>
          </p:nvPr>
        </p:nvSpPr>
        <p:spPr>
          <a:xfrm>
            <a:off x="1955165" y="2325053"/>
            <a:ext cx="8281988" cy="3889375"/>
          </a:xfrm>
        </p:spPr>
        <p:txBody>
          <a:bodyPr vert="horz" wrap="square" lIns="91440" tIns="45720" rIns="91440" bIns="45720" anchor="t" anchorCtr="0"/>
          <a:p>
            <a:pPr algn="just">
              <a:buNone/>
            </a:pPr>
            <a:r>
              <a:rPr lang="zh-CN" altLang="en-US" dirty="0">
                <a:solidFill>
                  <a:srgbClr val="FF0000"/>
                </a:solidFill>
                <a:latin typeface="华文细黑" panose="02010600040101010101" charset="-122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华文细黑" panose="02010600040101010101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华文细黑" panose="02010600040101010101" charset="-122"/>
              </a:rPr>
              <a:t>）类早孕反应 </a:t>
            </a:r>
            <a:endParaRPr lang="zh-CN" altLang="en-US" dirty="0">
              <a:solidFill>
                <a:srgbClr val="FF0000"/>
              </a:solidFill>
              <a:latin typeface="华文细黑" panose="02010600040101010101" charset="-122"/>
            </a:endParaRPr>
          </a:p>
          <a:p>
            <a:pPr>
              <a:lnSpc>
                <a:spcPct val="135000"/>
              </a:lnSpc>
            </a:pPr>
            <a:r>
              <a:rPr lang="zh-CN" altLang="en-US" dirty="0">
                <a:latin typeface="华文细黑" panose="02010600040101010101" charset="-122"/>
              </a:rPr>
              <a:t>服药初期出现食欲不振、恶心、呕吐、乏力、头晕等类早孕反应。</a:t>
            </a:r>
            <a:endParaRPr lang="zh-CN" altLang="en-US" dirty="0">
              <a:latin typeface="华文细黑" panose="02010600040101010101" charset="-122"/>
            </a:endParaRPr>
          </a:p>
          <a:p>
            <a:pPr>
              <a:lnSpc>
                <a:spcPct val="135000"/>
              </a:lnSpc>
            </a:pPr>
            <a:r>
              <a:rPr lang="zh-CN" altLang="en-US" dirty="0">
                <a:latin typeface="华文细黑" panose="02010600040101010101" charset="-122"/>
              </a:rPr>
              <a:t>轻者一般不需处理，数日后可自行减轻</a:t>
            </a:r>
            <a:endParaRPr lang="zh-CN" altLang="en-US" dirty="0">
              <a:latin typeface="华文细黑" panose="02010600040101010101" charset="-122"/>
            </a:endParaRPr>
          </a:p>
          <a:p>
            <a:pPr>
              <a:lnSpc>
                <a:spcPct val="135000"/>
              </a:lnSpc>
            </a:pPr>
            <a:r>
              <a:rPr lang="zh-CN" altLang="en-US" dirty="0">
                <a:latin typeface="华文细黑" panose="02010600040101010101" charset="-122"/>
              </a:rPr>
              <a:t>重者可口服维生素</a:t>
            </a:r>
            <a:r>
              <a:rPr lang="en-US" altLang="zh-CN">
                <a:latin typeface="华文细黑" panose="02010600040101010101" charset="-122"/>
              </a:rPr>
              <a:t>B620mg</a:t>
            </a:r>
            <a:r>
              <a:rPr lang="zh-CN" altLang="en-US" dirty="0">
                <a:latin typeface="华文细黑" panose="02010600040101010101" charset="-122"/>
              </a:rPr>
              <a:t>、维生素</a:t>
            </a:r>
            <a:r>
              <a:rPr lang="en-US" altLang="zh-CN">
                <a:latin typeface="华文细黑" panose="02010600040101010101" charset="-122"/>
              </a:rPr>
              <a:t>C100mg</a:t>
            </a:r>
            <a:r>
              <a:rPr lang="zh-CN" altLang="en-US" dirty="0">
                <a:latin typeface="华文细黑" panose="02010600040101010101" charset="-122"/>
              </a:rPr>
              <a:t>及山莨菪碱</a:t>
            </a:r>
            <a:r>
              <a:rPr lang="en-US" altLang="zh-CN">
                <a:latin typeface="华文细黑" panose="02010600040101010101" charset="-122"/>
              </a:rPr>
              <a:t>10mg</a:t>
            </a:r>
            <a:r>
              <a:rPr lang="zh-CN" altLang="en-US" dirty="0">
                <a:latin typeface="华文细黑" panose="02010600040101010101" charset="-122"/>
              </a:rPr>
              <a:t>，每天</a:t>
            </a:r>
            <a:r>
              <a:rPr lang="en-US" altLang="zh-CN">
                <a:latin typeface="华文细黑" panose="02010600040101010101" charset="-122"/>
              </a:rPr>
              <a:t>3</a:t>
            </a:r>
            <a:r>
              <a:rPr lang="zh-CN" altLang="en-US" dirty="0">
                <a:latin typeface="华文细黑" panose="02010600040101010101" charset="-122"/>
              </a:rPr>
              <a:t>次，连续</a:t>
            </a:r>
            <a:r>
              <a:rPr lang="en-US" altLang="zh-CN">
                <a:latin typeface="华文细黑" panose="02010600040101010101" charset="-122"/>
              </a:rPr>
              <a:t>1</a:t>
            </a:r>
            <a:r>
              <a:rPr lang="zh-CN" altLang="en-US" dirty="0">
                <a:latin typeface="华文细黑" panose="02010600040101010101" charset="-122"/>
              </a:rPr>
              <a:t>周。</a:t>
            </a:r>
            <a:endParaRPr lang="zh-CN" altLang="en-US" dirty="0">
              <a:latin typeface="华文细黑" panose="02010600040101010101" charset="-122"/>
            </a:endParaRP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zh-CN" altLang="en-US" sz="2400" dirty="0">
              <a:latin typeface="华文细黑" panose="02010600040101010101" charset="-122"/>
            </a:endParaRPr>
          </a:p>
          <a:p>
            <a:pPr>
              <a:lnSpc>
                <a:spcPct val="135000"/>
              </a:lnSpc>
            </a:pPr>
            <a:endParaRPr lang="en-US" altLang="zh-CN" sz="2400"/>
          </a:p>
        </p:txBody>
      </p:sp>
      <p:sp>
        <p:nvSpPr>
          <p:cNvPr id="67586" name="Rectangle 2"/>
          <p:cNvSpPr/>
          <p:nvPr/>
        </p:nvSpPr>
        <p:spPr>
          <a:xfrm>
            <a:off x="2820353" y="1335405"/>
            <a:ext cx="5029200" cy="6270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华文细黑" panose="02010600040101010101" charset="-122"/>
                <a:ea typeface="宋体" panose="02010600030101010101" pitchFamily="2" charset="-122"/>
              </a:rPr>
              <a:t>（三）药物的副反应及护理</a:t>
            </a:r>
            <a:endParaRPr lang="en-US" altLang="zh-CN" sz="2800" b="1">
              <a:solidFill>
                <a:schemeClr val="tx2"/>
              </a:solidFill>
              <a:latin typeface="Arial" panose="020B0604020202020204" pitchFamily="34" charset="0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609" name="Rectangle 1026"/>
          <p:cNvSpPr>
            <a:spLocks noGrp="1"/>
          </p:cNvSpPr>
          <p:nvPr>
            <p:ph idx="4294967295"/>
          </p:nvPr>
        </p:nvSpPr>
        <p:spPr>
          <a:xfrm>
            <a:off x="1064895" y="1125855"/>
            <a:ext cx="10157460" cy="3354705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>
              <a:buClr>
                <a:schemeClr val="bg1"/>
              </a:buClr>
              <a:buFont typeface="Times New Roman" panose="02020603050405020304" pitchFamily="18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）闭经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400" dirty="0"/>
              <a:t>若按时服药，一般用药后月经周期变规则，经期缩短，经量减少，痛经减轻或消失。</a:t>
            </a:r>
            <a:endParaRPr lang="zh-CN" altLang="en-US" sz="2400" dirty="0"/>
          </a:p>
          <a:p>
            <a:pPr>
              <a:lnSpc>
                <a:spcPct val="135000"/>
              </a:lnSpc>
            </a:pPr>
            <a:r>
              <a:rPr lang="zh-CN" altLang="en-US" sz="2400" dirty="0"/>
              <a:t>个别人用药后月经量明显减少，甚至发生闭经。</a:t>
            </a:r>
            <a:endParaRPr lang="zh-CN" altLang="en-US" sz="2400" dirty="0"/>
          </a:p>
          <a:p>
            <a:pPr>
              <a:lnSpc>
                <a:spcPct val="135000"/>
              </a:lnSpc>
            </a:pPr>
            <a:r>
              <a:rPr lang="zh-CN" altLang="en-US" sz="2400" dirty="0"/>
              <a:t>如用药过程中连续</a:t>
            </a:r>
            <a:r>
              <a:rPr lang="zh-CN" altLang="en-US" sz="2400" dirty="0">
                <a:solidFill>
                  <a:srgbClr val="FF0000"/>
                </a:solidFill>
              </a:rPr>
              <a:t>停经</a:t>
            </a:r>
            <a:r>
              <a:rPr lang="en-US" altLang="zh-CN" sz="2400">
                <a:solidFill>
                  <a:srgbClr val="FF0000"/>
                </a:solidFill>
              </a:rPr>
              <a:t>2</a:t>
            </a:r>
            <a:r>
              <a:rPr lang="zh-CN" altLang="en-US" sz="2400" dirty="0">
                <a:solidFill>
                  <a:srgbClr val="FF0000"/>
                </a:solidFill>
              </a:rPr>
              <a:t>个周期，应停药改用其他避孕措施</a:t>
            </a:r>
            <a:endParaRPr lang="zh-CN" altLang="en-US" sz="2400" dirty="0"/>
          </a:p>
          <a:p>
            <a:pPr>
              <a:lnSpc>
                <a:spcPct val="135000"/>
              </a:lnSpc>
            </a:pPr>
            <a:r>
              <a:rPr lang="zh-CN" altLang="en-US" sz="2400" dirty="0"/>
              <a:t>若停药后仍无月经来潮，应查明原因，并给予相应的治疗</a:t>
            </a:r>
            <a:endParaRPr lang="zh-CN" altLang="en-US" sz="2400" dirty="0"/>
          </a:p>
          <a:p>
            <a:pPr>
              <a:lnSpc>
                <a:spcPct val="135000"/>
              </a:lnSpc>
            </a:pPr>
            <a:endParaRPr lang="en-US" altLang="zh-CN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单元十八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计划生育妇女的护理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2830" y="1351280"/>
            <a:ext cx="9605010" cy="4203518"/>
            <a:chOff x="480" y="1998"/>
            <a:chExt cx="12840" cy="6483"/>
          </a:xfrm>
        </p:grpSpPr>
        <p:sp>
          <p:nvSpPr>
            <p:cNvPr id="69633" name="Text Box 4"/>
            <p:cNvSpPr txBox="1"/>
            <p:nvPr/>
          </p:nvSpPr>
          <p:spPr>
            <a:xfrm>
              <a:off x="480" y="2760"/>
              <a:ext cx="12840" cy="57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just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部分妇女可于服药期间发生不规则经间期出血，称为突破性出血。多因漏服药引起。若未漏服药，出血发生在月经的前半周期，可能由于雌激素水平不足所致，可每晚加服炔雌醇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0.005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～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0.015mg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，直至服完本周期避孕药为止；若出血发生在月经的后半周期，常由于孕激素不足所致，可于每晚加服避孕药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1/2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～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1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片，直至服完本周期避孕药。若出血似月经量，应当作一次月经处理，于当天晚上停药，至第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5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日再开始下一周期用药。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69634" name="矩形 4"/>
            <p:cNvSpPr/>
            <p:nvPr/>
          </p:nvSpPr>
          <p:spPr>
            <a:xfrm>
              <a:off x="510" y="1998"/>
              <a:ext cx="7868" cy="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（</a:t>
              </a:r>
              <a:r>
                <a:rPr lang="en-US" altLang="zh-CN" sz="2400" b="1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3</a:t>
              </a: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）不规则阴道出血</a:t>
              </a:r>
              <a:r>
                <a:rPr lang="en-US" altLang="zh-CN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--</a:t>
              </a: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突破性出血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68780" y="1309370"/>
            <a:ext cx="8401050" cy="5136515"/>
            <a:chOff x="480" y="1920"/>
            <a:chExt cx="13230" cy="8089"/>
          </a:xfrm>
        </p:grpSpPr>
        <p:sp>
          <p:nvSpPr>
            <p:cNvPr id="70657" name="Rectangle 3"/>
            <p:cNvSpPr txBox="1"/>
            <p:nvPr/>
          </p:nvSpPr>
          <p:spPr>
            <a:xfrm>
              <a:off x="510" y="2565"/>
              <a:ext cx="13200" cy="20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极少数妇女可发生颜面部淡褐色色素沉着，如妊娠期所见，停药后不一定消退。一般服用含雌激素的避孕药，可改善原有的痤疮症状。另外，少数服药者可能引起毛发脱落或减少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70658" name="矩形 4"/>
            <p:cNvSpPr/>
            <p:nvPr/>
          </p:nvSpPr>
          <p:spPr>
            <a:xfrm>
              <a:off x="480" y="1920"/>
              <a:ext cx="34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（</a:t>
              </a:r>
              <a:r>
                <a:rPr lang="en-US" altLang="zh-CN" sz="2400" b="1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4</a:t>
              </a: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）皮肤症状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charset="-122"/>
              </a:endParaRPr>
            </a:p>
          </p:txBody>
        </p:sp>
        <p:sp>
          <p:nvSpPr>
            <p:cNvPr id="70659" name="Text Box 4"/>
            <p:cNvSpPr txBox="1"/>
            <p:nvPr/>
          </p:nvSpPr>
          <p:spPr>
            <a:xfrm>
              <a:off x="510" y="4720"/>
              <a:ext cx="12975" cy="31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（</a:t>
              </a:r>
              <a:r>
                <a:rPr lang="en-US" altLang="zh-CN" sz="2400" b="1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5</a:t>
              </a: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）体重变化：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少数妇女服药后体重增加，一般在服药的最初几个月较明显。可能因为避孕药中的炔诺酮具有弱雄激素活性，促进合成代谢引起，也可能是雌激素促使钠水潴留所致。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70660" name="Text Box 5"/>
            <p:cNvSpPr txBox="1"/>
            <p:nvPr/>
          </p:nvSpPr>
          <p:spPr>
            <a:xfrm>
              <a:off x="623" y="8123"/>
              <a:ext cx="12545" cy="1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（</a:t>
              </a:r>
              <a:r>
                <a:rPr lang="en-US" altLang="zh-CN" sz="2400" b="1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6</a:t>
              </a: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华文细黑" panose="02010600040101010101" charset="-122"/>
                </a:rPr>
                <a:t>）其他：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偶可出现皮疹、头痛、复视等，可对症处理，严重者停药。长期用药，可降低子宫内膜癌、卵巢癌的发病率。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168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456690" y="2009140"/>
            <a:ext cx="9685655" cy="4173855"/>
          </a:xfrm>
        </p:spPr>
        <p:txBody>
          <a:bodyPr vert="horz" wrap="square" lIns="91440" tIns="45720" rIns="91440" bIns="45720" anchor="t" anchorCtr="0"/>
          <a:lstStyle>
            <a:lvl1pPr lvl="0">
              <a:buClr>
                <a:schemeClr val="accent1"/>
              </a:buClr>
              <a:buSzPct val="65000"/>
              <a:buFont typeface="Wingdings" panose="05000000000000000000" pitchFamily="2" charset="2"/>
              <a:defRPr sz="2800"/>
            </a:lvl1pPr>
            <a:lvl2pPr lvl="1">
              <a:buClr>
                <a:schemeClr val="accent2"/>
              </a:buClr>
              <a:buSzPct val="60000"/>
              <a:buFont typeface="Wingdings" panose="05000000000000000000" pitchFamily="2" charset="2"/>
              <a:defRPr sz="2400"/>
            </a:lvl2pPr>
            <a:lvl3pPr lvl="2">
              <a:buClr>
                <a:schemeClr val="accent1"/>
              </a:buClr>
              <a:buSzPct val="65000"/>
              <a:buFont typeface="Wingdings" panose="05000000000000000000" pitchFamily="2" charset="2"/>
              <a:defRPr sz="2000"/>
            </a:lvl3pPr>
            <a:lvl4pPr lvl="3">
              <a:buClr>
                <a:schemeClr val="accent2"/>
              </a:buClr>
              <a:buSzPct val="70000"/>
              <a:buFont typeface="Wingdings" panose="05000000000000000000" pitchFamily="2" charset="2"/>
              <a:defRPr sz="1800"/>
            </a:lvl4pPr>
            <a:lvl5pPr lvl="4">
              <a:buClr>
                <a:schemeClr val="accent1"/>
              </a:buClr>
              <a:buSzPct val="75000"/>
              <a:buFont typeface="Wingdings" panose="05000000000000000000" pitchFamily="2" charset="2"/>
              <a:defRPr sz="1800"/>
            </a:lvl5pPr>
          </a:lstStyle>
          <a:p>
            <a:pPr lvl="0" defTabSz="914400">
              <a:lnSpc>
                <a:spcPct val="140000"/>
              </a:lnSpc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．口服避孕药：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短效口服避孕药和复方长效避孕药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0" defTabSz="914400">
              <a:lnSpc>
                <a:spcPct val="140000"/>
              </a:lnSpc>
              <a:buSzTx/>
              <a:buNone/>
            </a:pPr>
            <a:r>
              <a:rPr lang="zh-CN" altLang="en-US" sz="2400" b="1" dirty="0">
                <a:solidFill>
                  <a:schemeClr val="hlink"/>
                </a:solidFill>
                <a:latin typeface="华文细黑" panose="02010600040101010101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华文细黑" panose="02010600040101010101" charset="-122"/>
              </a:rPr>
              <a:t>1</a:t>
            </a:r>
            <a:r>
              <a:rPr lang="zh-CN" altLang="en-US" sz="2400" b="1" dirty="0">
                <a:solidFill>
                  <a:schemeClr val="hlink"/>
                </a:solidFill>
                <a:latin typeface="华文细黑" panose="02010600040101010101" charset="-122"/>
              </a:rPr>
              <a:t>）复方短效口服避孕药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</a:rPr>
              <a:t>：</a:t>
            </a:r>
            <a:r>
              <a:rPr lang="zh-CN" altLang="en-US" sz="2400" dirty="0">
                <a:latin typeface="华文细黑" panose="02010600040101010101" charset="-122"/>
              </a:rPr>
              <a:t>是由雌激素与孕激素组成的复合制剂，主要避孕机制是抑制排卵，正确使用其有效率可达</a:t>
            </a:r>
            <a:r>
              <a:rPr lang="en-US" altLang="zh-CN" sz="2400">
                <a:latin typeface="华文细黑" panose="02010600040101010101" charset="-122"/>
              </a:rPr>
              <a:t>100%</a:t>
            </a:r>
            <a:r>
              <a:rPr lang="zh-CN" altLang="en-US" sz="2400" dirty="0">
                <a:latin typeface="华文细黑" panose="02010600040101010101" charset="-122"/>
              </a:rPr>
              <a:t>。根据整个周期中雌、孕激素的含量及配伍不同可分为：</a:t>
            </a:r>
            <a:endParaRPr lang="zh-CN" altLang="en-US" sz="2400" dirty="0">
              <a:latin typeface="华文细黑" panose="02010600040101010101" charset="-122"/>
            </a:endParaRPr>
          </a:p>
          <a:p>
            <a:pPr lvl="0" defTabSz="914400">
              <a:lnSpc>
                <a:spcPct val="140000"/>
              </a:lnSpc>
              <a:buSzTx/>
              <a:buNone/>
            </a:pPr>
            <a:r>
              <a:rPr lang="zh-CN" altLang="en-US" sz="2400" dirty="0">
                <a:latin typeface="华文细黑" panose="02010600040101010101" charset="-122"/>
              </a:rPr>
              <a:t>①单相片：整个周期中的雌、孕激素含量是恒定的；</a:t>
            </a:r>
            <a:endParaRPr lang="zh-CN" altLang="en-US" sz="2400" dirty="0">
              <a:latin typeface="华文细黑" panose="02010600040101010101" charset="-122"/>
            </a:endParaRPr>
          </a:p>
          <a:p>
            <a:pPr lvl="0" defTabSz="914400">
              <a:lnSpc>
                <a:spcPct val="140000"/>
              </a:lnSpc>
              <a:buSzTx/>
              <a:buNone/>
            </a:pPr>
            <a:r>
              <a:rPr lang="zh-CN" altLang="en-US" sz="2400" dirty="0">
                <a:latin typeface="华文细黑" panose="02010600040101010101" charset="-122"/>
              </a:rPr>
              <a:t>②三相片：每一相的雌、孕激素含量是根据妇女生理周期而制订的。每日服药</a:t>
            </a:r>
            <a:r>
              <a:rPr lang="en-US" altLang="zh-CN" sz="2400">
                <a:latin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</a:rPr>
              <a:t>片，连续</a:t>
            </a:r>
            <a:r>
              <a:rPr lang="en-US" altLang="zh-CN" sz="2400">
                <a:latin typeface="华文细黑" panose="02010600040101010101" charset="-122"/>
              </a:rPr>
              <a:t>21</a:t>
            </a:r>
            <a:r>
              <a:rPr lang="zh-CN" altLang="zh-CN" sz="2400" dirty="0">
                <a:latin typeface="华文细黑" panose="02010600040101010101" charset="-122"/>
              </a:rPr>
              <a:t>日不间断</a:t>
            </a:r>
            <a:r>
              <a:rPr lang="zh-CN" altLang="en-US" sz="2400" dirty="0">
                <a:latin typeface="华文细黑" panose="02010600040101010101" charset="-122"/>
              </a:rPr>
              <a:t>。</a:t>
            </a:r>
            <a:endParaRPr lang="zh-CN" altLang="en-US" sz="2400" dirty="0">
              <a:latin typeface="华文细黑" panose="02010600040101010101" charset="-122"/>
            </a:endParaRPr>
          </a:p>
        </p:txBody>
      </p:sp>
      <p:sp>
        <p:nvSpPr>
          <p:cNvPr id="71682" name="Rectangle 60"/>
          <p:cNvSpPr/>
          <p:nvPr/>
        </p:nvSpPr>
        <p:spPr>
          <a:xfrm>
            <a:off x="1692910" y="1207135"/>
            <a:ext cx="6321425" cy="47053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charset="-122"/>
              </a:rPr>
              <a:t>（四）甾体激素避孕药种类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2705" name="Rectangle 2"/>
          <p:cNvSpPr/>
          <p:nvPr/>
        </p:nvSpPr>
        <p:spPr>
          <a:xfrm>
            <a:off x="1592580" y="1576388"/>
            <a:ext cx="6956425" cy="12350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marL="342900" indent="-342900">
              <a:lnSpc>
                <a:spcPct val="14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2.长效避孕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是长效避孕方法之一，有效率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98%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以上。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706" name="Rectangle 3"/>
          <p:cNvSpPr/>
          <p:nvPr/>
        </p:nvSpPr>
        <p:spPr>
          <a:xfrm>
            <a:off x="1232218" y="2944813"/>
            <a:ext cx="8153400" cy="228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just" eaLnBrk="0" hangingPunct="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Calibri" panose="020F0502020204030204" charset="0"/>
                <a:ea typeface="华文细黑" panose="02010600040101010101" charset="-122"/>
              </a:rPr>
              <a:t>①雌孕合剂：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首月于月经周期第</a:t>
            </a: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5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天和第</a:t>
            </a: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12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天各肌注</a:t>
            </a: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支，以后在每次月经周期的第</a:t>
            </a: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10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～</a:t>
            </a: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12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天肌注</a:t>
            </a: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支，一般于注射后</a:t>
            </a: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12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～</a:t>
            </a: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16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天月经来潮。</a:t>
            </a:r>
            <a:r>
              <a:rPr lang="zh-CN" altLang="en-US" sz="2400" dirty="0">
                <a:latin typeface="Calibri" panose="020F0502020204030204" charset="0"/>
                <a:ea typeface="华文细黑" panose="02010600040101010101" charset="-122"/>
              </a:rPr>
              <a:t>②单孕激素制剂：每隔</a:t>
            </a:r>
            <a:r>
              <a:rPr lang="en-US" altLang="zh-CN" sz="2400" dirty="0">
                <a:latin typeface="Calibri" panose="020F0502020204030204" charset="0"/>
                <a:ea typeface="华文细黑" panose="02010600040101010101" charset="-122"/>
              </a:rPr>
              <a:t>2-3</a:t>
            </a:r>
            <a:r>
              <a:rPr lang="zh-CN" altLang="en-US" sz="2400" dirty="0">
                <a:latin typeface="Calibri" panose="020F0502020204030204" charset="0"/>
                <a:ea typeface="华文细黑" panose="02010600040101010101" charset="-122"/>
              </a:rPr>
              <a:t>个月注射一针。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  <a:p>
            <a:pPr marL="342900" indent="-342900" algn="just" eaLnBrk="0" hangingPunct="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可能出现月经频发、经量过多或闭经等副作用。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63090" y="2097405"/>
            <a:ext cx="8135620" cy="2663825"/>
            <a:chOff x="958" y="1318"/>
            <a:chExt cx="12812" cy="4195"/>
          </a:xfrm>
        </p:grpSpPr>
        <p:sp>
          <p:nvSpPr>
            <p:cNvPr id="73729" name="Rectangle 5"/>
            <p:cNvSpPr/>
            <p:nvPr/>
          </p:nvSpPr>
          <p:spPr>
            <a:xfrm>
              <a:off x="1078" y="1318"/>
              <a:ext cx="366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3.缓释避孕药</a:t>
              </a:r>
              <a:endParaRPr lang="zh-CN" altLang="en-US" sz="2400" dirty="0">
                <a:solidFill>
                  <a:schemeClr val="hlink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73730" name="Rectangle 3"/>
            <p:cNvSpPr/>
            <p:nvPr/>
          </p:nvSpPr>
          <p:spPr>
            <a:xfrm>
              <a:off x="958" y="2565"/>
              <a:ext cx="12812" cy="29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eaLnBrk="0" hangingPunct="0">
                <a:lnSpc>
                  <a:spcPct val="150000"/>
                </a:lnSpc>
                <a:spcBef>
                  <a:spcPct val="20000"/>
                </a:spcBef>
                <a:buClr>
                  <a:schemeClr val="accent1"/>
                </a:buClr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是将避孕药（主要是孕激素类）与具备缓慢释放性能的高分子化合物制成各种剂型，一次给药在体内持续恒定进行微量释放，起长效避孕作用。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7595" y="1254760"/>
            <a:ext cx="9705975" cy="4551045"/>
            <a:chOff x="623" y="1318"/>
            <a:chExt cx="12720" cy="7825"/>
          </a:xfrm>
        </p:grpSpPr>
        <p:sp>
          <p:nvSpPr>
            <p:cNvPr id="74753" name="Rectangle 3"/>
            <p:cNvSpPr/>
            <p:nvPr/>
          </p:nvSpPr>
          <p:spPr>
            <a:xfrm>
              <a:off x="623" y="2225"/>
              <a:ext cx="12720" cy="6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</a:pPr>
              <a:r>
                <a:rPr lang="zh-CN" altLang="en-US" sz="2400" dirty="0">
                  <a:solidFill>
                    <a:schemeClr val="hlink"/>
                  </a:solidFill>
                  <a:latin typeface="华文细黑" panose="02010600040101010101" charset="-122"/>
                  <a:ea typeface="华文细黑" panose="02010600040101010101" charset="-122"/>
                </a:rPr>
                <a:t>（</a:t>
              </a:r>
              <a:r>
                <a:rPr lang="en-US" altLang="zh-CN" sz="2400">
                  <a:solidFill>
                    <a:schemeClr val="hlink"/>
                  </a:solidFill>
                  <a:latin typeface="华文细黑" panose="02010600040101010101" charset="-122"/>
                  <a:ea typeface="华文细黑" panose="02010600040101010101" charset="-122"/>
                </a:rPr>
                <a:t>1</a:t>
              </a:r>
              <a:r>
                <a:rPr lang="zh-CN" altLang="en-US" sz="2400" dirty="0">
                  <a:solidFill>
                    <a:schemeClr val="hlink"/>
                  </a:solidFill>
                  <a:latin typeface="华文细黑" panose="02010600040101010101" charset="-122"/>
                  <a:ea typeface="华文细黑" panose="02010600040101010101" charset="-122"/>
                </a:rPr>
                <a:t>）皮下埋植剂：有效率</a:t>
              </a:r>
              <a:r>
                <a:rPr lang="en-US" altLang="zh-CN" sz="2400" dirty="0">
                  <a:solidFill>
                    <a:schemeClr val="hlink"/>
                  </a:solidFill>
                  <a:latin typeface="华文细黑" panose="02010600040101010101" charset="-122"/>
                  <a:ea typeface="华文细黑" panose="02010600040101010101" charset="-122"/>
                </a:rPr>
                <a:t>99%</a:t>
              </a:r>
              <a:r>
                <a:rPr lang="zh-CN" altLang="en-US" sz="2400" dirty="0">
                  <a:solidFill>
                    <a:schemeClr val="hlink"/>
                  </a:solidFill>
                  <a:latin typeface="华文细黑" panose="02010600040101010101" charset="-122"/>
                  <a:ea typeface="华文细黑" panose="02010600040101010101" charset="-122"/>
                </a:rPr>
                <a:t>以上</a:t>
              </a:r>
              <a:endParaRPr lang="zh-CN" altLang="en-US" sz="2400" dirty="0">
                <a:solidFill>
                  <a:schemeClr val="hlink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</a:pPr>
              <a:r>
                <a:rPr lang="zh-CN" altLang="en-US" sz="2400" dirty="0">
                  <a:solidFill>
                    <a:srgbClr val="000066"/>
                  </a:solidFill>
                  <a:latin typeface="华文细黑" panose="02010600040101010101" charset="-122"/>
                  <a:ea typeface="华文细黑" panose="02010600040101010101" charset="-122"/>
                </a:rPr>
                <a:t>  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是将左炔诺孕酮做成硅胶囊，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  埋于育龄妇女的前臂皮下，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  药物经硅胶囊的管壁缓慢而恒定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  的释放，产生避孕作用。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</a:pPr>
              <a:r>
                <a:rPr lang="zh-CN" altLang="en-US" sz="2400" dirty="0">
                  <a:solidFill>
                    <a:srgbClr val="FF0000"/>
                  </a:solidFill>
                  <a:latin typeface="华文细黑" panose="02010600040101010101" charset="-122"/>
                  <a:ea typeface="华文细黑" panose="02010600040101010101" charset="-122"/>
                </a:rPr>
                <a:t>  </a:t>
              </a:r>
              <a:r>
                <a:rPr lang="zh-CN" altLang="en-US" sz="2400" dirty="0">
                  <a:solidFill>
                    <a:schemeClr val="hlink"/>
                  </a:solidFill>
                  <a:latin typeface="华文细黑" panose="02010600040101010101" charset="-122"/>
                  <a:ea typeface="华文细黑" panose="02010600040101010101" charset="-122"/>
                </a:rPr>
                <a:t>埋植时间：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月经周期的第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7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天内，局麻后在左上臂内侧切开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2mm</a:t>
              </a:r>
              <a:r>
                <a:rPr lang="zh-CN" altLang="en-US" sz="2400">
                  <a:latin typeface="华文细黑" panose="02010600040101010101" charset="-122"/>
                  <a:ea typeface="华文细黑" panose="02010600040101010101" charset="-122"/>
                </a:rPr>
                <a:t>，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用特制的套管针将硅胶囊扇形埋植于皮下。此法安全、有效，一组埋植剂有效期为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3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年。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</a:pPr>
              <a:r>
                <a:rPr lang="zh-CN" altLang="en-US" sz="2400" dirty="0">
                  <a:solidFill>
                    <a:schemeClr val="hlink"/>
                  </a:solidFill>
                  <a:latin typeface="华文细黑" panose="02010600040101010101" charset="-122"/>
                  <a:ea typeface="华文细黑" panose="02010600040101010101" charset="-122"/>
                </a:rPr>
                <a:t>（</a:t>
              </a:r>
              <a:r>
                <a:rPr lang="en-US" altLang="zh-CN" sz="2400">
                  <a:solidFill>
                    <a:schemeClr val="hlink"/>
                  </a:solidFill>
                  <a:latin typeface="华文细黑" panose="02010600040101010101" charset="-122"/>
                  <a:ea typeface="华文细黑" panose="02010600040101010101" charset="-122"/>
                </a:rPr>
                <a:t>2</a:t>
              </a:r>
              <a:r>
                <a:rPr lang="zh-CN" altLang="en-US" sz="2400" dirty="0">
                  <a:solidFill>
                    <a:schemeClr val="hlink"/>
                  </a:solidFill>
                  <a:latin typeface="华文细黑" panose="02010600040101010101" charset="-122"/>
                  <a:ea typeface="华文细黑" panose="02010600040101010101" charset="-122"/>
                </a:rPr>
                <a:t>）其他：如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缓释阴道避孕环、微球和微囊避孕针等。有效期</a:t>
              </a:r>
              <a:r>
                <a:rPr lang="en-US" altLang="zh-CN" sz="2400" dirty="0">
                  <a:latin typeface="华文细黑" panose="02010600040101010101" charset="-122"/>
                  <a:ea typeface="华文细黑" panose="02010600040101010101" charset="-122"/>
                </a:rPr>
                <a:t>1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年。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pic>
          <p:nvPicPr>
            <p:cNvPr id="74754" name="Picture 4" descr="F-05-034"/>
            <p:cNvPicPr>
              <a:picLocks noChangeAspect="1"/>
            </p:cNvPicPr>
            <p:nvPr/>
          </p:nvPicPr>
          <p:blipFill>
            <a:blip r:embed="rId3"/>
            <a:srcRect b="14537"/>
            <a:stretch>
              <a:fillRect/>
            </a:stretch>
          </p:blipFill>
          <p:spPr>
            <a:xfrm>
              <a:off x="9015" y="1318"/>
              <a:ext cx="4200" cy="33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激素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避孕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5777" name="Rectangle 3"/>
          <p:cNvSpPr>
            <a:spLocks noGrp="1"/>
          </p:cNvSpPr>
          <p:nvPr>
            <p:ph type="body" idx="4294967295"/>
          </p:nvPr>
        </p:nvSpPr>
        <p:spPr>
          <a:xfrm>
            <a:off x="963930" y="1268730"/>
            <a:ext cx="10274300" cy="1760855"/>
          </a:xfrm>
        </p:spPr>
        <p:txBody>
          <a:bodyPr vert="horz" wrap="square" lIns="91440" tIns="45720" rIns="91440" bIns="45720" anchor="t" anchorCtr="0">
            <a:normAutofit fontScale="25000"/>
          </a:bodyPr>
          <a:p>
            <a:pPr fontAlgn="auto">
              <a:lnSpc>
                <a:spcPct val="150000"/>
              </a:lnSpc>
              <a:buNone/>
            </a:pPr>
            <a:r>
              <a:rPr lang="zh-CN" altLang="en-US" sz="9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9600" b="1">
                <a:solidFill>
                  <a:srgbClr val="FF0000"/>
                </a:solidFill>
                <a:latin typeface="宋体" panose="02010600030101010101" pitchFamily="2" charset="-122"/>
              </a:rPr>
              <a:t>4．避孕贴片</a:t>
            </a:r>
            <a:r>
              <a:rPr lang="zh-CN" altLang="en-US" sz="9600" dirty="0">
                <a:latin typeface="华文细黑" panose="02010600040101010101" charset="-122"/>
              </a:rPr>
              <a:t> </a:t>
            </a:r>
            <a:r>
              <a:rPr lang="en-US" altLang="zh-CN" sz="9600" dirty="0">
                <a:latin typeface="华文细黑" panose="02010600040101010101" charset="-122"/>
              </a:rPr>
              <a:t>  </a:t>
            </a:r>
            <a:r>
              <a:rPr lang="zh-CN" altLang="en-US" sz="9600" dirty="0">
                <a:latin typeface="华文细黑" panose="02010600040101010101" charset="-122"/>
              </a:rPr>
              <a:t>是一种外用的缓释系统避孕药。避孕药放在特殊贴片内，粘贴于皮肤上，通过皮肤吸收，发挥避孕效果。月经周期第</a:t>
            </a:r>
            <a:r>
              <a:rPr lang="en-US" altLang="zh-CN" sz="9600">
                <a:latin typeface="华文细黑" panose="02010600040101010101" charset="-122"/>
              </a:rPr>
              <a:t>1</a:t>
            </a:r>
            <a:r>
              <a:rPr lang="zh-CN" altLang="en-US" sz="9600" dirty="0">
                <a:latin typeface="华文细黑" panose="02010600040101010101" charset="-122"/>
              </a:rPr>
              <a:t>天使用，每周</a:t>
            </a:r>
            <a:r>
              <a:rPr lang="en-US" altLang="zh-CN" sz="9600">
                <a:latin typeface="华文细黑" panose="02010600040101010101" charset="-122"/>
              </a:rPr>
              <a:t>1</a:t>
            </a:r>
            <a:r>
              <a:rPr lang="zh-CN" altLang="en-US" sz="9600" dirty="0">
                <a:latin typeface="华文细黑" panose="02010600040101010101" charset="-122"/>
              </a:rPr>
              <a:t>贴，连用</a:t>
            </a:r>
            <a:r>
              <a:rPr lang="en-US" altLang="zh-CN" sz="9600">
                <a:latin typeface="华文细黑" panose="02010600040101010101" charset="-122"/>
              </a:rPr>
              <a:t>3</a:t>
            </a:r>
            <a:r>
              <a:rPr lang="zh-CN" altLang="en-US" sz="9600" dirty="0">
                <a:latin typeface="华文细黑" panose="02010600040101010101" charset="-122"/>
              </a:rPr>
              <a:t>周，停用</a:t>
            </a:r>
            <a:r>
              <a:rPr lang="en-US" altLang="zh-CN" sz="9600">
                <a:latin typeface="华文细黑" panose="02010600040101010101" charset="-122"/>
              </a:rPr>
              <a:t>1</a:t>
            </a:r>
            <a:r>
              <a:rPr lang="zh-CN" altLang="en-US" sz="9600" dirty="0">
                <a:latin typeface="华文细黑" panose="02010600040101010101" charset="-122"/>
              </a:rPr>
              <a:t>周。</a:t>
            </a:r>
            <a:endParaRPr lang="zh-CN" altLang="en-US" sz="9600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en-US" altLang="zh-CN" sz="9600" b="1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endParaRPr lang="zh-CN" altLang="en-US" sz="9600" dirty="0">
              <a:solidFill>
                <a:schemeClr val="hlink"/>
              </a:solidFill>
              <a:latin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3979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其他避孕方法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750" y="2180590"/>
            <a:ext cx="9416415" cy="396938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（一）紧急避孕</a:t>
            </a:r>
            <a:endParaRPr lang="zh-CN" altLang="en-US" sz="2800" b="1" noProof="1">
              <a:solidFill>
                <a:srgbClr val="FF0000"/>
              </a:solidFill>
            </a:endParaRPr>
          </a:p>
          <a:p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</a:t>
            </a:r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适应症：避孕失败如避孕套滑脱、</a:t>
            </a:r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IUD</a:t>
            </a:r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移位等</a:t>
            </a:r>
            <a:endParaRPr lang="zh-CN" altLang="en-US" sz="2800" b="1" noProof="1">
              <a:solidFill>
                <a:srgbClr val="FF0000"/>
              </a:solidFill>
            </a:endParaRPr>
          </a:p>
          <a:p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禁忌症：已确定早孕者</a:t>
            </a:r>
            <a:endParaRPr lang="zh-CN" altLang="en-US" sz="2800" b="1" noProof="1">
              <a:solidFill>
                <a:srgbClr val="FF0000"/>
              </a:solidFill>
            </a:endParaRPr>
          </a:p>
          <a:p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3.</a:t>
            </a:r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方法</a:t>
            </a:r>
            <a:r>
              <a:rPr lang="zh-CN" altLang="en-US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①宫内节育器：无保护性生活</a:t>
            </a:r>
            <a:r>
              <a:rPr lang="en-US" altLang="zh-CN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5</a:t>
            </a:r>
            <a:r>
              <a:rPr lang="zh-CN" altLang="en-US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日内。</a:t>
            </a:r>
            <a:endParaRPr lang="zh-CN" altLang="en-US" sz="2800" b="1" noProof="1">
              <a:solidFill>
                <a:srgbClr val="FF0000"/>
              </a:solidFill>
              <a:latin typeface="Calibri" panose="020F0502020204030204" charset="0"/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②紧急避孕药：雌孕激素复方制剂如复方左炔诺孕酮片，在无保护性生活</a:t>
            </a:r>
            <a:r>
              <a:rPr lang="en-US" altLang="zh-CN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日内服药；单孕激素制剂在无保护性生活</a:t>
            </a:r>
            <a:r>
              <a:rPr lang="en-US" altLang="zh-CN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日内；抗孕激素制剂如米非司酮在无保护性生活后</a:t>
            </a:r>
            <a:r>
              <a:rPr lang="en-US" altLang="zh-CN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120</a:t>
            </a:r>
            <a:r>
              <a:rPr lang="zh-CN" altLang="en-US" sz="2800" b="1" noProof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小时内。</a:t>
            </a:r>
            <a:endParaRPr lang="zh-CN" altLang="en-US" sz="2800" b="1" noProof="1">
              <a:solidFill>
                <a:srgbClr val="FF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3979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其他避孕方法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2575" y="1170305"/>
            <a:ext cx="9309735" cy="47796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noAutofit/>
          </a:bodyPr>
          <a:p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（二）外用避孕</a:t>
            </a:r>
            <a:endParaRPr lang="zh-CN" altLang="en-US" sz="2800" b="1" noProof="1">
              <a:solidFill>
                <a:srgbClr val="FF0000"/>
              </a:solidFill>
            </a:endParaRPr>
          </a:p>
          <a:p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</a:t>
            </a:r>
            <a:r>
              <a:rPr lang="en-US" altLang="zh-CN" sz="2800" b="1" noProof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 </a:t>
            </a:r>
            <a:r>
              <a:rPr lang="zh-CN" altLang="en-US" sz="2800" b="1" noProof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阴茎套（避孕套）</a:t>
            </a:r>
            <a:r>
              <a:rPr lang="zh-CN" altLang="en-US" sz="28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en-US" sz="24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男用避孕工具，正确</a:t>
            </a:r>
            <a:endParaRPr lang="zh-CN" altLang="en-US" sz="2400" b="1" noProof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使用避孕套避孕有效率</a:t>
            </a:r>
            <a:r>
              <a:rPr lang="en-US" altLang="zh-CN" sz="24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93-95%</a:t>
            </a:r>
            <a:r>
              <a:rPr lang="zh-CN" altLang="en-US" sz="24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。尚有</a:t>
            </a:r>
            <a:r>
              <a:rPr lang="zh-CN" altLang="en-US" sz="2400" b="1" noProof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防止性传播疾病</a:t>
            </a:r>
            <a:r>
              <a:rPr lang="zh-CN" altLang="en-US" sz="24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的作用，应用广泛。</a:t>
            </a:r>
            <a:endParaRPr lang="zh-CN" altLang="en-US" sz="2400" b="1" noProof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  <a:buSzTx/>
              <a:buNone/>
            </a:pPr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阴道套</a:t>
            </a:r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24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女用避孕套。是乳胶制作的15-17cm的宽松、柔软带状物。即可避孕，又可以预防性病和艾滋病。</a:t>
            </a:r>
            <a:endParaRPr lang="zh-CN" altLang="en-US" sz="2400" b="1" noProof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（三）自然避孕法</a:t>
            </a:r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24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排卵前后4-5日为易受孕期，其余时间为安全期。</a:t>
            </a:r>
            <a:endParaRPr lang="zh-CN" altLang="en-US" sz="2400" b="1" noProof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（四）</a:t>
            </a:r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其他避孕法 </a:t>
            </a:r>
            <a:r>
              <a:rPr lang="en-US" altLang="zh-CN" sz="24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</a:t>
            </a:r>
            <a:r>
              <a:rPr lang="zh-CN" altLang="en-US" sz="2400" b="1" noProof="1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黄体生成激素释放激素类似物；免疫避孕法等</a:t>
            </a:r>
            <a:endParaRPr lang="zh-CN" altLang="en-US" sz="2400" b="1" noProof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3979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其他避孕方法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86255" y="1171575"/>
            <a:ext cx="8801100" cy="5274310"/>
            <a:chOff x="675" y="438"/>
            <a:chExt cx="13860" cy="9206"/>
          </a:xfrm>
        </p:grpSpPr>
        <p:pic>
          <p:nvPicPr>
            <p:cNvPr id="78849" name="Picture 9" descr="C:\Users\pmph\Desktop\图片3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8" y="5400"/>
              <a:ext cx="4245" cy="42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3188" name="AutoShape 1032">
              <a:hlinkClick r:id="" action="ppaction://hlinkshowjump?jump=lastslideviewed"/>
            </p:cNvPr>
            <p:cNvSpPr/>
            <p:nvPr/>
          </p:nvSpPr>
          <p:spPr>
            <a:xfrm>
              <a:off x="675" y="3488"/>
              <a:ext cx="3575" cy="1800"/>
            </a:xfrm>
            <a:prstGeom prst="wedgeRoundRectCallout">
              <a:avLst>
                <a:gd name="adj1" fmla="val 45384"/>
                <a:gd name="adj2" fmla="val 103750"/>
                <a:gd name="adj3" fmla="val 16667"/>
              </a:avLst>
            </a:prstGeom>
            <a:solidFill>
              <a:srgbClr val="FFFF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400" dirty="0">
                  <a:solidFill>
                    <a:schemeClr val="tx2"/>
                  </a:solidFill>
                  <a:latin typeface="Times New Roman" panose="02020603050405020304" pitchFamily="18" charset="0"/>
                  <a:ea typeface="华文细黑" panose="02010600040101010101" charset="-122"/>
                </a:rPr>
                <a:t>选择合适型号，用前排去</a:t>
              </a:r>
              <a:endPara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华文细黑" panose="02010600040101010101" charset="-122"/>
              </a:endParaRPr>
            </a:p>
            <a:p>
              <a:r>
                <a:rPr lang="zh-CN" altLang="en-US" sz="2400" dirty="0">
                  <a:solidFill>
                    <a:schemeClr val="tx2"/>
                  </a:solidFill>
                  <a:latin typeface="Times New Roman" panose="02020603050405020304" pitchFamily="18" charset="0"/>
                  <a:ea typeface="华文细黑" panose="02010600040101010101" charset="-122"/>
                </a:rPr>
                <a:t>小囊内空气</a:t>
              </a:r>
              <a:endPara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  <p:pic>
          <p:nvPicPr>
            <p:cNvPr id="78851" name="Picture 1034" descr="C:\Documents and Settings\liweiad\桌面\3 拷贝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35" y="5408"/>
              <a:ext cx="4215" cy="42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3190" name="AutoShape 1035">
              <a:hlinkClick r:id="" action="ppaction://hlinkshowjump?jump=lastslideviewed"/>
            </p:cNvPr>
            <p:cNvSpPr/>
            <p:nvPr/>
          </p:nvSpPr>
          <p:spPr>
            <a:xfrm>
              <a:off x="9555" y="3488"/>
              <a:ext cx="4980" cy="2100"/>
            </a:xfrm>
            <a:prstGeom prst="wedgeRoundRectCallout">
              <a:avLst>
                <a:gd name="adj1" fmla="val -45222"/>
                <a:gd name="adj2" fmla="val 111806"/>
                <a:gd name="adj3" fmla="val 16667"/>
              </a:avLst>
            </a:prstGeom>
            <a:solidFill>
              <a:srgbClr val="FFCC99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800" dirty="0">
                  <a:latin typeface="Tahoma" panose="020B060403050404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2400" dirty="0">
                  <a:solidFill>
                    <a:schemeClr val="tx2"/>
                  </a:solidFill>
                  <a:latin typeface="Times New Roman" panose="02020603050405020304" pitchFamily="18" charset="0"/>
                  <a:ea typeface="华文细黑" panose="02010600040101010101" charset="-122"/>
                </a:rPr>
                <a:t>阴茎软缩前、捏住套口取出。如有破损，紧急避孕</a:t>
              </a:r>
              <a:endPara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  <p:sp>
          <p:nvSpPr>
            <p:cNvPr id="78853" name="AutoShape 1037"/>
            <p:cNvSpPr/>
            <p:nvPr/>
          </p:nvSpPr>
          <p:spPr>
            <a:xfrm>
              <a:off x="4613" y="1913"/>
              <a:ext cx="4800" cy="2880"/>
            </a:xfrm>
            <a:prstGeom prst="star16">
              <a:avLst>
                <a:gd name="adj" fmla="val 37500"/>
              </a:avLst>
            </a:prstGeom>
            <a:solidFill>
              <a:srgbClr val="00FF00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r>
                <a:rPr lang="zh-CN" altLang="en-US" sz="2400" dirty="0">
                  <a:solidFill>
                    <a:schemeClr val="tx2"/>
                  </a:solidFill>
                  <a:latin typeface="Times New Roman" panose="02020603050405020304" pitchFamily="18" charset="0"/>
                  <a:ea typeface="华文细黑" panose="02010600040101010101" charset="-122"/>
                </a:rPr>
                <a:t>防止</a:t>
              </a:r>
              <a:endPara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华文细黑" panose="02010600040101010101" charset="-122"/>
              </a:endParaRPr>
            </a:p>
            <a:p>
              <a:r>
                <a:rPr lang="zh-CN" altLang="en-US" sz="2400" dirty="0">
                  <a:solidFill>
                    <a:schemeClr val="tx2"/>
                  </a:solidFill>
                  <a:latin typeface="Times New Roman" panose="02020603050405020304" pitchFamily="18" charset="0"/>
                  <a:ea typeface="华文细黑" panose="02010600040101010101" charset="-122"/>
                </a:rPr>
                <a:t>性传播疾病</a:t>
              </a:r>
              <a:endPara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  <p:pic>
          <p:nvPicPr>
            <p:cNvPr id="78854" name="图片 126989" descr="untitled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50" y="438"/>
              <a:ext cx="1605" cy="12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8855" name="AutoShape 1037"/>
            <p:cNvSpPr/>
            <p:nvPr/>
          </p:nvSpPr>
          <p:spPr>
            <a:xfrm>
              <a:off x="8835" y="438"/>
              <a:ext cx="4800" cy="2880"/>
            </a:xfrm>
            <a:prstGeom prst="star16">
              <a:avLst>
                <a:gd name="adj" fmla="val 37500"/>
              </a:avLst>
            </a:prstGeom>
            <a:solidFill>
              <a:srgbClr val="00FF00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r>
                <a:rPr lang="zh-CN" altLang="zh-CN" sz="2400">
                  <a:solidFill>
                    <a:schemeClr val="tx2"/>
                  </a:solidFill>
                  <a:latin typeface="Times New Roman" panose="02020603050405020304" pitchFamily="18" charset="0"/>
                  <a:ea typeface="华文细黑" panose="02010600040101010101" charset="-122"/>
                </a:rPr>
                <a:t>不可重复使用</a:t>
              </a:r>
              <a:endParaRPr lang="zh-CN" altLang="zh-CN" sz="2400">
                <a:solidFill>
                  <a:schemeClr val="tx2"/>
                </a:solidFill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3968115" y="1179830"/>
            <a:ext cx="4831715" cy="1005205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4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常用避孕方法和护理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3968115" y="4775835"/>
            <a:ext cx="4831715" cy="871855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避孕失败后的补救措施及护理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8"/>
            </p:custDataLst>
          </p:nvPr>
        </p:nvGrpSpPr>
        <p:grpSpPr>
          <a:xfrm>
            <a:off x="3968115" y="2889250"/>
            <a:ext cx="4832350" cy="102743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任务二</a:t>
              </a:r>
              <a:r>
                <a:rPr lang="en-US" altLang="zh-CN" sz="1800" dirty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  </a:t>
              </a:r>
              <a:endParaRPr lang="en-US" altLang="zh-CN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0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女性绝育方法及护理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5930" y="2114550"/>
            <a:ext cx="860679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女性绝育</a:t>
            </a:r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方法及护理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0898" name="矩形 148490"/>
          <p:cNvSpPr/>
          <p:nvPr>
            <p:custDataLst>
              <p:tags r:id="rId2"/>
            </p:custDataLst>
          </p:nvPr>
        </p:nvSpPr>
        <p:spPr>
          <a:xfrm>
            <a:off x="878205" y="2292985"/>
            <a:ext cx="10458450" cy="267716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女性绝育的主要方法是输卵管绝育术，通过切断、结扎、电凝输卵管或用药物粘堵输卵管管腔，使精子和卵子不能相遇而达到永久不孕的目的。方法有经腹输卵管结扎术、经腹腔镜输卵管绝育术等。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2487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经腹输卵管结扎术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923" name="矩形 180231"/>
          <p:cNvSpPr/>
          <p:nvPr/>
        </p:nvSpPr>
        <p:spPr>
          <a:xfrm>
            <a:off x="1230630" y="1123315"/>
            <a:ext cx="9770110" cy="514667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一、经腹输卵管绝育术</a:t>
            </a:r>
            <a:endParaRPr lang="zh-CN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适应症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夫妇双方自愿接受绝育手术者；有严重心脏病、精神疾病等疾病不宜生育者；遗传性疾病不适宜生育者。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禁忌症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急性生殖道或盆腔感染者；24小时内两次间隔4小时内体温超过37.5度者；全身状况不能耐受手术者；严重的神经官能症；各种疾病的急性期。 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护理要点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）手术时间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月经干净后3-4日；人流或分娩后48小时内；剖宫产同时；哺乳期或闭经者需排除早孕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）术前准备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心理护理、完善术前检查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）术后护理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术后待麻醉清醒后即可下床活动；术后观察生命体征、腹痛等；腹部伤口护理；及早排尿；术后休息3-4周，禁性生活2周。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0577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经腹腔镜输卵管结扎术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947" name="矩形 180231"/>
          <p:cNvSpPr/>
          <p:nvPr/>
        </p:nvSpPr>
        <p:spPr>
          <a:xfrm>
            <a:off x="1692910" y="1729105"/>
            <a:ext cx="8450580" cy="402526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一、经腹腔镜输卵管绝育术</a:t>
            </a:r>
            <a:endParaRPr lang="zh-CN" altLang="zh-CN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适应症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同经腹输卵管绝育术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禁忌症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腹腔粘连、心肺功能不全、膈疝等，其余同经腹输卵管绝育术。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术后护理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术后严密观察受术者有无发热、腹痛、内出血、内脏受损等症状。术后静卧</a:t>
            </a: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4-6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小时可以下床。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8300" y="2114550"/>
            <a:ext cx="8617585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避孕失败补救措施</a:t>
            </a:r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及护理</a:t>
            </a:r>
            <a:endParaRPr lang="zh-CN" altLang="en-US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635" y="1361440"/>
            <a:ext cx="8687435" cy="4632909"/>
            <a:chOff x="660" y="2463"/>
            <a:chExt cx="12953" cy="6286"/>
          </a:xfrm>
        </p:grpSpPr>
        <p:sp>
          <p:nvSpPr>
            <p:cNvPr id="91137" name="Text Box 6"/>
            <p:cNvSpPr txBox="1"/>
            <p:nvPr/>
          </p:nvSpPr>
          <p:spPr>
            <a:xfrm>
              <a:off x="660" y="5583"/>
              <a:ext cx="2160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华文细黑" panose="02010600040101010101" charset="-122"/>
                </a:rPr>
                <a:t>终止妊娠</a:t>
              </a:r>
              <a:endParaRPr lang="en-US" altLang="zh-CN" sz="2400"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  <p:sp>
          <p:nvSpPr>
            <p:cNvPr id="91138" name="Text Box 7"/>
            <p:cNvSpPr txBox="1"/>
            <p:nvPr/>
          </p:nvSpPr>
          <p:spPr>
            <a:xfrm>
              <a:off x="3300" y="3543"/>
              <a:ext cx="2160" cy="11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华文细黑" panose="02010600040101010101" charset="-122"/>
                </a:rPr>
                <a:t>早期妊娠终止</a:t>
              </a:r>
              <a:endParaRPr lang="zh-CN" altLang="en-US" sz="2400" dirty="0"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  <p:sp>
          <p:nvSpPr>
            <p:cNvPr id="91139" name="Text Box 8"/>
            <p:cNvSpPr txBox="1"/>
            <p:nvPr/>
          </p:nvSpPr>
          <p:spPr>
            <a:xfrm>
              <a:off x="3300" y="5583"/>
              <a:ext cx="2160" cy="11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华文细黑" panose="02010600040101010101" charset="-122"/>
                </a:rPr>
                <a:t>中期妊娠终止</a:t>
              </a:r>
              <a:endParaRPr lang="zh-CN" altLang="en-US" sz="2400" dirty="0"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  <p:sp>
          <p:nvSpPr>
            <p:cNvPr id="91140" name="Text Box 9"/>
            <p:cNvSpPr txBox="1"/>
            <p:nvPr/>
          </p:nvSpPr>
          <p:spPr>
            <a:xfrm>
              <a:off x="3300" y="7623"/>
              <a:ext cx="2160" cy="11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华文细黑" panose="02010600040101010101" charset="-122"/>
                </a:rPr>
                <a:t>晚期妊娠终止</a:t>
              </a:r>
              <a:endParaRPr lang="zh-CN" altLang="en-US" sz="2400" dirty="0"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  <p:sp>
          <p:nvSpPr>
            <p:cNvPr id="91141" name="Text Box 10"/>
            <p:cNvSpPr txBox="1"/>
            <p:nvPr/>
          </p:nvSpPr>
          <p:spPr>
            <a:xfrm>
              <a:off x="6300" y="4983"/>
              <a:ext cx="2880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华文细黑" panose="02010600040101010101" charset="-122"/>
                </a:rPr>
                <a:t>手术流产</a:t>
              </a:r>
              <a:endParaRPr lang="en-US" altLang="zh-CN" sz="2400"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  <p:sp>
          <p:nvSpPr>
            <p:cNvPr id="91142" name="Text Box 11"/>
            <p:cNvSpPr txBox="1"/>
            <p:nvPr/>
          </p:nvSpPr>
          <p:spPr>
            <a:xfrm>
              <a:off x="6180" y="2463"/>
              <a:ext cx="6360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华文细黑" panose="02010600040101010101" charset="-122"/>
                </a:rPr>
                <a:t>药物流产（妊娠7周内）</a:t>
              </a:r>
              <a:endParaRPr lang="zh-CN" altLang="en-US" sz="2400" dirty="0">
                <a:latin typeface="Times New Roman" panose="02020603050405020304" pitchFamily="18" charset="0"/>
                <a:ea typeface="华文细黑" panose="02010600040101010101" charset="-122"/>
              </a:endParaRPr>
            </a:p>
          </p:txBody>
        </p:sp>
        <p:sp>
          <p:nvSpPr>
            <p:cNvPr id="91143" name="Text Box 12"/>
            <p:cNvSpPr txBox="1"/>
            <p:nvPr/>
          </p:nvSpPr>
          <p:spPr>
            <a:xfrm>
              <a:off x="9540" y="3543"/>
              <a:ext cx="3898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华文细黑" panose="02010600040101010101" charset="-122"/>
                </a:rPr>
                <a:t>负压吸引术（妊娠10周内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1144" name="Text Box 13"/>
            <p:cNvSpPr txBox="1"/>
            <p:nvPr/>
          </p:nvSpPr>
          <p:spPr>
            <a:xfrm>
              <a:off x="9203" y="6303"/>
              <a:ext cx="4410" cy="12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75000"/>
                </a:lnSpc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钳刮术</a:t>
              </a:r>
              <a:endParaRPr lang="zh-CN" altLang="en-US" sz="2400" dirty="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（妊娠1</a:t>
              </a:r>
              <a:r>
                <a:rPr lang="en-US" altLang="zh-CN" sz="2400">
                  <a:latin typeface="华文细黑" panose="02010600040101010101" charset="-122"/>
                  <a:ea typeface="华文细黑" panose="02010600040101010101" charset="-122"/>
                </a:rPr>
                <a:t>0</a:t>
              </a:r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～14周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1145" name="AutoShape 14"/>
            <p:cNvSpPr/>
            <p:nvPr/>
          </p:nvSpPr>
          <p:spPr>
            <a:xfrm>
              <a:off x="2940" y="4263"/>
              <a:ext cx="360" cy="4320"/>
            </a:xfrm>
            <a:prstGeom prst="leftBrace">
              <a:avLst>
                <a:gd name="adj1" fmla="val 100000"/>
                <a:gd name="adj2" fmla="val 48958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1146" name="AutoShape 15"/>
            <p:cNvSpPr/>
            <p:nvPr/>
          </p:nvSpPr>
          <p:spPr>
            <a:xfrm>
              <a:off x="5580" y="2703"/>
              <a:ext cx="720" cy="2760"/>
            </a:xfrm>
            <a:prstGeom prst="leftBrace">
              <a:avLst>
                <a:gd name="adj1" fmla="val 31820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1147" name="AutoShape 16"/>
            <p:cNvSpPr/>
            <p:nvPr/>
          </p:nvSpPr>
          <p:spPr>
            <a:xfrm>
              <a:off x="8820" y="4023"/>
              <a:ext cx="720" cy="2760"/>
            </a:xfrm>
            <a:prstGeom prst="leftBrace">
              <a:avLst>
                <a:gd name="adj1" fmla="val 31820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386347" y="98019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药物流产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2165" name="矩形 154635"/>
          <p:cNvSpPr/>
          <p:nvPr/>
        </p:nvSpPr>
        <p:spPr>
          <a:xfrm>
            <a:off x="1318260" y="1196975"/>
            <a:ext cx="3545840" cy="7391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（一）药物流产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2166" name="矩形 154636"/>
          <p:cNvSpPr/>
          <p:nvPr/>
        </p:nvSpPr>
        <p:spPr>
          <a:xfrm>
            <a:off x="1250315" y="1806575"/>
            <a:ext cx="9692005" cy="23647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不需宫内操作，痛苦小、副反应轻，尤其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适用于手术流产的高危对象，如瘢痕子宫、多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次手术流产等。流产成功率达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95%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7486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386347" y="98019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药物流产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3425" name="Rectangle 2"/>
          <p:cNvSpPr>
            <a:spLocks noGrp="1"/>
          </p:cNvSpPr>
          <p:nvPr>
            <p:ph type="ctrTitle"/>
          </p:nvPr>
        </p:nvSpPr>
        <p:spPr>
          <a:xfrm>
            <a:off x="1464310" y="1167765"/>
            <a:ext cx="2541270" cy="358140"/>
          </a:xfrm>
          <a:solidFill>
            <a:srgbClr val="FFFF00"/>
          </a:solidFill>
        </p:spPr>
        <p:txBody>
          <a:bodyPr vert="horz" wrap="square" lIns="91440" tIns="45720" rIns="91440" bIns="45720" anchor="ctr" anchorCtr="0">
            <a:normAutofit fontScale="90000"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【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适应证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】</a:t>
            </a:r>
            <a:endParaRPr kumimoji="0" lang="en-US" altLang="zh-CN" sz="2800" b="1" i="0" u="none" strike="noStrike" kern="1200" cap="none" spc="0" normalizeH="0" baseline="0" noProof="1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j-cs"/>
            </a:endParaRPr>
          </a:p>
        </p:txBody>
      </p:sp>
      <p:sp>
        <p:nvSpPr>
          <p:cNvPr id="103426" name="Rectangle 3"/>
          <p:cNvSpPr>
            <a:spLocks noGrp="1"/>
          </p:cNvSpPr>
          <p:nvPr>
            <p:ph type="subTitle" idx="1"/>
          </p:nvPr>
        </p:nvSpPr>
        <p:spPr>
          <a:xfrm>
            <a:off x="1482090" y="1680210"/>
            <a:ext cx="9189720" cy="975995"/>
          </a:xfrm>
        </p:spPr>
        <p:txBody>
          <a:bodyPr vert="horz" wrap="square" lIns="91440" tIns="45720" rIns="91440" bIns="45720" anchor="t" anchorCtr="0">
            <a:noAutofit/>
          </a:bodyPr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．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妊娠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7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周以内，已确诊为宫内妊娠，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本人自愿。</a:t>
            </a:r>
            <a:endParaRPr kumimoji="0" lang="zh-CN" altLang="en-US" sz="2400" b="0" i="0" u="none" strike="noStrike" kern="1200" cap="none" spc="0" normalizeH="0" baseline="0" noProof="1" dirty="0">
              <a:solidFill>
                <a:schemeClr val="tx1"/>
              </a:solidFill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．手术流产的高危对象，如宫颈坚韧或发育不良，生殖道畸形及严重骨盆畸形等。</a:t>
            </a:r>
            <a:endParaRPr kumimoji="0" lang="zh-CN" altLang="en-US" sz="2400" b="0" i="0" u="none" strike="noStrike" kern="1200" cap="none" spc="0" normalizeH="0" baseline="0" noProof="1" dirty="0">
              <a:solidFill>
                <a:schemeClr val="tx1"/>
              </a:solidFill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3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．多次人工流产史，对手术流产有疑虑和恐惧心理者。</a:t>
            </a:r>
            <a:endParaRPr kumimoji="0" lang="zh-CN" altLang="en-US" sz="2400" b="0" i="0" u="none" strike="noStrike" kern="1200" cap="none" spc="0" normalizeH="0" baseline="0" noProof="1" dirty="0">
              <a:solidFill>
                <a:schemeClr val="tx1"/>
              </a:solidFill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</p:txBody>
      </p:sp>
      <p:sp>
        <p:nvSpPr>
          <p:cNvPr id="93187" name="Text Box 4"/>
          <p:cNvSpPr txBox="1"/>
          <p:nvPr/>
        </p:nvSpPr>
        <p:spPr>
          <a:xfrm>
            <a:off x="1482090" y="4208145"/>
            <a:ext cx="8858885" cy="1922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．使用米非司酮禁忌证  肝、肾、肾上腺及其他内分泌疾病患者。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2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．使用前列腺素禁忌证  心血管系统疾病、癫痫、青光眼、高血压、哮喘、胃肠功能紊乱等。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>
                <a:latin typeface="华文细黑" panose="02010600040101010101" charset="-122"/>
                <a:ea typeface="华文细黑" panose="02010600040101010101" charset="-122"/>
              </a:rPr>
              <a:t>3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．过敏体质、带器妊娠、疑为异位妊娠者。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93188" name="矩形 149508"/>
          <p:cNvSpPr/>
          <p:nvPr/>
        </p:nvSpPr>
        <p:spPr>
          <a:xfrm>
            <a:off x="1819275" y="3457575"/>
            <a:ext cx="2265045" cy="57277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999999"/>
            </a:prstShdw>
          </a:effectLst>
        </p:spPr>
        <p:txBody>
          <a:bodyPr wrap="square" anchor="t" anchorCtr="0">
            <a:noAutofit/>
          </a:bodyPr>
          <a:p>
            <a:pPr algn="ctr"/>
            <a:r>
              <a:rPr lang="en-US" altLang="zh-CN" sz="28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【</a:t>
            </a:r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禁忌证</a:t>
            </a:r>
            <a:r>
              <a:rPr lang="en-US" altLang="zh-CN" sz="28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】</a:t>
            </a:r>
            <a:endParaRPr lang="en-US" altLang="zh-CN" sz="2800" b="1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386347" y="98019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药物流产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449" name="Rectangle 2"/>
          <p:cNvSpPr>
            <a:spLocks noGrp="1"/>
          </p:cNvSpPr>
          <p:nvPr>
            <p:ph type="ctrTitle"/>
          </p:nvPr>
        </p:nvSpPr>
        <p:spPr>
          <a:xfrm>
            <a:off x="3484245" y="1140460"/>
            <a:ext cx="2490788" cy="661988"/>
          </a:xfrm>
          <a:solidFill>
            <a:srgbClr val="FFFF00"/>
          </a:solidFill>
        </p:spPr>
        <p:txBody>
          <a:bodyPr vert="horz" wrap="square" lIns="91440" tIns="45720" rIns="91440" bIns="45720"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【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服药方法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】</a:t>
            </a:r>
            <a:endParaRPr kumimoji="0" lang="en-US" altLang="zh-CN" sz="2800" b="1" i="0" u="none" strike="noStrike" kern="1200" cap="none" spc="0" normalizeH="0" baseline="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j-cs"/>
            </a:endParaRPr>
          </a:p>
        </p:txBody>
      </p:sp>
      <p:sp>
        <p:nvSpPr>
          <p:cNvPr id="94210" name="Rectangle 3"/>
          <p:cNvSpPr>
            <a:spLocks noGrp="1"/>
          </p:cNvSpPr>
          <p:nvPr>
            <p:ph type="body" idx="4294967295"/>
          </p:nvPr>
        </p:nvSpPr>
        <p:spPr>
          <a:xfrm>
            <a:off x="2333308" y="2291398"/>
            <a:ext cx="7524750" cy="4154487"/>
          </a:xfrm>
        </p:spPr>
        <p:txBody>
          <a:bodyPr vert="horz" wrap="square" lIns="91440" tIns="45720" rIns="91440" bIns="45720" anchor="t" anchorCtr="0"/>
          <a:p>
            <a:pPr>
              <a:lnSpc>
                <a:spcPct val="110000"/>
              </a:lnSpc>
              <a:buNone/>
            </a:pPr>
            <a:r>
              <a:rPr lang="zh-CN" altLang="en-US" sz="2400" dirty="0">
                <a:latin typeface="华文细黑" panose="02010600040101010101" charset="-122"/>
              </a:rPr>
              <a:t>各医院服药具体时间不同  </a:t>
            </a:r>
            <a:endParaRPr lang="zh-CN" altLang="en-US" sz="2400" dirty="0">
              <a:latin typeface="华文细黑" panose="0201060004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400" dirty="0">
                <a:solidFill>
                  <a:schemeClr val="hlink"/>
                </a:solidFill>
                <a:latin typeface="华文细黑" panose="02010600040101010101" charset="-122"/>
              </a:rPr>
              <a:t>一次流产药量：  米非司酮</a:t>
            </a:r>
            <a:r>
              <a:rPr lang="en-US" altLang="zh-CN" sz="2400">
                <a:solidFill>
                  <a:schemeClr val="hlink"/>
                </a:solidFill>
                <a:latin typeface="华文细黑" panose="02010600040101010101" charset="-122"/>
              </a:rPr>
              <a:t>25mg×6</a:t>
            </a:r>
            <a:r>
              <a:rPr lang="en-US" altLang="zh-CN" sz="2400" baseline="30000">
                <a:solidFill>
                  <a:schemeClr val="hlink"/>
                </a:solidFill>
                <a:latin typeface="华文细黑" panose="02010600040101010101" charset="-122"/>
              </a:rPr>
              <a:t>#</a:t>
            </a:r>
            <a:endParaRPr lang="en-US" altLang="zh-CN" sz="2400">
              <a:solidFill>
                <a:schemeClr val="hlink"/>
              </a:solidFill>
              <a:latin typeface="华文细黑" panose="0201060004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400">
                <a:solidFill>
                  <a:schemeClr val="hlink"/>
                </a:solidFill>
                <a:latin typeface="华文细黑" panose="02010600040101010101" charset="-122"/>
              </a:rPr>
              <a:t>                </a:t>
            </a:r>
            <a:r>
              <a:rPr lang="zh-CN" altLang="en-US" sz="2400" dirty="0">
                <a:solidFill>
                  <a:schemeClr val="hlink"/>
                </a:solidFill>
                <a:latin typeface="华文细黑" panose="02010600040101010101" charset="-122"/>
              </a:rPr>
              <a:t>米索前列醇：</a:t>
            </a:r>
            <a:r>
              <a:rPr lang="en-US" altLang="zh-CN" sz="2400">
                <a:solidFill>
                  <a:schemeClr val="hlink"/>
                </a:solidFill>
                <a:latin typeface="华文细黑" panose="02010600040101010101" charset="-122"/>
              </a:rPr>
              <a:t>0.6mg×3</a:t>
            </a:r>
            <a:r>
              <a:rPr lang="en-US" altLang="zh-CN" sz="2400" baseline="30000">
                <a:solidFill>
                  <a:schemeClr val="hlink"/>
                </a:solidFill>
                <a:latin typeface="华文细黑" panose="02010600040101010101" charset="-122"/>
              </a:rPr>
              <a:t>#</a:t>
            </a:r>
            <a:endParaRPr lang="en-US" altLang="zh-CN" sz="2400">
              <a:solidFill>
                <a:schemeClr val="hlink"/>
              </a:solidFill>
              <a:latin typeface="华文细黑" panose="0201060004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400" dirty="0">
                <a:solidFill>
                  <a:srgbClr val="0000CC"/>
                </a:solidFill>
                <a:latin typeface="华文细黑" panose="02010600040101010101" charset="-122"/>
              </a:rPr>
              <a:t>第一日</a:t>
            </a:r>
            <a:r>
              <a:rPr lang="zh-CN" altLang="en-US" sz="2400" dirty="0">
                <a:latin typeface="华文细黑" panose="02010600040101010101" charset="-122"/>
              </a:rPr>
              <a:t> 早上</a:t>
            </a:r>
            <a:r>
              <a:rPr lang="en-US" altLang="zh-CN" sz="2400">
                <a:latin typeface="华文细黑" panose="02010600040101010101" charset="-122"/>
              </a:rPr>
              <a:t>10</a:t>
            </a:r>
            <a:r>
              <a:rPr lang="zh-CN" altLang="en-US" sz="2400" dirty="0">
                <a:latin typeface="华文细黑" panose="02010600040101010101" charset="-122"/>
              </a:rPr>
              <a:t>时服</a:t>
            </a:r>
            <a:r>
              <a:rPr lang="en-US" altLang="zh-CN" sz="2400">
                <a:latin typeface="华文细黑" panose="02010600040101010101" charset="-122"/>
              </a:rPr>
              <a:t>2</a:t>
            </a:r>
            <a:r>
              <a:rPr lang="zh-CN" altLang="en-US" sz="2400" dirty="0">
                <a:latin typeface="华文细黑" panose="02010600040101010101" charset="-122"/>
              </a:rPr>
              <a:t>片  晚上</a:t>
            </a:r>
            <a:r>
              <a:rPr lang="en-US" altLang="zh-CN" sz="2400">
                <a:latin typeface="华文细黑" panose="02010600040101010101" charset="-122"/>
              </a:rPr>
              <a:t>10</a:t>
            </a:r>
            <a:r>
              <a:rPr lang="zh-CN" altLang="en-US" sz="2400" dirty="0">
                <a:latin typeface="华文细黑" panose="02010600040101010101" charset="-122"/>
              </a:rPr>
              <a:t>时服</a:t>
            </a:r>
            <a:r>
              <a:rPr lang="en-US" altLang="zh-CN" sz="2400">
                <a:latin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</a:rPr>
              <a:t>片</a:t>
            </a:r>
            <a:endParaRPr lang="zh-CN" altLang="en-US" sz="2400" dirty="0">
              <a:latin typeface="华文细黑" panose="0201060004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400" dirty="0">
                <a:solidFill>
                  <a:srgbClr val="0000CC"/>
                </a:solidFill>
                <a:latin typeface="华文细黑" panose="02010600040101010101" charset="-122"/>
              </a:rPr>
              <a:t>第二日</a:t>
            </a:r>
            <a:r>
              <a:rPr lang="zh-CN" altLang="en-US" sz="2400" dirty="0">
                <a:latin typeface="华文细黑" panose="02010600040101010101" charset="-122"/>
              </a:rPr>
              <a:t> 早上</a:t>
            </a:r>
            <a:r>
              <a:rPr lang="en-US" altLang="zh-CN" sz="2400">
                <a:latin typeface="华文细黑" panose="02010600040101010101" charset="-122"/>
              </a:rPr>
              <a:t>10</a:t>
            </a:r>
            <a:r>
              <a:rPr lang="zh-CN" altLang="en-US" sz="2400" dirty="0">
                <a:latin typeface="华文细黑" panose="02010600040101010101" charset="-122"/>
              </a:rPr>
              <a:t>时服</a:t>
            </a:r>
            <a:r>
              <a:rPr lang="en-US" altLang="zh-CN" sz="2400">
                <a:latin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</a:rPr>
              <a:t>片  晚上</a:t>
            </a:r>
            <a:r>
              <a:rPr lang="en-US" altLang="zh-CN" sz="2400">
                <a:latin typeface="华文细黑" panose="02010600040101010101" charset="-122"/>
              </a:rPr>
              <a:t>10</a:t>
            </a:r>
            <a:r>
              <a:rPr lang="zh-CN" altLang="en-US" sz="2400" dirty="0">
                <a:latin typeface="华文细黑" panose="02010600040101010101" charset="-122"/>
              </a:rPr>
              <a:t>时服</a:t>
            </a:r>
            <a:r>
              <a:rPr lang="en-US" altLang="zh-CN" sz="2400">
                <a:latin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</a:rPr>
              <a:t>片</a:t>
            </a:r>
            <a:endParaRPr lang="zh-CN" altLang="en-US" sz="2400" dirty="0">
              <a:latin typeface="华文细黑" panose="0201060004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400" dirty="0">
                <a:solidFill>
                  <a:srgbClr val="0000CC"/>
                </a:solidFill>
                <a:latin typeface="华文细黑" panose="02010600040101010101" charset="-122"/>
              </a:rPr>
              <a:t>第三日</a:t>
            </a:r>
            <a:r>
              <a:rPr lang="zh-CN" altLang="en-US" sz="2400" dirty="0">
                <a:latin typeface="华文细黑" panose="02010600040101010101" charset="-122"/>
              </a:rPr>
              <a:t> 早上</a:t>
            </a:r>
            <a:r>
              <a:rPr lang="en-US" altLang="zh-CN" sz="2400">
                <a:latin typeface="华文细黑" panose="02010600040101010101" charset="-122"/>
              </a:rPr>
              <a:t>7</a:t>
            </a:r>
            <a:r>
              <a:rPr lang="zh-CN" altLang="en-US" sz="2400" dirty="0">
                <a:latin typeface="华文细黑" panose="02010600040101010101" charset="-122"/>
              </a:rPr>
              <a:t>时服</a:t>
            </a:r>
            <a:r>
              <a:rPr lang="en-US" altLang="zh-CN" sz="2400">
                <a:latin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</a:rPr>
              <a:t>片   </a:t>
            </a:r>
            <a:r>
              <a:rPr lang="en-US" altLang="zh-CN" sz="2400">
                <a:latin typeface="华文细黑" panose="02010600040101010101" charset="-122"/>
              </a:rPr>
              <a:t>8</a:t>
            </a:r>
            <a:r>
              <a:rPr lang="zh-CN" altLang="en-US" sz="2400" dirty="0">
                <a:latin typeface="华文细黑" panose="02010600040101010101" charset="-122"/>
              </a:rPr>
              <a:t>时来院服米索前列醇观察</a:t>
            </a:r>
            <a:endParaRPr lang="zh-CN" altLang="en-US" sz="2400" dirty="0">
              <a:latin typeface="华文细黑" panose="0201060004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400" dirty="0">
                <a:latin typeface="华文细黑" panose="02010600040101010101" charset="-122"/>
              </a:rPr>
              <a:t>           服药前后</a:t>
            </a:r>
            <a:r>
              <a:rPr lang="en-US" altLang="zh-CN" sz="2400">
                <a:latin typeface="华文细黑" panose="02010600040101010101" charset="-122"/>
              </a:rPr>
              <a:t>2</a:t>
            </a:r>
            <a:r>
              <a:rPr lang="zh-CN" altLang="en-US" sz="2400" dirty="0">
                <a:latin typeface="华文细黑" panose="02010600040101010101" charset="-122"/>
              </a:rPr>
              <a:t>小时内禁食</a:t>
            </a:r>
            <a:endParaRPr lang="zh-CN" altLang="en-US" sz="2400" dirty="0">
              <a:latin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药物流产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5473" name="Rectangle 2"/>
          <p:cNvSpPr>
            <a:spLocks noGrp="1"/>
          </p:cNvSpPr>
          <p:nvPr>
            <p:ph type="ctrTitle"/>
          </p:nvPr>
        </p:nvSpPr>
        <p:spPr>
          <a:xfrm>
            <a:off x="1407160" y="1150620"/>
            <a:ext cx="2255838" cy="712788"/>
          </a:xfrm>
          <a:solidFill>
            <a:srgbClr val="FFFF00"/>
          </a:solidFill>
        </p:spPr>
        <p:txBody>
          <a:bodyPr vert="horz" wrap="square" lIns="91440" tIns="45720" rIns="91440" bIns="45720"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【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副反应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】</a:t>
            </a:r>
            <a:endParaRPr kumimoji="0" lang="en-US" altLang="zh-CN" sz="2800" b="1" i="0" u="none" strike="noStrike" kern="1200" cap="none" spc="0" normalizeH="0" baseline="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j-cs"/>
            </a:endParaRPr>
          </a:p>
        </p:txBody>
      </p:sp>
      <p:sp>
        <p:nvSpPr>
          <p:cNvPr id="95234" name="Rectangle 3"/>
          <p:cNvSpPr>
            <a:spLocks noGrp="1"/>
          </p:cNvSpPr>
          <p:nvPr>
            <p:ph type="body" idx="4294967295"/>
          </p:nvPr>
        </p:nvSpPr>
        <p:spPr>
          <a:xfrm>
            <a:off x="1744345" y="2210435"/>
            <a:ext cx="8340090" cy="2995930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sz="2400" dirty="0">
                <a:latin typeface="华文细黑" panose="02010600040101010101" charset="-122"/>
              </a:rPr>
              <a:t>（</a:t>
            </a:r>
            <a:r>
              <a:rPr lang="en-US" altLang="zh-CN" sz="2400">
                <a:latin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</a:rPr>
              <a:t>）消化道症状：恶心、呕吐、腹泻等。</a:t>
            </a:r>
            <a:endParaRPr lang="zh-CN" altLang="en-US" sz="2400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sz="2400" dirty="0">
                <a:latin typeface="华文细黑" panose="02010600040101010101" charset="-122"/>
              </a:rPr>
              <a:t>（</a:t>
            </a:r>
            <a:r>
              <a:rPr lang="en-US" altLang="zh-CN" sz="2400">
                <a:latin typeface="华文细黑" panose="02010600040101010101" charset="-122"/>
              </a:rPr>
              <a:t>2</a:t>
            </a:r>
            <a:r>
              <a:rPr lang="zh-CN" altLang="en-US" sz="2400" dirty="0">
                <a:latin typeface="华文细黑" panose="02010600040101010101" charset="-122"/>
              </a:rPr>
              <a:t>）下腹疼痛：因米索前列醇刺激子宫收缩所致，少数妇女伴有寒颤、手足发痒、麻木等。</a:t>
            </a:r>
            <a:endParaRPr lang="zh-CN" altLang="en-US" sz="2400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sz="2400" dirty="0">
                <a:latin typeface="华文细黑" panose="02010600040101010101" charset="-122"/>
              </a:rPr>
              <a:t>（</a:t>
            </a:r>
            <a:r>
              <a:rPr lang="en-US" altLang="zh-CN" sz="2400">
                <a:latin typeface="华文细黑" panose="02010600040101010101" charset="-122"/>
              </a:rPr>
              <a:t>3</a:t>
            </a:r>
            <a:r>
              <a:rPr lang="zh-CN" altLang="en-US" sz="2400" dirty="0">
                <a:latin typeface="华文细黑" panose="02010600040101010101" charset="-122"/>
              </a:rPr>
              <a:t>）出血：流产后阴道出血时间一般持续</a:t>
            </a:r>
            <a:r>
              <a:rPr lang="en-US" altLang="zh-CN" sz="2400">
                <a:latin typeface="华文细黑" panose="02010600040101010101" charset="-122"/>
              </a:rPr>
              <a:t>2</a:t>
            </a:r>
            <a:r>
              <a:rPr lang="zh-CN" altLang="en-US" sz="2400" dirty="0">
                <a:latin typeface="华文细黑" panose="02010600040101010101" charset="-122"/>
              </a:rPr>
              <a:t>周左右，有的长达</a:t>
            </a:r>
            <a:r>
              <a:rPr lang="en-US" altLang="zh-CN" sz="2400">
                <a:latin typeface="华文细黑" panose="02010600040101010101" charset="-122"/>
              </a:rPr>
              <a:t>1</a:t>
            </a:r>
            <a:r>
              <a:rPr lang="zh-CN" altLang="en-US" sz="2400" dirty="0">
                <a:latin typeface="华文细黑" panose="02010600040101010101" charset="-122"/>
              </a:rPr>
              <a:t>个月。若因不全流产而导致出血，应及时行清宫术。</a:t>
            </a:r>
            <a:endParaRPr lang="zh-CN" altLang="en-US" sz="2400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sz="2400" dirty="0">
                <a:latin typeface="华文细黑" panose="02010600040101010101" charset="-122"/>
              </a:rPr>
              <a:t>（</a:t>
            </a:r>
            <a:r>
              <a:rPr lang="en-US" altLang="zh-CN" sz="2400">
                <a:latin typeface="华文细黑" panose="02010600040101010101" charset="-122"/>
              </a:rPr>
              <a:t>4</a:t>
            </a:r>
            <a:r>
              <a:rPr lang="zh-CN" altLang="en-US" sz="2400" dirty="0">
                <a:latin typeface="华文细黑" panose="02010600040101010101" charset="-122"/>
              </a:rPr>
              <a:t>）感染：由于出血时间长、卫生条件差、过早性生活等所致。</a:t>
            </a:r>
            <a:endParaRPr lang="zh-CN" altLang="en-US" sz="2400" dirty="0">
              <a:latin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掌握常用避孕方法及其副作用、并发症及其护理要点；避孕失败的补救措施及其护理要点。熟悉常用避孕方法的避孕原理；绝育的护理要点。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能够根据妇女自身状况和需求，帮助其选择合适的避孕方法。能够运用所学知识对实施计划生育措施妇女进行护理及健康教育。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注重妇女心理感受，耐心与妇女沟通交流，提供人文关怀。具有保护妇女隐私的意识，规范个人言行，具备职业道德。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人工流产术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2910" y="1053465"/>
            <a:ext cx="8672830" cy="5392737"/>
            <a:chOff x="795" y="1070"/>
            <a:chExt cx="12585" cy="8492"/>
          </a:xfrm>
        </p:grpSpPr>
        <p:sp>
          <p:nvSpPr>
            <p:cNvPr id="97285" name="矩形 155657"/>
            <p:cNvSpPr/>
            <p:nvPr/>
          </p:nvSpPr>
          <p:spPr>
            <a:xfrm>
              <a:off x="795" y="1070"/>
              <a:ext cx="12585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（二）人工流产术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（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人工流产术是指在妊娠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14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周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以内，采用人工方法终止妊娠的手术）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7286" name="矩形 155658"/>
            <p:cNvSpPr/>
            <p:nvPr/>
          </p:nvSpPr>
          <p:spPr>
            <a:xfrm>
              <a:off x="1078" y="2563"/>
              <a:ext cx="12120" cy="42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1.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适应证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因避孕失败要求终止妊娠者或因各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种疾病不宜继续妊娠者。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禁忌证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①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各种疾病的急性期或严重的全身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性疾患，需待治疗好转后住院手术；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②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生殖器官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急性炎症；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③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手术当日两次体温在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37.5℃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以上。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3.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手术操作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97287" name="矩形 155659"/>
            <p:cNvSpPr/>
            <p:nvPr/>
          </p:nvSpPr>
          <p:spPr>
            <a:xfrm>
              <a:off x="1190" y="6740"/>
              <a:ext cx="461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）负压吸引术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97288" name="图片 155660" descr="人工流产手术操作[(000257)22-14-06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5" y="6080"/>
              <a:ext cx="4257" cy="348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人工流产术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84045" y="1241425"/>
            <a:ext cx="8343318" cy="4900613"/>
            <a:chOff x="1303" y="1440"/>
            <a:chExt cx="12135" cy="7718"/>
          </a:xfrm>
        </p:grpSpPr>
        <p:sp>
          <p:nvSpPr>
            <p:cNvPr id="98310" name="矩形 156687"/>
            <p:cNvSpPr/>
            <p:nvPr/>
          </p:nvSpPr>
          <p:spPr>
            <a:xfrm>
              <a:off x="1303" y="1440"/>
              <a:ext cx="12135" cy="35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</a:t>
              </a:r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）钳刮术：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用器械或药物扩张宫颈，钳取胎儿及胎盘的手术。于术前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12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～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24h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，置导尿管或宫颈扩张棒于宫颈管内。宫颈扩张后，卵圆钳入宫腔夹破胎膜，羊水流尽后夹取胎儿胎盘组织（以免羊水栓塞），最后用刮匙清理宫腔。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pic>
          <p:nvPicPr>
            <p:cNvPr id="98312" name="图片 156691" descr="qgs[(002988)09-21-15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8" y="5288"/>
              <a:ext cx="4935" cy="37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8313" name="图片 156692" descr="qgs[(002643)09-20-47]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70" y="5288"/>
              <a:ext cx="5010" cy="38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人工流产术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9333" name="矩形 157705"/>
          <p:cNvSpPr/>
          <p:nvPr/>
        </p:nvSpPr>
        <p:spPr>
          <a:xfrm>
            <a:off x="1472565" y="1268730"/>
            <a:ext cx="9305290" cy="469201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无痛人工流产术</a:t>
            </a: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为减轻受术者痛苦，近年临床上开展了无痛流产术，即在麻醉下行人工流产术，可有效预防和减少并发症。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依托咪酯静脉注射法是目前最常用的方法。术前禁食，含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20mg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依托咪酯溶液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10ml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秒内静脉推注完毕，药物显效后立即手术。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②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氧化亚氮吸入法，麻醉起效快，作用消失快，操作方便。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③1%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利多卡因宫旁神经阻滞麻醉或宫腔、宫颈表面麻醉法。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人工流产术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25270" y="1590083"/>
            <a:ext cx="9290963" cy="4462737"/>
            <a:chOff x="738" y="2924"/>
            <a:chExt cx="13039" cy="6331"/>
          </a:xfrm>
        </p:grpSpPr>
        <p:sp>
          <p:nvSpPr>
            <p:cNvPr id="100358" name="矩形 158728"/>
            <p:cNvSpPr/>
            <p:nvPr/>
          </p:nvSpPr>
          <p:spPr>
            <a:xfrm>
              <a:off x="738" y="2924"/>
              <a:ext cx="12550" cy="4409"/>
            </a:xfrm>
            <a:prstGeom prst="rect">
              <a:avLst/>
            </a:prstGeom>
            <a:solidFill>
              <a:srgbClr val="CCFF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pPr indent="304800"/>
              <a:r>
                <a:rPr lang="en-US" altLang="zh-CN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4.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人工流产并发症及处理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）人工流产综合反应</a:t>
              </a:r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：  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因精神紧张、机械性刺激引起迷走神经兴奋，术中或术后出现心动过缓、血压下降、面色苍白、出冷汗、头晕、胸闷，甚至昏厥等症状。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暂停手术，安慰受术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者，静脉注射阿托品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0.5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～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1mg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，多可缓解。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pic>
          <p:nvPicPr>
            <p:cNvPr id="100359" name="图片 158729" descr="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60" y="5796"/>
              <a:ext cx="6917" cy="345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人工流产术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6330" y="1720125"/>
            <a:ext cx="9939655" cy="4166544"/>
            <a:chOff x="510" y="2521"/>
            <a:chExt cx="13158" cy="4877"/>
          </a:xfrm>
        </p:grpSpPr>
        <p:sp>
          <p:nvSpPr>
            <p:cNvPr id="101382" name="矩形 159751"/>
            <p:cNvSpPr/>
            <p:nvPr/>
          </p:nvSpPr>
          <p:spPr>
            <a:xfrm>
              <a:off x="510" y="2521"/>
              <a:ext cx="13158" cy="31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pPr indent="304800"/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）子宫穿孔</a:t>
              </a:r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： 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术者操作不熟练、哺乳期子宫、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瘢痕子宫、子宫过度倾屈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或畸形时易发生。立即停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止手术，住院观察生命体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征、腹痛及有无内出血情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况，必要时手术。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pic>
          <p:nvPicPr>
            <p:cNvPr id="101383" name="图片 159752" descr="19"/>
            <p:cNvPicPr>
              <a:picLocks noChangeAspect="1"/>
            </p:cNvPicPr>
            <p:nvPr/>
          </p:nvPicPr>
          <p:blipFill>
            <a:blip r:embed="rId3">
              <a:lum contrast="6000"/>
            </a:blip>
            <a:stretch>
              <a:fillRect/>
            </a:stretch>
          </p:blipFill>
          <p:spPr>
            <a:xfrm>
              <a:off x="7653" y="3539"/>
              <a:ext cx="5445" cy="385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人工流产术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35075" y="1170305"/>
            <a:ext cx="9880600" cy="4913630"/>
            <a:chOff x="1078" y="1545"/>
            <a:chExt cx="11540" cy="7115"/>
          </a:xfrm>
        </p:grpSpPr>
        <p:sp>
          <p:nvSpPr>
            <p:cNvPr id="102406" name="矩形 160778"/>
            <p:cNvSpPr/>
            <p:nvPr/>
          </p:nvSpPr>
          <p:spPr>
            <a:xfrm>
              <a:off x="1078" y="1545"/>
              <a:ext cx="11540" cy="38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3</a:t>
              </a:r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）吸宫不全： 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手术后宫腔内有部分妊娠物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残留。术后流血超过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10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日，流血量多。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B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超检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查有助于诊断。按不全流产处理。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4</a:t>
              </a:r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）感染： 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多因吸宫不全、器械及敷料消毒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不严、无菌操作不严格或流产后过早性生活引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起，主要表现为急性子宫内膜炎、盆腔炎。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409" name="矩形 160782"/>
            <p:cNvSpPr/>
            <p:nvPr/>
          </p:nvSpPr>
          <p:spPr>
            <a:xfrm>
              <a:off x="1078" y="5730"/>
              <a:ext cx="6212" cy="20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5</a:t>
              </a:r>
              <a:r>
                <a:rPr lang="zh-CN" altLang="en-US" sz="2800" b="1" dirty="0">
                  <a:solidFill>
                    <a:srgbClr val="0000C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）其他：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漏吸  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       术中出血  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       羊水栓塞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pic>
          <p:nvPicPr>
            <p:cNvPr id="102413" name="图片 160787" descr="并发症及处理[(008763)09-46-57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5" y="5968"/>
              <a:ext cx="3290" cy="269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0505" y="784860"/>
            <a:ext cx="11696700" cy="572643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人工流产术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3665" name="Rectangle 2"/>
          <p:cNvSpPr>
            <a:spLocks noGrp="1"/>
          </p:cNvSpPr>
          <p:nvPr>
            <p:ph type="ctrTitle"/>
          </p:nvPr>
        </p:nvSpPr>
        <p:spPr>
          <a:xfrm>
            <a:off x="1548130" y="941705"/>
            <a:ext cx="3751580" cy="640080"/>
          </a:xfrm>
          <a:solidFill>
            <a:srgbClr val="FFFF00"/>
          </a:solidFill>
        </p:spPr>
        <p:txBody>
          <a:bodyPr vert="horz" wrap="square" lIns="91440" tIns="45720" rIns="91440" bIns="45720"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+mj-cs"/>
              </a:rPr>
              <a:t>【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+mj-cs"/>
              </a:rPr>
              <a:t>护理要点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+mj-cs"/>
              </a:rPr>
              <a:t>】</a:t>
            </a:r>
            <a:endParaRPr kumimoji="0" lang="en-US" altLang="zh-CN" sz="2800" b="1" i="0" u="none" strike="noStrike" kern="1200" cap="none" spc="0" normalizeH="0" baseline="0" noProof="1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  <a:cs typeface="+mj-cs"/>
            </a:endParaRPr>
          </a:p>
        </p:txBody>
      </p:sp>
      <p:sp>
        <p:nvSpPr>
          <p:cNvPr id="103426" name="Rectangle 3"/>
          <p:cNvSpPr>
            <a:spLocks noGrp="1"/>
          </p:cNvSpPr>
          <p:nvPr>
            <p:ph type="body" idx="4294967295"/>
          </p:nvPr>
        </p:nvSpPr>
        <p:spPr>
          <a:xfrm>
            <a:off x="1143635" y="1677670"/>
            <a:ext cx="8936355" cy="2175510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 sz="2400" b="1">
                <a:solidFill>
                  <a:srgbClr val="FF0000"/>
                </a:solidFill>
                <a:latin typeface="华文细黑" panose="02010600040101010101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</a:rPr>
              <a:t>、术前准备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sz="2400" dirty="0">
                <a:latin typeface="华文细黑" panose="02010600040101010101" charset="-122"/>
              </a:rPr>
              <a:t>①做好必要的实验室检查，如血常规、白带常规、</a:t>
            </a:r>
            <a:r>
              <a:rPr lang="en-US" altLang="zh-CN" sz="2400">
                <a:latin typeface="华文细黑" panose="02010600040101010101" charset="-122"/>
              </a:rPr>
              <a:t>B</a:t>
            </a:r>
            <a:r>
              <a:rPr lang="zh-CN" altLang="en-US" sz="2400" dirty="0">
                <a:latin typeface="华文细黑" panose="02010600040101010101" charset="-122"/>
              </a:rPr>
              <a:t>超检查、</a:t>
            </a:r>
            <a:r>
              <a:rPr lang="en-US" altLang="zh-CN" sz="2400" err="1">
                <a:latin typeface="华文细黑" panose="02010600040101010101" charset="-122"/>
              </a:rPr>
              <a:t>hCG</a:t>
            </a:r>
            <a:r>
              <a:rPr lang="zh-CN" altLang="en-US" sz="2400" dirty="0">
                <a:latin typeface="华文细黑" panose="02010600040101010101" charset="-122"/>
              </a:rPr>
              <a:t>测定等；</a:t>
            </a:r>
            <a:endParaRPr lang="zh-CN" altLang="en-US" sz="2400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sz="2400" dirty="0">
                <a:latin typeface="华文细黑" panose="02010600040101010101" charset="-122"/>
              </a:rPr>
              <a:t>②协助医师掌握手术适应证与禁忌证；</a:t>
            </a:r>
            <a:endParaRPr lang="zh-CN" altLang="en-US" sz="2400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sz="2400" dirty="0">
                <a:latin typeface="华文细黑" panose="02010600040101010101" charset="-122"/>
              </a:rPr>
              <a:t>③向受术者介绍操作步骤，让其了解手术过程，缓解紧张情绪。</a:t>
            </a:r>
            <a:endParaRPr lang="zh-CN" altLang="en-US" sz="2400" dirty="0">
              <a:latin typeface="华文细黑" panose="02010600040101010101" charset="-122"/>
            </a:endParaRPr>
          </a:p>
        </p:txBody>
      </p:sp>
      <p:sp>
        <p:nvSpPr>
          <p:cNvPr id="103427" name="Rectangle 2"/>
          <p:cNvSpPr/>
          <p:nvPr/>
        </p:nvSpPr>
        <p:spPr>
          <a:xfrm>
            <a:off x="395605" y="3860800"/>
            <a:ext cx="3084195" cy="504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、术中配合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03428" name="Rectangle 3"/>
          <p:cNvSpPr/>
          <p:nvPr/>
        </p:nvSpPr>
        <p:spPr>
          <a:xfrm>
            <a:off x="468630" y="4365625"/>
            <a:ext cx="10123805" cy="2303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20000"/>
              </a:lnSpc>
              <a:spcBef>
                <a:spcPct val="10000"/>
              </a:spcBef>
              <a:buClr>
                <a:schemeClr val="accent1"/>
              </a:buClr>
            </a:pP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严密观察受术者的面色、神志、生命体征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10000"/>
              </a:spcBef>
              <a:buClr>
                <a:schemeClr val="accent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  等，</a:t>
            </a: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若有异常，及时通知医师，必要时暂停手术，配合医师进行处理；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10000"/>
              </a:spcBef>
              <a:buClr>
                <a:schemeClr val="accent1"/>
              </a:buClr>
            </a:pPr>
            <a:r>
              <a:rPr lang="zh-CN" altLang="en-US" sz="2400" dirty="0">
                <a:latin typeface="华文细黑" panose="02010600040101010101" charset="-122"/>
                <a:ea typeface="华文细黑" panose="02010600040101010101" charset="-122"/>
              </a:rPr>
              <a:t>②未行全身麻醉者，指导其减轻不适的技巧，如深呼吸、转移注意力等。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人工流产术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4689" name="Rectangle 2"/>
          <p:cNvSpPr>
            <a:spLocks noGrp="1"/>
          </p:cNvSpPr>
          <p:nvPr>
            <p:ph type="ctrTitle"/>
          </p:nvPr>
        </p:nvSpPr>
        <p:spPr>
          <a:xfrm>
            <a:off x="1845945" y="1150620"/>
            <a:ext cx="2743200" cy="533400"/>
          </a:xfrm>
        </p:spPr>
        <p:txBody>
          <a:bodyPr vert="horz" wrap="square" lIns="91440" tIns="45720" rIns="91440" bIns="45720"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+mj-cs"/>
              </a:rPr>
              <a:t>3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+mj-cs"/>
              </a:rPr>
              <a:t>、术后护理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  <a:cs typeface="+mj-cs"/>
            </a:endParaRPr>
          </a:p>
        </p:txBody>
      </p:sp>
      <p:sp>
        <p:nvSpPr>
          <p:cNvPr id="104450" name="Rectangle 3"/>
          <p:cNvSpPr>
            <a:spLocks noGrp="1"/>
          </p:cNvSpPr>
          <p:nvPr>
            <p:ph type="body" idx="4294967295"/>
          </p:nvPr>
        </p:nvSpPr>
        <p:spPr>
          <a:xfrm>
            <a:off x="1990408" y="1851978"/>
            <a:ext cx="8210550" cy="3154362"/>
          </a:xfrm>
        </p:spPr>
        <p:txBody>
          <a:bodyPr vert="horz" wrap="square" lIns="91440" tIns="45720" rIns="91440" bIns="45720" anchor="t" anchorCtr="0">
            <a:noAutofit/>
          </a:bodyPr>
          <a:p>
            <a:pPr>
              <a:buNone/>
            </a:pPr>
            <a:r>
              <a:rPr lang="zh-CN" altLang="en-US" dirty="0">
                <a:latin typeface="华文细黑" panose="02010600040101010101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华文细黑" panose="02010600040101010101" charset="-122"/>
              </a:rPr>
              <a:t>在观察室休息</a:t>
            </a:r>
            <a:r>
              <a:rPr lang="en-US" altLang="zh-CN" b="1">
                <a:solidFill>
                  <a:srgbClr val="FF0000"/>
                </a:solidFill>
                <a:latin typeface="华文细黑" panose="02010600040101010101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华文细黑" panose="02010600040101010101" charset="-122"/>
              </a:rPr>
              <a:t>～</a:t>
            </a:r>
            <a:r>
              <a:rPr lang="en-US" altLang="zh-CN" b="1">
                <a:solidFill>
                  <a:srgbClr val="FF0000"/>
                </a:solidFill>
                <a:latin typeface="华文细黑" panose="02010600040101010101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华文细黑" panose="02010600040101010101" charset="-122"/>
              </a:rPr>
              <a:t>小时</a:t>
            </a:r>
            <a:r>
              <a:rPr lang="zh-CN" altLang="en-US" dirty="0">
                <a:latin typeface="华文细黑" panose="02010600040101010101" charset="-122"/>
              </a:rPr>
              <a:t>，注意其腹痛及阴道流血情况，无异常可回家休息；</a:t>
            </a:r>
            <a:endParaRPr lang="zh-CN" altLang="en-US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dirty="0">
                <a:latin typeface="华文细黑" panose="02010600040101010101" charset="-122"/>
              </a:rPr>
              <a:t>②指导受术者保持外阴清洁，</a:t>
            </a:r>
            <a:r>
              <a:rPr lang="en-US" altLang="zh-CN" b="1">
                <a:solidFill>
                  <a:srgbClr val="FF0000"/>
                </a:solidFill>
                <a:latin typeface="华文细黑" panose="02010600040101010101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华文细黑" panose="02010600040101010101" charset="-122"/>
              </a:rPr>
              <a:t>个月内禁止盆浴及性生活</a:t>
            </a:r>
            <a:r>
              <a:rPr lang="zh-CN" altLang="en-US" dirty="0">
                <a:latin typeface="华文细黑" panose="02010600040101010101" charset="-122"/>
              </a:rPr>
              <a:t>；</a:t>
            </a:r>
            <a:endParaRPr lang="zh-CN" altLang="en-US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dirty="0">
                <a:latin typeface="华文细黑" panose="02010600040101010101" charset="-122"/>
              </a:rPr>
              <a:t>③负压吸引术后休息</a:t>
            </a:r>
            <a:r>
              <a:rPr lang="en-US" altLang="zh-CN">
                <a:latin typeface="华文细黑" panose="02010600040101010101" charset="-122"/>
              </a:rPr>
              <a:t>2</a:t>
            </a:r>
            <a:r>
              <a:rPr lang="zh-CN" altLang="en-US" dirty="0">
                <a:latin typeface="华文细黑" panose="02010600040101010101" charset="-122"/>
              </a:rPr>
              <a:t>周，钳刮术后休息</a:t>
            </a:r>
            <a:r>
              <a:rPr lang="en-US" altLang="zh-CN">
                <a:latin typeface="华文细黑" panose="02010600040101010101" charset="-122"/>
              </a:rPr>
              <a:t>2</a:t>
            </a:r>
            <a:r>
              <a:rPr lang="zh-CN" altLang="en-US" dirty="0">
                <a:latin typeface="华文细黑" panose="02010600040101010101" charset="-122"/>
              </a:rPr>
              <a:t>～</a:t>
            </a:r>
            <a:r>
              <a:rPr lang="en-US" altLang="zh-CN">
                <a:latin typeface="华文细黑" panose="02010600040101010101" charset="-122"/>
              </a:rPr>
              <a:t>4</a:t>
            </a:r>
            <a:r>
              <a:rPr lang="zh-CN" altLang="en-US" dirty="0">
                <a:latin typeface="华文细黑" panose="02010600040101010101" charset="-122"/>
              </a:rPr>
              <a:t>周；</a:t>
            </a:r>
            <a:endParaRPr lang="zh-CN" altLang="en-US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dirty="0">
                <a:latin typeface="华文细黑" panose="02010600040101010101" charset="-122"/>
              </a:rPr>
              <a:t>④若有腹痛或阴道流血增多，嘱及时就诊；</a:t>
            </a:r>
            <a:endParaRPr lang="zh-CN" altLang="en-US" dirty="0">
              <a:latin typeface="华文细黑" panose="02010600040101010101" charset="-122"/>
            </a:endParaRPr>
          </a:p>
          <a:p>
            <a:pPr>
              <a:buNone/>
            </a:pPr>
            <a:r>
              <a:rPr lang="zh-CN" altLang="en-US" dirty="0">
                <a:latin typeface="华文细黑" panose="02010600040101010101" charset="-122"/>
              </a:rPr>
              <a:t>⑤避孕措施指导。</a:t>
            </a:r>
            <a:endParaRPr lang="zh-CN" altLang="en-US" dirty="0">
              <a:latin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8442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中期妊娠引产术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5478" name="矩形 161802"/>
          <p:cNvSpPr/>
          <p:nvPr/>
        </p:nvSpPr>
        <p:spPr>
          <a:xfrm>
            <a:off x="1057910" y="1403350"/>
            <a:ext cx="9979660" cy="439610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 indent="30480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（一）乳酸依沙吖啶（利凡诺）引产术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适用于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妊娠在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周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，方法简便，成功率高。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方法与过程：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乳酸依沙吖啶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100mg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用注射用水或羊水溶解（忌用生理盐水，以免发生药物沉淀），羊膜腔内注射后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24h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开始宫缩，约在用药后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48h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胎儿胎盘娩出，过程与正常分娩相似。如注药后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日仍无宫缩，遵医嘱进行第二次注药。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3979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中期妊娠引产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6501" name="矩形 162825"/>
          <p:cNvSpPr/>
          <p:nvPr/>
        </p:nvSpPr>
        <p:spPr>
          <a:xfrm>
            <a:off x="981710" y="1192530"/>
            <a:ext cx="10223500" cy="1814830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2.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注意事项：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肝肾疾病、各种疾病急性期、严重的心血管疾病或瘢痕子宫忌用。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②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用药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48h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内，体温可升高至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38℃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左右，短时间内自行恢复正常。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③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可能发生胎盘胎膜残留，多主张胎盘娩出后即行刮宫术。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7525" name="矩形 181254"/>
          <p:cNvSpPr/>
          <p:nvPr/>
        </p:nvSpPr>
        <p:spPr>
          <a:xfrm>
            <a:off x="931545" y="3424555"/>
            <a:ext cx="10274300" cy="2245360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（二）水囊引产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     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利用水囊机械性刺激引起宫缩，促使胎儿及附属物排出。无药物反应，尤适于肝、肾疾病稳定期的病人，应注意无菌操作，预防感染。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常用避孕方法及护理</a:t>
            </a:r>
            <a:endParaRPr lang="zh-CN" alt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3979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中期妊娠引产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76350" y="1098928"/>
            <a:ext cx="9528175" cy="4114921"/>
            <a:chOff x="623" y="1380"/>
            <a:chExt cx="6930" cy="7136"/>
          </a:xfrm>
        </p:grpSpPr>
        <p:sp>
          <p:nvSpPr>
            <p:cNvPr id="110598" name="矩形 165895"/>
            <p:cNvSpPr/>
            <p:nvPr/>
          </p:nvSpPr>
          <p:spPr>
            <a:xfrm>
              <a:off x="963" y="1380"/>
              <a:ext cx="4725" cy="10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【护理措施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】</a:t>
              </a:r>
              <a:endPara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0599" name="矩形 165897"/>
            <p:cNvSpPr/>
            <p:nvPr/>
          </p:nvSpPr>
          <p:spPr>
            <a:xfrm>
              <a:off x="623" y="2380"/>
              <a:ext cx="6930" cy="61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pPr indent="304800"/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知识宣教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介绍人工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终止妊娠的方法、过程、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适用证、禁忌证及注意事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项，使受术者了解相关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知识，积极配合手术。指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导受术者术前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3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日禁止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性生活。术后注意阴道流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血及腹痛情况。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110600" name="图片 165898" descr="p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668" y="1239838"/>
            <a:ext cx="3429000" cy="441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3979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中期妊娠引产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16685" y="1100217"/>
            <a:ext cx="9426575" cy="5125958"/>
            <a:chOff x="850" y="1102"/>
            <a:chExt cx="12873" cy="8431"/>
          </a:xfrm>
        </p:grpSpPr>
        <p:sp>
          <p:nvSpPr>
            <p:cNvPr id="111621" name="矩形 166920"/>
            <p:cNvSpPr/>
            <p:nvPr/>
          </p:nvSpPr>
          <p:spPr>
            <a:xfrm>
              <a:off x="850" y="1102"/>
              <a:ext cx="12873" cy="44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pPr indent="304800"/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2.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缓解焦虑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关心、尊重及陪护病人，增加其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安全感；术中操作细致，严格无菌观念，注意观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察生命体征及流血、腹痛情况，钳刮术与中期妊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娠引产术中注意识别有无呼吸困难、发绀等羊水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栓塞症状；术后检查妊娠产物排出是否完整，注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意宫缩及阴道流血，尽可能避免并发症发生。 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11622" name="组合 166921"/>
            <p:cNvGrpSpPr/>
            <p:nvPr/>
          </p:nvGrpSpPr>
          <p:grpSpPr>
            <a:xfrm>
              <a:off x="1133" y="5853"/>
              <a:ext cx="7995" cy="3680"/>
              <a:chOff x="1824" y="2941"/>
              <a:chExt cx="3365" cy="1379"/>
            </a:xfrm>
          </p:grpSpPr>
          <p:pic>
            <p:nvPicPr>
              <p:cNvPr id="111623" name="图片 166922" descr="1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24" y="2941"/>
                <a:ext cx="1685" cy="1379"/>
              </a:xfrm>
              <a:prstGeom prst="rect">
                <a:avLst/>
              </a:prstGeom>
              <a:noFill/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  <p:pic>
            <p:nvPicPr>
              <p:cNvPr id="111624" name="图片 166923" descr="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04" y="2942"/>
                <a:ext cx="1685" cy="1378"/>
              </a:xfrm>
              <a:prstGeom prst="rect">
                <a:avLst/>
              </a:prstGeom>
              <a:noFill/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</p:grpSp>
        <p:pic>
          <p:nvPicPr>
            <p:cNvPr id="111625" name="图片 166924" descr="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40" y="5865"/>
              <a:ext cx="4423" cy="3618"/>
            </a:xfrm>
            <a:prstGeom prst="rect">
              <a:avLst/>
            </a:pr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3979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中期妊娠引产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2647" name="矩形 167943"/>
          <p:cNvSpPr/>
          <p:nvPr/>
        </p:nvSpPr>
        <p:spPr>
          <a:xfrm>
            <a:off x="948055" y="2579688"/>
            <a:ext cx="10271125" cy="138366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健康指导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术后注意休息，加强营养；指导中期妊娠引产的产妇及时采取回奶措施；保持外阴清洁，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术后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周内禁止性生活和盆浴。术后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个月随访，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如出血多、发热、腹痛随时就诊。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宫内节育器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4033" name="Rectangle 4"/>
          <p:cNvSpPr>
            <a:spLocks noGrp="1"/>
          </p:cNvSpPr>
          <p:nvPr>
            <p:ph type="ctrTitle"/>
          </p:nvPr>
        </p:nvSpPr>
        <p:spPr>
          <a:xfrm>
            <a:off x="1118235" y="1054735"/>
            <a:ext cx="6967855" cy="361950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+mj-cs"/>
              </a:rPr>
              <a:t>一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+mj-cs"/>
              </a:rPr>
              <a:t>.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+mj-cs"/>
              </a:rPr>
              <a:t>宫内节育器</a:t>
            </a:r>
            <a:r>
              <a:rPr kumimoji="0" lang="zh-CN" altLang="en-US" sz="3200" b="0" i="0" u="none" strike="noStrike" kern="1200" cap="none" spc="0" normalizeH="0" baseline="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kumimoji="0" lang="zh-CN" altLang="en-US" sz="3200" b="0" i="0" u="none" strike="noStrike" kern="1200" cap="none" spc="0" normalizeH="0" baseline="0" noProof="1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4034" name="Rectangle 3"/>
          <p:cNvSpPr>
            <a:spLocks noGrp="1"/>
          </p:cNvSpPr>
          <p:nvPr>
            <p:ph type="subTitle" idx="1"/>
          </p:nvPr>
        </p:nvSpPr>
        <p:spPr>
          <a:xfrm>
            <a:off x="1322705" y="1532255"/>
            <a:ext cx="9431655" cy="1744345"/>
          </a:xfrm>
        </p:spPr>
        <p:txBody>
          <a:bodyPr vert="horz" wrap="square" lIns="91440" tIns="45720" rIns="91440" bIns="45720" anchor="t" anchorCtr="0">
            <a:normAutofit/>
          </a:bodyPr>
          <a:p>
            <a:pPr marL="0" marR="0" indent="1460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宫内节育器（</a:t>
            </a:r>
            <a:r>
              <a:rPr kumimoji="0" lang="en-US" altLang="zh-CN" sz="2400" b="0" i="0" u="none" strike="noStrike" kern="1200" cap="none" spc="0" normalizeH="0" baseline="0" noProof="1">
                <a:solidFill>
                  <a:schemeClr val="tx2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intrauterine device, IUD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2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）</a:t>
            </a:r>
            <a:endParaRPr kumimoji="0" lang="zh-CN" altLang="en-US" sz="2400" b="0" i="0" u="none" strike="noStrike" kern="1200" cap="none" spc="0" normalizeH="0" baseline="0" noProof="1">
              <a:solidFill>
                <a:schemeClr val="tx2"/>
              </a:solidFill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  <a:p>
            <a:pPr marL="0" marR="0" indent="1460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    是一种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安全、有效、简单、经济、可逆、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广大妇女易于接受的节育器具。放置在子宫腔内、局部发生作用的避孕器具。我国是世界上使用</a:t>
            </a: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IUD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+mn-cs"/>
              </a:rPr>
              <a:t>人数最多的国家。</a:t>
            </a:r>
            <a:endParaRPr kumimoji="0" lang="zh-CN" altLang="en-US" sz="2400" b="0" i="0" u="none" strike="noStrike" kern="1200" cap="none" spc="0" normalizeH="0" baseline="0" noProof="1">
              <a:solidFill>
                <a:schemeClr val="tx1"/>
              </a:solidFill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</p:txBody>
      </p:sp>
      <p:pic>
        <p:nvPicPr>
          <p:cNvPr id="54275" name="Picture 22" descr="jieyuqi3"/>
          <p:cNvPicPr>
            <a:picLocks noChangeAspect="1"/>
          </p:cNvPicPr>
          <p:nvPr/>
        </p:nvPicPr>
        <p:blipFill>
          <a:blip r:embed="rId3">
            <a:lum bright="6000" contrast="29999"/>
          </a:blip>
          <a:srcRect l="4739" t="5580" b="11562"/>
          <a:stretch>
            <a:fillRect/>
          </a:stretch>
        </p:blipFill>
        <p:spPr>
          <a:xfrm>
            <a:off x="5352415" y="3251835"/>
            <a:ext cx="5265420" cy="3006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Text Box 5"/>
          <p:cNvSpPr txBox="1"/>
          <p:nvPr/>
        </p:nvSpPr>
        <p:spPr>
          <a:xfrm>
            <a:off x="2364105" y="3392170"/>
            <a:ext cx="13100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安全</a:t>
            </a:r>
            <a:endParaRPr lang="zh-CN" altLang="en-US" sz="2400" dirty="0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有效</a:t>
            </a:r>
            <a:endParaRPr lang="zh-CN" altLang="en-US" sz="2400" dirty="0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简便</a:t>
            </a:r>
            <a:endParaRPr lang="zh-CN" altLang="en-US" sz="2400" dirty="0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经济</a:t>
            </a:r>
            <a:endParaRPr lang="zh-CN" altLang="en-US" sz="2400" dirty="0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可逆 </a:t>
            </a:r>
            <a:endParaRPr lang="zh-CN" altLang="en-US" sz="2400" dirty="0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宫内节育器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5299" name="矩形 128008"/>
          <p:cNvSpPr/>
          <p:nvPr/>
        </p:nvSpPr>
        <p:spPr>
          <a:xfrm>
            <a:off x="1050290" y="1033780"/>
            <a:ext cx="99568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（一）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种类：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）惰性宫内节育器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（第一代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IUD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）：有不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锈钢圆环及宫形环，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因带器妊娠率和脱落率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高，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目前多已淘汰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）活性宫内节育器（第二代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IUD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）：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带铜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IUD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T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形、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V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形、伞形（母体乐）。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②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药物缓释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IUD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如含孕激素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T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形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IUD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5300" name="图片 128009" descr="jieyuqi3"/>
          <p:cNvPicPr>
            <a:picLocks noChangeAspect="1"/>
          </p:cNvPicPr>
          <p:nvPr/>
        </p:nvPicPr>
        <p:blipFill>
          <a:blip r:embed="rId3">
            <a:lum bright="6000" contrast="29999"/>
          </a:blip>
          <a:srcRect l="4739" t="5580" b="11562"/>
          <a:stretch>
            <a:fillRect/>
          </a:stretch>
        </p:blipFill>
        <p:spPr>
          <a:xfrm>
            <a:off x="5206365" y="933450"/>
            <a:ext cx="4262755" cy="257810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5301" name="矩形 128011"/>
          <p:cNvSpPr/>
          <p:nvPr/>
        </p:nvSpPr>
        <p:spPr>
          <a:xfrm>
            <a:off x="1066800" y="5158105"/>
            <a:ext cx="98005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（二）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避孕原理：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IUD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具有改变宫腔环境，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干扰着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床、毒害胚胎、杀伤精子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等作用。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372110" y="754380"/>
            <a:ext cx="11447780" cy="595757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宫内节育器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9634" name="Rectangle 2"/>
          <p:cNvSpPr>
            <a:spLocks noGrp="1"/>
          </p:cNvSpPr>
          <p:nvPr>
            <p:ph type="body" idx="4294967295"/>
          </p:nvPr>
        </p:nvSpPr>
        <p:spPr>
          <a:xfrm>
            <a:off x="1048068" y="899160"/>
            <a:ext cx="6973887" cy="1481138"/>
          </a:xfrm>
        </p:spPr>
        <p:txBody>
          <a:bodyPr vert="horz" wrap="square" lIns="91440" tIns="45720" rIns="91440" bIns="45720" anchor="t" anchorCtr="0"/>
          <a:p>
            <a:pPr marL="0" indent="304800"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（三）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.IUD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放置术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304800"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1.适应证：育龄妇女/无禁忌证/自愿要求</a:t>
            </a:r>
            <a:endParaRPr lang="en-US" altLang="zh-CN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304800"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禁忌症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304800">
              <a:buClrTx/>
              <a:buSzTx/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47670" y="2057400"/>
            <a:ext cx="7597140" cy="4419600"/>
            <a:chOff x="1320" y="3480"/>
            <a:chExt cx="11964" cy="6960"/>
          </a:xfrm>
        </p:grpSpPr>
        <p:sp>
          <p:nvSpPr>
            <p:cNvPr id="709636" name="AutoShape 4"/>
            <p:cNvSpPr/>
            <p:nvPr/>
          </p:nvSpPr>
          <p:spPr>
            <a:xfrm>
              <a:off x="5400" y="5640"/>
              <a:ext cx="4235" cy="2095"/>
            </a:xfrm>
            <a:prstGeom prst="irregularSeal2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禁忌证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6021" name="AutoShape 5"/>
            <p:cNvSpPr/>
            <p:nvPr/>
          </p:nvSpPr>
          <p:spPr>
            <a:xfrm>
              <a:off x="2160" y="4080"/>
              <a:ext cx="4320" cy="1920"/>
            </a:xfrm>
            <a:prstGeom prst="cloudCallout">
              <a:avLst>
                <a:gd name="adj1" fmla="val 41667"/>
                <a:gd name="adj2" fmla="val 61069"/>
              </a:avLst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0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月经过多过频</a:t>
              </a:r>
              <a:r>
                <a:rPr lang="en-US" altLang="zh-CN" sz="2000">
                  <a:latin typeface="楷体_GB2312" panose="02010609030101010101" pitchFamily="49" charset="-122"/>
                  <a:ea typeface="楷体_GB2312" panose="02010609030101010101" pitchFamily="49" charset="-122"/>
                </a:rPr>
                <a:t>/</a:t>
              </a:r>
              <a:r>
                <a:rPr lang="zh-CN" altLang="en-US" sz="20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不规则出血</a:t>
              </a:r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6022" name="AutoShape 6"/>
            <p:cNvSpPr/>
            <p:nvPr/>
          </p:nvSpPr>
          <p:spPr>
            <a:xfrm>
              <a:off x="8160" y="3480"/>
              <a:ext cx="2760" cy="1680"/>
            </a:xfrm>
            <a:prstGeom prst="cloudCallout">
              <a:avLst>
                <a:gd name="adj1" fmla="val -29708"/>
                <a:gd name="adj2" fmla="val 100296"/>
              </a:avLst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0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生殖器官炎症</a:t>
              </a:r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6023" name="AutoShape 7"/>
            <p:cNvSpPr/>
            <p:nvPr/>
          </p:nvSpPr>
          <p:spPr>
            <a:xfrm>
              <a:off x="9840" y="5640"/>
              <a:ext cx="3240" cy="1560"/>
            </a:xfrm>
            <a:prstGeom prst="cloudCallout">
              <a:avLst>
                <a:gd name="adj1" fmla="val -72995"/>
                <a:gd name="adj2" fmla="val 13944"/>
              </a:avLst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0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生殖器官肿瘤</a:t>
              </a:r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6024" name="AutoShape 8"/>
            <p:cNvSpPr/>
            <p:nvPr/>
          </p:nvSpPr>
          <p:spPr>
            <a:xfrm>
              <a:off x="7560" y="7440"/>
              <a:ext cx="5725" cy="2760"/>
            </a:xfrm>
            <a:prstGeom prst="cloudCallout">
              <a:avLst>
                <a:gd name="adj1" fmla="val -48384"/>
                <a:gd name="adj2" fmla="val -44657"/>
              </a:avLst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4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宫</a:t>
              </a:r>
              <a:r>
                <a:rPr lang="zh-CN" altLang="en-US" sz="20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颈口过松、重度宫颈撕裂伤或子宫脱垂、子宫畸形者</a:t>
              </a:r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6025" name="AutoShape 9"/>
            <p:cNvSpPr/>
            <p:nvPr/>
          </p:nvSpPr>
          <p:spPr>
            <a:xfrm>
              <a:off x="3240" y="8520"/>
              <a:ext cx="3000" cy="1920"/>
            </a:xfrm>
            <a:prstGeom prst="cloudCallout">
              <a:avLst>
                <a:gd name="adj1" fmla="val 57333"/>
                <a:gd name="adj2" fmla="val -83856"/>
              </a:avLst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0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严重全身性疾患</a:t>
              </a:r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6026" name="AutoShape 10"/>
            <p:cNvSpPr/>
            <p:nvPr/>
          </p:nvSpPr>
          <p:spPr>
            <a:xfrm>
              <a:off x="1320" y="6480"/>
              <a:ext cx="3120" cy="1800"/>
            </a:xfrm>
            <a:prstGeom prst="cloudCallout">
              <a:avLst>
                <a:gd name="adj1" fmla="val 85014"/>
                <a:gd name="adj2" fmla="val 4861"/>
              </a:avLst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0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妊娠或妊娠可疑</a:t>
              </a:r>
              <a:r>
                <a:rPr lang="zh-CN" altLang="en-US" sz="24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34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09634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34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9634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34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09634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963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1902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宫内节育器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345" name="Rectangle 3"/>
          <p:cNvSpPr>
            <a:spLocks noGrp="1"/>
          </p:cNvSpPr>
          <p:nvPr>
            <p:ph type="body" idx="4294967295"/>
          </p:nvPr>
        </p:nvSpPr>
        <p:spPr>
          <a:xfrm>
            <a:off x="1652905" y="1285875"/>
            <a:ext cx="3909695" cy="642620"/>
          </a:xfrm>
        </p:spPr>
        <p:txBody>
          <a:bodyPr vert="horz" wrap="square" lIns="91440" tIns="45720" rIns="91440" bIns="45720" anchor="t" anchorCtr="0"/>
          <a:p>
            <a:pPr fontAlgn="t">
              <a:buNone/>
            </a:pPr>
            <a:r>
              <a:rPr lang="en-US" altLang="zh-CN" sz="2400" dirty="0">
                <a:solidFill>
                  <a:schemeClr val="accent2"/>
                </a:solidFill>
                <a:latin typeface="华文细黑" panose="02010600040101010101" charset="-122"/>
                <a:ea typeface="华文细黑" panose="02010600040101010101" charset="-122"/>
              </a:rPr>
              <a:t>     </a:t>
            </a:r>
            <a:r>
              <a:rPr lang="zh-CN" altLang="en-US" sz="2400" dirty="0">
                <a:solidFill>
                  <a:schemeClr val="accent2"/>
                </a:solidFill>
                <a:latin typeface="华文细黑" panose="02010600040101010101" charset="-122"/>
                <a:ea typeface="华文细黑" panose="02010600040101010101" charset="-122"/>
              </a:rPr>
              <a:t>放置方法</a:t>
            </a:r>
            <a:endParaRPr lang="zh-CN" altLang="en-US" sz="2400" dirty="0">
              <a:solidFill>
                <a:schemeClr val="accent2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88067" name="宫内节育器放置术.wmv">
            <a:hlinkClick r:id="" action="ppaction://media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rcRect l="28275" t="9769" r="31770"/>
          <a:stretch>
            <a:fillRect/>
          </a:stretch>
        </p:blipFill>
        <p:spPr>
          <a:xfrm>
            <a:off x="929640" y="1135380"/>
            <a:ext cx="2756535" cy="5092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7" name="Picture 7" descr="C:\Users\IBM\Desktop\图片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6890" y="2045970"/>
            <a:ext cx="7969885" cy="333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80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80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6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8067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DIAGRAM_VIRTUALLY_FRAME" val="{&quot;height&quot;:351.8,&quot;left&quot;:312.4287401574803,&quot;top&quot;:92.9,&quot;width&quot;:608.0037007874015}"/>
</p:tagLst>
</file>

<file path=ppt/tags/tag1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DIAGRAM_VIRTUALLY_FRAME" val="{&quot;height&quot;:351.8,&quot;left&quot;:312.4287401574803,&quot;top&quot;:92.9,&quot;width&quot;:608.0037007874015}"/>
</p:tagLst>
</file>

<file path=ppt/tags/tag12.xml><?xml version="1.0" encoding="utf-8"?>
<p:tagLst xmlns:p="http://schemas.openxmlformats.org/presentationml/2006/main">
  <p:tag name="KSO_WM_DIAGRAM_VIRTUALLY_FRAME" val="{&quot;height&quot;:351.8,&quot;left&quot;:312.4287401574803,&quot;top&quot;:92.9,&quot;width&quot;:608.0037007874015}"/>
</p:tagLst>
</file>

<file path=ppt/tags/tag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DIAGRAM_VIRTUALLY_FRAME" val="{&quot;height&quot;:351.8,&quot;left&quot;:312.4287401574803,&quot;top&quot;:92.9,&quot;width&quot;:608.0037007874015}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DIAGRAM_VIRTUALLY_FRAME" val="{&quot;height&quot;:351.8,&quot;left&quot;:312.4287401574803,&quot;top&quot;:92.9,&quot;width&quot;:608.0037007874015}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DIAGRAM_VIRTUALLY_FRAME" val="{&quot;height&quot;:351.8,&quot;left&quot;:312.4287401574803,&quot;top&quot;:92.9,&quot;width&quot;:608.0037007874015}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DIAGRAM_VIRTUALLY_FRAME" val="{&quot;height&quot;:351.8,&quot;left&quot;:312.4287401574803,&quot;top&quot;:92.9,&quot;width&quot;:608.0037007874015}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DIAGRAM_VIRTUALLY_FRAME" val="{&quot;height&quot;:351.8,&quot;left&quot;:312.4287401574803,&quot;top&quot;:92.9,&quot;width&quot;:608.0037007874015}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DIAGRAM_VIRTUALLY_FRAME" val="{&quot;height&quot;:351.8,&quot;left&quot;:312.4287401574803,&quot;top&quot;:92.9,&quot;width&quot;:608.0037007874015}"/>
</p:tagLst>
</file>

<file path=ppt/tags/tag9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6986</Words>
  <Application>WPS 演示</Application>
  <PresentationFormat>自定义</PresentationFormat>
  <Paragraphs>506</Paragraphs>
  <Slides>53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53</vt:i4>
      </vt:variant>
    </vt:vector>
  </HeadingPairs>
  <TitlesOfParts>
    <vt:vector size="69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楷体_GB2312</vt:lpstr>
      <vt:lpstr>Arial Unicode MS</vt:lpstr>
      <vt:lpstr>Times New Roman</vt:lpstr>
      <vt:lpstr>Calibri</vt:lpstr>
      <vt:lpstr>Tahoma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一.宫内节育器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【适应证】</vt:lpstr>
      <vt:lpstr>【服药方法】</vt:lpstr>
      <vt:lpstr>【副反应】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【护理要点】</vt:lpstr>
      <vt:lpstr>3、术后护理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260</cp:revision>
  <dcterms:created xsi:type="dcterms:W3CDTF">2019-11-11T13:37:00Z</dcterms:created>
  <dcterms:modified xsi:type="dcterms:W3CDTF">2025-08-12T07:18:58Z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F47900CFCF14428F81F766D8B14004F0</vt:lpwstr>
  </property>
</Properties>
</file>