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gif" ContentType="image/gif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101"/>
  </p:handoutMasterIdLst>
  <p:sldIdLst>
    <p:sldId id="256" r:id="rId4"/>
    <p:sldId id="279" r:id="rId5"/>
    <p:sldId id="1049" r:id="rId7"/>
    <p:sldId id="759" r:id="rId8"/>
    <p:sldId id="760" r:id="rId9"/>
    <p:sldId id="949" r:id="rId10"/>
    <p:sldId id="950" r:id="rId11"/>
    <p:sldId id="939" r:id="rId12"/>
    <p:sldId id="951" r:id="rId13"/>
    <p:sldId id="952" r:id="rId14"/>
    <p:sldId id="953" r:id="rId15"/>
    <p:sldId id="954" r:id="rId16"/>
    <p:sldId id="955" r:id="rId17"/>
    <p:sldId id="940" r:id="rId18"/>
    <p:sldId id="960" r:id="rId19"/>
    <p:sldId id="967" r:id="rId20"/>
    <p:sldId id="968" r:id="rId21"/>
    <p:sldId id="969" r:id="rId22"/>
    <p:sldId id="970" r:id="rId23"/>
    <p:sldId id="971" r:id="rId24"/>
    <p:sldId id="972" r:id="rId25"/>
    <p:sldId id="973" r:id="rId26"/>
    <p:sldId id="974" r:id="rId27"/>
    <p:sldId id="941" r:id="rId28"/>
    <p:sldId id="980" r:id="rId29"/>
    <p:sldId id="942" r:id="rId30"/>
    <p:sldId id="982" r:id="rId31"/>
    <p:sldId id="937" r:id="rId32"/>
    <p:sldId id="983" r:id="rId33"/>
    <p:sldId id="984" r:id="rId34"/>
    <p:sldId id="985" r:id="rId35"/>
    <p:sldId id="986" r:id="rId36"/>
    <p:sldId id="987" r:id="rId37"/>
    <p:sldId id="988" r:id="rId38"/>
    <p:sldId id="989" r:id="rId39"/>
    <p:sldId id="990" r:id="rId40"/>
    <p:sldId id="991" r:id="rId41"/>
    <p:sldId id="992" r:id="rId42"/>
    <p:sldId id="993" r:id="rId43"/>
    <p:sldId id="994" r:id="rId44"/>
    <p:sldId id="995" r:id="rId45"/>
    <p:sldId id="996" r:id="rId46"/>
    <p:sldId id="997" r:id="rId47"/>
    <p:sldId id="943" r:id="rId48"/>
    <p:sldId id="944" r:id="rId49"/>
    <p:sldId id="998" r:id="rId50"/>
    <p:sldId id="999" r:id="rId51"/>
    <p:sldId id="1000" r:id="rId52"/>
    <p:sldId id="945" r:id="rId53"/>
    <p:sldId id="1001" r:id="rId54"/>
    <p:sldId id="1002" r:id="rId55"/>
    <p:sldId id="1003" r:id="rId56"/>
    <p:sldId id="1004" r:id="rId57"/>
    <p:sldId id="1005" r:id="rId58"/>
    <p:sldId id="1006" r:id="rId59"/>
    <p:sldId id="1007" r:id="rId60"/>
    <p:sldId id="1008" r:id="rId61"/>
    <p:sldId id="1025" r:id="rId62"/>
    <p:sldId id="1026" r:id="rId63"/>
    <p:sldId id="1027" r:id="rId64"/>
    <p:sldId id="1028" r:id="rId65"/>
    <p:sldId id="1029" r:id="rId66"/>
    <p:sldId id="1030" r:id="rId67"/>
    <p:sldId id="946" r:id="rId68"/>
    <p:sldId id="1009" r:id="rId69"/>
    <p:sldId id="1010" r:id="rId70"/>
    <p:sldId id="1011" r:id="rId71"/>
    <p:sldId id="1031" r:id="rId72"/>
    <p:sldId id="1032" r:id="rId73"/>
    <p:sldId id="1033" r:id="rId74"/>
    <p:sldId id="1034" r:id="rId75"/>
    <p:sldId id="1035" r:id="rId76"/>
    <p:sldId id="1036" r:id="rId77"/>
    <p:sldId id="1012" r:id="rId78"/>
    <p:sldId id="1013" r:id="rId79"/>
    <p:sldId id="1014" r:id="rId80"/>
    <p:sldId id="947" r:id="rId81"/>
    <p:sldId id="1017" r:id="rId82"/>
    <p:sldId id="1018" r:id="rId83"/>
    <p:sldId id="1019" r:id="rId84"/>
    <p:sldId id="1020" r:id="rId85"/>
    <p:sldId id="1021" r:id="rId86"/>
    <p:sldId id="1022" r:id="rId87"/>
    <p:sldId id="1023" r:id="rId88"/>
    <p:sldId id="1024" r:id="rId89"/>
    <p:sldId id="1037" r:id="rId90"/>
    <p:sldId id="1038" r:id="rId91"/>
    <p:sldId id="1039" r:id="rId92"/>
    <p:sldId id="938" r:id="rId93"/>
    <p:sldId id="781" r:id="rId94"/>
    <p:sldId id="1044" r:id="rId95"/>
    <p:sldId id="1045" r:id="rId96"/>
    <p:sldId id="1046" r:id="rId97"/>
    <p:sldId id="1047" r:id="rId98"/>
    <p:sldId id="1048" r:id="rId99"/>
    <p:sldId id="270" r:id="rId100"/>
  </p:sldIdLst>
  <p:sldSz cx="12192000" cy="6858000"/>
  <p:notesSz cx="7103745" cy="10234295"/>
  <p:embeddedFontLst>
    <p:embeddedFont>
      <p:font typeface="黑体" panose="02010609060101010101" charset="-122"/>
      <p:regular r:id="rId106"/>
    </p:embeddedFont>
    <p:embeddedFont>
      <p:font typeface="微软雅黑" panose="020B0503020204020204" charset="-122"/>
      <p:regular r:id="rId107"/>
    </p:embeddedFont>
    <p:embeddedFont>
      <p:font typeface="华文细黑" panose="02010600040101010101" charset="-122"/>
      <p:regular r:id="rId108"/>
    </p:embeddedFont>
    <p:embeddedFont>
      <p:font typeface="隶书" panose="02010509060101010101" pitchFamily="49" charset="-122"/>
      <p:regular r:id="rId109"/>
    </p:embeddedFont>
    <p:embeddedFont>
      <p:font typeface="Garamond" panose="02020404030301010803" pitchFamily="18" charset="0"/>
      <p:regular r:id="rId110"/>
      <p:bold r:id="rId111"/>
      <p:italic r:id="rId112"/>
    </p:embeddedFont>
    <p:embeddedFont>
      <p:font typeface="华文彩云" panose="02010800040101010101" pitchFamily="2" charset="-122"/>
      <p:regular r:id="rId113"/>
    </p:embeddedFont>
    <p:embeddedFont>
      <p:font typeface="Wingdings 2" panose="05020102010507070707" pitchFamily="18" charset="2"/>
      <p:regular r:id="rId11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4" Type="http://schemas.openxmlformats.org/officeDocument/2006/relationships/font" Target="fonts/font9.fntdata"/><Relationship Id="rId113" Type="http://schemas.openxmlformats.org/officeDocument/2006/relationships/font" Target="fonts/font8.fntdata"/><Relationship Id="rId112" Type="http://schemas.openxmlformats.org/officeDocument/2006/relationships/font" Target="fonts/font7.fntdata"/><Relationship Id="rId111" Type="http://schemas.openxmlformats.org/officeDocument/2006/relationships/font" Target="fonts/font6.fntdata"/><Relationship Id="rId110" Type="http://schemas.openxmlformats.org/officeDocument/2006/relationships/font" Target="fonts/font5.fntdata"/><Relationship Id="rId11" Type="http://schemas.openxmlformats.org/officeDocument/2006/relationships/slide" Target="slides/slide7.xml"/><Relationship Id="rId109" Type="http://schemas.openxmlformats.org/officeDocument/2006/relationships/font" Target="fonts/font4.fntdata"/><Relationship Id="rId108" Type="http://schemas.openxmlformats.org/officeDocument/2006/relationships/font" Target="fonts/font3.fntdata"/><Relationship Id="rId107" Type="http://schemas.openxmlformats.org/officeDocument/2006/relationships/font" Target="fonts/font2.fntdata"/><Relationship Id="rId106" Type="http://schemas.openxmlformats.org/officeDocument/2006/relationships/font" Target="fonts/font1.fntdata"/><Relationship Id="rId105" Type="http://schemas.openxmlformats.org/officeDocument/2006/relationships/commentAuthors" Target="commentAuthors.xml"/><Relationship Id="rId104" Type="http://schemas.openxmlformats.org/officeDocument/2006/relationships/tableStyles" Target="tableStyles.xml"/><Relationship Id="rId103" Type="http://schemas.openxmlformats.org/officeDocument/2006/relationships/viewProps" Target="viewProps.xml"/><Relationship Id="rId102" Type="http://schemas.openxmlformats.org/officeDocument/2006/relationships/presProps" Target="presProps.xml"/><Relationship Id="rId101" Type="http://schemas.openxmlformats.org/officeDocument/2006/relationships/handoutMaster" Target="handoutMasters/handoutMaster1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4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4.pn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7.png"/><Relationship Id="rId6" Type="http://schemas.microsoft.com/office/2007/relationships/media" Target="file:///E:\&#22919;&#20135;&#31185;&#25252;&#29702;\&#27597;&#23156;&#25252;&#29702;&#23398;&#65288;&#31532;2&#29256;&#65289;&#65288;&#37197;&#22871;&#20809;&#30424;&#65289;%20(G)\05&#31532;&#20116;&#31456;%20%20&#27491;&#24120;&#20998;&#23081;&#26399;&#22919;&#22899;&#30340;&#25252;&#29702;\&#23467;&#32553;&#23545;&#31216;&#24615;.WMV" TargetMode="External"/><Relationship Id="rId5" Type="http://schemas.openxmlformats.org/officeDocument/2006/relationships/video" Target="file:///E:\&#22919;&#20135;&#31185;&#25252;&#29702;\&#27597;&#23156;&#25252;&#29702;&#23398;&#65288;&#31532;2&#29256;&#65289;&#65288;&#37197;&#22871;&#20809;&#30424;&#65289;%20(G)\05&#31532;&#20116;&#31456;%20%20&#27491;&#24120;&#20998;&#23081;&#26399;&#22919;&#22899;&#30340;&#25252;&#29702;\&#23467;&#32553;&#23545;&#31216;&#24615;.WMV" TargetMode="External"/><Relationship Id="rId4" Type="http://schemas.openxmlformats.org/officeDocument/2006/relationships/image" Target="../media/image16.jpeg"/><Relationship Id="rId3" Type="http://schemas.openxmlformats.org/officeDocument/2006/relationships/image" Target="../media/image15.jpe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png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26.xml"/><Relationship Id="rId7" Type="http://schemas.openxmlformats.org/officeDocument/2006/relationships/tags" Target="../tags/tag25.xml"/><Relationship Id="rId6" Type="http://schemas.openxmlformats.org/officeDocument/2006/relationships/image" Target="../media/image21.png"/><Relationship Id="rId5" Type="http://schemas.openxmlformats.org/officeDocument/2006/relationships/tags" Target="../tags/tag24.xml"/><Relationship Id="rId4" Type="http://schemas.openxmlformats.org/officeDocument/2006/relationships/image" Target="../media/image20.png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3.png"/><Relationship Id="rId3" Type="http://schemas.openxmlformats.org/officeDocument/2006/relationships/image" Target="../media/image22.jpe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5.png"/><Relationship Id="rId3" Type="http://schemas.openxmlformats.org/officeDocument/2006/relationships/image" Target="../media/image24.jpe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30.jpeg"/><Relationship Id="rId8" Type="http://schemas.openxmlformats.org/officeDocument/2006/relationships/tags" Target="../tags/tag37.xml"/><Relationship Id="rId7" Type="http://schemas.openxmlformats.org/officeDocument/2006/relationships/image" Target="../media/image29.jpeg"/><Relationship Id="rId6" Type="http://schemas.openxmlformats.org/officeDocument/2006/relationships/tags" Target="../tags/tag36.xml"/><Relationship Id="rId5" Type="http://schemas.openxmlformats.org/officeDocument/2006/relationships/hyperlink" Target="&#23376;&#23467;&#19979;&#27573;&#24418;&#25104;1.WMV" TargetMode="External"/><Relationship Id="rId4" Type="http://schemas.openxmlformats.org/officeDocument/2006/relationships/image" Target="../media/image28.png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3" Type="http://schemas.openxmlformats.org/officeDocument/2006/relationships/slideLayout" Target="../slideLayouts/slideLayout14.xml"/><Relationship Id="rId12" Type="http://schemas.openxmlformats.org/officeDocument/2006/relationships/image" Target="../media/image31.jpeg"/><Relationship Id="rId11" Type="http://schemas.openxmlformats.org/officeDocument/2006/relationships/tags" Target="../tags/tag38.xml"/><Relationship Id="rId10" Type="http://schemas.openxmlformats.org/officeDocument/2006/relationships/hyperlink" Target="&#23467;&#39048;&#21464;&#21270;.WMV" TargetMode="External"/><Relationship Id="rId1" Type="http://schemas.openxmlformats.org/officeDocument/2006/relationships/tags" Target="../tags/tag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2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Relationship Id="rId3" Type="http://schemas.openxmlformats.org/officeDocument/2006/relationships/image" Target="../media/image33.jpe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7.jpe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8.jpe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40.jpeg"/><Relationship Id="rId3" Type="http://schemas.openxmlformats.org/officeDocument/2006/relationships/image" Target="../media/image39.pn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3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46.jpeg"/><Relationship Id="rId3" Type="http://schemas.openxmlformats.org/officeDocument/2006/relationships/hyperlink" Target="&#20837;&#38498;.WMV" TargetMode="External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47.png"/><Relationship Id="rId4" Type="http://schemas.microsoft.com/office/2007/relationships/media" Target="file:///E:\&#22919;&#20135;&#31185;&#25252;&#29702;\&#27597;&#23156;&#25252;&#29702;&#23398;&#65288;&#31532;2&#29256;&#65289;&#65288;&#37197;&#22871;&#20809;&#30424;&#65289;%20(G)\05&#31532;&#20116;&#31456;%20%20&#27491;&#24120;&#20998;&#23081;&#26399;&#22919;&#22899;&#30340;&#25252;&#29702;\&#20998;&#23081;&#26426;&#21046;.wmv" TargetMode="External"/><Relationship Id="rId3" Type="http://schemas.openxmlformats.org/officeDocument/2006/relationships/video" Target="file:///E:\&#22919;&#20135;&#31185;&#25252;&#29702;\&#27597;&#23156;&#25252;&#29702;&#23398;&#65288;&#31532;2&#29256;&#65289;&#65288;&#37197;&#22871;&#20809;&#30424;&#65289;%20(G)\05&#31532;&#20116;&#31456;%20%20&#27491;&#24120;&#20998;&#23081;&#26399;&#22919;&#22899;&#30340;&#25252;&#29702;\&#20998;&#23081;&#26426;&#21046;.wmv" TargetMode="External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48.jpeg"/><Relationship Id="rId3" Type="http://schemas.openxmlformats.org/officeDocument/2006/relationships/hyperlink" Target="&#34900;&#25509;.WMV" TargetMode="Externa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3" Type="http://schemas.openxmlformats.org/officeDocument/2006/relationships/image" Target="../media/image49.jpeg"/><Relationship Id="rId2" Type="http://schemas.openxmlformats.org/officeDocument/2006/relationships/tags" Target="../tags/tag60.xml"/><Relationship Id="rId1" Type="http://schemas.openxmlformats.org/officeDocument/2006/relationships/tags" Target="../tags/tag59.xml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52.jpeg"/><Relationship Id="rId3" Type="http://schemas.openxmlformats.org/officeDocument/2006/relationships/hyperlink" Target="&#19979;&#38477;1.WMV" TargetMode="External"/><Relationship Id="rId2" Type="http://schemas.openxmlformats.org/officeDocument/2006/relationships/tags" Target="../tags/tag62.xml"/><Relationship Id="rId1" Type="http://schemas.openxmlformats.org/officeDocument/2006/relationships/tags" Target="../tags/tag61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3.jpeg"/><Relationship Id="rId2" Type="http://schemas.openxmlformats.org/officeDocument/2006/relationships/tags" Target="../tags/tag64.xml"/><Relationship Id="rId1" Type="http://schemas.openxmlformats.org/officeDocument/2006/relationships/tags" Target="../tags/tag63.xml"/></Relationships>
</file>

<file path=ppt/slides/_rels/slide3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49.jpeg"/><Relationship Id="rId4" Type="http://schemas.openxmlformats.org/officeDocument/2006/relationships/image" Target="../media/image55.png"/><Relationship Id="rId3" Type="http://schemas.openxmlformats.org/officeDocument/2006/relationships/image" Target="../media/image54.jpeg"/><Relationship Id="rId2" Type="http://schemas.openxmlformats.org/officeDocument/2006/relationships/tags" Target="../tags/tag66.xml"/><Relationship Id="rId1" Type="http://schemas.openxmlformats.org/officeDocument/2006/relationships/tags" Target="../tags/tag65.xml"/></Relationships>
</file>

<file path=ppt/slides/_rels/slide3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57.jpeg"/><Relationship Id="rId4" Type="http://schemas.openxmlformats.org/officeDocument/2006/relationships/hyperlink" Target="&#20463;&#23624;.WMV" TargetMode="External"/><Relationship Id="rId3" Type="http://schemas.openxmlformats.org/officeDocument/2006/relationships/image" Target="../media/image56.wmf"/><Relationship Id="rId2" Type="http://schemas.openxmlformats.org/officeDocument/2006/relationships/tags" Target="../tags/tag68.xml"/><Relationship Id="rId1" Type="http://schemas.openxmlformats.org/officeDocument/2006/relationships/tags" Target="../tags/tag67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60.png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hyperlink" Target="&#20463;&#23624;.WMV" TargetMode="External"/><Relationship Id="rId3" Type="http://schemas.openxmlformats.org/officeDocument/2006/relationships/image" Target="../media/image50.png"/><Relationship Id="rId2" Type="http://schemas.openxmlformats.org/officeDocument/2006/relationships/tags" Target="../tags/tag70.xml"/><Relationship Id="rId1" Type="http://schemas.openxmlformats.org/officeDocument/2006/relationships/tags" Target="../tags/tag69.xml"/></Relationships>
</file>

<file path=ppt/slides/_rels/slide3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1.jpeg"/><Relationship Id="rId3" Type="http://schemas.openxmlformats.org/officeDocument/2006/relationships/hyperlink" Target="&#20869;&#26059;&#36716;.WMV" TargetMode="External"/><Relationship Id="rId2" Type="http://schemas.openxmlformats.org/officeDocument/2006/relationships/tags" Target="../tags/tag72.xml"/><Relationship Id="rId1" Type="http://schemas.openxmlformats.org/officeDocument/2006/relationships/tags" Target="../tags/tag71.xml"/></Relationships>
</file>

<file path=ppt/slides/_rels/slide39.xml.rels><?xml version="1.0" encoding="UTF-8" standalone="yes"?>
<Relationships xmlns="http://schemas.openxmlformats.org/package/2006/relationships"><Relationship Id="rId9" Type="http://schemas.microsoft.com/office/2007/relationships/media" Target="file:///C:\Users\Administrator\Desktop\&#31934;&#21697;&#20849;&#20139;&#35838;&#31243;2013.8\&#35838;&#31243;&#25945;&#23398;\&#25945;&#23398;&#39033;&#30446;\&#27597;&#23156;&#25252;&#29702;\&#20998;&#23081;&#26399;&#22919;&#22899;&#25252;&#29702;\&#27597;&#23156;&#25252;&#29702;2\&#26059;&#36716;.wmv" TargetMode="External"/><Relationship Id="rId8" Type="http://schemas.openxmlformats.org/officeDocument/2006/relationships/video" Target="file:///C:\Users\Administrator\Desktop\&#31934;&#21697;&#20849;&#20139;&#35838;&#31243;2013.8\&#35838;&#31243;&#25945;&#23398;\&#25945;&#23398;&#39033;&#30446;\&#27597;&#23156;&#25252;&#29702;\&#20998;&#23081;&#26399;&#22919;&#22899;&#25252;&#29702;\&#27597;&#23156;&#25252;&#29702;2\&#26059;&#36716;.wmv" TargetMode="External"/><Relationship Id="rId7" Type="http://schemas.openxmlformats.org/officeDocument/2006/relationships/image" Target="../media/image64.png"/><Relationship Id="rId6" Type="http://schemas.openxmlformats.org/officeDocument/2006/relationships/image" Target="../media/image63.png"/><Relationship Id="rId5" Type="http://schemas.openxmlformats.org/officeDocument/2006/relationships/image" Target="../media/image58.png"/><Relationship Id="rId4" Type="http://schemas.openxmlformats.org/officeDocument/2006/relationships/hyperlink" Target="&#20869;&#26059;&#36716;.WMV" TargetMode="External"/><Relationship Id="rId3" Type="http://schemas.openxmlformats.org/officeDocument/2006/relationships/image" Target="../media/image62.png"/><Relationship Id="rId2" Type="http://schemas.openxmlformats.org/officeDocument/2006/relationships/tags" Target="../tags/tag74.xml"/><Relationship Id="rId11" Type="http://schemas.openxmlformats.org/officeDocument/2006/relationships/slideLayout" Target="../slideLayouts/slideLayout14.xml"/><Relationship Id="rId10" Type="http://schemas.openxmlformats.org/officeDocument/2006/relationships/image" Target="../media/image65.png"/><Relationship Id="rId1" Type="http://schemas.openxmlformats.org/officeDocument/2006/relationships/tags" Target="../tags/tag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1.vml"/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67.jpeg"/><Relationship Id="rId5" Type="http://schemas.openxmlformats.org/officeDocument/2006/relationships/hyperlink" Target="&#20208;&#20280;.WMV" TargetMode="External"/><Relationship Id="rId4" Type="http://schemas.openxmlformats.org/officeDocument/2006/relationships/image" Target="../media/image66.wmf"/><Relationship Id="rId3" Type="http://schemas.openxmlformats.org/officeDocument/2006/relationships/oleObject" Target="../embeddings/oleObject1.bin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4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71.png"/><Relationship Id="rId7" Type="http://schemas.microsoft.com/office/2007/relationships/media" Target="file:///E:\&#22919;&#20135;&#31185;&#25252;&#29702;\&#27597;&#23156;&#25252;&#29702;&#23398;&#65288;&#31532;2&#29256;&#65289;&#65288;&#37197;&#22871;&#20809;&#30424;&#65289;%20(G)\05&#31532;&#20116;&#31456;%20%20&#27491;&#24120;&#20998;&#23081;&#26399;&#22919;&#22899;&#30340;&#25252;&#29702;\&#20998;&#23081;1.wmv" TargetMode="External"/><Relationship Id="rId6" Type="http://schemas.openxmlformats.org/officeDocument/2006/relationships/video" Target="file:///E:\&#22919;&#20135;&#31185;&#25252;&#29702;\&#27597;&#23156;&#25252;&#29702;&#23398;&#65288;&#31532;2&#29256;&#65289;&#65288;&#37197;&#22871;&#20809;&#30424;&#65289;%20(G)\05&#31532;&#20116;&#31456;%20%20&#27491;&#24120;&#20998;&#23081;&#26399;&#22919;&#22899;&#30340;&#25252;&#29702;\&#20998;&#23081;1.wmv" TargetMode="External"/><Relationship Id="rId5" Type="http://schemas.openxmlformats.org/officeDocument/2006/relationships/image" Target="../media/image70.png"/><Relationship Id="rId4" Type="http://schemas.openxmlformats.org/officeDocument/2006/relationships/image" Target="../media/image69.png"/><Relationship Id="rId3" Type="http://schemas.openxmlformats.org/officeDocument/2006/relationships/image" Target="../media/image68.png"/><Relationship Id="rId2" Type="http://schemas.openxmlformats.org/officeDocument/2006/relationships/tags" Target="../tags/tag78.xml"/><Relationship Id="rId1" Type="http://schemas.openxmlformats.org/officeDocument/2006/relationships/tags" Target="../tags/tag77.xml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73.png"/><Relationship Id="rId4" Type="http://schemas.openxmlformats.org/officeDocument/2006/relationships/hyperlink" Target="&#22797;&#20301;&#22806;&#26059;&#36716;.WMV" TargetMode="External"/><Relationship Id="rId3" Type="http://schemas.openxmlformats.org/officeDocument/2006/relationships/image" Target="../media/image72.png"/><Relationship Id="rId2" Type="http://schemas.openxmlformats.org/officeDocument/2006/relationships/tags" Target="../tags/tag80.xml"/><Relationship Id="rId1" Type="http://schemas.openxmlformats.org/officeDocument/2006/relationships/tags" Target="../tags/tag79.xml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75.jpeg"/><Relationship Id="rId3" Type="http://schemas.openxmlformats.org/officeDocument/2006/relationships/image" Target="../media/image74.jpeg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4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8.png"/><Relationship Id="rId2" Type="http://schemas.openxmlformats.org/officeDocument/2006/relationships/tags" Target="../tags/tag84.xml"/><Relationship Id="rId1" Type="http://schemas.openxmlformats.org/officeDocument/2006/relationships/tags" Target="../tags/tag83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76.jpeg"/><Relationship Id="rId3" Type="http://schemas.openxmlformats.org/officeDocument/2006/relationships/hyperlink" Target="&#20998;&#23081;&#26426;&#21046;&#23454;&#26223;1.WMV" TargetMode="External"/><Relationship Id="rId2" Type="http://schemas.openxmlformats.org/officeDocument/2006/relationships/tags" Target="../tags/tag86.xml"/><Relationship Id="rId1" Type="http://schemas.openxmlformats.org/officeDocument/2006/relationships/tags" Target="../tags/tag85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7.jpeg"/><Relationship Id="rId2" Type="http://schemas.openxmlformats.org/officeDocument/2006/relationships/tags" Target="../tags/tag88.xml"/><Relationship Id="rId1" Type="http://schemas.openxmlformats.org/officeDocument/2006/relationships/tags" Target="../tags/tag8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0.xml"/><Relationship Id="rId1" Type="http://schemas.openxmlformats.org/officeDocument/2006/relationships/tags" Target="../tags/tag8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2.xml"/><Relationship Id="rId1" Type="http://schemas.openxmlformats.org/officeDocument/2006/relationships/tags" Target="../tags/tag9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4.xml"/><Relationship Id="rId1" Type="http://schemas.openxmlformats.org/officeDocument/2006/relationships/tags" Target="../tags/tag9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hyperlink" Target="&#19979;&#38477;.WMV" TargetMode="External"/><Relationship Id="rId2" Type="http://schemas.openxmlformats.org/officeDocument/2006/relationships/tags" Target="../tags/tag96.xml"/><Relationship Id="rId1" Type="http://schemas.openxmlformats.org/officeDocument/2006/relationships/tags" Target="../tags/tag95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0.xml"/><Relationship Id="rId1" Type="http://schemas.openxmlformats.org/officeDocument/2006/relationships/tags" Target="../tags/tag99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2.xml"/><Relationship Id="rId1" Type="http://schemas.openxmlformats.org/officeDocument/2006/relationships/tags" Target="../tags/tag10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4.xml"/><Relationship Id="rId1" Type="http://schemas.openxmlformats.org/officeDocument/2006/relationships/tags" Target="../tags/tag103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8.jpeg"/><Relationship Id="rId2" Type="http://schemas.openxmlformats.org/officeDocument/2006/relationships/tags" Target="../tags/tag106.xml"/><Relationship Id="rId1" Type="http://schemas.openxmlformats.org/officeDocument/2006/relationships/tags" Target="../tags/tag105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8.xml"/><Relationship Id="rId1" Type="http://schemas.openxmlformats.org/officeDocument/2006/relationships/tags" Target="../tags/tag107.xml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image" Target="../media/image83.jpeg"/><Relationship Id="rId7" Type="http://schemas.openxmlformats.org/officeDocument/2006/relationships/hyperlink" Target="&#25720;&#23467;&#32553;.WMV" TargetMode="External"/><Relationship Id="rId6" Type="http://schemas.openxmlformats.org/officeDocument/2006/relationships/image" Target="../media/image82.png"/><Relationship Id="rId5" Type="http://schemas.openxmlformats.org/officeDocument/2006/relationships/image" Target="../media/image81.GIF"/><Relationship Id="rId4" Type="http://schemas.openxmlformats.org/officeDocument/2006/relationships/image" Target="../media/image80.GIF"/><Relationship Id="rId3" Type="http://schemas.openxmlformats.org/officeDocument/2006/relationships/image" Target="../media/image79.png"/><Relationship Id="rId2" Type="http://schemas.openxmlformats.org/officeDocument/2006/relationships/tags" Target="../tags/tag110.xml"/><Relationship Id="rId1" Type="http://schemas.openxmlformats.org/officeDocument/2006/relationships/tags" Target="../tags/tag109.xml"/></Relationships>
</file>

<file path=ppt/slides/_rels/slide58.xml.rels><?xml version="1.0" encoding="UTF-8" standalone="yes"?>
<Relationships xmlns="http://schemas.openxmlformats.org/package/2006/relationships"><Relationship Id="rId9" Type="http://schemas.openxmlformats.org/officeDocument/2006/relationships/image" Target="../media/image88.png"/><Relationship Id="rId8" Type="http://schemas.openxmlformats.org/officeDocument/2006/relationships/image" Target="../media/image87.png"/><Relationship Id="rId7" Type="http://schemas.microsoft.com/office/2007/relationships/media" Target="file:///E:\&#38472;&#26195;&#29645;\&#20998;&#23081;&#26399;&#22919;&#22899;&#25252;&#29702;\&#32974;&#24515;&#21548;&#35786;1.wmv" TargetMode="External"/><Relationship Id="rId6" Type="http://schemas.openxmlformats.org/officeDocument/2006/relationships/video" Target="file:///E:\&#38472;&#26195;&#29645;\&#20998;&#23081;&#26399;&#22919;&#22899;&#25252;&#29702;\&#32974;&#24515;&#21548;&#35786;1.wmv" TargetMode="External"/><Relationship Id="rId5" Type="http://schemas.openxmlformats.org/officeDocument/2006/relationships/image" Target="../media/image86.GIF"/><Relationship Id="rId4" Type="http://schemas.openxmlformats.org/officeDocument/2006/relationships/image" Target="../media/image85.wmf"/><Relationship Id="rId3" Type="http://schemas.openxmlformats.org/officeDocument/2006/relationships/image" Target="../media/image84.jpeg"/><Relationship Id="rId2" Type="http://schemas.openxmlformats.org/officeDocument/2006/relationships/tags" Target="../tags/tag112.xml"/><Relationship Id="rId11" Type="http://schemas.openxmlformats.org/officeDocument/2006/relationships/notesSlide" Target="../notesSlides/notesSlide2.xml"/><Relationship Id="rId10" Type="http://schemas.openxmlformats.org/officeDocument/2006/relationships/slideLayout" Target="../slideLayouts/slideLayout14.xml"/><Relationship Id="rId1" Type="http://schemas.openxmlformats.org/officeDocument/2006/relationships/tags" Target="../tags/tag111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9.jpeg"/><Relationship Id="rId2" Type="http://schemas.openxmlformats.org/officeDocument/2006/relationships/tags" Target="../tags/tag114.xml"/><Relationship Id="rId1" Type="http://schemas.openxmlformats.org/officeDocument/2006/relationships/tags" Target="../tags/tag1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5.xml"/></Relationships>
</file>

<file path=ppt/slides/_rels/slide6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117.xml"/><Relationship Id="rId4" Type="http://schemas.openxmlformats.org/officeDocument/2006/relationships/image" Target="../media/image81.GIF"/><Relationship Id="rId3" Type="http://schemas.openxmlformats.org/officeDocument/2006/relationships/image" Target="../media/image90.png"/><Relationship Id="rId2" Type="http://schemas.openxmlformats.org/officeDocument/2006/relationships/tags" Target="../tags/tag116.xml"/><Relationship Id="rId1" Type="http://schemas.openxmlformats.org/officeDocument/2006/relationships/tags" Target="../tags/tag115.xml"/></Relationships>
</file>

<file path=ppt/slides/_rels/slide6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92.png"/><Relationship Id="rId3" Type="http://schemas.openxmlformats.org/officeDocument/2006/relationships/image" Target="../media/image91.png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6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.bin"/><Relationship Id="rId8" Type="http://schemas.openxmlformats.org/officeDocument/2006/relationships/image" Target="../media/image94.png"/><Relationship Id="rId7" Type="http://schemas.openxmlformats.org/officeDocument/2006/relationships/oleObject" Target="../embeddings/oleObject2.bin"/><Relationship Id="rId6" Type="http://schemas.openxmlformats.org/officeDocument/2006/relationships/image" Target="../media/image93.jpeg"/><Relationship Id="rId5" Type="http://schemas.openxmlformats.org/officeDocument/2006/relationships/image" Target="../media/image85.wmf"/><Relationship Id="rId4" Type="http://schemas.openxmlformats.org/officeDocument/2006/relationships/image" Target="../media/image54.jpeg"/><Relationship Id="rId3" Type="http://schemas.openxmlformats.org/officeDocument/2006/relationships/image" Target="../media/image49.jpeg"/><Relationship Id="rId2" Type="http://schemas.openxmlformats.org/officeDocument/2006/relationships/tags" Target="../tags/tag121.xml"/><Relationship Id="rId14" Type="http://schemas.openxmlformats.org/officeDocument/2006/relationships/vmlDrawing" Target="../drawings/vmlDrawing2.vml"/><Relationship Id="rId13" Type="http://schemas.openxmlformats.org/officeDocument/2006/relationships/slideLayout" Target="../slideLayouts/slideLayout14.xml"/><Relationship Id="rId12" Type="http://schemas.openxmlformats.org/officeDocument/2006/relationships/image" Target="../media/image96.png"/><Relationship Id="rId11" Type="http://schemas.openxmlformats.org/officeDocument/2006/relationships/image" Target="../media/image95.png"/><Relationship Id="rId10" Type="http://schemas.openxmlformats.org/officeDocument/2006/relationships/oleObject" Target="../embeddings/oleObject4.bin"/><Relationship Id="rId1" Type="http://schemas.openxmlformats.org/officeDocument/2006/relationships/tags" Target="../tags/tag120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86.GIF"/><Relationship Id="rId6" Type="http://schemas.openxmlformats.org/officeDocument/2006/relationships/image" Target="../media/image85.wmf"/><Relationship Id="rId5" Type="http://schemas.openxmlformats.org/officeDocument/2006/relationships/image" Target="../media/image36.jpeg"/><Relationship Id="rId4" Type="http://schemas.openxmlformats.org/officeDocument/2006/relationships/image" Target="../media/image98.jpeg"/><Relationship Id="rId3" Type="http://schemas.openxmlformats.org/officeDocument/2006/relationships/image" Target="../media/image97.jpeg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6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7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0.png"/><Relationship Id="rId3" Type="http://schemas.openxmlformats.org/officeDocument/2006/relationships/image" Target="../media/image99.jpeg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7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2.jpeg"/><Relationship Id="rId3" Type="http://schemas.openxmlformats.org/officeDocument/2006/relationships/image" Target="../media/image101.jpeg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7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86.GIF"/><Relationship Id="rId5" Type="http://schemas.openxmlformats.org/officeDocument/2006/relationships/hyperlink" Target="../../../&#27491;&#24120;&#20998;&#23081;/movie/&#20998;&#23081;&#26426;&#21046;.avi" TargetMode="External"/><Relationship Id="rId4" Type="http://schemas.openxmlformats.org/officeDocument/2006/relationships/image" Target="../media/image104.GIF"/><Relationship Id="rId3" Type="http://schemas.openxmlformats.org/officeDocument/2006/relationships/image" Target="../media/image103.jpeg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7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07.jpeg"/><Relationship Id="rId4" Type="http://schemas.openxmlformats.org/officeDocument/2006/relationships/image" Target="../media/image106.jpeg"/><Relationship Id="rId3" Type="http://schemas.openxmlformats.org/officeDocument/2006/relationships/image" Target="../media/image105.jpeg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7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09.jpeg"/><Relationship Id="rId3" Type="http://schemas.openxmlformats.org/officeDocument/2006/relationships/image" Target="../media/image108.jpeg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0.jpeg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8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12.png"/><Relationship Id="rId3" Type="http://schemas.openxmlformats.org/officeDocument/2006/relationships/image" Target="../media/image111.png"/><Relationship Id="rId2" Type="http://schemas.openxmlformats.org/officeDocument/2006/relationships/tags" Target="../tags/tag167.xml"/><Relationship Id="rId1" Type="http://schemas.openxmlformats.org/officeDocument/2006/relationships/tags" Target="../tags/tag16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69.xml"/><Relationship Id="rId1" Type="http://schemas.openxmlformats.org/officeDocument/2006/relationships/tags" Target="../tags/tag168.xml"/></Relationships>
</file>

<file path=ppt/slides/_rels/slide8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3.png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3.xml"/><Relationship Id="rId1" Type="http://schemas.openxmlformats.org/officeDocument/2006/relationships/tags" Target="../tags/tag17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image" Target="../media/image13.jpeg"/><Relationship Id="rId6" Type="http://schemas.openxmlformats.org/officeDocument/2006/relationships/image" Target="../media/image12.jpeg"/><Relationship Id="rId5" Type="http://schemas.openxmlformats.org/officeDocument/2006/relationships/hyperlink" Target="&#23467;&#32553;&#23545;&#31216;&#24615;.WMV" TargetMode="External"/><Relationship Id="rId4" Type="http://schemas.openxmlformats.org/officeDocument/2006/relationships/image" Target="../media/image11.jpeg"/><Relationship Id="rId3" Type="http://schemas.openxmlformats.org/officeDocument/2006/relationships/hyperlink" Target="&#23467;&#32553;&#33410;&#24459;&#24615;.WMV" TargetMode="External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5.xml"/><Relationship Id="rId1" Type="http://schemas.openxmlformats.org/officeDocument/2006/relationships/tags" Target="../tags/tag174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7.xml"/><Relationship Id="rId1" Type="http://schemas.openxmlformats.org/officeDocument/2006/relationships/tags" Target="../tags/tag17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9.xml"/><Relationship Id="rId1" Type="http://schemas.openxmlformats.org/officeDocument/2006/relationships/tags" Target="../tags/tag178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81.xml"/><Relationship Id="rId1" Type="http://schemas.openxmlformats.org/officeDocument/2006/relationships/tags" Target="../tags/tag180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83.xml"/><Relationship Id="rId1" Type="http://schemas.openxmlformats.org/officeDocument/2006/relationships/tags" Target="../tags/tag18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85.xml"/><Relationship Id="rId1" Type="http://schemas.openxmlformats.org/officeDocument/2006/relationships/tags" Target="../tags/tag184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产力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476" name="矩形 1274918"/>
          <p:cNvSpPr/>
          <p:nvPr/>
        </p:nvSpPr>
        <p:spPr>
          <a:xfrm>
            <a:off x="611188" y="1052513"/>
            <a:ext cx="7848600" cy="1014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lvl="1" indent="0">
              <a:lnSpc>
                <a:spcPct val="125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+mn-ea"/>
              </a:rPr>
              <a:t>子宫收缩力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迫使宫颈管变短、消失、宫口扩张，先露部不断下降，胎儿及胎盘娩出。</a:t>
            </a:r>
            <a:r>
              <a:rPr lang="zh-CN" altLang="en-US" sz="2400" b="1" i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（贯穿整个产程）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20775" y="2280920"/>
            <a:ext cx="9482455" cy="4164965"/>
            <a:chOff x="963" y="4153"/>
            <a:chExt cx="8985" cy="6375"/>
          </a:xfrm>
        </p:grpSpPr>
        <p:sp>
          <p:nvSpPr>
            <p:cNvPr id="61441" name="文本框 1274881"/>
            <p:cNvSpPr txBox="1"/>
            <p:nvPr/>
          </p:nvSpPr>
          <p:spPr>
            <a:xfrm>
              <a:off x="963" y="4153"/>
              <a:ext cx="5357" cy="7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）子宫收缩的节律性</a:t>
              </a:r>
              <a:endParaRPr lang="zh-CN" altLang="en-US" sz="24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74910" name="文本框 1274909"/>
            <p:cNvSpPr txBox="1"/>
            <p:nvPr/>
          </p:nvSpPr>
          <p:spPr>
            <a:xfrm>
              <a:off x="1643" y="5288"/>
              <a:ext cx="3185" cy="7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衡量宫缩标准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74912" name="文本框 1274911"/>
            <p:cNvSpPr txBox="1"/>
            <p:nvPr/>
          </p:nvSpPr>
          <p:spPr>
            <a:xfrm>
              <a:off x="4818" y="4720"/>
              <a:ext cx="5130" cy="70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宫缩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持续时间由短到长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74913" name="文本框 1274912"/>
            <p:cNvSpPr txBox="1"/>
            <p:nvPr/>
          </p:nvSpPr>
          <p:spPr>
            <a:xfrm>
              <a:off x="4818" y="5513"/>
              <a:ext cx="5130" cy="70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宫缩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间隙时间由长到短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74914" name="文本框 1274913"/>
            <p:cNvSpPr txBox="1"/>
            <p:nvPr/>
          </p:nvSpPr>
          <p:spPr>
            <a:xfrm>
              <a:off x="4818" y="6195"/>
              <a:ext cx="4647" cy="70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宫缩的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强度由弱到强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74915" name="文本框 1274914"/>
            <p:cNvSpPr txBox="1"/>
            <p:nvPr/>
          </p:nvSpPr>
          <p:spPr>
            <a:xfrm>
              <a:off x="2890" y="9823"/>
              <a:ext cx="6563" cy="70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>
                  <a:latin typeface="Times New Roman" panose="02020603050405020304" pitchFamily="18" charset="0"/>
                  <a:ea typeface="楷体_GB2312" pitchFamily="49" charset="-122"/>
                </a:rPr>
                <a:t>宫缩的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节律性有利于胎血循环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  <p:sp>
        <p:nvSpPr>
          <p:cNvPr id="3" name="左大括号 2"/>
          <p:cNvSpPr/>
          <p:nvPr/>
        </p:nvSpPr>
        <p:spPr>
          <a:xfrm>
            <a:off x="4248785" y="2836545"/>
            <a:ext cx="75565" cy="1055370"/>
          </a:xfrm>
          <a:prstGeom prst="leftBrace">
            <a:avLst/>
          </a:prstGeom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3"/>
          <a:stretch>
            <a:fillRect/>
          </a:stretch>
        </p:blipFill>
        <p:spPr>
          <a:xfrm>
            <a:off x="1120775" y="4116705"/>
            <a:ext cx="10410190" cy="17875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产力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466" name="文本框 1275909"/>
          <p:cNvSpPr txBox="1"/>
          <p:nvPr/>
        </p:nvSpPr>
        <p:spPr>
          <a:xfrm>
            <a:off x="395288" y="1196975"/>
            <a:ext cx="4014787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）子宫收缩对称性和极性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9660" y="1654175"/>
            <a:ext cx="9850120" cy="4718050"/>
            <a:chOff x="283" y="865"/>
            <a:chExt cx="13535" cy="9170"/>
          </a:xfrm>
        </p:grpSpPr>
        <p:sp>
          <p:nvSpPr>
            <p:cNvPr id="62465" name="文本框 1275907"/>
            <p:cNvSpPr txBox="1"/>
            <p:nvPr/>
          </p:nvSpPr>
          <p:spPr>
            <a:xfrm>
              <a:off x="2890" y="2599"/>
              <a:ext cx="6465" cy="2689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对称性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400" b="1">
                  <a:latin typeface="楷体_GB2312" pitchFamily="49" charset="-122"/>
                  <a:ea typeface="楷体_GB2312" pitchFamily="49" charset="-122"/>
                </a:rPr>
                <a:t>宫缩起自两侧宫角，向宫底和中线集中</a:t>
              </a:r>
              <a:endParaRPr lang="zh-CN" altLang="en-US" sz="2400" b="1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62467" name="图片 1275910" descr="y17"/>
            <p:cNvPicPr>
              <a:picLocks noChangeAspect="1"/>
            </p:cNvPicPr>
            <p:nvPr/>
          </p:nvPicPr>
          <p:blipFill>
            <a:blip r:embed="rId3">
              <a:lum contrast="23999"/>
            </a:blip>
            <a:stretch>
              <a:fillRect/>
            </a:stretch>
          </p:blipFill>
          <p:spPr>
            <a:xfrm>
              <a:off x="283" y="6195"/>
              <a:ext cx="3037" cy="384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75912" name="文本框 1275911"/>
            <p:cNvSpPr txBox="1"/>
            <p:nvPr/>
          </p:nvSpPr>
          <p:spPr>
            <a:xfrm>
              <a:off x="3118" y="5513"/>
              <a:ext cx="5280" cy="3622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极性特点：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20000"/>
                </a:lnSpc>
                <a:buFont typeface="Wingdings" panose="05000000000000000000" pitchFamily="2" charset="2"/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* 宫底部收缩力最强     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* 子宫体收缩力其次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*子宫下段收缩最弱</a:t>
              </a:r>
              <a:endParaRPr lang="zh-CN" altLang="en-US" sz="2400" b="1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62469" name="图片 1275915" descr="宫缩对称性和极性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lum contrast="82000"/>
            </a:blip>
            <a:stretch>
              <a:fillRect/>
            </a:stretch>
          </p:blipFill>
          <p:spPr>
            <a:xfrm>
              <a:off x="10035" y="865"/>
              <a:ext cx="3115" cy="4423"/>
            </a:xfrm>
            <a:prstGeom prst="rect">
              <a:avLst/>
            </a:prstGeom>
            <a:solidFill>
              <a:schemeClr val="bg1"/>
            </a:solidFill>
            <a:ln w="19050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pic>
          <p:nvPicPr>
            <p:cNvPr id="20" name="宫缩对称性.WMV">
              <a:hlinkClick r:id="" action="ppaction://media"/>
            </p:cNvPr>
            <p:cNvPicPr>
              <a:picLocks noRot="1" noChangeAspect="1"/>
            </p:cNvPicPr>
            <p:nvPr>
              <a:videoFile r:link="rId5"/>
              <p:extLst>
                <p:ext uri="{DAA4B4D4-6D71-4841-9C94-3DE7FCFB9230}">
                  <p14:media xmlns:p14="http://schemas.microsoft.com/office/powerpoint/2010/main" r:link="rId6"/>
                </p:ext>
              </p:extLst>
            </p:nvPr>
          </p:nvPicPr>
          <p:blipFill>
            <a:blip r:embed="rId7"/>
            <a:stretch>
              <a:fillRect/>
            </a:stretch>
          </p:blipFill>
          <p:spPr>
            <a:xfrm>
              <a:off x="9468" y="5513"/>
              <a:ext cx="4350" cy="326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产力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3489" name="文本框 1276929"/>
          <p:cNvSpPr txBox="1"/>
          <p:nvPr/>
        </p:nvSpPr>
        <p:spPr>
          <a:xfrm>
            <a:off x="755650" y="1125538"/>
            <a:ext cx="4648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（</a:t>
            </a:r>
            <a:r>
              <a:rPr lang="en-US" altLang="zh-CN" sz="2400" b="1">
                <a:latin typeface="Times New Roman" panose="02020603050405020304" pitchFamily="18" charset="0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）子宫收缩的缩复作用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19250" y="1678940"/>
            <a:ext cx="8571230" cy="4766945"/>
            <a:chOff x="395" y="2225"/>
            <a:chExt cx="13498" cy="7873"/>
          </a:xfrm>
        </p:grpSpPr>
        <p:pic>
          <p:nvPicPr>
            <p:cNvPr id="1276931" name="图片 1276930" descr="妇40"/>
            <p:cNvPicPr>
              <a:picLocks noChangeAspect="1"/>
            </p:cNvPicPr>
            <p:nvPr/>
          </p:nvPicPr>
          <p:blipFill>
            <a:blip r:embed="rId3"/>
            <a:srcRect l="15117" t="22725" r="78062" b="14253"/>
            <a:stretch>
              <a:fillRect/>
            </a:stretch>
          </p:blipFill>
          <p:spPr>
            <a:xfrm>
              <a:off x="395" y="2225"/>
              <a:ext cx="795" cy="550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32" name="图片 1276931" descr="妇40"/>
            <p:cNvPicPr>
              <a:picLocks noChangeAspect="1"/>
            </p:cNvPicPr>
            <p:nvPr/>
          </p:nvPicPr>
          <p:blipFill>
            <a:blip r:embed="rId3"/>
            <a:srcRect l="22696" t="45642" r="71242" b="12820"/>
            <a:stretch>
              <a:fillRect/>
            </a:stretch>
          </p:blipFill>
          <p:spPr>
            <a:xfrm>
              <a:off x="1303" y="3360"/>
              <a:ext cx="680" cy="42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33" name="图片 1276932" descr="妇40"/>
            <p:cNvPicPr>
              <a:picLocks noChangeAspect="1"/>
            </p:cNvPicPr>
            <p:nvPr/>
          </p:nvPicPr>
          <p:blipFill>
            <a:blip r:embed="rId3"/>
            <a:srcRect l="29517" t="29886" r="63663" b="15685"/>
            <a:stretch>
              <a:fillRect/>
            </a:stretch>
          </p:blipFill>
          <p:spPr>
            <a:xfrm>
              <a:off x="2210" y="2793"/>
              <a:ext cx="795" cy="467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34" name="图片 1276933" descr="妇40"/>
            <p:cNvPicPr>
              <a:picLocks noChangeAspect="1"/>
            </p:cNvPicPr>
            <p:nvPr/>
          </p:nvPicPr>
          <p:blipFill>
            <a:blip r:embed="rId3"/>
            <a:srcRect l="36337" t="49939" r="57599" b="11388"/>
            <a:stretch>
              <a:fillRect/>
            </a:stretch>
          </p:blipFill>
          <p:spPr>
            <a:xfrm>
              <a:off x="3005" y="3813"/>
              <a:ext cx="908" cy="372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35" name="图片 1276934" descr="妇40"/>
            <p:cNvPicPr>
              <a:picLocks noChangeAspect="1"/>
            </p:cNvPicPr>
            <p:nvPr/>
          </p:nvPicPr>
          <p:blipFill>
            <a:blip r:embed="rId3"/>
            <a:srcRect l="43158" t="37048" r="50021" b="14253"/>
            <a:stretch>
              <a:fillRect/>
            </a:stretch>
          </p:blipFill>
          <p:spPr>
            <a:xfrm>
              <a:off x="4138" y="3133"/>
              <a:ext cx="792" cy="43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36" name="图片 1276935" descr="妇40"/>
            <p:cNvPicPr>
              <a:picLocks noChangeAspect="1"/>
            </p:cNvPicPr>
            <p:nvPr/>
          </p:nvPicPr>
          <p:blipFill>
            <a:blip r:embed="rId3"/>
            <a:srcRect l="50737" t="52805" r="43958" b="11388"/>
            <a:stretch>
              <a:fillRect/>
            </a:stretch>
          </p:blipFill>
          <p:spPr>
            <a:xfrm>
              <a:off x="5045" y="4153"/>
              <a:ext cx="1020" cy="34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37" name="图片 1276936" descr="妇40"/>
            <p:cNvPicPr>
              <a:picLocks noChangeAspect="1"/>
            </p:cNvPicPr>
            <p:nvPr/>
          </p:nvPicPr>
          <p:blipFill>
            <a:blip r:embed="rId3"/>
            <a:srcRect l="57559" t="49939" r="36378" b="9956"/>
            <a:stretch>
              <a:fillRect/>
            </a:stretch>
          </p:blipFill>
          <p:spPr>
            <a:xfrm>
              <a:off x="6180" y="3813"/>
              <a:ext cx="1023" cy="36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38" name="图片 1276937" descr="妇40"/>
            <p:cNvPicPr>
              <a:picLocks noChangeAspect="1"/>
            </p:cNvPicPr>
            <p:nvPr/>
          </p:nvPicPr>
          <p:blipFill>
            <a:blip r:embed="rId3"/>
            <a:srcRect l="64380" t="58533" r="28799" b="8524"/>
            <a:stretch>
              <a:fillRect/>
            </a:stretch>
          </p:blipFill>
          <p:spPr>
            <a:xfrm>
              <a:off x="7200" y="4720"/>
              <a:ext cx="1248" cy="274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39" name="图片 1276938" descr="妇40"/>
            <p:cNvPicPr>
              <a:picLocks noChangeAspect="1"/>
            </p:cNvPicPr>
            <p:nvPr/>
          </p:nvPicPr>
          <p:blipFill>
            <a:blip r:embed="rId3"/>
            <a:srcRect l="71201" t="52803" r="22737" b="12820"/>
            <a:stretch>
              <a:fillRect/>
            </a:stretch>
          </p:blipFill>
          <p:spPr>
            <a:xfrm>
              <a:off x="8448" y="4265"/>
              <a:ext cx="1135" cy="293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40" name="图片 1276939" descr="妇40"/>
            <p:cNvPicPr>
              <a:picLocks noChangeAspect="1"/>
            </p:cNvPicPr>
            <p:nvPr/>
          </p:nvPicPr>
          <p:blipFill>
            <a:blip r:embed="rId3"/>
            <a:srcRect l="77263" t="67126" r="15916" b="8524"/>
            <a:stretch>
              <a:fillRect/>
            </a:stretch>
          </p:blipFill>
          <p:spPr>
            <a:xfrm>
              <a:off x="9695" y="4948"/>
              <a:ext cx="1135" cy="2037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41" name="图片 1276940" descr="妇40"/>
            <p:cNvPicPr>
              <a:picLocks noChangeAspect="1"/>
            </p:cNvPicPr>
            <p:nvPr/>
          </p:nvPicPr>
          <p:blipFill>
            <a:blip r:embed="rId3"/>
            <a:srcRect l="84085" t="55669" r="10611" b="8524"/>
            <a:stretch>
              <a:fillRect/>
            </a:stretch>
          </p:blipFill>
          <p:spPr>
            <a:xfrm>
              <a:off x="11283" y="4605"/>
              <a:ext cx="1020" cy="272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76942" name="图片 1276941" descr="妇40"/>
            <p:cNvPicPr>
              <a:picLocks noChangeAspect="1"/>
            </p:cNvPicPr>
            <p:nvPr/>
          </p:nvPicPr>
          <p:blipFill>
            <a:blip r:embed="rId3"/>
            <a:srcRect l="89389" t="68559" r="3790" b="4227"/>
            <a:stretch>
              <a:fillRect/>
            </a:stretch>
          </p:blipFill>
          <p:spPr>
            <a:xfrm>
              <a:off x="12418" y="5173"/>
              <a:ext cx="1475" cy="19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76943" name="文本框 1276942"/>
            <p:cNvSpPr txBox="1"/>
            <p:nvPr/>
          </p:nvSpPr>
          <p:spPr>
            <a:xfrm>
              <a:off x="1643" y="7464"/>
              <a:ext cx="10320" cy="13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特征：每当宫缩时肌纤维缩短，间歇时肌纤维 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        松弛， 但不恢复到原来的长度。</a:t>
              </a:r>
              <a:endParaRPr lang="zh-CN" altLang="en-US" sz="24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76944" name="文本框 1276943"/>
            <p:cNvSpPr txBox="1"/>
            <p:nvPr/>
          </p:nvSpPr>
          <p:spPr>
            <a:xfrm>
              <a:off x="2538" y="8727"/>
              <a:ext cx="7045" cy="13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>
                  <a:solidFill>
                    <a:srgbClr val="8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使</a:t>
              </a:r>
              <a:r>
                <a:rPr lang="zh-CN" altLang="en-US" sz="2400" b="1" dirty="0">
                  <a:solidFill>
                    <a:srgbClr val="8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子宫上部肌壁增厚宫腔变小，</a:t>
              </a:r>
              <a:endParaRPr lang="zh-CN" altLang="en-US" sz="2400" b="1" dirty="0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r>
                <a:rPr lang="zh-CN" altLang="en-US" sz="2400" b="1" dirty="0">
                  <a:solidFill>
                    <a:srgbClr val="80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迫使胎先露下降及宫颈管消失。</a:t>
              </a:r>
              <a:endParaRPr lang="zh-CN" altLang="en-US" sz="2400" b="1">
                <a:solidFill>
                  <a:srgbClr val="800000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产力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4513" name="文本占位符 157717"/>
          <p:cNvSpPr>
            <a:spLocks noGrp="1"/>
          </p:cNvSpPr>
          <p:nvPr>
            <p:ph idx="1"/>
          </p:nvPr>
        </p:nvSpPr>
        <p:spPr>
          <a:xfrm>
            <a:off x="1053465" y="1710690"/>
            <a:ext cx="8001000" cy="3962400"/>
          </a:xfrm>
          <a:solidFill>
            <a:srgbClr val="FFCCCC"/>
          </a:solidFill>
          <a:ln>
            <a:solidFill>
              <a:schemeClr val="tx2"/>
            </a:solidFill>
            <a:miter/>
          </a:ln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2800" b="1" dirty="0">
                <a:solidFill>
                  <a:schemeClr val="tx2"/>
                </a:solidFill>
                <a:ea typeface="楷体_GB2312" pitchFamily="49" charset="-122"/>
              </a:rPr>
              <a:t>腹肌</a:t>
            </a:r>
            <a:r>
              <a:rPr lang="zh-CN" altLang="en-US" sz="2800" b="1" dirty="0">
                <a:solidFill>
                  <a:schemeClr val="tx2"/>
                </a:solidFill>
              </a:rPr>
              <a:t>、</a:t>
            </a:r>
            <a:r>
              <a:rPr lang="zh-CN" altLang="en-US" sz="2800" b="1" dirty="0">
                <a:solidFill>
                  <a:schemeClr val="tx2"/>
                </a:solidFill>
                <a:ea typeface="楷体_GB2312" pitchFamily="49" charset="-122"/>
              </a:rPr>
              <a:t>膈肌收缩力</a:t>
            </a:r>
            <a:endParaRPr lang="zh-CN" altLang="en-US" sz="2800" b="1" dirty="0">
              <a:solidFill>
                <a:schemeClr val="tx2"/>
              </a:solidFill>
              <a:ea typeface="楷体_GB2312" pitchFamily="49" charset="-122"/>
            </a:endParaRPr>
          </a:p>
          <a:p>
            <a:pPr lvl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促使胎儿娩出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促使胎盘娩出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1"/>
            <a:endParaRPr lang="zh-CN" altLang="en-US" sz="3200" b="1" dirty="0">
              <a:solidFill>
                <a:schemeClr val="tx2"/>
              </a:solidFill>
            </a:endParaRPr>
          </a:p>
          <a:p>
            <a:pPr>
              <a:buNone/>
            </a:pP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肛提肌收缩力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/>
            <a:r>
              <a:rPr lang="zh-CN" altLang="en-US" sz="2800" b="1" dirty="0">
                <a:ea typeface="楷体_GB2312" pitchFamily="49" charset="-122"/>
              </a:rPr>
              <a:t>协助胎头内旋转、仰伸、娩出</a:t>
            </a:r>
            <a:endParaRPr lang="zh-CN" altLang="en-US" sz="2800" b="1" dirty="0">
              <a:ea typeface="楷体_GB2312" pitchFamily="49" charset="-122"/>
            </a:endParaRPr>
          </a:p>
          <a:p>
            <a:pPr lvl="1"/>
            <a:r>
              <a:rPr lang="zh-CN" altLang="en-US" sz="2800" b="1" dirty="0">
                <a:ea typeface="楷体_GB2312" pitchFamily="49" charset="-122"/>
              </a:rPr>
              <a:t>利于胎盘娩出</a:t>
            </a:r>
            <a:endParaRPr lang="zh-CN" altLang="en-US" sz="2800" dirty="0">
              <a:ea typeface="楷体_GB2312" pitchFamily="49" charset="-122"/>
            </a:endParaRPr>
          </a:p>
        </p:txBody>
      </p:sp>
      <p:sp>
        <p:nvSpPr>
          <p:cNvPr id="1205257" name="文本框 1205256"/>
          <p:cNvSpPr txBox="1"/>
          <p:nvPr/>
        </p:nvSpPr>
        <p:spPr>
          <a:xfrm>
            <a:off x="5888355" y="1964690"/>
            <a:ext cx="2585720" cy="1224915"/>
          </a:xfrm>
          <a:prstGeom prst="rect">
            <a:avLst/>
          </a:prstGeom>
          <a:noFill/>
          <a:ln w="9525" cap="flat" cmpd="sng">
            <a:solidFill>
              <a:srgbClr val="8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t" anchorCtr="0">
            <a:noAutofit/>
          </a:bodyPr>
          <a:p>
            <a:r>
              <a:rPr lang="zh-CN" altLang="en-US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运用的条件：</a:t>
            </a:r>
            <a:endParaRPr lang="zh-CN" altLang="en-US" sz="2400" b="1" dirty="0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、宫口开全，</a:t>
            </a:r>
            <a:endParaRPr lang="zh-CN" altLang="en-US" sz="2400" b="1" dirty="0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 b="1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solidFill>
                  <a:srgbClr val="800000"/>
                </a:solidFill>
                <a:latin typeface="楷体_GB2312" pitchFamily="49" charset="-122"/>
                <a:ea typeface="楷体_GB2312" pitchFamily="49" charset="-122"/>
              </a:rPr>
              <a:t>、配合子宫收缩</a:t>
            </a:r>
            <a:endParaRPr lang="zh-CN" altLang="en-US" sz="2400" b="1">
              <a:solidFill>
                <a:srgbClr val="8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4516" name="内容占位符 1205255" descr="腹肌收缩力-3"/>
          <p:cNvPicPr>
            <a:picLocks noGrp="1" noRot="1" noChangeAspect="1"/>
          </p:cNvPicPr>
          <p:nvPr/>
        </p:nvPicPr>
        <p:blipFill>
          <a:blip r:embed="rId3"/>
          <a:srcRect l="1553" r="1553" b="9738"/>
          <a:stretch>
            <a:fillRect/>
          </a:stretch>
        </p:blipFill>
        <p:spPr>
          <a:xfrm>
            <a:off x="8474075" y="1497965"/>
            <a:ext cx="3057525" cy="4175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5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05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525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538" name="矩形 163842"/>
          <p:cNvSpPr/>
          <p:nvPr/>
        </p:nvSpPr>
        <p:spPr>
          <a:xfrm>
            <a:off x="1898015" y="1600200"/>
            <a:ext cx="8153400" cy="3657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是指胎儿娩出的通道。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    </a:t>
            </a:r>
            <a:endParaRPr lang="zh-CN" altLang="en-US" sz="36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              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骨产道：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见女性生殖系统解剖。</a:t>
            </a:r>
            <a:r>
              <a:rPr lang="zh-CN" altLang="en-US" sz="3600" i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600" i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              软产道：</a:t>
            </a:r>
            <a:r>
              <a:rPr lang="zh-CN" altLang="en-US" sz="3600" b="1" dirty="0">
                <a:latin typeface="Arial" panose="020B0604020202020204" pitchFamily="34" charset="0"/>
                <a:ea typeface="楷体_GB2312" pitchFamily="49" charset="-122"/>
              </a:rPr>
              <a:t>由子宫下段、子宫颈、阴道、盆底软组织构成的一弯曲通道。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6566" name="矩形 1206287"/>
          <p:cNvSpPr/>
          <p:nvPr/>
        </p:nvSpPr>
        <p:spPr>
          <a:xfrm>
            <a:off x="906780" y="1536383"/>
            <a:ext cx="4572000" cy="49390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5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1.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骨产道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）骨盆入口平面  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前后径   11 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cm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横   径  13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cm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斜   径  12.75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cm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）中骨盆平面 （最小平面）  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前后径   11.5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cm</a:t>
            </a: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横   径  10   </a:t>
            </a: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cm</a:t>
            </a:r>
            <a:endParaRPr lang="en-US" altLang="zh-CN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6561" name="图片 1206279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659880" y="951865"/>
            <a:ext cx="3728085" cy="268986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6562" name="图片 120628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955155" y="3542030"/>
            <a:ext cx="3641090" cy="27044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6564" name="矩形 1206285"/>
          <p:cNvSpPr/>
          <p:nvPr>
            <p:custDataLst>
              <p:tags r:id="rId7"/>
            </p:custDataLst>
          </p:nvPr>
        </p:nvSpPr>
        <p:spPr>
          <a:xfrm>
            <a:off x="7951470" y="5810885"/>
            <a:ext cx="2082800" cy="5010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纵椭圆形</a:t>
            </a:r>
            <a:endParaRPr lang="zh-CN" altLang="en-US" sz="20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06287" name="文本框 1206286"/>
          <p:cNvSpPr txBox="1"/>
          <p:nvPr>
            <p:custDataLst>
              <p:tags r:id="rId8"/>
            </p:custDataLst>
          </p:nvPr>
        </p:nvSpPr>
        <p:spPr>
          <a:xfrm>
            <a:off x="7930515" y="3367405"/>
            <a:ext cx="2417445" cy="5010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0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横</a:t>
            </a:r>
            <a:r>
              <a:rPr lang="zh-CN" altLang="en-US" sz="20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椭圆形</a:t>
            </a:r>
            <a:endParaRPr lang="zh-CN" altLang="en-US" sz="2000" b="1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6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062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062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628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587" name="矩形 1371140"/>
          <p:cNvSpPr/>
          <p:nvPr/>
        </p:nvSpPr>
        <p:spPr>
          <a:xfrm>
            <a:off x="661035" y="1196975"/>
            <a:ext cx="4572000" cy="193802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5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）骨盆出口平面             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lvl="1" indent="0">
              <a:lnSpc>
                <a:spcPct val="125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横径  9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cm</a:t>
            </a:r>
            <a:endParaRPr lang="en-US" altLang="zh-CN" sz="24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5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前矢状径 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6cm</a:t>
            </a:r>
            <a:endParaRPr lang="en-US" altLang="zh-CN" sz="2400" b="1">
              <a:latin typeface="楷体_GB2312" pitchFamily="49" charset="-122"/>
              <a:ea typeface="楷体_GB2312" pitchFamily="49" charset="-122"/>
            </a:endParaRPr>
          </a:p>
          <a:p>
            <a:pPr lvl="1" indent="0" algn="l">
              <a:lnSpc>
                <a:spcPct val="125000"/>
              </a:lnSpc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后矢状径 8.5cm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131560" y="1196975"/>
            <a:ext cx="5400040" cy="4135755"/>
            <a:chOff x="5613" y="2225"/>
            <a:chExt cx="8504" cy="6513"/>
          </a:xfrm>
        </p:grpSpPr>
        <p:pic>
          <p:nvPicPr>
            <p:cNvPr id="67588" name="Picture 19" descr="C:\Users\pmph\Desktop\图片1.jp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613" y="2225"/>
              <a:ext cx="6700" cy="58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7589" name="Rectangle 11"/>
            <p:cNvSpPr/>
            <p:nvPr/>
          </p:nvSpPr>
          <p:spPr>
            <a:xfrm>
              <a:off x="11055" y="3925"/>
              <a:ext cx="3063" cy="5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solidFill>
                    <a:srgbClr val="000099"/>
                  </a:solidFill>
                  <a:latin typeface="黑体" panose="02010609060101010101" charset="-122"/>
                  <a:ea typeface="黑体" panose="02010609060101010101" charset="-122"/>
                </a:rPr>
                <a:t>骨盆入口平面</a:t>
              </a:r>
              <a:endParaRPr lang="zh-CN" altLang="en-US" dirty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7590" name="Rectangle 12"/>
            <p:cNvSpPr/>
            <p:nvPr/>
          </p:nvSpPr>
          <p:spPr>
            <a:xfrm>
              <a:off x="10830" y="5968"/>
              <a:ext cx="2975" cy="5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solidFill>
                    <a:srgbClr val="000099"/>
                  </a:solidFill>
                  <a:latin typeface="黑体" panose="02010609060101010101" charset="-122"/>
                  <a:ea typeface="黑体" panose="02010609060101010101" charset="-122"/>
                </a:rPr>
                <a:t>中骨盆平面</a:t>
              </a:r>
              <a:endParaRPr lang="zh-CN" altLang="en-US" dirty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67591" name="Rectangle 13"/>
            <p:cNvSpPr/>
            <p:nvPr/>
          </p:nvSpPr>
          <p:spPr>
            <a:xfrm>
              <a:off x="9185" y="8160"/>
              <a:ext cx="4255" cy="5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dirty="0">
                  <a:solidFill>
                    <a:srgbClr val="000099"/>
                  </a:solidFill>
                  <a:latin typeface="黑体" panose="02010609060101010101" charset="-122"/>
                  <a:ea typeface="黑体" panose="02010609060101010101" charset="-122"/>
                </a:rPr>
                <a:t>骨盆出口平面</a:t>
              </a:r>
              <a:endParaRPr lang="zh-CN" altLang="en-US" dirty="0">
                <a:solidFill>
                  <a:srgbClr val="000099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67585" name="图片 13711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98015" y="3595370"/>
            <a:ext cx="3049905" cy="276606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55650" y="938530"/>
            <a:ext cx="5040630" cy="5108575"/>
            <a:chOff x="1190" y="1478"/>
            <a:chExt cx="7938" cy="8045"/>
          </a:xfrm>
        </p:grpSpPr>
        <p:sp>
          <p:nvSpPr>
            <p:cNvPr id="68611" name="矩形 1372163"/>
            <p:cNvSpPr/>
            <p:nvPr/>
          </p:nvSpPr>
          <p:spPr>
            <a:xfrm>
              <a:off x="1928" y="1478"/>
              <a:ext cx="7200" cy="87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5000"/>
                </a:lnSpc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）骨盆轴与骨盆倾斜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8612" name="矩形 1372164"/>
            <p:cNvSpPr/>
            <p:nvPr/>
          </p:nvSpPr>
          <p:spPr>
            <a:xfrm>
              <a:off x="1190" y="3700"/>
              <a:ext cx="7938" cy="293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宋体" panose="02010600030101010101" pitchFamily="2" charset="-122"/>
                </a:rPr>
                <a:t>①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骨盆轴：连接骨盆各假想平面中心点的曲线为骨盆轴。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en-US" altLang="zh-CN" sz="2400" b="1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   此轴上段向下向后，中段向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下，下段向下向前。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68614" name="Rectangle 8"/>
            <p:cNvSpPr/>
            <p:nvPr/>
          </p:nvSpPr>
          <p:spPr>
            <a:xfrm>
              <a:off x="2438" y="8803"/>
              <a:ext cx="552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20000"/>
                </a:spcBef>
                <a:buClr>
                  <a:schemeClr val="tx2"/>
                </a:buClr>
                <a:buFont typeface="Wingdings" panose="05000000000000000000" pitchFamily="2" charset="2"/>
              </a:pPr>
              <a:r>
                <a:rPr lang="zh-CN" altLang="en-US" sz="2400" dirty="0">
                  <a:solidFill>
                    <a:srgbClr val="000099"/>
                  </a:solidFill>
                  <a:latin typeface="黑体" panose="02010609060101010101" charset="-122"/>
                  <a:ea typeface="黑体" panose="02010609060101010101" charset="-122"/>
                </a:rPr>
                <a:t>分娩时胎儿沿此轴娩出</a:t>
              </a:r>
              <a:r>
                <a:rPr lang="zh-CN" altLang="en-US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endParaRPr lang="zh-CN" altLang="en-US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687820" y="1147445"/>
            <a:ext cx="3669665" cy="4899660"/>
            <a:chOff x="7995" y="1545"/>
            <a:chExt cx="5779" cy="8559"/>
          </a:xfrm>
        </p:grpSpPr>
        <p:pic>
          <p:nvPicPr>
            <p:cNvPr id="68609" name="图片 1372161" descr="产道的形成及产轴"/>
            <p:cNvPicPr>
              <a:picLocks noChangeAspect="1"/>
            </p:cNvPicPr>
            <p:nvPr/>
          </p:nvPicPr>
          <p:blipFill>
            <a:blip r:embed="rId3">
              <a:grayscl/>
              <a:lum bright="-35999" contrast="84000"/>
            </a:blip>
            <a:stretch>
              <a:fillRect/>
            </a:stretch>
          </p:blipFill>
          <p:spPr>
            <a:xfrm>
              <a:off x="9128" y="1545"/>
              <a:ext cx="4647" cy="3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68613" name="Picture 2" descr="sspictmp00230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995" y="5400"/>
              <a:ext cx="5560" cy="470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9634" name="Rectangle 8"/>
          <p:cNvSpPr/>
          <p:nvPr/>
        </p:nvSpPr>
        <p:spPr>
          <a:xfrm>
            <a:off x="1013143" y="1268413"/>
            <a:ext cx="4322762" cy="4090987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②骨盆倾斜度</a:t>
            </a:r>
            <a:endParaRPr lang="zh-CN" altLang="en-US" sz="32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130000"/>
              </a:lnSpc>
            </a:pP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    女性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直立时，骨盆入口平面与地平面所形成的角度，一般为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60°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eaLnBrk="0" hangingPunct="0">
              <a:lnSpc>
                <a:spcPct val="130000"/>
              </a:lnSpc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若倾斜度过大会影响胎头衔接。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9633" name="图片 1373185" descr="未定标题10"/>
          <p:cNvPicPr>
            <a:picLocks noChangeAspect="1"/>
          </p:cNvPicPr>
          <p:nvPr/>
        </p:nvPicPr>
        <p:blipFill>
          <a:blip r:embed="rId3"/>
          <a:srcRect b="14244"/>
          <a:stretch>
            <a:fillRect/>
          </a:stretch>
        </p:blipFill>
        <p:spPr>
          <a:xfrm>
            <a:off x="5592445" y="3251835"/>
            <a:ext cx="3094355" cy="29444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5" name="Picture 9" descr="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8800" y="1268730"/>
            <a:ext cx="3075305" cy="32397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658" name="矩形 164866"/>
          <p:cNvSpPr/>
          <p:nvPr/>
        </p:nvSpPr>
        <p:spPr>
          <a:xfrm>
            <a:off x="1200150" y="1171575"/>
            <a:ext cx="4648200" cy="685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zh-CN" altLang="en-US" sz="3200" b="1" dirty="0">
                <a:solidFill>
                  <a:srgbClr val="FF0000"/>
                </a:solidFill>
                <a:latin typeface="Garamond" panose="02020404030301010803" pitchFamily="18" charset="0"/>
                <a:ea typeface="宋体" panose="02010600030101010101" pitchFamily="2" charset="-122"/>
              </a:rPr>
              <a:t>软产道的变化</a:t>
            </a:r>
            <a:endParaRPr lang="en-US" altLang="zh-CN" sz="3200" b="1">
              <a:solidFill>
                <a:srgbClr val="FF0000"/>
              </a:solidFill>
              <a:latin typeface="Garamond" panose="02020404030301010803" pitchFamily="18" charset="0"/>
            </a:endParaRPr>
          </a:p>
        </p:txBody>
      </p:sp>
      <p:sp>
        <p:nvSpPr>
          <p:cNvPr id="70657" name="文本占位符 164865"/>
          <p:cNvSpPr>
            <a:spLocks noGrp="1"/>
          </p:cNvSpPr>
          <p:nvPr>
            <p:ph type="body" sz="half" idx="1"/>
          </p:nvPr>
        </p:nvSpPr>
        <p:spPr>
          <a:xfrm>
            <a:off x="1200150" y="2190115"/>
            <a:ext cx="5257800" cy="1752600"/>
          </a:xfrm>
          <a:solidFill>
            <a:srgbClr val="FFCCCC"/>
          </a:solidFill>
          <a:ln>
            <a:solidFill>
              <a:schemeClr val="tx2"/>
            </a:solidFill>
            <a:miter/>
          </a:ln>
        </p:spPr>
        <p:txBody>
          <a:bodyPr vert="horz" wrap="square" lIns="91440" tIns="45720" rIns="91440" bIns="45720" anchor="t" anchorCtr="0"/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）子宫下段的形成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）子宫颈的变化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）阴道、盆底与会阴的变化 </a:t>
            </a:r>
            <a:endParaRPr lang="zh-CN" altLang="en-US" sz="3200" b="1" dirty="0">
              <a:ea typeface="楷体_GB2312" pitchFamily="49" charset="-122"/>
            </a:endParaRPr>
          </a:p>
        </p:txBody>
      </p:sp>
      <p:pic>
        <p:nvPicPr>
          <p:cNvPr id="70660" name="图片 164870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lum bright="6000" contrast="29999"/>
          </a:blip>
          <a:stretch>
            <a:fillRect/>
          </a:stretch>
        </p:blipFill>
        <p:spPr>
          <a:xfrm>
            <a:off x="895350" y="3942715"/>
            <a:ext cx="5867400" cy="1981200"/>
          </a:xfrm>
          <a:prstGeom prst="rect">
            <a:avLst/>
          </a:prstGeom>
          <a:noFill/>
          <a:ln w="12700">
            <a:noFill/>
          </a:ln>
        </p:spPr>
      </p:pic>
      <p:pic>
        <p:nvPicPr>
          <p:cNvPr id="70662" name="内容占位符 164891" descr="子宫下段形成">
            <a:hlinkClick r:id="rId5" action="ppaction://hlinkfile"/>
          </p:cNvPr>
          <p:cNvPicPr>
            <a:picLocks noGrp="1"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228205" y="1171575"/>
            <a:ext cx="2309813" cy="17319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59" name="图片 164877" descr="生理性缩复环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>
            <a:biLevel thresh="50000"/>
            <a:grayscl/>
          </a:blip>
          <a:srcRect l="3766" b="15186"/>
          <a:stretch>
            <a:fillRect/>
          </a:stretch>
        </p:blipFill>
        <p:spPr>
          <a:xfrm>
            <a:off x="7478395" y="3091180"/>
            <a:ext cx="2728913" cy="1909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61" name="内容占位符 164889" descr="宫颈变化">
            <a:hlinkClick r:id="rId10" action="ppaction://hlinkfile"/>
          </p:cNvPr>
          <p:cNvPicPr>
            <a:picLocks noGrp="1"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8046720" y="5001260"/>
            <a:ext cx="2733675" cy="1444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单元四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正常分娩期妇女的护理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1681" name="文本框 1277953"/>
          <p:cNvSpPr txBox="1"/>
          <p:nvPr/>
        </p:nvSpPr>
        <p:spPr>
          <a:xfrm>
            <a:off x="1184910" y="1268413"/>
            <a:ext cx="4392613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）宫颈管的变化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400" b="1" dirty="0">
                <a:solidFill>
                  <a:srgbClr val="000066"/>
                </a:solidFill>
                <a:latin typeface="楷体_GB2312" pitchFamily="49" charset="-122"/>
                <a:ea typeface="楷体_GB2312" pitchFamily="49" charset="-122"/>
              </a:rPr>
              <a:t>宫颈管消失， 宫颈口扩张</a:t>
            </a:r>
            <a:endParaRPr lang="zh-CN" altLang="en-US" sz="2400" b="1">
              <a:solidFill>
                <a:srgbClr val="000066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8" name="图片 17"/>
          <p:cNvPicPr/>
          <p:nvPr/>
        </p:nvPicPr>
        <p:blipFill>
          <a:blip r:embed="rId3"/>
          <a:stretch>
            <a:fillRect/>
          </a:stretch>
        </p:blipFill>
        <p:spPr>
          <a:xfrm>
            <a:off x="1184275" y="2091055"/>
            <a:ext cx="9149080" cy="4178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673985" y="1412875"/>
            <a:ext cx="7481570" cy="4658995"/>
            <a:chOff x="2438" y="2225"/>
            <a:chExt cx="10690" cy="8298"/>
          </a:xfrm>
        </p:grpSpPr>
        <p:pic>
          <p:nvPicPr>
            <p:cNvPr id="72705" name="图片 1281025" descr="y9"/>
            <p:cNvPicPr>
              <a:picLocks noChangeAspect="1"/>
            </p:cNvPicPr>
            <p:nvPr/>
          </p:nvPicPr>
          <p:blipFill>
            <a:blip r:embed="rId3">
              <a:lum contrast="6000"/>
            </a:blip>
            <a:stretch>
              <a:fillRect/>
            </a:stretch>
          </p:blipFill>
          <p:spPr>
            <a:xfrm>
              <a:off x="2438" y="6535"/>
              <a:ext cx="2890" cy="3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706" name="图片 1281026" descr="y11"/>
            <p:cNvPicPr>
              <a:picLocks noChangeAspect="1"/>
            </p:cNvPicPr>
            <p:nvPr/>
          </p:nvPicPr>
          <p:blipFill>
            <a:blip r:embed="rId4">
              <a:lum contrast="35999"/>
            </a:blip>
            <a:stretch>
              <a:fillRect/>
            </a:stretch>
          </p:blipFill>
          <p:spPr>
            <a:xfrm>
              <a:off x="10263" y="6535"/>
              <a:ext cx="2865" cy="38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707" name="图片 1281027" descr="y12"/>
            <p:cNvPicPr>
              <a:picLocks noChangeAspect="1"/>
            </p:cNvPicPr>
            <p:nvPr/>
          </p:nvPicPr>
          <p:blipFill>
            <a:blip r:embed="rId5">
              <a:lum contrast="29999"/>
            </a:blip>
            <a:stretch>
              <a:fillRect/>
            </a:stretch>
          </p:blipFill>
          <p:spPr>
            <a:xfrm>
              <a:off x="6000" y="6428"/>
              <a:ext cx="2958" cy="409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72711" name="图片 1281031" descr="y26"/>
            <p:cNvPicPr>
              <a:picLocks noChangeAspect="1"/>
            </p:cNvPicPr>
            <p:nvPr/>
          </p:nvPicPr>
          <p:blipFill>
            <a:blip r:embed="rId6">
              <a:lum contrast="23999"/>
            </a:blip>
            <a:stretch>
              <a:fillRect/>
            </a:stretch>
          </p:blipFill>
          <p:spPr>
            <a:xfrm>
              <a:off x="3345" y="2565"/>
              <a:ext cx="3418" cy="41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2712" name="文本框 1281032"/>
            <p:cNvSpPr txBox="1"/>
            <p:nvPr/>
          </p:nvSpPr>
          <p:spPr>
            <a:xfrm>
              <a:off x="7995" y="2225"/>
              <a:ext cx="3323" cy="5181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noAutofit/>
            </a:bodyPr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zh-CN" altLang="en-US" sz="2400" b="1" dirty="0">
                  <a:solidFill>
                    <a:srgbClr val="00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促使宫口</a:t>
              </a:r>
              <a:endParaRPr lang="zh-CN" altLang="en-US" sz="24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33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 扩张因素：</a:t>
              </a:r>
              <a:endParaRPr lang="zh-CN" altLang="en-US" sz="2400" b="1" dirty="0">
                <a:solidFill>
                  <a:srgbClr val="0033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</a:t>
              </a: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子宫收缩力</a:t>
              </a:r>
              <a:endPara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羊膜囊的压力</a:t>
              </a:r>
              <a:endPara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  胎先露的压迫</a:t>
              </a:r>
              <a:endParaRPr lang="zh-CN" altLang="en-US" sz="24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  <p:sp>
        <p:nvSpPr>
          <p:cNvPr id="72708" name="文本框 1281028"/>
          <p:cNvSpPr txBox="1"/>
          <p:nvPr/>
        </p:nvSpPr>
        <p:spPr>
          <a:xfrm>
            <a:off x="1141730" y="1412875"/>
            <a:ext cx="201930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宫颈口的扩张</a:t>
            </a: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43305" y="1097280"/>
            <a:ext cx="9900285" cy="5048250"/>
            <a:chOff x="1517" y="298"/>
            <a:chExt cx="12043" cy="10270"/>
          </a:xfrm>
        </p:grpSpPr>
        <p:pic>
          <p:nvPicPr>
            <p:cNvPr id="73729" name="图片 1252353" descr="未定标题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73" y="298"/>
              <a:ext cx="8287" cy="102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3730" name="文本框 1252354"/>
            <p:cNvSpPr txBox="1"/>
            <p:nvPr/>
          </p:nvSpPr>
          <p:spPr>
            <a:xfrm>
              <a:off x="1517" y="2113"/>
              <a:ext cx="1121" cy="7257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vert="eaVert"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宫 颈 管 消 失 和 扩 张 步 骤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产道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5190" y="938530"/>
            <a:ext cx="4572000" cy="5241925"/>
            <a:chOff x="738" y="1885"/>
            <a:chExt cx="7200" cy="8255"/>
          </a:xfrm>
        </p:grpSpPr>
        <p:sp>
          <p:nvSpPr>
            <p:cNvPr id="74753" name="矩形 1278978"/>
            <p:cNvSpPr/>
            <p:nvPr/>
          </p:nvSpPr>
          <p:spPr>
            <a:xfrm>
              <a:off x="840" y="3720"/>
              <a:ext cx="6125" cy="1540"/>
            </a:xfrm>
            <a:prstGeom prst="rect">
              <a:avLst/>
            </a:prstGeom>
            <a:noFill/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筒状变薄  前短后长 </a:t>
              </a:r>
              <a:endPara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会阴体由</a:t>
              </a:r>
              <a:r>
                <a:rPr lang="en-US" altLang="zh-CN" sz="2400" b="1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4~5cm</a:t>
              </a: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变为</a:t>
              </a:r>
              <a:r>
                <a:rPr lang="en-US" altLang="zh-CN" sz="2400" b="1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2~4mm</a:t>
              </a:r>
              <a:r>
                <a:rPr lang="en-US" altLang="zh-CN" sz="20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  </a:t>
              </a:r>
              <a:endParaRPr lang="en-US" altLang="zh-CN" sz="20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4755" name="矩形 1278980"/>
            <p:cNvSpPr/>
            <p:nvPr/>
          </p:nvSpPr>
          <p:spPr>
            <a:xfrm>
              <a:off x="738" y="1885"/>
              <a:ext cx="7200" cy="170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35000"/>
                </a:lnSpc>
              </a:pP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2. 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软产道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35000"/>
                </a:lnSpc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）盆底、阴道及会阴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74758" name="文本框 1"/>
            <p:cNvSpPr txBox="1"/>
            <p:nvPr/>
          </p:nvSpPr>
          <p:spPr>
            <a:xfrm>
              <a:off x="900" y="6120"/>
              <a:ext cx="5573" cy="4020"/>
            </a:xfrm>
            <a:prstGeom prst="rect">
              <a:avLst/>
            </a:prstGeom>
            <a:solidFill>
              <a:srgbClr val="ADFFD6"/>
            </a:solidFill>
            <a:ln w="9525">
              <a:noFill/>
            </a:ln>
          </p:spPr>
          <p:txBody>
            <a:bodyPr wrap="square" anchor="t" anchorCtr="0"/>
            <a:p>
              <a:r>
                <a:rPr lang="zh-CN" altLang="en-US" sz="2400">
                  <a:latin typeface="Arial" panose="020B0604020202020204" pitchFamily="34" charset="0"/>
                  <a:ea typeface="宋体" panose="02010600030101010101" pitchFamily="2" charset="-122"/>
                </a:rPr>
                <a:t>无保护或适度保护会阴法，是指在产妇会阴条件好的前提下，产妇与助产士密切配合，均匀用力，助产士则用左手控制胎头娩出速度，不对会阴进行人工保护干预而完成分娩。</a:t>
              </a:r>
              <a:endParaRPr lang="zh-CN" altLang="en-US" sz="2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10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6672580" y="2438400"/>
            <a:ext cx="4660900" cy="37420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椭圆形标注 10"/>
          <p:cNvSpPr/>
          <p:nvPr/>
        </p:nvSpPr>
        <p:spPr>
          <a:xfrm>
            <a:off x="8663940" y="600075"/>
            <a:ext cx="2099310" cy="1503680"/>
          </a:xfrm>
          <a:prstGeom prst="wedgeEllipseCallout">
            <a:avLst/>
          </a:prstGeom>
          <a:solidFill>
            <a:schemeClr val="accent3">
              <a:lumMod val="8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fontAlgn="base"/>
            <a:r>
              <a:rPr lang="zh-CN" altLang="en-US" sz="2400" b="1" strike="noStrike" noProof="1">
                <a:solidFill>
                  <a:srgbClr val="FF0000"/>
                </a:solidFill>
              </a:rPr>
              <a:t>无保护接生</a:t>
            </a:r>
            <a:endParaRPr lang="zh-CN" altLang="en-US" sz="2400" b="1" strike="noStrike" noProof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9767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5777" name="文本占位符 165895"/>
          <p:cNvSpPr>
            <a:spLocks noGrp="1"/>
          </p:cNvSpPr>
          <p:nvPr>
            <p:ph type="body" sz="half" idx="1"/>
          </p:nvPr>
        </p:nvSpPr>
        <p:spPr>
          <a:xfrm>
            <a:off x="990600" y="1752600"/>
            <a:ext cx="3429000" cy="3124200"/>
          </a:xfrm>
          <a:solidFill>
            <a:srgbClr val="FFCCCC"/>
          </a:solidFill>
          <a:ln>
            <a:solidFill>
              <a:schemeClr val="tx2"/>
            </a:solidFill>
            <a:miter/>
          </a:ln>
        </p:spPr>
        <p:txBody>
          <a:bodyPr vert="horz" wrap="square" lIns="91440" tIns="45720" rIns="91440" bIns="45720" anchor="t" anchorCtr="0"/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胎儿大小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lvl="1" defTabSz="914400">
              <a:buClr>
                <a:schemeClr val="accent2"/>
              </a:buClr>
              <a:buSzPct val="60000"/>
              <a:buFont typeface="Wingdings" panose="05000000000000000000" pitchFamily="2" charset="2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胎头颅骨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lvl="1" defTabSz="914400">
              <a:buClr>
                <a:schemeClr val="accent2"/>
              </a:buClr>
              <a:buSzPct val="60000"/>
              <a:buFont typeface="Wingdings" panose="05000000000000000000" pitchFamily="2" charset="2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胎头径线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胎位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胎儿畸形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887277" y="1378014"/>
            <a:ext cx="6115523" cy="4787836"/>
            <a:chOff x="6183" y="1460"/>
            <a:chExt cx="9631" cy="7540"/>
          </a:xfrm>
        </p:grpSpPr>
        <p:grpSp>
          <p:nvGrpSpPr>
            <p:cNvPr id="75779" name="组合 165908"/>
            <p:cNvGrpSpPr/>
            <p:nvPr/>
          </p:nvGrpSpPr>
          <p:grpSpPr>
            <a:xfrm>
              <a:off x="7800" y="1460"/>
              <a:ext cx="8013" cy="4293"/>
              <a:chOff x="3264" y="759"/>
              <a:chExt cx="3205" cy="1717"/>
            </a:xfrm>
          </p:grpSpPr>
          <p:pic>
            <p:nvPicPr>
              <p:cNvPr id="75780" name="图片 165899"/>
              <p:cNvPicPr>
                <a:picLocks noChangeAspect="1"/>
              </p:cNvPicPr>
              <p:nvPr/>
            </p:nvPicPr>
            <p:blipFill>
              <a:blip r:embed="rId3"/>
              <a:srcRect l="15750" t="13663" r="4922"/>
              <a:stretch>
                <a:fillRect/>
              </a:stretch>
            </p:blipFill>
            <p:spPr>
              <a:xfrm>
                <a:off x="4793" y="759"/>
                <a:ext cx="1676" cy="1717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5781" name="文本框 165901"/>
              <p:cNvSpPr txBox="1"/>
              <p:nvPr/>
            </p:nvSpPr>
            <p:spPr>
              <a:xfrm>
                <a:off x="3264" y="1008"/>
                <a:ext cx="432" cy="237"/>
              </a:xfrm>
              <a:prstGeom prst="rect">
                <a:avLst/>
              </a:prstGeom>
              <a:solidFill>
                <a:srgbClr val="CCFFFF"/>
              </a:solidFill>
              <a:ln w="9525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rgbClr val="660033"/>
                    </a:solidFill>
                    <a:latin typeface="Times New Roman" panose="02020603050405020304" pitchFamily="18" charset="0"/>
                  </a:rPr>
                  <a:t>BPD</a:t>
                </a:r>
                <a:endParaRPr lang="en-US" altLang="zh-CN" b="1">
                  <a:solidFill>
                    <a:srgbClr val="660033"/>
                  </a:solidFill>
                  <a:latin typeface="Times New Roman" panose="02020603050405020304" pitchFamily="18" charset="0"/>
                </a:endParaRPr>
              </a:p>
            </p:txBody>
          </p:sp>
          <p:sp>
            <p:nvSpPr>
              <p:cNvPr id="75782" name="直接连接符 165902"/>
              <p:cNvSpPr/>
              <p:nvPr/>
            </p:nvSpPr>
            <p:spPr>
              <a:xfrm>
                <a:off x="3696" y="1152"/>
                <a:ext cx="1809" cy="477"/>
              </a:xfrm>
              <a:prstGeom prst="line">
                <a:avLst/>
              </a:prstGeom>
              <a:ln w="28575" cap="sq" cmpd="sng">
                <a:solidFill>
                  <a:schemeClr val="accent1"/>
                </a:solidFill>
                <a:prstDash val="solid"/>
                <a:miter/>
                <a:headEnd type="none" w="sm" len="sm"/>
                <a:tailEnd type="stealth" w="lg" len="lg"/>
              </a:ln>
            </p:spPr>
          </p:sp>
        </p:grpSp>
        <p:grpSp>
          <p:nvGrpSpPr>
            <p:cNvPr id="75783" name="组合 165909"/>
            <p:cNvGrpSpPr/>
            <p:nvPr/>
          </p:nvGrpSpPr>
          <p:grpSpPr>
            <a:xfrm>
              <a:off x="6183" y="5160"/>
              <a:ext cx="7223" cy="3840"/>
              <a:chOff x="2871" y="2064"/>
              <a:chExt cx="2889" cy="1536"/>
            </a:xfrm>
          </p:grpSpPr>
          <p:pic>
            <p:nvPicPr>
              <p:cNvPr id="75784" name="图片 165904" descr="儿头构造及各径线"/>
              <p:cNvPicPr>
                <a:picLocks noChangeAspect="1"/>
              </p:cNvPicPr>
              <p:nvPr/>
            </p:nvPicPr>
            <p:blipFill>
              <a:blip r:embed="rId4">
                <a:lum contrast="-8000"/>
              </a:blip>
              <a:srcRect l="5336" t="4004" r="3557" b="20018"/>
              <a:stretch>
                <a:fillRect/>
              </a:stretch>
            </p:blipFill>
            <p:spPr>
              <a:xfrm>
                <a:off x="2871" y="2067"/>
                <a:ext cx="1881" cy="153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75785" name="直接连接符 165905"/>
              <p:cNvSpPr/>
              <p:nvPr/>
            </p:nvSpPr>
            <p:spPr>
              <a:xfrm>
                <a:off x="3677" y="2301"/>
                <a:ext cx="480" cy="1200"/>
              </a:xfrm>
              <a:prstGeom prst="line">
                <a:avLst/>
              </a:prstGeom>
              <a:ln w="38100" cap="flat" cmpd="sng">
                <a:solidFill>
                  <a:srgbClr val="FF00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75786" name="文本框 165906"/>
              <p:cNvSpPr txBox="1"/>
              <p:nvPr/>
            </p:nvSpPr>
            <p:spPr>
              <a:xfrm>
                <a:off x="4848" y="2064"/>
                <a:ext cx="912" cy="237"/>
              </a:xfrm>
              <a:prstGeom prst="rect">
                <a:avLst/>
              </a:prstGeom>
              <a:solidFill>
                <a:srgbClr val="CCFFFF"/>
              </a:solidFill>
              <a:ln w="9525" cap="flat" cmpd="sng">
                <a:solidFill>
                  <a:schemeClr val="hlink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1400" b="1" dirty="0">
                    <a:solidFill>
                      <a:srgbClr val="660033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</a:t>
                </a:r>
                <a:r>
                  <a:rPr lang="zh-CN" altLang="en-US" b="1" dirty="0">
                    <a:solidFill>
                      <a:srgbClr val="660033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枕下前囟径</a:t>
                </a:r>
                <a:endParaRPr lang="zh-CN" altLang="en-US" b="1" dirty="0">
                  <a:solidFill>
                    <a:srgbClr val="660033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5787" name="直接连接符 165907"/>
              <p:cNvSpPr/>
              <p:nvPr/>
            </p:nvSpPr>
            <p:spPr>
              <a:xfrm flipH="1">
                <a:off x="4512" y="2304"/>
                <a:ext cx="384" cy="528"/>
              </a:xfrm>
              <a:prstGeom prst="line">
                <a:avLst/>
              </a:prstGeom>
              <a:ln w="31750" cap="sq" cmpd="sng">
                <a:solidFill>
                  <a:schemeClr val="hlink"/>
                </a:solidFill>
                <a:prstDash val="solid"/>
                <a:miter/>
                <a:headEnd type="none" w="sm" len="sm"/>
                <a:tailEnd type="stealth" w="lg" len="lg"/>
              </a:ln>
            </p:spPr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82051" name="图片 1282050" descr="d1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29999" contrast="54000"/>
          </a:blip>
          <a:srcRect l="2061" r="65979"/>
          <a:stretch>
            <a:fillRect/>
          </a:stretch>
        </p:blipFill>
        <p:spPr>
          <a:xfrm>
            <a:off x="6172200" y="1905000"/>
            <a:ext cx="3810000" cy="346710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sp>
        <p:nvSpPr>
          <p:cNvPr id="1282052" name="矩形 1282051"/>
          <p:cNvSpPr/>
          <p:nvPr/>
        </p:nvSpPr>
        <p:spPr>
          <a:xfrm>
            <a:off x="2286000" y="2133600"/>
            <a:ext cx="1828800" cy="685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2053" name="矩形 1282052"/>
          <p:cNvSpPr/>
          <p:nvPr/>
        </p:nvSpPr>
        <p:spPr>
          <a:xfrm>
            <a:off x="2209800" y="4267200"/>
            <a:ext cx="1905000" cy="609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2054" name="矩形 1282053"/>
          <p:cNvSpPr/>
          <p:nvPr/>
        </p:nvSpPr>
        <p:spPr>
          <a:xfrm>
            <a:off x="2286000" y="3200400"/>
            <a:ext cx="1905000" cy="6096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82055" name="矩形 1282054"/>
          <p:cNvSpPr/>
          <p:nvPr/>
        </p:nvSpPr>
        <p:spPr>
          <a:xfrm>
            <a:off x="2209800" y="5486400"/>
            <a:ext cx="1981200" cy="685800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82056" name="图片 1282055" descr="d1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5979" r="2061"/>
          <a:stretch>
            <a:fillRect/>
          </a:stretch>
        </p:blipFill>
        <p:spPr>
          <a:xfrm>
            <a:off x="6096000" y="1905000"/>
            <a:ext cx="3657600" cy="37258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pic>
        <p:nvPicPr>
          <p:cNvPr id="1282057" name="图片 1282056" descr="d1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36082" r="32990"/>
          <a:stretch>
            <a:fillRect/>
          </a:stretch>
        </p:blipFill>
        <p:spPr>
          <a:xfrm>
            <a:off x="6400800" y="2057400"/>
            <a:ext cx="3505200" cy="3325813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rgbClr val="FFCCFF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82058" name="图片 1282057" descr="胎儿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-6000" contrast="100000"/>
          </a:blip>
          <a:stretch>
            <a:fillRect/>
          </a:stretch>
        </p:blipFill>
        <p:spPr>
          <a:xfrm>
            <a:off x="5943600" y="1828800"/>
            <a:ext cx="3425825" cy="3929063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</p:pic>
      <p:pic>
        <p:nvPicPr>
          <p:cNvPr id="1282059" name="图片 1282058" descr="畸形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00" y="2057400"/>
            <a:ext cx="3897313" cy="3805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6810" name="矩形 1282059"/>
          <p:cNvSpPr/>
          <p:nvPr/>
        </p:nvSpPr>
        <p:spPr>
          <a:xfrm>
            <a:off x="2514600" y="13239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取决于：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6811" name="矩形 1282060"/>
          <p:cNvSpPr/>
          <p:nvPr/>
        </p:nvSpPr>
        <p:spPr>
          <a:xfrm>
            <a:off x="2286000" y="2209800"/>
            <a:ext cx="19050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胎儿大小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6812" name="矩形 1282061"/>
          <p:cNvSpPr/>
          <p:nvPr/>
        </p:nvSpPr>
        <p:spPr>
          <a:xfrm>
            <a:off x="2362200" y="4365625"/>
            <a:ext cx="125222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胎      位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6813" name="矩形 1282062"/>
          <p:cNvSpPr/>
          <p:nvPr/>
        </p:nvSpPr>
        <p:spPr>
          <a:xfrm>
            <a:off x="2286000" y="33051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胎头径线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76814" name="矩形 1282063"/>
          <p:cNvSpPr/>
          <p:nvPr/>
        </p:nvSpPr>
        <p:spPr>
          <a:xfrm>
            <a:off x="2286000" y="5667375"/>
            <a:ext cx="140716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胎儿畸形</a:t>
            </a:r>
            <a:endParaRPr lang="zh-CN" altLang="en-US" sz="24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282065" name="文本框 1282064"/>
          <p:cNvSpPr txBox="1"/>
          <p:nvPr/>
        </p:nvSpPr>
        <p:spPr>
          <a:xfrm>
            <a:off x="6248400" y="2438400"/>
            <a:ext cx="3581400" cy="2306955"/>
          </a:xfrm>
          <a:prstGeom prst="rect">
            <a:avLst/>
          </a:prstGeom>
          <a:solidFill>
            <a:srgbClr val="FFC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pPr>
              <a:lnSpc>
                <a:spcPct val="15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_GB2312" pitchFamily="49" charset="-122"/>
              </a:rPr>
              <a:t>胎儿大小是决定分娩难易的重要因素之一。胎儿过大致胎头经线大，颅骨较硬，不易变形，造成难产。</a:t>
            </a:r>
            <a:endParaRPr lang="zh-CN" altLang="en-US" sz="2400" b="1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grpSp>
        <p:nvGrpSpPr>
          <p:cNvPr id="1282066" name="组合 1282065"/>
          <p:cNvGrpSpPr/>
          <p:nvPr/>
        </p:nvGrpSpPr>
        <p:grpSpPr>
          <a:xfrm>
            <a:off x="5951538" y="1916113"/>
            <a:ext cx="3962400" cy="3213100"/>
            <a:chOff x="2880" y="1344"/>
            <a:chExt cx="2496" cy="2024"/>
          </a:xfrm>
        </p:grpSpPr>
        <p:pic>
          <p:nvPicPr>
            <p:cNvPr id="76817" name="图片 1282066" descr="未命名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9322" r="32567" b="29784"/>
            <a:stretch>
              <a:fillRect/>
            </a:stretch>
          </p:blipFill>
          <p:spPr>
            <a:xfrm>
              <a:off x="2880" y="1344"/>
              <a:ext cx="2496" cy="2024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6818" name="直接连接符 1282067"/>
            <p:cNvSpPr/>
            <p:nvPr/>
          </p:nvSpPr>
          <p:spPr>
            <a:xfrm flipH="1">
              <a:off x="3552" y="1680"/>
              <a:ext cx="1008" cy="148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76819" name="直接连接符 1282068"/>
            <p:cNvSpPr/>
            <p:nvPr/>
          </p:nvSpPr>
          <p:spPr>
            <a:xfrm flipV="1">
              <a:off x="2976" y="2352"/>
              <a:ext cx="2256" cy="48"/>
            </a:xfrm>
            <a:prstGeom prst="line">
              <a:avLst/>
            </a:prstGeom>
            <a:ln w="38100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76820" name="直接连接符 1282069"/>
            <p:cNvSpPr/>
            <p:nvPr/>
          </p:nvSpPr>
          <p:spPr>
            <a:xfrm>
              <a:off x="3072" y="2160"/>
              <a:ext cx="2064" cy="1104"/>
            </a:xfrm>
            <a:prstGeom prst="line">
              <a:avLst/>
            </a:prstGeom>
            <a:ln w="38100" cap="flat" cmpd="sng">
              <a:solidFill>
                <a:srgbClr val="660033"/>
              </a:solidFill>
              <a:prstDash val="solid"/>
              <a:miter/>
              <a:headEnd type="none" w="med" len="med"/>
              <a:tailEnd type="none" w="med" len="med"/>
            </a:ln>
          </p:spPr>
        </p:sp>
      </p:grpSp>
      <p:grpSp>
        <p:nvGrpSpPr>
          <p:cNvPr id="1282071" name="组合 1282070"/>
          <p:cNvGrpSpPr/>
          <p:nvPr/>
        </p:nvGrpSpPr>
        <p:grpSpPr>
          <a:xfrm>
            <a:off x="6527800" y="2133600"/>
            <a:ext cx="3200400" cy="3105150"/>
            <a:chOff x="3264" y="-192"/>
            <a:chExt cx="2016" cy="1956"/>
          </a:xfrm>
        </p:grpSpPr>
        <p:pic>
          <p:nvPicPr>
            <p:cNvPr id="76822" name="图片 1282071" descr="未命名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46875" b="31250"/>
            <a:stretch>
              <a:fillRect/>
            </a:stretch>
          </p:blipFill>
          <p:spPr>
            <a:xfrm>
              <a:off x="3264" y="-192"/>
              <a:ext cx="2016" cy="195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76823" name="直接连接符 1282072"/>
            <p:cNvSpPr/>
            <p:nvPr/>
          </p:nvSpPr>
          <p:spPr>
            <a:xfrm>
              <a:off x="3312" y="576"/>
              <a:ext cx="1872" cy="0"/>
            </a:xfrm>
            <a:prstGeom prst="line">
              <a:avLst/>
            </a:prstGeom>
            <a:ln w="28575" cap="flat" cmpd="sng">
              <a:solidFill>
                <a:srgbClr val="FF3300"/>
              </a:solidFill>
              <a:prstDash val="solid"/>
              <a:miter/>
              <a:headEnd type="none" w="med" len="med"/>
              <a:tailEnd type="none" w="med" len="med"/>
            </a:ln>
          </p:spPr>
        </p:sp>
        <p:sp>
          <p:nvSpPr>
            <p:cNvPr id="76824" name="文本框 1282073"/>
            <p:cNvSpPr txBox="1"/>
            <p:nvPr/>
          </p:nvSpPr>
          <p:spPr>
            <a:xfrm>
              <a:off x="3686" y="585"/>
              <a:ext cx="520" cy="2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000" b="1">
                  <a:latin typeface="Times New Roman" panose="02020603050405020304" pitchFamily="18" charset="0"/>
                </a:rPr>
                <a:t>9.3cm</a:t>
              </a:r>
              <a:endParaRPr lang="en-US" altLang="zh-CN" sz="2000" b="1">
                <a:latin typeface="Times New Roman" panose="02020603050405020304" pitchFamily="18" charset="0"/>
              </a:endParaRPr>
            </a:p>
          </p:txBody>
        </p:sp>
      </p:grpSp>
      <p:pic>
        <p:nvPicPr>
          <p:cNvPr id="1282075" name="图片 1282074" descr="未命名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46875" b="31250"/>
          <a:stretch>
            <a:fillRect/>
          </a:stretch>
        </p:blipFill>
        <p:spPr>
          <a:xfrm>
            <a:off x="6167438" y="2060575"/>
            <a:ext cx="3200400" cy="3105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82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282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8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8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2820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2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8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8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82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82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2820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2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28206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2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8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8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82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82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28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28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282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282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3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8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8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28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28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8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28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282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282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0" dur="500"/>
                                        <p:tgtEl>
                                          <p:spTgt spid="12820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5" dur="500"/>
                                        <p:tgtEl>
                                          <p:spTgt spid="12820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28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206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2848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精神心理因素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8851" name="矩形 171023"/>
          <p:cNvSpPr/>
          <p:nvPr/>
        </p:nvSpPr>
        <p:spPr>
          <a:xfrm>
            <a:off x="1752600" y="1600200"/>
            <a:ext cx="2743200" cy="579438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紧张、焦虑</a:t>
            </a:r>
            <a:endParaRPr lang="zh-CN" altLang="en-US" sz="32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78849" name="文本占位符 171011"/>
          <p:cNvSpPr>
            <a:spLocks noGrp="1"/>
          </p:cNvSpPr>
          <p:nvPr>
            <p:ph type="body" sz="half" idx="1"/>
          </p:nvPr>
        </p:nvSpPr>
        <p:spPr>
          <a:xfrm>
            <a:off x="990600" y="2514600"/>
            <a:ext cx="8190865" cy="3721100"/>
          </a:xfrm>
          <a:solidFill>
            <a:schemeClr val="bg1"/>
          </a:solidFill>
          <a:ln>
            <a:noFill/>
            <a:miter/>
          </a:ln>
        </p:spPr>
        <p:txBody>
          <a:bodyPr vert="horz" wrap="square" lIns="91440" tIns="45720" rIns="91440" bIns="45720" anchor="t" anchorCtr="0"/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200" b="1" dirty="0">
                <a:ea typeface="楷体_GB2312" pitchFamily="49" charset="-122"/>
              </a:rPr>
              <a:t>能影响产妇机体内部的平衡、适应力，致使子宫缺氧造成宫缩乏力、宫口扩张缓慢，产程延长，导致产妇疲劳衰竭。</a:t>
            </a:r>
            <a:endParaRPr lang="zh-CN" altLang="en-US" sz="3200" b="1" dirty="0">
              <a:ea typeface="楷体_GB2312" pitchFamily="49" charset="-122"/>
            </a:endParaRPr>
          </a:p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3200" b="1" dirty="0">
                <a:ea typeface="楷体_GB2312" pitchFamily="49" charset="-122"/>
              </a:rPr>
              <a:t>也促使产妇神经内分泌发生变化，交感神经兴奋，释放儿茶酚胺增多，引起血压升高，导致胎儿缺血缺氧发生宫内窘迫等异常变化而影响分娩。</a:t>
            </a:r>
            <a:endParaRPr lang="zh-CN" altLang="en-US" sz="3200" b="1" dirty="0"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2848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精神心理因素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00430" y="1343025"/>
            <a:ext cx="2879090" cy="4102100"/>
            <a:chOff x="395" y="2113"/>
            <a:chExt cx="4534" cy="6460"/>
          </a:xfrm>
        </p:grpSpPr>
        <p:sp>
          <p:nvSpPr>
            <p:cNvPr id="79885" name="椭圆 1257487"/>
            <p:cNvSpPr/>
            <p:nvPr/>
          </p:nvSpPr>
          <p:spPr>
            <a:xfrm>
              <a:off x="1418" y="2113"/>
              <a:ext cx="1927" cy="1440"/>
            </a:xfrm>
            <a:prstGeom prst="ellipse">
              <a:avLst/>
            </a:prstGeom>
            <a:noFill/>
            <a:ln w="9525" cap="flat" cmpd="sng">
              <a:solidFill>
                <a:srgbClr val="FF6699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p>
              <a:pPr algn="ctr"/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分娩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395" y="3585"/>
              <a:ext cx="4534" cy="4989"/>
              <a:chOff x="395" y="3585"/>
              <a:chExt cx="4534" cy="4989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395" y="3585"/>
                <a:ext cx="3002" cy="3859"/>
                <a:chOff x="395" y="3585"/>
                <a:chExt cx="3002" cy="3859"/>
              </a:xfrm>
            </p:grpSpPr>
            <p:sp>
              <p:nvSpPr>
                <p:cNvPr id="8" name="左大括号 1257475"/>
                <p:cNvSpPr/>
                <p:nvPr/>
              </p:nvSpPr>
              <p:spPr>
                <a:xfrm flipH="1">
                  <a:off x="2775" y="5628"/>
                  <a:ext cx="455" cy="1587"/>
                </a:xfrm>
                <a:prstGeom prst="leftBrace">
                  <a:avLst>
                    <a:gd name="adj1" fmla="val 28945"/>
                    <a:gd name="adj2" fmla="val 50000"/>
                  </a:avLst>
                </a:prstGeom>
                <a:noFill/>
                <a:ln w="9525">
                  <a:noFill/>
                </a:ln>
              </p:spPr>
              <p:txBody>
                <a:bodyPr anchor="t" anchorCtr="0"/>
                <a:p>
                  <a:endParaRPr lang="zh-CN" altLang="en-US">
                    <a:latin typeface="Arial" panose="020B060402020202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9" name="椭圆 1257479"/>
                <p:cNvSpPr/>
                <p:nvPr/>
              </p:nvSpPr>
              <p:spPr>
                <a:xfrm>
                  <a:off x="963" y="4153"/>
                  <a:ext cx="2435" cy="1360"/>
                </a:xfrm>
                <a:prstGeom prst="ellipse">
                  <a:avLst/>
                </a:prstGeom>
                <a:noFill/>
                <a:ln w="9525" cap="flat" cmpd="sng">
                  <a:solidFill>
                    <a:srgbClr val="FF99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r>
                    <a:rPr lang="zh-CN" altLang="en-US" sz="2400" b="1" dirty="0">
                      <a:latin typeface="Arial" panose="020B0604020202020204" pitchFamily="34" charset="0"/>
                      <a:ea typeface="楷体_GB2312" pitchFamily="49" charset="-122"/>
                    </a:rPr>
                    <a:t>恐惧</a:t>
                  </a:r>
                  <a:endParaRPr lang="zh-CN" altLang="en-US" sz="2400" b="1" dirty="0">
                    <a:latin typeface="Arial" panose="020B0604020202020204" pitchFamily="34" charset="0"/>
                    <a:ea typeface="楷体_GB2312" pitchFamily="49" charset="-122"/>
                  </a:endParaRPr>
                </a:p>
                <a:p>
                  <a:pPr algn="ctr"/>
                  <a:r>
                    <a:rPr lang="zh-CN" altLang="en-US" sz="2400" b="1" dirty="0">
                      <a:latin typeface="Arial" panose="020B0604020202020204" pitchFamily="34" charset="0"/>
                      <a:ea typeface="楷体_GB2312" pitchFamily="49" charset="-122"/>
                    </a:rPr>
                    <a:t>焦虑</a:t>
                  </a:r>
                  <a:endParaRPr lang="zh-CN" altLang="en-US" sz="2400" b="1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10" name="椭圆 1257481"/>
                <p:cNvSpPr/>
                <p:nvPr/>
              </p:nvSpPr>
              <p:spPr>
                <a:xfrm>
                  <a:off x="395" y="6080"/>
                  <a:ext cx="1985" cy="1365"/>
                </a:xfrm>
                <a:prstGeom prst="ellipse">
                  <a:avLst/>
                </a:prstGeom>
                <a:noFill/>
                <a:ln w="9525" cap="flat" cmpd="sng">
                  <a:solidFill>
                    <a:srgbClr val="FF99FF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  <p:txBody>
                <a:bodyPr wrap="none" anchor="ctr" anchorCtr="0"/>
                <a:p>
                  <a:pPr algn="ctr"/>
                  <a:r>
                    <a:rPr lang="zh-CN" altLang="en-US" sz="2400" b="1" dirty="0">
                      <a:latin typeface="Arial" panose="020B0604020202020204" pitchFamily="34" charset="0"/>
                      <a:ea typeface="楷体_GB2312" pitchFamily="49" charset="-122"/>
                    </a:rPr>
                    <a:t>紧张</a:t>
                  </a:r>
                  <a:endParaRPr lang="zh-CN" altLang="en-US" sz="2400" b="1" dirty="0">
                    <a:latin typeface="Arial" panose="020B0604020202020204" pitchFamily="34" charset="0"/>
                    <a:ea typeface="楷体_GB2312" pitchFamily="49" charset="-122"/>
                  </a:endParaRPr>
                </a:p>
              </p:txBody>
            </p:sp>
            <p:sp>
              <p:nvSpPr>
                <p:cNvPr id="11" name="直接连接符 1257482"/>
                <p:cNvSpPr/>
                <p:nvPr/>
              </p:nvSpPr>
              <p:spPr>
                <a:xfrm flipH="1">
                  <a:off x="1418" y="5513"/>
                  <a:ext cx="342" cy="570"/>
                </a:xfrm>
                <a:prstGeom prst="line">
                  <a:avLst/>
                </a:prstGeom>
                <a:ln w="38100" cap="flat" cmpd="sng">
                  <a:solidFill>
                    <a:schemeClr val="folHlink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12" name="直接连接符 1257485"/>
                <p:cNvSpPr/>
                <p:nvPr/>
              </p:nvSpPr>
              <p:spPr>
                <a:xfrm flipH="1" flipV="1">
                  <a:off x="2778" y="5400"/>
                  <a:ext cx="342" cy="680"/>
                </a:xfrm>
                <a:prstGeom prst="line">
                  <a:avLst/>
                </a:prstGeom>
                <a:ln w="38100" cap="flat" cmpd="sng">
                  <a:solidFill>
                    <a:schemeClr val="folHlink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  <p:sp>
              <p:nvSpPr>
                <p:cNvPr id="13" name="直接连接符 1257489"/>
                <p:cNvSpPr/>
                <p:nvPr/>
              </p:nvSpPr>
              <p:spPr>
                <a:xfrm>
                  <a:off x="2325" y="3585"/>
                  <a:ext cx="0" cy="568"/>
                </a:xfrm>
                <a:prstGeom prst="line">
                  <a:avLst/>
                </a:prstGeom>
                <a:ln w="47625" cap="flat" cmpd="sng">
                  <a:solidFill>
                    <a:srgbClr val="008000"/>
                  </a:solidFill>
                  <a:prstDash val="solid"/>
                  <a:round/>
                  <a:headEnd type="none" w="med" len="med"/>
                  <a:tailEnd type="triangle" w="med" len="med"/>
                </a:ln>
              </p:spPr>
            </p:sp>
          </p:grpSp>
          <p:sp>
            <p:nvSpPr>
              <p:cNvPr id="14" name="Rectangle 2050"/>
              <p:cNvSpPr/>
              <p:nvPr/>
            </p:nvSpPr>
            <p:spPr>
              <a:xfrm>
                <a:off x="623" y="7668"/>
                <a:ext cx="4307" cy="90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 anchorCtr="0"/>
              <a:p>
                <a:r>
                  <a:rPr lang="zh-CN" altLang="en-US" sz="2400" b="1" dirty="0">
                    <a:solidFill>
                      <a:srgbClr val="000099"/>
                    </a:solidFill>
                    <a:latin typeface="黑体" panose="02010609060101010101" charset="-122"/>
                    <a:ea typeface="黑体" panose="02010609060101010101" charset="-122"/>
                  </a:rPr>
                  <a:t>环境变化 </a:t>
                </a:r>
                <a:endParaRPr lang="zh-CN" altLang="en-US" sz="2400" b="1" dirty="0">
                  <a:solidFill>
                    <a:srgbClr val="000099"/>
                  </a:solidFill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</p:grpSp>
      <p:sp>
        <p:nvSpPr>
          <p:cNvPr id="79879" name="椭圆 1257480"/>
          <p:cNvSpPr/>
          <p:nvPr/>
        </p:nvSpPr>
        <p:spPr>
          <a:xfrm>
            <a:off x="2413635" y="3860800"/>
            <a:ext cx="1102995" cy="707390"/>
          </a:xfrm>
          <a:prstGeom prst="ellipse">
            <a:avLst/>
          </a:prstGeom>
          <a:noFill/>
          <a:ln w="9525" cap="flat" cmpd="sng">
            <a:solidFill>
              <a:srgbClr val="000099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疼痛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4896485" y="1343025"/>
            <a:ext cx="5471795" cy="3601720"/>
            <a:chOff x="5273" y="1998"/>
            <a:chExt cx="8617" cy="5672"/>
          </a:xfrm>
        </p:grpSpPr>
        <p:sp>
          <p:nvSpPr>
            <p:cNvPr id="1257478" name="圆角矩形标注 1257477"/>
            <p:cNvSpPr/>
            <p:nvPr/>
          </p:nvSpPr>
          <p:spPr>
            <a:xfrm>
              <a:off x="10488" y="1998"/>
              <a:ext cx="3402" cy="2722"/>
            </a:xfrm>
            <a:prstGeom prst="wedgeRoundRectCallout">
              <a:avLst>
                <a:gd name="adj1" fmla="val -26194"/>
                <a:gd name="adj2" fmla="val 48806"/>
                <a:gd name="adj3" fmla="val 16667"/>
              </a:avLst>
            </a:prstGeom>
            <a:noFill/>
            <a:ln w="9525" cap="flat" cmpd="sng">
              <a:solidFill>
                <a:srgbClr val="9933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1"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胎儿窘迫</a:t>
              </a:r>
              <a:endParaRPr lang="zh-CN" altLang="en-US" sz="24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宫口扩张延缓产程延长</a:t>
              </a: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　　　　　　</a:t>
              </a:r>
              <a:endPara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1257479" name="圆角矩形标注 1257478"/>
            <p:cNvSpPr/>
            <p:nvPr/>
          </p:nvSpPr>
          <p:spPr>
            <a:xfrm>
              <a:off x="5273" y="2113"/>
              <a:ext cx="2950" cy="2040"/>
            </a:xfrm>
            <a:prstGeom prst="wedgeRoundRectCallout">
              <a:avLst>
                <a:gd name="adj1" fmla="val 49324"/>
                <a:gd name="adj2" fmla="val 4287"/>
                <a:gd name="adj3" fmla="val 16667"/>
              </a:avLst>
            </a:prstGeom>
            <a:noFill/>
            <a:ln w="9525" cap="flat" cmpd="sng">
              <a:solidFill>
                <a:srgbClr val="FF66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1"/>
            <a:p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心率加快</a:t>
              </a:r>
              <a:endParaRPr lang="zh-CN" altLang="en-US" sz="24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呼吸急促</a:t>
              </a: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隶书" panose="02010509060101010101" pitchFamily="49" charset="-122"/>
                </a:rPr>
                <a:t> 　　　　　　　</a:t>
              </a:r>
              <a:endPara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隶书" panose="02010509060101010101" pitchFamily="49" charset="-122"/>
              </a:endParaRPr>
            </a:p>
          </p:txBody>
        </p:sp>
        <p:sp>
          <p:nvSpPr>
            <p:cNvPr id="1257485" name="直接连接符 1257484"/>
            <p:cNvSpPr/>
            <p:nvPr/>
          </p:nvSpPr>
          <p:spPr>
            <a:xfrm>
              <a:off x="8448" y="3133"/>
              <a:ext cx="1702" cy="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1257492" name="圆角矩形标注 1257491"/>
            <p:cNvSpPr/>
            <p:nvPr/>
          </p:nvSpPr>
          <p:spPr>
            <a:xfrm>
              <a:off x="5273" y="4948"/>
              <a:ext cx="2950" cy="2040"/>
            </a:xfrm>
            <a:prstGeom prst="wedgeRoundRectCallout">
              <a:avLst>
                <a:gd name="adj1" fmla="val 47880"/>
                <a:gd name="adj2" fmla="val 5394"/>
                <a:gd name="adj3" fmla="val 16667"/>
              </a:avLst>
            </a:prstGeom>
            <a:noFill/>
            <a:ln w="9525" cap="flat" cmpd="sng">
              <a:solidFill>
                <a:srgbClr val="FF66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1"/>
            <a:p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交感神经兴奋，</a:t>
              </a:r>
              <a:r>
                <a:rPr lang="en-US" altLang="zh-CN" sz="2400" b="1">
                  <a:latin typeface="Arial" panose="020B0604020202020204" pitchFamily="34" charset="0"/>
                  <a:ea typeface="楷体_GB2312" pitchFamily="49" charset="-122"/>
                </a:rPr>
                <a:t>NE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减少　　　　　　　</a:t>
              </a:r>
              <a:endParaRPr lang="zh-CN" altLang="en-US" sz="24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257493" name="圆角矩形标注 1257492"/>
            <p:cNvSpPr/>
            <p:nvPr/>
          </p:nvSpPr>
          <p:spPr>
            <a:xfrm>
              <a:off x="10375" y="4948"/>
              <a:ext cx="3288" cy="2722"/>
            </a:xfrm>
            <a:prstGeom prst="wedgeRoundRectCallout">
              <a:avLst>
                <a:gd name="adj1" fmla="val -25435"/>
                <a:gd name="adj2" fmla="val 48806"/>
                <a:gd name="adj3" fmla="val 16667"/>
              </a:avLst>
            </a:prstGeom>
            <a:noFill/>
            <a:ln w="9525" cap="flat" cmpd="sng">
              <a:solidFill>
                <a:srgbClr val="993366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 anchorCtr="1"/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疼痛加剧　胎儿窘迫</a:t>
              </a:r>
              <a:endParaRPr lang="zh-CN" altLang="en-US" sz="24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宫缩乏力　　　　　　</a:t>
              </a:r>
              <a:endParaRPr lang="zh-CN" altLang="en-US" sz="24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79889" name="矩形 1257493"/>
            <p:cNvSpPr/>
            <p:nvPr/>
          </p:nvSpPr>
          <p:spPr>
            <a:xfrm>
              <a:off x="8335" y="2338"/>
              <a:ext cx="1900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000" b="1" dirty="0">
                  <a:solidFill>
                    <a:srgbClr val="000099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子宫缺氧</a:t>
              </a:r>
              <a:endParaRPr lang="zh-CN" altLang="en-US" sz="2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57495" name="直接连接符 1257494"/>
            <p:cNvSpPr/>
            <p:nvPr/>
          </p:nvSpPr>
          <p:spPr>
            <a:xfrm>
              <a:off x="8335" y="6080"/>
              <a:ext cx="1703" cy="0"/>
            </a:xfrm>
            <a:prstGeom prst="line">
              <a:avLst/>
            </a:prstGeom>
            <a:ln w="38100" cap="flat" cmpd="sng">
              <a:solidFill>
                <a:schemeClr val="folHlink"/>
              </a:solidFill>
              <a:prstDash val="solid"/>
              <a:round/>
              <a:headEnd type="none" w="med" len="med"/>
              <a:tailEnd type="triangle" w="med" len="med"/>
            </a:ln>
          </p:spPr>
        </p:sp>
        <p:sp>
          <p:nvSpPr>
            <p:cNvPr id="79891" name="矩形 1257495"/>
            <p:cNvSpPr/>
            <p:nvPr/>
          </p:nvSpPr>
          <p:spPr>
            <a:xfrm>
              <a:off x="8335" y="5173"/>
              <a:ext cx="1900" cy="6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000" b="1" dirty="0">
                  <a:solidFill>
                    <a:srgbClr val="000099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血压升高</a:t>
              </a:r>
              <a:endParaRPr lang="zh-CN" altLang="en-US" sz="2000" b="1" dirty="0">
                <a:solidFill>
                  <a:srgbClr val="000099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pic>
        <p:nvPicPr>
          <p:cNvPr id="79896" name="Picture 2052" descr="C:\Documents and Settings\Administrator\桌面\宝宝图片\家庭.jpg">
            <a:hlinkClick r:id="rId3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6123" y="4511675"/>
            <a:ext cx="3495675" cy="17478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1938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6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正常分娩妇女的护理 </a:t>
            </a:r>
            <a:endParaRPr lang="zh-CN" altLang="en-US" sz="6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2036" name="矩形 172035"/>
          <p:cNvSpPr/>
          <p:nvPr/>
        </p:nvSpPr>
        <p:spPr>
          <a:xfrm>
            <a:off x="1066800" y="1920875"/>
            <a:ext cx="10100310" cy="1902460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>
            <a:noAutofit/>
          </a:bodyPr>
          <a:p>
            <a:pPr fontAlgn="base">
              <a:spcBef>
                <a:spcPct val="50000"/>
              </a:spcBef>
            </a:pPr>
            <a:r>
              <a:rPr lang="zh-CN" altLang="en-US" sz="28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是指胎儿通过产道时，为了适应骨盆各个平面的形态及大小，</a:t>
            </a:r>
            <a:r>
              <a:rPr lang="zh-CN" altLang="en-US" sz="36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被动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进行的一系列适应性转动，以其</a:t>
            </a:r>
            <a:r>
              <a:rPr lang="zh-CN" altLang="en-US" sz="3600" b="1" strike="noStrike" noProof="1" dirty="0">
                <a:solidFill>
                  <a:schemeClr val="bg1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最小的径线</a:t>
            </a:r>
            <a:r>
              <a:rPr lang="zh-CN" altLang="en-US" sz="3600" b="1" strike="noStrike" noProof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通过骨盆腔。</a:t>
            </a:r>
            <a:endParaRPr lang="zh-CN" altLang="en-US" sz="3600" strike="noStrike" noProof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2034" name="流程图: 可选过程 172033"/>
          <p:cNvSpPr/>
          <p:nvPr/>
        </p:nvSpPr>
        <p:spPr>
          <a:xfrm>
            <a:off x="1905000" y="4800600"/>
            <a:ext cx="5334000" cy="838200"/>
          </a:xfrm>
          <a:prstGeom prst="flowChartAlternateProcess">
            <a:avLst/>
          </a:prstGeom>
          <a:gradFill rotWithShape="0">
            <a:gsLst>
              <a:gs pos="0">
                <a:srgbClr val="2E2E00"/>
              </a:gs>
              <a:gs pos="100000">
                <a:srgbClr val="808000"/>
              </a:gs>
            </a:gsLst>
            <a:path path="shape">
              <a:fillToRect l="50000" t="50000" r="50000" b="50000"/>
            </a:path>
            <a:tileRect/>
          </a:gra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1924" name="文本框 172037"/>
          <p:cNvSpPr txBox="1"/>
          <p:nvPr/>
        </p:nvSpPr>
        <p:spPr>
          <a:xfrm>
            <a:off x="2362200" y="4800600"/>
            <a:ext cx="4038600" cy="1127125"/>
          </a:xfrm>
          <a:prstGeom prst="rect">
            <a:avLst/>
          </a:prstGeom>
          <a:noFill/>
          <a:ln w="9525">
            <a:noFill/>
          </a:ln>
          <a:scene3d>
            <a:camera prst="legacyObliqueTopRight">
              <a:rot lat="0" lon="0" rev="0"/>
            </a:camera>
            <a:lightRig rig="legacyFlat3" dir="r"/>
          </a:scene3d>
          <a:sp3d extrusionH="887400" prstMaterial="legacyMetal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anchor="t" anchorCtr="0">
            <a:spAutoFit/>
            <a:flatTx/>
          </a:bodyPr>
          <a:p>
            <a:pPr algn="ctr">
              <a:spcBef>
                <a:spcPct val="50000"/>
              </a:spcBef>
            </a:pPr>
            <a:r>
              <a:rPr lang="zh-CN" altLang="en-US" sz="4400" dirty="0">
                <a:solidFill>
                  <a:schemeClr val="bg1"/>
                </a:solidFill>
                <a:latin typeface="Times New Roman" panose="02020603050405020304" pitchFamily="18" charset="0"/>
                <a:ea typeface="华文彩云" panose="02010800040101010101" pitchFamily="2" charset="-122"/>
              </a:rPr>
              <a:t>以枕左前为例</a:t>
            </a:r>
            <a:endParaRPr lang="zh-CN" altLang="en-US" sz="4400" dirty="0">
              <a:solidFill>
                <a:schemeClr val="bg1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  <a:p>
            <a:pPr algn="ctr" eaLnBrk="0" hangingPunct="0"/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2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115" y="1644650"/>
            <a:ext cx="3787775" cy="800735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影响分娩的因素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944620" y="3232150"/>
            <a:ext cx="3811905" cy="713740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正常分娩妇女的护理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82720" y="4791710"/>
            <a:ext cx="4179570" cy="741045"/>
            <a:chOff x="1397186" y="3857714"/>
            <a:chExt cx="449120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435" y="3857714"/>
              <a:ext cx="3290960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分娩期焦虑与疼痛妇女的护理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75251" name="矩形 1375250"/>
          <p:cNvSpPr/>
          <p:nvPr/>
        </p:nvSpPr>
        <p:spPr>
          <a:xfrm>
            <a:off x="661035" y="1196975"/>
            <a:ext cx="1032256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base">
              <a:lnSpc>
                <a:spcPct val="120000"/>
              </a:lnSpc>
            </a:pPr>
            <a:r>
              <a:rPr lang="zh-CN" altLang="en-US" sz="2800" b="1" strike="noStrike" noProof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枕先露的分娩机制</a:t>
            </a:r>
            <a:r>
              <a:rPr lang="zh-CN" altLang="en-US" sz="2800" b="1" strike="noStrike" noProof="1" dirty="0">
                <a:solidFill>
                  <a:srgbClr val="000099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：</a:t>
            </a:r>
            <a:endParaRPr lang="zh-CN" altLang="en-US" sz="2800" b="1" strike="noStrike" noProof="1" dirty="0">
              <a:solidFill>
                <a:srgbClr val="000099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     </a:t>
            </a:r>
            <a:r>
              <a:rPr lang="zh-CN" altLang="en-US" sz="2800" b="1" strike="noStrike" noProof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胎儿先露部</a:t>
            </a:r>
            <a:r>
              <a:rPr lang="zh-CN" altLang="en-US" sz="2800" b="1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为适应</a:t>
            </a:r>
            <a:r>
              <a:rPr lang="zh-CN" altLang="en-US" sz="2800" b="1" strike="noStrike" noProof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骨盆各平面的不同形态，</a:t>
            </a:r>
            <a:endParaRPr lang="zh-CN" altLang="en-US" sz="2800" b="1" strike="noStrike" noProof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被动地</a:t>
            </a:r>
            <a:r>
              <a:rPr lang="zh-CN" altLang="en-US" sz="2800" b="1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进行一系列的</a:t>
            </a:r>
            <a:r>
              <a:rPr lang="zh-CN" altLang="en-US" sz="2800" b="1" strike="noStrike" noProof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适应性转动</a:t>
            </a:r>
            <a:r>
              <a:rPr lang="zh-CN" altLang="en-US" sz="2800" b="1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，以其</a:t>
            </a:r>
            <a:r>
              <a:rPr lang="zh-CN" altLang="en-US" sz="2800" b="1" strike="noStrike" noProof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最小径线</a:t>
            </a:r>
            <a:endParaRPr lang="zh-CN" altLang="en-US" sz="2800" b="1" strike="noStrike" noProof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fontAlgn="base">
              <a:lnSpc>
                <a:spcPct val="120000"/>
              </a:lnSpc>
            </a:pPr>
            <a:r>
              <a:rPr lang="zh-CN" altLang="en-US" sz="2800" b="1" strike="noStrike" noProof="1" dirty="0">
                <a:latin typeface="楷体_GB2312" pitchFamily="49" charset="-122"/>
                <a:ea typeface="楷体_GB2312" pitchFamily="49" charset="-122"/>
                <a:cs typeface="+mn-cs"/>
              </a:rPr>
              <a:t>通过产道的过程。</a:t>
            </a:r>
            <a:endParaRPr lang="zh-CN" altLang="en-US" sz="2800" b="1" strike="noStrike" noProof="1" dirty="0">
              <a:solidFill>
                <a:schemeClr val="tx2"/>
              </a:solidFill>
              <a:effectLst>
                <a:outerShdw blurRad="38100" dist="38100" dir="2700000">
                  <a:srgbClr val="00000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103870" y="2853690"/>
            <a:ext cx="3023235" cy="3527425"/>
            <a:chOff x="9015" y="3360"/>
            <a:chExt cx="4761" cy="5555"/>
          </a:xfrm>
        </p:grpSpPr>
        <p:sp>
          <p:nvSpPr>
            <p:cNvPr id="1375242" name="AutoShape 2058"/>
            <p:cNvSpPr/>
            <p:nvPr/>
          </p:nvSpPr>
          <p:spPr>
            <a:xfrm>
              <a:off x="9015" y="7100"/>
              <a:ext cx="4648" cy="680"/>
            </a:xfrm>
            <a:prstGeom prst="roundRect">
              <a:avLst>
                <a:gd name="adj" fmla="val 9106"/>
              </a:avLst>
            </a:prstGeom>
            <a:noFill/>
            <a:ln w="15875" cap="flat" cmpd="sng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fontAlgn="base"/>
              <a:r>
                <a:rPr lang="en-US" altLang="zh-CN" sz="2400" b="1" strike="noStrike" noProof="1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5. </a:t>
              </a:r>
              <a:r>
                <a:rPr lang="zh-CN" altLang="en-US" sz="2400" b="1" strike="noStrike" noProof="1" dirty="0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仰伸</a:t>
              </a:r>
              <a:endParaRPr lang="zh-CN" altLang="en-US" sz="2400" b="1" strike="noStrike" noProof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1375243" name="AutoShape 2059"/>
            <p:cNvSpPr/>
            <p:nvPr/>
          </p:nvSpPr>
          <p:spPr>
            <a:xfrm>
              <a:off x="9015" y="3360"/>
              <a:ext cx="4535" cy="795"/>
            </a:xfrm>
            <a:prstGeom prst="roundRect">
              <a:avLst>
                <a:gd name="adj" fmla="val 9106"/>
              </a:avLst>
            </a:prstGeom>
            <a:noFill/>
            <a:ln w="15875" cap="flat" cmpd="sng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fontAlgn="base"/>
              <a:r>
                <a:rPr lang="en-US" altLang="zh-CN" sz="2400" b="1" strike="noStrike" noProof="1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1. </a:t>
              </a:r>
              <a:r>
                <a:rPr lang="zh-CN" altLang="en-US" sz="2400" b="1" strike="noStrike" noProof="1" dirty="0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衔接</a:t>
              </a:r>
              <a:endParaRPr lang="zh-CN" altLang="en-US" sz="2400" b="1" strike="noStrike" noProof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1375244" name="AutoShape 2060"/>
            <p:cNvSpPr/>
            <p:nvPr/>
          </p:nvSpPr>
          <p:spPr>
            <a:xfrm>
              <a:off x="9015" y="4265"/>
              <a:ext cx="4535" cy="793"/>
            </a:xfrm>
            <a:prstGeom prst="roundRect">
              <a:avLst>
                <a:gd name="adj" fmla="val 9106"/>
              </a:avLst>
            </a:prstGeom>
            <a:noFill/>
            <a:ln w="12700" cap="flat" cmpd="sng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fontAlgn="base"/>
              <a:r>
                <a:rPr lang="en-US" altLang="zh-CN" sz="2400" b="1" strike="noStrike" noProof="1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2. </a:t>
              </a:r>
              <a:r>
                <a:rPr lang="zh-CN" altLang="en-US" sz="2400" b="1" strike="noStrike" noProof="1" dirty="0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下降</a:t>
              </a:r>
              <a:endParaRPr lang="zh-CN" altLang="en-US" sz="2400" b="1" strike="noStrike" noProof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1375245" name="AutoShape 2061"/>
            <p:cNvSpPr/>
            <p:nvPr/>
          </p:nvSpPr>
          <p:spPr>
            <a:xfrm>
              <a:off x="9015" y="5173"/>
              <a:ext cx="4535" cy="793"/>
            </a:xfrm>
            <a:prstGeom prst="roundRect">
              <a:avLst>
                <a:gd name="adj" fmla="val 9106"/>
              </a:avLst>
            </a:prstGeom>
            <a:noFill/>
            <a:ln w="12700" cap="flat" cmpd="sng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fontAlgn="base"/>
              <a:r>
                <a:rPr lang="en-US" altLang="zh-CN" sz="2400" b="1" strike="noStrike" noProof="1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3. </a:t>
              </a:r>
              <a:r>
                <a:rPr lang="zh-CN" altLang="en-US" sz="2400" b="1" strike="noStrike" noProof="1" dirty="0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俯屈</a:t>
              </a:r>
              <a:endParaRPr lang="zh-CN" altLang="en-US" sz="2400" b="1" strike="noStrike" noProof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1375246" name="AutoShape 2062"/>
            <p:cNvSpPr/>
            <p:nvPr/>
          </p:nvSpPr>
          <p:spPr>
            <a:xfrm>
              <a:off x="9015" y="6080"/>
              <a:ext cx="4648" cy="795"/>
            </a:xfrm>
            <a:prstGeom prst="roundRect">
              <a:avLst>
                <a:gd name="adj" fmla="val 9106"/>
              </a:avLst>
            </a:prstGeom>
            <a:noFill/>
            <a:ln w="15875" cap="flat" cmpd="sng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fontAlgn="base"/>
              <a:r>
                <a:rPr lang="en-US" altLang="zh-CN" sz="2400" b="1" strike="noStrike" noProof="1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4. </a:t>
              </a:r>
              <a:r>
                <a:rPr lang="zh-CN" altLang="en-US" sz="2400" b="1" strike="noStrike" noProof="1" dirty="0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内旋转</a:t>
              </a:r>
              <a:endParaRPr lang="zh-CN" altLang="en-US" sz="2400" b="1" strike="noStrike" noProof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  <p:sp>
          <p:nvSpPr>
            <p:cNvPr id="1375247" name="AutoShape 2063"/>
            <p:cNvSpPr/>
            <p:nvPr/>
          </p:nvSpPr>
          <p:spPr>
            <a:xfrm>
              <a:off x="9128" y="8123"/>
              <a:ext cx="4648" cy="793"/>
            </a:xfrm>
            <a:prstGeom prst="roundRect">
              <a:avLst>
                <a:gd name="adj" fmla="val 9106"/>
              </a:avLst>
            </a:prstGeom>
            <a:noFill/>
            <a:ln w="15875" cap="flat" cmpd="sng">
              <a:solidFill>
                <a:srgbClr val="000099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p>
              <a:pPr fontAlgn="base"/>
              <a:r>
                <a:rPr lang="en-US" altLang="zh-CN" sz="2400" b="1" strike="noStrike" noProof="1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6. </a:t>
              </a:r>
              <a:r>
                <a:rPr lang="zh-CN" altLang="en-US" sz="2400" b="1" strike="noStrike" noProof="1" dirty="0">
                  <a:solidFill>
                    <a:srgbClr val="0033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复位及外旋转</a:t>
              </a:r>
              <a:endParaRPr lang="zh-CN" altLang="en-US" sz="2400" b="1" strike="noStrike" noProof="1" dirty="0">
                <a:solidFill>
                  <a:srgbClr val="0033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Arial" panose="020B0604020202020204" pitchFamily="34" charset="0"/>
              </a:endParaRPr>
            </a:p>
          </p:txBody>
        </p:sp>
      </p:grpSp>
      <p:pic>
        <p:nvPicPr>
          <p:cNvPr id="19" name="分娩机制.wmv">
            <a:hlinkClick r:id="" action="ppaction://media"/>
          </p:cNvPr>
          <p:cNvPicPr>
            <a:picLocks noRot="1"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028508" y="3292475"/>
            <a:ext cx="4119562" cy="3089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84985" y="1333500"/>
            <a:ext cx="8623300" cy="4716780"/>
            <a:chOff x="340" y="2385"/>
            <a:chExt cx="13580" cy="7428"/>
          </a:xfrm>
        </p:grpSpPr>
        <p:sp>
          <p:nvSpPr>
            <p:cNvPr id="83969" name="矩形 173059"/>
            <p:cNvSpPr/>
            <p:nvPr/>
          </p:nvSpPr>
          <p:spPr>
            <a:xfrm>
              <a:off x="960" y="2385"/>
              <a:ext cx="12960" cy="1695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en-US" altLang="zh-CN" sz="3200" b="1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3200" b="1" dirty="0">
                  <a:solidFill>
                    <a:srgbClr val="0033CC"/>
                  </a:solidFill>
                  <a:latin typeface="楷体_GB2312" pitchFamily="49" charset="-122"/>
                  <a:ea typeface="楷体_GB2312" pitchFamily="49" charset="-122"/>
                </a:rPr>
                <a:t>衔接 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胎头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双顶径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进入骨盆入口平面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颅骨的最低点已近或达坐骨棘水平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,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又称入盆。</a:t>
              </a:r>
              <a:r>
                <a:rPr lang="zh-CN" altLang="en-US" sz="3200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320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83971" name="图片 173067" descr="衔接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560" y="4560"/>
              <a:ext cx="5025" cy="39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3974" name="矩形 1283090"/>
            <p:cNvSpPr/>
            <p:nvPr/>
          </p:nvSpPr>
          <p:spPr>
            <a:xfrm>
              <a:off x="340" y="8505"/>
              <a:ext cx="7173" cy="130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时间：初产妇在预产期前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1~2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周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      经产妇临产后入盆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818005" y="1066800"/>
            <a:ext cx="8659495" cy="5488940"/>
            <a:chOff x="283" y="1680"/>
            <a:chExt cx="13637" cy="8644"/>
          </a:xfrm>
        </p:grpSpPr>
        <p:pic>
          <p:nvPicPr>
            <p:cNvPr id="84993" name="图片 1283074" descr="y10"/>
            <p:cNvPicPr>
              <a:picLocks noChangeAspect="1"/>
            </p:cNvPicPr>
            <p:nvPr/>
          </p:nvPicPr>
          <p:blipFill>
            <a:blip r:embed="rId3">
              <a:lum contrast="17999"/>
            </a:blip>
            <a:stretch>
              <a:fillRect/>
            </a:stretch>
          </p:blipFill>
          <p:spPr>
            <a:xfrm>
              <a:off x="9840" y="1680"/>
              <a:ext cx="3865" cy="48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83077" name="图片 1283076" descr="d1"/>
            <p:cNvPicPr>
              <a:picLocks noChangeAspect="1"/>
            </p:cNvPicPr>
            <p:nvPr/>
          </p:nvPicPr>
          <p:blipFill>
            <a:blip r:embed="rId4"/>
            <a:srcRect b="50993"/>
            <a:stretch>
              <a:fillRect/>
            </a:stretch>
          </p:blipFill>
          <p:spPr>
            <a:xfrm>
              <a:off x="1303" y="4948"/>
              <a:ext cx="5520" cy="3625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283079" name="组合 1283078"/>
            <p:cNvGrpSpPr/>
            <p:nvPr/>
          </p:nvGrpSpPr>
          <p:grpSpPr>
            <a:xfrm>
              <a:off x="623" y="3018"/>
              <a:ext cx="7042" cy="720"/>
              <a:chOff x="240" y="1329"/>
              <a:chExt cx="2817" cy="288"/>
            </a:xfrm>
          </p:grpSpPr>
          <p:sp>
            <p:nvSpPr>
              <p:cNvPr id="84997" name="文本框 1283079"/>
              <p:cNvSpPr txBox="1"/>
              <p:nvPr/>
            </p:nvSpPr>
            <p:spPr>
              <a:xfrm>
                <a:off x="432" y="1329"/>
                <a:ext cx="2625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b="1">
                    <a:latin typeface="Times New Roman" panose="02020603050405020304" pitchFamily="18" charset="0"/>
                    <a:ea typeface="楷体_GB2312" pitchFamily="49" charset="-122"/>
                  </a:rPr>
                  <a:t>胎头双顶径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进入骨盆入口平面</a:t>
                </a:r>
                <a:endParaRPr lang="zh-CN" altLang="en-US" sz="2400" b="1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pic>
            <p:nvPicPr>
              <p:cNvPr id="84998" name="图片 1283080" descr="BD14868_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40" y="1334"/>
                <a:ext cx="240" cy="16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83082" name="组合 1283081"/>
            <p:cNvGrpSpPr/>
            <p:nvPr/>
          </p:nvGrpSpPr>
          <p:grpSpPr>
            <a:xfrm>
              <a:off x="8040" y="6600"/>
              <a:ext cx="5880" cy="1490"/>
              <a:chOff x="3216" y="2640"/>
              <a:chExt cx="2352" cy="596"/>
            </a:xfrm>
          </p:grpSpPr>
          <p:sp>
            <p:nvSpPr>
              <p:cNvPr id="85000" name="文本框 1283082"/>
              <p:cNvSpPr txBox="1"/>
              <p:nvPr/>
            </p:nvSpPr>
            <p:spPr>
              <a:xfrm>
                <a:off x="3312" y="2640"/>
                <a:ext cx="2256" cy="59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枕额径衔接于骨盆 入口的右斜径上</a:t>
                </a:r>
                <a:r>
                  <a:rPr lang="zh-CN" altLang="en-US" sz="2800" b="1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endPara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85001" name="图片 1283083" descr="BD14868_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16" y="2688"/>
                <a:ext cx="240" cy="16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83085" name="组合 1283084"/>
            <p:cNvGrpSpPr/>
            <p:nvPr/>
          </p:nvGrpSpPr>
          <p:grpSpPr>
            <a:xfrm>
              <a:off x="623" y="4153"/>
              <a:ext cx="8040" cy="720"/>
              <a:chOff x="227" y="1809"/>
              <a:chExt cx="3216" cy="288"/>
            </a:xfrm>
          </p:grpSpPr>
          <p:sp>
            <p:nvSpPr>
              <p:cNvPr id="85003" name="文本框 1283085"/>
              <p:cNvSpPr txBox="1"/>
              <p:nvPr/>
            </p:nvSpPr>
            <p:spPr>
              <a:xfrm>
                <a:off x="432" y="1809"/>
                <a:ext cx="3011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颅骨最抵点接近或达到坐骨棘水平</a:t>
                </a:r>
                <a:endParaRPr lang="zh-CN" altLang="en-US" sz="2400" b="1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pic>
            <p:nvPicPr>
              <p:cNvPr id="85004" name="图片 1283086" descr="BD14868_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27" y="1872"/>
                <a:ext cx="240" cy="16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83088" name="组合 1283087"/>
            <p:cNvGrpSpPr/>
            <p:nvPr/>
          </p:nvGrpSpPr>
          <p:grpSpPr>
            <a:xfrm>
              <a:off x="7995" y="8463"/>
              <a:ext cx="5400" cy="1295"/>
              <a:chOff x="3216" y="3504"/>
              <a:chExt cx="2160" cy="518"/>
            </a:xfrm>
          </p:grpSpPr>
          <p:pic>
            <p:nvPicPr>
              <p:cNvPr id="85006" name="图片 1283088" descr="BD14868_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16" y="3600"/>
                <a:ext cx="240" cy="166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85007" name="矩形 1283089"/>
              <p:cNvSpPr/>
              <p:nvPr/>
            </p:nvSpPr>
            <p:spPr>
              <a:xfrm>
                <a:off x="3456" y="3504"/>
                <a:ext cx="1920" cy="51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sz="2400" b="1" dirty="0">
                    <a:latin typeface="Times New Roman" panose="02020603050405020304" pitchFamily="18" charset="0"/>
                    <a:ea typeface="楷体_GB2312" pitchFamily="49" charset="-122"/>
                  </a:rPr>
                  <a:t>矢状缝与骨盆入口的右斜经相一致</a:t>
                </a:r>
                <a:endParaRPr lang="zh-CN" altLang="en-US" sz="2400" b="1" dirty="0"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</p:grpSp>
        <p:sp>
          <p:nvSpPr>
            <p:cNvPr id="85008" name="矩形 1283090"/>
            <p:cNvSpPr/>
            <p:nvPr/>
          </p:nvSpPr>
          <p:spPr>
            <a:xfrm>
              <a:off x="283" y="9030"/>
              <a:ext cx="7200" cy="12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时间：初产妇在预产期前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1~2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周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      经产妇临产后入盆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23695" y="1440180"/>
            <a:ext cx="8618220" cy="4422211"/>
            <a:chOff x="720" y="2135"/>
            <a:chExt cx="12960" cy="6265"/>
          </a:xfrm>
        </p:grpSpPr>
        <p:sp>
          <p:nvSpPr>
            <p:cNvPr id="86017" name="矩形 175107"/>
            <p:cNvSpPr/>
            <p:nvPr/>
          </p:nvSpPr>
          <p:spPr>
            <a:xfrm>
              <a:off x="720" y="2135"/>
              <a:ext cx="12960" cy="143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en-US" altLang="zh-CN" sz="3200" b="1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  2.</a:t>
              </a:r>
              <a:r>
                <a:rPr lang="zh-CN" altLang="en-US" sz="32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下降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胎头沿骨盆轴前进的动作称之，呈间断性的并始终贯穿分娩全过程之中。</a:t>
              </a:r>
              <a:r>
                <a: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sz="28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86019" name="图片 175114" descr="下降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80" y="4515"/>
              <a:ext cx="5040" cy="388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6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90320" y="938530"/>
            <a:ext cx="9686925" cy="5033010"/>
            <a:chOff x="720" y="1439"/>
            <a:chExt cx="13200" cy="7926"/>
          </a:xfrm>
        </p:grpSpPr>
        <p:pic>
          <p:nvPicPr>
            <p:cNvPr id="87041" name="图片 176130" descr="下降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60" y="2760"/>
              <a:ext cx="6360" cy="520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76132" name="矩形 176131"/>
            <p:cNvSpPr/>
            <p:nvPr/>
          </p:nvSpPr>
          <p:spPr>
            <a:xfrm>
              <a:off x="720" y="1439"/>
              <a:ext cx="13200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0" fontAlgn="base" hangingPunct="0"/>
              <a:r>
                <a:rPr lang="zh-CN" altLang="en-US" sz="3600" b="1" strike="noStrike" noProof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</a:t>
              </a:r>
              <a:r>
                <a:rPr lang="zh-CN" altLang="en-US" sz="3200" b="1" strike="noStrike" noProof="1" dirty="0">
                  <a:solidFill>
                    <a:srgbClr val="000000"/>
                  </a:solidFill>
                  <a:latin typeface="隶书" panose="02010509060101010101" pitchFamily="49" charset="-122"/>
                  <a:ea typeface="楷体_GB2312" pitchFamily="49" charset="-122"/>
                  <a:cs typeface="+mn-cs"/>
                </a:rPr>
                <a:t>临床上以</a:t>
              </a:r>
              <a:r>
                <a:rPr lang="zh-CN" altLang="en-US" sz="3200" b="1" i="1" strike="noStrike" noProof="1" dirty="0">
                  <a:solidFill>
                    <a:srgbClr val="FF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隶书" panose="02010509060101010101" pitchFamily="49" charset="-122"/>
                  <a:ea typeface="楷体_GB2312" pitchFamily="49" charset="-122"/>
                  <a:cs typeface="+mn-cs"/>
                </a:rPr>
                <a:t>坐骨棘</a:t>
              </a:r>
              <a:r>
                <a:rPr lang="zh-CN" altLang="en-US" sz="3200" b="1" strike="noStrike" noProof="1" dirty="0">
                  <a:solidFill>
                    <a:srgbClr val="000000"/>
                  </a:solidFill>
                  <a:latin typeface="宋体" panose="02010600030101010101" pitchFamily="2" charset="-122"/>
                  <a:ea typeface="楷体_GB2312" pitchFamily="49" charset="-122"/>
                  <a:cs typeface="+mn-cs"/>
                </a:rPr>
                <a:t>为判断胎头下降程度的重要标志。</a:t>
              </a:r>
              <a:endParaRPr lang="zh-CN" altLang="en-US" sz="3200" strike="noStrike" noProof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76133" name="文本框 176132"/>
            <p:cNvSpPr txBox="1"/>
            <p:nvPr/>
          </p:nvSpPr>
          <p:spPr>
            <a:xfrm>
              <a:off x="1200" y="8640"/>
              <a:ext cx="1248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临床上可以通过肛门检查来了解、判断胎头是否下降</a:t>
              </a:r>
              <a:endPara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317625" y="908050"/>
            <a:ext cx="8880475" cy="5264150"/>
            <a:chOff x="395" y="2040"/>
            <a:chExt cx="13985" cy="8290"/>
          </a:xfrm>
        </p:grpSpPr>
        <p:sp>
          <p:nvSpPr>
            <p:cNvPr id="88065" name="文本框 1284098"/>
            <p:cNvSpPr txBox="1"/>
            <p:nvPr/>
          </p:nvSpPr>
          <p:spPr>
            <a:xfrm>
              <a:off x="2890" y="2040"/>
              <a:ext cx="7040" cy="7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400" b="1">
                  <a:latin typeface="Times New Roman" panose="02020603050405020304" pitchFamily="18" charset="0"/>
                </a:rPr>
                <a:t>——</a:t>
              </a: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胎头沿骨盆轴前进的动作。</a:t>
              </a:r>
              <a:endParaRPr lang="zh-CN" altLang="en-US" sz="2400" b="1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88066" name="图片 1284099" descr="y13"/>
            <p:cNvPicPr>
              <a:picLocks noChangeAspect="1"/>
            </p:cNvPicPr>
            <p:nvPr/>
          </p:nvPicPr>
          <p:blipFill>
            <a:blip r:embed="rId3">
              <a:lum contrast="11999"/>
            </a:blip>
            <a:stretch>
              <a:fillRect/>
            </a:stretch>
          </p:blipFill>
          <p:spPr>
            <a:xfrm>
              <a:off x="738" y="5173"/>
              <a:ext cx="2135" cy="285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88067" name="图片 1284100" descr="d2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520" y="3000"/>
              <a:ext cx="4200" cy="327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4103" name="任意多边形 1284102"/>
            <p:cNvSpPr/>
            <p:nvPr/>
          </p:nvSpPr>
          <p:spPr>
            <a:xfrm flipV="1">
              <a:off x="10920" y="3750"/>
              <a:ext cx="1080" cy="1080"/>
            </a:xfrm>
            <a:custGeom>
              <a:avLst/>
              <a:gdLst/>
              <a:ahLst/>
              <a:cxnLst>
                <a:cxn ang="270">
                  <a:pos x="0" y="0"/>
                </a:cxn>
                <a:cxn ang="90">
                  <a:pos x="21600" y="21600"/>
                </a:cxn>
                <a:cxn ang="90">
                  <a:pos x="0" y="21600"/>
                </a:cxn>
              </a:cxnLst>
              <a:pathLst>
                <a:path w="21600" h="21600" fill="none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</a:path>
                <a:path w="21600" h="21600" stroke="0">
                  <a:moveTo>
                    <a:pt x="0" y="0"/>
                  </a:moveTo>
                  <a:cubicBezTo>
                    <a:pt x="11929" y="0"/>
                    <a:pt x="21600" y="9671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57150" cap="flat" cmpd="sng">
              <a:solidFill>
                <a:srgbClr val="3333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endParaRPr lang="zh-CN" altLang="en-US"/>
            </a:p>
          </p:txBody>
        </p:sp>
        <p:sp>
          <p:nvSpPr>
            <p:cNvPr id="1284109" name="文本框 1284108"/>
            <p:cNvSpPr txBox="1"/>
            <p:nvPr/>
          </p:nvSpPr>
          <p:spPr>
            <a:xfrm>
              <a:off x="7918" y="7080"/>
              <a:ext cx="6462" cy="302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下降的因素有：</a:t>
              </a:r>
              <a:endPara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>
                <a:buClr>
                  <a:srgbClr val="FF3300"/>
                </a:buClr>
                <a:buFont typeface="Wingdings" panose="05000000000000000000" pitchFamily="2" charset="2"/>
                <a:buChar char="Ø"/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宫缩时通过羊水传导。压力</a:t>
              </a:r>
              <a:endPara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>
                <a:buClr>
                  <a:srgbClr val="FF3300"/>
                </a:buClr>
                <a:buFont typeface="Wingdings" panose="05000000000000000000" pitchFamily="2" charset="2"/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经胎轴传至胎头。</a:t>
              </a:r>
              <a:endPara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>
                <a:buClr>
                  <a:srgbClr val="FF3300"/>
                </a:buClr>
                <a:buFont typeface="Wingdings" panose="05000000000000000000" pitchFamily="2" charset="2"/>
                <a:buChar char="Ø"/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宫缩时弓底直接压迫胎臀。</a:t>
              </a:r>
              <a:endPara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>
                <a:buClr>
                  <a:srgbClr val="FF3300"/>
                </a:buClr>
                <a:buFont typeface="Wingdings" panose="05000000000000000000" pitchFamily="2" charset="2"/>
                <a:buChar char="Ø"/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腹肌收缩使腹压增加。</a:t>
              </a:r>
              <a:endParaRPr lang="zh-CN" altLang="en-US" sz="24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84110" name="文本框 1284109"/>
            <p:cNvSpPr txBox="1"/>
            <p:nvPr/>
          </p:nvSpPr>
          <p:spPr>
            <a:xfrm>
              <a:off x="395" y="8348"/>
              <a:ext cx="3840" cy="1982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buClr>
                  <a:srgbClr val="FF3300"/>
                </a:buClr>
                <a:buFont typeface="Wingdings" panose="05000000000000000000" pitchFamily="2" charset="2"/>
                <a:buChar char="Ø"/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下降</a:t>
              </a:r>
              <a:endParaRPr lang="zh-CN" altLang="en-US" sz="24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  <a:p>
              <a:pPr>
                <a:buClr>
                  <a:srgbClr val="FF3300"/>
                </a:buClr>
                <a:buFont typeface="Wingdings" panose="05000000000000000000" pitchFamily="2" charset="2"/>
                <a:buChar char="Ø"/>
              </a:pP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是判断产程进展的重要指标</a:t>
              </a:r>
              <a:endParaRPr lang="zh-CN" altLang="en-US" sz="2400" b="1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88077" name="图片 1284110" descr="y10"/>
            <p:cNvPicPr>
              <a:picLocks noChangeAspect="1"/>
            </p:cNvPicPr>
            <p:nvPr/>
          </p:nvPicPr>
          <p:blipFill>
            <a:blip r:embed="rId5">
              <a:lum contrast="17999"/>
            </a:blip>
            <a:stretch>
              <a:fillRect/>
            </a:stretch>
          </p:blipFill>
          <p:spPr>
            <a:xfrm>
              <a:off x="623" y="2338"/>
              <a:ext cx="2430" cy="306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929130" y="1177925"/>
            <a:ext cx="7839075" cy="4831030"/>
            <a:chOff x="720" y="1200"/>
            <a:chExt cx="12345" cy="8263"/>
          </a:xfrm>
        </p:grpSpPr>
        <p:sp>
          <p:nvSpPr>
            <p:cNvPr id="89089" name="矩形 177154"/>
            <p:cNvSpPr/>
            <p:nvPr/>
          </p:nvSpPr>
          <p:spPr>
            <a:xfrm>
              <a:off x="960" y="2400"/>
              <a:ext cx="6480" cy="5630"/>
            </a:xfrm>
            <a:prstGeom prst="rect">
              <a:avLst/>
            </a:prstGeom>
            <a:solidFill>
              <a:srgbClr val="FFCCFF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    胎头继续下降，遇中骨盆及盆底阻力，由于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杠杆作用，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使入盆时的半俯屈位枕额径（ 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11.3cm</a:t>
              </a:r>
              <a:r>
                <a:rPr lang="zh-CN" altLang="en-US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）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变为俯屈位枕下前囟径（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9.5cm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），以最小的径线适应产道。</a:t>
              </a:r>
              <a:r>
                <a:rPr lang="zh-CN" altLang="en-US" sz="40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sz="4000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89090" name="图片 177155"/>
            <p:cNvPicPr/>
            <p:nvPr/>
          </p:nvPicPr>
          <p:blipFill>
            <a:blip r:embed="rId3"/>
            <a:stretch>
              <a:fillRect/>
            </a:stretch>
          </p:blipFill>
          <p:spPr>
            <a:xfrm>
              <a:off x="8160" y="6120"/>
              <a:ext cx="4800" cy="334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89091" name="文本框 177156"/>
            <p:cNvSpPr txBox="1"/>
            <p:nvPr/>
          </p:nvSpPr>
          <p:spPr>
            <a:xfrm>
              <a:off x="720" y="1200"/>
              <a:ext cx="4080" cy="998"/>
            </a:xfrm>
            <a:prstGeom prst="rect">
              <a:avLst/>
            </a:prstGeom>
            <a:noFill/>
            <a:ln w="9525">
              <a:noFill/>
            </a:ln>
            <a:scene3d>
              <a:camera prst="legacyObliqueTopRight">
                <a:rot lat="0" lon="0" rev="0"/>
              </a:camera>
              <a:lightRig rig="legacyFlat3" dir="r"/>
            </a:scene3d>
            <a:sp3d extrusionH="887400" prstMaterial="legacyMetal">
              <a:bevelT w="13500" h="13500" prst="angle"/>
              <a:bevelB w="13500" h="13500" prst="angle"/>
              <a:extrusionClr>
                <a:schemeClr val="bg2"/>
              </a:extrusionClr>
            </a:sp3d>
          </p:spPr>
          <p:txBody>
            <a:bodyPr anchor="t" anchorCtr="0">
              <a:spAutoFit/>
              <a:flatTx/>
            </a:bodyPr>
            <a:p>
              <a:pPr algn="ctr" eaLnBrk="0" hangingPunct="0">
                <a:spcBef>
                  <a:spcPct val="50000"/>
                </a:spcBef>
              </a:pPr>
              <a:r>
                <a:rPr lang="en-US" altLang="zh-CN" sz="3200" b="1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3.</a:t>
              </a:r>
              <a:r>
                <a:rPr lang="zh-CN" altLang="en-US" sz="32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俯屈</a:t>
              </a:r>
              <a:endParaRPr lang="zh-CN" altLang="en-US" sz="3200" b="1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89092" name="图片 177164" descr="俯屈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40" y="1440"/>
              <a:ext cx="5025" cy="393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20520" y="1533525"/>
            <a:ext cx="8352155" cy="4525010"/>
            <a:chOff x="510" y="2113"/>
            <a:chExt cx="13153" cy="7782"/>
          </a:xfrm>
        </p:grpSpPr>
        <p:pic>
          <p:nvPicPr>
            <p:cNvPr id="90113" name="图片 1285122" descr="d1"/>
            <p:cNvPicPr>
              <a:picLocks noChangeAspect="1"/>
            </p:cNvPicPr>
            <p:nvPr/>
          </p:nvPicPr>
          <p:blipFill>
            <a:blip r:embed="rId3"/>
            <a:srcRect l="52727" t="50867" b="23354"/>
            <a:stretch>
              <a:fillRect/>
            </a:stretch>
          </p:blipFill>
          <p:spPr>
            <a:xfrm>
              <a:off x="1190" y="2338"/>
              <a:ext cx="3840" cy="280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5131" name="文本框 1285130"/>
            <p:cNvSpPr txBox="1"/>
            <p:nvPr/>
          </p:nvSpPr>
          <p:spPr>
            <a:xfrm>
              <a:off x="8675" y="2113"/>
              <a:ext cx="2703" cy="7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借</a:t>
              </a:r>
              <a:r>
                <a: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杠杆作用</a:t>
              </a:r>
              <a:endParaRPr lang="zh-CN" altLang="en-US" sz="2400" b="1">
                <a:solidFill>
                  <a:srgbClr val="000099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90116" name="图片 1285133" descr="D1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/>
            <a:srcRect r="53917" b="68446"/>
            <a:stretch>
              <a:fillRect/>
            </a:stretch>
          </p:blipFill>
          <p:spPr>
            <a:xfrm>
              <a:off x="510" y="5173"/>
              <a:ext cx="4920" cy="472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0117" name="图片 1285134" descr="3"/>
            <p:cNvPicPr>
              <a:picLocks noChangeAspect="1"/>
            </p:cNvPicPr>
            <p:nvPr/>
          </p:nvPicPr>
          <p:blipFill>
            <a:blip r:embed="rId6"/>
            <a:srcRect l="16145" t="77095" r="9673"/>
            <a:stretch>
              <a:fillRect/>
            </a:stretch>
          </p:blipFill>
          <p:spPr>
            <a:xfrm>
              <a:off x="6860" y="7895"/>
              <a:ext cx="6578" cy="16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0118" name="Picture 2" descr="俯屈"/>
            <p:cNvPicPr>
              <a:picLocks noChangeAspect="1"/>
            </p:cNvPicPr>
            <p:nvPr/>
          </p:nvPicPr>
          <p:blipFill>
            <a:blip r:embed="rId7">
              <a:lum bright="-12000" contrast="11999"/>
            </a:blip>
            <a:srcRect l="4871" r="7890" b="5354"/>
            <a:stretch>
              <a:fillRect/>
            </a:stretch>
          </p:blipFill>
          <p:spPr>
            <a:xfrm>
              <a:off x="6633" y="3205"/>
              <a:ext cx="7030" cy="43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66900" y="1368425"/>
            <a:ext cx="8305800" cy="3938905"/>
            <a:chOff x="600" y="1680"/>
            <a:chExt cx="13080" cy="6203"/>
          </a:xfrm>
        </p:grpSpPr>
        <p:sp>
          <p:nvSpPr>
            <p:cNvPr id="91139" name="矩形 178180"/>
            <p:cNvSpPr/>
            <p:nvPr/>
          </p:nvSpPr>
          <p:spPr>
            <a:xfrm>
              <a:off x="600" y="1680"/>
              <a:ext cx="13080" cy="158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en-US" altLang="zh-CN" sz="3200" b="1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   4.</a:t>
              </a:r>
              <a:r>
                <a:rPr lang="zh-CN" altLang="en-US" sz="32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内旋转 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枕骨向耻骨联合方向转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45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，使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矢状缝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与中骨盆及骨盆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出口前后径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一致。</a:t>
              </a:r>
              <a:endParaRPr lang="zh-CN" altLang="en-US" sz="2800" b="1" i="1" dirty="0">
                <a:solidFill>
                  <a:srgbClr val="00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91140" name="矩形 178182"/>
            <p:cNvSpPr/>
            <p:nvPr/>
          </p:nvSpPr>
          <p:spPr>
            <a:xfrm>
              <a:off x="960" y="3630"/>
              <a:ext cx="5520" cy="12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此时头与身体呈扭曲状 （头转身体不动）</a:t>
              </a:r>
              <a:endPara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1141" name="矩形 178183"/>
            <p:cNvSpPr/>
            <p:nvPr/>
          </p:nvSpPr>
          <p:spPr>
            <a:xfrm>
              <a:off x="1110" y="6013"/>
              <a:ext cx="4890" cy="187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4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 内旋转不完成则胎儿不能产下降娩出，从而导致滞产</a:t>
              </a:r>
              <a:endPara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91143" name="图片 178191" descr="图片1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80" y="4525"/>
              <a:ext cx="4800" cy="335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83690" y="1174115"/>
            <a:ext cx="8641715" cy="5036185"/>
            <a:chOff x="395" y="2338"/>
            <a:chExt cx="13609" cy="7931"/>
          </a:xfrm>
        </p:grpSpPr>
        <p:pic>
          <p:nvPicPr>
            <p:cNvPr id="1286147" name="图片 1286146" descr="未命名"/>
            <p:cNvPicPr>
              <a:picLocks noChangeAspect="1"/>
            </p:cNvPicPr>
            <p:nvPr/>
          </p:nvPicPr>
          <p:blipFill>
            <a:blip r:embed="rId3"/>
            <a:srcRect t="6250" r="59375" b="43750"/>
            <a:stretch>
              <a:fillRect/>
            </a:stretch>
          </p:blipFill>
          <p:spPr>
            <a:xfrm>
              <a:off x="4780" y="3225"/>
              <a:ext cx="3600" cy="34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162" name="图片 1286155" descr="D1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/>
            <a:srcRect l="53456" t="3455" r="5711" b="70189"/>
            <a:stretch>
              <a:fillRect/>
            </a:stretch>
          </p:blipFill>
          <p:spPr>
            <a:xfrm>
              <a:off x="395" y="2338"/>
              <a:ext cx="3970" cy="359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86160" name="图片 1286159" descr="未命名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-17996"/>
            </a:blip>
            <a:srcRect l="7813" t="12500" r="67188" b="52083"/>
            <a:stretch>
              <a:fillRect/>
            </a:stretch>
          </p:blipFill>
          <p:spPr>
            <a:xfrm>
              <a:off x="5500" y="3585"/>
              <a:ext cx="2260" cy="24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2167" name="图片 1286160" descr="4"/>
            <p:cNvPicPr>
              <a:picLocks noChangeAspect="1"/>
            </p:cNvPicPr>
            <p:nvPr/>
          </p:nvPicPr>
          <p:blipFill>
            <a:blip r:embed="rId7"/>
            <a:srcRect t="74443"/>
            <a:stretch>
              <a:fillRect/>
            </a:stretch>
          </p:blipFill>
          <p:spPr>
            <a:xfrm>
              <a:off x="2890" y="7895"/>
              <a:ext cx="11115" cy="237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86162" name="旋转.wmv">
              <a:hlinkClick r:id="" action="ppaction://media"/>
            </p:cNvPr>
            <p:cNvPicPr>
              <a:picLocks noRot="1" noChangeAspect="1"/>
            </p:cNvPicPr>
            <p:nvPr>
              <a:videoFile r:link="rId8"/>
              <p:extLst>
                <p:ext uri="{DAA4B4D4-6D71-4841-9C94-3DE7FCFB9230}">
                  <p14:media xmlns:p14="http://schemas.microsoft.com/office/powerpoint/2010/main" r:link="rId9"/>
                </p:ext>
              </p:extLst>
            </p:nvPr>
          </p:nvPicPr>
          <p:blipFill>
            <a:blip r:embed="rId10"/>
            <a:srcRect l="12743" t="14613" r="19958" b="15085"/>
            <a:stretch>
              <a:fillRect/>
            </a:stretch>
          </p:blipFill>
          <p:spPr>
            <a:xfrm>
              <a:off x="8448" y="2708"/>
              <a:ext cx="4425" cy="3827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1286162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24161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掌握分娩及临产的定义、</a:t>
            </a:r>
            <a:r>
              <a:rPr lang="zh-CN" altLang="en-US" dirty="0" smtClean="0">
                <a:sym typeface="+mn-ea"/>
              </a:rPr>
              <a:t>正常分娩的影响因素、</a:t>
            </a:r>
            <a:r>
              <a:rPr lang="zh-CN" altLang="en-US" dirty="0" smtClean="0"/>
              <a:t>临产后子宫收缩力的特点、以枕先露为例的分娩机制、总产程概念及三产程的划分、各产程的评估要点及护理措施。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能运用所学知识为正常分娩三产程的妇女进行护理和健康教育；对分娩期焦虑和疼痛妇女提供支持。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208407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具有较强责任心，主动与孕妇沟通、交流，对分娩期疼痛妇女有同理心。保护孕产妇隐私，尊重生命，体现人文关怀。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54480" y="938530"/>
            <a:ext cx="8382000" cy="5450840"/>
            <a:chOff x="480" y="1128"/>
            <a:chExt cx="13200" cy="8584"/>
          </a:xfrm>
        </p:grpSpPr>
        <p:graphicFrame>
          <p:nvGraphicFramePr>
            <p:cNvPr id="93185" name="对象 179206"/>
            <p:cNvGraphicFramePr/>
            <p:nvPr/>
          </p:nvGraphicFramePr>
          <p:xfrm>
            <a:off x="8640" y="6000"/>
            <a:ext cx="4080" cy="37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3" imgW="1933575" imgH="1733550" progId="Word.Picture.8">
                    <p:embed/>
                  </p:oleObj>
                </mc:Choice>
                <mc:Fallback>
                  <p:oleObj name="" r:id="rId3" imgW="1933575" imgH="1733550" progId="Word.Picture.8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640" y="6000"/>
                          <a:ext cx="4080" cy="3713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93186" name="矩形 179202"/>
            <p:cNvSpPr/>
            <p:nvPr/>
          </p:nvSpPr>
          <p:spPr>
            <a:xfrm>
              <a:off x="480" y="1128"/>
              <a:ext cx="12198" cy="9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en-US" altLang="zh-CN" sz="3200" b="1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   5.</a:t>
              </a:r>
              <a:r>
                <a:rPr lang="zh-CN" altLang="en-US" sz="32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仰伸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胎头内旋转完成后进行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93188" name="矩形 179205"/>
            <p:cNvSpPr/>
            <p:nvPr/>
          </p:nvSpPr>
          <p:spPr>
            <a:xfrm>
              <a:off x="2160" y="2278"/>
              <a:ext cx="11520" cy="3602"/>
            </a:xfrm>
            <a:prstGeom prst="rect">
              <a:avLst/>
            </a:prstGeom>
            <a:solidFill>
              <a:srgbClr val="FFCCFF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pPr algn="just" eaLnBrk="0" hangingPunct="0"/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①在宫缩压力向下压        </a:t>
              </a:r>
              <a:endPara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algn="just" eaLnBrk="0" hangingPunct="0"/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楷体_GB2312" pitchFamily="49" charset="-122"/>
                </a:rPr>
                <a:t>②盆底肌收缩力向上推</a:t>
              </a:r>
              <a:endParaRPr lang="zh-CN" altLang="en-US" sz="28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0" hangingPunct="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当枕骨抵达耻骨联合下方时，并以此为支点，迫使胎头逐渐仰伸，使胎头顶、额、面、颏相继娩出。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93189" name="图片 179213" descr="仰伸">
              <a:hlinkClick r:id="rId5" action="ppaction://hlinkfile"/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720" y="6233"/>
              <a:ext cx="4200" cy="332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46225" y="1139825"/>
            <a:ext cx="8588375" cy="5286071"/>
            <a:chOff x="395" y="1885"/>
            <a:chExt cx="13525" cy="8643"/>
          </a:xfrm>
        </p:grpSpPr>
        <p:pic>
          <p:nvPicPr>
            <p:cNvPr id="1287185" name="图片 1287184" descr="d31"/>
            <p:cNvPicPr>
              <a:picLocks noChangeAspect="1"/>
            </p:cNvPicPr>
            <p:nvPr/>
          </p:nvPicPr>
          <p:blipFill>
            <a:blip r:embed="rId3"/>
            <a:srcRect t="47058" r="67088" b="7692"/>
            <a:stretch>
              <a:fillRect/>
            </a:stretch>
          </p:blipFill>
          <p:spPr>
            <a:xfrm>
              <a:off x="7768" y="7555"/>
              <a:ext cx="2760" cy="265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87186" name="图片 1287185" descr="d31"/>
            <p:cNvPicPr>
              <a:picLocks noChangeAspect="1"/>
            </p:cNvPicPr>
            <p:nvPr/>
          </p:nvPicPr>
          <p:blipFill>
            <a:blip r:embed="rId3"/>
            <a:srcRect l="64557" b="51131"/>
            <a:stretch>
              <a:fillRect/>
            </a:stretch>
          </p:blipFill>
          <p:spPr>
            <a:xfrm>
              <a:off x="10488" y="7215"/>
              <a:ext cx="3000" cy="289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94212" name="Rectangle 12"/>
            <p:cNvSpPr/>
            <p:nvPr/>
          </p:nvSpPr>
          <p:spPr>
            <a:xfrm>
              <a:off x="850" y="8568"/>
              <a:ext cx="4875" cy="196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>
                <a:lnSpc>
                  <a:spcPct val="150000"/>
                </a:lnSpc>
                <a:buFont typeface="Arial" panose="020B0604020202020204" pitchFamily="34" charset="0"/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以耻骨弓为支点，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胎头逐渐仰伸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94213" name="图片 1287195" descr="5"/>
            <p:cNvPicPr>
              <a:picLocks noChangeAspect="1"/>
            </p:cNvPicPr>
            <p:nvPr/>
          </p:nvPicPr>
          <p:blipFill>
            <a:blip r:embed="rId4"/>
            <a:srcRect l="4759" t="17847" r="52379"/>
            <a:stretch>
              <a:fillRect/>
            </a:stretch>
          </p:blipFill>
          <p:spPr>
            <a:xfrm>
              <a:off x="395" y="2453"/>
              <a:ext cx="3063" cy="44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4214" name="图片 1287196" descr="5"/>
            <p:cNvPicPr>
              <a:picLocks noChangeAspect="1"/>
            </p:cNvPicPr>
            <p:nvPr/>
          </p:nvPicPr>
          <p:blipFill>
            <a:blip r:embed="rId4"/>
            <a:srcRect l="63507" t="17847"/>
            <a:stretch>
              <a:fillRect/>
            </a:stretch>
          </p:blipFill>
          <p:spPr>
            <a:xfrm>
              <a:off x="3913" y="2113"/>
              <a:ext cx="2607" cy="441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4215" name="图片 1287197" descr="6"/>
            <p:cNvPicPr>
              <a:picLocks noChangeAspect="1"/>
            </p:cNvPicPr>
            <p:nvPr/>
          </p:nvPicPr>
          <p:blipFill>
            <a:blip r:embed="rId5"/>
            <a:srcRect l="22403" t="82361"/>
            <a:stretch>
              <a:fillRect/>
            </a:stretch>
          </p:blipFill>
          <p:spPr>
            <a:xfrm>
              <a:off x="738" y="6648"/>
              <a:ext cx="7655" cy="13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1" name="分娩1.wmv">
              <a:hlinkClick r:id="" action="ppaction://media"/>
            </p:cNvPr>
            <p:cNvPicPr>
              <a:picLocks noRot="1" noChangeAspect="1"/>
            </p:cNvPicPr>
            <p:nvPr>
              <a:videoFile r:link="rId6"/>
              <p:extLst>
                <p:ext uri="{DAA4B4D4-6D71-4841-9C94-3DE7FCFB9230}">
                  <p14:media xmlns:p14="http://schemas.microsoft.com/office/powerpoint/2010/main" r:link="rId7"/>
                </p:ext>
              </p:extLst>
            </p:nvPr>
          </p:nvPicPr>
          <p:blipFill>
            <a:blip r:embed="rId8"/>
            <a:stretch>
              <a:fillRect/>
            </a:stretch>
          </p:blipFill>
          <p:spPr>
            <a:xfrm>
              <a:off x="8448" y="1885"/>
              <a:ext cx="5472" cy="447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1"/>
                </p:tgtEl>
              </p:cMediaNode>
            </p:video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46672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66725" y="1200150"/>
            <a:ext cx="10654665" cy="4983480"/>
            <a:chOff x="840" y="1169"/>
            <a:chExt cx="13080" cy="7848"/>
          </a:xfrm>
        </p:grpSpPr>
        <p:sp>
          <p:nvSpPr>
            <p:cNvPr id="95233" name="矩形 181250"/>
            <p:cNvSpPr/>
            <p:nvPr/>
          </p:nvSpPr>
          <p:spPr>
            <a:xfrm>
              <a:off x="840" y="1169"/>
              <a:ext cx="13080" cy="440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en-US" altLang="zh-CN" sz="3200" b="1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  6.</a:t>
              </a:r>
              <a:r>
                <a:rPr lang="zh-CN" altLang="en-US" sz="32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复位及外旋转</a:t>
              </a:r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</a:t>
              </a:r>
              <a:endParaRPr lang="zh-CN" altLang="en-US" sz="3200" b="1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  <a:p>
              <a:pPr eaLnBrk="0" hangingPunct="0"/>
              <a:r>
                <a:rPr lang="zh-CN" altLang="en-US" sz="32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（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）胎头娩出后阻力消失，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头颈扭转解除，顺时针旋转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45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称复位 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eaLnBrk="0" hangingPunct="0"/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）双肩径沿骨盆左斜径下降，在中骨盆以下胎肩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前肩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)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在骨盆内向前向中线旋转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45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时，使双肩径与骨盆出口前后径一致，枕部</a:t>
              </a:r>
              <a:r>
                <a:rPr lang="zh-CN" altLang="en-US" sz="2800" b="1" dirty="0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随之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在外再顺时针转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45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，以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保持头肩的自然正常位置关系，称外旋转；此动作完成后胎头在体外已旋转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45 +45</a:t>
              </a:r>
              <a:r>
                <a:rPr lang="en-US" altLang="zh-CN" sz="2800" b="1" baseline="3000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= 90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。</a:t>
              </a:r>
              <a:r>
                <a:rPr lang="zh-CN" altLang="en-US" sz="2800" baseline="30000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baseline="30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95234" name="图片 181251" descr="仰伸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96" y="5802"/>
              <a:ext cx="4175" cy="314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5235" name="图片 181252" descr="外旋转">
              <a:hlinkClick r:id="rId4" action="ppaction://hlinkfile"/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60" y="5802"/>
              <a:ext cx="3600" cy="32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35" y="913765"/>
            <a:ext cx="11975465" cy="566674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630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endParaRPr altLang="zh-CN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79245" y="1080135"/>
            <a:ext cx="9034145" cy="5008245"/>
            <a:chOff x="480" y="1440"/>
            <a:chExt cx="13440" cy="8148"/>
          </a:xfrm>
        </p:grpSpPr>
        <p:sp>
          <p:nvSpPr>
            <p:cNvPr id="97281" name="矩形 183301"/>
            <p:cNvSpPr/>
            <p:nvPr/>
          </p:nvSpPr>
          <p:spPr>
            <a:xfrm>
              <a:off x="480" y="1440"/>
              <a:ext cx="13440" cy="375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just" eaLnBrk="0" hangingPunct="0"/>
              <a:r>
                <a:rPr lang="en-US" altLang="zh-CN" sz="3200" b="1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   7.</a:t>
              </a:r>
              <a:r>
                <a:rPr lang="zh-CN" altLang="en-US" sz="32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胎肩、胎身娩出</a:t>
              </a:r>
              <a:r>
                <a:rPr lang="zh-CN" altLang="en-US" sz="4000" b="1" dirty="0">
                  <a:solidFill>
                    <a:schemeClr val="bg1"/>
                  </a:solidFill>
                  <a:latin typeface="华文彩云" panose="02010800040101010101" pitchFamily="2" charset="-122"/>
                  <a:ea typeface="华文彩云" panose="02010800040101010101" pitchFamily="2" charset="-122"/>
                </a:rPr>
                <a:t>：</a:t>
              </a:r>
              <a:endParaRPr lang="zh-CN" altLang="en-US" sz="4000" b="1" dirty="0">
                <a:solidFill>
                  <a:schemeClr val="bg1"/>
                </a:solidFill>
                <a:latin typeface="华文彩云" panose="02010800040101010101" pitchFamily="2" charset="-122"/>
                <a:ea typeface="华文彩云" panose="02010800040101010101" pitchFamily="2" charset="-122"/>
              </a:endParaRPr>
            </a:p>
            <a:p>
              <a:pPr algn="just" eaLnBrk="0" hangingPunct="0"/>
              <a:r>
                <a:rPr lang="zh-CN" altLang="en-US" sz="4000" b="1" dirty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前肩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胎儿右肩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)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于耻骨弓下先娩出，后肩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胎儿左肩</a:t>
              </a:r>
              <a:r>
                <a:rPr lang="en-US" altLang="zh-CN" sz="2800" b="1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)</a:t>
              </a:r>
              <a:r>
                <a:rPr lang="zh-CN" altLang="en-US" sz="2800" b="1" dirty="0">
                  <a:solidFill>
                    <a:srgbClr val="000000"/>
                  </a:solidFill>
                  <a:latin typeface="楷体_GB2312" pitchFamily="49" charset="-122"/>
                  <a:ea typeface="楷体_GB2312" pitchFamily="49" charset="-122"/>
                </a:rPr>
                <a:t>从会阴缘后娩出，继之胎身及下肢娩出，胎儿娩出完成。</a:t>
              </a:r>
              <a:r>
                <a:rPr lang="zh-CN" altLang="en-US" sz="3600" dirty="0">
                  <a:latin typeface="隶书" panose="02010509060101010101" pitchFamily="49" charset="-122"/>
                  <a:ea typeface="隶书" panose="02010509060101010101" pitchFamily="49" charset="-122"/>
                </a:rPr>
                <a:t> </a:t>
              </a:r>
              <a:endParaRPr lang="zh-CN" altLang="en-US" sz="3600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pic>
          <p:nvPicPr>
            <p:cNvPr id="97282" name="图片 183299" descr="t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0" y="5640"/>
              <a:ext cx="4560" cy="394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97283" name="图片 183300" descr="t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400" y="5640"/>
              <a:ext cx="4080" cy="384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27910" y="1663065"/>
            <a:ext cx="6828790" cy="3877945"/>
            <a:chOff x="510" y="1923"/>
            <a:chExt cx="10754" cy="6107"/>
          </a:xfrm>
        </p:grpSpPr>
        <p:grpSp>
          <p:nvGrpSpPr>
            <p:cNvPr id="1288195" name="组合 1288194"/>
            <p:cNvGrpSpPr/>
            <p:nvPr/>
          </p:nvGrpSpPr>
          <p:grpSpPr>
            <a:xfrm>
              <a:off x="7320" y="2160"/>
              <a:ext cx="3945" cy="5870"/>
              <a:chOff x="3072" y="938"/>
              <a:chExt cx="2304" cy="2817"/>
            </a:xfrm>
          </p:grpSpPr>
          <p:sp>
            <p:nvSpPr>
              <p:cNvPr id="98306" name="矩形 1288195"/>
              <p:cNvSpPr/>
              <p:nvPr/>
            </p:nvSpPr>
            <p:spPr>
              <a:xfrm>
                <a:off x="3504" y="3409"/>
                <a:ext cx="1297" cy="34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none" anchor="t" anchorCtr="0">
                <a:spAutoFit/>
              </a:bodyPr>
              <a:p>
                <a:r>
                  <a:rPr lang="zh-CN" altLang="en-US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后肩娩出</a:t>
                </a:r>
                <a:endParaRPr lang="zh-CN" altLang="en-US" sz="24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pic>
            <p:nvPicPr>
              <p:cNvPr id="98307" name="图片 1288196" descr="D1"/>
              <p:cNvPicPr>
                <a:picLocks noChangeAspect="1"/>
              </p:cNvPicPr>
              <p:nvPr/>
            </p:nvPicPr>
            <p:blipFill>
              <a:blip r:embed="rId3"/>
              <a:srcRect l="49770" t="67050" b="4027"/>
              <a:stretch>
                <a:fillRect/>
              </a:stretch>
            </p:blipFill>
            <p:spPr>
              <a:xfrm>
                <a:off x="3072" y="938"/>
                <a:ext cx="2304" cy="1860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grpSp>
          <p:nvGrpSpPr>
            <p:cNvPr id="1288198" name="组合 1288197"/>
            <p:cNvGrpSpPr/>
            <p:nvPr/>
          </p:nvGrpSpPr>
          <p:grpSpPr>
            <a:xfrm>
              <a:off x="510" y="1923"/>
              <a:ext cx="4933" cy="5992"/>
              <a:chOff x="432" y="1056"/>
              <a:chExt cx="2078" cy="2695"/>
            </a:xfrm>
          </p:grpSpPr>
          <p:sp>
            <p:nvSpPr>
              <p:cNvPr id="98309" name="文本框 1288198"/>
              <p:cNvSpPr txBox="1"/>
              <p:nvPr/>
            </p:nvSpPr>
            <p:spPr>
              <a:xfrm>
                <a:off x="806" y="3425"/>
                <a:ext cx="1234" cy="32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b="1">
                    <a:solidFill>
                      <a:srgbClr val="000099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前肩</a:t>
                </a:r>
                <a:r>
                  <a:rPr lang="zh-CN" altLang="en-US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娩出</a:t>
                </a:r>
                <a:endParaRPr lang="zh-CN" altLang="en-US" sz="2400" b="1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pic>
            <p:nvPicPr>
              <p:cNvPr id="98310" name="图片 1288199" descr="D1"/>
              <p:cNvPicPr>
                <a:picLocks noChangeAspect="1"/>
              </p:cNvPicPr>
              <p:nvPr/>
            </p:nvPicPr>
            <p:blipFill>
              <a:blip r:embed="rId3"/>
              <a:srcRect t="64421" r="52074"/>
              <a:stretch>
                <a:fillRect/>
              </a:stretch>
            </p:blipFill>
            <p:spPr>
              <a:xfrm>
                <a:off x="432" y="1056"/>
                <a:ext cx="2078" cy="216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分娩机制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09900" y="1645920"/>
            <a:ext cx="6248400" cy="3566795"/>
            <a:chOff x="2520" y="1680"/>
            <a:chExt cx="9840" cy="5617"/>
          </a:xfrm>
        </p:grpSpPr>
        <p:sp>
          <p:nvSpPr>
            <p:cNvPr id="100353" name="矩形 185349"/>
            <p:cNvSpPr/>
            <p:nvPr/>
          </p:nvSpPr>
          <p:spPr>
            <a:xfrm>
              <a:off x="2520" y="1680"/>
              <a:ext cx="9840" cy="144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/>
            <a:p>
              <a:r>
                <a:rPr lang="zh-CN" altLang="en-US" sz="4200" dirty="0">
                  <a:latin typeface="Garamond" panose="02020404030301010803" pitchFamily="18" charset="0"/>
                  <a:ea typeface="华文彩云" panose="02010800040101010101" pitchFamily="2" charset="-122"/>
                </a:rPr>
                <a:t>          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临  床  实  景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00355" name="图片 185356" descr="分娩机制实景">
              <a:hlinkClick r:id="rId3" action="ppaction://hlinkfile"/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740" y="3503"/>
              <a:ext cx="4920" cy="379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88036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临产的诊断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2402" name="矩形 192520"/>
          <p:cNvSpPr/>
          <p:nvPr/>
        </p:nvSpPr>
        <p:spPr>
          <a:xfrm>
            <a:off x="2895600" y="1076960"/>
            <a:ext cx="6400800" cy="297180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rgbClr val="006633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rgbClr val="CC9900"/>
              </a:buClr>
              <a:buSzPct val="65000"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规律性宫缩的出现。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rgbClr val="CC9900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持续时间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间歇时间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rgbClr val="CC9900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秒以上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/ 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分左右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rgbClr val="CC9900"/>
              </a:buClr>
              <a:buSzPct val="65000"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宫颈管的消失。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rgbClr val="CC9900"/>
              </a:buClr>
              <a:buSzPct val="65000"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宫口的扩张与胎先露的下降。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65894" name="Picture 6"/>
          <p:cNvPicPr>
            <a:picLocks noChangeAspect="1"/>
          </p:cNvPicPr>
          <p:nvPr/>
        </p:nvPicPr>
        <p:blipFill>
          <a:blip r:embed="rId3"/>
          <a:srcRect b="24739"/>
          <a:stretch>
            <a:fillRect/>
          </a:stretch>
        </p:blipFill>
        <p:spPr>
          <a:xfrm>
            <a:off x="1550035" y="4524693"/>
            <a:ext cx="8532813" cy="1920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58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65894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bg2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0938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总产程及产程分期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3426" name="矩形 193542"/>
          <p:cNvSpPr/>
          <p:nvPr/>
        </p:nvSpPr>
        <p:spPr>
          <a:xfrm>
            <a:off x="1295400" y="1280160"/>
            <a:ext cx="9392285" cy="4938395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总产程：是指从规律性宫缩出现开始至胎儿及其附属物全部娩出为止。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第一产程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（宫口扩张期）：从规律性宫缩出现开始至宫口开全（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10cm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）。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分为潜伏期和活跃期。潜伏期是指规则宫缩至宫口扩张达6cm，为宫口扩张的缓慢阶段，初产妇不超过20h，经产妇不超过14h。活跃期是宫口扩张6cm至宫口开全，为宫口扩张的加速阶段，部分产妇在空口开至4～5cm即进入活跃期，此期宫口扩张速度≥0.5cm/h。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0938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总产程及产程分期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449" name="矩形 227333"/>
          <p:cNvSpPr/>
          <p:nvPr/>
        </p:nvSpPr>
        <p:spPr>
          <a:xfrm>
            <a:off x="1371600" y="1371600"/>
            <a:ext cx="9566275" cy="4859655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第二产程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（胎儿娩出期）：从宫颈口开全至胎儿娩出。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未实施硬膜外麻醉者，初产妇不应超过3h；经产妇不超过2h。实施硬膜外麻醉者，可在此基础上延长1h，即初产妇不超过4h，经产妇不超过3h。</a:t>
            </a:r>
            <a:endParaRPr lang="en-US" altLang="zh-CN" sz="3200" b="1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第三产程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（胎盘娩出期）：从胎儿娩出至胎盘娩出。初产妇和经产妇都约需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15min,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不超过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30min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03126" y="1447800"/>
            <a:ext cx="10100764" cy="4455795"/>
            <a:chOff x="1080" y="2280"/>
            <a:chExt cx="12960" cy="5400"/>
          </a:xfrm>
        </p:grpSpPr>
        <p:sp>
          <p:nvSpPr>
            <p:cNvPr id="106498" name="矩形 194566"/>
            <p:cNvSpPr/>
            <p:nvPr/>
          </p:nvSpPr>
          <p:spPr>
            <a:xfrm>
              <a:off x="1295" y="3240"/>
              <a:ext cx="12745" cy="4440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3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32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规律宫缩</a:t>
              </a:r>
              <a:r>
                <a:rPr lang="zh-CN" altLang="en-US" sz="32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临床记录以分子式表示。</a:t>
              </a:r>
              <a:endParaRPr lang="zh-CN" altLang="en-US" sz="3200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     持续时间（短→长）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/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间歇时间（长→短）</a:t>
              </a:r>
              <a:endParaRPr lang="zh-CN" altLang="en-US" sz="3200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3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2.</a:t>
              </a:r>
              <a:r>
                <a:rPr lang="zh-CN" altLang="en-US" sz="32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宫颈口的扩张与胎先露的下降</a:t>
              </a:r>
              <a:endPara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          从规律宫缩～宫口扩张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6cm</a:t>
              </a:r>
              <a:r>
                <a:rPr lang="zh-CN" altLang="en-US" sz="3200" b="1">
                  <a:latin typeface="楷体_GB2312" pitchFamily="49" charset="-122"/>
                  <a:ea typeface="楷体_GB2312" pitchFamily="49" charset="-122"/>
                </a:rPr>
                <a:t>，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          </a:t>
              </a: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    </a:t>
              </a:r>
              <a:endParaRPr lang="en-US" altLang="zh-CN" sz="32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endParaRPr lang="en-US" altLang="zh-CN" sz="32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3200" b="1" dirty="0">
                  <a:latin typeface="楷体_GB2312" pitchFamily="49" charset="-122"/>
                  <a:ea typeface="楷体_GB2312" pitchFamily="49" charset="-122"/>
                </a:rPr>
                <a:t>           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特点：宫缩不强，胎先露下降不明显</a:t>
              </a:r>
              <a:endParaRPr lang="zh-CN" altLang="en-US" sz="32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6501" name="文本框 194575"/>
            <p:cNvSpPr txBox="1"/>
            <p:nvPr/>
          </p:nvSpPr>
          <p:spPr>
            <a:xfrm>
              <a:off x="1080" y="2280"/>
              <a:ext cx="4228" cy="70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（一）临床经过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影响分娩的因素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7521" name="矩形 243716"/>
          <p:cNvSpPr/>
          <p:nvPr/>
        </p:nvSpPr>
        <p:spPr>
          <a:xfrm>
            <a:off x="1082675" y="1420495"/>
            <a:ext cx="9443085" cy="33528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   宫口扩张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6cm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10cm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   特点：宫缩加强，胎先露下降明显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以坐骨棘为判断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hlinkClick r:id="rId3" action="ppaction://hlinkfile"/>
              </a:rPr>
              <a:t>胎先露下降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hlinkClick r:id="rId3" action="ppaction://hlinkfile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的标志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自然破膜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多发生在宫口近开全时。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4.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疼痛</a:t>
            </a:r>
            <a:r>
              <a:rPr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宫缩会给每个产妇带来不同程度的疼痛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6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57200" y="914400"/>
            <a:ext cx="10555605" cy="4691380"/>
            <a:chOff x="720" y="1440"/>
            <a:chExt cx="12600" cy="6120"/>
          </a:xfrm>
        </p:grpSpPr>
        <p:sp>
          <p:nvSpPr>
            <p:cNvPr id="109569" name="矩形 228355"/>
            <p:cNvSpPr/>
            <p:nvPr/>
          </p:nvSpPr>
          <p:spPr>
            <a:xfrm>
              <a:off x="720" y="2520"/>
              <a:ext cx="5640" cy="10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ctr" anchorCtr="0"/>
            <a:p>
              <a:r>
                <a:rPr lang="zh-CN" altLang="zh-CN" sz="3200" b="1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【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护理评估</a:t>
              </a:r>
              <a:r>
                <a:rPr lang="zh-CN" altLang="zh-CN" sz="3200" b="1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】</a:t>
              </a:r>
              <a:endParaRPr lang="en-US" altLang="zh-CN" sz="3200" b="1">
                <a:solidFill>
                  <a:srgbClr val="0000F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09570" name="矩形 228356"/>
            <p:cNvSpPr/>
            <p:nvPr/>
          </p:nvSpPr>
          <p:spPr>
            <a:xfrm>
              <a:off x="1080" y="3840"/>
              <a:ext cx="12240" cy="3720"/>
            </a:xfrm>
            <a:prstGeom prst="rect">
              <a:avLst/>
            </a:prstGeom>
            <a:solidFill>
              <a:srgbClr val="CCFF99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健康史</a:t>
              </a:r>
              <a:r>
                <a:rPr lang="zh-CN" altLang="en-US" sz="3000" b="1" dirty="0">
                  <a:latin typeface="Arial" panose="020B0604020202020204" pitchFamily="34" charset="0"/>
                  <a:ea typeface="宋体" panose="02010600030101010101" pitchFamily="2" charset="-122"/>
                </a:rPr>
                <a:t>  </a:t>
              </a:r>
              <a:endParaRPr lang="zh-CN" altLang="en-US" sz="3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         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根据产前检查记录了解产妇一般情况，重点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了解本次妊娠情况，有无阴道流血或流水等；了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解骨盆大小、胎先露、胎方位及胎心等</a:t>
              </a:r>
              <a:r>
                <a:rPr lang="zh-CN" altLang="en-US" sz="2800" b="1" dirty="0">
                  <a:latin typeface="Arial" panose="020B0604020202020204" pitchFamily="34" charset="0"/>
                  <a:ea typeface="宋体" panose="02010600030101010101" pitchFamily="2" charset="-122"/>
                </a:rPr>
                <a:t>。</a:t>
              </a:r>
              <a:r>
                <a:rPr lang="zh-CN" altLang="en-US" sz="30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sz="3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9572" name="文本框 228365"/>
            <p:cNvSpPr txBox="1"/>
            <p:nvPr/>
          </p:nvSpPr>
          <p:spPr>
            <a:xfrm>
              <a:off x="1080" y="1440"/>
              <a:ext cx="4228" cy="68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chemeClr val="tx2"/>
                  </a:solidFill>
                  <a:latin typeface="Arial" panose="020B0604020202020204" pitchFamily="34" charset="0"/>
                  <a:ea typeface="楷体_GB2312" pitchFamily="49" charset="-122"/>
                </a:rPr>
                <a:t>（二）临床护理</a:t>
              </a:r>
              <a:endPara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0593" name="矩形 244740"/>
          <p:cNvSpPr/>
          <p:nvPr/>
        </p:nvSpPr>
        <p:spPr>
          <a:xfrm>
            <a:off x="1295400" y="1828800"/>
            <a:ext cx="9565640" cy="160020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32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身体状况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了解宫缩强度、宫口扩张、胎先露下降、破膜与否及胎心。正确评估产妇对疼痛的耐受性。</a:t>
            </a:r>
            <a:r>
              <a:rPr lang="zh-CN" altLang="en-US" sz="32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1617" name="矩形 229381"/>
          <p:cNvSpPr/>
          <p:nvPr/>
        </p:nvSpPr>
        <p:spPr>
          <a:xfrm>
            <a:off x="1295400" y="3971925"/>
            <a:ext cx="3429000" cy="213360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生命体征</a:t>
            </a:r>
            <a:endParaRPr lang="en-US" altLang="zh-CN" sz="2800" b="1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观察心肺有无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异常，评估皮肤有无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水肿。</a:t>
            </a: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  </a:t>
            </a:r>
            <a:endParaRPr lang="zh-CN" altLang="en-US" sz="24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11618" name="矩形 229384"/>
          <p:cNvSpPr/>
          <p:nvPr/>
        </p:nvSpPr>
        <p:spPr>
          <a:xfrm>
            <a:off x="5603240" y="3895725"/>
            <a:ext cx="5257800" cy="2209800"/>
          </a:xfrm>
          <a:prstGeom prst="rect">
            <a:avLst/>
          </a:prstGeom>
          <a:solidFill>
            <a:srgbClr val="CCFF9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 algn="just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4.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心理状况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Arial" panose="020B0604020202020204" pitchFamily="34" charset="0"/>
                <a:ea typeface="楷体_GB2312" pitchFamily="49" charset="-122"/>
              </a:rPr>
              <a:t>        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注意评估产妇面临问题时的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态度及应对方式，产妇紧张和焦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 algn="just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虑的程度。</a:t>
            </a: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280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8200" y="938530"/>
            <a:ext cx="10459085" cy="5034280"/>
            <a:chOff x="1320" y="960"/>
            <a:chExt cx="11880" cy="7928"/>
          </a:xfrm>
        </p:grpSpPr>
        <p:sp>
          <p:nvSpPr>
            <p:cNvPr id="114689" name="矩形 203778"/>
            <p:cNvSpPr/>
            <p:nvPr/>
          </p:nvSpPr>
          <p:spPr>
            <a:xfrm>
              <a:off x="1560" y="960"/>
              <a:ext cx="6000" cy="96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ctr" anchorCtr="0"/>
            <a:p>
              <a:r>
                <a:rPr lang="zh-CN" altLang="zh-CN" sz="3200" b="1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【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护理措施</a:t>
              </a:r>
              <a:r>
                <a:rPr lang="zh-CN" altLang="zh-CN" sz="3200" b="1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】</a:t>
              </a:r>
              <a:endParaRPr lang="en-US" altLang="zh-CN" sz="3200" b="1">
                <a:solidFill>
                  <a:srgbClr val="0000F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14690" name="矩形 203780"/>
            <p:cNvSpPr/>
            <p:nvPr/>
          </p:nvSpPr>
          <p:spPr>
            <a:xfrm>
              <a:off x="1320" y="2880"/>
              <a:ext cx="11880" cy="6008"/>
            </a:xfrm>
            <a:prstGeom prst="rect">
              <a:avLst/>
            </a:prstGeom>
            <a:solidFill>
              <a:srgbClr val="FFCC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）协助产妇办理入院手续，提供良好的环境，提供陪伴分娩。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）人文关怀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护理人员及家属或导乐陪伴者要守候在产妇身边，指导产妇在宫缩时深呼吸，并将双手掌置于腹部由上向下推按，可缓解疼痛。若产妇腰骶部疼痛时，可用拳头按压腰骶部以减轻疼痛。在宫缩间歇期指导产妇放松休息，聆听音乐或谈话，以转移注意力，减轻其疼痛感。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latin typeface="Arial" panose="020B0604020202020204" pitchFamily="34" charset="0"/>
                  <a:ea typeface="楷体_GB2312" pitchFamily="49" charset="-122"/>
                </a:rPr>
                <a:t>3</a:t>
              </a:r>
              <a:r>
                <a:rPr lang="zh-CN" altLang="en-US" sz="2800" b="1" dirty="0">
                  <a:latin typeface="Arial" panose="020B0604020202020204" pitchFamily="34" charset="0"/>
                  <a:ea typeface="楷体_GB2312" pitchFamily="49" charset="-122"/>
                </a:rPr>
                <a:t>）生命体征监护</a:t>
              </a:r>
              <a:endParaRPr lang="zh-CN" altLang="en-US" sz="28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14692" name="矩形 203789"/>
            <p:cNvSpPr/>
            <p:nvPr/>
          </p:nvSpPr>
          <p:spPr>
            <a:xfrm>
              <a:off x="1920" y="1920"/>
              <a:ext cx="936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1.</a:t>
              </a:r>
              <a:r>
                <a:rPr lang="zh-CN" altLang="en-US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一般护理</a:t>
              </a:r>
              <a:endPara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5714" name="矩形 201738"/>
          <p:cNvSpPr/>
          <p:nvPr/>
        </p:nvSpPr>
        <p:spPr>
          <a:xfrm>
            <a:off x="1318260" y="1221740"/>
            <a:ext cx="9846310" cy="5024755"/>
          </a:xfrm>
          <a:prstGeom prst="rect">
            <a:avLst/>
          </a:prstGeom>
          <a:solidFill>
            <a:srgbClr val="FFCC99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）清洁卫生：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协助产妇沐浴、更衣，给予外阴清洁。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）饮食指导：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鼓励产妇少量多餐，补充足够水分。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）活动与休息：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胎膜未破、宫缩不强者，鼓励在室内适当活动，以促进宫缩，利于宫口扩张和胎先露下降；提供良好的环境，劝导产妇休息保存体力，取左侧卧位。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）排尿与排便：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鼓励产妇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ｈ排尿１次，并及时排出粪便，以免影响宫缩及胎头下降。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457450" y="1535430"/>
            <a:ext cx="8374601" cy="4016229"/>
            <a:chOff x="3870" y="2418"/>
            <a:chExt cx="9778" cy="5938"/>
          </a:xfrm>
        </p:grpSpPr>
        <p:sp>
          <p:nvSpPr>
            <p:cNvPr id="1293315" name="文本框 1293314"/>
            <p:cNvSpPr txBox="1"/>
            <p:nvPr/>
          </p:nvSpPr>
          <p:spPr>
            <a:xfrm>
              <a:off x="5093" y="4258"/>
              <a:ext cx="6480" cy="6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一种</a:t>
              </a:r>
              <a:r>
                <a:rPr lang="zh-CN" altLang="en-US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新</a:t>
              </a:r>
              <a:r>
                <a:rPr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的产时服务模式</a:t>
              </a:r>
              <a:endParaRPr lang="zh-CN" altLang="en-US" sz="2400" b="1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3316" name="文本框 1293315"/>
            <p:cNvSpPr txBox="1"/>
            <p:nvPr/>
          </p:nvSpPr>
          <p:spPr>
            <a:xfrm>
              <a:off x="8228" y="5458"/>
              <a:ext cx="5160" cy="77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noProof="1">
                  <a:solidFill>
                    <a:schemeClr val="tx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cs"/>
                </a:rPr>
                <a:t>——</a:t>
              </a:r>
              <a:r>
                <a:rPr lang="zh-CN" altLang="en-US" sz="2800" b="1" noProof="1" dirty="0">
                  <a:solidFill>
                    <a:schemeClr val="tx2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cs"/>
                </a:rPr>
                <a:t>导乐分娩</a:t>
              </a:r>
              <a:endParaRPr lang="zh-CN" altLang="en-US" sz="2800" b="1" noProof="1">
                <a:solidFill>
                  <a:schemeClr val="tx2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3317" name="文本框 1293316"/>
            <p:cNvSpPr txBox="1"/>
            <p:nvPr/>
          </p:nvSpPr>
          <p:spPr>
            <a:xfrm>
              <a:off x="3870" y="6583"/>
              <a:ext cx="9070" cy="1773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FF99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A50021"/>
                  </a:solidFill>
                  <a:latin typeface="楷体_GB2312" pitchFamily="49" charset="-122"/>
                  <a:ea typeface="楷体_GB2312" pitchFamily="49" charset="-122"/>
                </a:rPr>
                <a:t>(</a:t>
              </a:r>
              <a:r>
                <a:rPr lang="zh-CN" altLang="en-US" sz="2400" b="1" dirty="0">
                  <a:solidFill>
                    <a:srgbClr val="A50021"/>
                  </a:solidFill>
                  <a:latin typeface="楷体_GB2312" pitchFamily="49" charset="-122"/>
                  <a:ea typeface="楷体_GB2312" pitchFamily="49" charset="-122"/>
                </a:rPr>
                <a:t>由一个有生育经验的妇女</a:t>
              </a:r>
              <a:r>
                <a:rPr lang="en-US" altLang="zh-CN" sz="2400" b="1">
                  <a:solidFill>
                    <a:srgbClr val="A50021"/>
                  </a:solidFill>
                  <a:latin typeface="楷体_GB2312" pitchFamily="49" charset="-122"/>
                  <a:ea typeface="楷体_GB2312" pitchFamily="49" charset="-122"/>
                </a:rPr>
                <a:t>)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在产前、产程中和产后给产妇以持续的生理上、心理上及感情上的支持，陪伴整个分娩过程。</a:t>
              </a:r>
              <a:endParaRPr lang="zh-CN" altLang="en-US" sz="2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16741" name="矩形 1293323"/>
            <p:cNvSpPr/>
            <p:nvPr/>
          </p:nvSpPr>
          <p:spPr>
            <a:xfrm>
              <a:off x="4235" y="2418"/>
              <a:ext cx="9413" cy="122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人文关怀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--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提供舒适的环境、心理护理、减轻疼痛的护理。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16737" name="图片 1293313" descr="孕妇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1035" y="1122998"/>
            <a:ext cx="2457450" cy="5322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74869" y="1005205"/>
            <a:ext cx="10484526" cy="4961107"/>
            <a:chOff x="1159" y="1583"/>
            <a:chExt cx="11020" cy="7379"/>
          </a:xfrm>
        </p:grpSpPr>
        <p:sp>
          <p:nvSpPr>
            <p:cNvPr id="117761" name="矩形 205828"/>
            <p:cNvSpPr/>
            <p:nvPr/>
          </p:nvSpPr>
          <p:spPr>
            <a:xfrm>
              <a:off x="1159" y="2962"/>
              <a:ext cx="11020" cy="6000"/>
            </a:xfrm>
            <a:prstGeom prst="rect">
              <a:avLst/>
            </a:prstGeom>
            <a:solidFill>
              <a:srgbClr val="CCFFFF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）观察宫缩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）勤听胎心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潜伏期每1h听胎心一次，活跃期每30min听诊胎心一次，每次听诊1分钟，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）观察宫口扩张与胎先露下降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）破膜护理</a:t>
              </a:r>
              <a:r>
                <a:rPr lang="zh-CN" altLang="en-US" sz="2800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：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一旦破膜，立即听胎心，观察羊水的性状、颜色和量，记录破膜时间。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endPara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7763" name="矩形 205844"/>
            <p:cNvSpPr/>
            <p:nvPr/>
          </p:nvSpPr>
          <p:spPr>
            <a:xfrm>
              <a:off x="1159" y="1583"/>
              <a:ext cx="7920" cy="77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产科护理</a:t>
              </a:r>
              <a:endPara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67510" y="1162685"/>
            <a:ext cx="8625205" cy="5015230"/>
            <a:chOff x="395" y="1885"/>
            <a:chExt cx="13603" cy="8915"/>
          </a:xfrm>
        </p:grpSpPr>
        <p:pic>
          <p:nvPicPr>
            <p:cNvPr id="1295362" name="图片 1295361" descr="孕9月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798" y="6120"/>
              <a:ext cx="10200" cy="468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95363" name="文本框 1295362"/>
            <p:cNvSpPr txBox="1"/>
            <p:nvPr/>
          </p:nvSpPr>
          <p:spPr>
            <a:xfrm>
              <a:off x="738" y="3245"/>
              <a:ext cx="6805" cy="173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</a:rPr>
                <a:t>定时连续观察宫缩持续时间、强度及间歇时间。</a:t>
              </a:r>
              <a:endParaRPr lang="zh-CN" altLang="en-US" sz="2400" b="1" dirty="0">
                <a:solidFill>
                  <a:srgbClr val="0000CC"/>
                </a:solidFill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95364" name="文本框 1295363"/>
            <p:cNvSpPr txBox="1"/>
            <p:nvPr/>
          </p:nvSpPr>
          <p:spPr>
            <a:xfrm>
              <a:off x="623" y="6875"/>
              <a:ext cx="4080" cy="2788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rgbClr val="FF99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观察方法：</a:t>
              </a:r>
              <a:endPara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、通过手触摸</a:t>
              </a:r>
              <a:endParaRPr lang="zh-CN" altLang="en-US" sz="24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>
                <a:spcBef>
                  <a:spcPct val="50000"/>
                </a:spcBef>
              </a:pPr>
              <a:r>
                <a:rPr lang="en-US" altLang="zh-CN" sz="2400" b="1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、电子胎儿监护</a:t>
              </a:r>
              <a:endParaRPr lang="zh-CN" altLang="en-US" sz="2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295367" name="图片 1295366" descr="AG00051_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108" y="6420"/>
              <a:ext cx="1440" cy="67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95368" name="图片 1295367" descr="1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60" y="6535"/>
              <a:ext cx="653" cy="8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18792" name="文本框 1295369"/>
            <p:cNvSpPr txBox="1"/>
            <p:nvPr/>
          </p:nvSpPr>
          <p:spPr>
            <a:xfrm>
              <a:off x="395" y="1885"/>
              <a:ext cx="4038" cy="818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  <a:sym typeface="Wingdings" panose="05000000000000000000" pitchFamily="2" charset="2"/>
                </a:rPr>
                <a:t>观察宫缩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  <a:sym typeface="Wingdings" panose="05000000000000000000" pitchFamily="2" charset="2"/>
                </a:rPr>
                <a:t> </a:t>
              </a:r>
              <a:endParaRPr lang="zh-CN" altLang="en-US" sz="2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endParaRPr>
            </a:p>
          </p:txBody>
        </p:sp>
        <p:pic>
          <p:nvPicPr>
            <p:cNvPr id="1295377" name="图片 1295376" descr="未命名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r="82813" b="89583"/>
            <a:stretch>
              <a:fillRect/>
            </a:stretch>
          </p:blipFill>
          <p:spPr>
            <a:xfrm>
              <a:off x="11850" y="6875"/>
              <a:ext cx="1320" cy="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295379" name="图片 1295378" descr="Image16">
              <a:hlinkClick r:id="rId7" action="ppaction://hlinkfile"/>
            </p:cNvPr>
            <p:cNvPicPr>
              <a:picLocks noChangeAspect="1"/>
            </p:cNvPicPr>
            <p:nvPr/>
          </p:nvPicPr>
          <p:blipFill>
            <a:blip r:embed="rId8">
              <a:grayscl/>
              <a:lum contrast="35999"/>
            </a:blip>
            <a:stretch>
              <a:fillRect/>
            </a:stretch>
          </p:blipFill>
          <p:spPr>
            <a:xfrm>
              <a:off x="7995" y="1998"/>
              <a:ext cx="5558" cy="317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295365" name="文本框 1295364"/>
          <p:cNvSpPr txBox="1"/>
          <p:nvPr/>
        </p:nvSpPr>
        <p:spPr>
          <a:xfrm>
            <a:off x="6708775" y="3276283"/>
            <a:ext cx="7620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Wingdings 2" panose="05020102010507070707" pitchFamily="18" charset="2"/>
              </a:rPr>
              <a:t>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Wingdings 2" panose="05020102010507070707" pitchFamily="18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9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5365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49020" y="1602105"/>
            <a:ext cx="10066020" cy="4582795"/>
            <a:chOff x="360" y="2565"/>
            <a:chExt cx="13533" cy="7960"/>
          </a:xfrm>
        </p:grpSpPr>
        <p:sp>
          <p:nvSpPr>
            <p:cNvPr id="1300482" name="文本框 1300481"/>
            <p:cNvSpPr txBox="1"/>
            <p:nvPr/>
          </p:nvSpPr>
          <p:spPr>
            <a:xfrm>
              <a:off x="1200" y="4440"/>
              <a:ext cx="2160" cy="80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u="sng" noProof="1" dirty="0">
                  <a:solidFill>
                    <a:srgbClr val="0000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部  位</a:t>
              </a:r>
              <a:endParaRPr lang="zh-CN" altLang="en-US" sz="2400" b="1" u="sng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300483" name="图片 1300482" descr="胎心听诊部位"/>
            <p:cNvPicPr>
              <a:picLocks noChangeAspect="1"/>
            </p:cNvPicPr>
            <p:nvPr/>
          </p:nvPicPr>
          <p:blipFill>
            <a:blip r:embed="rId3">
              <a:lum contrast="72000"/>
            </a:blip>
            <a:stretch>
              <a:fillRect/>
            </a:stretch>
          </p:blipFill>
          <p:spPr>
            <a:xfrm>
              <a:off x="1080" y="5520"/>
              <a:ext cx="3070" cy="45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00487" name="文本框 1300486"/>
            <p:cNvSpPr txBox="1"/>
            <p:nvPr/>
          </p:nvSpPr>
          <p:spPr>
            <a:xfrm>
              <a:off x="5500" y="4380"/>
              <a:ext cx="4200" cy="2189"/>
            </a:xfrm>
            <a:prstGeom prst="rect">
              <a:avLst/>
            </a:prstGeom>
            <a:noFill/>
            <a:ln w="9525" cap="flat" cmpd="sng">
              <a:solidFill>
                <a:srgbClr val="FF99CC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</a:t>
              </a:r>
              <a:r>
                <a:rPr lang="zh-CN" altLang="en-US" sz="28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   </a:t>
              </a:r>
              <a:r>
                <a:rPr lang="zh-CN" altLang="en-US" sz="28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" panose="05000000000000000000" pitchFamily="2" charset="2"/>
                </a:rPr>
                <a:t>    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胎心</a:t>
              </a:r>
              <a:r>
                <a:rPr lang="en-US" altLang="zh-CN" sz="2400" b="1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&lt;110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次</a:t>
              </a:r>
              <a:r>
                <a:rPr lang="en-US" altLang="zh-CN" sz="2400" b="1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/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分或</a:t>
              </a:r>
              <a:r>
                <a:rPr lang="en-US" altLang="zh-CN" sz="2400" b="1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&gt;160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次</a:t>
              </a:r>
              <a:r>
                <a:rPr lang="en-US" altLang="zh-CN" sz="2400" b="1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/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分，提示</a:t>
              </a: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胎儿缺氧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 sz="2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300492" name="组合 1300491"/>
            <p:cNvGrpSpPr/>
            <p:nvPr/>
          </p:nvGrpSpPr>
          <p:grpSpPr>
            <a:xfrm>
              <a:off x="360" y="2760"/>
              <a:ext cx="3600" cy="1013"/>
              <a:chOff x="3360" y="1824"/>
              <a:chExt cx="1440" cy="405"/>
            </a:xfrm>
          </p:grpSpPr>
          <p:sp>
            <p:nvSpPr>
              <p:cNvPr id="119815" name="文本框 1300492"/>
              <p:cNvSpPr txBox="1"/>
              <p:nvPr/>
            </p:nvSpPr>
            <p:spPr>
              <a:xfrm>
                <a:off x="3696" y="1824"/>
                <a:ext cx="1104" cy="405"/>
              </a:xfrm>
              <a:prstGeom prst="rect">
                <a:avLst/>
              </a:prstGeom>
              <a:noFill/>
              <a:ln w="19050" cap="flat" cmpd="sng">
                <a:solidFill>
                  <a:srgbClr val="FFCC9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en-US" altLang="zh-CN" sz="2400" b="1">
                    <a:solidFill>
                      <a:srgbClr val="000099"/>
                    </a:solidFill>
                    <a:latin typeface="Times New Roman" panose="02020603050405020304" pitchFamily="18" charset="0"/>
                    <a:ea typeface="楷体_GB2312" pitchFamily="49" charset="-122"/>
                    <a:sym typeface="Wingdings" panose="05000000000000000000" pitchFamily="2" charset="2"/>
                  </a:rPr>
                  <a:t> </a:t>
                </a:r>
                <a:r>
                  <a:rPr lang="zh-CN" altLang="en-US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楷体_GB2312" pitchFamily="49" charset="-122"/>
                    <a:sym typeface="Wingdings" panose="05000000000000000000" pitchFamily="2" charset="2"/>
                  </a:rPr>
                  <a:t>听胎心</a:t>
                </a:r>
                <a:r>
                  <a:rPr lang="zh-CN" altLang="en-US" sz="32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  </a:t>
                </a:r>
                <a:endParaRPr lang="zh-CN" altLang="en-US" sz="3200" b="1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pic>
            <p:nvPicPr>
              <p:cNvPr id="119816" name="图片 1300493" descr="sym36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60" y="1872"/>
                <a:ext cx="288" cy="273"/>
              </a:xfrm>
              <a:prstGeom prst="rect">
                <a:avLst/>
              </a:prstGeom>
              <a:noFill/>
              <a:ln w="19050" cap="flat" cmpd="sng">
                <a:solidFill>
                  <a:srgbClr val="FFCC99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</p:grpSp>
        <p:pic>
          <p:nvPicPr>
            <p:cNvPr id="1300495" name="图片 1300494" descr="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20" y="4560"/>
              <a:ext cx="450" cy="9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00503" name="文本框 1300502"/>
            <p:cNvSpPr txBox="1"/>
            <p:nvPr/>
          </p:nvSpPr>
          <p:spPr>
            <a:xfrm>
              <a:off x="4253" y="2565"/>
              <a:ext cx="8277" cy="208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潜伏期 </a:t>
              </a:r>
              <a:r>
                <a:rPr lang="en-US" altLang="zh-CN" sz="2400" b="1">
                  <a:latin typeface="Times New Roman" panose="02020603050405020304" pitchFamily="18" charset="0"/>
                  <a:ea typeface="楷体_GB2312" pitchFamily="49" charset="-122"/>
                </a:rPr>
                <a:t>——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每隔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小时</a:t>
              </a:r>
              <a:endParaRPr lang="zh-CN" altLang="en-US" sz="2400" b="1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活跃期</a:t>
              </a:r>
              <a:r>
                <a:rPr lang="en-US" altLang="zh-CN" sz="2400" b="1">
                  <a:latin typeface="Times New Roman" panose="02020603050405020304" pitchFamily="18" charset="0"/>
                  <a:ea typeface="楷体_GB2312" pitchFamily="49" charset="-122"/>
                </a:rPr>
                <a:t>——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每隔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30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分钟每次听诊在宫</a:t>
              </a:r>
              <a:r>
                <a:rPr lang="en-US" altLang="zh-CN" sz="2400" b="1" dirty="0">
                  <a:latin typeface="楷体_GB2312" pitchFamily="49" charset="-122"/>
                  <a:ea typeface="楷体_GB2312" pitchFamily="49" charset="-122"/>
                </a:rPr>
                <a:t>-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缩间歇时进行，听诊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分钟并做记录。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300518" name="胎心听诊1.wmv">
              <a:hlinkClick r:id="" action="ppaction://media"/>
            </p:cNvPr>
            <p:cNvPicPr>
              <a:picLocks noRot="1" noChangeAspect="1"/>
            </p:cNvPicPr>
            <p:nvPr>
              <a:videoFile r:link="rId6"/>
              <p:extLst>
                <p:ext uri="{DAA4B4D4-6D71-4841-9C94-3DE7FCFB9230}">
                  <p14:media xmlns:p14="http://schemas.microsoft.com/office/powerpoint/2010/main" r:link="rId7"/>
                </p:ext>
              </p:extLst>
            </p:nvPr>
          </p:nvPicPr>
          <p:blipFill>
            <a:blip r:embed="rId8"/>
            <a:stretch>
              <a:fillRect/>
            </a:stretch>
          </p:blipFill>
          <p:spPr>
            <a:xfrm>
              <a:off x="4593" y="7100"/>
              <a:ext cx="4550" cy="342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9820" name="图片 1300518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808" y="6735"/>
              <a:ext cx="4085" cy="365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1300518"/>
                </p:tgtEl>
              </p:cMediaNode>
            </p:video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0833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2026920" y="1271270"/>
            <a:ext cx="7209790" cy="5078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6321" name="文本占位符 96258"/>
          <p:cNvSpPr>
            <a:spLocks noGrp="1"/>
          </p:cNvSpPr>
          <p:nvPr>
            <p:ph idx="1"/>
          </p:nvPr>
        </p:nvSpPr>
        <p:spPr>
          <a:xfrm>
            <a:off x="609600" y="1709420"/>
            <a:ext cx="10922635" cy="3776980"/>
          </a:xfrm>
        </p:spPr>
        <p:txBody>
          <a:bodyPr anchor="t" anchorCtr="0">
            <a:normAutofit lnSpcReduction="10000"/>
          </a:bodyPr>
          <a:p>
            <a:pPr>
              <a:lnSpc>
                <a:spcPct val="80000"/>
              </a:lnSpc>
              <a:buNone/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分娩  是指妊娠满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周以后，胎儿及其附属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物由母体排出的过程。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早产  是指妊娠满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周～不满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37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周间的分娩。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足月产  是指妊娠满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37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周～不满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42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周间的分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娩。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  4.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过期产  是指妊娠满</a:t>
            </a:r>
            <a:r>
              <a:rPr lang="en-US" altLang="zh-CN" sz="4000" b="1">
                <a:latin typeface="楷体_GB2312" pitchFamily="49" charset="-122"/>
                <a:ea typeface="楷体_GB2312" pitchFamily="49" charset="-122"/>
              </a:rPr>
              <a:t>42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周以后的分娩。</a:t>
            </a:r>
            <a:endParaRPr lang="zh-CN" altLang="en-US" sz="4000" b="1" dirty="0"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59205" y="1268730"/>
            <a:ext cx="9305925" cy="4993005"/>
            <a:chOff x="510" y="1998"/>
            <a:chExt cx="12775" cy="8562"/>
          </a:xfrm>
        </p:grpSpPr>
        <p:sp>
          <p:nvSpPr>
            <p:cNvPr id="1301506" name="文本框 1301505"/>
            <p:cNvSpPr txBox="1"/>
            <p:nvPr/>
          </p:nvSpPr>
          <p:spPr>
            <a:xfrm>
              <a:off x="1190" y="1998"/>
              <a:ext cx="8050" cy="1106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noProof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  <a:cs typeface="+mn-cs"/>
                  <a:sym typeface="Wingdings" panose="05000000000000000000" pitchFamily="2" charset="2"/>
                </a:rPr>
                <a:t>观察</a:t>
              </a:r>
              <a:r>
                <a:rPr lang="zh-CN" altLang="en-US" sz="2400" b="1" u="sng" noProof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  <a:cs typeface="+mn-cs"/>
                  <a:sym typeface="Wingdings" panose="05000000000000000000" pitchFamily="2" charset="2"/>
                </a:rPr>
                <a:t>宫口扩张</a:t>
              </a:r>
              <a:r>
                <a:rPr lang="zh-CN" altLang="en-US" sz="2400" b="1" noProof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  <a:cs typeface="+mn-cs"/>
                  <a:sym typeface="Wingdings" panose="05000000000000000000" pitchFamily="2" charset="2"/>
                </a:rPr>
                <a:t>及</a:t>
              </a:r>
              <a:r>
                <a:rPr lang="zh-CN" altLang="en-US" sz="2400" b="1" u="sng" noProof="1" dirty="0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  <a:cs typeface="+mn-cs"/>
                  <a:sym typeface="Wingdings" panose="05000000000000000000" pitchFamily="2" charset="2"/>
                </a:rPr>
                <a:t>胎先露下降</a:t>
              </a:r>
              <a:r>
                <a:rPr lang="zh-CN" altLang="en-US" sz="3600" b="1" u="sng" noProof="1" dirty="0">
                  <a:solidFill>
                    <a:srgbClr val="0000CC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Wingdings" panose="05000000000000000000" pitchFamily="2" charset="2"/>
                </a:rPr>
                <a:t> </a:t>
              </a:r>
              <a:endParaRPr lang="zh-CN" altLang="en-US" sz="3600" b="1" u="sng" noProof="1">
                <a:solidFill>
                  <a:srgbClr val="0000CC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Times New Roman" panose="02020603050405020304" pitchFamily="18" charset="0"/>
                <a:sym typeface="Wingdings" panose="05000000000000000000" pitchFamily="2" charset="2"/>
              </a:endParaRPr>
            </a:p>
          </p:txBody>
        </p:sp>
        <p:pic>
          <p:nvPicPr>
            <p:cNvPr id="1301507" name="图片 1301506" descr="d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748" y="4380"/>
              <a:ext cx="6180" cy="4053"/>
            </a:xfrm>
            <a:prstGeom prst="rect">
              <a:avLst/>
            </a:prstGeom>
            <a:solidFill>
              <a:srgbClr val="FFFF00"/>
            </a:solidFill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301508" name="文本框 1301507"/>
            <p:cNvSpPr txBox="1"/>
            <p:nvPr/>
          </p:nvSpPr>
          <p:spPr>
            <a:xfrm>
              <a:off x="510" y="4265"/>
              <a:ext cx="908" cy="2004"/>
            </a:xfrm>
            <a:prstGeom prst="rect">
              <a:avLst/>
            </a:prstGeom>
            <a:solidFill>
              <a:srgbClr val="ADFFD6"/>
            </a:solidFill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肛</a:t>
              </a:r>
              <a:endParaRPr lang="zh-CN" altLang="en-US" sz="2800" b="1" dirty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查</a:t>
              </a:r>
              <a:endPara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01509" name="文本框 1301508"/>
            <p:cNvSpPr txBox="1"/>
            <p:nvPr/>
          </p:nvSpPr>
          <p:spPr>
            <a:xfrm>
              <a:off x="1643" y="3133"/>
              <a:ext cx="9000" cy="7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 2" panose="05020102010507070707" pitchFamily="18" charset="2"/>
                </a:rPr>
                <a:t>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宫颈软硬、厚薄、</a:t>
              </a:r>
              <a:r>
                <a:rPr lang="zh-CN" altLang="en-US" sz="2400" b="1" u="sng" dirty="0">
                  <a:latin typeface="Times New Roman" panose="02020603050405020304" pitchFamily="18" charset="0"/>
                  <a:ea typeface="楷体_GB2312" pitchFamily="49" charset="-122"/>
                  <a:sym typeface="Wingdings 2" panose="05020102010507070707" pitchFamily="18" charset="2"/>
                </a:rPr>
                <a:t>宫口扩张程度</a:t>
              </a:r>
              <a:endParaRPr lang="zh-CN" altLang="en-US" sz="2400" b="1" u="sng">
                <a:latin typeface="Times New Roman" panose="02020603050405020304" pitchFamily="18" charset="0"/>
                <a:ea typeface="楷体_GB2312" pitchFamily="49" charset="-122"/>
                <a:sym typeface="Wingdings 2" panose="05020102010507070707" pitchFamily="18" charset="2"/>
              </a:endParaRPr>
            </a:p>
          </p:txBody>
        </p:sp>
        <p:sp>
          <p:nvSpPr>
            <p:cNvPr id="1301510" name="文本框 1301509"/>
            <p:cNvSpPr txBox="1"/>
            <p:nvPr/>
          </p:nvSpPr>
          <p:spPr>
            <a:xfrm>
              <a:off x="2325" y="4720"/>
              <a:ext cx="4800" cy="7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 2" panose="05020102010507070707" pitchFamily="18" charset="2"/>
                </a:rPr>
                <a:t>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胎膜有无破裂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  <a:sym typeface="Wingdings 2" panose="05020102010507070707" pitchFamily="18" charset="2"/>
              </a:endParaRPr>
            </a:p>
          </p:txBody>
        </p:sp>
        <p:sp>
          <p:nvSpPr>
            <p:cNvPr id="1301511" name="文本框 1301510"/>
            <p:cNvSpPr txBox="1"/>
            <p:nvPr/>
          </p:nvSpPr>
          <p:spPr>
            <a:xfrm>
              <a:off x="1983" y="4040"/>
              <a:ext cx="9480" cy="78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noProof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+mn-cs"/>
                  <a:sym typeface="Wingdings 2" panose="05020102010507070707" pitchFamily="18" charset="2"/>
                </a:rPr>
                <a:t></a:t>
              </a:r>
              <a:r>
                <a:rPr lang="zh-CN" altLang="en-US" sz="2400" b="1" noProof="1" dirty="0">
                  <a:solidFill>
                    <a:srgbClr val="0000FF"/>
                  </a:solidFill>
                  <a:latin typeface="Times New Roman" panose="02020603050405020304" pitchFamily="18" charset="0"/>
                  <a:ea typeface="楷体_GB2312" pitchFamily="49" charset="-122"/>
                  <a:cs typeface="+mn-cs"/>
                </a:rPr>
                <a:t>胎</a:t>
              </a:r>
              <a:r>
                <a:rPr lang="zh-CN" altLang="en-US" sz="2400" b="1" noProof="1" dirty="0">
                  <a:latin typeface="Times New Roman" panose="02020603050405020304" pitchFamily="18" charset="0"/>
                  <a:ea typeface="楷体_GB2312" pitchFamily="49" charset="-122"/>
                  <a:cs typeface="+mn-cs"/>
                </a:rPr>
                <a:t>先露及</a:t>
              </a:r>
              <a:r>
                <a:rPr lang="zh-CN" altLang="en-US" sz="2400" b="1" u="sng" noProof="1" dirty="0">
                  <a:effectLst>
                    <a:outerShdw blurRad="38100" dist="38100" dir="2700000">
                      <a:srgbClr val="FFFFFF"/>
                    </a:outerShdw>
                  </a:effectLst>
                  <a:latin typeface="Times New Roman" panose="02020603050405020304" pitchFamily="18" charset="0"/>
                  <a:ea typeface="楷体_GB2312" pitchFamily="49" charset="-122"/>
                  <a:cs typeface="+mn-cs"/>
                  <a:sym typeface="Wingdings 2" panose="05020102010507070707" pitchFamily="18" charset="2"/>
                </a:rPr>
                <a:t>胎先露的高低</a:t>
              </a:r>
              <a:endParaRPr lang="zh-CN" altLang="en-US" sz="2400" b="1" u="sng" noProof="1">
                <a:effectLst>
                  <a:outerShdw blurRad="38100" dist="38100" dir="2700000">
                    <a:srgbClr val="FFFFFF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sym typeface="Wingdings 2" panose="05020102010507070707" pitchFamily="18" charset="2"/>
              </a:endParaRPr>
            </a:p>
          </p:txBody>
        </p:sp>
        <p:sp>
          <p:nvSpPr>
            <p:cNvPr id="1301512" name="文本框 1301511"/>
            <p:cNvSpPr txBox="1"/>
            <p:nvPr/>
          </p:nvSpPr>
          <p:spPr>
            <a:xfrm>
              <a:off x="2550" y="5513"/>
              <a:ext cx="4800" cy="78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 2" panose="05020102010507070707" pitchFamily="18" charset="2"/>
                </a:rPr>
                <a:t>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  <a:sym typeface="Wingdings 2" panose="05020102010507070707" pitchFamily="18" charset="2"/>
                </a:rPr>
                <a:t>骨盆腔等情况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21866" name="文本框 1301514"/>
            <p:cNvSpPr txBox="1"/>
            <p:nvPr/>
          </p:nvSpPr>
          <p:spPr>
            <a:xfrm>
              <a:off x="3240" y="7990"/>
              <a:ext cx="4155" cy="78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400" b="1" dirty="0">
                  <a:solidFill>
                    <a:srgbClr val="660033"/>
                  </a:solidFill>
                  <a:latin typeface="楷体_GB2312" pitchFamily="49" charset="-122"/>
                  <a:ea typeface="楷体_GB2312" pitchFamily="49" charset="-122"/>
                </a:rPr>
                <a:t>临产后</a:t>
              </a:r>
              <a:r>
                <a:rPr lang="en-US" altLang="zh-CN" sz="2400" b="1">
                  <a:solidFill>
                    <a:srgbClr val="660033"/>
                  </a:solidFill>
                  <a:latin typeface="楷体_GB2312" pitchFamily="49" charset="-122"/>
                  <a:ea typeface="楷体_GB2312" pitchFamily="49" charset="-122"/>
                </a:rPr>
                <a:t>2~4</a:t>
              </a:r>
              <a:r>
                <a:rPr lang="zh-CN" altLang="en-US" sz="2400" b="1" dirty="0">
                  <a:solidFill>
                    <a:srgbClr val="660033"/>
                  </a:solidFill>
                  <a:latin typeface="楷体_GB2312" pitchFamily="49" charset="-122"/>
                  <a:ea typeface="楷体_GB2312" pitchFamily="49" charset="-122"/>
                </a:rPr>
                <a:t>小时</a:t>
              </a:r>
              <a:r>
                <a:rPr lang="en-US" altLang="zh-CN" sz="2400" b="1">
                  <a:solidFill>
                    <a:srgbClr val="660033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b="1" dirty="0">
                  <a:solidFill>
                    <a:srgbClr val="660033"/>
                  </a:solidFill>
                  <a:latin typeface="楷体_GB2312" pitchFamily="49" charset="-122"/>
                  <a:ea typeface="楷体_GB2312" pitchFamily="49" charset="-122"/>
                </a:rPr>
                <a:t>次</a:t>
              </a:r>
              <a:endParaRPr lang="zh-CN" altLang="en-US" sz="2400" b="1">
                <a:solidFill>
                  <a:srgbClr val="660033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301518" name="组合 1301517"/>
            <p:cNvGrpSpPr/>
            <p:nvPr/>
          </p:nvGrpSpPr>
          <p:grpSpPr>
            <a:xfrm>
              <a:off x="7800" y="8280"/>
              <a:ext cx="5485" cy="2280"/>
              <a:chOff x="3120" y="3408"/>
              <a:chExt cx="2194" cy="912"/>
            </a:xfrm>
          </p:grpSpPr>
          <p:pic>
            <p:nvPicPr>
              <p:cNvPr id="121868" name="图片 1301518" descr="15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40" y="3600"/>
                <a:ext cx="274" cy="32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grpSp>
            <p:nvGrpSpPr>
              <p:cNvPr id="121869" name="组合 1301519"/>
              <p:cNvGrpSpPr/>
              <p:nvPr/>
            </p:nvGrpSpPr>
            <p:grpSpPr>
              <a:xfrm>
                <a:off x="3120" y="3408"/>
                <a:ext cx="1728" cy="912"/>
                <a:chOff x="3120" y="3312"/>
                <a:chExt cx="1728" cy="912"/>
              </a:xfrm>
            </p:grpSpPr>
            <p:sp>
              <p:nvSpPr>
                <p:cNvPr id="121870" name="云形标注 1301520"/>
                <p:cNvSpPr/>
                <p:nvPr/>
              </p:nvSpPr>
              <p:spPr>
                <a:xfrm>
                  <a:off x="3120" y="3312"/>
                  <a:ext cx="1728" cy="912"/>
                </a:xfrm>
                <a:prstGeom prst="cloudCallout">
                  <a:avLst>
                    <a:gd name="adj1" fmla="val -59204"/>
                    <a:gd name="adj2" fmla="val 6032"/>
                  </a:avLst>
                </a:prstGeom>
                <a:solidFill>
                  <a:srgbClr val="FFFF00"/>
                </a:solidFill>
                <a:ln w="9525" cap="flat" cmpd="sng">
                  <a:solidFill>
                    <a:srgbClr val="FFFF00"/>
                  </a:solidFill>
                  <a:prstDash val="solid"/>
                  <a:miter/>
                  <a:headEnd type="none" w="med" len="med"/>
                  <a:tailEnd type="none" w="med" len="med"/>
                </a:ln>
              </p:spPr>
              <p:txBody>
                <a:bodyPr anchor="t" anchorCtr="0"/>
                <a:p>
                  <a:pPr algn="ctr"/>
                  <a:endParaRPr lang="zh-CN" altLang="en-US" sz="2400" dirty="0">
                    <a:latin typeface="Tahoma" panose="020B0604030504040204" pitchFamily="34" charset="0"/>
                    <a:ea typeface="宋体" panose="02010600030101010101" pitchFamily="2" charset="-122"/>
                  </a:endParaRPr>
                </a:p>
              </p:txBody>
            </p:sp>
            <p:sp>
              <p:nvSpPr>
                <p:cNvPr id="121871" name="文本框 1301521"/>
                <p:cNvSpPr txBox="1"/>
                <p:nvPr/>
              </p:nvSpPr>
              <p:spPr>
                <a:xfrm>
                  <a:off x="3350" y="3456"/>
                  <a:ext cx="1402" cy="569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p>
                  <a:r>
                    <a:rPr lang="zh-CN" altLang="en-US" sz="2400" b="1" dirty="0">
                      <a:solidFill>
                        <a:srgbClr val="000099"/>
                      </a:solidFill>
                      <a:latin typeface="Times New Roman" panose="02020603050405020304" pitchFamily="18" charset="0"/>
                      <a:ea typeface="楷体_GB2312" pitchFamily="49" charset="-122"/>
                    </a:rPr>
                    <a:t>是否每个产妇都能肛查？</a:t>
                  </a:r>
                  <a:endParaRPr lang="zh-CN" altLang="en-US" sz="2400" b="1">
                    <a:solidFill>
                      <a:srgbClr val="000099"/>
                    </a:solidFill>
                    <a:latin typeface="Times New Roman" panose="02020603050405020304" pitchFamily="18" charset="0"/>
                    <a:ea typeface="楷体_GB2312" pitchFamily="49" charset="-122"/>
                  </a:endParaRPr>
                </a:p>
              </p:txBody>
            </p:sp>
          </p:grpSp>
        </p:grpSp>
        <p:grpSp>
          <p:nvGrpSpPr>
            <p:cNvPr id="1301523" name="组合 1301522"/>
            <p:cNvGrpSpPr/>
            <p:nvPr/>
          </p:nvGrpSpPr>
          <p:grpSpPr>
            <a:xfrm>
              <a:off x="720" y="9240"/>
              <a:ext cx="6065" cy="896"/>
              <a:chOff x="288" y="3696"/>
              <a:chExt cx="2426" cy="358"/>
            </a:xfrm>
          </p:grpSpPr>
          <p:sp>
            <p:nvSpPr>
              <p:cNvPr id="121873" name="矩形 1301523"/>
              <p:cNvSpPr/>
              <p:nvPr/>
            </p:nvSpPr>
            <p:spPr>
              <a:xfrm>
                <a:off x="1440" y="3729"/>
                <a:ext cx="1274" cy="3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b="1" dirty="0">
                    <a:solidFill>
                      <a:srgbClr val="660033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有阴道流血者</a:t>
                </a:r>
                <a:endParaRPr lang="zh-CN" altLang="en-US" sz="2400" b="1" dirty="0">
                  <a:solidFill>
                    <a:srgbClr val="660033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sp>
            <p:nvSpPr>
              <p:cNvPr id="121874" name="文本框 1301524"/>
              <p:cNvSpPr txBox="1"/>
              <p:nvPr/>
            </p:nvSpPr>
            <p:spPr>
              <a:xfrm>
                <a:off x="288" y="3696"/>
                <a:ext cx="1104" cy="358"/>
              </a:xfrm>
              <a:prstGeom prst="rect">
                <a:avLst/>
              </a:prstGeom>
              <a:gradFill rotWithShape="1">
                <a:gsLst>
                  <a:gs pos="0">
                    <a:schemeClr val="hlink"/>
                  </a:gs>
                  <a:gs pos="50000">
                    <a:schemeClr val="bg1"/>
                  </a:gs>
                  <a:gs pos="100000">
                    <a:schemeClr val="hlink"/>
                  </a:gs>
                </a:gsLst>
                <a:lin ang="5400000" scaled="1"/>
                <a:tileRect/>
              </a:gradFill>
              <a:ln w="9525" cap="flat" cmpd="sng">
                <a:solidFill>
                  <a:srgbClr val="FFFF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>
                <a:spAutoFit/>
              </a:bodyPr>
              <a:p>
                <a:pPr algn="ctr"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   </a:t>
                </a:r>
                <a:r>
                  <a:rPr lang="zh-CN" altLang="en-US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禁忌症</a:t>
                </a:r>
                <a:r>
                  <a:rPr lang="zh-CN" altLang="en-US" sz="2800" b="1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：</a:t>
                </a:r>
                <a:endParaRPr lang="zh-CN" altLang="en-US" sz="2800" b="1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" name="文本框 1"/>
            <p:cNvSpPr txBox="1"/>
            <p:nvPr>
              <p:custDataLst>
                <p:tags r:id="rId5"/>
              </p:custDataLst>
            </p:nvPr>
          </p:nvSpPr>
          <p:spPr>
            <a:xfrm>
              <a:off x="1680" y="6360"/>
              <a:ext cx="908" cy="1634"/>
            </a:xfrm>
            <a:prstGeom prst="rect">
              <a:avLst/>
            </a:prstGeom>
            <a:solidFill>
              <a:srgbClr val="ADFFD6"/>
            </a:solidFill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阴查</a:t>
              </a:r>
              <a:endParaRPr lang="zh-CN" altLang="en-US" sz="28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651000" y="4088765"/>
            <a:ext cx="8861425" cy="2120900"/>
            <a:chOff x="510" y="5740"/>
            <a:chExt cx="11112" cy="4083"/>
          </a:xfrm>
        </p:grpSpPr>
        <p:pic>
          <p:nvPicPr>
            <p:cNvPr id="122882" name="图片 1266692" descr="200561315343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10" y="5740"/>
              <a:ext cx="11113" cy="238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2883" name="矩形 1266693"/>
            <p:cNvSpPr>
              <a:spLocks noRot="1"/>
            </p:cNvSpPr>
            <p:nvPr/>
          </p:nvSpPr>
          <p:spPr>
            <a:xfrm>
              <a:off x="1190" y="8235"/>
              <a:ext cx="9525" cy="15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/>
            <a:p>
              <a:pPr marL="342900" indent="-342900">
                <a:lnSpc>
                  <a:spcPct val="80000"/>
                </a:lnSpc>
                <a:spcBef>
                  <a:spcPct val="20000"/>
                </a:spcBef>
                <a:buClr>
                  <a:schemeClr val="hlink"/>
                </a:buClr>
              </a:pPr>
              <a:r>
                <a:rPr lang="zh-CN" altLang="en-US" sz="2800" dirty="0">
                  <a:latin typeface="Arial" panose="020B0604020202020204" pitchFamily="34" charset="0"/>
                  <a:ea typeface="宋体" panose="02010600030101010101" pitchFamily="2" charset="-122"/>
                </a:rPr>
                <a:t>        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开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指 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2cm     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开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指 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3.5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4cm</a:t>
              </a:r>
              <a:br>
                <a:rPr lang="en-US" altLang="zh-CN" sz="2400">
                  <a:latin typeface="楷体_GB2312" pitchFamily="49" charset="-122"/>
                  <a:ea typeface="楷体_GB2312" pitchFamily="49" charset="-122"/>
                </a:rPr>
              </a:b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    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扩张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／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3 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开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指    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5.5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6cm</a:t>
              </a:r>
              <a:br>
                <a:rPr lang="en-US" altLang="zh-CN" sz="2400">
                  <a:latin typeface="楷体_GB2312" pitchFamily="49" charset="-122"/>
                  <a:ea typeface="楷体_GB2312" pitchFamily="49" charset="-122"/>
                </a:rPr>
              </a:b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    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扩张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／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2 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开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指   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7.5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400">
                  <a:latin typeface="楷体_GB2312" pitchFamily="49" charset="-122"/>
                  <a:ea typeface="楷体_GB2312" pitchFamily="49" charset="-122"/>
                </a:rPr>
                <a:t>8cm</a:t>
              </a:r>
              <a:br>
                <a:rPr lang="en-US" altLang="zh-CN" sz="2400">
                  <a:latin typeface="楷体_GB2312" pitchFamily="49" charset="-122"/>
                  <a:ea typeface="楷体_GB2312" pitchFamily="49" charset="-122"/>
                </a:rPr>
              </a:br>
              <a:r>
                <a:rPr lang="en-US" altLang="zh-CN" sz="2800">
                  <a:latin typeface="Arial" panose="020B0604020202020204" pitchFamily="34" charset="0"/>
                </a:rPr>
                <a:t>    </a:t>
              </a:r>
              <a:endParaRPr lang="en-US" altLang="zh-CN" sz="2800">
                <a:latin typeface="Arial" panose="020B0604020202020204" pitchFamily="34" charset="0"/>
              </a:endParaRPr>
            </a:p>
          </p:txBody>
        </p:sp>
      </p:grpSp>
      <p:pic>
        <p:nvPicPr>
          <p:cNvPr id="122881" name="文本占位符 1266691" descr="10"/>
          <p:cNvPicPr>
            <a:picLocks noGrp="1" noChangeAspect="1"/>
          </p:cNvPicPr>
          <p:nvPr>
            <p:ph idx="1"/>
          </p:nvPr>
        </p:nvPicPr>
        <p:blipFill>
          <a:blip r:embed="rId4"/>
          <a:srcRect t="4028"/>
          <a:stretch>
            <a:fillRect/>
          </a:stretch>
        </p:blipFill>
        <p:spPr>
          <a:xfrm>
            <a:off x="2887345" y="1338580"/>
            <a:ext cx="5039995" cy="255905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76400" y="1189355"/>
            <a:ext cx="8686800" cy="5029200"/>
            <a:chOff x="600" y="2520"/>
            <a:chExt cx="13680" cy="7920"/>
          </a:xfrm>
        </p:grpSpPr>
        <p:pic>
          <p:nvPicPr>
            <p:cNvPr id="1302530" name="图片 1302529" descr="y10"/>
            <p:cNvPicPr>
              <a:picLocks noChangeAspect="1"/>
            </p:cNvPicPr>
            <p:nvPr/>
          </p:nvPicPr>
          <p:blipFill>
            <a:blip r:embed="rId3">
              <a:lum contrast="17998"/>
            </a:blip>
            <a:stretch>
              <a:fillRect/>
            </a:stretch>
          </p:blipFill>
          <p:spPr>
            <a:xfrm>
              <a:off x="600" y="3480"/>
              <a:ext cx="2520" cy="34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02531" name="图片 1302530" descr="y13"/>
            <p:cNvPicPr>
              <a:picLocks noChangeAspect="1"/>
            </p:cNvPicPr>
            <p:nvPr/>
          </p:nvPicPr>
          <p:blipFill>
            <a:blip r:embed="rId4">
              <a:lum contrast="11999"/>
            </a:blip>
            <a:stretch>
              <a:fillRect/>
            </a:stretch>
          </p:blipFill>
          <p:spPr>
            <a:xfrm>
              <a:off x="720" y="7080"/>
              <a:ext cx="2515" cy="336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1302534" name="组合 1302533"/>
            <p:cNvGrpSpPr/>
            <p:nvPr/>
          </p:nvGrpSpPr>
          <p:grpSpPr>
            <a:xfrm>
              <a:off x="960" y="2520"/>
              <a:ext cx="6360" cy="803"/>
              <a:chOff x="3360" y="2544"/>
              <a:chExt cx="1680" cy="321"/>
            </a:xfrm>
          </p:grpSpPr>
          <p:sp>
            <p:nvSpPr>
              <p:cNvPr id="123910" name="文本框 1302534"/>
              <p:cNvSpPr txBox="1"/>
              <p:nvPr/>
            </p:nvSpPr>
            <p:spPr>
              <a:xfrm>
                <a:off x="3696" y="2544"/>
                <a:ext cx="1344" cy="300"/>
              </a:xfrm>
              <a:prstGeom prst="rect">
                <a:avLst/>
              </a:prstGeom>
              <a:noFill/>
              <a:ln w="19050" cap="flat" cmpd="sng">
                <a:solidFill>
                  <a:srgbClr val="FFCC9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000099"/>
                    </a:solidFill>
                    <a:latin typeface="宋体" panose="02010600030101010101" pitchFamily="2" charset="-122"/>
                    <a:ea typeface="楷体_GB2312" pitchFamily="49" charset="-122"/>
                  </a:rPr>
                  <a:t>宫口扩张</a:t>
                </a:r>
                <a:r>
                  <a:rPr lang="zh-CN" altLang="en-US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楷体_GB2312" pitchFamily="49" charset="-122"/>
                    <a:sym typeface="Wingdings" panose="05000000000000000000" pitchFamily="2" charset="2"/>
                  </a:rPr>
                  <a:t>胎头下降</a:t>
                </a:r>
                <a:endParaRPr lang="zh-CN" altLang="en-US" sz="2400" b="1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  <a:sym typeface="Wingdings" panose="05000000000000000000" pitchFamily="2" charset="2"/>
                </a:endParaRPr>
              </a:p>
            </p:txBody>
          </p:sp>
          <p:pic>
            <p:nvPicPr>
              <p:cNvPr id="123911" name="图片 1302535" descr="sym3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60" y="2592"/>
                <a:ext cx="288" cy="273"/>
              </a:xfrm>
              <a:prstGeom prst="rect">
                <a:avLst/>
              </a:prstGeom>
              <a:noFill/>
              <a:ln w="19050" cap="flat" cmpd="sng">
                <a:solidFill>
                  <a:srgbClr val="FFCC99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</p:grpSp>
        <p:grpSp>
          <p:nvGrpSpPr>
            <p:cNvPr id="1302541" name="组合 1302540"/>
            <p:cNvGrpSpPr/>
            <p:nvPr/>
          </p:nvGrpSpPr>
          <p:grpSpPr>
            <a:xfrm>
              <a:off x="4800" y="3360"/>
              <a:ext cx="9480" cy="5363"/>
              <a:chOff x="1968" y="1296"/>
              <a:chExt cx="3792" cy="2145"/>
            </a:xfrm>
          </p:grpSpPr>
          <p:pic>
            <p:nvPicPr>
              <p:cNvPr id="123913" name="图片 1302541" descr="胎先露骨盆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256" y="1296"/>
                <a:ext cx="3504" cy="2145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23914" name="直接连接符 1302542"/>
              <p:cNvSpPr/>
              <p:nvPr/>
            </p:nvSpPr>
            <p:spPr>
              <a:xfrm>
                <a:off x="3456" y="2736"/>
                <a:ext cx="912" cy="0"/>
              </a:xfrm>
              <a:prstGeom prst="line">
                <a:avLst/>
              </a:prstGeom>
              <a:ln w="57150" cap="flat" cmpd="sng">
                <a:solidFill>
                  <a:srgbClr val="FF6600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915" name="直接连接符 1302543"/>
              <p:cNvSpPr/>
              <p:nvPr/>
            </p:nvSpPr>
            <p:spPr>
              <a:xfrm>
                <a:off x="2736" y="2736"/>
                <a:ext cx="432" cy="0"/>
              </a:xfrm>
              <a:prstGeom prst="line">
                <a:avLst/>
              </a:prstGeom>
              <a:ln w="44450" cap="flat" cmpd="sng">
                <a:solidFill>
                  <a:srgbClr val="FF6600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916" name="文本框 1302544"/>
              <p:cNvSpPr txBox="1"/>
              <p:nvPr/>
            </p:nvSpPr>
            <p:spPr>
              <a:xfrm>
                <a:off x="1968" y="2592"/>
                <a:ext cx="864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FF00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坐骨棘</a:t>
                </a:r>
                <a:endParaRPr lang="zh-CN" altLang="en-US" sz="2400" b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3917" name="直接连接符 1302545"/>
              <p:cNvSpPr/>
              <p:nvPr/>
            </p:nvSpPr>
            <p:spPr>
              <a:xfrm>
                <a:off x="3888" y="2256"/>
                <a:ext cx="0" cy="960"/>
              </a:xfrm>
              <a:prstGeom prst="line">
                <a:avLst/>
              </a:prstGeom>
              <a:ln w="381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918" name="直接连接符 1302546"/>
              <p:cNvSpPr/>
              <p:nvPr/>
            </p:nvSpPr>
            <p:spPr>
              <a:xfrm>
                <a:off x="3888" y="2880"/>
                <a:ext cx="4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919" name="直接连接符 1302547"/>
              <p:cNvSpPr/>
              <p:nvPr/>
            </p:nvSpPr>
            <p:spPr>
              <a:xfrm>
                <a:off x="3888" y="3024"/>
                <a:ext cx="4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920" name="直接连接符 1302548"/>
              <p:cNvSpPr/>
              <p:nvPr/>
            </p:nvSpPr>
            <p:spPr>
              <a:xfrm>
                <a:off x="3888" y="3168"/>
                <a:ext cx="4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921" name="直接连接符 1302549"/>
              <p:cNvSpPr/>
              <p:nvPr/>
            </p:nvSpPr>
            <p:spPr>
              <a:xfrm>
                <a:off x="3888" y="2592"/>
                <a:ext cx="4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922" name="直接连接符 1302550"/>
              <p:cNvSpPr/>
              <p:nvPr/>
            </p:nvSpPr>
            <p:spPr>
              <a:xfrm>
                <a:off x="3888" y="2448"/>
                <a:ext cx="4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923" name="直接连接符 1302551"/>
              <p:cNvSpPr/>
              <p:nvPr/>
            </p:nvSpPr>
            <p:spPr>
              <a:xfrm>
                <a:off x="3888" y="2304"/>
                <a:ext cx="4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sp>
          <p:sp>
            <p:nvSpPr>
              <p:cNvPr id="123924" name="文本框 1302552"/>
              <p:cNvSpPr txBox="1"/>
              <p:nvPr/>
            </p:nvSpPr>
            <p:spPr>
              <a:xfrm>
                <a:off x="3648" y="2592"/>
                <a:ext cx="240" cy="28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400">
                    <a:latin typeface="Times New Roman" panose="02020603050405020304" pitchFamily="18" charset="0"/>
                  </a:rPr>
                  <a:t>0</a:t>
                </a:r>
                <a:endParaRPr lang="en-US" altLang="zh-CN" sz="240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925" name="文本框 1302553"/>
              <p:cNvSpPr txBox="1"/>
              <p:nvPr/>
            </p:nvSpPr>
            <p:spPr>
              <a:xfrm>
                <a:off x="3984" y="2736"/>
                <a:ext cx="288" cy="4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indent="457200">
                  <a:spcBef>
                    <a:spcPct val="50000"/>
                  </a:spcBef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+1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926" name="文本框 1302554"/>
              <p:cNvSpPr txBox="1"/>
              <p:nvPr/>
            </p:nvSpPr>
            <p:spPr>
              <a:xfrm>
                <a:off x="3984" y="2880"/>
                <a:ext cx="28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+3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927" name="文本框 1302555"/>
              <p:cNvSpPr txBox="1"/>
              <p:nvPr/>
            </p:nvSpPr>
            <p:spPr>
              <a:xfrm>
                <a:off x="3984" y="3024"/>
                <a:ext cx="57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+5cm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928" name="文本框 1302556"/>
              <p:cNvSpPr txBox="1"/>
              <p:nvPr/>
            </p:nvSpPr>
            <p:spPr>
              <a:xfrm>
                <a:off x="3936" y="2304"/>
                <a:ext cx="28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-3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929" name="文本框 1302557"/>
              <p:cNvSpPr txBox="1"/>
              <p:nvPr/>
            </p:nvSpPr>
            <p:spPr>
              <a:xfrm>
                <a:off x="3936" y="2448"/>
                <a:ext cx="288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-1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23930" name="文本框 1302558"/>
              <p:cNvSpPr txBox="1"/>
              <p:nvPr/>
            </p:nvSpPr>
            <p:spPr>
              <a:xfrm>
                <a:off x="3936" y="2160"/>
                <a:ext cx="576" cy="25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en-US" altLang="zh-CN" sz="2000" b="1">
                    <a:latin typeface="Times New Roman" panose="02020603050405020304" pitchFamily="18" charset="0"/>
                  </a:rPr>
                  <a:t>-5cm</a:t>
                </a:r>
                <a:endParaRPr lang="en-US" altLang="zh-CN" sz="2000" b="1">
                  <a:latin typeface="Times New Roman" panose="02020603050405020304" pitchFamily="18" charset="0"/>
                </a:endParaRPr>
              </a:p>
            </p:txBody>
          </p:sp>
        </p:grpSp>
        <p:graphicFrame>
          <p:nvGraphicFramePr>
            <p:cNvPr id="1302567" name="对象 1302566"/>
            <p:cNvGraphicFramePr/>
            <p:nvPr/>
          </p:nvGraphicFramePr>
          <p:xfrm>
            <a:off x="8160" y="2640"/>
            <a:ext cx="2640" cy="297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11" name="" r:id="rId7" imgW="1171575" imgH="1323975" progId="Paint.Picture">
                    <p:embed/>
                  </p:oleObj>
                </mc:Choice>
                <mc:Fallback>
                  <p:oleObj name="" r:id="rId7" imgW="1171575" imgH="1323975" progId="Paint.Picture">
                    <p:embed/>
                    <p:pic>
                      <p:nvPicPr>
                        <p:cNvPr id="0" name="图片 3110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8160" y="2640"/>
                          <a:ext cx="2640" cy="297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302568" name="文本框 1302567"/>
            <p:cNvSpPr txBox="1"/>
            <p:nvPr/>
          </p:nvSpPr>
          <p:spPr>
            <a:xfrm>
              <a:off x="7920" y="8498"/>
              <a:ext cx="5280" cy="12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胎头下降程度以</a:t>
              </a:r>
              <a:r>
                <a:rPr lang="zh-CN" altLang="en-US" sz="2400" b="1" u="sng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坐骨棘平面</a:t>
              </a:r>
              <a:r>
                <a:rPr lang="zh-CN" altLang="en-US" sz="24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为标志。</a:t>
              </a:r>
              <a:endParaRPr lang="zh-CN" altLang="en-US" sz="24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aphicFrame>
          <p:nvGraphicFramePr>
            <p:cNvPr id="1302569" name="对象 1302568"/>
            <p:cNvGraphicFramePr/>
            <p:nvPr/>
          </p:nvGraphicFramePr>
          <p:xfrm>
            <a:off x="8400" y="3983"/>
            <a:ext cx="2640" cy="297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name="" r:id="rId9" imgW="1171575" imgH="1323975" progId="Paint.Picture">
                    <p:embed/>
                  </p:oleObj>
                </mc:Choice>
                <mc:Fallback>
                  <p:oleObj name="" r:id="rId9" imgW="1171575" imgH="1323975" progId="Paint.Picture">
                    <p:embed/>
                    <p:pic>
                      <p:nvPicPr>
                        <p:cNvPr id="0" name="图片 3104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400" y="3983"/>
                          <a:ext cx="2640" cy="297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302572" name="对象 1302571"/>
            <p:cNvGraphicFramePr/>
            <p:nvPr/>
          </p:nvGraphicFramePr>
          <p:xfrm>
            <a:off x="8493" y="5183"/>
            <a:ext cx="2427" cy="27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9" name="" r:id="rId10" imgW="1171575" imgH="1323975" progId="Paint.Picture">
                    <p:embed/>
                  </p:oleObj>
                </mc:Choice>
                <mc:Fallback>
                  <p:oleObj name="" r:id="rId10" imgW="1171575" imgH="1323975" progId="Paint.Picture">
                    <p:embed/>
                    <p:pic>
                      <p:nvPicPr>
                        <p:cNvPr id="0" name="图片 3108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8493" y="5183"/>
                          <a:ext cx="2427" cy="273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302573" name="组合 1302572"/>
            <p:cNvGrpSpPr/>
            <p:nvPr/>
          </p:nvGrpSpPr>
          <p:grpSpPr>
            <a:xfrm>
              <a:off x="3360" y="7920"/>
              <a:ext cx="4385" cy="2458"/>
              <a:chOff x="1344" y="3168"/>
              <a:chExt cx="1754" cy="983"/>
            </a:xfrm>
          </p:grpSpPr>
          <p:pic>
            <p:nvPicPr>
              <p:cNvPr id="123945" name="图片 1302573" descr="d3"/>
              <p:cNvPicPr>
                <a:picLocks noChangeAspect="1"/>
              </p:cNvPicPr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1344" y="3168"/>
                <a:ext cx="926" cy="960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pic>
            <p:nvPicPr>
              <p:cNvPr id="123946" name="图片 1302574" descr="d4"/>
              <p:cNvPicPr>
                <a:picLocks noChangeAspect="1"/>
              </p:cNvPicPr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2160" y="3168"/>
                <a:ext cx="938" cy="98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599440"/>
            <a:ext cx="10870565" cy="625856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第一产程的护理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15770" y="696595"/>
            <a:ext cx="9420860" cy="6032960"/>
            <a:chOff x="283" y="1090"/>
            <a:chExt cx="13830" cy="9207"/>
          </a:xfrm>
        </p:grpSpPr>
        <p:sp>
          <p:nvSpPr>
            <p:cNvPr id="1306626" name="文本框 1306625"/>
            <p:cNvSpPr txBox="1"/>
            <p:nvPr/>
          </p:nvSpPr>
          <p:spPr>
            <a:xfrm>
              <a:off x="623" y="2905"/>
              <a:ext cx="6600" cy="70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 2" panose="05020102010507070707" pitchFamily="18" charset="2"/>
                </a:rPr>
                <a:t>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一旦破膜，立即听胎心。</a:t>
              </a:r>
              <a:endParaRPr lang="zh-CN" altLang="en-US" sz="24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6627" name="文本框 1306626"/>
            <p:cNvSpPr txBox="1"/>
            <p:nvPr/>
          </p:nvSpPr>
          <p:spPr>
            <a:xfrm>
              <a:off x="510" y="3813"/>
              <a:ext cx="6600" cy="12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 2" panose="05020102010507070707" pitchFamily="18" charset="2"/>
                </a:rPr>
                <a:t>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  <a:sym typeface="Wingdings 2" panose="05020102010507070707" pitchFamily="18" charset="2"/>
                </a:rPr>
                <a:t>观察羊水的性状、颜色、量，并记录破膜时间。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  <a:sym typeface="Wingdings 2" panose="05020102010507070707" pitchFamily="18" charset="2"/>
              </a:endParaRPr>
            </a:p>
          </p:txBody>
        </p:sp>
        <p:sp>
          <p:nvSpPr>
            <p:cNvPr id="1306628" name="文本框 1306627"/>
            <p:cNvSpPr txBox="1"/>
            <p:nvPr/>
          </p:nvSpPr>
          <p:spPr>
            <a:xfrm>
              <a:off x="510" y="9030"/>
              <a:ext cx="7200" cy="12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 2" panose="05020102010507070707" pitchFamily="18" charset="2"/>
                </a:rPr>
                <a:t>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  <a:sym typeface="Wingdings 2" panose="05020102010507070707" pitchFamily="18" charset="2"/>
                </a:rPr>
                <a:t>宫口开全胎膜未破，应人工破膜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。注意无菌操作。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pic>
          <p:nvPicPr>
            <p:cNvPr id="1306629" name="图片 1306628" descr="隐性脐带先露"/>
            <p:cNvPicPr>
              <a:picLocks noChangeAspect="1"/>
            </p:cNvPicPr>
            <p:nvPr/>
          </p:nvPicPr>
          <p:blipFill>
            <a:blip r:embed="rId3">
              <a:lum contrast="90000"/>
            </a:blip>
            <a:srcRect l="11765" r="8824"/>
            <a:stretch>
              <a:fillRect/>
            </a:stretch>
          </p:blipFill>
          <p:spPr>
            <a:xfrm>
              <a:off x="7653" y="6760"/>
              <a:ext cx="3240" cy="338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06630" name="图片 1306629" descr="脐带脱垂"/>
            <p:cNvPicPr>
              <a:picLocks noChangeAspect="1"/>
            </p:cNvPicPr>
            <p:nvPr/>
          </p:nvPicPr>
          <p:blipFill>
            <a:blip r:embed="rId4">
              <a:lum contrast="72000"/>
            </a:blip>
            <a:stretch>
              <a:fillRect/>
            </a:stretch>
          </p:blipFill>
          <p:spPr>
            <a:xfrm>
              <a:off x="10603" y="5968"/>
              <a:ext cx="3510" cy="39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06631" name="图片 1306630" descr="y26"/>
            <p:cNvPicPr>
              <a:picLocks noChangeAspect="1"/>
            </p:cNvPicPr>
            <p:nvPr/>
          </p:nvPicPr>
          <p:blipFill>
            <a:blip r:embed="rId5">
              <a:lum contrast="23999"/>
            </a:blip>
            <a:stretch>
              <a:fillRect/>
            </a:stretch>
          </p:blipFill>
          <p:spPr>
            <a:xfrm>
              <a:off x="10488" y="1090"/>
              <a:ext cx="3517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06632" name="文本框 1306631"/>
            <p:cNvSpPr txBox="1"/>
            <p:nvPr/>
          </p:nvSpPr>
          <p:spPr>
            <a:xfrm>
              <a:off x="10148" y="1318"/>
              <a:ext cx="720" cy="24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CC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胎头未入盆</a:t>
              </a:r>
              <a:endParaRPr lang="zh-CN" altLang="en-US" sz="2000" b="1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06633" name="文本框 1306632"/>
            <p:cNvSpPr txBox="1"/>
            <p:nvPr/>
          </p:nvSpPr>
          <p:spPr>
            <a:xfrm>
              <a:off x="395" y="5288"/>
              <a:ext cx="6720" cy="1830"/>
            </a:xfrm>
            <a:prstGeom prst="rect">
              <a:avLst/>
            </a:prstGeom>
            <a:solidFill>
              <a:schemeClr val="bg1"/>
            </a:solidFill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先露为头，羊水呈黄绿色，混有胎粪，提示胎儿窘迫，应及时处理。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6634" name="文本框 1306633"/>
            <p:cNvSpPr txBox="1"/>
            <p:nvPr/>
          </p:nvSpPr>
          <p:spPr>
            <a:xfrm>
              <a:off x="623" y="7555"/>
              <a:ext cx="6960" cy="12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dirty="0">
                  <a:solidFill>
                    <a:srgbClr val="000099"/>
                  </a:solidFill>
                  <a:latin typeface="Times New Roman" panose="02020603050405020304" pitchFamily="18" charset="0"/>
                  <a:ea typeface="宋体" panose="02010600030101010101" pitchFamily="2" charset="-122"/>
                  <a:sym typeface="Wingdings 2" panose="05020102010507070707" pitchFamily="18" charset="2"/>
                </a:rPr>
                <a:t>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若胎头尚未入盆，应取臀高位以防脐带脱垂。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grpSp>
          <p:nvGrpSpPr>
            <p:cNvPr id="1306635" name="组合 1306634"/>
            <p:cNvGrpSpPr/>
            <p:nvPr/>
          </p:nvGrpSpPr>
          <p:grpSpPr>
            <a:xfrm>
              <a:off x="283" y="1658"/>
              <a:ext cx="4762" cy="890"/>
              <a:chOff x="1920" y="3264"/>
              <a:chExt cx="1296" cy="356"/>
            </a:xfrm>
          </p:grpSpPr>
          <p:sp>
            <p:nvSpPr>
              <p:cNvPr id="124939" name="文本框 1306635"/>
              <p:cNvSpPr txBox="1"/>
              <p:nvPr/>
            </p:nvSpPr>
            <p:spPr>
              <a:xfrm>
                <a:off x="2256" y="3264"/>
                <a:ext cx="960" cy="356"/>
              </a:xfrm>
              <a:prstGeom prst="rect">
                <a:avLst/>
              </a:prstGeom>
              <a:noFill/>
              <a:ln w="19050" cap="flat" cmpd="sng">
                <a:solidFill>
                  <a:srgbClr val="000099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3200" b="1">
                    <a:solidFill>
                      <a:srgbClr val="0000CC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  <a:sym typeface="Wingdings" panose="05000000000000000000" pitchFamily="2" charset="2"/>
                  </a:rPr>
                  <a:t> </a:t>
                </a:r>
                <a:r>
                  <a:rPr lang="en-US" altLang="zh-CN" sz="2400" b="1">
                    <a:solidFill>
                      <a:srgbClr val="000099"/>
                    </a:solidFill>
                    <a:latin typeface="Times New Roman" panose="02020603050405020304" pitchFamily="18" charset="0"/>
                    <a:sym typeface="Wingdings" panose="05000000000000000000" pitchFamily="2" charset="2"/>
                  </a:rPr>
                  <a:t> </a:t>
                </a:r>
                <a:r>
                  <a:rPr lang="zh-CN" altLang="en-US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楷体_GB2312" pitchFamily="49" charset="-122"/>
                    <a:sym typeface="Wingdings" panose="05000000000000000000" pitchFamily="2" charset="2"/>
                  </a:rPr>
                  <a:t>破膜</a:t>
                </a:r>
                <a:endParaRPr lang="zh-CN" altLang="en-US" sz="2400" b="1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pic>
            <p:nvPicPr>
              <p:cNvPr id="124940" name="图片 1306636" descr="sym36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1920" y="3312"/>
                <a:ext cx="288" cy="273"/>
              </a:xfrm>
              <a:prstGeom prst="rect">
                <a:avLst/>
              </a:prstGeom>
              <a:noFill/>
              <a:ln w="19050" cap="flat" cmpd="sng">
                <a:solidFill>
                  <a:srgbClr val="FFCC99"/>
                </a:solidFill>
                <a:prstDash val="solid"/>
                <a:miter/>
                <a:headEnd type="none" w="med" len="med"/>
                <a:tailEnd type="none" w="med" len="med"/>
              </a:ln>
            </p:spPr>
          </p:pic>
        </p:grpSp>
        <p:grpSp>
          <p:nvGrpSpPr>
            <p:cNvPr id="1306638" name="组合 1306637"/>
            <p:cNvGrpSpPr/>
            <p:nvPr/>
          </p:nvGrpSpPr>
          <p:grpSpPr>
            <a:xfrm>
              <a:off x="7653" y="3700"/>
              <a:ext cx="2880" cy="2760"/>
              <a:chOff x="2880" y="1488"/>
              <a:chExt cx="1152" cy="1104"/>
            </a:xfrm>
          </p:grpSpPr>
          <p:sp>
            <p:nvSpPr>
              <p:cNvPr id="124942" name="圆角矩形标注 1306638"/>
              <p:cNvSpPr/>
              <p:nvPr/>
            </p:nvSpPr>
            <p:spPr>
              <a:xfrm>
                <a:off x="2880" y="1488"/>
                <a:ext cx="1104" cy="1008"/>
              </a:xfrm>
              <a:prstGeom prst="wedgeRoundRectCallout">
                <a:avLst>
                  <a:gd name="adj1" fmla="val -74458"/>
                  <a:gd name="adj2" fmla="val -41468"/>
                  <a:gd name="adj3" fmla="val 16667"/>
                </a:avLst>
              </a:prstGeom>
              <a:solidFill>
                <a:srgbClr val="FFFF00"/>
              </a:solidFill>
              <a:ln w="9525" cap="flat" cmpd="sng">
                <a:solidFill>
                  <a:srgbClr val="FFFF00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en-US" sz="40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4943" name="文本框 1306639"/>
              <p:cNvSpPr txBox="1"/>
              <p:nvPr/>
            </p:nvSpPr>
            <p:spPr>
              <a:xfrm>
                <a:off x="2928" y="1536"/>
                <a:ext cx="1104" cy="95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>
                  <a:spcBef>
                    <a:spcPct val="50000"/>
                  </a:spcBef>
                </a:pPr>
                <a:r>
                  <a:rPr lang="zh-CN" altLang="en-US" sz="2400" b="1" dirty="0">
                    <a:solidFill>
                      <a:srgbClr val="0000CC"/>
                    </a:solidFill>
                    <a:latin typeface="Times New Roman" panose="02020603050405020304" pitchFamily="18" charset="0"/>
                    <a:ea typeface="楷体_GB2312" pitchFamily="49" charset="-122"/>
                    <a:sym typeface="Wingdings 2" panose="05020102010507070707" pitchFamily="18" charset="2"/>
                  </a:rPr>
                  <a:t>你能描述正常羊水的性状、颜色、量吗</a:t>
                </a:r>
                <a:endParaRPr lang="zh-CN" altLang="en-US" sz="2400" b="1">
                  <a:solidFill>
                    <a:srgbClr val="0000CC"/>
                  </a:solidFill>
                  <a:latin typeface="Times New Roman" panose="02020603050405020304" pitchFamily="18" charset="0"/>
                  <a:ea typeface="楷体_GB2312" pitchFamily="49" charset="-122"/>
                  <a:sym typeface="Wingdings 2" panose="05020102010507070707" pitchFamily="18" charset="2"/>
                </a:endParaRPr>
              </a:p>
            </p:txBody>
          </p:sp>
          <p:pic>
            <p:nvPicPr>
              <p:cNvPr id="124944" name="图片 1306640" descr="12"/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433" y="2256"/>
                <a:ext cx="158" cy="336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61465" y="1519555"/>
            <a:ext cx="8834120" cy="3357245"/>
            <a:chOff x="840" y="2830"/>
            <a:chExt cx="12600" cy="4850"/>
          </a:xfrm>
        </p:grpSpPr>
        <p:sp>
          <p:nvSpPr>
            <p:cNvPr id="125954" name="矩形 200713"/>
            <p:cNvSpPr/>
            <p:nvPr/>
          </p:nvSpPr>
          <p:spPr>
            <a:xfrm>
              <a:off x="840" y="4440"/>
              <a:ext cx="12600" cy="3240"/>
            </a:xfrm>
            <a:prstGeom prst="rect">
              <a:avLst/>
            </a:prstGeom>
            <a:solidFill>
              <a:srgbClr val="FFCC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宫缩增强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宫口开全（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10cm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）后，宫缩进一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步增强，持续时间约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1min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或以上，间歇时间</a:t>
              </a: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latin typeface="楷体_GB2312" pitchFamily="49" charset="-122"/>
                  <a:ea typeface="楷体_GB2312" pitchFamily="49" charset="-122"/>
                </a:rPr>
                <a:t>2min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。</a:t>
              </a:r>
              <a:r>
                <a:rPr lang="zh-CN" altLang="en-US" sz="24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  2.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胎儿下降与娩出</a:t>
              </a:r>
              <a:endParaRPr lang="zh-CN" altLang="en-US" sz="30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5955" name="文本框 200721"/>
            <p:cNvSpPr txBox="1"/>
            <p:nvPr/>
          </p:nvSpPr>
          <p:spPr>
            <a:xfrm>
              <a:off x="1055" y="2830"/>
              <a:ext cx="4228" cy="75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（一）临床经过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6977" name="矩形 245764"/>
          <p:cNvSpPr/>
          <p:nvPr/>
        </p:nvSpPr>
        <p:spPr>
          <a:xfrm>
            <a:off x="1241425" y="1662430"/>
            <a:ext cx="9958705" cy="439420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zh-CN" altLang="en-US" sz="3200" b="1" dirty="0">
              <a:solidFill>
                <a:srgbClr val="FF33CC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）拨露：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胎头于宫缩时显露于阴道口，宫缩间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歇时又缩回于阴道内。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）着冠：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经过几次拨露，胎头外露部分不断增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大，直至胎头双顶径越过骨盆出口横径，在宫缩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间歇时也不再缩回。</a:t>
            </a:r>
            <a:r>
              <a:rPr lang="zh-CN" altLang="en-US" sz="3200" b="1" dirty="0">
                <a:latin typeface="Arial" panose="020B0604020202020204" pitchFamily="34" charset="0"/>
                <a:ea typeface="楷体_GB2312" pitchFamily="49" charset="-122"/>
              </a:rPr>
              <a:t> </a:t>
            </a:r>
            <a:endParaRPr lang="zh-CN" altLang="en-US" sz="3200" b="1" dirty="0">
              <a:solidFill>
                <a:srgbClr val="3366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3200" b="1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疼痛与排便感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会阴痛，并向大腿内侧放射。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33400" y="1143000"/>
            <a:ext cx="10291445" cy="5106035"/>
            <a:chOff x="840" y="1800"/>
            <a:chExt cx="12840" cy="7080"/>
          </a:xfrm>
        </p:grpSpPr>
        <p:sp>
          <p:nvSpPr>
            <p:cNvPr id="129025" name="矩形 207884"/>
            <p:cNvSpPr/>
            <p:nvPr/>
          </p:nvSpPr>
          <p:spPr>
            <a:xfrm>
              <a:off x="960" y="1800"/>
              <a:ext cx="5640" cy="10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ctr" anchorCtr="0"/>
            <a:p>
              <a:r>
                <a:rPr lang="zh-CN" altLang="zh-CN" sz="3200" b="1" dirty="0">
                  <a:solidFill>
                    <a:srgbClr val="0000FF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【护理评估】</a:t>
              </a:r>
              <a:endParaRPr lang="en-US" altLang="zh-CN" sz="3200" b="1">
                <a:solidFill>
                  <a:srgbClr val="0000F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29026" name="矩形 207885"/>
            <p:cNvSpPr/>
            <p:nvPr/>
          </p:nvSpPr>
          <p:spPr>
            <a:xfrm>
              <a:off x="7680" y="2400"/>
              <a:ext cx="6000" cy="5880"/>
            </a:xfrm>
            <a:prstGeom prst="rect">
              <a:avLst/>
            </a:prstGeom>
            <a:solidFill>
              <a:srgbClr val="FFCC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2.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身体状况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了解宫口开全时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间，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宫缩、胎心、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羊水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等情况，有无排便感，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观察胎头拨露，评估会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阴条件，判断是否需行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会阴切开术。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9027" name="矩形 207886"/>
            <p:cNvSpPr/>
            <p:nvPr/>
          </p:nvSpPr>
          <p:spPr>
            <a:xfrm>
              <a:off x="840" y="3000"/>
              <a:ext cx="6360" cy="3000"/>
            </a:xfrm>
            <a:prstGeom prst="rect">
              <a:avLst/>
            </a:prstGeom>
            <a:solidFill>
              <a:srgbClr val="CCFF99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健康史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评估产妇的生命体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征、产程进展、胎儿宫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内情况。</a:t>
              </a:r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29028" name="矩形 207887"/>
            <p:cNvSpPr/>
            <p:nvPr/>
          </p:nvSpPr>
          <p:spPr>
            <a:xfrm>
              <a:off x="960" y="6360"/>
              <a:ext cx="6360" cy="252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3.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心理状况</a:t>
              </a:r>
              <a:r>
                <a:rPr lang="zh-CN" altLang="en-US" sz="2800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评估产妇及家属有无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紧张和焦虑的情绪。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endParaRPr lang="zh-CN" altLang="en-US" sz="240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0400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536065" y="1138555"/>
            <a:ext cx="9377680" cy="4639191"/>
            <a:chOff x="363" y="2040"/>
            <a:chExt cx="11970" cy="6398"/>
          </a:xfrm>
        </p:grpSpPr>
        <p:sp>
          <p:nvSpPr>
            <p:cNvPr id="132098" name="矩形 214027"/>
            <p:cNvSpPr/>
            <p:nvPr/>
          </p:nvSpPr>
          <p:spPr>
            <a:xfrm>
              <a:off x="2760" y="2040"/>
              <a:ext cx="5640" cy="10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ctr" anchorCtr="0"/>
            <a:p>
              <a:r>
                <a:rPr lang="zh-CN" altLang="zh-CN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护理措施</a:t>
              </a:r>
              <a:r>
                <a:rPr lang="zh-CN" altLang="zh-CN" sz="28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4200">
                  <a:solidFill>
                    <a:schemeClr val="tx2"/>
                  </a:solidFill>
                  <a:latin typeface="Garamond" panose="02020404030301010803" pitchFamily="18" charset="0"/>
                </a:rPr>
                <a:t> </a:t>
              </a:r>
              <a:endParaRPr lang="en-US" altLang="zh-CN" sz="4200">
                <a:solidFill>
                  <a:schemeClr val="tx2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32099" name="矩形 214029"/>
            <p:cNvSpPr/>
            <p:nvPr/>
          </p:nvSpPr>
          <p:spPr>
            <a:xfrm>
              <a:off x="363" y="3558"/>
              <a:ext cx="11970" cy="4880"/>
            </a:xfrm>
            <a:prstGeom prst="rect">
              <a:avLst/>
            </a:prstGeom>
            <a:solidFill>
              <a:srgbClr val="FF99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p>
              <a:r>
                <a:rPr lang="en-US" altLang="zh-CN" sz="280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en-US" altLang="zh-CN" sz="280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  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1.</a:t>
              </a:r>
              <a:r>
                <a:rPr lang="zh-CN" altLang="en-US" sz="28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 一般护理</a:t>
              </a:r>
              <a:r>
                <a:rPr lang="en-US" altLang="zh-CN" sz="2800" b="1" dirty="0">
                  <a:latin typeface="宋体" panose="02010600030101010101" pitchFamily="2" charset="-122"/>
                </a:rPr>
                <a:t> 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心理护理与导乐陪伴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产科护理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指导分娩体位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观察产程进展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指导屏气用力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接生准备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 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接生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3121" name="Text Box 1031"/>
          <p:cNvSpPr txBox="1"/>
          <p:nvPr/>
        </p:nvSpPr>
        <p:spPr>
          <a:xfrm>
            <a:off x="1062990" y="1203325"/>
            <a:ext cx="10153650" cy="497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lnSpc>
                <a:spcPct val="120000"/>
              </a:lnSpc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一般护理</a:t>
            </a:r>
            <a:r>
              <a:rPr lang="zh-CN" altLang="en-US" sz="3200" b="1" dirty="0">
                <a:latin typeface="Arial" panose="020B0604020202020204" pitchFamily="34" charset="0"/>
                <a:ea typeface="黑体" panose="02010609060101010101" charset="-122"/>
              </a:rPr>
              <a:t>    </a:t>
            </a:r>
            <a:endParaRPr lang="zh-CN" altLang="en-US" sz="3200" b="1" dirty="0">
              <a:latin typeface="Arial" panose="020B0604020202020204" pitchFamily="34" charset="0"/>
              <a:ea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第二产程期间医护人员应陪伴在产妇身旁，及时向产妇提供产程进展信息，给予鼓励和安慰，使产妇建立信心与接产者积极配合，消除其紧张和恐惧。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①拍 ②握 ③擦汗 ④喂水 ⑤“加油”</a:t>
            </a:r>
            <a:endParaRPr lang="zh-CN" altLang="en-US" sz="32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 注意观察产妇面色、呼吸、脉搏及询问有无不适感觉；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楷体_GB2312" pitchFamily="49" charset="-122"/>
                <a:ea typeface="楷体_GB2312" pitchFamily="49" charset="-122"/>
              </a:rPr>
              <a:t>为产妇提供饮水、擦汗等生活护理。</a:t>
            </a:r>
            <a:endParaRPr lang="zh-CN" altLang="en-US" sz="32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52880" y="1469390"/>
            <a:ext cx="9496477" cy="4291444"/>
            <a:chOff x="255" y="1885"/>
            <a:chExt cx="13818" cy="5920"/>
          </a:xfrm>
        </p:grpSpPr>
        <p:sp>
          <p:nvSpPr>
            <p:cNvPr id="134146" name="文本框 1309702"/>
            <p:cNvSpPr txBox="1"/>
            <p:nvPr/>
          </p:nvSpPr>
          <p:spPr>
            <a:xfrm>
              <a:off x="255" y="2678"/>
              <a:ext cx="3435" cy="10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/>
            <a:p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指导分娩体位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9715" name="文本框 1309714"/>
            <p:cNvSpPr txBox="1"/>
            <p:nvPr/>
          </p:nvSpPr>
          <p:spPr>
            <a:xfrm>
              <a:off x="4320" y="2760"/>
              <a:ext cx="9753" cy="1145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buSzTx/>
                <a:buNone/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自由体位，支持性工具。提高舒适度，确保母儿安全为原则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4148" name="矩形 1309723"/>
            <p:cNvSpPr/>
            <p:nvPr/>
          </p:nvSpPr>
          <p:spPr>
            <a:xfrm>
              <a:off x="510" y="1885"/>
              <a:ext cx="2700" cy="63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专科护理</a:t>
              </a:r>
              <a:endPara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600" y="6240"/>
              <a:ext cx="2835" cy="840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400" b="1">
                  <a:latin typeface="Arial" panose="020B0604020202020204" pitchFamily="34" charset="0"/>
                  <a:ea typeface="宋体" panose="02010600030101010101" pitchFamily="2" charset="-122"/>
                </a:rPr>
                <a:t>监测胎心</a:t>
              </a:r>
              <a:endParaRPr lang="zh-CN" altLang="en-US" sz="24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840" y="6000"/>
              <a:ext cx="9753" cy="1805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algn="just">
                <a:lnSpc>
                  <a:spcPct val="110000"/>
                </a:lnSpc>
              </a:pP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每</a:t>
              </a:r>
              <a:r>
                <a:rPr lang="en-US" altLang="zh-CN" sz="2400" b="1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5~10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分钟听一次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或每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次宫缩间歇时即测听胎心</a:t>
              </a: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次，或者用胎儿监护仪持续监护胎心变化</a:t>
              </a:r>
              <a:r>
                <a:rPr lang="zh-CN" altLang="en-US" sz="2400" b="1" dirty="0">
                  <a:solidFill>
                    <a:srgbClr val="0000CC"/>
                  </a:solidFill>
                  <a:latin typeface="楷体_GB2312" pitchFamily="49" charset="-122"/>
                  <a:ea typeface="楷体_GB2312" pitchFamily="49" charset="-122"/>
                </a:rPr>
                <a:t>。</a:t>
              </a:r>
              <a:endParaRPr lang="zh-CN" altLang="en-US" sz="2400" b="1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58370" name="矩形 97284"/>
          <p:cNvSpPr/>
          <p:nvPr/>
        </p:nvSpPr>
        <p:spPr>
          <a:xfrm>
            <a:off x="685800" y="1642110"/>
            <a:ext cx="10845800" cy="4225925"/>
          </a:xfrm>
          <a:prstGeom prst="rect">
            <a:avLst/>
          </a:prstGeom>
          <a:solidFill>
            <a:srgbClr val="CCFF66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zh-CN" altLang="en-US" sz="2800" b="1" dirty="0">
              <a:solidFill>
                <a:srgbClr val="000099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产力：</a:t>
            </a:r>
            <a:r>
              <a:rPr lang="zh-CN" altLang="en-US" sz="4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子宫肌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、腹肌、膈肌、肛提肌的收缩力。</a:t>
            </a:r>
            <a:endParaRPr lang="en-US" altLang="zh-CN" sz="4000" b="1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产道：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骨产道，软产道。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胎儿：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大小，胎位，畸形。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40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产妇的精神心理因素：</a:t>
            </a: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紧张、焦虑会引起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机体发生异常变化</a:t>
            </a:r>
            <a:r>
              <a:rPr lang="zh-CN" altLang="en-US" sz="4000" dirty="0">
                <a:latin typeface="Arial" panose="020B0604020202020204" pitchFamily="34" charset="0"/>
                <a:ea typeface="宋体" panose="02010600030101010101" pitchFamily="2" charset="-122"/>
              </a:rPr>
              <a:t> 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05560" y="1196975"/>
            <a:ext cx="9220835" cy="5144135"/>
            <a:chOff x="395" y="1885"/>
            <a:chExt cx="13383" cy="8500"/>
          </a:xfrm>
        </p:grpSpPr>
        <p:sp>
          <p:nvSpPr>
            <p:cNvPr id="135170" name="矩形 1309705"/>
            <p:cNvSpPr/>
            <p:nvPr/>
          </p:nvSpPr>
          <p:spPr>
            <a:xfrm>
              <a:off x="510" y="5400"/>
              <a:ext cx="2448" cy="86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观察宫缩</a:t>
              </a:r>
              <a:endParaRPr lang="zh-CN" altLang="en-US" sz="2800" b="1" dirty="0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5171" name="矩形 1309722"/>
            <p:cNvSpPr/>
            <p:nvPr/>
          </p:nvSpPr>
          <p:spPr>
            <a:xfrm>
              <a:off x="4138" y="3374"/>
              <a:ext cx="9640" cy="3371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noAutofit/>
            </a:bodyPr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若有胎心异常应及时通知医师并给予产妇氧气吸入，尽快结束分娩。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若宫缩力量弱，出现第二产程延长状态，应协助医师及时查找原因并处理，避免胎头在产道内长时间受压。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5172" name="矩形 1309723"/>
            <p:cNvSpPr/>
            <p:nvPr/>
          </p:nvSpPr>
          <p:spPr>
            <a:xfrm>
              <a:off x="510" y="1885"/>
              <a:ext cx="2700" cy="7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专科护理</a:t>
              </a:r>
              <a:endPara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5174" name="文本框 1309727"/>
            <p:cNvSpPr txBox="1"/>
            <p:nvPr/>
          </p:nvSpPr>
          <p:spPr>
            <a:xfrm>
              <a:off x="395" y="8348"/>
              <a:ext cx="3515" cy="86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指导产妇屏气</a:t>
              </a:r>
              <a:endParaRPr lang="zh-CN" altLang="en-US" sz="2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9729" name="文本框 1309728"/>
            <p:cNvSpPr txBox="1"/>
            <p:nvPr/>
          </p:nvSpPr>
          <p:spPr>
            <a:xfrm>
              <a:off x="4138" y="7440"/>
              <a:ext cx="9640" cy="2945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algn="just">
                <a:lnSpc>
                  <a:spcPct val="11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r>
                <a:rPr lang="zh-CN" altLang="en-US" sz="2400" b="1" dirty="0">
                  <a:latin typeface="Times New Roman" panose="02020603050405020304" pitchFamily="18" charset="0"/>
                  <a:ea typeface="楷体_GB2312" pitchFamily="49" charset="-122"/>
                </a:rPr>
                <a:t>产妇仰卧，当子宫收缩时，先深吸一口气，两腿屈曲，双足蹬在产床上，如排便样向下屏气用力，以加速产程进展；在子宫收缩间歇期，全身肌肉放松，安静休息。</a:t>
              </a:r>
              <a:endParaRPr lang="zh-CN" altLang="en-US" sz="24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2080" y="1196975"/>
            <a:ext cx="8498205" cy="4794885"/>
            <a:chOff x="395" y="1885"/>
            <a:chExt cx="13383" cy="7551"/>
          </a:xfrm>
        </p:grpSpPr>
        <p:sp>
          <p:nvSpPr>
            <p:cNvPr id="1309701" name="矩形 1309700"/>
            <p:cNvSpPr/>
            <p:nvPr/>
          </p:nvSpPr>
          <p:spPr>
            <a:xfrm>
              <a:off x="623" y="5400"/>
              <a:ext cx="2610" cy="793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r>
                <a:rPr lang="zh-CN" altLang="en-US" sz="2800">
                  <a:latin typeface="Arial" panose="020B0604020202020204" pitchFamily="34" charset="0"/>
                  <a:ea typeface="宋体" panose="02010600030101010101" pitchFamily="2" charset="-122"/>
                </a:rPr>
                <a:t>接生准备</a:t>
              </a:r>
              <a:endParaRPr lang="zh-CN" altLang="en-US" sz="28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6195" name="矩形 1309722"/>
            <p:cNvSpPr/>
            <p:nvPr/>
          </p:nvSpPr>
          <p:spPr>
            <a:xfrm>
              <a:off x="4080" y="4680"/>
              <a:ext cx="9640" cy="2179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进产房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产妇准备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接生者准备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6196" name="矩形 1309723"/>
            <p:cNvSpPr/>
            <p:nvPr/>
          </p:nvSpPr>
          <p:spPr>
            <a:xfrm>
              <a:off x="510" y="1885"/>
              <a:ext cx="3106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en-US" altLang="zh-CN" sz="28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2.</a:t>
              </a:r>
              <a:r>
                <a:rPr lang="zh-CN" altLang="en-US" sz="28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专科护理</a:t>
              </a:r>
              <a:endParaRPr lang="zh-CN" altLang="en-US" sz="28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36198" name="文本框 1309727"/>
            <p:cNvSpPr txBox="1"/>
            <p:nvPr/>
          </p:nvSpPr>
          <p:spPr>
            <a:xfrm>
              <a:off x="395" y="8348"/>
              <a:ext cx="3515" cy="822"/>
            </a:xfrm>
            <a:prstGeom prst="rect">
              <a:avLst/>
            </a:prstGeom>
            <a:solidFill>
              <a:schemeClr val="accent1"/>
            </a:soli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b="1" dirty="0">
                  <a:latin typeface="Times New Roman" panose="02020603050405020304" pitchFamily="18" charset="0"/>
                  <a:ea typeface="楷体_GB2312" pitchFamily="49" charset="-122"/>
                </a:rPr>
                <a:t>接生</a:t>
              </a:r>
              <a:endParaRPr lang="zh-CN" altLang="en-US" sz="2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  <p:sp>
          <p:nvSpPr>
            <p:cNvPr id="1309729" name="文本框 1309728"/>
            <p:cNvSpPr txBox="1"/>
            <p:nvPr/>
          </p:nvSpPr>
          <p:spPr>
            <a:xfrm>
              <a:off x="4138" y="7800"/>
              <a:ext cx="9640" cy="1636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 algn="just">
                <a:lnSpc>
                  <a:spcPct val="110000"/>
                </a:lnSpc>
              </a:pPr>
              <a:r>
                <a:rPr lang="zh-CN" altLang="en-US" sz="28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接生要领</a:t>
              </a:r>
              <a:endPara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pPr algn="just">
                <a:lnSpc>
                  <a:spcPct val="110000"/>
                </a:lnSpc>
              </a:pPr>
              <a:r>
                <a:rPr lang="zh-CN" altLang="en-US" sz="2800" b="1">
                  <a:latin typeface="Times New Roman" panose="02020603050405020304" pitchFamily="18" charset="0"/>
                  <a:ea typeface="楷体_GB2312" pitchFamily="49" charset="-122"/>
                </a:rPr>
                <a:t>接生步骤</a:t>
              </a:r>
              <a:endParaRPr lang="zh-CN" altLang="en-US" sz="2800" b="1">
                <a:latin typeface="Times New Roman" panose="02020603050405020304" pitchFamily="18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83715" y="1341755"/>
            <a:ext cx="8513445" cy="4705350"/>
            <a:chOff x="623" y="2113"/>
            <a:chExt cx="13145" cy="8372"/>
          </a:xfrm>
        </p:grpSpPr>
        <p:pic>
          <p:nvPicPr>
            <p:cNvPr id="177160" name="Picture 8" descr="消毒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768" y="2113"/>
              <a:ext cx="6000" cy="491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7218" name="Text Box 12"/>
            <p:cNvSpPr txBox="1"/>
            <p:nvPr/>
          </p:nvSpPr>
          <p:spPr>
            <a:xfrm>
              <a:off x="850" y="3018"/>
              <a:ext cx="3628" cy="929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黑体" panose="02010609060101010101" charset="-122"/>
                  <a:ea typeface="黑体" panose="02010609060101010101" charset="-122"/>
                </a:rPr>
                <a:t>物品准备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 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37219" name="Text Box 13"/>
            <p:cNvSpPr txBox="1"/>
            <p:nvPr/>
          </p:nvSpPr>
          <p:spPr>
            <a:xfrm>
              <a:off x="738" y="4153"/>
              <a:ext cx="6690" cy="929"/>
            </a:xfrm>
            <a:prstGeom prst="rect">
              <a:avLst/>
            </a:prstGeom>
            <a:noFill/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latin typeface="黑体" panose="02010609060101010101" charset="-122"/>
                  <a:ea typeface="黑体" panose="02010609060101010101" charset="-122"/>
                </a:rPr>
                <a:t>产妇准备</a:t>
              </a:r>
              <a:r>
                <a:rPr lang="zh-CN" altLang="en-US" sz="2800" b="1" dirty="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 ：</a:t>
              </a:r>
              <a:r>
                <a:rPr lang="zh-CN" altLang="en-US" sz="2400" b="1" dirty="0">
                  <a:latin typeface="黑体" panose="02010609060101010101" charset="-122"/>
                  <a:ea typeface="楷体_GB2312" pitchFamily="49" charset="-122"/>
                </a:rPr>
                <a:t>体位、</a:t>
              </a:r>
              <a:r>
                <a:rPr lang="zh-CN" altLang="en-US" sz="2400" b="1" dirty="0">
                  <a:latin typeface="Arial" panose="020B0604020202020204" pitchFamily="34" charset="0"/>
                  <a:ea typeface="楷体_GB2312" pitchFamily="49" charset="-122"/>
                </a:rPr>
                <a:t>外阴消毒</a:t>
              </a:r>
              <a:endParaRPr lang="zh-CN" altLang="en-US" sz="28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137221" name="图片 1332233" descr="sspictmp001A7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" y="5825"/>
              <a:ext cx="5897" cy="466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8245" name="Rectangle 7"/>
          <p:cNvSpPr>
            <a:spLocks noGrp="1"/>
          </p:cNvSpPr>
          <p:nvPr>
            <p:ph type="title" idx="4294967295"/>
          </p:nvPr>
        </p:nvSpPr>
        <p:spPr>
          <a:xfrm>
            <a:off x="1617345" y="1327150"/>
            <a:ext cx="1768475" cy="1250950"/>
          </a:xfrm>
          <a:ln>
            <a:solidFill>
              <a:srgbClr val="000099"/>
            </a:solidFill>
            <a:miter/>
          </a:ln>
        </p:spPr>
        <p:txBody>
          <a:bodyPr vert="horz" wrap="square" lIns="91440" tIns="45720" rIns="91440" bIns="45720" anchor="ctr" anchorCtr="0"/>
          <a:p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接产者准备</a:t>
            </a:r>
            <a:r>
              <a:rPr lang="zh-CN" altLang="en-US" sz="36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36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8241" name="Rectangle 3"/>
          <p:cNvSpPr/>
          <p:nvPr/>
        </p:nvSpPr>
        <p:spPr>
          <a:xfrm>
            <a:off x="955040" y="3305175"/>
            <a:ext cx="2965450" cy="276479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pPr>
              <a:lnSpc>
                <a:spcPct val="130000"/>
              </a:lnSpc>
              <a:buClr>
                <a:schemeClr val="tx1"/>
              </a:buClr>
              <a:buChar char="•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洗手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Char char="•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穿手术衣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Char char="•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带无菌手套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30000"/>
              </a:lnSpc>
              <a:buChar char="•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打开产包、铺巾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272388" name="Picture 4" descr="穿衣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025" y="938530"/>
            <a:ext cx="3409315" cy="3332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2389" name="Picture 5" descr="带手套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44790" y="1183640"/>
            <a:ext cx="3686810" cy="30873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72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2" dur="500"/>
                                        <p:tgtEl>
                                          <p:spTgt spid="272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28090" y="1275080"/>
            <a:ext cx="9430385" cy="4770120"/>
            <a:chOff x="623" y="2138"/>
            <a:chExt cx="13102" cy="7382"/>
          </a:xfrm>
        </p:grpSpPr>
        <p:sp>
          <p:nvSpPr>
            <p:cNvPr id="1334278" name="Text Box 16"/>
            <p:cNvSpPr txBox="1"/>
            <p:nvPr/>
          </p:nvSpPr>
          <p:spPr>
            <a:xfrm>
              <a:off x="623" y="8008"/>
              <a:ext cx="12600" cy="1512"/>
            </a:xfrm>
            <a:prstGeom prst="rect">
              <a:avLst/>
            </a:prstGeom>
            <a:noFill/>
            <a:ln w="9525" cap="flat" cmpd="sng">
              <a:solidFill>
                <a:srgbClr val="FF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当胎头拨露、会阴后联合紧张时</a:t>
              </a: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开始保护会阴</a:t>
              </a:r>
              <a:r>
                <a:rPr lang="zh-CN" altLang="en-US" sz="2400" b="1" dirty="0">
                  <a:solidFill>
                    <a:srgbClr val="660033"/>
                  </a:solidFill>
                  <a:latin typeface="楷体_GB2312" pitchFamily="49" charset="-122"/>
                  <a:ea typeface="楷体_GB2312" pitchFamily="49" charset="-122"/>
                </a:rPr>
                <a:t>。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待双肩娩出后，才可松开保护会阴的手。 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267283" name="Picture 19" descr="保护会阴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85" y="2138"/>
              <a:ext cx="6840" cy="555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39269" name="Text Box 20"/>
            <p:cNvSpPr txBox="1"/>
            <p:nvPr/>
          </p:nvSpPr>
          <p:spPr>
            <a:xfrm>
              <a:off x="850" y="2338"/>
              <a:ext cx="4920" cy="71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接产 </a:t>
              </a:r>
              <a:endPara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grpSp>
          <p:nvGrpSpPr>
            <p:cNvPr id="1334283" name="组合 1334282"/>
            <p:cNvGrpSpPr/>
            <p:nvPr/>
          </p:nvGrpSpPr>
          <p:grpSpPr>
            <a:xfrm>
              <a:off x="1303" y="6420"/>
              <a:ext cx="4660" cy="1080"/>
              <a:chOff x="3600" y="3504"/>
              <a:chExt cx="1864" cy="432"/>
            </a:xfrm>
          </p:grpSpPr>
          <p:pic>
            <p:nvPicPr>
              <p:cNvPr id="139271" name="图片 1334283" descr="0024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32" y="3504"/>
                <a:ext cx="384" cy="148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39272" name="文本框 1334284"/>
              <p:cNvSpPr txBox="1"/>
              <p:nvPr/>
            </p:nvSpPr>
            <p:spPr>
              <a:xfrm>
                <a:off x="3600" y="3648"/>
                <a:ext cx="1660" cy="2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400" b="1" dirty="0">
                    <a:solidFill>
                      <a:srgbClr val="000099"/>
                    </a:solidFill>
                    <a:latin typeface="Times New Roman" panose="02020603050405020304" pitchFamily="18" charset="0"/>
                    <a:ea typeface="楷体_GB2312" pitchFamily="49" charset="-122"/>
                  </a:rPr>
                  <a:t>什么时候保护会阴</a:t>
                </a:r>
                <a:endParaRPr lang="zh-CN" altLang="en-US" sz="2400" b="1">
                  <a:solidFill>
                    <a:srgbClr val="000099"/>
                  </a:solidFill>
                  <a:latin typeface="Times New Roman" panose="02020603050405020304" pitchFamily="18" charset="0"/>
                  <a:ea typeface="楷体_GB2312" pitchFamily="49" charset="-122"/>
                </a:endParaRPr>
              </a:p>
            </p:txBody>
          </p:sp>
          <p:pic>
            <p:nvPicPr>
              <p:cNvPr id="139273" name="图片 1334285" descr="12">
                <a:hlinkClick r:id="rId5"/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328" y="3648"/>
                <a:ext cx="136" cy="288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139275" name="矩形 1334288"/>
            <p:cNvSpPr/>
            <p:nvPr/>
          </p:nvSpPr>
          <p:spPr>
            <a:xfrm>
              <a:off x="738" y="4265"/>
              <a:ext cx="3967" cy="12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严格无菌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  <a:p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操作接生</a:t>
              </a:r>
              <a:endPara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2" name="云形标注 1"/>
            <p:cNvSpPr/>
            <p:nvPr/>
          </p:nvSpPr>
          <p:spPr>
            <a:xfrm>
              <a:off x="3243" y="2160"/>
              <a:ext cx="3240" cy="2280"/>
            </a:xfrm>
            <a:prstGeom prst="cloudCallout">
              <a:avLst>
                <a:gd name="adj1" fmla="val 61917"/>
                <a:gd name="adj2" fmla="val 92938"/>
              </a:avLst>
            </a:prstGeom>
            <a:solidFill>
              <a:schemeClr val="tx2">
                <a:lumMod val="20000"/>
                <a:lumOff val="80000"/>
              </a:schemeClr>
            </a:solidFill>
          </p:spPr>
          <p:style>
            <a:lnRef idx="2">
              <a:schemeClr val="accent1">
                <a:lumMod val="75000"/>
              </a:schemeClr>
            </a:lnRef>
            <a:fillRef idx="1">
              <a:schemeClr val="accent1"/>
            </a:fillRef>
            <a:effectRef idx="0">
              <a:srgbClr val="FFFFFF"/>
            </a:effectRef>
            <a:fontRef idx="minor">
              <a:schemeClr val="lt1"/>
            </a:fontRef>
          </p:style>
          <p:txBody>
            <a:bodyPr rtlCol="0" anchor="ctr"/>
            <a:p>
              <a:pPr algn="ctr" fontAlgn="base"/>
              <a:r>
                <a:rPr lang="zh-CN" altLang="en-US" sz="2800" b="1" strike="noStrike" noProof="1">
                  <a:solidFill>
                    <a:srgbClr val="FF0000"/>
                  </a:solidFill>
                </a:rPr>
                <a:t>无保护接生？？</a:t>
              </a:r>
              <a:endParaRPr lang="zh-CN" altLang="en-US" sz="2800" b="1" strike="noStrike" noProof="1">
                <a:solidFill>
                  <a:srgbClr val="FF000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0289" name="Rectangle 2"/>
          <p:cNvSpPr>
            <a:spLocks noGrp="1"/>
          </p:cNvSpPr>
          <p:nvPr>
            <p:ph type="title" idx="4294967295"/>
          </p:nvPr>
        </p:nvSpPr>
        <p:spPr>
          <a:xfrm>
            <a:off x="1690688" y="1190625"/>
            <a:ext cx="3095625" cy="792163"/>
          </a:xfrm>
          <a:ln>
            <a:solidFill>
              <a:srgbClr val="000099"/>
            </a:solidFill>
            <a:miter/>
          </a:ln>
        </p:spPr>
        <p:txBody>
          <a:bodyPr vert="horz" wrap="square" lIns="91440" tIns="45720" rIns="91440" bIns="45720" anchor="ctr" anchorCtr="0"/>
          <a:p>
            <a:r>
              <a: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rPr>
              <a:t>会阴切开缝合术</a:t>
            </a:r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40290" name="Picture 4" descr="C:\Users\IBM\Desktop\图片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415" y="2573655"/>
            <a:ext cx="4130675" cy="3275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2" name="Picture 4" descr="graphic"/>
          <p:cNvPicPr>
            <a:picLocks noChangeAspect="1"/>
          </p:cNvPicPr>
          <p:nvPr/>
        </p:nvPicPr>
        <p:blipFill>
          <a:blip r:embed="rId4"/>
          <a:srcRect l="19119" t="6537" r="9656"/>
          <a:stretch>
            <a:fillRect/>
          </a:stretch>
        </p:blipFill>
        <p:spPr>
          <a:xfrm>
            <a:off x="6142673" y="1190308"/>
            <a:ext cx="3671887" cy="2570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0291" name="Picture 5" descr="会阴 侧 切开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2673" y="3644900"/>
            <a:ext cx="4214812" cy="2593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第二产程的护理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63955" y="1371600"/>
            <a:ext cx="9131459" cy="3884311"/>
            <a:chOff x="1165" y="2160"/>
            <a:chExt cx="11495" cy="5115"/>
          </a:xfrm>
        </p:grpSpPr>
        <p:sp>
          <p:nvSpPr>
            <p:cNvPr id="141313" name="文本框 1"/>
            <p:cNvSpPr txBox="1"/>
            <p:nvPr/>
          </p:nvSpPr>
          <p:spPr>
            <a:xfrm>
              <a:off x="1165" y="2160"/>
              <a:ext cx="3035" cy="687"/>
            </a:xfrm>
            <a:prstGeom prst="rect">
              <a:avLst/>
            </a:prstGeom>
            <a:solidFill>
              <a:srgbClr val="FFF0C2"/>
            </a:soli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latin typeface="Arial" panose="020B0604020202020204" pitchFamily="34" charset="0"/>
                  <a:ea typeface="宋体" panose="02010600030101010101" pitchFamily="2" charset="-122"/>
                </a:rPr>
                <a:t>接生步骤</a:t>
              </a:r>
              <a:endParaRPr lang="zh-CN" altLang="en-US" sz="2800" b="1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1314" name="文本框 2"/>
            <p:cNvSpPr txBox="1"/>
            <p:nvPr/>
          </p:nvSpPr>
          <p:spPr>
            <a:xfrm>
              <a:off x="2233" y="3750"/>
              <a:ext cx="10427" cy="35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保护会阴</a:t>
              </a:r>
              <a:r>
                <a:rPr lang="en-US" altLang="zh-CN" sz="2800" b="1">
                  <a:latin typeface="宋体" panose="02010600030101010101" pitchFamily="2" charset="-122"/>
                </a:rPr>
                <a:t>--</a:t>
              </a:r>
              <a:endParaRPr lang="en-US" altLang="zh-CN" sz="2800" b="1">
                <a:latin typeface="宋体" panose="02010600030101010101" pitchFamily="2" charset="-122"/>
              </a:endParaRPr>
            </a:p>
            <a:p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协助胎头仰伸</a:t>
              </a:r>
              <a:r>
                <a:rPr lang="en-US" altLang="zh-CN" sz="2800" b="1">
                  <a:latin typeface="宋体" panose="02010600030101010101" pitchFamily="2" charset="-122"/>
                </a:rPr>
                <a:t>--</a:t>
              </a:r>
              <a:endParaRPr lang="en-US" altLang="zh-CN" sz="2800" b="1">
                <a:latin typeface="宋体" panose="02010600030101010101" pitchFamily="2" charset="-122"/>
              </a:endParaRPr>
            </a:p>
            <a:p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挤出口鼻内的粘液和羊水</a:t>
              </a:r>
              <a:r>
                <a:rPr lang="en-US" altLang="zh-CN" sz="2800" b="1">
                  <a:latin typeface="宋体" panose="02010600030101010101" pitchFamily="2" charset="-122"/>
                </a:rPr>
                <a:t>--</a:t>
              </a:r>
              <a:endParaRPr lang="en-US" altLang="zh-CN" sz="2800" b="1">
                <a:latin typeface="宋体" panose="02010600030101010101" pitchFamily="2" charset="-122"/>
              </a:endParaRPr>
            </a:p>
            <a:p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协助胎头复位和外旋转</a:t>
              </a:r>
              <a:r>
                <a:rPr lang="en-US" altLang="zh-CN" sz="2800" b="1">
                  <a:latin typeface="宋体" panose="02010600030101010101" pitchFamily="2" charset="-122"/>
                </a:rPr>
                <a:t>--</a:t>
              </a:r>
              <a:endParaRPr lang="en-US" altLang="zh-CN" sz="2800" b="1">
                <a:latin typeface="宋体" panose="02010600030101010101" pitchFamily="2" charset="-122"/>
              </a:endParaRPr>
            </a:p>
            <a:p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娩出胎肩</a:t>
              </a:r>
              <a:r>
                <a:rPr lang="en-US" altLang="zh-CN" sz="2800" b="1">
                  <a:latin typeface="宋体" panose="02010600030101010101" pitchFamily="2" charset="-122"/>
                </a:rPr>
                <a:t>--</a:t>
              </a:r>
              <a:endParaRPr lang="en-US" altLang="zh-CN" sz="2800" b="1">
                <a:latin typeface="宋体" panose="02010600030101010101" pitchFamily="2" charset="-122"/>
              </a:endParaRPr>
            </a:p>
            <a:p>
              <a:r>
                <a:rPr lang="zh-CN" altLang="en-US" sz="2800" b="1">
                  <a:latin typeface="宋体" panose="02010600030101010101" pitchFamily="2" charset="-122"/>
                  <a:ea typeface="宋体" panose="02010600030101010101" pitchFamily="2" charset="-122"/>
                </a:rPr>
                <a:t>娩出胎体和下肢</a:t>
              </a:r>
              <a:endParaRPr lang="zh-CN" altLang="en-US" sz="2800" b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2000" y="1447800"/>
            <a:ext cx="10472420" cy="4798060"/>
            <a:chOff x="1200" y="2280"/>
            <a:chExt cx="12600" cy="4320"/>
          </a:xfrm>
        </p:grpSpPr>
        <p:sp>
          <p:nvSpPr>
            <p:cNvPr id="143361" name="矩形 217091"/>
            <p:cNvSpPr/>
            <p:nvPr/>
          </p:nvSpPr>
          <p:spPr>
            <a:xfrm>
              <a:off x="1200" y="2280"/>
              <a:ext cx="10560" cy="10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ctr" anchorCtr="0"/>
            <a:p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三、</a:t>
              </a:r>
              <a:r>
                <a:rPr lang="zh-CN" altLang="en-US" sz="2800" b="1" dirty="0">
                  <a:solidFill>
                    <a:schemeClr val="tx2"/>
                  </a:solidFill>
                  <a:latin typeface="Garamond" panose="02020404030301010803" pitchFamily="18" charset="0"/>
                  <a:ea typeface="楷体_GB2312" pitchFamily="49" charset="-122"/>
                </a:rPr>
                <a:t>第三产程的临床经过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及护理</a:t>
              </a:r>
              <a:endPara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3362" name="矩形 217094"/>
            <p:cNvSpPr/>
            <p:nvPr/>
          </p:nvSpPr>
          <p:spPr>
            <a:xfrm>
              <a:off x="1440" y="4920"/>
              <a:ext cx="12360" cy="1680"/>
            </a:xfrm>
            <a:prstGeom prst="rect">
              <a:avLst/>
            </a:prstGeom>
            <a:solidFill>
              <a:srgbClr val="FFCC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rgbClr val="3366FF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3366FF"/>
                  </a:solidFill>
                  <a:latin typeface="楷体_GB2312" pitchFamily="49" charset="-122"/>
                  <a:ea typeface="楷体_GB2312" pitchFamily="49" charset="-122"/>
                </a:rPr>
                <a:t>宫缩再现 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胎儿娩出后，产妇稍感轻松，宫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缩暂停几分钟后再现。</a:t>
              </a:r>
              <a:r>
                <a:rPr lang="zh-CN" altLang="en-US" sz="30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sz="3000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3364" name="文本框 217100"/>
            <p:cNvSpPr txBox="1"/>
            <p:nvPr/>
          </p:nvSpPr>
          <p:spPr>
            <a:xfrm>
              <a:off x="1775" y="3670"/>
              <a:ext cx="4228" cy="4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2800" b="1" dirty="0">
                  <a:solidFill>
                    <a:srgbClr val="FF0000"/>
                  </a:solidFill>
                  <a:latin typeface="Arial" panose="020B0604020202020204" pitchFamily="34" charset="0"/>
                  <a:ea typeface="楷体_GB2312" pitchFamily="49" charset="-122"/>
                </a:rPr>
                <a:t>（一）临床经过</a:t>
              </a:r>
              <a:endPara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4385" name="矩形 247812"/>
          <p:cNvSpPr/>
          <p:nvPr/>
        </p:nvSpPr>
        <p:spPr>
          <a:xfrm>
            <a:off x="969645" y="1177290"/>
            <a:ext cx="10057130" cy="4892040"/>
          </a:xfrm>
          <a:prstGeom prst="rect">
            <a:avLst/>
          </a:prstGeom>
          <a:solidFill>
            <a:srgbClr val="FFCCCC"/>
          </a:solidFill>
          <a:ln w="9525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28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胎盘剥离与娩出</a:t>
            </a:r>
            <a:endParaRPr lang="zh-CN" altLang="en-US" sz="2400" b="1" dirty="0">
              <a:solidFill>
                <a:srgbClr val="3366FF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）胎盘剥离征象：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宫体变硬由球形变为狭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长形，宫底升高达脐上；②阴道少量出血；③阴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道口外露的脐带自行下降延长；④接生者用左手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掌尺侧缘轻压产妇耻骨联合上方，将宫体向上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推，而外露的脐带不再回缩。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40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）娩出方式：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胎儿面娩出式；②母体面娩出式。</a:t>
            </a:r>
            <a:r>
              <a:rPr lang="zh-CN" altLang="en-US" sz="24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05840" y="1196975"/>
            <a:ext cx="10208260" cy="5248910"/>
            <a:chOff x="623" y="1885"/>
            <a:chExt cx="13319" cy="8273"/>
          </a:xfrm>
        </p:grpSpPr>
        <p:pic>
          <p:nvPicPr>
            <p:cNvPr id="187399" name="Picture 7" descr="胎盘娩出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90" y="6760"/>
              <a:ext cx="6918" cy="339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5410" name="Rectangle 2"/>
            <p:cNvSpPr/>
            <p:nvPr/>
          </p:nvSpPr>
          <p:spPr>
            <a:xfrm>
              <a:off x="623" y="1885"/>
              <a:ext cx="12420" cy="487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t" anchorCtr="0"/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en-US" altLang="zh-CN" sz="2400" b="1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1. </a:t>
              </a:r>
              <a:r>
                <a:rPr lang="zh-CN" altLang="en-US" sz="2400" b="1" dirty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</a:rPr>
                <a:t>胎盘剥离征象：</a:t>
              </a:r>
              <a:endParaRPr lang="zh-CN" altLang="en-US" sz="2400" b="1" dirty="0">
                <a:solidFill>
                  <a:srgbClr val="000099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en-US" altLang="zh-CN" sz="2400" b="1">
                  <a:latin typeface="楷体_GB2312" pitchFamily="49" charset="-122"/>
                  <a:ea typeface="楷体_GB2312" pitchFamily="49" charset="-122"/>
                </a:rPr>
                <a:t>①</a:t>
              </a: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子宫体变硬呈球形，宫底升高达脐上；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②阴道少量出血；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③阴道口外露的一段脐带自行延长；</a:t>
              </a:r>
              <a:endParaRPr lang="zh-CN" altLang="en-US" sz="24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 eaLnBrk="0" hangingPunct="0">
                <a:lnSpc>
                  <a:spcPct val="120000"/>
                </a:lnSpc>
                <a:spcBef>
                  <a:spcPct val="20000"/>
                </a:spcBef>
              </a:pPr>
              <a:r>
                <a:rPr lang="zh-CN" altLang="en-US" sz="2400" b="1" dirty="0">
                  <a:latin typeface="楷体_GB2312" pitchFamily="49" charset="-122"/>
                  <a:ea typeface="楷体_GB2312" pitchFamily="49" charset="-122"/>
                </a:rPr>
                <a:t>④接生者用手掌尺侧在产妇耻骨联合上方轻压时，宫体上升而外露的脐带不再回缩。</a:t>
              </a:r>
              <a:r>
                <a:rPr lang="zh-CN" altLang="en-US" sz="2400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400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45412" name="Picture 4" descr="19189"/>
            <p:cNvPicPr>
              <a:picLocks noChangeAspect="1"/>
            </p:cNvPicPr>
            <p:nvPr/>
          </p:nvPicPr>
          <p:blipFill>
            <a:blip r:embed="rId4"/>
            <a:srcRect t="22673" r="1750" b="17291"/>
            <a:stretch>
              <a:fillRect/>
            </a:stretch>
          </p:blipFill>
          <p:spPr>
            <a:xfrm>
              <a:off x="8108" y="6875"/>
              <a:ext cx="5835" cy="291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产力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9394" name="矩形 123908"/>
          <p:cNvSpPr/>
          <p:nvPr/>
        </p:nvSpPr>
        <p:spPr>
          <a:xfrm>
            <a:off x="910590" y="1689735"/>
            <a:ext cx="10316210" cy="410146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是指将胎儿及其附属物从子宫内逼出的力量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    主力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子宫收缩力</a:t>
            </a:r>
            <a:r>
              <a:rPr lang="zh-CN" altLang="en-US" sz="3200" i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（贯穿整个产程）</a:t>
            </a:r>
            <a:r>
              <a:rPr lang="zh-CN" altLang="en-US" sz="3200" dirty="0">
                <a:solidFill>
                  <a:srgbClr val="FFFF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       辅力</a:t>
            </a:r>
            <a:r>
              <a:rPr lang="en-US" altLang="zh-CN" sz="3200" b="1">
                <a:latin typeface="Arial" panose="020B0604020202020204" pitchFamily="34" charset="0"/>
                <a:ea typeface="楷体_GB2312" pitchFamily="49" charset="-122"/>
              </a:rPr>
              <a:t>——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腹肌、膈肌、肛提肌的收缩力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i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                  （仅出现在第二、三产程中）</a:t>
            </a:r>
            <a:endParaRPr lang="zh-CN" altLang="en-US" sz="3200" i="1" dirty="0">
              <a:solidFill>
                <a:srgbClr val="3366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69925" lvl="1" indent="-32512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zh-CN" altLang="en-US" sz="3200" b="1" baseline="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迫使宫颈管变短、消失、宫口扩张 </a:t>
            </a:r>
            <a:endParaRPr lang="zh-CN" altLang="en-US" sz="3200" b="1" baseline="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69925" lvl="1" indent="-32512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zh-CN" altLang="en-US" sz="3200" b="1" baseline="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先露部不断下降 </a:t>
            </a:r>
            <a:endParaRPr lang="zh-CN" altLang="en-US" sz="3200" b="1" baseline="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69925" lvl="1" indent="-325120" algn="l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zh-CN" altLang="en-US" sz="3200" b="1" baseline="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胎儿及胎盘娩出</a:t>
            </a:r>
            <a:endParaRPr lang="zh-CN" altLang="en-US" sz="3200" b="1" baseline="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86460" y="1122045"/>
            <a:ext cx="10279380" cy="5133340"/>
            <a:chOff x="960" y="1200"/>
            <a:chExt cx="12600" cy="8040"/>
          </a:xfrm>
        </p:grpSpPr>
        <p:sp>
          <p:nvSpPr>
            <p:cNvPr id="146433" name="矩形 219139"/>
            <p:cNvSpPr/>
            <p:nvPr/>
          </p:nvSpPr>
          <p:spPr>
            <a:xfrm>
              <a:off x="960" y="1200"/>
              <a:ext cx="5400" cy="10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ctr" anchorCtr="0"/>
            <a:p>
              <a:r>
                <a:rPr lang="zh-CN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护理评估</a:t>
              </a:r>
              <a:r>
                <a:rPr lang="zh-CN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endParaRPr lang="en-US" altLang="zh-CN" sz="32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46434" name="矩形 219147"/>
            <p:cNvSpPr/>
            <p:nvPr/>
          </p:nvSpPr>
          <p:spPr>
            <a:xfrm>
              <a:off x="7568" y="2160"/>
              <a:ext cx="5992" cy="7080"/>
            </a:xfrm>
            <a:prstGeom prst="rect">
              <a:avLst/>
            </a:prstGeom>
            <a:solidFill>
              <a:srgbClr val="FFCCCC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2.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身体状况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en-US" altLang="zh-CN" sz="2800" b="1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评估母体宫缩、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阴道流血、胎盘剥离、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胎盘娩出方式、胎盘完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整性、软产道损伤等情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况。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评估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  <a:hlinkClick r:id="" action="ppaction://noaction"/>
                </a:rPr>
                <a:t>新生儿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  <a:hlinkClick r:id="" action="ppaction://noaction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 err="1">
                  <a:latin typeface="楷体_GB2312" pitchFamily="49" charset="-122"/>
                  <a:ea typeface="楷体_GB2312" pitchFamily="49" charset="-122"/>
                  <a:hlinkClick r:id="" action="ppaction://noaction"/>
                </a:rPr>
                <a:t>Apgar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得分、身长、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体重等。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46435" name="矩形 219148"/>
            <p:cNvSpPr/>
            <p:nvPr/>
          </p:nvSpPr>
          <p:spPr>
            <a:xfrm>
              <a:off x="960" y="2520"/>
              <a:ext cx="6360" cy="2280"/>
            </a:xfrm>
            <a:prstGeom prst="rect">
              <a:avLst/>
            </a:prstGeom>
            <a:solidFill>
              <a:srgbClr val="CCFF99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健康史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了解第一、二产程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的临床经过及护理。</a:t>
              </a:r>
              <a:r>
                <a:rPr lang="zh-CN" altLang="en-US" sz="30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endParaRPr lang="zh-CN" altLang="en-US" sz="30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46436" name="矩形 219149"/>
            <p:cNvSpPr/>
            <p:nvPr/>
          </p:nvSpPr>
          <p:spPr>
            <a:xfrm>
              <a:off x="1080" y="5280"/>
              <a:ext cx="6360" cy="3360"/>
            </a:xfrm>
            <a:prstGeom prst="rect">
              <a:avLst/>
            </a:prstGeom>
            <a:solidFill>
              <a:srgbClr val="FFFF99"/>
            </a:solidFill>
            <a:ln w="9525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lIns="92075" tIns="46038" rIns="92075" bIns="46038" anchor="t" anchorCtr="0"/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3.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心理状况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  评估产妇对新生儿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是否接受、有无进入母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marL="342900" indent="-342900" algn="just">
                <a:spcBef>
                  <a:spcPct val="20000"/>
                </a:spcBef>
                <a:buClr>
                  <a:schemeClr val="accent1"/>
                </a:buClr>
                <a:buSzPct val="65000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亲角色。</a:t>
              </a:r>
              <a:r>
                <a:rPr lang="zh-CN" altLang="en-US" sz="3000" dirty="0">
                  <a:latin typeface="Arial" panose="020B0604020202020204" pitchFamily="34" charset="0"/>
                  <a:ea typeface="宋体" panose="02010600030101010101" pitchFamily="2" charset="-122"/>
                </a:rPr>
                <a:t> </a:t>
              </a:r>
              <a:r>
                <a:rPr lang="zh-CN" altLang="en-US" sz="2400" dirty="0">
                  <a:latin typeface="Arial" panose="020B0604020202020204" pitchFamily="34" charset="0"/>
                  <a:ea typeface="楷体_GB2312" pitchFamily="49" charset="-122"/>
                </a:rPr>
                <a:t> </a:t>
              </a:r>
              <a:endParaRPr lang="zh-CN" altLang="en-US" sz="240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7457" name="Rectangle 2"/>
          <p:cNvSpPr>
            <a:spLocks noGrp="1"/>
          </p:cNvSpPr>
          <p:nvPr>
            <p:ph type="title" idx="4294967295"/>
          </p:nvPr>
        </p:nvSpPr>
        <p:spPr>
          <a:xfrm>
            <a:off x="1878965" y="1196975"/>
            <a:ext cx="4392613" cy="503238"/>
          </a:xfrm>
        </p:spPr>
        <p:txBody>
          <a:bodyPr vert="horz" wrap="square" lIns="91440" tIns="45720" rIns="91440" bIns="45720" anchor="ctr" anchorCtr="0"/>
          <a:p>
            <a:r>
              <a:rPr lang="zh-CN" altLang="en-GB" sz="2400" b="1" dirty="0">
                <a:latin typeface="楷体_GB2312" pitchFamily="49" charset="-122"/>
                <a:ea typeface="楷体_GB2312" pitchFamily="49" charset="-122"/>
              </a:rPr>
              <a:t>宫缩及阴道流血量评估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47458" name="Rectangle 3"/>
          <p:cNvSpPr>
            <a:spLocks noGrp="1"/>
          </p:cNvSpPr>
          <p:nvPr/>
        </p:nvSpPr>
        <p:spPr>
          <a:xfrm>
            <a:off x="250825" y="1844675"/>
            <a:ext cx="10532745" cy="460121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 anchorCtr="0"/>
          <a:lstStyle>
            <a:lvl1pPr marL="34290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69925" lvl="1" indent="-3251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22350" lvl="2" indent="-35052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39850" lvl="3" indent="-31559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681480" lvl="4" indent="-339725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GB" sz="2400" b="1" dirty="0">
                <a:latin typeface="楷体_GB2312" pitchFamily="49" charset="-122"/>
                <a:ea typeface="楷体_GB2312" pitchFamily="49" charset="-122"/>
              </a:rPr>
              <a:t>胎儿娩出以后子宫迅速收缩，子宫底降至脐下</a:t>
            </a:r>
            <a:r>
              <a:rPr lang="en-GB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GB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GB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2cm</a:t>
            </a:r>
            <a:r>
              <a:rPr lang="zh-CN" altLang="en-GB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GB" sz="2400" b="1" dirty="0">
                <a:latin typeface="楷体_GB2312" pitchFamily="49" charset="-122"/>
                <a:ea typeface="楷体_GB2312" pitchFamily="49" charset="-122"/>
              </a:rPr>
              <a:t>子宫体变硬，似球形。</a:t>
            </a:r>
            <a:endParaRPr lang="zh-CN" altLang="en-GB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GB" sz="2400" b="1" dirty="0">
                <a:latin typeface="楷体_GB2312" pitchFamily="49" charset="-122"/>
                <a:ea typeface="楷体_GB2312" pitchFamily="49" charset="-122"/>
              </a:rPr>
              <a:t>如子宫不收缩或收缩欠佳，则子宫体软而无力。</a:t>
            </a:r>
            <a:endParaRPr lang="zh-CN" altLang="en-GB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GB" sz="2400" b="1" dirty="0">
                <a:latin typeface="楷体_GB2312" pitchFamily="49" charset="-122"/>
                <a:ea typeface="楷体_GB2312" pitchFamily="49" charset="-122"/>
              </a:rPr>
              <a:t>正常分娩时阴道流血量一般不超过</a:t>
            </a:r>
            <a:r>
              <a:rPr lang="en-GB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300ml</a:t>
            </a:r>
            <a:r>
              <a:rPr lang="zh-CN" altLang="en-GB" sz="2400" b="1" dirty="0">
                <a:latin typeface="楷体_GB2312" pitchFamily="49" charset="-122"/>
                <a:ea typeface="楷体_GB2312" pitchFamily="49" charset="-122"/>
              </a:rPr>
              <a:t>，有凝血块。</a:t>
            </a:r>
            <a:endParaRPr lang="zh-CN" altLang="en-GB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GB" sz="2400" b="1" dirty="0">
                <a:latin typeface="楷体_GB2312" pitchFamily="49" charset="-122"/>
                <a:ea typeface="楷体_GB2312" pitchFamily="49" charset="-122"/>
              </a:rPr>
              <a:t>如果出现阴道流血增多，或持</a:t>
            </a:r>
            <a:endParaRPr lang="zh-CN" altLang="en-GB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GB" sz="2400" b="1" dirty="0">
                <a:latin typeface="楷体_GB2312" pitchFamily="49" charset="-122"/>
                <a:ea typeface="楷体_GB2312" pitchFamily="49" charset="-122"/>
              </a:rPr>
              <a:t>续少量出血，可能由宫缩乏力</a:t>
            </a:r>
            <a:endParaRPr lang="zh-CN" altLang="en-GB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GB" sz="2400" b="1" dirty="0">
                <a:latin typeface="楷体_GB2312" pitchFamily="49" charset="-122"/>
                <a:ea typeface="楷体_GB2312" pitchFamily="49" charset="-122"/>
              </a:rPr>
              <a:t>或软组织损伤所致。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7459" name="Picture 10" descr="20070102113909943"/>
          <p:cNvPicPr>
            <a:picLocks noChangeAspect="1"/>
          </p:cNvPicPr>
          <p:nvPr/>
        </p:nvPicPr>
        <p:blipFill>
          <a:blip r:embed="rId3"/>
          <a:srcRect t="8405"/>
          <a:stretch>
            <a:fillRect/>
          </a:stretch>
        </p:blipFill>
        <p:spPr>
          <a:xfrm>
            <a:off x="6271895" y="3867785"/>
            <a:ext cx="3750945" cy="2384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223287" name="内容占位符 223286"/>
          <p:cNvGraphicFramePr/>
          <p:nvPr>
            <p:ph sz="half" idx="1"/>
          </p:nvPr>
        </p:nvGraphicFramePr>
        <p:xfrm>
          <a:off x="457200" y="1496060"/>
          <a:ext cx="10687685" cy="4077970"/>
        </p:xfrm>
        <a:graphic>
          <a:graphicData uri="http://schemas.openxmlformats.org/drawingml/2006/table">
            <a:tbl>
              <a:tblPr/>
              <a:tblGrid>
                <a:gridCol w="2621280"/>
                <a:gridCol w="2130425"/>
                <a:gridCol w="3399155"/>
                <a:gridCol w="2536825"/>
              </a:tblGrid>
              <a:tr h="697865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体征</a:t>
                      </a:r>
                      <a:r>
                        <a:rPr lang="zh-CN" altLang="en-US" b="1" dirty="0">
                          <a:latin typeface="楷体_GB2312" pitchFamily="49" charset="-122"/>
                        </a:rPr>
                        <a:t> </a:t>
                      </a:r>
                      <a:endParaRPr lang="zh-CN" altLang="en-US" b="1" dirty="0">
                        <a:latin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latin typeface="楷体_GB2312" pitchFamily="49" charset="-122"/>
                        </a:rPr>
                        <a:t>0</a:t>
                      </a:r>
                      <a:endParaRPr lang="en-US" altLang="zh-CN" b="1">
                        <a:latin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latin typeface="楷体_GB2312" pitchFamily="49" charset="-122"/>
                        </a:rPr>
                        <a:t>1</a:t>
                      </a:r>
                      <a:endParaRPr lang="en-US" altLang="zh-CN" b="1">
                        <a:latin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latin typeface="楷体_GB2312" pitchFamily="49" charset="-122"/>
                        </a:rPr>
                        <a:t>2 </a:t>
                      </a:r>
                      <a:endParaRPr lang="en-US" altLang="zh-CN" b="1">
                        <a:latin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FF99"/>
                    </a:solidFill>
                  </a:tcPr>
                </a:tc>
              </a:tr>
              <a:tr h="59690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心率（次</a:t>
                      </a:r>
                      <a:r>
                        <a:rPr lang="en-US" altLang="zh-CN" sz="2400"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/</a:t>
                      </a:r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分</a:t>
                      </a:r>
                      <a:r>
                        <a:rPr lang="en-US" altLang="zh-CN" sz="2400" b="1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)</a:t>
                      </a:r>
                      <a:endParaRPr lang="en-US" altLang="zh-CN" sz="2400" b="1">
                        <a:solidFill>
                          <a:srgbClr val="000099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latin typeface="楷体_GB2312" pitchFamily="49" charset="-122"/>
                        </a:rPr>
                        <a:t>0</a:t>
                      </a:r>
                      <a:endParaRPr lang="en-US" altLang="zh-CN" b="1">
                        <a:latin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latin typeface="楷体_GB2312" pitchFamily="49" charset="-122"/>
                        </a:rPr>
                        <a:t>&lt;100</a:t>
                      </a:r>
                      <a:endParaRPr lang="en-US" altLang="zh-CN" b="1">
                        <a:latin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latin typeface="楷体_GB2312" pitchFamily="49" charset="-122"/>
                        </a:rPr>
                        <a:t>&gt;100</a:t>
                      </a:r>
                      <a:endParaRPr lang="en-US" altLang="zh-CN" b="1">
                        <a:latin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9469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呼吸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en-US" altLang="zh-CN" b="1">
                          <a:latin typeface="楷体_GB2312" pitchFamily="49" charset="-122"/>
                        </a:rPr>
                        <a:t>0</a:t>
                      </a:r>
                      <a:endParaRPr lang="en-US" altLang="zh-CN" b="1">
                        <a:latin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慢、不规则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佳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929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ea typeface="楷体_GB2312" pitchFamily="49" charset="-122"/>
                        </a:rPr>
                        <a:t>喉反射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无反应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有些动作</a:t>
                      </a:r>
                      <a:r>
                        <a:rPr lang="zh-CN" altLang="en-US" dirty="0"/>
                        <a:t> 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哭、</a:t>
                      </a:r>
                      <a:r>
                        <a:rPr lang="zh-CN" altLang="en-US" sz="2400" b="1" dirty="0">
                          <a:ea typeface="楷体_GB2312" pitchFamily="49" charset="-122"/>
                        </a:rPr>
                        <a:t>恶心</a:t>
                      </a:r>
                      <a:r>
                        <a:rPr lang="zh-CN" altLang="en-US" dirty="0"/>
                        <a:t> 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肌张力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松弛</a:t>
                      </a:r>
                      <a:r>
                        <a:rPr lang="zh-CN" altLang="en-US" b="1" dirty="0">
                          <a:latin typeface="楷体_GB2312" pitchFamily="49" charset="-122"/>
                        </a:rPr>
                        <a:t> </a:t>
                      </a:r>
                      <a:endParaRPr lang="zh-CN" altLang="en-US" b="1" dirty="0">
                        <a:latin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四肢略屈曲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四肢活动</a:t>
                      </a:r>
                      <a:r>
                        <a:rPr lang="zh-CN" altLang="en-US" sz="2400" b="1" dirty="0">
                          <a:ea typeface="楷体_GB2312" pitchFamily="49" charset="-122"/>
                        </a:rPr>
                        <a:t>好</a:t>
                      </a:r>
                      <a:r>
                        <a:rPr lang="zh-CN" altLang="en-US" dirty="0"/>
                        <a:t> 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57860">
                <a:tc>
                  <a:txBody>
                    <a:bodyPr/>
                    <a:p>
                      <a:pPr marL="0" lvl="0" indent="0">
                        <a:buNone/>
                      </a:pPr>
                      <a:r>
                        <a:rPr lang="zh-CN" altLang="en-US" sz="2400" b="1" dirty="0">
                          <a:solidFill>
                            <a:srgbClr val="000099"/>
                          </a:solidFill>
                          <a:latin typeface="楷体_GB2312" pitchFamily="49" charset="-122"/>
                          <a:ea typeface="楷体_GB2312" pitchFamily="49" charset="-122"/>
                        </a:rPr>
                        <a:t>皮肤颜色</a:t>
                      </a:r>
                      <a:endParaRPr lang="zh-CN" altLang="en-US" sz="2400" b="1" dirty="0">
                        <a:solidFill>
                          <a:srgbClr val="000099"/>
                        </a:solidFill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99FF"/>
                    </a:solidFill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苍白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latin typeface="楷体_GB2312" pitchFamily="49" charset="-122"/>
                          <a:ea typeface="楷体_GB2312" pitchFamily="49" charset="-122"/>
                        </a:rPr>
                        <a:t>青紫</a:t>
                      </a:r>
                      <a:endParaRPr lang="zh-CN" altLang="en-US" sz="2400" b="1" dirty="0">
                        <a:latin typeface="楷体_GB2312" pitchFamily="49" charset="-122"/>
                        <a:ea typeface="楷体_GB2312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红润</a:t>
                      </a:r>
                      <a:r>
                        <a:rPr lang="zh-CN" altLang="en-US" dirty="0"/>
                        <a:t> </a:t>
                      </a:r>
                      <a:endParaRPr lang="zh-CN" altLang="en-US" dirty="0"/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miter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8518" name="矩形 223276"/>
          <p:cNvSpPr/>
          <p:nvPr/>
        </p:nvSpPr>
        <p:spPr>
          <a:xfrm>
            <a:off x="1143000" y="914400"/>
            <a:ext cx="2745105" cy="4953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noAutofit/>
          </a:bodyPr>
          <a:p>
            <a:r>
              <a:rPr lang="en-US" altLang="zh-CN" sz="2400" b="1" err="1">
                <a:latin typeface="Arial" panose="020B0604020202020204" pitchFamily="34" charset="0"/>
              </a:rPr>
              <a:t>Apgar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评分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8520" name="矩形 223287"/>
          <p:cNvSpPr/>
          <p:nvPr/>
        </p:nvSpPr>
        <p:spPr>
          <a:xfrm>
            <a:off x="3905250" y="631825"/>
            <a:ext cx="2534920" cy="56324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zh-CN" altLang="en-US" sz="2800" b="1" i="1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新生儿评估</a:t>
            </a:r>
            <a:endParaRPr lang="zh-CN" altLang="en-US" sz="2800" b="1" i="1" dirty="0">
              <a:solidFill>
                <a:schemeClr val="hlin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44525" name="Text Box 10"/>
          <p:cNvSpPr txBox="1"/>
          <p:nvPr/>
        </p:nvSpPr>
        <p:spPr>
          <a:xfrm>
            <a:off x="395605" y="5949950"/>
            <a:ext cx="10840720" cy="495300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出生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分钟内进行</a:t>
            </a:r>
            <a:r>
              <a:rPr lang="en-US" altLang="zh-CN" sz="2400" b="1" err="1">
                <a:latin typeface="黑体" panose="02010609060101010101" charset="-122"/>
                <a:ea typeface="黑体" panose="02010609060101010101" charset="-122"/>
              </a:rPr>
              <a:t>Apgar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评分，低于</a:t>
            </a:r>
            <a:r>
              <a:rPr lang="en-US" altLang="zh-CN" sz="2400" b="1">
                <a:latin typeface="黑体" panose="02010609060101010101" charset="-122"/>
                <a:ea typeface="黑体" panose="02010609060101010101" charset="-122"/>
              </a:rPr>
              <a:t>7</a:t>
            </a:r>
            <a:r>
              <a:rPr lang="zh-CN" altLang="en-US" sz="2400" b="1" dirty="0">
                <a:latin typeface="黑体" panose="02010609060101010101" charset="-122"/>
                <a:ea typeface="黑体" panose="02010609060101010101" charset="-122"/>
              </a:rPr>
              <a:t>分的新生儿应进行抢救。</a:t>
            </a:r>
            <a:endParaRPr lang="zh-CN" altLang="en-US" sz="24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4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3445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44525" grpId="0" bldLvl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838200" y="1143000"/>
            <a:ext cx="10445750" cy="4949555"/>
            <a:chOff x="1320" y="1800"/>
            <a:chExt cx="12120" cy="5902"/>
          </a:xfrm>
        </p:grpSpPr>
        <p:sp>
          <p:nvSpPr>
            <p:cNvPr id="150529" name="矩形 249857"/>
            <p:cNvSpPr/>
            <p:nvPr/>
          </p:nvSpPr>
          <p:spPr>
            <a:xfrm>
              <a:off x="1440" y="1800"/>
              <a:ext cx="5640" cy="108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ctr" anchorCtr="0"/>
            <a:p>
              <a:r>
                <a:rPr lang="zh-CN" altLang="en-US" sz="4200" dirty="0">
                  <a:solidFill>
                    <a:schemeClr val="tx2"/>
                  </a:solidFill>
                  <a:latin typeface="Garamond" panose="02020404030301010803" pitchFamily="18" charset="0"/>
                  <a:ea typeface="宋体" panose="02010600030101010101" pitchFamily="2" charset="-122"/>
                </a:rPr>
                <a:t> </a:t>
              </a:r>
              <a:r>
                <a:rPr lang="zh-CN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【</a:t>
              </a:r>
              <a:r>
                <a:rPr lang="zh-CN" altLang="en-US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护理措施</a:t>
              </a:r>
              <a:r>
                <a:rPr lang="zh-CN" altLang="zh-CN" sz="3200" b="1" dirty="0">
                  <a:solidFill>
                    <a:srgbClr val="0000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】</a:t>
              </a:r>
              <a:endParaRPr lang="en-US" altLang="zh-CN" sz="3200" b="1">
                <a:solidFill>
                  <a:srgbClr val="0000FF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50531" name="矩形 249861"/>
            <p:cNvSpPr/>
            <p:nvPr/>
          </p:nvSpPr>
          <p:spPr>
            <a:xfrm>
              <a:off x="1320" y="3628"/>
              <a:ext cx="12120" cy="267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pPr indent="304800"/>
              <a:r>
                <a:rPr lang="en-US" altLang="zh-CN" sz="2800" b="1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正确处理第三产程，预防并发症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  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indent="304800"/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）正确处理新生儿，预防新生儿窒息</a:t>
              </a:r>
              <a:endPara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  <a:p>
              <a:pPr indent="304800"/>
              <a:r>
                <a:rPr lang="en-US" altLang="zh-CN" sz="2800" b="1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）清理呼吸道：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是处理新生儿的首要任务，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用吸痰管或洗耳球轻轻吸出新生儿口、鼻腔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pPr indent="30480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粘液及羊水，保持呼吸道通畅。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50533" name="Rectangle 4"/>
            <p:cNvSpPr/>
            <p:nvPr/>
          </p:nvSpPr>
          <p:spPr>
            <a:xfrm>
              <a:off x="2040" y="7080"/>
              <a:ext cx="7200" cy="62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>
                <a:spcBef>
                  <a:spcPct val="50000"/>
                </a:spcBef>
                <a:buClr>
                  <a:schemeClr val="folHlink"/>
                </a:buClr>
                <a:buSzPct val="60000"/>
                <a:buFont typeface="Wingdings" panose="05000000000000000000" pitchFamily="2" charset="2"/>
              </a:pP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轻抚背部或轻弹足底使其啼哭</a:t>
              </a:r>
              <a:r>
                <a:rPr lang="zh-CN" altLang="en-US" sz="24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endPara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62000" y="1428750"/>
            <a:ext cx="10405110" cy="4644239"/>
            <a:chOff x="1200" y="2250"/>
            <a:chExt cx="11400" cy="4948"/>
          </a:xfrm>
        </p:grpSpPr>
        <p:sp>
          <p:nvSpPr>
            <p:cNvPr id="151553" name="矩形 252938"/>
            <p:cNvSpPr/>
            <p:nvPr/>
          </p:nvSpPr>
          <p:spPr>
            <a:xfrm>
              <a:off x="1320" y="6051"/>
              <a:ext cx="11280" cy="114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 anchorCtr="0">
              <a:spAutoFit/>
            </a:bodyPr>
            <a:p>
              <a:r>
                <a:rPr lang="en-US" altLang="zh-CN" sz="3200" b="1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3200" b="1" dirty="0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）处理脐带：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结扎脐带的方法有气门芯、棉线结扎法、脐带夹、血管钳等。</a:t>
              </a:r>
              <a:endParaRPr lang="zh-CN" altLang="en-US" sz="3200" b="1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51556" name="矩形 252939"/>
            <p:cNvSpPr/>
            <p:nvPr/>
          </p:nvSpPr>
          <p:spPr>
            <a:xfrm>
              <a:off x="1200" y="2250"/>
              <a:ext cx="11280" cy="219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3200" b="1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3200" b="1" dirty="0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）新生儿</a:t>
              </a:r>
              <a:r>
                <a:rPr lang="en-US" altLang="zh-CN" sz="3200" b="1" err="1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Apgar</a:t>
              </a:r>
              <a:r>
                <a:rPr lang="zh-CN" altLang="en-US" sz="3200" b="1" dirty="0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评分：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满分为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10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分，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8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10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分为正常；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4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7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分为轻度窒息，经清理呼吸道即可恢复；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0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分为重度窒息，需紧急抢救，抢救过程中新生儿出生</a:t>
              </a:r>
              <a:r>
                <a:rPr lang="en-US" altLang="zh-CN" sz="3200" b="1">
                  <a:latin typeface="楷体_GB2312" pitchFamily="49" charset="-122"/>
                  <a:ea typeface="楷体_GB2312" pitchFamily="49" charset="-122"/>
                </a:rPr>
                <a:t>5min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时再次评分，可了解新生儿的预后。 </a:t>
              </a:r>
              <a:endParaRPr lang="zh-CN" altLang="en-US" sz="3200" b="1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14880" y="1138555"/>
            <a:ext cx="8154670" cy="4936490"/>
            <a:chOff x="120" y="360"/>
            <a:chExt cx="13454" cy="10440"/>
          </a:xfrm>
        </p:grpSpPr>
        <p:pic>
          <p:nvPicPr>
            <p:cNvPr id="152577" name="图片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20" y="360"/>
              <a:ext cx="7430" cy="543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52578" name="图片 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920" y="5770"/>
              <a:ext cx="8655" cy="503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3601" name="矩形 250890"/>
          <p:cNvSpPr/>
          <p:nvPr/>
        </p:nvSpPr>
        <p:spPr>
          <a:xfrm>
            <a:off x="914400" y="1143000"/>
            <a:ext cx="10617200" cy="530288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en-US" altLang="zh-CN" sz="3200" b="1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）早接触、早吸吮</a:t>
            </a:r>
            <a:endParaRPr lang="zh-CN" altLang="en-US" sz="3200" b="1">
              <a:solidFill>
                <a:srgbClr val="FF33CC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3200" b="1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）检查与记录：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擦干新生儿身上的羊水和血迹，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检查新生儿体表有无畸形，在新生儿左手腕系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上标有母亲姓名、新生儿性别、体重、出生时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间的腕带。在新生儿记录单上摁上新生儿足印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和母亲拇指印，并给新生儿穿好衣服包裹于襁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褓之中，其外系上标有母亲姓名、床号、住院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号、新生儿性别、体重、出生时间的小标牌。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然后用抗生素眼药水滴眼以防结膜炎，并注意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新生儿保暖。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31545" y="1352550"/>
            <a:ext cx="10261600" cy="4916805"/>
            <a:chOff x="960" y="1213"/>
            <a:chExt cx="13080" cy="7917"/>
          </a:xfrm>
        </p:grpSpPr>
        <p:sp>
          <p:nvSpPr>
            <p:cNvPr id="154626" name="矩形 256005"/>
            <p:cNvSpPr/>
            <p:nvPr/>
          </p:nvSpPr>
          <p:spPr>
            <a:xfrm>
              <a:off x="1080" y="1213"/>
              <a:ext cx="3950" cy="94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3200" b="1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2</a:t>
              </a:r>
              <a:r>
                <a:rPr lang="zh-CN" altLang="en-US" sz="3200" b="1" dirty="0">
                  <a:solidFill>
                    <a:schemeClr val="tx2"/>
                  </a:solidFill>
                  <a:latin typeface="楷体_GB2312" pitchFamily="49" charset="-122"/>
                  <a:ea typeface="楷体_GB2312" pitchFamily="49" charset="-122"/>
                </a:rPr>
                <a:t>）产妇护理</a:t>
              </a:r>
              <a:endPara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54628" name="矩形 256007"/>
            <p:cNvSpPr/>
            <p:nvPr/>
          </p:nvSpPr>
          <p:spPr>
            <a:xfrm>
              <a:off x="960" y="2160"/>
              <a:ext cx="13080" cy="252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3200" b="1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3200" b="1" dirty="0">
                  <a:solidFill>
                    <a:srgbClr val="FF33CC"/>
                  </a:solidFill>
                  <a:latin typeface="楷体_GB2312" pitchFamily="49" charset="-122"/>
                  <a:ea typeface="楷体_GB2312" pitchFamily="49" charset="-122"/>
                </a:rPr>
                <a:t>）助娩胎盘：</a:t>
              </a:r>
              <a:r>
                <a:rPr lang="zh-CN" altLang="en-US" sz="3200" b="1" dirty="0">
                  <a:latin typeface="楷体_GB2312" pitchFamily="49" charset="-122"/>
                  <a:ea typeface="楷体_GB2312" pitchFamily="49" charset="-122"/>
                </a:rPr>
                <a:t>接生者熟练掌握胎盘剥离征象，切忌在胎盘完全剥离前牵拉脐带或按揉子宫；当确认胎盘已完全剥离时，立即协助胎盘娩出。</a:t>
              </a:r>
              <a:endParaRPr lang="zh-CN" altLang="en-US" sz="32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154629" name="图片 25600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640" y="4440"/>
              <a:ext cx="9240" cy="469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第三产程的护理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6674" name="矩形 222227"/>
          <p:cNvSpPr/>
          <p:nvPr/>
        </p:nvSpPr>
        <p:spPr>
          <a:xfrm>
            <a:off x="1741170" y="1074420"/>
            <a:ext cx="10743565" cy="537146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noAutofit/>
          </a:bodyPr>
          <a:p>
            <a:pPr indent="304800"/>
            <a:r>
              <a:rPr lang="en-US" altLang="zh-CN" sz="2800" b="1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）检查软产道：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胎盘娩出后，应仔细检查会阴、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小阴唇内侧、尿道口周围、阴道及宫颈有无裂伤，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若有裂伤应立即缝合。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en-US" altLang="zh-CN" sz="2800" b="1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）预防产后出血：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当胎儿双肩娩出后立即给产妇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肌内注射缩宫素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10U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，可加强宫缩促进胎盘剥离，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减少子宫出血。产后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2h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产妇留在产房内观察，注意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血压、子宫收缩情况、宫底高度、阴道流血量及膀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胱充盈程度，发现异常及时处理。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4）评估出血量  </a:t>
            </a:r>
            <a:endParaRPr lang="zh-CN" altLang="en-US" sz="2800" b="1" dirty="0">
              <a:solidFill>
                <a:srgbClr val="FF33CC"/>
              </a:solidFill>
              <a:latin typeface="楷体_GB2312" pitchFamily="49" charset="-122"/>
              <a:ea typeface="楷体_GB2312" pitchFamily="49" charset="-122"/>
            </a:endParaRPr>
          </a:p>
          <a:p>
            <a:pPr indent="304800"/>
            <a:r>
              <a:rPr lang="zh-CN" altLang="en-US" sz="2800" b="1" dirty="0">
                <a:solidFill>
                  <a:srgbClr val="FF33CC"/>
                </a:solidFill>
                <a:latin typeface="楷体_GB2312" pitchFamily="49" charset="-122"/>
                <a:ea typeface="楷体_GB2312" pitchFamily="49" charset="-122"/>
              </a:rPr>
              <a:t>6）产后2小时护理</a:t>
            </a:r>
            <a:endParaRPr lang="zh-CN" altLang="en-US" sz="2800" b="1" dirty="0">
              <a:solidFill>
                <a:srgbClr val="FF33CC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187642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44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4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分娩期焦虑与疼痛妇女的护理</a:t>
            </a:r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6668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产力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0419" name="矩形 125959"/>
          <p:cNvSpPr/>
          <p:nvPr/>
        </p:nvSpPr>
        <p:spPr>
          <a:xfrm>
            <a:off x="1012190" y="1261110"/>
            <a:ext cx="4267200" cy="6858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en-US" altLang="zh-CN" sz="2800" b="1">
                <a:solidFill>
                  <a:schemeClr val="tx2"/>
                </a:solidFill>
                <a:latin typeface="Garamond" panose="02020404030301010803" pitchFamily="18" charset="0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子宫收缩力</a:t>
            </a:r>
            <a:endParaRPr lang="en-US" altLang="zh-CN" sz="2800" b="1">
              <a:solidFill>
                <a:schemeClr val="tx2"/>
              </a:solidFill>
              <a:latin typeface="Garamond" panose="02020404030301010803" pitchFamily="18" charset="0"/>
            </a:endParaRPr>
          </a:p>
        </p:txBody>
      </p:sp>
      <p:sp>
        <p:nvSpPr>
          <p:cNvPr id="60424" name="矩形 126016"/>
          <p:cNvSpPr/>
          <p:nvPr/>
        </p:nvSpPr>
        <p:spPr>
          <a:xfrm>
            <a:off x="2000250" y="2757488"/>
            <a:ext cx="112395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特点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0421" name="文本占位符 125955"/>
          <p:cNvSpPr>
            <a:spLocks noGrp="1"/>
          </p:cNvSpPr>
          <p:nvPr>
            <p:ph type="body" sz="half" idx="1"/>
          </p:nvPr>
        </p:nvSpPr>
        <p:spPr>
          <a:xfrm>
            <a:off x="3124200" y="2209800"/>
            <a:ext cx="2667000" cy="1676400"/>
          </a:xfrm>
          <a:solidFill>
            <a:schemeClr val="bg1"/>
          </a:solidFill>
          <a:ln>
            <a:solidFill>
              <a:schemeClr val="bg1"/>
            </a:solidFill>
            <a:miter/>
          </a:ln>
        </p:spPr>
        <p:txBody>
          <a:bodyPr vert="horz" wrap="square" lIns="91440" tIns="45720" rIns="91440" bIns="45720" anchor="t" anchorCtr="0"/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节律性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对称性和极性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defTabSz="914400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缩复作用</a:t>
            </a:r>
            <a:endParaRPr lang="zh-CN" altLang="en-US" sz="2800" dirty="0">
              <a:solidFill>
                <a:srgbClr val="FFFFFF"/>
              </a:solidFill>
              <a:ea typeface="楷体_GB2312" pitchFamily="49" charset="-122"/>
            </a:endParaRPr>
          </a:p>
        </p:txBody>
      </p:sp>
      <p:sp>
        <p:nvSpPr>
          <p:cNvPr id="60425" name="左大括号 126018"/>
          <p:cNvSpPr/>
          <p:nvPr/>
        </p:nvSpPr>
        <p:spPr>
          <a:xfrm>
            <a:off x="3048000" y="2514600"/>
            <a:ext cx="76200" cy="1066800"/>
          </a:xfrm>
          <a:prstGeom prst="leftBrace">
            <a:avLst>
              <a:gd name="adj1" fmla="val 116083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p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0417" name="内容占位符 126010" descr="宫缩节律性">
            <a:hlinkClick r:id="rId3" action="ppaction://hlinkfile"/>
          </p:cNvPr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5190" y="1460500"/>
            <a:ext cx="2416175" cy="181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18" name="内容占位符 126013" descr="宫缩对称性">
            <a:hlinkClick r:id="rId5" action="ppaction://hlinkfile"/>
          </p:cNvPr>
          <p:cNvPicPr>
            <a:picLocks noGrp="1"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67765" y="4373245"/>
            <a:ext cx="2416175" cy="1809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125993" descr="宫缩三性1"/>
          <p:cNvPicPr>
            <a:picLocks noChangeAspect="1"/>
          </p:cNvPicPr>
          <p:nvPr/>
        </p:nvPicPr>
        <p:blipFill>
          <a:blip r:embed="rId7">
            <a:biLevel thresh="50000"/>
            <a:grayscl/>
          </a:blip>
          <a:srcRect l="2605" t="11084" r="2605" b="27708"/>
          <a:stretch>
            <a:fillRect/>
          </a:stretch>
        </p:blipFill>
        <p:spPr>
          <a:xfrm>
            <a:off x="4908550" y="4011295"/>
            <a:ext cx="5791200" cy="205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分娩期焦虑妇女的护理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7275" y="1480185"/>
            <a:ext cx="8856345" cy="4564380"/>
          </a:xfrm>
          <a:prstGeom prst="rect">
            <a:avLst/>
          </a:prstGeom>
        </p:spPr>
        <p:txBody>
          <a:bodyPr>
            <a:no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焦虑是在对模糊的、非特异性威胁做出的反应时所经受的不适感和忧虑感，是应激反应反应中最常出现的情绪反应。分娩对于产妇是一次强烈的生理心理应激过程。由于分娩过程存在诸多不测和不适，很多产妇临产后情绪紧张，常常处于心理焦虑状态，而焦虑又影响分娩进程，甚至导致宫缩乏力、产程延长及胎儿窘迫等，因此减轻焦虑成为产科护理工作的重要环节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分娩期焦虑妇女的护理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307465" y="1215390"/>
            <a:ext cx="9688830" cy="4977765"/>
          </a:xfrm>
          <a:prstGeom prst="rect">
            <a:avLst/>
          </a:prstGeom>
        </p:spPr>
        <p:txBody>
          <a:bodyPr wrap="square">
            <a:noAutofit/>
          </a:bodyPr>
          <a:p>
            <a:pPr marL="0" indent="2679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【护理措施】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 1.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加强产前教育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营造安静而舒适的分娩环境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包括房间家庭化设施、颜色、光线、声音、湿温度等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加强心理支持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一个眼神、一次握手、一次拍背、一句话鼓励或赞扬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指导家属给予支持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分娩期疼痛妇女的护理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34135" y="1799590"/>
            <a:ext cx="9245600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疼痛是个体在应对有害刺激过程中所经受的不舒适体验。分娩期疼痛是每一位产妇都要经历的最主要身体不适，大约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50%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的产妇认为是难以忍受的剧烈疼痛，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35%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的产妇认为是可以忍受的中等程度疼痛，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15%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的产妇认为是轻微的疼痛感觉。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分娩期疼痛妇女的护理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8845" y="1126490"/>
            <a:ext cx="10245090" cy="600075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79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一般护理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  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营造温馨、安全、舒适的家庭化产房，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</a:rPr>
              <a:t>非药物性分娩镇痛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）呼吸技术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）集中和想象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）音乐疗法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）导乐陪伴分娩（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5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）水中分娩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6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）经皮神经电刺激疗法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此外，也可采用芳香疗法、催眠术、穴位按摩、热敷等方法减轻疼痛。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 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分娩期疼痛妇女的护理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87425" y="1198245"/>
            <a:ext cx="10217785" cy="5262245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79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药物性分娩镇痛 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en-US" altLang="zh-CN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797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）药物性分娩镇痛原则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:①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对产妇及胎儿不良作用少；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药物起效快，作用可靠，给药方法简便；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对产程无影响或加速产程；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产妇清醒，可参与分娩过程。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）常用的方法：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椎管内阻滞，包括硬膜外组织和腰麻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-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硬膜外联合阻滞，是目前最有效且对母婴影响较小的分娩镇痛方式，。</a:t>
            </a:r>
            <a:r>
              <a:rPr lang="en-US" altLang="zh-CN" sz="280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</a:rPr>
              <a:t>全身性药物镇痛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分娩期疼痛妇女的护理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68400" y="1800225"/>
            <a:ext cx="9939020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0" indent="266700" algn="l" defTabSz="2667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）注意事项：注意观察药物的不良反应，如恶心、呕吐、呼吸抑制等；严密观察是否有硬膜外麻醉的并发症，如硬膜外感染、硬膜外血肿、神经根损伤、下肢感觉异常等，一旦发现异常情况，应立即终止镇痛，对症治疗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DIAGRAM_VIRTUALLY_FRAME" val="{&quot;height&quot;:393.75000000000006,&quot;left&quot;:422.37503937007875,&quot;top&quot;:99.87503937007874,&quot;width&quot;:249.5}"/>
</p:tagLst>
</file>

<file path=ppt/tags/tag24.xml><?xml version="1.0" encoding="utf-8"?>
<p:tagLst xmlns:p="http://schemas.openxmlformats.org/presentationml/2006/main">
  <p:tag name="KSO_WM_DIAGRAM_VIRTUALLY_FRAME" val="{&quot;height&quot;:393.75000000000006,&quot;left&quot;:422.37503937007875,&quot;top&quot;:99.87503937007874,&quot;width&quot;:249.5}"/>
</p:tagLst>
</file>

<file path=ppt/tags/tag25.xml><?xml version="1.0" encoding="utf-8"?>
<p:tagLst xmlns:p="http://schemas.openxmlformats.org/presentationml/2006/main">
  <p:tag name="KSO_WM_DIAGRAM_VIRTUALLY_FRAME" val="{&quot;height&quot;:393.75000000000006,&quot;left&quot;:422.37503937007875,&quot;top&quot;:99.87503937007874,&quot;width&quot;:249.5}"/>
</p:tagLst>
</file>

<file path=ppt/tags/tag26.xml><?xml version="1.0" encoding="utf-8"?>
<p:tagLst xmlns:p="http://schemas.openxmlformats.org/presentationml/2006/main">
  <p:tag name="KSO_WM_DIAGRAM_VIRTUALLY_FRAME" val="{&quot;height&quot;:393.75000000000006,&quot;left&quot;:422.37503937007875,&quot;top&quot;:99.87503937007874,&quot;width&quot;:249.5}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PLACING_PICTURE_USER_VIEWPORT" val="{&quot;height&quot;:3120,&quot;width&quot;:9240}"/>
</p:tagLst>
</file>

<file path=ppt/tags/tag36.xml><?xml version="1.0" encoding="utf-8"?>
<p:tagLst xmlns:p="http://schemas.openxmlformats.org/presentationml/2006/main">
  <p:tag name="KSO_WM_UNIT_PLACING_PICTURE_USER_VIEWPORT" val="{&quot;height&quot;:2727.5007874015746,&quot;width&quot;:3637.5007874015746}"/>
</p:tagLst>
</file>

<file path=ppt/tags/tag37.xml><?xml version="1.0" encoding="utf-8"?>
<p:tagLst xmlns:p="http://schemas.openxmlformats.org/presentationml/2006/main">
  <p:tag name="KSO_WM_UNIT_PLACING_PICTURE_USER_VIEWPORT" val="{&quot;height&quot;:3007.5007874015746,&quot;width&quot;:4297.500787401575}"/>
</p:tagLst>
</file>

<file path=ppt/tags/tag38.xml><?xml version="1.0" encoding="utf-8"?>
<p:tagLst xmlns:p="http://schemas.openxmlformats.org/presentationml/2006/main">
  <p:tag name="KSO_WM_UNIT_PLACING_PICTURE_USER_VIEWPORT" val="{&quot;height&quot;:2770,&quot;width&quot;:3692.5007874015746}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8865</Words>
  <Application>WPS 演示</Application>
  <PresentationFormat>自定义</PresentationFormat>
  <Paragraphs>951</Paragraphs>
  <Slides>96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4</vt:i4>
      </vt:variant>
      <vt:variant>
        <vt:lpstr>幻灯片标题</vt:lpstr>
      </vt:variant>
      <vt:variant>
        <vt:i4>96</vt:i4>
      </vt:variant>
    </vt:vector>
  </HeadingPairs>
  <TitlesOfParts>
    <vt:vector size="119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楷体_GB2312</vt:lpstr>
      <vt:lpstr>新宋体</vt:lpstr>
      <vt:lpstr>Garamond</vt:lpstr>
      <vt:lpstr>Times New Roman</vt:lpstr>
      <vt:lpstr>Arial Unicode MS</vt:lpstr>
      <vt:lpstr>华文彩云</vt:lpstr>
      <vt:lpstr>Wingdings 2</vt:lpstr>
      <vt:lpstr>Tahoma</vt:lpstr>
      <vt:lpstr>Office 主题</vt:lpstr>
      <vt:lpstr>Office 主题​​</vt:lpstr>
      <vt:lpstr>Word.Picture.8</vt:lpstr>
      <vt:lpstr>Paint.Picture</vt:lpstr>
      <vt:lpstr>Paint.Picture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接产者准备 </vt:lpstr>
      <vt:lpstr>PowerPoint 演示文稿</vt:lpstr>
      <vt:lpstr>会阴切开缝合术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宫缩及阴道流血量评估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汉堡包</cp:lastModifiedBy>
  <cp:revision>261</cp:revision>
  <dcterms:created xsi:type="dcterms:W3CDTF">2019-11-11T13:37:00Z</dcterms:created>
  <dcterms:modified xsi:type="dcterms:W3CDTF">2025-08-11T07:11:13Z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F47900CFCF14428F81F766D8B14004F0</vt:lpwstr>
  </property>
</Properties>
</file>