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6"/>
  </p:notesMasterIdLst>
  <p:handoutMasterIdLst>
    <p:handoutMasterId r:id="rId120"/>
  </p:handoutMasterIdLst>
  <p:sldIdLst>
    <p:sldId id="256" r:id="rId4"/>
    <p:sldId id="279" r:id="rId5"/>
    <p:sldId id="1058" r:id="rId7"/>
    <p:sldId id="759" r:id="rId8"/>
    <p:sldId id="760" r:id="rId9"/>
    <p:sldId id="781" r:id="rId10"/>
    <p:sldId id="937" r:id="rId11"/>
    <p:sldId id="938" r:id="rId12"/>
    <p:sldId id="939" r:id="rId13"/>
    <p:sldId id="940" r:id="rId14"/>
    <p:sldId id="941" r:id="rId15"/>
    <p:sldId id="920" r:id="rId16"/>
    <p:sldId id="949" r:id="rId17"/>
    <p:sldId id="950" r:id="rId18"/>
    <p:sldId id="951" r:id="rId19"/>
    <p:sldId id="952" r:id="rId20"/>
    <p:sldId id="953" r:id="rId21"/>
    <p:sldId id="957" r:id="rId22"/>
    <p:sldId id="958" r:id="rId23"/>
    <p:sldId id="959" r:id="rId24"/>
    <p:sldId id="954" r:id="rId25"/>
    <p:sldId id="955" r:id="rId26"/>
    <p:sldId id="956" r:id="rId27"/>
    <p:sldId id="921" r:id="rId28"/>
    <p:sldId id="960" r:id="rId29"/>
    <p:sldId id="961" r:id="rId30"/>
    <p:sldId id="962" r:id="rId31"/>
    <p:sldId id="964" r:id="rId32"/>
    <p:sldId id="965" r:id="rId33"/>
    <p:sldId id="966" r:id="rId34"/>
    <p:sldId id="968" r:id="rId35"/>
    <p:sldId id="969" r:id="rId36"/>
    <p:sldId id="970" r:id="rId37"/>
    <p:sldId id="971" r:id="rId38"/>
    <p:sldId id="922" r:id="rId39"/>
    <p:sldId id="923" r:id="rId40"/>
    <p:sldId id="980" r:id="rId41"/>
    <p:sldId id="972" r:id="rId42"/>
    <p:sldId id="973" r:id="rId43"/>
    <p:sldId id="974" r:id="rId44"/>
    <p:sldId id="975" r:id="rId45"/>
    <p:sldId id="976" r:id="rId46"/>
    <p:sldId id="977" r:id="rId47"/>
    <p:sldId id="978" r:id="rId48"/>
    <p:sldId id="981" r:id="rId49"/>
    <p:sldId id="982" r:id="rId50"/>
    <p:sldId id="924" r:id="rId51"/>
    <p:sldId id="983" r:id="rId52"/>
    <p:sldId id="925" r:id="rId53"/>
    <p:sldId id="926" r:id="rId54"/>
    <p:sldId id="984" r:id="rId55"/>
    <p:sldId id="985" r:id="rId56"/>
    <p:sldId id="986" r:id="rId57"/>
    <p:sldId id="987" r:id="rId58"/>
    <p:sldId id="988" r:id="rId59"/>
    <p:sldId id="927" r:id="rId60"/>
    <p:sldId id="928" r:id="rId61"/>
    <p:sldId id="989" r:id="rId62"/>
    <p:sldId id="991" r:id="rId63"/>
    <p:sldId id="992" r:id="rId64"/>
    <p:sldId id="993" r:id="rId65"/>
    <p:sldId id="994" r:id="rId66"/>
    <p:sldId id="995" r:id="rId67"/>
    <p:sldId id="996" r:id="rId68"/>
    <p:sldId id="990" r:id="rId69"/>
    <p:sldId id="999" r:id="rId70"/>
    <p:sldId id="1000" r:id="rId71"/>
    <p:sldId id="1001" r:id="rId72"/>
    <p:sldId id="1002" r:id="rId73"/>
    <p:sldId id="1003" r:id="rId74"/>
    <p:sldId id="929" r:id="rId75"/>
    <p:sldId id="1009" r:id="rId76"/>
    <p:sldId id="1008" r:id="rId77"/>
    <p:sldId id="930" r:id="rId78"/>
    <p:sldId id="1010" r:id="rId79"/>
    <p:sldId id="1011" r:id="rId80"/>
    <p:sldId id="1012" r:id="rId81"/>
    <p:sldId id="1013" r:id="rId82"/>
    <p:sldId id="1014" r:id="rId83"/>
    <p:sldId id="1015" r:id="rId84"/>
    <p:sldId id="1016" r:id="rId85"/>
    <p:sldId id="1017" r:id="rId86"/>
    <p:sldId id="1018" r:id="rId87"/>
    <p:sldId id="1019" r:id="rId88"/>
    <p:sldId id="1020" r:id="rId89"/>
    <p:sldId id="1021" r:id="rId90"/>
    <p:sldId id="1022" r:id="rId91"/>
    <p:sldId id="1023" r:id="rId92"/>
    <p:sldId id="1024" r:id="rId93"/>
    <p:sldId id="1025" r:id="rId94"/>
    <p:sldId id="1026" r:id="rId95"/>
    <p:sldId id="1027" r:id="rId96"/>
    <p:sldId id="1028" r:id="rId97"/>
    <p:sldId id="1029" r:id="rId98"/>
    <p:sldId id="1030" r:id="rId99"/>
    <p:sldId id="1031" r:id="rId100"/>
    <p:sldId id="931" r:id="rId101"/>
    <p:sldId id="1039" r:id="rId102"/>
    <p:sldId id="932" r:id="rId103"/>
    <p:sldId id="1040" r:id="rId104"/>
    <p:sldId id="933" r:id="rId105"/>
    <p:sldId id="1041" r:id="rId106"/>
    <p:sldId id="1042" r:id="rId107"/>
    <p:sldId id="1043" r:id="rId108"/>
    <p:sldId id="1044" r:id="rId109"/>
    <p:sldId id="1045" r:id="rId110"/>
    <p:sldId id="1046" r:id="rId111"/>
    <p:sldId id="1047" r:id="rId112"/>
    <p:sldId id="1048" r:id="rId113"/>
    <p:sldId id="934" r:id="rId114"/>
    <p:sldId id="1056" r:id="rId115"/>
    <p:sldId id="935" r:id="rId116"/>
    <p:sldId id="936" r:id="rId117"/>
    <p:sldId id="1057" r:id="rId118"/>
    <p:sldId id="270" r:id="rId119"/>
  </p:sldIdLst>
  <p:sldSz cx="12192000" cy="6858000"/>
  <p:notesSz cx="7103745" cy="10234295"/>
  <p:embeddedFontLst>
    <p:embeddedFont>
      <p:font typeface="黑体" panose="02010609060101010101" charset="-122"/>
      <p:regular r:id="rId125"/>
    </p:embeddedFont>
    <p:embeddedFont>
      <p:font typeface="微软雅黑" panose="020B0503020204020204" charset="-122"/>
      <p:regular r:id="rId126"/>
    </p:embeddedFont>
    <p:embeddedFont>
      <p:font typeface="华文细黑" panose="02010600040101010101" charset="-122"/>
      <p:regular r:id="rId127"/>
    </p:embeddedFont>
    <p:embeddedFont>
      <p:font typeface="隶书" panose="02010509060101010101" pitchFamily="49" charset="-122"/>
      <p:regular r:id="rId128"/>
    </p:embeddedFont>
    <p:embeddedFont>
      <p:font typeface="华文彩云" panose="02010800040101010101" pitchFamily="2" charset="-122"/>
      <p:regular r:id="rId129"/>
    </p:embeddedFont>
    <p:embeddedFont>
      <p:font typeface="Tahoma" panose="020B0604030504040204" pitchFamily="34" charset="0"/>
      <p:regular r:id="rId130"/>
      <p:bold r:id="rId13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DAE3F3"/>
    <a:srgbClr val="F3B96D"/>
    <a:srgbClr val="8EC0B9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552" y="-942"/>
      </p:cViewPr>
      <p:guideLst>
        <p:guide orient="horz" pos="219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slide" Target="slides/slide95.xml"/><Relationship Id="rId98" Type="http://schemas.openxmlformats.org/officeDocument/2006/relationships/slide" Target="slides/slide94.xml"/><Relationship Id="rId97" Type="http://schemas.openxmlformats.org/officeDocument/2006/relationships/slide" Target="slides/slide93.xml"/><Relationship Id="rId96" Type="http://schemas.openxmlformats.org/officeDocument/2006/relationships/slide" Target="slides/slide92.xml"/><Relationship Id="rId95" Type="http://schemas.openxmlformats.org/officeDocument/2006/relationships/slide" Target="slides/slide91.xml"/><Relationship Id="rId94" Type="http://schemas.openxmlformats.org/officeDocument/2006/relationships/slide" Target="slides/slide90.xml"/><Relationship Id="rId93" Type="http://schemas.openxmlformats.org/officeDocument/2006/relationships/slide" Target="slides/slide89.xml"/><Relationship Id="rId92" Type="http://schemas.openxmlformats.org/officeDocument/2006/relationships/slide" Target="slides/slide88.xml"/><Relationship Id="rId91" Type="http://schemas.openxmlformats.org/officeDocument/2006/relationships/slide" Target="slides/slide87.xml"/><Relationship Id="rId90" Type="http://schemas.openxmlformats.org/officeDocument/2006/relationships/slide" Target="slides/slide86.xml"/><Relationship Id="rId9" Type="http://schemas.openxmlformats.org/officeDocument/2006/relationships/slide" Target="slides/slide5.xml"/><Relationship Id="rId89" Type="http://schemas.openxmlformats.org/officeDocument/2006/relationships/slide" Target="slides/slide85.xml"/><Relationship Id="rId88" Type="http://schemas.openxmlformats.org/officeDocument/2006/relationships/slide" Target="slides/slide84.xml"/><Relationship Id="rId87" Type="http://schemas.openxmlformats.org/officeDocument/2006/relationships/slide" Target="slides/slide83.xml"/><Relationship Id="rId86" Type="http://schemas.openxmlformats.org/officeDocument/2006/relationships/slide" Target="slides/slide82.xml"/><Relationship Id="rId85" Type="http://schemas.openxmlformats.org/officeDocument/2006/relationships/slide" Target="slides/slide81.xml"/><Relationship Id="rId84" Type="http://schemas.openxmlformats.org/officeDocument/2006/relationships/slide" Target="slides/slide80.xml"/><Relationship Id="rId83" Type="http://schemas.openxmlformats.org/officeDocument/2006/relationships/slide" Target="slides/slide79.xml"/><Relationship Id="rId82" Type="http://schemas.openxmlformats.org/officeDocument/2006/relationships/slide" Target="slides/slide78.xml"/><Relationship Id="rId81" Type="http://schemas.openxmlformats.org/officeDocument/2006/relationships/slide" Target="slides/slide77.xml"/><Relationship Id="rId80" Type="http://schemas.openxmlformats.org/officeDocument/2006/relationships/slide" Target="slides/slide76.xml"/><Relationship Id="rId8" Type="http://schemas.openxmlformats.org/officeDocument/2006/relationships/slide" Target="slides/slide4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1" Type="http://schemas.openxmlformats.org/officeDocument/2006/relationships/font" Target="fonts/font7.fntdata"/><Relationship Id="rId130" Type="http://schemas.openxmlformats.org/officeDocument/2006/relationships/font" Target="fonts/font6.fntdata"/><Relationship Id="rId13" Type="http://schemas.openxmlformats.org/officeDocument/2006/relationships/slide" Target="slides/slide9.xml"/><Relationship Id="rId129" Type="http://schemas.openxmlformats.org/officeDocument/2006/relationships/font" Target="fonts/font5.fntdata"/><Relationship Id="rId128" Type="http://schemas.openxmlformats.org/officeDocument/2006/relationships/font" Target="fonts/font4.fntdata"/><Relationship Id="rId127" Type="http://schemas.openxmlformats.org/officeDocument/2006/relationships/font" Target="fonts/font3.fntdata"/><Relationship Id="rId126" Type="http://schemas.openxmlformats.org/officeDocument/2006/relationships/font" Target="fonts/font2.fntdata"/><Relationship Id="rId125" Type="http://schemas.openxmlformats.org/officeDocument/2006/relationships/font" Target="fonts/font1.fntdata"/><Relationship Id="rId124" Type="http://schemas.openxmlformats.org/officeDocument/2006/relationships/commentAuthors" Target="commentAuthors.xml"/><Relationship Id="rId123" Type="http://schemas.openxmlformats.org/officeDocument/2006/relationships/tableStyles" Target="tableStyles.xml"/><Relationship Id="rId122" Type="http://schemas.openxmlformats.org/officeDocument/2006/relationships/viewProps" Target="viewProps.xml"/><Relationship Id="rId121" Type="http://schemas.openxmlformats.org/officeDocument/2006/relationships/presProps" Target="presProps.xml"/><Relationship Id="rId120" Type="http://schemas.openxmlformats.org/officeDocument/2006/relationships/handoutMaster" Target="handoutMasters/handoutMaster1.xml"/><Relationship Id="rId12" Type="http://schemas.openxmlformats.org/officeDocument/2006/relationships/slide" Target="slides/slide8.xml"/><Relationship Id="rId119" Type="http://schemas.openxmlformats.org/officeDocument/2006/relationships/slide" Target="slides/slide115.xml"/><Relationship Id="rId118" Type="http://schemas.openxmlformats.org/officeDocument/2006/relationships/slide" Target="slides/slide114.xml"/><Relationship Id="rId117" Type="http://schemas.openxmlformats.org/officeDocument/2006/relationships/slide" Target="slides/slide113.xml"/><Relationship Id="rId116" Type="http://schemas.openxmlformats.org/officeDocument/2006/relationships/slide" Target="slides/slide112.xml"/><Relationship Id="rId115" Type="http://schemas.openxmlformats.org/officeDocument/2006/relationships/slide" Target="slides/slide111.xml"/><Relationship Id="rId114" Type="http://schemas.openxmlformats.org/officeDocument/2006/relationships/slide" Target="slides/slide110.xml"/><Relationship Id="rId113" Type="http://schemas.openxmlformats.org/officeDocument/2006/relationships/slide" Target="slides/slide109.xml"/><Relationship Id="rId112" Type="http://schemas.openxmlformats.org/officeDocument/2006/relationships/slide" Target="slides/slide108.xml"/><Relationship Id="rId111" Type="http://schemas.openxmlformats.org/officeDocument/2006/relationships/slide" Target="slides/slide107.xml"/><Relationship Id="rId110" Type="http://schemas.openxmlformats.org/officeDocument/2006/relationships/slide" Target="slides/slide106.xml"/><Relationship Id="rId11" Type="http://schemas.openxmlformats.org/officeDocument/2006/relationships/slide" Target="slides/slide7.xml"/><Relationship Id="rId109" Type="http://schemas.openxmlformats.org/officeDocument/2006/relationships/slide" Target="slides/slide105.xml"/><Relationship Id="rId108" Type="http://schemas.openxmlformats.org/officeDocument/2006/relationships/slide" Target="slides/slide104.xml"/><Relationship Id="rId107" Type="http://schemas.openxmlformats.org/officeDocument/2006/relationships/slide" Target="slides/slide103.xml"/><Relationship Id="rId106" Type="http://schemas.openxmlformats.org/officeDocument/2006/relationships/slide" Target="slides/slide102.xml"/><Relationship Id="rId105" Type="http://schemas.openxmlformats.org/officeDocument/2006/relationships/slide" Target="slides/slide101.xml"/><Relationship Id="rId104" Type="http://schemas.openxmlformats.org/officeDocument/2006/relationships/slide" Target="slides/slide100.xml"/><Relationship Id="rId103" Type="http://schemas.openxmlformats.org/officeDocument/2006/relationships/slide" Target="slides/slide99.xml"/><Relationship Id="rId102" Type="http://schemas.openxmlformats.org/officeDocument/2006/relationships/slide" Target="slides/slide98.xml"/><Relationship Id="rId101" Type="http://schemas.openxmlformats.org/officeDocument/2006/relationships/slide" Target="slides/slide97.xml"/><Relationship Id="rId100" Type="http://schemas.openxmlformats.org/officeDocument/2006/relationships/slide" Target="slides/slide96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2.jpeg"/><Relationship Id="rId2" Type="http://schemas.openxmlformats.org/officeDocument/2006/relationships/tags" Target="../tags/tag23.xml"/><Relationship Id="rId1" Type="http://schemas.openxmlformats.org/officeDocument/2006/relationships/tags" Target="../tags/tag2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22.xml"/><Relationship Id="rId1" Type="http://schemas.openxmlformats.org/officeDocument/2006/relationships/tags" Target="../tags/tag22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24.xml"/><Relationship Id="rId1" Type="http://schemas.openxmlformats.org/officeDocument/2006/relationships/tags" Target="../tags/tag223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26.xml"/><Relationship Id="rId1" Type="http://schemas.openxmlformats.org/officeDocument/2006/relationships/tags" Target="../tags/tag225.xml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28.xml"/><Relationship Id="rId1" Type="http://schemas.openxmlformats.org/officeDocument/2006/relationships/tags" Target="../tags/tag227.xml"/></Relationships>
</file>

<file path=ppt/slides/_rels/slide10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97.png"/><Relationship Id="rId2" Type="http://schemas.openxmlformats.org/officeDocument/2006/relationships/tags" Target="../tags/tag230.xml"/><Relationship Id="rId1" Type="http://schemas.openxmlformats.org/officeDocument/2006/relationships/tags" Target="../tags/tag229.xml"/></Relationships>
</file>

<file path=ppt/slides/_rels/slide10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97.png"/><Relationship Id="rId2" Type="http://schemas.openxmlformats.org/officeDocument/2006/relationships/tags" Target="../tags/tag232.xml"/><Relationship Id="rId1" Type="http://schemas.openxmlformats.org/officeDocument/2006/relationships/tags" Target="../tags/tag231.xml"/></Relationships>
</file>

<file path=ppt/slides/_rels/slide10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97.png"/><Relationship Id="rId2" Type="http://schemas.openxmlformats.org/officeDocument/2006/relationships/tags" Target="../tags/tag234.xml"/><Relationship Id="rId1" Type="http://schemas.openxmlformats.org/officeDocument/2006/relationships/tags" Target="../tags/tag233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36.xml"/><Relationship Id="rId1" Type="http://schemas.openxmlformats.org/officeDocument/2006/relationships/tags" Target="../tags/tag235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38.xml"/><Relationship Id="rId1" Type="http://schemas.openxmlformats.org/officeDocument/2006/relationships/tags" Target="../tags/tag23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40.xml"/><Relationship Id="rId1" Type="http://schemas.openxmlformats.org/officeDocument/2006/relationships/tags" Target="../tags/tag239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3.png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42.xml"/><Relationship Id="rId1" Type="http://schemas.openxmlformats.org/officeDocument/2006/relationships/tags" Target="../tags/tag241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44.xml"/><Relationship Id="rId1" Type="http://schemas.openxmlformats.org/officeDocument/2006/relationships/tags" Target="../tags/tag243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46.xml"/><Relationship Id="rId1" Type="http://schemas.openxmlformats.org/officeDocument/2006/relationships/tags" Target="../tags/tag245.xml"/></Relationships>
</file>

<file path=ppt/slides/_rels/slide1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tags" Target="../tags/tag254.xml"/><Relationship Id="rId7" Type="http://schemas.openxmlformats.org/officeDocument/2006/relationships/tags" Target="../tags/tag253.xml"/><Relationship Id="rId6" Type="http://schemas.openxmlformats.org/officeDocument/2006/relationships/tags" Target="../tags/tag252.xml"/><Relationship Id="rId5" Type="http://schemas.openxmlformats.org/officeDocument/2006/relationships/tags" Target="../tags/tag251.xml"/><Relationship Id="rId4" Type="http://schemas.openxmlformats.org/officeDocument/2006/relationships/tags" Target="../tags/tag250.xml"/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" Type="http://schemas.openxmlformats.org/officeDocument/2006/relationships/tags" Target="../tags/tag247.xml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56.xml"/><Relationship Id="rId1" Type="http://schemas.openxmlformats.org/officeDocument/2006/relationships/tags" Target="../tags/tag255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4.jpeg"/><Relationship Id="rId2" Type="http://schemas.openxmlformats.org/officeDocument/2006/relationships/tags" Target="../tags/tag27.xml"/><Relationship Id="rId1" Type="http://schemas.openxmlformats.org/officeDocument/2006/relationships/tags" Target="../tags/tag26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5.jpeg"/><Relationship Id="rId2" Type="http://schemas.openxmlformats.org/officeDocument/2006/relationships/tags" Target="../tags/tag29.xml"/><Relationship Id="rId1" Type="http://schemas.openxmlformats.org/officeDocument/2006/relationships/tags" Target="../tags/tag28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6.jpeg"/><Relationship Id="rId2" Type="http://schemas.openxmlformats.org/officeDocument/2006/relationships/tags" Target="../tags/tag31.xml"/><Relationship Id="rId1" Type="http://schemas.openxmlformats.org/officeDocument/2006/relationships/tags" Target="../tags/tag30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7.jpeg"/><Relationship Id="rId2" Type="http://schemas.openxmlformats.org/officeDocument/2006/relationships/tags" Target="../tags/tag33.xml"/><Relationship Id="rId1" Type="http://schemas.openxmlformats.org/officeDocument/2006/relationships/tags" Target="../tags/tag3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8.jpeg"/><Relationship Id="rId2" Type="http://schemas.openxmlformats.org/officeDocument/2006/relationships/tags" Target="../tags/tag35.xml"/><Relationship Id="rId1" Type="http://schemas.openxmlformats.org/officeDocument/2006/relationships/tags" Target="../tags/tag34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9.jpeg"/><Relationship Id="rId2" Type="http://schemas.openxmlformats.org/officeDocument/2006/relationships/tags" Target="../tags/tag37.xml"/><Relationship Id="rId1" Type="http://schemas.openxmlformats.org/officeDocument/2006/relationships/tags" Target="../tags/tag36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30.jpeg"/><Relationship Id="rId2" Type="http://schemas.openxmlformats.org/officeDocument/2006/relationships/tags" Target="../tags/tag39.xml"/><Relationship Id="rId1" Type="http://schemas.openxmlformats.org/officeDocument/2006/relationships/tags" Target="../tags/tag38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31.jpeg"/><Relationship Id="rId2" Type="http://schemas.openxmlformats.org/officeDocument/2006/relationships/tags" Target="../tags/tag41.xml"/><Relationship Id="rId1" Type="http://schemas.openxmlformats.org/officeDocument/2006/relationships/tags" Target="../tags/tag4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32.jpeg"/><Relationship Id="rId2" Type="http://schemas.openxmlformats.org/officeDocument/2006/relationships/tags" Target="../tags/tag43.xml"/><Relationship Id="rId1" Type="http://schemas.openxmlformats.org/officeDocument/2006/relationships/tags" Target="../tags/tag42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50.xml"/><Relationship Id="rId8" Type="http://schemas.openxmlformats.org/officeDocument/2006/relationships/tags" Target="../tags/tag49.xml"/><Relationship Id="rId7" Type="http://schemas.openxmlformats.org/officeDocument/2006/relationships/image" Target="../media/image34.jpeg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image" Target="../media/image33.jpeg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9" Type="http://schemas.openxmlformats.org/officeDocument/2006/relationships/slideLayout" Target="../slideLayouts/slideLayout14.xml"/><Relationship Id="rId18" Type="http://schemas.openxmlformats.org/officeDocument/2006/relationships/tags" Target="../tags/tag57.xml"/><Relationship Id="rId17" Type="http://schemas.openxmlformats.org/officeDocument/2006/relationships/tags" Target="../tags/tag56.xml"/><Relationship Id="rId16" Type="http://schemas.openxmlformats.org/officeDocument/2006/relationships/image" Target="../media/image36.jpeg"/><Relationship Id="rId15" Type="http://schemas.openxmlformats.org/officeDocument/2006/relationships/tags" Target="../tags/tag55.xml"/><Relationship Id="rId14" Type="http://schemas.openxmlformats.org/officeDocument/2006/relationships/tags" Target="../tags/tag5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image" Target="../media/image35.jpeg"/><Relationship Id="rId1" Type="http://schemas.openxmlformats.org/officeDocument/2006/relationships/tags" Target="../tags/tag44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tags" Target="../tags/tag64.xml"/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image" Target="../media/image37.jpeg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9" Type="http://schemas.openxmlformats.org/officeDocument/2006/relationships/slideLayout" Target="../slideLayouts/slideLayout14.xml"/><Relationship Id="rId18" Type="http://schemas.openxmlformats.org/officeDocument/2006/relationships/tags" Target="../tags/tag71.xml"/><Relationship Id="rId17" Type="http://schemas.openxmlformats.org/officeDocument/2006/relationships/image" Target="../media/image40.jpeg"/><Relationship Id="rId16" Type="http://schemas.openxmlformats.org/officeDocument/2006/relationships/tags" Target="../tags/tag70.xml"/><Relationship Id="rId15" Type="http://schemas.openxmlformats.org/officeDocument/2006/relationships/tags" Target="../tags/tag69.xml"/><Relationship Id="rId14" Type="http://schemas.openxmlformats.org/officeDocument/2006/relationships/image" Target="../media/image39.jpeg"/><Relationship Id="rId13" Type="http://schemas.openxmlformats.org/officeDocument/2006/relationships/tags" Target="../tags/tag68.xml"/><Relationship Id="rId12" Type="http://schemas.openxmlformats.org/officeDocument/2006/relationships/tags" Target="../tags/tag67.xml"/><Relationship Id="rId11" Type="http://schemas.openxmlformats.org/officeDocument/2006/relationships/tags" Target="../tags/tag66.xml"/><Relationship Id="rId10" Type="http://schemas.openxmlformats.org/officeDocument/2006/relationships/image" Target="../media/image38.jpeg"/><Relationship Id="rId1" Type="http://schemas.openxmlformats.org/officeDocument/2006/relationships/tags" Target="../tags/tag58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41.jpeg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42.jpeg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43.png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46.jpeg"/><Relationship Id="rId4" Type="http://schemas.openxmlformats.org/officeDocument/2006/relationships/image" Target="../media/image45.jpeg"/><Relationship Id="rId3" Type="http://schemas.openxmlformats.org/officeDocument/2006/relationships/image" Target="../media/image44.jpeg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47.jpeg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48.jpeg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49.jpeg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0.jpeg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1.jpeg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2.jpeg"/><Relationship Id="rId2" Type="http://schemas.openxmlformats.org/officeDocument/2006/relationships/tags" Target="../tags/tag97.xml"/><Relationship Id="rId1" Type="http://schemas.openxmlformats.org/officeDocument/2006/relationships/tags" Target="../tags/tag9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99.xml"/><Relationship Id="rId1" Type="http://schemas.openxmlformats.org/officeDocument/2006/relationships/tags" Target="../tags/tag9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3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56.png"/><Relationship Id="rId5" Type="http://schemas.openxmlformats.org/officeDocument/2006/relationships/image" Target="../media/image55.jpeg"/><Relationship Id="rId4" Type="http://schemas.openxmlformats.org/officeDocument/2006/relationships/image" Target="../media/image54.jpeg"/><Relationship Id="rId3" Type="http://schemas.openxmlformats.org/officeDocument/2006/relationships/image" Target="../media/image53.jpeg"/><Relationship Id="rId2" Type="http://schemas.openxmlformats.org/officeDocument/2006/relationships/tags" Target="../tags/tag103.xml"/><Relationship Id="rId1" Type="http://schemas.openxmlformats.org/officeDocument/2006/relationships/tags" Target="../tags/tag10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5.xml"/><Relationship Id="rId1" Type="http://schemas.openxmlformats.org/officeDocument/2006/relationships/tags" Target="../tags/tag10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7.xml"/><Relationship Id="rId1" Type="http://schemas.openxmlformats.org/officeDocument/2006/relationships/tags" Target="../tags/tag10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09.xml"/><Relationship Id="rId1" Type="http://schemas.openxmlformats.org/officeDocument/2006/relationships/tags" Target="../tags/tag10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11.xml"/><Relationship Id="rId1" Type="http://schemas.openxmlformats.org/officeDocument/2006/relationships/tags" Target="../tags/tag11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13.xml"/><Relationship Id="rId1" Type="http://schemas.openxmlformats.org/officeDocument/2006/relationships/tags" Target="../tags/tag112.xml"/></Relationships>
</file>

<file path=ppt/slides/_rels/slide4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58.jpeg"/><Relationship Id="rId3" Type="http://schemas.openxmlformats.org/officeDocument/2006/relationships/image" Target="../media/image57.jpeg"/><Relationship Id="rId2" Type="http://schemas.openxmlformats.org/officeDocument/2006/relationships/tags" Target="../tags/tag115.xml"/><Relationship Id="rId1" Type="http://schemas.openxmlformats.org/officeDocument/2006/relationships/tags" Target="../tags/tag11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4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9.jpeg"/><Relationship Id="rId2" Type="http://schemas.openxmlformats.org/officeDocument/2006/relationships/tags" Target="../tags/tag119.xml"/><Relationship Id="rId1" Type="http://schemas.openxmlformats.org/officeDocument/2006/relationships/tags" Target="../tags/tag118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60.jpeg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23.xml"/><Relationship Id="rId1" Type="http://schemas.openxmlformats.org/officeDocument/2006/relationships/tags" Target="../tags/tag12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3.jpeg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5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61.png"/><Relationship Id="rId3" Type="http://schemas.openxmlformats.org/officeDocument/2006/relationships/oleObject" Target="../embeddings/oleObject1.bin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33.xml"/><Relationship Id="rId1" Type="http://schemas.openxmlformats.org/officeDocument/2006/relationships/tags" Target="../tags/tag132.xml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62.jpeg"/><Relationship Id="rId2" Type="http://schemas.openxmlformats.org/officeDocument/2006/relationships/tags" Target="../tags/tag135.xml"/><Relationship Id="rId1" Type="http://schemas.openxmlformats.org/officeDocument/2006/relationships/tags" Target="../tags/tag134.xml"/></Relationships>
</file>

<file path=ppt/slides/_rels/slide5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64.jpeg"/><Relationship Id="rId5" Type="http://schemas.openxmlformats.org/officeDocument/2006/relationships/tags" Target="../tags/tag139.xml"/><Relationship Id="rId4" Type="http://schemas.openxmlformats.org/officeDocument/2006/relationships/image" Target="../media/image63.jpeg"/><Relationship Id="rId3" Type="http://schemas.openxmlformats.org/officeDocument/2006/relationships/tags" Target="../tags/tag138.xml"/><Relationship Id="rId2" Type="http://schemas.openxmlformats.org/officeDocument/2006/relationships/tags" Target="../tags/tag137.xml"/><Relationship Id="rId1" Type="http://schemas.openxmlformats.org/officeDocument/2006/relationships/tags" Target="../tags/tag13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1.xml"/><Relationship Id="rId1" Type="http://schemas.openxmlformats.org/officeDocument/2006/relationships/tags" Target="../tags/tag140.xml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65.png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1.jpe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5.xml"/><Relationship Id="rId1" Type="http://schemas.openxmlformats.org/officeDocument/2006/relationships/tags" Target="../tags/tag14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7.xml"/><Relationship Id="rId1" Type="http://schemas.openxmlformats.org/officeDocument/2006/relationships/tags" Target="../tags/tag146.xml"/></Relationships>
</file>

<file path=ppt/slides/_rels/slide6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68.jpeg"/><Relationship Id="rId4" Type="http://schemas.openxmlformats.org/officeDocument/2006/relationships/image" Target="../media/image67.jpeg"/><Relationship Id="rId3" Type="http://schemas.openxmlformats.org/officeDocument/2006/relationships/image" Target="../media/image66.jpeg"/><Relationship Id="rId2" Type="http://schemas.openxmlformats.org/officeDocument/2006/relationships/tags" Target="../tags/tag149.xml"/><Relationship Id="rId1" Type="http://schemas.openxmlformats.org/officeDocument/2006/relationships/tags" Target="../tags/tag148.xml"/></Relationships>
</file>

<file path=ppt/slides/_rels/slide6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70.jpeg"/><Relationship Id="rId3" Type="http://schemas.openxmlformats.org/officeDocument/2006/relationships/image" Target="../media/image69.png"/><Relationship Id="rId2" Type="http://schemas.openxmlformats.org/officeDocument/2006/relationships/tags" Target="../tags/tag151.xml"/><Relationship Id="rId1" Type="http://schemas.openxmlformats.org/officeDocument/2006/relationships/tags" Target="../tags/tag150.xml"/></Relationships>
</file>

<file path=ppt/slides/_rels/slide6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71.jpeg"/><Relationship Id="rId2" Type="http://schemas.openxmlformats.org/officeDocument/2006/relationships/tags" Target="../tags/tag153.xml"/><Relationship Id="rId1" Type="http://schemas.openxmlformats.org/officeDocument/2006/relationships/tags" Target="../tags/tag152.xml"/></Relationships>
</file>

<file path=ppt/slides/_rels/slide6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NULL" TargetMode="External"/><Relationship Id="rId3" Type="http://schemas.openxmlformats.org/officeDocument/2006/relationships/image" Target="../media/image72.jpeg"/><Relationship Id="rId2" Type="http://schemas.openxmlformats.org/officeDocument/2006/relationships/tags" Target="../tags/tag155.xml"/><Relationship Id="rId1" Type="http://schemas.openxmlformats.org/officeDocument/2006/relationships/tags" Target="../tags/tag154.xml"/></Relationships>
</file>

<file path=ppt/slides/_rels/slide6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73.png"/><Relationship Id="rId2" Type="http://schemas.openxmlformats.org/officeDocument/2006/relationships/tags" Target="../tags/tag157.xml"/><Relationship Id="rId1" Type="http://schemas.openxmlformats.org/officeDocument/2006/relationships/tags" Target="../tags/tag156.xml"/></Relationships>
</file>

<file path=ppt/slides/_rels/slide6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74.png"/><Relationship Id="rId2" Type="http://schemas.openxmlformats.org/officeDocument/2006/relationships/tags" Target="../tags/tag159.xml"/><Relationship Id="rId1" Type="http://schemas.openxmlformats.org/officeDocument/2006/relationships/tags" Target="../tags/tag158.xml"/></Relationships>
</file>

<file path=ppt/slides/_rels/slide6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75.png"/><Relationship Id="rId2" Type="http://schemas.openxmlformats.org/officeDocument/2006/relationships/tags" Target="../tags/tag161.xml"/><Relationship Id="rId1" Type="http://schemas.openxmlformats.org/officeDocument/2006/relationships/tags" Target="../tags/tag160.xml"/></Relationships>
</file>

<file path=ppt/slides/_rels/slide6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76.jpeg"/><Relationship Id="rId2" Type="http://schemas.openxmlformats.org/officeDocument/2006/relationships/tags" Target="../tags/tag163.xml"/><Relationship Id="rId1" Type="http://schemas.openxmlformats.org/officeDocument/2006/relationships/tags" Target="../tags/tag162.xml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11.jpeg"/><Relationship Id="rId4" Type="http://schemas.openxmlformats.org/officeDocument/2006/relationships/image" Target="../media/image13.jpeg"/><Relationship Id="rId3" Type="http://schemas.openxmlformats.org/officeDocument/2006/relationships/image" Target="../media/image12.jpe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7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77.png"/><Relationship Id="rId2" Type="http://schemas.openxmlformats.org/officeDocument/2006/relationships/tags" Target="../tags/tag165.xml"/><Relationship Id="rId1" Type="http://schemas.openxmlformats.org/officeDocument/2006/relationships/tags" Target="../tags/tag164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66.xml"/></Relationships>
</file>

<file path=ppt/slides/_rels/slide7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78.jpeg"/><Relationship Id="rId2" Type="http://schemas.openxmlformats.org/officeDocument/2006/relationships/tags" Target="../tags/tag168.xml"/><Relationship Id="rId1" Type="http://schemas.openxmlformats.org/officeDocument/2006/relationships/tags" Target="../tags/tag16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70.xml"/><Relationship Id="rId1" Type="http://schemas.openxmlformats.org/officeDocument/2006/relationships/tags" Target="../tags/tag169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72.xml"/><Relationship Id="rId1" Type="http://schemas.openxmlformats.org/officeDocument/2006/relationships/tags" Target="../tags/tag171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74.xml"/><Relationship Id="rId1" Type="http://schemas.openxmlformats.org/officeDocument/2006/relationships/tags" Target="../tags/tag173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76.xml"/><Relationship Id="rId1" Type="http://schemas.openxmlformats.org/officeDocument/2006/relationships/tags" Target="../tags/tag175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78.xml"/><Relationship Id="rId1" Type="http://schemas.openxmlformats.org/officeDocument/2006/relationships/tags" Target="../tags/tag177.xml"/></Relationships>
</file>

<file path=ppt/slides/_rels/slide7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79.jpeg"/><Relationship Id="rId2" Type="http://schemas.openxmlformats.org/officeDocument/2006/relationships/tags" Target="../tags/tag180.xml"/><Relationship Id="rId1" Type="http://schemas.openxmlformats.org/officeDocument/2006/relationships/tags" Target="../tags/tag17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jpeg"/><Relationship Id="rId8" Type="http://schemas.openxmlformats.org/officeDocument/2006/relationships/tags" Target="../tags/tag12.xml"/><Relationship Id="rId7" Type="http://schemas.openxmlformats.org/officeDocument/2006/relationships/image" Target="../media/image16.jpeg"/><Relationship Id="rId6" Type="http://schemas.openxmlformats.org/officeDocument/2006/relationships/tags" Target="../tags/tag11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Relationship Id="rId3" Type="http://schemas.openxmlformats.org/officeDocument/2006/relationships/slide" Target="slide11.xml"/><Relationship Id="rId2" Type="http://schemas.openxmlformats.org/officeDocument/2006/relationships/tags" Target="../tags/tag10.xml"/><Relationship Id="rId18" Type="http://schemas.openxmlformats.org/officeDocument/2006/relationships/slideLayout" Target="../slideLayouts/slideLayout14.xml"/><Relationship Id="rId17" Type="http://schemas.openxmlformats.org/officeDocument/2006/relationships/tags" Target="../tags/tag19.xml"/><Relationship Id="rId16" Type="http://schemas.openxmlformats.org/officeDocument/2006/relationships/tags" Target="../tags/tag18.xml"/><Relationship Id="rId15" Type="http://schemas.openxmlformats.org/officeDocument/2006/relationships/tags" Target="../tags/tag17.xml"/><Relationship Id="rId14" Type="http://schemas.openxmlformats.org/officeDocument/2006/relationships/tags" Target="../tags/tag16.xml"/><Relationship Id="rId13" Type="http://schemas.openxmlformats.org/officeDocument/2006/relationships/tags" Target="../tags/tag15.xml"/><Relationship Id="rId12" Type="http://schemas.openxmlformats.org/officeDocument/2006/relationships/tags" Target="../tags/tag14.xml"/><Relationship Id="rId11" Type="http://schemas.openxmlformats.org/officeDocument/2006/relationships/image" Target="../media/image18.jpeg"/><Relationship Id="rId10" Type="http://schemas.openxmlformats.org/officeDocument/2006/relationships/tags" Target="../tags/tag13.xml"/><Relationship Id="rId1" Type="http://schemas.openxmlformats.org/officeDocument/2006/relationships/tags" Target="../tags/tag9.xml"/></Relationships>
</file>

<file path=ppt/slides/_rels/slide8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80.jpeg"/><Relationship Id="rId2" Type="http://schemas.openxmlformats.org/officeDocument/2006/relationships/tags" Target="../tags/tag182.xml"/><Relationship Id="rId1" Type="http://schemas.openxmlformats.org/officeDocument/2006/relationships/tags" Target="../tags/tag181.xml"/></Relationships>
</file>

<file path=ppt/slides/_rels/slide8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81.jpeg"/><Relationship Id="rId2" Type="http://schemas.openxmlformats.org/officeDocument/2006/relationships/tags" Target="../tags/tag184.xml"/><Relationship Id="rId1" Type="http://schemas.openxmlformats.org/officeDocument/2006/relationships/tags" Target="../tags/tag183.xml"/></Relationships>
</file>

<file path=ppt/slides/_rels/slide8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82.jpeg"/><Relationship Id="rId2" Type="http://schemas.openxmlformats.org/officeDocument/2006/relationships/tags" Target="../tags/tag186.xml"/><Relationship Id="rId1" Type="http://schemas.openxmlformats.org/officeDocument/2006/relationships/tags" Target="../tags/tag185.xml"/></Relationships>
</file>

<file path=ppt/slides/_rels/slide8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83.jpeg"/><Relationship Id="rId2" Type="http://schemas.openxmlformats.org/officeDocument/2006/relationships/tags" Target="../tags/tag188.xml"/><Relationship Id="rId1" Type="http://schemas.openxmlformats.org/officeDocument/2006/relationships/tags" Target="../tags/tag187.xml"/></Relationships>
</file>

<file path=ppt/slides/_rels/slide8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84.jpeg"/><Relationship Id="rId2" Type="http://schemas.openxmlformats.org/officeDocument/2006/relationships/tags" Target="../tags/tag190.xml"/><Relationship Id="rId1" Type="http://schemas.openxmlformats.org/officeDocument/2006/relationships/tags" Target="../tags/tag189.xml"/></Relationships>
</file>

<file path=ppt/slides/_rels/slide8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85.jpeg"/><Relationship Id="rId2" Type="http://schemas.openxmlformats.org/officeDocument/2006/relationships/tags" Target="../tags/tag192.xml"/><Relationship Id="rId1" Type="http://schemas.openxmlformats.org/officeDocument/2006/relationships/tags" Target="../tags/tag191.xml"/></Relationships>
</file>

<file path=ppt/slides/_rels/slide8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86.png"/><Relationship Id="rId2" Type="http://schemas.openxmlformats.org/officeDocument/2006/relationships/tags" Target="../tags/tag194.xml"/><Relationship Id="rId1" Type="http://schemas.openxmlformats.org/officeDocument/2006/relationships/tags" Target="../tags/tag193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96.xml"/><Relationship Id="rId1" Type="http://schemas.openxmlformats.org/officeDocument/2006/relationships/tags" Target="../tags/tag195.xml"/></Relationships>
</file>

<file path=ppt/slides/_rels/slide8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87.png"/><Relationship Id="rId2" Type="http://schemas.openxmlformats.org/officeDocument/2006/relationships/tags" Target="../tags/tag198.xml"/><Relationship Id="rId1" Type="http://schemas.openxmlformats.org/officeDocument/2006/relationships/tags" Target="../tags/tag197.xml"/></Relationships>
</file>

<file path=ppt/slides/_rels/slide8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88.png"/><Relationship Id="rId2" Type="http://schemas.openxmlformats.org/officeDocument/2006/relationships/tags" Target="../tags/tag200.xml"/><Relationship Id="rId1" Type="http://schemas.openxmlformats.org/officeDocument/2006/relationships/tags" Target="../tags/tag199.xml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tags" Target="../tags/tag21.xml"/><Relationship Id="rId1" Type="http://schemas.openxmlformats.org/officeDocument/2006/relationships/tags" Target="../tags/tag20.xml"/></Relationships>
</file>

<file path=ppt/slides/_rels/slide9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89.png"/><Relationship Id="rId2" Type="http://schemas.openxmlformats.org/officeDocument/2006/relationships/tags" Target="../tags/tag202.xml"/><Relationship Id="rId1" Type="http://schemas.openxmlformats.org/officeDocument/2006/relationships/tags" Target="../tags/tag201.xml"/></Relationships>
</file>

<file path=ppt/slides/_rels/slide9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90.png"/><Relationship Id="rId2" Type="http://schemas.openxmlformats.org/officeDocument/2006/relationships/tags" Target="../tags/tag204.xml"/><Relationship Id="rId1" Type="http://schemas.openxmlformats.org/officeDocument/2006/relationships/tags" Target="../tags/tag203.xml"/></Relationships>
</file>

<file path=ppt/slides/_rels/slide9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92.jpeg"/><Relationship Id="rId3" Type="http://schemas.openxmlformats.org/officeDocument/2006/relationships/image" Target="../media/image91.jpeg"/><Relationship Id="rId2" Type="http://schemas.openxmlformats.org/officeDocument/2006/relationships/tags" Target="../tags/tag206.xml"/><Relationship Id="rId1" Type="http://schemas.openxmlformats.org/officeDocument/2006/relationships/tags" Target="../tags/tag205.xml"/></Relationships>
</file>

<file path=ppt/slides/_rels/slide9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94.jpeg"/><Relationship Id="rId3" Type="http://schemas.openxmlformats.org/officeDocument/2006/relationships/image" Target="../media/image93.jpeg"/><Relationship Id="rId2" Type="http://schemas.openxmlformats.org/officeDocument/2006/relationships/tags" Target="../tags/tag208.xml"/><Relationship Id="rId1" Type="http://schemas.openxmlformats.org/officeDocument/2006/relationships/tags" Target="../tags/tag207.xml"/></Relationships>
</file>

<file path=ppt/slides/_rels/slide9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95.jpeg"/><Relationship Id="rId2" Type="http://schemas.openxmlformats.org/officeDocument/2006/relationships/tags" Target="../tags/tag210.xml"/><Relationship Id="rId1" Type="http://schemas.openxmlformats.org/officeDocument/2006/relationships/tags" Target="../tags/tag209.xml"/></Relationships>
</file>

<file path=ppt/slides/_rels/slide9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96.jpeg"/><Relationship Id="rId2" Type="http://schemas.openxmlformats.org/officeDocument/2006/relationships/tags" Target="../tags/tag212.xml"/><Relationship Id="rId1" Type="http://schemas.openxmlformats.org/officeDocument/2006/relationships/tags" Target="../tags/tag211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14.xml"/><Relationship Id="rId1" Type="http://schemas.openxmlformats.org/officeDocument/2006/relationships/tags" Target="../tags/tag213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16.xml"/><Relationship Id="rId1" Type="http://schemas.openxmlformats.org/officeDocument/2006/relationships/tags" Target="../tags/tag215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18.xml"/><Relationship Id="rId1" Type="http://schemas.openxmlformats.org/officeDocument/2006/relationships/tags" Target="../tags/tag21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220.xml"/><Relationship Id="rId1" Type="http://schemas.openxmlformats.org/officeDocument/2006/relationships/tags" Target="../tags/tag2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妇产科护理学</a:t>
            </a:r>
            <a:endParaRPr lang="zh-CN" altLang="en-US" sz="4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70199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受精、受精卵的发育、输送和着床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435" name="Rectangle 3"/>
          <p:cNvSpPr>
            <a:spLocks noGrp="1"/>
          </p:cNvSpPr>
          <p:nvPr>
            <p:ph idx="1"/>
          </p:nvPr>
        </p:nvSpPr>
        <p:spPr>
          <a:xfrm>
            <a:off x="1019810" y="1295400"/>
            <a:ext cx="8153400" cy="4572000"/>
          </a:xfrm>
        </p:spPr>
        <p:txBody>
          <a:bodyPr vert="horz" wrap="square" lIns="91440" tIns="45720" rIns="91440" bIns="45720" anchor="t" anchorCtr="0"/>
          <a:p>
            <a:pPr eaLnBrk="1" hangingPunct="1">
              <a:buNone/>
            </a:pPr>
            <a:r>
              <a:rPr lang="zh-CN" altLang="en-US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妊娠期的子宫内膜称为蜕膜</a:t>
            </a:r>
            <a:r>
              <a:rPr lang="en-US" altLang="zh-CN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zh-CN" altLang="en-US" sz="2800" b="1" dirty="0">
              <a:solidFill>
                <a:srgbClr val="2006BA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 eaLnBrk="1" hangingPunct="1">
              <a:buNone/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底蜕膜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与囊胚极滋养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algn="just" eaLnBrk="1" hangingPunct="1"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层接触的蜕膜</a:t>
            </a:r>
            <a:r>
              <a:rPr lang="en-US" altLang="zh-CN" sz="2800" b="1" dirty="0">
                <a:latin typeface="宋体" panose="02010600030101010101" pitchFamily="2" charset="-122"/>
                <a:ea typeface="楷体_GB2312" pitchFamily="49" charset="-122"/>
              </a:rPr>
              <a:t>—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胎盘的母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 eaLnBrk="1" hangingPunct="1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体部分。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algn="just" eaLnBrk="1" hangingPunct="1">
              <a:buNone/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包蜕膜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覆盖在胚泡表面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algn="just" eaLnBrk="1" hangingPunct="1"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的蜕膜，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12W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与真蜕膜逐渐融合。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algn="just" eaLnBrk="1" hangingPunct="1">
              <a:buNone/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真蜕膜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底蜕膜及包蜕膜以外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algn="just" eaLnBrk="1" hangingPunct="1"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的覆盖子宫腔表面的蜕</a:t>
            </a:r>
            <a:r>
              <a:rPr lang="zh-CN" altLang="en-US" sz="2800" b="1" dirty="0">
                <a:latin typeface="宋体" panose="02010600030101010101" pitchFamily="2" charset="-122"/>
              </a:rPr>
              <a:t>膜。</a:t>
            </a:r>
            <a:endParaRPr lang="zh-CN" altLang="en-US" sz="2800" b="1" dirty="0"/>
          </a:p>
          <a:p>
            <a:pPr eaLnBrk="1" hangingPunct="1">
              <a:buNone/>
            </a:pPr>
            <a:endParaRPr lang="zh-CN" altLang="en-US" sz="800" dirty="0"/>
          </a:p>
        </p:txBody>
      </p:sp>
      <p:pic>
        <p:nvPicPr>
          <p:cNvPr id="18433" name="Picture 9" descr="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4325" y="2508885"/>
            <a:ext cx="3771900" cy="2933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孕妇体重和胎动的自我监护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half" idx="1"/>
          </p:nvPr>
        </p:nvSpPr>
        <p:spPr>
          <a:xfrm>
            <a:off x="1484630" y="1426845"/>
            <a:ext cx="7856538" cy="4530725"/>
          </a:xfrm>
          <a:solidFill>
            <a:schemeClr val="bg1"/>
          </a:solidFill>
        </p:spPr>
        <p:txBody>
          <a:bodyPr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zh-CN" altLang="en-US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胎动监测</a:t>
            </a:r>
            <a:endParaRPr kumimoji="0" lang="zh-CN" altLang="en-US" sz="3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</a:t>
            </a:r>
            <a:r>
              <a:rPr kumimoji="0" lang="zh-CN" altLang="en-US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周左右开始自觉胎动。</a:t>
            </a:r>
            <a:endParaRPr kumimoji="0" lang="zh-CN" altLang="en-US" sz="3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endParaRPr kumimoji="0" lang="zh-CN" altLang="en-US" sz="3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妊娠期常见症状及护理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473200" y="1371600"/>
            <a:ext cx="9245600" cy="4641850"/>
          </a:xfrm>
          <a:solidFill>
            <a:schemeClr val="bg1"/>
          </a:solidFill>
        </p:spPr>
        <p:txBody>
          <a:bodyPr/>
          <a:p>
            <a:pPr marL="342900" marR="0" indent="-342900" algn="just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kumimoji="0" lang="en-US" altLang="zh-CN" sz="3200" b="0" i="0" u="none" strike="noStrike" kern="0" cap="none" spc="0" normalizeH="0" baseline="0" noProof="1" dirty="0">
                <a:solidFill>
                  <a:schemeClr val="tx1"/>
                </a:solidFill>
                <a:latin typeface="楷体_GB2312" pitchFamily="49" charset="-122"/>
                <a:ea typeface="+mn-ea"/>
                <a:cs typeface="+mn-cs"/>
                <a:sym typeface="+mn-ea"/>
              </a:rPr>
              <a:t>1</a:t>
            </a:r>
            <a:r>
              <a:rPr kumimoji="0" lang="zh-CN" altLang="en-US" sz="3200" b="0" i="0" u="none" strike="noStrike" kern="0" cap="none" spc="0" normalizeH="0" baseline="0" noProof="1" dirty="0">
                <a:solidFill>
                  <a:schemeClr val="tx1"/>
                </a:solidFill>
                <a:latin typeface="楷体_GB2312" pitchFamily="49" charset="-122"/>
                <a:ea typeface="+mn-ea"/>
                <a:cs typeface="+mn-cs"/>
                <a:sym typeface="+mn-ea"/>
              </a:rPr>
              <a:t>．恶心、呕吐</a:t>
            </a:r>
            <a:endParaRPr kumimoji="0" lang="zh-CN" altLang="en-US" sz="3200" b="0" i="0" u="none" strike="noStrike" kern="0" cap="none" spc="0" normalizeH="0" baseline="0" noProof="1" dirty="0">
              <a:solidFill>
                <a:schemeClr val="tx1"/>
              </a:solidFill>
              <a:latin typeface="楷体_GB2312" pitchFamily="49" charset="-122"/>
              <a:ea typeface="+mn-ea"/>
              <a:cs typeface="+mn-cs"/>
            </a:endParaRPr>
          </a:p>
          <a:p>
            <a:pPr marL="342900" marR="0" indent="-342900" algn="just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Char char="n"/>
            </a:pPr>
            <a:r>
              <a:rPr kumimoji="0" lang="zh-CN" altLang="en-US" sz="3200" b="0" i="0" u="none" strike="noStrike" kern="0" cap="none" spc="0" normalizeH="0" baseline="0" noProof="1" dirty="0">
                <a:solidFill>
                  <a:schemeClr val="tx1"/>
                </a:solidFill>
                <a:latin typeface="楷体_GB2312" pitchFamily="49" charset="-122"/>
                <a:ea typeface="+mn-ea"/>
                <a:cs typeface="+mn-cs"/>
                <a:sym typeface="+mn-ea"/>
              </a:rPr>
              <a:t>    在此期间应避免空腹或过饱，少食多餐，饮食清淡，两餐之间进食液体，给予精神鼓励和支持，以减轻心理困扰和忧虑。如妊娠</a:t>
            </a:r>
            <a:r>
              <a:rPr kumimoji="0" lang="en-US" altLang="zh-CN" sz="3200" b="0" i="0" u="none" strike="noStrike" kern="0" cap="none" spc="0" normalizeH="0" baseline="0" noProof="1" dirty="0">
                <a:solidFill>
                  <a:schemeClr val="tx1"/>
                </a:solidFill>
                <a:latin typeface="楷体_GB2312" pitchFamily="49" charset="-122"/>
                <a:ea typeface="+mn-ea"/>
                <a:cs typeface="+mn-cs"/>
                <a:sym typeface="+mn-ea"/>
              </a:rPr>
              <a:t>12</a:t>
            </a:r>
            <a:r>
              <a:rPr kumimoji="0" lang="zh-CN" altLang="en-US" sz="3200" b="0" i="0" u="none" strike="noStrike" kern="0" cap="none" spc="0" normalizeH="0" baseline="0" noProof="1" dirty="0">
                <a:solidFill>
                  <a:schemeClr val="tx1"/>
                </a:solidFill>
                <a:latin typeface="楷体_GB2312" pitchFamily="49" charset="-122"/>
                <a:ea typeface="+mn-ea"/>
                <a:cs typeface="+mn-cs"/>
                <a:sym typeface="+mn-ea"/>
              </a:rPr>
              <a:t>周后仍继续呕吐，甚至影响孕妇营养时，应考虑妊娠剧吐的可能，要及时就诊，纠正水、电解质紊乱。</a:t>
            </a:r>
            <a:endParaRPr kumimoji="0" lang="zh-CN" altLang="en-US" sz="3200" b="0" i="0" u="none" strike="noStrike" kern="0" cap="none" spc="0" normalizeH="0" baseline="0" noProof="1" dirty="0">
              <a:solidFill>
                <a:schemeClr val="tx1"/>
              </a:solidFill>
              <a:latin typeface="楷体_GB2312" pitchFamily="49" charset="-122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endParaRPr kumimoji="0" lang="zh-CN" altLang="en-US" sz="3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妊娠期常见症状及护理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1734820" y="1600200"/>
            <a:ext cx="7856538" cy="4530725"/>
          </a:xfrm>
          <a:solidFill>
            <a:schemeClr val="bg1"/>
          </a:solidFill>
        </p:spPr>
        <p:txBody>
          <a:bodyPr/>
          <a:p>
            <a:pPr marL="342900" marR="0" indent="-342900" algn="just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kumimoji="0" lang="en-US" altLang="zh-CN" sz="3200" b="0" i="0" u="none" strike="noStrike" kern="0" cap="none" spc="0" normalizeH="0" baseline="0" noProof="1" dirty="0">
                <a:solidFill>
                  <a:schemeClr val="tx1"/>
                </a:solidFill>
                <a:latin typeface="楷体_GB2312" pitchFamily="49" charset="-122"/>
                <a:ea typeface="+mn-ea"/>
                <a:cs typeface="+mn-cs"/>
                <a:sym typeface="+mn-ea"/>
              </a:rPr>
              <a:t>2</a:t>
            </a:r>
            <a:r>
              <a:rPr kumimoji="0" lang="zh-CN" altLang="en-US" sz="3200" b="0" i="0" u="none" strike="noStrike" kern="0" cap="none" spc="0" normalizeH="0" baseline="0" noProof="1" dirty="0">
                <a:solidFill>
                  <a:schemeClr val="tx1"/>
                </a:solidFill>
                <a:latin typeface="楷体_GB2312" pitchFamily="49" charset="-122"/>
                <a:ea typeface="+mn-ea"/>
                <a:cs typeface="+mn-cs"/>
                <a:sym typeface="+mn-ea"/>
              </a:rPr>
              <a:t>．尿频、尿急、夜尿增多</a:t>
            </a:r>
            <a:endParaRPr kumimoji="0" lang="zh-CN" altLang="en-US" sz="3200" b="0" i="0" u="none" strike="noStrike" kern="0" cap="none" spc="0" normalizeH="0" baseline="0" noProof="1" dirty="0">
              <a:solidFill>
                <a:schemeClr val="tx1"/>
              </a:solidFill>
              <a:latin typeface="楷体_GB2312" pitchFamily="49" charset="-122"/>
              <a:ea typeface="+mn-ea"/>
              <a:cs typeface="+mn-cs"/>
            </a:endParaRPr>
          </a:p>
          <a:p>
            <a:pPr marL="342900" marR="0" indent="-342900" algn="just" defTabSz="914400" rtl="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FF0000"/>
              </a:buClr>
              <a:buSzPct val="65000"/>
              <a:buFont typeface="Wingdings" panose="05000000000000000000" pitchFamily="2" charset="2"/>
              <a:buChar char="n"/>
            </a:pPr>
            <a:r>
              <a:rPr kumimoji="0" lang="zh-CN" altLang="en-US" sz="3200" b="0" i="0" u="none" strike="noStrike" kern="0" cap="none" spc="0" normalizeH="0" baseline="0" noProof="1" dirty="0">
                <a:solidFill>
                  <a:schemeClr val="tx1"/>
                </a:solidFill>
                <a:latin typeface="楷体_GB2312" pitchFamily="49" charset="-122"/>
                <a:ea typeface="+mn-ea"/>
                <a:cs typeface="+mn-cs"/>
                <a:sym typeface="+mn-ea"/>
              </a:rPr>
              <a:t>孕妇有尿意时，应及时排空。若无感染症状，可不必处理。</a:t>
            </a:r>
            <a:endParaRPr kumimoji="0" lang="zh-CN" altLang="en-US" sz="3200" b="0" i="0" u="none" strike="noStrike" kern="0" cap="none" spc="0" normalizeH="0" baseline="0" noProof="1" dirty="0">
              <a:solidFill>
                <a:schemeClr val="tx1"/>
              </a:solidFill>
              <a:latin typeface="楷体_GB2312" pitchFamily="49" charset="-122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endParaRPr kumimoji="0" lang="zh-CN" altLang="en-US" sz="3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妊娠期常见症状及护理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14400" y="1300480"/>
            <a:ext cx="8610600" cy="5076825"/>
            <a:chOff x="360" y="900"/>
            <a:chExt cx="13560" cy="7995"/>
          </a:xfrm>
        </p:grpSpPr>
        <p:sp>
          <p:nvSpPr>
            <p:cNvPr id="126978" name="矩形 387078"/>
            <p:cNvSpPr/>
            <p:nvPr/>
          </p:nvSpPr>
          <p:spPr>
            <a:xfrm>
              <a:off x="6120" y="4680"/>
              <a:ext cx="7800" cy="421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dirty="0">
                  <a:latin typeface="楷体_GB2312" pitchFamily="49" charset="-122"/>
                </a:rPr>
                <a:t>1.</a:t>
              </a:r>
              <a:r>
                <a:rPr lang="zh-CN" altLang="en-US" sz="2800" dirty="0">
                  <a:latin typeface="楷体_GB2312" pitchFamily="49" charset="-122"/>
                </a:rPr>
                <a:t>定时排便</a:t>
              </a:r>
              <a:r>
                <a:rPr lang="en-US" altLang="zh-CN" sz="2800">
                  <a:latin typeface="Times New Roman" panose="02020603050405020304" pitchFamily="18" charset="0"/>
                </a:rPr>
                <a:t>—</a:t>
              </a:r>
              <a:r>
                <a:rPr lang="zh-CN" altLang="en-US" sz="2800" dirty="0">
                  <a:latin typeface="楷体_GB2312" pitchFamily="49" charset="-122"/>
                </a:rPr>
                <a:t>建立胃结肠反射</a:t>
              </a:r>
              <a:endParaRPr lang="zh-CN" altLang="en-US" sz="2800" dirty="0">
                <a:latin typeface="楷体_GB2312" pitchFamily="49" charset="-122"/>
              </a:endParaRPr>
            </a:p>
            <a:p>
              <a:pPr eaLnBrk="0" hangingPunct="0"/>
              <a:r>
                <a:rPr lang="en-US" altLang="zh-CN" sz="2800" dirty="0">
                  <a:latin typeface="楷体_GB2312" pitchFamily="49" charset="-122"/>
                </a:rPr>
                <a:t>2.</a:t>
              </a:r>
              <a:r>
                <a:rPr lang="zh-CN" altLang="en-US" sz="2800" dirty="0">
                  <a:latin typeface="楷体_GB2312" pitchFamily="49" charset="-122"/>
                </a:rPr>
                <a:t>饮食增加</a:t>
              </a:r>
              <a:r>
                <a:rPr lang="en-US" altLang="zh-CN" sz="2800">
                  <a:latin typeface="Times New Roman" panose="02020603050405020304" pitchFamily="18" charset="0"/>
                </a:rPr>
                <a:t>—</a:t>
              </a:r>
              <a:r>
                <a:rPr lang="zh-CN" altLang="en-US" sz="2800" dirty="0">
                  <a:latin typeface="楷体_GB2312" pitchFamily="49" charset="-122"/>
                </a:rPr>
                <a:t>纤维素、水果、水分</a:t>
              </a:r>
              <a:endParaRPr lang="zh-CN" altLang="en-US" sz="2800" dirty="0">
                <a:latin typeface="楷体_GB2312" pitchFamily="49" charset="-122"/>
              </a:endParaRPr>
            </a:p>
            <a:p>
              <a:pPr eaLnBrk="0" hangingPunct="0"/>
              <a:r>
                <a:rPr lang="en-US" altLang="zh-CN" sz="2800" dirty="0">
                  <a:latin typeface="楷体_GB2312" pitchFamily="49" charset="-122"/>
                </a:rPr>
                <a:t>3</a:t>
              </a:r>
              <a:r>
                <a:rPr lang="zh-CN" altLang="en-US" sz="2800" dirty="0">
                  <a:latin typeface="楷体_GB2312" pitchFamily="49" charset="-122"/>
                </a:rPr>
                <a:t>．增加户外运动</a:t>
              </a:r>
              <a:endParaRPr lang="zh-CN" altLang="en-US" sz="2800" dirty="0">
                <a:latin typeface="楷体_GB2312" pitchFamily="49" charset="-122"/>
              </a:endParaRPr>
            </a:p>
            <a:p>
              <a:pPr eaLnBrk="0" hangingPunct="0"/>
              <a:r>
                <a:rPr lang="en-US" altLang="zh-CN" sz="2800" dirty="0">
                  <a:latin typeface="楷体_GB2312" pitchFamily="49" charset="-122"/>
                </a:rPr>
                <a:t>4</a:t>
              </a:r>
              <a:r>
                <a:rPr lang="zh-CN" altLang="en-US" sz="2800" dirty="0">
                  <a:latin typeface="楷体_GB2312" pitchFamily="49" charset="-122"/>
                </a:rPr>
                <a:t>．不可随便使用大便软化剂或轻泻剂</a:t>
              </a:r>
              <a:endParaRPr lang="zh-CN" altLang="en-US" sz="2800" dirty="0">
                <a:latin typeface="楷体_GB2312" pitchFamily="49" charset="-122"/>
              </a:endParaRPr>
            </a:p>
          </p:txBody>
        </p:sp>
        <p:sp>
          <p:nvSpPr>
            <p:cNvPr id="126979" name="矩形 387079"/>
            <p:cNvSpPr/>
            <p:nvPr/>
          </p:nvSpPr>
          <p:spPr>
            <a:xfrm>
              <a:off x="8280" y="3528"/>
              <a:ext cx="4768" cy="919"/>
            </a:xfrm>
            <a:prstGeom prst="rect">
              <a:avLst/>
            </a:prstGeom>
            <a:gradFill rotWithShape="0">
              <a:gsLst>
                <a:gs pos="0">
                  <a:srgbClr val="FF66FF"/>
                </a:gs>
                <a:gs pos="100000">
                  <a:srgbClr val="FFFF9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3200" dirty="0">
                  <a:solidFill>
                    <a:srgbClr val="663300"/>
                  </a:solidFill>
                  <a:latin typeface="楷体_GB2312" pitchFamily="49" charset="-122"/>
                </a:rPr>
                <a:t>健  康  指  导</a:t>
              </a:r>
              <a:endParaRPr lang="zh-CN" altLang="en-US" sz="3200" dirty="0">
                <a:solidFill>
                  <a:srgbClr val="663300"/>
                </a:solidFill>
                <a:latin typeface="楷体_GB2312" pitchFamily="49" charset="-122"/>
              </a:endParaRPr>
            </a:p>
          </p:txBody>
        </p:sp>
        <p:sp>
          <p:nvSpPr>
            <p:cNvPr id="126980" name="圆角矩形标注 387080"/>
            <p:cNvSpPr/>
            <p:nvPr/>
          </p:nvSpPr>
          <p:spPr>
            <a:xfrm>
              <a:off x="1440" y="900"/>
              <a:ext cx="4370" cy="2048"/>
            </a:xfrm>
            <a:prstGeom prst="wedgeRoundRectCallout">
              <a:avLst>
                <a:gd name="adj1" fmla="val 74167"/>
                <a:gd name="adj2" fmla="val 103241"/>
                <a:gd name="adj3" fmla="val 16667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6981" name="矩形 387081"/>
            <p:cNvSpPr/>
            <p:nvPr/>
          </p:nvSpPr>
          <p:spPr>
            <a:xfrm>
              <a:off x="2400" y="1268"/>
              <a:ext cx="2915" cy="14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/>
            <a:p>
              <a:r>
                <a:rPr lang="en-US" altLang="zh-CN" sz="3200" dirty="0">
                  <a:solidFill>
                    <a:srgbClr val="663300"/>
                  </a:solidFill>
                  <a:latin typeface="楷体_GB2312" pitchFamily="49" charset="-122"/>
                </a:rPr>
                <a:t>3. </a:t>
              </a:r>
              <a:r>
                <a:rPr lang="zh-CN" altLang="en-US" sz="3200" dirty="0">
                  <a:solidFill>
                    <a:srgbClr val="663300"/>
                  </a:solidFill>
                  <a:latin typeface="楷体_GB2312" pitchFamily="49" charset="-122"/>
                </a:rPr>
                <a:t>便秘</a:t>
              </a:r>
              <a:endParaRPr lang="zh-CN" altLang="en-US" sz="3200" dirty="0">
                <a:solidFill>
                  <a:srgbClr val="663300"/>
                </a:solidFill>
                <a:latin typeface="楷体_GB2312" pitchFamily="49" charset="-122"/>
              </a:endParaRPr>
            </a:p>
            <a:p>
              <a:r>
                <a:rPr lang="zh-CN" altLang="en-US" sz="3200" dirty="0">
                  <a:solidFill>
                    <a:srgbClr val="663300"/>
                  </a:solidFill>
                  <a:latin typeface="楷体_GB2312" pitchFamily="49" charset="-122"/>
                </a:rPr>
                <a:t>痔疮</a:t>
              </a:r>
              <a:endParaRPr lang="zh-CN" altLang="en-US" sz="3200" dirty="0">
                <a:solidFill>
                  <a:srgbClr val="663300"/>
                </a:solidFill>
                <a:latin typeface="楷体_GB2312" pitchFamily="49" charset="-122"/>
              </a:endParaRPr>
            </a:p>
          </p:txBody>
        </p:sp>
        <p:sp>
          <p:nvSpPr>
            <p:cNvPr id="126982" name="矩形 387082"/>
            <p:cNvSpPr/>
            <p:nvPr/>
          </p:nvSpPr>
          <p:spPr>
            <a:xfrm>
              <a:off x="360" y="4800"/>
              <a:ext cx="5760" cy="324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</a:t>
              </a:r>
              <a:r>
                <a:rPr lang="en-US" altLang="zh-CN" sz="3200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         </a:t>
              </a:r>
              <a:r>
                <a:rPr lang="zh-CN" altLang="en-US" sz="3200" dirty="0">
                  <a:latin typeface="Times New Roman" panose="02020603050405020304" pitchFamily="18" charset="0"/>
                </a:rPr>
                <a:t>胃肠蠕动减</a:t>
              </a:r>
              <a:endParaRPr lang="zh-CN" altLang="en-US" sz="3200" dirty="0">
                <a:latin typeface="Times New Roman" panose="02020603050405020304" pitchFamily="18" charset="0"/>
              </a:endParaRPr>
            </a:p>
            <a:p>
              <a:pPr eaLnBrk="0" hangingPunct="0"/>
              <a:r>
                <a:rPr lang="zh-CN" altLang="en-US" sz="3200" dirty="0">
                  <a:latin typeface="Times New Roman" panose="02020603050405020304" pitchFamily="18" charset="0"/>
                </a:rPr>
                <a:t>（激素影响，户外活动缺乏，增大的子宫压迫）</a:t>
              </a:r>
              <a:endParaRPr lang="zh-CN" altLang="en-US" sz="3200" dirty="0">
                <a:latin typeface="Times New Roman" panose="02020603050405020304" pitchFamily="18" charset="0"/>
              </a:endParaRPr>
            </a:p>
          </p:txBody>
        </p:sp>
        <p:sp>
          <p:nvSpPr>
            <p:cNvPr id="126983" name="矩形 387083"/>
            <p:cNvSpPr/>
            <p:nvPr/>
          </p:nvSpPr>
          <p:spPr>
            <a:xfrm>
              <a:off x="1560" y="3600"/>
              <a:ext cx="2760" cy="822"/>
            </a:xfrm>
            <a:prstGeom prst="rect">
              <a:avLst/>
            </a:prstGeom>
            <a:gradFill rotWithShape="0">
              <a:gsLst>
                <a:gs pos="0">
                  <a:srgbClr val="FFFF99"/>
                </a:gs>
                <a:gs pos="100000">
                  <a:srgbClr val="9999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rgbClr val="663300"/>
                  </a:solidFill>
                  <a:latin typeface="楷体_GB2312" pitchFamily="49" charset="-122"/>
                </a:rPr>
                <a:t>原   因</a:t>
              </a:r>
              <a:endParaRPr lang="zh-CN" altLang="en-US" sz="2800" dirty="0">
                <a:solidFill>
                  <a:srgbClr val="663300"/>
                </a:solidFill>
                <a:latin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866140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妊娠期常见症状及护理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86485" y="1275715"/>
            <a:ext cx="10343515" cy="4729668"/>
            <a:chOff x="840" y="960"/>
            <a:chExt cx="12840" cy="7788"/>
          </a:xfrm>
        </p:grpSpPr>
        <p:pic>
          <p:nvPicPr>
            <p:cNvPr id="128001" name="图片 388100" descr="D1"/>
            <p:cNvPicPr>
              <a:picLocks noChangeAspect="1"/>
            </p:cNvPicPr>
            <p:nvPr/>
          </p:nvPicPr>
          <p:blipFill>
            <a:blip r:embed="rId3"/>
            <a:srcRect r="2632" b="3239"/>
            <a:stretch>
              <a:fillRect/>
            </a:stretch>
          </p:blipFill>
          <p:spPr>
            <a:xfrm>
              <a:off x="9240" y="960"/>
              <a:ext cx="4440" cy="33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8002" name="圆角矩形标注 388101"/>
            <p:cNvSpPr/>
            <p:nvPr/>
          </p:nvSpPr>
          <p:spPr>
            <a:xfrm>
              <a:off x="840" y="2280"/>
              <a:ext cx="3360" cy="1080"/>
            </a:xfrm>
            <a:prstGeom prst="wedgeRoundRectCallout">
              <a:avLst>
                <a:gd name="adj1" fmla="val 176486"/>
                <a:gd name="adj2" fmla="val 162500"/>
                <a:gd name="adj3" fmla="val 16667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8003" name="矩形 388102"/>
            <p:cNvSpPr/>
            <p:nvPr/>
          </p:nvSpPr>
          <p:spPr>
            <a:xfrm>
              <a:off x="6960" y="5760"/>
              <a:ext cx="6720" cy="29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dirty="0">
                  <a:latin typeface="楷体_GB2312" pitchFamily="49" charset="-122"/>
                </a:rPr>
                <a:t>1</a:t>
              </a:r>
              <a:r>
                <a:rPr lang="zh-CN" altLang="en-US" sz="2800" dirty="0">
                  <a:latin typeface="楷体_GB2312" pitchFamily="49" charset="-122"/>
                </a:rPr>
                <a:t>、保持正确的坐、站、走姿</a:t>
              </a:r>
              <a:endParaRPr lang="zh-CN" altLang="en-US" sz="2800" dirty="0">
                <a:latin typeface="楷体_GB2312" pitchFamily="49" charset="-122"/>
              </a:endParaRPr>
            </a:p>
            <a:p>
              <a:pPr eaLnBrk="0" hangingPunct="0"/>
              <a:r>
                <a:rPr lang="en-US" altLang="zh-CN" sz="2800" dirty="0">
                  <a:latin typeface="楷体_GB2312" pitchFamily="49" charset="-122"/>
                </a:rPr>
                <a:t>2</a:t>
              </a:r>
              <a:r>
                <a:rPr lang="zh-CN" altLang="en-US" sz="2800" dirty="0">
                  <a:latin typeface="楷体_GB2312" pitchFamily="49" charset="-122"/>
                </a:rPr>
                <a:t>．避免穿高跟鞋</a:t>
              </a:r>
              <a:r>
                <a:rPr lang="en-US" altLang="zh-CN" sz="2800">
                  <a:latin typeface="楷体_GB2312" pitchFamily="49" charset="-122"/>
                </a:rPr>
                <a:t>.</a:t>
              </a:r>
              <a:endParaRPr lang="en-US" altLang="zh-CN" sz="2800">
                <a:latin typeface="楷体_GB2312" pitchFamily="49" charset="-122"/>
              </a:endParaRPr>
            </a:p>
            <a:p>
              <a:pPr eaLnBrk="0" hangingPunct="0"/>
              <a:r>
                <a:rPr lang="en-US" altLang="zh-CN" sz="2800" dirty="0">
                  <a:latin typeface="楷体_GB2312" pitchFamily="49" charset="-122"/>
                </a:rPr>
                <a:t>3. </a:t>
              </a:r>
              <a:r>
                <a:rPr lang="zh-CN" altLang="en-US" sz="2800" dirty="0">
                  <a:latin typeface="楷体_GB2312" pitchFamily="49" charset="-122"/>
                </a:rPr>
                <a:t>睡硬板床</a:t>
              </a:r>
              <a:endParaRPr lang="zh-CN" altLang="en-US" sz="2800" dirty="0">
                <a:latin typeface="楷体_GB2312" pitchFamily="49" charset="-122"/>
              </a:endParaRPr>
            </a:p>
            <a:p>
              <a:pPr eaLnBrk="0" hangingPunct="0"/>
              <a:r>
                <a:rPr lang="en-US" altLang="zh-CN" sz="2800" dirty="0">
                  <a:latin typeface="楷体_GB2312" pitchFamily="49" charset="-122"/>
                </a:rPr>
                <a:t>4</a:t>
              </a:r>
              <a:r>
                <a:rPr lang="zh-CN" altLang="en-US" sz="2800" dirty="0">
                  <a:latin typeface="楷体_GB2312" pitchFamily="49" charset="-122"/>
                </a:rPr>
                <a:t>．适当增加钙入量</a:t>
              </a:r>
              <a:endParaRPr lang="zh-CN" altLang="en-US" sz="2800" dirty="0">
                <a:latin typeface="楷体_GB2312" pitchFamily="49" charset="-122"/>
              </a:endParaRPr>
            </a:p>
          </p:txBody>
        </p:sp>
        <p:sp>
          <p:nvSpPr>
            <p:cNvPr id="128004" name="矩形 388103"/>
            <p:cNvSpPr/>
            <p:nvPr/>
          </p:nvSpPr>
          <p:spPr>
            <a:xfrm>
              <a:off x="8400" y="4200"/>
              <a:ext cx="3380" cy="961"/>
            </a:xfrm>
            <a:prstGeom prst="rect">
              <a:avLst/>
            </a:prstGeom>
            <a:gradFill rotWithShape="0">
              <a:gsLst>
                <a:gs pos="0">
                  <a:srgbClr val="FF66FF"/>
                </a:gs>
                <a:gs pos="100000">
                  <a:srgbClr val="FFFF9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3200" dirty="0">
                  <a:solidFill>
                    <a:srgbClr val="66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健  康  指  导</a:t>
              </a:r>
              <a:endParaRPr lang="zh-CN" altLang="en-US" sz="3200" dirty="0">
                <a:solidFill>
                  <a:srgbClr val="66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8005" name="矩形 388104"/>
            <p:cNvSpPr/>
            <p:nvPr/>
          </p:nvSpPr>
          <p:spPr>
            <a:xfrm>
              <a:off x="840" y="2280"/>
              <a:ext cx="3600" cy="96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3200" dirty="0">
                  <a:solidFill>
                    <a:srgbClr val="663300"/>
                  </a:solidFill>
                  <a:latin typeface="楷体_GB2312" pitchFamily="49" charset="-122"/>
                </a:rPr>
                <a:t>4. </a:t>
              </a:r>
              <a:r>
                <a:rPr lang="zh-CN" altLang="en-US" sz="3200" dirty="0">
                  <a:solidFill>
                    <a:srgbClr val="663300"/>
                  </a:solidFill>
                  <a:latin typeface="楷体_GB2312" pitchFamily="49" charset="-122"/>
                </a:rPr>
                <a:t>腰 背 痛</a:t>
              </a:r>
              <a:endParaRPr lang="zh-CN" altLang="en-US" sz="3200" dirty="0">
                <a:solidFill>
                  <a:srgbClr val="663300"/>
                </a:solidFill>
                <a:latin typeface="楷体_GB2312" pitchFamily="49" charset="-122"/>
              </a:endParaRPr>
            </a:p>
          </p:txBody>
        </p:sp>
        <p:sp>
          <p:nvSpPr>
            <p:cNvPr id="128006" name="矩形 388105"/>
            <p:cNvSpPr/>
            <p:nvPr/>
          </p:nvSpPr>
          <p:spPr>
            <a:xfrm>
              <a:off x="840" y="5760"/>
              <a:ext cx="5880" cy="298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dirty="0">
                  <a:latin typeface="楷体_GB2312" pitchFamily="49" charset="-122"/>
                </a:rPr>
                <a:t>1</a:t>
              </a:r>
              <a:r>
                <a:rPr lang="zh-CN" altLang="en-US" sz="2800" dirty="0">
                  <a:latin typeface="楷体_GB2312" pitchFamily="49" charset="-122"/>
                </a:rPr>
                <a:t>．骨盆的关节、</a:t>
              </a:r>
              <a:endParaRPr lang="zh-CN" altLang="en-US" sz="2800" dirty="0">
                <a:latin typeface="楷体_GB2312" pitchFamily="49" charset="-122"/>
              </a:endParaRPr>
            </a:p>
            <a:p>
              <a:r>
                <a:rPr lang="zh-CN" altLang="en-US" sz="2800" dirty="0">
                  <a:latin typeface="楷体_GB2312" pitchFamily="49" charset="-122"/>
                </a:rPr>
                <a:t>   韧带受激素影响</a:t>
              </a:r>
              <a:endParaRPr lang="zh-CN" altLang="en-US" sz="2800" dirty="0">
                <a:latin typeface="楷体_GB2312" pitchFamily="49" charset="-122"/>
              </a:endParaRPr>
            </a:p>
            <a:p>
              <a:pPr eaLnBrk="0" hangingPunct="0"/>
              <a:r>
                <a:rPr lang="en-US" altLang="zh-CN" sz="2800" dirty="0">
                  <a:latin typeface="楷体_GB2312" pitchFamily="49" charset="-122"/>
                </a:rPr>
                <a:t>2</a:t>
              </a:r>
              <a:r>
                <a:rPr lang="zh-CN" altLang="en-US" sz="2800" dirty="0">
                  <a:latin typeface="楷体_GB2312" pitchFamily="49" charset="-122"/>
                </a:rPr>
                <a:t>．妊娠是腰骶部曲度加大</a:t>
              </a:r>
              <a:endParaRPr lang="zh-CN" altLang="en-US" sz="2800" dirty="0">
                <a:latin typeface="楷体_GB2312" pitchFamily="49" charset="-122"/>
              </a:endParaRPr>
            </a:p>
            <a:p>
              <a:pPr eaLnBrk="0" hangingPunct="0"/>
              <a:r>
                <a:rPr lang="zh-CN" altLang="en-US" sz="2800" dirty="0">
                  <a:latin typeface="楷体_GB2312" pitchFamily="49" charset="-122"/>
                </a:rPr>
                <a:t>（身体重心后移）</a:t>
              </a:r>
              <a:endParaRPr lang="zh-CN" altLang="en-US" sz="2800" dirty="0">
                <a:latin typeface="楷体_GB2312" pitchFamily="49" charset="-122"/>
              </a:endParaRPr>
            </a:p>
          </p:txBody>
        </p:sp>
        <p:sp>
          <p:nvSpPr>
            <p:cNvPr id="128007" name="矩形 388106"/>
            <p:cNvSpPr/>
            <p:nvPr/>
          </p:nvSpPr>
          <p:spPr>
            <a:xfrm>
              <a:off x="1680" y="4373"/>
              <a:ext cx="2760" cy="961"/>
            </a:xfrm>
            <a:prstGeom prst="rect">
              <a:avLst/>
            </a:prstGeom>
            <a:gradFill rotWithShape="0">
              <a:gsLst>
                <a:gs pos="0">
                  <a:srgbClr val="FFFF99"/>
                </a:gs>
                <a:gs pos="100000">
                  <a:srgbClr val="9999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3200" dirty="0">
                  <a:solidFill>
                    <a:srgbClr val="663300"/>
                  </a:solidFill>
                  <a:latin typeface="楷体_GB2312" pitchFamily="49" charset="-122"/>
                </a:rPr>
                <a:t>原    因</a:t>
              </a:r>
              <a:endParaRPr lang="zh-CN" altLang="en-US" sz="3200" dirty="0">
                <a:solidFill>
                  <a:srgbClr val="663300"/>
                </a:solidFill>
                <a:latin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妊娠期常见症状及护理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58240" y="938530"/>
            <a:ext cx="9326880" cy="5243830"/>
            <a:chOff x="600" y="360"/>
            <a:chExt cx="12720" cy="8258"/>
          </a:xfrm>
        </p:grpSpPr>
        <p:pic>
          <p:nvPicPr>
            <p:cNvPr id="129025" name="图片 389124" descr="D1"/>
            <p:cNvPicPr>
              <a:picLocks noChangeAspect="1"/>
            </p:cNvPicPr>
            <p:nvPr/>
          </p:nvPicPr>
          <p:blipFill>
            <a:blip r:embed="rId3"/>
            <a:srcRect r="2632" b="3239"/>
            <a:stretch>
              <a:fillRect/>
            </a:stretch>
          </p:blipFill>
          <p:spPr>
            <a:xfrm>
              <a:off x="8880" y="360"/>
              <a:ext cx="4440" cy="336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29026" name="圆角矩形标注 389125"/>
            <p:cNvSpPr/>
            <p:nvPr/>
          </p:nvSpPr>
          <p:spPr>
            <a:xfrm>
              <a:off x="600" y="2280"/>
              <a:ext cx="3600" cy="1080"/>
            </a:xfrm>
            <a:prstGeom prst="wedgeRoundRectCallout">
              <a:avLst>
                <a:gd name="adj1" fmla="val 166458"/>
                <a:gd name="adj2" fmla="val 182176"/>
                <a:gd name="adj3" fmla="val 16667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29027" name="矩形 389126"/>
            <p:cNvSpPr/>
            <p:nvPr/>
          </p:nvSpPr>
          <p:spPr>
            <a:xfrm>
              <a:off x="6480" y="5760"/>
              <a:ext cx="6840" cy="285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dirty="0">
                  <a:latin typeface="楷体_GB2312" pitchFamily="49" charset="-122"/>
                </a:rPr>
                <a:t>1.</a:t>
              </a:r>
              <a:r>
                <a:rPr lang="zh-CN" altLang="en-US" sz="2800" dirty="0">
                  <a:latin typeface="楷体_GB2312" pitchFamily="49" charset="-122"/>
                </a:rPr>
                <a:t>避免久站、久坐</a:t>
              </a:r>
              <a:endParaRPr lang="zh-CN" altLang="en-US" sz="2800" dirty="0">
                <a:latin typeface="楷体_GB2312" pitchFamily="49" charset="-122"/>
              </a:endParaRPr>
            </a:p>
            <a:p>
              <a:pPr eaLnBrk="0" hangingPunct="0"/>
              <a:r>
                <a:rPr lang="en-US" altLang="zh-CN" sz="2800" dirty="0">
                  <a:latin typeface="楷体_GB2312" pitchFamily="49" charset="-122"/>
                </a:rPr>
                <a:t>2.</a:t>
              </a:r>
              <a:r>
                <a:rPr lang="zh-CN" altLang="en-US" sz="2800" dirty="0">
                  <a:latin typeface="楷体_GB2312" pitchFamily="49" charset="-122"/>
                </a:rPr>
                <a:t>饮食</a:t>
              </a:r>
              <a:r>
                <a:rPr lang="en-US" altLang="zh-CN" sz="2800">
                  <a:latin typeface="Times New Roman" panose="02020603050405020304" pitchFamily="18" charset="0"/>
                </a:rPr>
                <a:t>—</a:t>
              </a:r>
              <a:r>
                <a:rPr lang="zh-CN" altLang="en-US" sz="2800" dirty="0">
                  <a:latin typeface="楷体_GB2312" pitchFamily="49" charset="-122"/>
                </a:rPr>
                <a:t>避免摄入含盐的食物</a:t>
              </a:r>
              <a:endParaRPr lang="zh-CN" altLang="en-US" sz="2800" dirty="0">
                <a:latin typeface="楷体_GB2312" pitchFamily="49" charset="-122"/>
              </a:endParaRPr>
            </a:p>
            <a:p>
              <a:pPr eaLnBrk="0" hangingPunct="0"/>
              <a:r>
                <a:rPr lang="en-US" altLang="zh-CN" sz="2800" dirty="0">
                  <a:latin typeface="楷体_GB2312" pitchFamily="49" charset="-122"/>
                </a:rPr>
                <a:t>3.</a:t>
              </a:r>
              <a:r>
                <a:rPr lang="zh-CN" altLang="en-US" sz="2800" dirty="0">
                  <a:latin typeface="楷体_GB2312" pitchFamily="49" charset="-122"/>
                </a:rPr>
                <a:t>卧床休息</a:t>
              </a:r>
              <a:r>
                <a:rPr lang="en-US" altLang="zh-CN" sz="2800">
                  <a:latin typeface="Times New Roman" panose="02020603050405020304" pitchFamily="18" charset="0"/>
                </a:rPr>
                <a:t>——</a:t>
              </a:r>
              <a:r>
                <a:rPr lang="zh-CN" altLang="en-US" sz="2800" dirty="0">
                  <a:latin typeface="楷体_GB2312" pitchFamily="49" charset="-122"/>
                </a:rPr>
                <a:t>抬高下肢</a:t>
              </a:r>
              <a:endParaRPr lang="zh-CN" altLang="en-US" sz="2800" dirty="0">
                <a:latin typeface="楷体_GB2312" pitchFamily="49" charset="-122"/>
              </a:endParaRPr>
            </a:p>
            <a:p>
              <a:pPr eaLnBrk="0" hangingPunct="0"/>
              <a:r>
                <a:rPr lang="en-US" altLang="zh-CN" sz="2800" dirty="0">
                  <a:latin typeface="楷体_GB2312" pitchFamily="49" charset="-122"/>
                </a:rPr>
                <a:t>4.</a:t>
              </a:r>
              <a:r>
                <a:rPr lang="zh-CN" altLang="en-US" sz="2800" dirty="0">
                  <a:latin typeface="楷体_GB2312" pitchFamily="49" charset="-122"/>
                </a:rPr>
                <a:t>观察</a:t>
              </a:r>
              <a:r>
                <a:rPr lang="en-US" altLang="zh-CN" sz="2800">
                  <a:latin typeface="Times New Roman" panose="02020603050405020304" pitchFamily="18" charset="0"/>
                </a:rPr>
                <a:t>——</a:t>
              </a:r>
              <a:r>
                <a:rPr lang="zh-CN" altLang="en-US" sz="2800" dirty="0">
                  <a:latin typeface="楷体_GB2312" pitchFamily="49" charset="-122"/>
                </a:rPr>
                <a:t>血压、蛋白质</a:t>
              </a:r>
              <a:endParaRPr lang="zh-CN" altLang="en-US" sz="2800" dirty="0">
                <a:latin typeface="楷体_GB2312" pitchFamily="49" charset="-122"/>
              </a:endParaRPr>
            </a:p>
          </p:txBody>
        </p:sp>
        <p:sp>
          <p:nvSpPr>
            <p:cNvPr id="129028" name="矩形 389127"/>
            <p:cNvSpPr/>
            <p:nvPr/>
          </p:nvSpPr>
          <p:spPr>
            <a:xfrm>
              <a:off x="8400" y="4325"/>
              <a:ext cx="4235" cy="919"/>
            </a:xfrm>
            <a:prstGeom prst="rect">
              <a:avLst/>
            </a:prstGeom>
            <a:gradFill rotWithShape="0">
              <a:gsLst>
                <a:gs pos="0">
                  <a:srgbClr val="FF66FF"/>
                </a:gs>
                <a:gs pos="100000">
                  <a:srgbClr val="FFFF9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3200" dirty="0">
                  <a:solidFill>
                    <a:srgbClr val="663300"/>
                  </a:solidFill>
                  <a:latin typeface="楷体_GB2312" pitchFamily="49" charset="-122"/>
                </a:rPr>
                <a:t>健  康  指  导</a:t>
              </a:r>
              <a:endParaRPr lang="zh-CN" altLang="en-US" sz="3200" dirty="0">
                <a:solidFill>
                  <a:srgbClr val="663300"/>
                </a:solidFill>
                <a:latin typeface="楷体_GB2312" pitchFamily="49" charset="-122"/>
              </a:endParaRPr>
            </a:p>
          </p:txBody>
        </p:sp>
        <p:sp>
          <p:nvSpPr>
            <p:cNvPr id="129029" name="矩形 389128"/>
            <p:cNvSpPr/>
            <p:nvPr/>
          </p:nvSpPr>
          <p:spPr>
            <a:xfrm>
              <a:off x="600" y="2400"/>
              <a:ext cx="4190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en-US" altLang="zh-CN" sz="3200" dirty="0">
                  <a:solidFill>
                    <a:srgbClr val="663300"/>
                  </a:solidFill>
                  <a:latin typeface="楷体_GB2312" pitchFamily="49" charset="-122"/>
                </a:rPr>
                <a:t>5.</a:t>
              </a:r>
              <a:r>
                <a:rPr lang="zh-CN" altLang="en-US" sz="3200" dirty="0">
                  <a:solidFill>
                    <a:srgbClr val="663300"/>
                  </a:solidFill>
                  <a:latin typeface="楷体_GB2312" pitchFamily="49" charset="-122"/>
                </a:rPr>
                <a:t>足 部 水 肿</a:t>
              </a:r>
              <a:endParaRPr lang="zh-CN" altLang="en-US" sz="3200" dirty="0">
                <a:solidFill>
                  <a:srgbClr val="663300"/>
                </a:solidFill>
                <a:latin typeface="楷体_GB2312" pitchFamily="49" charset="-122"/>
              </a:endParaRPr>
            </a:p>
          </p:txBody>
        </p:sp>
        <p:sp>
          <p:nvSpPr>
            <p:cNvPr id="129030" name="矩形 389129"/>
            <p:cNvSpPr/>
            <p:nvPr/>
          </p:nvSpPr>
          <p:spPr>
            <a:xfrm>
              <a:off x="600" y="6480"/>
              <a:ext cx="5880" cy="150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dirty="0">
                  <a:latin typeface="楷体_GB2312" pitchFamily="49" charset="-122"/>
                </a:rPr>
                <a:t>1</a:t>
              </a:r>
              <a:r>
                <a:rPr lang="zh-CN" altLang="en-US" sz="2800" dirty="0">
                  <a:latin typeface="楷体_GB2312" pitchFamily="49" charset="-122"/>
                </a:rPr>
                <a:t>．增大的子宫压迫</a:t>
              </a:r>
              <a:endParaRPr lang="zh-CN" altLang="en-US" sz="2800" dirty="0">
                <a:latin typeface="楷体_GB2312" pitchFamily="49" charset="-122"/>
              </a:endParaRPr>
            </a:p>
            <a:p>
              <a:pPr eaLnBrk="0" hangingPunct="0"/>
              <a:r>
                <a:rPr lang="en-US" altLang="zh-CN" sz="2800" dirty="0">
                  <a:latin typeface="楷体_GB2312" pitchFamily="49" charset="-122"/>
                </a:rPr>
                <a:t>2</a:t>
              </a:r>
              <a:r>
                <a:rPr lang="zh-CN" altLang="en-US" sz="2800" dirty="0">
                  <a:latin typeface="楷体_GB2312" pitchFamily="49" charset="-122"/>
                </a:rPr>
                <a:t>．长期的站立或坐位</a:t>
              </a:r>
              <a:endParaRPr lang="zh-CN" altLang="en-US" sz="2800" dirty="0">
                <a:latin typeface="楷体_GB2312" pitchFamily="49" charset="-122"/>
              </a:endParaRPr>
            </a:p>
          </p:txBody>
        </p:sp>
        <p:sp>
          <p:nvSpPr>
            <p:cNvPr id="129031" name="矩形 389130"/>
            <p:cNvSpPr/>
            <p:nvPr/>
          </p:nvSpPr>
          <p:spPr>
            <a:xfrm>
              <a:off x="1320" y="4560"/>
              <a:ext cx="2760" cy="919"/>
            </a:xfrm>
            <a:prstGeom prst="rect">
              <a:avLst/>
            </a:prstGeom>
            <a:gradFill rotWithShape="0">
              <a:gsLst>
                <a:gs pos="0">
                  <a:srgbClr val="FFFF99"/>
                </a:gs>
                <a:gs pos="100000">
                  <a:srgbClr val="9999FF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3200" dirty="0">
                  <a:solidFill>
                    <a:srgbClr val="663300"/>
                  </a:solidFill>
                  <a:latin typeface="楷体_GB2312" pitchFamily="49" charset="-122"/>
                </a:rPr>
                <a:t>原   因</a:t>
              </a:r>
              <a:endParaRPr lang="zh-CN" altLang="en-US" sz="3200" dirty="0">
                <a:solidFill>
                  <a:srgbClr val="663300"/>
                </a:solidFill>
                <a:latin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妊娠期常见症状及护理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32180" y="1285875"/>
            <a:ext cx="10381615" cy="4903880"/>
            <a:chOff x="1080" y="1320"/>
            <a:chExt cx="12960" cy="8411"/>
          </a:xfrm>
        </p:grpSpPr>
        <p:pic>
          <p:nvPicPr>
            <p:cNvPr id="130049" name="图片 390148" descr="D1"/>
            <p:cNvPicPr>
              <a:picLocks noChangeAspect="1"/>
            </p:cNvPicPr>
            <p:nvPr/>
          </p:nvPicPr>
          <p:blipFill>
            <a:blip r:embed="rId3"/>
            <a:srcRect r="2632" b="3239"/>
            <a:stretch>
              <a:fillRect/>
            </a:stretch>
          </p:blipFill>
          <p:spPr>
            <a:xfrm>
              <a:off x="9600" y="1320"/>
              <a:ext cx="4440" cy="3360"/>
            </a:xfrm>
            <a:prstGeom prst="rect">
              <a:avLst/>
            </a:prstGeom>
            <a:noFill/>
            <a:ln w="9525">
              <a:noFill/>
            </a:ln>
          </p:spPr>
        </p:pic>
        <p:grpSp>
          <p:nvGrpSpPr>
            <p:cNvPr id="390150" name="组合 390149"/>
            <p:cNvGrpSpPr/>
            <p:nvPr/>
          </p:nvGrpSpPr>
          <p:grpSpPr>
            <a:xfrm>
              <a:off x="2400" y="2880"/>
              <a:ext cx="10920" cy="6851"/>
              <a:chOff x="1104" y="576"/>
              <a:chExt cx="4368" cy="2740"/>
            </a:xfrm>
          </p:grpSpPr>
          <p:sp>
            <p:nvSpPr>
              <p:cNvPr id="130051" name="圆角矩形标注 390150"/>
              <p:cNvSpPr/>
              <p:nvPr/>
            </p:nvSpPr>
            <p:spPr>
              <a:xfrm>
                <a:off x="1104" y="576"/>
                <a:ext cx="1488" cy="432"/>
              </a:xfrm>
              <a:prstGeom prst="wedgeRoundRectCallout">
                <a:avLst>
                  <a:gd name="adj1" fmla="val 91870"/>
                  <a:gd name="adj2" fmla="val 119213"/>
                  <a:gd name="adj3" fmla="val 16667"/>
                </a:avLst>
              </a:prstGeom>
              <a:solidFill>
                <a:srgbClr val="FFFFCC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 anchorCtr="0"/>
              <a:p>
                <a:pPr algn="ctr"/>
                <a:endParaRPr lang="zh-CN" altLang="zh-CN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0052" name="矩形 390151"/>
              <p:cNvSpPr/>
              <p:nvPr/>
            </p:nvSpPr>
            <p:spPr>
              <a:xfrm>
                <a:off x="3360" y="1072"/>
                <a:ext cx="1352" cy="358"/>
              </a:xfrm>
              <a:prstGeom prst="rect">
                <a:avLst/>
              </a:prstGeom>
              <a:gradFill rotWithShape="0">
                <a:gsLst>
                  <a:gs pos="0">
                    <a:srgbClr val="FF66FF"/>
                  </a:gs>
                  <a:gs pos="100000">
                    <a:srgbClr val="FFFF99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r>
                  <a:rPr lang="zh-CN" altLang="en-US" sz="2800" dirty="0">
                    <a:solidFill>
                      <a:srgbClr val="66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健  康  指  导</a:t>
                </a:r>
                <a:endParaRPr lang="zh-CN" altLang="en-US" sz="2800" dirty="0">
                  <a:solidFill>
                    <a:srgbClr val="66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0053" name="矩形 390152"/>
              <p:cNvSpPr/>
              <p:nvPr/>
            </p:nvSpPr>
            <p:spPr>
              <a:xfrm>
                <a:off x="3120" y="1776"/>
                <a:ext cx="2352" cy="154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en-US" altLang="zh-CN" sz="2800" dirty="0">
                    <a:latin typeface="楷体_GB2312" pitchFamily="49" charset="-122"/>
                  </a:rPr>
                  <a:t>1</a:t>
                </a:r>
                <a:r>
                  <a:rPr lang="zh-CN" altLang="en-US" sz="2800" dirty="0">
                    <a:latin typeface="楷体_GB2312" pitchFamily="49" charset="-122"/>
                  </a:rPr>
                  <a:t>．按摩痉挛部位</a:t>
                </a:r>
                <a:endParaRPr lang="zh-CN" altLang="en-US" sz="2800" dirty="0">
                  <a:latin typeface="楷体_GB2312" pitchFamily="49" charset="-122"/>
                </a:endParaRPr>
              </a:p>
              <a:p>
                <a:pPr eaLnBrk="0" hangingPunct="0"/>
                <a:r>
                  <a:rPr lang="en-US" altLang="zh-CN" sz="2800" dirty="0">
                    <a:latin typeface="楷体_GB2312" pitchFamily="49" charset="-122"/>
                  </a:rPr>
                  <a:t>2</a:t>
                </a:r>
                <a:r>
                  <a:rPr lang="zh-CN" altLang="en-US" sz="2800" dirty="0">
                    <a:latin typeface="楷体_GB2312" pitchFamily="49" charset="-122"/>
                  </a:rPr>
                  <a:t>．腿膝盖伸直下压</a:t>
                </a:r>
                <a:endParaRPr lang="zh-CN" altLang="en-US" sz="2800" dirty="0">
                  <a:latin typeface="楷体_GB2312" pitchFamily="49" charset="-122"/>
                </a:endParaRPr>
              </a:p>
              <a:p>
                <a:pPr eaLnBrk="0" hangingPunct="0"/>
                <a:r>
                  <a:rPr lang="en-US" altLang="zh-CN" sz="2800" dirty="0">
                    <a:latin typeface="楷体_GB2312" pitchFamily="49" charset="-122"/>
                  </a:rPr>
                  <a:t>3</a:t>
                </a:r>
                <a:r>
                  <a:rPr lang="zh-CN" altLang="en-US" sz="2800" dirty="0">
                    <a:latin typeface="楷体_GB2312" pitchFamily="49" charset="-122"/>
                  </a:rPr>
                  <a:t>．热敷</a:t>
                </a:r>
                <a:endParaRPr lang="zh-CN" altLang="en-US" sz="2800" dirty="0">
                  <a:latin typeface="楷体_GB2312" pitchFamily="49" charset="-122"/>
                </a:endParaRPr>
              </a:p>
              <a:p>
                <a:pPr eaLnBrk="0" hangingPunct="0"/>
                <a:r>
                  <a:rPr lang="en-US" altLang="zh-CN" sz="2800" dirty="0">
                    <a:latin typeface="楷体_GB2312" pitchFamily="49" charset="-122"/>
                  </a:rPr>
                  <a:t>4</a:t>
                </a:r>
                <a:r>
                  <a:rPr lang="zh-CN" altLang="en-US" sz="2800" dirty="0">
                    <a:latin typeface="楷体_GB2312" pitchFamily="49" charset="-122"/>
                  </a:rPr>
                  <a:t>．饮食中增加含钙的食物</a:t>
                </a:r>
                <a:endParaRPr lang="zh-CN" altLang="en-US" sz="2800" dirty="0">
                  <a:latin typeface="楷体_GB2312" pitchFamily="49" charset="-122"/>
                </a:endParaRPr>
              </a:p>
              <a:p>
                <a:pPr eaLnBrk="0" hangingPunct="0"/>
                <a:r>
                  <a:rPr lang="en-US" altLang="zh-CN" sz="2800" dirty="0">
                    <a:latin typeface="楷体_GB2312" pitchFamily="49" charset="-122"/>
                  </a:rPr>
                  <a:t>5</a:t>
                </a:r>
                <a:r>
                  <a:rPr lang="zh-CN" altLang="en-US" sz="2800" dirty="0">
                    <a:latin typeface="楷体_GB2312" pitchFamily="49" charset="-122"/>
                  </a:rPr>
                  <a:t>．补充维生素</a:t>
                </a:r>
                <a:r>
                  <a:rPr lang="en-US" altLang="zh-CN" sz="2800">
                    <a:latin typeface="楷体_GB2312" pitchFamily="49" charset="-122"/>
                  </a:rPr>
                  <a:t>D</a:t>
                </a:r>
                <a:endParaRPr lang="en-US" altLang="zh-CN" sz="2800">
                  <a:latin typeface="楷体_GB2312" pitchFamily="49" charset="-122"/>
                </a:endParaRPr>
              </a:p>
            </p:txBody>
          </p:sp>
        </p:grpSp>
        <p:sp>
          <p:nvSpPr>
            <p:cNvPr id="130054" name="圆角矩形标注 390153"/>
            <p:cNvSpPr/>
            <p:nvPr/>
          </p:nvSpPr>
          <p:spPr>
            <a:xfrm>
              <a:off x="2400" y="2880"/>
              <a:ext cx="4320" cy="1080"/>
            </a:xfrm>
            <a:prstGeom prst="wedgeRoundRectCallout">
              <a:avLst>
                <a:gd name="adj1" fmla="val -66727"/>
                <a:gd name="adj2" fmla="val 134722"/>
                <a:gd name="adj3" fmla="val 16667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grpSp>
          <p:nvGrpSpPr>
            <p:cNvPr id="390155" name="组合 390154"/>
            <p:cNvGrpSpPr/>
            <p:nvPr/>
          </p:nvGrpSpPr>
          <p:grpSpPr>
            <a:xfrm>
              <a:off x="1080" y="5040"/>
              <a:ext cx="5520" cy="4553"/>
              <a:chOff x="144" y="1536"/>
              <a:chExt cx="2208" cy="1821"/>
            </a:xfrm>
          </p:grpSpPr>
          <p:sp>
            <p:nvSpPr>
              <p:cNvPr id="130056" name="矩形 390155"/>
              <p:cNvSpPr/>
              <p:nvPr/>
            </p:nvSpPr>
            <p:spPr>
              <a:xfrm>
                <a:off x="288" y="1536"/>
                <a:ext cx="1104" cy="144"/>
              </a:xfrm>
              <a:prstGeom prst="rect">
                <a:avLst/>
              </a:prstGeom>
              <a:gradFill rotWithShape="0">
                <a:gsLst>
                  <a:gs pos="0">
                    <a:srgbClr val="FFFF99"/>
                  </a:gs>
                  <a:gs pos="100000">
                    <a:srgbClr val="9999FF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t" anchorCtr="0">
                <a:noAutofit/>
              </a:bodyPr>
              <a:p>
                <a:r>
                  <a:rPr lang="zh-CN" altLang="en-US" sz="2800" dirty="0">
                    <a:solidFill>
                      <a:srgbClr val="66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原        因</a:t>
                </a:r>
                <a:endParaRPr lang="zh-CN" altLang="en-US" sz="2800" dirty="0">
                  <a:solidFill>
                    <a:srgbClr val="66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0057" name="矩形 390156"/>
              <p:cNvSpPr/>
              <p:nvPr/>
            </p:nvSpPr>
            <p:spPr>
              <a:xfrm>
                <a:off x="144" y="2112"/>
                <a:ext cx="2208" cy="124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eaLnBrk="0" hangingPunct="0"/>
                <a:r>
                  <a:rPr lang="en-US" altLang="zh-CN" sz="2800" dirty="0">
                    <a:latin typeface="楷体_GB2312" pitchFamily="49" charset="-122"/>
                  </a:rPr>
                  <a:t>1</a:t>
                </a:r>
                <a:r>
                  <a:rPr lang="zh-CN" altLang="en-US" sz="2800" dirty="0">
                    <a:latin typeface="楷体_GB2312" pitchFamily="49" charset="-122"/>
                  </a:rPr>
                  <a:t>．血液钙离子浓度降低</a:t>
                </a:r>
                <a:endParaRPr lang="zh-CN" altLang="en-US" sz="2800" dirty="0">
                  <a:latin typeface="楷体_GB2312" pitchFamily="49" charset="-122"/>
                </a:endParaRPr>
              </a:p>
              <a:p>
                <a:pPr eaLnBrk="0" hangingPunct="0"/>
                <a:r>
                  <a:rPr lang="en-US" altLang="zh-CN" sz="2800" dirty="0">
                    <a:latin typeface="楷体_GB2312" pitchFamily="49" charset="-122"/>
                  </a:rPr>
                  <a:t>2</a:t>
                </a:r>
                <a:r>
                  <a:rPr lang="zh-CN" altLang="en-US" sz="2800" dirty="0">
                    <a:latin typeface="楷体_GB2312" pitchFamily="49" charset="-122"/>
                  </a:rPr>
                  <a:t>．钙、磷比例失调</a:t>
                </a:r>
                <a:endParaRPr lang="zh-CN" altLang="en-US" sz="2800" dirty="0">
                  <a:latin typeface="楷体_GB2312" pitchFamily="49" charset="-122"/>
                </a:endParaRPr>
              </a:p>
              <a:p>
                <a:pPr eaLnBrk="0" hangingPunct="0"/>
                <a:r>
                  <a:rPr lang="en-US" altLang="zh-CN" sz="2800" dirty="0">
                    <a:latin typeface="楷体_GB2312" pitchFamily="49" charset="-122"/>
                  </a:rPr>
                  <a:t>3</a:t>
                </a:r>
                <a:r>
                  <a:rPr lang="zh-CN" altLang="en-US" sz="2800" dirty="0">
                    <a:latin typeface="楷体_GB2312" pitchFamily="49" charset="-122"/>
                  </a:rPr>
                  <a:t>．增大的子宫压迫</a:t>
                </a:r>
                <a:endParaRPr lang="zh-CN" altLang="en-US" sz="2800" dirty="0">
                  <a:latin typeface="楷体_GB2312" pitchFamily="49" charset="-122"/>
                </a:endParaRPr>
              </a:p>
              <a:p>
                <a:pPr eaLnBrk="0" hangingPunct="0"/>
                <a:r>
                  <a:rPr lang="en-US" altLang="zh-CN" sz="2800" dirty="0">
                    <a:latin typeface="楷体_GB2312" pitchFamily="49" charset="-122"/>
                  </a:rPr>
                  <a:t>4</a:t>
                </a:r>
                <a:r>
                  <a:rPr lang="zh-CN" altLang="en-US" sz="2800" dirty="0">
                    <a:latin typeface="楷体_GB2312" pitchFamily="49" charset="-122"/>
                  </a:rPr>
                  <a:t>．维生素</a:t>
                </a:r>
                <a:r>
                  <a:rPr lang="en-US" altLang="zh-CN" sz="2800" dirty="0">
                    <a:latin typeface="楷体_GB2312" pitchFamily="49" charset="-122"/>
                  </a:rPr>
                  <a:t>D</a:t>
                </a:r>
                <a:r>
                  <a:rPr lang="zh-CN" altLang="en-US" sz="2800" dirty="0">
                    <a:latin typeface="楷体_GB2312" pitchFamily="49" charset="-122"/>
                  </a:rPr>
                  <a:t>的缺乏</a:t>
                </a:r>
                <a:endParaRPr lang="zh-CN" altLang="en-US" sz="2800" dirty="0">
                  <a:latin typeface="楷体_GB2312" pitchFamily="49" charset="-122"/>
                </a:endParaRPr>
              </a:p>
            </p:txBody>
          </p:sp>
        </p:grpSp>
        <p:sp>
          <p:nvSpPr>
            <p:cNvPr id="130058" name="矩形 390157"/>
            <p:cNvSpPr/>
            <p:nvPr/>
          </p:nvSpPr>
          <p:spPr>
            <a:xfrm>
              <a:off x="2400" y="3000"/>
              <a:ext cx="3840" cy="89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2800" dirty="0">
                  <a:solidFill>
                    <a:srgbClr val="663300"/>
                  </a:solidFill>
                  <a:latin typeface="Times New Roman" panose="02020603050405020304" pitchFamily="18" charset="0"/>
                </a:rPr>
                <a:t>6. </a:t>
              </a:r>
              <a:r>
                <a:rPr lang="zh-CN" altLang="en-US" sz="2800" dirty="0">
                  <a:solidFill>
                    <a:srgbClr val="663300"/>
                  </a:solidFill>
                  <a:latin typeface="Times New Roman" panose="02020603050405020304" pitchFamily="18" charset="0"/>
                </a:rPr>
                <a:t>腿部肌肉痉挛</a:t>
              </a:r>
              <a:endParaRPr lang="zh-CN" altLang="en-US" sz="2800" dirty="0">
                <a:solidFill>
                  <a:srgbClr val="663300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妊娠期常见症状及护理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061424" y="1614170"/>
            <a:ext cx="9513231" cy="3961130"/>
            <a:chOff x="1453" y="2542"/>
            <a:chExt cx="12228" cy="6238"/>
          </a:xfrm>
        </p:grpSpPr>
        <p:grpSp>
          <p:nvGrpSpPr>
            <p:cNvPr id="391170" name="组合 391169"/>
            <p:cNvGrpSpPr/>
            <p:nvPr/>
          </p:nvGrpSpPr>
          <p:grpSpPr>
            <a:xfrm>
              <a:off x="1453" y="4700"/>
              <a:ext cx="4188" cy="4080"/>
              <a:chOff x="581" y="1880"/>
              <a:chExt cx="1675" cy="1632"/>
            </a:xfrm>
          </p:grpSpPr>
          <p:sp>
            <p:nvSpPr>
              <p:cNvPr id="131074" name="矩形 391170"/>
              <p:cNvSpPr/>
              <p:nvPr/>
            </p:nvSpPr>
            <p:spPr>
              <a:xfrm>
                <a:off x="640" y="1880"/>
                <a:ext cx="896" cy="360"/>
              </a:xfrm>
              <a:prstGeom prst="rect">
                <a:avLst/>
              </a:prstGeom>
              <a:gradFill rotWithShape="0">
                <a:gsLst>
                  <a:gs pos="0">
                    <a:srgbClr val="FFFF99"/>
                  </a:gs>
                  <a:gs pos="100000">
                    <a:srgbClr val="9999FF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t" anchorCtr="0">
                <a:noAutofit/>
              </a:bodyPr>
              <a:p>
                <a:r>
                  <a:rPr lang="zh-CN" altLang="en-US" sz="3200" dirty="0">
                    <a:solidFill>
                      <a:srgbClr val="66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原       因</a:t>
                </a:r>
                <a:endParaRPr lang="zh-CN" altLang="en-US" sz="3200" dirty="0">
                  <a:solidFill>
                    <a:srgbClr val="66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1075" name="矩形 391171"/>
              <p:cNvSpPr/>
              <p:nvPr/>
            </p:nvSpPr>
            <p:spPr>
              <a:xfrm>
                <a:off x="581" y="2663"/>
                <a:ext cx="1675" cy="8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r>
                  <a:rPr lang="zh-CN" altLang="en-US" sz="2800" dirty="0">
                    <a:latin typeface="Times New Roman" panose="02020603050405020304" pitchFamily="18" charset="0"/>
                  </a:rPr>
                  <a:t>增大子宫压迫下腔静脉，使回心血量减少，心搏量减少。</a:t>
                </a:r>
                <a:endParaRPr lang="zh-CN" altLang="en-US" sz="2800" dirty="0">
                  <a:latin typeface="Times New Roman" panose="02020603050405020304" pitchFamily="18" charset="0"/>
                </a:endParaRPr>
              </a:p>
            </p:txBody>
          </p:sp>
        </p:grpSp>
        <p:grpSp>
          <p:nvGrpSpPr>
            <p:cNvPr id="391173" name="组合 391172"/>
            <p:cNvGrpSpPr/>
            <p:nvPr/>
          </p:nvGrpSpPr>
          <p:grpSpPr>
            <a:xfrm>
              <a:off x="4670" y="2543"/>
              <a:ext cx="9010" cy="6075"/>
              <a:chOff x="1820" y="825"/>
              <a:chExt cx="3604" cy="2430"/>
            </a:xfrm>
          </p:grpSpPr>
          <p:sp>
            <p:nvSpPr>
              <p:cNvPr id="131077" name="圆角矩形标注 391173"/>
              <p:cNvSpPr/>
              <p:nvPr/>
            </p:nvSpPr>
            <p:spPr>
              <a:xfrm>
                <a:off x="1820" y="825"/>
                <a:ext cx="1636" cy="423"/>
              </a:xfrm>
              <a:prstGeom prst="wedgeRoundRectCallout">
                <a:avLst>
                  <a:gd name="adj1" fmla="val 65227"/>
                  <a:gd name="adj2" fmla="val 132176"/>
                  <a:gd name="adj3" fmla="val 16667"/>
                </a:avLst>
              </a:prstGeom>
              <a:solidFill>
                <a:srgbClr val="FFFFCC"/>
              </a:solidFill>
              <a:ln w="952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anchor="t" anchorCtr="0"/>
              <a:p>
                <a:pPr algn="ctr"/>
                <a:endParaRPr lang="zh-CN" altLang="zh-CN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1078" name="矩形 391174"/>
              <p:cNvSpPr/>
              <p:nvPr/>
            </p:nvSpPr>
            <p:spPr>
              <a:xfrm>
                <a:off x="3759" y="1880"/>
                <a:ext cx="1358" cy="360"/>
              </a:xfrm>
              <a:prstGeom prst="rect">
                <a:avLst/>
              </a:prstGeom>
              <a:gradFill rotWithShape="0">
                <a:gsLst>
                  <a:gs pos="0">
                    <a:srgbClr val="FF66FF"/>
                  </a:gs>
                  <a:gs pos="100000">
                    <a:srgbClr val="FFFF99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wrap="square" anchor="t" anchorCtr="0">
                <a:noAutofit/>
              </a:bodyPr>
              <a:p>
                <a:r>
                  <a:rPr lang="zh-CN" altLang="en-US" sz="3200" dirty="0">
                    <a:solidFill>
                      <a:srgbClr val="66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健  康  指  导</a:t>
                </a:r>
                <a:endParaRPr lang="zh-CN" altLang="en-US" sz="3200" dirty="0">
                  <a:solidFill>
                    <a:srgbClr val="66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1079" name="矩形 391175"/>
              <p:cNvSpPr/>
              <p:nvPr/>
            </p:nvSpPr>
            <p:spPr>
              <a:xfrm>
                <a:off x="3360" y="2653"/>
                <a:ext cx="2064" cy="6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noAutofit/>
              </a:bodyPr>
              <a:p>
                <a:r>
                  <a:rPr lang="zh-CN" altLang="en-US" sz="2800" dirty="0">
                    <a:latin typeface="Times New Roman" panose="02020603050405020304" pitchFamily="18" charset="0"/>
                  </a:rPr>
                  <a:t>立即改变卧位（左侧卧位），避免仰卧位</a:t>
                </a:r>
                <a:r>
                  <a:rPr lang="zh-CN" altLang="en-US" sz="2800" dirty="0">
                    <a:latin typeface="Times New Roman" panose="02020603050405020304" pitchFamily="18" charset="0"/>
                    <a:ea typeface="宋体" panose="02010600030101010101" pitchFamily="2" charset="-122"/>
                  </a:rPr>
                  <a:t>。</a:t>
                </a:r>
                <a:endParaRPr lang="zh-CN" altLang="en-US" sz="2800" dirty="0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31080" name="圆角矩形标注 391176"/>
            <p:cNvSpPr/>
            <p:nvPr/>
          </p:nvSpPr>
          <p:spPr>
            <a:xfrm>
              <a:off x="4709" y="2542"/>
              <a:ext cx="4771" cy="1058"/>
            </a:xfrm>
            <a:prstGeom prst="wedgeRoundRectCallout">
              <a:avLst>
                <a:gd name="adj1" fmla="val -60588"/>
                <a:gd name="adj2" fmla="val 116898"/>
                <a:gd name="adj3" fmla="val 16667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1081" name="矩形 391177"/>
            <p:cNvSpPr/>
            <p:nvPr/>
          </p:nvSpPr>
          <p:spPr>
            <a:xfrm>
              <a:off x="4881" y="2655"/>
              <a:ext cx="4479" cy="710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noAutofit/>
            </a:bodyPr>
            <a:p>
              <a:r>
                <a:rPr lang="en-US" altLang="zh-CN" sz="2400" dirty="0">
                  <a:solidFill>
                    <a:srgbClr val="663300"/>
                  </a:solidFill>
                  <a:latin typeface="Times New Roman" panose="02020603050405020304" pitchFamily="18" charset="0"/>
                </a:rPr>
                <a:t>8. </a:t>
              </a:r>
              <a:r>
                <a:rPr lang="zh-CN" altLang="en-US" sz="2400" dirty="0">
                  <a:solidFill>
                    <a:srgbClr val="663300"/>
                  </a:solidFill>
                  <a:latin typeface="Times New Roman" panose="02020603050405020304" pitchFamily="18" charset="0"/>
                </a:rPr>
                <a:t>仰卧位低血压综合症</a:t>
              </a:r>
              <a:endParaRPr lang="zh-CN" altLang="en-US" sz="2400" dirty="0">
                <a:solidFill>
                  <a:srgbClr val="663300"/>
                </a:solidFill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妊娠期常见症状及护理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137920" y="1524000"/>
            <a:ext cx="9874250" cy="4657247"/>
            <a:chOff x="480" y="2280"/>
            <a:chExt cx="13320" cy="7055"/>
          </a:xfrm>
        </p:grpSpPr>
        <p:grpSp>
          <p:nvGrpSpPr>
            <p:cNvPr id="6" name="组合 5"/>
            <p:cNvGrpSpPr/>
            <p:nvPr/>
          </p:nvGrpSpPr>
          <p:grpSpPr>
            <a:xfrm>
              <a:off x="480" y="4680"/>
              <a:ext cx="5160" cy="4015"/>
              <a:chOff x="192" y="1872"/>
              <a:chExt cx="2064" cy="1606"/>
            </a:xfrm>
          </p:grpSpPr>
          <p:sp>
            <p:nvSpPr>
              <p:cNvPr id="7" name="矩形 392194"/>
              <p:cNvSpPr/>
              <p:nvPr/>
            </p:nvSpPr>
            <p:spPr>
              <a:xfrm>
                <a:off x="432" y="1872"/>
                <a:ext cx="1104" cy="354"/>
              </a:xfrm>
              <a:prstGeom prst="rect">
                <a:avLst/>
              </a:prstGeom>
              <a:gradFill rotWithShape="0">
                <a:gsLst>
                  <a:gs pos="0">
                    <a:srgbClr val="FFFF99"/>
                  </a:gs>
                  <a:gs pos="100000">
                    <a:srgbClr val="9999FF"/>
                  </a:gs>
                </a:gsLst>
                <a:path path="shape">
                  <a:fillToRect l="50000" t="50000" r="50000" b="50000"/>
                </a:path>
                <a:tileRect/>
              </a:gradFill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zh-CN" altLang="en-US" sz="3200" dirty="0">
                    <a:solidFill>
                      <a:srgbClr val="66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原        </a:t>
                </a:r>
                <a:r>
                  <a:rPr lang="zh-CN" altLang="en-US" sz="3200" dirty="0">
                    <a:solidFill>
                      <a:srgbClr val="663300"/>
                    </a:solidFill>
                    <a:latin typeface="Times New Roman" panose="02020603050405020304" pitchFamily="18" charset="0"/>
                    <a:ea typeface="宋体" panose="02010600030101010101" pitchFamily="2" charset="-122"/>
                  </a:rPr>
                  <a:t>因</a:t>
                </a:r>
                <a:endParaRPr lang="zh-CN" altLang="en-US" sz="3200" dirty="0">
                  <a:solidFill>
                    <a:srgbClr val="66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" name="矩形 392195"/>
              <p:cNvSpPr/>
              <p:nvPr/>
            </p:nvSpPr>
            <p:spPr>
              <a:xfrm>
                <a:off x="192" y="2640"/>
                <a:ext cx="2064" cy="83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r>
                  <a:rPr lang="zh-CN" altLang="en-US" sz="2800" dirty="0">
                    <a:latin typeface="Times New Roman" panose="02020603050405020304" pitchFamily="18" charset="0"/>
                  </a:rPr>
                  <a:t>是妊娠期的正常生理反应，由于雌激素增多引起。</a:t>
                </a:r>
                <a:endParaRPr lang="zh-CN" altLang="en-US" sz="2800" dirty="0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32100" name="圆角矩形标注 392197"/>
            <p:cNvSpPr/>
            <p:nvPr/>
          </p:nvSpPr>
          <p:spPr>
            <a:xfrm>
              <a:off x="3840" y="2280"/>
              <a:ext cx="3600" cy="1080"/>
            </a:xfrm>
            <a:prstGeom prst="wedgeRoundRectCallout">
              <a:avLst>
                <a:gd name="adj1" fmla="val 111319"/>
                <a:gd name="adj2" fmla="val 132176"/>
                <a:gd name="adj3" fmla="val 16667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9" name="矩形 392198"/>
            <p:cNvSpPr/>
            <p:nvPr/>
          </p:nvSpPr>
          <p:spPr>
            <a:xfrm>
              <a:off x="8760" y="4200"/>
              <a:ext cx="3380" cy="884"/>
            </a:xfrm>
            <a:prstGeom prst="rect">
              <a:avLst/>
            </a:prstGeom>
            <a:gradFill rotWithShape="0">
              <a:gsLst>
                <a:gs pos="0">
                  <a:srgbClr val="FF66FF"/>
                </a:gs>
                <a:gs pos="100000">
                  <a:srgbClr val="FFFF99"/>
                </a:gs>
              </a:gsLst>
              <a:path path="shape">
                <a:fillToRect l="50000" t="50000" r="50000" b="50000"/>
              </a:path>
              <a:tileRect/>
            </a:gradFill>
            <a:ln w="9525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3200" dirty="0">
                  <a:solidFill>
                    <a:srgbClr val="66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健  康  指  导</a:t>
              </a:r>
              <a:endParaRPr lang="zh-CN" altLang="en-US" sz="3200" dirty="0">
                <a:solidFill>
                  <a:srgbClr val="6633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0" name="矩形 392199"/>
            <p:cNvSpPr/>
            <p:nvPr/>
          </p:nvSpPr>
          <p:spPr>
            <a:xfrm>
              <a:off x="7440" y="5280"/>
              <a:ext cx="6360" cy="4055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dirty="0">
                  <a:latin typeface="楷体_GB2312" pitchFamily="49" charset="-122"/>
                </a:rPr>
                <a:t> </a:t>
              </a:r>
              <a:r>
                <a:rPr lang="en-US" altLang="zh-CN" sz="2800" dirty="0">
                  <a:latin typeface="楷体_GB2312" pitchFamily="49" charset="-122"/>
                </a:rPr>
                <a:t>  </a:t>
              </a:r>
              <a:r>
                <a:rPr lang="zh-CN" altLang="en-US" sz="2800" dirty="0">
                  <a:latin typeface="楷体_GB2312" pitchFamily="49" charset="-122"/>
                </a:rPr>
                <a:t>应排除真菌、滴虫、淋菌、衣原体等感染。</a:t>
              </a:r>
              <a:endParaRPr lang="zh-CN" altLang="en-US" sz="2800" dirty="0">
                <a:latin typeface="楷体_GB2312" pitchFamily="49" charset="-122"/>
              </a:endParaRPr>
            </a:p>
            <a:p>
              <a:r>
                <a:rPr lang="zh-CN" altLang="en-US" sz="2800" dirty="0">
                  <a:latin typeface="楷体_GB2312" pitchFamily="49" charset="-122"/>
                </a:rPr>
                <a:t>     嘱孕妇保持外阴清洁，每日清洗外阴，但严禁阴道冲洗。穿透气性好的棉质内衣，经常更换。</a:t>
              </a:r>
              <a:endParaRPr lang="zh-CN" altLang="en-US" sz="2800" dirty="0">
                <a:latin typeface="楷体_GB2312" pitchFamily="49" charset="-122"/>
              </a:endParaRPr>
            </a:p>
          </p:txBody>
        </p:sp>
        <p:sp>
          <p:nvSpPr>
            <p:cNvPr id="132103" name="圆角矩形标注 392200"/>
            <p:cNvSpPr/>
            <p:nvPr/>
          </p:nvSpPr>
          <p:spPr>
            <a:xfrm>
              <a:off x="3840" y="2280"/>
              <a:ext cx="3720" cy="1080"/>
            </a:xfrm>
            <a:prstGeom prst="wedgeRoundRectCallout">
              <a:avLst>
                <a:gd name="adj1" fmla="val -66736"/>
                <a:gd name="adj2" fmla="val 116898"/>
                <a:gd name="adj3" fmla="val 16667"/>
              </a:avLst>
            </a:prstGeom>
            <a:solidFill>
              <a:srgbClr val="FFFFCC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/>
            <a:p>
              <a:pPr algn="ctr"/>
              <a:endParaRPr lang="zh-CN" altLang="zh-CN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1" name="矩形 392201"/>
            <p:cNvSpPr/>
            <p:nvPr/>
          </p:nvSpPr>
          <p:spPr>
            <a:xfrm>
              <a:off x="4080" y="2400"/>
              <a:ext cx="3240" cy="88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r>
                <a:rPr lang="en-US" altLang="zh-CN" sz="3200">
                  <a:latin typeface="Times New Roman" panose="02020603050405020304" pitchFamily="18" charset="0"/>
                </a:rPr>
                <a:t>9.  </a:t>
              </a:r>
              <a:r>
                <a:rPr lang="zh-CN" altLang="en-US" sz="3200" dirty="0">
                  <a:latin typeface="Times New Roman" panose="02020603050405020304" pitchFamily="18" charset="0"/>
                </a:rPr>
                <a:t>白带增多</a:t>
              </a:r>
              <a:endParaRPr lang="zh-CN" altLang="en-US" sz="3200" dirty="0">
                <a:latin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妊娠期常见症状及护理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3121" name="Rectangle 3"/>
          <p:cNvSpPr/>
          <p:nvPr/>
        </p:nvSpPr>
        <p:spPr>
          <a:xfrm>
            <a:off x="1624330" y="1842770"/>
            <a:ext cx="8966200" cy="378015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 algn="just">
              <a:lnSpc>
                <a:spcPct val="120000"/>
              </a:lnSpc>
              <a:buClr>
                <a:schemeClr val="accent2"/>
              </a:buClr>
              <a:buSzPct val="80000"/>
            </a:pPr>
            <a:r>
              <a:rPr lang="en-US" altLang="zh-CN" sz="3200" dirty="0">
                <a:latin typeface="楷体_GB2312" pitchFamily="49" charset="-122"/>
              </a:rPr>
              <a:t>10</a:t>
            </a:r>
            <a:r>
              <a:rPr lang="zh-CN" altLang="en-US" sz="3200" dirty="0">
                <a:latin typeface="楷体_GB2312" pitchFamily="49" charset="-122"/>
              </a:rPr>
              <a:t>．失眠  每日坚持适当户外活动；睡前温水泡脚，或饮热牛奶帮助入眠。</a:t>
            </a:r>
            <a:endParaRPr lang="zh-CN" altLang="en-US" sz="3200" dirty="0">
              <a:latin typeface="楷体_GB2312" pitchFamily="49" charset="-122"/>
            </a:endParaRPr>
          </a:p>
          <a:p>
            <a:pPr marL="342900" indent="-342900" algn="just">
              <a:lnSpc>
                <a:spcPct val="120000"/>
              </a:lnSpc>
              <a:buClr>
                <a:schemeClr val="accent2"/>
              </a:buClr>
              <a:buSzPct val="80000"/>
            </a:pPr>
            <a:r>
              <a:rPr lang="en-US" altLang="zh-CN" sz="3200" dirty="0">
                <a:latin typeface="楷体_GB2312" pitchFamily="49" charset="-122"/>
              </a:rPr>
              <a:t>11</a:t>
            </a:r>
            <a:r>
              <a:rPr lang="zh-CN" altLang="en-US" sz="3200" dirty="0">
                <a:latin typeface="楷体_GB2312" pitchFamily="49" charset="-122"/>
              </a:rPr>
              <a:t>．贫血  孕妇应适当增加含铁食物的摄入，如动物肝脏、瘦肉、蛋黄、豆类等。如病情需要补充铁剂时，可用温水或果汁送服，以促进铁的吸收。</a:t>
            </a:r>
            <a:endParaRPr lang="zh-CN" altLang="en-US" sz="3200" dirty="0">
              <a:latin typeface="楷体_GB2312" pitchFamily="49" charset="-122"/>
            </a:endParaRPr>
          </a:p>
          <a:p>
            <a:pPr marL="342900" indent="-342900" algn="just">
              <a:lnSpc>
                <a:spcPct val="120000"/>
              </a:lnSpc>
              <a:buClr>
                <a:schemeClr val="accent2"/>
              </a:buClr>
              <a:buSzPct val="80000"/>
            </a:pPr>
            <a:r>
              <a:rPr lang="en-US" altLang="zh-CN" sz="3200" dirty="0">
                <a:latin typeface="楷体_GB2312" pitchFamily="49" charset="-122"/>
              </a:rPr>
              <a:t>12.</a:t>
            </a:r>
            <a:r>
              <a:rPr lang="zh-CN" altLang="en-US" sz="3200" dirty="0">
                <a:latin typeface="楷体_GB2312" pitchFamily="49" charset="-122"/>
              </a:rPr>
              <a:t>心理压力和角色不适应</a:t>
            </a:r>
            <a:endParaRPr lang="zh-CN" altLang="en-US" sz="3200" dirty="0">
              <a:latin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70199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受精、受精卵的发育、输送和着床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9457" name="内容占位符 31751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691890" y="1427480"/>
            <a:ext cx="5557838" cy="4529138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健康教育及指导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4146" name="Rectangle 13"/>
          <p:cNvSpPr/>
          <p:nvPr/>
        </p:nvSpPr>
        <p:spPr>
          <a:xfrm>
            <a:off x="762000" y="1447800"/>
            <a:ext cx="10264140" cy="5284470"/>
          </a:xfrm>
          <a:prstGeom prst="rect">
            <a:avLst/>
          </a:prstGeom>
          <a:noFill/>
          <a:ln w="5715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80000"/>
              </a:lnSpc>
              <a:spcBef>
                <a:spcPct val="25000"/>
              </a:spcBef>
            </a:pPr>
            <a:r>
              <a:rPr lang="en-US" altLang="zh-CN" sz="3200" dirty="0">
                <a:solidFill>
                  <a:schemeClr val="hlink"/>
                </a:solidFill>
                <a:latin typeface="楷体_GB2312" pitchFamily="49" charset="-122"/>
              </a:rPr>
              <a:t>1.</a:t>
            </a:r>
            <a:r>
              <a:rPr lang="zh-CN" altLang="en-US" sz="3200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异常症状的判定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孕妇出现下列症状，如阴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25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道出血，妊娠</a:t>
            </a: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</a:rPr>
              <a:t>3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个月后仍持续呕吐，寒战发热，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25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头痛、眼花、胸闷，心悸、气短，液体突然自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25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阴道流出，胎动突然减少等应立即就诊。</a:t>
            </a:r>
            <a:endParaRPr lang="zh-CN" altLang="en-US" sz="3200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3200" dirty="0">
                <a:solidFill>
                  <a:schemeClr val="hlink"/>
                </a:solidFill>
                <a:latin typeface="楷体_GB2312" pitchFamily="49" charset="-122"/>
                <a:sym typeface="宋体" panose="02010600030101010101" pitchFamily="2" charset="-122"/>
              </a:rPr>
              <a:t>2.</a:t>
            </a:r>
            <a:r>
              <a:rPr lang="zh-CN" altLang="en-US" sz="3200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清洁舒适和乳房护理：</a:t>
            </a: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  <a:sym typeface="宋体" panose="02010600030101010101" pitchFamily="2" charset="-122"/>
              </a:rPr>
              <a:t>软毛牙刷、淋浴、衣服宽松轻便低跟鞋。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妊娠</a:t>
            </a: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  <a:sym typeface="宋体" panose="02010600030101010101" pitchFamily="2" charset="-122"/>
              </a:rPr>
              <a:t>24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周后用温水清洗乳头，除去污垢涂以油脂，以防乳头皲裂。乳头内陷者应尽早经常提起乳头向外牵拉，避免发生吸吮困难。孕</a:t>
            </a: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  <a:sym typeface="宋体" panose="02010600030101010101" pitchFamily="2" charset="-122"/>
              </a:rPr>
              <a:t>28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周后进行乳房按摩。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20000"/>
              </a:spcBef>
            </a:pPr>
            <a:r>
              <a:rPr lang="zh-CN" altLang="en-US" sz="3200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3.活动与休息</a:t>
            </a:r>
            <a:endParaRPr lang="zh-CN" altLang="en-US" sz="3200" dirty="0">
              <a:solidFill>
                <a:schemeClr val="hlink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健康教育及指导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5174" name="Rectangle 13"/>
          <p:cNvSpPr/>
          <p:nvPr/>
        </p:nvSpPr>
        <p:spPr>
          <a:xfrm>
            <a:off x="2171700" y="1614170"/>
            <a:ext cx="7848600" cy="2748915"/>
          </a:xfrm>
          <a:prstGeom prst="rect">
            <a:avLst/>
          </a:prstGeom>
          <a:noFill/>
          <a:ln w="57150">
            <a:noFill/>
          </a:ln>
        </p:spPr>
        <p:txBody>
          <a:bodyPr anchor="t" anchorCtr="0">
            <a:spAutoFit/>
          </a:bodyPr>
          <a:p>
            <a:pPr>
              <a:lnSpc>
                <a:spcPct val="80000"/>
              </a:lnSpc>
              <a:spcBef>
                <a:spcPct val="25000"/>
              </a:spcBef>
            </a:pPr>
            <a:r>
              <a:rPr lang="en-US" altLang="zh-CN" sz="3200" dirty="0">
                <a:solidFill>
                  <a:schemeClr val="hlink"/>
                </a:solidFill>
                <a:latin typeface="楷体_GB2312" pitchFamily="49" charset="-122"/>
              </a:rPr>
              <a:t>4.</a:t>
            </a:r>
            <a:r>
              <a:rPr lang="zh-CN" altLang="en-US" sz="3200" dirty="0">
                <a:solidFill>
                  <a:schemeClr val="hlink"/>
                </a:solidFill>
                <a:latin typeface="楷体_GB2312" pitchFamily="49" charset="-122"/>
              </a:rPr>
              <a:t>建立亲子关系</a:t>
            </a: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</a:rPr>
              <a:t> </a:t>
            </a:r>
            <a:endParaRPr lang="zh-CN" altLang="en-US" sz="3200" dirty="0">
              <a:solidFill>
                <a:schemeClr val="hlink"/>
              </a:solidFill>
              <a:latin typeface="楷体_GB2312" pitchFamily="49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3200" dirty="0">
                <a:solidFill>
                  <a:schemeClr val="hlink"/>
                </a:solidFill>
                <a:latin typeface="楷体_GB2312" pitchFamily="49" charset="-122"/>
                <a:sym typeface="宋体" panose="02010600030101010101" pitchFamily="2" charset="-122"/>
              </a:rPr>
              <a:t>5.</a:t>
            </a:r>
            <a:r>
              <a:rPr lang="zh-CN" altLang="en-US" sz="3200" dirty="0">
                <a:solidFill>
                  <a:schemeClr val="hlink"/>
                </a:solidFill>
                <a:latin typeface="楷体_GB2312" pitchFamily="49" charset="-122"/>
                <a:sym typeface="宋体" panose="02010600030101010101" pitchFamily="2" charset="-122"/>
              </a:rPr>
              <a:t>性生活指导</a:t>
            </a:r>
            <a:r>
              <a:rPr lang="en-US" altLang="zh-CN" sz="3200" dirty="0">
                <a:solidFill>
                  <a:schemeClr val="tx1"/>
                </a:solidFill>
                <a:latin typeface="楷体_GB2312" pitchFamily="49" charset="-122"/>
                <a:sym typeface="宋体" panose="02010600030101010101" pitchFamily="2" charset="-122"/>
              </a:rPr>
              <a:t>  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  <a:sym typeface="宋体" panose="02010600030101010101" pitchFamily="2" charset="-122"/>
              </a:rPr>
              <a:t>孕前三个月和末三个月，避免性生活</a:t>
            </a:r>
            <a:endParaRPr lang="en-US" altLang="zh-CN" sz="3200" dirty="0">
              <a:solidFill>
                <a:schemeClr val="tx1"/>
              </a:solidFill>
              <a:latin typeface="楷体_GB2312" pitchFamily="49" charset="-122"/>
              <a:sym typeface="宋体" panose="02010600030101010101" pitchFamily="2" charset="-122"/>
            </a:endParaRPr>
          </a:p>
          <a:p>
            <a:pPr>
              <a:spcBef>
                <a:spcPct val="20000"/>
              </a:spcBef>
            </a:pPr>
            <a:r>
              <a:rPr lang="en-US" altLang="zh-CN" sz="3200" dirty="0">
                <a:solidFill>
                  <a:schemeClr val="hlink"/>
                </a:solidFill>
                <a:latin typeface="楷体_GB2312" pitchFamily="49" charset="-122"/>
                <a:sym typeface="宋体" panose="02010600030101010101" pitchFamily="2" charset="-122"/>
              </a:rPr>
              <a:t>6.</a:t>
            </a:r>
            <a:r>
              <a:rPr lang="zh-CN" altLang="en-US" sz="3200" dirty="0">
                <a:solidFill>
                  <a:schemeClr val="hlink"/>
                </a:solidFill>
                <a:latin typeface="楷体_GB2312" pitchFamily="49" charset="-122"/>
                <a:sym typeface="宋体" panose="02010600030101010101" pitchFamily="2" charset="-122"/>
              </a:rPr>
              <a:t>舒缓压力</a:t>
            </a:r>
            <a:endParaRPr lang="zh-CN" altLang="en-US" sz="3200" dirty="0">
              <a:solidFill>
                <a:schemeClr val="hlink"/>
              </a:solidFill>
              <a:latin typeface="楷体_GB2312" pitchFamily="49" charset="-122"/>
            </a:endParaRPr>
          </a:p>
          <a:p>
            <a:pPr>
              <a:spcBef>
                <a:spcPct val="20000"/>
              </a:spcBef>
            </a:pPr>
            <a:endParaRPr lang="zh-CN" altLang="en-US" sz="3200" dirty="0">
              <a:solidFill>
                <a:schemeClr val="tx1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六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产前筛查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6194" name="Rectangle 13"/>
          <p:cNvSpPr/>
          <p:nvPr/>
        </p:nvSpPr>
        <p:spPr>
          <a:xfrm>
            <a:off x="1845310" y="1970405"/>
            <a:ext cx="7848600" cy="494665"/>
          </a:xfrm>
          <a:prstGeom prst="rect">
            <a:avLst/>
          </a:prstGeom>
          <a:noFill/>
          <a:ln w="57150">
            <a:noFill/>
          </a:ln>
        </p:spPr>
        <p:txBody>
          <a:bodyPr anchor="t" anchorCtr="0">
            <a:noAutofit/>
          </a:bodyPr>
          <a:p>
            <a:pPr>
              <a:spcBef>
                <a:spcPct val="20000"/>
              </a:spcBef>
            </a:pPr>
            <a:r>
              <a:rPr lang="zh-CN" altLang="zh-CN" sz="3200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血清学、超声、无创性产前检查技术</a:t>
            </a:r>
            <a:endParaRPr lang="zh-CN" altLang="zh-CN" sz="32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七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分娩准备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137218" name="组合 108552"/>
          <p:cNvGrpSpPr/>
          <p:nvPr>
            <p:custDataLst>
              <p:tags r:id="rId3"/>
            </p:custDataLst>
          </p:nvPr>
        </p:nvGrpSpPr>
        <p:grpSpPr>
          <a:xfrm>
            <a:off x="1983740" y="1905000"/>
            <a:ext cx="2445385" cy="609600"/>
            <a:chOff x="336" y="1248"/>
            <a:chExt cx="1536" cy="384"/>
          </a:xfrm>
        </p:grpSpPr>
        <p:sp>
          <p:nvSpPr>
            <p:cNvPr id="137219" name="前凸带形 108553"/>
            <p:cNvSpPr/>
            <p:nvPr>
              <p:custDataLst>
                <p:tags r:id="rId4"/>
              </p:custDataLst>
            </p:nvPr>
          </p:nvSpPr>
          <p:spPr>
            <a:xfrm>
              <a:off x="336" y="1248"/>
              <a:ext cx="1536" cy="384"/>
            </a:xfrm>
            <a:prstGeom prst="ribbon">
              <a:avLst>
                <a:gd name="adj1" fmla="val 19009"/>
                <a:gd name="adj2" fmla="val 75000"/>
              </a:avLst>
            </a:prstGeom>
            <a:gradFill rotWithShape="1">
              <a:gsLst>
                <a:gs pos="0">
                  <a:srgbClr val="99CC00"/>
                </a:gs>
                <a:gs pos="50000">
                  <a:schemeClr val="bg1"/>
                </a:gs>
                <a:gs pos="100000">
                  <a:srgbClr val="99CC00"/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7220" name="文本框 108554"/>
            <p:cNvSpPr txBox="1"/>
            <p:nvPr>
              <p:custDataLst>
                <p:tags r:id="rId5"/>
              </p:custDataLst>
            </p:nvPr>
          </p:nvSpPr>
          <p:spPr>
            <a:xfrm>
              <a:off x="528" y="1264"/>
              <a:ext cx="1344" cy="3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p>
              <a:pPr algn="ctr"/>
              <a:r>
                <a:rPr lang="zh-CN" altLang="en-US" sz="3200" dirty="0">
                  <a:solidFill>
                    <a:srgbClr val="0000CC"/>
                  </a:solidFill>
                  <a:latin typeface="Arial" panose="020B0604020202020204" pitchFamily="34" charset="0"/>
                  <a:ea typeface="楷体_GB2312" pitchFamily="49" charset="-122"/>
                </a:rPr>
                <a:t>分娩先兆</a:t>
              </a:r>
              <a:endParaRPr lang="zh-CN" altLang="en-US" sz="3200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grpSp>
        <p:nvGrpSpPr>
          <p:cNvPr id="137221" name="组合 108562"/>
          <p:cNvGrpSpPr/>
          <p:nvPr>
            <p:custDataLst>
              <p:tags r:id="rId6"/>
            </p:custDataLst>
          </p:nvPr>
        </p:nvGrpSpPr>
        <p:grpSpPr>
          <a:xfrm>
            <a:off x="7177405" y="1905000"/>
            <a:ext cx="2438400" cy="674688"/>
            <a:chOff x="336" y="1248"/>
            <a:chExt cx="1536" cy="425"/>
          </a:xfrm>
        </p:grpSpPr>
        <p:sp>
          <p:nvSpPr>
            <p:cNvPr id="137222" name="前凸带形 108563"/>
            <p:cNvSpPr/>
            <p:nvPr>
              <p:custDataLst>
                <p:tags r:id="rId7"/>
              </p:custDataLst>
            </p:nvPr>
          </p:nvSpPr>
          <p:spPr>
            <a:xfrm>
              <a:off x="336" y="1248"/>
              <a:ext cx="1536" cy="384"/>
            </a:xfrm>
            <a:prstGeom prst="ribbon">
              <a:avLst>
                <a:gd name="adj1" fmla="val 19009"/>
                <a:gd name="adj2" fmla="val 75000"/>
              </a:avLst>
            </a:prstGeom>
            <a:gradFill rotWithShape="1">
              <a:gsLst>
                <a:gs pos="0">
                  <a:srgbClr val="99CC00"/>
                </a:gs>
                <a:gs pos="50000">
                  <a:schemeClr val="bg1"/>
                </a:gs>
                <a:gs pos="100000">
                  <a:srgbClr val="99CC00"/>
                </a:gs>
              </a:gsLst>
              <a:lin ang="5400000" scaled="1"/>
              <a:tileRect/>
            </a:gradFill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p>
              <a:endParaRPr lang="zh-CN" altLang="en-US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37223" name="文本框 108564"/>
            <p:cNvSpPr txBox="1"/>
            <p:nvPr>
              <p:custDataLst>
                <p:tags r:id="rId8"/>
              </p:custDataLst>
            </p:nvPr>
          </p:nvSpPr>
          <p:spPr>
            <a:xfrm>
              <a:off x="528" y="1344"/>
              <a:ext cx="1104" cy="329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algn="ctr"/>
              <a:r>
                <a:rPr lang="zh-CN" altLang="en-US" sz="2800" dirty="0">
                  <a:solidFill>
                    <a:srgbClr val="0000CC"/>
                  </a:solidFill>
                  <a:latin typeface="Arial" panose="020B0604020202020204" pitchFamily="34" charset="0"/>
                  <a:ea typeface="楷体_GB2312" pitchFamily="49" charset="-122"/>
                </a:rPr>
                <a:t>物品准备</a:t>
              </a:r>
              <a:endParaRPr lang="zh-CN" altLang="en-US" sz="2800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  <p:sp>
        <p:nvSpPr>
          <p:cNvPr id="137217" name="文本占位符 108546"/>
          <p:cNvSpPr>
            <a:spLocks noGrp="1"/>
          </p:cNvSpPr>
          <p:nvPr>
            <p:ph idx="1"/>
          </p:nvPr>
        </p:nvSpPr>
        <p:spPr>
          <a:xfrm>
            <a:off x="1567815" y="2895600"/>
            <a:ext cx="3200400" cy="2667000"/>
          </a:xfrm>
        </p:spPr>
        <p:txBody>
          <a:bodyPr lIns="92075" tIns="46038" rIns="92075" bIns="46038" anchor="t" anchorCtr="0">
            <a:noAutofit/>
          </a:bodyPr>
          <a:p>
            <a:r>
              <a:rPr lang="zh-CN" altLang="en-US" dirty="0"/>
              <a:t>子宫收缩（假临产）</a:t>
            </a:r>
            <a:endParaRPr lang="zh-CN" altLang="en-US" dirty="0"/>
          </a:p>
          <a:p>
            <a:endParaRPr lang="zh-CN" altLang="en-US" dirty="0"/>
          </a:p>
          <a:p>
            <a:r>
              <a:rPr lang="zh-CN" altLang="en-US" dirty="0"/>
              <a:t>见红：最主要表现</a:t>
            </a:r>
            <a:endParaRPr lang="zh-CN" altLang="en-US"/>
          </a:p>
          <a:p>
            <a:endParaRPr lang="zh-CN" altLang="en-US" dirty="0"/>
          </a:p>
          <a:p>
            <a:r>
              <a:rPr lang="zh-CN" altLang="en-US" dirty="0"/>
              <a:t>轻松感</a:t>
            </a:r>
            <a:endParaRPr lang="zh-CN" altLang="en-US" dirty="0"/>
          </a:p>
        </p:txBody>
      </p:sp>
      <p:sp>
        <p:nvSpPr>
          <p:cNvPr id="137224" name="矩形 108565"/>
          <p:cNvSpPr/>
          <p:nvPr/>
        </p:nvSpPr>
        <p:spPr>
          <a:xfrm>
            <a:off x="7087870" y="3351530"/>
            <a:ext cx="2819400" cy="175577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母亲的物品准备</a:t>
            </a:r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</a:pPr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  <a:buChar char="l"/>
            </a:pPr>
            <a:r>
              <a:rPr lang="zh-CN" altLang="en-US" sz="2800" dirty="0">
                <a:latin typeface="Arial" panose="020B0604020202020204" pitchFamily="34" charset="0"/>
                <a:ea typeface="楷体_GB2312" pitchFamily="49" charset="-122"/>
              </a:rPr>
              <a:t>新生儿的物品准备</a:t>
            </a:r>
            <a:endParaRPr lang="zh-CN" altLang="en-US" sz="2800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七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分娩准备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76400" y="1676400"/>
            <a:ext cx="9067165" cy="4095750"/>
            <a:chOff x="2640" y="2640"/>
            <a:chExt cx="10080" cy="5400"/>
          </a:xfrm>
        </p:grpSpPr>
        <p:grpSp>
          <p:nvGrpSpPr>
            <p:cNvPr id="138241" name="组合 108559"/>
            <p:cNvGrpSpPr/>
            <p:nvPr/>
          </p:nvGrpSpPr>
          <p:grpSpPr>
            <a:xfrm>
              <a:off x="8280" y="2640"/>
              <a:ext cx="4440" cy="1050"/>
              <a:chOff x="336" y="1248"/>
              <a:chExt cx="1536" cy="420"/>
            </a:xfrm>
          </p:grpSpPr>
          <p:sp>
            <p:nvSpPr>
              <p:cNvPr id="138242" name="前凸带形 108560"/>
              <p:cNvSpPr/>
              <p:nvPr/>
            </p:nvSpPr>
            <p:spPr>
              <a:xfrm>
                <a:off x="336" y="1248"/>
                <a:ext cx="1536" cy="384"/>
              </a:xfrm>
              <a:prstGeom prst="ribbon">
                <a:avLst>
                  <a:gd name="adj1" fmla="val 19009"/>
                  <a:gd name="adj2" fmla="val 75000"/>
                </a:avLst>
              </a:prstGeom>
              <a:gradFill rotWithShape="1">
                <a:gsLst>
                  <a:gs pos="0">
                    <a:srgbClr val="99CC00"/>
                  </a:gs>
                  <a:gs pos="50000">
                    <a:schemeClr val="bg1"/>
                  </a:gs>
                  <a:gs pos="100000">
                    <a:srgbClr val="99CC00"/>
                  </a:gs>
                </a:gsLst>
                <a:lin ang="5400000" scaled="1"/>
                <a:tileRect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8243" name="文本框 108561"/>
              <p:cNvSpPr txBox="1"/>
              <p:nvPr/>
            </p:nvSpPr>
            <p:spPr>
              <a:xfrm>
                <a:off x="528" y="1344"/>
                <a:ext cx="1326" cy="32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 anchorCtr="0">
                <a:spAutoFit/>
              </a:bodyPr>
              <a:p>
                <a:pPr algn="ctr"/>
                <a:r>
                  <a:rPr lang="zh-CN" altLang="en-US" sz="3200" dirty="0">
                    <a:solidFill>
                      <a:srgbClr val="0000CC"/>
                    </a:solidFill>
                    <a:latin typeface="Arial" panose="020B0604020202020204" pitchFamily="34" charset="0"/>
                    <a:ea typeface="楷体_GB2312" pitchFamily="49" charset="-122"/>
                  </a:rPr>
                  <a:t>不适应对技巧</a:t>
                </a:r>
                <a:endParaRPr lang="zh-CN" altLang="en-US" sz="3200" dirty="0">
                  <a:solidFill>
                    <a:srgbClr val="0000CC"/>
                  </a:solidFill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</p:grpSp>
        <p:grpSp>
          <p:nvGrpSpPr>
            <p:cNvPr id="138244" name="组合 108562"/>
            <p:cNvGrpSpPr/>
            <p:nvPr/>
          </p:nvGrpSpPr>
          <p:grpSpPr>
            <a:xfrm>
              <a:off x="2640" y="2640"/>
              <a:ext cx="3840" cy="1050"/>
              <a:chOff x="336" y="1248"/>
              <a:chExt cx="1536" cy="420"/>
            </a:xfrm>
          </p:grpSpPr>
          <p:sp>
            <p:nvSpPr>
              <p:cNvPr id="138245" name="前凸带形 108563"/>
              <p:cNvSpPr/>
              <p:nvPr/>
            </p:nvSpPr>
            <p:spPr>
              <a:xfrm>
                <a:off x="336" y="1248"/>
                <a:ext cx="1536" cy="384"/>
              </a:xfrm>
              <a:prstGeom prst="ribbon">
                <a:avLst>
                  <a:gd name="adj1" fmla="val 19009"/>
                  <a:gd name="adj2" fmla="val 75000"/>
                </a:avLst>
              </a:prstGeom>
              <a:gradFill rotWithShape="1">
                <a:gsLst>
                  <a:gs pos="0">
                    <a:srgbClr val="99CC00"/>
                  </a:gs>
                  <a:gs pos="50000">
                    <a:schemeClr val="bg1"/>
                  </a:gs>
                  <a:gs pos="100000">
                    <a:srgbClr val="99CC00"/>
                  </a:gs>
                </a:gsLst>
                <a:lin ang="5400000" scaled="1"/>
                <a:tileRect/>
              </a:gradFill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 anchorCtr="0"/>
              <a:p>
                <a:endParaRPr lang="zh-CN" altLang="en-US">
                  <a:latin typeface="Times New Roman" panose="02020603050405020304" pitchFamily="18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8246" name="文本框 108564"/>
              <p:cNvSpPr txBox="1"/>
              <p:nvPr/>
            </p:nvSpPr>
            <p:spPr>
              <a:xfrm>
                <a:off x="528" y="1344"/>
                <a:ext cx="1104" cy="324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p>
                <a:pPr algn="ctr"/>
                <a:r>
                  <a:rPr lang="zh-CN" altLang="en-US" sz="3200" dirty="0">
                    <a:solidFill>
                      <a:srgbClr val="0000CC"/>
                    </a:solidFill>
                    <a:latin typeface="Arial" panose="020B0604020202020204" pitchFamily="34" charset="0"/>
                    <a:ea typeface="楷体_GB2312" pitchFamily="49" charset="-122"/>
                  </a:rPr>
                  <a:t>产前运动</a:t>
                </a:r>
                <a:endParaRPr lang="zh-CN" altLang="en-US" sz="3200" dirty="0">
                  <a:solidFill>
                    <a:srgbClr val="0000CC"/>
                  </a:solidFill>
                  <a:latin typeface="Arial" panose="020B0604020202020204" pitchFamily="34" charset="0"/>
                  <a:ea typeface="楷体_GB2312" pitchFamily="49" charset="-122"/>
                </a:endParaRPr>
              </a:p>
            </p:txBody>
          </p:sp>
        </p:grpSp>
        <p:sp>
          <p:nvSpPr>
            <p:cNvPr id="138247" name="矩形 108565"/>
            <p:cNvSpPr/>
            <p:nvPr/>
          </p:nvSpPr>
          <p:spPr>
            <a:xfrm>
              <a:off x="3000" y="4920"/>
              <a:ext cx="4440" cy="2765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 anchor="t" anchorCtr="0"/>
            <a:p>
              <a:pPr marL="342900" indent="-34290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</a:pPr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伸展会阴部、腰腿部、腹部臀部肌肉、加强脊柱伸展运动</a:t>
              </a:r>
              <a:endParaRPr lang="zh-CN" altLang="en-US" sz="2800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</a:pPr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促进产后身体恢复</a:t>
              </a:r>
              <a:endParaRPr lang="zh-CN" altLang="en-US" sz="28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  <p:sp>
          <p:nvSpPr>
            <p:cNvPr id="138248" name="矩形 108566"/>
            <p:cNvSpPr/>
            <p:nvPr/>
          </p:nvSpPr>
          <p:spPr>
            <a:xfrm>
              <a:off x="9000" y="4320"/>
              <a:ext cx="3455" cy="3720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92075" tIns="46038" rIns="92075" bIns="46038" anchor="t" anchorCtr="0"/>
            <a:p>
              <a:pPr marL="342900" indent="-34290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</a:pPr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拉梅兹法</a:t>
              </a:r>
              <a:endParaRPr lang="zh-CN" altLang="en-US" sz="2800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</a:pPr>
              <a:endParaRPr lang="zh-CN" altLang="en-US" sz="2800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</a:pPr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迪克</a:t>
              </a:r>
              <a:r>
                <a:rPr lang="en-US" altLang="zh-CN" sz="2800" dirty="0">
                  <a:latin typeface="Arial" panose="020B0604020202020204" pitchFamily="34" charset="0"/>
                </a:rPr>
                <a:t>-</a:t>
              </a:r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瑞德法</a:t>
              </a:r>
              <a:endParaRPr lang="zh-CN" altLang="en-US" sz="2800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</a:pPr>
              <a:endParaRPr lang="zh-CN" altLang="en-US" sz="2800" dirty="0">
                <a:latin typeface="Arial" panose="020B0604020202020204" pitchFamily="34" charset="0"/>
                <a:ea typeface="楷体_GB2312" pitchFamily="49" charset="-122"/>
              </a:endParaRPr>
            </a:p>
            <a:p>
              <a:pPr marL="342900" indent="-342900">
                <a:spcBef>
                  <a:spcPct val="20000"/>
                </a:spcBef>
                <a:buClr>
                  <a:schemeClr val="accent2"/>
                </a:buClr>
                <a:buSzPct val="80000"/>
                <a:buFont typeface="Wingdings" panose="05000000000000000000" pitchFamily="2" charset="2"/>
                <a:buChar char="l"/>
              </a:pPr>
              <a:r>
                <a:rPr lang="zh-CN" altLang="en-US" sz="2800" dirty="0">
                  <a:latin typeface="Arial" panose="020B0604020202020204" pitchFamily="34" charset="0"/>
                  <a:ea typeface="楷体_GB2312" pitchFamily="49" charset="-122"/>
                </a:rPr>
                <a:t>布莱德雷法</a:t>
              </a:r>
              <a:endParaRPr lang="zh-CN" altLang="en-US" sz="2800" dirty="0">
                <a:latin typeface="Arial" panose="020B0604020202020204" pitchFamily="34" charset="0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胚胎、胎儿的发育特征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0481" name="Picture 8" descr="aaa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14245" y="1143000"/>
            <a:ext cx="8305800" cy="50819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胚胎、胎儿的发育特征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1505" name="Picture 11" descr="aaa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5200" y="1153795"/>
            <a:ext cx="8153400" cy="5076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胚胎、胎儿的发育特征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2529" name="Picture 7" descr="aaa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6880" y="1160145"/>
            <a:ext cx="8229600" cy="5064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胚胎、胎儿的发育特征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3553" name="Picture 7" descr="aaa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1188085"/>
            <a:ext cx="8229600" cy="500824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胚胎、胎儿的发育特征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4577" name="Picture 7" descr="aaa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1111885"/>
            <a:ext cx="8229600" cy="51600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胚胎、胎儿的发育特征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5601" name="Picture 7" descr="aaa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3630" y="1177925"/>
            <a:ext cx="8153400" cy="50279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胚胎、胎儿的发育特征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6625" name="Picture 7" descr="aaa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3630" y="1163955"/>
            <a:ext cx="8153400" cy="50565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胚胎、胎儿的发育特征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7649" name="Picture 7" descr="aaa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1120140"/>
            <a:ext cx="8229600" cy="51320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单元三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正常妊娠期妇女的护理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胚胎、胎儿的发育特征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8673" name="Picture 7" descr="aaa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34565" y="1271270"/>
            <a:ext cx="8229600" cy="47580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胚胎、胎儿的发育特征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0723" name="Picture 5" descr="8周末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26740" y="1633855"/>
            <a:ext cx="2552700" cy="220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4" name="Text Box 6"/>
          <p:cNvSpPr txBox="1"/>
          <p:nvPr>
            <p:custDataLst>
              <p:tags r:id="rId5"/>
            </p:custDataLst>
          </p:nvPr>
        </p:nvSpPr>
        <p:spPr>
          <a:xfrm>
            <a:off x="1526540" y="2014855"/>
            <a:ext cx="1295400" cy="15621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1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000" dirty="0">
                <a:latin typeface="楷体_GB2312" pitchFamily="49" charset="-122"/>
              </a:rPr>
              <a:t>初具人形，</a:t>
            </a:r>
            <a:r>
              <a:rPr lang="en-US" altLang="zh-CN" sz="2000" dirty="0">
                <a:latin typeface="楷体_GB2312" pitchFamily="49" charset="-122"/>
              </a:rPr>
              <a:t>B</a:t>
            </a:r>
            <a:r>
              <a:rPr lang="zh-CN" altLang="en-US" sz="2000" dirty="0">
                <a:latin typeface="楷体_GB2312" pitchFamily="49" charset="-122"/>
              </a:rPr>
              <a:t>超可见早期胎心搏动。</a:t>
            </a:r>
            <a:endParaRPr lang="zh-CN" altLang="en-US" sz="2000" dirty="0">
              <a:latin typeface="楷体_GB2312" pitchFamily="49" charset="-122"/>
            </a:endParaRPr>
          </a:p>
        </p:txBody>
      </p:sp>
      <p:pic>
        <p:nvPicPr>
          <p:cNvPr id="30725" name="Picture 6" descr="DSC0089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546340" y="1557655"/>
            <a:ext cx="2376488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26" name="Text Box 5"/>
          <p:cNvSpPr txBox="1"/>
          <p:nvPr>
            <p:custDataLst>
              <p:tags r:id="rId8"/>
            </p:custDataLst>
          </p:nvPr>
        </p:nvSpPr>
        <p:spPr>
          <a:xfrm>
            <a:off x="6098540" y="2014855"/>
            <a:ext cx="1295400" cy="15621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1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000" dirty="0">
                <a:latin typeface="楷体_GB2312" pitchFamily="49" charset="-122"/>
              </a:rPr>
              <a:t>外生殖器已发育，肠管已蠕动。</a:t>
            </a:r>
            <a:endParaRPr lang="zh-CN" altLang="en-US" sz="2000" dirty="0">
              <a:latin typeface="楷体_GB2312" pitchFamily="49" charset="-122"/>
            </a:endParaRPr>
          </a:p>
        </p:txBody>
      </p:sp>
      <p:pic>
        <p:nvPicPr>
          <p:cNvPr id="30727" name="Picture 6" descr="DSC00895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622540" y="4072255"/>
            <a:ext cx="2165350" cy="202247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0728" name="Text Box 5"/>
          <p:cNvSpPr txBox="1"/>
          <p:nvPr>
            <p:custDataLst>
              <p:tags r:id="rId11"/>
            </p:custDataLst>
          </p:nvPr>
        </p:nvSpPr>
        <p:spPr>
          <a:xfrm>
            <a:off x="1602740" y="4377055"/>
            <a:ext cx="1295400" cy="1927225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1">
            <a:spAutoFit/>
          </a:bodyPr>
          <a:p>
            <a:pPr eaLnBrk="0" hangingPunct="0">
              <a:lnSpc>
                <a:spcPct val="120000"/>
              </a:lnSpc>
            </a:pPr>
            <a:r>
              <a:rPr lang="zh-CN" altLang="en-US" sz="2000" dirty="0">
                <a:latin typeface="楷体_GB2312" pitchFamily="49" charset="-122"/>
              </a:rPr>
              <a:t>从外生殖器可确定胎儿性别，孕妇自觉胎动。</a:t>
            </a:r>
            <a:endParaRPr lang="zh-CN" altLang="en-US" sz="2000" dirty="0">
              <a:latin typeface="楷体_GB2312" pitchFamily="49" charset="-122"/>
            </a:endParaRPr>
          </a:p>
        </p:txBody>
      </p:sp>
      <p:sp>
        <p:nvSpPr>
          <p:cNvPr id="30729" name="矩形 258060"/>
          <p:cNvSpPr/>
          <p:nvPr>
            <p:custDataLst>
              <p:tags r:id="rId12"/>
            </p:custDataLst>
          </p:nvPr>
        </p:nvSpPr>
        <p:spPr>
          <a:xfrm>
            <a:off x="1526540" y="1557655"/>
            <a:ext cx="1219200" cy="4064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en-US" altLang="zh-CN" sz="2000" dirty="0">
                <a:latin typeface="楷体_GB2312" pitchFamily="49" charset="-122"/>
              </a:rPr>
              <a:t>8</a:t>
            </a:r>
            <a:r>
              <a:rPr lang="zh-CN" altLang="en-US" sz="2000" dirty="0">
                <a:latin typeface="楷体_GB2312" pitchFamily="49" charset="-122"/>
              </a:rPr>
              <a:t>周末</a:t>
            </a:r>
            <a:endParaRPr lang="zh-CN" altLang="en-US" sz="2000" dirty="0">
              <a:latin typeface="楷体_GB2312" pitchFamily="49" charset="-122"/>
            </a:endParaRPr>
          </a:p>
        </p:txBody>
      </p:sp>
      <p:sp>
        <p:nvSpPr>
          <p:cNvPr id="30730" name="矩形 258061"/>
          <p:cNvSpPr/>
          <p:nvPr>
            <p:custDataLst>
              <p:tags r:id="rId13"/>
            </p:custDataLst>
          </p:nvPr>
        </p:nvSpPr>
        <p:spPr>
          <a:xfrm>
            <a:off x="1602740" y="3919855"/>
            <a:ext cx="1295400" cy="4064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en-US" altLang="zh-CN" sz="2000" dirty="0">
                <a:latin typeface="楷体_GB2312" pitchFamily="49" charset="-122"/>
              </a:rPr>
              <a:t>16</a:t>
            </a:r>
            <a:r>
              <a:rPr lang="zh-CN" altLang="en-US" sz="2000" dirty="0">
                <a:latin typeface="楷体_GB2312" pitchFamily="49" charset="-122"/>
              </a:rPr>
              <a:t>周末</a:t>
            </a:r>
            <a:endParaRPr lang="zh-CN" altLang="en-US" sz="2000" dirty="0">
              <a:latin typeface="楷体_GB2312" pitchFamily="49" charset="-122"/>
            </a:endParaRPr>
          </a:p>
        </p:txBody>
      </p:sp>
      <p:sp>
        <p:nvSpPr>
          <p:cNvPr id="30731" name="矩形 258062"/>
          <p:cNvSpPr/>
          <p:nvPr>
            <p:custDataLst>
              <p:tags r:id="rId14"/>
            </p:custDataLst>
          </p:nvPr>
        </p:nvSpPr>
        <p:spPr>
          <a:xfrm>
            <a:off x="6098540" y="1557655"/>
            <a:ext cx="1219200" cy="4064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en-US" altLang="zh-CN" sz="2000" dirty="0">
                <a:latin typeface="楷体_GB2312" pitchFamily="49" charset="-122"/>
              </a:rPr>
              <a:t>12</a:t>
            </a:r>
            <a:r>
              <a:rPr lang="zh-CN" altLang="en-US" sz="2000" dirty="0">
                <a:latin typeface="楷体_GB2312" pitchFamily="49" charset="-122"/>
              </a:rPr>
              <a:t>周末</a:t>
            </a:r>
            <a:endParaRPr lang="zh-CN" altLang="en-US" sz="2000" dirty="0">
              <a:latin typeface="楷体_GB2312" pitchFamily="49" charset="-122"/>
            </a:endParaRPr>
          </a:p>
        </p:txBody>
      </p:sp>
      <p:pic>
        <p:nvPicPr>
          <p:cNvPr id="30732" name="Picture 6" descr="DSC00896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6"/>
          <a:stretch>
            <a:fillRect/>
          </a:stretch>
        </p:blipFill>
        <p:spPr>
          <a:xfrm>
            <a:off x="3202940" y="3996055"/>
            <a:ext cx="2376488" cy="21764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33" name="Text Box 5"/>
          <p:cNvSpPr txBox="1"/>
          <p:nvPr>
            <p:custDataLst>
              <p:tags r:id="rId17"/>
            </p:custDataLst>
          </p:nvPr>
        </p:nvSpPr>
        <p:spPr>
          <a:xfrm>
            <a:off x="5946140" y="4453255"/>
            <a:ext cx="1219200" cy="16256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1">
            <a:spAutoFit/>
          </a:bodyPr>
          <a:p>
            <a:pPr eaLnBrk="0" hangingPunct="0"/>
            <a:r>
              <a:rPr lang="zh-CN" altLang="en-US" sz="2000" dirty="0">
                <a:latin typeface="楷体_GB2312" pitchFamily="49" charset="-122"/>
              </a:rPr>
              <a:t>可听到胎心音。</a:t>
            </a:r>
            <a:r>
              <a:rPr lang="en-US" altLang="zh-CN" sz="2000" dirty="0">
                <a:latin typeface="楷体_GB2312" pitchFamily="49" charset="-122"/>
              </a:rPr>
              <a:t>20-28</a:t>
            </a:r>
            <a:r>
              <a:rPr lang="zh-CN" altLang="en-US" sz="2000" dirty="0">
                <a:latin typeface="楷体_GB2312" pitchFamily="49" charset="-122"/>
              </a:rPr>
              <a:t>周之间为有生机儿</a:t>
            </a:r>
            <a:endParaRPr lang="zh-CN" altLang="en-US" sz="2000" dirty="0">
              <a:latin typeface="楷体_GB2312" pitchFamily="49" charset="-122"/>
            </a:endParaRPr>
          </a:p>
        </p:txBody>
      </p:sp>
      <p:sp>
        <p:nvSpPr>
          <p:cNvPr id="30734" name="矩形 258065"/>
          <p:cNvSpPr/>
          <p:nvPr>
            <p:custDataLst>
              <p:tags r:id="rId18"/>
            </p:custDataLst>
          </p:nvPr>
        </p:nvSpPr>
        <p:spPr>
          <a:xfrm>
            <a:off x="5946140" y="3919855"/>
            <a:ext cx="1219200" cy="4064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en-US" altLang="zh-CN" sz="2000" dirty="0">
                <a:latin typeface="楷体_GB2312" pitchFamily="49" charset="-122"/>
              </a:rPr>
              <a:t>20</a:t>
            </a:r>
            <a:r>
              <a:rPr lang="zh-CN" altLang="en-US" sz="2000" dirty="0">
                <a:latin typeface="楷体_GB2312" pitchFamily="49" charset="-122"/>
              </a:rPr>
              <a:t>周末</a:t>
            </a:r>
            <a:endParaRPr lang="zh-CN" altLang="en-US" sz="2000" dirty="0">
              <a:latin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胚胎、胎儿的发育特征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1746" name="Picture 1030" descr="DSC00897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55570" y="1014730"/>
            <a:ext cx="2828925" cy="2408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7" name="Text Box 1029"/>
          <p:cNvSpPr txBox="1"/>
          <p:nvPr>
            <p:custDataLst>
              <p:tags r:id="rId5"/>
            </p:custDataLst>
          </p:nvPr>
        </p:nvSpPr>
        <p:spPr>
          <a:xfrm>
            <a:off x="1283970" y="1471930"/>
            <a:ext cx="1198563" cy="19304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1">
            <a:spAutoFit/>
          </a:bodyPr>
          <a:p>
            <a:pPr eaLnBrk="0" hangingPunct="0"/>
            <a:r>
              <a:rPr lang="zh-CN" altLang="en-US" sz="2000" dirty="0">
                <a:latin typeface="楷体_GB2312" pitchFamily="49" charset="-122"/>
              </a:rPr>
              <a:t>各器官均已发育，</a:t>
            </a:r>
            <a:endParaRPr lang="zh-CN" altLang="en-US" sz="2000" dirty="0">
              <a:latin typeface="楷体_GB2312" pitchFamily="49" charset="-122"/>
            </a:endParaRPr>
          </a:p>
          <a:p>
            <a:pPr eaLnBrk="0" hangingPunct="0"/>
            <a:r>
              <a:rPr lang="zh-CN" altLang="en-US" sz="2000" dirty="0">
                <a:latin typeface="楷体_GB2312" pitchFamily="49" charset="-122"/>
              </a:rPr>
              <a:t>皮下脂肪开始沉积。</a:t>
            </a:r>
            <a:endParaRPr lang="zh-CN" altLang="en-US" sz="2000" dirty="0">
              <a:latin typeface="楷体_GB2312" pitchFamily="49" charset="-122"/>
            </a:endParaRPr>
          </a:p>
        </p:txBody>
      </p:sp>
      <p:sp>
        <p:nvSpPr>
          <p:cNvPr id="31748" name="矩形 259078"/>
          <p:cNvSpPr/>
          <p:nvPr>
            <p:custDataLst>
              <p:tags r:id="rId6"/>
            </p:custDataLst>
          </p:nvPr>
        </p:nvSpPr>
        <p:spPr>
          <a:xfrm>
            <a:off x="1283970" y="1014730"/>
            <a:ext cx="1219200" cy="4064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en-US" altLang="zh-CN" sz="2000" dirty="0">
                <a:latin typeface="楷体_GB2312" pitchFamily="49" charset="-122"/>
              </a:rPr>
              <a:t>24</a:t>
            </a:r>
            <a:r>
              <a:rPr lang="zh-CN" altLang="en-US" sz="2000" dirty="0">
                <a:latin typeface="楷体_GB2312" pitchFamily="49" charset="-122"/>
              </a:rPr>
              <a:t>周末</a:t>
            </a:r>
            <a:endParaRPr lang="zh-CN" altLang="en-US" sz="2000" dirty="0">
              <a:latin typeface="楷体_GB2312" pitchFamily="49" charset="-122"/>
            </a:endParaRPr>
          </a:p>
        </p:txBody>
      </p:sp>
      <p:sp>
        <p:nvSpPr>
          <p:cNvPr id="31749" name="矩形 259079"/>
          <p:cNvSpPr/>
          <p:nvPr>
            <p:custDataLst>
              <p:tags r:id="rId7"/>
            </p:custDataLst>
          </p:nvPr>
        </p:nvSpPr>
        <p:spPr>
          <a:xfrm>
            <a:off x="1360170" y="3834130"/>
            <a:ext cx="1143000" cy="4064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en-US" altLang="zh-CN" sz="2000" dirty="0">
                <a:latin typeface="楷体_GB2312" pitchFamily="49" charset="-122"/>
              </a:rPr>
              <a:t>32</a:t>
            </a:r>
            <a:r>
              <a:rPr lang="zh-CN" altLang="en-US" sz="2000" dirty="0">
                <a:latin typeface="楷体_GB2312" pitchFamily="49" charset="-122"/>
              </a:rPr>
              <a:t>周末</a:t>
            </a:r>
            <a:endParaRPr lang="zh-CN" altLang="en-US" sz="2000" dirty="0">
              <a:latin typeface="楷体_GB2312" pitchFamily="49" charset="-122"/>
            </a:endParaRPr>
          </a:p>
        </p:txBody>
      </p:sp>
      <p:sp>
        <p:nvSpPr>
          <p:cNvPr id="31750" name="矩形 259080"/>
          <p:cNvSpPr/>
          <p:nvPr>
            <p:custDataLst>
              <p:tags r:id="rId8"/>
            </p:custDataLst>
          </p:nvPr>
        </p:nvSpPr>
        <p:spPr>
          <a:xfrm>
            <a:off x="5855970" y="1014730"/>
            <a:ext cx="1219200" cy="4064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en-US" altLang="zh-CN" sz="2000" dirty="0">
                <a:latin typeface="楷体_GB2312" pitchFamily="49" charset="-122"/>
              </a:rPr>
              <a:t>28</a:t>
            </a:r>
            <a:r>
              <a:rPr lang="zh-CN" altLang="en-US" sz="2000" dirty="0">
                <a:latin typeface="楷体_GB2312" pitchFamily="49" charset="-122"/>
              </a:rPr>
              <a:t>周末</a:t>
            </a:r>
            <a:endParaRPr lang="zh-CN" altLang="en-US" sz="2000" dirty="0">
              <a:latin typeface="楷体_GB2312" pitchFamily="49" charset="-122"/>
            </a:endParaRPr>
          </a:p>
        </p:txBody>
      </p:sp>
      <p:pic>
        <p:nvPicPr>
          <p:cNvPr id="31751" name="Picture 2054" descr="DSC00898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303770" y="938530"/>
            <a:ext cx="2586038" cy="2470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2" name="Text Box 2053"/>
          <p:cNvSpPr txBox="1"/>
          <p:nvPr>
            <p:custDataLst>
              <p:tags r:id="rId11"/>
            </p:custDataLst>
          </p:nvPr>
        </p:nvSpPr>
        <p:spPr>
          <a:xfrm>
            <a:off x="5855970" y="1471930"/>
            <a:ext cx="1219200" cy="19304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1">
            <a:spAutoFit/>
          </a:bodyPr>
          <a:p>
            <a:pPr eaLnBrk="0" hangingPunct="0"/>
            <a:r>
              <a:rPr lang="zh-CN" altLang="en-US" sz="2000" dirty="0">
                <a:latin typeface="楷体_GB2312" pitchFamily="49" charset="-122"/>
              </a:rPr>
              <a:t>有呼吸运动，生活力差，</a:t>
            </a:r>
            <a:endParaRPr lang="zh-CN" altLang="en-US" sz="2000" dirty="0">
              <a:latin typeface="楷体_GB2312" pitchFamily="49" charset="-122"/>
            </a:endParaRPr>
          </a:p>
          <a:p>
            <a:pPr eaLnBrk="0" hangingPunct="0"/>
            <a:r>
              <a:rPr lang="zh-CN" altLang="en-US" sz="2000" dirty="0">
                <a:latin typeface="楷体_GB2312" pitchFamily="49" charset="-122"/>
              </a:rPr>
              <a:t>但加强护理可以存活</a:t>
            </a:r>
            <a:endParaRPr lang="zh-CN" altLang="en-US" sz="2000" dirty="0">
              <a:latin typeface="楷体_GB2312" pitchFamily="49" charset="-122"/>
            </a:endParaRPr>
          </a:p>
        </p:txBody>
      </p:sp>
      <p:sp>
        <p:nvSpPr>
          <p:cNvPr id="31753" name="Text Box 1030"/>
          <p:cNvSpPr txBox="1"/>
          <p:nvPr>
            <p:custDataLst>
              <p:tags r:id="rId12"/>
            </p:custDataLst>
          </p:nvPr>
        </p:nvSpPr>
        <p:spPr>
          <a:xfrm>
            <a:off x="1360170" y="4443730"/>
            <a:ext cx="1162050" cy="19304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1">
            <a:spAutoFit/>
          </a:bodyPr>
          <a:p>
            <a:pPr eaLnBrk="0" hangingPunct="0"/>
            <a:r>
              <a:rPr lang="zh-CN" altLang="en-US" sz="2000" dirty="0">
                <a:latin typeface="楷体_GB2312" pitchFamily="49" charset="-122"/>
              </a:rPr>
              <a:t>面部毳毛已脱落，出生后 有一定生活能力</a:t>
            </a:r>
            <a:endParaRPr lang="zh-CN" altLang="en-US" sz="2000" dirty="0">
              <a:latin typeface="楷体_GB2312" pitchFamily="49" charset="-122"/>
            </a:endParaRPr>
          </a:p>
        </p:txBody>
      </p:sp>
      <p:pic>
        <p:nvPicPr>
          <p:cNvPr id="31754" name="Picture 1029" descr="DSC00899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4">
            <a:lum contrast="20000"/>
          </a:blip>
          <a:stretch>
            <a:fillRect/>
          </a:stretch>
        </p:blipFill>
        <p:spPr>
          <a:xfrm>
            <a:off x="2731770" y="3834130"/>
            <a:ext cx="2513013" cy="2316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5" name="矩形 259085"/>
          <p:cNvSpPr/>
          <p:nvPr>
            <p:custDataLst>
              <p:tags r:id="rId15"/>
            </p:custDataLst>
          </p:nvPr>
        </p:nvSpPr>
        <p:spPr>
          <a:xfrm>
            <a:off x="5703570" y="3757930"/>
            <a:ext cx="1143000" cy="4064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spAutoFit/>
          </a:bodyPr>
          <a:p>
            <a:r>
              <a:rPr lang="en-US" altLang="zh-CN" sz="2000" dirty="0">
                <a:latin typeface="楷体_GB2312" pitchFamily="49" charset="-122"/>
              </a:rPr>
              <a:t>32</a:t>
            </a:r>
            <a:r>
              <a:rPr lang="zh-CN" altLang="en-US" sz="2000" dirty="0">
                <a:latin typeface="楷体_GB2312" pitchFamily="49" charset="-122"/>
              </a:rPr>
              <a:t>周末</a:t>
            </a:r>
            <a:endParaRPr lang="zh-CN" altLang="en-US" sz="2000" dirty="0">
              <a:latin typeface="楷体_GB2312" pitchFamily="49" charset="-122"/>
            </a:endParaRPr>
          </a:p>
        </p:txBody>
      </p:sp>
      <p:pic>
        <p:nvPicPr>
          <p:cNvPr id="31756" name="Picture 1030" descr="DSC00901"/>
          <p:cNvPicPr>
            <a:picLocks noChangeAspect="1"/>
          </p:cNvPicPr>
          <p:nvPr>
            <p:custDataLst>
              <p:tags r:id="rId16"/>
            </p:custDataLst>
          </p:nvPr>
        </p:nvPicPr>
        <p:blipFill>
          <a:blip r:embed="rId17">
            <a:lum contrast="40000"/>
          </a:blip>
          <a:stretch>
            <a:fillRect/>
          </a:stretch>
        </p:blipFill>
        <p:spPr>
          <a:xfrm>
            <a:off x="7151370" y="3681730"/>
            <a:ext cx="2833688" cy="2482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7" name="Text Box 1029"/>
          <p:cNvSpPr txBox="1"/>
          <p:nvPr>
            <p:custDataLst>
              <p:tags r:id="rId18"/>
            </p:custDataLst>
          </p:nvPr>
        </p:nvSpPr>
        <p:spPr>
          <a:xfrm>
            <a:off x="5703570" y="4291330"/>
            <a:ext cx="1143000" cy="193040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1">
            <a:spAutoFit/>
          </a:bodyPr>
          <a:p>
            <a:pPr eaLnBrk="0" hangingPunct="0"/>
            <a:r>
              <a:rPr lang="zh-CN" altLang="en-US" sz="2000" dirty="0">
                <a:latin typeface="楷体_GB2312" pitchFamily="49" charset="-122"/>
              </a:rPr>
              <a:t>出生后能啼哭和吸吮，生活能力较好。</a:t>
            </a:r>
            <a:endParaRPr lang="zh-CN" altLang="en-US" sz="2000" dirty="0">
              <a:latin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胚胎、胎儿的发育特征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3794" name="Rectangle 3"/>
          <p:cNvSpPr>
            <a:spLocks noGrp="1"/>
          </p:cNvSpPr>
          <p:nvPr>
            <p:ph type="body" idx="4294967295"/>
          </p:nvPr>
        </p:nvSpPr>
        <p:spPr>
          <a:xfrm>
            <a:off x="1109345" y="2205990"/>
            <a:ext cx="6404610" cy="2971800"/>
          </a:xfrm>
        </p:spPr>
        <p:txBody>
          <a:bodyPr vert="horz" wrap="square" lIns="91440" tIns="45720" rIns="91440" bIns="45720" anchor="t" anchorCtr="0">
            <a:noAutofit/>
          </a:bodyPr>
          <a:p>
            <a:pPr>
              <a:buNone/>
            </a:pP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妊娠前</a:t>
            </a:r>
            <a:r>
              <a:rPr lang="en-US" altLang="zh-CN" sz="32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32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</a:t>
            </a:r>
            <a:r>
              <a:rPr lang="zh-CN" altLang="en-GB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（即前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个妊娠月</a:t>
            </a:r>
            <a:r>
              <a:rPr lang="zh-CN" altLang="en-GB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）的胎儿身长（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zh-CN" altLang="en-US" sz="32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妊娠月数的平方。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None/>
            </a:pPr>
            <a:r>
              <a:rPr lang="zh-CN" altLang="en-US" sz="32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zh-CN" altLang="en-US" sz="32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妊娠后</a:t>
            </a:r>
            <a:r>
              <a:rPr lang="en-US" altLang="zh-CN" sz="32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</a:t>
            </a:r>
            <a:r>
              <a:rPr lang="zh-CN" altLang="en-US" sz="3200" dirty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周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（即后</a:t>
            </a:r>
            <a:r>
              <a:rPr lang="en-US" altLang="zh-CN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个妊娠月）的胎儿身长（</a:t>
            </a:r>
            <a:r>
              <a:rPr lang="en-US" altLang="zh-CN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cm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</a:t>
            </a:r>
            <a:r>
              <a:rPr lang="en-US" altLang="zh-CN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=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妊娠月数</a:t>
            </a:r>
            <a:r>
              <a:rPr lang="en-US" altLang="zh-CN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×5</a:t>
            </a:r>
            <a:r>
              <a:rPr lang="zh-CN" altLang="en-US" sz="32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。可通过胎儿身长判断胎儿月份。</a:t>
            </a:r>
            <a:endParaRPr lang="zh-CN" altLang="en-US" sz="32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33795" name="Picture 4" descr="4month copy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9240" y="1143000"/>
            <a:ext cx="3338513" cy="2549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胎儿附属物的形成及其功能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4817" name="Picture 25" descr="tp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735" y="1195070"/>
            <a:ext cx="8305800" cy="49936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胎儿附属物的形成及其功能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5841" name="Rectangle 2"/>
          <p:cNvSpPr>
            <a:spLocks noGrp="1"/>
          </p:cNvSpPr>
          <p:nvPr>
            <p:ph type="body" sz="half" idx="1"/>
          </p:nvPr>
        </p:nvSpPr>
        <p:spPr>
          <a:xfrm>
            <a:off x="3282950" y="1530350"/>
            <a:ext cx="8077200" cy="1711325"/>
          </a:xfrm>
        </p:spPr>
        <p:txBody>
          <a:bodyPr vert="horz" wrap="square" lIns="91440" tIns="45720" rIns="91440" bIns="45720" anchor="t" anchorCtr="0">
            <a:normAutofit fontScale="90000"/>
          </a:bodyPr>
          <a:p>
            <a:pPr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胎盘于妊娠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周时开始形成，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周末时完全形成。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2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母面和子面  重约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450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650g   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直径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16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20cm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厚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2.5cm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， 18－20个胎盘小叶。</a:t>
            </a:r>
            <a:endParaRPr lang="en-US" altLang="zh-CN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5846" name="Picture 7" descr="hh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52600" y="3241675"/>
            <a:ext cx="5867400" cy="308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3" name="Rectangle 4"/>
          <p:cNvSpPr/>
          <p:nvPr/>
        </p:nvSpPr>
        <p:spPr>
          <a:xfrm>
            <a:off x="996950" y="1628458"/>
            <a:ext cx="22860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（一）胎盘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胎儿附属物的形成及其功能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6865" name="Picture 20" descr="tp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700" y="1050925"/>
            <a:ext cx="8153400" cy="4756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9" name="图片 34828" descr="胎盘母体面"/>
          <p:cNvPicPr>
            <a:picLocks noChangeAspect="1"/>
          </p:cNvPicPr>
          <p:nvPr/>
        </p:nvPicPr>
        <p:blipFill>
          <a:blip r:embed="rId4"/>
          <a:srcRect l="7990" r="14107"/>
          <a:stretch>
            <a:fillRect/>
          </a:stretch>
        </p:blipFill>
        <p:spPr>
          <a:xfrm>
            <a:off x="6413500" y="4267200"/>
            <a:ext cx="2514600" cy="2120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828" name="图片 34827" descr="胎盘胎儿面"/>
          <p:cNvPicPr>
            <a:picLocks noChangeAspect="1"/>
          </p:cNvPicPr>
          <p:nvPr/>
        </p:nvPicPr>
        <p:blipFill>
          <a:blip r:embed="rId5"/>
          <a:srcRect l="14850" r="9276"/>
          <a:stretch>
            <a:fillRect/>
          </a:stretch>
        </p:blipFill>
        <p:spPr>
          <a:xfrm>
            <a:off x="9093200" y="4296410"/>
            <a:ext cx="2438400" cy="2149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8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胎儿附属物的形成及其功能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8913" name="矩形 243713"/>
          <p:cNvSpPr/>
          <p:nvPr/>
        </p:nvSpPr>
        <p:spPr>
          <a:xfrm>
            <a:off x="1311275" y="1119505"/>
            <a:ext cx="3124200" cy="585788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r>
              <a:rPr lang="en-US" altLang="zh-CN" sz="3200" dirty="0">
                <a:latin typeface="楷体_GB2312" pitchFamily="49" charset="-122"/>
              </a:rPr>
              <a:t> </a:t>
            </a:r>
            <a:r>
              <a:rPr lang="zh-CN" altLang="en-US" sz="3200" dirty="0">
                <a:latin typeface="楷体_GB2312" pitchFamily="49" charset="-122"/>
              </a:rPr>
              <a:t>胎盘的血循环</a:t>
            </a:r>
            <a:endParaRPr lang="zh-CN" altLang="en-US" sz="3200" dirty="0">
              <a:latin typeface="楷体_GB2312" pitchFamily="49" charset="-122"/>
            </a:endParaRPr>
          </a:p>
        </p:txBody>
      </p:sp>
      <p:sp>
        <p:nvSpPr>
          <p:cNvPr id="38915" name="文本框 243715"/>
          <p:cNvSpPr txBox="1"/>
          <p:nvPr/>
        </p:nvSpPr>
        <p:spPr>
          <a:xfrm>
            <a:off x="984250" y="1906270"/>
            <a:ext cx="7281863" cy="823913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</a:rPr>
              <a:t>胎儿血</a:t>
            </a:r>
            <a:r>
              <a:rPr lang="zh-CN" altLang="en-US" dirty="0">
                <a:solidFill>
                  <a:srgbClr val="66FF33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　</a:t>
            </a:r>
            <a:r>
              <a:rPr lang="zh-CN" altLang="en-US" sz="2000" dirty="0">
                <a:latin typeface="楷体_GB2312" pitchFamily="49" charset="-122"/>
              </a:rPr>
              <a:t>脐动脉</a:t>
            </a:r>
            <a:r>
              <a:rPr lang="en-US" altLang="zh-CN" sz="2000">
                <a:latin typeface="宋体" panose="02010600030101010101" pitchFamily="2" charset="-122"/>
              </a:rPr>
              <a:t>—</a:t>
            </a:r>
            <a:r>
              <a:rPr lang="zh-CN" altLang="en-US" sz="2000" dirty="0">
                <a:latin typeface="楷体_GB2312" pitchFamily="49" charset="-122"/>
              </a:rPr>
              <a:t>绒毛动脉</a:t>
            </a:r>
            <a:r>
              <a:rPr lang="en-US" altLang="zh-CN" sz="2000">
                <a:latin typeface="宋体" panose="02010600030101010101" pitchFamily="2" charset="-122"/>
              </a:rPr>
              <a:t>—</a:t>
            </a:r>
            <a:r>
              <a:rPr lang="zh-CN" altLang="en-US" sz="2000" dirty="0">
                <a:latin typeface="楷体_GB2312" pitchFamily="49" charset="-122"/>
              </a:rPr>
              <a:t>绒毛毛细血管网</a:t>
            </a:r>
            <a:r>
              <a:rPr lang="en-US" altLang="zh-CN" sz="2000">
                <a:latin typeface="宋体" panose="02010600030101010101" pitchFamily="2" charset="-122"/>
              </a:rPr>
              <a:t>—</a:t>
            </a:r>
            <a:r>
              <a:rPr lang="zh-CN" altLang="en-US" sz="2000" dirty="0">
                <a:latin typeface="楷体_GB2312" pitchFamily="49" charset="-122"/>
              </a:rPr>
              <a:t>绒毛间隙进行交换</a:t>
            </a:r>
            <a:r>
              <a:rPr lang="en-US" altLang="zh-CN" sz="2000">
                <a:latin typeface="宋体" panose="02010600030101010101" pitchFamily="2" charset="-122"/>
              </a:rPr>
              <a:t>—</a:t>
            </a:r>
            <a:r>
              <a:rPr lang="zh-CN" altLang="en-US" sz="2000" dirty="0">
                <a:latin typeface="楷体_GB2312" pitchFamily="49" charset="-122"/>
              </a:rPr>
              <a:t>脐静脉</a:t>
            </a:r>
            <a:r>
              <a:rPr lang="en-US" altLang="zh-CN" sz="2000">
                <a:latin typeface="宋体" panose="02010600030101010101" pitchFamily="2" charset="-122"/>
              </a:rPr>
              <a:t>—</a:t>
            </a:r>
            <a:r>
              <a:rPr lang="en-US" altLang="zh-CN" sz="2000" dirty="0">
                <a:latin typeface="楷体_GB2312" pitchFamily="49" charset="-122"/>
              </a:rPr>
              <a:t> </a:t>
            </a:r>
            <a:r>
              <a:rPr lang="zh-CN" altLang="en-US" sz="2000" dirty="0">
                <a:latin typeface="楷体_GB2312" pitchFamily="49" charset="-122"/>
              </a:rPr>
              <a:t>胎儿体内   </a:t>
            </a:r>
            <a:endParaRPr lang="zh-CN" altLang="en-US" sz="2000">
              <a:latin typeface="楷体_GB2312" pitchFamily="49" charset="-122"/>
            </a:endParaRPr>
          </a:p>
        </p:txBody>
      </p:sp>
      <p:sp>
        <p:nvSpPr>
          <p:cNvPr id="38916" name="文本框 243716"/>
          <p:cNvSpPr txBox="1"/>
          <p:nvPr/>
        </p:nvSpPr>
        <p:spPr>
          <a:xfrm>
            <a:off x="984250" y="2971800"/>
            <a:ext cx="6985000" cy="762000"/>
          </a:xfrm>
          <a:prstGeom prst="rect">
            <a:avLst/>
          </a:prstGeom>
          <a:noFill/>
          <a:ln w="9525">
            <a:noFill/>
          </a:ln>
        </p:spPr>
        <p:txBody>
          <a:bodyPr anchor="t" anchorCtr="1">
            <a:spAutoFit/>
          </a:bodyPr>
          <a:p>
            <a:pPr eaLnBrk="0" hangingPunct="0"/>
            <a:r>
              <a:rPr lang="zh-CN" altLang="en-US" dirty="0">
                <a:latin typeface="楷体_GB2312" pitchFamily="49" charset="-122"/>
              </a:rPr>
              <a:t>母体血</a:t>
            </a:r>
            <a:r>
              <a:rPr lang="zh-CN" altLang="en-US" dirty="0">
                <a:solidFill>
                  <a:srgbClr val="66FF33"/>
                </a:solidFill>
                <a:latin typeface="Arial" panose="020B0604020202020204" pitchFamily="34" charset="0"/>
              </a:rPr>
              <a:t>　</a:t>
            </a:r>
            <a:r>
              <a:rPr lang="zh-CN" altLang="en-US" sz="2000" dirty="0">
                <a:latin typeface="楷体_GB2312" pitchFamily="49" charset="-122"/>
              </a:rPr>
              <a:t>底蜕膜的螺旋小动脉</a:t>
            </a:r>
            <a:r>
              <a:rPr lang="en-US" altLang="zh-CN" sz="2000">
                <a:latin typeface="宋体" panose="02010600030101010101" pitchFamily="2" charset="-122"/>
              </a:rPr>
              <a:t>—</a:t>
            </a:r>
            <a:r>
              <a:rPr lang="zh-CN" altLang="en-US" sz="2000" dirty="0">
                <a:latin typeface="楷体_GB2312" pitchFamily="49" charset="-122"/>
              </a:rPr>
              <a:t>绒毛间隙</a:t>
            </a:r>
            <a:r>
              <a:rPr lang="en-US" altLang="zh-CN" sz="2000" dirty="0">
                <a:latin typeface="楷体_GB2312" pitchFamily="49" charset="-122"/>
              </a:rPr>
              <a:t>(</a:t>
            </a:r>
            <a:r>
              <a:rPr lang="zh-CN" altLang="en-US" sz="2000" dirty="0">
                <a:latin typeface="楷体_GB2312" pitchFamily="49" charset="-122"/>
              </a:rPr>
              <a:t>交换</a:t>
            </a:r>
            <a:r>
              <a:rPr lang="en-US" altLang="zh-CN" sz="2000" dirty="0">
                <a:latin typeface="楷体_GB2312" pitchFamily="49" charset="-122"/>
              </a:rPr>
              <a:t>)</a:t>
            </a:r>
            <a:r>
              <a:rPr lang="zh-CN" altLang="en-US" sz="2000" dirty="0">
                <a:latin typeface="楷体_GB2312" pitchFamily="49" charset="-122"/>
              </a:rPr>
              <a:t>　底蜕膜小静脉</a:t>
            </a:r>
            <a:r>
              <a:rPr lang="en-US" altLang="zh-CN" sz="2000">
                <a:latin typeface="宋体" panose="02010600030101010101" pitchFamily="2" charset="-122"/>
              </a:rPr>
              <a:t>—</a:t>
            </a:r>
            <a:r>
              <a:rPr lang="zh-CN" altLang="en-US" sz="2000" dirty="0">
                <a:latin typeface="楷体_GB2312" pitchFamily="49" charset="-122"/>
              </a:rPr>
              <a:t>回母血循环 </a:t>
            </a:r>
            <a:endParaRPr lang="zh-CN" altLang="en-US" sz="2000">
              <a:latin typeface="楷体_GB2312" pitchFamily="49" charset="-122"/>
            </a:endParaRPr>
          </a:p>
        </p:txBody>
      </p:sp>
      <p:sp>
        <p:nvSpPr>
          <p:cNvPr id="38914" name="矩形 243714"/>
          <p:cNvSpPr/>
          <p:nvPr/>
        </p:nvSpPr>
        <p:spPr>
          <a:xfrm>
            <a:off x="984250" y="3733800"/>
            <a:ext cx="4737100" cy="1152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en-US" altLang="zh-CN" dirty="0">
                <a:solidFill>
                  <a:srgbClr val="CC00FF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 </a:t>
            </a:r>
            <a:r>
              <a:rPr lang="zh-CN" altLang="en-US" dirty="0">
                <a:latin typeface="楷体_GB2312" pitchFamily="49" charset="-122"/>
              </a:rPr>
              <a:t>胎儿血与母血间隔</a:t>
            </a:r>
            <a:r>
              <a:rPr lang="zh-CN" altLang="en-US" sz="3200" dirty="0">
                <a:latin typeface="Arial" panose="020B0604020202020204" pitchFamily="34" charset="0"/>
                <a:ea typeface="隶书" panose="02010509060101010101" pitchFamily="49" charset="-122"/>
              </a:rPr>
              <a:t>：</a:t>
            </a:r>
            <a:r>
              <a:rPr lang="zh-CN" altLang="en-US" sz="2000" dirty="0">
                <a:latin typeface="楷体_GB2312" pitchFamily="49" charset="-122"/>
              </a:rPr>
              <a:t>母血与胎血不直接相通，中间隔着绒毛中的毛细血管壁、绒毛间质、绒毛表面细胞层。 </a:t>
            </a:r>
            <a:endParaRPr lang="zh-CN" altLang="en-US" sz="2000">
              <a:latin typeface="楷体_GB2312" pitchFamily="49" charset="-122"/>
            </a:endParaRPr>
          </a:p>
        </p:txBody>
      </p:sp>
      <p:pic>
        <p:nvPicPr>
          <p:cNvPr id="38917" name="图片 243717" descr="u=944112392,266489345&amp;fm=52&amp;gp=0"/>
          <p:cNvPicPr>
            <a:picLocks noChangeAspect="1"/>
          </p:cNvPicPr>
          <p:nvPr/>
        </p:nvPicPr>
        <p:blipFill>
          <a:blip r:embed="rId3"/>
          <a:srcRect b="8037"/>
          <a:stretch>
            <a:fillRect/>
          </a:stretch>
        </p:blipFill>
        <p:spPr>
          <a:xfrm>
            <a:off x="5942965" y="4114800"/>
            <a:ext cx="4876800" cy="2743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胎儿附属物的形成及其功能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39937" name="Picture 12" descr="tp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710" y="1160145"/>
            <a:ext cx="10346690" cy="50057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胎儿附属物的形成及其功能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6087" name="Text Box 10"/>
          <p:cNvSpPr txBox="1"/>
          <p:nvPr/>
        </p:nvSpPr>
        <p:spPr>
          <a:xfrm>
            <a:off x="1121410" y="1208405"/>
            <a:ext cx="2149475" cy="629920"/>
          </a:xfrm>
          <a:prstGeom prst="rect">
            <a:avLst/>
          </a:prstGeom>
          <a:noFill/>
          <a:ln w="57150">
            <a:noFill/>
          </a:ln>
        </p:spPr>
        <p:txBody>
          <a:bodyPr anchor="t" anchorCtr="0">
            <a:noAutofit/>
          </a:bodyPr>
          <a:p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</a:rPr>
              <a:t>（二）胎膜</a:t>
            </a:r>
            <a:endParaRPr lang="zh-CN" altLang="en-US" sz="2800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46088" name="Text Box 11"/>
          <p:cNvSpPr txBox="1"/>
          <p:nvPr/>
        </p:nvSpPr>
        <p:spPr>
          <a:xfrm>
            <a:off x="915670" y="2675890"/>
            <a:ext cx="4343400" cy="25533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b="0" dirty="0">
                <a:solidFill>
                  <a:schemeClr val="tx1"/>
                </a:solidFill>
                <a:latin typeface="楷体_GB2312" pitchFamily="49" charset="-122"/>
              </a:rPr>
              <a:t> </a:t>
            </a:r>
            <a:r>
              <a:rPr lang="zh-CN" altLang="en-US" sz="3200" b="0" dirty="0">
                <a:solidFill>
                  <a:schemeClr val="tx1"/>
                </a:solidFill>
                <a:latin typeface="楷体_GB2312" pitchFamily="49" charset="-122"/>
              </a:rPr>
              <a:t>  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胎膜由包蜕膜、真蜕膜、平滑绒毛膜以及羊膜组成。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</a:endParaRPr>
          </a:p>
          <a:p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   产科胎膜仅指平滑绒毛膜及羊膜。</a:t>
            </a:r>
            <a:endParaRPr lang="zh-CN" altLang="en-US" sz="3200" b="0" dirty="0">
              <a:solidFill>
                <a:schemeClr val="tx1"/>
              </a:solidFill>
              <a:latin typeface="楷体_GB2312" pitchFamily="49" charset="-122"/>
            </a:endParaRPr>
          </a:p>
        </p:txBody>
      </p:sp>
      <p:pic>
        <p:nvPicPr>
          <p:cNvPr id="46086" name="Picture 9" descr="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9375" y="1208405"/>
            <a:ext cx="4052570" cy="47650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68115" y="735965"/>
            <a:ext cx="5556885" cy="908685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任务一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妊娠生理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968115" y="4965065"/>
            <a:ext cx="5556250" cy="1250315"/>
            <a:chOff x="1397186" y="3857714"/>
            <a:chExt cx="4308293" cy="549605"/>
          </a:xfrm>
        </p:grpSpPr>
        <p:sp>
          <p:nvSpPr>
            <p:cNvPr id="20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任务四</a:t>
              </a:r>
              <a:r>
                <a:rPr lang="en-US" altLang="zh-CN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 </a:t>
              </a:r>
              <a:endParaRPr lang="en-US" altLang="zh-CN" sz="1800" dirty="0" smtClean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2597037" y="3857714"/>
              <a:ext cx="3108442" cy="549351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lnSpc>
                  <a:spcPct val="150000"/>
                </a:lnSpc>
              </a:pPr>
              <a:r>
                <a:rPr lang="zh-CN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妊娠期管理</a:t>
              </a:r>
              <a:endParaRPr lang="zh-CN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030345" y="2148205"/>
            <a:ext cx="5556885" cy="846455"/>
            <a:chOff x="1397186" y="3857714"/>
            <a:chExt cx="4225649" cy="549605"/>
          </a:xfrm>
        </p:grpSpPr>
        <p:sp>
          <p:nvSpPr>
            <p:cNvPr id="2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F3B96D"/>
            </a:solidFill>
            <a:ln w="9525">
              <a:solidFill>
                <a:srgbClr val="F3B96D"/>
              </a:solidFill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任务二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25" name="矩形 24"/>
            <p:cNvSpPr/>
            <p:nvPr/>
          </p:nvSpPr>
          <p:spPr bwMode="auto">
            <a:xfrm>
              <a:off x="2597135" y="3857714"/>
              <a:ext cx="3025700" cy="549589"/>
            </a:xfrm>
            <a:prstGeom prst="rect">
              <a:avLst/>
            </a:prstGeom>
            <a:noFill/>
            <a:ln w="19050">
              <a:solidFill>
                <a:srgbClr val="F3B96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妊娠期母体变化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68115" y="3472180"/>
            <a:ext cx="5556250" cy="1015365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任务三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妊娠诊断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胎儿附属物的形成及其功能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7106" name="Rectangle 12"/>
          <p:cNvSpPr/>
          <p:nvPr/>
        </p:nvSpPr>
        <p:spPr>
          <a:xfrm>
            <a:off x="685800" y="1281430"/>
            <a:ext cx="7924800" cy="52197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</a:rPr>
              <a:t>（三）脐带：</a:t>
            </a:r>
            <a:r>
              <a:rPr lang="zh-CN" altLang="en-US" sz="2800" dirty="0">
                <a:solidFill>
                  <a:srgbClr val="2006BA"/>
                </a:solidFill>
                <a:latin typeface="Arial" panose="020B0604020202020204" pitchFamily="34" charset="0"/>
              </a:rPr>
              <a:t>由胚胎发育过程中的体蒂发育而来</a:t>
            </a:r>
            <a:endParaRPr lang="en-US" altLang="zh-CN" sz="2800" dirty="0">
              <a:solidFill>
                <a:srgbClr val="2006BA"/>
              </a:solidFill>
              <a:latin typeface="Arial" panose="020B0604020202020204" pitchFamily="34" charset="0"/>
            </a:endParaRPr>
          </a:p>
        </p:txBody>
      </p:sp>
      <p:sp>
        <p:nvSpPr>
          <p:cNvPr id="47105" name="Rectangle 7"/>
          <p:cNvSpPr>
            <a:spLocks noRot="1"/>
          </p:cNvSpPr>
          <p:nvPr/>
        </p:nvSpPr>
        <p:spPr>
          <a:xfrm>
            <a:off x="935355" y="2385060"/>
            <a:ext cx="5486400" cy="2514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en-US" altLang="zh-CN" dirty="0">
                <a:solidFill>
                  <a:schemeClr val="tx1"/>
                </a:solidFill>
                <a:latin typeface="楷体_GB2312" pitchFamily="49" charset="-122"/>
              </a:rPr>
              <a:t>   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内有</a:t>
            </a:r>
            <a:r>
              <a:rPr lang="en-US" altLang="zh-CN" sz="2800" dirty="0">
                <a:solidFill>
                  <a:schemeClr val="tx1"/>
                </a:solidFill>
                <a:latin typeface="楷体_GB2312" pitchFamily="49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条脐动脉，</a:t>
            </a:r>
            <a:r>
              <a:rPr lang="en-US" altLang="zh-CN" sz="2800" dirty="0">
                <a:solidFill>
                  <a:schemeClr val="tx1"/>
                </a:solidFill>
                <a:latin typeface="楷体_GB2312" pitchFamily="49" charset="-122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条脐静脉，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血管周围有华通胶保护，表面由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羊膜覆盖，呈弯曲状。脐带是母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儿气体交换、营养物质供应和代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谢产物排出的重要通道。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</a:endParaRPr>
          </a:p>
        </p:txBody>
      </p:sp>
      <p:pic>
        <p:nvPicPr>
          <p:cNvPr id="47120" name="图片 252934" descr="脐带1"/>
          <p:cNvPicPr>
            <a:picLocks noChangeAspect="1"/>
          </p:cNvPicPr>
          <p:nvPr/>
        </p:nvPicPr>
        <p:blipFill>
          <a:blip r:embed="rId3">
            <a:lum bright="6000" contrast="41999"/>
          </a:blip>
          <a:srcRect t="4817" b="6071"/>
          <a:stretch>
            <a:fillRect/>
          </a:stretch>
        </p:blipFill>
        <p:spPr>
          <a:xfrm>
            <a:off x="6860540" y="2484755"/>
            <a:ext cx="3994785" cy="36588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胎儿附属物的形成及其功能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8132" name="Rectangle 6"/>
          <p:cNvSpPr/>
          <p:nvPr/>
        </p:nvSpPr>
        <p:spPr>
          <a:xfrm>
            <a:off x="880110" y="1374458"/>
            <a:ext cx="7162800" cy="521970"/>
          </a:xfrm>
          <a:prstGeom prst="rect">
            <a:avLst/>
          </a:prstGeom>
          <a:noFill/>
          <a:ln w="38100">
            <a:noFill/>
          </a:ln>
        </p:spPr>
        <p:txBody>
          <a:bodyPr anchor="t" anchorCtr="0">
            <a:spAutoFit/>
          </a:bodyPr>
          <a:p>
            <a:pPr>
              <a:spcBef>
                <a:spcPct val="0"/>
              </a:spcBef>
            </a:pP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</a:rPr>
              <a:t>（四）羊水  </a:t>
            </a:r>
            <a:r>
              <a:rPr lang="zh-CN" altLang="en-US" sz="2800" dirty="0">
                <a:solidFill>
                  <a:srgbClr val="993366"/>
                </a:solidFill>
                <a:latin typeface="楷体_GB2312" pitchFamily="49" charset="-122"/>
              </a:rPr>
              <a:t>充满在羊膜腔内的液体称羊水</a:t>
            </a:r>
            <a:endParaRPr lang="zh-CN" altLang="en-US" sz="2800" dirty="0">
              <a:solidFill>
                <a:srgbClr val="993366"/>
              </a:solidFill>
              <a:latin typeface="楷体_GB2312" pitchFamily="49" charset="-122"/>
            </a:endParaRPr>
          </a:p>
        </p:txBody>
      </p:sp>
      <p:sp>
        <p:nvSpPr>
          <p:cNvPr id="48134" name="Rectangle 8"/>
          <p:cNvSpPr/>
          <p:nvPr/>
        </p:nvSpPr>
        <p:spPr>
          <a:xfrm>
            <a:off x="880110" y="3113723"/>
            <a:ext cx="5486400" cy="2245360"/>
          </a:xfrm>
          <a:prstGeom prst="rect">
            <a:avLst/>
          </a:prstGeom>
          <a:noFill/>
          <a:ln w="38100">
            <a:noFill/>
          </a:ln>
        </p:spPr>
        <p:txBody>
          <a:bodyPr anchor="t" anchorCtr="0">
            <a:spAutoFit/>
          </a:bodyPr>
          <a:p>
            <a:pPr>
              <a:spcBef>
                <a:spcPct val="0"/>
              </a:spcBef>
            </a:pPr>
            <a:r>
              <a:rPr lang="en-US" altLang="zh-CN" dirty="0">
                <a:latin typeface="楷体_GB2312" pitchFamily="49" charset="-122"/>
              </a:rPr>
              <a:t> </a:t>
            </a:r>
            <a:r>
              <a:rPr lang="en-US" altLang="zh-CN" sz="2800" dirty="0">
                <a:latin typeface="楷体_GB2312" pitchFamily="49" charset="-122"/>
              </a:rPr>
              <a:t>  1.</a:t>
            </a:r>
            <a:r>
              <a:rPr lang="zh-CN" altLang="en-US" sz="2800" dirty="0">
                <a:latin typeface="楷体_GB2312" pitchFamily="49" charset="-122"/>
              </a:rPr>
              <a:t>羊水的来源</a:t>
            </a:r>
            <a:endParaRPr lang="zh-CN" altLang="en-US" sz="2800" dirty="0">
              <a:latin typeface="楷体_GB2312" pitchFamily="49" charset="-122"/>
            </a:endParaRPr>
          </a:p>
          <a:p>
            <a:pPr>
              <a:buClr>
                <a:schemeClr val="accent2"/>
              </a:buClr>
              <a:buSzPct val="80000"/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    妊娠早期的羊水，主要是母体血清经胎膜进入羊膜腔的透析液。妊娠中期以后，胎儿尿液是羊水的重要来源。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8135" name="Picture 9" descr="图片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9125" y="2139315"/>
            <a:ext cx="4200525" cy="33864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胎儿附属物的形成及其功能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9153" name="Rectangle 2"/>
          <p:cNvSpPr/>
          <p:nvPr/>
        </p:nvSpPr>
        <p:spPr>
          <a:xfrm>
            <a:off x="1151890" y="1376045"/>
            <a:ext cx="8305800" cy="2568575"/>
          </a:xfrm>
          <a:prstGeom prst="rect">
            <a:avLst/>
          </a:prstGeom>
          <a:noFill/>
          <a:ln w="38100">
            <a:noFill/>
          </a:ln>
        </p:spPr>
        <p:txBody>
          <a:bodyPr anchor="t" anchorCtr="0">
            <a:spAutoFit/>
          </a:bodyPr>
          <a:p>
            <a:pPr>
              <a:spcBef>
                <a:spcPct val="25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</a:pPr>
            <a:r>
              <a:rPr lang="en-US" altLang="zh-CN" sz="2800" dirty="0">
                <a:latin typeface="楷体_GB2312" pitchFamily="49" charset="-122"/>
              </a:rPr>
              <a:t>  2.</a:t>
            </a:r>
            <a:r>
              <a:rPr lang="zh-CN" altLang="en-US" sz="2800" dirty="0">
                <a:latin typeface="楷体_GB2312" pitchFamily="49" charset="-122"/>
              </a:rPr>
              <a:t>羊水的吸收</a:t>
            </a:r>
            <a:endParaRPr lang="zh-CN" altLang="en-US" sz="2800" dirty="0">
              <a:latin typeface="楷体_GB2312" pitchFamily="49" charset="-122"/>
            </a:endParaRPr>
          </a:p>
          <a:p>
            <a:pPr>
              <a:spcBef>
                <a:spcPct val="25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（</a:t>
            </a:r>
            <a:r>
              <a:rPr lang="en-US" altLang="zh-CN" sz="2800" dirty="0">
                <a:solidFill>
                  <a:schemeClr val="tx1"/>
                </a:solidFill>
                <a:latin typeface="楷体_GB2312" pitchFamily="49" charset="-122"/>
              </a:rPr>
              <a:t>1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）羊水的吸收约</a:t>
            </a:r>
            <a:r>
              <a:rPr lang="en-US" altLang="zh-CN" sz="2800" dirty="0">
                <a:solidFill>
                  <a:schemeClr val="tx1"/>
                </a:solidFill>
                <a:latin typeface="楷体_GB2312" pitchFamily="49" charset="-122"/>
              </a:rPr>
              <a:t>50%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由胎膜完成。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</a:endParaRPr>
          </a:p>
          <a:p>
            <a:pPr>
              <a:spcBef>
                <a:spcPct val="25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（</a:t>
            </a:r>
            <a:r>
              <a:rPr lang="en-US" altLang="zh-CN" sz="2800" dirty="0">
                <a:solidFill>
                  <a:schemeClr val="tx1"/>
                </a:solidFill>
                <a:latin typeface="楷体_GB2312" pitchFamily="49" charset="-122"/>
              </a:rPr>
              <a:t>2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）消化道也是吸收羊水的重要途径，胎儿每日吞咽羊水约</a:t>
            </a:r>
            <a:r>
              <a:rPr lang="en-US" altLang="zh-CN" sz="2800" dirty="0">
                <a:solidFill>
                  <a:schemeClr val="tx1"/>
                </a:solidFill>
                <a:latin typeface="楷体_GB2312" pitchFamily="49" charset="-122"/>
              </a:rPr>
              <a:t>500ml 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</a:endParaRPr>
          </a:p>
          <a:p>
            <a:pPr>
              <a:spcBef>
                <a:spcPct val="25000"/>
              </a:spcBef>
              <a:buClr>
                <a:schemeClr val="accent2"/>
              </a:buClr>
              <a:buSzPct val="80000"/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（</a:t>
            </a:r>
            <a:r>
              <a:rPr lang="en-US" altLang="zh-CN" sz="2800" dirty="0">
                <a:solidFill>
                  <a:schemeClr val="tx1"/>
                </a:solidFill>
                <a:latin typeface="楷体_GB2312" pitchFamily="49" charset="-122"/>
              </a:rPr>
              <a:t>3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）脐带与胎儿角化前皮肤也有吸收羊水的功能。</a:t>
            </a:r>
            <a:r>
              <a:rPr lang="zh-CN" altLang="en-US" dirty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dirty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9157" name="Rectangle 7"/>
          <p:cNvSpPr/>
          <p:nvPr/>
        </p:nvSpPr>
        <p:spPr>
          <a:xfrm>
            <a:off x="1670050" y="4340543"/>
            <a:ext cx="6172200" cy="1383665"/>
          </a:xfrm>
          <a:prstGeom prst="rect">
            <a:avLst/>
          </a:prstGeom>
          <a:noFill/>
          <a:ln w="57150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正常足月羊水量：</a:t>
            </a:r>
            <a:r>
              <a:rPr lang="en-US" altLang="zh-CN" sz="2800" dirty="0">
                <a:solidFill>
                  <a:srgbClr val="FF0000"/>
                </a:solidFill>
                <a:latin typeface="楷体_GB2312" pitchFamily="49" charset="-122"/>
              </a:rPr>
              <a:t>800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</a:rPr>
              <a:t>～</a:t>
            </a:r>
            <a:r>
              <a:rPr lang="en-US" altLang="zh-CN" sz="2800" dirty="0">
                <a:solidFill>
                  <a:srgbClr val="FF0000"/>
                </a:solidFill>
                <a:latin typeface="楷体_GB2312" pitchFamily="49" charset="-122"/>
              </a:rPr>
              <a:t>1000ml</a:t>
            </a:r>
            <a:endParaRPr lang="en-US" altLang="zh-CN" sz="2800" dirty="0">
              <a:solidFill>
                <a:srgbClr val="FF0000"/>
              </a:solidFill>
              <a:latin typeface="楷体_GB2312" pitchFamily="49" charset="-122"/>
            </a:endParaRPr>
          </a:p>
          <a:p>
            <a:r>
              <a:rPr lang="zh-CN" altLang="en-US" sz="2800" dirty="0">
                <a:solidFill>
                  <a:srgbClr val="2006BA"/>
                </a:solidFill>
                <a:latin typeface="楷体_GB2312" pitchFamily="49" charset="-122"/>
              </a:rPr>
              <a:t>羊水过多＞</a:t>
            </a:r>
            <a:r>
              <a:rPr lang="en-US" altLang="zh-CN" sz="2800" dirty="0">
                <a:solidFill>
                  <a:srgbClr val="2006BA"/>
                </a:solidFill>
                <a:latin typeface="楷体_GB2312" pitchFamily="49" charset="-122"/>
              </a:rPr>
              <a:t>2000ml</a:t>
            </a:r>
            <a:r>
              <a:rPr lang="zh-CN" altLang="en-US" sz="2800" dirty="0">
                <a:solidFill>
                  <a:srgbClr val="2006BA"/>
                </a:solidFill>
                <a:latin typeface="楷体_GB2312" pitchFamily="49" charset="-122"/>
              </a:rPr>
              <a:t>；羊水过少＜</a:t>
            </a:r>
            <a:r>
              <a:rPr lang="en-US" altLang="zh-CN" sz="2800" dirty="0">
                <a:solidFill>
                  <a:srgbClr val="2006BA"/>
                </a:solidFill>
                <a:latin typeface="楷体_GB2312" pitchFamily="49" charset="-122"/>
              </a:rPr>
              <a:t>300ml</a:t>
            </a:r>
            <a:endParaRPr lang="en-US" altLang="zh-CN" sz="2800" dirty="0">
              <a:solidFill>
                <a:srgbClr val="2006BA"/>
              </a:solidFill>
              <a:latin typeface="楷体_GB2312" pitchFamily="49" charset="-122"/>
            </a:endParaRPr>
          </a:p>
          <a:p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羊水为弱碱性</a:t>
            </a:r>
            <a:r>
              <a:rPr lang="en-US" altLang="zh-CN" sz="2800" dirty="0">
                <a:solidFill>
                  <a:schemeClr val="tx1"/>
                </a:solidFill>
                <a:latin typeface="楷体_GB2312" pitchFamily="49" charset="-122"/>
              </a:rPr>
              <a:t>.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可用于羊水化验。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胎儿附属物的形成及其功能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1201" name="Rectangle 3"/>
          <p:cNvSpPr>
            <a:spLocks noGrp="1"/>
          </p:cNvSpPr>
          <p:nvPr>
            <p:ph type="body" sz="half" idx="1"/>
          </p:nvPr>
        </p:nvSpPr>
        <p:spPr>
          <a:xfrm>
            <a:off x="908050" y="1492885"/>
            <a:ext cx="7620000" cy="4953000"/>
          </a:xfrm>
        </p:spPr>
        <p:txBody>
          <a:bodyPr vert="horz" wrap="square" lIns="91440" tIns="45720" rIns="91440" bIns="45720" anchor="t" anchorCtr="0"/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3.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羊水量、性状及成分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）羊水量</a:t>
            </a:r>
            <a:r>
              <a:rPr lang="en-US" altLang="zh-CN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妊娠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8W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10ml;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10W 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30ml;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20W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400ml;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38W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1000ml;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40W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800ml;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过期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&lt;300ml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）羊水性状及成分：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妊娠足月时羊水比重为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1.007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1.025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pH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约为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7.20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内含水分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98%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99%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1%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2%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为无机盐及有机物质，羊水中含大量激素。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羊水的功能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）保护胎儿    （</a:t>
            </a:r>
            <a:r>
              <a:rPr lang="en-US" altLang="zh-CN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）保护母体</a:t>
            </a:r>
            <a:endParaRPr lang="zh-CN" altLang="en-US" sz="2800" b="1" dirty="0">
              <a:solidFill>
                <a:srgbClr val="2006BA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胎儿附属物的形成及其功能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2225" name="Rectangle 3"/>
          <p:cNvSpPr>
            <a:spLocks noGrp="1"/>
          </p:cNvSpPr>
          <p:nvPr>
            <p:ph type="body" sz="half" idx="4294967295"/>
          </p:nvPr>
        </p:nvSpPr>
        <p:spPr>
          <a:xfrm>
            <a:off x="1054100" y="1054100"/>
            <a:ext cx="9667875" cy="4749800"/>
          </a:xfrm>
        </p:spPr>
        <p:txBody>
          <a:bodyPr vert="horz" wrap="square" lIns="91440" tIns="45720" rIns="91440" bIns="45720" anchor="t" anchorCtr="0">
            <a:noAutofit/>
          </a:bodyPr>
          <a:lstStyle>
            <a:lvl1pPr lvl="0">
              <a:buClr>
                <a:schemeClr val="accent1"/>
              </a:buClr>
              <a:buSzPct val="65000"/>
              <a:buFont typeface="Wingdings" panose="05000000000000000000" pitchFamily="2" charset="2"/>
              <a:defRPr sz="2800"/>
            </a:lvl1pPr>
            <a:lvl2pPr lvl="1">
              <a:buClr>
                <a:schemeClr val="accent2"/>
              </a:buClr>
              <a:buSzPct val="60000"/>
              <a:buFont typeface="Wingdings" panose="05000000000000000000" pitchFamily="2" charset="2"/>
              <a:defRPr sz="2400"/>
            </a:lvl2pPr>
            <a:lvl3pPr lvl="2">
              <a:buClr>
                <a:schemeClr val="accent1"/>
              </a:buClr>
              <a:buSzPct val="65000"/>
              <a:buFont typeface="Wingdings" panose="05000000000000000000" pitchFamily="2" charset="2"/>
              <a:defRPr sz="2000"/>
            </a:lvl3pPr>
            <a:lvl4pPr lvl="3">
              <a:buClr>
                <a:schemeClr val="accent2"/>
              </a:buClr>
              <a:buSzPct val="70000"/>
              <a:buFont typeface="Wingdings" panose="05000000000000000000" pitchFamily="2" charset="2"/>
              <a:defRPr sz="1800"/>
            </a:lvl4pPr>
            <a:lvl5pPr lvl="4">
              <a:buClr>
                <a:schemeClr val="accent1"/>
              </a:buClr>
              <a:buSzPct val="75000"/>
              <a:buFont typeface="Wingdings" panose="05000000000000000000" pitchFamily="2" charset="2"/>
              <a:defRPr sz="1800"/>
            </a:lvl5pPr>
          </a:lstStyle>
          <a:p>
            <a:pPr lvl="0" eaLnBrk="1" hangingPunct="1">
              <a:lnSpc>
                <a:spcPct val="110000"/>
              </a:lnSpc>
              <a:buClr>
                <a:schemeClr val="accent2"/>
              </a:buClr>
              <a:buSzPct val="80000"/>
              <a:buNone/>
            </a:pPr>
            <a:r>
              <a:rPr lang="zh-CN" altLang="en-US" dirty="0">
                <a:solidFill>
                  <a:schemeClr val="tx2"/>
                </a:solidFill>
                <a:latin typeface="楷体_GB2312" pitchFamily="49" charset="-122"/>
              </a:rPr>
              <a:t>（</a:t>
            </a:r>
            <a:r>
              <a:rPr lang="en-US" altLang="zh-CN" dirty="0">
                <a:solidFill>
                  <a:schemeClr val="tx2"/>
                </a:solidFill>
                <a:latin typeface="楷体_GB2312" pitchFamily="49" charset="-122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楷体_GB2312" pitchFamily="49" charset="-122"/>
              </a:rPr>
              <a:t>）保护胎儿</a:t>
            </a:r>
            <a:r>
              <a:rPr lang="en-US" altLang="zh-CN" dirty="0">
                <a:solidFill>
                  <a:schemeClr val="tx2"/>
                </a:solidFill>
                <a:latin typeface="楷体_GB2312" pitchFamily="49" charset="-122"/>
              </a:rPr>
              <a:t>:</a:t>
            </a:r>
            <a:endParaRPr lang="en-US" altLang="zh-CN" dirty="0">
              <a:solidFill>
                <a:schemeClr val="tx2"/>
              </a:solidFill>
              <a:latin typeface="楷体_GB2312" pitchFamily="49" charset="-122"/>
            </a:endParaRPr>
          </a:p>
          <a:p>
            <a:pPr lvl="0" eaLnBrk="1" hangingPunct="1">
              <a:lnSpc>
                <a:spcPct val="11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Ø"/>
            </a:pPr>
            <a:r>
              <a:rPr lang="en-US" altLang="zh-CN" dirty="0">
                <a:latin typeface="楷体_GB2312" pitchFamily="49" charset="-122"/>
              </a:rPr>
              <a:t>  </a:t>
            </a:r>
            <a:r>
              <a:rPr lang="zh-CN" altLang="en-US" dirty="0">
                <a:latin typeface="楷体_GB2312" pitchFamily="49" charset="-122"/>
              </a:rPr>
              <a:t>避免胎儿受到挤压，防止胎体粘连。</a:t>
            </a:r>
            <a:endParaRPr lang="zh-CN" altLang="en-US" dirty="0">
              <a:latin typeface="楷体_GB2312" pitchFamily="49" charset="-122"/>
            </a:endParaRPr>
          </a:p>
          <a:p>
            <a:pPr lvl="0" eaLnBrk="1" hangingPunct="1">
              <a:lnSpc>
                <a:spcPct val="11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_GB2312" pitchFamily="49" charset="-122"/>
              </a:rPr>
              <a:t>  胎儿在羊水中自由活动，保护胎儿免受直接损伤。</a:t>
            </a:r>
            <a:endParaRPr lang="zh-CN" altLang="en-US" dirty="0">
              <a:latin typeface="楷体_GB2312" pitchFamily="49" charset="-122"/>
            </a:endParaRPr>
          </a:p>
          <a:p>
            <a:pPr lvl="0" eaLnBrk="1" hangingPunct="1">
              <a:lnSpc>
                <a:spcPct val="11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_GB2312" pitchFamily="49" charset="-122"/>
              </a:rPr>
              <a:t>  保持羊膜腔内恒温恒压。</a:t>
            </a:r>
            <a:endParaRPr lang="zh-CN" altLang="en-US" dirty="0">
              <a:latin typeface="楷体_GB2312" pitchFamily="49" charset="-122"/>
            </a:endParaRPr>
          </a:p>
          <a:p>
            <a:pPr lvl="0" eaLnBrk="1" hangingPunct="1">
              <a:lnSpc>
                <a:spcPct val="11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_GB2312" pitchFamily="49" charset="-122"/>
              </a:rPr>
              <a:t>  可监测胎儿成熟度、性别及某些遗传疾病。</a:t>
            </a:r>
            <a:endParaRPr lang="zh-CN" altLang="en-US" dirty="0">
              <a:latin typeface="楷体_GB2312" pitchFamily="49" charset="-122"/>
            </a:endParaRPr>
          </a:p>
          <a:p>
            <a:pPr lvl="0" eaLnBrk="1" hangingPunct="1">
              <a:lnSpc>
                <a:spcPct val="110000"/>
              </a:lnSpc>
              <a:buClr>
                <a:schemeClr val="accent2"/>
              </a:buClr>
              <a:buSzPct val="80000"/>
              <a:buNone/>
            </a:pPr>
            <a:r>
              <a:rPr lang="zh-CN" altLang="en-US" dirty="0">
                <a:solidFill>
                  <a:schemeClr val="tx2"/>
                </a:solidFill>
                <a:latin typeface="楷体_GB2312" pitchFamily="49" charset="-122"/>
              </a:rPr>
              <a:t>（</a:t>
            </a:r>
            <a:r>
              <a:rPr lang="en-US" altLang="zh-CN" dirty="0">
                <a:solidFill>
                  <a:schemeClr val="tx2"/>
                </a:solidFill>
                <a:latin typeface="楷体_GB2312" pitchFamily="49" charset="-122"/>
              </a:rPr>
              <a:t>2</a:t>
            </a:r>
            <a:r>
              <a:rPr lang="zh-CN" altLang="en-US" dirty="0">
                <a:solidFill>
                  <a:schemeClr val="tx2"/>
                </a:solidFill>
                <a:latin typeface="楷体_GB2312" pitchFamily="49" charset="-122"/>
              </a:rPr>
              <a:t>）保护母体</a:t>
            </a:r>
            <a:r>
              <a:rPr lang="en-US" altLang="zh-CN" dirty="0">
                <a:solidFill>
                  <a:schemeClr val="tx2"/>
                </a:solidFill>
                <a:latin typeface="楷体_GB2312" pitchFamily="49" charset="-122"/>
              </a:rPr>
              <a:t>:</a:t>
            </a:r>
            <a:endParaRPr lang="en-US" altLang="zh-CN" dirty="0">
              <a:solidFill>
                <a:schemeClr val="tx2"/>
              </a:solidFill>
              <a:latin typeface="楷体_GB2312" pitchFamily="49" charset="-122"/>
            </a:endParaRPr>
          </a:p>
          <a:p>
            <a:pPr lvl="0" eaLnBrk="1" hangingPunct="1">
              <a:lnSpc>
                <a:spcPct val="11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Ø"/>
            </a:pPr>
            <a:r>
              <a:rPr lang="en-US" altLang="zh-CN" dirty="0">
                <a:latin typeface="楷体_GB2312" pitchFamily="49" charset="-122"/>
              </a:rPr>
              <a:t>  </a:t>
            </a:r>
            <a:r>
              <a:rPr lang="zh-CN" altLang="en-US" dirty="0">
                <a:latin typeface="楷体_GB2312" pitchFamily="49" charset="-122"/>
              </a:rPr>
              <a:t>减少胎动给母亲带来的不适或母体与胎儿之间直接的压迫。</a:t>
            </a:r>
            <a:endParaRPr lang="zh-CN" altLang="en-US" dirty="0">
              <a:latin typeface="楷体_GB2312" pitchFamily="49" charset="-122"/>
            </a:endParaRPr>
          </a:p>
          <a:p>
            <a:pPr lvl="0" eaLnBrk="1" hangingPunct="1">
              <a:lnSpc>
                <a:spcPct val="11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_GB2312" pitchFamily="49" charset="-122"/>
              </a:rPr>
              <a:t>  临产后帮助扩张宫颈口及阴道。</a:t>
            </a:r>
            <a:endParaRPr lang="zh-CN" altLang="en-US" dirty="0">
              <a:latin typeface="楷体_GB2312" pitchFamily="49" charset="-122"/>
            </a:endParaRPr>
          </a:p>
          <a:p>
            <a:pPr lvl="0" eaLnBrk="1" hangingPunct="1">
              <a:lnSpc>
                <a:spcPct val="110000"/>
              </a:lnSpc>
              <a:buClr>
                <a:srgbClr val="FF0000"/>
              </a:buClr>
              <a:buSzPct val="80000"/>
              <a:buFont typeface="Wingdings" panose="05000000000000000000" pitchFamily="2" charset="2"/>
              <a:buChar char="Ø"/>
            </a:pPr>
            <a:r>
              <a:rPr lang="zh-CN" altLang="en-US" dirty="0">
                <a:latin typeface="楷体_GB2312" pitchFamily="49" charset="-122"/>
              </a:rPr>
              <a:t>  破膜后羊水冲洗和润滑产道，减少感染。</a:t>
            </a:r>
            <a:endParaRPr lang="zh-CN" altLang="en-US" dirty="0">
              <a:latin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任务二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妊娠期母体的变化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生理变化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3249" name="Picture 2" descr="aaa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0" y="938530"/>
            <a:ext cx="9144000" cy="55073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生理变化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5298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163320"/>
            <a:ext cx="10535285" cy="4530725"/>
          </a:xfrm>
        </p:spPr>
        <p:txBody>
          <a:bodyPr vert="horz" wrap="square" lIns="91440" tIns="45720" rIns="91440" bIns="45720" anchor="t" anchorCtr="0">
            <a:noAutofit/>
          </a:bodyPr>
          <a:p>
            <a:pPr eaLnBrk="1" hangingPunct="1">
              <a:lnSpc>
                <a:spcPct val="8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</a:rPr>
              <a:t>（一）生殖系统及乳房</a:t>
            </a:r>
            <a:endParaRPr lang="zh-CN" altLang="en-US" sz="3200" b="1" dirty="0">
              <a:solidFill>
                <a:srgbClr val="FF0000"/>
              </a:solidFill>
              <a:ea typeface="楷体_GB2312" pitchFamily="49" charset="-122"/>
            </a:endParaRPr>
          </a:p>
          <a:p>
            <a:pPr eaLnBrk="1" latinLnBrk="1" hangingPunct="1">
              <a:lnSpc>
                <a:spcPct val="8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1.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子宫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　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latinLnBrk="1" hangingPunct="1">
              <a:lnSpc>
                <a:spcPct val="8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子宫体：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增大变软，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周时子宫超出盆腔；　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latinLnBrk="1" hangingPunct="1">
              <a:lnSpc>
                <a:spcPct val="8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　　　　妊娠足月增大至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35cm×22cm×25cm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latinLnBrk="1" hangingPunct="1">
              <a:lnSpc>
                <a:spcPct val="8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容量：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5ml增至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5000ml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50g</a:t>
            </a:r>
            <a:r>
              <a:rPr lang="zh-CN" altLang="en-US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重量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增至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1100g.</a:t>
            </a:r>
            <a:r>
              <a:rPr lang="zh-CN" altLang="en-US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子宫壁厚度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1.0cm---2.0-2.5cm---1.0-1.5cm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latinLnBrk="1" hangingPunct="1">
              <a:lnSpc>
                <a:spcPct val="8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子宫血液：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增加，血管变直。足月子宫血流量为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450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600ml/min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，较非孕时增加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倍。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latinLnBrk="1" hangingPunct="1">
              <a:lnSpc>
                <a:spcPct val="8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子宫颈：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紫蓝色、变软，粘液栓。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latinLnBrk="1" hangingPunct="1">
              <a:lnSpc>
                <a:spcPct val="8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　　</a:t>
            </a:r>
            <a:r>
              <a:rPr lang="zh-CN" altLang="en-US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子宫峡部：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从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1cm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到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10cm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生理变化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6321" name="Rectangle 3"/>
          <p:cNvSpPr>
            <a:spLocks noGrp="1"/>
          </p:cNvSpPr>
          <p:nvPr>
            <p:ph type="body" sz="half" idx="1"/>
          </p:nvPr>
        </p:nvSpPr>
        <p:spPr>
          <a:xfrm>
            <a:off x="1553845" y="1665605"/>
            <a:ext cx="7848600" cy="3249295"/>
          </a:xfrm>
        </p:spPr>
        <p:txBody>
          <a:bodyPr vert="horz" wrap="square" lIns="91440" tIns="45720" rIns="91440" bIns="45720" anchor="t" anchorCtr="0">
            <a:normAutofit fontScale="90000" lnSpcReduction="10000"/>
          </a:bodyPr>
          <a:p>
            <a:pPr fontAlgn="auto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卵巢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不排卵，形成妊娠黄体维持早期妊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娠，孕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周后黄体萎缩，功能由胎盘取代。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fontAlgn="auto" latinLnBrk="1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3.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输卵管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无明显肥大，上皮变平。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fontAlgn="auto" latinLnBrk="1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4.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阴道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着色、增厚、皱襞增多。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fontAlgn="auto" latinLnBrk="1">
              <a:lnSpc>
                <a:spcPct val="150000"/>
              </a:lnSpc>
              <a:spcBef>
                <a:spcPts val="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5.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外阴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局部充血、增厚、色素沉着。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生理变化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7348" name="Rectangle 8"/>
          <p:cNvSpPr>
            <a:spLocks noGrp="1"/>
          </p:cNvSpPr>
          <p:nvPr>
            <p:ph type="body" sz="half" idx="1"/>
          </p:nvPr>
        </p:nvSpPr>
        <p:spPr>
          <a:xfrm>
            <a:off x="661035" y="1216025"/>
            <a:ext cx="8001000" cy="1371600"/>
          </a:xfrm>
        </p:spPr>
        <p:txBody>
          <a:bodyPr vert="horz" wrap="square" lIns="91440" tIns="45720" rIns="91440" bIns="45720" anchor="t" anchorCtr="0">
            <a:normAutofit fontScale="90000"/>
          </a:bodyPr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6.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乳房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增大，充血，胀痛或刺痛，乳晕扩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大，乳晕周围大汗腺增生形成</a:t>
            </a:r>
            <a:r>
              <a:rPr lang="zh-CN" altLang="en-US" sz="3200" b="1" dirty="0">
                <a:ea typeface="楷体_GB2312" pitchFamily="49" charset="-122"/>
              </a:rPr>
              <a:t>“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蒙氏结节</a:t>
            </a:r>
            <a:r>
              <a:rPr lang="zh-CN" altLang="en-US" sz="3200" b="1" dirty="0">
                <a:ea typeface="楷体_GB2312" pitchFamily="49" charset="-122"/>
              </a:rPr>
              <a:t>”</a:t>
            </a:r>
            <a:r>
              <a:rPr lang="zh-CN" altLang="en-US" sz="3200" dirty="0"/>
              <a:t> 。</a:t>
            </a:r>
            <a:r>
              <a:rPr lang="zh-CN" altLang="en-US" dirty="0"/>
              <a:t>        </a:t>
            </a:r>
            <a:endParaRPr lang="zh-CN" altLang="en-US" dirty="0"/>
          </a:p>
        </p:txBody>
      </p:sp>
      <p:pic>
        <p:nvPicPr>
          <p:cNvPr id="57351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3285" y="2587308"/>
            <a:ext cx="2133600" cy="1828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5" name="Picture 11" descr="乳房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8600" y="2587625"/>
            <a:ext cx="4114800" cy="3027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0" name="Picture 12" descr="乳房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28090" y="4416108"/>
            <a:ext cx="2133600" cy="1973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3" name="图片 4608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53400" y="2615565"/>
            <a:ext cx="3386138" cy="29987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54" name="文本框 46094"/>
          <p:cNvSpPr txBox="1"/>
          <p:nvPr/>
        </p:nvSpPr>
        <p:spPr>
          <a:xfrm>
            <a:off x="8662035" y="1340485"/>
            <a:ext cx="2819400" cy="95313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rgbClr val="000099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乳房增大、乳头、乳晕色素沉着</a:t>
            </a:r>
            <a:endParaRPr lang="zh-CN" altLang="en-US" sz="2800" b="1">
              <a:solidFill>
                <a:srgbClr val="000099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知识目标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852170" y="4000500"/>
            <a:ext cx="2966720" cy="274828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掌握受精的过程、胚胎和胎儿的发育生理特点、胎儿附属物的功能；妊娠期母体的主要身体变化；早期妊娠、中期妊娠、晚期妊娠的主要临床表现；产前检查；孕妇孕期自我监护；妊娠期常见症状及护理。</a:t>
            </a:r>
            <a:endParaRPr lang="zh-CN" altLang="en-US"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4954270" y="4088765"/>
            <a:ext cx="2655570" cy="241617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能为孕妇做好妊娠期的宣教与保健工作；能指导孕期妇女避免不良因素对胎儿的损害，指导晚期孕妇自我检测，能为孕妇推测预产期。识别分娩先兆</a:t>
            </a:r>
            <a:endParaRPr lang="zh-CN" altLang="en-US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618105" cy="1751965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具有优生优育、母胎同等重要的观念。</a:t>
            </a:r>
            <a:endParaRPr lang="zh-CN" altLang="en-US"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dirty="0" smtClean="0"/>
              <a:t>做孕期检查时动作轻柔，指导孕妇心理调适时具备同理心。</a:t>
            </a:r>
            <a:endParaRPr lang="zh-CN" altLang="en-US" dirty="0" smtClean="0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生理变化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8372" name="Rectangle 12"/>
          <p:cNvSpPr>
            <a:spLocks noGrp="1"/>
          </p:cNvSpPr>
          <p:nvPr>
            <p:ph type="body" sz="half" idx="1"/>
          </p:nvPr>
        </p:nvSpPr>
        <p:spPr>
          <a:xfrm>
            <a:off x="661035" y="1651000"/>
            <a:ext cx="10263505" cy="4038600"/>
          </a:xfrm>
        </p:spPr>
        <p:txBody>
          <a:bodyPr vert="horz" wrap="square" lIns="91440" tIns="45720" rIns="91440" bIns="45720" anchor="t" anchorCtr="0">
            <a:noAutofit/>
          </a:bodyPr>
          <a:p>
            <a:pPr fontAlgn="auto">
              <a:lnSpc>
                <a:spcPct val="15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16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400" b="1" dirty="0">
                <a:solidFill>
                  <a:schemeClr val="tx2"/>
                </a:solidFill>
                <a:latin typeface="楷体_GB2312" charset="0"/>
                <a:ea typeface="楷体_GB2312" pitchFamily="49" charset="-122"/>
              </a:rPr>
              <a:t>  1.</a:t>
            </a:r>
            <a:r>
              <a:rPr lang="zh-CN" altLang="en-US" sz="2400" b="1" dirty="0">
                <a:solidFill>
                  <a:schemeClr val="tx2"/>
                </a:solidFill>
                <a:latin typeface="楷体_GB2312" charset="0"/>
                <a:ea typeface="楷体_GB2312" pitchFamily="49" charset="-122"/>
              </a:rPr>
              <a:t>血液变化</a:t>
            </a:r>
            <a:endParaRPr lang="zh-CN" altLang="en-US" sz="2400" b="1" dirty="0">
              <a:solidFill>
                <a:schemeClr val="tx2"/>
              </a:solidFill>
              <a:latin typeface="楷体_GB2312" charset="0"/>
              <a:ea typeface="楷体_GB2312" pitchFamily="49" charset="-122"/>
            </a:endParaRPr>
          </a:p>
          <a:p>
            <a:pPr fontAlgn="auto">
              <a:lnSpc>
                <a:spcPct val="15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楷体_GB2312" charset="0"/>
                <a:ea typeface="楷体_GB2312" pitchFamily="49" charset="-122"/>
              </a:rPr>
              <a:t> （</a:t>
            </a:r>
            <a:r>
              <a:rPr lang="en-US" altLang="zh-CN" sz="2400" b="1" dirty="0">
                <a:latin typeface="楷体_GB2312" charset="0"/>
                <a:ea typeface="楷体_GB2312" pitchFamily="49" charset="-122"/>
              </a:rPr>
              <a:t>1</a:t>
            </a:r>
            <a:r>
              <a:rPr lang="zh-CN" altLang="en-US" sz="2400" b="1" dirty="0">
                <a:latin typeface="楷体_GB2312" charset="0"/>
                <a:ea typeface="楷体_GB2312" pitchFamily="49" charset="-122"/>
              </a:rPr>
              <a:t>）血容量：自妊娠</a:t>
            </a:r>
            <a:r>
              <a:rPr lang="en-US" altLang="zh-CN" sz="2400" b="1" dirty="0">
                <a:latin typeface="楷体_GB2312" charset="0"/>
                <a:ea typeface="楷体_GB2312" pitchFamily="49" charset="-122"/>
              </a:rPr>
              <a:t>6</a:t>
            </a:r>
            <a:r>
              <a:rPr lang="zh-CN" altLang="en-US" sz="2400" b="1" dirty="0">
                <a:latin typeface="楷体_GB2312" charset="0"/>
                <a:ea typeface="楷体_GB2312" pitchFamily="49" charset="-122"/>
              </a:rPr>
              <a:t>周起开始增加，</a:t>
            </a:r>
            <a:r>
              <a:rPr lang="zh-CN" altLang="en-US" sz="2400" b="1" dirty="0">
                <a:solidFill>
                  <a:srgbClr val="FF0000"/>
                </a:solidFill>
                <a:latin typeface="楷体_GB2312" charset="0"/>
                <a:ea typeface="楷体_GB2312" pitchFamily="49" charset="-122"/>
              </a:rPr>
              <a:t>妊娠</a:t>
            </a:r>
            <a:r>
              <a:rPr lang="en-US" altLang="zh-CN" sz="2400" b="1" dirty="0">
                <a:solidFill>
                  <a:srgbClr val="FF0000"/>
                </a:solidFill>
                <a:latin typeface="楷体_GB2312" charset="0"/>
                <a:ea typeface="楷体_GB2312" pitchFamily="49" charset="-122"/>
              </a:rPr>
              <a:t>32</a:t>
            </a:r>
            <a:r>
              <a:rPr lang="zh-CN" altLang="en-US" sz="2400" b="1" dirty="0">
                <a:solidFill>
                  <a:srgbClr val="FF0000"/>
                </a:solidFill>
                <a:latin typeface="楷体_GB2312" charset="0"/>
                <a:ea typeface="楷体_GB2312" pitchFamily="49" charset="-122"/>
              </a:rPr>
              <a:t>～</a:t>
            </a:r>
            <a:r>
              <a:rPr lang="en-US" altLang="zh-CN" sz="2400" b="1" dirty="0">
                <a:solidFill>
                  <a:srgbClr val="FF0000"/>
                </a:solidFill>
                <a:latin typeface="楷体_GB2312" charset="0"/>
                <a:ea typeface="楷体_GB2312" pitchFamily="49" charset="-122"/>
              </a:rPr>
              <a:t>34</a:t>
            </a:r>
            <a:r>
              <a:rPr lang="zh-CN" altLang="en-US" sz="2400" b="1" dirty="0">
                <a:solidFill>
                  <a:srgbClr val="FF0000"/>
                </a:solidFill>
                <a:latin typeface="楷体_GB2312" charset="0"/>
                <a:ea typeface="楷体_GB2312" pitchFamily="49" charset="-122"/>
              </a:rPr>
              <a:t>周时达高峰</a:t>
            </a:r>
            <a:r>
              <a:rPr lang="zh-CN" altLang="en-US" sz="2400" b="1" dirty="0">
                <a:latin typeface="楷体_GB2312" charset="0"/>
                <a:ea typeface="楷体_GB2312" pitchFamily="49" charset="-122"/>
              </a:rPr>
              <a:t>，约增加</a:t>
            </a:r>
            <a:r>
              <a:rPr lang="en-US" altLang="zh-CN" sz="2400" b="1" dirty="0">
                <a:latin typeface="楷体_GB2312" charset="0"/>
                <a:ea typeface="楷体_GB2312" pitchFamily="49" charset="-122"/>
              </a:rPr>
              <a:t>35%</a:t>
            </a:r>
            <a:r>
              <a:rPr lang="zh-CN" altLang="en-US" sz="2400" b="1" dirty="0">
                <a:latin typeface="楷体_GB2312" charset="0"/>
                <a:ea typeface="楷体_GB2312" pitchFamily="49" charset="-122"/>
              </a:rPr>
              <a:t>，平均约增加</a:t>
            </a:r>
            <a:r>
              <a:rPr lang="en-US" altLang="zh-CN" sz="2400" b="1" dirty="0">
                <a:latin typeface="楷体_GB2312" charset="0"/>
                <a:ea typeface="楷体_GB2312" pitchFamily="49" charset="-122"/>
              </a:rPr>
              <a:t>1500ml</a:t>
            </a:r>
            <a:r>
              <a:rPr lang="zh-CN" altLang="en-US" sz="2400" b="1" dirty="0">
                <a:latin typeface="楷体_GB2312" charset="0"/>
                <a:ea typeface="楷体_GB2312" pitchFamily="49" charset="-122"/>
              </a:rPr>
              <a:t>，维持此水平至分娩。其中血浆增加多于红细胞，血液被稀释，因此呈现</a:t>
            </a:r>
            <a:r>
              <a:rPr lang="zh-CN" altLang="en-US" sz="2400" b="1" dirty="0">
                <a:solidFill>
                  <a:srgbClr val="FF0000"/>
                </a:solidFill>
                <a:latin typeface="楷体_GB2312" charset="0"/>
                <a:ea typeface="楷体_GB2312" pitchFamily="49" charset="-122"/>
              </a:rPr>
              <a:t>生理性贫血。</a:t>
            </a:r>
            <a:endParaRPr lang="zh-CN" altLang="en-US" sz="2400" b="1" dirty="0">
              <a:latin typeface="楷体_GB2312" charset="0"/>
              <a:ea typeface="楷体_GB2312" pitchFamily="49" charset="-122"/>
            </a:endParaRPr>
          </a:p>
          <a:p>
            <a:pPr fontAlgn="auto">
              <a:lnSpc>
                <a:spcPct val="15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楷体_GB2312" charset="0"/>
                <a:ea typeface="楷体_GB2312" pitchFamily="49" charset="-122"/>
              </a:rPr>
              <a:t> （</a:t>
            </a:r>
            <a:r>
              <a:rPr lang="en-US" altLang="zh-CN" sz="2400" b="1" dirty="0">
                <a:latin typeface="楷体_GB2312" charset="0"/>
                <a:ea typeface="楷体_GB2312" pitchFamily="49" charset="-122"/>
              </a:rPr>
              <a:t>2</a:t>
            </a:r>
            <a:r>
              <a:rPr lang="zh-CN" altLang="en-US" sz="2400" b="1" dirty="0">
                <a:latin typeface="楷体_GB2312" charset="0"/>
                <a:ea typeface="楷体_GB2312" pitchFamily="49" charset="-122"/>
              </a:rPr>
              <a:t>）凝血因子：妊娠期纤维蛋白原含量增高，血液黏稠度增加处于</a:t>
            </a:r>
            <a:r>
              <a:rPr lang="zh-CN" altLang="en-US" sz="2400" b="1" dirty="0">
                <a:solidFill>
                  <a:srgbClr val="FF0000"/>
                </a:solidFill>
                <a:latin typeface="楷体_GB2312" charset="0"/>
                <a:ea typeface="楷体_GB2312" pitchFamily="49" charset="-122"/>
              </a:rPr>
              <a:t>高凝状态</a:t>
            </a:r>
            <a:r>
              <a:rPr lang="zh-CN" altLang="en-US" sz="2400" b="1" dirty="0">
                <a:latin typeface="楷体_GB2312" charset="0"/>
                <a:ea typeface="楷体_GB2312" pitchFamily="49" charset="-122"/>
              </a:rPr>
              <a:t>，为分娩后迅速止血提供保障。</a:t>
            </a:r>
            <a:endParaRPr lang="zh-CN" altLang="en-US" sz="2400" b="1" dirty="0">
              <a:latin typeface="楷体_GB2312" charset="0"/>
              <a:ea typeface="楷体_GB2312" pitchFamily="49" charset="-122"/>
            </a:endParaRPr>
          </a:p>
          <a:p>
            <a:pPr fontAlgn="auto">
              <a:lnSpc>
                <a:spcPct val="15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400" b="1" dirty="0">
                <a:latin typeface="楷体_GB2312" charset="0"/>
                <a:ea typeface="楷体_GB2312" pitchFamily="49" charset="-122"/>
              </a:rPr>
              <a:t> （</a:t>
            </a:r>
            <a:r>
              <a:rPr lang="en-US" altLang="zh-CN" sz="2400" b="1" dirty="0">
                <a:latin typeface="楷体_GB2312" charset="0"/>
                <a:ea typeface="楷体_GB2312" pitchFamily="49" charset="-122"/>
              </a:rPr>
              <a:t>3</a:t>
            </a:r>
            <a:r>
              <a:rPr lang="zh-CN" altLang="en-US" sz="2400" b="1" dirty="0">
                <a:latin typeface="楷体_GB2312" charset="0"/>
                <a:ea typeface="楷体_GB2312" pitchFamily="49" charset="-122"/>
              </a:rPr>
              <a:t>）血细胞：妊娠后期白细胞可增加至（</a:t>
            </a:r>
            <a:r>
              <a:rPr lang="en-US" altLang="zh-CN" sz="2400" b="1" dirty="0">
                <a:latin typeface="楷体_GB2312" charset="0"/>
                <a:ea typeface="楷体_GB2312" pitchFamily="49" charset="-122"/>
              </a:rPr>
              <a:t>10</a:t>
            </a:r>
            <a:r>
              <a:rPr lang="zh-CN" altLang="en-US" sz="2400" b="1" dirty="0">
                <a:latin typeface="楷体_GB2312" charset="0"/>
                <a:ea typeface="楷体_GB2312" pitchFamily="49" charset="-122"/>
              </a:rPr>
              <a:t>～</a:t>
            </a:r>
            <a:r>
              <a:rPr lang="en-US" altLang="zh-CN" sz="2400" b="1" dirty="0">
                <a:latin typeface="楷体_GB2312" charset="0"/>
                <a:ea typeface="楷体_GB2312" pitchFamily="49" charset="-122"/>
              </a:rPr>
              <a:t>15</a:t>
            </a:r>
            <a:r>
              <a:rPr lang="zh-CN" altLang="en-US" sz="2400" b="1" dirty="0">
                <a:latin typeface="楷体_GB2312" charset="0"/>
                <a:ea typeface="楷体_GB2312" pitchFamily="49" charset="-122"/>
              </a:rPr>
              <a:t>）</a:t>
            </a:r>
            <a:r>
              <a:rPr lang="en-US" altLang="zh-CN" sz="2400" b="1" dirty="0">
                <a:latin typeface="楷体_GB2312" charset="0"/>
                <a:ea typeface="楷体_GB2312" pitchFamily="49" charset="-122"/>
              </a:rPr>
              <a:t>×10</a:t>
            </a:r>
            <a:r>
              <a:rPr lang="en-US" altLang="zh-CN" sz="2400" b="1" baseline="30000" dirty="0">
                <a:latin typeface="楷体_GB2312" charset="0"/>
                <a:ea typeface="楷体_GB2312" pitchFamily="49" charset="-122"/>
              </a:rPr>
              <a:t>9</a:t>
            </a:r>
            <a:r>
              <a:rPr lang="en-US" altLang="zh-CN" sz="2400" b="1" dirty="0">
                <a:latin typeface="楷体_GB2312" charset="0"/>
                <a:ea typeface="楷体_GB2312" pitchFamily="49" charset="-122"/>
              </a:rPr>
              <a:t>/L</a:t>
            </a:r>
            <a:r>
              <a:rPr lang="zh-CN" altLang="en-US" sz="2400" b="1" dirty="0">
                <a:latin typeface="楷体_GB2312" charset="0"/>
                <a:ea typeface="楷体_GB2312" pitchFamily="49" charset="-122"/>
              </a:rPr>
              <a:t>，血沉加快达</a:t>
            </a:r>
            <a:r>
              <a:rPr lang="en-US" altLang="zh-CN" sz="2400" b="1" dirty="0">
                <a:latin typeface="楷体_GB2312" charset="0"/>
                <a:ea typeface="楷体_GB2312" pitchFamily="49" charset="-122"/>
              </a:rPr>
              <a:t>100mm</a:t>
            </a:r>
            <a:r>
              <a:rPr lang="zh-CN" altLang="en-US" sz="2400" b="1" dirty="0">
                <a:latin typeface="楷体_GB2312" charset="0"/>
                <a:ea typeface="楷体_GB2312" pitchFamily="49" charset="-122"/>
              </a:rPr>
              <a:t>／</a:t>
            </a:r>
            <a:r>
              <a:rPr lang="en-US" altLang="zh-CN" sz="2400" b="1" dirty="0">
                <a:latin typeface="楷体_GB2312" charset="0"/>
                <a:ea typeface="楷体_GB2312" pitchFamily="49" charset="-122"/>
              </a:rPr>
              <a:t>h</a:t>
            </a:r>
            <a:r>
              <a:rPr lang="zh-CN" altLang="en-US" sz="2400" b="1" dirty="0">
                <a:latin typeface="楷体_GB2312" charset="0"/>
                <a:ea typeface="楷体_GB2312" pitchFamily="49" charset="-122"/>
              </a:rPr>
              <a:t>。</a:t>
            </a:r>
            <a:endParaRPr lang="zh-CN" altLang="en-US" sz="2400" b="1" dirty="0">
              <a:solidFill>
                <a:schemeClr val="tx2"/>
              </a:solidFill>
              <a:latin typeface="楷体_GB2312" charset="0"/>
              <a:ea typeface="楷体_GB2312" pitchFamily="49" charset="-122"/>
            </a:endParaRPr>
          </a:p>
        </p:txBody>
      </p:sp>
      <p:sp>
        <p:nvSpPr>
          <p:cNvPr id="58371" name="Rectangle 11"/>
          <p:cNvSpPr>
            <a:spLocks noGrp="1"/>
          </p:cNvSpPr>
          <p:nvPr>
            <p:ph type="title"/>
          </p:nvPr>
        </p:nvSpPr>
        <p:spPr>
          <a:xfrm>
            <a:off x="2400935" y="938530"/>
            <a:ext cx="4365625" cy="712470"/>
          </a:xfrm>
        </p:spPr>
        <p:txBody>
          <a:bodyPr vert="horz" wrap="square" lIns="91440" tIns="45720" rIns="91440" bIns="45720" anchor="t" anchorCtr="0">
            <a:noAutofit/>
          </a:bodyPr>
          <a:p>
            <a:pPr eaLnBrk="1" hangingPunct="1"/>
            <a:r>
              <a:rPr lang="zh-CN" altLang="en-US" sz="3200" b="1" dirty="0">
                <a:solidFill>
                  <a:srgbClr val="FF0000"/>
                </a:solidFill>
                <a:ea typeface="楷体_GB2312" pitchFamily="49" charset="-122"/>
              </a:rPr>
              <a:t>（二）血液循环系统</a:t>
            </a:r>
            <a:endParaRPr lang="zh-CN" altLang="en-US" sz="3200" b="1" dirty="0">
              <a:solidFill>
                <a:srgbClr val="FF0000"/>
              </a:solidFill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生理变化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9395" name="Rectangle 11"/>
          <p:cNvSpPr>
            <a:spLocks noGrp="1"/>
          </p:cNvSpPr>
          <p:nvPr>
            <p:ph type="body" sz="half" idx="1"/>
          </p:nvPr>
        </p:nvSpPr>
        <p:spPr>
          <a:xfrm>
            <a:off x="892175" y="1447800"/>
            <a:ext cx="8229600" cy="3124200"/>
          </a:xfrm>
        </p:spPr>
        <p:txBody>
          <a:bodyPr vert="horz" wrap="square" lIns="91440" tIns="45720" rIns="91440" bIns="45720" anchor="t" anchorCtr="0">
            <a:normAutofit fontScale="25000"/>
          </a:bodyPr>
          <a:p>
            <a:pPr fontAlgn="auto">
              <a:lnSpc>
                <a:spcPct val="15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sz="13335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13335" b="1" dirty="0">
                <a:solidFill>
                  <a:schemeClr val="tx2"/>
                </a:solidFill>
                <a:ea typeface="楷体_GB2312" pitchFamily="49" charset="-122"/>
              </a:rPr>
              <a:t>心脏</a:t>
            </a:r>
            <a:endParaRPr lang="zh-CN" altLang="en-US" sz="13335" b="1" dirty="0">
              <a:solidFill>
                <a:schemeClr val="tx2"/>
              </a:solidFill>
              <a:ea typeface="楷体_GB2312" pitchFamily="49" charset="-122"/>
            </a:endParaRPr>
          </a:p>
          <a:p>
            <a:pPr fontAlgn="auto">
              <a:lnSpc>
                <a:spcPct val="15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13335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13335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13335" b="1" dirty="0">
                <a:latin typeface="楷体_GB2312" pitchFamily="49" charset="-122"/>
                <a:ea typeface="楷体_GB2312" pitchFamily="49" charset="-122"/>
              </a:rPr>
              <a:t>）位置：妊娠后期因膈肌升高</a:t>
            </a:r>
            <a:r>
              <a:rPr lang="en-US" altLang="zh-CN" sz="13335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13335" b="1" dirty="0">
                <a:latin typeface="楷体_GB2312" pitchFamily="49" charset="-122"/>
                <a:ea typeface="楷体_GB2312" pitchFamily="49" charset="-122"/>
              </a:rPr>
              <a:t>心脏向左、向上、向前移位。</a:t>
            </a:r>
            <a:endParaRPr lang="zh-CN" altLang="en-US" sz="13335" b="1" dirty="0"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5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13335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13335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13335" b="1" dirty="0">
                <a:latin typeface="楷体_GB2312" pitchFamily="49" charset="-122"/>
                <a:ea typeface="楷体_GB2312" pitchFamily="49" charset="-122"/>
              </a:rPr>
              <a:t>）心搏出量：自妊娠</a:t>
            </a:r>
            <a:r>
              <a:rPr lang="en-US" altLang="zh-CN" sz="1333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1333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周</a:t>
            </a:r>
            <a:r>
              <a:rPr lang="zh-CN" altLang="en-US" sz="13335" b="1" dirty="0">
                <a:latin typeface="楷体_GB2312" pitchFamily="49" charset="-122"/>
                <a:ea typeface="楷体_GB2312" pitchFamily="49" charset="-122"/>
              </a:rPr>
              <a:t>开始增加</a:t>
            </a:r>
            <a:r>
              <a:rPr lang="en-US" altLang="zh-CN" sz="13335" b="1" dirty="0"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13335" b="1" dirty="0">
                <a:latin typeface="楷体_GB2312" pitchFamily="49" charset="-122"/>
                <a:ea typeface="楷体_GB2312" pitchFamily="49" charset="-122"/>
              </a:rPr>
              <a:t>至妊娠</a:t>
            </a:r>
            <a:r>
              <a:rPr lang="en-US" altLang="zh-CN" sz="1333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32</a:t>
            </a:r>
            <a:r>
              <a:rPr lang="zh-CN" altLang="en-US" sz="13335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周</a:t>
            </a:r>
            <a:r>
              <a:rPr lang="zh-CN" altLang="en-US" sz="13335" b="1" dirty="0">
                <a:latin typeface="楷体_GB2312" pitchFamily="49" charset="-122"/>
                <a:ea typeface="楷体_GB2312" pitchFamily="49" charset="-122"/>
              </a:rPr>
              <a:t>达高峰，直至分娩。临产后</a:t>
            </a:r>
            <a:r>
              <a:rPr lang="en-US" altLang="zh-CN" sz="13335" b="1" dirty="0">
                <a:latin typeface="楷体_GB2312" pitchFamily="49" charset="-122"/>
                <a:ea typeface="楷体_GB2312" pitchFamily="49" charset="-122"/>
              </a:rPr>
              <a:t>, </a:t>
            </a:r>
            <a:r>
              <a:rPr lang="zh-CN" altLang="en-US" sz="13335" b="1" dirty="0">
                <a:latin typeface="楷体_GB2312" pitchFamily="49" charset="-122"/>
                <a:ea typeface="楷体_GB2312" pitchFamily="49" charset="-122"/>
              </a:rPr>
              <a:t>特别在第二产程期间，心搏出量显著增加。</a:t>
            </a:r>
            <a:endParaRPr lang="zh-CN" altLang="en-US" sz="13335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生理变化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0419" name="Rectangle 8"/>
          <p:cNvSpPr/>
          <p:nvPr/>
        </p:nvSpPr>
        <p:spPr>
          <a:xfrm>
            <a:off x="994410" y="938530"/>
            <a:ext cx="10202545" cy="3538220"/>
          </a:xfrm>
          <a:prstGeom prst="rect">
            <a:avLst/>
          </a:prstGeom>
          <a:noFill/>
          <a:ln w="57150">
            <a:noFill/>
          </a:ln>
        </p:spPr>
        <p:txBody>
          <a:bodyPr wrap="square" anchor="t" anchorCtr="0">
            <a:spAutoFit/>
          </a:bodyPr>
          <a:p>
            <a:r>
              <a:rPr lang="en-US" altLang="zh-CN" sz="3200" dirty="0">
                <a:latin typeface="楷体_GB2312" pitchFamily="49" charset="-122"/>
              </a:rPr>
              <a:t>  3.</a:t>
            </a:r>
            <a:r>
              <a:rPr lang="zh-CN" altLang="en-US" sz="3200" dirty="0">
                <a:latin typeface="楷体_GB2312" pitchFamily="49" charset="-122"/>
              </a:rPr>
              <a:t>血流动力学</a:t>
            </a:r>
            <a:endParaRPr lang="zh-CN" altLang="en-US" sz="3200" dirty="0">
              <a:latin typeface="楷体_GB2312" pitchFamily="49" charset="-122"/>
            </a:endParaRPr>
          </a:p>
          <a:p>
            <a:pPr lvl="1" indent="0" eaLnBrk="1" hangingPunct="1"/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    妊娠期盆腔血液回流至下腔静脉的血量增加，加之右旋增大的子宫压迫下腔静脉使血液回流受阻，导致孕妇下肢、外阴及直肠静脉压增高，易发生痔、外阴及下肢静脉曲张。如孕妇长时间仰卧位，可引起回心血量减少，心搏出量降低，血压下降，称</a:t>
            </a:r>
            <a:r>
              <a:rPr lang="zh-CN" altLang="en-US" sz="3200" dirty="0">
                <a:solidFill>
                  <a:srgbClr val="2006BA"/>
                </a:solidFill>
                <a:latin typeface="楷体_GB2312" pitchFamily="49" charset="-122"/>
              </a:rPr>
              <a:t>仰卧位低血压综合征</a:t>
            </a:r>
            <a:r>
              <a:rPr lang="zh-CN" altLang="en-US" dirty="0">
                <a:solidFill>
                  <a:srgbClr val="2006BA"/>
                </a:solidFill>
                <a:latin typeface="楷体_GB2312" pitchFamily="49" charset="-122"/>
              </a:rPr>
              <a:t>。</a:t>
            </a:r>
            <a:endParaRPr lang="zh-CN" altLang="en-US" dirty="0">
              <a:solidFill>
                <a:srgbClr val="2006BA"/>
              </a:solidFill>
              <a:latin typeface="楷体_GB2312" pitchFamily="49" charset="-122"/>
            </a:endParaRPr>
          </a:p>
        </p:txBody>
      </p:sp>
      <p:sp>
        <p:nvSpPr>
          <p:cNvPr id="60420" name="Rectangle 9"/>
          <p:cNvSpPr/>
          <p:nvPr/>
        </p:nvSpPr>
        <p:spPr>
          <a:xfrm>
            <a:off x="1219200" y="4495800"/>
            <a:ext cx="6629400" cy="1568450"/>
          </a:xfrm>
          <a:prstGeom prst="rect">
            <a:avLst/>
          </a:prstGeom>
          <a:noFill/>
          <a:ln w="57150">
            <a:noFill/>
          </a:ln>
        </p:spPr>
        <p:txBody>
          <a:bodyPr anchor="t" anchorCtr="0">
            <a:spAutoFit/>
          </a:bodyPr>
          <a:p>
            <a:pPr algn="l">
              <a:buClrTx/>
              <a:buSzTx/>
              <a:buFontTx/>
            </a:pPr>
            <a:r>
              <a:rPr lang="zh-CN" altLang="en-US" sz="3200" dirty="0">
                <a:latin typeface="楷体_GB2312" pitchFamily="49" charset="-122"/>
              </a:rPr>
              <a:t>（三）呼吸系统的变化</a:t>
            </a:r>
            <a:endParaRPr lang="zh-CN" altLang="en-US" sz="3200" dirty="0">
              <a:latin typeface="楷体_GB2312" pitchFamily="49" charset="-122"/>
            </a:endParaRPr>
          </a:p>
          <a:p>
            <a:pPr algn="l">
              <a:buClrTx/>
              <a:buSzTx/>
              <a:buFontTx/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    肺活量无明显变化；以胸式呼吸为主，较深大。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生理变化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1442" name="Rectangle 8"/>
          <p:cNvSpPr/>
          <p:nvPr/>
        </p:nvSpPr>
        <p:spPr>
          <a:xfrm>
            <a:off x="1657350" y="1677035"/>
            <a:ext cx="7772400" cy="4030980"/>
          </a:xfrm>
          <a:prstGeom prst="rect">
            <a:avLst/>
          </a:prstGeom>
          <a:noFill/>
          <a:ln w="38100">
            <a:noFill/>
          </a:ln>
        </p:spPr>
        <p:txBody>
          <a:bodyPr anchor="t" anchorCtr="0">
            <a:spAutoFit/>
          </a:bodyPr>
          <a:p>
            <a:pPr algn="l">
              <a:buClrTx/>
              <a:buSzTx/>
              <a:buFont typeface="Wingdings" panose="05000000000000000000" pitchFamily="2" charset="2"/>
              <a:buNone/>
            </a:pPr>
            <a:r>
              <a:rPr lang="zh-CN" altLang="en-US" sz="3200" dirty="0">
                <a:latin typeface="楷体_GB2312" pitchFamily="49" charset="-122"/>
              </a:rPr>
              <a:t>（四）泌尿系统的变化</a:t>
            </a:r>
            <a:endParaRPr lang="zh-CN" altLang="en-US" sz="3200" dirty="0">
              <a:latin typeface="楷体_GB2312" pitchFamily="49" charset="-122"/>
            </a:endParaRPr>
          </a:p>
          <a:p>
            <a:pPr algn="l">
              <a:buClrTx/>
              <a:buSzTx/>
              <a:buFont typeface="Wingdings" panose="05000000000000000000" pitchFamily="2" charset="2"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    自妊娠</a:t>
            </a:r>
            <a:r>
              <a:rPr lang="zh-CN" altLang="en-US" sz="3200" dirty="0">
                <a:latin typeface="楷体_GB2312" pitchFamily="49" charset="-122"/>
              </a:rPr>
              <a:t>中期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肾盂及输尿管轻度</a:t>
            </a:r>
            <a:r>
              <a:rPr lang="zh-CN" altLang="en-US" sz="3200" dirty="0">
                <a:latin typeface="楷体_GB2312" pitchFamily="49" charset="-122"/>
              </a:rPr>
              <a:t>扩张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，输尿管增粗及蠕动减弱，尿流缓慢，且右侧输尿管受右旋妊娠子宫压迫，孕妇易患急性肾盂肾炎，以右侧多见。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</a:endParaRPr>
          </a:p>
          <a:p>
            <a:pPr algn="l">
              <a:buClrTx/>
              <a:buSzTx/>
              <a:buFont typeface="Wingdings" panose="05000000000000000000" pitchFamily="2" charset="2"/>
              <a:buNone/>
            </a:pPr>
            <a:r>
              <a:rPr lang="zh-CN" altLang="en-US" sz="3200" dirty="0">
                <a:latin typeface="楷体_GB2312" pitchFamily="49" charset="-122"/>
              </a:rPr>
              <a:t>（五）消化系统的变化</a:t>
            </a:r>
            <a:endParaRPr lang="zh-CN" altLang="en-US" sz="3200" dirty="0">
              <a:latin typeface="楷体_GB2312" pitchFamily="49" charset="-122"/>
            </a:endParaRPr>
          </a:p>
          <a:p>
            <a:pPr algn="l">
              <a:buClrTx/>
              <a:buSzTx/>
              <a:buNone/>
            </a:pP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    受大量雌激素影响，牙齿易松动及出现龋齿，肠蠕动减弱，便秘。</a:t>
            </a:r>
            <a:endParaRPr lang="zh-CN" altLang="en-US" sz="3200" dirty="0">
              <a:solidFill>
                <a:schemeClr val="tx1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生理变化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2467" name="Rectangle 7"/>
          <p:cNvSpPr>
            <a:spLocks noGrp="1"/>
          </p:cNvSpPr>
          <p:nvPr>
            <p:ph type="body" sz="half" idx="1"/>
          </p:nvPr>
        </p:nvSpPr>
        <p:spPr>
          <a:xfrm>
            <a:off x="706120" y="1288415"/>
            <a:ext cx="10825480" cy="515747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（六）皮肤的变化</a:t>
            </a:r>
            <a:endParaRPr lang="zh-CN" altLang="en-US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  妊娠期垂体分泌促黑素细胞激素增加，</a:t>
            </a:r>
            <a:r>
              <a:rPr lang="zh-CN" altLang="en-US" b="1" dirty="0">
                <a:ea typeface="楷体_GB2312" pitchFamily="49" charset="-122"/>
              </a:rPr>
              <a:t>导致孕妇面颊、乳头、乳晕、腹白线、外阴等处出现色素沉着，面颊部出现蝴蝶状褐色斑，习称妊娠斑，产后逐渐消退。随着妊娠子宫增大，孕妇腹壁、大腿皮肤弹力纤维过度伸展而断裂，形成紫色或淡红色不规则平行裂纹，称妊娠纹。产后变为银白色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（七）内分泌系统的变化</a:t>
            </a:r>
            <a:endParaRPr lang="zh-CN" altLang="en-US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  妊娠期脑垂体、肾上腺、甲状腺等均有不同程度的增大，分泌量增多，但无功能亢进的表现。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（八）骨骼、关节及韧带的变化</a:t>
            </a:r>
            <a:endParaRPr lang="zh-CN" altLang="en-US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      骨盆韧带及关节的松弛，腰骶部不适。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生理变化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3490" name="图片 100"/>
          <p:cNvPicPr/>
          <p:nvPr/>
        </p:nvPicPr>
        <p:blipFill>
          <a:blip r:embed="rId3"/>
          <a:srcRect l="8743" t="1073" r="12508" b="-1073"/>
          <a:stretch>
            <a:fillRect/>
          </a:stretch>
        </p:blipFill>
        <p:spPr>
          <a:xfrm>
            <a:off x="1270635" y="1268730"/>
            <a:ext cx="4679950" cy="4321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89" name="图片 99"/>
          <p:cNvPicPr/>
          <p:nvPr/>
        </p:nvPicPr>
        <p:blipFill>
          <a:blip r:embed="rId4"/>
          <a:stretch>
            <a:fillRect/>
          </a:stretch>
        </p:blipFill>
        <p:spPr>
          <a:xfrm>
            <a:off x="7063105" y="2066925"/>
            <a:ext cx="4079875" cy="4184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生理变化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4515" name="Rectangle 8"/>
          <p:cNvSpPr/>
          <p:nvPr/>
        </p:nvSpPr>
        <p:spPr>
          <a:xfrm>
            <a:off x="823595" y="914400"/>
            <a:ext cx="10452735" cy="5262245"/>
          </a:xfrm>
          <a:prstGeom prst="rect">
            <a:avLst/>
          </a:prstGeom>
          <a:noFill/>
          <a:ln w="38100">
            <a:noFill/>
          </a:ln>
        </p:spPr>
        <p:txBody>
          <a:bodyPr wrap="square" anchor="t" anchorCtr="0">
            <a:spAutoFit/>
          </a:bodyPr>
          <a:p>
            <a:pPr indent="0" fontAlgn="auto">
              <a:lnSpc>
                <a:spcPct val="150000"/>
              </a:lnSpc>
              <a:buClr>
                <a:schemeClr val="accent2"/>
              </a:buClr>
              <a:buSzPct val="80000"/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 </a:t>
            </a:r>
            <a:r>
              <a:rPr lang="zh-CN" altLang="en-US" sz="2800" dirty="0">
                <a:latin typeface="楷体_GB2312" pitchFamily="49" charset="-122"/>
              </a:rPr>
              <a:t>（九）其他</a:t>
            </a:r>
            <a:endParaRPr lang="zh-CN" altLang="en-US" sz="2800" dirty="0">
              <a:latin typeface="楷体_GB2312" pitchFamily="49" charset="-122"/>
            </a:endParaRPr>
          </a:p>
          <a:p>
            <a:pPr indent="0" fontAlgn="auto">
              <a:lnSpc>
                <a:spcPct val="150000"/>
              </a:lnSpc>
              <a:buClr>
                <a:schemeClr val="accent2"/>
              </a:buClr>
              <a:buSzPct val="80000"/>
              <a:buFont typeface="Wingdings" panose="05000000000000000000" pitchFamily="2" charset="2"/>
            </a:pPr>
            <a:r>
              <a:rPr lang="zh-CN" altLang="en-US" sz="2800" dirty="0">
                <a:latin typeface="楷体_GB2312" pitchFamily="49" charset="-122"/>
              </a:rPr>
              <a:t>  1.基础代谢率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  至妊娠晚期可增高</a:t>
            </a:r>
            <a:r>
              <a:rPr lang="zh-CN" altLang="en-US" sz="2800" dirty="0">
                <a:latin typeface="楷体_GB2312" pitchFamily="49" charset="-122"/>
              </a:rPr>
              <a:t>15%∼20%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</a:endParaRPr>
          </a:p>
          <a:p>
            <a:pPr indent="0" fontAlgn="auto">
              <a:lnSpc>
                <a:spcPct val="150000"/>
              </a:lnSpc>
              <a:buClr>
                <a:schemeClr val="accent2"/>
              </a:buClr>
              <a:buSzPct val="80000"/>
              <a:buFont typeface="Wingdings" panose="05000000000000000000" pitchFamily="2" charset="2"/>
            </a:pPr>
            <a:r>
              <a:rPr lang="zh-CN" altLang="en-US" sz="2800" dirty="0">
                <a:latin typeface="楷体_GB2312" pitchFamily="49" charset="-122"/>
              </a:rPr>
              <a:t>  2.体重  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妊娠13周以后平均每周增加350g，正常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</a:endParaRPr>
          </a:p>
          <a:p>
            <a:pPr indent="0" fontAlgn="auto">
              <a:lnSpc>
                <a:spcPct val="150000"/>
              </a:lnSpc>
              <a:buClr>
                <a:schemeClr val="accent2"/>
              </a:buClr>
              <a:buSzPct val="80000"/>
              <a:buFont typeface="Wingdings" panose="05000000000000000000" pitchFamily="2" charset="2"/>
            </a:pPr>
            <a:r>
              <a:rPr lang="zh-CN" altLang="en-US" sz="2800" dirty="0">
                <a:latin typeface="楷体_GB2312" pitchFamily="49" charset="-122"/>
              </a:rPr>
              <a:t>不应超过500g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，至妊娠足月时平均约增加</a:t>
            </a:r>
            <a:r>
              <a:rPr lang="zh-CN" altLang="en-US" sz="2800" dirty="0">
                <a:latin typeface="楷体_GB2312" pitchFamily="49" charset="-122"/>
              </a:rPr>
              <a:t>12.5kg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dirty="0">
                <a:latin typeface="楷体_GB2312" pitchFamily="49" charset="-122"/>
              </a:rPr>
              <a:t>  3．矿物质  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胎儿生长发育需要大量的矿物质</a:t>
            </a:r>
            <a:r>
              <a:rPr lang="zh-CN" altLang="en-US" sz="2800" dirty="0">
                <a:latin typeface="楷体_GB2312" pitchFamily="49" charset="-122"/>
              </a:rPr>
              <a:t>钙、磷、铁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，近足月妊娠的胎儿体内含钙和磷，绝大部分是在妊娠末期2个月内积累的。故应于妊娠后3个月补充维生素、钙，以提高血钙含量。孕中期补充铁剂。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2848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心理社会调适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5551" name="Rectangle 19"/>
          <p:cNvSpPr/>
          <p:nvPr/>
        </p:nvSpPr>
        <p:spPr>
          <a:xfrm>
            <a:off x="1345565" y="1998980"/>
            <a:ext cx="4495800" cy="4029710"/>
          </a:xfrm>
          <a:prstGeom prst="rect">
            <a:avLst/>
          </a:prstGeom>
          <a:noFill/>
          <a:ln w="57150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solidFill>
                  <a:schemeClr val="tx1"/>
                </a:solidFill>
                <a:latin typeface="楷体_GB2312" pitchFamily="49" charset="-122"/>
              </a:rPr>
              <a:t>  </a:t>
            </a:r>
            <a:r>
              <a:rPr lang="zh-CN" altLang="en-US" sz="3200" dirty="0">
                <a:solidFill>
                  <a:schemeClr val="tx1"/>
                </a:solidFill>
                <a:latin typeface="楷体_GB2312" pitchFamily="49" charset="-122"/>
              </a:rPr>
              <a:t>  妊娠期孕妇及家庭成员的心理会随着妊娠的进展而有不同的变化。孕妇常见的心理反应有：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dirty="0">
                <a:solidFill>
                  <a:srgbClr val="2006BA"/>
                </a:solidFill>
                <a:latin typeface="楷体_GB2312" pitchFamily="49" charset="-122"/>
              </a:rPr>
              <a:t>（</a:t>
            </a:r>
            <a:r>
              <a:rPr lang="en-US" altLang="zh-CN" sz="3200" dirty="0">
                <a:solidFill>
                  <a:srgbClr val="2006BA"/>
                </a:solidFill>
                <a:latin typeface="楷体_GB2312" pitchFamily="49" charset="-122"/>
              </a:rPr>
              <a:t>1</a:t>
            </a:r>
            <a:r>
              <a:rPr lang="zh-CN" altLang="en-US" sz="3200" dirty="0">
                <a:solidFill>
                  <a:srgbClr val="2006BA"/>
                </a:solidFill>
                <a:latin typeface="楷体_GB2312" pitchFamily="49" charset="-122"/>
              </a:rPr>
              <a:t>）惊讶和震惊</a:t>
            </a:r>
            <a:r>
              <a:rPr lang="zh-CN" altLang="en-US" sz="3200" b="0" dirty="0">
                <a:solidFill>
                  <a:srgbClr val="2006BA"/>
                </a:solidFill>
                <a:latin typeface="楷体_GB2312" pitchFamily="49" charset="-122"/>
              </a:rPr>
              <a:t> </a:t>
            </a:r>
            <a:endParaRPr lang="zh-CN" altLang="en-US" sz="3200" dirty="0">
              <a:solidFill>
                <a:srgbClr val="2006BA"/>
              </a:solidFill>
              <a:latin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dirty="0">
                <a:solidFill>
                  <a:srgbClr val="2006BA"/>
                </a:solidFill>
                <a:latin typeface="楷体_GB2312" pitchFamily="49" charset="-122"/>
              </a:rPr>
              <a:t>（</a:t>
            </a:r>
            <a:r>
              <a:rPr lang="en-US" altLang="zh-CN" sz="3200" dirty="0">
                <a:solidFill>
                  <a:srgbClr val="2006BA"/>
                </a:solidFill>
                <a:latin typeface="楷体_GB2312" pitchFamily="49" charset="-122"/>
              </a:rPr>
              <a:t>2</a:t>
            </a:r>
            <a:r>
              <a:rPr lang="zh-CN" altLang="en-US" sz="3200" dirty="0">
                <a:solidFill>
                  <a:srgbClr val="2006BA"/>
                </a:solidFill>
                <a:latin typeface="楷体_GB2312" pitchFamily="49" charset="-122"/>
              </a:rPr>
              <a:t>）矛盾心理</a:t>
            </a:r>
            <a:r>
              <a:rPr lang="zh-CN" altLang="en-US" sz="3200" b="0" dirty="0">
                <a:solidFill>
                  <a:srgbClr val="2006BA"/>
                </a:solidFill>
                <a:latin typeface="楷体_GB2312" pitchFamily="49" charset="-122"/>
              </a:rPr>
              <a:t> </a:t>
            </a:r>
            <a:endParaRPr lang="zh-CN" altLang="en-US" sz="3200" dirty="0">
              <a:solidFill>
                <a:srgbClr val="2006BA"/>
              </a:solidFill>
              <a:latin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dirty="0">
                <a:solidFill>
                  <a:srgbClr val="2006BA"/>
                </a:solidFill>
                <a:latin typeface="楷体_GB2312" pitchFamily="49" charset="-122"/>
              </a:rPr>
              <a:t>（</a:t>
            </a:r>
            <a:r>
              <a:rPr lang="en-US" altLang="zh-CN" sz="3200" dirty="0">
                <a:solidFill>
                  <a:srgbClr val="2006BA"/>
                </a:solidFill>
                <a:latin typeface="楷体_GB2312" pitchFamily="49" charset="-122"/>
              </a:rPr>
              <a:t>3</a:t>
            </a:r>
            <a:r>
              <a:rPr lang="zh-CN" altLang="en-US" sz="3200" dirty="0">
                <a:solidFill>
                  <a:srgbClr val="2006BA"/>
                </a:solidFill>
                <a:latin typeface="楷体_GB2312" pitchFamily="49" charset="-122"/>
              </a:rPr>
              <a:t>）接受</a:t>
            </a:r>
            <a:r>
              <a:rPr lang="zh-CN" altLang="en-US" sz="3200" b="0" dirty="0">
                <a:solidFill>
                  <a:srgbClr val="2006BA"/>
                </a:solidFill>
                <a:latin typeface="楷体_GB2312" pitchFamily="49" charset="-122"/>
              </a:rPr>
              <a:t> </a:t>
            </a:r>
            <a:endParaRPr lang="zh-CN" altLang="en-US" sz="3200" dirty="0">
              <a:solidFill>
                <a:srgbClr val="2006BA"/>
              </a:solidFill>
              <a:latin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dirty="0">
                <a:solidFill>
                  <a:srgbClr val="2006BA"/>
                </a:solidFill>
                <a:latin typeface="楷体_GB2312" pitchFamily="49" charset="-122"/>
              </a:rPr>
              <a:t>（</a:t>
            </a:r>
            <a:r>
              <a:rPr lang="en-US" altLang="zh-CN" sz="3200" dirty="0">
                <a:solidFill>
                  <a:srgbClr val="2006BA"/>
                </a:solidFill>
                <a:latin typeface="楷体_GB2312" pitchFamily="49" charset="-122"/>
              </a:rPr>
              <a:t>4</a:t>
            </a:r>
            <a:r>
              <a:rPr lang="zh-CN" altLang="en-US" sz="3200" dirty="0">
                <a:solidFill>
                  <a:srgbClr val="2006BA"/>
                </a:solidFill>
                <a:latin typeface="楷体_GB2312" pitchFamily="49" charset="-122"/>
              </a:rPr>
              <a:t>）情绪波动</a:t>
            </a:r>
            <a:r>
              <a:rPr lang="zh-CN" altLang="en-US" sz="3200" b="0" dirty="0">
                <a:solidFill>
                  <a:srgbClr val="2006BA"/>
                </a:solidFill>
                <a:latin typeface="楷体_GB2312" pitchFamily="49" charset="-122"/>
              </a:rPr>
              <a:t> </a:t>
            </a:r>
            <a:endParaRPr lang="zh-CN" altLang="en-US" sz="3200" dirty="0">
              <a:solidFill>
                <a:srgbClr val="2006BA"/>
              </a:solidFill>
              <a:latin typeface="楷体_GB2312" pitchFamily="49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200" dirty="0">
                <a:solidFill>
                  <a:srgbClr val="2006BA"/>
                </a:solidFill>
                <a:latin typeface="楷体_GB2312" pitchFamily="49" charset="-122"/>
              </a:rPr>
              <a:t>（</a:t>
            </a:r>
            <a:r>
              <a:rPr lang="en-US" altLang="zh-CN" sz="3200" dirty="0">
                <a:solidFill>
                  <a:srgbClr val="2006BA"/>
                </a:solidFill>
                <a:latin typeface="楷体_GB2312" pitchFamily="49" charset="-122"/>
              </a:rPr>
              <a:t>5</a:t>
            </a:r>
            <a:r>
              <a:rPr lang="zh-CN" altLang="en-US" sz="3200" dirty="0">
                <a:solidFill>
                  <a:srgbClr val="2006BA"/>
                </a:solidFill>
                <a:latin typeface="楷体_GB2312" pitchFamily="49" charset="-122"/>
              </a:rPr>
              <a:t>）内省</a:t>
            </a:r>
            <a:endParaRPr lang="zh-CN" altLang="en-US" sz="3200" dirty="0">
              <a:solidFill>
                <a:srgbClr val="2006BA"/>
              </a:solidFill>
              <a:latin typeface="楷体_GB2312" pitchFamily="49" charset="-122"/>
            </a:endParaRPr>
          </a:p>
        </p:txBody>
      </p:sp>
      <p:pic>
        <p:nvPicPr>
          <p:cNvPr id="65538" name="Picture 5" descr="32481065"/>
          <p:cNvPicPr>
            <a:picLocks noGrp="1" noChangeAspect="1"/>
          </p:cNvPicPr>
          <p:nvPr>
            <p:ph sz="quarter" idx="2"/>
          </p:nvPr>
        </p:nvPicPr>
        <p:blipFill>
          <a:blip r:embed="rId3"/>
          <a:stretch>
            <a:fillRect/>
          </a:stretch>
        </p:blipFill>
        <p:spPr>
          <a:xfrm>
            <a:off x="7237413" y="2599690"/>
            <a:ext cx="3567112" cy="3429000"/>
          </a:xfrm>
        </p:spPr>
      </p:pic>
      <p:sp>
        <p:nvSpPr>
          <p:cNvPr id="65537" name="Rectangle 2"/>
          <p:cNvSpPr>
            <a:spLocks noGrp="1"/>
          </p:cNvSpPr>
          <p:nvPr>
            <p:ph type="title"/>
          </p:nvPr>
        </p:nvSpPr>
        <p:spPr>
          <a:xfrm>
            <a:off x="1345565" y="1286193"/>
            <a:ext cx="5334000" cy="712787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en-US" altLang="zh-CN" sz="3200" b="1" dirty="0">
                <a:solidFill>
                  <a:srgbClr val="2006BA"/>
                </a:solidFill>
              </a:rPr>
              <a:t>【</a:t>
            </a:r>
            <a:r>
              <a:rPr lang="zh-CN" altLang="en-US" sz="3200" b="1" dirty="0">
                <a:solidFill>
                  <a:srgbClr val="2006BA"/>
                </a:solidFill>
              </a:rPr>
              <a:t>妊娠期母体的心理变化</a:t>
            </a:r>
            <a:r>
              <a:rPr lang="en-US" altLang="zh-CN" sz="3200" b="1" dirty="0">
                <a:solidFill>
                  <a:srgbClr val="2006BA"/>
                </a:solidFill>
              </a:rPr>
              <a:t>】</a:t>
            </a:r>
            <a:endParaRPr lang="en-US" altLang="zh-CN" sz="3200" b="1" dirty="0">
              <a:solidFill>
                <a:srgbClr val="2006BA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2848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心理社会调适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6562" name="Rectangle 3"/>
          <p:cNvSpPr/>
          <p:nvPr/>
        </p:nvSpPr>
        <p:spPr>
          <a:xfrm>
            <a:off x="661035" y="1190308"/>
            <a:ext cx="8005763" cy="5667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120000"/>
              </a:lnSpc>
              <a:spcBef>
                <a:spcPct val="0"/>
              </a:spcBef>
              <a:buClr>
                <a:schemeClr val="accent2"/>
              </a:buClr>
              <a:buSzPct val="80000"/>
            </a:pPr>
            <a:r>
              <a:rPr lang="en-US" altLang="zh-CN" sz="2800" b="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美国学者鲁宾（</a:t>
            </a:r>
            <a:r>
              <a:rPr lang="en-US" altLang="zh-CN" sz="2800" dirty="0">
                <a:solidFill>
                  <a:schemeClr val="tx1"/>
                </a:solidFill>
                <a:latin typeface="楷体_GB2312" pitchFamily="49" charset="-122"/>
              </a:rPr>
              <a:t>Rubin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，</a:t>
            </a:r>
            <a:r>
              <a:rPr lang="en-US" altLang="zh-CN" sz="2800" dirty="0">
                <a:solidFill>
                  <a:schemeClr val="tx1"/>
                </a:solidFill>
                <a:latin typeface="楷体_GB2312" pitchFamily="49" charset="-122"/>
              </a:rPr>
              <a:t>1984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年）认为孕妇为接受新生命的诞生，维持个人及家庭的功能完整，必须完成</a:t>
            </a:r>
            <a:r>
              <a:rPr lang="en-US" altLang="zh-CN" sz="2800" dirty="0">
                <a:solidFill>
                  <a:schemeClr val="tx1"/>
                </a:solidFill>
                <a:latin typeface="楷体_GB2312" pitchFamily="49" charset="-122"/>
              </a:rPr>
              <a:t>4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项心理发展任务：</a:t>
            </a:r>
            <a:endParaRPr lang="zh-CN" altLang="en-US" sz="2800">
              <a:solidFill>
                <a:schemeClr val="tx1"/>
              </a:solidFill>
              <a:latin typeface="楷体_GB2312" pitchFamily="49" charset="-122"/>
            </a:endParaRPr>
          </a:p>
          <a:p>
            <a:pPr marL="342900" indent="-342900">
              <a:lnSpc>
                <a:spcPct val="120000"/>
              </a:lnSpc>
              <a:spcBef>
                <a:spcPct val="0"/>
              </a:spcBef>
              <a:buClr>
                <a:schemeClr val="accent2"/>
              </a:buClr>
              <a:buSzPct val="80000"/>
            </a:pP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</a:rPr>
              <a:t> （</a:t>
            </a:r>
            <a:r>
              <a:rPr lang="en-US" altLang="zh-CN" sz="2800" dirty="0">
                <a:solidFill>
                  <a:srgbClr val="FF0000"/>
                </a:solidFill>
                <a:latin typeface="楷体_GB2312" pitchFamily="49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</a:rPr>
              <a:t>）确保自己及胎儿能安全顺利地度过整个孕产期；</a:t>
            </a:r>
            <a:endParaRPr lang="zh-CN" altLang="en-US" sz="2800" dirty="0">
              <a:solidFill>
                <a:srgbClr val="FF0000"/>
              </a:solidFill>
              <a:latin typeface="楷体_GB2312" pitchFamily="49" charset="-122"/>
            </a:endParaRPr>
          </a:p>
          <a:p>
            <a:pPr marL="342900" indent="-342900">
              <a:lnSpc>
                <a:spcPct val="120000"/>
              </a:lnSpc>
              <a:spcBef>
                <a:spcPct val="0"/>
              </a:spcBef>
              <a:buClr>
                <a:schemeClr val="accent2"/>
              </a:buClr>
              <a:buSzPct val="80000"/>
            </a:pP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</a:rPr>
              <a:t> （</a:t>
            </a:r>
            <a:r>
              <a:rPr lang="en-US" altLang="zh-CN" sz="2800" dirty="0">
                <a:solidFill>
                  <a:srgbClr val="FF0000"/>
                </a:solidFill>
                <a:latin typeface="楷体_GB2312" pitchFamily="49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</a:rPr>
              <a:t>）促使家庭重要成员接受新生儿及对母亲角色的认可； </a:t>
            </a:r>
            <a:endParaRPr lang="zh-CN" altLang="en-US" sz="2800" dirty="0">
              <a:solidFill>
                <a:srgbClr val="FF0000"/>
              </a:solidFill>
              <a:latin typeface="楷体_GB2312" pitchFamily="49" charset="-122"/>
            </a:endParaRPr>
          </a:p>
          <a:p>
            <a:pPr marL="342900" indent="-342900">
              <a:lnSpc>
                <a:spcPct val="120000"/>
              </a:lnSpc>
              <a:spcBef>
                <a:spcPct val="0"/>
              </a:spcBef>
              <a:buClr>
                <a:schemeClr val="accent2"/>
              </a:buClr>
              <a:buSzPct val="80000"/>
            </a:pP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</a:rPr>
              <a:t> （</a:t>
            </a:r>
            <a:r>
              <a:rPr lang="en-US" altLang="zh-CN" sz="2800" dirty="0">
                <a:solidFill>
                  <a:srgbClr val="FF0000"/>
                </a:solidFill>
                <a:latin typeface="楷体_GB2312" pitchFamily="49" charset="-122"/>
              </a:rPr>
              <a:t>3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</a:rPr>
              <a:t>）情绪上与胎儿连成一体；</a:t>
            </a:r>
            <a:endParaRPr lang="zh-CN" altLang="en-US" sz="2800" dirty="0">
              <a:solidFill>
                <a:srgbClr val="FF0000"/>
              </a:solidFill>
              <a:latin typeface="楷体_GB2312" pitchFamily="49" charset="-122"/>
            </a:endParaRPr>
          </a:p>
          <a:p>
            <a:pPr marL="342900" indent="-342900">
              <a:lnSpc>
                <a:spcPct val="120000"/>
              </a:lnSpc>
              <a:spcBef>
                <a:spcPct val="0"/>
              </a:spcBef>
              <a:buClr>
                <a:schemeClr val="accent2"/>
              </a:buClr>
              <a:buSzPct val="80000"/>
            </a:pP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</a:rPr>
              <a:t> （</a:t>
            </a:r>
            <a:r>
              <a:rPr lang="en-US" altLang="zh-CN" sz="2800" dirty="0">
                <a:solidFill>
                  <a:srgbClr val="FF0000"/>
                </a:solidFill>
                <a:latin typeface="楷体_GB2312" pitchFamily="49" charset="-122"/>
              </a:rPr>
              <a:t>4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</a:rPr>
              <a:t>）学习为孩子而奉献。</a:t>
            </a:r>
            <a:endParaRPr lang="zh-CN" altLang="en-US" sz="2800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pic>
        <p:nvPicPr>
          <p:cNvPr id="66561" name="Picture 5" descr="Img256557200"/>
          <p:cNvPicPr>
            <a:picLocks noChangeAspect="1"/>
          </p:cNvPicPr>
          <p:nvPr/>
        </p:nvPicPr>
        <p:blipFill>
          <a:blip r:embed="rId3">
            <a:lum bright="-6000" contrast="11999"/>
          </a:blip>
          <a:stretch>
            <a:fillRect/>
          </a:stretch>
        </p:blipFill>
        <p:spPr>
          <a:xfrm>
            <a:off x="8447088" y="2178685"/>
            <a:ext cx="3032125" cy="426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任务三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妊娠诊断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妊娠生理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7051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7585" name="Rectangle 3"/>
          <p:cNvSpPr>
            <a:spLocks noGrp="1"/>
          </p:cNvSpPr>
          <p:nvPr>
            <p:ph type="body" sz="half" idx="1"/>
          </p:nvPr>
        </p:nvSpPr>
        <p:spPr>
          <a:xfrm>
            <a:off x="1123950" y="1981200"/>
            <a:ext cx="9251315" cy="3082925"/>
          </a:xfrm>
        </p:spPr>
        <p:txBody>
          <a:bodyPr vert="horz" wrap="square" lIns="91440" tIns="45720" rIns="91440" bIns="45720" anchor="t" anchorCtr="0"/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　　妊娠全过程分为：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早期妊娠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：妊娠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13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周末以前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中期妊娠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：妊娠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14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周～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27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周末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晚期妊娠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：妊娠第</a:t>
            </a: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28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周以后</a:t>
            </a:r>
            <a:endParaRPr lang="zh-CN" altLang="en-US" sz="3600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早期妊娠的诊断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8613" name="Rectangle 11"/>
          <p:cNvSpPr>
            <a:spLocks noGrp="1"/>
          </p:cNvSpPr>
          <p:nvPr>
            <p:ph type="body" sz="half" idx="1"/>
          </p:nvPr>
        </p:nvSpPr>
        <p:spPr>
          <a:xfrm>
            <a:off x="1182370" y="2079625"/>
            <a:ext cx="9827260" cy="2514600"/>
          </a:xfrm>
        </p:spPr>
        <p:txBody>
          <a:bodyPr vert="horz" wrap="square" lIns="91440" tIns="45720" rIns="91440" bIns="45720" anchor="t" anchorCtr="0">
            <a:normAutofit fontScale="90000" lnSpcReduction="20000"/>
          </a:bodyPr>
          <a:p>
            <a:pPr fontAlgn="auto">
              <a:lnSpc>
                <a:spcPct val="15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311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1.</a:t>
            </a:r>
            <a:r>
              <a:rPr lang="zh-CN" altLang="en-US" sz="311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病史与症状</a:t>
            </a:r>
            <a:endParaRPr lang="zh-CN" altLang="en-US" sz="311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5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11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11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11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）停经</a:t>
            </a:r>
            <a:r>
              <a:rPr lang="en-US" altLang="zh-CN" sz="311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3110" b="1" dirty="0">
                <a:latin typeface="楷体_GB2312" pitchFamily="49" charset="-122"/>
                <a:ea typeface="楷体_GB2312" pitchFamily="49" charset="-122"/>
              </a:rPr>
              <a:t>平素月经周期规则的生育年龄已婚妇女，一旦月经过期</a:t>
            </a:r>
            <a:r>
              <a:rPr lang="en-US" altLang="zh-CN" sz="3110" b="1" dirty="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3110" b="1" dirty="0">
                <a:latin typeface="楷体_GB2312" pitchFamily="49" charset="-122"/>
                <a:ea typeface="楷体_GB2312" pitchFamily="49" charset="-122"/>
              </a:rPr>
              <a:t>日或以上，应首先考虑早期妊娠的可能；若停经已达</a:t>
            </a:r>
            <a:r>
              <a:rPr lang="en-US" altLang="zh-CN" sz="3110" b="1" dirty="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3110" b="1" dirty="0">
                <a:latin typeface="楷体_GB2312" pitchFamily="49" charset="-122"/>
                <a:ea typeface="楷体_GB2312" pitchFamily="49" charset="-122"/>
              </a:rPr>
              <a:t>周，妊娠的可能性更大</a:t>
            </a:r>
            <a:r>
              <a:rPr lang="zh-CN" altLang="en-US" sz="3110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11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早期妊娠的诊断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9635" name="Rectangle 8"/>
          <p:cNvSpPr>
            <a:spLocks noGrp="1"/>
          </p:cNvSpPr>
          <p:nvPr>
            <p:ph type="body" sz="half" idx="1"/>
          </p:nvPr>
        </p:nvSpPr>
        <p:spPr>
          <a:xfrm>
            <a:off x="685800" y="1197610"/>
            <a:ext cx="10605135" cy="3657600"/>
          </a:xfrm>
        </p:spPr>
        <p:txBody>
          <a:bodyPr vert="horz" wrap="square" lIns="91440" tIns="45720" rIns="91440" bIns="45720" anchor="t" anchorCtr="0">
            <a:noAutofit/>
          </a:bodyPr>
          <a:p>
            <a:pPr fontAlgn="auto"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）早孕反应</a:t>
            </a:r>
            <a:r>
              <a:rPr lang="en-US" altLang="zh-CN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约有半数的妇女，在停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经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周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左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右出现头晕、畏寒、嗜睡、乏力、食欲减退、恶心、晨起呕吐、喜食酸物或择食等症状，称早孕反应。多于妊娠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周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左右自行消失。与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HCG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增多、胃酸减少及胃排空时间延长有关。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50000"/>
              </a:lnSpc>
              <a:spcBef>
                <a:spcPct val="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）尿频</a:t>
            </a:r>
            <a:r>
              <a:rPr lang="en-US" altLang="zh-CN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妊娠早期因增大的子宫压迫膀胱而引起，妊娠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周以后，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增大的子宫上升入腹腔，尿频症状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自然消失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早期妊娠的诊断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0659" name="Rectangle 8"/>
          <p:cNvSpPr>
            <a:spLocks noGrp="1"/>
          </p:cNvSpPr>
          <p:nvPr>
            <p:ph type="body" sz="half" idx="1"/>
          </p:nvPr>
        </p:nvSpPr>
        <p:spPr>
          <a:xfrm>
            <a:off x="685800" y="1676400"/>
            <a:ext cx="10237470" cy="2514600"/>
          </a:xfrm>
        </p:spPr>
        <p:txBody>
          <a:bodyPr vert="horz" wrap="square" lIns="91440" tIns="45720" rIns="91440" bIns="45720" anchor="t" anchorCtr="0">
            <a:noAutofit/>
          </a:bodyPr>
          <a:p>
            <a:pPr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31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2.</a:t>
            </a:r>
            <a:r>
              <a:rPr lang="zh-CN" altLang="en-US" sz="31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检查与体征</a:t>
            </a:r>
            <a:endParaRPr lang="zh-CN" altLang="en-US" sz="31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1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1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1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）乳房的变化</a:t>
            </a:r>
            <a:r>
              <a:rPr lang="en-US" altLang="zh-CN" sz="31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3100" b="1" dirty="0">
                <a:latin typeface="楷体_GB2312" pitchFamily="49" charset="-122"/>
                <a:ea typeface="楷体_GB2312" pitchFamily="49" charset="-122"/>
              </a:rPr>
              <a:t>自妊娠</a:t>
            </a:r>
            <a:r>
              <a:rPr lang="en-US" altLang="zh-CN" sz="3100" b="1" dirty="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3100" b="1" dirty="0">
                <a:latin typeface="楷体_GB2312" pitchFamily="49" charset="-122"/>
                <a:ea typeface="楷体_GB2312" pitchFamily="49" charset="-122"/>
              </a:rPr>
              <a:t>周起，在雌、孕激素</a:t>
            </a:r>
            <a:endParaRPr lang="zh-CN" altLang="en-US" sz="31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100" b="1" dirty="0">
                <a:latin typeface="楷体_GB2312" pitchFamily="49" charset="-122"/>
                <a:ea typeface="楷体_GB2312" pitchFamily="49" charset="-122"/>
              </a:rPr>
              <a:t>作用下，乳房逐渐增大，乳头及乳晕着色，有蒙</a:t>
            </a:r>
            <a:endParaRPr lang="zh-CN" altLang="en-US" sz="31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100" b="1" dirty="0">
                <a:latin typeface="楷体_GB2312" pitchFamily="49" charset="-122"/>
                <a:ea typeface="楷体_GB2312" pitchFamily="49" charset="-122"/>
              </a:rPr>
              <a:t>氏结节出现。孕妇自觉乳房轻度胀痛、乳头刺</a:t>
            </a:r>
            <a:endParaRPr lang="zh-CN" altLang="en-US" sz="31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100" b="1" dirty="0">
                <a:latin typeface="楷体_GB2312" pitchFamily="49" charset="-122"/>
                <a:ea typeface="楷体_GB2312" pitchFamily="49" charset="-122"/>
              </a:rPr>
              <a:t>痛。</a:t>
            </a:r>
            <a:endParaRPr lang="zh-CN" altLang="en-US" sz="31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1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1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100" b="1" dirty="0">
                <a:latin typeface="楷体_GB2312" pitchFamily="49" charset="-122"/>
                <a:ea typeface="楷体_GB2312" pitchFamily="49" charset="-122"/>
              </a:rPr>
              <a:t>）皮肤</a:t>
            </a:r>
            <a:r>
              <a:rPr lang="en-US" altLang="zh-CN" sz="3100" b="1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en-US" altLang="zh-CN" sz="31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0660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8125" y="3983355"/>
            <a:ext cx="2133600" cy="2057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早期妊娠的诊断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1683" name="Rectangle 6"/>
          <p:cNvSpPr>
            <a:spLocks noGrp="1"/>
          </p:cNvSpPr>
          <p:nvPr>
            <p:ph type="body" sz="half" idx="1"/>
          </p:nvPr>
        </p:nvSpPr>
        <p:spPr>
          <a:xfrm>
            <a:off x="993775" y="1066800"/>
            <a:ext cx="7867650" cy="4495800"/>
          </a:xfrm>
        </p:spPr>
        <p:txBody>
          <a:bodyPr vert="horz" wrap="square" lIns="91440" tIns="45720" rIns="91440" bIns="45720" anchor="t" anchorCtr="0">
            <a:noAutofit/>
          </a:bodyPr>
          <a:p>
            <a:pPr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）妇科检查</a:t>
            </a:r>
            <a:r>
              <a:rPr lang="zh-CN" altLang="en-US" sz="3200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阴道黏膜及子宫颈充血，呈紫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蓝色。子宫颈变软，子宫峡部极软，感觉子宫体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与子宫颈似不相连，称</a:t>
            </a:r>
            <a:r>
              <a:rPr lang="zh-CN" altLang="en-US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黑加征。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子宫体逐渐增大变软，妊娠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周子宫体呈球形；妊娠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8</a:t>
            </a:r>
            <a:endParaRPr lang="en-US" altLang="zh-CN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周时宫体约为非孕时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倍；妊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娠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周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时宫体约为非孕时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倍，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耻骨联合上方可触及子宫底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71685" name="Object 13"/>
          <p:cNvGraphicFramePr/>
          <p:nvPr/>
        </p:nvGraphicFramePr>
        <p:xfrm>
          <a:off x="7341235" y="2635885"/>
          <a:ext cx="4044950" cy="3664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7" name="" r:id="rId3" imgW="10248900" imgH="12052300" progId="Photoshop.Image.8">
                  <p:embed/>
                </p:oleObj>
              </mc:Choice>
              <mc:Fallback>
                <p:oleObj name="" r:id="rId3" imgW="10248900" imgH="12052300" progId="Photoshop.Image.8">
                  <p:embed/>
                  <p:pic>
                    <p:nvPicPr>
                      <p:cNvPr id="0" name="图片 311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341235" y="2635885"/>
                        <a:ext cx="4044950" cy="366458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早期妊娠的诊断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2707" name="Rectangle 8"/>
          <p:cNvSpPr>
            <a:spLocks noGrp="1"/>
          </p:cNvSpPr>
          <p:nvPr>
            <p:ph type="body" sz="half" idx="1"/>
          </p:nvPr>
        </p:nvSpPr>
        <p:spPr>
          <a:xfrm>
            <a:off x="1790700" y="1682115"/>
            <a:ext cx="8229600" cy="2597150"/>
          </a:xfrm>
        </p:spPr>
        <p:txBody>
          <a:bodyPr vert="horz" wrap="square" lIns="91440" tIns="45720" rIns="91440" bIns="45720" anchor="t" anchorCtr="0">
            <a:noAutofit/>
          </a:bodyPr>
          <a:p>
            <a:pPr fontAlgn="auto">
              <a:lnSpc>
                <a:spcPct val="15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3.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辅助检查及实验室检查</a:t>
            </a:r>
            <a:endParaRPr lang="zh-CN" altLang="en-US" sz="32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5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）妊娠试验</a:t>
            </a:r>
            <a:r>
              <a:rPr lang="en-US" altLang="zh-CN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利用孕卵着床后滋养细胞分泌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HCG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，并经孕妇尿中排出的原理，受精后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天用免疫学方法测定受检者血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-HCG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含量，协助诊断早期妊娠临床多用尿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-hcg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检测。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5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3200" b="1" dirty="0"/>
              <a:t>  </a:t>
            </a:r>
            <a:endParaRPr lang="en-US" altLang="zh-CN" sz="32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53441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早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期妊娠的诊断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3729" name="图片 103"/>
          <p:cNvPicPr/>
          <p:nvPr/>
        </p:nvPicPr>
        <p:blipFill>
          <a:blip r:embed="rId3"/>
          <a:stretch>
            <a:fillRect/>
          </a:stretch>
        </p:blipFill>
        <p:spPr>
          <a:xfrm>
            <a:off x="2368550" y="1057910"/>
            <a:ext cx="7975600" cy="51377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28485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早期妊娠诊断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475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247775"/>
            <a:ext cx="10466705" cy="1066800"/>
          </a:xfrm>
        </p:spPr>
        <p:txBody>
          <a:bodyPr vert="horz" wrap="square" lIns="91440" tIns="45720" rIns="91440" bIns="45720" anchor="t" anchorCtr="0">
            <a:noAutofit/>
          </a:bodyPr>
          <a:p>
            <a:pPr lvl="1" indent="-325120" eaLnBrk="1" hangingPunct="1"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）超声检查</a:t>
            </a:r>
            <a:r>
              <a:rPr lang="en-US" altLang="zh-CN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最早在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周时可见到有节律的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lvl="1" indent="-325120" eaLnBrk="1" hangingPunct="1"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原始心管搏动，是诊断早期妊娠快速、准确的方法。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4755" name="Picture 7" descr="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18285" y="2645410"/>
            <a:ext cx="4019550" cy="29076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4757" name="Picture 13" descr="b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5998210" y="2962275"/>
            <a:ext cx="4356100" cy="326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早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期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妊娠的诊断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5779" name="Rectangle 10"/>
          <p:cNvSpPr>
            <a:spLocks noGrp="1"/>
          </p:cNvSpPr>
          <p:nvPr>
            <p:ph type="body" sz="half" idx="1"/>
          </p:nvPr>
        </p:nvSpPr>
        <p:spPr>
          <a:xfrm>
            <a:off x="660400" y="938530"/>
            <a:ext cx="10525125" cy="4648200"/>
          </a:xfrm>
        </p:spPr>
        <p:txBody>
          <a:bodyPr vert="horz" wrap="square" lIns="91440" tIns="45720" rIns="91440" bIns="45720" anchor="t" anchorCtr="0">
            <a:noAutofit/>
          </a:bodyPr>
          <a:p>
            <a:pPr fontAlgn="auto">
              <a:lnSpc>
                <a:spcPct val="15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2006B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1" dirty="0">
                <a:solidFill>
                  <a:srgbClr val="2006B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b="1" dirty="0">
                <a:solidFill>
                  <a:srgbClr val="2006B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）宫颈黏液检查</a:t>
            </a:r>
            <a:r>
              <a:rPr lang="en-US" altLang="zh-CN" b="1" dirty="0">
                <a:solidFill>
                  <a:srgbClr val="2006B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宫颈黏液量少、黏稠，拉丝度差，涂片干燥后光镜下仅见排列成行的椭圆体，不见羊齿植物叶状结晶。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2006B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1" dirty="0">
                <a:solidFill>
                  <a:srgbClr val="2006B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</a:t>
            </a:r>
            <a:r>
              <a:rPr lang="zh-CN" altLang="en-US" b="1" dirty="0">
                <a:solidFill>
                  <a:srgbClr val="2006B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）黄体酮试验</a:t>
            </a:r>
            <a:r>
              <a:rPr lang="en-US" altLang="zh-CN" b="1" dirty="0">
                <a:solidFill>
                  <a:srgbClr val="2006B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利用孕激素在体内突然撤退能引起子宫出血的原理，对怀疑为早孕的妇女，每日肌注黄体酮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20mg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，连用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～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日。如停药后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日仍未出现阴道流血，则早孕可能性大；如停药后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～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7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日内出现阴道流血，则可排除早孕。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5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2006B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（</a:t>
            </a:r>
            <a:r>
              <a:rPr lang="en-US" altLang="zh-CN" b="1" dirty="0">
                <a:solidFill>
                  <a:srgbClr val="2006B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</a:t>
            </a:r>
            <a:r>
              <a:rPr lang="zh-CN" altLang="en-US" b="1" dirty="0">
                <a:solidFill>
                  <a:srgbClr val="2006B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）基础体温测定</a:t>
            </a:r>
            <a:r>
              <a:rPr lang="en-US" altLang="zh-CN" b="1" dirty="0">
                <a:solidFill>
                  <a:srgbClr val="2006BA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双相型体温的已婚妇女，停经   后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高温相持续</a:t>
            </a:r>
            <a:r>
              <a:rPr lang="en-US" altLang="zh-CN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18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日不下降者，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早孕可能性大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。</a:t>
            </a:r>
            <a:endParaRPr lang="zh-CN" altLang="en-US" b="1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早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期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妊娠的诊断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6801" name="图片 281602" descr="未命名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6250" b="39583"/>
          <a:stretch>
            <a:fillRect/>
          </a:stretch>
        </p:blipFill>
        <p:spPr>
          <a:xfrm>
            <a:off x="1066800" y="2310130"/>
            <a:ext cx="9853930" cy="36328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70199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受精、受精卵的发育、输送和着床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314" name="Rectangle 3"/>
          <p:cNvSpPr>
            <a:spLocks noGrp="1"/>
          </p:cNvSpPr>
          <p:nvPr>
            <p:ph type="body" sz="half" idx="1"/>
          </p:nvPr>
        </p:nvSpPr>
        <p:spPr>
          <a:xfrm>
            <a:off x="995680" y="2155825"/>
            <a:ext cx="10201910" cy="2840990"/>
          </a:xfrm>
        </p:spPr>
        <p:txBody>
          <a:bodyPr vert="horz" wrap="square" lIns="91440" tIns="45720" rIns="91440" bIns="45720" anchor="t" anchorCtr="0"/>
          <a:p>
            <a:pPr algn="just"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妊娠：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胚胎和胎儿在母体内发育成长的过程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algn="just"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（约</a:t>
            </a:r>
            <a:r>
              <a:rPr lang="en-US" altLang="zh-CN" sz="32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40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周） </a:t>
            </a:r>
            <a:endParaRPr lang="zh-CN" altLang="en-US" sz="32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卵子受精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妊娠的开始</a:t>
            </a:r>
            <a:endParaRPr lang="zh-CN" altLang="en-US" sz="3200" b="1" dirty="0">
              <a:solidFill>
                <a:srgbClr val="0000CC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胎儿及其附属物自母体</a:t>
            </a:r>
            <a:endParaRPr lang="zh-CN" altLang="en-US" sz="32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algn="just"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排出</a:t>
            </a:r>
            <a:r>
              <a:rPr lang="zh-CN" altLang="en-US" sz="32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（分娩）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2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妊娠终止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3320" name="Picture 16" descr="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83855" y="3413125"/>
            <a:ext cx="2846070" cy="21894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0938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中晚期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妊娠的诊断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7829" name="Rectangle 9"/>
          <p:cNvSpPr>
            <a:spLocks noGrp="1"/>
          </p:cNvSpPr>
          <p:nvPr>
            <p:ph type="body" sz="half" idx="1"/>
          </p:nvPr>
        </p:nvSpPr>
        <p:spPr>
          <a:xfrm>
            <a:off x="1019175" y="938530"/>
            <a:ext cx="9894570" cy="5506720"/>
          </a:xfrm>
        </p:spPr>
        <p:txBody>
          <a:bodyPr vert="horz" wrap="square" lIns="91440" tIns="45720" rIns="91440" bIns="45720" anchor="t" anchorCtr="0">
            <a:noAutofit/>
          </a:bodyPr>
          <a:p>
            <a:pPr fontAlgn="auto">
              <a:lnSpc>
                <a:spcPct val="15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1.</a:t>
            </a:r>
            <a:r>
              <a:rPr lang="zh-CN" altLang="en-US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病史与症状</a:t>
            </a:r>
            <a:endParaRPr lang="zh-CN" altLang="en-US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5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2.</a:t>
            </a:r>
            <a:r>
              <a:rPr lang="zh-CN" altLang="en-US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检查与体征</a:t>
            </a:r>
            <a:endParaRPr lang="zh-CN" altLang="en-US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5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）子宫增大：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了解胎儿宫内发育情况。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5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）胎动：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妊娠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18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周，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次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小时。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5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）胎心音：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妊娠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18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周，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110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160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次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分。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5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）胎体：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妊娠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周后，可触及胎体，妊娠</a:t>
            </a:r>
            <a:r>
              <a:rPr lang="en-US" altLang="zh-CN" b="1" dirty="0">
                <a:latin typeface="楷体_GB2312" pitchFamily="49" charset="-122"/>
                <a:ea typeface="楷体_GB2312" pitchFamily="49" charset="-122"/>
              </a:rPr>
              <a:t>24</a:t>
            </a:r>
            <a:r>
              <a:rPr lang="zh-CN" altLang="en-US" b="1" dirty="0">
                <a:latin typeface="楷体_GB2312" pitchFamily="49" charset="-122"/>
                <a:ea typeface="楷体_GB2312" pitchFamily="49" charset="-122"/>
              </a:rPr>
              <a:t>周以后可以区分胎头、胎臀、胎背、四肢，判断胎产式、胎先露和胎方位。</a:t>
            </a:r>
            <a:endParaRPr lang="zh-CN" altLang="en-US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0938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中晚期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妊娠的诊断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8851" name="Rectangle 5"/>
          <p:cNvSpPr/>
          <p:nvPr/>
        </p:nvSpPr>
        <p:spPr>
          <a:xfrm>
            <a:off x="2023745" y="1213485"/>
            <a:ext cx="5364480" cy="460375"/>
          </a:xfrm>
          <a:prstGeom prst="rect">
            <a:avLst/>
          </a:prstGeom>
          <a:noFill/>
          <a:ln w="57150">
            <a:noFill/>
          </a:ln>
        </p:spPr>
        <p:txBody>
          <a:bodyPr wrap="none" anchor="t" anchorCtr="0">
            <a:spAutoFit/>
          </a:bodyPr>
          <a:p>
            <a:r>
              <a:rPr lang="zh-CN" altLang="en-US" sz="2400" dirty="0">
                <a:solidFill>
                  <a:srgbClr val="FF0000"/>
                </a:solidFill>
                <a:latin typeface="楷体_GB2312" pitchFamily="49" charset="-122"/>
              </a:rPr>
              <a:t>不同妊娠周数的子宫底高度及子宫长度</a:t>
            </a:r>
            <a:endParaRPr lang="zh-CN" altLang="en-US" sz="2400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78849" name="Rectangle 2"/>
          <p:cNvSpPr>
            <a:spLocks noGrp="1"/>
          </p:cNvSpPr>
          <p:nvPr>
            <p:ph idx="1"/>
          </p:nvPr>
        </p:nvSpPr>
        <p:spPr>
          <a:xfrm>
            <a:off x="685800" y="1850390"/>
            <a:ext cx="10069830" cy="4140835"/>
          </a:xfrm>
        </p:spPr>
        <p:txBody>
          <a:bodyPr vert="horz" wrap="square" lIns="91440" tIns="45720" rIns="91440" bIns="45720" anchor="t" anchorCtr="0">
            <a:noAutofit/>
          </a:bodyPr>
          <a:p>
            <a:pPr fontAlgn="auto">
              <a:lnSpc>
                <a:spcPct val="100000"/>
              </a:lnSpc>
              <a:buNone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妊娠周数（妊娠月份） 手测宫底高度       尺测耻上宫底高度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00000"/>
              </a:lnSpc>
              <a:buNone/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周（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个月末）     耻骨联合上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横指  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00000"/>
              </a:lnSpc>
              <a:buNone/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16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周（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个月末）     脐耻之间  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00000"/>
              </a:lnSpc>
              <a:buNone/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周（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个月末）     脐下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l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横指           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18(15.3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21.4)cm  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00000"/>
              </a:lnSpc>
              <a:buNone/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24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周（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个月末）     脐上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横指           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24(22.0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25.1)cm  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00000"/>
              </a:lnSpc>
              <a:buNone/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28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周（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个月末）     脐上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横指           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26(22.4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29.0)cm 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00000"/>
              </a:lnSpc>
              <a:buNone/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32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周（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个月末）     脐与剑突之间        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29(25.3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32.0)cm  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00000"/>
              </a:lnSpc>
              <a:buNone/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36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周（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9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个月末）     剑突下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横指         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32(29.8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34.5)cm  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</a:endParaRPr>
          </a:p>
          <a:p>
            <a:pPr fontAlgn="auto">
              <a:lnSpc>
                <a:spcPct val="100000"/>
              </a:lnSpc>
              <a:buNone/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40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周 （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个月末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)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脐剑之间或略高      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33(30.0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35.3)cm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0938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中晚期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妊娠的诊断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282632" name="图片 282631" descr="量一_filtered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2085" y="1105535"/>
            <a:ext cx="2695575" cy="2122488"/>
          </a:xfrm>
          <a:prstGeom prst="rect">
            <a:avLst/>
          </a:prstGeom>
          <a:noFill/>
          <a:ln w="127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282633" name="图片 282632" descr="量二_filtered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51330" y="3733800"/>
            <a:ext cx="2386013" cy="2262188"/>
          </a:xfrm>
          <a:prstGeom prst="rect">
            <a:avLst/>
          </a:prstGeom>
          <a:noFill/>
          <a:ln w="127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79873" name="Picture 10" descr="00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55970" y="1576705"/>
            <a:ext cx="3532188" cy="441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82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5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0" dur="500"/>
                                        <p:tgtEl>
                                          <p:spTgt spid="282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0938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中晚期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妊娠的诊断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0898" name="图片 106"/>
          <p:cNvPicPr/>
          <p:nvPr/>
        </p:nvPicPr>
        <p:blipFill>
          <a:blip r:embed="rId3"/>
          <a:stretch>
            <a:fillRect/>
          </a:stretch>
        </p:blipFill>
        <p:spPr>
          <a:xfrm>
            <a:off x="998220" y="1524000"/>
            <a:ext cx="381000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0897" name="图片 105"/>
          <p:cNvPicPr/>
          <p:nvPr/>
        </p:nvPicPr>
        <p:blipFill>
          <a:blip r:embed="rId4"/>
          <a:stretch>
            <a:fillRect/>
          </a:stretch>
        </p:blipFill>
        <p:spPr>
          <a:xfrm>
            <a:off x="5808345" y="1216660"/>
            <a:ext cx="4496435" cy="4895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09384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中晚期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妊娠的诊断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1921" name="Rectangle 3"/>
          <p:cNvSpPr>
            <a:spLocks noGrp="1"/>
          </p:cNvSpPr>
          <p:nvPr>
            <p:ph type="body" sz="half" idx="1"/>
          </p:nvPr>
        </p:nvSpPr>
        <p:spPr>
          <a:xfrm>
            <a:off x="873760" y="1642745"/>
            <a:ext cx="7772400" cy="1524000"/>
          </a:xfrm>
        </p:spPr>
        <p:txBody>
          <a:bodyPr vert="horz" wrap="square" lIns="91440" tIns="45720" rIns="91440" bIns="45720" anchor="t" anchorCtr="0"/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3.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辅助检查及实验室检查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742950" lvl="1" indent="-285750" eaLnBrk="1" hangingPunct="1"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超声检查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742950" lvl="1" indent="-285750" eaLnBrk="1" hangingPunct="1">
              <a:buClr>
                <a:schemeClr val="accent2"/>
              </a:buClr>
              <a:buSzPct val="60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胎儿心电图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1924" name="Picture 15" descr="ec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2160" y="2428875"/>
            <a:ext cx="4815840" cy="361188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66414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胎姿势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胎产式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胎先露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胎方位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2946" name="矩形 5"/>
          <p:cNvSpPr/>
          <p:nvPr/>
        </p:nvSpPr>
        <p:spPr>
          <a:xfrm>
            <a:off x="1270000" y="1905000"/>
            <a:ext cx="6981190" cy="37090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000000"/>
                </a:solidFill>
                <a:latin typeface="黑体" panose="02010609060101010101" charset="-122"/>
              </a:rPr>
              <a:t>   </a:t>
            </a: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</a:rPr>
              <a:t>胎儿在子宫内的姿势称为</a:t>
            </a:r>
            <a:endParaRPr lang="zh-CN" altLang="en-US" sz="2800" dirty="0">
              <a:solidFill>
                <a:srgbClr val="000000"/>
              </a:solidFill>
              <a:latin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</a:rPr>
              <a:t>胎姿势，正常为胎头</a:t>
            </a:r>
            <a:endParaRPr lang="zh-CN" altLang="en-US" sz="2800">
              <a:solidFill>
                <a:srgbClr val="000000"/>
              </a:solidFill>
              <a:latin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</a:rPr>
              <a:t>俯屈，颏部贴近胸壁，脊柱略前弯，四肢交叉</a:t>
            </a:r>
            <a:endParaRPr lang="zh-CN" altLang="en-US" sz="2800">
              <a:solidFill>
                <a:srgbClr val="000000"/>
              </a:solidFill>
              <a:latin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</a:rPr>
              <a:t>屈曲位于胸腹前，整个胎体成为头端小、臀端</a:t>
            </a:r>
            <a:endParaRPr lang="zh-CN" altLang="en-US" sz="2800">
              <a:solidFill>
                <a:srgbClr val="000000"/>
              </a:solidFill>
              <a:latin typeface="黑体" panose="02010609060101010101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000000"/>
                </a:solidFill>
                <a:latin typeface="黑体" panose="02010609060101010101" charset="-122"/>
              </a:rPr>
              <a:t>大的椭圆形。此姿势使胎儿体积明显缩小。</a:t>
            </a:r>
            <a:endParaRPr lang="zh-CN" altLang="en-US" sz="280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82948" name="Picture 4" descr="http://hl.hbvtc.cn/fchl/pic/clip_image004.jpg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8343900" y="1905000"/>
            <a:ext cx="2980055" cy="3157220"/>
          </a:xfrm>
          <a:prstGeom prst="rect">
            <a:avLst/>
          </a:prstGeom>
          <a:noFill/>
          <a:ln w="9525" cap="flat" cmpd="sng">
            <a:solidFill>
              <a:schemeClr val="accent1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2" name="文本框 1"/>
          <p:cNvSpPr txBox="1"/>
          <p:nvPr/>
        </p:nvSpPr>
        <p:spPr>
          <a:xfrm>
            <a:off x="1712595" y="1321435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 dirty="0">
                <a:latin typeface="楷体_GB2312" pitchFamily="49" charset="-122"/>
                <a:sym typeface="+mn-ea"/>
              </a:rPr>
              <a:t>（一）胎姿势</a:t>
            </a:r>
            <a:r>
              <a:rPr lang="zh-CN" altLang="en-US" sz="2400" b="1" dirty="0">
                <a:latin typeface="楷体_GB2312" pitchFamily="49" charset="-122"/>
                <a:sym typeface="+mn-ea"/>
              </a:rPr>
              <a:t> </a:t>
            </a:r>
            <a:endParaRPr lang="zh-CN" altLang="en-US" sz="2400" b="1" dirty="0">
              <a:latin typeface="楷体_GB2312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66414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胎姿势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胎产式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胎先露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胎方位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3969" name="Rectangle 2"/>
          <p:cNvSpPr>
            <a:spLocks noGrp="1"/>
          </p:cNvSpPr>
          <p:nvPr>
            <p:ph type="title"/>
          </p:nvPr>
        </p:nvSpPr>
        <p:spPr>
          <a:xfrm>
            <a:off x="956945" y="938530"/>
            <a:ext cx="9624695" cy="990600"/>
          </a:xfrm>
        </p:spPr>
        <p:txBody>
          <a:bodyPr vert="horz" wrap="square" lIns="91440" tIns="45720" rIns="91440" bIns="45720" anchor="t" anchorCtr="0">
            <a:noAutofit/>
          </a:bodyPr>
          <a:p>
            <a:pPr eaLnBrk="1" hangingPunct="1"/>
            <a:br>
              <a:rPr lang="en-US" altLang="zh-CN" sz="3800" dirty="0"/>
            </a:b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（二）胎产式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3200" b="1" dirty="0">
                <a:ea typeface="楷体_GB2312" pitchFamily="49" charset="-122"/>
              </a:rPr>
              <a:t>胎儿身体纵轴与母体纵轴之间的关系</a:t>
            </a:r>
            <a:endParaRPr lang="zh-CN" altLang="en-US" sz="3200" b="1" dirty="0">
              <a:solidFill>
                <a:srgbClr val="0000CC"/>
              </a:solidFill>
              <a:ea typeface="楷体_GB2312" pitchFamily="49" charset="-122"/>
            </a:endParaRPr>
          </a:p>
        </p:txBody>
      </p:sp>
      <p:sp>
        <p:nvSpPr>
          <p:cNvPr id="83970" name="Rectangle 3"/>
          <p:cNvSpPr>
            <a:spLocks noGrp="1"/>
          </p:cNvSpPr>
          <p:nvPr>
            <p:ph idx="1"/>
          </p:nvPr>
        </p:nvSpPr>
        <p:spPr>
          <a:xfrm>
            <a:off x="2247900" y="2267585"/>
            <a:ext cx="7696200" cy="609600"/>
          </a:xfrm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80000"/>
              </a:lnSpc>
              <a:buNone/>
            </a:pPr>
            <a:r>
              <a:rPr lang="zh-CN" altLang="en-US" sz="1900" dirty="0">
                <a:solidFill>
                  <a:srgbClr val="FF3300"/>
                </a:solidFill>
              </a:rPr>
              <a:t>     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纵产式（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     横产式（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      斜产式（</a:t>
            </a:r>
            <a:r>
              <a:rPr lang="en-US" altLang="zh-CN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19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zh-CN" altLang="en-US" sz="1900" b="1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3971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7900" y="2712085"/>
            <a:ext cx="8001000" cy="35674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66414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胎姿势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胎产式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胎先露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胎方位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4993" name="Rectangle 8"/>
          <p:cNvSpPr/>
          <p:nvPr/>
        </p:nvSpPr>
        <p:spPr>
          <a:xfrm>
            <a:off x="1296670" y="1116965"/>
            <a:ext cx="10056495" cy="16878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（二）胎先露：</a:t>
            </a:r>
            <a:r>
              <a:rPr lang="zh-CN" altLang="en-US" sz="3200" dirty="0">
                <a:solidFill>
                  <a:schemeClr val="tx1"/>
                </a:solidFill>
                <a:latin typeface="Arial" panose="020B0604020202020204" pitchFamily="34" charset="0"/>
              </a:rPr>
              <a:t>最先进入骨盆入口的胎儿部分</a:t>
            </a:r>
            <a:endParaRPr lang="zh-CN" altLang="en-US" sz="32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en-US" altLang="zh-CN" sz="3200" dirty="0">
                <a:latin typeface="楷体_GB2312" pitchFamily="49" charset="-122"/>
              </a:rPr>
              <a:t>  1.</a:t>
            </a:r>
            <a:r>
              <a:rPr lang="zh-CN" altLang="en-US" sz="3200" dirty="0">
                <a:latin typeface="Arial" panose="020B0604020202020204" pitchFamily="34" charset="0"/>
              </a:rPr>
              <a:t>头先露</a:t>
            </a:r>
            <a:endParaRPr lang="zh-CN" altLang="en-US" sz="3200" dirty="0">
              <a:latin typeface="Arial" panose="020B0604020202020204" pitchFamily="34" charset="0"/>
            </a:endParaRPr>
          </a:p>
        </p:txBody>
      </p:sp>
      <p:pic>
        <p:nvPicPr>
          <p:cNvPr id="85000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500" y="2360613"/>
            <a:ext cx="8001000" cy="3497262"/>
          </a:xfrm>
          <a:prstGeom prst="rect">
            <a:avLst/>
          </a:prstGeom>
          <a:noFill/>
          <a:ln w="57150">
            <a:noFill/>
          </a:ln>
        </p:spPr>
      </p:pic>
      <p:sp>
        <p:nvSpPr>
          <p:cNvPr id="84996" name="Rectangle 13"/>
          <p:cNvSpPr/>
          <p:nvPr/>
        </p:nvSpPr>
        <p:spPr>
          <a:xfrm>
            <a:off x="2406650" y="5857875"/>
            <a:ext cx="1143000" cy="519113"/>
          </a:xfrm>
          <a:prstGeom prst="rect">
            <a:avLst/>
          </a:prstGeom>
          <a:noFill/>
          <a:ln w="57150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楷体_GB2312" pitchFamily="49" charset="-122"/>
              </a:rPr>
              <a:t>枕先露</a:t>
            </a:r>
            <a:r>
              <a:rPr lang="zh-CN" altLang="en-US" dirty="0">
                <a:latin typeface="楷体_GB2312" pitchFamily="49" charset="-122"/>
              </a:rPr>
              <a:t> </a:t>
            </a:r>
            <a:endParaRPr lang="zh-CN" altLang="en-US" dirty="0">
              <a:latin typeface="楷体_GB2312" pitchFamily="49" charset="-122"/>
            </a:endParaRPr>
          </a:p>
        </p:txBody>
      </p:sp>
      <p:sp>
        <p:nvSpPr>
          <p:cNvPr id="2" name="Rectangle 13"/>
          <p:cNvSpPr/>
          <p:nvPr/>
        </p:nvSpPr>
        <p:spPr>
          <a:xfrm>
            <a:off x="8488680" y="5955824"/>
            <a:ext cx="1143000" cy="460375"/>
          </a:xfrm>
          <a:prstGeom prst="rect">
            <a:avLst/>
          </a:prstGeom>
          <a:noFill/>
          <a:ln w="57150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楷体_GB2312" pitchFamily="49" charset="-122"/>
              </a:rPr>
              <a:t>面先露</a:t>
            </a:r>
            <a:r>
              <a:rPr lang="zh-CN" altLang="en-US" dirty="0">
                <a:latin typeface="楷体_GB2312" pitchFamily="49" charset="-122"/>
              </a:rPr>
              <a:t> </a:t>
            </a:r>
            <a:endParaRPr lang="zh-CN" altLang="en-US" dirty="0">
              <a:latin typeface="楷体_GB2312" pitchFamily="49" charset="-122"/>
            </a:endParaRPr>
          </a:p>
        </p:txBody>
      </p:sp>
      <p:sp>
        <p:nvSpPr>
          <p:cNvPr id="3" name="Rectangle 13"/>
          <p:cNvSpPr/>
          <p:nvPr/>
        </p:nvSpPr>
        <p:spPr>
          <a:xfrm>
            <a:off x="6588760" y="5955824"/>
            <a:ext cx="1143000" cy="460375"/>
          </a:xfrm>
          <a:prstGeom prst="rect">
            <a:avLst/>
          </a:prstGeom>
          <a:noFill/>
          <a:ln w="57150">
            <a:noFill/>
          </a:ln>
        </p:spPr>
        <p:txBody>
          <a:bodyPr anchor="ctr" anchorCtr="0">
            <a:spAutoFit/>
          </a:bodyPr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楷体_GB2312" pitchFamily="49" charset="-122"/>
              </a:rPr>
              <a:t>额先露</a:t>
            </a:r>
            <a:r>
              <a:rPr lang="zh-CN" altLang="en-US" dirty="0">
                <a:latin typeface="楷体_GB2312" pitchFamily="49" charset="-122"/>
              </a:rPr>
              <a:t> </a:t>
            </a:r>
            <a:endParaRPr lang="zh-CN" altLang="en-US" dirty="0">
              <a:latin typeface="楷体_GB2312" pitchFamily="49" charset="-122"/>
            </a:endParaRPr>
          </a:p>
        </p:txBody>
      </p:sp>
      <p:sp>
        <p:nvSpPr>
          <p:cNvPr id="5" name="Rectangle 13"/>
          <p:cNvSpPr/>
          <p:nvPr/>
        </p:nvSpPr>
        <p:spPr>
          <a:xfrm>
            <a:off x="4355465" y="5955665"/>
            <a:ext cx="1423035" cy="460375"/>
          </a:xfrm>
          <a:prstGeom prst="rect">
            <a:avLst/>
          </a:prstGeom>
          <a:noFill/>
          <a:ln w="57150">
            <a:noFill/>
          </a:ln>
        </p:spPr>
        <p:txBody>
          <a:bodyPr wrap="square" anchor="ctr" anchorCtr="0">
            <a:spAutoFit/>
          </a:bodyPr>
          <a:p>
            <a:pPr eaLnBrk="0" hangingPunct="0"/>
            <a:r>
              <a:rPr lang="zh-CN" altLang="en-US" sz="2400" dirty="0">
                <a:solidFill>
                  <a:srgbClr val="FF0000"/>
                </a:solidFill>
                <a:latin typeface="楷体_GB2312" pitchFamily="49" charset="-122"/>
              </a:rPr>
              <a:t>前囟先露</a:t>
            </a:r>
            <a:r>
              <a:rPr lang="zh-CN" altLang="en-US" dirty="0">
                <a:latin typeface="楷体_GB2312" pitchFamily="49" charset="-122"/>
              </a:rPr>
              <a:t> </a:t>
            </a:r>
            <a:endParaRPr lang="zh-CN" altLang="en-US" dirty="0">
              <a:latin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66414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胎姿势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胎产式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胎先露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胎方位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6017" name="Rectangle 8"/>
          <p:cNvSpPr/>
          <p:nvPr/>
        </p:nvSpPr>
        <p:spPr>
          <a:xfrm>
            <a:off x="1144905" y="1177290"/>
            <a:ext cx="38862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3200" dirty="0">
                <a:latin typeface="楷体_GB2312" pitchFamily="49" charset="-122"/>
              </a:rPr>
              <a:t>2. </a:t>
            </a:r>
            <a:r>
              <a:rPr lang="zh-CN" altLang="en-US" sz="3200" dirty="0">
                <a:latin typeface="楷体_GB2312" pitchFamily="49" charset="-122"/>
              </a:rPr>
              <a:t>臀先露</a:t>
            </a:r>
            <a:endParaRPr lang="zh-CN" altLang="en-US" sz="3200" dirty="0">
              <a:latin typeface="楷体_GB2312" pitchFamily="49" charset="-122"/>
            </a:endParaRPr>
          </a:p>
        </p:txBody>
      </p:sp>
      <p:pic>
        <p:nvPicPr>
          <p:cNvPr id="86018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835" y="1828800"/>
            <a:ext cx="10693400" cy="3765550"/>
          </a:xfrm>
          <a:prstGeom prst="rect">
            <a:avLst/>
          </a:prstGeom>
          <a:noFill/>
          <a:ln w="57150">
            <a:noFill/>
          </a:ln>
        </p:spPr>
      </p:pic>
      <p:sp>
        <p:nvSpPr>
          <p:cNvPr id="86019" name="Rectangle 6"/>
          <p:cNvSpPr/>
          <p:nvPr/>
        </p:nvSpPr>
        <p:spPr>
          <a:xfrm>
            <a:off x="1144905" y="5662295"/>
            <a:ext cx="1960880" cy="521970"/>
          </a:xfrm>
          <a:prstGeom prst="rect">
            <a:avLst/>
          </a:prstGeom>
          <a:noFill/>
          <a:ln w="57150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混合臀先露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Rectangle 6"/>
          <p:cNvSpPr/>
          <p:nvPr/>
        </p:nvSpPr>
        <p:spPr>
          <a:xfrm>
            <a:off x="3204210" y="5777230"/>
            <a:ext cx="1605280" cy="521970"/>
          </a:xfrm>
          <a:prstGeom prst="rect">
            <a:avLst/>
          </a:prstGeom>
          <a:noFill/>
          <a:ln w="57150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单臀先露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Rectangle 6"/>
          <p:cNvSpPr/>
          <p:nvPr/>
        </p:nvSpPr>
        <p:spPr>
          <a:xfrm>
            <a:off x="5414010" y="5662295"/>
            <a:ext cx="1605280" cy="521970"/>
          </a:xfrm>
          <a:prstGeom prst="rect">
            <a:avLst/>
          </a:prstGeom>
          <a:noFill/>
          <a:ln w="57150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单足先露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Rectangle 6"/>
          <p:cNvSpPr/>
          <p:nvPr/>
        </p:nvSpPr>
        <p:spPr>
          <a:xfrm>
            <a:off x="7567930" y="5797550"/>
            <a:ext cx="1988185" cy="521970"/>
          </a:xfrm>
          <a:prstGeom prst="rect">
            <a:avLst/>
          </a:prstGeom>
          <a:noFill/>
          <a:ln w="57150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双足先露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556115" y="5797550"/>
            <a:ext cx="1249680" cy="521970"/>
          </a:xfrm>
          <a:prstGeom prst="rect">
            <a:avLst/>
          </a:prstGeom>
          <a:noFill/>
          <a:ln w="57150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</a:rPr>
              <a:t>膝先露</a:t>
            </a:r>
            <a:endParaRPr lang="zh-CN" altLang="en-US" sz="2800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66414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胎姿势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胎产式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胎先露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胎方位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7043" name="Text Box 1027"/>
          <p:cNvSpPr txBox="1"/>
          <p:nvPr/>
        </p:nvSpPr>
        <p:spPr>
          <a:xfrm>
            <a:off x="960755" y="1371600"/>
            <a:ext cx="5181600" cy="101409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lnSpc>
                <a:spcPct val="120000"/>
              </a:lnSpc>
            </a:pPr>
            <a:r>
              <a:rPr lang="en-US" altLang="zh-CN" sz="3200" dirty="0">
                <a:latin typeface="楷体_GB2312" pitchFamily="49" charset="-122"/>
              </a:rPr>
              <a:t>3.</a:t>
            </a:r>
            <a:r>
              <a:rPr lang="zh-CN" altLang="en-US" sz="3200" dirty="0">
                <a:latin typeface="楷体_GB2312" pitchFamily="49" charset="-122"/>
              </a:rPr>
              <a:t>肩先露</a:t>
            </a:r>
            <a:endParaRPr lang="zh-CN" altLang="en-US" sz="3200" dirty="0">
              <a:latin typeface="楷体_GB2312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latin typeface="楷体_GB2312" pitchFamily="49" charset="-122"/>
              </a:rPr>
              <a:t>  </a:t>
            </a:r>
            <a:endParaRPr lang="zh-CN" altLang="en-US" dirty="0">
              <a:latin typeface="楷体_GB2312" pitchFamily="49" charset="-122"/>
            </a:endParaRPr>
          </a:p>
        </p:txBody>
      </p:sp>
      <p:pic>
        <p:nvPicPr>
          <p:cNvPr id="300037" name="图片 300036" descr="横产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2295" y="1371283"/>
            <a:ext cx="7097713" cy="4714875"/>
          </a:xfrm>
          <a:prstGeom prst="rect">
            <a:avLst/>
          </a:prstGeom>
          <a:noFill/>
          <a:ln w="12700" cap="flat" cmpd="sng">
            <a:solidFill>
              <a:srgbClr val="FFFF00"/>
            </a:solidFill>
            <a:prstDash val="solid"/>
            <a:miter/>
            <a:headEnd type="none" w="med" len="med"/>
            <a:tailEnd type="none" w="med" len="med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00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70199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受精、受精卵的发育、输送和着床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338" name="Rectangle 3"/>
          <p:cNvSpPr>
            <a:spLocks noGrp="1"/>
          </p:cNvSpPr>
          <p:nvPr>
            <p:ph type="body" sz="half" idx="1"/>
          </p:nvPr>
        </p:nvSpPr>
        <p:spPr>
          <a:xfrm>
            <a:off x="661035" y="1371600"/>
            <a:ext cx="8305800" cy="4724400"/>
          </a:xfrm>
        </p:spPr>
        <p:txBody>
          <a:bodyPr vert="horz" wrap="square" lIns="91440" tIns="45720" rIns="91440" bIns="45720" anchor="t" anchorCtr="0">
            <a:normAutofit lnSpcReduction="10000"/>
          </a:bodyPr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（一）受精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受精：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成熟的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精子和卵子相结合的过程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05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   精子的运行及获能：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在性交后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05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36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48h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之内，才具有受精能力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05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                 卵细胞的输送：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排卵后12</a:t>
            </a: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内受精    </a:t>
            </a:r>
            <a:r>
              <a:rPr lang="zh-CN" altLang="en-US" sz="28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                          受精部位：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输卵管壶腹部    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05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                 </a:t>
            </a:r>
            <a:r>
              <a:rPr lang="zh-CN" altLang="en-US" sz="28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受精过程</a:t>
            </a:r>
            <a:endParaRPr lang="zh-CN" altLang="en-US" sz="2800" b="1" dirty="0">
              <a:solidFill>
                <a:srgbClr val="CC33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105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                 受精意义</a:t>
            </a:r>
            <a:endParaRPr lang="zh-CN" altLang="en-US" sz="28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4342" name="Picture 13" descr="tp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785" y="938530"/>
            <a:ext cx="2514600" cy="1885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3" name="Picture 14" descr="tp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2175" y="1541463"/>
            <a:ext cx="2514600" cy="1887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4" name="Picture 16" descr="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98590" y="4624705"/>
            <a:ext cx="2743200" cy="1654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66414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胎姿势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胎产式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胎先露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胎方位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8065" name="Rectangle 2"/>
          <p:cNvSpPr>
            <a:spLocks noGrp="1"/>
          </p:cNvSpPr>
          <p:nvPr>
            <p:ph type="title"/>
          </p:nvPr>
        </p:nvSpPr>
        <p:spPr>
          <a:xfrm>
            <a:off x="999490" y="1144588"/>
            <a:ext cx="8686800" cy="788987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ea typeface="楷体_GB2312" pitchFamily="49" charset="-122"/>
              </a:rPr>
              <a:t>（三）胎方位：</a:t>
            </a:r>
            <a:r>
              <a:rPr lang="zh-CN" altLang="en-US" sz="2800" b="1" dirty="0">
                <a:ea typeface="楷体_GB2312" pitchFamily="49" charset="-122"/>
              </a:rPr>
              <a:t>胎儿先露部指示点与母体骨盆的关系</a:t>
            </a:r>
            <a:endParaRPr lang="en-US" altLang="zh-CN" sz="2800" b="1" dirty="0">
              <a:ea typeface="楷体_GB2312" pitchFamily="49" charset="-122"/>
            </a:endParaRPr>
          </a:p>
        </p:txBody>
      </p:sp>
      <p:pic>
        <p:nvPicPr>
          <p:cNvPr id="8806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9445" y="2350135"/>
            <a:ext cx="8039100" cy="4040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68" name="Rectangle 8"/>
          <p:cNvSpPr/>
          <p:nvPr/>
        </p:nvSpPr>
        <p:spPr>
          <a:xfrm>
            <a:off x="2240280" y="1873250"/>
            <a:ext cx="11817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枕左前</a:t>
            </a:r>
            <a:r>
              <a:rPr lang="zh-CN" altLang="en-US" sz="2400" b="0" dirty="0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 </a:t>
            </a:r>
            <a:endParaRPr lang="zh-CN" altLang="en-US" sz="2400" b="0" dirty="0">
              <a:solidFill>
                <a:schemeClr val="tx1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2" name="Rectangle 8"/>
          <p:cNvSpPr/>
          <p:nvPr/>
        </p:nvSpPr>
        <p:spPr>
          <a:xfrm>
            <a:off x="8227060" y="1873250"/>
            <a:ext cx="1181735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枕左后</a:t>
            </a:r>
            <a:r>
              <a:rPr lang="zh-CN" altLang="en-US" sz="2400" b="0" dirty="0">
                <a:solidFill>
                  <a:schemeClr val="tx1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 </a:t>
            </a:r>
            <a:endParaRPr lang="zh-CN" altLang="en-US" sz="2400" b="0" dirty="0">
              <a:solidFill>
                <a:schemeClr val="tx1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3" name="Rectangle 8"/>
          <p:cNvSpPr/>
          <p:nvPr/>
        </p:nvSpPr>
        <p:spPr>
          <a:xfrm>
            <a:off x="5076825" y="1873250"/>
            <a:ext cx="1097280" cy="460375"/>
          </a:xfrm>
          <a:prstGeom prst="rect">
            <a:avLst/>
          </a:prstGeom>
          <a:noFill/>
          <a:ln w="9525">
            <a:noFill/>
          </a:ln>
        </p:spPr>
        <p:txBody>
          <a:bodyPr wrap="none" anchor="ctr" anchorCtr="0">
            <a:spAutoFit/>
          </a:bodyPr>
          <a:p>
            <a:pPr>
              <a:spcBef>
                <a:spcPct val="0"/>
              </a:spcBef>
            </a:pP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枕左横</a:t>
            </a:r>
            <a:endParaRPr lang="zh-CN" altLang="en-US" sz="2400" b="0" dirty="0">
              <a:solidFill>
                <a:schemeClr val="tx1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任务四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妊娠期管理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91137" name="文本框 1"/>
          <p:cNvSpPr txBox="1"/>
          <p:nvPr/>
        </p:nvSpPr>
        <p:spPr>
          <a:xfrm>
            <a:off x="1634808" y="1430655"/>
            <a:ext cx="7916862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3200">
                <a:latin typeface="楷体_GB2312" pitchFamily="49" charset="-122"/>
              </a:rPr>
              <a:t>目的：降低围产期孕产妇和围生儿并发症的发生率及死亡率，保障母儿安全，减少出生缺陷。</a:t>
            </a:r>
            <a:endParaRPr lang="zh-CN" altLang="en-US" sz="3200">
              <a:latin typeface="楷体_GB2312" pitchFamily="49" charset="-122"/>
            </a:endParaRPr>
          </a:p>
          <a:p>
            <a:r>
              <a:rPr lang="zh-CN" altLang="en-US" sz="3200">
                <a:latin typeface="楷体_GB2312" pitchFamily="49" charset="-122"/>
              </a:rPr>
              <a:t>围产期：我国围产期是指妊娠大于等于</a:t>
            </a:r>
            <a:r>
              <a:rPr lang="en-US" altLang="zh-CN" sz="3200">
                <a:latin typeface="楷体_GB2312" pitchFamily="49" charset="-122"/>
              </a:rPr>
              <a:t>28</a:t>
            </a:r>
            <a:r>
              <a:rPr lang="zh-CN" altLang="en-US" sz="3200">
                <a:latin typeface="楷体_GB2312" pitchFamily="49" charset="-122"/>
              </a:rPr>
              <a:t>周</a:t>
            </a:r>
            <a:r>
              <a:rPr lang="en-US" altLang="zh-CN" sz="3200">
                <a:latin typeface="楷体_GB2312" pitchFamily="49" charset="-122"/>
              </a:rPr>
              <a:t>---</a:t>
            </a:r>
            <a:r>
              <a:rPr lang="zh-CN" altLang="en-US" sz="3200">
                <a:latin typeface="楷体_GB2312" pitchFamily="49" charset="-122"/>
              </a:rPr>
              <a:t>产后一周。</a:t>
            </a:r>
            <a:endParaRPr lang="zh-CN" altLang="en-US" sz="3200">
              <a:latin typeface="楷体_GB2312" pitchFamily="49" charset="-122"/>
            </a:endParaRPr>
          </a:p>
          <a:p>
            <a:r>
              <a:rPr lang="zh-CN" altLang="en-US" sz="3200">
                <a:latin typeface="楷体_GB2312" pitchFamily="49" charset="-122"/>
              </a:rPr>
              <a:t>妊娠期管理内容：产前检查、妊娠期营养和用药指导、妊娠期体重监测、妊娠期常见症状及护理、健康教育及指导、产前筛查及分娩准备等。</a:t>
            </a:r>
            <a:endParaRPr lang="zh-CN" altLang="en-US" sz="3200">
              <a:latin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91198" name="Rectangle 30"/>
          <p:cNvSpPr>
            <a:spLocks noChangeArrowheads="1"/>
          </p:cNvSpPr>
          <p:nvPr/>
        </p:nvSpPr>
        <p:spPr bwMode="auto">
          <a:xfrm>
            <a:off x="990283" y="1600200"/>
            <a:ext cx="8440738" cy="2971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（一）时间和次数：</a:t>
            </a:r>
            <a:endParaRPr kumimoji="1" lang="zh-CN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孕</a:t>
            </a:r>
            <a:r>
              <a:rPr kumimoji="1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6-13</a:t>
            </a:r>
            <a:r>
              <a:rPr kumimoji="1" lang="en-US" altLang="zh-CN" sz="2800" b="1" i="0" strike="noStrike" baseline="30000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0"/>
                <a:ea typeface="楷体_GB2312" pitchFamily="49" charset="-122"/>
                <a:cs typeface="+mn-cs"/>
              </a:rPr>
              <a:t>+6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周、</a:t>
            </a:r>
            <a:r>
              <a:rPr kumimoji="1" lang="zh-CN" altLang="en-US" sz="2800" strike="noStrike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孕</a:t>
            </a:r>
            <a:r>
              <a:rPr kumimoji="1" lang="en-US" altLang="zh-CN" sz="2800" strike="noStrike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14-19</a:t>
            </a:r>
            <a:r>
              <a:rPr kumimoji="1" lang="en-US" altLang="zh-CN" sz="2800" strike="noStrike" baseline="30000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charset="0"/>
                <a:ea typeface="楷体_GB2312" pitchFamily="49" charset="-122"/>
                <a:cs typeface="+mn-cs"/>
                <a:sym typeface="+mn-ea"/>
              </a:rPr>
              <a:t>+6</a:t>
            </a:r>
            <a:r>
              <a:rPr kumimoji="1" lang="zh-CN" altLang="en-US" sz="2800" strike="noStrike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周各检查一次</a:t>
            </a:r>
            <a:endParaRPr kumimoji="1" lang="zh-CN" altLang="en-US" sz="2800" strike="noStrike" noProof="0" dirty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strike="noStrike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孕</a:t>
            </a:r>
            <a:r>
              <a:rPr kumimoji="1" lang="en-US" altLang="zh-CN" sz="2800" strike="noStrike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20-24</a:t>
            </a:r>
            <a:r>
              <a:rPr kumimoji="1" lang="zh-CN" altLang="en-US" sz="2800" strike="noStrike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周、孕</a:t>
            </a:r>
            <a:r>
              <a:rPr kumimoji="1" lang="en-US" altLang="zh-CN" sz="2800" strike="noStrike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25-28</a:t>
            </a:r>
            <a:r>
              <a:rPr kumimoji="1" lang="zh-CN" altLang="en-US" sz="2800" strike="noStrike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周、孕</a:t>
            </a:r>
            <a:r>
              <a:rPr kumimoji="1" lang="en-US" altLang="zh-CN" sz="2800" strike="noStrike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/29-32</a:t>
            </a:r>
            <a:r>
              <a:rPr kumimoji="1" lang="zh-CN" altLang="en-US" sz="2800" strike="noStrike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周、孕</a:t>
            </a:r>
            <a:r>
              <a:rPr kumimoji="1" lang="en-US" altLang="zh-CN" sz="2800" strike="noStrike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33-36</a:t>
            </a:r>
            <a:r>
              <a:rPr kumimoji="1" lang="zh-CN" altLang="en-US" sz="2800" strike="noStrike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周各</a:t>
            </a:r>
            <a:r>
              <a:rPr kumimoji="1" lang="en-US" altLang="zh-CN" sz="2800" strike="noStrike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     </a:t>
            </a:r>
            <a:r>
              <a:rPr kumimoji="1" lang="zh-CN" altLang="en-US" sz="2800" strike="noStrike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检查一次</a:t>
            </a:r>
            <a:endParaRPr kumimoji="1" lang="zh-CN" altLang="en-US" sz="2800" strike="noStrike" noProof="0" dirty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strike="noStrike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37-41</a:t>
            </a:r>
            <a:r>
              <a:rPr kumimoji="1" lang="zh-CN" altLang="en-US" sz="2800" strike="noStrike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  <a:sym typeface="+mn-ea"/>
              </a:rPr>
              <a:t>周每周检查一次。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凡属高危妊娠者，应酌情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增加产前检查次数。</a:t>
            </a:r>
            <a:r>
              <a:rPr kumimoji="1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99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endParaRPr kumimoji="1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99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92167" name="Picture 32" descr="胎心[(000085)15-31-56]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3555" y="3429000"/>
            <a:ext cx="3943985" cy="28333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92202" name="Rectangle 10"/>
          <p:cNvSpPr>
            <a:spLocks noChangeArrowheads="1"/>
          </p:cNvSpPr>
          <p:nvPr/>
        </p:nvSpPr>
        <p:spPr bwMode="auto">
          <a:xfrm>
            <a:off x="1088390" y="938530"/>
            <a:ext cx="7319963" cy="522288"/>
          </a:xfrm>
          <a:prstGeom prst="rect">
            <a:avLst/>
          </a:prstGeom>
          <a:noFill/>
          <a:ln w="57150" algn="ctr">
            <a:noFill/>
            <a:miter lim="800000"/>
          </a:ln>
          <a:effectLst/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（二）产前检查内容（每次产检侧重点不同）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93190" name="Rectangle 12"/>
          <p:cNvSpPr/>
          <p:nvPr/>
        </p:nvSpPr>
        <p:spPr>
          <a:xfrm>
            <a:off x="965200" y="2425065"/>
            <a:ext cx="10152380" cy="3709035"/>
          </a:xfrm>
          <a:prstGeom prst="rect">
            <a:avLst/>
          </a:prstGeom>
          <a:noFill/>
          <a:ln w="57150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2800" b="0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①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年龄：</a:t>
            </a:r>
            <a:r>
              <a:rPr lang="zh-CN" altLang="en-US" sz="2800" b="0" dirty="0">
                <a:latin typeface="宋体" panose="02010600030101010101" pitchFamily="2" charset="-122"/>
                <a:ea typeface="宋体" panose="02010600030101010101" pitchFamily="2" charset="-122"/>
              </a:rPr>
              <a:t>年龄过小孕妇身心发育均不成熟，对分娩不利；年龄过大，特别是</a:t>
            </a:r>
            <a:r>
              <a:rPr lang="en-US" altLang="zh-CN" sz="2800" b="0" dirty="0">
                <a:latin typeface="宋体" panose="02010600030101010101" pitchFamily="2" charset="-122"/>
                <a:ea typeface="宋体" panose="02010600030101010101" pitchFamily="2" charset="-122"/>
              </a:rPr>
              <a:t>35</a:t>
            </a:r>
            <a:r>
              <a:rPr lang="zh-CN" altLang="en-US" sz="2800" b="0" dirty="0">
                <a:latin typeface="宋体" panose="02010600030101010101" pitchFamily="2" charset="-122"/>
                <a:ea typeface="宋体" panose="02010600030101010101" pitchFamily="2" charset="-122"/>
              </a:rPr>
              <a:t>岁以上的初孕妇，容易并发妊娠期高血压疾病、产力异常，难产及生育先天缺陷儿机会增加。</a:t>
            </a:r>
            <a:endParaRPr lang="zh-CN" altLang="en-US" sz="28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b="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②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职业：孕妇接触不良理化因素。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③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既往史及手术史：着重了解孕妇有无高血压、心脏病、糖尿病等。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en-US" altLang="zh-CN" sz="2800" dirty="0">
                <a:latin typeface="宋体" panose="02010600030101010101" pitchFamily="2" charset="-122"/>
                <a:ea typeface="宋体" panose="02010600030101010101" pitchFamily="2" charset="-122"/>
              </a:rPr>
              <a:t>④</a:t>
            </a:r>
            <a:r>
              <a: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rPr>
              <a:t>家族史：</a:t>
            </a:r>
            <a:r>
              <a:rPr lang="zh-CN" altLang="en-US" sz="2800" b="0" dirty="0">
                <a:latin typeface="宋体" panose="02010600030101010101" pitchFamily="2" charset="-122"/>
                <a:ea typeface="宋体" panose="02010600030101010101" pitchFamily="2" charset="-122"/>
              </a:rPr>
              <a:t>询问孕妇高血压、糖尿病、精神病等疾病家族史。</a:t>
            </a:r>
            <a:endParaRPr lang="zh-CN" altLang="en-US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92203" name="Rectangle 11"/>
          <p:cNvSpPr>
            <a:spLocks noChangeArrowheads="1"/>
          </p:cNvSpPr>
          <p:nvPr/>
        </p:nvSpPr>
        <p:spPr bwMode="auto">
          <a:xfrm>
            <a:off x="1898650" y="1799590"/>
            <a:ext cx="1819910" cy="583565"/>
          </a:xfrm>
          <a:prstGeom prst="rect">
            <a:avLst/>
          </a:prstGeom>
          <a:noFill/>
          <a:ln w="57150" algn="ctr">
            <a:noFill/>
            <a:miter lim="800000"/>
          </a:ln>
          <a:effectLst/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1.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病  史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92202" name="Rectangle 10"/>
          <p:cNvSpPr>
            <a:spLocks noChangeArrowheads="1"/>
          </p:cNvSpPr>
          <p:nvPr/>
        </p:nvSpPr>
        <p:spPr bwMode="auto">
          <a:xfrm>
            <a:off x="1088390" y="938530"/>
            <a:ext cx="7319963" cy="522288"/>
          </a:xfrm>
          <a:prstGeom prst="rect">
            <a:avLst/>
          </a:prstGeom>
          <a:noFill/>
          <a:ln w="57150" algn="ctr">
            <a:noFill/>
            <a:miter lim="800000"/>
          </a:ln>
          <a:effectLst/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（二）产前检查内容（每次产检侧重点不同）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94209" name="文本框 1"/>
          <p:cNvSpPr txBox="1"/>
          <p:nvPr/>
        </p:nvSpPr>
        <p:spPr>
          <a:xfrm>
            <a:off x="1088390" y="1632585"/>
            <a:ext cx="9900285" cy="45694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800" b="0" dirty="0">
                <a:latin typeface="宋体" panose="02010600030101010101" pitchFamily="2" charset="-122"/>
                <a:ea typeface="宋体" panose="02010600030101010101" pitchFamily="2" charset="-122"/>
              </a:rPr>
              <a:t>⑤月经史：了解孕妇初潮年龄、月经周期及经期、经量，有无痛经，以及末次月经时间等。 </a:t>
            </a:r>
            <a:endParaRPr lang="zh-CN" altLang="en-US" sz="28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800" b="0" dirty="0">
                <a:latin typeface="宋体" panose="02010600030101010101" pitchFamily="2" charset="-122"/>
                <a:ea typeface="宋体" panose="02010600030101010101" pitchFamily="2" charset="-122"/>
              </a:rPr>
              <a:t>⑥性生活史：了解孕妇性生活状况及其在妊娠后的变化，是否患有性病，以及既往避孕情况等。</a:t>
            </a:r>
            <a:endParaRPr lang="zh-CN" altLang="en-US" sz="28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800" b="0" dirty="0">
                <a:latin typeface="宋体" panose="02010600030101010101" pitchFamily="2" charset="-122"/>
                <a:ea typeface="宋体" panose="02010600030101010101" pitchFamily="2" charset="-122"/>
              </a:rPr>
              <a:t>⑦婚姻史了解丈夫年龄、职业、教育程度；询问血型、有无遗传性疾病及烟酒嗜好；了解用药情况及其对妊娠的态度。</a:t>
            </a:r>
            <a:endParaRPr lang="zh-CN" altLang="en-US" sz="2800" b="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2800" b="0" dirty="0">
                <a:latin typeface="宋体" panose="02010600030101010101" pitchFamily="2" charset="-122"/>
                <a:ea typeface="宋体" panose="02010600030101010101" pitchFamily="2" charset="-122"/>
              </a:rPr>
              <a:t>⑧与妊娠有关的日常生活史：了解孕妇的营养与排泄、活动与休息、工作、娱乐情况等。</a:t>
            </a:r>
            <a:endParaRPr lang="zh-CN" altLang="en-US" sz="2800">
              <a:latin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92202" name="Rectangle 10"/>
          <p:cNvSpPr>
            <a:spLocks noChangeArrowheads="1"/>
          </p:cNvSpPr>
          <p:nvPr/>
        </p:nvSpPr>
        <p:spPr bwMode="auto">
          <a:xfrm>
            <a:off x="1088390" y="938530"/>
            <a:ext cx="7319963" cy="522288"/>
          </a:xfrm>
          <a:prstGeom prst="rect">
            <a:avLst/>
          </a:prstGeom>
          <a:noFill/>
          <a:ln w="57150" algn="ctr">
            <a:noFill/>
            <a:miter lim="800000"/>
          </a:ln>
          <a:effectLst/>
        </p:spPr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（二）产前检查内容（每次产检侧重点不同）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95233" name="Rectangle 3"/>
          <p:cNvSpPr>
            <a:spLocks noGrp="1"/>
          </p:cNvSpPr>
          <p:nvPr>
            <p:ph type="title"/>
          </p:nvPr>
        </p:nvSpPr>
        <p:spPr>
          <a:xfrm>
            <a:off x="1088390" y="1461135"/>
            <a:ext cx="8229600" cy="1139825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sz="28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⑨</a:t>
            </a: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推算预产期（</a:t>
            </a:r>
            <a:r>
              <a:rPr lang="en-US" altLang="zh-CN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EDC</a:t>
            </a:r>
            <a:r>
              <a:rPr lang="zh-CN" altLang="en-US" sz="2800" b="1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endParaRPr lang="zh-CN" altLang="en-US" sz="2800" b="1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5234" name="Rectangle 2"/>
          <p:cNvSpPr>
            <a:spLocks noGrp="1"/>
          </p:cNvSpPr>
          <p:nvPr>
            <p:ph type="body" sz="half" idx="1"/>
          </p:nvPr>
        </p:nvSpPr>
        <p:spPr>
          <a:xfrm>
            <a:off x="1393190" y="3044190"/>
            <a:ext cx="7620000" cy="2133600"/>
          </a:xfrm>
        </p:spPr>
        <p:txBody>
          <a:bodyPr vert="horz" wrap="square" lIns="91440" tIns="45720" rIns="91440" bIns="45720" anchor="t" anchorCtr="0"/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首先问明末次月经（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LMP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）的日期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　</a:t>
            </a:r>
            <a:r>
              <a:rPr lang="zh-CN" altLang="en-US" sz="2800" b="1" dirty="0">
                <a:solidFill>
                  <a:srgbClr val="FF66FF"/>
                </a:solidFill>
                <a:latin typeface="楷体_GB2312" pitchFamily="49" charset="-122"/>
                <a:ea typeface="楷体_GB2312" pitchFamily="49" charset="-122"/>
              </a:rPr>
              <a:t>（１）计算法：</a:t>
            </a:r>
            <a:endParaRPr lang="zh-CN" altLang="en-US" sz="2800" b="1" dirty="0">
              <a:solidFill>
                <a:srgbClr val="FF66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     </a:t>
            </a:r>
            <a:r>
              <a:rPr lang="zh-CN" altLang="en-US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公历：月份</a:t>
            </a:r>
            <a:r>
              <a:rPr lang="en-US" altLang="zh-CN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+9</a:t>
            </a:r>
            <a:r>
              <a:rPr lang="zh-CN" altLang="en-US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或</a:t>
            </a:r>
            <a:r>
              <a:rPr lang="en-US" altLang="zh-CN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-3</a:t>
            </a:r>
            <a:r>
              <a:rPr lang="zh-CN" altLang="en-US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，日期</a:t>
            </a:r>
            <a:r>
              <a:rPr lang="en-US" altLang="zh-CN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+7</a:t>
            </a:r>
            <a:endParaRPr lang="en-US" altLang="zh-CN" sz="2800" b="1" dirty="0">
              <a:solidFill>
                <a:srgbClr val="2006BA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　　　      农历：月份</a:t>
            </a:r>
            <a:r>
              <a:rPr lang="en-US" altLang="zh-CN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+9</a:t>
            </a:r>
            <a:r>
              <a:rPr lang="zh-CN" altLang="en-US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或</a:t>
            </a:r>
            <a:r>
              <a:rPr lang="en-US" altLang="zh-CN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-3</a:t>
            </a:r>
            <a:r>
              <a:rPr lang="zh-CN" altLang="en-US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，日期</a:t>
            </a:r>
            <a:r>
              <a:rPr lang="en-US" altLang="zh-CN" sz="28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+15</a:t>
            </a:r>
            <a:endParaRPr lang="zh-CN" altLang="en-US" sz="2800" b="1" dirty="0">
              <a:solidFill>
                <a:srgbClr val="2006BA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71364" name="Text Box 4"/>
          <p:cNvSpPr txBox="1">
            <a:spLocks noChangeArrowheads="1"/>
          </p:cNvSpPr>
          <p:nvPr/>
        </p:nvSpPr>
        <p:spPr bwMode="auto">
          <a:xfrm>
            <a:off x="1393190" y="5177790"/>
            <a:ext cx="7010400" cy="9518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p>
            <a:pPr marL="609600" marR="0" indent="-609600" defTabSz="914400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defRPr/>
            </a:pPr>
            <a:r>
              <a:rPr kumimoji="1" lang="zh-CN" altLang="en-US" sz="2800" b="0" kern="1200" cap="none" spc="0" normalizeH="0" baseline="0" noProof="0" dirty="0">
                <a:solidFill>
                  <a:srgbClr val="00683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例如：某孕妇末次月经公历</a:t>
            </a:r>
            <a:r>
              <a:rPr kumimoji="1" lang="en-US" altLang="zh-CN" sz="2800" b="0" kern="1200" cap="none" spc="0" normalizeH="0" baseline="0" noProof="0" dirty="0">
                <a:solidFill>
                  <a:srgbClr val="00683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2017</a:t>
            </a:r>
            <a:r>
              <a:rPr kumimoji="1" lang="zh-CN" altLang="en-US" sz="2800" b="0" kern="1200" cap="none" spc="0" normalizeH="0" baseline="0" noProof="0" dirty="0">
                <a:solidFill>
                  <a:srgbClr val="00683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年９月</a:t>
            </a:r>
            <a:r>
              <a:rPr kumimoji="1" lang="en-US" altLang="zh-CN" sz="2800" b="0" kern="1200" cap="none" spc="0" normalizeH="0" baseline="0" noProof="0" dirty="0">
                <a:solidFill>
                  <a:srgbClr val="00683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26 </a:t>
            </a:r>
            <a:endParaRPr kumimoji="1" lang="en-US" altLang="zh-CN" sz="2800" b="0" kern="1200" cap="none" spc="0" normalizeH="0" baseline="0" noProof="0" dirty="0">
              <a:solidFill>
                <a:srgbClr val="00683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609600" marR="0" indent="-609600" defTabSz="914400">
              <a:lnSpc>
                <a:spcPct val="90000"/>
              </a:lnSpc>
              <a:spcBef>
                <a:spcPct val="20000"/>
              </a:spcBef>
              <a:buClrTx/>
              <a:buSzTx/>
              <a:buFontTx/>
              <a:defRPr/>
            </a:pPr>
            <a:r>
              <a:rPr kumimoji="1" lang="en-US" altLang="zh-CN" sz="2800" b="0" kern="1200" cap="none" spc="0" normalizeH="0" baseline="0" noProof="0" dirty="0">
                <a:solidFill>
                  <a:srgbClr val="00683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      </a:t>
            </a:r>
            <a:r>
              <a:rPr kumimoji="1" lang="zh-CN" altLang="en-US" sz="2800" b="0" kern="1200" cap="none" spc="0" normalizeH="0" baseline="0" noProof="0" dirty="0">
                <a:solidFill>
                  <a:srgbClr val="00683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日，则预产期为？</a:t>
            </a:r>
            <a:endParaRPr kumimoji="1" lang="zh-CN" altLang="en-US" sz="2800" b="0" kern="1200" cap="none" spc="0" normalizeH="0" baseline="0" noProof="0" dirty="0">
              <a:solidFill>
                <a:srgbClr val="00683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271365" name="Text Box 5"/>
          <p:cNvSpPr txBox="1"/>
          <p:nvPr/>
        </p:nvSpPr>
        <p:spPr>
          <a:xfrm>
            <a:off x="7486015" y="5605780"/>
            <a:ext cx="3798888" cy="523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marL="342900" indent="-342900">
              <a:spcBef>
                <a:spcPct val="20000"/>
              </a:spcBef>
            </a:pPr>
            <a:r>
              <a:rPr lang="en-US" altLang="zh-CN" dirty="0">
                <a:solidFill>
                  <a:srgbClr val="FF0000"/>
                </a:solidFill>
                <a:latin typeface="楷体_GB2312" pitchFamily="49" charset="-122"/>
              </a:rPr>
              <a:t>EDC:  2018</a:t>
            </a:r>
            <a:r>
              <a:rPr lang="zh-CN" altLang="en-US" dirty="0">
                <a:solidFill>
                  <a:srgbClr val="FF0000"/>
                </a:solidFill>
                <a:latin typeface="楷体_GB2312" pitchFamily="49" charset="-122"/>
              </a:rPr>
              <a:t>年７月３日</a:t>
            </a:r>
            <a:endParaRPr lang="zh-CN" altLang="en-US" dirty="0">
              <a:solidFill>
                <a:srgbClr val="FF0000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1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71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4" grpId="0" bldLvl="0" animBg="1"/>
      <p:bldP spid="271365" grpId="0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95277" name="Rectangle 13"/>
          <p:cNvSpPr>
            <a:spLocks noChangeArrowheads="1"/>
          </p:cNvSpPr>
          <p:nvPr/>
        </p:nvSpPr>
        <p:spPr bwMode="auto">
          <a:xfrm>
            <a:off x="1122680" y="1076325"/>
            <a:ext cx="1971675" cy="522288"/>
          </a:xfrm>
          <a:prstGeom prst="rect">
            <a:avLst/>
          </a:prstGeom>
          <a:noFill/>
          <a:ln w="57150" algn="ctr">
            <a:noFill/>
            <a:miter lim="800000"/>
          </a:ln>
          <a:effectLst/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2.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身体检查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98309" name="Rectangle 14"/>
          <p:cNvSpPr>
            <a:spLocks noGrp="1"/>
          </p:cNvSpPr>
          <p:nvPr>
            <p:ph type="body" sz="half" idx="1"/>
          </p:nvPr>
        </p:nvSpPr>
        <p:spPr>
          <a:xfrm>
            <a:off x="661035" y="1838960"/>
            <a:ext cx="9645015" cy="4606925"/>
          </a:xfrm>
        </p:spPr>
        <p:txBody>
          <a:bodyPr vert="horz" wrap="square" lIns="91440" tIns="45720" rIns="91440" bIns="45720" anchor="t" anchorCtr="0"/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）一般情况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）检查心、肝、脾、肺、肾。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）乳房检查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Bp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测量基础血压。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Bp≤140/90mmHg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或与基础血压相比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≤ 30/15mmHg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，如超过者属病理状态，应警惕有无</a:t>
            </a:r>
            <a:r>
              <a:rPr lang="zh-CN" altLang="en-US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妊娠期高血压疾病。</a:t>
            </a:r>
            <a:endParaRPr lang="zh-CN" altLang="en-US" sz="3200" b="1" dirty="0">
              <a:solidFill>
                <a:srgbClr val="2006BA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）体重：</a:t>
            </a:r>
            <a:r>
              <a:rPr lang="zh-CN" altLang="en-US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测量体重指数。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妊娠晚期，每周体重增加不应</a:t>
            </a:r>
            <a:r>
              <a:rPr lang="en-US" altLang="zh-CN" sz="32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≥500g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，增加过快，应考虑有无</a:t>
            </a:r>
            <a:r>
              <a:rPr lang="zh-CN" altLang="en-US" sz="3200" b="1" dirty="0">
                <a:solidFill>
                  <a:srgbClr val="2006BA"/>
                </a:solidFill>
                <a:latin typeface="楷体_GB2312" pitchFamily="49" charset="-122"/>
                <a:ea typeface="楷体_GB2312" pitchFamily="49" charset="-122"/>
              </a:rPr>
              <a:t>水肿或隐性水肿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9331" name="Rectangle 11"/>
          <p:cNvSpPr>
            <a:spLocks noGrp="1"/>
          </p:cNvSpPr>
          <p:nvPr>
            <p:ph type="body" sz="half" idx="1"/>
          </p:nvPr>
        </p:nvSpPr>
        <p:spPr>
          <a:xfrm>
            <a:off x="1290320" y="2204085"/>
            <a:ext cx="7848600" cy="3810000"/>
          </a:xfrm>
        </p:spPr>
        <p:txBody>
          <a:bodyPr vert="horz" wrap="square" lIns="91440" tIns="45720" rIns="91440" bIns="45720" anchor="t" anchorCtr="0"/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　如果孕妇仅膝以下或踝部水肿，经休息后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消退，不属异常。病理性水肿根据水肿范围分：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+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：踝部及小腿凹陷性 水肿。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++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：水肿延及大腿。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+++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：水肿延及外阴及腹部。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++++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：全身水肿或伴有腹水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者。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9333" name="Rectangle 10"/>
          <p:cNvSpPr/>
          <p:nvPr/>
        </p:nvSpPr>
        <p:spPr>
          <a:xfrm>
            <a:off x="2469515" y="1271588"/>
            <a:ext cx="2621280" cy="583565"/>
          </a:xfrm>
          <a:prstGeom prst="rect">
            <a:avLst/>
          </a:prstGeom>
          <a:noFill/>
          <a:ln w="57150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2006BA"/>
                </a:solidFill>
                <a:latin typeface="楷体_GB2312" pitchFamily="49" charset="-122"/>
              </a:rPr>
              <a:t>附：水肿判断</a:t>
            </a:r>
            <a:endParaRPr lang="zh-CN" altLang="en-US" sz="3200" dirty="0">
              <a:solidFill>
                <a:srgbClr val="2006BA"/>
              </a:solidFill>
              <a:latin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98348" name="Rectangle 12"/>
          <p:cNvSpPr>
            <a:spLocks noChangeArrowheads="1"/>
          </p:cNvSpPr>
          <p:nvPr/>
        </p:nvSpPr>
        <p:spPr bwMode="auto">
          <a:xfrm>
            <a:off x="1488440" y="1205230"/>
            <a:ext cx="1962150" cy="519113"/>
          </a:xfrm>
          <a:prstGeom prst="rect">
            <a:avLst/>
          </a:prstGeom>
          <a:noFill/>
          <a:ln w="57150" algn="ctr">
            <a:noFill/>
            <a:miter lim="800000"/>
          </a:ln>
          <a:effectLst/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3.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产科检查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398349" name="Rectangle 13"/>
          <p:cNvSpPr>
            <a:spLocks noChangeArrowheads="1"/>
          </p:cNvSpPr>
          <p:nvPr/>
        </p:nvSpPr>
        <p:spPr bwMode="auto">
          <a:xfrm>
            <a:off x="943610" y="1724660"/>
            <a:ext cx="2506663" cy="519113"/>
          </a:xfrm>
          <a:prstGeom prst="rect">
            <a:avLst/>
          </a:prstGeom>
          <a:noFill/>
          <a:ln w="57150" algn="ctr">
            <a:noFill/>
            <a:miter lim="800000"/>
          </a:ln>
          <a:effectLst/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（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1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）腹部检查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66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100358" name="Rectangle 14"/>
          <p:cNvSpPr/>
          <p:nvPr/>
        </p:nvSpPr>
        <p:spPr>
          <a:xfrm>
            <a:off x="1488440" y="2757170"/>
            <a:ext cx="898525" cy="519430"/>
          </a:xfrm>
          <a:prstGeom prst="rect">
            <a:avLst/>
          </a:prstGeom>
          <a:noFill/>
          <a:ln w="57150">
            <a:noFill/>
          </a:ln>
        </p:spPr>
        <p:txBody>
          <a:bodyPr wrap="none" anchor="t" anchorCtr="0">
            <a:noAutofit/>
          </a:bodyPr>
          <a:p>
            <a:r>
              <a:rPr lang="zh-CN" altLang="en-US" sz="2800" dirty="0">
                <a:solidFill>
                  <a:srgbClr val="2006BA"/>
                </a:solidFill>
                <a:latin typeface="楷体_GB2312" pitchFamily="49" charset="-122"/>
              </a:rPr>
              <a:t>视诊</a:t>
            </a:r>
            <a:endParaRPr lang="zh-CN" altLang="en-US" sz="2800" dirty="0">
              <a:solidFill>
                <a:srgbClr val="2006BA"/>
              </a:solidFill>
              <a:latin typeface="楷体_GB2312" pitchFamily="49" charset="-122"/>
            </a:endParaRPr>
          </a:p>
        </p:txBody>
      </p:sp>
      <p:sp>
        <p:nvSpPr>
          <p:cNvPr id="398352" name="Rectangle 16"/>
          <p:cNvSpPr>
            <a:spLocks noChangeArrowheads="1"/>
          </p:cNvSpPr>
          <p:nvPr/>
        </p:nvSpPr>
        <p:spPr bwMode="auto">
          <a:xfrm>
            <a:off x="609600" y="3601085"/>
            <a:ext cx="3762375" cy="2114550"/>
          </a:xfrm>
          <a:prstGeom prst="rect">
            <a:avLst/>
          </a:prstGeom>
          <a:noFill/>
          <a:ln w="57150" algn="ctr">
            <a:noFill/>
            <a:miter lim="800000"/>
          </a:ln>
          <a:effectLst/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观察腹部外形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(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尖腹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和悬垂腹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)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、大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小、有无妊娠纹、手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术瘢痕及水肿。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100361" name="Picture 4" descr="3"/>
          <p:cNvPicPr>
            <a:picLocks noChangeAspect="1"/>
          </p:cNvPicPr>
          <p:nvPr/>
        </p:nvPicPr>
        <p:blipFill>
          <a:blip r:embed="rId3"/>
          <a:srcRect t="31496" b="6299"/>
          <a:stretch>
            <a:fillRect/>
          </a:stretch>
        </p:blipFill>
        <p:spPr>
          <a:xfrm>
            <a:off x="5808980" y="1205230"/>
            <a:ext cx="4648200" cy="49542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70199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受精、受精卵的发育、输送和着床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361" name="Rectangle 2"/>
          <p:cNvSpPr>
            <a:spLocks noGrp="1"/>
          </p:cNvSpPr>
          <p:nvPr>
            <p:ph type="title"/>
          </p:nvPr>
        </p:nvSpPr>
        <p:spPr>
          <a:xfrm>
            <a:off x="998220" y="938530"/>
            <a:ext cx="5486400" cy="560388"/>
          </a:xfrm>
        </p:spPr>
        <p:txBody>
          <a:bodyPr vert="horz" wrap="square" lIns="91440" tIns="45720" rIns="91440" bIns="45720" anchor="t" anchorCtr="0"/>
          <a:p>
            <a:pPr eaLnBrk="1" hangingPunct="1"/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（二）受精卵发育、输送与植入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5379" name="图片 53254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92600" y="2917825"/>
            <a:ext cx="6584950" cy="3276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5" name="Rectangle 18"/>
          <p:cNvSpPr/>
          <p:nvPr/>
        </p:nvSpPr>
        <p:spPr>
          <a:xfrm>
            <a:off x="838200" y="1681798"/>
            <a:ext cx="1371600" cy="460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楷体_GB2312" pitchFamily="49" charset="-122"/>
              </a:rPr>
              <a:t>1.</a:t>
            </a:r>
            <a:r>
              <a:rPr lang="zh-CN" altLang="en-US" sz="2400" dirty="0">
                <a:solidFill>
                  <a:schemeClr val="tx1"/>
                </a:solidFill>
                <a:latin typeface="楷体_GB2312" pitchFamily="49" charset="-122"/>
              </a:rPr>
              <a:t>发育</a:t>
            </a:r>
            <a:endParaRPr lang="zh-CN" altLang="en-US" sz="2400" dirty="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5373" name="Rectangle 29"/>
          <p:cNvSpPr/>
          <p:nvPr/>
        </p:nvSpPr>
        <p:spPr>
          <a:xfrm>
            <a:off x="1449705" y="2917825"/>
            <a:ext cx="1371600" cy="43561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>
              <a:spcBef>
                <a:spcPct val="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楷体_GB2312" pitchFamily="49" charset="-122"/>
              </a:rPr>
              <a:t>2.</a:t>
            </a:r>
            <a:r>
              <a:rPr lang="zh-CN" altLang="en-US" sz="2400" dirty="0">
                <a:solidFill>
                  <a:schemeClr val="tx1"/>
                </a:solidFill>
                <a:latin typeface="楷体_GB2312" pitchFamily="49" charset="-122"/>
              </a:rPr>
              <a:t>输送</a:t>
            </a:r>
            <a:endParaRPr lang="zh-CN" altLang="en-US" sz="2400" dirty="0">
              <a:solidFill>
                <a:schemeClr val="tx1"/>
              </a:solidFill>
              <a:latin typeface="楷体_GB2312" pitchFamily="49" charset="-122"/>
            </a:endParaRPr>
          </a:p>
        </p:txBody>
      </p:sp>
      <p:pic>
        <p:nvPicPr>
          <p:cNvPr id="15366" name="Picture 19" descr="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09483" y="1499235"/>
            <a:ext cx="982662" cy="914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Picture 20" descr="2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256463" y="1447800"/>
            <a:ext cx="1049337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Picture 21" descr="18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3810000" y="1447800"/>
            <a:ext cx="990600" cy="966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9" name="Picture 22" descr="19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486400" y="1447800"/>
            <a:ext cx="1066800" cy="1008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70" name="AutoShape 25"/>
          <p:cNvSpPr/>
          <p:nvPr>
            <p:custDataLst>
              <p:tags r:id="rId12"/>
            </p:custDataLst>
          </p:nvPr>
        </p:nvSpPr>
        <p:spPr>
          <a:xfrm>
            <a:off x="3200400" y="1752600"/>
            <a:ext cx="533400" cy="304800"/>
          </a:xfrm>
          <a:prstGeom prst="rightArrow">
            <a:avLst>
              <a:gd name="adj1" fmla="val 50000"/>
              <a:gd name="adj2" fmla="val 43750"/>
            </a:avLst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楷体_GB2312" pitchFamily="49" charset="-122"/>
            </a:endParaRPr>
          </a:p>
        </p:txBody>
      </p:sp>
      <p:sp>
        <p:nvSpPr>
          <p:cNvPr id="15371" name="AutoShape 26"/>
          <p:cNvSpPr/>
          <p:nvPr>
            <p:custDataLst>
              <p:tags r:id="rId13"/>
            </p:custDataLst>
          </p:nvPr>
        </p:nvSpPr>
        <p:spPr>
          <a:xfrm>
            <a:off x="4876800" y="1752600"/>
            <a:ext cx="533400" cy="304800"/>
          </a:xfrm>
          <a:prstGeom prst="rightArrow">
            <a:avLst>
              <a:gd name="adj1" fmla="val 50000"/>
              <a:gd name="adj2" fmla="val 43750"/>
            </a:avLst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楷体_GB2312" pitchFamily="49" charset="-122"/>
            </a:endParaRPr>
          </a:p>
        </p:txBody>
      </p:sp>
      <p:sp>
        <p:nvSpPr>
          <p:cNvPr id="15372" name="AutoShape 27"/>
          <p:cNvSpPr/>
          <p:nvPr>
            <p:custDataLst>
              <p:tags r:id="rId14"/>
            </p:custDataLst>
          </p:nvPr>
        </p:nvSpPr>
        <p:spPr>
          <a:xfrm>
            <a:off x="6629400" y="1752600"/>
            <a:ext cx="533400" cy="304800"/>
          </a:xfrm>
          <a:prstGeom prst="rightArrow">
            <a:avLst>
              <a:gd name="adj1" fmla="val 50000"/>
              <a:gd name="adj2" fmla="val 43750"/>
            </a:avLst>
          </a:prstGeom>
          <a:noFill/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 anchorCtr="0"/>
          <a:p>
            <a:endParaRPr lang="zh-CN" altLang="en-US" dirty="0">
              <a:latin typeface="楷体_GB2312" pitchFamily="49" charset="-122"/>
            </a:endParaRPr>
          </a:p>
        </p:txBody>
      </p:sp>
      <p:sp>
        <p:nvSpPr>
          <p:cNvPr id="15374" name="Text Box 30"/>
          <p:cNvSpPr txBox="1"/>
          <p:nvPr>
            <p:custDataLst>
              <p:tags r:id="rId15"/>
            </p:custDataLst>
          </p:nvPr>
        </p:nvSpPr>
        <p:spPr>
          <a:xfrm>
            <a:off x="4540250" y="2209800"/>
            <a:ext cx="488950" cy="3048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46h</a:t>
            </a:r>
            <a:endParaRPr lang="en-US" altLang="zh-CN" sz="1400" dirty="0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15375" name="Text Box 31"/>
          <p:cNvSpPr txBox="1"/>
          <p:nvPr>
            <p:custDataLst>
              <p:tags r:id="rId16"/>
            </p:custDataLst>
          </p:nvPr>
        </p:nvSpPr>
        <p:spPr>
          <a:xfrm>
            <a:off x="6400800" y="2209800"/>
            <a:ext cx="488950" cy="3048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54h</a:t>
            </a:r>
            <a:endParaRPr lang="en-US" altLang="zh-CN" sz="1400" dirty="0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  <p:sp>
        <p:nvSpPr>
          <p:cNvPr id="15376" name="Text Box 32"/>
          <p:cNvSpPr txBox="1"/>
          <p:nvPr>
            <p:custDataLst>
              <p:tags r:id="rId17"/>
            </p:custDataLst>
          </p:nvPr>
        </p:nvSpPr>
        <p:spPr>
          <a:xfrm>
            <a:off x="8153400" y="2209800"/>
            <a:ext cx="488950" cy="3048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0"/>
              </a:spcBef>
            </a:pPr>
            <a:r>
              <a:rPr lang="en-US" altLang="zh-CN" sz="1400" dirty="0">
                <a:solidFill>
                  <a:srgbClr val="FF0000"/>
                </a:solidFill>
                <a:latin typeface="Arial" panose="020B0604020202020204" pitchFamily="34" charset="0"/>
                <a:ea typeface="华文彩云" panose="02010800040101010101" pitchFamily="2" charset="-122"/>
              </a:rPr>
              <a:t>72h</a:t>
            </a:r>
            <a:endParaRPr lang="en-US" altLang="zh-CN" sz="1400" dirty="0">
              <a:solidFill>
                <a:srgbClr val="FF0000"/>
              </a:solidFill>
              <a:latin typeface="Arial" panose="020B0604020202020204" pitchFamily="34" charset="0"/>
              <a:ea typeface="华文彩云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1377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1748790" y="937895"/>
            <a:ext cx="8644890" cy="52978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02401" name="图片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3752850" y="939165"/>
            <a:ext cx="4658995" cy="55067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796415" y="2392045"/>
            <a:ext cx="675005" cy="236093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en-US" sz="3200"/>
              <a:t>尖</a:t>
            </a:r>
            <a:r>
              <a:rPr lang="en-US" altLang="zh-CN" sz="3200"/>
              <a:t>  </a:t>
            </a:r>
            <a:r>
              <a:rPr lang="zh-CN" altLang="en-US" sz="3200"/>
              <a:t>腹</a:t>
            </a:r>
            <a:endParaRPr lang="zh-CN" altLang="en-US"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3429" name="Rectangle 13"/>
          <p:cNvSpPr/>
          <p:nvPr/>
        </p:nvSpPr>
        <p:spPr>
          <a:xfrm>
            <a:off x="1600200" y="1157288"/>
            <a:ext cx="3840480" cy="583565"/>
          </a:xfrm>
          <a:prstGeom prst="rect">
            <a:avLst/>
          </a:prstGeom>
          <a:noFill/>
          <a:ln w="57150">
            <a:noFill/>
          </a:ln>
        </p:spPr>
        <p:txBody>
          <a:bodyPr wrap="none" anchor="t" anchorCtr="0">
            <a:spAutoFit/>
          </a:bodyPr>
          <a:p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触诊（四步触诊法）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59400" name="Rectangle 15"/>
          <p:cNvSpPr>
            <a:spLocks noChangeArrowheads="1"/>
          </p:cNvSpPr>
          <p:nvPr/>
        </p:nvSpPr>
        <p:spPr bwMode="auto">
          <a:xfrm>
            <a:off x="914400" y="2024063"/>
            <a:ext cx="2743200" cy="2799715"/>
          </a:xfrm>
          <a:prstGeom prst="rect">
            <a:avLst/>
          </a:prstGeom>
          <a:noFill/>
          <a:ln w="57150" algn="ctr">
            <a:noFill/>
            <a:miter lim="800000"/>
          </a:ln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第一步：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了解宫底高度及宫底部为胎儿哪一部分。 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103425" name="Picture 14" descr="1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40680" y="938530"/>
            <a:ext cx="5016500" cy="535432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00395" name="Rectangle 11"/>
          <p:cNvSpPr>
            <a:spLocks noChangeArrowheads="1"/>
          </p:cNvSpPr>
          <p:nvPr/>
        </p:nvSpPr>
        <p:spPr bwMode="auto">
          <a:xfrm>
            <a:off x="1219835" y="2248853"/>
            <a:ext cx="2667000" cy="196151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第二步：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了解胎背及胎肢位于母体腹壁哪一侧。</a:t>
            </a:r>
            <a:r>
              <a:rPr kumimoji="1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 </a:t>
            </a:r>
            <a:endParaRPr kumimoji="1" lang="zh-CN" altLang="en-US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104451" name="Picture 10" descr="1-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7235" y="938530"/>
            <a:ext cx="5160645" cy="54648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01417" name="Rectangle 9"/>
          <p:cNvSpPr>
            <a:spLocks noChangeArrowheads="1"/>
          </p:cNvSpPr>
          <p:nvPr/>
        </p:nvSpPr>
        <p:spPr bwMode="auto">
          <a:xfrm>
            <a:off x="990600" y="1524000"/>
            <a:ext cx="3035300" cy="35217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noAutofit/>
          </a:bodyPr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第三步：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了解胎先露是胎头或胎臀，并判断是否固定。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105475" name="Picture 8" descr="1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9550" y="959485"/>
            <a:ext cx="5181600" cy="5486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02441" name="Rectangle 9"/>
          <p:cNvSpPr>
            <a:spLocks noChangeArrowheads="1"/>
          </p:cNvSpPr>
          <p:nvPr/>
        </p:nvSpPr>
        <p:spPr bwMode="auto">
          <a:xfrm>
            <a:off x="838200" y="1551305"/>
            <a:ext cx="3297555" cy="37122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noAutofit/>
          </a:bodyPr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2006B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第四步：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进一步核对第三步，并确定先露部入盆的程度。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99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106499" name="Picture 8" descr="1-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9700" y="938530"/>
            <a:ext cx="5105400" cy="5562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03464" name="Rectangle 8"/>
          <p:cNvSpPr>
            <a:spLocks noChangeArrowheads="1"/>
          </p:cNvSpPr>
          <p:nvPr/>
        </p:nvSpPr>
        <p:spPr bwMode="auto">
          <a:xfrm>
            <a:off x="990600" y="1240790"/>
            <a:ext cx="2076450" cy="381000"/>
          </a:xfrm>
          <a:prstGeom prst="rect">
            <a:avLst/>
          </a:prstGeom>
          <a:noFill/>
          <a:ln w="57150" algn="ctr">
            <a:noFill/>
            <a:miter lim="800000"/>
          </a:ln>
          <a:effectLst/>
        </p:spPr>
        <p:txBody>
          <a:bodyPr wrap="none">
            <a:no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2006BA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听诊</a:t>
            </a:r>
            <a:endParaRPr kumimoji="1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2006BA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108548" name="Rectangle 10"/>
          <p:cNvSpPr/>
          <p:nvPr/>
        </p:nvSpPr>
        <p:spPr>
          <a:xfrm>
            <a:off x="1323975" y="1878965"/>
            <a:ext cx="7162800" cy="1383665"/>
          </a:xfrm>
          <a:prstGeom prst="rect">
            <a:avLst/>
          </a:prstGeom>
          <a:noFill/>
          <a:ln w="57150">
            <a:noFill/>
          </a:ln>
        </p:spPr>
        <p:txBody>
          <a:bodyPr anchor="t" anchorCtr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 dirty="0">
                <a:latin typeface="楷体_GB2312" pitchFamily="49" charset="-122"/>
              </a:rPr>
              <a:t> </a:t>
            </a:r>
            <a:r>
              <a:rPr lang="zh-CN" altLang="en-US" sz="2800" dirty="0">
                <a:latin typeface="楷体_GB2312" pitchFamily="49" charset="-122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胎心音在孕妇腹壁上胎背部位听诊最清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晰，音响似钟表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“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滴答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</a:rPr>
              <a:t>”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声。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</a:endParaRPr>
          </a:p>
        </p:txBody>
      </p:sp>
      <p:sp>
        <p:nvSpPr>
          <p:cNvPr id="108549" name="Rectangle 11"/>
          <p:cNvSpPr/>
          <p:nvPr/>
        </p:nvSpPr>
        <p:spPr>
          <a:xfrm>
            <a:off x="990600" y="3519488"/>
            <a:ext cx="7391400" cy="2030095"/>
          </a:xfrm>
          <a:prstGeom prst="rect">
            <a:avLst/>
          </a:prstGeom>
          <a:noFill/>
          <a:ln w="57150">
            <a:noFill/>
          </a:ln>
        </p:spPr>
        <p:txBody>
          <a:bodyPr anchor="t" anchorCtr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800" b="0" dirty="0">
                <a:solidFill>
                  <a:schemeClr val="tx1"/>
                </a:solidFill>
                <a:latin typeface="楷体_GB2312" pitchFamily="49" charset="-122"/>
              </a:rPr>
              <a:t>　  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正常胎心音为</a:t>
            </a:r>
            <a:r>
              <a:rPr lang="en-US" altLang="zh-CN" sz="2800" dirty="0">
                <a:solidFill>
                  <a:srgbClr val="FF0000"/>
                </a:solidFill>
                <a:latin typeface="楷体_GB2312" pitchFamily="49" charset="-122"/>
              </a:rPr>
              <a:t>110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</a:rPr>
              <a:t>～</a:t>
            </a:r>
            <a:r>
              <a:rPr lang="en-US" altLang="zh-CN" sz="2800" dirty="0">
                <a:solidFill>
                  <a:srgbClr val="FF0000"/>
                </a:solidFill>
                <a:latin typeface="楷体_GB2312" pitchFamily="49" charset="-122"/>
              </a:rPr>
              <a:t>160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</a:rPr>
              <a:t>次</a:t>
            </a:r>
            <a:r>
              <a:rPr lang="en-US" altLang="zh-CN" sz="2800" dirty="0">
                <a:solidFill>
                  <a:srgbClr val="FF0000"/>
                </a:solidFill>
                <a:latin typeface="楷体_GB2312" pitchFamily="49" charset="-122"/>
              </a:rPr>
              <a:t>/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</a:rPr>
              <a:t>分</a:t>
            </a: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。头先露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时，胎心音在脐下两侧听取；臀先露胎心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latin typeface="楷体_GB2312" pitchFamily="49" charset="-122"/>
              </a:rPr>
              <a:t>音在脐上两侧听取；横位于脐周围听取。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</a:endParaRPr>
          </a:p>
        </p:txBody>
      </p:sp>
      <p:pic>
        <p:nvPicPr>
          <p:cNvPr id="108551" name="Picture 16" descr="听胎心音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27645" y="2726690"/>
            <a:ext cx="3703320" cy="28898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9589" name="Rectangle 10"/>
          <p:cNvSpPr/>
          <p:nvPr/>
        </p:nvSpPr>
        <p:spPr>
          <a:xfrm>
            <a:off x="1284605" y="1430655"/>
            <a:ext cx="8610600" cy="4523105"/>
          </a:xfrm>
          <a:prstGeom prst="rect">
            <a:avLst/>
          </a:prstGeom>
          <a:noFill/>
          <a:ln w="57150">
            <a:noFill/>
          </a:ln>
        </p:spPr>
        <p:txBody>
          <a:bodyPr anchor="t" anchorCtr="0">
            <a:spAutoFit/>
          </a:bodyPr>
          <a:p>
            <a:pPr marL="269875" indent="-269875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</a:rPr>
              <a:t>妊娠</a:t>
            </a:r>
            <a:r>
              <a:rPr lang="en-US" altLang="zh-CN" sz="3200" dirty="0">
                <a:solidFill>
                  <a:srgbClr val="000000"/>
                </a:solidFill>
                <a:latin typeface="楷体_GB2312" pitchFamily="49" charset="-122"/>
              </a:rPr>
              <a:t>18</a:t>
            </a:r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</a:rPr>
              <a:t>～</a:t>
            </a:r>
            <a:r>
              <a:rPr lang="en-US" altLang="zh-CN" sz="3200" dirty="0">
                <a:solidFill>
                  <a:srgbClr val="000000"/>
                </a:solidFill>
                <a:latin typeface="楷体_GB2312" pitchFamily="49" charset="-122"/>
              </a:rPr>
              <a:t>20</a:t>
            </a:r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</a:rPr>
              <a:t>周时，可经孕妇腹壁听到胎心音，正常胎心率为</a:t>
            </a:r>
            <a:r>
              <a:rPr lang="en-US" altLang="zh-CN" sz="3200" dirty="0">
                <a:latin typeface="楷体_GB2312" pitchFamily="49" charset="-122"/>
              </a:rPr>
              <a:t>110</a:t>
            </a:r>
            <a:r>
              <a:rPr lang="zh-CN" altLang="en-US" sz="3200" dirty="0">
                <a:latin typeface="楷体_GB2312" pitchFamily="49" charset="-122"/>
              </a:rPr>
              <a:t>～</a:t>
            </a:r>
            <a:r>
              <a:rPr lang="en-US" altLang="zh-CN" sz="3200" dirty="0">
                <a:latin typeface="楷体_GB2312" pitchFamily="49" charset="-122"/>
              </a:rPr>
              <a:t>160</a:t>
            </a:r>
            <a:r>
              <a:rPr lang="zh-CN" altLang="en-US" sz="3200" dirty="0">
                <a:latin typeface="楷体_GB2312" pitchFamily="49" charset="-122"/>
              </a:rPr>
              <a:t>次</a:t>
            </a:r>
            <a:r>
              <a:rPr lang="en-US" altLang="zh-CN" sz="3200" dirty="0">
                <a:latin typeface="楷体_GB2312" pitchFamily="49" charset="-122"/>
              </a:rPr>
              <a:t>/</a:t>
            </a:r>
            <a:r>
              <a:rPr lang="zh-CN" altLang="en-US" sz="3200" dirty="0">
                <a:latin typeface="楷体_GB2312" pitchFamily="49" charset="-122"/>
              </a:rPr>
              <a:t>分。</a:t>
            </a:r>
            <a:endParaRPr lang="zh-CN" altLang="en-US" sz="3200" dirty="0">
              <a:latin typeface="楷体_GB2312" pitchFamily="49" charset="-122"/>
            </a:endParaRPr>
          </a:p>
          <a:p>
            <a:pPr marL="269875" indent="-269875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US" sz="3200" dirty="0">
                <a:latin typeface="楷体_GB2312" pitchFamily="49" charset="-122"/>
              </a:rPr>
              <a:t>妊娠</a:t>
            </a:r>
            <a:r>
              <a:rPr lang="en-US" altLang="zh-CN" sz="3200" dirty="0">
                <a:latin typeface="楷体_GB2312" pitchFamily="49" charset="-122"/>
              </a:rPr>
              <a:t>24</a:t>
            </a:r>
            <a:r>
              <a:rPr lang="zh-CN" altLang="en-US" sz="3200" dirty="0">
                <a:latin typeface="楷体_GB2312" pitchFamily="49" charset="-122"/>
              </a:rPr>
              <a:t>周前，胎心音多在脐下正中或偏左、右听到。</a:t>
            </a:r>
            <a:endParaRPr lang="zh-CN" altLang="en-US" sz="3200" dirty="0">
              <a:latin typeface="楷体_GB2312" pitchFamily="49" charset="-122"/>
            </a:endParaRPr>
          </a:p>
          <a:p>
            <a:pPr marL="269875" indent="-269875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US" sz="3200" dirty="0">
                <a:latin typeface="楷体_GB2312" pitchFamily="49" charset="-122"/>
              </a:rPr>
              <a:t>妊娠</a:t>
            </a:r>
            <a:r>
              <a:rPr lang="en-US" altLang="zh-CN" sz="3200" dirty="0">
                <a:latin typeface="楷体_GB2312" pitchFamily="49" charset="-122"/>
              </a:rPr>
              <a:t>24</a:t>
            </a:r>
            <a:r>
              <a:rPr lang="zh-CN" altLang="en-US" sz="3200" dirty="0">
                <a:latin typeface="楷体_GB2312" pitchFamily="49" charset="-122"/>
              </a:rPr>
              <a:t>周后，胎心音多在</a:t>
            </a:r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</a:rPr>
              <a:t>靠近孕妇腹壁的</a:t>
            </a:r>
            <a:r>
              <a:rPr lang="zh-CN" altLang="en-US" sz="3200" dirty="0">
                <a:latin typeface="楷体_GB2312" pitchFamily="49" charset="-122"/>
              </a:rPr>
              <a:t>胎背</a:t>
            </a:r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</a:rPr>
              <a:t>侧听得最清楚。</a:t>
            </a:r>
            <a:endParaRPr lang="zh-CN" altLang="en-US" sz="3200" dirty="0">
              <a:solidFill>
                <a:srgbClr val="000000"/>
              </a:solidFill>
              <a:latin typeface="楷体_GB2312" pitchFamily="49" charset="-122"/>
            </a:endParaRPr>
          </a:p>
          <a:p>
            <a:pPr marL="269875" indent="-269875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</a:rPr>
              <a:t>头先露时，胎心在脐</a:t>
            </a:r>
            <a:r>
              <a:rPr lang="zh-CN" altLang="en-US" sz="3200" dirty="0">
                <a:latin typeface="楷体_GB2312" pitchFamily="49" charset="-122"/>
              </a:rPr>
              <a:t>下左（右）方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。</a:t>
            </a:r>
            <a:endParaRPr lang="zh-CN" altLang="en-US" sz="3200" dirty="0">
              <a:solidFill>
                <a:srgbClr val="000000"/>
              </a:solidFill>
              <a:latin typeface="楷体_GB2312" pitchFamily="49" charset="-122"/>
            </a:endParaRPr>
          </a:p>
          <a:p>
            <a:pPr marL="269875" indent="-269875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</a:rPr>
              <a:t>臀先露时，胎心在脐</a:t>
            </a:r>
            <a:r>
              <a:rPr lang="zh-CN" altLang="en-US" sz="3200" dirty="0">
                <a:latin typeface="楷体_GB2312" pitchFamily="49" charset="-122"/>
              </a:rPr>
              <a:t>上左（右）方。</a:t>
            </a:r>
            <a:endParaRPr lang="zh-CN" altLang="en-US" sz="3200" dirty="0">
              <a:latin typeface="楷体_GB2312" pitchFamily="49" charset="-122"/>
            </a:endParaRPr>
          </a:p>
          <a:p>
            <a:pPr marL="269875" indent="-269875">
              <a:buClr>
                <a:srgbClr val="FF0000"/>
              </a:buClr>
              <a:buFont typeface="Wingdings" panose="05000000000000000000" pitchFamily="2" charset="2"/>
              <a:buChar char="Ø"/>
            </a:pPr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</a:rPr>
              <a:t>肩先露时，胎心在靠近</a:t>
            </a:r>
            <a:r>
              <a:rPr lang="zh-CN" altLang="en-US" sz="3200" dirty="0">
                <a:latin typeface="楷体_GB2312" pitchFamily="49" charset="-122"/>
              </a:rPr>
              <a:t>脐部下方</a:t>
            </a:r>
            <a:r>
              <a:rPr lang="zh-CN" altLang="en-US" sz="3200" dirty="0">
                <a:solidFill>
                  <a:srgbClr val="000000"/>
                </a:solidFill>
                <a:latin typeface="楷体_GB2312" pitchFamily="49" charset="-122"/>
              </a:rPr>
              <a:t>听得最清楚。</a:t>
            </a:r>
            <a:endParaRPr lang="zh-CN" altLang="en-US" sz="3200" dirty="0">
              <a:latin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04492" name="Rectangle 12"/>
          <p:cNvSpPr>
            <a:spLocks noChangeArrowheads="1"/>
          </p:cNvSpPr>
          <p:nvPr/>
        </p:nvSpPr>
        <p:spPr bwMode="auto">
          <a:xfrm>
            <a:off x="1129665" y="1491615"/>
            <a:ext cx="2507615" cy="521970"/>
          </a:xfrm>
          <a:prstGeom prst="rect">
            <a:avLst/>
          </a:prstGeom>
          <a:noFill/>
          <a:ln w="57150" algn="ctr">
            <a:noFill/>
            <a:miter lim="800000"/>
          </a:ln>
          <a:effectLst/>
        </p:spPr>
        <p:txBody>
          <a:bodyPr wrap="non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（</a:t>
            </a:r>
            <a:r>
              <a:rPr kumimoji="1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rgbClr val="FF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2</a:t>
            </a:r>
            <a:r>
              <a: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）骨盆测量</a:t>
            </a:r>
            <a:endParaRPr kumimoji="1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66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111622" name="Rectangle 13"/>
          <p:cNvSpPr/>
          <p:nvPr/>
        </p:nvSpPr>
        <p:spPr>
          <a:xfrm>
            <a:off x="838200" y="2712085"/>
            <a:ext cx="2819400" cy="66929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 marL="609600" indent="-609600">
              <a:lnSpc>
                <a:spcPct val="90000"/>
              </a:lnSpc>
              <a:spcBef>
                <a:spcPct val="2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楷体_GB2312" pitchFamily="49" charset="-122"/>
              </a:rPr>
              <a:t>① 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</a:rPr>
              <a:t>骨盆外测量</a:t>
            </a:r>
            <a:endParaRPr lang="zh-CN" altLang="en-US" sz="2800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111624" name="Rectangle 13"/>
          <p:cNvSpPr/>
          <p:nvPr/>
        </p:nvSpPr>
        <p:spPr>
          <a:xfrm>
            <a:off x="661035" y="3829685"/>
            <a:ext cx="4119880" cy="2061210"/>
          </a:xfrm>
          <a:prstGeom prst="rect">
            <a:avLst/>
          </a:prstGeom>
          <a:noFill/>
          <a:ln w="57150">
            <a:noFill/>
          </a:ln>
        </p:spPr>
        <p:txBody>
          <a:bodyPr wrap="square" anchor="t" anchorCtr="0">
            <a:spAutoFit/>
          </a:bodyPr>
          <a:p>
            <a:pPr lvl="2" indent="0" eaLnBrk="1" hangingPunct="1"/>
            <a:r>
              <a:rPr lang="zh-CN" altLang="en-US" sz="3200" dirty="0">
                <a:solidFill>
                  <a:srgbClr val="2006BA"/>
                </a:solidFill>
                <a:latin typeface="楷体_GB2312" pitchFamily="49" charset="-122"/>
              </a:rPr>
              <a:t>髂棘间径</a:t>
            </a:r>
            <a:endParaRPr lang="zh-CN" altLang="en-US" sz="3200" dirty="0">
              <a:solidFill>
                <a:srgbClr val="2006BA"/>
              </a:solidFill>
              <a:latin typeface="楷体_GB2312" pitchFamily="49" charset="-122"/>
            </a:endParaRPr>
          </a:p>
          <a:p>
            <a:pPr lvl="2" indent="0" eaLnBrk="1" hangingPunct="1"/>
            <a:r>
              <a:rPr lang="zh-CN" altLang="en-US" sz="3200" dirty="0">
                <a:solidFill>
                  <a:srgbClr val="990000"/>
                </a:solidFill>
                <a:latin typeface="楷体_GB2312" pitchFamily="49" charset="-122"/>
              </a:rPr>
              <a:t>伸腿仰卧位髂前上棘外缘</a:t>
            </a:r>
            <a:r>
              <a:rPr lang="en-US" altLang="zh-CN" sz="3200" dirty="0">
                <a:solidFill>
                  <a:srgbClr val="990000"/>
                </a:solidFill>
                <a:latin typeface="楷体_GB2312" pitchFamily="49" charset="-122"/>
              </a:rPr>
              <a:t>23</a:t>
            </a:r>
            <a:r>
              <a:rPr lang="zh-CN" altLang="en-US" sz="3200" dirty="0">
                <a:solidFill>
                  <a:srgbClr val="990000"/>
                </a:solidFill>
                <a:latin typeface="楷体_GB2312" pitchFamily="49" charset="-122"/>
              </a:rPr>
              <a:t>～</a:t>
            </a:r>
            <a:r>
              <a:rPr lang="en-US" altLang="zh-CN" sz="3200" dirty="0">
                <a:solidFill>
                  <a:srgbClr val="990000"/>
                </a:solidFill>
                <a:latin typeface="楷体_GB2312" pitchFamily="49" charset="-122"/>
              </a:rPr>
              <a:t>26cm</a:t>
            </a:r>
            <a:endParaRPr lang="zh-CN" altLang="en-US" sz="3200" dirty="0">
              <a:solidFill>
                <a:srgbClr val="990000"/>
              </a:solidFill>
              <a:latin typeface="楷体_GB2312" pitchFamily="49" charset="-122"/>
            </a:endParaRPr>
          </a:p>
        </p:txBody>
      </p:sp>
      <p:pic>
        <p:nvPicPr>
          <p:cNvPr id="111617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5900" y="1491615"/>
            <a:ext cx="4594225" cy="464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2646" name="Rectangle 11"/>
          <p:cNvSpPr/>
          <p:nvPr/>
        </p:nvSpPr>
        <p:spPr>
          <a:xfrm>
            <a:off x="661035" y="2057400"/>
            <a:ext cx="3655695" cy="2061210"/>
          </a:xfrm>
          <a:prstGeom prst="rect">
            <a:avLst/>
          </a:prstGeom>
          <a:noFill/>
          <a:ln w="57150">
            <a:noFill/>
          </a:ln>
        </p:spPr>
        <p:txBody>
          <a:bodyPr wrap="square" anchor="t" anchorCtr="0">
            <a:spAutoFit/>
          </a:bodyPr>
          <a:p>
            <a:pPr lvl="2" indent="0" eaLnBrk="1" hangingPunct="1"/>
            <a:r>
              <a:rPr lang="zh-CN" altLang="en-US" sz="3200" dirty="0">
                <a:solidFill>
                  <a:srgbClr val="2006BA"/>
                </a:solidFill>
                <a:latin typeface="楷体_GB2312" pitchFamily="49" charset="-122"/>
              </a:rPr>
              <a:t>髂嵴间径</a:t>
            </a:r>
            <a:endParaRPr lang="zh-CN" altLang="en-US" sz="3200" dirty="0">
              <a:solidFill>
                <a:srgbClr val="2006BA"/>
              </a:solidFill>
              <a:latin typeface="楷体_GB2312" pitchFamily="49" charset="-122"/>
            </a:endParaRPr>
          </a:p>
          <a:p>
            <a:pPr lvl="2" indent="0" eaLnBrk="1" hangingPunct="1"/>
            <a:r>
              <a:rPr lang="zh-CN" altLang="en-US" sz="3200" dirty="0">
                <a:solidFill>
                  <a:srgbClr val="990000"/>
                </a:solidFill>
                <a:latin typeface="楷体_GB2312" pitchFamily="49" charset="-122"/>
              </a:rPr>
              <a:t>伸腿仰卧位髂嵴外缘</a:t>
            </a:r>
            <a:r>
              <a:rPr lang="en-US" altLang="zh-CN" sz="3200" dirty="0">
                <a:solidFill>
                  <a:srgbClr val="990000"/>
                </a:solidFill>
                <a:latin typeface="楷体_GB2312" pitchFamily="49" charset="-122"/>
              </a:rPr>
              <a:t>25</a:t>
            </a:r>
            <a:r>
              <a:rPr lang="zh-CN" altLang="en-US" sz="3200" dirty="0">
                <a:solidFill>
                  <a:srgbClr val="990000"/>
                </a:solidFill>
                <a:latin typeface="楷体_GB2312" pitchFamily="49" charset="-122"/>
              </a:rPr>
              <a:t>～</a:t>
            </a:r>
            <a:r>
              <a:rPr lang="en-US" altLang="zh-CN" sz="3200" dirty="0">
                <a:solidFill>
                  <a:srgbClr val="990000"/>
                </a:solidFill>
                <a:latin typeface="楷体_GB2312" pitchFamily="49" charset="-122"/>
              </a:rPr>
              <a:t>28cm</a:t>
            </a:r>
            <a:endParaRPr lang="zh-CN" altLang="en-US" sz="3200" dirty="0">
              <a:solidFill>
                <a:srgbClr val="990000"/>
              </a:solidFill>
              <a:latin typeface="楷体_GB2312" pitchFamily="49" charset="-122"/>
            </a:endParaRPr>
          </a:p>
        </p:txBody>
      </p:sp>
      <p:pic>
        <p:nvPicPr>
          <p:cNvPr id="112641" name="Pictur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18100" y="938530"/>
            <a:ext cx="5575935" cy="54749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70199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受精、受精卵的发育、输送和着床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6390" name="Rectangle 20"/>
          <p:cNvSpPr/>
          <p:nvPr/>
        </p:nvSpPr>
        <p:spPr>
          <a:xfrm>
            <a:off x="1358265" y="1350963"/>
            <a:ext cx="26720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楷体_GB2312" pitchFamily="49" charset="-122"/>
              </a:rPr>
              <a:t>3.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</a:rPr>
              <a:t>植入（着床）</a:t>
            </a:r>
            <a:endParaRPr lang="zh-CN" altLang="en-US" sz="2800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sp>
        <p:nvSpPr>
          <p:cNvPr id="248835" name="矩形 248834"/>
          <p:cNvSpPr/>
          <p:nvPr/>
        </p:nvSpPr>
        <p:spPr>
          <a:xfrm>
            <a:off x="864870" y="2068830"/>
            <a:ext cx="8153400" cy="1143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en-US" altLang="zh-CN" sz="2400" dirty="0">
                <a:latin typeface="楷体_GB2312" pitchFamily="49" charset="-122"/>
              </a:rPr>
              <a:t>    </a:t>
            </a:r>
            <a:r>
              <a:rPr lang="zh-CN" altLang="en-US" sz="2400" dirty="0">
                <a:latin typeface="楷体_GB2312" pitchFamily="49" charset="-122"/>
              </a:rPr>
              <a:t>晚期囊胚侵入到子宫内膜的过程称为孕卵植入或着床。</a:t>
            </a:r>
            <a:endParaRPr lang="zh-CN" altLang="en-US" sz="2400" dirty="0">
              <a:latin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2"/>
              </a:buClr>
              <a:buSzPct val="80000"/>
            </a:pPr>
            <a:r>
              <a:rPr lang="zh-CN" altLang="en-US" sz="2400" dirty="0">
                <a:latin typeface="Arial" panose="020B0604020202020204" pitchFamily="34" charset="0"/>
              </a:rPr>
              <a:t>     </a:t>
            </a:r>
            <a:r>
              <a:rPr lang="en-US" altLang="zh-CN" sz="2400" dirty="0">
                <a:latin typeface="Arial" panose="020B0604020202020204" pitchFamily="34" charset="0"/>
              </a:rPr>
              <a:t>◎</a:t>
            </a:r>
            <a:r>
              <a:rPr lang="zh-CN" altLang="en-US" sz="2400" dirty="0">
                <a:latin typeface="楷体_GB2312" pitchFamily="49" charset="-122"/>
              </a:rPr>
              <a:t>开始于受精后第</a:t>
            </a:r>
            <a:r>
              <a:rPr lang="en-US" altLang="zh-CN" sz="2400" dirty="0">
                <a:latin typeface="楷体_GB2312" pitchFamily="49" charset="-122"/>
              </a:rPr>
              <a:t>6</a:t>
            </a:r>
            <a:r>
              <a:rPr lang="zh-CN" altLang="en-US" sz="2400" dirty="0">
                <a:latin typeface="楷体_GB2312" pitchFamily="49" charset="-122"/>
              </a:rPr>
              <a:t>～</a:t>
            </a:r>
            <a:r>
              <a:rPr lang="en-US" altLang="zh-CN" sz="2400" dirty="0">
                <a:latin typeface="楷体_GB2312" pitchFamily="49" charset="-122"/>
              </a:rPr>
              <a:t>7</a:t>
            </a:r>
            <a:r>
              <a:rPr lang="zh-CN" altLang="en-US" sz="2400" dirty="0">
                <a:latin typeface="楷体_GB2312" pitchFamily="49" charset="-122"/>
              </a:rPr>
              <a:t>天，至第</a:t>
            </a:r>
            <a:r>
              <a:rPr lang="en-US" altLang="zh-CN" sz="2400" dirty="0">
                <a:latin typeface="楷体_GB2312" pitchFamily="49" charset="-122"/>
              </a:rPr>
              <a:t>11</a:t>
            </a:r>
            <a:r>
              <a:rPr lang="zh-CN" altLang="en-US" sz="2400" dirty="0">
                <a:latin typeface="楷体_GB2312" pitchFamily="49" charset="-122"/>
              </a:rPr>
              <a:t>～</a:t>
            </a:r>
            <a:r>
              <a:rPr lang="en-US" altLang="zh-CN" sz="2400" dirty="0">
                <a:latin typeface="楷体_GB2312" pitchFamily="49" charset="-122"/>
              </a:rPr>
              <a:t>12</a:t>
            </a:r>
            <a:r>
              <a:rPr lang="zh-CN" altLang="en-US" sz="2400" dirty="0">
                <a:latin typeface="楷体_GB2312" pitchFamily="49" charset="-122"/>
              </a:rPr>
              <a:t>天完成。</a:t>
            </a:r>
            <a:endParaRPr lang="zh-CN" altLang="en-US" sz="2400" dirty="0">
              <a:latin typeface="楷体_GB2312" pitchFamily="49" charset="-122"/>
            </a:endParaRPr>
          </a:p>
        </p:txBody>
      </p:sp>
      <p:pic>
        <p:nvPicPr>
          <p:cNvPr id="17412" name="图片 248837" descr="tp12"/>
          <p:cNvPicPr>
            <a:picLocks noChangeAspect="1"/>
          </p:cNvPicPr>
          <p:nvPr/>
        </p:nvPicPr>
        <p:blipFill>
          <a:blip r:embed="rId3"/>
          <a:srcRect l="9723" t="6816" r="12492" b="5212"/>
          <a:stretch>
            <a:fillRect/>
          </a:stretch>
        </p:blipFill>
        <p:spPr>
          <a:xfrm>
            <a:off x="661035" y="3657600"/>
            <a:ext cx="2590800" cy="1773238"/>
          </a:xfrm>
          <a:prstGeom prst="rect">
            <a:avLst/>
          </a:prstGeom>
          <a:solidFill>
            <a:srgbClr val="FFCCFF"/>
          </a:solidFill>
          <a:ln w="9525">
            <a:noFill/>
          </a:ln>
        </p:spPr>
      </p:pic>
      <p:pic>
        <p:nvPicPr>
          <p:cNvPr id="17410" name="图片 248835" descr="tp13"/>
          <p:cNvPicPr>
            <a:picLocks noChangeAspect="1"/>
          </p:cNvPicPr>
          <p:nvPr/>
        </p:nvPicPr>
        <p:blipFill>
          <a:blip r:embed="rId4"/>
          <a:srcRect l="15909"/>
          <a:stretch>
            <a:fillRect/>
          </a:stretch>
        </p:blipFill>
        <p:spPr>
          <a:xfrm>
            <a:off x="5029200" y="3657600"/>
            <a:ext cx="2133600" cy="1865313"/>
          </a:xfrm>
          <a:prstGeom prst="rect">
            <a:avLst/>
          </a:prstGeom>
          <a:noFill/>
          <a:ln w="9525" cap="flat" cmpd="sng">
            <a:solidFill>
              <a:srgbClr val="EAEAEA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7411" name="图片 248836" descr="d1"/>
          <p:cNvPicPr>
            <a:picLocks noChangeAspect="1"/>
          </p:cNvPicPr>
          <p:nvPr/>
        </p:nvPicPr>
        <p:blipFill>
          <a:blip r:embed="rId5">
            <a:clrChange>
              <a:clrFrom>
                <a:srgbClr val="C5BBA3"/>
              </a:clrFrom>
              <a:clrTo>
                <a:srgbClr val="C5BBA3">
                  <a:alpha val="0"/>
                </a:srgbClr>
              </a:clrTo>
            </a:clrChange>
            <a:lum bright="23996" contrast="35999"/>
          </a:blip>
          <a:srcRect l="12820" t="5714" r="17949" b="5714"/>
          <a:stretch>
            <a:fillRect/>
          </a:stretch>
        </p:blipFill>
        <p:spPr>
          <a:xfrm>
            <a:off x="9143365" y="3581400"/>
            <a:ext cx="1658938" cy="1905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883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883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883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48835">
                                            <p:txEl>
                                              <p:charRg st="0" end="2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835">
                                            <p:txEl>
                                              <p:charRg st="2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8835">
                                            <p:txEl>
                                              <p:charRg st="2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8835">
                                            <p:txEl>
                                              <p:charRg st="2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48835">
                                            <p:txEl>
                                              <p:charRg st="2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8835">
                                            <p:txEl>
                                              <p:charRg st="29" end="5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3670" name="Rectangle 11"/>
          <p:cNvSpPr/>
          <p:nvPr/>
        </p:nvSpPr>
        <p:spPr>
          <a:xfrm>
            <a:off x="1332230" y="1219835"/>
            <a:ext cx="9527540" cy="1383665"/>
          </a:xfrm>
          <a:prstGeom prst="rect">
            <a:avLst/>
          </a:prstGeom>
          <a:noFill/>
          <a:ln w="57150">
            <a:noFill/>
          </a:ln>
        </p:spPr>
        <p:txBody>
          <a:bodyPr wrap="square" anchor="t" anchorCtr="0">
            <a:spAutoFit/>
          </a:bodyPr>
          <a:p>
            <a:pPr lvl="2" indent="0" eaLnBrk="1" hangingPunct="1"/>
            <a:r>
              <a:rPr lang="zh-CN" altLang="en-US" sz="2800" dirty="0">
                <a:solidFill>
                  <a:srgbClr val="2006BA"/>
                </a:solidFill>
                <a:latin typeface="楷体_GB2312" pitchFamily="49" charset="-122"/>
              </a:rPr>
              <a:t>骶耻外径</a:t>
            </a:r>
            <a:endParaRPr lang="zh-CN" altLang="en-US" sz="2800" dirty="0">
              <a:solidFill>
                <a:srgbClr val="2006BA"/>
              </a:solidFill>
              <a:latin typeface="楷体_GB2312" pitchFamily="49" charset="-122"/>
            </a:endParaRPr>
          </a:p>
          <a:p>
            <a:pPr lvl="2" indent="0" eaLnBrk="1" hangingPunct="1"/>
            <a:r>
              <a:rPr lang="zh-CN" altLang="en-US" sz="2800" dirty="0">
                <a:solidFill>
                  <a:srgbClr val="2006BA"/>
                </a:solidFill>
                <a:latin typeface="楷体_GB2312" pitchFamily="49" charset="-122"/>
              </a:rPr>
              <a:t>   </a:t>
            </a:r>
            <a:r>
              <a:rPr lang="zh-CN" altLang="en-US" sz="2800" dirty="0">
                <a:solidFill>
                  <a:srgbClr val="990000"/>
                </a:solidFill>
                <a:latin typeface="楷体_GB2312" pitchFamily="49" charset="-122"/>
              </a:rPr>
              <a:t>左侧卧位，右腿伸直，左腿屈曲第五腰椎棘突下至耻骨联合上缘中点</a:t>
            </a:r>
            <a:r>
              <a:rPr lang="en-US" altLang="zh-CN" sz="2800" dirty="0">
                <a:solidFill>
                  <a:srgbClr val="990000"/>
                </a:solidFill>
                <a:latin typeface="楷体_GB2312" pitchFamily="49" charset="-122"/>
              </a:rPr>
              <a:t>18</a:t>
            </a:r>
            <a:r>
              <a:rPr lang="zh-CN" altLang="en-US" sz="2800" dirty="0">
                <a:solidFill>
                  <a:srgbClr val="990000"/>
                </a:solidFill>
                <a:latin typeface="楷体_GB2312" pitchFamily="49" charset="-122"/>
              </a:rPr>
              <a:t>～</a:t>
            </a:r>
            <a:r>
              <a:rPr lang="en-US" altLang="zh-CN" sz="2800" dirty="0">
                <a:solidFill>
                  <a:srgbClr val="990000"/>
                </a:solidFill>
                <a:latin typeface="楷体_GB2312" pitchFamily="49" charset="-122"/>
              </a:rPr>
              <a:t>20cm</a:t>
            </a:r>
            <a:r>
              <a:rPr lang="zh-CN" altLang="en-US" sz="2800" dirty="0">
                <a:solidFill>
                  <a:srgbClr val="990000"/>
                </a:solidFill>
                <a:latin typeface="楷体_GB2312" pitchFamily="49" charset="-122"/>
              </a:rPr>
              <a:t>。</a:t>
            </a:r>
            <a:endParaRPr lang="zh-CN" altLang="en-US" sz="2800" dirty="0">
              <a:solidFill>
                <a:srgbClr val="990000"/>
              </a:solidFill>
              <a:latin typeface="楷体_GB2312" pitchFamily="49" charset="-122"/>
            </a:endParaRPr>
          </a:p>
        </p:txBody>
      </p:sp>
      <p:pic>
        <p:nvPicPr>
          <p:cNvPr id="113668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77565" y="3035300"/>
            <a:ext cx="6172200" cy="3200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4694" name="Rectangle 11"/>
          <p:cNvSpPr/>
          <p:nvPr/>
        </p:nvSpPr>
        <p:spPr>
          <a:xfrm>
            <a:off x="381000" y="1676400"/>
            <a:ext cx="3276600" cy="3538220"/>
          </a:xfrm>
          <a:prstGeom prst="rect">
            <a:avLst/>
          </a:prstGeom>
          <a:noFill/>
          <a:ln w="57150">
            <a:noFill/>
          </a:ln>
        </p:spPr>
        <p:txBody>
          <a:bodyPr anchor="t" anchorCtr="0">
            <a:spAutoFit/>
          </a:bodyPr>
          <a:p>
            <a:pPr lvl="2" indent="0" eaLnBrk="1" hangingPunct="1"/>
            <a:r>
              <a:rPr lang="zh-CN" altLang="en-US" sz="3200" dirty="0">
                <a:solidFill>
                  <a:srgbClr val="2006BA"/>
                </a:solidFill>
                <a:latin typeface="楷体_GB2312" pitchFamily="49" charset="-122"/>
              </a:rPr>
              <a:t>出口横径</a:t>
            </a:r>
            <a:endParaRPr lang="zh-CN" altLang="en-US" sz="3200" dirty="0">
              <a:solidFill>
                <a:srgbClr val="2006BA"/>
              </a:solidFill>
              <a:latin typeface="楷体_GB2312" pitchFamily="49" charset="-122"/>
            </a:endParaRPr>
          </a:p>
          <a:p>
            <a:pPr lvl="2" indent="0" eaLnBrk="1" hangingPunct="1"/>
            <a:r>
              <a:rPr lang="zh-CN" altLang="en-US" sz="3200" dirty="0">
                <a:solidFill>
                  <a:srgbClr val="990000"/>
                </a:solidFill>
                <a:latin typeface="楷体_GB2312" pitchFamily="49" charset="-122"/>
              </a:rPr>
              <a:t>   仰卧位，两腿弯曲，双手抱双膝两坐骨结节内侧缘间距</a:t>
            </a:r>
            <a:r>
              <a:rPr lang="en-US" altLang="zh-CN" sz="3200" dirty="0">
                <a:solidFill>
                  <a:srgbClr val="990000"/>
                </a:solidFill>
                <a:latin typeface="楷体_GB2312" pitchFamily="49" charset="-122"/>
              </a:rPr>
              <a:t>8.5</a:t>
            </a:r>
            <a:r>
              <a:rPr lang="zh-CN" altLang="en-US" sz="3200" dirty="0">
                <a:solidFill>
                  <a:srgbClr val="990000"/>
                </a:solidFill>
                <a:latin typeface="楷体_GB2312" pitchFamily="49" charset="-122"/>
              </a:rPr>
              <a:t>～</a:t>
            </a:r>
            <a:r>
              <a:rPr lang="en-US" altLang="zh-CN" sz="3200" dirty="0">
                <a:solidFill>
                  <a:srgbClr val="990000"/>
                </a:solidFill>
                <a:latin typeface="楷体_GB2312" pitchFamily="49" charset="-122"/>
              </a:rPr>
              <a:t>9.5cm</a:t>
            </a:r>
            <a:r>
              <a:rPr lang="zh-CN" altLang="en-US" sz="3200" dirty="0">
                <a:solidFill>
                  <a:srgbClr val="990000"/>
                </a:solidFill>
                <a:latin typeface="楷体_GB2312" pitchFamily="49" charset="-122"/>
              </a:rPr>
              <a:t>。</a:t>
            </a:r>
            <a:endParaRPr lang="zh-CN" altLang="en-US" sz="3200" dirty="0">
              <a:solidFill>
                <a:srgbClr val="990000"/>
              </a:solidFill>
              <a:latin typeface="楷体_GB2312" pitchFamily="49" charset="-122"/>
            </a:endParaRPr>
          </a:p>
        </p:txBody>
      </p:sp>
      <p:pic>
        <p:nvPicPr>
          <p:cNvPr id="114689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1780" y="1676400"/>
            <a:ext cx="4419600" cy="441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Group 9"/>
          <p:cNvGrpSpPr/>
          <p:nvPr/>
        </p:nvGrpSpPr>
        <p:grpSpPr>
          <a:xfrm>
            <a:off x="1919605" y="1322070"/>
            <a:ext cx="8493125" cy="4993005"/>
            <a:chOff x="2880" y="1207"/>
            <a:chExt cx="2880" cy="2767"/>
          </a:xfrm>
        </p:grpSpPr>
        <p:pic>
          <p:nvPicPr>
            <p:cNvPr id="3" name="Picture 10" descr="3-5"/>
            <p:cNvPicPr>
              <a:picLocks noChangeAspect="1"/>
            </p:cNvPicPr>
            <p:nvPr/>
          </p:nvPicPr>
          <p:blipFill>
            <a:blip r:embed="rId3"/>
            <a:srcRect l="6094" t="12570" r="5313" b="39473"/>
            <a:stretch>
              <a:fillRect/>
            </a:stretch>
          </p:blipFill>
          <p:spPr>
            <a:xfrm>
              <a:off x="2880" y="1207"/>
              <a:ext cx="2880" cy="1679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" name="Picture 11" descr="3-5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880" y="2886"/>
              <a:ext cx="2880" cy="108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6743" name="Rectangle 14"/>
          <p:cNvSpPr/>
          <p:nvPr/>
        </p:nvSpPr>
        <p:spPr>
          <a:xfrm>
            <a:off x="852805" y="938530"/>
            <a:ext cx="2621280" cy="583565"/>
          </a:xfrm>
          <a:prstGeom prst="rect">
            <a:avLst/>
          </a:prstGeom>
          <a:noFill/>
          <a:ln w="57150">
            <a:noFill/>
          </a:ln>
        </p:spPr>
        <p:txBody>
          <a:bodyPr wrap="none" anchor="t" anchorCtr="0">
            <a:spAutoFit/>
          </a:bodyPr>
          <a:p>
            <a:r>
              <a:rPr lang="en-US" altLang="zh-CN" sz="3200" dirty="0">
                <a:solidFill>
                  <a:srgbClr val="FF0000"/>
                </a:solidFill>
                <a:latin typeface="楷体_GB2312" pitchFamily="49" charset="-122"/>
              </a:rPr>
              <a:t>②</a:t>
            </a:r>
            <a:r>
              <a:rPr lang="zh-CN" altLang="en-US" sz="3200" dirty="0">
                <a:solidFill>
                  <a:srgbClr val="FF0000"/>
                </a:solidFill>
                <a:latin typeface="楷体_GB2312" pitchFamily="49" charset="-122"/>
              </a:rPr>
              <a:t>骨盆内测量</a:t>
            </a:r>
            <a:endParaRPr lang="zh-CN" altLang="en-US" sz="3200" dirty="0">
              <a:solidFill>
                <a:srgbClr val="FF0000"/>
              </a:solidFill>
              <a:latin typeface="楷体_GB2312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143000" y="2205355"/>
            <a:ext cx="4572000" cy="2221230"/>
            <a:chOff x="1200" y="1800"/>
            <a:chExt cx="7200" cy="3498"/>
          </a:xfrm>
        </p:grpSpPr>
        <p:sp>
          <p:nvSpPr>
            <p:cNvPr id="116744" name="Rectangle 15"/>
            <p:cNvSpPr/>
            <p:nvPr/>
          </p:nvSpPr>
          <p:spPr>
            <a:xfrm>
              <a:off x="1800" y="1800"/>
              <a:ext cx="6448" cy="822"/>
            </a:xfrm>
            <a:prstGeom prst="rect">
              <a:avLst/>
            </a:prstGeom>
            <a:noFill/>
            <a:ln w="57150">
              <a:noFill/>
            </a:ln>
          </p:spPr>
          <p:txBody>
            <a:bodyPr wrap="none" anchor="t" anchorCtr="0">
              <a:spAutoFit/>
            </a:bodyPr>
            <a:p>
              <a:r>
                <a:rPr lang="zh-CN" altLang="en-US" sz="2800" dirty="0">
                  <a:solidFill>
                    <a:srgbClr val="2006BA"/>
                  </a:solidFill>
                  <a:latin typeface="楷体_GB2312" pitchFamily="49" charset="-122"/>
                </a:rPr>
                <a:t>骶耻内径</a:t>
              </a:r>
              <a:r>
                <a:rPr lang="zh-CN" altLang="en-US" sz="2800" dirty="0">
                  <a:solidFill>
                    <a:schemeClr val="tx1"/>
                  </a:solidFill>
                  <a:latin typeface="楷体_GB2312" pitchFamily="49" charset="-122"/>
                </a:rPr>
                <a:t>（又称对角径）</a:t>
              </a:r>
              <a:endParaRPr lang="zh-CN" altLang="en-US" sz="2800" dirty="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  <p:sp>
          <p:nvSpPr>
            <p:cNvPr id="116745" name="Rectangle 16"/>
            <p:cNvSpPr/>
            <p:nvPr/>
          </p:nvSpPr>
          <p:spPr>
            <a:xfrm>
              <a:off x="1200" y="2985"/>
              <a:ext cx="7200" cy="2313"/>
            </a:xfrm>
            <a:prstGeom prst="rect">
              <a:avLst/>
            </a:prstGeom>
            <a:noFill/>
            <a:ln w="57150">
              <a:noFill/>
            </a:ln>
          </p:spPr>
          <p:txBody>
            <a:bodyPr anchor="t" anchorCtr="0">
              <a:spAutoFit/>
            </a:bodyPr>
            <a:p>
              <a:pPr>
                <a:lnSpc>
                  <a:spcPct val="80000"/>
                </a:lnSpc>
              </a:pPr>
              <a:r>
                <a:rPr lang="zh-CN" altLang="en-US" sz="2800" dirty="0">
                  <a:solidFill>
                    <a:schemeClr val="tx1"/>
                  </a:solidFill>
                  <a:latin typeface="楷体_GB2312" pitchFamily="49" charset="-122"/>
                </a:rPr>
                <a:t>耻骨联合下缘至骶岬上缘中点的距离正常值为</a:t>
              </a:r>
              <a:r>
                <a:rPr lang="en-US" altLang="zh-CN" sz="2800" dirty="0">
                  <a:solidFill>
                    <a:srgbClr val="FF0000"/>
                  </a:solidFill>
                  <a:latin typeface="楷体_GB2312" pitchFamily="49" charset="-122"/>
                </a:rPr>
                <a:t>12.5</a:t>
              </a:r>
              <a:r>
                <a:rPr lang="zh-CN" altLang="en-US" sz="2800" dirty="0">
                  <a:solidFill>
                    <a:srgbClr val="FF0000"/>
                  </a:solidFill>
                  <a:latin typeface="楷体_GB2312" pitchFamily="49" charset="-122"/>
                </a:rPr>
                <a:t>～</a:t>
              </a:r>
              <a:r>
                <a:rPr lang="en-US" altLang="zh-CN" sz="2800" dirty="0">
                  <a:solidFill>
                    <a:srgbClr val="FF0000"/>
                  </a:solidFill>
                  <a:latin typeface="楷体_GB2312" pitchFamily="49" charset="-122"/>
                </a:rPr>
                <a:t>13cm</a:t>
              </a:r>
              <a:r>
                <a:rPr lang="zh-CN" altLang="en-US" sz="2800" dirty="0">
                  <a:solidFill>
                    <a:schemeClr val="tx1"/>
                  </a:solidFill>
                  <a:latin typeface="楷体_GB2312" pitchFamily="49" charset="-122"/>
                </a:rPr>
                <a:t>，此值去</a:t>
              </a:r>
              <a:r>
                <a:rPr lang="en-US" altLang="zh-CN" sz="2800" dirty="0">
                  <a:solidFill>
                    <a:srgbClr val="FF0000"/>
                  </a:solidFill>
                  <a:latin typeface="楷体_GB2312" pitchFamily="49" charset="-122"/>
                </a:rPr>
                <a:t>1.5</a:t>
              </a:r>
              <a:r>
                <a:rPr lang="zh-CN" altLang="en-US" sz="2800" dirty="0">
                  <a:solidFill>
                    <a:srgbClr val="FF0000"/>
                  </a:solidFill>
                  <a:latin typeface="楷体_GB2312" pitchFamily="49" charset="-122"/>
                </a:rPr>
                <a:t>～</a:t>
              </a:r>
              <a:r>
                <a:rPr lang="en-US" altLang="zh-CN" sz="2800" dirty="0">
                  <a:solidFill>
                    <a:srgbClr val="FF0000"/>
                  </a:solidFill>
                  <a:latin typeface="楷体_GB2312" pitchFamily="49" charset="-122"/>
                </a:rPr>
                <a:t>2cm</a:t>
              </a:r>
              <a:r>
                <a:rPr lang="zh-CN" altLang="en-US" sz="2800" dirty="0">
                  <a:solidFill>
                    <a:schemeClr val="tx1"/>
                  </a:solidFill>
                  <a:latin typeface="楷体_GB2312" pitchFamily="49" charset="-122"/>
                </a:rPr>
                <a:t>即为真结合径。</a:t>
              </a:r>
              <a:endParaRPr lang="zh-CN" altLang="en-US" sz="2800" dirty="0">
                <a:solidFill>
                  <a:schemeClr val="tx1"/>
                </a:solidFill>
                <a:latin typeface="楷体_GB2312" pitchFamily="49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125970" y="1522095"/>
            <a:ext cx="4095115" cy="4531995"/>
            <a:chOff x="8160" y="840"/>
            <a:chExt cx="4920" cy="4902"/>
          </a:xfrm>
        </p:grpSpPr>
        <p:pic>
          <p:nvPicPr>
            <p:cNvPr id="116740" name="Picture 11" descr="4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160" y="840"/>
              <a:ext cx="3600" cy="252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6741" name="Picture 12" descr="4-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360" y="3240"/>
              <a:ext cx="3720" cy="2503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16742" name="Picture 13" descr="4-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1725" y="1417320"/>
            <a:ext cx="5622290" cy="413321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组合 1"/>
          <p:cNvGrpSpPr/>
          <p:nvPr/>
        </p:nvGrpSpPr>
        <p:grpSpPr>
          <a:xfrm>
            <a:off x="6923405" y="2004695"/>
            <a:ext cx="4858385" cy="2521099"/>
            <a:chOff x="7800" y="6000"/>
            <a:chExt cx="5640" cy="1885"/>
          </a:xfrm>
        </p:grpSpPr>
        <p:sp>
          <p:nvSpPr>
            <p:cNvPr id="116746" name="Rectangle 17"/>
            <p:cNvSpPr/>
            <p:nvPr/>
          </p:nvSpPr>
          <p:spPr>
            <a:xfrm>
              <a:off x="7800" y="6000"/>
              <a:ext cx="3103" cy="436"/>
            </a:xfrm>
            <a:prstGeom prst="rect">
              <a:avLst/>
            </a:prstGeom>
            <a:noFill/>
            <a:ln w="57150">
              <a:noFill/>
            </a:ln>
          </p:spPr>
          <p:txBody>
            <a:bodyPr wrap="square" anchor="t" anchorCtr="0">
              <a:spAutoFit/>
            </a:bodyPr>
            <a:p>
              <a:r>
                <a:rPr lang="zh-CN" altLang="en-US" sz="3200" dirty="0">
                  <a:solidFill>
                    <a:srgbClr val="2006BA"/>
                  </a:solidFill>
                  <a:latin typeface="楷体_GB2312" pitchFamily="49" charset="-122"/>
                </a:rPr>
                <a:t>坐骨棘间径</a:t>
              </a:r>
              <a:endParaRPr lang="zh-CN" altLang="en-US" sz="3200" dirty="0">
                <a:solidFill>
                  <a:srgbClr val="2006BA"/>
                </a:solidFill>
                <a:latin typeface="楷体_GB2312" pitchFamily="49" charset="-122"/>
              </a:endParaRPr>
            </a:p>
          </p:txBody>
        </p:sp>
        <p:sp>
          <p:nvSpPr>
            <p:cNvPr id="116747" name="Rectangle 18"/>
            <p:cNvSpPr/>
            <p:nvPr/>
          </p:nvSpPr>
          <p:spPr>
            <a:xfrm>
              <a:off x="7800" y="7080"/>
              <a:ext cx="5640" cy="805"/>
            </a:xfrm>
            <a:prstGeom prst="rect">
              <a:avLst/>
            </a:prstGeom>
            <a:noFill/>
            <a:ln w="57150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3200" dirty="0">
                  <a:solidFill>
                    <a:schemeClr val="tx1"/>
                  </a:solidFill>
                  <a:latin typeface="楷体_GB2312" pitchFamily="49" charset="-122"/>
                </a:rPr>
                <a:t>测量两坐骨棘间的距离，正常值约为</a:t>
              </a:r>
              <a:r>
                <a:rPr lang="en-US" altLang="zh-CN" sz="3200" dirty="0">
                  <a:solidFill>
                    <a:srgbClr val="FF0000"/>
                  </a:solidFill>
                  <a:latin typeface="楷体_GB2312" pitchFamily="49" charset="-122"/>
                </a:rPr>
                <a:t>10cm</a:t>
              </a:r>
              <a:endParaRPr lang="zh-CN" altLang="en-US" sz="3200" dirty="0">
                <a:solidFill>
                  <a:srgbClr val="FF0000"/>
                </a:solidFill>
                <a:latin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39445" y="938530"/>
            <a:ext cx="10870565" cy="5808980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31140" y="938530"/>
            <a:ext cx="8653145" cy="5002204"/>
            <a:chOff x="360" y="1200"/>
            <a:chExt cx="12708" cy="6443"/>
          </a:xfrm>
        </p:grpSpPr>
        <p:sp>
          <p:nvSpPr>
            <p:cNvPr id="410639" name="Rectangle 15"/>
            <p:cNvSpPr>
              <a:spLocks noChangeArrowheads="1"/>
            </p:cNvSpPr>
            <p:nvPr/>
          </p:nvSpPr>
          <p:spPr bwMode="auto">
            <a:xfrm>
              <a:off x="720" y="1200"/>
              <a:ext cx="3948" cy="1228"/>
            </a:xfrm>
            <a:prstGeom prst="rect">
              <a:avLst/>
            </a:prstGeom>
            <a:noFill/>
            <a:ln w="57150" algn="ctr">
              <a:noFill/>
              <a:miter lim="800000"/>
            </a:ln>
            <a:effectLst/>
          </p:spPr>
          <p:txBody>
            <a:bodyPr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（</a:t>
              </a:r>
              <a:r>
                <a:rPr kumimoji="1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FF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3</a:t>
              </a: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）阴道检查</a:t>
              </a: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endParaRPr>
            </a:p>
          </p:txBody>
        </p:sp>
        <p:sp>
          <p:nvSpPr>
            <p:cNvPr id="410640" name="Rectangle 16"/>
            <p:cNvSpPr>
              <a:spLocks noChangeArrowheads="1"/>
            </p:cNvSpPr>
            <p:nvPr/>
          </p:nvSpPr>
          <p:spPr bwMode="auto">
            <a:xfrm>
              <a:off x="960" y="2160"/>
              <a:ext cx="12108" cy="2003"/>
            </a:xfrm>
            <a:prstGeom prst="rect">
              <a:avLst/>
            </a:prstGeom>
            <a:noFill/>
            <a:ln w="57150" algn="ctr">
              <a:noFill/>
              <a:miter lim="800000"/>
            </a:ln>
            <a:effectLst/>
          </p:spPr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8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    确诊早孕时，可行</a:t>
              </a: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双合诊</a:t>
              </a: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以了解产道、子宫</a:t>
              </a: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8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及附件情况。妊娠最后一个月及临产后，应避免</a:t>
              </a: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8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不必要的阴道检查，以免引起感染。</a:t>
              </a: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endParaRPr>
            </a:p>
          </p:txBody>
        </p:sp>
        <p:sp>
          <p:nvSpPr>
            <p:cNvPr id="410641" name="Rectangle 17"/>
            <p:cNvSpPr>
              <a:spLocks noChangeArrowheads="1"/>
            </p:cNvSpPr>
            <p:nvPr/>
          </p:nvSpPr>
          <p:spPr bwMode="auto">
            <a:xfrm>
              <a:off x="720" y="4800"/>
              <a:ext cx="3105" cy="672"/>
            </a:xfrm>
            <a:prstGeom prst="rect">
              <a:avLst/>
            </a:prstGeom>
            <a:noFill/>
            <a:ln w="57150" algn="ctr">
              <a:noFill/>
              <a:miter lim="800000"/>
            </a:ln>
            <a:effectLst/>
          </p:spPr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（</a:t>
              </a:r>
              <a:r>
                <a:rPr kumimoji="1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rgbClr val="FF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4</a:t>
              </a: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66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）肛 查</a:t>
              </a: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66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endParaRPr>
            </a:p>
          </p:txBody>
        </p:sp>
        <p:sp>
          <p:nvSpPr>
            <p:cNvPr id="410642" name="Rectangle 18"/>
            <p:cNvSpPr>
              <a:spLocks noChangeArrowheads="1"/>
            </p:cNvSpPr>
            <p:nvPr/>
          </p:nvSpPr>
          <p:spPr bwMode="auto">
            <a:xfrm>
              <a:off x="360" y="5640"/>
              <a:ext cx="9250" cy="2003"/>
            </a:xfrm>
            <a:prstGeom prst="rect">
              <a:avLst/>
            </a:prstGeom>
            <a:noFill/>
            <a:ln w="57150" algn="ctr">
              <a:noFill/>
              <a:miter lim="800000"/>
            </a:ln>
            <a:effectLst/>
          </p:spPr>
          <p:txBody>
            <a:bodyPr wrap="square">
              <a:spAutoFit/>
            </a:bodyPr>
            <a:p>
              <a:pPr marL="0" marR="0" lvl="0" indent="0" algn="l" defTabSz="914400" rtl="0" eaLnBrk="1" fontAlgn="base" latinLnBrk="0" hangingPunct="1">
                <a:lnSpc>
                  <a:spcPct val="8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　　　</a:t>
              </a: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可了解</a:t>
              </a: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胎先露</a:t>
              </a: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部，</a:t>
              </a: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骶骨</a:t>
              </a: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前面弯</a:t>
              </a: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8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  曲度，</a:t>
              </a: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坐骨棘</a:t>
              </a: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，</a:t>
              </a: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坐骨切迹</a:t>
              </a: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及</a:t>
              </a: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骶尾关</a:t>
              </a: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8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  节</a:t>
              </a: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活动度</a:t>
              </a:r>
              <a:r>
                <a:rPr kumimoji="1" lang="zh-CN" altLang="en-US" sz="2800" b="0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。</a:t>
              </a:r>
              <a:endParaRPr kumimoji="1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endParaRPr>
            </a:p>
          </p:txBody>
        </p:sp>
      </p:grpSp>
      <p:pic>
        <p:nvPicPr>
          <p:cNvPr id="117761" name="Picture 19" descr="0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1985" y="3003550"/>
            <a:ext cx="2719070" cy="3406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产前检查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838200" y="1081405"/>
            <a:ext cx="8029575" cy="5067935"/>
            <a:chOff x="1320" y="1703"/>
            <a:chExt cx="11640" cy="6407"/>
          </a:xfrm>
        </p:grpSpPr>
        <p:sp>
          <p:nvSpPr>
            <p:cNvPr id="411660" name="Rectangle 12"/>
            <p:cNvSpPr>
              <a:spLocks noChangeArrowheads="1"/>
            </p:cNvSpPr>
            <p:nvPr/>
          </p:nvSpPr>
          <p:spPr bwMode="auto">
            <a:xfrm>
              <a:off x="1778" y="1703"/>
              <a:ext cx="4223" cy="790"/>
            </a:xfrm>
            <a:prstGeom prst="rect">
              <a:avLst/>
            </a:prstGeom>
            <a:noFill/>
            <a:ln w="57150" algn="ctr">
              <a:noFill/>
              <a:miter lim="800000"/>
            </a:ln>
            <a:effectLst/>
          </p:spPr>
          <p:txBody>
            <a:bodyPr wrap="none">
              <a:no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心理社会评估</a:t>
              </a: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endParaRPr>
            </a:p>
          </p:txBody>
        </p:sp>
        <p:sp>
          <p:nvSpPr>
            <p:cNvPr id="119812" name="Rectangle 13"/>
            <p:cNvSpPr/>
            <p:nvPr/>
          </p:nvSpPr>
          <p:spPr>
            <a:xfrm>
              <a:off x="1320" y="3000"/>
              <a:ext cx="11640" cy="2294"/>
            </a:xfrm>
            <a:prstGeom prst="rect">
              <a:avLst/>
            </a:prstGeom>
            <a:noFill/>
            <a:ln w="57150">
              <a:noFill/>
            </a:ln>
          </p:spPr>
          <p:txBody>
            <a:bodyPr anchor="t" anchorCtr="0">
              <a:spAutoFit/>
            </a:bodyPr>
            <a:p>
              <a:r>
                <a:rPr lang="zh-CN" altLang="en-US" sz="2800" dirty="0">
                  <a:solidFill>
                    <a:srgbClr val="990000"/>
                  </a:solidFill>
                  <a:latin typeface="楷体_GB2312" pitchFamily="49" charset="-122"/>
                </a:rPr>
                <a:t>（</a:t>
              </a:r>
              <a:r>
                <a:rPr lang="en-US" altLang="zh-CN" sz="2800" dirty="0">
                  <a:solidFill>
                    <a:srgbClr val="990000"/>
                  </a:solidFill>
                  <a:latin typeface="楷体_GB2312" pitchFamily="49" charset="-122"/>
                </a:rPr>
                <a:t>1</a:t>
              </a:r>
              <a:r>
                <a:rPr lang="zh-CN" altLang="en-US" sz="2800" dirty="0">
                  <a:solidFill>
                    <a:srgbClr val="990000"/>
                  </a:solidFill>
                  <a:latin typeface="楷体_GB2312" pitchFamily="49" charset="-122"/>
                </a:rPr>
                <a:t>）孕妇对妊娠态度、感受。</a:t>
              </a:r>
              <a:endParaRPr lang="zh-CN" altLang="en-US" sz="2800" dirty="0">
                <a:solidFill>
                  <a:srgbClr val="990000"/>
                </a:solidFill>
                <a:latin typeface="楷体_GB2312" pitchFamily="49" charset="-122"/>
              </a:endParaRPr>
            </a:p>
            <a:p>
              <a:r>
                <a:rPr lang="zh-CN" altLang="en-US" sz="2800" dirty="0">
                  <a:solidFill>
                    <a:srgbClr val="990000"/>
                  </a:solidFill>
                  <a:latin typeface="楷体_GB2312" pitchFamily="49" charset="-122"/>
                </a:rPr>
                <a:t>（</a:t>
              </a:r>
              <a:r>
                <a:rPr lang="en-US" altLang="zh-CN" sz="2800" dirty="0">
                  <a:solidFill>
                    <a:srgbClr val="990000"/>
                  </a:solidFill>
                  <a:latin typeface="楷体_GB2312" pitchFamily="49" charset="-122"/>
                </a:rPr>
                <a:t>2</a:t>
              </a:r>
              <a:r>
                <a:rPr lang="zh-CN" altLang="en-US" sz="2800" dirty="0">
                  <a:solidFill>
                    <a:srgbClr val="990000"/>
                  </a:solidFill>
                  <a:latin typeface="楷体_GB2312" pitchFamily="49" charset="-122"/>
                </a:rPr>
                <a:t>）孕妇有无异常心理反应。</a:t>
              </a:r>
              <a:endParaRPr lang="zh-CN" altLang="en-US" sz="2800" dirty="0">
                <a:solidFill>
                  <a:srgbClr val="990000"/>
                </a:solidFill>
                <a:latin typeface="楷体_GB2312" pitchFamily="49" charset="-122"/>
              </a:endParaRPr>
            </a:p>
            <a:p>
              <a:r>
                <a:rPr lang="zh-CN" altLang="en-US" sz="2800" dirty="0">
                  <a:solidFill>
                    <a:srgbClr val="990000"/>
                  </a:solidFill>
                  <a:latin typeface="楷体_GB2312" pitchFamily="49" charset="-122"/>
                </a:rPr>
                <a:t>（</a:t>
              </a:r>
              <a:r>
                <a:rPr lang="en-US" altLang="zh-CN" sz="2800" dirty="0">
                  <a:solidFill>
                    <a:srgbClr val="990000"/>
                  </a:solidFill>
                  <a:latin typeface="楷体_GB2312" pitchFamily="49" charset="-122"/>
                </a:rPr>
                <a:t>3</a:t>
              </a:r>
              <a:r>
                <a:rPr lang="zh-CN" altLang="en-US" sz="2800" dirty="0">
                  <a:solidFill>
                    <a:srgbClr val="990000"/>
                  </a:solidFill>
                  <a:latin typeface="楷体_GB2312" pitchFamily="49" charset="-122"/>
                </a:rPr>
                <a:t>）孕妇的社会支持系统，家庭功能评价。</a:t>
              </a:r>
              <a:endParaRPr lang="zh-CN" altLang="en-US" sz="2800" dirty="0">
                <a:solidFill>
                  <a:srgbClr val="990000"/>
                </a:solidFill>
                <a:latin typeface="楷体_GB2312" pitchFamily="49" charset="-122"/>
              </a:endParaRPr>
            </a:p>
            <a:p>
              <a:r>
                <a:rPr lang="zh-CN" altLang="en-US" sz="2800" dirty="0">
                  <a:solidFill>
                    <a:srgbClr val="990000"/>
                  </a:solidFill>
                  <a:latin typeface="楷体_GB2312" pitchFamily="49" charset="-122"/>
                </a:rPr>
                <a:t>（</a:t>
              </a:r>
              <a:r>
                <a:rPr lang="en-US" altLang="zh-CN" sz="2800" dirty="0">
                  <a:solidFill>
                    <a:srgbClr val="990000"/>
                  </a:solidFill>
                  <a:latin typeface="楷体_GB2312" pitchFamily="49" charset="-122"/>
                </a:rPr>
                <a:t>4</a:t>
              </a:r>
              <a:r>
                <a:rPr lang="zh-CN" altLang="en-US" sz="2800" dirty="0">
                  <a:solidFill>
                    <a:srgbClr val="990000"/>
                  </a:solidFill>
                  <a:latin typeface="楷体_GB2312" pitchFamily="49" charset="-122"/>
                </a:rPr>
                <a:t>）孕妇寻求健康指导的程度、动力。</a:t>
              </a:r>
              <a:endParaRPr lang="zh-CN" altLang="en-US" sz="2800" dirty="0">
                <a:solidFill>
                  <a:srgbClr val="990000"/>
                </a:solidFill>
                <a:latin typeface="楷体_GB2312" pitchFamily="49" charset="-122"/>
              </a:endParaRPr>
            </a:p>
          </p:txBody>
        </p:sp>
        <p:sp>
          <p:nvSpPr>
            <p:cNvPr id="2" name="Rectangle 12"/>
            <p:cNvSpPr>
              <a:spLocks noChangeArrowheads="1"/>
            </p:cNvSpPr>
            <p:nvPr/>
          </p:nvSpPr>
          <p:spPr bwMode="auto">
            <a:xfrm>
              <a:off x="1978" y="7320"/>
              <a:ext cx="4223" cy="790"/>
            </a:xfrm>
            <a:prstGeom prst="rect">
              <a:avLst/>
            </a:prstGeom>
            <a:noFill/>
            <a:ln w="57150" algn="ctr">
              <a:noFill/>
              <a:miter lim="800000"/>
            </a:ln>
            <a:effectLst/>
          </p:spPr>
          <p:txBody>
            <a:bodyPr wrap="none">
              <a:noAutofit/>
            </a:bodyPr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辅助检查</a:t>
              </a:r>
              <a:r>
                <a:rPr kumimoji="1" lang="en-US" altLang="zh-CN" sz="2800" b="1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  </a:t>
              </a:r>
              <a:r>
                <a:rPr kumimoji="1" lang="zh-CN" altLang="en-US" sz="2800" b="1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_GB2312" pitchFamily="49" charset="-122"/>
                  <a:ea typeface="楷体_GB2312" pitchFamily="49" charset="-122"/>
                  <a:cs typeface="+mn-cs"/>
                </a:rPr>
                <a:t>妊娠周数不同选择不同的辅助检查。</a:t>
              </a:r>
              <a:endParaRPr kumimoji="1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妊娠期营养和用药指导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2167255" y="1426845"/>
            <a:ext cx="7856538" cy="4530725"/>
          </a:xfrm>
          <a:solidFill>
            <a:schemeClr val="bg1"/>
          </a:solidFill>
        </p:spPr>
        <p:txBody>
          <a:bodyPr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kumimoji="0" lang="zh-CN" altLang="en-US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营养指导：</a:t>
            </a:r>
            <a:endParaRPr kumimoji="0" lang="zh-CN" altLang="en-US" sz="3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</a:t>
            </a:r>
            <a:r>
              <a:rPr kumimoji="0" lang="zh-CN" altLang="en-US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叶酸和碘的补充</a:t>
            </a:r>
            <a:endParaRPr kumimoji="0" lang="en-US" altLang="zh-CN" sz="3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</a:t>
            </a:r>
            <a:r>
              <a:rPr kumimoji="0" lang="zh-CN" altLang="en-US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少量多餐，必要量的碳水化合物</a:t>
            </a:r>
            <a:endParaRPr kumimoji="0" lang="en-US" altLang="zh-CN" sz="3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优质蛋白质摄入：奶、鱼、禽、蛋、瘦肉等</a:t>
            </a:r>
            <a:endParaRPr kumimoji="0" lang="en-US" altLang="zh-CN" sz="3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</a:t>
            </a:r>
            <a:r>
              <a:rPr kumimoji="0" lang="zh-CN" altLang="en-US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适当活动，适宜增重</a:t>
            </a:r>
            <a:endParaRPr kumimoji="0" lang="en-US" altLang="zh-CN" sz="3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5.</a:t>
            </a:r>
            <a:r>
              <a:rPr kumimoji="0" lang="zh-CN" altLang="en-US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禁烟酒</a:t>
            </a:r>
            <a:endParaRPr kumimoji="0" lang="zh-CN" altLang="en-US" sz="3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妊娠期营养和用药指导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half" idx="1"/>
          </p:nvPr>
        </p:nvSpPr>
        <p:spPr>
          <a:xfrm>
            <a:off x="2167255" y="1426845"/>
            <a:ext cx="7856538" cy="4530725"/>
          </a:xfrm>
          <a:solidFill>
            <a:schemeClr val="bg1"/>
          </a:solidFill>
        </p:spPr>
        <p:txBody>
          <a:bodyPr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kumimoji="0" lang="zh-CN" altLang="en-US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用药指导：</a:t>
            </a:r>
            <a:endParaRPr kumimoji="0" lang="zh-CN" altLang="en-US" sz="3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1.</a:t>
            </a:r>
            <a:r>
              <a:rPr kumimoji="0" 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遵循医嘱，合理用药</a:t>
            </a:r>
            <a:endParaRPr kumimoji="0" lang="zh-CN" sz="3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2.</a:t>
            </a:r>
            <a:r>
              <a:rPr kumimoji="0" 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严格用药指征</a:t>
            </a:r>
            <a:endParaRPr kumimoji="0" lang="zh-CN" sz="3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3.</a:t>
            </a:r>
            <a:r>
              <a:rPr kumimoji="0" lang="zh-CN" altLang="en-US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选择对胎儿安全的药物</a:t>
            </a:r>
            <a:endParaRPr kumimoji="0" lang="en-US" altLang="zh-CN" sz="3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4.</a:t>
            </a:r>
            <a:r>
              <a:rPr kumimoji="0" lang="zh-CN" altLang="en-US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避免联合用药</a:t>
            </a:r>
            <a:endParaRPr kumimoji="0" lang="en-US" altLang="zh-CN" sz="3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5.</a:t>
            </a:r>
            <a:r>
              <a:rPr kumimoji="0" lang="zh-CN" altLang="en-US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掌握剂量和持续时间</a:t>
            </a:r>
            <a:endParaRPr kumimoji="0" lang="zh-CN" altLang="en-US" sz="3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6.</a:t>
            </a:r>
            <a:r>
              <a:rPr kumimoji="0" lang="zh-CN" altLang="en-US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尽可能延迟至孕中晚期用药</a:t>
            </a:r>
            <a:endParaRPr kumimoji="0" lang="zh-CN" altLang="en-US" sz="3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38530"/>
            <a:ext cx="10870565" cy="550735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孕妇体重和胎动的自我监护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84885" y="1600200"/>
            <a:ext cx="7856538" cy="4530725"/>
          </a:xfrm>
          <a:solidFill>
            <a:schemeClr val="bg1"/>
          </a:solidFill>
        </p:spPr>
        <p:txBody>
          <a:bodyPr/>
          <a:p>
            <a:pPr marL="342900" marR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kumimoji="0" lang="zh-CN" altLang="en-US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体重监测</a:t>
            </a:r>
            <a:endParaRPr kumimoji="0" lang="zh-CN" altLang="en-US" sz="3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BMI</a:t>
            </a:r>
            <a:r>
              <a:rPr kumimoji="0" lang="zh-CN" altLang="en-US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小于</a:t>
            </a:r>
            <a:r>
              <a:rPr kumimoji="0" lang="en-US" alt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18.5kg/m</a:t>
            </a:r>
            <a:r>
              <a:rPr kumimoji="0" lang="en-US" altLang="zh-CN" sz="3200" b="0" i="0" u="none" strike="noStrike" kern="0" cap="none" spc="0" normalizeH="0" baseline="3000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</a:rPr>
              <a:t>2 </a:t>
            </a:r>
            <a:r>
              <a:rPr kumimoji="0" lang="zh-CN" altLang="en-US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 ,增重范围</a:t>
            </a:r>
            <a:r>
              <a:rPr kumimoji="0" lang="en-US" alt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12.5-18kg</a:t>
            </a:r>
            <a:r>
              <a:rPr kumimoji="0" lang="zh-CN" altLang="en-US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。</a:t>
            </a:r>
            <a:endParaRPr kumimoji="0" lang="zh-CN" altLang="en-US" sz="3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BMI18.5-24.9</a:t>
            </a:r>
            <a:r>
              <a:rPr kumimoji="0" lang="en-US" alt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kg/m</a:t>
            </a:r>
            <a:r>
              <a:rPr kumimoji="0" lang="en-US" altLang="zh-CN" sz="3200" b="0" i="0" u="none" strike="noStrike" kern="0" cap="none" spc="0" normalizeH="0" baseline="3000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rPr>
              <a:t>2 </a:t>
            </a:r>
            <a:r>
              <a:rPr kumimoji="0" lang="zh-CN" altLang="en-US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,增重范围</a:t>
            </a:r>
            <a:r>
              <a:rPr kumimoji="0" lang="en-US" alt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11.5-16kg</a:t>
            </a:r>
            <a:endParaRPr kumimoji="0" lang="zh-CN" altLang="en-US" sz="3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  <a:sym typeface="+mn-ea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BMI25-29.9kg/m</a:t>
            </a:r>
            <a:r>
              <a:rPr kumimoji="0" lang="en-US" altLang="zh-CN" sz="3200" b="0" i="0" u="none" strike="noStrike" kern="0" cap="none" spc="0" normalizeH="0" baseline="3000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rPr>
              <a:t>2 </a:t>
            </a:r>
            <a:r>
              <a:rPr kumimoji="0" lang="zh-CN" altLang="en-US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,增重范围</a:t>
            </a:r>
            <a:r>
              <a:rPr kumimoji="0" lang="en-US" alt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7-11.5kg</a:t>
            </a:r>
            <a:r>
              <a:rPr kumimoji="0" lang="zh-CN" altLang="en-US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。</a:t>
            </a:r>
            <a:endParaRPr kumimoji="0" lang="zh-CN" altLang="en-US" sz="3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  <a:sym typeface="+mn-ea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kumimoji="0" lang="en-US" alt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BMI</a:t>
            </a:r>
            <a:r>
              <a:rPr kumimoji="0" lang="zh-CN" altLang="en-US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大于</a:t>
            </a:r>
            <a:r>
              <a:rPr kumimoji="0" lang="en-US" alt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30kg/m</a:t>
            </a:r>
            <a:r>
              <a:rPr kumimoji="0" lang="en-US" altLang="zh-CN" sz="3200" b="0" i="0" u="none" strike="noStrike" kern="0" cap="none" spc="0" normalizeH="0" baseline="3000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rPr>
              <a:t>2 </a:t>
            </a:r>
            <a:r>
              <a:rPr kumimoji="0" lang="zh-CN" altLang="en-US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 ,增重范围</a:t>
            </a:r>
            <a:r>
              <a:rPr kumimoji="0" lang="en-US" altLang="zh-CN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5-9kg</a:t>
            </a:r>
            <a:r>
              <a:rPr kumimoji="0" lang="zh-CN" altLang="en-US" sz="3200" b="0" i="0" u="none" strike="noStrike" kern="0" cap="none" spc="0" normalizeH="0" baseline="0" noProof="1">
                <a:solidFill>
                  <a:schemeClr val="tx1"/>
                </a:solidFill>
                <a:latin typeface="+mn-lt"/>
                <a:ea typeface="+mn-ea"/>
                <a:cs typeface="+mn-cs"/>
                <a:sym typeface="+mn-ea"/>
              </a:rPr>
              <a:t>。</a:t>
            </a:r>
            <a:endParaRPr kumimoji="0" lang="zh-CN" altLang="en-US" sz="3200" b="0" i="0" u="none" strike="noStrike" kern="0" cap="none" spc="0" normalizeH="0" baseline="0" noProof="1">
              <a:solidFill>
                <a:schemeClr val="tx1"/>
              </a:solidFill>
              <a:latin typeface="+mn-lt"/>
              <a:ea typeface="+mn-ea"/>
              <a:cs typeface="+mn-cs"/>
              <a:sym typeface="+mn-ea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endParaRPr kumimoji="0" lang="en-US" altLang="zh-CN" sz="3200" b="0" i="0" u="none" strike="noStrike" kern="0" cap="none" spc="0" normalizeH="0" baseline="30000" noProof="1">
              <a:solidFill>
                <a:schemeClr val="tx1"/>
              </a:solidFill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DIAGRAM_VIRTUALLY_FRAME" val="{&quot;height&quot;:84,&quot;left&quot;:252,&quot;top&quot;:114,&quot;width&quot;:428.5}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DIAGRAM_VIRTUALLY_FRAME" val="{&quot;height&quot;:84,&quot;left&quot;:252,&quot;top&quot;:114,&quot;width&quot;:428.5}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DIAGRAM_VIRTUALLY_FRAME" val="{&quot;height&quot;:84,&quot;left&quot;:252,&quot;top&quot;:114,&quot;width&quot;:428.5}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3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3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3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3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8.xml><?xml version="1.0" encoding="utf-8"?>
<p:tagLst xmlns:p="http://schemas.openxmlformats.org/presentationml/2006/main">
  <p:tag name="KSO_WM_DIAGRAM_VIRTUALLY_FRAME" val="{&quot;height&quot;:540,&quot;left&quot;:0,&quot;top&quot;:0,&quot;width&quot;:720}"/>
</p:tagLst>
</file>

<file path=ppt/tags/tag139.xml><?xml version="1.0" encoding="utf-8"?>
<p:tagLst xmlns:p="http://schemas.openxmlformats.org/presentationml/2006/main">
  <p:tag name="KSO_WM_DIAGRAM_VIRTUALLY_FRAME" val="{&quot;height&quot;:540,&quot;left&quot;:0,&quot;top&quot;:0,&quot;width&quot;:720}"/>
</p:tagLst>
</file>

<file path=ppt/tags/tag14.xml><?xml version="1.0" encoding="utf-8"?>
<p:tagLst xmlns:p="http://schemas.openxmlformats.org/presentationml/2006/main">
  <p:tag name="KSO_WM_DIAGRAM_VIRTUALLY_FRAME" val="{&quot;height&quot;:84,&quot;left&quot;:252,&quot;top&quot;:114,&quot;width&quot;:428.5}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4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4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4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4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4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DIAGRAM_VIRTUALLY_FRAME" val="{&quot;height&quot;:84,&quot;left&quot;:252,&quot;top&quot;:114,&quot;width&quot;:428.5}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5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5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5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5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5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6.xml><?xml version="1.0" encoding="utf-8"?>
<p:tagLst xmlns:p="http://schemas.openxmlformats.org/presentationml/2006/main">
  <p:tag name="KSO_WM_DIAGRAM_VIRTUALLY_FRAME" val="{&quot;height&quot;:84,&quot;left&quot;:252,&quot;top&quot;:114,&quot;width&quot;:428.5}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6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6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6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6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7.xml><?xml version="1.0" encoding="utf-8"?>
<p:tagLst xmlns:p="http://schemas.openxmlformats.org/presentationml/2006/main">
  <p:tag name="KSO_WM_DIAGRAM_VIRTUALLY_FRAME" val="{&quot;height&quot;:84,&quot;left&quot;:252,&quot;top&quot;:114,&quot;width&quot;:428.5}"/>
</p:tagLst>
</file>

<file path=ppt/tags/tag17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7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7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7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7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DIAGRAM_VIRTUALLY_FRAME" val="{&quot;height&quot;:84,&quot;left&quot;:252,&quot;top&quot;:114,&quot;width&quot;:428.5}"/>
</p:tagLst>
</file>

<file path=ppt/tags/tag18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9.xml><?xml version="1.0" encoding="utf-8"?>
<p:tagLst xmlns:p="http://schemas.openxmlformats.org/presentationml/2006/main">
  <p:tag name="KSO_WM_DIAGRAM_VIRTUALLY_FRAME" val="{&quot;height&quot;:84,&quot;left&quot;:252,&quot;top&quot;:114,&quot;width&quot;:428.5}"/>
</p:tagLst>
</file>

<file path=ppt/tags/tag19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9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9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9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9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0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0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0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0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0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1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1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1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1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1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2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2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2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2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2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3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3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3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3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3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4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4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4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4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4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49.xml><?xml version="1.0" encoding="utf-8"?>
<p:tagLst xmlns:p="http://schemas.openxmlformats.org/presentationml/2006/main">
  <p:tag name="KSO_WM_DIAGRAM_VIRTUALLY_FRAME" val="{&quot;height&quot;:48,&quot;left&quot;:60,&quot;top&quot;:138,&quot;width&quot;:426}"/>
</p:tagLst>
</file>

<file path=ppt/tags/tag2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50.xml><?xml version="1.0" encoding="utf-8"?>
<p:tagLst xmlns:p="http://schemas.openxmlformats.org/presentationml/2006/main">
  <p:tag name="KSO_WM_DIAGRAM_VIRTUALLY_FRAME" val="{&quot;height&quot;:48,&quot;left&quot;:60,&quot;top&quot;:138,&quot;width&quot;:426}"/>
</p:tagLst>
</file>

<file path=ppt/tags/tag251.xml><?xml version="1.0" encoding="utf-8"?>
<p:tagLst xmlns:p="http://schemas.openxmlformats.org/presentationml/2006/main">
  <p:tag name="KSO_WM_DIAGRAM_VIRTUALLY_FRAME" val="{&quot;height&quot;:48,&quot;left&quot;:60,&quot;top&quot;:138,&quot;width&quot;:426}"/>
</p:tagLst>
</file>

<file path=ppt/tags/tag252.xml><?xml version="1.0" encoding="utf-8"?>
<p:tagLst xmlns:p="http://schemas.openxmlformats.org/presentationml/2006/main">
  <p:tag name="KSO_WM_DIAGRAM_VIRTUALLY_FRAME" val="{&quot;height&quot;:53.125,&quot;left&quot;:60,&quot;top&quot;:138,&quot;width&quot;:426}"/>
</p:tagLst>
</file>

<file path=ppt/tags/tag253.xml><?xml version="1.0" encoding="utf-8"?>
<p:tagLst xmlns:p="http://schemas.openxmlformats.org/presentationml/2006/main">
  <p:tag name="KSO_WM_DIAGRAM_VIRTUALLY_FRAME" val="{&quot;height&quot;:53.125,&quot;left&quot;:60,&quot;top&quot;:138,&quot;width&quot;:426}"/>
</p:tagLst>
</file>

<file path=ppt/tags/tag254.xml><?xml version="1.0" encoding="utf-8"?>
<p:tagLst xmlns:p="http://schemas.openxmlformats.org/presentationml/2006/main">
  <p:tag name="KSO_WM_DIAGRAM_VIRTUALLY_FRAME" val="{&quot;height&quot;:53.125,&quot;left&quot;:60,&quot;top&quot;:138,&quot;width&quot;:426}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5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DIAGRAM_VIRTUALLY_FRAME" val="{&quot;height&quot;:373.75,&quot;left&quot;:24,&quot;top&quot;:162,&quot;width&quot;:661.1250393700788}"/>
</p:tagLst>
</file>

<file path=ppt/tags/tag47.xml><?xml version="1.0" encoding="utf-8"?>
<p:tagLst xmlns:p="http://schemas.openxmlformats.org/presentationml/2006/main">
  <p:tag name="KSO_WM_DIAGRAM_VIRTUALLY_FRAME" val="{&quot;height&quot;:373.75,&quot;left&quot;:24,&quot;top&quot;:162,&quot;width&quot;:661.1250393700788}"/>
</p:tagLst>
</file>

<file path=ppt/tags/tag48.xml><?xml version="1.0" encoding="utf-8"?>
<p:tagLst xmlns:p="http://schemas.openxmlformats.org/presentationml/2006/main">
  <p:tag name="KSO_WM_DIAGRAM_VIRTUALLY_FRAME" val="{&quot;height&quot;:373.75,&quot;left&quot;:24,&quot;top&quot;:162,&quot;width&quot;:661.1250393700788}"/>
</p:tagLst>
</file>

<file path=ppt/tags/tag49.xml><?xml version="1.0" encoding="utf-8"?>
<p:tagLst xmlns:p="http://schemas.openxmlformats.org/presentationml/2006/main">
  <p:tag name="KSO_WM_DIAGRAM_VIRTUALLY_FRAME" val="{&quot;height&quot;:373.75,&quot;left&quot;:24,&quot;top&quot;:162,&quot;width&quot;:661.1250393700788}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DIAGRAM_VIRTUALLY_FRAME" val="{&quot;height&quot;:373.75,&quot;left&quot;:24,&quot;top&quot;:162,&quot;width&quot;:661.1250393700788}"/>
</p:tagLst>
</file>

<file path=ppt/tags/tag51.xml><?xml version="1.0" encoding="utf-8"?>
<p:tagLst xmlns:p="http://schemas.openxmlformats.org/presentationml/2006/main">
  <p:tag name="KSO_WM_DIAGRAM_VIRTUALLY_FRAME" val="{&quot;height&quot;:373.75,&quot;left&quot;:24,&quot;top&quot;:162,&quot;width&quot;:661.1250393700788}"/>
</p:tagLst>
</file>

<file path=ppt/tags/tag52.xml><?xml version="1.0" encoding="utf-8"?>
<p:tagLst xmlns:p="http://schemas.openxmlformats.org/presentationml/2006/main">
  <p:tag name="KSO_WM_DIAGRAM_VIRTUALLY_FRAME" val="{&quot;height&quot;:373.75,&quot;left&quot;:24,&quot;top&quot;:162,&quot;width&quot;:661.1250393700788}"/>
</p:tagLst>
</file>

<file path=ppt/tags/tag53.xml><?xml version="1.0" encoding="utf-8"?>
<p:tagLst xmlns:p="http://schemas.openxmlformats.org/presentationml/2006/main">
  <p:tag name="KSO_WM_DIAGRAM_VIRTUALLY_FRAME" val="{&quot;height&quot;:373.75,&quot;left&quot;:24,&quot;top&quot;:162,&quot;width&quot;:661.1250393700788}"/>
</p:tagLst>
</file>

<file path=ppt/tags/tag54.xml><?xml version="1.0" encoding="utf-8"?>
<p:tagLst xmlns:p="http://schemas.openxmlformats.org/presentationml/2006/main">
  <p:tag name="KSO_WM_DIAGRAM_VIRTUALLY_FRAME" val="{&quot;height&quot;:373.75,&quot;left&quot;:24,&quot;top&quot;:162,&quot;width&quot;:661.1250393700788}"/>
</p:tagLst>
</file>

<file path=ppt/tags/tag55.xml><?xml version="1.0" encoding="utf-8"?>
<p:tagLst xmlns:p="http://schemas.openxmlformats.org/presentationml/2006/main">
  <p:tag name="KSO_WM_DIAGRAM_VIRTUALLY_FRAME" val="{&quot;height&quot;:373.75,&quot;left&quot;:24,&quot;top&quot;:162,&quot;width&quot;:661.1250393700788}"/>
</p:tagLst>
</file>

<file path=ppt/tags/tag56.xml><?xml version="1.0" encoding="utf-8"?>
<p:tagLst xmlns:p="http://schemas.openxmlformats.org/presentationml/2006/main">
  <p:tag name="KSO_WM_DIAGRAM_VIRTUALLY_FRAME" val="{&quot;height&quot;:373.75,&quot;left&quot;:24,&quot;top&quot;:162,&quot;width&quot;:661.1250393700788}"/>
</p:tagLst>
</file>

<file path=ppt/tags/tag57.xml><?xml version="1.0" encoding="utf-8"?>
<p:tagLst xmlns:p="http://schemas.openxmlformats.org/presentationml/2006/main">
  <p:tag name="KSO_WM_DIAGRAM_VIRTUALLY_FRAME" val="{&quot;height&quot;:373.75,&quot;left&quot;:24,&quot;top&quot;:162,&quot;width&quot;:661.1250393700788}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DIAGRAM_VIRTUALLY_FRAME" val="{&quot;height&quot;:428,&quot;left&quot;:18,&quot;top&quot;:90,&quot;width&quot;:685.1250393700788}"/>
</p:tagLst>
</file>

<file path=ppt/tags/tag61.xml><?xml version="1.0" encoding="utf-8"?>
<p:tagLst xmlns:p="http://schemas.openxmlformats.org/presentationml/2006/main">
  <p:tag name="KSO_WM_DIAGRAM_VIRTUALLY_FRAME" val="{&quot;height&quot;:428,&quot;left&quot;:18,&quot;top&quot;:90,&quot;width&quot;:685.1250393700788}"/>
</p:tagLst>
</file>

<file path=ppt/tags/tag62.xml><?xml version="1.0" encoding="utf-8"?>
<p:tagLst xmlns:p="http://schemas.openxmlformats.org/presentationml/2006/main">
  <p:tag name="KSO_WM_DIAGRAM_VIRTUALLY_FRAME" val="{&quot;height&quot;:428,&quot;left&quot;:18,&quot;top&quot;:90,&quot;width&quot;:685.1250393700788}"/>
</p:tagLst>
</file>

<file path=ppt/tags/tag63.xml><?xml version="1.0" encoding="utf-8"?>
<p:tagLst xmlns:p="http://schemas.openxmlformats.org/presentationml/2006/main">
  <p:tag name="KSO_WM_DIAGRAM_VIRTUALLY_FRAME" val="{&quot;height&quot;:428,&quot;left&quot;:18,&quot;top&quot;:90,&quot;width&quot;:685.1250393700788}"/>
</p:tagLst>
</file>

<file path=ppt/tags/tag64.xml><?xml version="1.0" encoding="utf-8"?>
<p:tagLst xmlns:p="http://schemas.openxmlformats.org/presentationml/2006/main">
  <p:tag name="KSO_WM_DIAGRAM_VIRTUALLY_FRAME" val="{&quot;height&quot;:428,&quot;left&quot;:18,&quot;top&quot;:90,&quot;width&quot;:685.1250393700788}"/>
</p:tagLst>
</file>

<file path=ppt/tags/tag65.xml><?xml version="1.0" encoding="utf-8"?>
<p:tagLst xmlns:p="http://schemas.openxmlformats.org/presentationml/2006/main">
  <p:tag name="KSO_WM_DIAGRAM_VIRTUALLY_FRAME" val="{&quot;height&quot;:428,&quot;left&quot;:18,&quot;top&quot;:90,&quot;width&quot;:685.1250393700788}"/>
</p:tagLst>
</file>

<file path=ppt/tags/tag66.xml><?xml version="1.0" encoding="utf-8"?>
<p:tagLst xmlns:p="http://schemas.openxmlformats.org/presentationml/2006/main">
  <p:tag name="KSO_WM_DIAGRAM_VIRTUALLY_FRAME" val="{&quot;height&quot;:428,&quot;left&quot;:18,&quot;top&quot;:90,&quot;width&quot;:685.1250393700788}"/>
</p:tagLst>
</file>

<file path=ppt/tags/tag67.xml><?xml version="1.0" encoding="utf-8"?>
<p:tagLst xmlns:p="http://schemas.openxmlformats.org/presentationml/2006/main">
  <p:tag name="KSO_WM_DIAGRAM_VIRTUALLY_FRAME" val="{&quot;height&quot;:428,&quot;left&quot;:18,&quot;top&quot;:90,&quot;width&quot;:685.1250393700788}"/>
</p:tagLst>
</file>

<file path=ppt/tags/tag68.xml><?xml version="1.0" encoding="utf-8"?>
<p:tagLst xmlns:p="http://schemas.openxmlformats.org/presentationml/2006/main">
  <p:tag name="KSO_WM_DIAGRAM_VIRTUALLY_FRAME" val="{&quot;height&quot;:428,&quot;left&quot;:18,&quot;top&quot;:90,&quot;width&quot;:685.1250393700788}"/>
</p:tagLst>
</file>

<file path=ppt/tags/tag69.xml><?xml version="1.0" encoding="utf-8"?>
<p:tagLst xmlns:p="http://schemas.openxmlformats.org/presentationml/2006/main">
  <p:tag name="KSO_WM_DIAGRAM_VIRTUALLY_FRAME" val="{&quot;height&quot;:428,&quot;left&quot;:18,&quot;top&quot;:90,&quot;width&quot;:685.1250393700788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0.xml><?xml version="1.0" encoding="utf-8"?>
<p:tagLst xmlns:p="http://schemas.openxmlformats.org/presentationml/2006/main">
  <p:tag name="KSO_WM_DIAGRAM_VIRTUALLY_FRAME" val="{&quot;height&quot;:428,&quot;left&quot;:18,&quot;top&quot;:90,&quot;width&quot;:685.1250393700788}"/>
</p:tagLst>
</file>

<file path=ppt/tags/tag71.xml><?xml version="1.0" encoding="utf-8"?>
<p:tagLst xmlns:p="http://schemas.openxmlformats.org/presentationml/2006/main">
  <p:tag name="KSO_WM_DIAGRAM_VIRTUALLY_FRAME" val="{&quot;height&quot;:428,&quot;left&quot;:18,&quot;top&quot;:90,&quot;width&quot;:685.1250393700788}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9767</Words>
  <Application>WPS 演示</Application>
  <PresentationFormat>自定义</PresentationFormat>
  <Paragraphs>891</Paragraphs>
  <Slides>115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115</vt:i4>
      </vt:variant>
    </vt:vector>
  </HeadingPairs>
  <TitlesOfParts>
    <vt:vector size="134" baseType="lpstr">
      <vt:lpstr>Arial</vt:lpstr>
      <vt:lpstr>宋体</vt:lpstr>
      <vt:lpstr>Wingdings</vt:lpstr>
      <vt:lpstr>黑体</vt:lpstr>
      <vt:lpstr>微软雅黑</vt:lpstr>
      <vt:lpstr>华文细黑</vt:lpstr>
      <vt:lpstr>字魂70号-灵悦黑体</vt:lpstr>
      <vt:lpstr>Segoe UI</vt:lpstr>
      <vt:lpstr>隶书</vt:lpstr>
      <vt:lpstr>楷体_GB2312</vt:lpstr>
      <vt:lpstr>新宋体</vt:lpstr>
      <vt:lpstr>华文彩云</vt:lpstr>
      <vt:lpstr>Arial Unicode MS</vt:lpstr>
      <vt:lpstr>Times New Roman</vt:lpstr>
      <vt:lpstr>Tahoma</vt:lpstr>
      <vt:lpstr>楷体_GB2312</vt:lpstr>
      <vt:lpstr>Office 主题</vt:lpstr>
      <vt:lpstr>Office 主题​​</vt:lpstr>
      <vt:lpstr>Photoshop.Image.8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（二）受精卵发育、输送与植入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（二）血液循环系统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【妊娠期母体的心理变化】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（二）胎产式:胎儿身体纵轴与母体纵轴之间的关系</vt:lpstr>
      <vt:lpstr>PowerPoint 演示文稿</vt:lpstr>
      <vt:lpstr>PowerPoint 演示文稿</vt:lpstr>
      <vt:lpstr>PowerPoint 演示文稿</vt:lpstr>
      <vt:lpstr>（三）胎方位：胎儿先露部指示点与母体骨盆的关系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⑨推算预产期（EDC）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汉堡包</cp:lastModifiedBy>
  <cp:revision>265</cp:revision>
  <dcterms:created xsi:type="dcterms:W3CDTF">2019-11-11T13:37:00Z</dcterms:created>
  <dcterms:modified xsi:type="dcterms:W3CDTF">2025-08-11T07:03:49Z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F47900CFCF14428F81F766D8B14004F0</vt:lpwstr>
  </property>
</Properties>
</file>