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3"/>
  </p:sldMasterIdLst>
  <p:notesMasterIdLst>
    <p:notesMasterId r:id="rId6"/>
  </p:notesMasterIdLst>
  <p:handoutMasterIdLst>
    <p:handoutMasterId r:id="rId63"/>
  </p:handoutMasterIdLst>
  <p:sldIdLst>
    <p:sldId id="256" r:id="rId4"/>
    <p:sldId id="279" r:id="rId5"/>
    <p:sldId id="939" r:id="rId7"/>
    <p:sldId id="759" r:id="rId8"/>
    <p:sldId id="760" r:id="rId9"/>
    <p:sldId id="947" r:id="rId10"/>
    <p:sldId id="781" r:id="rId11"/>
    <p:sldId id="948" r:id="rId12"/>
    <p:sldId id="949" r:id="rId13"/>
    <p:sldId id="950" r:id="rId14"/>
    <p:sldId id="956" r:id="rId15"/>
    <p:sldId id="957" r:id="rId16"/>
    <p:sldId id="951" r:id="rId17"/>
    <p:sldId id="943" r:id="rId18"/>
    <p:sldId id="964" r:id="rId19"/>
    <p:sldId id="965" r:id="rId20"/>
    <p:sldId id="966" r:id="rId21"/>
    <p:sldId id="967" r:id="rId22"/>
    <p:sldId id="944" r:id="rId23"/>
    <p:sldId id="945" r:id="rId24"/>
    <p:sldId id="946" r:id="rId25"/>
    <p:sldId id="974" r:id="rId26"/>
    <p:sldId id="975" r:id="rId27"/>
    <p:sldId id="976" r:id="rId28"/>
    <p:sldId id="977" r:id="rId29"/>
    <p:sldId id="978" r:id="rId30"/>
    <p:sldId id="940" r:id="rId31"/>
    <p:sldId id="920" r:id="rId32"/>
    <p:sldId id="980" r:id="rId33"/>
    <p:sldId id="981" r:id="rId34"/>
    <p:sldId id="987" r:id="rId35"/>
    <p:sldId id="988" r:id="rId36"/>
    <p:sldId id="989" r:id="rId37"/>
    <p:sldId id="990" r:id="rId38"/>
    <p:sldId id="992" r:id="rId39"/>
    <p:sldId id="993" r:id="rId40"/>
    <p:sldId id="994" r:id="rId41"/>
    <p:sldId id="991" r:id="rId42"/>
    <p:sldId id="982" r:id="rId43"/>
    <p:sldId id="983" r:id="rId44"/>
    <p:sldId id="984" r:id="rId45"/>
    <p:sldId id="985" r:id="rId46"/>
    <p:sldId id="986" r:id="rId47"/>
    <p:sldId id="997" r:id="rId48"/>
    <p:sldId id="998" r:id="rId49"/>
    <p:sldId id="996" r:id="rId50"/>
    <p:sldId id="941" r:id="rId51"/>
    <p:sldId id="921" r:id="rId52"/>
    <p:sldId id="999" r:id="rId53"/>
    <p:sldId id="1000" r:id="rId54"/>
    <p:sldId id="1001" r:id="rId55"/>
    <p:sldId id="1002" r:id="rId56"/>
    <p:sldId id="1003" r:id="rId57"/>
    <p:sldId id="1004" r:id="rId58"/>
    <p:sldId id="1005" r:id="rId59"/>
    <p:sldId id="1006" r:id="rId60"/>
    <p:sldId id="1007" r:id="rId61"/>
    <p:sldId id="270" r:id="rId62"/>
  </p:sldIdLst>
  <p:sldSz cx="12192000" cy="6858000"/>
  <p:notesSz cx="7103745" cy="10234295"/>
  <p:embeddedFontLst>
    <p:embeddedFont>
      <p:font typeface="黑体" panose="02010609060101010101" charset="-122"/>
      <p:regular r:id="rId68"/>
    </p:embeddedFont>
    <p:embeddedFont>
      <p:font typeface="微软雅黑" panose="020B0503020204020204" charset="-122"/>
      <p:regular r:id="rId69"/>
    </p:embeddedFont>
    <p:embeddedFont>
      <p:font typeface="华文细黑" panose="02010600040101010101" charset="-122"/>
      <p:regular r:id="rId7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作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E75B6"/>
    <a:srgbClr val="DAE3F3"/>
    <a:srgbClr val="F3B96D"/>
    <a:srgbClr val="8EC0B9"/>
    <a:srgbClr val="CCCC9F"/>
    <a:srgbClr val="DB4105"/>
    <a:srgbClr val="5A84AF"/>
    <a:srgbClr val="E4EDF4"/>
    <a:srgbClr val="7ACA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-552" y="-942"/>
      </p:cViewPr>
      <p:guideLst>
        <p:guide orient="horz" pos="2159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0" Type="http://schemas.openxmlformats.org/officeDocument/2006/relationships/font" Target="fonts/font3.fntdata"/><Relationship Id="rId7" Type="http://schemas.openxmlformats.org/officeDocument/2006/relationships/slide" Target="slides/slide3.xml"/><Relationship Id="rId69" Type="http://schemas.openxmlformats.org/officeDocument/2006/relationships/font" Target="fonts/font2.fntdata"/><Relationship Id="rId68" Type="http://schemas.openxmlformats.org/officeDocument/2006/relationships/font" Target="fonts/font1.fntdata"/><Relationship Id="rId67" Type="http://schemas.openxmlformats.org/officeDocument/2006/relationships/commentAuthors" Target="commentAuthors.xml"/><Relationship Id="rId66" Type="http://schemas.openxmlformats.org/officeDocument/2006/relationships/tableStyles" Target="tableStyles.xml"/><Relationship Id="rId65" Type="http://schemas.openxmlformats.org/officeDocument/2006/relationships/viewProps" Target="viewProps.xml"/><Relationship Id="rId64" Type="http://schemas.openxmlformats.org/officeDocument/2006/relationships/presProps" Target="presProps.xml"/><Relationship Id="rId63" Type="http://schemas.openxmlformats.org/officeDocument/2006/relationships/handoutMaster" Target="handoutMasters/handoutMaster1.xml"/><Relationship Id="rId62" Type="http://schemas.openxmlformats.org/officeDocument/2006/relationships/slide" Target="slides/slide58.xml"/><Relationship Id="rId61" Type="http://schemas.openxmlformats.org/officeDocument/2006/relationships/slide" Target="slides/slide57.xml"/><Relationship Id="rId60" Type="http://schemas.openxmlformats.org/officeDocument/2006/relationships/slide" Target="slides/slide56.xml"/><Relationship Id="rId6" Type="http://schemas.openxmlformats.org/officeDocument/2006/relationships/notesMaster" Target="notesMasters/notesMaster1.xml"/><Relationship Id="rId59" Type="http://schemas.openxmlformats.org/officeDocument/2006/relationships/slide" Target="slides/slide55.xml"/><Relationship Id="rId58" Type="http://schemas.openxmlformats.org/officeDocument/2006/relationships/slide" Target="slides/slide54.xml"/><Relationship Id="rId57" Type="http://schemas.openxmlformats.org/officeDocument/2006/relationships/slide" Target="slides/slide53.xml"/><Relationship Id="rId56" Type="http://schemas.openxmlformats.org/officeDocument/2006/relationships/slide" Target="slides/slide52.xml"/><Relationship Id="rId55" Type="http://schemas.openxmlformats.org/officeDocument/2006/relationships/slide" Target="slides/slide5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slide" Target="slides/slide2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>
                <a:ea typeface="黑体" panose="02010609060101010101" charset="-122"/>
              </a:rPr>
            </a:fld>
            <a:endParaRPr lang="zh-CN" altLang="en-US">
              <a:ea typeface="黑体" panose="02010609060101010101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>
                <a:ea typeface="黑体" panose="02010609060101010101" charset="-122"/>
              </a:rPr>
            </a:fld>
            <a:endParaRPr lang="zh-CN" altLang="en-US">
              <a:ea typeface="黑体" panose="0201060906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73C0D0-D39E-4E70-9BCA-283D268ED7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7" Type="http://schemas.openxmlformats.org/officeDocument/2006/relationships/image" Target="../media/image7.emf"/><Relationship Id="rId6" Type="http://schemas.openxmlformats.org/officeDocument/2006/relationships/tags" Target="../tags/tag3.xml"/><Relationship Id="rId5" Type="http://schemas.openxmlformats.org/officeDocument/2006/relationships/image" Target="../media/image6.emf"/><Relationship Id="rId4" Type="http://schemas.openxmlformats.org/officeDocument/2006/relationships/tags" Target="../tags/tag2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72200" y="1825625"/>
            <a:ext cx="51816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72200" y="4076700"/>
            <a:ext cx="51816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黑体" panose="02010609060101010101" charset="-122"/>
                <a:sym typeface="黑体" panose="02010609060101010101" charset="-122"/>
              </a:defRPr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黑体" panose="02010609060101010101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6715125"/>
            <a:ext cx="12192000" cy="1428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9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899775" y="5443538"/>
            <a:ext cx="1292225" cy="1414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0" name="图片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60350" y="114300"/>
            <a:ext cx="546100" cy="534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1" name="图片 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442700" y="53975"/>
            <a:ext cx="615950" cy="608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6">
              <a:lumMod val="20000"/>
              <a:lumOff val="80000"/>
              <a:alpha val="54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-635" y="4853940"/>
            <a:ext cx="12192635" cy="2004060"/>
          </a:xfrm>
          <a:custGeom>
            <a:avLst/>
            <a:gdLst>
              <a:gd name="connsiteX0" fmla="*/ 0 w 12192000"/>
              <a:gd name="connsiteY0" fmla="*/ 0 h 1943100"/>
              <a:gd name="connsiteX1" fmla="*/ 12192000 w 12192000"/>
              <a:gd name="connsiteY1" fmla="*/ 0 h 1943100"/>
              <a:gd name="connsiteX2" fmla="*/ 12192000 w 12192000"/>
              <a:gd name="connsiteY2" fmla="*/ 1943100 h 1943100"/>
              <a:gd name="connsiteX3" fmla="*/ 0 w 12192000"/>
              <a:gd name="connsiteY3" fmla="*/ 1943100 h 1943100"/>
              <a:gd name="connsiteX4" fmla="*/ 0 w 12192000"/>
              <a:gd name="connsiteY4" fmla="*/ 0 h 1943100"/>
              <a:gd name="connsiteX0-1" fmla="*/ 14515 w 12192000"/>
              <a:gd name="connsiteY0-2" fmla="*/ 0 h 1943100"/>
              <a:gd name="connsiteX1-3" fmla="*/ 12192000 w 12192000"/>
              <a:gd name="connsiteY1-4" fmla="*/ 0 h 1943100"/>
              <a:gd name="connsiteX2-5" fmla="*/ 12192000 w 12192000"/>
              <a:gd name="connsiteY2-6" fmla="*/ 1943100 h 1943100"/>
              <a:gd name="connsiteX3-7" fmla="*/ 0 w 12192000"/>
              <a:gd name="connsiteY3-8" fmla="*/ 1943100 h 1943100"/>
              <a:gd name="connsiteX4-9" fmla="*/ 14515 w 12192000"/>
              <a:gd name="connsiteY4-10" fmla="*/ 0 h 1943100"/>
              <a:gd name="connsiteX0-11" fmla="*/ 14515 w 12192000"/>
              <a:gd name="connsiteY0-12" fmla="*/ 0 h 1943100"/>
              <a:gd name="connsiteX1-13" fmla="*/ 2705100 w 12192000"/>
              <a:gd name="connsiteY1-14" fmla="*/ 0 h 1943100"/>
              <a:gd name="connsiteX2-15" fmla="*/ 12192000 w 12192000"/>
              <a:gd name="connsiteY2-16" fmla="*/ 0 h 1943100"/>
              <a:gd name="connsiteX3-17" fmla="*/ 12192000 w 12192000"/>
              <a:gd name="connsiteY3-18" fmla="*/ 1943100 h 1943100"/>
              <a:gd name="connsiteX4-19" fmla="*/ 0 w 12192000"/>
              <a:gd name="connsiteY4-20" fmla="*/ 1943100 h 1943100"/>
              <a:gd name="connsiteX5" fmla="*/ 14515 w 12192000"/>
              <a:gd name="connsiteY5" fmla="*/ 0 h 1943100"/>
              <a:gd name="connsiteX0-21" fmla="*/ 14515 w 12192000"/>
              <a:gd name="connsiteY0-22" fmla="*/ 0 h 1943100"/>
              <a:gd name="connsiteX1-23" fmla="*/ 2641600 w 12192000"/>
              <a:gd name="connsiteY1-24" fmla="*/ 317500 h 1943100"/>
              <a:gd name="connsiteX2-25" fmla="*/ 12192000 w 12192000"/>
              <a:gd name="connsiteY2-26" fmla="*/ 0 h 1943100"/>
              <a:gd name="connsiteX3-27" fmla="*/ 12192000 w 12192000"/>
              <a:gd name="connsiteY3-28" fmla="*/ 1943100 h 1943100"/>
              <a:gd name="connsiteX4-29" fmla="*/ 0 w 12192000"/>
              <a:gd name="connsiteY4-30" fmla="*/ 1943100 h 1943100"/>
              <a:gd name="connsiteX5-31" fmla="*/ 14515 w 12192000"/>
              <a:gd name="connsiteY5-32" fmla="*/ 0 h 1943100"/>
              <a:gd name="connsiteX0-33" fmla="*/ 14515 w 12192000"/>
              <a:gd name="connsiteY0-34" fmla="*/ 0 h 1943100"/>
              <a:gd name="connsiteX1-35" fmla="*/ 2628900 w 12192000"/>
              <a:gd name="connsiteY1-36" fmla="*/ 63500 h 1943100"/>
              <a:gd name="connsiteX2-37" fmla="*/ 12192000 w 12192000"/>
              <a:gd name="connsiteY2-38" fmla="*/ 0 h 1943100"/>
              <a:gd name="connsiteX3-39" fmla="*/ 12192000 w 12192000"/>
              <a:gd name="connsiteY3-40" fmla="*/ 1943100 h 1943100"/>
              <a:gd name="connsiteX4-41" fmla="*/ 0 w 12192000"/>
              <a:gd name="connsiteY4-42" fmla="*/ 1943100 h 1943100"/>
              <a:gd name="connsiteX5-43" fmla="*/ 14515 w 12192000"/>
              <a:gd name="connsiteY5-44" fmla="*/ 0 h 1943100"/>
              <a:gd name="connsiteX0-45" fmla="*/ 14515 w 12192000"/>
              <a:gd name="connsiteY0-46" fmla="*/ 0 h 1943100"/>
              <a:gd name="connsiteX1-47" fmla="*/ 2628900 w 12192000"/>
              <a:gd name="connsiteY1-48" fmla="*/ 63500 h 1943100"/>
              <a:gd name="connsiteX2-49" fmla="*/ 12192000 w 12192000"/>
              <a:gd name="connsiteY2-50" fmla="*/ 0 h 1943100"/>
              <a:gd name="connsiteX3-51" fmla="*/ 12192000 w 12192000"/>
              <a:gd name="connsiteY3-52" fmla="*/ 1943100 h 1943100"/>
              <a:gd name="connsiteX4-53" fmla="*/ 0 w 12192000"/>
              <a:gd name="connsiteY4-54" fmla="*/ 1943100 h 1943100"/>
              <a:gd name="connsiteX5-55" fmla="*/ 14515 w 12192000"/>
              <a:gd name="connsiteY5-56" fmla="*/ 0 h 1943100"/>
              <a:gd name="connsiteX0-57" fmla="*/ 14515 w 12192000"/>
              <a:gd name="connsiteY0-58" fmla="*/ 0 h 1943100"/>
              <a:gd name="connsiteX1-59" fmla="*/ 2628900 w 12192000"/>
              <a:gd name="connsiteY1-60" fmla="*/ 63500 h 1943100"/>
              <a:gd name="connsiteX2-61" fmla="*/ 9067800 w 12192000"/>
              <a:gd name="connsiteY2-62" fmla="*/ 12700 h 1943100"/>
              <a:gd name="connsiteX3-63" fmla="*/ 12192000 w 12192000"/>
              <a:gd name="connsiteY3-64" fmla="*/ 0 h 1943100"/>
              <a:gd name="connsiteX4-65" fmla="*/ 12192000 w 12192000"/>
              <a:gd name="connsiteY4-66" fmla="*/ 1943100 h 1943100"/>
              <a:gd name="connsiteX5-67" fmla="*/ 0 w 12192000"/>
              <a:gd name="connsiteY5-68" fmla="*/ 1943100 h 1943100"/>
              <a:gd name="connsiteX6" fmla="*/ 14515 w 12192000"/>
              <a:gd name="connsiteY6" fmla="*/ 0 h 1943100"/>
              <a:gd name="connsiteX0-69" fmla="*/ 14515 w 12192000"/>
              <a:gd name="connsiteY0-70" fmla="*/ 0 h 1943100"/>
              <a:gd name="connsiteX1-71" fmla="*/ 2628900 w 12192000"/>
              <a:gd name="connsiteY1-72" fmla="*/ 63500 h 1943100"/>
              <a:gd name="connsiteX2-73" fmla="*/ 9067800 w 12192000"/>
              <a:gd name="connsiteY2-74" fmla="*/ 12700 h 1943100"/>
              <a:gd name="connsiteX3-75" fmla="*/ 12192000 w 12192000"/>
              <a:gd name="connsiteY3-76" fmla="*/ 0 h 1943100"/>
              <a:gd name="connsiteX4-77" fmla="*/ 12192000 w 12192000"/>
              <a:gd name="connsiteY4-78" fmla="*/ 1943100 h 1943100"/>
              <a:gd name="connsiteX5-79" fmla="*/ 0 w 12192000"/>
              <a:gd name="connsiteY5-80" fmla="*/ 1943100 h 1943100"/>
              <a:gd name="connsiteX6-81" fmla="*/ 14515 w 12192000"/>
              <a:gd name="connsiteY6-82" fmla="*/ 0 h 1943100"/>
              <a:gd name="connsiteX0-83" fmla="*/ 14515 w 12192000"/>
              <a:gd name="connsiteY0-84" fmla="*/ 0 h 1943100"/>
              <a:gd name="connsiteX1-85" fmla="*/ 2628900 w 12192000"/>
              <a:gd name="connsiteY1-86" fmla="*/ 63500 h 1943100"/>
              <a:gd name="connsiteX2-87" fmla="*/ 9077325 w 12192000"/>
              <a:gd name="connsiteY2-88" fmla="*/ 69850 h 1943100"/>
              <a:gd name="connsiteX3-89" fmla="*/ 12192000 w 12192000"/>
              <a:gd name="connsiteY3-90" fmla="*/ 0 h 1943100"/>
              <a:gd name="connsiteX4-91" fmla="*/ 12192000 w 12192000"/>
              <a:gd name="connsiteY4-92" fmla="*/ 1943100 h 1943100"/>
              <a:gd name="connsiteX5-93" fmla="*/ 0 w 12192000"/>
              <a:gd name="connsiteY5-94" fmla="*/ 1943100 h 1943100"/>
              <a:gd name="connsiteX6-95" fmla="*/ 14515 w 12192000"/>
              <a:gd name="connsiteY6-96" fmla="*/ 0 h 19431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31" y="connsiteY5-32"/>
              </a:cxn>
              <a:cxn ang="0">
                <a:pos x="connsiteX6-81" y="connsiteY6-82"/>
              </a:cxn>
            </a:cxnLst>
            <a:rect l="l" t="t" r="r" b="b"/>
            <a:pathLst>
              <a:path w="12192000" h="1943100">
                <a:moveTo>
                  <a:pt x="14515" y="0"/>
                </a:moveTo>
                <a:cubicBezTo>
                  <a:pt x="885977" y="21167"/>
                  <a:pt x="1300238" y="385233"/>
                  <a:pt x="2628900" y="63500"/>
                </a:cubicBezTo>
                <a:lnTo>
                  <a:pt x="9077325" y="69850"/>
                </a:lnTo>
                <a:cubicBezTo>
                  <a:pt x="11198225" y="764117"/>
                  <a:pt x="11150600" y="4233"/>
                  <a:pt x="12192000" y="0"/>
                </a:cubicBezTo>
                <a:lnTo>
                  <a:pt x="12192000" y="1943100"/>
                </a:lnTo>
                <a:lnTo>
                  <a:pt x="0" y="1943100"/>
                </a:lnTo>
                <a:lnTo>
                  <a:pt x="14515" y="0"/>
                </a:lnTo>
                <a:close/>
              </a:path>
            </a:pathLst>
          </a:custGeom>
          <a:solidFill>
            <a:srgbClr val="EB6877"/>
          </a:solidFill>
          <a:ln w="3810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黑体" panose="0201060906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065"/>
          <a:stretch>
            <a:fillRect/>
          </a:stretch>
        </p:blipFill>
        <p:spPr>
          <a:xfrm>
            <a:off x="2893783" y="3982065"/>
            <a:ext cx="6371303" cy="287593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2" y="4259488"/>
            <a:ext cx="3810001" cy="259851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3325" y="-1"/>
            <a:ext cx="4638676" cy="3163688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19" name="Freeform 244"/>
          <p:cNvSpPr/>
          <p:nvPr userDrawn="1"/>
        </p:nvSpPr>
        <p:spPr bwMode="auto">
          <a:xfrm flipH="1" flipV="1">
            <a:off x="10700124" y="1209674"/>
            <a:ext cx="415549" cy="428625"/>
          </a:xfrm>
          <a:custGeom>
            <a:avLst/>
            <a:gdLst>
              <a:gd name="T0" fmla="*/ 806 w 806"/>
              <a:gd name="T1" fmla="*/ 555 h 809"/>
              <a:gd name="T2" fmla="*/ 555 w 806"/>
              <a:gd name="T3" fmla="*/ 555 h 809"/>
              <a:gd name="T4" fmla="*/ 555 w 806"/>
              <a:gd name="T5" fmla="*/ 809 h 809"/>
              <a:gd name="T6" fmla="*/ 251 w 806"/>
              <a:gd name="T7" fmla="*/ 809 h 809"/>
              <a:gd name="T8" fmla="*/ 251 w 806"/>
              <a:gd name="T9" fmla="*/ 555 h 809"/>
              <a:gd name="T10" fmla="*/ 0 w 806"/>
              <a:gd name="T11" fmla="*/ 555 h 809"/>
              <a:gd name="T12" fmla="*/ 0 w 806"/>
              <a:gd name="T13" fmla="*/ 254 h 809"/>
              <a:gd name="T14" fmla="*/ 251 w 806"/>
              <a:gd name="T15" fmla="*/ 254 h 809"/>
              <a:gd name="T16" fmla="*/ 251 w 806"/>
              <a:gd name="T17" fmla="*/ 0 h 809"/>
              <a:gd name="T18" fmla="*/ 555 w 806"/>
              <a:gd name="T19" fmla="*/ 0 h 809"/>
              <a:gd name="T20" fmla="*/ 555 w 806"/>
              <a:gd name="T21" fmla="*/ 254 h 809"/>
              <a:gd name="T22" fmla="*/ 806 w 806"/>
              <a:gd name="T23" fmla="*/ 254 h 809"/>
              <a:gd name="T24" fmla="*/ 806 w 806"/>
              <a:gd name="T25" fmla="*/ 555 h 8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06" h="809">
                <a:moveTo>
                  <a:pt x="806" y="555"/>
                </a:moveTo>
                <a:lnTo>
                  <a:pt x="555" y="555"/>
                </a:lnTo>
                <a:lnTo>
                  <a:pt x="555" y="809"/>
                </a:lnTo>
                <a:lnTo>
                  <a:pt x="251" y="809"/>
                </a:lnTo>
                <a:lnTo>
                  <a:pt x="251" y="555"/>
                </a:lnTo>
                <a:lnTo>
                  <a:pt x="0" y="555"/>
                </a:lnTo>
                <a:lnTo>
                  <a:pt x="0" y="254"/>
                </a:lnTo>
                <a:lnTo>
                  <a:pt x="251" y="254"/>
                </a:lnTo>
                <a:lnTo>
                  <a:pt x="251" y="0"/>
                </a:lnTo>
                <a:lnTo>
                  <a:pt x="555" y="0"/>
                </a:lnTo>
                <a:lnTo>
                  <a:pt x="555" y="254"/>
                </a:lnTo>
                <a:lnTo>
                  <a:pt x="806" y="254"/>
                </a:lnTo>
                <a:lnTo>
                  <a:pt x="806" y="555"/>
                </a:lnTo>
                <a:close/>
              </a:path>
            </a:pathLst>
          </a:custGeom>
          <a:solidFill>
            <a:srgbClr val="0F365E"/>
          </a:solidFill>
          <a:ln>
            <a:solidFill>
              <a:srgbClr val="0F365E"/>
            </a:solidFill>
          </a:ln>
        </p:spPr>
        <p:txBody>
          <a:bodyPr/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b="0" kern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47" r="71389" b="42089"/>
          <a:stretch>
            <a:fillRect/>
          </a:stretch>
        </p:blipFill>
        <p:spPr>
          <a:xfrm>
            <a:off x="0" y="473204"/>
            <a:ext cx="2251881" cy="3219120"/>
          </a:xfrm>
          <a:prstGeom prst="rect">
            <a:avLst/>
          </a:prstGeom>
        </p:spPr>
      </p:pic>
      <p:sp>
        <p:nvSpPr>
          <p:cNvPr id="10" name="矩形 9"/>
          <p:cNvSpPr/>
          <p:nvPr userDrawn="1"/>
        </p:nvSpPr>
        <p:spPr>
          <a:xfrm>
            <a:off x="313055" y="365125"/>
            <a:ext cx="11566525" cy="6127750"/>
          </a:xfrm>
          <a:prstGeom prst="rect">
            <a:avLst/>
          </a:prstGeom>
          <a:noFill/>
          <a:ln w="28575" cmpd="sng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 userDrawn="1"/>
        </p:nvSpPr>
        <p:spPr>
          <a:xfrm>
            <a:off x="0" y="0"/>
            <a:ext cx="12191999" cy="5724525"/>
          </a:xfrm>
          <a:prstGeom prst="rect">
            <a:avLst/>
          </a:prstGeom>
          <a:solidFill>
            <a:schemeClr val="accent5">
              <a:lumMod val="40000"/>
              <a:lumOff val="6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5724525"/>
            <a:ext cx="12191999" cy="1133475"/>
          </a:xfrm>
          <a:prstGeom prst="rect">
            <a:avLst/>
          </a:prstGeom>
          <a:solidFill>
            <a:srgbClr val="53A6AB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 rot="16200000">
            <a:off x="-1372837" y="4149655"/>
            <a:ext cx="37833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2" name="文本框 21"/>
          <p:cNvSpPr txBox="1"/>
          <p:nvPr userDrawn="1"/>
        </p:nvSpPr>
        <p:spPr>
          <a:xfrm>
            <a:off x="328226" y="71101"/>
            <a:ext cx="37833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cxnSp>
        <p:nvCxnSpPr>
          <p:cNvPr id="13" name="直接连接符 12"/>
          <p:cNvCxnSpPr>
            <a:stCxn id="22" idx="3"/>
          </p:cNvCxnSpPr>
          <p:nvPr userDrawn="1"/>
        </p:nvCxnSpPr>
        <p:spPr>
          <a:xfrm>
            <a:off x="4111353" y="240081"/>
            <a:ext cx="561557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 userDrawn="1"/>
        </p:nvCxnSpPr>
        <p:spPr>
          <a:xfrm flipV="1">
            <a:off x="619135" y="6597702"/>
            <a:ext cx="11344264" cy="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/>
        </p:nvCxnSpPr>
        <p:spPr>
          <a:xfrm>
            <a:off x="11963400" y="209600"/>
            <a:ext cx="0" cy="638810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 userDrawn="1"/>
        </p:nvSpPr>
        <p:spPr>
          <a:xfrm>
            <a:off x="256277" y="1911768"/>
            <a:ext cx="11618616" cy="36066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65">
              <a:solidFill>
                <a:schemeClr val="tx1">
                  <a:lumMod val="75000"/>
                  <a:lumOff val="25000"/>
                </a:schemeClr>
              </a:solidFill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3" Type="http://schemas.openxmlformats.org/officeDocument/2006/relationships/image" Target="../media/image11.jpeg"/><Relationship Id="rId2" Type="http://schemas.openxmlformats.org/officeDocument/2006/relationships/tags" Target="../tags/tag13.xml"/><Relationship Id="rId1" Type="http://schemas.openxmlformats.org/officeDocument/2006/relationships/tags" Target="../tags/tag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5.xml"/><Relationship Id="rId1" Type="http://schemas.openxmlformats.org/officeDocument/2006/relationships/tags" Target="../tags/tag14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14.xml"/><Relationship Id="rId5" Type="http://schemas.openxmlformats.org/officeDocument/2006/relationships/image" Target="../media/image15.png"/><Relationship Id="rId4" Type="http://schemas.openxmlformats.org/officeDocument/2006/relationships/oleObject" Target="../embeddings/oleObject1.bin"/><Relationship Id="rId3" Type="http://schemas.openxmlformats.org/officeDocument/2006/relationships/image" Target="../media/image14.jpeg"/><Relationship Id="rId2" Type="http://schemas.openxmlformats.org/officeDocument/2006/relationships/tags" Target="../tags/tag17.xml"/><Relationship Id="rId1" Type="http://schemas.openxmlformats.org/officeDocument/2006/relationships/tags" Target="../tags/tag16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11.jpeg"/><Relationship Id="rId2" Type="http://schemas.openxmlformats.org/officeDocument/2006/relationships/tags" Target="../tags/tag19.xml"/><Relationship Id="rId1" Type="http://schemas.openxmlformats.org/officeDocument/2006/relationships/tags" Target="../tags/tag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21.xml"/><Relationship Id="rId1" Type="http://schemas.openxmlformats.org/officeDocument/2006/relationships/tags" Target="../tags/tag20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image" Target="../media/image16.jpeg"/><Relationship Id="rId4" Type="http://schemas.openxmlformats.org/officeDocument/2006/relationships/image" Target="../media/image12.jpeg"/><Relationship Id="rId3" Type="http://schemas.openxmlformats.org/officeDocument/2006/relationships/image" Target="../media/image11.jpeg"/><Relationship Id="rId2" Type="http://schemas.openxmlformats.org/officeDocument/2006/relationships/tags" Target="../tags/tag23.xml"/><Relationship Id="rId1" Type="http://schemas.openxmlformats.org/officeDocument/2006/relationships/tags" Target="../tags/tag2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25.xml"/><Relationship Id="rId1" Type="http://schemas.openxmlformats.org/officeDocument/2006/relationships/tags" Target="../tags/tag24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17.jpeg"/><Relationship Id="rId3" Type="http://schemas.openxmlformats.org/officeDocument/2006/relationships/image" Target="../media/image11.jpeg"/><Relationship Id="rId2" Type="http://schemas.openxmlformats.org/officeDocument/2006/relationships/tags" Target="../tags/tag27.xml"/><Relationship Id="rId1" Type="http://schemas.openxmlformats.org/officeDocument/2006/relationships/tags" Target="../tags/tag26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11.jpeg"/><Relationship Id="rId2" Type="http://schemas.openxmlformats.org/officeDocument/2006/relationships/tags" Target="../tags/tag29.xml"/><Relationship Id="rId1" Type="http://schemas.openxmlformats.org/officeDocument/2006/relationships/tags" Target="../tags/tag2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31.xml"/><Relationship Id="rId1" Type="http://schemas.openxmlformats.org/officeDocument/2006/relationships/tags" Target="../tags/tag3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18.png"/><Relationship Id="rId2" Type="http://schemas.openxmlformats.org/officeDocument/2006/relationships/tags" Target="../tags/tag33.xml"/><Relationship Id="rId1" Type="http://schemas.openxmlformats.org/officeDocument/2006/relationships/tags" Target="../tags/tag3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35.xml"/><Relationship Id="rId1" Type="http://schemas.openxmlformats.org/officeDocument/2006/relationships/tags" Target="../tags/tag3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37.xml"/><Relationship Id="rId1" Type="http://schemas.openxmlformats.org/officeDocument/2006/relationships/tags" Target="../tags/tag36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19.png"/><Relationship Id="rId2" Type="http://schemas.openxmlformats.org/officeDocument/2006/relationships/tags" Target="../tags/tag39.xml"/><Relationship Id="rId1" Type="http://schemas.openxmlformats.org/officeDocument/2006/relationships/tags" Target="../tags/tag3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41.xml"/><Relationship Id="rId1" Type="http://schemas.openxmlformats.org/officeDocument/2006/relationships/tags" Target="../tags/tag4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43.xml"/><Relationship Id="rId1" Type="http://schemas.openxmlformats.org/officeDocument/2006/relationships/tags" Target="../tags/tag4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45.xml"/><Relationship Id="rId1" Type="http://schemas.openxmlformats.org/officeDocument/2006/relationships/tags" Target="../tags/tag4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4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48.xml"/><Relationship Id="rId1" Type="http://schemas.openxmlformats.org/officeDocument/2006/relationships/tags" Target="../tags/tag4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50.xml"/><Relationship Id="rId1" Type="http://schemas.openxmlformats.org/officeDocument/2006/relationships/tags" Target="../tags/tag4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52.xml"/><Relationship Id="rId1" Type="http://schemas.openxmlformats.org/officeDocument/2006/relationships/tags" Target="../tags/tag5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54.xml"/><Relationship Id="rId1" Type="http://schemas.openxmlformats.org/officeDocument/2006/relationships/tags" Target="../tags/tag5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56.xml"/><Relationship Id="rId1" Type="http://schemas.openxmlformats.org/officeDocument/2006/relationships/tags" Target="../tags/tag5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58.xml"/><Relationship Id="rId1" Type="http://schemas.openxmlformats.org/officeDocument/2006/relationships/tags" Target="../tags/tag5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60.xml"/><Relationship Id="rId1" Type="http://schemas.openxmlformats.org/officeDocument/2006/relationships/tags" Target="../tags/tag59.xml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20.jpeg"/><Relationship Id="rId2" Type="http://schemas.openxmlformats.org/officeDocument/2006/relationships/tags" Target="../tags/tag62.xml"/><Relationship Id="rId1" Type="http://schemas.openxmlformats.org/officeDocument/2006/relationships/tags" Target="../tags/tag6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64.xml"/><Relationship Id="rId1" Type="http://schemas.openxmlformats.org/officeDocument/2006/relationships/tags" Target="../tags/tag63.xml"/></Relationships>
</file>

<file path=ppt/slides/_rels/slide3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22.jpeg"/><Relationship Id="rId3" Type="http://schemas.openxmlformats.org/officeDocument/2006/relationships/image" Target="../media/image21.png"/><Relationship Id="rId2" Type="http://schemas.openxmlformats.org/officeDocument/2006/relationships/tags" Target="../tags/tag66.xml"/><Relationship Id="rId1" Type="http://schemas.openxmlformats.org/officeDocument/2006/relationships/tags" Target="../tags/tag6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68.xml"/><Relationship Id="rId1" Type="http://schemas.openxmlformats.org/officeDocument/2006/relationships/tags" Target="../tags/tag6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70.xml"/><Relationship Id="rId1" Type="http://schemas.openxmlformats.org/officeDocument/2006/relationships/tags" Target="../tags/tag69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72.xml"/><Relationship Id="rId1" Type="http://schemas.openxmlformats.org/officeDocument/2006/relationships/tags" Target="../tags/tag7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74.xml"/><Relationship Id="rId1" Type="http://schemas.openxmlformats.org/officeDocument/2006/relationships/tags" Target="../tags/tag73.xml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23.jpeg"/><Relationship Id="rId2" Type="http://schemas.openxmlformats.org/officeDocument/2006/relationships/tags" Target="../tags/tag76.xml"/><Relationship Id="rId1" Type="http://schemas.openxmlformats.org/officeDocument/2006/relationships/tags" Target="../tags/tag7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78.xml"/><Relationship Id="rId1" Type="http://schemas.openxmlformats.org/officeDocument/2006/relationships/tags" Target="../tags/tag7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80.xml"/><Relationship Id="rId1" Type="http://schemas.openxmlformats.org/officeDocument/2006/relationships/tags" Target="../tags/tag79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82.xml"/><Relationship Id="rId1" Type="http://schemas.openxmlformats.org/officeDocument/2006/relationships/tags" Target="../tags/tag8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0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8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85.xml"/><Relationship Id="rId1" Type="http://schemas.openxmlformats.org/officeDocument/2006/relationships/tags" Target="../tags/tag8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0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87.xml"/><Relationship Id="rId1" Type="http://schemas.openxmlformats.org/officeDocument/2006/relationships/tags" Target="../tags/tag86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89.xml"/><Relationship Id="rId1" Type="http://schemas.openxmlformats.org/officeDocument/2006/relationships/tags" Target="../tags/tag88.xml"/></Relationships>
</file>

<file path=ppt/slides/_rels/slide5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24.jpeg"/><Relationship Id="rId2" Type="http://schemas.openxmlformats.org/officeDocument/2006/relationships/tags" Target="../tags/tag91.xml"/><Relationship Id="rId1" Type="http://schemas.openxmlformats.org/officeDocument/2006/relationships/tags" Target="../tags/tag90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93.xml"/><Relationship Id="rId1" Type="http://schemas.openxmlformats.org/officeDocument/2006/relationships/tags" Target="../tags/tag9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95.xml"/><Relationship Id="rId1" Type="http://schemas.openxmlformats.org/officeDocument/2006/relationships/tags" Target="../tags/tag94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97.xml"/><Relationship Id="rId1" Type="http://schemas.openxmlformats.org/officeDocument/2006/relationships/tags" Target="../tags/tag96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99.xml"/><Relationship Id="rId1" Type="http://schemas.openxmlformats.org/officeDocument/2006/relationships/tags" Target="../tags/tag98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01.xml"/><Relationship Id="rId1" Type="http://schemas.openxmlformats.org/officeDocument/2006/relationships/tags" Target="../tags/tag100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9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1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162175" y="1555750"/>
            <a:ext cx="627888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72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妇产科护理学</a:t>
            </a:r>
            <a:endParaRPr lang="zh-CN" altLang="en-US" sz="4000" b="1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898265" y="3695164"/>
            <a:ext cx="2689860" cy="566420"/>
            <a:chOff x="8046" y="6890"/>
            <a:chExt cx="3107" cy="892"/>
          </a:xfrm>
        </p:grpSpPr>
        <p:sp>
          <p:nvSpPr>
            <p:cNvPr id="4" name="圆角矩形 3"/>
            <p:cNvSpPr/>
            <p:nvPr/>
          </p:nvSpPr>
          <p:spPr>
            <a:xfrm>
              <a:off x="8046" y="6890"/>
              <a:ext cx="3107" cy="89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黑体" panose="02010609060101010101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124" y="7004"/>
              <a:ext cx="295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北京出版社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58667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妊娠、分娩对心脏病的影响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33795" name="图片 211974" descr="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3025" y="4631373"/>
            <a:ext cx="1190625" cy="1800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6" name="图片 211975" descr="2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93275" y="5107623"/>
            <a:ext cx="876300" cy="1323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7" name="矩形 211981"/>
          <p:cNvSpPr/>
          <p:nvPr/>
        </p:nvSpPr>
        <p:spPr>
          <a:xfrm>
            <a:off x="2278063" y="1005523"/>
            <a:ext cx="4968875" cy="48323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indent="304800"/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（二）心脏病对妊娠的影响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心脏病不影响受孕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但如孕妇发生心力衰竭，由于缺氧可使流产、早产、死胎、胎儿宫内窘迫、胎儿生长受限、新生儿窒息的发生率明显增加。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33798" name="图片 211983" descr="18d14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83650" y="1677035"/>
            <a:ext cx="1685925" cy="3095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800" name="矩形 242709"/>
          <p:cNvSpPr/>
          <p:nvPr/>
        </p:nvSpPr>
        <p:spPr>
          <a:xfrm>
            <a:off x="1774825" y="2342198"/>
            <a:ext cx="7391400" cy="8302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just"/>
            <a:r>
              <a:rPr lang="zh-CN" altLang="en-US" sz="2000" b="1" dirty="0">
                <a:solidFill>
                  <a:srgbClr val="000066"/>
                </a:solidFill>
                <a:latin typeface="楷体_GB2312" pitchFamily="49" charset="-122"/>
                <a:ea typeface="楷体_GB2312" pitchFamily="49" charset="-122"/>
              </a:rPr>
              <a:t>心功能</a:t>
            </a:r>
            <a:r>
              <a:rPr lang="en-US" altLang="zh-CN" sz="2000" b="1" dirty="0">
                <a:solidFill>
                  <a:srgbClr val="000066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000" b="1" dirty="0">
                <a:solidFill>
                  <a:srgbClr val="000066"/>
                </a:solidFill>
                <a:latin typeface="楷体_GB2312" pitchFamily="49" charset="-122"/>
                <a:ea typeface="楷体_GB2312" pitchFamily="49" charset="-122"/>
              </a:rPr>
              <a:t>级，</a:t>
            </a:r>
            <a:r>
              <a:rPr lang="en-US" altLang="zh-CN" sz="2000" b="1" dirty="0">
                <a:solidFill>
                  <a:srgbClr val="000066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000" b="1" dirty="0">
                <a:solidFill>
                  <a:srgbClr val="000066"/>
                </a:solidFill>
                <a:latin typeface="楷体_GB2312" pitchFamily="49" charset="-122"/>
                <a:ea typeface="楷体_GB2312" pitchFamily="49" charset="-122"/>
              </a:rPr>
              <a:t>级，既往无心衰发作史者，可以妊娠。</a:t>
            </a:r>
            <a:endParaRPr lang="zh-CN" altLang="en-US" sz="2000" b="1" dirty="0">
              <a:solidFill>
                <a:srgbClr val="000066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just"/>
            <a:r>
              <a:rPr lang="zh-CN" altLang="en-US" sz="2000" b="1" dirty="0">
                <a:solidFill>
                  <a:srgbClr val="000066"/>
                </a:solidFill>
                <a:latin typeface="楷体_GB2312" pitchFamily="49" charset="-122"/>
                <a:ea typeface="楷体_GB2312" pitchFamily="49" charset="-122"/>
              </a:rPr>
              <a:t>心功能</a:t>
            </a:r>
            <a:r>
              <a:rPr lang="en-US" altLang="zh-CN" sz="2000" b="1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Ⅲ</a:t>
            </a:r>
            <a:r>
              <a:rPr lang="zh-CN" altLang="en-US" sz="2000" b="1" dirty="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级</a:t>
            </a:r>
            <a:r>
              <a:rPr lang="zh-CN" altLang="en-US" sz="2000" b="1" dirty="0">
                <a:solidFill>
                  <a:srgbClr val="000066"/>
                </a:solidFill>
                <a:latin typeface="楷体_GB2312" pitchFamily="49" charset="-122"/>
                <a:ea typeface="楷体_GB2312" pitchFamily="49" charset="-122"/>
              </a:rPr>
              <a:t>以上的</a:t>
            </a:r>
            <a:r>
              <a:rPr lang="en-US" altLang="zh-CN" sz="2000" b="1" dirty="0">
                <a:solidFill>
                  <a:srgbClr val="000066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000" b="1" dirty="0">
                <a:solidFill>
                  <a:srgbClr val="000066"/>
                </a:solidFill>
                <a:latin typeface="楷体_GB2312" pitchFamily="49" charset="-122"/>
                <a:ea typeface="楷体_GB2312" pitchFamily="49" charset="-122"/>
              </a:rPr>
              <a:t>患者合并妊娠则死亡率高，原则上不宜妊娠。</a:t>
            </a:r>
            <a:r>
              <a:rPr lang="zh-CN" altLang="en-US" sz="2800" b="1" dirty="0">
                <a:solidFill>
                  <a:srgbClr val="00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2800" b="1" dirty="0">
              <a:solidFill>
                <a:srgbClr val="00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58667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妊娠、分娩对心脏病的影响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4817" name="标题 242691"/>
          <p:cNvSpPr>
            <a:spLocks noGrp="1"/>
          </p:cNvSpPr>
          <p:nvPr>
            <p:ph type="title"/>
          </p:nvPr>
        </p:nvSpPr>
        <p:spPr>
          <a:xfrm>
            <a:off x="880745" y="944880"/>
            <a:ext cx="5522595" cy="539115"/>
          </a:xfrm>
        </p:spPr>
        <p:txBody>
          <a:bodyPr lIns="92075" tIns="46038" rIns="92075" bIns="46038" anchor="ctr" anchorCtr="0"/>
          <a:p>
            <a:r>
              <a:rPr lang="zh-CN" altLang="en-US" sz="2400" dirty="0">
                <a:solidFill>
                  <a:schemeClr val="tx1"/>
                </a:solidFill>
              </a:rPr>
              <a:t>二、心脏病对妊娠的影响</a:t>
            </a:r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242694" name="矩形 242693"/>
          <p:cNvSpPr/>
          <p:nvPr/>
        </p:nvSpPr>
        <p:spPr>
          <a:xfrm>
            <a:off x="1283970" y="5332730"/>
            <a:ext cx="10108565" cy="958215"/>
          </a:xfrm>
          <a:prstGeom prst="rect">
            <a:avLst/>
          </a:prstGeom>
          <a:noFill/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2075" tIns="46038" rIns="92075" bIns="46038" anchor="t" anchorCtr="0"/>
          <a:p>
            <a:pPr marL="342900" indent="-342900">
              <a:spcBef>
                <a:spcPct val="20000"/>
              </a:spcBef>
              <a:buClr>
                <a:schemeClr val="accent2"/>
              </a:buClr>
              <a:buSzPct val="80000"/>
            </a:pPr>
            <a:r>
              <a:rPr lang="zh-CN" altLang="en-US" sz="3200" dirty="0">
                <a:latin typeface="Arial" panose="020B0604020202020204" pitchFamily="34" charset="0"/>
                <a:ea typeface="楷体_GB2312" pitchFamily="49" charset="-122"/>
              </a:rPr>
              <a:t>   </a:t>
            </a:r>
            <a:r>
              <a:rPr lang="zh-CN" altLang="en-US" b="1" dirty="0">
                <a:solidFill>
                  <a:srgbClr val="800000"/>
                </a:solidFill>
                <a:latin typeface="Arial" panose="020B0604020202020204" pitchFamily="34" charset="0"/>
                <a:ea typeface="楷体_GB2312" pitchFamily="49" charset="-122"/>
              </a:rPr>
              <a:t>取决于心脏病的类型、病情严重程度、心脏代偿功能及医疗护理技术。</a:t>
            </a:r>
            <a:endParaRPr lang="zh-CN" altLang="en-US" b="1" dirty="0">
              <a:solidFill>
                <a:srgbClr val="80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grpSp>
        <p:nvGrpSpPr>
          <p:cNvPr id="242695" name="组合 242694"/>
          <p:cNvGrpSpPr/>
          <p:nvPr/>
        </p:nvGrpSpPr>
        <p:grpSpPr>
          <a:xfrm>
            <a:off x="1074420" y="1920875"/>
            <a:ext cx="4855845" cy="380365"/>
            <a:chOff x="192" y="624"/>
            <a:chExt cx="2352" cy="288"/>
          </a:xfrm>
        </p:grpSpPr>
        <p:sp>
          <p:nvSpPr>
            <p:cNvPr id="34820" name="矩形 242695"/>
            <p:cNvSpPr/>
            <p:nvPr/>
          </p:nvSpPr>
          <p:spPr>
            <a:xfrm>
              <a:off x="384" y="624"/>
              <a:ext cx="2160" cy="27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b="1" dirty="0">
                  <a:solidFill>
                    <a:srgbClr val="000066"/>
                  </a:solidFill>
                  <a:latin typeface="楷体_GB2312" pitchFamily="49" charset="-122"/>
                  <a:ea typeface="楷体_GB2312" pitchFamily="49" charset="-122"/>
                </a:rPr>
                <a:t>妊娠期易发生贫血</a:t>
              </a:r>
              <a:endParaRPr lang="zh-CN" altLang="en-US" b="1" dirty="0">
                <a:solidFill>
                  <a:srgbClr val="000066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34821" name="十字星 242696"/>
            <p:cNvSpPr/>
            <p:nvPr/>
          </p:nvSpPr>
          <p:spPr>
            <a:xfrm>
              <a:off x="192" y="672"/>
              <a:ext cx="240" cy="240"/>
            </a:xfrm>
            <a:prstGeom prst="star4">
              <a:avLst>
                <a:gd name="adj" fmla="val 12500"/>
              </a:avLst>
            </a:prstGeom>
            <a:solidFill>
              <a:srgbClr val="9933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42698" name="组合 242697"/>
          <p:cNvGrpSpPr/>
          <p:nvPr/>
        </p:nvGrpSpPr>
        <p:grpSpPr>
          <a:xfrm>
            <a:off x="1253490" y="2211705"/>
            <a:ext cx="6900545" cy="1318895"/>
            <a:chOff x="192" y="1089"/>
            <a:chExt cx="3342" cy="999"/>
          </a:xfrm>
        </p:grpSpPr>
        <p:sp>
          <p:nvSpPr>
            <p:cNvPr id="34823" name="十字星 242698"/>
            <p:cNvSpPr/>
            <p:nvPr/>
          </p:nvSpPr>
          <p:spPr>
            <a:xfrm>
              <a:off x="192" y="1488"/>
              <a:ext cx="240" cy="240"/>
            </a:xfrm>
            <a:prstGeom prst="star4">
              <a:avLst>
                <a:gd name="adj" fmla="val 12500"/>
              </a:avLst>
            </a:prstGeom>
            <a:solidFill>
              <a:srgbClr val="9933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34824" name="组合 242699"/>
            <p:cNvGrpSpPr/>
            <p:nvPr/>
          </p:nvGrpSpPr>
          <p:grpSpPr>
            <a:xfrm>
              <a:off x="480" y="1089"/>
              <a:ext cx="3054" cy="999"/>
              <a:chOff x="480" y="1089"/>
              <a:chExt cx="3054" cy="999"/>
            </a:xfrm>
          </p:grpSpPr>
          <p:sp>
            <p:nvSpPr>
              <p:cNvPr id="34825" name="矩形 242700"/>
              <p:cNvSpPr/>
              <p:nvPr/>
            </p:nvSpPr>
            <p:spPr>
              <a:xfrm>
                <a:off x="1488" y="1425"/>
                <a:ext cx="2046" cy="27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r>
                  <a:rPr lang="zh-CN" altLang="en-US" b="1" dirty="0">
                    <a:solidFill>
                      <a:srgbClr val="000066"/>
                    </a:solidFill>
                    <a:latin typeface="楷体_GB2312" pitchFamily="49" charset="-122"/>
                    <a:ea typeface="楷体_GB2312" pitchFamily="49" charset="-122"/>
                  </a:rPr>
                  <a:t>易并发细菌性心内膜炎</a:t>
                </a:r>
                <a:endParaRPr lang="zh-CN" altLang="en-US" b="1" dirty="0">
                  <a:solidFill>
                    <a:srgbClr val="000066"/>
                  </a:solidFill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34826" name="矩形 242701"/>
              <p:cNvSpPr/>
              <p:nvPr/>
            </p:nvSpPr>
            <p:spPr>
              <a:xfrm>
                <a:off x="480" y="1473"/>
                <a:ext cx="695" cy="27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r>
                  <a:rPr lang="zh-CN" altLang="en-US" b="1" dirty="0">
                    <a:solidFill>
                      <a:srgbClr val="FF0000"/>
                    </a:solidFill>
                    <a:latin typeface="楷体_GB2312" pitchFamily="49" charset="-122"/>
                    <a:ea typeface="楷体_GB2312" pitchFamily="49" charset="-122"/>
                  </a:rPr>
                  <a:t>易感染</a:t>
                </a:r>
                <a:endParaRPr lang="zh-CN" altLang="en-US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34827" name="矩形 242702"/>
              <p:cNvSpPr/>
              <p:nvPr/>
            </p:nvSpPr>
            <p:spPr>
              <a:xfrm>
                <a:off x="1536" y="1089"/>
                <a:ext cx="1660" cy="27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r>
                  <a:rPr lang="zh-CN" altLang="en-US" b="1" dirty="0">
                    <a:solidFill>
                      <a:srgbClr val="000066"/>
                    </a:solidFill>
                    <a:latin typeface="楷体_GB2312" pitchFamily="49" charset="-122"/>
                    <a:ea typeface="楷体_GB2312" pitchFamily="49" charset="-122"/>
                  </a:rPr>
                  <a:t>易患呼吸道的感染</a:t>
                </a:r>
                <a:endParaRPr lang="zh-CN" altLang="en-US" b="1" dirty="0">
                  <a:solidFill>
                    <a:srgbClr val="000066"/>
                  </a:solidFill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34828" name="矩形 242703"/>
              <p:cNvSpPr/>
              <p:nvPr/>
            </p:nvSpPr>
            <p:spPr>
              <a:xfrm>
                <a:off x="1536" y="1809"/>
                <a:ext cx="1467" cy="27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r>
                  <a:rPr lang="zh-CN" altLang="en-US" b="1" dirty="0">
                    <a:solidFill>
                      <a:srgbClr val="000066"/>
                    </a:solidFill>
                    <a:latin typeface="楷体_GB2312" pitchFamily="49" charset="-122"/>
                    <a:ea typeface="楷体_GB2312" pitchFamily="49" charset="-122"/>
                  </a:rPr>
                  <a:t>易造成产褥感染</a:t>
                </a:r>
                <a:endParaRPr lang="zh-CN" altLang="en-US" b="1" dirty="0">
                  <a:solidFill>
                    <a:srgbClr val="000066"/>
                  </a:solidFill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34829" name="左大括号 242704"/>
              <p:cNvSpPr/>
              <p:nvPr/>
            </p:nvSpPr>
            <p:spPr>
              <a:xfrm>
                <a:off x="1344" y="1200"/>
                <a:ext cx="144" cy="768"/>
              </a:xfrm>
              <a:prstGeom prst="leftBrace">
                <a:avLst>
                  <a:gd name="adj1" fmla="val 44222"/>
                  <a:gd name="adj2" fmla="val 50000"/>
                </a:avLst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p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34835" name="文本框 1"/>
          <p:cNvSpPr txBox="1"/>
          <p:nvPr/>
        </p:nvSpPr>
        <p:spPr>
          <a:xfrm>
            <a:off x="2100580" y="4613275"/>
            <a:ext cx="6379845" cy="3067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r>
              <a:rPr lang="zh-CN" altLang="en-US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心力衰竭</a:t>
            </a:r>
            <a:endParaRPr lang="zh-CN" altLang="en-US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42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4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42694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42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42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269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58667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妊娠、分娩对心脏病的影响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5841" name="矩形 395265"/>
          <p:cNvSpPr/>
          <p:nvPr/>
        </p:nvSpPr>
        <p:spPr>
          <a:xfrm>
            <a:off x="1564005" y="1466215"/>
            <a:ext cx="4178300" cy="63436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r>
              <a:rPr lang="zh-CN" altLang="en-US" b="1" dirty="0">
                <a:latin typeface="Times New Roman" panose="02020603050405020304" pitchFamily="18" charset="0"/>
                <a:ea typeface="楷体_GB2312" pitchFamily="49" charset="-122"/>
              </a:rPr>
              <a:t>三、心脏病对胎儿的影响</a:t>
            </a:r>
            <a:endParaRPr lang="zh-CN" altLang="en-US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5842" name="矩形 395266"/>
          <p:cNvSpPr/>
          <p:nvPr/>
        </p:nvSpPr>
        <p:spPr>
          <a:xfrm>
            <a:off x="1564005" y="2100580"/>
            <a:ext cx="2941320" cy="81470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noAutofit/>
          </a:bodyPr>
          <a:p>
            <a:r>
              <a:rPr lang="zh-CN" altLang="en-US" b="1" dirty="0">
                <a:solidFill>
                  <a:srgbClr val="003399"/>
                </a:solidFill>
                <a:latin typeface="Times New Roman" panose="02020603050405020304" pitchFamily="18" charset="0"/>
                <a:ea typeface="楷体_GB2312" pitchFamily="49" charset="-122"/>
              </a:rPr>
              <a:t>妊娠后心功能恶化者</a:t>
            </a:r>
            <a:endParaRPr lang="zh-CN" altLang="en-US" b="1" dirty="0">
              <a:solidFill>
                <a:srgbClr val="003399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395268" name="组合 395267"/>
          <p:cNvGrpSpPr/>
          <p:nvPr/>
        </p:nvGrpSpPr>
        <p:grpSpPr>
          <a:xfrm>
            <a:off x="2654300" y="5417503"/>
            <a:ext cx="2097088" cy="457200"/>
            <a:chOff x="1056" y="3105"/>
            <a:chExt cx="1321" cy="288"/>
          </a:xfrm>
        </p:grpSpPr>
        <p:sp>
          <p:nvSpPr>
            <p:cNvPr id="35844" name="十字星 395268"/>
            <p:cNvSpPr/>
            <p:nvPr/>
          </p:nvSpPr>
          <p:spPr>
            <a:xfrm>
              <a:off x="1056" y="3120"/>
              <a:ext cx="218" cy="240"/>
            </a:xfrm>
            <a:prstGeom prst="star4">
              <a:avLst>
                <a:gd name="adj" fmla="val 12500"/>
              </a:avLst>
            </a:prstGeom>
            <a:solidFill>
              <a:srgbClr val="9933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5845" name="矩形 395269"/>
            <p:cNvSpPr/>
            <p:nvPr/>
          </p:nvSpPr>
          <p:spPr>
            <a:xfrm>
              <a:off x="1296" y="3105"/>
              <a:ext cx="1081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b="1" dirty="0">
                  <a:solidFill>
                    <a:srgbClr val="8000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新生儿窒息</a:t>
              </a:r>
              <a:endParaRPr lang="zh-CN" altLang="en-US" b="1" dirty="0">
                <a:solidFill>
                  <a:srgbClr val="800000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sp>
        <p:nvSpPr>
          <p:cNvPr id="395271" name="矩形 395270"/>
          <p:cNvSpPr/>
          <p:nvPr/>
        </p:nvSpPr>
        <p:spPr>
          <a:xfrm>
            <a:off x="1774825" y="5821998"/>
            <a:ext cx="68707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lvl="4" indent="0">
              <a:spcBef>
                <a:spcPct val="20000"/>
              </a:spcBef>
              <a:buChar char="•"/>
            </a:pPr>
            <a:r>
              <a:rPr lang="zh-CN" altLang="en-US" b="1" dirty="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围生儿死亡率是正常妊娠的</a:t>
            </a:r>
            <a:r>
              <a:rPr lang="en-US" altLang="zh-CN" b="1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2~3</a:t>
            </a:r>
            <a:r>
              <a:rPr lang="zh-CN" altLang="en-US" b="1" dirty="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倍。</a:t>
            </a:r>
            <a:endParaRPr lang="zh-CN" altLang="en-US" b="1" dirty="0">
              <a:solidFill>
                <a:srgbClr val="8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395275" name="组合 395274"/>
          <p:cNvGrpSpPr/>
          <p:nvPr/>
        </p:nvGrpSpPr>
        <p:grpSpPr>
          <a:xfrm>
            <a:off x="2128838" y="2786698"/>
            <a:ext cx="3968750" cy="1881187"/>
            <a:chOff x="528" y="1152"/>
            <a:chExt cx="2640" cy="1358"/>
          </a:xfrm>
        </p:grpSpPr>
        <p:sp>
          <p:nvSpPr>
            <p:cNvPr id="35851" name="矩形 395275"/>
            <p:cNvSpPr/>
            <p:nvPr/>
          </p:nvSpPr>
          <p:spPr>
            <a:xfrm>
              <a:off x="912" y="1392"/>
              <a:ext cx="720" cy="33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b="1" dirty="0">
                  <a:solidFill>
                    <a:srgbClr val="800000"/>
                  </a:solidFill>
                  <a:latin typeface="楷体_GB2312" pitchFamily="49" charset="-122"/>
                  <a:ea typeface="楷体_GB2312" pitchFamily="49" charset="-122"/>
                </a:rPr>
                <a:t>流 产</a:t>
              </a:r>
              <a:endParaRPr lang="zh-CN" altLang="en-US" b="1" dirty="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35852" name="十字星 395276"/>
            <p:cNvSpPr/>
            <p:nvPr/>
          </p:nvSpPr>
          <p:spPr>
            <a:xfrm>
              <a:off x="528" y="1440"/>
              <a:ext cx="218" cy="240"/>
            </a:xfrm>
            <a:prstGeom prst="star4">
              <a:avLst>
                <a:gd name="adj" fmla="val 12500"/>
              </a:avLst>
            </a:prstGeom>
            <a:solidFill>
              <a:srgbClr val="9933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pic>
          <p:nvPicPr>
            <p:cNvPr id="35853" name="图片 395277" descr="流产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9F4E4"/>
                </a:clrFrom>
                <a:clrTo>
                  <a:srgbClr val="F9F4E4">
                    <a:alpha val="0"/>
                  </a:srgbClr>
                </a:clrTo>
              </a:clrChange>
            </a:blip>
            <a:srcRect l="55421" t="1137" r="2409" b="47307"/>
            <a:stretch>
              <a:fillRect/>
            </a:stretch>
          </p:blipFill>
          <p:spPr>
            <a:xfrm>
              <a:off x="1776" y="1152"/>
              <a:ext cx="1392" cy="1358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95279" name="组合 395278"/>
          <p:cNvGrpSpPr/>
          <p:nvPr/>
        </p:nvGrpSpPr>
        <p:grpSpPr>
          <a:xfrm>
            <a:off x="6907213" y="2433955"/>
            <a:ext cx="1738312" cy="2233613"/>
            <a:chOff x="3744" y="993"/>
            <a:chExt cx="1095" cy="1407"/>
          </a:xfrm>
        </p:grpSpPr>
        <p:sp>
          <p:nvSpPr>
            <p:cNvPr id="35855" name="矩形 395279"/>
            <p:cNvSpPr/>
            <p:nvPr/>
          </p:nvSpPr>
          <p:spPr>
            <a:xfrm>
              <a:off x="3936" y="993"/>
              <a:ext cx="88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b="1" dirty="0">
                  <a:solidFill>
                    <a:srgbClr val="8000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胎儿窘迫</a:t>
              </a:r>
              <a:endParaRPr lang="zh-CN" altLang="en-US" b="1" dirty="0">
                <a:solidFill>
                  <a:srgbClr val="800000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35856" name="十字星 395280"/>
            <p:cNvSpPr/>
            <p:nvPr/>
          </p:nvSpPr>
          <p:spPr>
            <a:xfrm>
              <a:off x="3744" y="1008"/>
              <a:ext cx="218" cy="240"/>
            </a:xfrm>
            <a:prstGeom prst="star4">
              <a:avLst>
                <a:gd name="adj" fmla="val 12500"/>
              </a:avLst>
            </a:prstGeom>
            <a:solidFill>
              <a:srgbClr val="9933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aphicFrame>
          <p:nvGraphicFramePr>
            <p:cNvPr id="35857" name="对象 395281"/>
            <p:cNvGraphicFramePr/>
            <p:nvPr/>
          </p:nvGraphicFramePr>
          <p:xfrm>
            <a:off x="3792" y="1296"/>
            <a:ext cx="1047" cy="110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7" name="" r:id="rId4" imgW="1228725" imgH="1676400" progId="MSPhotoEd.3">
                    <p:embed/>
                  </p:oleObj>
                </mc:Choice>
                <mc:Fallback>
                  <p:oleObj name="" r:id="rId4" imgW="1228725" imgH="1676400" progId="MSPhotoEd.3">
                    <p:embed/>
                    <p:pic>
                      <p:nvPicPr>
                        <p:cNvPr id="0" name="图片 3076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3792" y="1296"/>
                          <a:ext cx="1047" cy="110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5859" name="文本框 2"/>
          <p:cNvSpPr txBox="1"/>
          <p:nvPr/>
        </p:nvSpPr>
        <p:spPr>
          <a:xfrm>
            <a:off x="10147300" y="1159193"/>
            <a:ext cx="612775" cy="5194300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 vert="eaVert" wrap="square" anchor="t" anchorCtr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处理原则：防治心力衰竭和感染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95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95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95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95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527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78574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处理原则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36866" name="图片 302084" descr="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91245" y="4514850"/>
            <a:ext cx="1315085" cy="19881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9" name="矩形 302088"/>
          <p:cNvSpPr/>
          <p:nvPr/>
        </p:nvSpPr>
        <p:spPr>
          <a:xfrm>
            <a:off x="1705610" y="1260475"/>
            <a:ext cx="10020300" cy="433641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noAutofit/>
          </a:bodyPr>
          <a:p>
            <a:pPr indent="304800"/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处理要点</a:t>
            </a:r>
            <a:endParaRPr lang="zh-CN" altLang="en-US" sz="2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积极防治心衰和感染，建立心脏病孕产妇的防治体系。</a:t>
            </a:r>
            <a:endParaRPr lang="zh-CN" altLang="en-US" sz="2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心脏病变较轻、心功能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I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Ⅱ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级、既往无心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力衰竭史和其它并发症者</a:t>
            </a:r>
            <a:r>
              <a:rPr lang="zh-CN" altLang="en-US" sz="24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可以妊娠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，但必须加强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围生期保健，严密监护，积极预防心衰，控制感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染。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心脏病变较重、心功能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Ⅲ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Ⅳ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级、既往有心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力衰竭史者</a:t>
            </a:r>
            <a:r>
              <a:rPr lang="zh-CN" altLang="en-US" sz="24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不宜妊娠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。如已妊娠，应在妊娠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12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周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以前行人工流产术。若已发生心力衰竭应待病情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控制后再</a:t>
            </a:r>
            <a:r>
              <a:rPr lang="zh-CN" altLang="en-US" sz="24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终止妊娠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491757" y="97384"/>
            <a:ext cx="278574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护理评估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7893" name="矩形 213002"/>
          <p:cNvSpPr/>
          <p:nvPr/>
        </p:nvSpPr>
        <p:spPr>
          <a:xfrm>
            <a:off x="1434465" y="2689860"/>
            <a:ext cx="9610090" cy="3543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（一）健康史</a:t>
            </a:r>
            <a:endParaRPr lang="zh-CN" altLang="en-US" sz="2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       详细询问有无心脏病史、心力衰竭史、风湿热病史及既往心功能状态。了解有无妊娠期高血压疾病、重度贫血、上呼吸道感染等诱发心力衰竭的因素。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40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491757" y="97384"/>
            <a:ext cx="278574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护理评估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38914" name="图片 297989" descr="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81190" y="4119245"/>
            <a:ext cx="1480820" cy="19786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5" name="图片 297990" descr="2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74760" y="3756660"/>
            <a:ext cx="1090295" cy="14554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6" name="矩形 297992"/>
          <p:cNvSpPr/>
          <p:nvPr/>
        </p:nvSpPr>
        <p:spPr>
          <a:xfrm>
            <a:off x="827405" y="1052830"/>
            <a:ext cx="9855200" cy="270383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（二）身体状况</a:t>
            </a:r>
            <a:endParaRPr lang="zh-CN" altLang="en-US" sz="2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病人劳累后感心悸、气短、疲乏无力、进行性呼吸困难，夜间憋醒、端坐呼吸，胸闷、胸痛及咳嗽、咯血、发绀等。心脏听诊有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Ⅱ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级以上舒张期杂音或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Ⅲ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级以上粗糙的全收缩期杂音，严重心律失常，心界扩大等。</a:t>
            </a:r>
            <a:endParaRPr lang="zh-CN" altLang="en-US" sz="280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38918" name="图片 297994" descr="2004060223094873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57295" y="4050665"/>
            <a:ext cx="2172335" cy="20472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491757" y="97384"/>
            <a:ext cx="278574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护理评估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9939" name="矩形 299015"/>
          <p:cNvSpPr/>
          <p:nvPr/>
        </p:nvSpPr>
        <p:spPr>
          <a:xfrm>
            <a:off x="978535" y="1154430"/>
            <a:ext cx="10000615" cy="50247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>
              <a:lnSpc>
                <a:spcPct val="120000"/>
              </a:lnSpc>
            </a:pP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   2.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心功能分级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I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级：一般体力活动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不受限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Ⅱ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级：一般体力活动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稍受限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，活动后有心悸、轻度气短，休息时无症状。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Ⅲ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级：一般体力活动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显著受限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，休息时无不适，轻微日常工作即感不适、心悸、呼吸困难，或既往有心力衰竭史者。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Ⅳ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级：不能进行任何体力活动，体力活动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严重受限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，休息时仍有心悸、呼吸困难等心力衰竭表现。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491757" y="97384"/>
            <a:ext cx="278574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护理评估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40962" name="图片 300036" descr="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5790" y="4401820"/>
            <a:ext cx="1343025" cy="1800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4" name="矩形 300038"/>
          <p:cNvSpPr/>
          <p:nvPr/>
        </p:nvSpPr>
        <p:spPr>
          <a:xfrm>
            <a:off x="1888490" y="2101215"/>
            <a:ext cx="8938895" cy="26752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        3.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心力衰竭表现  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①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轻微活动后即出现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      胸闷、心悸、气短；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②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休息时心率＞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110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次／分钟，呼吸频率＞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20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次／分钟；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③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夜间常因胸闷而坐起呼吸，或需到窗口呼吸新鲜空气；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④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肺底部出现少量持续性湿啰音，咳嗽后不消失。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0966" name="图片 300040" descr="18d13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00835" y="1156335"/>
            <a:ext cx="1601470" cy="2133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491757" y="97384"/>
            <a:ext cx="278574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护理评估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41986" name="图片 301060" descr="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69705" y="4292600"/>
            <a:ext cx="1369060" cy="2070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989" name="矩形 301065"/>
          <p:cNvSpPr/>
          <p:nvPr/>
        </p:nvSpPr>
        <p:spPr>
          <a:xfrm>
            <a:off x="1521460" y="1268730"/>
            <a:ext cx="9606280" cy="365950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noAutofit/>
          </a:bodyPr>
          <a:p>
            <a:pPr indent="304800"/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（三）心理</a:t>
            </a: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-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社会状况</a:t>
            </a:r>
            <a:endParaRPr lang="zh-CN" altLang="en-US" sz="2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孕妇因自身患病影响胎儿健康而有自责、自卑感。因担心不能承受妊娠及分娩的压力，担心自身和胎儿的生命安全而焦虑。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（四）辅助检查</a:t>
            </a:r>
            <a:endParaRPr lang="zh-CN" altLang="en-US" sz="2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心电图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显示严重的心律失常，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超声心动图检查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显示心腔扩大、心肌肥厚、瓣膜运动异常、心脏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结构畸形等。 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449834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护理诊断和护理目标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3014" name="矩形 303113"/>
          <p:cNvSpPr/>
          <p:nvPr/>
        </p:nvSpPr>
        <p:spPr>
          <a:xfrm>
            <a:off x="755650" y="1123950"/>
            <a:ext cx="10584180" cy="2047875"/>
          </a:xfrm>
          <a:prstGeom prst="rect">
            <a:avLst/>
          </a:prstGeom>
          <a:solidFill>
            <a:srgbClr val="FFCCCC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>
            <a:noAutofit/>
          </a:bodyPr>
          <a:p>
            <a:pPr indent="304800"/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潜在并发症：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心力衰竭、胎儿窘迫。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活动无耐力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与心脏负荷增加、心功能不全有关。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3.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焦虑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与担心胎儿和自身安全有关。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4033" name="矩形 304137"/>
          <p:cNvSpPr/>
          <p:nvPr/>
        </p:nvSpPr>
        <p:spPr>
          <a:xfrm>
            <a:off x="756285" y="3695700"/>
            <a:ext cx="10583545" cy="1814830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ctr" anchorCtr="0">
            <a:spAutoFit/>
          </a:bodyPr>
          <a:p>
            <a:pPr indent="304800"/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  1.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孕产妇不发生心力衰竭、胎儿窘迫等并发症，或并发症得到及时发现和纠正。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孕产妇活动耐力增加，疲乏减轻，生活需求得到满足。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3.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孕产妇情绪稳定，焦虑减轻或消失。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818515" y="1389380"/>
            <a:ext cx="10327005" cy="3138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6600" b="1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黑体" panose="02010609060101010101" charset="-122"/>
              </a:rPr>
              <a:t>单元七</a:t>
            </a:r>
            <a:endParaRPr lang="zh-CN" altLang="en-US" sz="6600" b="1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+mn-ea"/>
              <a:sym typeface="黑体" panose="02010609060101010101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6600" b="1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黑体" panose="02010609060101010101" charset="-122"/>
              </a:rPr>
              <a:t>妊娠合并症妇女的护理</a:t>
            </a:r>
            <a:endParaRPr lang="zh-CN" altLang="en-US" sz="6600" b="1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+mn-ea"/>
              <a:sym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newsflash/>
      </p:transition>
    </mc:Choice>
    <mc:Fallback>
      <p:transition spd="med">
        <p:newsflash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78574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五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护理措施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47813" name="文本框 247812"/>
          <p:cNvSpPr txBox="1"/>
          <p:nvPr/>
        </p:nvSpPr>
        <p:spPr>
          <a:xfrm>
            <a:off x="6018530" y="5467350"/>
            <a:ext cx="3241675" cy="368300"/>
          </a:xfrm>
          <a:prstGeom prst="rect">
            <a:avLst/>
          </a:prstGeom>
          <a:solidFill>
            <a:srgbClr val="D3EDCE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chemeClr val="hlink"/>
                </a:solidFill>
                <a:latin typeface="Times New Roman" panose="02020603050405020304" pitchFamily="18" charset="0"/>
                <a:ea typeface="楷体_GB2312" pitchFamily="49" charset="-122"/>
              </a:rPr>
              <a:t>不允许妊娠，采取避孕措施</a:t>
            </a:r>
            <a:endParaRPr lang="zh-CN" altLang="en-US" b="1" dirty="0">
              <a:solidFill>
                <a:schemeClr val="hlink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45058" name="矩形 247815"/>
          <p:cNvSpPr/>
          <p:nvPr/>
        </p:nvSpPr>
        <p:spPr>
          <a:xfrm>
            <a:off x="1187450" y="2060575"/>
            <a:ext cx="2360295" cy="41656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2075" tIns="46038" rIns="92075" bIns="46038" anchor="t" anchorCtr="0"/>
          <a:p>
            <a:pPr marL="342900" indent="-342900">
              <a:spcBef>
                <a:spcPct val="20000"/>
              </a:spcBef>
              <a:buClr>
                <a:schemeClr val="accent2"/>
              </a:buClr>
              <a:buSzPct val="80000"/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.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非孕期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2"/>
              </a:buClr>
              <a:buSzPct val="80000"/>
            </a:pP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    </a:t>
            </a:r>
            <a:endParaRPr lang="zh-CN" altLang="en-US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247825" name="图片 247824" descr="CvAnatomyCoronary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8814" r="27095" b="10522"/>
          <a:stretch>
            <a:fillRect/>
          </a:stretch>
        </p:blipFill>
        <p:spPr>
          <a:xfrm>
            <a:off x="7607935" y="1464310"/>
            <a:ext cx="2142490" cy="1828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060" name="矩形 247826"/>
          <p:cNvSpPr/>
          <p:nvPr/>
        </p:nvSpPr>
        <p:spPr>
          <a:xfrm>
            <a:off x="1187450" y="2955290"/>
            <a:ext cx="3279775" cy="466090"/>
          </a:xfrm>
          <a:prstGeom prst="rect">
            <a:avLst/>
          </a:prstGeom>
          <a:solidFill>
            <a:srgbClr val="D3EDCE"/>
          </a:solidFill>
          <a:ln w="9525">
            <a:noFill/>
          </a:ln>
        </p:spPr>
        <p:txBody>
          <a:bodyPr anchor="t" anchorCtr="0">
            <a:noAutofit/>
          </a:bodyPr>
          <a:p>
            <a:r>
              <a:rPr lang="zh-CN" altLang="en-US" b="1" dirty="0">
                <a:solidFill>
                  <a:srgbClr val="003366"/>
                </a:solidFill>
                <a:latin typeface="Times New Roman" panose="02020603050405020304" pitchFamily="18" charset="0"/>
                <a:ea typeface="楷体_GB2312" pitchFamily="49" charset="-122"/>
              </a:rPr>
              <a:t>可以妊娠：</a:t>
            </a:r>
            <a:endParaRPr lang="zh-CN" altLang="en-US" b="1" dirty="0">
              <a:solidFill>
                <a:srgbClr val="003366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45061" name="矩形 247827"/>
          <p:cNvSpPr/>
          <p:nvPr/>
        </p:nvSpPr>
        <p:spPr>
          <a:xfrm>
            <a:off x="1862455" y="3618230"/>
            <a:ext cx="1016317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b="1" dirty="0">
                <a:solidFill>
                  <a:srgbClr val="003366"/>
                </a:solidFill>
                <a:latin typeface="楷体_GB2312" pitchFamily="49" charset="-122"/>
                <a:ea typeface="楷体_GB2312" pitchFamily="49" charset="-122"/>
              </a:rPr>
              <a:t>心功能</a:t>
            </a:r>
            <a:r>
              <a:rPr lang="en-US" altLang="zh-CN" b="1">
                <a:solidFill>
                  <a:srgbClr val="003366"/>
                </a:solidFill>
                <a:latin typeface="楷体_GB2312" pitchFamily="49" charset="-122"/>
                <a:ea typeface="楷体_GB2312" pitchFamily="49" charset="-122"/>
              </a:rPr>
              <a:t>I~II</a:t>
            </a:r>
            <a:r>
              <a:rPr lang="zh-CN" altLang="en-US" b="1" dirty="0">
                <a:solidFill>
                  <a:srgbClr val="003366"/>
                </a:solidFill>
                <a:latin typeface="楷体_GB2312" pitchFamily="49" charset="-122"/>
                <a:ea typeface="楷体_GB2312" pitchFamily="49" charset="-122"/>
              </a:rPr>
              <a:t>级、无心衰史、无其他并发症。</a:t>
            </a:r>
            <a:endParaRPr lang="zh-CN" altLang="en-US" b="1" dirty="0">
              <a:solidFill>
                <a:srgbClr val="003366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5062" name="矩形 247830"/>
          <p:cNvSpPr/>
          <p:nvPr/>
        </p:nvSpPr>
        <p:spPr>
          <a:xfrm>
            <a:off x="1187450" y="4183380"/>
            <a:ext cx="3375025" cy="368300"/>
          </a:xfrm>
          <a:prstGeom prst="rect">
            <a:avLst/>
          </a:prstGeom>
          <a:solidFill>
            <a:srgbClr val="D3EDCE"/>
          </a:solidFill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b="1" dirty="0">
                <a:solidFill>
                  <a:srgbClr val="003366"/>
                </a:solidFill>
                <a:latin typeface="Times New Roman" panose="02020603050405020304" pitchFamily="18" charset="0"/>
                <a:ea typeface="楷体_GB2312" pitchFamily="49" charset="-122"/>
              </a:rPr>
              <a:t>不宜妊娠：</a:t>
            </a:r>
            <a:endParaRPr lang="zh-CN" altLang="en-US" b="1" dirty="0">
              <a:solidFill>
                <a:srgbClr val="003366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45063" name="矩形 247831"/>
          <p:cNvSpPr/>
          <p:nvPr/>
        </p:nvSpPr>
        <p:spPr>
          <a:xfrm>
            <a:off x="1862455" y="4748530"/>
            <a:ext cx="627951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b="1" dirty="0">
                <a:solidFill>
                  <a:srgbClr val="003366"/>
                </a:solidFill>
                <a:latin typeface="楷体_GB2312" pitchFamily="49" charset="-122"/>
                <a:ea typeface="楷体_GB2312" pitchFamily="49" charset="-122"/>
              </a:rPr>
              <a:t>心功能</a:t>
            </a:r>
            <a:r>
              <a:rPr lang="en-US" altLang="zh-CN" b="1">
                <a:solidFill>
                  <a:srgbClr val="003366"/>
                </a:solidFill>
                <a:latin typeface="楷体_GB2312" pitchFamily="49" charset="-122"/>
                <a:ea typeface="楷体_GB2312" pitchFamily="49" charset="-122"/>
              </a:rPr>
              <a:t>III~IV</a:t>
            </a:r>
            <a:r>
              <a:rPr lang="zh-CN" altLang="en-US" b="1" dirty="0">
                <a:solidFill>
                  <a:srgbClr val="003366"/>
                </a:solidFill>
                <a:latin typeface="楷体_GB2312" pitchFamily="49" charset="-122"/>
                <a:ea typeface="楷体_GB2312" pitchFamily="49" charset="-122"/>
              </a:rPr>
              <a:t>级、有心衰史。</a:t>
            </a:r>
            <a:r>
              <a:rPr lang="zh-CN" altLang="en-US" sz="2800" b="1" dirty="0">
                <a:solidFill>
                  <a:srgbClr val="0033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2800" b="1" dirty="0">
              <a:solidFill>
                <a:srgbClr val="0033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78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78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47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781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五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护理措施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3795" name="矩形 608260"/>
          <p:cNvSpPr/>
          <p:nvPr/>
        </p:nvSpPr>
        <p:spPr>
          <a:xfrm>
            <a:off x="979170" y="1255395"/>
            <a:ext cx="1597025" cy="4495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pPr fontAlgn="base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</a:pPr>
            <a:r>
              <a:rPr lang="zh-CN" altLang="en-US" sz="2400" b="1" strike="noStrike" noProof="1" dirty="0">
                <a:highlight>
                  <a:srgbClr val="FFFF00"/>
                </a:highlight>
                <a:latin typeface="楷体_GB2312" pitchFamily="49" charset="-122"/>
                <a:ea typeface="楷体_GB2312" pitchFamily="49" charset="-122"/>
                <a:cs typeface="+mn-cs"/>
              </a:rPr>
              <a:t>2.妊娠期</a:t>
            </a:r>
            <a:endParaRPr lang="zh-CN" altLang="en-US" sz="2400" b="1" strike="noStrike" noProof="1" dirty="0">
              <a:highlight>
                <a:srgbClr val="FFFF00"/>
              </a:highligh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3796" name="矩形 608261"/>
          <p:cNvSpPr/>
          <p:nvPr/>
        </p:nvSpPr>
        <p:spPr>
          <a:xfrm>
            <a:off x="1030605" y="1905000"/>
            <a:ext cx="9147175" cy="406273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t"/>
          <a:p>
            <a:pPr marL="244475" lvl="1" indent="-64770" algn="l" rtl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Char char="–"/>
            </a:pPr>
            <a:r>
              <a:rPr lang="zh-CN" altLang="en-US" sz="2000" b="1" u="none" strike="noStrike" baseline="0" noProof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（</a:t>
            </a:r>
            <a:r>
              <a:rPr lang="en-US" altLang="zh-CN" sz="2000" b="1" u="none" strike="noStrike" baseline="0" noProof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1</a:t>
            </a:r>
            <a:r>
              <a:rPr lang="zh-CN" altLang="en-US" sz="2000" b="1" u="none" strike="noStrike" baseline="0" noProof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）加强产检，提前住院待产</a:t>
            </a:r>
            <a:endParaRPr lang="zh-CN" altLang="en-US" sz="2000" b="1" u="none" strike="noStrike" baseline="0" noProof="1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244475" lvl="1" indent="-64770" algn="l" rtl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Char char="–"/>
            </a:pPr>
            <a:r>
              <a:rPr lang="zh-CN" altLang="en-US" sz="2000" b="1" u="none" strike="noStrike" baseline="0" noProof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（</a:t>
            </a:r>
            <a:r>
              <a:rPr lang="en-US" altLang="zh-CN" sz="2000" b="1" u="none" strike="noStrike" baseline="0" noProof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2</a:t>
            </a:r>
            <a:r>
              <a:rPr lang="zh-CN" altLang="en-US" sz="2000" b="1" u="none" strike="noStrike" baseline="0" noProof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）休息与活动</a:t>
            </a:r>
            <a:r>
              <a:rPr lang="en-US" altLang="zh-CN" sz="2000" b="1" u="none" strike="noStrike" baseline="0" noProof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  10</a:t>
            </a:r>
            <a:r>
              <a:rPr lang="zh-CN" altLang="en-US" sz="2000" b="1" u="none" strike="noStrike" baseline="0" noProof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小时睡眠</a:t>
            </a:r>
            <a:endParaRPr lang="zh-CN" altLang="en-US" sz="2000" b="1" u="none" strike="noStrike" baseline="0" noProof="1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244475" lvl="1" indent="-64770" algn="l" rtl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Char char="–"/>
            </a:pPr>
            <a:r>
              <a:rPr lang="zh-CN" altLang="en-US" sz="2000" b="1" u="none" strike="noStrike" baseline="0" noProof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（</a:t>
            </a:r>
            <a:r>
              <a:rPr lang="en-US" altLang="zh-CN" sz="2000" b="1" u="none" strike="noStrike" baseline="0" noProof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3</a:t>
            </a:r>
            <a:r>
              <a:rPr lang="zh-CN" altLang="en-US" sz="2000" b="1" u="none" strike="noStrike" baseline="0" noProof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）营养科学合理</a:t>
            </a:r>
            <a:r>
              <a:rPr lang="en-US" altLang="zh-CN" sz="2000" b="1" u="none" strike="noStrike" baseline="0" noProof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   12.5</a:t>
            </a:r>
            <a:r>
              <a:rPr lang="zh-CN" altLang="en-US" sz="2000" b="1" u="none" strike="noStrike" baseline="0" noProof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公斤</a:t>
            </a:r>
            <a:endParaRPr lang="zh-CN" altLang="en-US" sz="2000" b="1" u="none" strike="noStrike" baseline="0" noProof="1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179705" lvl="1" algn="l" rtl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2000" b="1" u="none" strike="noStrike" baseline="0" noProof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 -</a:t>
            </a:r>
            <a:r>
              <a:rPr lang="zh-CN" altLang="en-US" sz="2000" b="1" u="none" strike="noStrike" baseline="0" noProof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（</a:t>
            </a:r>
            <a:r>
              <a:rPr lang="en-US" altLang="zh-CN" sz="2000" b="1" u="none" strike="noStrike" baseline="0" noProof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4</a:t>
            </a:r>
            <a:r>
              <a:rPr lang="zh-CN" altLang="en-US" sz="2000" b="1" u="none" strike="noStrike" baseline="0" noProof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）预防感染</a:t>
            </a:r>
            <a:r>
              <a:rPr lang="en-US" altLang="zh-CN" sz="2000" b="1" u="none" strike="noStrike" baseline="0" noProof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      </a:t>
            </a:r>
            <a:r>
              <a:rPr lang="zh-CN" altLang="en-US" sz="2000" b="1" u="none" strike="noStrike" baseline="0" noProof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（</a:t>
            </a:r>
            <a:r>
              <a:rPr lang="en-US" altLang="zh-CN" sz="2000" b="1" u="none" strike="noStrike" baseline="0" noProof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5</a:t>
            </a:r>
            <a:r>
              <a:rPr lang="zh-CN" altLang="en-US" sz="2000" b="1" u="none" strike="noStrike" baseline="0" noProof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）协助正常用药</a:t>
            </a:r>
            <a:r>
              <a:rPr lang="en-US" altLang="zh-CN" sz="2000" b="1" u="none" strike="noStrike" baseline="0" noProof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  </a:t>
            </a:r>
            <a:r>
              <a:rPr lang="zh-CN" altLang="en-US" sz="2000" b="1" u="none" strike="noStrike" baseline="0" noProof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洋地黄</a:t>
            </a:r>
            <a:r>
              <a:rPr lang="zh-CN" altLang="en-US" sz="2000" u="none" strike="noStrike" baseline="0" noProof="1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  <a:cs typeface="+mn-cs"/>
              </a:rPr>
              <a:t> </a:t>
            </a:r>
            <a:endParaRPr lang="zh-CN" altLang="en-US" sz="2000" b="1" u="none" strike="noStrike" baseline="0" noProof="1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244475" lvl="1" indent="-64770" algn="l" rtl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Char char="–"/>
            </a:pPr>
            <a:r>
              <a:rPr lang="zh-CN" altLang="en-US" sz="2000" b="1" u="none" strike="noStrike" baseline="0" noProof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（</a:t>
            </a:r>
            <a:r>
              <a:rPr lang="en-US" altLang="zh-CN" sz="2000" b="1" u="none" strike="noStrike" baseline="0" noProof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6</a:t>
            </a:r>
            <a:r>
              <a:rPr lang="zh-CN" altLang="en-US" sz="2000" b="1" u="none" strike="noStrike" baseline="0" noProof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）提供心理支持</a:t>
            </a:r>
            <a:r>
              <a:rPr lang="zh-CN" altLang="en-US" sz="2000" b="1" u="none" strike="noStrike" baseline="0" noProof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：维持舒适、缓解压力状态；促进家庭适应 </a:t>
            </a:r>
            <a:endParaRPr lang="zh-CN" altLang="en-US" sz="2000" b="1" u="none" strike="noStrike" baseline="0" noProof="1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  <a:cs typeface="+mn-cs"/>
            </a:endParaRPr>
          </a:p>
          <a:p>
            <a:pPr marL="244475" lvl="1" indent="-64770" algn="l" rtl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Char char="–"/>
            </a:pPr>
            <a:r>
              <a:rPr lang="zh-CN" altLang="en-US" sz="2000" b="1" u="none" strike="noStrike" baseline="0" noProof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（</a:t>
            </a:r>
            <a:r>
              <a:rPr lang="en-US" altLang="zh-CN" sz="2000" b="1" u="none" strike="noStrike" baseline="0" noProof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7</a:t>
            </a:r>
            <a:r>
              <a:rPr lang="zh-CN" altLang="en-US" sz="2000" b="1" u="none" strike="noStrike" baseline="0" noProof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）急性心力衰竭的紧急处理：半卧位或端坐位；高流量吸氧；遵医嘱用药；适时剖宫产。</a:t>
            </a:r>
            <a:endParaRPr lang="zh-CN" altLang="en-US" sz="2400" b="1" u="none" strike="noStrike" baseline="0" noProof="1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244475" lvl="1" indent="-64770" algn="l" rtl="0" eaLnBrk="1" fontAlgn="base" latinLnBrk="0" hangingPunct="1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</a:pPr>
            <a:r>
              <a:rPr lang="zh-CN" altLang="en-US" sz="2400" b="1" u="none" strike="noStrike" baseline="0" noProof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                    </a:t>
            </a:r>
            <a:endParaRPr lang="zh-CN" altLang="en-US" sz="2400" b="1" u="none" strike="noStrike" baseline="0" noProof="1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五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护理措施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4817" name="矩形 249869"/>
          <p:cNvSpPr/>
          <p:nvPr/>
        </p:nvSpPr>
        <p:spPr>
          <a:xfrm>
            <a:off x="1160780" y="1260475"/>
            <a:ext cx="9897110" cy="495808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t" anchorCtr="0"/>
          <a:p>
            <a:pPr marL="342900" indent="-342900" fontAlgn="base">
              <a:lnSpc>
                <a:spcPct val="120000"/>
              </a:lnSpc>
              <a:buClr>
                <a:schemeClr val="accent2"/>
              </a:buClr>
              <a:buSzPct val="80000"/>
            </a:pPr>
            <a:r>
              <a:rPr lang="zh-CN" altLang="en-US" sz="2800" b="1" strike="noStrike" noProof="1" dirty="0">
                <a:highlight>
                  <a:srgbClr val="FFFF00"/>
                </a:highlight>
                <a:latin typeface="楷体_GB2312" pitchFamily="49" charset="-122"/>
                <a:ea typeface="楷体_GB2312" pitchFamily="49" charset="-122"/>
                <a:cs typeface="+mn-cs"/>
              </a:rPr>
              <a:t>3</a:t>
            </a:r>
            <a:r>
              <a:rPr lang="en-US" altLang="zh-CN" sz="2800" b="1" strike="noStrike" noProof="1">
                <a:highlight>
                  <a:srgbClr val="FFFF00"/>
                </a:highlight>
                <a:latin typeface="楷体_GB2312" pitchFamily="49" charset="-122"/>
                <a:ea typeface="楷体_GB2312" pitchFamily="49" charset="-122"/>
                <a:cs typeface="+mn-cs"/>
              </a:rPr>
              <a:t>.</a:t>
            </a:r>
            <a:r>
              <a:rPr lang="zh-CN" altLang="en-US" sz="2800" b="1" strike="noStrike" noProof="1" dirty="0">
                <a:highlight>
                  <a:srgbClr val="FFFF00"/>
                </a:highlight>
                <a:latin typeface="楷体_GB2312" pitchFamily="49" charset="-122"/>
                <a:ea typeface="楷体_GB2312" pitchFamily="49" charset="-122"/>
                <a:cs typeface="+mn-cs"/>
              </a:rPr>
              <a:t>分娩期</a:t>
            </a:r>
            <a:r>
              <a:rPr lang="zh-CN" altLang="en-US" sz="2800" b="1" strike="noStrike" noProof="1" dirty="0">
                <a:latin typeface="楷体_GB2312" pitchFamily="49" charset="-122"/>
                <a:ea typeface="楷体_GB2312" pitchFamily="49" charset="-122"/>
                <a:cs typeface="+mn-cs"/>
              </a:rPr>
              <a:t>  必要时剖宫产</a:t>
            </a:r>
            <a:endParaRPr lang="zh-CN" altLang="en-US" sz="2800" b="1" strike="noStrike" noProof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 fontAlgn="base">
              <a:lnSpc>
                <a:spcPct val="120000"/>
              </a:lnSpc>
              <a:buClr>
                <a:schemeClr val="accent2"/>
              </a:buClr>
              <a:buSzPct val="80000"/>
            </a:pPr>
            <a:r>
              <a:rPr lang="zh-CN" altLang="en-US" sz="2800" strike="noStrike" noProof="1" dirty="0">
                <a:latin typeface="楷体_GB2312" pitchFamily="49" charset="-122"/>
                <a:ea typeface="楷体_GB2312" pitchFamily="49" charset="-122"/>
                <a:cs typeface="+mn-cs"/>
              </a:rPr>
              <a:t>（1）</a:t>
            </a:r>
            <a:r>
              <a:rPr lang="zh-CN" altLang="en-US" sz="2800" b="1" strike="noStrike" noProof="1" dirty="0">
                <a:solidFill>
                  <a:srgbClr val="A50021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第一产程：</a:t>
            </a:r>
            <a:r>
              <a:rPr lang="zh-CN" altLang="en-US" sz="2800" strike="noStrike" noProof="1" dirty="0">
                <a:latin typeface="楷体_GB2312" pitchFamily="49" charset="-122"/>
                <a:ea typeface="楷体_GB2312" pitchFamily="49" charset="-122"/>
                <a:cs typeface="+mn-cs"/>
              </a:rPr>
              <a:t>专人守护   提供心理支持</a:t>
            </a:r>
            <a:endParaRPr lang="zh-CN" altLang="en-US" sz="2800" strike="noStrike" noProof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 fontAlgn="base">
              <a:lnSpc>
                <a:spcPct val="120000"/>
              </a:lnSpc>
              <a:buClr>
                <a:schemeClr val="accent2"/>
              </a:buClr>
              <a:buSzPct val="80000"/>
            </a:pPr>
            <a:r>
              <a:rPr lang="zh-CN" altLang="en-US" sz="2800" strike="noStrike" noProof="1" dirty="0">
                <a:latin typeface="楷体_GB2312" pitchFamily="49" charset="-122"/>
                <a:ea typeface="楷体_GB2312" pitchFamily="49" charset="-122"/>
                <a:cs typeface="+mn-cs"/>
              </a:rPr>
              <a:t>               严密观察产程进展情况</a:t>
            </a:r>
            <a:endParaRPr lang="zh-CN" altLang="en-US" sz="2800" strike="noStrike" noProof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 fontAlgn="base">
              <a:lnSpc>
                <a:spcPct val="120000"/>
              </a:lnSpc>
              <a:buClr>
                <a:schemeClr val="accent2"/>
              </a:buClr>
              <a:buSzPct val="80000"/>
            </a:pPr>
            <a:r>
              <a:rPr lang="zh-CN" altLang="en-US" sz="2800" strike="noStrike" noProof="1" dirty="0">
                <a:latin typeface="楷体_GB2312" pitchFamily="49" charset="-122"/>
                <a:ea typeface="楷体_GB2312" pitchFamily="49" charset="-122"/>
                <a:cs typeface="+mn-cs"/>
              </a:rPr>
              <a:t>               执行医嘱（吸氧、抗生素、强心剂）</a:t>
            </a:r>
            <a:endParaRPr lang="zh-CN" altLang="en-US" sz="2800" strike="noStrike" noProof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 fontAlgn="base">
              <a:lnSpc>
                <a:spcPct val="120000"/>
              </a:lnSpc>
              <a:buClr>
                <a:schemeClr val="accent2"/>
              </a:buClr>
              <a:buSzPct val="80000"/>
            </a:pPr>
            <a:r>
              <a:rPr lang="zh-CN" altLang="en-US" sz="2800" strike="noStrike" noProof="1" dirty="0">
                <a:latin typeface="楷体_GB2312" pitchFamily="49" charset="-122"/>
                <a:ea typeface="楷体_GB2312" pitchFamily="49" charset="-122"/>
                <a:cs typeface="+mn-cs"/>
              </a:rPr>
              <a:t>（2）</a:t>
            </a:r>
            <a:r>
              <a:rPr lang="zh-CN" altLang="en-US" sz="2800" b="1" strike="noStrike" noProof="1" dirty="0">
                <a:solidFill>
                  <a:srgbClr val="A50021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第二产程：</a:t>
            </a:r>
            <a:r>
              <a:rPr lang="zh-CN" altLang="en-US" sz="2800" strike="noStrike" noProof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缩短第二产程</a:t>
            </a:r>
            <a:r>
              <a:rPr lang="zh-CN" altLang="en-US" sz="2800" strike="noStrike" noProof="1" dirty="0">
                <a:latin typeface="楷体_GB2312" pitchFamily="49" charset="-122"/>
                <a:ea typeface="楷体_GB2312" pitchFamily="49" charset="-122"/>
                <a:cs typeface="+mn-cs"/>
              </a:rPr>
              <a:t>，避免屏气用力</a:t>
            </a:r>
            <a:endParaRPr lang="zh-CN" altLang="en-US" sz="2800" strike="noStrike" noProof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 fontAlgn="base">
              <a:lnSpc>
                <a:spcPct val="120000"/>
              </a:lnSpc>
              <a:buClr>
                <a:schemeClr val="accent2"/>
              </a:buClr>
              <a:buSzPct val="80000"/>
            </a:pPr>
            <a:r>
              <a:rPr lang="zh-CN" altLang="en-US" sz="2800" strike="noStrike" noProof="1" dirty="0">
                <a:latin typeface="楷体_GB2312" pitchFamily="49" charset="-122"/>
                <a:ea typeface="楷体_GB2312" pitchFamily="49" charset="-122"/>
                <a:cs typeface="+mn-cs"/>
              </a:rPr>
              <a:t>               识别心衰先兆及时配合处理</a:t>
            </a:r>
            <a:endParaRPr lang="zh-CN" altLang="en-US" sz="2800" strike="noStrike" noProof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 fontAlgn="base">
              <a:lnSpc>
                <a:spcPct val="120000"/>
              </a:lnSpc>
              <a:spcBef>
                <a:spcPct val="20000"/>
              </a:spcBef>
              <a:buClr>
                <a:schemeClr val="accent2"/>
              </a:buClr>
              <a:buSzPct val="80000"/>
            </a:pPr>
            <a:r>
              <a:rPr lang="zh-CN" altLang="en-US" sz="2800" strike="noStrike" noProof="1" dirty="0">
                <a:latin typeface="楷体_GB2312" pitchFamily="49" charset="-122"/>
                <a:ea typeface="楷体_GB2312" pitchFamily="49" charset="-122"/>
                <a:cs typeface="+mn-cs"/>
              </a:rPr>
              <a:t>（3）</a:t>
            </a:r>
            <a:r>
              <a:rPr lang="zh-CN" altLang="en-US" sz="2800" b="1" strike="noStrike" noProof="1" dirty="0">
                <a:solidFill>
                  <a:srgbClr val="A50021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第三产程：</a:t>
            </a:r>
            <a:r>
              <a:rPr lang="zh-CN" altLang="en-US" sz="2800" strike="noStrike" noProof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腹部压沙袋（1</a:t>
            </a:r>
            <a:r>
              <a:rPr lang="en-US" altLang="zh-CN" sz="2800" strike="noStrike" noProof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kg</a:t>
            </a:r>
            <a:r>
              <a:rPr lang="zh-CN" altLang="en-US" sz="2800" strike="noStrike" noProof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重，放置24小时）缩宫素禁用麦角新碱</a:t>
            </a:r>
            <a:r>
              <a:rPr lang="en-US" altLang="zh-CN" sz="2800" strike="noStrike" noProof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   </a:t>
            </a:r>
            <a:r>
              <a:rPr lang="zh-CN" altLang="en-US" sz="2800" strike="noStrike" noProof="1" dirty="0">
                <a:latin typeface="楷体_GB2312" pitchFamily="49" charset="-122"/>
                <a:ea typeface="楷体_GB2312" pitchFamily="49" charset="-122"/>
                <a:cs typeface="+mn-cs"/>
              </a:rPr>
              <a:t>按医嘱用药（吗啡、催产素、</a:t>
            </a:r>
            <a:r>
              <a:rPr lang="zh-CN" altLang="en-US" sz="2800" strike="noStrike" noProof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抗生素一周）</a:t>
            </a:r>
            <a:endParaRPr lang="zh-CN" altLang="en-US" sz="2800" strike="noStrike" noProof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 fontAlgn="base">
              <a:lnSpc>
                <a:spcPct val="120000"/>
              </a:lnSpc>
              <a:spcBef>
                <a:spcPct val="20000"/>
              </a:spcBef>
              <a:buClr>
                <a:schemeClr val="accent2"/>
              </a:buClr>
              <a:buSzPct val="80000"/>
            </a:pPr>
            <a:r>
              <a:rPr lang="zh-CN" altLang="en-US" sz="2800" strike="noStrike" noProof="1" dirty="0">
                <a:latin typeface="楷体_GB2312" pitchFamily="49" charset="-122"/>
                <a:ea typeface="楷体_GB2312" pitchFamily="49" charset="-122"/>
                <a:cs typeface="+mn-cs"/>
              </a:rPr>
              <a:t>               注意输液速度</a:t>
            </a:r>
            <a:endParaRPr lang="zh-CN" altLang="en-US" sz="2800" strike="noStrike" noProof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五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护理措施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5841" name="矩形 250893"/>
          <p:cNvSpPr/>
          <p:nvPr/>
        </p:nvSpPr>
        <p:spPr>
          <a:xfrm>
            <a:off x="836930" y="1341120"/>
            <a:ext cx="10111740" cy="4543425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t" anchorCtr="0"/>
          <a:p>
            <a:pPr marL="342900" indent="-342900" fontAlgn="base">
              <a:spcBef>
                <a:spcPct val="20000"/>
              </a:spcBef>
              <a:buClr>
                <a:schemeClr val="accent2"/>
              </a:buClr>
              <a:buSzPct val="80000"/>
            </a:pPr>
            <a:r>
              <a:rPr lang="zh-CN" altLang="en-US" sz="3200" b="1" strike="noStrike" noProof="1" dirty="0">
                <a:highlight>
                  <a:srgbClr val="FFFF00"/>
                </a:highlight>
                <a:latin typeface="楷体_GB2312" pitchFamily="49" charset="-122"/>
                <a:ea typeface="楷体_GB2312" pitchFamily="49" charset="-122"/>
                <a:cs typeface="+mn-cs"/>
              </a:rPr>
              <a:t>4</a:t>
            </a:r>
            <a:r>
              <a:rPr lang="en-US" altLang="zh-CN" sz="3200" b="1" strike="noStrike" noProof="1">
                <a:highlight>
                  <a:srgbClr val="FFFF00"/>
                </a:highlight>
                <a:latin typeface="楷体_GB2312" pitchFamily="49" charset="-122"/>
                <a:ea typeface="楷体_GB2312" pitchFamily="49" charset="-122"/>
                <a:cs typeface="+mn-cs"/>
              </a:rPr>
              <a:t>.</a:t>
            </a:r>
            <a:r>
              <a:rPr lang="zh-CN" altLang="en-US" sz="3200" b="1" strike="noStrike" noProof="1" dirty="0">
                <a:highlight>
                  <a:srgbClr val="FFFF00"/>
                </a:highlight>
                <a:latin typeface="楷体_GB2312" pitchFamily="49" charset="-122"/>
                <a:ea typeface="楷体_GB2312" pitchFamily="49" charset="-122"/>
                <a:cs typeface="+mn-cs"/>
              </a:rPr>
              <a:t>产褥期</a:t>
            </a:r>
            <a:endParaRPr lang="zh-CN" altLang="en-US" sz="3200" b="1" strike="noStrike" noProof="1" dirty="0">
              <a:highlight>
                <a:srgbClr val="FFFF00"/>
              </a:highlight>
              <a:latin typeface="楷体_GB2312" pitchFamily="49" charset="-122"/>
              <a:ea typeface="楷体_GB2312" pitchFamily="49" charset="-122"/>
            </a:endParaRPr>
          </a:p>
          <a:p>
            <a:pPr marL="342900" indent="-342900" fontAlgn="base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</a:pPr>
            <a:r>
              <a:rPr lang="zh-CN" altLang="en-US" sz="3200" strike="noStrike" noProof="1" dirty="0">
                <a:latin typeface="楷体_GB2312" pitchFamily="49" charset="-122"/>
                <a:ea typeface="楷体_GB2312" pitchFamily="49" charset="-122"/>
                <a:cs typeface="+mn-cs"/>
              </a:rPr>
              <a:t>  72小时内继续监测，及时识别心衰及感染等症象</a:t>
            </a:r>
            <a:endParaRPr lang="zh-CN" altLang="en-US" sz="3200" strike="noStrike" noProof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 fontAlgn="base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</a:pPr>
            <a:r>
              <a:rPr lang="zh-CN" altLang="en-US" sz="3200" strike="noStrike" noProof="1" dirty="0">
                <a:latin typeface="楷体_GB2312" pitchFamily="49" charset="-122"/>
                <a:ea typeface="楷体_GB2312" pitchFamily="49" charset="-122"/>
                <a:cs typeface="+mn-cs"/>
              </a:rPr>
              <a:t> 保证休息、睡眠</a:t>
            </a:r>
            <a:endParaRPr lang="zh-CN" altLang="en-US" sz="3200" strike="noStrike" noProof="1" dirty="0">
              <a:latin typeface="楷体_GB2312" pitchFamily="49" charset="-122"/>
              <a:ea typeface="楷体_GB2312" pitchFamily="49" charset="-122"/>
            </a:endParaRPr>
          </a:p>
          <a:p>
            <a:pPr marL="742950" lvl="1" indent="-285750" algn="l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None/>
            </a:pPr>
            <a:r>
              <a:rPr lang="en-US" altLang="zh-CN" sz="3200" strike="noStrike" baseline="0" noProof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（1）</a:t>
            </a:r>
            <a:r>
              <a:rPr lang="zh-CN" altLang="en-US" sz="3200" strike="noStrike" baseline="0" noProof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遵医嘱使用抗生素，必要时继续使用强心剂</a:t>
            </a:r>
            <a:endParaRPr lang="zh-CN" altLang="en-US" sz="3200" strike="noStrike" baseline="0" noProof="1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742950" lvl="1" indent="-285750" algn="l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None/>
            </a:pPr>
            <a:r>
              <a:rPr lang="zh-CN" altLang="en-US" sz="3200" strike="noStrike" baseline="0" noProof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（2）预防便秘、感染</a:t>
            </a:r>
            <a:endParaRPr lang="zh-CN" altLang="en-US" sz="3200" strike="noStrike" baseline="0" noProof="1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742950" lvl="1" indent="-285750" algn="l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None/>
            </a:pPr>
            <a:r>
              <a:rPr lang="zh-CN" altLang="en-US" sz="3200" strike="noStrike" baseline="0" noProof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（3）心功能Ⅰ~Ⅱ级母乳喂养指导，</a:t>
            </a:r>
            <a:r>
              <a:rPr lang="zh-CN" altLang="en-US" sz="3200" b="1" strike="noStrike" baseline="0" noProof="1" dirty="0">
                <a:solidFill>
                  <a:srgbClr val="A50021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心功能Ⅲ级以上者不宜喂奶</a:t>
            </a:r>
            <a:r>
              <a:rPr lang="zh-CN" altLang="en-US" sz="3200" strike="noStrike" baseline="0" noProof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，协助人工喂养。</a:t>
            </a:r>
            <a:endParaRPr lang="zh-CN" altLang="en-US" sz="3200" strike="noStrike" baseline="0" noProof="1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742950" lvl="1" indent="-285750" algn="l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None/>
            </a:pPr>
            <a:r>
              <a:rPr lang="zh-CN" altLang="en-US" sz="3200" strike="noStrike" baseline="0" noProof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（4）</a:t>
            </a:r>
            <a:r>
              <a:rPr lang="zh-CN" altLang="en-US" sz="3200" strike="noStrike" baseline="0" noProof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避孕指导</a:t>
            </a:r>
            <a:endParaRPr lang="zh-CN" altLang="en-US" sz="3200" strike="noStrike" baseline="0" noProof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742950" lvl="1" indent="-285750" algn="l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None/>
            </a:pPr>
            <a:r>
              <a:rPr lang="zh-CN" altLang="en-US" sz="3200" strike="noStrike" baseline="0" noProof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（5）完善产后复查</a:t>
            </a:r>
            <a:endParaRPr lang="zh-CN" altLang="en-US" sz="3200" strike="noStrike" baseline="0" noProof="1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 fontAlgn="base">
              <a:spcBef>
                <a:spcPct val="20000"/>
              </a:spcBef>
              <a:buClr>
                <a:schemeClr val="accent2"/>
              </a:buClr>
              <a:buSzPct val="80000"/>
            </a:pPr>
            <a:endParaRPr lang="zh-CN" altLang="en-US" sz="3200" strike="noStrike" noProof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48131" name="图片 250899" descr="d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66125" y="4610735"/>
            <a:ext cx="2366010" cy="18357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五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护理措施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6865" name="Text Box 4"/>
          <p:cNvSpPr txBox="1"/>
          <p:nvPr/>
        </p:nvSpPr>
        <p:spPr>
          <a:xfrm>
            <a:off x="941705" y="1174750"/>
            <a:ext cx="10340975" cy="52705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 eaLnBrk="0" hangingPunct="0">
              <a:lnSpc>
                <a:spcPct val="120000"/>
              </a:lnSpc>
              <a:spcBef>
                <a:spcPct val="20000"/>
              </a:spcBef>
            </a:pPr>
            <a:r>
              <a:rPr lang="en-US" altLang="zh-CN" sz="2800" b="1" noProof="1">
                <a:solidFill>
                  <a:srgbClr val="003399"/>
                </a:solidFill>
                <a:highlight>
                  <a:srgbClr val="FFFF00"/>
                </a:highlight>
                <a:latin typeface="楷体_GB2312" pitchFamily="49" charset="-122"/>
                <a:ea typeface="楷体_GB2312" pitchFamily="49" charset="-122"/>
                <a:cs typeface="+mn-cs"/>
              </a:rPr>
              <a:t>5</a:t>
            </a:r>
            <a:r>
              <a:rPr lang="zh-CN" altLang="en-US" sz="2800" b="1" noProof="1" dirty="0">
                <a:solidFill>
                  <a:srgbClr val="003399"/>
                </a:solidFill>
                <a:highlight>
                  <a:srgbClr val="FFFF00"/>
                </a:highlight>
                <a:latin typeface="楷体_GB2312" pitchFamily="49" charset="-122"/>
                <a:ea typeface="楷体_GB2312" pitchFamily="49" charset="-122"/>
                <a:cs typeface="+mn-cs"/>
              </a:rPr>
              <a:t>．出院指导  </a:t>
            </a:r>
            <a:endParaRPr lang="zh-CN" altLang="en-US" sz="2800" b="1" noProof="1" dirty="0">
              <a:solidFill>
                <a:srgbClr val="003399"/>
              </a:solidFill>
              <a:highlight>
                <a:srgbClr val="FFFF00"/>
              </a:highlight>
              <a:latin typeface="楷体_GB2312" pitchFamily="49" charset="-122"/>
              <a:ea typeface="楷体_GB2312" pitchFamily="49" charset="-122"/>
            </a:endParaRPr>
          </a:p>
          <a:p>
            <a:pPr eaLnBrk="0" hangingPunct="0">
              <a:lnSpc>
                <a:spcPct val="120000"/>
              </a:lnSpc>
              <a:spcBef>
                <a:spcPct val="20000"/>
              </a:spcBef>
              <a:buClr>
                <a:srgbClr val="FF0000"/>
              </a:buClr>
              <a:buFont typeface="Wingdings" panose="05000000000000000000" pitchFamily="2" charset="2"/>
            </a:pPr>
            <a:r>
              <a:rPr lang="zh-CN" altLang="en-US" sz="2800" noProof="1" dirty="0">
                <a:latin typeface="楷体_GB2312" pitchFamily="49" charset="-122"/>
                <a:ea typeface="楷体_GB2312" pitchFamily="49" charset="-122"/>
                <a:cs typeface="+mn-cs"/>
              </a:rPr>
              <a:t>（</a:t>
            </a:r>
            <a:r>
              <a:rPr lang="en-US" altLang="zh-CN" sz="2800" noProof="1">
                <a:latin typeface="楷体_GB2312" pitchFamily="49" charset="-122"/>
                <a:ea typeface="楷体_GB2312" pitchFamily="49" charset="-122"/>
                <a:cs typeface="+mn-cs"/>
              </a:rPr>
              <a:t>1</a:t>
            </a:r>
            <a:r>
              <a:rPr lang="zh-CN" altLang="en-US" sz="2800" noProof="1" dirty="0">
                <a:latin typeface="楷体_GB2312" pitchFamily="49" charset="-122"/>
                <a:ea typeface="楷体_GB2312" pitchFamily="49" charset="-122"/>
                <a:cs typeface="+mn-cs"/>
              </a:rPr>
              <a:t>）注意休息和营养，避免过度劳累和暴饮暴食以及便秘；注意防止感染，尤其是上呼吸道感染；</a:t>
            </a:r>
            <a:endParaRPr lang="zh-CN" altLang="en-US" sz="2800" noProof="1" dirty="0">
              <a:latin typeface="楷体_GB2312" pitchFamily="49" charset="-122"/>
              <a:ea typeface="楷体_GB2312" pitchFamily="49" charset="-122"/>
            </a:endParaRPr>
          </a:p>
          <a:p>
            <a:pPr eaLnBrk="0" hangingPunct="0">
              <a:lnSpc>
                <a:spcPct val="120000"/>
              </a:lnSpc>
              <a:spcBef>
                <a:spcPct val="20000"/>
              </a:spcBef>
              <a:buClr>
                <a:srgbClr val="FF0000"/>
              </a:buClr>
              <a:buFont typeface="Wingdings" panose="05000000000000000000" pitchFamily="2" charset="2"/>
            </a:pPr>
            <a:r>
              <a:rPr lang="zh-CN" altLang="en-US" sz="2800" noProof="1" dirty="0">
                <a:latin typeface="楷体_GB2312" pitchFamily="49" charset="-122"/>
                <a:ea typeface="楷体_GB2312" pitchFamily="49" charset="-122"/>
                <a:cs typeface="+mn-cs"/>
              </a:rPr>
              <a:t>（</a:t>
            </a:r>
            <a:r>
              <a:rPr lang="en-US" altLang="zh-CN" sz="2800" noProof="1">
                <a:latin typeface="楷体_GB2312" pitchFamily="49" charset="-122"/>
                <a:ea typeface="楷体_GB2312" pitchFamily="49" charset="-122"/>
                <a:cs typeface="+mn-cs"/>
              </a:rPr>
              <a:t>2</a:t>
            </a:r>
            <a:r>
              <a:rPr lang="zh-CN" altLang="en-US" sz="2800" noProof="1" dirty="0">
                <a:latin typeface="楷体_GB2312" pitchFamily="49" charset="-122"/>
                <a:ea typeface="楷体_GB2312" pitchFamily="49" charset="-122"/>
                <a:cs typeface="+mn-cs"/>
              </a:rPr>
              <a:t>）保持情绪稳定，避免过分激动；</a:t>
            </a:r>
            <a:endParaRPr lang="zh-CN" altLang="en-US" sz="2800" noProof="1" dirty="0">
              <a:latin typeface="楷体_GB2312" pitchFamily="49" charset="-122"/>
              <a:ea typeface="楷体_GB2312" pitchFamily="49" charset="-122"/>
            </a:endParaRPr>
          </a:p>
          <a:p>
            <a:pPr eaLnBrk="0" hangingPunct="0">
              <a:lnSpc>
                <a:spcPct val="120000"/>
              </a:lnSpc>
              <a:spcBef>
                <a:spcPct val="20000"/>
              </a:spcBef>
              <a:buClr>
                <a:srgbClr val="FF0000"/>
              </a:buClr>
              <a:buFont typeface="Wingdings" panose="05000000000000000000" pitchFamily="2" charset="2"/>
            </a:pPr>
            <a:r>
              <a:rPr lang="zh-CN" altLang="en-US" sz="2800" noProof="1" dirty="0">
                <a:latin typeface="楷体_GB2312" pitchFamily="49" charset="-122"/>
                <a:ea typeface="楷体_GB2312" pitchFamily="49" charset="-122"/>
                <a:cs typeface="+mn-cs"/>
              </a:rPr>
              <a:t>（</a:t>
            </a:r>
            <a:r>
              <a:rPr lang="en-US" altLang="zh-CN" sz="2800" noProof="1">
                <a:latin typeface="楷体_GB2312" pitchFamily="49" charset="-122"/>
                <a:ea typeface="楷体_GB2312" pitchFamily="49" charset="-122"/>
                <a:cs typeface="+mn-cs"/>
              </a:rPr>
              <a:t>3</a:t>
            </a:r>
            <a:r>
              <a:rPr lang="zh-CN" altLang="en-US" sz="2800" noProof="1" dirty="0">
                <a:latin typeface="楷体_GB2312" pitchFamily="49" charset="-122"/>
                <a:ea typeface="楷体_GB2312" pitchFamily="49" charset="-122"/>
                <a:cs typeface="+mn-cs"/>
              </a:rPr>
              <a:t>）注意避孕，告知合适的避孕方式；</a:t>
            </a:r>
            <a:endParaRPr lang="zh-CN" altLang="en-US" sz="2800" noProof="1" dirty="0">
              <a:latin typeface="楷体_GB2312" pitchFamily="49" charset="-122"/>
              <a:ea typeface="楷体_GB2312" pitchFamily="49" charset="-122"/>
            </a:endParaRPr>
          </a:p>
          <a:p>
            <a:pPr eaLnBrk="0" hangingPunct="0">
              <a:lnSpc>
                <a:spcPct val="120000"/>
              </a:lnSpc>
              <a:spcBef>
                <a:spcPct val="20000"/>
              </a:spcBef>
              <a:buClr>
                <a:srgbClr val="FF0000"/>
              </a:buClr>
              <a:buFont typeface="Wingdings" panose="05000000000000000000" pitchFamily="2" charset="2"/>
            </a:pPr>
            <a:r>
              <a:rPr lang="zh-CN" altLang="en-US" sz="2800" noProof="1" dirty="0">
                <a:latin typeface="楷体_GB2312" pitchFamily="49" charset="-122"/>
                <a:ea typeface="楷体_GB2312" pitchFamily="49" charset="-122"/>
                <a:cs typeface="+mn-cs"/>
              </a:rPr>
              <a:t>（</a:t>
            </a:r>
            <a:r>
              <a:rPr lang="en-US" altLang="zh-CN" sz="2800" noProof="1">
                <a:latin typeface="楷体_GB2312" pitchFamily="49" charset="-122"/>
                <a:ea typeface="楷体_GB2312" pitchFamily="49" charset="-122"/>
                <a:cs typeface="+mn-cs"/>
              </a:rPr>
              <a:t>4</a:t>
            </a:r>
            <a:r>
              <a:rPr lang="zh-CN" altLang="en-US" sz="2800" noProof="1" dirty="0">
                <a:latin typeface="楷体_GB2312" pitchFamily="49" charset="-122"/>
                <a:ea typeface="楷体_GB2312" pitchFamily="49" charset="-122"/>
                <a:cs typeface="+mn-cs"/>
              </a:rPr>
              <a:t>）心功能</a:t>
            </a:r>
            <a:r>
              <a:rPr lang="en-US" altLang="zh-CN" sz="2800" noProof="1">
                <a:latin typeface="楷体_GB2312" pitchFamily="49" charset="-122"/>
                <a:ea typeface="楷体_GB2312" pitchFamily="49" charset="-122"/>
                <a:cs typeface="+mn-cs"/>
              </a:rPr>
              <a:t>Ⅲ</a:t>
            </a:r>
            <a:r>
              <a:rPr lang="zh-CN" altLang="en-US" sz="2800" noProof="1" dirty="0">
                <a:latin typeface="楷体_GB2312" pitchFamily="49" charset="-122"/>
                <a:ea typeface="楷体_GB2312" pitchFamily="49" charset="-122"/>
                <a:cs typeface="+mn-cs"/>
              </a:rPr>
              <a:t>级以上者不宜哺乳，指导家属人工喂养，教会新生儿护理技能；</a:t>
            </a:r>
            <a:endParaRPr lang="zh-CN" altLang="en-US" sz="2800" noProof="1" dirty="0">
              <a:latin typeface="楷体_GB2312" pitchFamily="49" charset="-122"/>
              <a:ea typeface="楷体_GB2312" pitchFamily="49" charset="-122"/>
            </a:endParaRPr>
          </a:p>
          <a:p>
            <a:pPr eaLnBrk="0" hangingPunct="0">
              <a:lnSpc>
                <a:spcPct val="120000"/>
              </a:lnSpc>
              <a:spcBef>
                <a:spcPct val="20000"/>
              </a:spcBef>
              <a:buClr>
                <a:srgbClr val="FF0000"/>
              </a:buClr>
              <a:buFont typeface="Wingdings" panose="05000000000000000000" pitchFamily="2" charset="2"/>
            </a:pPr>
            <a:r>
              <a:rPr lang="zh-CN" altLang="en-US" sz="2800" noProof="1" dirty="0">
                <a:latin typeface="楷体_GB2312" pitchFamily="49" charset="-122"/>
                <a:ea typeface="楷体_GB2312" pitchFamily="49" charset="-122"/>
                <a:cs typeface="+mn-cs"/>
              </a:rPr>
              <a:t>（</a:t>
            </a:r>
            <a:r>
              <a:rPr lang="en-US" altLang="zh-CN" sz="2800" noProof="1">
                <a:latin typeface="楷体_GB2312" pitchFamily="49" charset="-122"/>
                <a:ea typeface="楷体_GB2312" pitchFamily="49" charset="-122"/>
                <a:cs typeface="+mn-cs"/>
              </a:rPr>
              <a:t>5</a:t>
            </a:r>
            <a:r>
              <a:rPr lang="zh-CN" altLang="en-US" sz="2800" noProof="1" dirty="0">
                <a:latin typeface="楷体_GB2312" pitchFamily="49" charset="-122"/>
                <a:ea typeface="楷体_GB2312" pitchFamily="49" charset="-122"/>
                <a:cs typeface="+mn-cs"/>
              </a:rPr>
              <a:t>）保持会阴部清洁，观察阴道恶露，产褥期禁盆浴、禁性生活</a:t>
            </a:r>
            <a:endParaRPr lang="zh-CN" altLang="en-US" sz="2800" noProof="1" dirty="0">
              <a:latin typeface="楷体_GB2312" pitchFamily="49" charset="-122"/>
              <a:ea typeface="楷体_GB2312" pitchFamily="49" charset="-122"/>
            </a:endParaRPr>
          </a:p>
          <a:p>
            <a:pPr eaLnBrk="0" hangingPunct="0">
              <a:lnSpc>
                <a:spcPct val="120000"/>
              </a:lnSpc>
              <a:spcBef>
                <a:spcPct val="20000"/>
              </a:spcBef>
              <a:buClr>
                <a:srgbClr val="FF0000"/>
              </a:buClr>
              <a:buFont typeface="Wingdings" panose="05000000000000000000" pitchFamily="2" charset="2"/>
            </a:pPr>
            <a:r>
              <a:rPr lang="zh-CN" altLang="en-US" sz="2800" noProof="1" dirty="0">
                <a:latin typeface="楷体_GB2312" pitchFamily="49" charset="-122"/>
                <a:ea typeface="楷体_GB2312" pitchFamily="49" charset="-122"/>
                <a:cs typeface="+mn-cs"/>
              </a:rPr>
              <a:t>（</a:t>
            </a:r>
            <a:r>
              <a:rPr lang="en-US" altLang="zh-CN" sz="2800" noProof="1">
                <a:latin typeface="楷体_GB2312" pitchFamily="49" charset="-122"/>
                <a:ea typeface="楷体_GB2312" pitchFamily="49" charset="-122"/>
                <a:cs typeface="+mn-cs"/>
              </a:rPr>
              <a:t>6</a:t>
            </a:r>
            <a:r>
              <a:rPr lang="zh-CN" altLang="en-US" sz="2800" noProof="1" dirty="0">
                <a:latin typeface="楷体_GB2312" pitchFamily="49" charset="-122"/>
                <a:ea typeface="楷体_GB2312" pitchFamily="49" charset="-122"/>
                <a:cs typeface="+mn-cs"/>
              </a:rPr>
              <a:t>）定期产后复查。</a:t>
            </a:r>
            <a:endParaRPr lang="zh-CN" altLang="en-US" sz="2800" noProof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五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护理措施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0180" name="矩形 313353"/>
          <p:cNvSpPr/>
          <p:nvPr/>
        </p:nvSpPr>
        <p:spPr>
          <a:xfrm>
            <a:off x="842010" y="1196975"/>
            <a:ext cx="10424795" cy="465010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6.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健康指导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帮助孕妇及其家庭成员掌握妊娠合并心脏病的相关知识，积极治疗心脏病。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不宜妊娠者，嘱其严格避孕或采取绝育措施，并指导避孕方法；可以妊娠者，告知加强产前检查的必要性及检查时间，教会孕妇自我监测心功能和胎儿方法，出现心衰或胎儿窘迫征象及时就诊。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3.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合理饮食及休息，避免便秘、劳累、情绪激动，预防感冒，以免诱发心衰。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六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护理评价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1206" name="矩形 314377"/>
          <p:cNvSpPr/>
          <p:nvPr/>
        </p:nvSpPr>
        <p:spPr>
          <a:xfrm>
            <a:off x="857250" y="2056130"/>
            <a:ext cx="10490835" cy="2929255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>
            <a:noAutofit/>
          </a:bodyPr>
          <a:p>
            <a:pPr indent="304800"/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  1.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孕妇有无心力衰竭、胎儿窘迫等并发症或并发症是否得到及时发现和纠正。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孕产妇疲乏是否减轻，生活需求是否得到满足。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3.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孕产妇焦虑是否减轻或消失。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803" y="228917"/>
            <a:ext cx="10564260" cy="554354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2049" y="2114550"/>
            <a:ext cx="7609840" cy="23069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任务二</a:t>
            </a:r>
            <a:endParaRPr lang="zh-CN" altLang="en-US" sz="72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妊娠合并糖尿病 </a:t>
            </a:r>
            <a:endParaRPr lang="zh-CN" altLang="en-US" sz="72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73732" name="矩形 335880"/>
          <p:cNvSpPr/>
          <p:nvPr/>
        </p:nvSpPr>
        <p:spPr>
          <a:xfrm>
            <a:off x="827405" y="1760220"/>
            <a:ext cx="10445750" cy="3863975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noAutofit/>
          </a:bodyPr>
          <a:p>
            <a:pPr indent="0" fontAlgn="auto">
              <a:lnSpc>
                <a:spcPct val="200000"/>
              </a:lnSpc>
            </a:pP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糖尿病是一组以慢性血糖水平升高为特征的全身性代谢性疾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indent="0" fontAlgn="auto">
              <a:lnSpc>
                <a:spcPct val="200000"/>
              </a:lnSpc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病，因胰岛素绝对或相对不足而引起糖、脂肪和蛋白质代谢紊乱。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indent="0" fontAlgn="auto">
              <a:lnSpc>
                <a:spcPct val="200000"/>
              </a:lnSpc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妊娠合并糖尿病包括两种情况，即妊娠前已有糖尿病及妊娠后才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indent="0" fontAlgn="auto">
              <a:lnSpc>
                <a:spcPct val="200000"/>
              </a:lnSpc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发生或首次发现的糖尿病。后者称妊娠期糖尿病（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GDM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），占糖尿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indent="0" fontAlgn="auto">
              <a:lnSpc>
                <a:spcPct val="200000"/>
              </a:lnSpc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病孕妇的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90%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。糖尿病孕妇的临床经过复杂，对母儿均有较大危害。 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546227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糖尿病与妊娠的相互影响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5779" name="矩形 336903"/>
          <p:cNvSpPr/>
          <p:nvPr/>
        </p:nvSpPr>
        <p:spPr>
          <a:xfrm>
            <a:off x="929005" y="1479550"/>
            <a:ext cx="735901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【糖尿病与妊娠的相互影响</a:t>
            </a:r>
            <a:r>
              <a:rPr lang="zh-CN" altLang="en-US" sz="32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】</a:t>
            </a:r>
            <a:endParaRPr lang="zh-CN" altLang="en-US" sz="3200" b="1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5780" name="矩形 336905"/>
          <p:cNvSpPr/>
          <p:nvPr/>
        </p:nvSpPr>
        <p:spPr>
          <a:xfrm>
            <a:off x="1268730" y="2421255"/>
            <a:ext cx="969581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1.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妊娠对糖尿病的影响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妊娠可使患有糖尿病的孕妇病情加重，既往无糖尿病的孕妇发生妊娠期糖尿病，其并发症的发生率增加。这与妊娠期糖代谢的特点及胰岛素需要量的变化有关。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9784873da7d5dd939555a422eff551ceed9e77a644dba-7A8xtg"/>
          <p:cNvPicPr>
            <a:picLocks noChangeAspect="1"/>
          </p:cNvPicPr>
          <p:nvPr/>
        </p:nvPicPr>
        <p:blipFill>
          <a:blip r:embed="rId1"/>
          <a:srcRect l="12780" t="2600" r="33949" b="13746"/>
          <a:stretch>
            <a:fillRect/>
          </a:stretch>
        </p:blipFill>
        <p:spPr>
          <a:xfrm>
            <a:off x="-15875" y="19685"/>
            <a:ext cx="3674110" cy="68656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855" y="132715"/>
            <a:ext cx="3422650" cy="6640195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84250" y="1511935"/>
            <a:ext cx="145288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>
                <a:solidFill>
                  <a:srgbClr val="5A84AF"/>
                </a:solidFill>
                <a:latin typeface="黑体" panose="02010609060101010101" charset="-122"/>
                <a:ea typeface="黑体" panose="02010609060101010101" charset="-122"/>
              </a:rPr>
              <a:t>目</a:t>
            </a:r>
            <a:endParaRPr lang="zh-CN" altLang="en-US" sz="9600" b="1">
              <a:solidFill>
                <a:srgbClr val="5A84A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9600" b="1">
                <a:solidFill>
                  <a:srgbClr val="5A84AF"/>
                </a:solidFill>
                <a:latin typeface="黑体" panose="02010609060101010101" charset="-122"/>
                <a:ea typeface="黑体" panose="02010609060101010101" charset="-122"/>
              </a:rPr>
              <a:t>录</a:t>
            </a:r>
            <a:endParaRPr lang="zh-CN" altLang="en-US" sz="9600" b="1">
              <a:solidFill>
                <a:srgbClr val="5A84A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968115" y="1644650"/>
            <a:ext cx="4110355" cy="901065"/>
            <a:chOff x="1397186" y="3857714"/>
            <a:chExt cx="4055189" cy="549605"/>
          </a:xfrm>
        </p:grpSpPr>
        <p:sp>
          <p:nvSpPr>
            <p:cNvPr id="54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任务一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55" name="矩形 54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妊娠合并心脏病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944620" y="3266440"/>
            <a:ext cx="4134485" cy="901065"/>
            <a:chOff x="1397186" y="3857714"/>
            <a:chExt cx="4225649" cy="549605"/>
          </a:xfrm>
        </p:grpSpPr>
        <p:sp>
          <p:nvSpPr>
            <p:cNvPr id="24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任务二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25" name="矩形 24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妊娠合并糖尿病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968115" y="4888865"/>
            <a:ext cx="4110355" cy="788670"/>
            <a:chOff x="1397186" y="3857714"/>
            <a:chExt cx="4055189" cy="549605"/>
          </a:xfrm>
        </p:grpSpPr>
        <p:sp>
          <p:nvSpPr>
            <p:cNvPr id="31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任务三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33" name="矩形 32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妊娠合并缺铁性贫血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546227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糖尿病与妊娠的相互影响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7827" name="矩形 337927"/>
          <p:cNvSpPr/>
          <p:nvPr/>
        </p:nvSpPr>
        <p:spPr>
          <a:xfrm>
            <a:off x="684530" y="1179830"/>
            <a:ext cx="10457180" cy="483489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noAutofit/>
          </a:bodyPr>
          <a:p>
            <a:pPr indent="304800"/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2.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糖尿病对妊娠的影响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）对母体的影响：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糖尿病妇女的受孕率低，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流产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、羊水过多、妊娠期高血压疾病、难产、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产后出血发生率均明显增高。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易合并感染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，以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泌尿系统感染最常见。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）对胎儿、新生儿的影响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：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巨大儿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、胎儿生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长受限、早产、胎儿畸形发生率均明显增高。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新生儿易发生呼吸窘迫综合征、低血糖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，严重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时危及新生儿生命。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altLang="zh-CN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处理原则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4753" name="矩形 484353"/>
          <p:cNvSpPr/>
          <p:nvPr/>
        </p:nvSpPr>
        <p:spPr>
          <a:xfrm>
            <a:off x="1261110" y="1391920"/>
            <a:ext cx="9722485" cy="3573145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t" anchorCtr="0"/>
          <a:p>
            <a:pPr marL="342900" indent="-342900" fontAlgn="base">
              <a:lnSpc>
                <a:spcPct val="120000"/>
              </a:lnSpc>
              <a:buClr>
                <a:schemeClr val="accent2"/>
              </a:buClr>
              <a:buSzPct val="80000"/>
            </a:pPr>
            <a:r>
              <a:rPr lang="zh-CN" altLang="en-US" sz="3200" b="1" strike="noStrike" noProof="1" dirty="0">
                <a:latin typeface="Arial" panose="020B0604020202020204" pitchFamily="34" charset="0"/>
                <a:ea typeface="黑体" panose="02010609060101010101" charset="-122"/>
                <a:cs typeface="+mn-cs"/>
              </a:rPr>
              <a:t>    </a:t>
            </a:r>
            <a:r>
              <a:rPr lang="zh-CN" altLang="en-US" sz="32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加强孕期母儿监护，严格控制血糖，适时终止妊娠，预防并发症</a:t>
            </a:r>
            <a:endParaRPr lang="zh-CN" altLang="en-US" sz="3200" b="1" strike="noStrike" noProof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 fontAlgn="base">
              <a:lnSpc>
                <a:spcPct val="120000"/>
              </a:lnSpc>
              <a:buClr>
                <a:schemeClr val="accent2"/>
              </a:buClr>
              <a:buSzPct val="80000"/>
            </a:pPr>
            <a:r>
              <a:rPr lang="en-US" altLang="zh-CN" sz="3200" strike="noStrike" noProof="1">
                <a:latin typeface="Arial" panose="020B0604020202020204" pitchFamily="34" charset="0"/>
                <a:ea typeface="楷体_GB2312" pitchFamily="49" charset="-122"/>
                <a:cs typeface="+mn-cs"/>
              </a:rPr>
              <a:t>     </a:t>
            </a:r>
            <a:r>
              <a:rPr lang="en-US" altLang="zh-CN" sz="3200" strike="noStrike" noProof="1">
                <a:highlight>
                  <a:srgbClr val="FFFF00"/>
                </a:highlight>
                <a:latin typeface="Arial" panose="020B0604020202020204" pitchFamily="34" charset="0"/>
                <a:ea typeface="楷体_GB2312" pitchFamily="49" charset="-122"/>
                <a:cs typeface="+mn-cs"/>
              </a:rPr>
              <a:t>1</a:t>
            </a:r>
            <a:r>
              <a:rPr lang="zh-CN" altLang="en-US" sz="3200" strike="noStrike" noProof="1" dirty="0">
                <a:highlight>
                  <a:srgbClr val="FFFF00"/>
                </a:highlight>
                <a:latin typeface="Arial" panose="020B0604020202020204" pitchFamily="34" charset="0"/>
                <a:ea typeface="楷体_GB2312" pitchFamily="49" charset="-122"/>
                <a:cs typeface="+mn-cs"/>
              </a:rPr>
              <a:t>、不宜妊娠</a:t>
            </a:r>
            <a:r>
              <a:rPr lang="en-US" altLang="zh-CN" sz="3200" strike="noStrike" noProof="1">
                <a:highlight>
                  <a:srgbClr val="FFFF00"/>
                </a:highlight>
                <a:latin typeface="Arial" panose="020B0604020202020204" pitchFamily="34" charset="0"/>
                <a:ea typeface="楷体_GB2312" pitchFamily="49" charset="-122"/>
                <a:cs typeface="+mn-cs"/>
              </a:rPr>
              <a:t> </a:t>
            </a:r>
            <a:endParaRPr lang="en-US" altLang="zh-CN" sz="3200" strike="noStrike" noProof="1">
              <a:highlight>
                <a:srgbClr val="FFFF00"/>
              </a:highlight>
              <a:latin typeface="Arial" panose="020B0604020202020204" pitchFamily="34" charset="0"/>
              <a:ea typeface="楷体_GB2312" pitchFamily="49" charset="-122"/>
            </a:endParaRPr>
          </a:p>
          <a:p>
            <a:pPr marL="342900" indent="-342900" fontAlgn="base">
              <a:lnSpc>
                <a:spcPct val="120000"/>
              </a:lnSpc>
              <a:spcBef>
                <a:spcPct val="20000"/>
              </a:spcBef>
              <a:buClr>
                <a:schemeClr val="accent2"/>
              </a:buClr>
              <a:buSzPct val="80000"/>
            </a:pPr>
            <a:r>
              <a:rPr lang="zh-CN" altLang="en-US" sz="3200" strike="noStrike" noProof="1" dirty="0">
                <a:latin typeface="Arial" panose="020B0604020202020204" pitchFamily="34" charset="0"/>
                <a:ea typeface="楷体_GB2312" pitchFamily="49" charset="-122"/>
                <a:cs typeface="+mn-cs"/>
              </a:rPr>
              <a:t>           糖尿病妇女于妊娠前如已有严重的心血管病史、肾功能减退或眼底有增生性视网膜炎者应避孕，不宜妊娠，如已妊娠应及早终止。终止妊娠前加强糖尿病治疗。</a:t>
            </a:r>
            <a:endParaRPr lang="zh-CN" altLang="en-US" sz="3200" strike="noStrike" noProof="1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altLang="zh-CN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处理原则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5777" name="矩形 485377"/>
          <p:cNvSpPr/>
          <p:nvPr/>
        </p:nvSpPr>
        <p:spPr>
          <a:xfrm>
            <a:off x="661035" y="1276350"/>
            <a:ext cx="10628630" cy="483108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t" anchorCtr="0"/>
          <a:p>
            <a:pPr fontAlgn="base">
              <a:spcBef>
                <a:spcPct val="20000"/>
              </a:spcBef>
              <a:buClr>
                <a:schemeClr val="accent2"/>
              </a:buClr>
              <a:buSzPct val="80000"/>
            </a:pPr>
            <a:r>
              <a:rPr lang="en-US" altLang="zh-CN" sz="2800" strike="noStrike" noProof="1">
                <a:highlight>
                  <a:srgbClr val="FFFF00"/>
                </a:highlight>
                <a:latin typeface="楷体_GB2312" pitchFamily="49" charset="-122"/>
                <a:ea typeface="楷体_GB2312" pitchFamily="49" charset="-122"/>
                <a:cs typeface="+mn-cs"/>
              </a:rPr>
              <a:t> </a:t>
            </a:r>
            <a:r>
              <a:rPr lang="en-US" altLang="zh-CN" sz="2800" b="1" strike="noStrike" noProof="1">
                <a:highlight>
                  <a:srgbClr val="FFFF00"/>
                </a:highlight>
                <a:latin typeface="楷体_GB2312" pitchFamily="49" charset="-122"/>
                <a:ea typeface="楷体_GB2312" pitchFamily="49" charset="-122"/>
                <a:cs typeface="+mn-cs"/>
              </a:rPr>
              <a:t> 2</a:t>
            </a:r>
            <a:r>
              <a:rPr lang="zh-CN" altLang="en-US" sz="2800" b="1" strike="noStrike" noProof="1" dirty="0">
                <a:highlight>
                  <a:srgbClr val="FFFF00"/>
                </a:highlight>
                <a:latin typeface="楷体_GB2312" pitchFamily="49" charset="-122"/>
                <a:ea typeface="楷体_GB2312" pitchFamily="49" charset="-122"/>
                <a:cs typeface="+mn-cs"/>
              </a:rPr>
              <a:t>、适宜妊娠者</a:t>
            </a:r>
            <a:endParaRPr lang="zh-CN" altLang="en-US" sz="2800" b="1" strike="noStrike" noProof="1" dirty="0">
              <a:highlight>
                <a:srgbClr val="FFFF00"/>
              </a:highlight>
              <a:latin typeface="楷体_GB2312" pitchFamily="49" charset="-122"/>
              <a:ea typeface="楷体_GB2312" pitchFamily="49" charset="-122"/>
            </a:endParaRPr>
          </a:p>
          <a:p>
            <a:pPr fontAlgn="base">
              <a:spcBef>
                <a:spcPct val="20000"/>
              </a:spcBef>
              <a:buClr>
                <a:schemeClr val="accent2"/>
              </a:buClr>
              <a:buSzPct val="80000"/>
            </a:pPr>
            <a:r>
              <a:rPr lang="zh-CN" altLang="en-US" sz="2800" b="1" strike="noStrike" noProof="1" dirty="0">
                <a:latin typeface="楷体_GB2312" pitchFamily="49" charset="-122"/>
                <a:ea typeface="楷体_GB2312" pitchFamily="49" charset="-122"/>
                <a:cs typeface="+mn-cs"/>
              </a:rPr>
              <a:t>     </a:t>
            </a:r>
            <a:r>
              <a:rPr lang="zh-CN" altLang="en-US" sz="2800" b="1" strike="noStrike" noProof="1" dirty="0">
                <a:highlight>
                  <a:srgbClr val="FFFF00"/>
                </a:highlight>
                <a:latin typeface="楷体_GB2312" pitchFamily="49" charset="-122"/>
                <a:ea typeface="楷体_GB2312" pitchFamily="49" charset="-122"/>
                <a:cs typeface="+mn-cs"/>
              </a:rPr>
              <a:t>妊娠期</a:t>
            </a:r>
            <a:endParaRPr lang="en-US" altLang="zh-CN" sz="2800" strike="noStrike" noProof="1">
              <a:latin typeface="楷体_GB2312" pitchFamily="49" charset="-122"/>
              <a:ea typeface="楷体_GB2312" pitchFamily="49" charset="-122"/>
            </a:endParaRPr>
          </a:p>
          <a:p>
            <a:pPr fontAlgn="base">
              <a:spcBef>
                <a:spcPct val="20000"/>
              </a:spcBef>
              <a:buClr>
                <a:schemeClr val="accent2"/>
              </a:buClr>
              <a:buSzPct val="80000"/>
            </a:pPr>
            <a:r>
              <a:rPr lang="zh-CN" altLang="en-US" sz="2800" strike="noStrike" noProof="1" dirty="0">
                <a:latin typeface="楷体_GB2312" pitchFamily="49" charset="-122"/>
                <a:ea typeface="楷体_GB2312" pitchFamily="49" charset="-122"/>
                <a:cs typeface="+mn-cs"/>
              </a:rPr>
              <a:t>     器质性病变较轻、血糖控制较好者，可以继续妊娠，于妊娠期严密随访，在内科医师协助下严格控制血糖值。确保受孕前、妊娠期及分娩期血糖在正常范围。</a:t>
            </a:r>
            <a:endParaRPr lang="zh-CN" altLang="en-US" sz="2800" strike="noStrike" noProof="1" dirty="0">
              <a:latin typeface="楷体_GB2312" pitchFamily="49" charset="-122"/>
              <a:ea typeface="楷体_GB2312" pitchFamily="49" charset="-122"/>
            </a:endParaRPr>
          </a:p>
          <a:p>
            <a:pPr fontAlgn="base">
              <a:spcBef>
                <a:spcPct val="20000"/>
              </a:spcBef>
              <a:buClr>
                <a:schemeClr val="accent2"/>
              </a:buClr>
              <a:buSzPct val="80000"/>
            </a:pPr>
            <a:r>
              <a:rPr lang="en-US" altLang="zh-CN" sz="2800" strike="noStrike" noProof="1">
                <a:latin typeface="楷体_GB2312" pitchFamily="49" charset="-122"/>
                <a:ea typeface="楷体_GB2312" pitchFamily="49" charset="-122"/>
                <a:cs typeface="+mn-cs"/>
              </a:rPr>
              <a:t>     1</a:t>
            </a:r>
            <a:r>
              <a:rPr lang="zh-CN" altLang="en-US" sz="2800" strike="noStrike" noProof="1" dirty="0">
                <a:latin typeface="楷体_GB2312" pitchFamily="49" charset="-122"/>
                <a:ea typeface="楷体_GB2312" pitchFamily="49" charset="-122"/>
                <a:cs typeface="+mn-cs"/>
              </a:rPr>
              <a:t>）饮食控制 ，维持血糖值在</a:t>
            </a:r>
            <a:r>
              <a:rPr lang="en-US" altLang="zh-CN" sz="2800" strike="noStrike" noProof="1">
                <a:latin typeface="楷体_GB2312" pitchFamily="49" charset="-122"/>
                <a:ea typeface="楷体_GB2312" pitchFamily="49" charset="-122"/>
                <a:cs typeface="+mn-cs"/>
              </a:rPr>
              <a:t>6.11~7.77mmol</a:t>
            </a:r>
            <a:r>
              <a:rPr lang="zh-CN" altLang="en-US" sz="2800" strike="noStrike" noProof="1" dirty="0">
                <a:latin typeface="楷体_GB2312" pitchFamily="49" charset="-122"/>
                <a:ea typeface="楷体_GB2312" pitchFamily="49" charset="-122"/>
                <a:cs typeface="+mn-cs"/>
              </a:rPr>
              <a:t>／</a:t>
            </a:r>
            <a:r>
              <a:rPr lang="en-US" altLang="zh-CN" sz="2800" strike="noStrike" noProof="1">
                <a:latin typeface="楷体_GB2312" pitchFamily="49" charset="-122"/>
                <a:ea typeface="楷体_GB2312" pitchFamily="49" charset="-122"/>
                <a:cs typeface="+mn-cs"/>
              </a:rPr>
              <a:t>L</a:t>
            </a:r>
            <a:r>
              <a:rPr lang="zh-CN" altLang="en-US" sz="2800" strike="noStrike" noProof="1" dirty="0">
                <a:latin typeface="楷体_GB2312" pitchFamily="49" charset="-122"/>
                <a:ea typeface="楷体_GB2312" pitchFamily="49" charset="-122"/>
                <a:cs typeface="+mn-cs"/>
              </a:rPr>
              <a:t>以下而孕妇又无饥饿感为理想。</a:t>
            </a:r>
            <a:endParaRPr lang="zh-CN" altLang="en-US" sz="2800" strike="noStrike" noProof="1" dirty="0">
              <a:latin typeface="楷体_GB2312" pitchFamily="49" charset="-122"/>
              <a:ea typeface="楷体_GB2312" pitchFamily="49" charset="-122"/>
            </a:endParaRPr>
          </a:p>
          <a:p>
            <a:pPr fontAlgn="base">
              <a:spcBef>
                <a:spcPct val="20000"/>
              </a:spcBef>
              <a:buClr>
                <a:schemeClr val="accent2"/>
              </a:buClr>
              <a:buSzPct val="80000"/>
            </a:pPr>
            <a:r>
              <a:rPr lang="en-US" altLang="zh-CN" sz="2800" strike="noStrike" noProof="1">
                <a:latin typeface="楷体_GB2312" pitchFamily="49" charset="-122"/>
                <a:ea typeface="楷体_GB2312" pitchFamily="49" charset="-122"/>
                <a:cs typeface="+mn-cs"/>
              </a:rPr>
              <a:t>    2</a:t>
            </a:r>
            <a:r>
              <a:rPr lang="zh-CN" altLang="en-US" sz="2800" strike="noStrike" noProof="1" dirty="0">
                <a:latin typeface="楷体_GB2312" pitchFamily="49" charset="-122"/>
                <a:ea typeface="楷体_GB2312" pitchFamily="49" charset="-122"/>
                <a:cs typeface="+mn-cs"/>
              </a:rPr>
              <a:t>）药物治疗 对饮食治疗不能控制的糖尿病，胰岛素是主要的治疗药物。</a:t>
            </a:r>
            <a:endParaRPr lang="zh-CN" altLang="en-US" sz="2800" strike="noStrike" noProof="1" dirty="0">
              <a:latin typeface="楷体_GB2312" pitchFamily="49" charset="-122"/>
              <a:ea typeface="楷体_GB2312" pitchFamily="49" charset="-122"/>
            </a:endParaRPr>
          </a:p>
          <a:p>
            <a:pPr fontAlgn="base">
              <a:spcBef>
                <a:spcPct val="20000"/>
              </a:spcBef>
              <a:buClr>
                <a:schemeClr val="accent2"/>
              </a:buClr>
              <a:buSzPct val="80000"/>
            </a:pPr>
            <a:r>
              <a:rPr lang="en-US" altLang="zh-CN" sz="2800" strike="noStrike" noProof="1">
                <a:latin typeface="楷体_GB2312" pitchFamily="49" charset="-122"/>
                <a:ea typeface="楷体_GB2312" pitchFamily="49" charset="-122"/>
                <a:cs typeface="+mn-cs"/>
              </a:rPr>
              <a:t>     3</a:t>
            </a:r>
            <a:r>
              <a:rPr lang="zh-CN" altLang="en-US" sz="2800" strike="noStrike" noProof="1" dirty="0">
                <a:latin typeface="楷体_GB2312" pitchFamily="49" charset="-122"/>
                <a:ea typeface="楷体_GB2312" pitchFamily="49" charset="-122"/>
                <a:cs typeface="+mn-cs"/>
              </a:rPr>
              <a:t>）孕期母儿监护 妊娠早期应每</a:t>
            </a:r>
            <a:r>
              <a:rPr lang="en-US" altLang="zh-CN" sz="2800" strike="noStrike" noProof="1">
                <a:latin typeface="楷体_GB2312" pitchFamily="49" charset="-122"/>
                <a:ea typeface="楷体_GB2312" pitchFamily="49" charset="-122"/>
                <a:cs typeface="+mn-cs"/>
              </a:rPr>
              <a:t>2</a:t>
            </a:r>
            <a:r>
              <a:rPr lang="zh-CN" altLang="en-US" sz="2800" strike="noStrike" noProof="1" dirty="0">
                <a:latin typeface="楷体_GB2312" pitchFamily="49" charset="-122"/>
                <a:ea typeface="楷体_GB2312" pitchFamily="49" charset="-122"/>
                <a:cs typeface="+mn-cs"/>
              </a:rPr>
              <a:t>周检查</a:t>
            </a:r>
            <a:r>
              <a:rPr lang="en-US" altLang="zh-CN" sz="2800" strike="noStrike" noProof="1">
                <a:latin typeface="楷体_GB2312" pitchFamily="49" charset="-122"/>
                <a:ea typeface="楷体_GB2312" pitchFamily="49" charset="-122"/>
                <a:cs typeface="+mn-cs"/>
              </a:rPr>
              <a:t>1</a:t>
            </a:r>
            <a:r>
              <a:rPr lang="zh-CN" altLang="en-US" sz="2800" strike="noStrike" noProof="1" dirty="0">
                <a:latin typeface="楷体_GB2312" pitchFamily="49" charset="-122"/>
                <a:ea typeface="楷体_GB2312" pitchFamily="49" charset="-122"/>
                <a:cs typeface="+mn-cs"/>
              </a:rPr>
              <a:t>次，并应用</a:t>
            </a:r>
            <a:r>
              <a:rPr lang="en-US" altLang="zh-CN" sz="2800" strike="noStrike" noProof="1">
                <a:latin typeface="楷体_GB2312" pitchFamily="49" charset="-122"/>
                <a:ea typeface="楷体_GB2312" pitchFamily="49" charset="-122"/>
                <a:cs typeface="+mn-cs"/>
              </a:rPr>
              <a:t>B</a:t>
            </a:r>
            <a:r>
              <a:rPr lang="zh-CN" altLang="en-US" sz="2800" strike="noStrike" noProof="1" dirty="0">
                <a:latin typeface="楷体_GB2312" pitchFamily="49" charset="-122"/>
                <a:ea typeface="楷体_GB2312" pitchFamily="49" charset="-122"/>
                <a:cs typeface="+mn-cs"/>
              </a:rPr>
              <a:t>超检查胎儿发育情况、是否有胎儿畸形。妊娠中晚期每周检查</a:t>
            </a:r>
            <a:r>
              <a:rPr lang="en-US" altLang="zh-CN" sz="2800" strike="noStrike" noProof="1">
                <a:latin typeface="楷体_GB2312" pitchFamily="49" charset="-122"/>
                <a:ea typeface="楷体_GB2312" pitchFamily="49" charset="-122"/>
                <a:cs typeface="+mn-cs"/>
              </a:rPr>
              <a:t>1</a:t>
            </a:r>
            <a:r>
              <a:rPr lang="zh-CN" altLang="en-US" sz="2800" strike="noStrike" noProof="1" dirty="0">
                <a:latin typeface="楷体_GB2312" pitchFamily="49" charset="-122"/>
                <a:ea typeface="楷体_GB2312" pitchFamily="49" charset="-122"/>
                <a:cs typeface="+mn-cs"/>
              </a:rPr>
              <a:t>次。</a:t>
            </a:r>
            <a:endParaRPr lang="zh-CN" altLang="en-US" sz="2800" strike="noStrike" noProof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9874" name="爆炸形 1 492562"/>
          <p:cNvSpPr/>
          <p:nvPr/>
        </p:nvSpPr>
        <p:spPr>
          <a:xfrm rot="-852181">
            <a:off x="6790373" y="448945"/>
            <a:ext cx="3124200" cy="2057400"/>
          </a:xfrm>
          <a:prstGeom prst="irregularSeal1">
            <a:avLst/>
          </a:prstGeom>
          <a:solidFill>
            <a:srgbClr val="FFFF00">
              <a:alpha val="50000"/>
            </a:srgbClr>
          </a:solidFill>
          <a:ln w="9525">
            <a:noFill/>
          </a:ln>
        </p:spPr>
        <p:txBody>
          <a:bodyPr wrap="none" anchor="ctr" anchorCtr="0"/>
          <a:p>
            <a:pPr algn="ctr"/>
            <a:r>
              <a:rPr lang="zh-CN" altLang="en-US" b="1" dirty="0">
                <a:solidFill>
                  <a:schemeClr val="hlink"/>
                </a:solidFill>
                <a:latin typeface="Times New Roman" panose="02020603050405020304" pitchFamily="18" charset="0"/>
                <a:ea typeface="楷体_GB2312" pitchFamily="49" charset="-122"/>
              </a:rPr>
              <a:t>孕妇不能用</a:t>
            </a:r>
            <a:endParaRPr lang="zh-CN" altLang="en-US" b="1" dirty="0">
              <a:solidFill>
                <a:schemeClr val="hlink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algn="ctr"/>
            <a:r>
              <a:rPr lang="zh-CN" altLang="en-US" b="1" dirty="0">
                <a:solidFill>
                  <a:schemeClr val="hlink"/>
                </a:solidFill>
                <a:latin typeface="Times New Roman" panose="02020603050405020304" pitchFamily="18" charset="0"/>
                <a:ea typeface="楷体_GB2312" pitchFamily="49" charset="-122"/>
              </a:rPr>
              <a:t>口服降糖药</a:t>
            </a:r>
            <a:endParaRPr lang="zh-CN" altLang="en-US" b="1" dirty="0">
              <a:solidFill>
                <a:schemeClr val="hlink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744220"/>
            <a:ext cx="10870565" cy="598360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altLang="zh-CN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处理原则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6801" name="矩形 486401"/>
          <p:cNvSpPr/>
          <p:nvPr/>
        </p:nvSpPr>
        <p:spPr>
          <a:xfrm>
            <a:off x="995045" y="938530"/>
            <a:ext cx="9965690" cy="4968875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t" anchorCtr="0"/>
          <a:p>
            <a:pPr fontAlgn="base">
              <a:spcBef>
                <a:spcPct val="20000"/>
              </a:spcBef>
              <a:buClr>
                <a:schemeClr val="accent2"/>
              </a:buClr>
              <a:buSzPct val="80000"/>
            </a:pPr>
            <a:r>
              <a:rPr lang="en-US" altLang="zh-CN" sz="2800" b="1" strike="noStrike" noProof="1" dirty="0">
                <a:latin typeface="楷体_GB2312" pitchFamily="49" charset="-122"/>
                <a:ea typeface="楷体_GB2312" pitchFamily="49" charset="-122"/>
                <a:cs typeface="+mn-cs"/>
              </a:rPr>
              <a:t>  </a:t>
            </a:r>
            <a:r>
              <a:rPr lang="zh-CN" altLang="en-US" sz="2800" b="1" strike="noStrike" noProof="1" dirty="0">
                <a:highlight>
                  <a:srgbClr val="FFFF00"/>
                </a:highlight>
                <a:latin typeface="楷体_GB2312" pitchFamily="49" charset="-122"/>
                <a:ea typeface="楷体_GB2312" pitchFamily="49" charset="-122"/>
                <a:cs typeface="+mn-cs"/>
              </a:rPr>
              <a:t>分娩期</a:t>
            </a:r>
            <a:endParaRPr lang="en-US" altLang="zh-CN" sz="2800" b="1" strike="noStrike" noProof="1">
              <a:latin typeface="楷体_GB2312" pitchFamily="49" charset="-122"/>
              <a:ea typeface="楷体_GB2312" pitchFamily="49" charset="-122"/>
            </a:endParaRPr>
          </a:p>
          <a:p>
            <a:pPr fontAlgn="base">
              <a:spcBef>
                <a:spcPct val="20000"/>
              </a:spcBef>
              <a:buClr>
                <a:schemeClr val="accent2"/>
              </a:buClr>
              <a:buSzPct val="80000"/>
            </a:pPr>
            <a:r>
              <a:rPr lang="en-US" altLang="zh-CN" sz="2800" strike="noStrike" noProof="1">
                <a:latin typeface="楷体_GB2312" pitchFamily="49" charset="-122"/>
                <a:ea typeface="楷体_GB2312" pitchFamily="49" charset="-122"/>
                <a:cs typeface="+mn-cs"/>
              </a:rPr>
              <a:t>   1</a:t>
            </a:r>
            <a:r>
              <a:rPr lang="zh-CN" altLang="en-US" sz="2800" strike="noStrike" noProof="1" dirty="0">
                <a:latin typeface="楷体_GB2312" pitchFamily="49" charset="-122"/>
                <a:ea typeface="楷体_GB2312" pitchFamily="49" charset="-122"/>
                <a:cs typeface="+mn-cs"/>
              </a:rPr>
              <a:t>）分娩时间的选择 妊娠</a:t>
            </a:r>
            <a:r>
              <a:rPr lang="en-US" altLang="zh-CN" sz="2800" strike="noStrike" noProof="1">
                <a:latin typeface="楷体_GB2312" pitchFamily="49" charset="-122"/>
                <a:ea typeface="楷体_GB2312" pitchFamily="49" charset="-122"/>
                <a:cs typeface="+mn-cs"/>
              </a:rPr>
              <a:t>32~34</a:t>
            </a:r>
            <a:r>
              <a:rPr lang="zh-CN" altLang="en-US" sz="2800" strike="noStrike" noProof="1" dirty="0">
                <a:latin typeface="楷体_GB2312" pitchFamily="49" charset="-122"/>
                <a:ea typeface="楷体_GB2312" pitchFamily="49" charset="-122"/>
                <a:cs typeface="+mn-cs"/>
              </a:rPr>
              <a:t>周住院，尽量妊娠</a:t>
            </a:r>
            <a:r>
              <a:rPr lang="en-US" altLang="zh-CN" sz="2800" strike="noStrike" noProof="1">
                <a:latin typeface="楷体_GB2312" pitchFamily="49" charset="-122"/>
                <a:ea typeface="楷体_GB2312" pitchFamily="49" charset="-122"/>
                <a:cs typeface="+mn-cs"/>
              </a:rPr>
              <a:t>38-39</a:t>
            </a:r>
            <a:r>
              <a:rPr lang="zh-CN" altLang="en-US" sz="2800" strike="noStrike" noProof="1" dirty="0">
                <a:latin typeface="楷体_GB2312" pitchFamily="49" charset="-122"/>
                <a:ea typeface="楷体_GB2312" pitchFamily="49" charset="-122"/>
                <a:cs typeface="+mn-cs"/>
              </a:rPr>
              <a:t>周后终止妊娠。</a:t>
            </a:r>
            <a:endParaRPr lang="zh-CN" altLang="en-US" sz="2800" strike="noStrike" noProof="1" dirty="0">
              <a:latin typeface="楷体_GB2312" pitchFamily="49" charset="-122"/>
              <a:ea typeface="楷体_GB2312" pitchFamily="49" charset="-122"/>
            </a:endParaRPr>
          </a:p>
          <a:p>
            <a:pPr fontAlgn="base">
              <a:spcBef>
                <a:spcPct val="20000"/>
              </a:spcBef>
              <a:buClr>
                <a:schemeClr val="accent2"/>
              </a:buClr>
              <a:buSzPct val="80000"/>
            </a:pPr>
            <a:r>
              <a:rPr lang="en-US" altLang="zh-CN" sz="2800" strike="noStrike" noProof="1">
                <a:latin typeface="楷体_GB2312" pitchFamily="49" charset="-122"/>
                <a:ea typeface="楷体_GB2312" pitchFamily="49" charset="-122"/>
                <a:cs typeface="+mn-cs"/>
              </a:rPr>
              <a:t>   2</a:t>
            </a:r>
            <a:r>
              <a:rPr lang="zh-CN" altLang="en-US" sz="2800" strike="noStrike" noProof="1" dirty="0">
                <a:latin typeface="楷体_GB2312" pitchFamily="49" charset="-122"/>
                <a:ea typeface="楷体_GB2312" pitchFamily="49" charset="-122"/>
                <a:cs typeface="+mn-cs"/>
              </a:rPr>
              <a:t>）分娩方式的选择 巨大胎儿、胎盘功能不良、糖尿病病情严重、胎位异常或有其他产科指征者，应行剖宫产结束分娩。经阴道分娩者应监测血糖、尿糖和尿酮体。严密监测宫缩、胎心变化．若有胎儿宫内窘迫或产程进展缓慢，应行剖宫产结束分娩。</a:t>
            </a:r>
            <a:endParaRPr lang="zh-CN" altLang="en-US" sz="2800" strike="noStrike" noProof="1" dirty="0">
              <a:latin typeface="楷体_GB2312" pitchFamily="49" charset="-122"/>
              <a:ea typeface="楷体_GB2312" pitchFamily="49" charset="-122"/>
            </a:endParaRPr>
          </a:p>
          <a:p>
            <a:pPr fontAlgn="base">
              <a:spcBef>
                <a:spcPct val="20000"/>
              </a:spcBef>
              <a:buClr>
                <a:schemeClr val="accent2"/>
              </a:buClr>
              <a:buSzPct val="80000"/>
            </a:pPr>
            <a:r>
              <a:rPr lang="en-US" altLang="zh-CN" sz="2800" b="1" strike="noStrike" noProof="1">
                <a:latin typeface="楷体_GB2312" pitchFamily="49" charset="-122"/>
                <a:ea typeface="楷体_GB2312" pitchFamily="49" charset="-122"/>
                <a:cs typeface="+mn-cs"/>
              </a:rPr>
              <a:t>   </a:t>
            </a:r>
            <a:r>
              <a:rPr lang="zh-CN" altLang="en-US" sz="2800" b="1" strike="noStrike" noProof="1" dirty="0">
                <a:highlight>
                  <a:srgbClr val="FFFF00"/>
                </a:highlight>
                <a:latin typeface="楷体_GB2312" pitchFamily="49" charset="-122"/>
                <a:ea typeface="楷体_GB2312" pitchFamily="49" charset="-122"/>
                <a:cs typeface="+mn-cs"/>
              </a:rPr>
              <a:t>产褥期</a:t>
            </a:r>
            <a:endParaRPr lang="en-US" altLang="zh-CN" sz="2800" b="1" strike="noStrike" noProof="1">
              <a:latin typeface="楷体_GB2312" pitchFamily="49" charset="-122"/>
              <a:ea typeface="楷体_GB2312" pitchFamily="49" charset="-122"/>
            </a:endParaRPr>
          </a:p>
          <a:p>
            <a:pPr fontAlgn="base">
              <a:spcBef>
                <a:spcPct val="20000"/>
              </a:spcBef>
              <a:buClr>
                <a:schemeClr val="accent2"/>
              </a:buClr>
              <a:buSzPct val="80000"/>
            </a:pPr>
            <a:r>
              <a:rPr lang="zh-CN" altLang="en-US" sz="2800" strike="noStrike" noProof="1" dirty="0">
                <a:latin typeface="楷体_GB2312" pitchFamily="49" charset="-122"/>
                <a:ea typeface="楷体_GB2312" pitchFamily="49" charset="-122"/>
                <a:cs typeface="+mn-cs"/>
              </a:rPr>
              <a:t>   产后由于抗胰岛素的激素迅速下降，分娩当日及分娩后，胰岛素的用量要减少，以防发生低血糖症。新生儿出生时应取脐血检测血糖。无论体重大小均按早产儿处理。</a:t>
            </a:r>
            <a:endParaRPr lang="zh-CN" altLang="en-US" sz="2800" strike="noStrike" noProof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r>
              <a:rPr altLang="zh-CN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护理评估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1924" name="矩形 338951"/>
          <p:cNvSpPr/>
          <p:nvPr/>
        </p:nvSpPr>
        <p:spPr>
          <a:xfrm>
            <a:off x="890905" y="1229043"/>
            <a:ext cx="10411460" cy="439991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indent="304800"/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（一）健康史</a:t>
            </a:r>
            <a:endParaRPr lang="zh-CN" altLang="en-US" sz="2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 了解有无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糖尿病病史及糖尿病家族史，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询问过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去生育史中有无习惯性流产、胎死宫内、胎儿畸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形、巨大儿、胎儿生长受限、新生儿死亡等情况。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（二）身体状况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     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 绝大多数表现为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“三多一少”症状，即多饮、多</a:t>
            </a:r>
            <a:endParaRPr lang="zh-CN" altLang="en-US" sz="2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食、多尿、体重下降，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经常感到全身乏力、外阴阴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道瘙痒等。此外应注意评估糖尿病孕妇有无并发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症，如低血糖、高血糖、妊娠期高血压疾病、酮症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酸中毒、羊水过多、感染等。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r>
              <a:rPr altLang="zh-CN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护理评估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2947" name="矩形 339975"/>
          <p:cNvSpPr/>
          <p:nvPr/>
        </p:nvSpPr>
        <p:spPr>
          <a:xfrm>
            <a:off x="539750" y="1614805"/>
            <a:ext cx="10554335" cy="39255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noAutofit/>
          </a:bodyPr>
          <a:p>
            <a:pPr indent="304800"/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（三）心理</a:t>
            </a: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-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社会状况</a:t>
            </a:r>
            <a:endParaRPr lang="zh-CN" altLang="en-US" sz="2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 由于缺乏对疾病知识的了解，担心妊娠合并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糖尿病对母儿影响较大，孕妇及家属多有焦虑、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自责等情绪反应。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（四）辅助检查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en-US" altLang="zh-CN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实验室检查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（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）血糖测定：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次或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次以上空腹血糖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≥7.0mmol/L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，可确诊为糖尿病。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r>
              <a:rPr altLang="zh-CN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护理评估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3971" name="矩形 340999"/>
          <p:cNvSpPr/>
          <p:nvPr/>
        </p:nvSpPr>
        <p:spPr>
          <a:xfrm>
            <a:off x="1448435" y="1202055"/>
            <a:ext cx="9211945" cy="244284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noAutofit/>
          </a:bodyPr>
          <a:p>
            <a:pPr indent="304800"/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）糖筛查试验：用于妊娠期糖尿病的筛查，于妊娠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24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28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周进行。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50g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葡萄糖溶入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200ml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水中，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5min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内服完，服后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1h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测血糖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≥</a:t>
            </a:r>
            <a:r>
              <a:rPr lang="en-US" altLang="zh-CN" sz="2800" b="1" err="1">
                <a:latin typeface="楷体_GB2312" pitchFamily="49" charset="-122"/>
                <a:ea typeface="楷体_GB2312" pitchFamily="49" charset="-122"/>
              </a:rPr>
              <a:t>7.8 mmol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/L</a:t>
            </a:r>
            <a:endParaRPr lang="en-US" altLang="zh-CN" sz="2800" b="1"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140mg/dl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）为糖筛查异常。对糖筛查异常的孕妇需进一步检查空腹血糖。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83972" name="图片 341001" descr="辅助检查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0768" y="3644583"/>
            <a:ext cx="3657600" cy="2057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r>
              <a:rPr altLang="zh-CN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护理评估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4995" name="矩形 342021"/>
          <p:cNvSpPr/>
          <p:nvPr/>
        </p:nvSpPr>
        <p:spPr>
          <a:xfrm>
            <a:off x="755650" y="1930400"/>
            <a:ext cx="10539730" cy="312801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noAutofit/>
          </a:bodyPr>
          <a:p>
            <a:pPr indent="304800"/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）葡萄糖耐量试验（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OGTT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）：禁食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12h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后，口服葡萄糖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75g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，测空腹及服糖后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3h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的血糖。其血糖异常的标准值分别是：</a:t>
            </a:r>
            <a:r>
              <a:rPr lang="zh-CN" altLang="en-US" sz="2400" b="1" dirty="0">
                <a:latin typeface="Arial" panose="020B0604020202020204" pitchFamily="34" charset="0"/>
                <a:ea typeface="楷体_GB2312" pitchFamily="49" charset="-122"/>
              </a:rPr>
              <a:t>空腹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5.6mmol/L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1h 10.3mmol/L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2h 8.6mmol/L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3h 6.7mmol/L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。若其中有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项或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项</a:t>
            </a:r>
            <a:r>
              <a:rPr lang="zh-CN" altLang="en-US" sz="2400" b="1" dirty="0">
                <a:latin typeface="Arial" panose="020B0604020202020204" pitchFamily="34" charset="0"/>
                <a:ea typeface="楷体_GB2312" pitchFamily="49" charset="-122"/>
              </a:rPr>
              <a:t>以上达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到或超过标准值，即可诊断为妊娠期糖尿病。仅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项高于标准值，诊断为糖耐量异常。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）糖化血红蛋白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≥6.5%</a:t>
            </a:r>
            <a:endParaRPr lang="en-US" altLang="zh-CN" sz="24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r>
              <a:rPr altLang="zh-CN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护理评估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6019" name="矩形 343046"/>
          <p:cNvSpPr/>
          <p:nvPr/>
        </p:nvSpPr>
        <p:spPr>
          <a:xfrm>
            <a:off x="1326515" y="1553528"/>
            <a:ext cx="9067800" cy="22453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indent="304800"/>
            <a:r>
              <a:rPr lang="en-US" altLang="zh-CN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  2.</a:t>
            </a:r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并发症的检查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包括眼底检查、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24h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尿蛋白定量测定、尿酮体及肝肾功能检查等。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3.</a:t>
            </a:r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胎儿监护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可通过产科检查、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超、羊水检查及胎儿电子监护等了解胎儿发育情况及胎儿成熟度，注意有无巨大儿、胎儿生长受限、胎儿畸形等。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86020" name="图片 343047" descr="糖尿病视网膜病变(单纯型I期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6060" y="4370705"/>
            <a:ext cx="2167255" cy="1406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6021" name="图片 343048" descr="产前检查0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11290" y="4083685"/>
            <a:ext cx="1454150" cy="1733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护理诊断</a:t>
            </a:r>
            <a:endParaRPr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7044" name="矩形 345095"/>
          <p:cNvSpPr/>
          <p:nvPr/>
        </p:nvSpPr>
        <p:spPr>
          <a:xfrm>
            <a:off x="1023620" y="1980565"/>
            <a:ext cx="10192385" cy="20764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noAutofit/>
          </a:bodyPr>
          <a:p>
            <a:pPr indent="304800"/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1.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营养失调：低于或高于机体需要量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与糖代谢    异常有关。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有受伤的危险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与糖尿病引起的胎儿生长受限、巨大儿、胎儿畸形、新生儿低血糖等有关。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3.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知识缺乏：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缺乏妊娠合并糖尿病的相关知识。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9"/>
          <p:cNvSpPr/>
          <p:nvPr/>
        </p:nvSpPr>
        <p:spPr bwMode="auto">
          <a:xfrm>
            <a:off x="301837" y="1193801"/>
            <a:ext cx="11654367" cy="736600"/>
          </a:xfrm>
          <a:custGeom>
            <a:avLst/>
            <a:gdLst>
              <a:gd name="T0" fmla="*/ 2 w 4909"/>
              <a:gd name="T1" fmla="*/ 0 h 310"/>
              <a:gd name="T2" fmla="*/ 609 w 4909"/>
              <a:gd name="T3" fmla="*/ 115 h 310"/>
              <a:gd name="T4" fmla="*/ 1222 w 4909"/>
              <a:gd name="T5" fmla="*/ 195 h 310"/>
              <a:gd name="T6" fmla="*/ 1838 w 4909"/>
              <a:gd name="T7" fmla="*/ 245 h 310"/>
              <a:gd name="T8" fmla="*/ 2456 w 4909"/>
              <a:gd name="T9" fmla="*/ 264 h 310"/>
              <a:gd name="T10" fmla="*/ 3073 w 4909"/>
              <a:gd name="T11" fmla="*/ 252 h 310"/>
              <a:gd name="T12" fmla="*/ 3382 w 4909"/>
              <a:gd name="T13" fmla="*/ 233 h 310"/>
              <a:gd name="T14" fmla="*/ 3535 w 4909"/>
              <a:gd name="T15" fmla="*/ 220 h 310"/>
              <a:gd name="T16" fmla="*/ 3689 w 4909"/>
              <a:gd name="T17" fmla="*/ 205 h 310"/>
              <a:gd name="T18" fmla="*/ 3996 w 4909"/>
              <a:gd name="T19" fmla="*/ 168 h 310"/>
              <a:gd name="T20" fmla="*/ 4302 w 4909"/>
              <a:gd name="T21" fmla="*/ 122 h 310"/>
              <a:gd name="T22" fmla="*/ 4606 w 4909"/>
              <a:gd name="T23" fmla="*/ 66 h 310"/>
              <a:gd name="T24" fmla="*/ 4757 w 4909"/>
              <a:gd name="T25" fmla="*/ 34 h 310"/>
              <a:gd name="T26" fmla="*/ 4908 w 4909"/>
              <a:gd name="T27" fmla="*/ 0 h 310"/>
              <a:gd name="T28" fmla="*/ 4909 w 4909"/>
              <a:gd name="T29" fmla="*/ 6 h 310"/>
              <a:gd name="T30" fmla="*/ 4760 w 4909"/>
              <a:gd name="T31" fmla="*/ 46 h 310"/>
              <a:gd name="T32" fmla="*/ 4609 w 4909"/>
              <a:gd name="T33" fmla="*/ 82 h 310"/>
              <a:gd name="T34" fmla="*/ 4306 w 4909"/>
              <a:gd name="T35" fmla="*/ 146 h 310"/>
              <a:gd name="T36" fmla="*/ 4001 w 4909"/>
              <a:gd name="T37" fmla="*/ 199 h 310"/>
              <a:gd name="T38" fmla="*/ 3693 w 4909"/>
              <a:gd name="T39" fmla="*/ 241 h 310"/>
              <a:gd name="T40" fmla="*/ 3075 w 4909"/>
              <a:gd name="T41" fmla="*/ 294 h 310"/>
              <a:gd name="T42" fmla="*/ 2455 w 4909"/>
              <a:gd name="T43" fmla="*/ 309 h 310"/>
              <a:gd name="T44" fmla="*/ 1836 w 4909"/>
              <a:gd name="T45" fmla="*/ 288 h 310"/>
              <a:gd name="T46" fmla="*/ 1218 w 4909"/>
              <a:gd name="T47" fmla="*/ 231 h 310"/>
              <a:gd name="T48" fmla="*/ 605 w 4909"/>
              <a:gd name="T49" fmla="*/ 140 h 310"/>
              <a:gd name="T50" fmla="*/ 301 w 4909"/>
              <a:gd name="T51" fmla="*/ 79 h 310"/>
              <a:gd name="T52" fmla="*/ 150 w 4909"/>
              <a:gd name="T53" fmla="*/ 45 h 310"/>
              <a:gd name="T54" fmla="*/ 0 w 4909"/>
              <a:gd name="T55" fmla="*/ 6 h 310"/>
              <a:gd name="T56" fmla="*/ 2 w 4909"/>
              <a:gd name="T57" fmla="*/ 0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909" h="310">
                <a:moveTo>
                  <a:pt x="2" y="0"/>
                </a:moveTo>
                <a:cubicBezTo>
                  <a:pt x="203" y="46"/>
                  <a:pt x="406" y="83"/>
                  <a:pt x="609" y="115"/>
                </a:cubicBezTo>
                <a:cubicBezTo>
                  <a:pt x="813" y="147"/>
                  <a:pt x="1017" y="173"/>
                  <a:pt x="1222" y="195"/>
                </a:cubicBezTo>
                <a:cubicBezTo>
                  <a:pt x="1427" y="217"/>
                  <a:pt x="1633" y="234"/>
                  <a:pt x="1838" y="245"/>
                </a:cubicBezTo>
                <a:cubicBezTo>
                  <a:pt x="2044" y="257"/>
                  <a:pt x="2250" y="264"/>
                  <a:pt x="2456" y="264"/>
                </a:cubicBezTo>
                <a:cubicBezTo>
                  <a:pt x="2662" y="266"/>
                  <a:pt x="2868" y="262"/>
                  <a:pt x="3073" y="252"/>
                </a:cubicBezTo>
                <a:cubicBezTo>
                  <a:pt x="3176" y="247"/>
                  <a:pt x="3279" y="241"/>
                  <a:pt x="3382" y="233"/>
                </a:cubicBezTo>
                <a:cubicBezTo>
                  <a:pt x="3433" y="229"/>
                  <a:pt x="3484" y="225"/>
                  <a:pt x="3535" y="220"/>
                </a:cubicBezTo>
                <a:cubicBezTo>
                  <a:pt x="3587" y="215"/>
                  <a:pt x="3638" y="210"/>
                  <a:pt x="3689" y="205"/>
                </a:cubicBezTo>
                <a:cubicBezTo>
                  <a:pt x="3792" y="194"/>
                  <a:pt x="3894" y="182"/>
                  <a:pt x="3996" y="168"/>
                </a:cubicBezTo>
                <a:cubicBezTo>
                  <a:pt x="4098" y="154"/>
                  <a:pt x="4200" y="139"/>
                  <a:pt x="4302" y="122"/>
                </a:cubicBezTo>
                <a:cubicBezTo>
                  <a:pt x="4403" y="105"/>
                  <a:pt x="4505" y="86"/>
                  <a:pt x="4606" y="66"/>
                </a:cubicBezTo>
                <a:cubicBezTo>
                  <a:pt x="4656" y="56"/>
                  <a:pt x="4707" y="45"/>
                  <a:pt x="4757" y="34"/>
                </a:cubicBezTo>
                <a:cubicBezTo>
                  <a:pt x="4807" y="23"/>
                  <a:pt x="4858" y="12"/>
                  <a:pt x="4908" y="0"/>
                </a:cubicBezTo>
                <a:cubicBezTo>
                  <a:pt x="4909" y="6"/>
                  <a:pt x="4909" y="6"/>
                  <a:pt x="4909" y="6"/>
                </a:cubicBezTo>
                <a:cubicBezTo>
                  <a:pt x="4860" y="20"/>
                  <a:pt x="4810" y="33"/>
                  <a:pt x="4760" y="46"/>
                </a:cubicBezTo>
                <a:cubicBezTo>
                  <a:pt x="4710" y="58"/>
                  <a:pt x="4659" y="70"/>
                  <a:pt x="4609" y="82"/>
                </a:cubicBezTo>
                <a:cubicBezTo>
                  <a:pt x="4508" y="105"/>
                  <a:pt x="4407" y="127"/>
                  <a:pt x="4306" y="146"/>
                </a:cubicBezTo>
                <a:cubicBezTo>
                  <a:pt x="4204" y="166"/>
                  <a:pt x="4103" y="183"/>
                  <a:pt x="4001" y="199"/>
                </a:cubicBezTo>
                <a:cubicBezTo>
                  <a:pt x="3898" y="215"/>
                  <a:pt x="3796" y="229"/>
                  <a:pt x="3693" y="241"/>
                </a:cubicBezTo>
                <a:cubicBezTo>
                  <a:pt x="3488" y="266"/>
                  <a:pt x="3282" y="283"/>
                  <a:pt x="3075" y="294"/>
                </a:cubicBezTo>
                <a:cubicBezTo>
                  <a:pt x="2869" y="305"/>
                  <a:pt x="2662" y="310"/>
                  <a:pt x="2455" y="309"/>
                </a:cubicBezTo>
                <a:cubicBezTo>
                  <a:pt x="2249" y="308"/>
                  <a:pt x="2042" y="301"/>
                  <a:pt x="1836" y="288"/>
                </a:cubicBezTo>
                <a:cubicBezTo>
                  <a:pt x="1629" y="274"/>
                  <a:pt x="1423" y="256"/>
                  <a:pt x="1218" y="231"/>
                </a:cubicBezTo>
                <a:cubicBezTo>
                  <a:pt x="1013" y="207"/>
                  <a:pt x="809" y="176"/>
                  <a:pt x="605" y="140"/>
                </a:cubicBezTo>
                <a:cubicBezTo>
                  <a:pt x="504" y="121"/>
                  <a:pt x="402" y="101"/>
                  <a:pt x="301" y="79"/>
                </a:cubicBezTo>
                <a:cubicBezTo>
                  <a:pt x="251" y="68"/>
                  <a:pt x="200" y="57"/>
                  <a:pt x="150" y="45"/>
                </a:cubicBezTo>
                <a:cubicBezTo>
                  <a:pt x="100" y="33"/>
                  <a:pt x="50" y="20"/>
                  <a:pt x="0" y="6"/>
                </a:cubicBezTo>
                <a:lnTo>
                  <a:pt x="2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156460" y="1392555"/>
            <a:ext cx="1652905" cy="2454910"/>
            <a:chOff x="3345" y="2143"/>
            <a:chExt cx="2603" cy="3866"/>
          </a:xfrm>
        </p:grpSpPr>
        <p:sp>
          <p:nvSpPr>
            <p:cNvPr id="15" name="Freeform 7"/>
            <p:cNvSpPr>
              <a:spLocks noEditPoints="1"/>
            </p:cNvSpPr>
            <p:nvPr/>
          </p:nvSpPr>
          <p:spPr bwMode="auto">
            <a:xfrm>
              <a:off x="3345" y="3029"/>
              <a:ext cx="2603" cy="2980"/>
            </a:xfrm>
            <a:custGeom>
              <a:avLst/>
              <a:gdLst>
                <a:gd name="T0" fmla="*/ 123 w 696"/>
                <a:gd name="T1" fmla="*/ 224 h 796"/>
                <a:gd name="T2" fmla="*/ 123 w 696"/>
                <a:gd name="T3" fmla="*/ 673 h 796"/>
                <a:gd name="T4" fmla="*/ 572 w 696"/>
                <a:gd name="T5" fmla="*/ 673 h 796"/>
                <a:gd name="T6" fmla="*/ 572 w 696"/>
                <a:gd name="T7" fmla="*/ 224 h 796"/>
                <a:gd name="T8" fmla="*/ 348 w 696"/>
                <a:gd name="T9" fmla="*/ 0 h 796"/>
                <a:gd name="T10" fmla="*/ 123 w 696"/>
                <a:gd name="T11" fmla="*/ 224 h 796"/>
                <a:gd name="T12" fmla="*/ 361 w 696"/>
                <a:gd name="T13" fmla="*/ 101 h 796"/>
                <a:gd name="T14" fmla="*/ 328 w 696"/>
                <a:gd name="T15" fmla="*/ 101 h 796"/>
                <a:gd name="T16" fmla="*/ 328 w 696"/>
                <a:gd name="T17" fmla="*/ 67 h 796"/>
                <a:gd name="T18" fmla="*/ 361 w 696"/>
                <a:gd name="T19" fmla="*/ 67 h 796"/>
                <a:gd name="T20" fmla="*/ 361 w 696"/>
                <a:gd name="T21" fmla="*/ 101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6">
                  <a:moveTo>
                    <a:pt x="123" y="224"/>
                  </a:moveTo>
                  <a:cubicBezTo>
                    <a:pt x="0" y="348"/>
                    <a:pt x="0" y="549"/>
                    <a:pt x="123" y="673"/>
                  </a:cubicBezTo>
                  <a:cubicBezTo>
                    <a:pt x="247" y="796"/>
                    <a:pt x="448" y="796"/>
                    <a:pt x="572" y="673"/>
                  </a:cubicBezTo>
                  <a:cubicBezTo>
                    <a:pt x="696" y="549"/>
                    <a:pt x="696" y="348"/>
                    <a:pt x="572" y="224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123" y="224"/>
                  </a:lnTo>
                  <a:close/>
                  <a:moveTo>
                    <a:pt x="361" y="101"/>
                  </a:moveTo>
                  <a:cubicBezTo>
                    <a:pt x="352" y="110"/>
                    <a:pt x="337" y="110"/>
                    <a:pt x="328" y="101"/>
                  </a:cubicBezTo>
                  <a:cubicBezTo>
                    <a:pt x="318" y="92"/>
                    <a:pt x="318" y="76"/>
                    <a:pt x="328" y="67"/>
                  </a:cubicBezTo>
                  <a:cubicBezTo>
                    <a:pt x="337" y="58"/>
                    <a:pt x="352" y="58"/>
                    <a:pt x="361" y="67"/>
                  </a:cubicBezTo>
                  <a:cubicBezTo>
                    <a:pt x="371" y="76"/>
                    <a:pt x="371" y="92"/>
                    <a:pt x="361" y="101"/>
                  </a:cubicBezTo>
                  <a:close/>
                </a:path>
              </a:pathLst>
            </a:custGeom>
            <a:solidFill>
              <a:srgbClr val="5A84A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16" name="Freeform 10"/>
            <p:cNvSpPr/>
            <p:nvPr/>
          </p:nvSpPr>
          <p:spPr bwMode="auto">
            <a:xfrm>
              <a:off x="4295" y="2143"/>
              <a:ext cx="703" cy="1313"/>
            </a:xfrm>
            <a:custGeom>
              <a:avLst/>
              <a:gdLst>
                <a:gd name="T0" fmla="*/ 107 w 188"/>
                <a:gd name="T1" fmla="*/ 336 h 351"/>
                <a:gd name="T2" fmla="*/ 179 w 188"/>
                <a:gd name="T3" fmla="*/ 161 h 351"/>
                <a:gd name="T4" fmla="*/ 129 w 188"/>
                <a:gd name="T5" fmla="*/ 20 h 351"/>
                <a:gd name="T6" fmla="*/ 10 w 188"/>
                <a:gd name="T7" fmla="*/ 91 h 351"/>
                <a:gd name="T8" fmla="*/ 61 w 188"/>
                <a:gd name="T9" fmla="*/ 279 h 351"/>
                <a:gd name="T10" fmla="*/ 85 w 188"/>
                <a:gd name="T11" fmla="*/ 260 h 351"/>
                <a:gd name="T12" fmla="*/ 34 w 188"/>
                <a:gd name="T13" fmla="*/ 120 h 351"/>
                <a:gd name="T14" fmla="*/ 51 w 188"/>
                <a:gd name="T15" fmla="*/ 54 h 351"/>
                <a:gd name="T16" fmla="*/ 123 w 188"/>
                <a:gd name="T17" fmla="*/ 51 h 351"/>
                <a:gd name="T18" fmla="*/ 150 w 188"/>
                <a:gd name="T19" fmla="*/ 185 h 351"/>
                <a:gd name="T20" fmla="*/ 90 w 188"/>
                <a:gd name="T21" fmla="*/ 322 h 351"/>
                <a:gd name="T22" fmla="*/ 107 w 188"/>
                <a:gd name="T23" fmla="*/ 33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8" h="351">
                  <a:moveTo>
                    <a:pt x="107" y="336"/>
                  </a:moveTo>
                  <a:cubicBezTo>
                    <a:pt x="146" y="287"/>
                    <a:pt x="168" y="223"/>
                    <a:pt x="179" y="161"/>
                  </a:cubicBezTo>
                  <a:cubicBezTo>
                    <a:pt x="188" y="110"/>
                    <a:pt x="186" y="41"/>
                    <a:pt x="129" y="20"/>
                  </a:cubicBezTo>
                  <a:cubicBezTo>
                    <a:pt x="74" y="0"/>
                    <a:pt x="20" y="36"/>
                    <a:pt x="10" y="91"/>
                  </a:cubicBezTo>
                  <a:cubicBezTo>
                    <a:pt x="0" y="151"/>
                    <a:pt x="26" y="230"/>
                    <a:pt x="61" y="279"/>
                  </a:cubicBezTo>
                  <a:cubicBezTo>
                    <a:pt x="70" y="292"/>
                    <a:pt x="93" y="271"/>
                    <a:pt x="85" y="260"/>
                  </a:cubicBezTo>
                  <a:cubicBezTo>
                    <a:pt x="58" y="222"/>
                    <a:pt x="38" y="166"/>
                    <a:pt x="34" y="120"/>
                  </a:cubicBezTo>
                  <a:cubicBezTo>
                    <a:pt x="32" y="98"/>
                    <a:pt x="34" y="70"/>
                    <a:pt x="51" y="54"/>
                  </a:cubicBezTo>
                  <a:cubicBezTo>
                    <a:pt x="70" y="37"/>
                    <a:pt x="103" y="41"/>
                    <a:pt x="123" y="51"/>
                  </a:cubicBezTo>
                  <a:cubicBezTo>
                    <a:pt x="169" y="71"/>
                    <a:pt x="158" y="146"/>
                    <a:pt x="150" y="185"/>
                  </a:cubicBezTo>
                  <a:cubicBezTo>
                    <a:pt x="140" y="232"/>
                    <a:pt x="121" y="283"/>
                    <a:pt x="90" y="322"/>
                  </a:cubicBezTo>
                  <a:cubicBezTo>
                    <a:pt x="78" y="337"/>
                    <a:pt x="95" y="351"/>
                    <a:pt x="107" y="336"/>
                  </a:cubicBezTo>
                  <a:close/>
                </a:path>
              </a:pathLst>
            </a:custGeom>
            <a:solidFill>
              <a:srgbClr val="5A84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3574" y="4253"/>
              <a:ext cx="2144" cy="5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ln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知识目标</a:t>
              </a:r>
              <a:endParaRPr lang="zh-CN" altLang="en-US" dirty="0">
                <a:ln>
                  <a:noFill/>
                  <a:prstDash val="solid"/>
                </a:ln>
                <a:solidFill>
                  <a:schemeClr val="bg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302250" y="1588770"/>
            <a:ext cx="1652905" cy="2499995"/>
            <a:chOff x="8299" y="2452"/>
            <a:chExt cx="2603" cy="3937"/>
          </a:xfrm>
          <a:solidFill>
            <a:srgbClr val="2E75B6"/>
          </a:solidFill>
        </p:grpSpPr>
        <p:sp>
          <p:nvSpPr>
            <p:cNvPr id="29" name="Freeform 8"/>
            <p:cNvSpPr>
              <a:spLocks noEditPoints="1"/>
            </p:cNvSpPr>
            <p:nvPr/>
          </p:nvSpPr>
          <p:spPr bwMode="auto">
            <a:xfrm>
              <a:off x="8299" y="3406"/>
              <a:ext cx="2603" cy="2983"/>
            </a:xfrm>
            <a:custGeom>
              <a:avLst/>
              <a:gdLst>
                <a:gd name="T0" fmla="*/ 572 w 696"/>
                <a:gd name="T1" fmla="*/ 225 h 797"/>
                <a:gd name="T2" fmla="*/ 572 w 696"/>
                <a:gd name="T3" fmla="*/ 673 h 797"/>
                <a:gd name="T4" fmla="*/ 123 w 696"/>
                <a:gd name="T5" fmla="*/ 673 h 797"/>
                <a:gd name="T6" fmla="*/ 123 w 696"/>
                <a:gd name="T7" fmla="*/ 225 h 797"/>
                <a:gd name="T8" fmla="*/ 348 w 696"/>
                <a:gd name="T9" fmla="*/ 0 h 797"/>
                <a:gd name="T10" fmla="*/ 572 w 696"/>
                <a:gd name="T11" fmla="*/ 225 h 797"/>
                <a:gd name="T12" fmla="*/ 334 w 696"/>
                <a:gd name="T13" fmla="*/ 101 h 797"/>
                <a:gd name="T14" fmla="*/ 368 w 696"/>
                <a:gd name="T15" fmla="*/ 101 h 797"/>
                <a:gd name="T16" fmla="*/ 368 w 696"/>
                <a:gd name="T17" fmla="*/ 68 h 797"/>
                <a:gd name="T18" fmla="*/ 334 w 696"/>
                <a:gd name="T19" fmla="*/ 68 h 797"/>
                <a:gd name="T20" fmla="*/ 334 w 696"/>
                <a:gd name="T21" fmla="*/ 101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7">
                  <a:moveTo>
                    <a:pt x="572" y="225"/>
                  </a:moveTo>
                  <a:cubicBezTo>
                    <a:pt x="696" y="348"/>
                    <a:pt x="696" y="549"/>
                    <a:pt x="572" y="673"/>
                  </a:cubicBezTo>
                  <a:cubicBezTo>
                    <a:pt x="448" y="797"/>
                    <a:pt x="247" y="797"/>
                    <a:pt x="123" y="673"/>
                  </a:cubicBezTo>
                  <a:cubicBezTo>
                    <a:pt x="0" y="549"/>
                    <a:pt x="0" y="348"/>
                    <a:pt x="123" y="225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572" y="225"/>
                  </a:lnTo>
                  <a:close/>
                  <a:moveTo>
                    <a:pt x="334" y="101"/>
                  </a:moveTo>
                  <a:cubicBezTo>
                    <a:pt x="343" y="111"/>
                    <a:pt x="358" y="111"/>
                    <a:pt x="368" y="101"/>
                  </a:cubicBezTo>
                  <a:cubicBezTo>
                    <a:pt x="377" y="92"/>
                    <a:pt x="377" y="77"/>
                    <a:pt x="368" y="68"/>
                  </a:cubicBezTo>
                  <a:cubicBezTo>
                    <a:pt x="359" y="58"/>
                    <a:pt x="343" y="58"/>
                    <a:pt x="334" y="68"/>
                  </a:cubicBezTo>
                  <a:cubicBezTo>
                    <a:pt x="325" y="77"/>
                    <a:pt x="325" y="92"/>
                    <a:pt x="334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30" name="Freeform 12"/>
            <p:cNvSpPr/>
            <p:nvPr/>
          </p:nvSpPr>
          <p:spPr bwMode="auto">
            <a:xfrm>
              <a:off x="9233" y="2452"/>
              <a:ext cx="707" cy="1317"/>
            </a:xfrm>
            <a:custGeom>
              <a:avLst/>
              <a:gdLst>
                <a:gd name="T0" fmla="*/ 108 w 189"/>
                <a:gd name="T1" fmla="*/ 335 h 351"/>
                <a:gd name="T2" fmla="*/ 180 w 189"/>
                <a:gd name="T3" fmla="*/ 161 h 351"/>
                <a:gd name="T4" fmla="*/ 129 w 189"/>
                <a:gd name="T5" fmla="*/ 19 h 351"/>
                <a:gd name="T6" fmla="*/ 11 w 189"/>
                <a:gd name="T7" fmla="*/ 90 h 351"/>
                <a:gd name="T8" fmla="*/ 56 w 189"/>
                <a:gd name="T9" fmla="*/ 269 h 351"/>
                <a:gd name="T10" fmla="*/ 80 w 189"/>
                <a:gd name="T11" fmla="*/ 250 h 351"/>
                <a:gd name="T12" fmla="*/ 35 w 189"/>
                <a:gd name="T13" fmla="*/ 119 h 351"/>
                <a:gd name="T14" fmla="*/ 52 w 189"/>
                <a:gd name="T15" fmla="*/ 54 h 351"/>
                <a:gd name="T16" fmla="*/ 124 w 189"/>
                <a:gd name="T17" fmla="*/ 50 h 351"/>
                <a:gd name="T18" fmla="*/ 151 w 189"/>
                <a:gd name="T19" fmla="*/ 184 h 351"/>
                <a:gd name="T20" fmla="*/ 91 w 189"/>
                <a:gd name="T21" fmla="*/ 321 h 351"/>
                <a:gd name="T22" fmla="*/ 108 w 189"/>
                <a:gd name="T23" fmla="*/ 335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9" h="351">
                  <a:moveTo>
                    <a:pt x="108" y="335"/>
                  </a:moveTo>
                  <a:cubicBezTo>
                    <a:pt x="147" y="286"/>
                    <a:pt x="169" y="222"/>
                    <a:pt x="180" y="161"/>
                  </a:cubicBezTo>
                  <a:cubicBezTo>
                    <a:pt x="189" y="110"/>
                    <a:pt x="187" y="40"/>
                    <a:pt x="129" y="19"/>
                  </a:cubicBezTo>
                  <a:cubicBezTo>
                    <a:pt x="75" y="0"/>
                    <a:pt x="21" y="35"/>
                    <a:pt x="11" y="90"/>
                  </a:cubicBezTo>
                  <a:cubicBezTo>
                    <a:pt x="0" y="150"/>
                    <a:pt x="22" y="220"/>
                    <a:pt x="56" y="269"/>
                  </a:cubicBezTo>
                  <a:cubicBezTo>
                    <a:pt x="66" y="283"/>
                    <a:pt x="90" y="266"/>
                    <a:pt x="80" y="250"/>
                  </a:cubicBezTo>
                  <a:cubicBezTo>
                    <a:pt x="56" y="210"/>
                    <a:pt x="38" y="165"/>
                    <a:pt x="35" y="119"/>
                  </a:cubicBezTo>
                  <a:cubicBezTo>
                    <a:pt x="33" y="97"/>
                    <a:pt x="35" y="69"/>
                    <a:pt x="52" y="54"/>
                  </a:cubicBezTo>
                  <a:cubicBezTo>
                    <a:pt x="70" y="37"/>
                    <a:pt x="103" y="41"/>
                    <a:pt x="124" y="50"/>
                  </a:cubicBezTo>
                  <a:cubicBezTo>
                    <a:pt x="170" y="71"/>
                    <a:pt x="159" y="146"/>
                    <a:pt x="151" y="184"/>
                  </a:cubicBezTo>
                  <a:cubicBezTo>
                    <a:pt x="140" y="232"/>
                    <a:pt x="122" y="283"/>
                    <a:pt x="91" y="321"/>
                  </a:cubicBezTo>
                  <a:cubicBezTo>
                    <a:pt x="79" y="336"/>
                    <a:pt x="96" y="351"/>
                    <a:pt x="108" y="3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8528" y="4623"/>
              <a:ext cx="2082" cy="58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ln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能力目标</a:t>
              </a:r>
              <a:endParaRPr lang="zh-CN" altLang="en-US" dirty="0">
                <a:ln>
                  <a:noFill/>
                  <a:prstDash val="solid"/>
                </a:ln>
                <a:solidFill>
                  <a:schemeClr val="bg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250555" y="1443990"/>
            <a:ext cx="1652905" cy="2454910"/>
            <a:chOff x="12942" y="2224"/>
            <a:chExt cx="2603" cy="3866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3" name="Freeform 7"/>
            <p:cNvSpPr>
              <a:spLocks noEditPoints="1"/>
            </p:cNvSpPr>
            <p:nvPr/>
          </p:nvSpPr>
          <p:spPr bwMode="auto">
            <a:xfrm>
              <a:off x="12942" y="3110"/>
              <a:ext cx="2603" cy="2980"/>
            </a:xfrm>
            <a:custGeom>
              <a:avLst/>
              <a:gdLst>
                <a:gd name="T0" fmla="*/ 123 w 696"/>
                <a:gd name="T1" fmla="*/ 224 h 796"/>
                <a:gd name="T2" fmla="*/ 123 w 696"/>
                <a:gd name="T3" fmla="*/ 673 h 796"/>
                <a:gd name="T4" fmla="*/ 572 w 696"/>
                <a:gd name="T5" fmla="*/ 673 h 796"/>
                <a:gd name="T6" fmla="*/ 572 w 696"/>
                <a:gd name="T7" fmla="*/ 224 h 796"/>
                <a:gd name="T8" fmla="*/ 348 w 696"/>
                <a:gd name="T9" fmla="*/ 0 h 796"/>
                <a:gd name="T10" fmla="*/ 123 w 696"/>
                <a:gd name="T11" fmla="*/ 224 h 796"/>
                <a:gd name="T12" fmla="*/ 361 w 696"/>
                <a:gd name="T13" fmla="*/ 101 h 796"/>
                <a:gd name="T14" fmla="*/ 328 w 696"/>
                <a:gd name="T15" fmla="*/ 101 h 796"/>
                <a:gd name="T16" fmla="*/ 328 w 696"/>
                <a:gd name="T17" fmla="*/ 67 h 796"/>
                <a:gd name="T18" fmla="*/ 361 w 696"/>
                <a:gd name="T19" fmla="*/ 67 h 796"/>
                <a:gd name="T20" fmla="*/ 361 w 696"/>
                <a:gd name="T21" fmla="*/ 101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6">
                  <a:moveTo>
                    <a:pt x="123" y="224"/>
                  </a:moveTo>
                  <a:cubicBezTo>
                    <a:pt x="0" y="348"/>
                    <a:pt x="0" y="549"/>
                    <a:pt x="123" y="673"/>
                  </a:cubicBezTo>
                  <a:cubicBezTo>
                    <a:pt x="247" y="796"/>
                    <a:pt x="448" y="796"/>
                    <a:pt x="572" y="673"/>
                  </a:cubicBezTo>
                  <a:cubicBezTo>
                    <a:pt x="696" y="549"/>
                    <a:pt x="696" y="348"/>
                    <a:pt x="572" y="224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123" y="224"/>
                  </a:lnTo>
                  <a:close/>
                  <a:moveTo>
                    <a:pt x="361" y="101"/>
                  </a:moveTo>
                  <a:cubicBezTo>
                    <a:pt x="352" y="110"/>
                    <a:pt x="337" y="110"/>
                    <a:pt x="328" y="101"/>
                  </a:cubicBezTo>
                  <a:cubicBezTo>
                    <a:pt x="318" y="92"/>
                    <a:pt x="318" y="76"/>
                    <a:pt x="328" y="67"/>
                  </a:cubicBezTo>
                  <a:cubicBezTo>
                    <a:pt x="337" y="58"/>
                    <a:pt x="352" y="58"/>
                    <a:pt x="361" y="67"/>
                  </a:cubicBezTo>
                  <a:cubicBezTo>
                    <a:pt x="371" y="76"/>
                    <a:pt x="371" y="92"/>
                    <a:pt x="361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4" name="Freeform 10"/>
            <p:cNvSpPr/>
            <p:nvPr/>
          </p:nvSpPr>
          <p:spPr bwMode="auto">
            <a:xfrm>
              <a:off x="13892" y="2224"/>
              <a:ext cx="703" cy="1313"/>
            </a:xfrm>
            <a:custGeom>
              <a:avLst/>
              <a:gdLst>
                <a:gd name="T0" fmla="*/ 107 w 188"/>
                <a:gd name="T1" fmla="*/ 336 h 351"/>
                <a:gd name="T2" fmla="*/ 179 w 188"/>
                <a:gd name="T3" fmla="*/ 161 h 351"/>
                <a:gd name="T4" fmla="*/ 129 w 188"/>
                <a:gd name="T5" fmla="*/ 20 h 351"/>
                <a:gd name="T6" fmla="*/ 10 w 188"/>
                <a:gd name="T7" fmla="*/ 91 h 351"/>
                <a:gd name="T8" fmla="*/ 61 w 188"/>
                <a:gd name="T9" fmla="*/ 279 h 351"/>
                <a:gd name="T10" fmla="*/ 85 w 188"/>
                <a:gd name="T11" fmla="*/ 260 h 351"/>
                <a:gd name="T12" fmla="*/ 34 w 188"/>
                <a:gd name="T13" fmla="*/ 120 h 351"/>
                <a:gd name="T14" fmla="*/ 51 w 188"/>
                <a:gd name="T15" fmla="*/ 54 h 351"/>
                <a:gd name="T16" fmla="*/ 123 w 188"/>
                <a:gd name="T17" fmla="*/ 51 h 351"/>
                <a:gd name="T18" fmla="*/ 150 w 188"/>
                <a:gd name="T19" fmla="*/ 185 h 351"/>
                <a:gd name="T20" fmla="*/ 90 w 188"/>
                <a:gd name="T21" fmla="*/ 322 h 351"/>
                <a:gd name="T22" fmla="*/ 107 w 188"/>
                <a:gd name="T23" fmla="*/ 33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8" h="351">
                  <a:moveTo>
                    <a:pt x="107" y="336"/>
                  </a:moveTo>
                  <a:cubicBezTo>
                    <a:pt x="146" y="287"/>
                    <a:pt x="168" y="223"/>
                    <a:pt x="179" y="161"/>
                  </a:cubicBezTo>
                  <a:cubicBezTo>
                    <a:pt x="188" y="110"/>
                    <a:pt x="186" y="41"/>
                    <a:pt x="129" y="20"/>
                  </a:cubicBezTo>
                  <a:cubicBezTo>
                    <a:pt x="74" y="0"/>
                    <a:pt x="20" y="36"/>
                    <a:pt x="10" y="91"/>
                  </a:cubicBezTo>
                  <a:cubicBezTo>
                    <a:pt x="0" y="151"/>
                    <a:pt x="26" y="230"/>
                    <a:pt x="61" y="279"/>
                  </a:cubicBezTo>
                  <a:cubicBezTo>
                    <a:pt x="70" y="292"/>
                    <a:pt x="93" y="271"/>
                    <a:pt x="85" y="260"/>
                  </a:cubicBezTo>
                  <a:cubicBezTo>
                    <a:pt x="58" y="222"/>
                    <a:pt x="38" y="166"/>
                    <a:pt x="34" y="120"/>
                  </a:cubicBezTo>
                  <a:cubicBezTo>
                    <a:pt x="32" y="98"/>
                    <a:pt x="34" y="70"/>
                    <a:pt x="51" y="54"/>
                  </a:cubicBezTo>
                  <a:cubicBezTo>
                    <a:pt x="70" y="37"/>
                    <a:pt x="103" y="41"/>
                    <a:pt x="123" y="51"/>
                  </a:cubicBezTo>
                  <a:cubicBezTo>
                    <a:pt x="169" y="71"/>
                    <a:pt x="158" y="146"/>
                    <a:pt x="150" y="185"/>
                  </a:cubicBezTo>
                  <a:cubicBezTo>
                    <a:pt x="140" y="232"/>
                    <a:pt x="121" y="283"/>
                    <a:pt x="90" y="322"/>
                  </a:cubicBezTo>
                  <a:cubicBezTo>
                    <a:pt x="78" y="337"/>
                    <a:pt x="95" y="351"/>
                    <a:pt x="107" y="3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3238" y="4471"/>
              <a:ext cx="2144" cy="58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ln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素质目标</a:t>
              </a:r>
              <a:endParaRPr lang="zh-CN" altLang="en-US" dirty="0">
                <a:ln>
                  <a:noFill/>
                  <a:prstDash val="solid"/>
                </a:ln>
                <a:solidFill>
                  <a:schemeClr val="bg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186309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学习</a:t>
            </a:r>
            <a:r>
              <a:rPr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目标</a:t>
            </a:r>
            <a:endParaRPr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1" name="文本框 22"/>
          <p:cNvSpPr txBox="1"/>
          <p:nvPr/>
        </p:nvSpPr>
        <p:spPr>
          <a:xfrm flipH="1">
            <a:off x="852170" y="4000500"/>
            <a:ext cx="2966720" cy="241617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 smtClean="0"/>
              <a:t>掌握受掌握妊娠合并心脏病、糖尿病妇女及妊娠合并贫血的护理评估和护理措施。妊娠合并心脏病、糖尿病妇女的临床表现；妊娠合并缺铁性贫血的临床表现、护理评估及护理措施。</a:t>
            </a:r>
            <a:endParaRPr lang="zh-CN" altLang="en-US" dirty="0" smtClean="0"/>
          </a:p>
        </p:txBody>
      </p:sp>
      <p:sp>
        <p:nvSpPr>
          <p:cNvPr id="5" name="文本框 22"/>
          <p:cNvSpPr txBox="1"/>
          <p:nvPr/>
        </p:nvSpPr>
        <p:spPr>
          <a:xfrm flipH="1">
            <a:off x="4954270" y="4088765"/>
            <a:ext cx="2655570" cy="141986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 smtClean="0"/>
              <a:t>能运用所学知识对妊娠合并心脏病、糖尿病、缺铁性贫血妇女进行护理及健康教育</a:t>
            </a:r>
            <a:endParaRPr lang="zh-CN" altLang="en-US" dirty="0" smtClean="0"/>
          </a:p>
        </p:txBody>
      </p:sp>
      <p:sp>
        <p:nvSpPr>
          <p:cNvPr id="6" name="文本框 22"/>
          <p:cNvSpPr txBox="1"/>
          <p:nvPr/>
        </p:nvSpPr>
        <p:spPr>
          <a:xfrm flipH="1">
            <a:off x="8314690" y="4088765"/>
            <a:ext cx="2618105" cy="175196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 smtClean="0"/>
              <a:t>具有较强的责任心，善于和病人沟通、交流，对待病人和工作耐心细致，培养人文素养，树立正确的价值观。</a:t>
            </a:r>
            <a:endParaRPr lang="zh-CN" altLang="en-US" dirty="0" smtClean="0"/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4191635" y="4194810"/>
            <a:ext cx="9525" cy="2097405"/>
          </a:xfrm>
          <a:prstGeom prst="line">
            <a:avLst/>
          </a:prstGeom>
          <a:ln w="28575" cmpd="sng">
            <a:solidFill>
              <a:srgbClr val="ED796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7957820" y="4194810"/>
            <a:ext cx="9525" cy="2097405"/>
          </a:xfrm>
          <a:prstGeom prst="line">
            <a:avLst/>
          </a:prstGeom>
          <a:ln w="28575" cmpd="sng">
            <a:solidFill>
              <a:srgbClr val="ED796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1" grpId="0" bldLvl="0" animBg="1"/>
      <p:bldP spid="5" grpId="0" bldLvl="0" animBg="1"/>
      <p:bldP spid="6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五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护理措施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8068" name="矩形 346119"/>
          <p:cNvSpPr/>
          <p:nvPr/>
        </p:nvSpPr>
        <p:spPr>
          <a:xfrm>
            <a:off x="941070" y="1402080"/>
            <a:ext cx="10071735" cy="458025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no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非孕期</a:t>
            </a: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  <a:r>
              <a:rPr lang="zh-CN" altLang="en-US" sz="2800" dirty="0">
                <a:latin typeface="Arial" panose="020B0604020202020204" pitchFamily="34" charset="0"/>
                <a:ea typeface="楷体_GB2312" pitchFamily="49" charset="-122"/>
              </a:rPr>
              <a:t> </a:t>
            </a:r>
            <a:r>
              <a:rPr lang="zh-CN" altLang="en-US" sz="2800" dirty="0">
                <a:latin typeface="Arial" panose="020B0604020202020204" pitchFamily="34" charset="0"/>
                <a:ea typeface="楷体_GB2312" pitchFamily="49" charset="-122"/>
              </a:rPr>
              <a:t>糖尿病妇女于妊娠前如已有严重的</a:t>
            </a:r>
            <a:endParaRPr lang="zh-CN" altLang="en-US" sz="2800" dirty="0">
              <a:latin typeface="Arial" panose="020B0604020202020204" pitchFamily="34" charset="0"/>
              <a:ea typeface="楷体_GB2312" pitchFamily="49" charset="-122"/>
            </a:endParaRPr>
          </a:p>
          <a:p>
            <a:r>
              <a:rPr lang="zh-CN" altLang="en-US" sz="2800" dirty="0">
                <a:latin typeface="Arial" panose="020B0604020202020204" pitchFamily="34" charset="0"/>
                <a:ea typeface="楷体_GB2312" pitchFamily="49" charset="-122"/>
              </a:rPr>
              <a:t>心血管病史、肾功能减退或眼底有增生性视网膜炎</a:t>
            </a:r>
            <a:endParaRPr lang="zh-CN" altLang="en-US" sz="2800" dirty="0">
              <a:latin typeface="Arial" panose="020B0604020202020204" pitchFamily="34" charset="0"/>
              <a:ea typeface="楷体_GB2312" pitchFamily="49" charset="-122"/>
            </a:endParaRPr>
          </a:p>
          <a:p>
            <a:r>
              <a:rPr lang="zh-CN" altLang="en-US" sz="2800" dirty="0">
                <a:latin typeface="Arial" panose="020B0604020202020204" pitchFamily="34" charset="0"/>
                <a:ea typeface="楷体_GB2312" pitchFamily="49" charset="-122"/>
              </a:rPr>
              <a:t>者应避孕，不宜妊娠，如已妊娠应及早终止。终止</a:t>
            </a:r>
            <a:endParaRPr lang="zh-CN" altLang="en-US" sz="2800" dirty="0">
              <a:latin typeface="Arial" panose="020B0604020202020204" pitchFamily="34" charset="0"/>
              <a:ea typeface="楷体_GB2312" pitchFamily="49" charset="-122"/>
            </a:endParaRPr>
          </a:p>
          <a:p>
            <a:r>
              <a:rPr lang="zh-CN" altLang="en-US" sz="2800" dirty="0">
                <a:latin typeface="Arial" panose="020B0604020202020204" pitchFamily="34" charset="0"/>
                <a:ea typeface="楷体_GB2312" pitchFamily="49" charset="-122"/>
              </a:rPr>
              <a:t>妊娠前加强糖尿病治疗。器质性病变轻者，控制血糖后再孕。</a:t>
            </a:r>
            <a:endParaRPr lang="zh-CN" altLang="en-US" sz="2800" dirty="0">
              <a:latin typeface="Arial" panose="020B0604020202020204" pitchFamily="34" charset="0"/>
              <a:ea typeface="楷体_GB2312" pitchFamily="49" charset="-122"/>
            </a:endParaRPr>
          </a:p>
          <a:p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1.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妊娠期护理：严格控制血糖</a:t>
            </a:r>
            <a:endParaRPr lang="zh-CN" altLang="en-US" sz="2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2800" dirty="0">
                <a:latin typeface="Arial" panose="020B0604020202020204" pitchFamily="34" charset="0"/>
                <a:ea typeface="楷体_GB2312" pitchFamily="49" charset="-122"/>
              </a:rPr>
              <a:t>（1）控制饮食：糖尿病孕妇饮食控制非常重要，</a:t>
            </a:r>
            <a:endParaRPr lang="zh-CN" altLang="en-US" sz="2800" dirty="0">
              <a:latin typeface="Arial" panose="020B0604020202020204" pitchFamily="34" charset="0"/>
              <a:ea typeface="楷体_GB2312" pitchFamily="49" charset="-122"/>
            </a:endParaRPr>
          </a:p>
          <a:p>
            <a:r>
              <a:rPr lang="zh-CN" altLang="en-US" sz="2800" dirty="0">
                <a:latin typeface="Arial" panose="020B0604020202020204" pitchFamily="34" charset="0"/>
                <a:ea typeface="楷体_GB2312" pitchFamily="49" charset="-122"/>
              </a:rPr>
              <a:t>部分妊娠期糖尿病孕妇仅用饮食控制即可维持血</a:t>
            </a:r>
            <a:endParaRPr lang="zh-CN" altLang="en-US" sz="2800" dirty="0">
              <a:latin typeface="Arial" panose="020B0604020202020204" pitchFamily="34" charset="0"/>
              <a:ea typeface="楷体_GB2312" pitchFamily="49" charset="-122"/>
            </a:endParaRPr>
          </a:p>
          <a:p>
            <a:r>
              <a:rPr lang="zh-CN" altLang="en-US" sz="2800" dirty="0">
                <a:latin typeface="Arial" panose="020B0604020202020204" pitchFamily="34" charset="0"/>
                <a:ea typeface="楷体_GB2312" pitchFamily="49" charset="-122"/>
              </a:rPr>
              <a:t>糖在正常范围。孕期营养的目标是摄入足够的热</a:t>
            </a:r>
            <a:endParaRPr lang="zh-CN" altLang="en-US" sz="2800" dirty="0">
              <a:latin typeface="Arial" panose="020B0604020202020204" pitchFamily="34" charset="0"/>
              <a:ea typeface="楷体_GB2312" pitchFamily="49" charset="-122"/>
            </a:endParaRPr>
          </a:p>
          <a:p>
            <a:r>
              <a:rPr lang="zh-CN" altLang="en-US" sz="2800" dirty="0">
                <a:latin typeface="Arial" panose="020B0604020202020204" pitchFamily="34" charset="0"/>
                <a:ea typeface="楷体_GB2312" pitchFamily="49" charset="-122"/>
              </a:rPr>
              <a:t>量和蛋白质，保证胎儿的发育并避免发生酮症酸</a:t>
            </a:r>
            <a:endParaRPr lang="zh-CN" altLang="en-US" sz="2800" dirty="0">
              <a:latin typeface="Arial" panose="020B0604020202020204" pitchFamily="34" charset="0"/>
              <a:ea typeface="楷体_GB2312" pitchFamily="49" charset="-122"/>
            </a:endParaRPr>
          </a:p>
          <a:p>
            <a:r>
              <a:rPr lang="zh-CN" altLang="en-US" sz="2800" dirty="0">
                <a:latin typeface="Arial" panose="020B0604020202020204" pitchFamily="34" charset="0"/>
                <a:ea typeface="楷体_GB2312" pitchFamily="49" charset="-122"/>
              </a:rPr>
              <a:t>中毒。孕早期需要热卡与孕前相同，孕中期以后</a:t>
            </a:r>
            <a:endParaRPr lang="zh-CN" altLang="en-US" sz="2800" dirty="0">
              <a:latin typeface="Arial" panose="020B0604020202020204" pitchFamily="34" charset="0"/>
              <a:ea typeface="楷体_GB2312" pitchFamily="49" charset="-122"/>
            </a:endParaRPr>
          </a:p>
          <a:p>
            <a:r>
              <a:rPr lang="zh-CN" altLang="en-US" sz="2800" dirty="0">
                <a:latin typeface="Arial" panose="020B0604020202020204" pitchFamily="34" charset="0"/>
                <a:ea typeface="楷体_GB2312" pitchFamily="49" charset="-122"/>
              </a:rPr>
              <a:t>每周热量增加3%～8%。 </a:t>
            </a:r>
            <a:endParaRPr lang="zh-CN" altLang="en-US" sz="2800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五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护理措施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9091" name="矩形 347143"/>
          <p:cNvSpPr/>
          <p:nvPr/>
        </p:nvSpPr>
        <p:spPr>
          <a:xfrm>
            <a:off x="1369060" y="1243330"/>
            <a:ext cx="9464675" cy="4631690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>
            <a:noAutofit/>
          </a:bodyPr>
          <a:p>
            <a:pPr indent="266700" defTabSz="914400">
              <a:tabLst>
                <a:tab pos="2400300" algn="l"/>
              </a:tabLst>
            </a:pPr>
            <a:r>
              <a:rPr lang="en-US" altLang="zh-CN" sz="24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             </a:t>
            </a:r>
            <a:r>
              <a:rPr lang="zh-CN" altLang="en-US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糖尿病孕妇的饮食指导</a:t>
            </a:r>
            <a:endParaRPr lang="zh-CN" altLang="en-US" sz="2800" b="1" dirty="0">
              <a:solidFill>
                <a:srgbClr val="FF0066"/>
              </a:solidFill>
              <a:latin typeface="楷体_GB2312" pitchFamily="49" charset="-122"/>
              <a:ea typeface="楷体_GB2312" pitchFamily="49" charset="-122"/>
            </a:endParaRPr>
          </a:p>
          <a:p>
            <a:pPr indent="266700" defTabSz="914400">
              <a:tabLst>
                <a:tab pos="2400300" algn="l"/>
              </a:tabLst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糖尿病孕妇的热量以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146.3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158.8kJ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35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38Kcal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）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/kg/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日为宜，建议每日碳水化合物占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40%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50%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，蛋白质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20%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30%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，脂肪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30%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40%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。将热量合理分配，早餐及早点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25%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，午餐及午点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30%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，晚餐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30%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，睡前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15%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，控制餐后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1h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血糖﹤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8mmol/L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。每日还应补充钙剂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1.2g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，叶酸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5mg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，铁剂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15mg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及维生素。此外，提倡多食绿叶蔬菜、豆类、粗谷物、低糖水果等，并坚持低盐饮食。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512712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五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护理措施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90115" name="矩形 348167"/>
          <p:cNvSpPr/>
          <p:nvPr/>
        </p:nvSpPr>
        <p:spPr>
          <a:xfrm>
            <a:off x="1484630" y="1557655"/>
            <a:ext cx="921258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）适度运动：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适度的运动可提高胰岛素的敏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感性，降低血糖，使体重增加不至过高，有利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于糖尿病病情的控制和正常分娩。运动方式可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选择散步，一般每日至少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次，每次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20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40min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，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于餐后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1h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进行。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饮食和运动使整个妊娠期体重增</a:t>
            </a:r>
            <a:endParaRPr lang="zh-CN" altLang="en-US" sz="2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加控制在</a:t>
            </a:r>
            <a:r>
              <a:rPr lang="en-US" altLang="zh-CN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10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12kg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范围内较为理想。</a:t>
            </a:r>
            <a:endParaRPr lang="zh-CN" altLang="en-US" sz="2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五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护理措施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91139" name="矩形 349191"/>
          <p:cNvSpPr/>
          <p:nvPr/>
        </p:nvSpPr>
        <p:spPr>
          <a:xfrm>
            <a:off x="987425" y="1218565"/>
            <a:ext cx="10131425" cy="3300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）合理用药：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对饮食、运动治疗不能控制的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糖尿病孕妇，遵医嘱应用药物控制血糖，以避免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低血糖、酮症酸中毒的发生，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胰岛素是主要的治</a:t>
            </a:r>
            <a:endParaRPr lang="zh-CN" altLang="en-US" sz="2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疗药物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。因磺脲类及双胍类降糖药均能通过胎盘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对胎儿产生毒性反应，故孕妇不宜口服降糖药物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治疗。一般妊娠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20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周时胰岛素的需要量开始增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加，需及时进行调整。临床上常用血糖值和糖化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血红蛋白作为监测指标。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1141" name="爆炸形 1 492562"/>
          <p:cNvSpPr/>
          <p:nvPr/>
        </p:nvSpPr>
        <p:spPr>
          <a:xfrm rot="-852181">
            <a:off x="1458913" y="4654550"/>
            <a:ext cx="3124200" cy="2057400"/>
          </a:xfrm>
          <a:prstGeom prst="irregularSeal1">
            <a:avLst/>
          </a:prstGeom>
          <a:solidFill>
            <a:srgbClr val="FFFF00">
              <a:alpha val="50000"/>
            </a:srgbClr>
          </a:solidFill>
          <a:ln w="9525">
            <a:noFill/>
          </a:ln>
        </p:spPr>
        <p:txBody>
          <a:bodyPr wrap="none" anchor="ctr" anchorCtr="0"/>
          <a:p>
            <a:pPr algn="ctr"/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孕妇不能用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algn="ctr"/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口服降糖药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91140" name="图片 349192" descr="18d2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8088" y="4397375"/>
            <a:ext cx="2392362" cy="1882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五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护理措施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92163" name="矩形 351238"/>
          <p:cNvSpPr/>
          <p:nvPr/>
        </p:nvSpPr>
        <p:spPr>
          <a:xfrm>
            <a:off x="987425" y="1396365"/>
            <a:ext cx="10121265" cy="4483735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>
            <a:noAutofit/>
          </a:bodyPr>
          <a:p>
            <a:pPr indent="304800"/>
            <a:r>
              <a:rPr lang="en-US" altLang="zh-CN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  2.</a:t>
            </a:r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分娩期：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产程中应随时监测血糖、尿糖和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尿酮体，防止发生低血糖。密切监测宫缩、胎心变化，避免产程延长，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应在</a:t>
            </a: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12h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内结束分娩，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产程＞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16h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易发生酮症酸中毒。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en-US" altLang="zh-CN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 3.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产褥期护理：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调整胰岛素用量、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预防产后出血及感染等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4.</a:t>
            </a:r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新生儿护理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：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①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新生儿出生时应取脐血检测血糖；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②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新生儿无论体重大小均按早产儿护理；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③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提早喂糖水，早开奶，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娩出后</a:t>
            </a: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30min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开始定时喂服</a:t>
            </a: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25%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葡萄糖液，防止低血糖发生。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多数新生儿出生后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6h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内血糖恢复至正常值。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五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护理措施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93187" name="矩形 352263"/>
          <p:cNvSpPr/>
          <p:nvPr/>
        </p:nvSpPr>
        <p:spPr>
          <a:xfrm>
            <a:off x="1151255" y="1543685"/>
            <a:ext cx="9889490" cy="31076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5.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加强相关知识教育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向孕妇及家属介绍妊娠合并糖尿病的有关知识，妊娠合并糖尿病对母儿的影响取决于糖尿病病情及血糖控制水平，只要病情稳定，血糖水平控制良好，不会对母儿造成较大危害，鼓励孕妇及家属以积极的心态面对压力，帮助澄清错误的观念和行为。嘱孕妇加强产前检查，遵医嘱控制饮食、适度运动和正确用药，尽量将血糖控制在正常或接近正常范围内，以促进母儿健康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五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护理措施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94211" name="矩形 353287"/>
          <p:cNvSpPr/>
          <p:nvPr/>
        </p:nvSpPr>
        <p:spPr>
          <a:xfrm>
            <a:off x="977900" y="1484630"/>
            <a:ext cx="10100310" cy="22453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6.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健康指导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保持会阴清洁干燥，注意观察恶露情况，预防产褥感染及泌尿系统感染。鼓励母乳喂养，接受胰岛素治疗的母亲，哺乳不会对新生儿产生不利影响。定期接受产科及内科复查，对其糖尿病病情进行重新评价。产后应长期避孕，不宜采用药物避孕及宫内避孕器具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803" y="228917"/>
            <a:ext cx="10564260" cy="554354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2049" y="2114550"/>
            <a:ext cx="7609840" cy="212280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6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任务三</a:t>
            </a:r>
            <a:endParaRPr lang="zh-CN" altLang="en-US" sz="60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r>
              <a:rPr lang="zh-CN" altLang="en-US" sz="6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妊娠合并缺铁性贫血</a:t>
            </a:r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</a:t>
            </a:r>
            <a:endParaRPr lang="zh-CN" altLang="en-US" sz="72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95235" name="矩形 354312"/>
          <p:cNvSpPr/>
          <p:nvPr/>
        </p:nvSpPr>
        <p:spPr>
          <a:xfrm>
            <a:off x="827405" y="1440815"/>
            <a:ext cx="10202545" cy="235013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noAutofit/>
          </a:bodyPr>
          <a:p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贫血是妊娠期常见的合并症之一，以缺铁性贫血最为常见，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占妊娠期贫血的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95%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。另外有巨幼细胞性贫血和再生障碍性贫血等。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诊断标准：孕妇外周血血红蛋白小于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110g/L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为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妊娠期贫血；</a:t>
            </a:r>
            <a:r>
              <a:rPr lang="zh-CN" altLang="zh-CN" sz="2800" b="1" dirty="0">
                <a:latin typeface="楷体_GB2312" pitchFamily="49" charset="-122"/>
                <a:ea typeface="楷体_GB2312" pitchFamily="49" charset="-122"/>
              </a:rPr>
              <a:t>轻度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100-109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，中度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70-99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，重度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40-69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，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极重度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40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以下。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6257" name="矩形 354313"/>
          <p:cNvSpPr/>
          <p:nvPr/>
        </p:nvSpPr>
        <p:spPr>
          <a:xfrm>
            <a:off x="979170" y="3922713"/>
            <a:ext cx="10050780" cy="2306955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ctr" anchorCtr="0">
            <a:spAutoFit/>
          </a:bodyPr>
          <a:p>
            <a:pPr indent="266700"/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                   </a:t>
            </a:r>
            <a:r>
              <a:rPr lang="zh-CN" altLang="en-US" sz="24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发病机制</a:t>
            </a:r>
            <a:endParaRPr lang="zh-CN" altLang="en-US" sz="2400" b="1" dirty="0">
              <a:solidFill>
                <a:srgbClr val="FF0066"/>
              </a:solidFill>
              <a:latin typeface="楷体_GB2312" pitchFamily="49" charset="-122"/>
              <a:ea typeface="楷体_GB2312" pitchFamily="49" charset="-122"/>
            </a:endParaRPr>
          </a:p>
          <a:p>
            <a:pPr indent="266700"/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    由于妊娠期血容量增加及胎儿生长发育的需要，对铁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  <a:p>
            <a:pPr indent="266700"/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的需要量明显增加，孕妇每日需铁至少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4mg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。而每日饮食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  <a:p>
            <a:pPr indent="266700"/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中含铁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10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15mg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，吸收率仅为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10%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，即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1.5mg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，妊娠晚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  <a:p>
            <a:pPr indent="266700"/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期铁的最大吸收率虽达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40%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，但仍不能满足需求，若不补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  <a:p>
            <a:pPr indent="266700"/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充铁剂，容易耗尽体内储存铁而造成贫血。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708025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缺铁性贫血对妊娠之间的相互影响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98309" name="矩形 355341"/>
          <p:cNvSpPr/>
          <p:nvPr/>
        </p:nvSpPr>
        <p:spPr>
          <a:xfrm>
            <a:off x="1101725" y="1203325"/>
            <a:ext cx="991108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b="1" dirty="0">
                <a:latin typeface="Arial" panose="020B0604020202020204" pitchFamily="34" charset="0"/>
                <a:ea typeface="楷体_GB2312" pitchFamily="49" charset="-122"/>
              </a:rPr>
              <a:t>       </a:t>
            </a:r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对母体影响：贫血孕妇的抵抗力低下，对分娩、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  <a:p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手术和麻醉的耐受能力降低，即使是轻度或中度贫血，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  <a:p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妊娠和分娩期间的风险也会增加。重度贫血可导致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贫血性心脏病、妊娠期高血压疾病性心脏病、产后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出血、失血性休克、产褥感染等并发症，</a:t>
            </a:r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危及孕产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  <a:p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妇生命。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8310" name="矩形 355343"/>
          <p:cNvSpPr/>
          <p:nvPr/>
        </p:nvSpPr>
        <p:spPr>
          <a:xfrm>
            <a:off x="1101725" y="4518025"/>
            <a:ext cx="974788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b="1" dirty="0">
                <a:latin typeface="Arial" panose="020B0604020202020204" pitchFamily="34" charset="0"/>
                <a:ea typeface="楷体_GB2312" pitchFamily="49" charset="-122"/>
              </a:rPr>
              <a:t>       </a:t>
            </a:r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对胎儿影响：孕妇患重度贫血时，胎儿生长发育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  <a:p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所需的氧及营养物质供应不足，容易造成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胎儿生长受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限、胎儿窘迫、早产或死胎</a:t>
            </a:r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等不良后果。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803" y="228917"/>
            <a:ext cx="10564260" cy="554354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2049" y="2114550"/>
            <a:ext cx="7609840" cy="23069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任务一</a:t>
            </a:r>
            <a:endParaRPr lang="zh-CN" altLang="en-US" sz="72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妊娠合并心脏病 </a:t>
            </a:r>
            <a:endParaRPr lang="zh-CN" altLang="en-US" sz="72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处理原则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99330" name="Rectangle 3"/>
          <p:cNvSpPr>
            <a:spLocks noGrp="1"/>
          </p:cNvSpPr>
          <p:nvPr>
            <p:ph type="body" idx="4294967295"/>
          </p:nvPr>
        </p:nvSpPr>
        <p:spPr>
          <a:xfrm>
            <a:off x="987425" y="1050925"/>
            <a:ext cx="9624060" cy="1154430"/>
          </a:xfrm>
        </p:spPr>
        <p:txBody>
          <a:bodyPr vert="horz" wrap="square" lIns="91440" tIns="45720" rIns="91440" bIns="45720" anchor="t" anchorCtr="0">
            <a:normAutofit lnSpcReduction="10000"/>
          </a:bodyPr>
          <a:p>
            <a:pPr>
              <a:buNone/>
            </a:pPr>
            <a:r>
              <a:rPr lang="zh-CN" altLang="en-US" sz="2400" b="1" dirty="0">
                <a:latin typeface="楷体_GB2312" pitchFamily="49" charset="-122"/>
              </a:rPr>
              <a:t>（一）处理原则</a:t>
            </a:r>
            <a:endParaRPr lang="zh-CN" altLang="en-US" sz="2400" b="1" dirty="0">
              <a:latin typeface="楷体_GB2312" pitchFamily="49" charset="-122"/>
            </a:endParaRPr>
          </a:p>
          <a:p>
            <a:pPr>
              <a:buNone/>
            </a:pPr>
            <a:r>
              <a:rPr lang="zh-CN" altLang="en-US" sz="2400" dirty="0">
                <a:latin typeface="楷体_GB2312" pitchFamily="49" charset="-122"/>
              </a:rPr>
              <a:t>    </a:t>
            </a:r>
            <a:r>
              <a:rPr lang="zh-CN" altLang="en-US" sz="2400" dirty="0">
                <a:solidFill>
                  <a:srgbClr val="FF0000"/>
                </a:solidFill>
                <a:latin typeface="楷体_GB2312" pitchFamily="49" charset="-122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</a:rPr>
              <a:t>积极治疗原发疾病，补充铁剂和输血、治疗并发症，预防产时、产后出血，控制感染。</a:t>
            </a:r>
            <a:endParaRPr lang="zh-CN" altLang="en-US" sz="2400" b="1" dirty="0">
              <a:solidFill>
                <a:srgbClr val="FF0000"/>
              </a:solidFill>
              <a:latin typeface="楷体_GB2312" pitchFamily="49" charset="-122"/>
            </a:endParaRPr>
          </a:p>
        </p:txBody>
      </p:sp>
      <p:sp>
        <p:nvSpPr>
          <p:cNvPr id="99331" name="矩形 647171"/>
          <p:cNvSpPr/>
          <p:nvPr/>
        </p:nvSpPr>
        <p:spPr>
          <a:xfrm>
            <a:off x="992505" y="2319338"/>
            <a:ext cx="9619615" cy="186372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．补充铁剂</a:t>
            </a:r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2400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     以口服为主。血红蛋白值＜</a:t>
            </a: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110g</a:t>
            </a:r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／</a:t>
            </a: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L</a:t>
            </a:r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，应口服硫酸亚铁</a:t>
            </a: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0.3g</a:t>
            </a:r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，每日</a:t>
            </a: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次，同时服维生素</a:t>
            </a: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C 300mg</a:t>
            </a:r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及</a:t>
            </a: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10</a:t>
            </a:r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％稀盐酸</a:t>
            </a: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0.5</a:t>
            </a:r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2ml</a:t>
            </a:r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以促进铁的吸收；口服铁剂一般在饭后</a:t>
            </a: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20</a:t>
            </a:r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分钟左右服用，可减少胃肠道反应。  </a:t>
            </a:r>
            <a:endParaRPr lang="zh-CN" altLang="en-US" sz="24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9332" name="矩形 647172"/>
          <p:cNvSpPr/>
          <p:nvPr/>
        </p:nvSpPr>
        <p:spPr>
          <a:xfrm>
            <a:off x="1294130" y="4120515"/>
            <a:ext cx="9864090" cy="142049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．输血 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    血红蛋白值＜</a:t>
            </a: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60g</a:t>
            </a:r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／</a:t>
            </a: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L</a:t>
            </a:r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，接近预产期或短期内需行剖宫产者，可少量多次输血以迅速纠正贫血。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9333" name="矩形 647173"/>
          <p:cNvSpPr/>
          <p:nvPr/>
        </p:nvSpPr>
        <p:spPr>
          <a:xfrm>
            <a:off x="1002030" y="5578475"/>
            <a:ext cx="7240905" cy="64960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noAutofit/>
          </a:bodyPr>
          <a:p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．产时及产后处理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en-US" sz="2400" dirty="0">
                <a:latin typeface="Times New Roman" panose="02020603050405020304" pitchFamily="18" charset="0"/>
                <a:ea typeface="楷体_GB2312" pitchFamily="49" charset="-122"/>
              </a:rPr>
              <a:t>（见护理措施）</a:t>
            </a:r>
            <a:endParaRPr lang="zh-CN" altLang="en-US" sz="240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护理评估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0357" name="矩形 356362"/>
          <p:cNvSpPr/>
          <p:nvPr/>
        </p:nvSpPr>
        <p:spPr>
          <a:xfrm>
            <a:off x="971550" y="1196975"/>
            <a:ext cx="10250170" cy="4686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noAutofit/>
          </a:bodyPr>
          <a:p>
            <a:pPr indent="304800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（一）健康史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indent="304800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       询问有无慢性失血性疾病如月经过多、寄生虫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indent="304800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病或消化道疾病史，有无长期偏食、胃肠功能紊乱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indent="304800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导致的营养不良病史。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indent="304800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（二）身体状况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indent="304800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       轻度贫血者多无明显症状，严重贫血者可有乏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indent="304800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力、头晕、心悸、气短、食欲不振、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indent="304800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腹胀、浮肿等表现。检查可见皮肤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indent="304800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黏膜苍白、皮肤毛发干燥、脱发、指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indent="304800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甲脆薄等，并可伴发口腔炎、舌炎等。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护理评估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1379" name="矩形 357389"/>
          <p:cNvSpPr/>
          <p:nvPr/>
        </p:nvSpPr>
        <p:spPr>
          <a:xfrm>
            <a:off x="993140" y="1371600"/>
            <a:ext cx="10279380" cy="16389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（三）心理</a:t>
            </a: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-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社会状况</a:t>
            </a:r>
            <a:endParaRPr lang="zh-CN" altLang="en-US" sz="2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 贫血对母儿可造成不利影响，孕妇及家属多有焦虑不安等心理。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（四）辅助检查</a:t>
            </a:r>
            <a:endParaRPr lang="zh-CN" altLang="en-US" sz="2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 血象检查及血清铁浓度测定是诊断贫血并</a:t>
            </a:r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判定其程度的主要依据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01380" name="图片 357390" descr="缺铁性贫血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3320" y="4163695"/>
            <a:ext cx="5029835" cy="22821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2951" name="矩形 357392"/>
          <p:cNvSpPr/>
          <p:nvPr/>
        </p:nvSpPr>
        <p:spPr>
          <a:xfrm>
            <a:off x="993140" y="4163695"/>
            <a:ext cx="4952365" cy="2277110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noAutofit/>
          </a:bodyPr>
          <a:p>
            <a:pPr fontAlgn="base"/>
            <a:r>
              <a:rPr lang="en-US" altLang="zh-CN" sz="2400" b="1" strike="noStrike" noProof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         </a:t>
            </a:r>
            <a:r>
              <a:rPr lang="zh-CN" altLang="en-US" sz="2400" b="1" strike="noStrike" noProof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诊断标准</a:t>
            </a:r>
            <a:endParaRPr lang="zh-CN" altLang="en-US" sz="2400" b="1" strike="noStrike" noProof="1" dirty="0">
              <a:solidFill>
                <a:srgbClr val="FF0066"/>
              </a:solidFill>
              <a:latin typeface="楷体_GB2312" pitchFamily="49" charset="-122"/>
              <a:ea typeface="楷体_GB2312" pitchFamily="49" charset="-122"/>
            </a:endParaRPr>
          </a:p>
          <a:p>
            <a:pPr fontAlgn="base"/>
            <a:r>
              <a:rPr lang="zh-CN" altLang="en-US" sz="2400" b="1" strike="noStrike" noProof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    孕妇血红蛋白＜</a:t>
            </a:r>
            <a:r>
              <a:rPr lang="en-US" altLang="zh-CN" sz="2400" b="1" strike="noStrike" noProof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110g</a:t>
            </a:r>
            <a:r>
              <a:rPr lang="zh-CN" altLang="en-US" sz="2400" b="1" strike="noStrike" noProof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／</a:t>
            </a:r>
            <a:r>
              <a:rPr lang="en-US" altLang="zh-CN" sz="2400" b="1" strike="noStrike" noProof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L</a:t>
            </a:r>
            <a:r>
              <a:rPr lang="zh-CN" altLang="en-US" sz="2400" b="1" strike="noStrike" noProof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，红细胞＜</a:t>
            </a:r>
            <a:r>
              <a:rPr lang="en-US" altLang="zh-CN" sz="2400" b="1" strike="noStrike" noProof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3.5×10</a:t>
            </a:r>
            <a:r>
              <a:rPr lang="en-US" altLang="zh-CN" sz="2400" b="1" strike="noStrike" baseline="30000" noProof="1" dirty="0">
                <a:solidFill>
                  <a:srgbClr val="000000"/>
                </a:solidFill>
                <a:uFillTx/>
                <a:latin typeface="楷体_GB2312" charset="0"/>
                <a:ea typeface="楷体_GB2312" pitchFamily="49" charset="-122"/>
                <a:cs typeface="+mn-cs"/>
              </a:rPr>
              <a:t>12</a:t>
            </a:r>
            <a:r>
              <a:rPr lang="zh-CN" altLang="en-US" sz="2400" b="1" strike="noStrike" noProof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／</a:t>
            </a:r>
            <a:r>
              <a:rPr lang="en-US" altLang="zh-CN" sz="2400" b="1" strike="noStrike" noProof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L</a:t>
            </a:r>
            <a:r>
              <a:rPr lang="zh-CN" altLang="en-US" sz="2400" b="1" strike="noStrike" noProof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，血细胞比容＜</a:t>
            </a:r>
            <a:r>
              <a:rPr lang="en-US" altLang="zh-CN" sz="2400" b="1" strike="noStrike" noProof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O.30</a:t>
            </a:r>
            <a:r>
              <a:rPr lang="zh-CN" altLang="en-US" sz="2400" b="1" strike="noStrike" noProof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可诊断为妊娠期贫血；血清铁＜</a:t>
            </a:r>
            <a:r>
              <a:rPr lang="en-US" altLang="zh-CN" sz="2400" b="1" strike="noStrike" noProof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6.5</a:t>
            </a:r>
            <a:r>
              <a:rPr lang="en-US" altLang="zh-CN" sz="2400" strike="noStrike" noProof="1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  <a:cs typeface="+mn-cs"/>
              </a:rPr>
              <a:t>µ</a:t>
            </a:r>
            <a:r>
              <a:rPr lang="en-US" altLang="zh-CN" sz="2400" b="1" strike="noStrike" noProof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mol</a:t>
            </a:r>
            <a:r>
              <a:rPr lang="zh-CN" altLang="en-US" sz="2400" b="1" strike="noStrike" noProof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／</a:t>
            </a:r>
            <a:r>
              <a:rPr lang="en-US" altLang="zh-CN" sz="2400" b="1" strike="noStrike" noProof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L(35</a:t>
            </a:r>
            <a:r>
              <a:rPr lang="en-US" altLang="zh-CN" sz="2400" b="1" strike="noStrike" noProof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g</a:t>
            </a:r>
            <a:r>
              <a:rPr lang="zh-CN" altLang="en-US" sz="2400" b="1" strike="noStrike" noProof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／</a:t>
            </a:r>
            <a:r>
              <a:rPr lang="en-US" altLang="zh-CN" sz="2400" b="1" strike="noStrike" noProof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d1)</a:t>
            </a:r>
            <a:r>
              <a:rPr lang="zh-CN" altLang="en-US" sz="2400" b="1" strike="noStrike" noProof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，可诊断为缺铁性贫血。</a:t>
            </a:r>
            <a:endParaRPr lang="zh-CN" altLang="en-US" sz="2400" b="1" strike="noStrike" noProof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护理诊断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2405" name="矩形 358410"/>
          <p:cNvSpPr/>
          <p:nvPr/>
        </p:nvSpPr>
        <p:spPr>
          <a:xfrm>
            <a:off x="900430" y="1490028"/>
            <a:ext cx="10430510" cy="953135"/>
          </a:xfrm>
          <a:prstGeom prst="rect">
            <a:avLst/>
          </a:prstGeom>
          <a:solidFill>
            <a:srgbClr val="FFCCCC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ctr" anchorCtr="0">
            <a:spAutoFit/>
          </a:bodyPr>
          <a:p>
            <a:pPr indent="304800"/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1.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活动无耐力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与贫血导致的疲倦有关。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有感染的危险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与贫血导致机体抵抗力低下有关。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五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护理措施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3430" name="矩形 359433"/>
          <p:cNvSpPr/>
          <p:nvPr/>
        </p:nvSpPr>
        <p:spPr>
          <a:xfrm>
            <a:off x="922020" y="1276350"/>
            <a:ext cx="10301605" cy="483108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indent="304800"/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孕前预防措施指导：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①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孕前应积极治疗慢性失血性疾病如月经过多等。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②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加强孕期营养，摄取高铁、高蛋白、富含维生素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C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的食物，如动物肝脏、瘦肉、豆类、蛋类、菠菜、甘蓝、葡萄干、胡萝卜等，纠正偏食、挑食等不良习惯。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③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妊娠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个月起应常规补充铁剂，每日口服硫酸亚铁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0.3g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，预防妊娠期贫血；定期产前检查，及早发现贫血并纠正，指导正确服用铁剂的方法。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注意孕期营养</a:t>
            </a: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高铁高蛋白高维生素c</a:t>
            </a:r>
            <a:endParaRPr lang="en-US" altLang="zh-CN" sz="2800" b="1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五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护理措施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4452" name="矩形 360455"/>
          <p:cNvSpPr/>
          <p:nvPr/>
        </p:nvSpPr>
        <p:spPr>
          <a:xfrm>
            <a:off x="995045" y="1112520"/>
            <a:ext cx="9918065" cy="55067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noAutofit/>
          </a:bodyPr>
          <a:p>
            <a:pPr indent="304800"/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3.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正确服用铁剂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  70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g/L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以上需服用铁剂。①指导正确补充铁剂纠正贫血：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 以口服铁剂为主，硫酸亚铁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0.3g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，每日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次，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同时服维生素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C300mg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或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10%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稀盐酸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0.5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2ml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以促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进铁的吸收；铁剂应饭后服用；重度贫血、严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重胃肠道反应不能口服铁剂者，可给予右旋糖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酐铁或山梨醇铁深部肌内注射。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 ②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合理安排活动与休息：保证充足睡眠，左侧卧位，根据身体状况适当体力活动，避免劳累；严重贫血者充分休息并注意安全，避免因头晕、乏力晕倒而发生意外；指导母乳喂养，但要避免疲劳，重度贫血不宜哺乳者指导产妇及家属人工喂养的方法。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③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观察病情变化：重度贫血者，注意观察生命体征及胎儿宫内生长发育和胎心变化，以防贫血性心脏病、胎儿生长受限、胎儿窘迫等并发症。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五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护理措施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5476" name="矩形 361479"/>
          <p:cNvSpPr/>
          <p:nvPr/>
        </p:nvSpPr>
        <p:spPr>
          <a:xfrm>
            <a:off x="1016000" y="1906270"/>
            <a:ext cx="10025380" cy="334772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noAutofit/>
          </a:bodyPr>
          <a:p>
            <a:pPr indent="304800"/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4.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输血：</a:t>
            </a:r>
            <a:r>
              <a:rPr lang="en-US" altLang="zh-CN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建议血红蛋白低于70者给予输血。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接近预产期者应少量多次输血。</a:t>
            </a:r>
            <a:r>
              <a:rPr lang="en-US" altLang="zh-CN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en-US" altLang="zh-CN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en-US" altLang="zh-CN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5.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加强母儿监护：</a:t>
            </a:r>
            <a:endParaRPr lang="zh-CN" altLang="en-US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6.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产时护理：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预防上呼吸道感染及泌尿系统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感染。接产过程严格执行无菌操作规程，产后做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好会阴护理，保持外阴清洁干燥，按医嘱给予抗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生素，严密观察有无感染征象。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en-US" altLang="zh-CN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7.产后护理 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 </a:t>
            </a:r>
            <a:endParaRPr lang="en-US" altLang="zh-CN" sz="32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五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护理措施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6500" name="矩形 362502"/>
          <p:cNvSpPr/>
          <p:nvPr/>
        </p:nvSpPr>
        <p:spPr>
          <a:xfrm>
            <a:off x="973455" y="1678305"/>
            <a:ext cx="9918700" cy="35382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indent="304800"/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5.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健康指导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①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孕前应积极治疗慢性失血性疾病如月经过多等。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②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加强孕期营养，摄取高铁、高蛋白、富含维生素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C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的食物，如动物肝脏、瘦肉、豆类、蛋类、菠菜、甘蓝、葡萄干、胡萝卜等，纠正偏食、挑食等不良习惯。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③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妊娠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个月起应常规补充铁剂，每日口服硫酸亚铁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0.3g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，预防妊娠期贫血；定期产前检查，及早发现贫血并纠正，指导正确服用铁剂的方法。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385695" y="2120265"/>
            <a:ext cx="627888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72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谢谢观看</a:t>
            </a:r>
            <a:endParaRPr lang="zh-CN" altLang="en-US" sz="7200" b="1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987165" y="4099560"/>
            <a:ext cx="2689860" cy="566420"/>
            <a:chOff x="8046" y="6890"/>
            <a:chExt cx="3107" cy="892"/>
          </a:xfrm>
        </p:grpSpPr>
        <p:sp>
          <p:nvSpPr>
            <p:cNvPr id="4" name="圆角矩形 3"/>
            <p:cNvSpPr/>
            <p:nvPr/>
          </p:nvSpPr>
          <p:spPr>
            <a:xfrm>
              <a:off x="8046" y="6890"/>
              <a:ext cx="3107" cy="89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黑体" panose="02010609060101010101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124" y="7004"/>
              <a:ext cx="295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北京出版社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8675" name="矩形 207882"/>
          <p:cNvSpPr/>
          <p:nvPr/>
        </p:nvSpPr>
        <p:spPr>
          <a:xfrm>
            <a:off x="755650" y="2060575"/>
            <a:ext cx="10532745" cy="356743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妊娠合并心脏病是孕产妇死亡的重要原因之一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先天性心脏病居首位</a:t>
            </a: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，其次是风湿性心脏病。妊娠期、分娩期、产褥期心脏负担加重，正常心脏具有一定代偿功能，患病的心脏可随时出现代偿失调，发生心力衰竭。</a:t>
            </a:r>
            <a:endParaRPr lang="zh-CN" altLang="en-US" sz="3200" b="1" i="1" dirty="0">
              <a:solidFill>
                <a:srgbClr val="FF0066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58667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妊娠、分娩对心脏病的影响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0723" name="矩形 208909"/>
          <p:cNvSpPr/>
          <p:nvPr/>
        </p:nvSpPr>
        <p:spPr>
          <a:xfrm>
            <a:off x="1055053" y="1312863"/>
            <a:ext cx="7851775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【妊娠、分娩、产褥与心脏病的相互影响</a:t>
            </a:r>
            <a:r>
              <a:rPr lang="zh-CN" altLang="en-US" sz="32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】</a:t>
            </a:r>
            <a:endParaRPr lang="zh-CN" altLang="en-US" sz="3200" b="1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0724" name="矩形 208910"/>
          <p:cNvSpPr/>
          <p:nvPr/>
        </p:nvSpPr>
        <p:spPr>
          <a:xfrm>
            <a:off x="1197928" y="2536825"/>
            <a:ext cx="5184775" cy="3035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15000"/>
              </a:lnSpc>
            </a:pPr>
            <a:r>
              <a:rPr lang="en-US" altLang="zh-CN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  1.</a:t>
            </a:r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妊娠期</a:t>
            </a:r>
            <a:endParaRPr lang="zh-CN" altLang="en-US" sz="2800" b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15000"/>
              </a:lnSpc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）血容量较孕前增加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30%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45%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至</a:t>
            </a: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32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34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周达高峰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15000"/>
              </a:lnSpc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）心率加快、心搏出量增加 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15000"/>
              </a:lnSpc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）心脏向上、向左前移位，大血管轻度扭曲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0725" name="文本框 208913"/>
          <p:cNvSpPr txBox="1"/>
          <p:nvPr/>
        </p:nvSpPr>
        <p:spPr>
          <a:xfrm>
            <a:off x="6492240" y="3905250"/>
            <a:ext cx="3059113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66"/>
                </a:solidFill>
                <a:latin typeface="Arial" panose="020B0604020202020204" pitchFamily="34" charset="0"/>
                <a:ea typeface="楷体_GB2312" pitchFamily="49" charset="-122"/>
              </a:rPr>
              <a:t>心脏负担加重</a:t>
            </a:r>
            <a:endParaRPr lang="zh-CN" altLang="en-US" sz="2800" b="1">
              <a:solidFill>
                <a:srgbClr val="FF006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0726" name="矩形 208916"/>
          <p:cNvSpPr/>
          <p:nvPr/>
        </p:nvSpPr>
        <p:spPr>
          <a:xfrm>
            <a:off x="1342390" y="2017713"/>
            <a:ext cx="55181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（一）妊娠、分娩对心脏病的影响</a:t>
            </a:r>
            <a:endParaRPr lang="zh-CN" altLang="en-US" sz="2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0728" name="右大括号 208921"/>
          <p:cNvSpPr/>
          <p:nvPr/>
        </p:nvSpPr>
        <p:spPr>
          <a:xfrm>
            <a:off x="6167120" y="2901950"/>
            <a:ext cx="215900" cy="2305050"/>
          </a:xfrm>
          <a:prstGeom prst="rightBrace">
            <a:avLst>
              <a:gd name="adj1" fmla="val 88624"/>
              <a:gd name="adj2" fmla="val 50000"/>
            </a:avLst>
          </a:prstGeom>
          <a:noFill/>
          <a:ln w="28575" cap="flat" cmpd="sng">
            <a:solidFill>
              <a:srgbClr val="FF0066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zh-CN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58667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妊娠、分娩对心脏病的影响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矩形 209931"/>
          <p:cNvSpPr/>
          <p:nvPr/>
        </p:nvSpPr>
        <p:spPr>
          <a:xfrm>
            <a:off x="1225868" y="1232535"/>
            <a:ext cx="5975350" cy="439261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altLang="zh-CN" sz="32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  2.</a:t>
            </a:r>
            <a:r>
              <a:rPr lang="zh-CN" altLang="en-US" sz="32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分娩期</a:t>
            </a:r>
            <a:endParaRPr lang="zh-CN" altLang="en-US" sz="3200" b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第一产程  子宫收缩使回心血量明显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       增加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 algn="r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第二产程 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宫缩加之产妇屏气用力导致腹肌、骨骼肌收缩，使</a:t>
            </a:r>
            <a:endParaRPr lang="zh-CN" altLang="en-US" sz="2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 algn="r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肺循环阻力及周围循环阻</a:t>
            </a:r>
            <a:endParaRPr lang="zh-CN" altLang="en-US" sz="2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      力均增加</a:t>
            </a:r>
            <a:endParaRPr lang="zh-CN" altLang="en-US" sz="2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第三产程  子宫突然缩小，子宫血窦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       内血液进入体循环，回心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       血量急剧增加；腹压骤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       降，大量血液涌向内脏，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       回心血量急剧减少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" name="右大括号 209940"/>
          <p:cNvSpPr/>
          <p:nvPr/>
        </p:nvSpPr>
        <p:spPr>
          <a:xfrm>
            <a:off x="7390130" y="1522095"/>
            <a:ext cx="475615" cy="4536440"/>
          </a:xfrm>
          <a:prstGeom prst="rightBrace">
            <a:avLst>
              <a:gd name="adj1" fmla="val 157778"/>
              <a:gd name="adj2" fmla="val 50000"/>
            </a:avLst>
          </a:prstGeom>
          <a:noFill/>
          <a:ln w="9525" cap="flat" cmpd="sng">
            <a:solidFill>
              <a:srgbClr val="FF006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209932"/>
          <p:cNvSpPr txBox="1"/>
          <p:nvPr/>
        </p:nvSpPr>
        <p:spPr>
          <a:xfrm>
            <a:off x="8326438" y="3429000"/>
            <a:ext cx="1873250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66"/>
                </a:solidFill>
                <a:latin typeface="Arial" panose="020B0604020202020204" pitchFamily="34" charset="0"/>
                <a:ea typeface="楷体_GB2312" pitchFamily="49" charset="-122"/>
              </a:rPr>
              <a:t>诱发心衰</a:t>
            </a:r>
            <a:endParaRPr lang="zh-CN" altLang="en-US" sz="3200" b="1">
              <a:solidFill>
                <a:srgbClr val="FF006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58667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妊娠、分娩对心脏病的影响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2772" name="矩形 210954"/>
          <p:cNvSpPr/>
          <p:nvPr/>
        </p:nvSpPr>
        <p:spPr>
          <a:xfrm>
            <a:off x="971550" y="1139825"/>
            <a:ext cx="6638290" cy="55003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>
              <a:lnSpc>
                <a:spcPct val="110000"/>
              </a:lnSpc>
            </a:pPr>
            <a:r>
              <a:rPr lang="en-US" altLang="zh-CN" sz="32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  3.</a:t>
            </a:r>
            <a:r>
              <a:rPr lang="zh-CN" altLang="en-US" sz="32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产褥期</a:t>
            </a:r>
            <a:endParaRPr lang="zh-CN" altLang="en-US" sz="3200" b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产后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日内，子宫缩复使部分血液进入体循环，孕期组织间潴留液体也回体循环，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使血容量再度增加</a:t>
            </a:r>
            <a:endParaRPr lang="zh-CN" altLang="en-US" sz="2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2773" name="文本框 210955"/>
          <p:cNvSpPr txBox="1"/>
          <p:nvPr/>
        </p:nvSpPr>
        <p:spPr>
          <a:xfrm>
            <a:off x="6227445" y="2508250"/>
            <a:ext cx="3965575" cy="11372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66"/>
                </a:solidFill>
                <a:latin typeface="Arial" panose="020B0604020202020204" pitchFamily="34" charset="0"/>
                <a:ea typeface="楷体_GB2312" pitchFamily="49" charset="-122"/>
              </a:rPr>
              <a:t>仍有发生心衰可能</a:t>
            </a:r>
            <a:endParaRPr lang="zh-CN" altLang="en-US" sz="2800" b="1">
              <a:solidFill>
                <a:srgbClr val="FF006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2774" name="矩形 210956"/>
          <p:cNvSpPr/>
          <p:nvPr/>
        </p:nvSpPr>
        <p:spPr>
          <a:xfrm>
            <a:off x="1331595" y="3949700"/>
            <a:ext cx="8205470" cy="2228215"/>
          </a:xfrm>
          <a:prstGeom prst="rect">
            <a:avLst/>
          </a:prstGeom>
          <a:solidFill>
            <a:srgbClr val="FFCCCC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noAutofit/>
          </a:bodyPr>
          <a:p>
            <a:pPr>
              <a:lnSpc>
                <a:spcPct val="125000"/>
              </a:lnSpc>
            </a:pPr>
            <a:r>
              <a:rPr lang="zh-CN" altLang="en-US" sz="2400" b="1" i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妊娠</a:t>
            </a:r>
            <a:r>
              <a:rPr lang="en-US" altLang="zh-CN" sz="2400" b="1" i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32</a:t>
            </a:r>
            <a:r>
              <a:rPr lang="zh-CN" altLang="en-US" sz="2400" b="1" i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US" altLang="zh-CN" sz="2400" b="1" i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34</a:t>
            </a:r>
            <a:r>
              <a:rPr lang="zh-CN" altLang="en-US" sz="2400" b="1" i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周及以后、分娩期及产褥期的最初</a:t>
            </a:r>
            <a:r>
              <a:rPr lang="en-US" altLang="zh-CN" sz="2400" b="1" i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400" b="1" i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日内</a:t>
            </a:r>
            <a:r>
              <a:rPr lang="zh-CN" altLang="en-US" sz="2400" b="1" dirty="0">
                <a:latin typeface="Arial" panose="020B0604020202020204" pitchFamily="34" charset="0"/>
                <a:ea typeface="楷体_GB2312" pitchFamily="49" charset="-122"/>
              </a:rPr>
              <a:t>心脏负荷最重，最易发生心力衰竭。</a:t>
            </a:r>
            <a:endParaRPr lang="zh-CN" altLang="en-US" sz="2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0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4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5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7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7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7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7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8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8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8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8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8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9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9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9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9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9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游ゴシック Light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游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8466</Words>
  <Application>WPS 演示</Application>
  <PresentationFormat>自定义</PresentationFormat>
  <Paragraphs>526</Paragraphs>
  <Slides>58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58</vt:i4>
      </vt:variant>
    </vt:vector>
  </HeadingPairs>
  <TitlesOfParts>
    <vt:vector size="76" baseType="lpstr">
      <vt:lpstr>Arial</vt:lpstr>
      <vt:lpstr>宋体</vt:lpstr>
      <vt:lpstr>Wingdings</vt:lpstr>
      <vt:lpstr>黑体</vt:lpstr>
      <vt:lpstr>微软雅黑</vt:lpstr>
      <vt:lpstr>Segoe UI</vt:lpstr>
      <vt:lpstr>隶书</vt:lpstr>
      <vt:lpstr>Arial Unicode MS</vt:lpstr>
      <vt:lpstr>华文细黑</vt:lpstr>
      <vt:lpstr>字魂70号-灵悦黑体</vt:lpstr>
      <vt:lpstr>汉仪雅酷黑简</vt:lpstr>
      <vt:lpstr>楷体_GB2312</vt:lpstr>
      <vt:lpstr>新宋体</vt:lpstr>
      <vt:lpstr>Times New Roman</vt:lpstr>
      <vt:lpstr>楷体_GB2312</vt:lpstr>
      <vt:lpstr>Office 主题</vt:lpstr>
      <vt:lpstr>Office 主题​​</vt:lpstr>
      <vt:lpstr>MSPhotoEd.3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二、心脏病对妊娠的影响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baby</dc:creator>
  <cp:lastModifiedBy>汉堡包</cp:lastModifiedBy>
  <cp:revision>256</cp:revision>
  <dcterms:created xsi:type="dcterms:W3CDTF">2019-11-11T13:37:00Z</dcterms:created>
  <dcterms:modified xsi:type="dcterms:W3CDTF">2025-08-08T09:04:35Z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F47900CFCF14428F81F766D8B14004F0</vt:lpwstr>
  </property>
</Properties>
</file>