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handoutMasterIdLst>
    <p:handoutMasterId r:id="rId25"/>
  </p:handoutMasterIdLst>
  <p:sldIdLst>
    <p:sldId id="256" r:id="rId4"/>
    <p:sldId id="279" r:id="rId5"/>
    <p:sldId id="937" r:id="rId7"/>
    <p:sldId id="759" r:id="rId8"/>
    <p:sldId id="760" r:id="rId9"/>
    <p:sldId id="781" r:id="rId10"/>
    <p:sldId id="938" r:id="rId11"/>
    <p:sldId id="939" r:id="rId12"/>
    <p:sldId id="943" r:id="rId13"/>
    <p:sldId id="944" r:id="rId14"/>
    <p:sldId id="945" r:id="rId15"/>
    <p:sldId id="946" r:id="rId16"/>
    <p:sldId id="947" r:id="rId17"/>
    <p:sldId id="922" r:id="rId18"/>
    <p:sldId id="923" r:id="rId19"/>
    <p:sldId id="936" r:id="rId20"/>
    <p:sldId id="960" r:id="rId21"/>
    <p:sldId id="955" r:id="rId22"/>
    <p:sldId id="956" r:id="rId23"/>
    <p:sldId id="270" r:id="rId24"/>
  </p:sldIdLst>
  <p:sldSz cx="12192000" cy="6858000"/>
  <p:notesSz cx="7103745" cy="10234295"/>
  <p:embeddedFontLst>
    <p:embeddedFont>
      <p:font typeface="黑体" panose="02010609060101010101" charset="-122"/>
      <p:regular r:id="rId30"/>
    </p:embeddedFont>
    <p:embeddedFont>
      <p:font typeface="微软雅黑" panose="020B0503020204020204" charset="-122"/>
      <p:regular r:id="rId31"/>
    </p:embeddedFont>
    <p:embeddedFont>
      <p:font typeface="华文细黑" panose="02010600040101010101" charset="-122"/>
      <p:regular r:id="rId32"/>
    </p:embeddedFont>
    <p:embeddedFont>
      <p:font typeface="楷体_GB2312" panose="02010609030101010101" pitchFamily="49" charset="-122"/>
      <p:regular r:id="rId33"/>
    </p:embeddedFont>
    <p:embeddedFont>
      <p:font typeface="Calibri" panose="020F0502020204030204" pitchFamily="34" charset="0"/>
      <p:regular r:id="rId34"/>
      <p:bold r:id="rId35"/>
      <p:italic r:id="rId36"/>
      <p:boldItalic r:id="rId37"/>
    </p:embeddedFont>
    <p:embeddedFont>
      <p:font typeface="Tahoma" panose="020B0604030504040204" pitchFamily="34" charset="0"/>
      <p:regular r:id="rId38"/>
      <p:bold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9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font" Target="fonts/font10.fntdata"/><Relationship Id="rId38" Type="http://schemas.openxmlformats.org/officeDocument/2006/relationships/font" Target="fonts/font9.fntdata"/><Relationship Id="rId37" Type="http://schemas.openxmlformats.org/officeDocument/2006/relationships/font" Target="fonts/font8.fntdata"/><Relationship Id="rId36" Type="http://schemas.openxmlformats.org/officeDocument/2006/relationships/font" Target="fonts/font7.fntdata"/><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5.jpeg"/><Relationship Id="rId3" Type="http://schemas.openxmlformats.org/officeDocument/2006/relationships/image" Target="../media/image14.png"/><Relationship Id="rId2" Type="http://schemas.openxmlformats.org/officeDocument/2006/relationships/tags" Target="../tags/tag16.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8.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6.jpeg"/><Relationship Id="rId2" Type="http://schemas.openxmlformats.org/officeDocument/2006/relationships/tags" Target="../tags/tag22.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7.jpeg"/><Relationship Id="rId2" Type="http://schemas.openxmlformats.org/officeDocument/2006/relationships/tags" Target="../tags/tag24.xml"/><Relationship Id="rId1" Type="http://schemas.openxmlformats.org/officeDocument/2006/relationships/tags" Target="../tags/tag23.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8.jpeg"/><Relationship Id="rId2" Type="http://schemas.openxmlformats.org/officeDocument/2006/relationships/tags" Target="../tags/tag26.xml"/><Relationship Id="rId1" Type="http://schemas.openxmlformats.org/officeDocument/2006/relationships/tags" Target="../tags/tag2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0.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jpeg"/><Relationship Id="rId4" Type="http://schemas.openxmlformats.org/officeDocument/2006/relationships/image" Target="../media/image12.jpeg"/><Relationship Id="rId3" Type="http://schemas.openxmlformats.org/officeDocument/2006/relationships/image" Target="../media/image11.GIF"/><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妇产科护理学</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1748" name="Rectangle 7"/>
          <p:cNvSpPr/>
          <p:nvPr/>
        </p:nvSpPr>
        <p:spPr>
          <a:xfrm>
            <a:off x="1023620" y="1068705"/>
            <a:ext cx="10019030" cy="5225415"/>
          </a:xfrm>
          <a:prstGeom prst="rect">
            <a:avLst/>
          </a:prstGeom>
          <a:solidFill>
            <a:srgbClr val="FFCCFF"/>
          </a:solidFill>
          <a:ln w="9525" cap="flat" cmpd="sng">
            <a:solidFill>
              <a:srgbClr val="FF99CC"/>
            </a:solidFill>
            <a:prstDash val="solid"/>
            <a:miter/>
            <a:headEnd type="none" w="med" len="med"/>
            <a:tailEnd type="none" w="med" len="med"/>
          </a:ln>
        </p:spPr>
        <p:txBody>
          <a:bodyPr anchor="t">
            <a:noAutofit/>
          </a:bodyPr>
          <a:p>
            <a:pPr fontAlgn="base">
              <a:lnSpc>
                <a:spcPct val="150000"/>
              </a:lnSpc>
            </a:pPr>
            <a:r>
              <a:rPr lang="zh-CN" altLang="en-US" sz="2800" b="1" strike="noStrike" noProof="1" dirty="0">
                <a:solidFill>
                  <a:srgbClr val="FF0000"/>
                </a:solidFill>
                <a:latin typeface="楷体_GB2312" panose="02010609030101010101" pitchFamily="49" charset="-122"/>
                <a:ea typeface="楷体_GB2312" panose="02010609030101010101" pitchFamily="49" charset="-122"/>
                <a:cs typeface="+mn-cs"/>
              </a:rPr>
              <a:t>（二）身体状况</a:t>
            </a:r>
            <a:r>
              <a:rPr lang="zh-CN" altLang="en-US" sz="2800" b="1" strike="noStrike" noProof="1" dirty="0">
                <a:latin typeface="楷体_GB2312" panose="02010609030101010101" pitchFamily="49" charset="-122"/>
                <a:ea typeface="楷体_GB2312" panose="02010609030101010101" pitchFamily="49" charset="-122"/>
                <a:cs typeface="+mn-cs"/>
              </a:rPr>
              <a:t> </a:t>
            </a:r>
            <a:endParaRPr lang="en-US" altLang="zh-CN" sz="2800" b="1" strike="noStrike" noProof="1">
              <a:latin typeface="楷体_GB2312" panose="02010609030101010101" pitchFamily="49" charset="-122"/>
              <a:ea typeface="楷体_GB2312" panose="02010609030101010101" pitchFamily="49" charset="-122"/>
            </a:endParaRPr>
          </a:p>
          <a:p>
            <a:pPr marL="609600" indent="-609600" eaLnBrk="0" fontAlgn="base" hangingPunct="0">
              <a:lnSpc>
                <a:spcPct val="150000"/>
              </a:lnSpc>
              <a:spcBef>
                <a:spcPct val="20000"/>
              </a:spcBef>
              <a:buClr>
                <a:schemeClr val="accent1"/>
              </a:buClr>
            </a:pPr>
            <a:r>
              <a:rPr lang="en-US" altLang="zh-CN" sz="2800" b="1" strike="noStrike" noProof="1">
                <a:latin typeface="楷体_GB2312" panose="02010609030101010101" pitchFamily="49" charset="-122"/>
                <a:ea typeface="楷体_GB2312" panose="02010609030101010101" pitchFamily="49" charset="-122"/>
                <a:cs typeface="+mn-cs"/>
              </a:rPr>
              <a:t>   1.</a:t>
            </a:r>
            <a:r>
              <a:rPr lang="zh-CN" sz="2800" b="1" strike="noStrike" noProof="1" dirty="0">
                <a:latin typeface="楷体_GB2312" panose="02010609030101010101" pitchFamily="49" charset="-122"/>
                <a:ea typeface="楷体_GB2312" panose="02010609030101010101" pitchFamily="49" charset="-122"/>
                <a:cs typeface="+mn-cs"/>
              </a:rPr>
              <a:t>男方检查</a:t>
            </a:r>
            <a:r>
              <a:rPr lang="en-US" altLang="zh-CN" sz="2800" b="1" strike="noStrike" noProof="1" dirty="0">
                <a:latin typeface="楷体_GB2312" panose="02010609030101010101" pitchFamily="49" charset="-122"/>
                <a:ea typeface="楷体_GB2312" panose="02010609030101010101" pitchFamily="49" charset="-122"/>
                <a:cs typeface="+mn-cs"/>
              </a:rPr>
              <a:t>   2-3</a:t>
            </a:r>
            <a:r>
              <a:rPr lang="zh-CN" altLang="en-US" sz="2800" b="1" strike="noStrike" noProof="1" dirty="0">
                <a:latin typeface="楷体_GB2312" panose="02010609030101010101" pitchFamily="49" charset="-122"/>
                <a:ea typeface="楷体_GB2312" panose="02010609030101010101" pitchFamily="49" charset="-122"/>
                <a:cs typeface="+mn-cs"/>
              </a:rPr>
              <a:t>次精液常规检查。</a:t>
            </a:r>
            <a:endParaRPr lang="zh-CN" sz="2800" b="1" strike="noStrike" noProof="1" dirty="0">
              <a:latin typeface="楷体_GB2312" panose="02010609030101010101" pitchFamily="49" charset="-122"/>
              <a:ea typeface="楷体_GB2312" panose="02010609030101010101" pitchFamily="49" charset="-122"/>
              <a:cs typeface="+mn-cs"/>
            </a:endParaRPr>
          </a:p>
          <a:p>
            <a:pPr marL="609600" indent="-609600" eaLnBrk="0" fontAlgn="base" hangingPunct="0">
              <a:lnSpc>
                <a:spcPct val="150000"/>
              </a:lnSpc>
              <a:spcBef>
                <a:spcPct val="20000"/>
              </a:spcBef>
              <a:buClr>
                <a:schemeClr val="accent1"/>
              </a:buClr>
            </a:pPr>
            <a:r>
              <a:rPr lang="zh-CN" sz="2800" b="1" strike="noStrike" noProof="1" dirty="0">
                <a:latin typeface="楷体_GB2312" panose="02010609030101010101" pitchFamily="49" charset="-122"/>
                <a:ea typeface="楷体_GB2312" panose="02010609030101010101" pitchFamily="49" charset="-122"/>
                <a:cs typeface="+mn-cs"/>
              </a:rPr>
              <a:t> </a:t>
            </a:r>
            <a:r>
              <a:rPr lang="en-US" altLang="zh-CN" sz="2800" b="1" strike="noStrike" noProof="1" dirty="0">
                <a:latin typeface="楷体_GB2312" panose="02010609030101010101" pitchFamily="49" charset="-122"/>
                <a:ea typeface="楷体_GB2312" panose="02010609030101010101" pitchFamily="49" charset="-122"/>
                <a:cs typeface="+mn-cs"/>
              </a:rPr>
              <a:t>  2.</a:t>
            </a:r>
            <a:r>
              <a:rPr lang="zh-CN" altLang="en-US" sz="2800" b="1" strike="noStrike" noProof="1" dirty="0">
                <a:latin typeface="楷体_GB2312" panose="02010609030101010101" pitchFamily="49" charset="-122"/>
                <a:ea typeface="楷体_GB2312" panose="02010609030101010101" pitchFamily="49" charset="-122"/>
                <a:cs typeface="+mn-cs"/>
              </a:rPr>
              <a:t>女方检查：</a:t>
            </a:r>
            <a:r>
              <a:rPr lang="en-US" altLang="zh-CN" sz="2800" b="1" strike="noStrike" noProof="1" dirty="0">
                <a:latin typeface="楷体_GB2312" panose="02010609030101010101" pitchFamily="49" charset="-122"/>
                <a:ea typeface="楷体_GB2312" panose="02010609030101010101" pitchFamily="49" charset="-122"/>
                <a:cs typeface="+mn-cs"/>
              </a:rPr>
              <a:t> </a:t>
            </a:r>
            <a:r>
              <a:rPr lang="zh-CN" altLang="en-US" sz="2800" b="1" strike="noStrike" noProof="1" dirty="0">
                <a:latin typeface="楷体_GB2312" panose="02010609030101010101" pitchFamily="49" charset="-122"/>
                <a:ea typeface="楷体_GB2312" panose="02010609030101010101" pitchFamily="49" charset="-122"/>
                <a:cs typeface="+mn-cs"/>
              </a:rPr>
              <a:t>体格检查；不孕特殊检查；</a:t>
            </a:r>
            <a:endParaRPr lang="zh-CN" altLang="en-US" sz="2800" b="1" strike="noStrike" noProof="1" dirty="0">
              <a:latin typeface="楷体_GB2312" panose="02010609030101010101" pitchFamily="49" charset="-122"/>
              <a:ea typeface="楷体_GB2312" panose="02010609030101010101" pitchFamily="49" charset="-122"/>
              <a:cs typeface="+mn-cs"/>
            </a:endParaRPr>
          </a:p>
          <a:p>
            <a:pPr marL="609600" indent="-609600" eaLnBrk="0" fontAlgn="base" hangingPunct="0">
              <a:lnSpc>
                <a:spcPct val="150000"/>
              </a:lnSpc>
              <a:spcBef>
                <a:spcPct val="20000"/>
              </a:spcBef>
              <a:buClr>
                <a:schemeClr val="accent1"/>
              </a:buClr>
            </a:pPr>
            <a:r>
              <a:rPr lang="zh-CN" altLang="en-US" sz="2400" b="1" strike="noStrike" noProof="1" dirty="0">
                <a:latin typeface="楷体_GB2312" panose="02010609030101010101" pitchFamily="49" charset="-122"/>
                <a:ea typeface="楷体_GB2312" panose="02010609030101010101" pitchFamily="49" charset="-122"/>
                <a:cs typeface="+mn-cs"/>
                <a:sym typeface="+mn-ea"/>
              </a:rPr>
              <a:t>（</a:t>
            </a:r>
            <a:r>
              <a:rPr lang="zh-CN" altLang="en-US" sz="2400" b="1" strike="noStrike" noProof="1" dirty="0">
                <a:latin typeface="楷体_GB2312" panose="02010609030101010101" pitchFamily="49" charset="-122"/>
                <a:ea typeface="楷体_GB2312" panose="02010609030101010101" pitchFamily="49" charset="-122"/>
                <a:cs typeface="+mn-cs"/>
                <a:sym typeface="+mn-ea"/>
              </a:rPr>
              <a:t>1）卵巢</a:t>
            </a:r>
            <a:r>
              <a:rPr lang="zh-CN" altLang="en-US" sz="2400" b="1" strike="noStrike" noProof="1" dirty="0">
                <a:solidFill>
                  <a:srgbClr val="FF0000"/>
                </a:solidFill>
                <a:latin typeface="楷体_GB2312" panose="02010609030101010101" pitchFamily="49" charset="-122"/>
                <a:ea typeface="楷体_GB2312" panose="02010609030101010101" pitchFamily="49" charset="-122"/>
                <a:cs typeface="+mn-cs"/>
                <a:sym typeface="+mn-ea"/>
              </a:rPr>
              <a:t>功能检查</a:t>
            </a:r>
            <a:r>
              <a:rPr lang="zh-CN" altLang="en-US" sz="2400" b="1" strike="noStrike" noProof="1" dirty="0">
                <a:latin typeface="楷体_GB2312" panose="02010609030101010101" pitchFamily="49" charset="-122"/>
                <a:ea typeface="楷体_GB2312" panose="02010609030101010101" pitchFamily="49" charset="-122"/>
                <a:cs typeface="+mn-cs"/>
                <a:sym typeface="+mn-ea"/>
              </a:rPr>
              <a:t>：测卵巢有无排卵，基础体温测定，</a:t>
            </a:r>
            <a:r>
              <a:rPr lang="en-US" altLang="zh-CN" sz="2400" b="1" strike="noStrike" noProof="1">
                <a:latin typeface="楷体_GB2312" panose="02010609030101010101" pitchFamily="49" charset="-122"/>
                <a:ea typeface="楷体_GB2312" panose="02010609030101010101" pitchFamily="49" charset="-122"/>
                <a:cs typeface="+mn-cs"/>
                <a:sym typeface="+mn-ea"/>
              </a:rPr>
              <a:t>B</a:t>
            </a:r>
            <a:r>
              <a:rPr lang="zh-CN" altLang="en-US" sz="2400" b="1" strike="noStrike" noProof="1" dirty="0">
                <a:latin typeface="楷体_GB2312" panose="02010609030101010101" pitchFamily="49" charset="-122"/>
                <a:ea typeface="楷体_GB2312" panose="02010609030101010101" pitchFamily="49" charset="-122"/>
                <a:cs typeface="+mn-cs"/>
                <a:sym typeface="+mn-ea"/>
              </a:rPr>
              <a:t>超检查，监测卵泡发育及生殖器官有无异常。 </a:t>
            </a:r>
            <a:endParaRPr lang="zh-CN" altLang="en-US" sz="2400" b="1" strike="noStrike" noProof="1" dirty="0">
              <a:latin typeface="楷体_GB2312" panose="02010609030101010101" pitchFamily="49" charset="-122"/>
              <a:ea typeface="楷体_GB2312" panose="02010609030101010101" pitchFamily="49" charset="-122"/>
            </a:endParaRPr>
          </a:p>
          <a:p>
            <a:pPr marL="609600" indent="-609600" eaLnBrk="0" fontAlgn="base" hangingPunct="0">
              <a:lnSpc>
                <a:spcPct val="150000"/>
              </a:lnSpc>
              <a:spcBef>
                <a:spcPct val="20000"/>
              </a:spcBef>
              <a:buClr>
                <a:schemeClr val="accent1"/>
              </a:buClr>
            </a:pPr>
            <a:r>
              <a:rPr lang="zh-CN" altLang="en-US" sz="2400" b="1" strike="noStrike" noProof="1" dirty="0">
                <a:latin typeface="楷体_GB2312" panose="02010609030101010101" pitchFamily="49" charset="-122"/>
                <a:ea typeface="楷体_GB2312" panose="02010609030101010101" pitchFamily="49" charset="-122"/>
                <a:cs typeface="+mn-cs"/>
                <a:sym typeface="+mn-ea"/>
              </a:rPr>
              <a:t>（</a:t>
            </a:r>
            <a:r>
              <a:rPr lang="en-US" altLang="zh-CN" sz="2400" b="1" strike="noStrike" noProof="1">
                <a:latin typeface="楷体_GB2312" panose="02010609030101010101" pitchFamily="49" charset="-122"/>
                <a:ea typeface="楷体_GB2312" panose="02010609030101010101" pitchFamily="49" charset="-122"/>
                <a:cs typeface="+mn-cs"/>
                <a:sym typeface="+mn-ea"/>
              </a:rPr>
              <a:t>2</a:t>
            </a:r>
            <a:r>
              <a:rPr lang="zh-CN" altLang="en-US" sz="2400" b="1" strike="noStrike" noProof="1" dirty="0">
                <a:latin typeface="楷体_GB2312" panose="02010609030101010101" pitchFamily="49" charset="-122"/>
                <a:ea typeface="楷体_GB2312" panose="02010609030101010101" pitchFamily="49" charset="-122"/>
                <a:cs typeface="+mn-cs"/>
                <a:sym typeface="+mn-ea"/>
              </a:rPr>
              <a:t>）</a:t>
            </a:r>
            <a:r>
              <a:rPr lang="zh-CN" altLang="en-US" sz="2400" b="1" strike="noStrike" noProof="1" dirty="0">
                <a:solidFill>
                  <a:srgbClr val="FF0000"/>
                </a:solidFill>
                <a:latin typeface="楷体_GB2312" panose="02010609030101010101" pitchFamily="49" charset="-122"/>
                <a:ea typeface="楷体_GB2312" panose="02010609030101010101" pitchFamily="49" charset="-122"/>
                <a:cs typeface="+mn-cs"/>
                <a:sym typeface="+mn-ea"/>
              </a:rPr>
              <a:t>输卵管功能检查</a:t>
            </a:r>
            <a:r>
              <a:rPr lang="zh-CN" altLang="en-US" sz="2400" b="1" strike="noStrike" noProof="1" dirty="0">
                <a:latin typeface="楷体_GB2312" panose="02010609030101010101" pitchFamily="49" charset="-122"/>
                <a:ea typeface="楷体_GB2312" panose="02010609030101010101" pitchFamily="49" charset="-122"/>
                <a:cs typeface="+mn-cs"/>
                <a:sym typeface="+mn-ea"/>
              </a:rPr>
              <a:t>：确定输卵管有无阻塞及阻塞部位</a:t>
            </a:r>
            <a:r>
              <a:rPr lang="en-US" altLang="zh-CN" sz="2400" b="1" strike="noStrike" noProof="1">
                <a:latin typeface="楷体_GB2312" panose="02010609030101010101" pitchFamily="49" charset="-122"/>
                <a:ea typeface="楷体_GB2312" panose="02010609030101010101" pitchFamily="49" charset="-122"/>
                <a:cs typeface="+mn-cs"/>
                <a:sym typeface="+mn-ea"/>
              </a:rPr>
              <a:t>, </a:t>
            </a:r>
            <a:r>
              <a:rPr lang="zh-CN" altLang="en-US" sz="2400" b="1" strike="noStrike" noProof="1" dirty="0">
                <a:latin typeface="楷体_GB2312" panose="02010609030101010101" pitchFamily="49" charset="-122"/>
                <a:ea typeface="楷体_GB2312" panose="02010609030101010101" pitchFamily="49" charset="-122"/>
                <a:cs typeface="+mn-cs"/>
                <a:sym typeface="+mn-ea"/>
              </a:rPr>
              <a:t>包括输卵管通液术、子宫输卵管碘油造影术。</a:t>
            </a:r>
            <a:endParaRPr lang="zh-CN" altLang="en-US" sz="2400" b="1" strike="noStrike" noProof="1" dirty="0">
              <a:latin typeface="楷体_GB2312" panose="02010609030101010101" pitchFamily="49" charset="-122"/>
              <a:ea typeface="楷体_GB2312" panose="02010609030101010101" pitchFamily="49" charset="-122"/>
            </a:endParaRPr>
          </a:p>
          <a:p>
            <a:pPr marL="609600" indent="-609600" eaLnBrk="0" fontAlgn="base" hangingPunct="0">
              <a:lnSpc>
                <a:spcPct val="150000"/>
              </a:lnSpc>
              <a:spcBef>
                <a:spcPct val="20000"/>
              </a:spcBef>
              <a:buClr>
                <a:schemeClr val="accent1"/>
              </a:buClr>
            </a:pPr>
            <a:r>
              <a:rPr lang="zh-CN" altLang="en-US" sz="2400" b="1" strike="noStrike" noProof="1" dirty="0">
                <a:latin typeface="楷体_GB2312" panose="02010609030101010101" pitchFamily="49" charset="-122"/>
                <a:ea typeface="楷体_GB2312" panose="02010609030101010101" pitchFamily="49" charset="-122"/>
                <a:cs typeface="+mn-cs"/>
                <a:sym typeface="+mn-ea"/>
              </a:rPr>
              <a:t>（</a:t>
            </a:r>
            <a:r>
              <a:rPr lang="en-US" altLang="zh-CN" sz="2400" b="1" strike="noStrike" noProof="1" dirty="0">
                <a:latin typeface="楷体_GB2312" panose="02010609030101010101" pitchFamily="49" charset="-122"/>
                <a:ea typeface="楷体_GB2312" panose="02010609030101010101" pitchFamily="49" charset="-122"/>
                <a:cs typeface="+mn-cs"/>
                <a:sym typeface="+mn-ea"/>
              </a:rPr>
              <a:t>3</a:t>
            </a:r>
            <a:r>
              <a:rPr lang="zh-CN" altLang="en-US" sz="2400" b="1" strike="noStrike" noProof="1" dirty="0">
                <a:latin typeface="楷体_GB2312" panose="02010609030101010101" pitchFamily="49" charset="-122"/>
                <a:ea typeface="楷体_GB2312" panose="02010609030101010101" pitchFamily="49" charset="-122"/>
                <a:cs typeface="+mn-cs"/>
                <a:sym typeface="+mn-ea"/>
              </a:rPr>
              <a:t>）宫腔镜、腹腔镜检查</a:t>
            </a:r>
            <a:endParaRPr lang="zh-CN" altLang="en-US" sz="2400" b="1" strike="noStrike" noProof="1" dirty="0">
              <a:latin typeface="楷体_GB2312" panose="02010609030101010101" pitchFamily="49" charset="-122"/>
              <a:ea typeface="楷体_GB2312" panose="02010609030101010101" pitchFamily="49" charset="-122"/>
            </a:endParaRPr>
          </a:p>
          <a:p>
            <a:pPr marL="609600" indent="-609600" eaLnBrk="0" fontAlgn="base" hangingPunct="0">
              <a:lnSpc>
                <a:spcPct val="90000"/>
              </a:lnSpc>
              <a:spcBef>
                <a:spcPct val="20000"/>
              </a:spcBef>
              <a:buClr>
                <a:schemeClr val="accent1"/>
              </a:buClr>
            </a:pPr>
            <a:endParaRPr lang="zh-CN" altLang="en-US" sz="2400" b="1" strike="noStrike" noProof="1" dirty="0">
              <a:latin typeface="楷体_GB2312" panose="02010609030101010101" pitchFamily="49" charset="-122"/>
              <a:ea typeface="楷体_GB2312" panose="02010609030101010101" pitchFamily="49" charset="-122"/>
            </a:endParaRPr>
          </a:p>
          <a:p>
            <a:pPr fontAlgn="base"/>
            <a:endParaRPr lang="zh-CN" altLang="en-US" sz="2400" b="1" strike="noStrike" noProof="1"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6385" name="图片 208897" descr="输卵管通气"/>
          <p:cNvPicPr>
            <a:picLocks noChangeAspect="1"/>
          </p:cNvPicPr>
          <p:nvPr/>
        </p:nvPicPr>
        <p:blipFill>
          <a:blip r:embed="rId3"/>
          <a:srcRect r="34000" b="11440"/>
          <a:stretch>
            <a:fillRect/>
          </a:stretch>
        </p:blipFill>
        <p:spPr>
          <a:xfrm>
            <a:off x="1243648" y="1082358"/>
            <a:ext cx="3895725" cy="4692650"/>
          </a:xfrm>
          <a:prstGeom prst="rect">
            <a:avLst/>
          </a:prstGeom>
          <a:noFill/>
          <a:ln w="9525">
            <a:noFill/>
          </a:ln>
        </p:spPr>
      </p:pic>
      <p:sp>
        <p:nvSpPr>
          <p:cNvPr id="16386" name="文本框 208900" descr="花束"/>
          <p:cNvSpPr txBox="1"/>
          <p:nvPr/>
        </p:nvSpPr>
        <p:spPr>
          <a:xfrm>
            <a:off x="6035993" y="3692525"/>
            <a:ext cx="4800600" cy="1814513"/>
          </a:xfrm>
          <a:prstGeom prst="rect">
            <a:avLst/>
          </a:prstGeom>
          <a:blipFill rotWithShape="0">
            <a:blip r:embed="rId4"/>
          </a:blipFill>
          <a:ln w="127000" cap="flat" cmpd="sng">
            <a:pattFill prst="smConfetti">
              <a:fgClr>
                <a:srgbClr val="F72B4D"/>
              </a:fgClr>
              <a:bgClr>
                <a:srgbClr val="FFFFFF"/>
              </a:bgClr>
            </a:pattFill>
            <a:prstDash val="solid"/>
            <a:miter/>
            <a:headEnd type="none" w="med" len="med"/>
            <a:tailEnd type="none" w="med" len="med"/>
          </a:ln>
        </p:spPr>
        <p:txBody>
          <a:bodyPr anchor="t" anchorCtr="0">
            <a:spAutoFit/>
          </a:bodyPr>
          <a:p>
            <a:pPr>
              <a:spcBef>
                <a:spcPct val="50000"/>
              </a:spcBef>
            </a:pPr>
            <a:r>
              <a:rPr lang="zh-CN" altLang="en-US" sz="2800" dirty="0">
                <a:solidFill>
                  <a:srgbClr val="F72B4D"/>
                </a:solidFill>
                <a:latin typeface="Tahoma" panose="020B0604030504040204" pitchFamily="34" charset="0"/>
                <a:ea typeface="宋体" panose="02010600030101010101" pitchFamily="2" charset="-122"/>
              </a:rPr>
              <a:t>△</a:t>
            </a:r>
            <a:r>
              <a:rPr lang="zh-CN" altLang="en-US" sz="2800" dirty="0">
                <a:solidFill>
                  <a:srgbClr val="FFFFFF"/>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ahoma" panose="020B0604030504040204" pitchFamily="34" charset="0"/>
                <a:ea typeface="宋体" panose="02010600030101010101" pitchFamily="2" charset="-122"/>
              </a:rPr>
              <a:t> </a:t>
            </a:r>
            <a:r>
              <a:rPr lang="zh-CN" altLang="en-US" sz="2800" dirty="0">
                <a:solidFill>
                  <a:srgbClr val="6600FF"/>
                </a:solidFill>
                <a:latin typeface="Tahoma" panose="020B0604030504040204" pitchFamily="34" charset="0"/>
                <a:ea typeface="宋体" panose="02010600030101010101" pitchFamily="2" charset="-122"/>
              </a:rPr>
              <a:t>输卵管通液术</a:t>
            </a:r>
            <a:endParaRPr lang="zh-CN" altLang="en-US" sz="2800">
              <a:solidFill>
                <a:srgbClr val="6600FF"/>
              </a:solidFill>
              <a:latin typeface="Tahoma" panose="020B0604030504040204" pitchFamily="34" charset="0"/>
              <a:ea typeface="宋体" panose="02010600030101010101" pitchFamily="2" charset="-122"/>
            </a:endParaRPr>
          </a:p>
          <a:p>
            <a:pPr>
              <a:spcBef>
                <a:spcPct val="50000"/>
              </a:spcBef>
            </a:pPr>
            <a:r>
              <a:rPr lang="zh-CN" altLang="en-US" sz="2800" dirty="0">
                <a:solidFill>
                  <a:srgbClr val="F72B4D"/>
                </a:solidFill>
                <a:latin typeface="Tahoma" panose="020B0604030504040204" pitchFamily="34" charset="0"/>
                <a:ea typeface="宋体" panose="02010600030101010101" pitchFamily="2" charset="-122"/>
              </a:rPr>
              <a:t>△</a:t>
            </a:r>
            <a:r>
              <a:rPr lang="zh-CN" altLang="en-US" sz="2800" dirty="0">
                <a:solidFill>
                  <a:srgbClr val="6600FF"/>
                </a:solidFill>
                <a:latin typeface="Tahoma" panose="020B0604030504040204" pitchFamily="34" charset="0"/>
                <a:ea typeface="宋体" panose="02010600030101010101" pitchFamily="2" charset="-122"/>
              </a:rPr>
              <a:t>子宫输卵管碘油造影</a:t>
            </a:r>
            <a:endParaRPr lang="zh-CN" altLang="en-US" sz="2800" dirty="0">
              <a:solidFill>
                <a:srgbClr val="6600FF"/>
              </a:solidFill>
              <a:latin typeface="Tahoma" panose="020B0604030504040204" pitchFamily="34" charset="0"/>
              <a:ea typeface="宋体" panose="02010600030101010101" pitchFamily="2" charset="-122"/>
            </a:endParaRPr>
          </a:p>
          <a:p>
            <a:pPr>
              <a:spcBef>
                <a:spcPct val="50000"/>
              </a:spcBef>
            </a:pPr>
            <a:r>
              <a:rPr lang="zh-CN" altLang="en-US" sz="2800" b="1" dirty="0">
                <a:solidFill>
                  <a:srgbClr val="FF0000"/>
                </a:solidFill>
                <a:latin typeface="Tahoma" panose="020B0604030504040204" pitchFamily="34" charset="0"/>
                <a:ea typeface="宋体" panose="02010600030101010101" pitchFamily="2" charset="-122"/>
              </a:rPr>
              <a:t>△光纤显微输卵管镜检查</a:t>
            </a:r>
            <a:endParaRPr lang="zh-CN" altLang="en-US" sz="2800" b="1" dirty="0">
              <a:solidFill>
                <a:srgbClr val="FF0000"/>
              </a:solidFill>
              <a:latin typeface="Tahoma" panose="020B060403050404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ox(out)">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436" name="Rectangle 8"/>
          <p:cNvSpPr/>
          <p:nvPr/>
        </p:nvSpPr>
        <p:spPr>
          <a:xfrm>
            <a:off x="876300" y="1412875"/>
            <a:ext cx="10440035" cy="4660900"/>
          </a:xfrm>
          <a:prstGeom prst="rect">
            <a:avLst/>
          </a:prstGeom>
          <a:solidFill>
            <a:srgbClr val="FFFFCC"/>
          </a:solidFill>
          <a:ln w="9525" cap="flat" cmpd="sng">
            <a:solidFill>
              <a:srgbClr val="FF0000"/>
            </a:solidFill>
            <a:prstDash val="solid"/>
            <a:miter/>
            <a:headEnd type="none" w="med" len="med"/>
            <a:tailEnd type="none" w="med" len="med"/>
          </a:ln>
        </p:spPr>
        <p:txBody>
          <a:bodyPr anchor="t" anchorCtr="0">
            <a:noAutofit/>
          </a:bodyPr>
          <a:p>
            <a:r>
              <a:rPr lang="en-US" altLang="zh-CN" sz="2800" b="1">
                <a:latin typeface="楷体_GB2312" panose="02010609030101010101" pitchFamily="49" charset="-122"/>
                <a:ea typeface="楷体_GB2312" panose="02010609030101010101" pitchFamily="49" charset="-122"/>
              </a:rPr>
              <a:t>   </a:t>
            </a:r>
            <a:r>
              <a:rPr lang="en-US" altLang="zh-CN" sz="2800" b="1">
                <a:solidFill>
                  <a:srgbClr val="FF0000"/>
                </a:solidFill>
                <a:latin typeface="楷体_GB2312" panose="02010609030101010101" pitchFamily="49" charset="-122"/>
                <a:ea typeface="楷体_GB2312" panose="02010609030101010101" pitchFamily="49" charset="-122"/>
              </a:rPr>
              <a:t>1</a:t>
            </a:r>
            <a:r>
              <a:rPr lang="zh-CN" altLang="en-US" sz="2800" b="1" dirty="0">
                <a:solidFill>
                  <a:srgbClr val="FF0000"/>
                </a:solidFill>
                <a:latin typeface="楷体_GB2312" panose="02010609030101010101" pitchFamily="49" charset="-122"/>
                <a:ea typeface="楷体_GB2312" panose="02010609030101010101" pitchFamily="49" charset="-122"/>
              </a:rPr>
              <a:t>．教会夫妇提高妊娠的技巧</a:t>
            </a:r>
            <a:r>
              <a:rPr lang="en-US" altLang="zh-CN" sz="2800" b="1" dirty="0">
                <a:solidFill>
                  <a:srgbClr val="FF0000"/>
                </a:solidFill>
                <a:latin typeface="楷体_GB2312" panose="02010609030101010101" pitchFamily="49" charset="-122"/>
                <a:ea typeface="楷体_GB2312" panose="02010609030101010101" pitchFamily="49" charset="-122"/>
              </a:rPr>
              <a:t>  </a:t>
            </a:r>
            <a:r>
              <a:rPr lang="zh-CN" altLang="en-US" sz="2800" b="1" dirty="0">
                <a:latin typeface="楷体_GB2312" panose="02010609030101010101" pitchFamily="49" charset="-122"/>
                <a:ea typeface="楷体_GB2312" panose="02010609030101010101" pitchFamily="49" charset="-122"/>
              </a:rPr>
              <a:t>  接受婚前教育，学习性生殖常识；注意经期卫生，减少生殖道感染；做好计划生育工作，减少人工流产手术，防止继发性不孕。讲解性生殖常识，告诉病人提高妊娠率的技巧，如</a:t>
            </a:r>
            <a:r>
              <a:rPr lang="zh-CN" altLang="en-US" sz="2800" b="1" dirty="0">
                <a:solidFill>
                  <a:srgbClr val="FF0000"/>
                </a:solidFill>
                <a:latin typeface="楷体_GB2312" panose="02010609030101010101" pitchFamily="49" charset="-122"/>
                <a:ea typeface="楷体_GB2312" panose="02010609030101010101" pitchFamily="49" charset="-122"/>
              </a:rPr>
              <a:t>在排卵前</a:t>
            </a:r>
            <a:r>
              <a:rPr lang="en-US" altLang="zh-CN" sz="2800" b="1">
                <a:solidFill>
                  <a:srgbClr val="FF0000"/>
                </a:solidFill>
                <a:latin typeface="楷体_GB2312" panose="02010609030101010101" pitchFamily="49" charset="-122"/>
                <a:ea typeface="楷体_GB2312" panose="02010609030101010101" pitchFamily="49" charset="-122"/>
              </a:rPr>
              <a:t>2</a:t>
            </a:r>
            <a:r>
              <a:rPr lang="zh-CN" altLang="en-US" sz="2800" b="1" dirty="0">
                <a:solidFill>
                  <a:srgbClr val="FF0000"/>
                </a:solidFill>
                <a:latin typeface="楷体_GB2312" panose="02010609030101010101" pitchFamily="49" charset="-122"/>
                <a:ea typeface="楷体_GB2312" panose="02010609030101010101" pitchFamily="49" charset="-122"/>
              </a:rPr>
              <a:t>～</a:t>
            </a:r>
            <a:r>
              <a:rPr lang="en-US" altLang="zh-CN" sz="2800" b="1">
                <a:solidFill>
                  <a:srgbClr val="FF0000"/>
                </a:solidFill>
                <a:latin typeface="楷体_GB2312" panose="02010609030101010101" pitchFamily="49" charset="-122"/>
                <a:ea typeface="楷体_GB2312" panose="02010609030101010101" pitchFamily="49" charset="-122"/>
              </a:rPr>
              <a:t>3</a:t>
            </a:r>
            <a:r>
              <a:rPr lang="zh-CN" altLang="en-US" sz="2800" b="1" dirty="0">
                <a:solidFill>
                  <a:srgbClr val="FF0000"/>
                </a:solidFill>
                <a:latin typeface="楷体_GB2312" panose="02010609030101010101" pitchFamily="49" charset="-122"/>
                <a:ea typeface="楷体_GB2312" panose="02010609030101010101" pitchFamily="49" charset="-122"/>
              </a:rPr>
              <a:t>日至排卵后</a:t>
            </a:r>
            <a:r>
              <a:rPr lang="en-US" altLang="zh-CN" sz="2800" b="1">
                <a:solidFill>
                  <a:srgbClr val="FF0000"/>
                </a:solidFill>
                <a:latin typeface="楷体_GB2312" panose="02010609030101010101" pitchFamily="49" charset="-122"/>
                <a:ea typeface="楷体_GB2312" panose="02010609030101010101" pitchFamily="49" charset="-122"/>
              </a:rPr>
              <a:t>24</a:t>
            </a:r>
            <a:r>
              <a:rPr lang="zh-CN" altLang="en-US" sz="2800" b="1">
                <a:solidFill>
                  <a:srgbClr val="FF0000"/>
                </a:solidFill>
                <a:latin typeface="楷体_GB2312" panose="02010609030101010101" pitchFamily="49" charset="-122"/>
                <a:ea typeface="楷体_GB2312" panose="02010609030101010101" pitchFamily="49" charset="-122"/>
              </a:rPr>
              <a:t>小时</a:t>
            </a:r>
            <a:r>
              <a:rPr lang="zh-CN" altLang="en-US" sz="2800" b="1" dirty="0">
                <a:solidFill>
                  <a:srgbClr val="FF0000"/>
                </a:solidFill>
                <a:latin typeface="楷体_GB2312" panose="02010609030101010101" pitchFamily="49" charset="-122"/>
                <a:ea typeface="楷体_GB2312" panose="02010609030101010101" pitchFamily="49" charset="-122"/>
              </a:rPr>
              <a:t>性交</a:t>
            </a:r>
            <a:r>
              <a:rPr lang="zh-CN" altLang="en-US" sz="2800" b="1" dirty="0">
                <a:latin typeface="楷体_GB2312" panose="02010609030101010101" pitchFamily="49" charset="-122"/>
                <a:ea typeface="楷体_GB2312" panose="02010609030101010101" pitchFamily="49" charset="-122"/>
              </a:rPr>
              <a:t>；性交后不要立即如厕；戒烟酒，夫妇多沟通，保持健康心态等。</a:t>
            </a:r>
            <a:endParaRPr lang="zh-CN" altLang="en-US" sz="2800" b="1" dirty="0">
              <a:latin typeface="楷体_GB2312" panose="02010609030101010101" pitchFamily="49" charset="-122"/>
              <a:ea typeface="楷体_GB2312" panose="02010609030101010101" pitchFamily="49" charset="-122"/>
            </a:endParaRPr>
          </a:p>
          <a:p>
            <a:r>
              <a:rPr lang="en-US" altLang="zh-CN" sz="2800" b="1">
                <a:latin typeface="楷体_GB2312" panose="02010609030101010101" pitchFamily="49" charset="-122"/>
                <a:ea typeface="楷体_GB2312" panose="02010609030101010101" pitchFamily="49" charset="-122"/>
              </a:rPr>
              <a:t>  </a:t>
            </a:r>
            <a:r>
              <a:rPr lang="zh-CN" altLang="en-US" sz="2800" b="1" dirty="0">
                <a:latin typeface="楷体_GB2312" panose="02010609030101010101" pitchFamily="49" charset="-122"/>
                <a:ea typeface="楷体_GB2312" panose="02010609030101010101" pitchFamily="49" charset="-122"/>
              </a:rPr>
              <a:t> 2．提供心理支持  </a:t>
            </a:r>
            <a:r>
              <a:rPr lang="zh-CN" altLang="en-US" sz="2800" b="1" dirty="0">
                <a:latin typeface="楷体_GB2312" panose="02010609030101010101" pitchFamily="49" charset="-122"/>
                <a:ea typeface="楷体_GB2312" panose="02010609030101010101" pitchFamily="49" charset="-122"/>
              </a:rPr>
              <a:t>对于盼子心切，精神高度紧张者，给予心理疏导，纠正因精神紧张所致的排卵障碍。如治疗失败，指导正确应对不孕现实，与其讨论通过收养子女、人工授精、试管婴儿等方式拥有子女，解除消极情绪，从其他方面体现自身价值。</a:t>
            </a:r>
            <a:endParaRPr lang="zh-CN" altLang="en-US" sz="2800" b="1"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8"/>
          <p:cNvSpPr/>
          <p:nvPr/>
        </p:nvSpPr>
        <p:spPr>
          <a:xfrm>
            <a:off x="1289050" y="1847215"/>
            <a:ext cx="9606915" cy="1804670"/>
          </a:xfrm>
          <a:prstGeom prst="rect">
            <a:avLst/>
          </a:prstGeom>
          <a:solidFill>
            <a:srgbClr val="FFFFCC"/>
          </a:solidFill>
          <a:ln w="9525" cap="flat" cmpd="sng">
            <a:solidFill>
              <a:srgbClr val="FF0000"/>
            </a:solidFill>
            <a:prstDash val="solid"/>
            <a:miter/>
            <a:headEnd type="none" w="med" len="med"/>
            <a:tailEnd type="none" w="med" len="med"/>
          </a:ln>
        </p:spPr>
        <p:txBody>
          <a:bodyPr anchor="t" anchorCtr="0">
            <a:noAutofit/>
          </a:bodyPr>
          <a:p>
            <a:r>
              <a:rPr lang="en-US" altLang="zh-CN" sz="2800" b="1">
                <a:latin typeface="楷体_GB2312" panose="02010609030101010101" pitchFamily="49" charset="-122"/>
                <a:ea typeface="楷体_GB2312" panose="02010609030101010101" pitchFamily="49" charset="-122"/>
              </a:rPr>
              <a:t>  </a:t>
            </a:r>
            <a:r>
              <a:rPr lang="en-US" altLang="zh-CN" sz="2800" b="1">
                <a:solidFill>
                  <a:srgbClr val="FF0000"/>
                </a:solidFill>
                <a:latin typeface="楷体_GB2312" panose="02010609030101010101" pitchFamily="49" charset="-122"/>
                <a:ea typeface="楷体_GB2312" panose="02010609030101010101" pitchFamily="49" charset="-122"/>
              </a:rPr>
              <a:t> 3.</a:t>
            </a:r>
            <a:r>
              <a:rPr lang="zh-CN" altLang="en-US" sz="2800" b="1" dirty="0">
                <a:solidFill>
                  <a:srgbClr val="FF0000"/>
                </a:solidFill>
                <a:latin typeface="楷体_GB2312" panose="02010609030101010101" pitchFamily="49" charset="-122"/>
                <a:ea typeface="楷体_GB2312" panose="02010609030101010101" pitchFamily="49" charset="-122"/>
              </a:rPr>
              <a:t>协助诊断和治疗  </a:t>
            </a:r>
            <a:r>
              <a:rPr lang="zh-CN" altLang="en-US" sz="2400" b="1" dirty="0">
                <a:latin typeface="楷体_GB2312" panose="02010609030101010101" pitchFamily="49" charset="-122"/>
                <a:ea typeface="楷体_GB2312" panose="02010609030101010101" pitchFamily="49" charset="-122"/>
              </a:rPr>
              <a:t>检查前说明检查的目的、意义和注意事项，根据不同治疗方案，提供支持和帮助，解释诊断性检查及治疗可能引起的不适，取得病人的配合。指导妇女正确服药如克罗米芬促排卵。</a:t>
            </a:r>
            <a:endParaRPr lang="zh-CN" altLang="en-US" sz="2400" b="1" dirty="0">
              <a:latin typeface="楷体_GB2312" panose="02010609030101010101" pitchFamily="49" charset="-122"/>
              <a:ea typeface="楷体_GB2312" panose="02010609030101010101" pitchFamily="49" charset="-122"/>
            </a:endParaRPr>
          </a:p>
          <a:p>
            <a:r>
              <a:rPr lang="zh-CN" altLang="en-US" sz="2800" b="1" dirty="0">
                <a:solidFill>
                  <a:srgbClr val="FF0000"/>
                </a:solidFill>
                <a:latin typeface="楷体_GB2312" panose="02010609030101010101" pitchFamily="49" charset="-122"/>
                <a:ea typeface="楷体_GB2312" panose="02010609030101010101" pitchFamily="49" charset="-122"/>
              </a:rPr>
              <a:t>   </a:t>
            </a:r>
            <a:r>
              <a:rPr lang="en-US" altLang="zh-CN" sz="2800" b="1" dirty="0">
                <a:solidFill>
                  <a:srgbClr val="FF0000"/>
                </a:solidFill>
                <a:latin typeface="楷体_GB2312" panose="02010609030101010101" pitchFamily="49" charset="-122"/>
                <a:ea typeface="楷体_GB2312" panose="02010609030101010101" pitchFamily="49" charset="-122"/>
              </a:rPr>
              <a:t>4</a:t>
            </a:r>
            <a:r>
              <a:rPr lang="zh-CN" altLang="en-US" sz="2800" b="1" dirty="0">
                <a:solidFill>
                  <a:srgbClr val="FF0000"/>
                </a:solidFill>
                <a:latin typeface="楷体_GB2312" panose="02010609030101010101" pitchFamily="49" charset="-122"/>
                <a:ea typeface="楷体_GB2312" panose="02010609030101010101" pitchFamily="49" charset="-122"/>
              </a:rPr>
              <a:t>.辅助生育指导</a:t>
            </a:r>
            <a:endParaRPr lang="zh-CN" altLang="en-US" sz="2800" b="1" dirty="0">
              <a:solidFill>
                <a:srgbClr val="FF0000"/>
              </a:solidFill>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638300" y="2114550"/>
            <a:ext cx="8695055"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辅助生育技术</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及护理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055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人工授精</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1505" name="Rectangle 3"/>
          <p:cNvSpPr>
            <a:spLocks noGrp="1"/>
          </p:cNvSpPr>
          <p:nvPr>
            <p:ph idx="4294967295"/>
          </p:nvPr>
        </p:nvSpPr>
        <p:spPr>
          <a:xfrm>
            <a:off x="1028065" y="1341755"/>
            <a:ext cx="10503535" cy="2515235"/>
          </a:xfrm>
        </p:spPr>
        <p:txBody>
          <a:bodyPr vert="horz" wrap="square" lIns="91440" tIns="45720" rIns="91440" bIns="45720" anchor="t" anchorCtr="0"/>
          <a:p>
            <a:pPr eaLnBrk="1" hangingPunct="1">
              <a:buNone/>
            </a:pPr>
            <a:r>
              <a:rPr lang="zh-CN" altLang="en-US" sz="2400" b="1" dirty="0">
                <a:solidFill>
                  <a:srgbClr val="000000"/>
                </a:solidFill>
                <a:latin typeface="楷体_GB2312" panose="02010609030101010101" pitchFamily="49" charset="-122"/>
                <a:ea typeface="楷体_GB2312" panose="02010609030101010101" pitchFamily="49" charset="-122"/>
              </a:rPr>
              <a:t>一、人工授精</a:t>
            </a:r>
            <a:endParaRPr lang="zh-CN" altLang="en-US" sz="2400" b="1" dirty="0">
              <a:solidFill>
                <a:srgbClr val="000000"/>
              </a:solidFill>
              <a:latin typeface="楷体_GB2312" panose="02010609030101010101" pitchFamily="49" charset="-122"/>
              <a:ea typeface="楷体_GB2312" panose="02010609030101010101" pitchFamily="49" charset="-122"/>
            </a:endParaRPr>
          </a:p>
          <a:p>
            <a:pPr eaLnBrk="1" hangingPunct="1">
              <a:buNone/>
            </a:pPr>
            <a:r>
              <a:rPr lang="zh-CN" altLang="en-US" sz="2400" dirty="0">
                <a:solidFill>
                  <a:srgbClr val="000000"/>
                </a:solidFill>
                <a:latin typeface="楷体_GB2312" panose="02010609030101010101" pitchFamily="49" charset="-122"/>
                <a:ea typeface="楷体_GB2312" panose="02010609030101010101" pitchFamily="49" charset="-122"/>
              </a:rPr>
              <a:t>   </a:t>
            </a:r>
            <a:endParaRPr lang="zh-CN" altLang="en-US" sz="2400" dirty="0">
              <a:solidFill>
                <a:srgbClr val="000000"/>
              </a:solidFill>
              <a:latin typeface="楷体_GB2312" panose="02010609030101010101" pitchFamily="49" charset="-122"/>
              <a:ea typeface="楷体_GB2312" panose="02010609030101010101" pitchFamily="49" charset="-122"/>
            </a:endParaRPr>
          </a:p>
          <a:p>
            <a:pPr eaLnBrk="1" hangingPunct="1">
              <a:buNone/>
            </a:pPr>
            <a:r>
              <a:rPr lang="zh-CN" altLang="en-US" sz="2400" b="1" dirty="0">
                <a:solidFill>
                  <a:srgbClr val="FF0000"/>
                </a:solidFill>
                <a:latin typeface="楷体_GB2312" panose="02010609030101010101" pitchFamily="49" charset="-122"/>
                <a:ea typeface="楷体_GB2312" panose="02010609030101010101" pitchFamily="49" charset="-122"/>
              </a:rPr>
              <a:t> 是用器械将精液注入宫颈管内或宫腔内取代性交使女性妊娠的方法。</a:t>
            </a:r>
            <a:endParaRPr lang="zh-CN" altLang="en-US" sz="2400" b="1" dirty="0">
              <a:solidFill>
                <a:srgbClr val="FF0000"/>
              </a:solidFill>
              <a:latin typeface="楷体_GB2312" panose="02010609030101010101" pitchFamily="49" charset="-122"/>
              <a:ea typeface="楷体_GB2312" panose="02010609030101010101" pitchFamily="49" charset="-122"/>
            </a:endParaRPr>
          </a:p>
          <a:p>
            <a:pPr eaLnBrk="1" hangingPunct="1">
              <a:buNone/>
            </a:pPr>
            <a:endParaRPr lang="en-US" altLang="zh-CN" sz="2400">
              <a:solidFill>
                <a:srgbClr val="000000"/>
              </a:solidFill>
              <a:latin typeface="楷体_GB2312" panose="02010609030101010101" pitchFamily="49" charset="-122"/>
              <a:ea typeface="楷体_GB2312" panose="02010609030101010101" pitchFamily="49" charset="-122"/>
            </a:endParaRPr>
          </a:p>
          <a:p>
            <a:pPr eaLnBrk="1" hangingPunct="1">
              <a:buSzPct val="150000"/>
              <a:buFontTx/>
              <a:buChar char="•"/>
            </a:pPr>
            <a:r>
              <a:rPr lang="zh-CN" altLang="en-US" sz="2400" dirty="0">
                <a:solidFill>
                  <a:srgbClr val="000000"/>
                </a:solidFill>
                <a:latin typeface="楷体_GB2312" panose="02010609030101010101" pitchFamily="49" charset="-122"/>
                <a:ea typeface="楷体_GB2312" panose="02010609030101010101" pitchFamily="49" charset="-122"/>
              </a:rPr>
              <a:t>精子来源：丈夫/供精者</a:t>
            </a:r>
            <a:endParaRPr lang="en-US" altLang="zh-CN" sz="2400">
              <a:solidFill>
                <a:srgbClr val="000000"/>
              </a:solidFill>
              <a:latin typeface="楷体_GB2312" panose="02010609030101010101" pitchFamily="49" charset="-122"/>
              <a:ea typeface="楷体_GB2312" panose="02010609030101010101" pitchFamily="49" charset="-122"/>
            </a:endParaRPr>
          </a:p>
          <a:p>
            <a:pPr eaLnBrk="1" hangingPunct="1">
              <a:buNone/>
            </a:pPr>
            <a:endParaRPr lang="en-US" altLang="zh-CN" sz="2400">
              <a:latin typeface="楷体_GB2312" panose="02010609030101010101" pitchFamily="49" charset="-122"/>
              <a:ea typeface="楷体_GB2312" panose="02010609030101010101" pitchFamily="49" charset="-122"/>
            </a:endParaRPr>
          </a:p>
        </p:txBody>
      </p:sp>
      <p:pic>
        <p:nvPicPr>
          <p:cNvPr id="21506" name="Picture 2" descr="E:\妇产科护理学\人工受精.jpg"/>
          <p:cNvPicPr>
            <a:picLocks noChangeAspect="1"/>
          </p:cNvPicPr>
          <p:nvPr/>
        </p:nvPicPr>
        <p:blipFill>
          <a:blip r:embed="rId3"/>
          <a:srcRect l="28857" t="9651" r="3807" b="17963"/>
          <a:stretch>
            <a:fillRect/>
          </a:stretch>
        </p:blipFill>
        <p:spPr>
          <a:xfrm>
            <a:off x="5299710" y="2853055"/>
            <a:ext cx="5641340" cy="35960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71437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体外受精与胚胎移植</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试管婴儿</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2529" name="Rectangle 3"/>
          <p:cNvSpPr>
            <a:spLocks noGrp="1"/>
          </p:cNvSpPr>
          <p:nvPr>
            <p:ph idx="4294967295"/>
          </p:nvPr>
        </p:nvSpPr>
        <p:spPr>
          <a:xfrm>
            <a:off x="1313815" y="1394460"/>
            <a:ext cx="9577070" cy="1731010"/>
          </a:xfrm>
          <a:solidFill>
            <a:srgbClr val="92D050"/>
          </a:solidFill>
        </p:spPr>
        <p:txBody>
          <a:bodyPr vert="horz" wrap="square" lIns="91440" tIns="45720" rIns="91440" bIns="45720" anchor="t" anchorCtr="0"/>
          <a:p>
            <a:pPr marL="0" indent="0" eaLnBrk="1" hangingPunct="1">
              <a:buNone/>
            </a:pPr>
            <a:r>
              <a:rPr lang="zh-CN" altLang="en-US" sz="2400" b="1" dirty="0">
                <a:solidFill>
                  <a:srgbClr val="FF0000"/>
                </a:solidFill>
                <a:latin typeface="楷体_GB2312" panose="02010609030101010101" pitchFamily="49" charset="-122"/>
                <a:ea typeface="楷体_GB2312" panose="02010609030101010101" pitchFamily="49" charset="-122"/>
              </a:rPr>
              <a:t>     体外受精指从妇女体内取出卵子，放入试管内培养并与精子受精后发育成早期胚泡。</a:t>
            </a:r>
            <a:endParaRPr lang="en-US" altLang="zh-CN" sz="2400" b="1">
              <a:solidFill>
                <a:srgbClr val="FF0000"/>
              </a:solidFill>
              <a:latin typeface="楷体_GB2312" panose="02010609030101010101" pitchFamily="49" charset="-122"/>
              <a:ea typeface="楷体_GB2312" panose="02010609030101010101" pitchFamily="49" charset="-122"/>
            </a:endParaRPr>
          </a:p>
          <a:p>
            <a:pPr marL="0" indent="0" eaLnBrk="1" hangingPunct="1">
              <a:buNone/>
            </a:pPr>
            <a:r>
              <a:rPr lang="en-US" altLang="zh-CN" sz="2400" b="1">
                <a:solidFill>
                  <a:srgbClr val="FF0000"/>
                </a:solidFill>
                <a:latin typeface="楷体_GB2312" panose="02010609030101010101" pitchFamily="49" charset="-122"/>
                <a:ea typeface="楷体_GB2312" panose="02010609030101010101" pitchFamily="49" charset="-122"/>
              </a:rPr>
              <a:t>    </a:t>
            </a:r>
            <a:r>
              <a:rPr lang="zh-CN" altLang="en-US" sz="2400" b="1" dirty="0">
                <a:solidFill>
                  <a:srgbClr val="FF0000"/>
                </a:solidFill>
                <a:latin typeface="楷体_GB2312" panose="02010609030101010101" pitchFamily="49" charset="-122"/>
                <a:ea typeface="楷体_GB2312" panose="02010609030101010101" pitchFamily="49" charset="-122"/>
              </a:rPr>
              <a:t>胚胎移植指将胚泡移植到妇女宫腔内使其着床发育成胎儿的全过程。</a:t>
            </a:r>
            <a:endParaRPr lang="zh-CN" altLang="en-US" sz="2400" b="1" dirty="0">
              <a:solidFill>
                <a:srgbClr val="FF0000"/>
              </a:solidFill>
              <a:latin typeface="楷体_GB2312" panose="02010609030101010101" pitchFamily="49" charset="-122"/>
              <a:ea typeface="楷体_GB2312" panose="02010609030101010101" pitchFamily="49" charset="-122"/>
            </a:endParaRPr>
          </a:p>
        </p:txBody>
      </p:sp>
      <p:sp>
        <p:nvSpPr>
          <p:cNvPr id="102404" name="矩形 102403"/>
          <p:cNvSpPr/>
          <p:nvPr/>
        </p:nvSpPr>
        <p:spPr>
          <a:xfrm>
            <a:off x="1918335" y="3683000"/>
            <a:ext cx="4420870" cy="2383790"/>
          </a:xfrm>
          <a:prstGeom prst="rect">
            <a:avLst/>
          </a:prstGeom>
          <a:noFill/>
          <a:ln w="9525">
            <a:noFill/>
          </a:ln>
        </p:spPr>
        <p:txBody>
          <a:bodyPr anchor="t" anchorCtr="0"/>
          <a:p>
            <a:pPr marL="609600" indent="-609600" eaLnBrk="0" hangingPunct="0">
              <a:lnSpc>
                <a:spcPct val="120000"/>
              </a:lnSpc>
              <a:spcBef>
                <a:spcPct val="20000"/>
              </a:spcBef>
              <a:buClr>
                <a:srgbClr val="FF33CC"/>
              </a:buClr>
              <a:buNone/>
            </a:pPr>
            <a:r>
              <a:rPr lang="en-US" altLang="zh-CN" sz="2400">
                <a:solidFill>
                  <a:schemeClr val="hlink"/>
                </a:solidFill>
                <a:latin typeface="楷体_GB2312" panose="02010609030101010101" pitchFamily="49" charset="-122"/>
                <a:ea typeface="宋体" panose="02010600030101010101" pitchFamily="2" charset="-122"/>
              </a:rPr>
              <a:t>1</a:t>
            </a:r>
            <a:r>
              <a:rPr lang="zh-CN" altLang="en-US" sz="2400" dirty="0">
                <a:solidFill>
                  <a:schemeClr val="hlink"/>
                </a:solidFill>
                <a:latin typeface="楷体_GB2312" panose="02010609030101010101" pitchFamily="49" charset="-122"/>
                <a:ea typeface="宋体" panose="02010600030101010101" pitchFamily="2" charset="-122"/>
              </a:rPr>
              <a:t>、适应症</a:t>
            </a:r>
            <a:endParaRPr lang="zh-CN" altLang="en-US" sz="2400" dirty="0">
              <a:solidFill>
                <a:schemeClr val="hlink"/>
              </a:solidFill>
              <a:latin typeface="楷体_GB2312" panose="02010609030101010101" pitchFamily="49" charset="-122"/>
              <a:ea typeface="宋体" panose="02010600030101010101" pitchFamily="2" charset="-122"/>
            </a:endParaRPr>
          </a:p>
          <a:p>
            <a:pPr marL="609600" indent="-609600" eaLnBrk="0" hangingPunct="0">
              <a:lnSpc>
                <a:spcPct val="120000"/>
              </a:lnSpc>
              <a:spcBef>
                <a:spcPct val="20000"/>
              </a:spcBef>
              <a:buClr>
                <a:schemeClr val="accent1"/>
              </a:buClr>
              <a:buFont typeface="Wingdings" panose="05000000000000000000" pitchFamily="2" charset="2"/>
              <a:buAutoNum type="arabicParenR"/>
            </a:pPr>
            <a:r>
              <a:rPr lang="zh-CN" altLang="en-US" sz="2400" dirty="0">
                <a:solidFill>
                  <a:schemeClr val="tx2"/>
                </a:solidFill>
                <a:latin typeface="楷体_GB2312" panose="02010609030101010101" pitchFamily="49" charset="-122"/>
                <a:ea typeface="宋体" panose="02010600030101010101" pitchFamily="2" charset="-122"/>
              </a:rPr>
              <a:t>输卵管性不孕</a:t>
            </a:r>
            <a:endParaRPr lang="zh-CN" altLang="en-US" sz="2400" dirty="0">
              <a:solidFill>
                <a:schemeClr val="tx2"/>
              </a:solidFill>
              <a:latin typeface="楷体_GB2312" panose="02010609030101010101" pitchFamily="49" charset="-122"/>
              <a:ea typeface="宋体" panose="02010600030101010101" pitchFamily="2" charset="-122"/>
            </a:endParaRPr>
          </a:p>
          <a:p>
            <a:pPr marL="609600" indent="-609600" eaLnBrk="0" hangingPunct="0">
              <a:lnSpc>
                <a:spcPct val="120000"/>
              </a:lnSpc>
              <a:spcBef>
                <a:spcPct val="20000"/>
              </a:spcBef>
              <a:buClr>
                <a:schemeClr val="accent1"/>
              </a:buClr>
              <a:buFont typeface="Wingdings" panose="05000000000000000000" pitchFamily="2" charset="2"/>
              <a:buAutoNum type="arabicParenR"/>
            </a:pPr>
            <a:r>
              <a:rPr lang="zh-CN" altLang="en-US" sz="2400" dirty="0">
                <a:solidFill>
                  <a:schemeClr val="tx2"/>
                </a:solidFill>
                <a:latin typeface="楷体_GB2312" panose="02010609030101010101" pitchFamily="49" charset="-122"/>
                <a:ea typeface="宋体" panose="02010600030101010101" pitchFamily="2" charset="-122"/>
              </a:rPr>
              <a:t>少精、弱精</a:t>
            </a:r>
            <a:endParaRPr lang="zh-CN" altLang="en-US" sz="2400" dirty="0">
              <a:solidFill>
                <a:schemeClr val="tx2"/>
              </a:solidFill>
              <a:latin typeface="楷体_GB2312" panose="02010609030101010101" pitchFamily="49" charset="-122"/>
              <a:ea typeface="宋体" panose="02010600030101010101" pitchFamily="2" charset="-122"/>
            </a:endParaRPr>
          </a:p>
          <a:p>
            <a:pPr marL="609600" indent="-609600" eaLnBrk="0" hangingPunct="0">
              <a:lnSpc>
                <a:spcPct val="120000"/>
              </a:lnSpc>
              <a:spcBef>
                <a:spcPct val="20000"/>
              </a:spcBef>
              <a:buClr>
                <a:schemeClr val="accent1"/>
              </a:buClr>
              <a:buFont typeface="Wingdings" panose="05000000000000000000" pitchFamily="2" charset="2"/>
              <a:buAutoNum type="arabicParenR"/>
            </a:pPr>
            <a:r>
              <a:rPr lang="zh-CN" altLang="en-US" sz="2400" dirty="0">
                <a:solidFill>
                  <a:schemeClr val="tx2"/>
                </a:solidFill>
                <a:latin typeface="楷体_GB2312" panose="02010609030101010101" pitchFamily="49" charset="-122"/>
                <a:ea typeface="宋体" panose="02010600030101010101" pitchFamily="2" charset="-122"/>
              </a:rPr>
              <a:t>免疫性及原因不明</a:t>
            </a:r>
            <a:endParaRPr lang="zh-CN" altLang="en-US" sz="2400">
              <a:solidFill>
                <a:schemeClr val="tx2"/>
              </a:solidFill>
              <a:latin typeface="楷体_GB2312" panose="02010609030101010101" pitchFamily="49" charset="-122"/>
              <a:ea typeface="宋体" panose="02010600030101010101" pitchFamily="2" charset="-122"/>
            </a:endParaRPr>
          </a:p>
        </p:txBody>
      </p:sp>
      <p:pic>
        <p:nvPicPr>
          <p:cNvPr id="102405" name="图片 102404" descr="图5-10"/>
          <p:cNvPicPr>
            <a:picLocks noChangeAspect="1"/>
          </p:cNvPicPr>
          <p:nvPr/>
        </p:nvPicPr>
        <p:blipFill>
          <a:blip r:embed="rId3"/>
          <a:stretch>
            <a:fillRect/>
          </a:stretch>
        </p:blipFill>
        <p:spPr>
          <a:xfrm>
            <a:off x="6470015" y="3429635"/>
            <a:ext cx="4420870" cy="2890520"/>
          </a:xfrm>
          <a:prstGeom prst="rect">
            <a:avLst/>
          </a:prstGeom>
          <a:noFill/>
          <a:ln w="9525" cap="flat" cmpd="sng">
            <a:solidFill>
              <a:srgbClr val="3333FF"/>
            </a:solidFill>
            <a:prstDash val="solid"/>
            <a:miter/>
            <a:headEnd type="none" w="med" len="med"/>
            <a:tailEnd type="none" w="med" len="med"/>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2404"/>
                                        </p:tgtEl>
                                        <p:attrNameLst>
                                          <p:attrName>style.visibility</p:attrName>
                                        </p:attrNameLst>
                                      </p:cBhvr>
                                      <p:to>
                                        <p:strVal val="visible"/>
                                      </p:to>
                                    </p:set>
                                    <p:anim calcmode="lin" valueType="num">
                                      <p:cBhvr>
                                        <p:cTn id="7" dur="500" fill="hold"/>
                                        <p:tgtEl>
                                          <p:spTgt spid="102404"/>
                                        </p:tgtEl>
                                        <p:attrNameLst>
                                          <p:attrName>ppt_x</p:attrName>
                                        </p:attrNameLst>
                                      </p:cBhvr>
                                      <p:tavLst>
                                        <p:tav tm="0">
                                          <p:val>
                                            <p:strVal val="1+#ppt_w/2"/>
                                          </p:val>
                                        </p:tav>
                                        <p:tav tm="100000">
                                          <p:val>
                                            <p:strVal val="#ppt_x"/>
                                          </p:val>
                                        </p:tav>
                                      </p:tavLst>
                                    </p:anim>
                                    <p:anim calcmode="lin" valueType="num">
                                      <p:cBhvr>
                                        <p:cTn id="8" dur="500" fill="hold"/>
                                        <p:tgtEl>
                                          <p:spTgt spid="10240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02405"/>
                                        </p:tgtEl>
                                        <p:attrNameLst>
                                          <p:attrName>style.visibility</p:attrName>
                                        </p:attrNameLst>
                                      </p:cBhvr>
                                      <p:to>
                                        <p:strVal val="visible"/>
                                      </p:to>
                                    </p:set>
                                    <p:animEffect transition="in" filter="wipe(right)">
                                      <p:cBhvr>
                                        <p:cTn id="12" dur="500"/>
                                        <p:tgtEl>
                                          <p:spTgt spid="102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71437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体外受精与胚胎移植</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试管婴儿</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18114" name="文本占位符 218113"/>
          <p:cNvSpPr>
            <a:spLocks noGrp="1"/>
          </p:cNvSpPr>
          <p:nvPr>
            <p:ph type="body" sz="half" idx="1"/>
          </p:nvPr>
        </p:nvSpPr>
        <p:spPr>
          <a:xfrm>
            <a:off x="1822768" y="1268413"/>
            <a:ext cx="3959225" cy="4751387"/>
          </a:xfrm>
        </p:spPr>
        <p:txBody>
          <a:bodyPr anchor="t" anchorCtr="0"/>
          <a:p>
            <a:pPr marL="609600" indent="-609600">
              <a:buClr>
                <a:schemeClr val="accent1"/>
              </a:buClr>
              <a:buSzTx/>
              <a:buFont typeface="Wingdings" panose="05000000000000000000" pitchFamily="2" charset="2"/>
              <a:buNone/>
            </a:pPr>
            <a:r>
              <a:rPr lang="en-US" altLang="zh-CN">
                <a:solidFill>
                  <a:schemeClr val="hlink"/>
                </a:solidFill>
                <a:latin typeface="楷体_GB2312" panose="02010609030101010101" pitchFamily="49" charset="-122"/>
                <a:ea typeface="楷体_GB2312" panose="02010609030101010101" pitchFamily="49" charset="-122"/>
              </a:rPr>
              <a:t>2 </a:t>
            </a:r>
            <a:r>
              <a:rPr lang="zh-CN" altLang="en-US" dirty="0">
                <a:solidFill>
                  <a:schemeClr val="hlink"/>
                </a:solidFill>
                <a:latin typeface="楷体_GB2312" panose="02010609030101010101" pitchFamily="49" charset="-122"/>
                <a:ea typeface="楷体_GB2312" panose="02010609030101010101" pitchFamily="49" charset="-122"/>
              </a:rPr>
              <a:t>、步骤</a:t>
            </a:r>
            <a:endParaRPr lang="zh-CN" altLang="en-US" dirty="0">
              <a:solidFill>
                <a:schemeClr val="hlink"/>
              </a:solidFill>
              <a:latin typeface="楷体_GB2312" panose="02010609030101010101" pitchFamily="49" charset="-122"/>
              <a:ea typeface="楷体_GB2312" panose="02010609030101010101" pitchFamily="49" charset="-122"/>
            </a:endParaRPr>
          </a:p>
          <a:p>
            <a:pPr marL="609600" indent="-609600">
              <a:buClr>
                <a:schemeClr val="accent1"/>
              </a:buClr>
              <a:buSzTx/>
              <a:buFont typeface="Wingdings" panose="05000000000000000000" pitchFamily="2" charset="2"/>
              <a:buAutoNum type="arabicParenR"/>
            </a:pPr>
            <a:r>
              <a:rPr lang="zh-CN" altLang="en-US" dirty="0">
                <a:latin typeface="楷体_GB2312" panose="02010609030101010101" pitchFamily="49" charset="-122"/>
                <a:ea typeface="楷体_GB2312" panose="02010609030101010101" pitchFamily="49" charset="-122"/>
              </a:rPr>
              <a:t>促排卵</a:t>
            </a:r>
            <a:endParaRPr lang="zh-CN" altLang="en-US" dirty="0">
              <a:latin typeface="楷体_GB2312" panose="02010609030101010101" pitchFamily="49" charset="-122"/>
              <a:ea typeface="楷体_GB2312" panose="02010609030101010101" pitchFamily="49" charset="-122"/>
            </a:endParaRPr>
          </a:p>
          <a:p>
            <a:pPr marL="609600" indent="-609600">
              <a:buClr>
                <a:schemeClr val="accent1"/>
              </a:buClr>
              <a:buSzTx/>
              <a:buFont typeface="Wingdings" panose="05000000000000000000" pitchFamily="2" charset="2"/>
              <a:buAutoNum type="arabicParenR"/>
            </a:pPr>
            <a:r>
              <a:rPr lang="zh-CN" altLang="en-US" dirty="0">
                <a:latin typeface="楷体_GB2312" panose="02010609030101010101" pitchFamily="49" charset="-122"/>
                <a:ea typeface="楷体_GB2312" panose="02010609030101010101" pitchFamily="49" charset="-122"/>
              </a:rPr>
              <a:t>卵泡发育监测</a:t>
            </a:r>
            <a:endParaRPr lang="zh-CN" altLang="en-US" dirty="0">
              <a:latin typeface="楷体_GB2312" panose="02010609030101010101" pitchFamily="49" charset="-122"/>
              <a:ea typeface="楷体_GB2312" panose="02010609030101010101" pitchFamily="49" charset="-122"/>
            </a:endParaRPr>
          </a:p>
          <a:p>
            <a:pPr marL="609600" indent="-609600">
              <a:buClr>
                <a:schemeClr val="accent1"/>
              </a:buClr>
              <a:buSzTx/>
              <a:buFont typeface="Wingdings" panose="05000000000000000000" pitchFamily="2" charset="2"/>
              <a:buAutoNum type="arabicParenR"/>
            </a:pPr>
            <a:r>
              <a:rPr lang="zh-CN" altLang="en-US" dirty="0">
                <a:latin typeface="楷体_GB2312" panose="02010609030101010101" pitchFamily="49" charset="-122"/>
                <a:ea typeface="楷体_GB2312" panose="02010609030101010101" pitchFamily="49" charset="-122"/>
              </a:rPr>
              <a:t>取卵</a:t>
            </a:r>
            <a:endParaRPr lang="zh-CN" altLang="en-US" dirty="0">
              <a:latin typeface="楷体_GB2312" panose="02010609030101010101" pitchFamily="49" charset="-122"/>
              <a:ea typeface="楷体_GB2312" panose="02010609030101010101" pitchFamily="49" charset="-122"/>
            </a:endParaRPr>
          </a:p>
          <a:p>
            <a:pPr marL="609600" indent="-609600">
              <a:buClr>
                <a:schemeClr val="accent1"/>
              </a:buClr>
              <a:buSzTx/>
              <a:buFont typeface="Wingdings" panose="05000000000000000000" pitchFamily="2" charset="2"/>
              <a:buAutoNum type="arabicParenR"/>
            </a:pPr>
            <a:r>
              <a:rPr lang="zh-CN" altLang="en-US" dirty="0">
                <a:latin typeface="楷体_GB2312" panose="02010609030101010101" pitchFamily="49" charset="-122"/>
                <a:ea typeface="楷体_GB2312" panose="02010609030101010101" pitchFamily="49" charset="-122"/>
              </a:rPr>
              <a:t>精子处理</a:t>
            </a:r>
            <a:endParaRPr lang="zh-CN" altLang="en-US" dirty="0">
              <a:latin typeface="楷体_GB2312" panose="02010609030101010101" pitchFamily="49" charset="-122"/>
              <a:ea typeface="楷体_GB2312" panose="02010609030101010101" pitchFamily="49" charset="-122"/>
            </a:endParaRPr>
          </a:p>
          <a:p>
            <a:pPr marL="609600" indent="-609600">
              <a:buClr>
                <a:schemeClr val="accent1"/>
              </a:buClr>
              <a:buSzTx/>
              <a:buFont typeface="Wingdings" panose="05000000000000000000" pitchFamily="2" charset="2"/>
              <a:buAutoNum type="arabicParenR"/>
            </a:pPr>
            <a:r>
              <a:rPr lang="zh-CN" altLang="en-US" dirty="0">
                <a:latin typeface="楷体_GB2312" panose="02010609030101010101" pitchFamily="49" charset="-122"/>
                <a:ea typeface="楷体_GB2312" panose="02010609030101010101" pitchFamily="49" charset="-122"/>
              </a:rPr>
              <a:t>体外受精与培养</a:t>
            </a:r>
            <a:endParaRPr lang="zh-CN" altLang="en-US" dirty="0">
              <a:latin typeface="楷体_GB2312" panose="02010609030101010101" pitchFamily="49" charset="-122"/>
              <a:ea typeface="楷体_GB2312" panose="02010609030101010101" pitchFamily="49" charset="-122"/>
            </a:endParaRPr>
          </a:p>
          <a:p>
            <a:pPr marL="609600" indent="-609600">
              <a:buClr>
                <a:schemeClr val="accent1"/>
              </a:buClr>
              <a:buSzTx/>
              <a:buFont typeface="Wingdings" panose="05000000000000000000" pitchFamily="2" charset="2"/>
              <a:buAutoNum type="arabicParenR"/>
            </a:pPr>
            <a:r>
              <a:rPr lang="zh-CN" altLang="en-US" dirty="0">
                <a:latin typeface="楷体_GB2312" panose="02010609030101010101" pitchFamily="49" charset="-122"/>
                <a:ea typeface="楷体_GB2312" panose="02010609030101010101" pitchFamily="49" charset="-122"/>
              </a:rPr>
              <a:t>胚胎移植</a:t>
            </a:r>
            <a:endParaRPr lang="zh-CN" altLang="en-US" dirty="0">
              <a:latin typeface="楷体_GB2312" panose="02010609030101010101" pitchFamily="49" charset="-122"/>
              <a:ea typeface="楷体_GB2312" panose="02010609030101010101" pitchFamily="49" charset="-122"/>
            </a:endParaRPr>
          </a:p>
          <a:p>
            <a:pPr marL="609600" indent="-609600">
              <a:buClr>
                <a:schemeClr val="accent1"/>
              </a:buClr>
              <a:buSzTx/>
              <a:buFont typeface="Wingdings" panose="05000000000000000000" pitchFamily="2" charset="2"/>
              <a:buAutoNum type="arabicParenR"/>
            </a:pPr>
            <a:r>
              <a:rPr lang="zh-CN" altLang="en-US" dirty="0">
                <a:latin typeface="楷体_GB2312" panose="02010609030101010101" pitchFamily="49" charset="-122"/>
                <a:ea typeface="楷体_GB2312" panose="02010609030101010101" pitchFamily="49" charset="-122"/>
              </a:rPr>
              <a:t>移植后处理</a:t>
            </a:r>
            <a:endParaRPr lang="zh-CN" altLang="en-US">
              <a:latin typeface="楷体_GB2312" panose="02010609030101010101" pitchFamily="49" charset="-122"/>
              <a:ea typeface="楷体_GB2312" panose="02010609030101010101" pitchFamily="49" charset="-122"/>
            </a:endParaRPr>
          </a:p>
        </p:txBody>
      </p:sp>
      <p:pic>
        <p:nvPicPr>
          <p:cNvPr id="218115" name="联机映像占位符 218114" descr="GIRLBLON"/>
          <p:cNvPicPr>
            <a:picLocks noGrp="1" noChangeAspect="1"/>
          </p:cNvPicPr>
          <p:nvPr>
            <p:ph type="clipArt" sz="half" idx="2"/>
          </p:nvPr>
        </p:nvPicPr>
        <p:blipFill>
          <a:blip r:embed="rId3"/>
          <a:stretch>
            <a:fillRect/>
          </a:stretch>
        </p:blipFill>
        <p:spPr>
          <a:xfrm>
            <a:off x="7208838" y="2139950"/>
            <a:ext cx="3567112" cy="4114800"/>
          </a:xfrm>
          <a:ln>
            <a:solidFill>
              <a:srgbClr val="3333FF"/>
            </a:solidFill>
            <a:miter/>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8114"/>
                                        </p:tgtEl>
                                        <p:attrNameLst>
                                          <p:attrName>style.visibility</p:attrName>
                                        </p:attrNameLst>
                                      </p:cBhvr>
                                      <p:to>
                                        <p:strVal val="visible"/>
                                      </p:to>
                                    </p:set>
                                    <p:anim calcmode="lin" valueType="num">
                                      <p:cBhvr>
                                        <p:cTn id="7" dur="500" fill="hold"/>
                                        <p:tgtEl>
                                          <p:spTgt spid="218114"/>
                                        </p:tgtEl>
                                        <p:attrNameLst>
                                          <p:attrName>ppt_x</p:attrName>
                                        </p:attrNameLst>
                                      </p:cBhvr>
                                      <p:tavLst>
                                        <p:tav tm="0">
                                          <p:val>
                                            <p:strVal val="0-#ppt_w/2"/>
                                          </p:val>
                                        </p:tav>
                                        <p:tav tm="100000">
                                          <p:val>
                                            <p:strVal val="#ppt_x"/>
                                          </p:val>
                                        </p:tav>
                                      </p:tavLst>
                                    </p:anim>
                                    <p:anim calcmode="lin" valueType="num">
                                      <p:cBhvr>
                                        <p:cTn id="8" dur="500" fill="hold"/>
                                        <p:tgtEl>
                                          <p:spTgt spid="2181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218115"/>
                                        </p:tgtEl>
                                        <p:attrNameLst>
                                          <p:attrName>style.visibility</p:attrName>
                                        </p:attrNameLst>
                                      </p:cBhvr>
                                      <p:to>
                                        <p:strVal val="visible"/>
                                      </p:to>
                                    </p:set>
                                    <p:animEffect transition="in" filter="slide(fromBottom)">
                                      <p:cBhvr>
                                        <p:cTn id="12" dur="500"/>
                                        <p:tgtEl>
                                          <p:spTgt spid="218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956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派生技术</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4578" name="Rectangle 4"/>
          <p:cNvSpPr/>
          <p:nvPr/>
        </p:nvSpPr>
        <p:spPr>
          <a:xfrm>
            <a:off x="1043305" y="1341755"/>
            <a:ext cx="9001125" cy="1864995"/>
          </a:xfrm>
          <a:prstGeom prst="rect">
            <a:avLst/>
          </a:prstGeom>
          <a:noFill/>
          <a:ln w="9525">
            <a:noFill/>
          </a:ln>
        </p:spPr>
        <p:txBody>
          <a:bodyPr lIns="92075" tIns="46038" rIns="92075" bIns="46038" anchor="t" anchorCtr="0"/>
          <a:p>
            <a:pPr marL="609600" indent="-609600">
              <a:spcBef>
                <a:spcPct val="20000"/>
              </a:spcBef>
              <a:buClr>
                <a:schemeClr val="accent2"/>
              </a:buClr>
              <a:buSzPct val="80000"/>
              <a:buFont typeface="Wingdings" panose="05000000000000000000" pitchFamily="2" charset="2"/>
              <a:buChar char="n"/>
            </a:pPr>
            <a:r>
              <a:rPr lang="zh-CN" altLang="en-US" sz="2400" dirty="0">
                <a:solidFill>
                  <a:srgbClr val="000000"/>
                </a:solidFill>
                <a:latin typeface="华文细黑" panose="02010600040101010101" charset="-122"/>
                <a:ea typeface="宋体" panose="02010600030101010101" pitchFamily="2" charset="-122"/>
              </a:rPr>
              <a:t>配子输卵管内移植</a:t>
            </a:r>
            <a:endParaRPr lang="zh-CN" altLang="en-US" sz="2400" dirty="0">
              <a:solidFill>
                <a:srgbClr val="000000"/>
              </a:solidFill>
              <a:latin typeface="华文细黑" panose="02010600040101010101" charset="-122"/>
              <a:ea typeface="宋体" panose="02010600030101010101" pitchFamily="2" charset="-122"/>
            </a:endParaRPr>
          </a:p>
          <a:p>
            <a:pPr marL="609600" indent="-609600">
              <a:spcBef>
                <a:spcPct val="20000"/>
              </a:spcBef>
              <a:buClr>
                <a:schemeClr val="accent2"/>
              </a:buClr>
              <a:buSzPct val="80000"/>
              <a:buFont typeface="Wingdings" panose="05000000000000000000" pitchFamily="2" charset="2"/>
              <a:buChar char="n"/>
            </a:pPr>
            <a:r>
              <a:rPr lang="zh-CN" altLang="en-US" sz="2400" dirty="0">
                <a:solidFill>
                  <a:srgbClr val="000000"/>
                </a:solidFill>
                <a:latin typeface="华文细黑" panose="02010600040101010101" charset="-122"/>
                <a:ea typeface="宋体" panose="02010600030101010101" pitchFamily="2" charset="-122"/>
              </a:rPr>
              <a:t>宫腔内配子移植</a:t>
            </a:r>
            <a:endParaRPr lang="zh-CN" altLang="en-US" sz="2400" dirty="0">
              <a:solidFill>
                <a:srgbClr val="000000"/>
              </a:solidFill>
              <a:latin typeface="华文细黑" panose="02010600040101010101" charset="-122"/>
              <a:ea typeface="宋体" panose="02010600030101010101" pitchFamily="2" charset="-122"/>
            </a:endParaRPr>
          </a:p>
          <a:p>
            <a:pPr marL="609600" indent="-609600">
              <a:spcBef>
                <a:spcPct val="20000"/>
              </a:spcBef>
              <a:buClr>
                <a:schemeClr val="accent2"/>
              </a:buClr>
              <a:buSzPct val="80000"/>
              <a:buFont typeface="Wingdings" panose="05000000000000000000" pitchFamily="2" charset="2"/>
              <a:buChar char="n"/>
            </a:pPr>
            <a:r>
              <a:rPr lang="zh-CN" altLang="en-US" sz="2400" dirty="0">
                <a:solidFill>
                  <a:srgbClr val="000000"/>
                </a:solidFill>
                <a:latin typeface="华文细黑" panose="02010600040101010101" charset="-122"/>
                <a:ea typeface="宋体" panose="02010600030101010101" pitchFamily="2" charset="-122"/>
              </a:rPr>
              <a:t>卵细胞质内单精子注射</a:t>
            </a:r>
            <a:endParaRPr lang="zh-CN" altLang="en-US" sz="2400" dirty="0">
              <a:solidFill>
                <a:srgbClr val="000000"/>
              </a:solidFill>
              <a:latin typeface="华文细黑" panose="02010600040101010101" charset="-122"/>
              <a:ea typeface="宋体" panose="02010600030101010101" pitchFamily="2" charset="-122"/>
            </a:endParaRPr>
          </a:p>
          <a:p>
            <a:pPr marL="609600" indent="-609600">
              <a:spcBef>
                <a:spcPct val="20000"/>
              </a:spcBef>
              <a:buClr>
                <a:schemeClr val="accent2"/>
              </a:buClr>
              <a:buSzPct val="80000"/>
              <a:buFont typeface="Wingdings" panose="05000000000000000000" pitchFamily="2" charset="2"/>
              <a:buChar char="n"/>
            </a:pPr>
            <a:r>
              <a:rPr lang="zh-CN" altLang="en-US" sz="2400" dirty="0">
                <a:solidFill>
                  <a:srgbClr val="000000"/>
                </a:solidFill>
                <a:latin typeface="华文细黑" panose="02010600040101010101" charset="-122"/>
                <a:ea typeface="宋体" panose="02010600030101010101" pitchFamily="2" charset="-122"/>
              </a:rPr>
              <a:t>植入前胚胎遗传学诊断</a:t>
            </a:r>
            <a:endParaRPr lang="zh-CN" altLang="en-US" sz="2400" dirty="0">
              <a:solidFill>
                <a:srgbClr val="000000"/>
              </a:solidFill>
              <a:latin typeface="华文细黑" panose="02010600040101010101" charset="-122"/>
              <a:ea typeface="宋体" panose="02010600030101010101" pitchFamily="2" charset="-122"/>
            </a:endParaRPr>
          </a:p>
          <a:p>
            <a:pPr marL="609600" indent="-609600">
              <a:spcBef>
                <a:spcPct val="20000"/>
              </a:spcBef>
              <a:buClr>
                <a:schemeClr val="accent2"/>
              </a:buClr>
              <a:buSzPct val="80000"/>
              <a:buFont typeface="Wingdings" panose="05000000000000000000" pitchFamily="2" charset="2"/>
              <a:buChar char="n"/>
            </a:pPr>
            <a:endParaRPr lang="en-US" altLang="zh-CN" sz="2400">
              <a:latin typeface="Arial" panose="020B0604020202020204" pitchFamily="34" charset="0"/>
              <a:ea typeface="宋体" panose="02010600030101010101" pitchFamily="2" charset="-122"/>
            </a:endParaRPr>
          </a:p>
        </p:txBody>
      </p:sp>
      <p:sp>
        <p:nvSpPr>
          <p:cNvPr id="24579" name="矩形 105475"/>
          <p:cNvSpPr/>
          <p:nvPr/>
        </p:nvSpPr>
        <p:spPr>
          <a:xfrm>
            <a:off x="971550" y="3202305"/>
            <a:ext cx="5004435" cy="460375"/>
          </a:xfrm>
          <a:prstGeom prst="rect">
            <a:avLst/>
          </a:prstGeom>
          <a:noFill/>
          <a:ln w="9525">
            <a:noFill/>
          </a:ln>
          <a:effectLst>
            <a:prstShdw prst="shdw17" dist="17961" dir="13499999">
              <a:srgbClr val="999999"/>
            </a:prstShdw>
          </a:effectLst>
        </p:spPr>
        <p:txBody>
          <a:bodyPr wrap="square" anchor="t" anchorCtr="0">
            <a:spAutoFit/>
          </a:bodyPr>
          <a:p>
            <a:r>
              <a:rPr lang="zh-CN" altLang="en-US" sz="2400" b="1" dirty="0">
                <a:solidFill>
                  <a:srgbClr val="FF0000"/>
                </a:solidFill>
                <a:latin typeface="Times New Roman" panose="02020603050405020304" pitchFamily="18" charset="0"/>
                <a:ea typeface="宋体" panose="02010600030101010101" pitchFamily="2" charset="-122"/>
              </a:rPr>
              <a:t>三、常见并发症</a:t>
            </a:r>
            <a:endParaRPr lang="zh-CN" altLang="en-US" sz="2400" b="1" dirty="0">
              <a:solidFill>
                <a:srgbClr val="FF0000"/>
              </a:solidFill>
              <a:latin typeface="Times New Roman" panose="02020603050405020304" pitchFamily="18" charset="0"/>
              <a:ea typeface="宋体" panose="02010600030101010101" pitchFamily="2" charset="-122"/>
            </a:endParaRPr>
          </a:p>
        </p:txBody>
      </p:sp>
      <p:sp>
        <p:nvSpPr>
          <p:cNvPr id="105477" name="矩形 105476"/>
          <p:cNvSpPr/>
          <p:nvPr/>
        </p:nvSpPr>
        <p:spPr>
          <a:xfrm>
            <a:off x="971550" y="3860800"/>
            <a:ext cx="8230870" cy="2305050"/>
          </a:xfrm>
          <a:prstGeom prst="rect">
            <a:avLst/>
          </a:prstGeom>
          <a:solidFill>
            <a:srgbClr val="92D050"/>
          </a:solidFill>
          <a:ln w="9525">
            <a:noFill/>
          </a:ln>
        </p:spPr>
        <p:txBody>
          <a:bodyPr anchor="t" anchorCtr="0"/>
          <a:p>
            <a:pPr marL="342900" indent="-342900" eaLnBrk="0" hangingPunct="0">
              <a:lnSpc>
                <a:spcPct val="120000"/>
              </a:lnSpc>
              <a:spcBef>
                <a:spcPct val="20000"/>
              </a:spcBef>
              <a:buClr>
                <a:srgbClr val="FF33CC"/>
              </a:buClr>
              <a:buSzPct val="105000"/>
              <a:buFont typeface="Wingdings" panose="05000000000000000000" pitchFamily="2" charset="2"/>
              <a:buChar char="v"/>
            </a:pPr>
            <a:r>
              <a:rPr lang="en-US" altLang="zh-CN" sz="2400" b="1">
                <a:solidFill>
                  <a:srgbClr val="FF0000"/>
                </a:solidFill>
                <a:latin typeface="楷体_GB2312" panose="02010609030101010101" pitchFamily="49" charset="-122"/>
                <a:ea typeface="宋体" panose="02010600030101010101" pitchFamily="2" charset="-122"/>
              </a:rPr>
              <a:t>1</a:t>
            </a:r>
            <a:r>
              <a:rPr lang="zh-CN" altLang="en-US" sz="2400" b="1" dirty="0">
                <a:solidFill>
                  <a:srgbClr val="FF0000"/>
                </a:solidFill>
                <a:latin typeface="楷体_GB2312" panose="02010609030101010101" pitchFamily="49" charset="-122"/>
                <a:ea typeface="宋体" panose="02010600030101010101" pitchFamily="2" charset="-122"/>
              </a:rPr>
              <a:t>、卵巢过度刺激综合征（</a:t>
            </a:r>
            <a:r>
              <a:rPr lang="en-US" altLang="zh-CN" sz="2400" b="1">
                <a:solidFill>
                  <a:srgbClr val="FF0000"/>
                </a:solidFill>
                <a:latin typeface="楷体_GB2312" panose="02010609030101010101" pitchFamily="49" charset="-122"/>
                <a:ea typeface="宋体" panose="02010600030101010101" pitchFamily="2" charset="-122"/>
              </a:rPr>
              <a:t>OHSS</a:t>
            </a:r>
            <a:r>
              <a:rPr lang="zh-CN" altLang="en-US" sz="2400" b="1" dirty="0">
                <a:solidFill>
                  <a:srgbClr val="FF0000"/>
                </a:solidFill>
                <a:latin typeface="楷体_GB2312" panose="02010609030101010101" pitchFamily="49" charset="-122"/>
                <a:ea typeface="宋体" panose="02010600030101010101" pitchFamily="2" charset="-122"/>
              </a:rPr>
              <a:t>）</a:t>
            </a:r>
            <a:r>
              <a:rPr lang="en-US" altLang="zh-CN" sz="2400" b="1" dirty="0">
                <a:solidFill>
                  <a:srgbClr val="FF0000"/>
                </a:solidFill>
                <a:latin typeface="楷体_GB2312" panose="02010609030101010101" pitchFamily="49" charset="-122"/>
                <a:ea typeface="宋体" panose="02010600030101010101" pitchFamily="2" charset="-122"/>
              </a:rPr>
              <a:t>-</a:t>
            </a:r>
            <a:r>
              <a:rPr lang="zh-CN" altLang="en-US" sz="2400" b="1" dirty="0">
                <a:solidFill>
                  <a:srgbClr val="FF0000"/>
                </a:solidFill>
                <a:latin typeface="楷体_GB2312" panose="02010609030101010101" pitchFamily="49" charset="-122"/>
                <a:ea typeface="宋体" panose="02010600030101010101" pitchFamily="2" charset="-122"/>
              </a:rPr>
              <a:t>对症处理</a:t>
            </a:r>
            <a:endParaRPr lang="zh-CN" altLang="en-US" sz="2400" b="1" dirty="0">
              <a:solidFill>
                <a:srgbClr val="FF0000"/>
              </a:solidFill>
              <a:latin typeface="楷体_GB2312" panose="02010609030101010101" pitchFamily="49" charset="-122"/>
              <a:ea typeface="宋体" panose="02010600030101010101" pitchFamily="2" charset="-122"/>
            </a:endParaRPr>
          </a:p>
          <a:p>
            <a:pPr marL="342900" indent="-342900" eaLnBrk="0" hangingPunct="0">
              <a:lnSpc>
                <a:spcPct val="120000"/>
              </a:lnSpc>
              <a:spcBef>
                <a:spcPct val="20000"/>
              </a:spcBef>
              <a:buClr>
                <a:srgbClr val="FF33CC"/>
              </a:buClr>
              <a:buSzPct val="105000"/>
              <a:buFont typeface="Wingdings" panose="05000000000000000000" pitchFamily="2" charset="2"/>
              <a:buChar char="v"/>
            </a:pPr>
            <a:r>
              <a:rPr lang="en-US" altLang="zh-CN" sz="2400" b="1">
                <a:latin typeface="楷体_GB2312" panose="02010609030101010101" pitchFamily="49" charset="-122"/>
                <a:ea typeface="宋体" panose="02010600030101010101" pitchFamily="2" charset="-122"/>
              </a:rPr>
              <a:t>2</a:t>
            </a:r>
            <a:r>
              <a:rPr lang="zh-CN" altLang="en-US" sz="2400" b="1" dirty="0">
                <a:latin typeface="楷体_GB2312" panose="02010609030101010101" pitchFamily="49" charset="-122"/>
                <a:ea typeface="宋体" panose="02010600030101010101" pitchFamily="2" charset="-122"/>
              </a:rPr>
              <a:t>、自然流产</a:t>
            </a:r>
            <a:endParaRPr lang="zh-CN" altLang="en-US" sz="2400" b="1" dirty="0">
              <a:latin typeface="楷体_GB2312" panose="02010609030101010101" pitchFamily="49" charset="-122"/>
              <a:ea typeface="宋体" panose="02010600030101010101" pitchFamily="2" charset="-122"/>
            </a:endParaRPr>
          </a:p>
          <a:p>
            <a:pPr marL="342900" indent="-342900" eaLnBrk="0" hangingPunct="0">
              <a:lnSpc>
                <a:spcPct val="120000"/>
              </a:lnSpc>
              <a:spcBef>
                <a:spcPct val="20000"/>
              </a:spcBef>
              <a:buClr>
                <a:srgbClr val="FF33CC"/>
              </a:buClr>
              <a:buSzPct val="105000"/>
              <a:buFont typeface="Wingdings" panose="05000000000000000000" pitchFamily="2" charset="2"/>
              <a:buChar char="v"/>
            </a:pPr>
            <a:r>
              <a:rPr lang="en-US" altLang="zh-CN" sz="2400" b="1">
                <a:latin typeface="楷体_GB2312" panose="02010609030101010101" pitchFamily="49" charset="-122"/>
                <a:ea typeface="宋体" panose="02010600030101010101" pitchFamily="2" charset="-122"/>
              </a:rPr>
              <a:t>3</a:t>
            </a:r>
            <a:r>
              <a:rPr lang="zh-CN" altLang="en-US" sz="2400" b="1" dirty="0">
                <a:latin typeface="楷体_GB2312" panose="02010609030101010101" pitchFamily="49" charset="-122"/>
                <a:ea typeface="宋体" panose="02010600030101010101" pitchFamily="2" charset="-122"/>
              </a:rPr>
              <a:t>、异位妊娠</a:t>
            </a:r>
            <a:endParaRPr lang="zh-CN" altLang="en-US" sz="2400" b="1" dirty="0">
              <a:latin typeface="楷体_GB2312" panose="02010609030101010101" pitchFamily="49" charset="-122"/>
              <a:ea typeface="宋体" panose="02010600030101010101" pitchFamily="2" charset="-122"/>
            </a:endParaRPr>
          </a:p>
          <a:p>
            <a:pPr marL="342900" indent="-342900" eaLnBrk="0" hangingPunct="0">
              <a:lnSpc>
                <a:spcPct val="120000"/>
              </a:lnSpc>
              <a:spcBef>
                <a:spcPct val="20000"/>
              </a:spcBef>
              <a:buClr>
                <a:srgbClr val="FF33CC"/>
              </a:buClr>
              <a:buSzPct val="105000"/>
              <a:buFont typeface="Wingdings" panose="05000000000000000000" pitchFamily="2" charset="2"/>
              <a:buChar char="v"/>
            </a:pPr>
            <a:r>
              <a:rPr lang="en-US" altLang="zh-CN" sz="2400" b="1">
                <a:latin typeface="楷体_GB2312" panose="02010609030101010101" pitchFamily="49" charset="-122"/>
                <a:ea typeface="宋体" panose="02010600030101010101" pitchFamily="2" charset="-122"/>
              </a:rPr>
              <a:t>4</a:t>
            </a:r>
            <a:r>
              <a:rPr lang="zh-CN" altLang="en-US" sz="2400" b="1" dirty="0">
                <a:latin typeface="楷体_GB2312" panose="02010609030101010101" pitchFamily="49" charset="-122"/>
                <a:ea typeface="宋体" panose="02010600030101010101" pitchFamily="2" charset="-122"/>
              </a:rPr>
              <a:t>、多胎妊娠</a:t>
            </a:r>
            <a:endParaRPr lang="zh-CN" altLang="en-US" sz="2400" b="1" dirty="0">
              <a:latin typeface="楷体_GB2312" panose="02010609030101010101" pitchFamily="49" charset="-122"/>
              <a:ea typeface="宋体" panose="02010600030101010101" pitchFamily="2" charset="-122"/>
            </a:endParaRPr>
          </a:p>
          <a:p>
            <a:pPr marL="342900" indent="-342900" eaLnBrk="0" hangingPunct="0">
              <a:lnSpc>
                <a:spcPct val="120000"/>
              </a:lnSpc>
              <a:spcBef>
                <a:spcPct val="20000"/>
              </a:spcBef>
              <a:buClr>
                <a:schemeClr val="accent1"/>
              </a:buClr>
              <a:buFont typeface="Wingdings" panose="05000000000000000000" pitchFamily="2" charset="2"/>
              <a:buChar char="n"/>
            </a:pPr>
            <a:endParaRPr lang="zh-CN" altLang="en-US" sz="2400" b="1" dirty="0">
              <a:latin typeface="楷体_GB2312" panose="02010609030101010101" pitchFamily="49"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105477"/>
                                        </p:tgtEl>
                                        <p:attrNameLst>
                                          <p:attrName>style.visibility</p:attrName>
                                        </p:attrNameLst>
                                      </p:cBhvr>
                                      <p:to>
                                        <p:strVal val="visible"/>
                                      </p:to>
                                    </p:set>
                                    <p:anim calcmode="lin" valueType="num">
                                      <p:cBhvr>
                                        <p:cTn id="7" dur="500" fill="hold"/>
                                        <p:tgtEl>
                                          <p:spTgt spid="105477"/>
                                        </p:tgtEl>
                                        <p:attrNameLst>
                                          <p:attrName>ppt_x</p:attrName>
                                        </p:attrNameLst>
                                      </p:cBhvr>
                                      <p:tavLst>
                                        <p:tav tm="0">
                                          <p:val>
                                            <p:strVal val="1+#ppt_w/2"/>
                                          </p:val>
                                        </p:tav>
                                        <p:tav tm="100000">
                                          <p:val>
                                            <p:strVal val="#ppt_x"/>
                                          </p:val>
                                        </p:tav>
                                      </p:tavLst>
                                    </p:anim>
                                    <p:anim calcmode="lin" valueType="num">
                                      <p:cBhvr>
                                        <p:cTn id="8" dur="500" fill="hold"/>
                                        <p:tgtEl>
                                          <p:spTgt spid="1054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956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5602" name="文本框 4"/>
          <p:cNvSpPr txBox="1"/>
          <p:nvPr/>
        </p:nvSpPr>
        <p:spPr>
          <a:xfrm>
            <a:off x="1576388" y="1828800"/>
            <a:ext cx="4906962" cy="3322955"/>
          </a:xfrm>
          <a:prstGeom prst="rect">
            <a:avLst/>
          </a:prstGeom>
          <a:noFill/>
          <a:ln w="9525">
            <a:noFill/>
          </a:ln>
        </p:spPr>
        <p:txBody>
          <a:bodyPr wrap="square" anchor="t" anchorCtr="0">
            <a:spAutoFit/>
          </a:bodyPr>
          <a:p>
            <a:pPr indent="0" fontAlgn="auto">
              <a:lnSpc>
                <a:spcPct val="150000"/>
              </a:lnSpc>
            </a:pPr>
            <a:r>
              <a:rPr lang="en-US" altLang="zh-CN" sz="2800" b="1">
                <a:latin typeface="Arial" panose="020B0604020202020204" pitchFamily="34" charset="0"/>
                <a:ea typeface="宋体" panose="02010600030101010101" pitchFamily="2" charset="-122"/>
              </a:rPr>
              <a:t>1.</a:t>
            </a:r>
            <a:r>
              <a:rPr lang="zh-CN" altLang="en-US" sz="2800" b="1">
                <a:latin typeface="Arial" panose="020B0604020202020204" pitchFamily="34" charset="0"/>
                <a:ea typeface="宋体" panose="02010600030101010101" pitchFamily="2" charset="-122"/>
              </a:rPr>
              <a:t>详细询问健康史</a:t>
            </a:r>
            <a:endParaRPr lang="zh-CN" altLang="en-US" sz="2800" b="1">
              <a:latin typeface="Arial" panose="020B0604020202020204" pitchFamily="34" charset="0"/>
              <a:ea typeface="宋体" panose="02010600030101010101" pitchFamily="2" charset="-122"/>
            </a:endParaRPr>
          </a:p>
          <a:p>
            <a:pPr indent="0" fontAlgn="auto">
              <a:lnSpc>
                <a:spcPct val="150000"/>
              </a:lnSpc>
            </a:pPr>
            <a:r>
              <a:rPr lang="en-US" altLang="zh-CN" sz="2800" b="1">
                <a:latin typeface="Arial" panose="020B0604020202020204" pitchFamily="34" charset="0"/>
                <a:ea typeface="宋体" panose="02010600030101010101" pitchFamily="2" charset="-122"/>
              </a:rPr>
              <a:t>2.</a:t>
            </a:r>
            <a:r>
              <a:rPr lang="zh-CN" altLang="en-US" sz="2800" b="1">
                <a:latin typeface="Arial" panose="020B0604020202020204" pitchFamily="34" charset="0"/>
                <a:ea typeface="宋体" panose="02010600030101010101" pitchFamily="2" charset="-122"/>
              </a:rPr>
              <a:t>配合做好辅助检查</a:t>
            </a:r>
            <a:endParaRPr lang="zh-CN" altLang="en-US" sz="2800" b="1">
              <a:latin typeface="Arial" panose="020B0604020202020204" pitchFamily="34" charset="0"/>
              <a:ea typeface="宋体" panose="02010600030101010101" pitchFamily="2" charset="-122"/>
            </a:endParaRPr>
          </a:p>
          <a:p>
            <a:pPr indent="0" fontAlgn="auto">
              <a:lnSpc>
                <a:spcPct val="150000"/>
              </a:lnSpc>
            </a:pPr>
            <a:r>
              <a:rPr lang="en-US" altLang="zh-CN" sz="2800" b="1">
                <a:latin typeface="Arial" panose="020B0604020202020204" pitchFamily="34" charset="0"/>
                <a:ea typeface="宋体" panose="02010600030101010101" pitchFamily="2" charset="-122"/>
              </a:rPr>
              <a:t>3.</a:t>
            </a:r>
            <a:r>
              <a:rPr lang="zh-CN" altLang="en-US" sz="2800" b="1">
                <a:latin typeface="Arial" panose="020B0604020202020204" pitchFamily="34" charset="0"/>
                <a:ea typeface="宋体" panose="02010600030101010101" pitchFamily="2" charset="-122"/>
              </a:rPr>
              <a:t>严密观察</a:t>
            </a:r>
            <a:endParaRPr lang="zh-CN" altLang="en-US" sz="2800" b="1">
              <a:latin typeface="Arial" panose="020B0604020202020204" pitchFamily="34" charset="0"/>
              <a:ea typeface="宋体" panose="02010600030101010101" pitchFamily="2" charset="-122"/>
            </a:endParaRPr>
          </a:p>
          <a:p>
            <a:pPr indent="0" fontAlgn="auto">
              <a:lnSpc>
                <a:spcPct val="150000"/>
              </a:lnSpc>
            </a:pPr>
            <a:r>
              <a:rPr lang="en-US" altLang="zh-CN" sz="2800" b="1">
                <a:latin typeface="Arial" panose="020B0604020202020204" pitchFamily="34" charset="0"/>
                <a:ea typeface="宋体" panose="02010600030101010101" pitchFamily="2" charset="-122"/>
              </a:rPr>
              <a:t>4.</a:t>
            </a:r>
            <a:r>
              <a:rPr lang="zh-CN" altLang="en-US" sz="2800" b="1">
                <a:latin typeface="Arial" panose="020B0604020202020204" pitchFamily="34" charset="0"/>
                <a:ea typeface="宋体" panose="02010600030101010101" pitchFamily="2" charset="-122"/>
              </a:rPr>
              <a:t>配合治疗</a:t>
            </a:r>
            <a:endParaRPr lang="zh-CN" altLang="en-US" sz="2800" b="1">
              <a:latin typeface="Arial" panose="020B0604020202020204" pitchFamily="34" charset="0"/>
              <a:ea typeface="宋体" panose="02010600030101010101" pitchFamily="2" charset="-122"/>
            </a:endParaRPr>
          </a:p>
          <a:p>
            <a:pPr indent="0" fontAlgn="auto">
              <a:lnSpc>
                <a:spcPct val="150000"/>
              </a:lnSpc>
            </a:pPr>
            <a:r>
              <a:rPr lang="en-US" altLang="zh-CN" sz="2800" b="1">
                <a:latin typeface="Arial" panose="020B0604020202020204" pitchFamily="34" charset="0"/>
                <a:ea typeface="宋体" panose="02010600030101010101" pitchFamily="2" charset="-122"/>
              </a:rPr>
              <a:t>5.</a:t>
            </a:r>
            <a:r>
              <a:rPr lang="zh-CN" altLang="en-US" sz="2800" b="1">
                <a:latin typeface="Arial" panose="020B0604020202020204" pitchFamily="34" charset="0"/>
                <a:ea typeface="宋体" panose="02010600030101010101" pitchFamily="2" charset="-122"/>
              </a:rPr>
              <a:t>积极防控并发症</a:t>
            </a:r>
            <a:endParaRPr lang="zh-CN" altLang="en-US" sz="2800" b="1">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单元十七</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不孕症及辅助生育技术</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115" y="1760855"/>
            <a:ext cx="4672965" cy="12065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不孕症</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44620" y="4119880"/>
            <a:ext cx="4696460" cy="9017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辅助生育技术</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及护理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p:tgtEl>
                                          <p:spTgt spid="23"/>
                                        </p:tgtEl>
                                        <p:attrNameLst>
                                          <p:attrName>ppt_x</p:attrName>
                                        </p:attrNameLst>
                                      </p:cBhvr>
                                      <p:tavLst>
                                        <p:tav tm="0">
                                          <p:val>
                                            <p:strVal val="#ppt_x-#ppt_w*1.125000"/>
                                          </p:val>
                                        </p:tav>
                                        <p:tav tm="100000">
                                          <p:val>
                                            <p:strVal val="#ppt_x"/>
                                          </p:val>
                                        </p:tav>
                                      </p:tavLst>
                                    </p:anim>
                                    <p:animEffect transition="in" filter="wipe(right)">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掌握不孕症和辅助生育技术的定义和分类。熟悉不孕症常见的辅助检查和处理原则，不孕症的病因和各种辅助生育技术的适应症。</a:t>
            </a:r>
            <a:endParaRPr lang="zh-CN" altLang="en-US" dirty="0" smtClean="0"/>
          </a:p>
        </p:txBody>
      </p:sp>
      <p:sp>
        <p:nvSpPr>
          <p:cNvPr id="5" name="文本框 22"/>
          <p:cNvSpPr txBox="1"/>
          <p:nvPr/>
        </p:nvSpPr>
        <p:spPr>
          <a:xfrm flipH="1">
            <a:off x="4954270" y="4088765"/>
            <a:ext cx="2655570"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能运用所学知识对不孕症及实施辅助生育技术的夫妇实施护理措施及健康教育。</a:t>
            </a:r>
            <a:endParaRPr lang="zh-CN" altLang="en-US" dirty="0" smtClean="0"/>
          </a:p>
        </p:txBody>
      </p:sp>
      <p:sp>
        <p:nvSpPr>
          <p:cNvPr id="6" name="文本框 22"/>
          <p:cNvSpPr txBox="1"/>
          <p:nvPr/>
        </p:nvSpPr>
        <p:spPr>
          <a:xfrm flipH="1">
            <a:off x="8314690" y="4088765"/>
            <a:ext cx="2618105"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具有较强的责任心和同理心，关心不孕夫妇的心理需求。善于沟通，对待不孕夫妇热情、耐心、，能够与其进行良好沟通</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不孕症</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267" name="Rectangle 10"/>
          <p:cNvSpPr/>
          <p:nvPr/>
        </p:nvSpPr>
        <p:spPr>
          <a:xfrm>
            <a:off x="1140460" y="1125855"/>
            <a:ext cx="10030460" cy="5320030"/>
          </a:xfrm>
          <a:prstGeom prst="rect">
            <a:avLst/>
          </a:prstGeom>
          <a:solidFill>
            <a:srgbClr val="FFFFCC"/>
          </a:solidFill>
          <a:ln w="9525" cap="flat" cmpd="sng">
            <a:solidFill>
              <a:srgbClr val="FF99CC"/>
            </a:solidFill>
            <a:prstDash val="solid"/>
            <a:miter/>
            <a:headEnd type="none" w="med" len="med"/>
            <a:tailEnd type="none" w="med" len="med"/>
          </a:ln>
        </p:spPr>
        <p:txBody>
          <a:bodyPr anchor="t" anchorCtr="0"/>
          <a:p>
            <a:pPr marL="812800" indent="-812800">
              <a:lnSpc>
                <a:spcPct val="85000"/>
              </a:lnSpc>
              <a:spcBef>
                <a:spcPct val="20000"/>
              </a:spcBef>
              <a:buClr>
                <a:schemeClr val="accent1"/>
              </a:buClr>
              <a:buSzPct val="65000"/>
              <a:buFont typeface="Wingdings" panose="05000000000000000000" pitchFamily="2" charset="2"/>
            </a:pPr>
            <a:r>
              <a:rPr lang="en-US" altLang="zh-CN" sz="2800" b="1">
                <a:solidFill>
                  <a:srgbClr val="FF0000"/>
                </a:solidFill>
                <a:latin typeface="楷体_GB2312" panose="02010609030101010101" pitchFamily="49" charset="-122"/>
                <a:ea typeface="楷体_GB2312" panose="02010609030101010101" pitchFamily="49" charset="-122"/>
              </a:rPr>
              <a:t>   </a:t>
            </a:r>
            <a:r>
              <a:rPr lang="zh-CN" altLang="en-US" sz="2800" b="1" dirty="0">
                <a:solidFill>
                  <a:srgbClr val="FF0000"/>
                </a:solidFill>
                <a:latin typeface="楷体_GB2312" panose="02010609030101010101" pitchFamily="49" charset="-122"/>
                <a:ea typeface="楷体_GB2312" panose="02010609030101010101" pitchFamily="49" charset="-122"/>
              </a:rPr>
              <a:t>定义</a:t>
            </a:r>
            <a:r>
              <a:rPr lang="zh-CN" altLang="en-US" sz="2800" b="1" dirty="0">
                <a:latin typeface="楷体_GB2312" panose="02010609030101010101" pitchFamily="49" charset="-122"/>
                <a:ea typeface="楷体_GB2312" panose="02010609030101010101" pitchFamily="49" charset="-122"/>
              </a:rPr>
              <a:t>  凡婚后未避孕，有正常性生活，同居</a:t>
            </a:r>
            <a:r>
              <a:rPr lang="en-US" altLang="zh-CN" sz="2800" b="1">
                <a:solidFill>
                  <a:srgbClr val="FF0000"/>
                </a:solidFill>
                <a:latin typeface="楷体_GB2312" panose="02010609030101010101" pitchFamily="49" charset="-122"/>
                <a:ea typeface="楷体_GB2312" panose="02010609030101010101" pitchFamily="49" charset="-122"/>
              </a:rPr>
              <a:t>1</a:t>
            </a:r>
            <a:r>
              <a:rPr lang="zh-CN" altLang="en-US" sz="2800" b="1" dirty="0">
                <a:solidFill>
                  <a:srgbClr val="FF0000"/>
                </a:solidFill>
                <a:latin typeface="楷体_GB2312" panose="02010609030101010101" pitchFamily="49" charset="-122"/>
                <a:ea typeface="楷体_GB2312" panose="02010609030101010101" pitchFamily="49" charset="-122"/>
              </a:rPr>
              <a:t>年</a:t>
            </a:r>
            <a:r>
              <a:rPr lang="zh-CN" altLang="en-US" sz="2800" b="1" dirty="0">
                <a:latin typeface="楷体_GB2312" panose="02010609030101010101" pitchFamily="49" charset="-122"/>
                <a:ea typeface="楷体_GB2312" panose="02010609030101010101" pitchFamily="49" charset="-122"/>
              </a:rPr>
              <a:t>未受孕者，称不孕症。</a:t>
            </a:r>
            <a:endParaRPr lang="zh-CN" altLang="en-US" sz="2800" b="1" dirty="0">
              <a:latin typeface="楷体_GB2312" panose="02010609030101010101" pitchFamily="49" charset="-122"/>
              <a:ea typeface="楷体_GB2312" panose="02010609030101010101" pitchFamily="49" charset="-122"/>
            </a:endParaRPr>
          </a:p>
          <a:p>
            <a:pPr marL="812800" indent="-812800">
              <a:lnSpc>
                <a:spcPct val="85000"/>
              </a:lnSpc>
              <a:spcBef>
                <a:spcPct val="20000"/>
              </a:spcBef>
              <a:buClr>
                <a:schemeClr val="accent1"/>
              </a:buClr>
              <a:buSzPct val="65000"/>
              <a:buFont typeface="Wingdings" panose="05000000000000000000" pitchFamily="2" charset="2"/>
            </a:pPr>
            <a:r>
              <a:rPr lang="en-US" altLang="zh-CN" sz="2800" b="1">
                <a:solidFill>
                  <a:srgbClr val="FF0000"/>
                </a:solidFill>
                <a:latin typeface="楷体_GB2312" panose="02010609030101010101" pitchFamily="49" charset="-122"/>
                <a:ea typeface="楷体_GB2312" panose="02010609030101010101" pitchFamily="49" charset="-122"/>
              </a:rPr>
              <a:t>   </a:t>
            </a:r>
            <a:r>
              <a:rPr lang="zh-CN" altLang="en-US" sz="2800" b="1" dirty="0">
                <a:solidFill>
                  <a:srgbClr val="FF0000"/>
                </a:solidFill>
                <a:latin typeface="楷体_GB2312" panose="02010609030101010101" pitchFamily="49" charset="-122"/>
                <a:ea typeface="楷体_GB2312" panose="02010609030101010101" pitchFamily="49" charset="-122"/>
              </a:rPr>
              <a:t>分类</a:t>
            </a:r>
            <a:endParaRPr lang="zh-CN" altLang="en-US" sz="2800" b="1" dirty="0">
              <a:solidFill>
                <a:srgbClr val="FF0000"/>
              </a:solidFill>
              <a:latin typeface="楷体_GB2312" panose="02010609030101010101" pitchFamily="49" charset="-122"/>
              <a:ea typeface="楷体_GB2312" panose="02010609030101010101" pitchFamily="49" charset="-122"/>
            </a:endParaRPr>
          </a:p>
          <a:p>
            <a:pPr marL="812800" indent="-812800">
              <a:lnSpc>
                <a:spcPct val="85000"/>
              </a:lnSpc>
              <a:spcBef>
                <a:spcPct val="20000"/>
              </a:spcBef>
              <a:buClr>
                <a:schemeClr val="accent1"/>
              </a:buClr>
              <a:buSzPct val="65000"/>
              <a:buFont typeface="Wingdings" panose="05000000000000000000" pitchFamily="2" charset="2"/>
            </a:pPr>
            <a:r>
              <a:rPr lang="en-US" altLang="zh-CN" sz="2800" b="1" dirty="0">
                <a:solidFill>
                  <a:srgbClr val="0000CC"/>
                </a:solidFill>
                <a:latin typeface="楷体_GB2312" panose="02010609030101010101" pitchFamily="49" charset="-122"/>
                <a:ea typeface="楷体_GB2312" panose="02010609030101010101" pitchFamily="49" charset="-122"/>
              </a:rPr>
              <a:t>    </a:t>
            </a:r>
            <a:r>
              <a:rPr lang="zh-CN" altLang="en-US" sz="2800" b="1" dirty="0">
                <a:solidFill>
                  <a:srgbClr val="0000CC"/>
                </a:solidFill>
                <a:latin typeface="楷体_GB2312" panose="02010609030101010101" pitchFamily="49" charset="-122"/>
                <a:ea typeface="楷体_GB2312" panose="02010609030101010101" pitchFamily="49" charset="-122"/>
              </a:rPr>
              <a:t>（</a:t>
            </a:r>
            <a:r>
              <a:rPr lang="en-US" altLang="zh-CN" sz="2800" b="1">
                <a:solidFill>
                  <a:srgbClr val="0000CC"/>
                </a:solidFill>
                <a:latin typeface="楷体_GB2312" panose="02010609030101010101" pitchFamily="49" charset="-122"/>
                <a:ea typeface="楷体_GB2312" panose="02010609030101010101" pitchFamily="49" charset="-122"/>
              </a:rPr>
              <a:t>1</a:t>
            </a:r>
            <a:r>
              <a:rPr lang="zh-CN" altLang="en-US" sz="2800" b="1" dirty="0">
                <a:solidFill>
                  <a:srgbClr val="0000CC"/>
                </a:solidFill>
                <a:latin typeface="楷体_GB2312" panose="02010609030101010101" pitchFamily="49" charset="-122"/>
                <a:ea typeface="楷体_GB2312" panose="02010609030101010101" pitchFamily="49" charset="-122"/>
              </a:rPr>
              <a:t>）原发性不孕</a:t>
            </a:r>
            <a:r>
              <a:rPr lang="zh-CN" altLang="en-US" sz="2800" b="1" dirty="0">
                <a:latin typeface="楷体_GB2312" panose="02010609030101010101" pitchFamily="49" charset="-122"/>
                <a:ea typeface="楷体_GB2312" panose="02010609030101010101" pitchFamily="49" charset="-122"/>
              </a:rPr>
              <a:t>：婚后未避孕而</a:t>
            </a:r>
            <a:r>
              <a:rPr lang="zh-CN" altLang="en-US" sz="2800" b="1" dirty="0">
                <a:solidFill>
                  <a:srgbClr val="FF0000"/>
                </a:solidFill>
                <a:latin typeface="楷体_GB2312" panose="02010609030101010101" pitchFamily="49" charset="-122"/>
                <a:ea typeface="楷体_GB2312" panose="02010609030101010101" pitchFamily="49" charset="-122"/>
              </a:rPr>
              <a:t>从未妊娠</a:t>
            </a:r>
            <a:r>
              <a:rPr lang="zh-CN" altLang="en-US" sz="2800" b="1" dirty="0">
                <a:latin typeface="楷体_GB2312" panose="02010609030101010101" pitchFamily="49" charset="-122"/>
                <a:ea typeface="楷体_GB2312" panose="02010609030101010101" pitchFamily="49" charset="-122"/>
              </a:rPr>
              <a:t>者。</a:t>
            </a:r>
            <a:endParaRPr lang="zh-CN" altLang="en-US" sz="2800" b="1" dirty="0">
              <a:latin typeface="楷体_GB2312" panose="02010609030101010101" pitchFamily="49" charset="-122"/>
              <a:ea typeface="楷体_GB2312" panose="02010609030101010101" pitchFamily="49" charset="-122"/>
            </a:endParaRPr>
          </a:p>
          <a:p>
            <a:pPr marL="812800" indent="-812800">
              <a:lnSpc>
                <a:spcPct val="85000"/>
              </a:lnSpc>
              <a:spcBef>
                <a:spcPct val="20000"/>
              </a:spcBef>
              <a:buClr>
                <a:schemeClr val="accent1"/>
              </a:buClr>
              <a:buSzPct val="65000"/>
              <a:buFont typeface="Wingdings" panose="05000000000000000000" pitchFamily="2" charset="2"/>
            </a:pPr>
            <a:r>
              <a:rPr lang="en-US" altLang="zh-CN" sz="2800" b="1" dirty="0">
                <a:solidFill>
                  <a:srgbClr val="0000CC"/>
                </a:solidFill>
                <a:latin typeface="楷体_GB2312" panose="02010609030101010101" pitchFamily="49" charset="-122"/>
                <a:ea typeface="楷体_GB2312" panose="02010609030101010101" pitchFamily="49" charset="-122"/>
              </a:rPr>
              <a:t>    </a:t>
            </a:r>
            <a:r>
              <a:rPr lang="zh-CN" altLang="en-US" sz="2800" b="1" dirty="0">
                <a:solidFill>
                  <a:srgbClr val="0000CC"/>
                </a:solidFill>
                <a:latin typeface="楷体_GB2312" panose="02010609030101010101" pitchFamily="49" charset="-122"/>
                <a:ea typeface="楷体_GB2312" panose="02010609030101010101" pitchFamily="49" charset="-122"/>
              </a:rPr>
              <a:t>（</a:t>
            </a:r>
            <a:r>
              <a:rPr lang="en-US" altLang="zh-CN" sz="2800" b="1">
                <a:solidFill>
                  <a:srgbClr val="0000CC"/>
                </a:solidFill>
                <a:latin typeface="楷体_GB2312" panose="02010609030101010101" pitchFamily="49" charset="-122"/>
                <a:ea typeface="楷体_GB2312" panose="02010609030101010101" pitchFamily="49" charset="-122"/>
              </a:rPr>
              <a:t>2</a:t>
            </a:r>
            <a:r>
              <a:rPr lang="zh-CN" altLang="en-US" sz="2800" b="1" dirty="0">
                <a:solidFill>
                  <a:srgbClr val="0000CC"/>
                </a:solidFill>
                <a:latin typeface="楷体_GB2312" panose="02010609030101010101" pitchFamily="49" charset="-122"/>
                <a:ea typeface="楷体_GB2312" panose="02010609030101010101" pitchFamily="49" charset="-122"/>
              </a:rPr>
              <a:t>）继发性不孕</a:t>
            </a:r>
            <a:r>
              <a:rPr lang="zh-CN" altLang="en-US" sz="2800" b="1" dirty="0">
                <a:latin typeface="楷体_GB2312" panose="02010609030101010101" pitchFamily="49" charset="-122"/>
                <a:ea typeface="楷体_GB2312" panose="02010609030101010101" pitchFamily="49" charset="-122"/>
              </a:rPr>
              <a:t>：</a:t>
            </a:r>
            <a:r>
              <a:rPr lang="zh-CN" altLang="en-US" sz="2800" b="1" dirty="0">
                <a:solidFill>
                  <a:srgbClr val="FF0000"/>
                </a:solidFill>
                <a:latin typeface="楷体_GB2312" panose="02010609030101010101" pitchFamily="49" charset="-122"/>
                <a:ea typeface="楷体_GB2312" panose="02010609030101010101" pitchFamily="49" charset="-122"/>
              </a:rPr>
              <a:t>曾有过妊娠</a:t>
            </a:r>
            <a:r>
              <a:rPr lang="zh-CN" altLang="en-US" sz="2800" b="1" dirty="0">
                <a:latin typeface="楷体_GB2312" panose="02010609030101010101" pitchFamily="49" charset="-122"/>
                <a:ea typeface="楷体_GB2312" panose="02010609030101010101" pitchFamily="49" charset="-122"/>
              </a:rPr>
              <a:t>而后未避孕连续</a:t>
            </a:r>
            <a:endParaRPr lang="zh-CN" altLang="en-US" sz="2800" b="1" dirty="0">
              <a:latin typeface="楷体_GB2312" panose="02010609030101010101" pitchFamily="49" charset="-122"/>
              <a:ea typeface="楷体_GB2312" panose="02010609030101010101" pitchFamily="49" charset="-122"/>
            </a:endParaRPr>
          </a:p>
          <a:p>
            <a:pPr marL="812800" indent="-812800">
              <a:lnSpc>
                <a:spcPct val="85000"/>
              </a:lnSpc>
              <a:spcBef>
                <a:spcPct val="20000"/>
              </a:spcBef>
              <a:buClr>
                <a:schemeClr val="accent1"/>
              </a:buClr>
              <a:buSzPct val="65000"/>
              <a:buFont typeface="Wingdings" panose="05000000000000000000" pitchFamily="2" charset="2"/>
            </a:pPr>
            <a:r>
              <a:rPr lang="en-US" altLang="zh-CN" sz="2800" b="1">
                <a:latin typeface="楷体_GB2312" panose="02010609030101010101" pitchFamily="49" charset="-122"/>
                <a:ea typeface="楷体_GB2312" panose="02010609030101010101" pitchFamily="49" charset="-122"/>
              </a:rPr>
              <a:t>2</a:t>
            </a:r>
            <a:r>
              <a:rPr lang="zh-CN" altLang="en-US" sz="2800" b="1" dirty="0">
                <a:latin typeface="楷体_GB2312" panose="02010609030101010101" pitchFamily="49" charset="-122"/>
                <a:ea typeface="楷体_GB2312" panose="02010609030101010101" pitchFamily="49" charset="-122"/>
              </a:rPr>
              <a:t>年不孕者。</a:t>
            </a:r>
            <a:endParaRPr lang="zh-CN" altLang="en-US" sz="2800" b="1" dirty="0">
              <a:latin typeface="楷体_GB2312" panose="02010609030101010101" pitchFamily="49" charset="-122"/>
              <a:ea typeface="楷体_GB2312" panose="02010609030101010101" pitchFamily="49" charset="-122"/>
            </a:endParaRPr>
          </a:p>
          <a:p>
            <a:pPr marL="812800" indent="-812800">
              <a:lnSpc>
                <a:spcPct val="85000"/>
              </a:lnSpc>
              <a:spcBef>
                <a:spcPct val="20000"/>
              </a:spcBef>
              <a:buClr>
                <a:schemeClr val="accent1"/>
              </a:buClr>
              <a:buSzPct val="65000"/>
              <a:buFont typeface="Wingdings" panose="05000000000000000000" pitchFamily="2" charset="2"/>
            </a:pPr>
            <a:r>
              <a:rPr lang="en-US" altLang="zh-CN" sz="2800" b="1" dirty="0">
                <a:solidFill>
                  <a:srgbClr val="0000CC"/>
                </a:solidFill>
                <a:latin typeface="楷体_GB2312" panose="02010609030101010101" pitchFamily="49" charset="-122"/>
                <a:ea typeface="楷体_GB2312" panose="02010609030101010101" pitchFamily="49" charset="-122"/>
              </a:rPr>
              <a:t>    </a:t>
            </a:r>
            <a:r>
              <a:rPr lang="zh-CN" altLang="en-US" sz="2800" b="1" dirty="0">
                <a:solidFill>
                  <a:srgbClr val="0000CC"/>
                </a:solidFill>
                <a:latin typeface="楷体_GB2312" panose="02010609030101010101" pitchFamily="49" charset="-122"/>
                <a:ea typeface="楷体_GB2312" panose="02010609030101010101" pitchFamily="49" charset="-122"/>
              </a:rPr>
              <a:t>（</a:t>
            </a:r>
            <a:r>
              <a:rPr lang="en-US" altLang="zh-CN" sz="2800" b="1">
                <a:solidFill>
                  <a:srgbClr val="0000CC"/>
                </a:solidFill>
                <a:latin typeface="楷体_GB2312" panose="02010609030101010101" pitchFamily="49" charset="-122"/>
                <a:ea typeface="楷体_GB2312" panose="02010609030101010101" pitchFamily="49" charset="-122"/>
              </a:rPr>
              <a:t>3</a:t>
            </a:r>
            <a:r>
              <a:rPr lang="zh-CN" altLang="en-US" sz="2800" b="1" dirty="0">
                <a:solidFill>
                  <a:srgbClr val="0000CC"/>
                </a:solidFill>
                <a:latin typeface="楷体_GB2312" panose="02010609030101010101" pitchFamily="49" charset="-122"/>
                <a:ea typeface="楷体_GB2312" panose="02010609030101010101" pitchFamily="49" charset="-122"/>
              </a:rPr>
              <a:t>）绝对不孕</a:t>
            </a:r>
            <a:r>
              <a:rPr lang="zh-CN" altLang="en-US" sz="2800" b="1" dirty="0">
                <a:latin typeface="楷体_GB2312" panose="02010609030101010101" pitchFamily="49" charset="-122"/>
                <a:ea typeface="楷体_GB2312" panose="02010609030101010101" pitchFamily="49" charset="-122"/>
              </a:rPr>
              <a:t>：不孕因素</a:t>
            </a:r>
            <a:r>
              <a:rPr lang="zh-CN" altLang="en-US" sz="2800" b="1" dirty="0">
                <a:solidFill>
                  <a:srgbClr val="FF0000"/>
                </a:solidFill>
                <a:latin typeface="楷体_GB2312" panose="02010609030101010101" pitchFamily="49" charset="-122"/>
                <a:ea typeface="楷体_GB2312" panose="02010609030101010101" pitchFamily="49" charset="-122"/>
              </a:rPr>
              <a:t>无法纠正</a:t>
            </a:r>
            <a:r>
              <a:rPr lang="zh-CN" altLang="en-US" sz="2800" b="1" dirty="0">
                <a:latin typeface="楷体_GB2312" panose="02010609030101010101" pitchFamily="49" charset="-122"/>
                <a:ea typeface="楷体_GB2312" panose="02010609030101010101" pitchFamily="49" charset="-122"/>
              </a:rPr>
              <a:t>而不能妊娠</a:t>
            </a:r>
            <a:endParaRPr lang="zh-CN" altLang="en-US" sz="2800" b="1" dirty="0">
              <a:latin typeface="楷体_GB2312" panose="02010609030101010101" pitchFamily="49" charset="-122"/>
              <a:ea typeface="楷体_GB2312" panose="02010609030101010101" pitchFamily="49" charset="-122"/>
            </a:endParaRPr>
          </a:p>
          <a:p>
            <a:pPr marL="812800" indent="-812800">
              <a:lnSpc>
                <a:spcPct val="85000"/>
              </a:lnSpc>
              <a:spcBef>
                <a:spcPct val="20000"/>
              </a:spcBef>
              <a:buClr>
                <a:schemeClr val="accent1"/>
              </a:buClr>
              <a:buSzPct val="65000"/>
              <a:buFont typeface="Wingdings" panose="05000000000000000000" pitchFamily="2" charset="2"/>
            </a:pPr>
            <a:r>
              <a:rPr lang="zh-CN" altLang="en-US" sz="2800" b="1" dirty="0">
                <a:latin typeface="楷体_GB2312" panose="02010609030101010101" pitchFamily="49" charset="-122"/>
                <a:ea typeface="楷体_GB2312" panose="02010609030101010101" pitchFamily="49" charset="-122"/>
              </a:rPr>
              <a:t>者；</a:t>
            </a:r>
            <a:endParaRPr lang="zh-CN" altLang="en-US" sz="2800" b="1" dirty="0">
              <a:latin typeface="楷体_GB2312" panose="02010609030101010101" pitchFamily="49" charset="-122"/>
              <a:ea typeface="楷体_GB2312" panose="02010609030101010101" pitchFamily="49" charset="-122"/>
            </a:endParaRPr>
          </a:p>
          <a:p>
            <a:pPr marL="812800" indent="-812800">
              <a:lnSpc>
                <a:spcPct val="85000"/>
              </a:lnSpc>
              <a:spcBef>
                <a:spcPct val="20000"/>
              </a:spcBef>
              <a:buClr>
                <a:schemeClr val="accent1"/>
              </a:buClr>
              <a:buSzPct val="65000"/>
              <a:buFont typeface="Wingdings" panose="05000000000000000000" pitchFamily="2" charset="2"/>
            </a:pPr>
            <a:r>
              <a:rPr lang="en-US" altLang="zh-CN" sz="2800" b="1" dirty="0">
                <a:solidFill>
                  <a:srgbClr val="0000CC"/>
                </a:solidFill>
                <a:latin typeface="楷体_GB2312" panose="02010609030101010101" pitchFamily="49" charset="-122"/>
                <a:ea typeface="楷体_GB2312" panose="02010609030101010101" pitchFamily="49" charset="-122"/>
              </a:rPr>
              <a:t>    </a:t>
            </a:r>
            <a:r>
              <a:rPr lang="zh-CN" altLang="en-US" sz="2800" b="1" dirty="0">
                <a:solidFill>
                  <a:srgbClr val="0000CC"/>
                </a:solidFill>
                <a:latin typeface="楷体_GB2312" panose="02010609030101010101" pitchFamily="49" charset="-122"/>
                <a:ea typeface="楷体_GB2312" panose="02010609030101010101" pitchFamily="49" charset="-122"/>
              </a:rPr>
              <a:t>（</a:t>
            </a:r>
            <a:r>
              <a:rPr lang="en-US" altLang="zh-CN" sz="2800" b="1">
                <a:solidFill>
                  <a:srgbClr val="0000CC"/>
                </a:solidFill>
                <a:latin typeface="楷体_GB2312" panose="02010609030101010101" pitchFamily="49" charset="-122"/>
                <a:ea typeface="楷体_GB2312" panose="02010609030101010101" pitchFamily="49" charset="-122"/>
              </a:rPr>
              <a:t>4</a:t>
            </a:r>
            <a:r>
              <a:rPr lang="zh-CN" altLang="en-US" sz="2800" b="1" dirty="0">
                <a:solidFill>
                  <a:srgbClr val="0000CC"/>
                </a:solidFill>
                <a:latin typeface="楷体_GB2312" panose="02010609030101010101" pitchFamily="49" charset="-122"/>
                <a:ea typeface="楷体_GB2312" panose="02010609030101010101" pitchFamily="49" charset="-122"/>
              </a:rPr>
              <a:t>）相对不孕</a:t>
            </a:r>
            <a:r>
              <a:rPr lang="zh-CN" altLang="en-US" sz="2800" b="1" dirty="0">
                <a:latin typeface="楷体_GB2312" panose="02010609030101010101" pitchFamily="49" charset="-122"/>
                <a:ea typeface="楷体_GB2312" panose="02010609030101010101" pitchFamily="49" charset="-122"/>
              </a:rPr>
              <a:t>：不孕因素阻碍受孕，导致</a:t>
            </a:r>
            <a:r>
              <a:rPr lang="zh-CN" altLang="en-US" sz="2800" b="1" dirty="0">
                <a:solidFill>
                  <a:srgbClr val="FF0000"/>
                </a:solidFill>
                <a:latin typeface="楷体_GB2312" panose="02010609030101010101" pitchFamily="49" charset="-122"/>
                <a:ea typeface="楷体_GB2312" panose="02010609030101010101" pitchFamily="49" charset="-122"/>
              </a:rPr>
              <a:t>暂时</a:t>
            </a:r>
            <a:endParaRPr lang="zh-CN" altLang="en-US" sz="2800" b="1" dirty="0">
              <a:latin typeface="楷体_GB2312" panose="02010609030101010101" pitchFamily="49" charset="-122"/>
              <a:ea typeface="楷体_GB2312" panose="02010609030101010101" pitchFamily="49" charset="-122"/>
            </a:endParaRPr>
          </a:p>
          <a:p>
            <a:pPr marL="812800" indent="-812800">
              <a:lnSpc>
                <a:spcPct val="85000"/>
              </a:lnSpc>
              <a:spcBef>
                <a:spcPct val="20000"/>
              </a:spcBef>
              <a:buClr>
                <a:schemeClr val="accent1"/>
              </a:buClr>
              <a:buSzPct val="65000"/>
              <a:buFont typeface="Wingdings" panose="05000000000000000000" pitchFamily="2" charset="2"/>
            </a:pPr>
            <a:r>
              <a:rPr lang="zh-CN" altLang="en-US" sz="2800" b="1" dirty="0">
                <a:latin typeface="楷体_GB2312" panose="02010609030101010101" pitchFamily="49" charset="-122"/>
                <a:ea typeface="楷体_GB2312" panose="02010609030101010101" pitchFamily="49" charset="-122"/>
              </a:rPr>
              <a:t>不孕。</a:t>
            </a:r>
            <a:r>
              <a:rPr lang="zh-CN" altLang="en-US" sz="2100" b="1" dirty="0">
                <a:latin typeface="Arial" panose="020B0604020202020204" pitchFamily="34" charset="0"/>
                <a:ea typeface="宋体" panose="02010600030101010101" pitchFamily="2" charset="-122"/>
              </a:rPr>
              <a:t> </a:t>
            </a:r>
            <a:endParaRPr lang="zh-CN" altLang="en-US" sz="2100" b="1"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289" name="标题 193538"/>
          <p:cNvSpPr>
            <a:spLocks noGrp="1"/>
          </p:cNvSpPr>
          <p:nvPr>
            <p:ph type="title"/>
          </p:nvPr>
        </p:nvSpPr>
        <p:spPr>
          <a:xfrm>
            <a:off x="410210" y="1268730"/>
            <a:ext cx="4759325" cy="464820"/>
          </a:xfrm>
        </p:spPr>
        <p:txBody>
          <a:bodyPr anchor="ctr" anchorCtr="0"/>
          <a:p>
            <a:pPr algn="ctr"/>
            <a:r>
              <a:rPr lang="zh-CN" altLang="en-US" sz="2400" dirty="0">
                <a:ea typeface="楷体_GB2312" panose="02010609030101010101" pitchFamily="49" charset="-122"/>
              </a:rPr>
              <a:t>正常受孕的必备条件</a:t>
            </a:r>
            <a:endParaRPr lang="zh-CN" altLang="en-US" sz="2400">
              <a:ea typeface="楷体_GB2312" panose="02010609030101010101" pitchFamily="49" charset="-122"/>
            </a:endParaRPr>
          </a:p>
        </p:txBody>
      </p:sp>
      <p:sp>
        <p:nvSpPr>
          <p:cNvPr id="193540" name="内容占位符 193539"/>
          <p:cNvSpPr>
            <a:spLocks noGrp="1"/>
          </p:cNvSpPr>
          <p:nvPr>
            <p:ph idx="1"/>
          </p:nvPr>
        </p:nvSpPr>
        <p:spPr>
          <a:xfrm>
            <a:off x="1030605" y="1844675"/>
            <a:ext cx="10138410" cy="2061845"/>
          </a:xfrm>
          <a:solidFill>
            <a:srgbClr val="CCFFFF">
              <a:alpha val="50000"/>
            </a:srgbClr>
          </a:solidFill>
        </p:spPr>
        <p:txBody>
          <a:bodyPr anchor="t" anchorCtr="0"/>
          <a:p>
            <a:r>
              <a:rPr lang="zh-CN" altLang="en-US" sz="2400" dirty="0">
                <a:latin typeface="楷体_GB2312" panose="02010609030101010101" pitchFamily="49" charset="-122"/>
                <a:ea typeface="楷体_GB2312" panose="02010609030101010101" pitchFamily="49" charset="-122"/>
              </a:rPr>
              <a:t>卵巢能排出正常成熟的卵子，精液正常 并含正常的精子</a:t>
            </a:r>
            <a:endParaRPr lang="zh-CN" altLang="en-US" sz="2400" dirty="0">
              <a:latin typeface="楷体_GB2312" panose="02010609030101010101" pitchFamily="49" charset="-122"/>
              <a:ea typeface="楷体_GB2312" panose="02010609030101010101" pitchFamily="49" charset="-122"/>
            </a:endParaRPr>
          </a:p>
          <a:p>
            <a:r>
              <a:rPr lang="zh-CN" altLang="en-US" sz="2400" dirty="0">
                <a:latin typeface="楷体_GB2312" panose="02010609030101010101" pitchFamily="49" charset="-122"/>
                <a:ea typeface="楷体_GB2312" panose="02010609030101010101" pitchFamily="49" charset="-122"/>
              </a:rPr>
              <a:t>卵子和精子能在输卵管相遇度结合成受精卵。</a:t>
            </a:r>
            <a:endParaRPr lang="zh-CN" altLang="en-US" sz="2400" dirty="0">
              <a:latin typeface="楷体_GB2312" panose="02010609030101010101" pitchFamily="49" charset="-122"/>
              <a:ea typeface="楷体_GB2312" panose="02010609030101010101" pitchFamily="49" charset="-122"/>
            </a:endParaRPr>
          </a:p>
          <a:p>
            <a:r>
              <a:rPr lang="zh-CN" altLang="en-US" sz="2400" dirty="0">
                <a:latin typeface="楷体_GB2312" panose="02010609030101010101" pitchFamily="49" charset="-122"/>
                <a:ea typeface="楷体_GB2312" panose="02010609030101010101" pitchFamily="49" charset="-122"/>
              </a:rPr>
              <a:t>受精卵能顺利达到宫腔。</a:t>
            </a:r>
            <a:endParaRPr lang="zh-CN" altLang="en-US" sz="2400" dirty="0">
              <a:latin typeface="楷体_GB2312" panose="02010609030101010101" pitchFamily="49" charset="-122"/>
              <a:ea typeface="楷体_GB2312" panose="02010609030101010101" pitchFamily="49" charset="-122"/>
            </a:endParaRPr>
          </a:p>
          <a:p>
            <a:r>
              <a:rPr lang="zh-CN" altLang="en-US" sz="2400" dirty="0">
                <a:latin typeface="楷体_GB2312" panose="02010609030101010101" pitchFamily="49" charset="-122"/>
                <a:ea typeface="楷体_GB2312" panose="02010609030101010101" pitchFamily="49" charset="-122"/>
              </a:rPr>
              <a:t>内膜已充分准备适合受精卵着床。</a:t>
            </a:r>
            <a:endParaRPr lang="zh-CN" altLang="en-US" sz="2400" dirty="0">
              <a:latin typeface="楷体_GB2312" panose="02010609030101010101" pitchFamily="49" charset="-122"/>
              <a:ea typeface="楷体_GB2312" panose="02010609030101010101" pitchFamily="49" charset="-122"/>
            </a:endParaRPr>
          </a:p>
        </p:txBody>
      </p:sp>
      <p:grpSp>
        <p:nvGrpSpPr>
          <p:cNvPr id="2" name="组合 1"/>
          <p:cNvGrpSpPr/>
          <p:nvPr/>
        </p:nvGrpSpPr>
        <p:grpSpPr>
          <a:xfrm>
            <a:off x="1348740" y="4005580"/>
            <a:ext cx="9002395" cy="2359660"/>
            <a:chOff x="2124" y="6308"/>
            <a:chExt cx="14177" cy="3716"/>
          </a:xfrm>
        </p:grpSpPr>
        <p:pic>
          <p:nvPicPr>
            <p:cNvPr id="193541" name="图片 193540" descr="受精过程"/>
            <p:cNvPicPr>
              <a:picLocks noChangeAspect="1"/>
            </p:cNvPicPr>
            <p:nvPr/>
          </p:nvPicPr>
          <p:blipFill>
            <a:blip r:embed="rId3"/>
            <a:stretch>
              <a:fillRect/>
            </a:stretch>
          </p:blipFill>
          <p:spPr>
            <a:xfrm>
              <a:off x="2124" y="6648"/>
              <a:ext cx="4537" cy="2757"/>
            </a:xfrm>
            <a:prstGeom prst="rect">
              <a:avLst/>
            </a:prstGeom>
            <a:noFill/>
            <a:ln w="9525">
              <a:noFill/>
            </a:ln>
          </p:spPr>
        </p:pic>
        <p:pic>
          <p:nvPicPr>
            <p:cNvPr id="12292" name="图片 193541" descr="不孕症"/>
            <p:cNvPicPr>
              <a:picLocks noChangeAspect="1"/>
            </p:cNvPicPr>
            <p:nvPr/>
          </p:nvPicPr>
          <p:blipFill>
            <a:blip r:embed="rId4"/>
            <a:srcRect l="5124" t="6834"/>
            <a:stretch>
              <a:fillRect/>
            </a:stretch>
          </p:blipFill>
          <p:spPr>
            <a:xfrm>
              <a:off x="10841" y="6308"/>
              <a:ext cx="5460" cy="3717"/>
            </a:xfrm>
            <a:prstGeom prst="rect">
              <a:avLst/>
            </a:prstGeom>
            <a:noFill/>
            <a:ln w="9525">
              <a:noFill/>
            </a:ln>
          </p:spPr>
        </p:pic>
        <p:pic>
          <p:nvPicPr>
            <p:cNvPr id="12293" name="图片 193542" descr="hlx3"/>
            <p:cNvPicPr>
              <a:picLocks noChangeAspect="1"/>
            </p:cNvPicPr>
            <p:nvPr/>
          </p:nvPicPr>
          <p:blipFill>
            <a:blip r:embed="rId5"/>
            <a:srcRect l="4837" t="13673"/>
            <a:stretch>
              <a:fillRect/>
            </a:stretch>
          </p:blipFill>
          <p:spPr>
            <a:xfrm>
              <a:off x="5854" y="6535"/>
              <a:ext cx="5459" cy="343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35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3540">
                                            <p:txEl>
                                              <p:charRg st="0" end="2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93540">
                                            <p:txEl>
                                              <p:charRg st="27" end="4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93540">
                                            <p:txEl>
                                              <p:charRg st="48" end="6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93540">
                                            <p:txEl>
                                              <p:charRg st="60" end="7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0"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317" name="Rectangle 9"/>
          <p:cNvSpPr/>
          <p:nvPr/>
        </p:nvSpPr>
        <p:spPr>
          <a:xfrm>
            <a:off x="755650" y="1649730"/>
            <a:ext cx="10295890" cy="4509135"/>
          </a:xfrm>
          <a:prstGeom prst="rect">
            <a:avLst/>
          </a:prstGeom>
          <a:solidFill>
            <a:srgbClr val="CCFFFF"/>
          </a:solidFill>
          <a:ln w="9525" cap="flat" cmpd="sng">
            <a:solidFill>
              <a:srgbClr val="FF99CC"/>
            </a:solidFill>
            <a:prstDash val="solid"/>
            <a:miter/>
            <a:headEnd type="none" w="med" len="med"/>
            <a:tailEnd type="none" w="med" len="med"/>
          </a:ln>
        </p:spPr>
        <p:txBody>
          <a:bodyPr wrap="square" anchor="t" anchorCtr="0">
            <a:noAutofit/>
          </a:bodyPr>
          <a:p>
            <a:r>
              <a:rPr lang="zh-CN" altLang="en-US" sz="2800" b="1" dirty="0">
                <a:solidFill>
                  <a:srgbClr val="FF0000"/>
                </a:solidFill>
                <a:latin typeface="楷体_GB2312" panose="02010609030101010101" pitchFamily="49" charset="-122"/>
                <a:ea typeface="楷体_GB2312" panose="02010609030101010101" pitchFamily="49" charset="-122"/>
              </a:rPr>
              <a:t>（一）健康史</a:t>
            </a:r>
            <a:endParaRPr lang="zh-CN" altLang="en-US" sz="2800" b="1" dirty="0">
              <a:solidFill>
                <a:srgbClr val="FF0000"/>
              </a:solidFill>
              <a:latin typeface="楷体_GB2312" panose="02010609030101010101" pitchFamily="49" charset="-122"/>
              <a:ea typeface="楷体_GB2312" panose="02010609030101010101" pitchFamily="49" charset="-122"/>
            </a:endParaRPr>
          </a:p>
          <a:p>
            <a:r>
              <a:rPr lang="en-US" altLang="zh-CN" sz="2800" b="1">
                <a:latin typeface="楷体_GB2312" panose="02010609030101010101" pitchFamily="49" charset="-122"/>
                <a:ea typeface="楷体_GB2312" panose="02010609030101010101" pitchFamily="49" charset="-122"/>
              </a:rPr>
              <a:t>  1.</a:t>
            </a:r>
            <a:r>
              <a:rPr lang="zh-CN" altLang="en-US" sz="2800" b="1" dirty="0">
                <a:latin typeface="楷体_GB2312" panose="02010609030101010101" pitchFamily="49" charset="-122"/>
                <a:ea typeface="楷体_GB2312" panose="02010609030101010101" pitchFamily="49" charset="-122"/>
              </a:rPr>
              <a:t>女性不孕因素</a:t>
            </a:r>
            <a:endParaRPr lang="zh-CN" altLang="en-US" sz="2800" b="1" dirty="0">
              <a:latin typeface="楷体_GB2312" panose="02010609030101010101" pitchFamily="49" charset="-122"/>
              <a:ea typeface="楷体_GB2312" panose="02010609030101010101" pitchFamily="49" charset="-122"/>
            </a:endParaRPr>
          </a:p>
          <a:p>
            <a:r>
              <a:rPr lang="zh-CN" altLang="en-US" sz="2400" b="1" dirty="0">
                <a:latin typeface="楷体_GB2312" panose="02010609030101010101" pitchFamily="49" charset="-122"/>
                <a:ea typeface="楷体_GB2312" panose="02010609030101010101" pitchFamily="49" charset="-122"/>
              </a:rPr>
              <a:t>①</a:t>
            </a:r>
            <a:r>
              <a:rPr lang="zh-CN" altLang="en-US" sz="2400" b="1" dirty="0">
                <a:solidFill>
                  <a:srgbClr val="FF3300"/>
                </a:solidFill>
                <a:latin typeface="楷体_GB2312" panose="02010609030101010101" pitchFamily="49" charset="-122"/>
                <a:ea typeface="楷体_GB2312" panose="02010609030101010101" pitchFamily="49" charset="-122"/>
              </a:rPr>
              <a:t>盆腔因素</a:t>
            </a:r>
            <a:r>
              <a:rPr lang="en-US" altLang="zh-CN" sz="2400" b="1" dirty="0">
                <a:solidFill>
                  <a:srgbClr val="FF3300"/>
                </a:solidFill>
                <a:latin typeface="楷体_GB2312" panose="02010609030101010101" pitchFamily="49" charset="-122"/>
                <a:ea typeface="楷体_GB2312" panose="02010609030101010101" pitchFamily="49" charset="-122"/>
              </a:rPr>
              <a:t>    </a:t>
            </a:r>
            <a:r>
              <a:rPr lang="zh-CN" altLang="en-US" sz="2400" b="1" dirty="0">
                <a:solidFill>
                  <a:srgbClr val="FF3300"/>
                </a:solidFill>
                <a:latin typeface="楷体_GB2312" panose="02010609030101010101" pitchFamily="49" charset="-122"/>
                <a:ea typeface="楷体_GB2312" panose="02010609030101010101" pitchFamily="49" charset="-122"/>
              </a:rPr>
              <a:t>是我国妇女不孕，特别是继发性不孕的主要原因，占</a:t>
            </a:r>
            <a:r>
              <a:rPr lang="en-US" altLang="zh-CN" sz="2400" b="1" dirty="0">
                <a:solidFill>
                  <a:srgbClr val="FF3300"/>
                </a:solidFill>
                <a:latin typeface="楷体_GB2312" panose="02010609030101010101" pitchFamily="49" charset="-122"/>
                <a:ea typeface="楷体_GB2312" panose="02010609030101010101" pitchFamily="49" charset="-122"/>
              </a:rPr>
              <a:t>35%</a:t>
            </a:r>
            <a:r>
              <a:rPr lang="zh-CN" altLang="en-US" sz="2400" b="1" dirty="0">
                <a:solidFill>
                  <a:srgbClr val="FF3300"/>
                </a:solidFill>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具体原因：输卵管病变、盆腔粘连、盆腔炎症及其后遗症；子宫体病变如子宫肌瘤、子宫腺肌病、子宫内膜息肉等；宫颈因素：如宫颈狭窄、急慢性宫颈炎等；子宫内膜异位症；生殖器官先天性畸形等。</a:t>
            </a:r>
            <a:endParaRPr lang="zh-CN" altLang="en-US" sz="2400" b="1" dirty="0">
              <a:latin typeface="楷体_GB2312" panose="02010609030101010101" pitchFamily="49" charset="-122"/>
              <a:ea typeface="楷体_GB2312" panose="02010609030101010101" pitchFamily="49" charset="-122"/>
            </a:endParaRPr>
          </a:p>
          <a:p>
            <a:r>
              <a:rPr lang="zh-CN" altLang="en-US" sz="2400" b="1" dirty="0">
                <a:latin typeface="楷体_GB2312" panose="02010609030101010101" pitchFamily="49" charset="-122"/>
                <a:ea typeface="楷体_GB2312" panose="02010609030101010101" pitchFamily="49" charset="-122"/>
              </a:rPr>
              <a:t>②</a:t>
            </a:r>
            <a:r>
              <a:rPr lang="zh-CN" altLang="en-US" sz="2400" b="1" dirty="0">
                <a:solidFill>
                  <a:srgbClr val="FF0000"/>
                </a:solidFill>
                <a:latin typeface="楷体_GB2312" panose="02010609030101010101" pitchFamily="49" charset="-122"/>
                <a:ea typeface="楷体_GB2312" panose="02010609030101010101" pitchFamily="49" charset="-122"/>
              </a:rPr>
              <a:t>排卵障碍，约占</a:t>
            </a:r>
            <a:r>
              <a:rPr lang="en-US" altLang="zh-CN" sz="2400" b="1" dirty="0">
                <a:solidFill>
                  <a:srgbClr val="FF0000"/>
                </a:solidFill>
                <a:latin typeface="楷体_GB2312" panose="02010609030101010101" pitchFamily="49" charset="-122"/>
                <a:ea typeface="楷体_GB2312" panose="02010609030101010101" pitchFamily="49" charset="-122"/>
              </a:rPr>
              <a:t>25-35%</a:t>
            </a:r>
            <a:r>
              <a:rPr lang="zh-CN" altLang="en-US" sz="2400" b="1" dirty="0">
                <a:solidFill>
                  <a:srgbClr val="FF0000"/>
                </a:solidFill>
                <a:latin typeface="楷体_GB2312" panose="02010609030101010101" pitchFamily="49" charset="-122"/>
                <a:ea typeface="楷体_GB2312" panose="02010609030101010101" pitchFamily="49" charset="-122"/>
              </a:rPr>
              <a:t>，无排卵是导致不孕最严重的的原因</a:t>
            </a:r>
            <a:r>
              <a:rPr lang="zh-CN" altLang="en-US" sz="2400" b="1" dirty="0">
                <a:latin typeface="楷体_GB2312" panose="02010609030101010101" pitchFamily="49" charset="-122"/>
                <a:ea typeface="楷体_GB2312" panose="02010609030101010101" pitchFamily="49" charset="-122"/>
              </a:rPr>
              <a:t>。具体原因：卵巢病变；下丘脑</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垂体</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卵巢轴调节紊乱；全身性疾病如营养不良、肥胖等</a:t>
            </a:r>
            <a:endParaRPr lang="zh-CN" altLang="en-US" sz="2400" b="1" dirty="0">
              <a:latin typeface="楷体_GB2312" panose="02010609030101010101" pitchFamily="49" charset="-122"/>
              <a:ea typeface="楷体_GB2312" panose="02010609030101010101" pitchFamily="49" charset="-122"/>
            </a:endParaRPr>
          </a:p>
          <a:p>
            <a:r>
              <a:rPr lang="en-US" altLang="zh-CN" sz="2800" b="1">
                <a:latin typeface="楷体_GB2312" panose="02010609030101010101" pitchFamily="49" charset="-122"/>
                <a:ea typeface="楷体_GB2312" panose="02010609030101010101" pitchFamily="49" charset="-122"/>
              </a:rPr>
              <a:t>  2.</a:t>
            </a:r>
            <a:r>
              <a:rPr lang="zh-CN" altLang="en-US" sz="2800" b="1" dirty="0">
                <a:latin typeface="楷体_GB2312" panose="02010609030101010101" pitchFamily="49" charset="-122"/>
                <a:ea typeface="楷体_GB2312" panose="02010609030101010101" pitchFamily="49" charset="-122"/>
              </a:rPr>
              <a:t>男性不孕因素  主要是生精障碍与输精障碍。</a:t>
            </a:r>
            <a:endParaRPr lang="zh-CN" altLang="en-US" sz="2800" b="1" dirty="0">
              <a:latin typeface="楷体_GB2312" panose="02010609030101010101" pitchFamily="49" charset="-122"/>
              <a:ea typeface="楷体_GB2312" panose="02010609030101010101" pitchFamily="49" charset="-122"/>
            </a:endParaRPr>
          </a:p>
          <a:p>
            <a:r>
              <a:rPr lang="en-US" altLang="zh-CN" sz="2800" b="1">
                <a:latin typeface="楷体_GB2312" panose="02010609030101010101" pitchFamily="49" charset="-122"/>
                <a:ea typeface="楷体_GB2312" panose="02010609030101010101" pitchFamily="49" charset="-122"/>
              </a:rPr>
              <a:t>   3.</a:t>
            </a:r>
            <a:r>
              <a:rPr lang="zh-CN" altLang="en-US" sz="2800" b="1" dirty="0">
                <a:latin typeface="楷体_GB2312" panose="02010609030101010101" pitchFamily="49" charset="-122"/>
                <a:ea typeface="楷体_GB2312" panose="02010609030101010101" pitchFamily="49" charset="-122"/>
              </a:rPr>
              <a:t>男女双方因素（约占</a:t>
            </a:r>
            <a:r>
              <a:rPr lang="en-US" altLang="zh-CN" sz="2800" b="1">
                <a:latin typeface="楷体_GB2312" panose="02010609030101010101" pitchFamily="49" charset="-122"/>
                <a:ea typeface="楷体_GB2312" panose="02010609030101010101" pitchFamily="49" charset="-122"/>
              </a:rPr>
              <a:t>10%</a:t>
            </a:r>
            <a:r>
              <a:rPr lang="zh-CN" altLang="en-US" sz="2800" b="1" dirty="0">
                <a:latin typeface="楷体_GB2312" panose="02010609030101010101" pitchFamily="49" charset="-122"/>
                <a:ea typeface="楷体_GB2312" panose="02010609030101010101" pitchFamily="49" charset="-122"/>
              </a:rPr>
              <a:t>）如缺乏性生活知识、精神紧张、免疫因素等。</a:t>
            </a:r>
            <a:endParaRPr lang="zh-CN" altLang="en-US" sz="2800" b="1" dirty="0">
              <a:latin typeface="楷体_GB2312" panose="02010609030101010101" pitchFamily="49" charset="-122"/>
              <a:ea typeface="楷体_GB2312" panose="02010609030101010101" pitchFamily="49" charset="-122"/>
            </a:endParaRPr>
          </a:p>
          <a:p>
            <a:r>
              <a:rPr lang="zh-CN" altLang="en-US" sz="2800" b="1" dirty="0">
                <a:latin typeface="楷体_GB2312" panose="02010609030101010101" pitchFamily="49" charset="-122"/>
                <a:ea typeface="楷体_GB2312" panose="02010609030101010101" pitchFamily="49" charset="-122"/>
              </a:rPr>
              <a:t>    </a:t>
            </a:r>
            <a:r>
              <a:rPr lang="en-US" altLang="zh-CN" sz="2800" b="1" dirty="0">
                <a:latin typeface="楷体_GB2312" panose="02010609030101010101" pitchFamily="49" charset="-122"/>
                <a:ea typeface="楷体_GB2312" panose="02010609030101010101" pitchFamily="49" charset="-122"/>
              </a:rPr>
              <a:t>4.</a:t>
            </a:r>
            <a:r>
              <a:rPr lang="zh-CN" altLang="en-US" sz="2800" b="1" dirty="0">
                <a:latin typeface="楷体_GB2312" panose="02010609030101010101" pitchFamily="49" charset="-122"/>
                <a:ea typeface="楷体_GB2312" panose="02010609030101010101" pitchFamily="49" charset="-122"/>
              </a:rPr>
              <a:t>不明原因</a:t>
            </a:r>
            <a:endParaRPr lang="zh-CN" altLang="en-US" sz="2800" b="1"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69912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341" name="Rectangle 9"/>
          <p:cNvSpPr/>
          <p:nvPr/>
        </p:nvSpPr>
        <p:spPr>
          <a:xfrm>
            <a:off x="1054735" y="1170305"/>
            <a:ext cx="9911715" cy="5275580"/>
          </a:xfrm>
          <a:prstGeom prst="rect">
            <a:avLst/>
          </a:prstGeom>
          <a:solidFill>
            <a:srgbClr val="CCFFFF"/>
          </a:solidFill>
          <a:ln w="9525" cap="flat" cmpd="sng">
            <a:solidFill>
              <a:srgbClr val="FF99CC"/>
            </a:solidFill>
            <a:prstDash val="solid"/>
            <a:miter/>
            <a:headEnd type="none" w="med" len="med"/>
            <a:tailEnd type="none" w="med" len="med"/>
          </a:ln>
        </p:spPr>
        <p:txBody>
          <a:bodyPr anchor="t" anchorCtr="0">
            <a:noAutofit/>
          </a:bodyPr>
          <a:p>
            <a:pPr indent="0" fontAlgn="auto">
              <a:lnSpc>
                <a:spcPct val="150000"/>
              </a:lnSpc>
            </a:pPr>
            <a:r>
              <a:rPr lang="en-US" altLang="zh-CN" sz="2800" b="1" dirty="0">
                <a:latin typeface="Calibri" panose="020F0502020204030204" pitchFamily="34" charset="0"/>
                <a:ea typeface="楷体_GB2312" panose="02010609030101010101" pitchFamily="49" charset="-122"/>
              </a:rPr>
              <a:t>     </a:t>
            </a:r>
            <a:r>
              <a:rPr lang="zh-CN" altLang="en-US" sz="2800" b="1" dirty="0">
                <a:latin typeface="Calibri" panose="020F0502020204030204" pitchFamily="34" charset="0"/>
                <a:ea typeface="楷体_GB2312" panose="02010609030101010101" pitchFamily="49" charset="-122"/>
              </a:rPr>
              <a:t>③免疫因素：女性体液免疫异常；子宫内膜局部免疫异常。</a:t>
            </a:r>
            <a:endParaRPr lang="zh-CN" altLang="en-US" sz="2800" b="1" dirty="0">
              <a:latin typeface="楷体_GB2312" panose="02010609030101010101" pitchFamily="49" charset="-122"/>
              <a:ea typeface="楷体_GB2312" panose="02010609030101010101" pitchFamily="49" charset="-122"/>
            </a:endParaRPr>
          </a:p>
          <a:p>
            <a:pPr indent="0" fontAlgn="auto">
              <a:lnSpc>
                <a:spcPct val="150000"/>
              </a:lnSpc>
            </a:pPr>
            <a:r>
              <a:rPr lang="en-US" altLang="zh-CN" sz="2800" b="1">
                <a:latin typeface="楷体_GB2312" panose="02010609030101010101" pitchFamily="49" charset="-122"/>
                <a:ea typeface="楷体_GB2312" panose="02010609030101010101" pitchFamily="49" charset="-122"/>
              </a:rPr>
              <a:t>  2.</a:t>
            </a:r>
            <a:r>
              <a:rPr lang="zh-CN" altLang="en-US" sz="2800" b="1" dirty="0">
                <a:latin typeface="楷体_GB2312" panose="02010609030101010101" pitchFamily="49" charset="-122"/>
                <a:ea typeface="楷体_GB2312" panose="02010609030101010101" pitchFamily="49" charset="-122"/>
              </a:rPr>
              <a:t>男性不孕因素  主要是男性精液异常如少精症、弱精症、畸精症等；男性性功能异常如勃起障碍、逆行射精、不射精等；免疫因素自体免疫或同种免疫等。</a:t>
            </a:r>
            <a:endParaRPr lang="zh-CN" altLang="en-US" sz="2800" b="1" dirty="0">
              <a:latin typeface="楷体_GB2312" panose="02010609030101010101" pitchFamily="49" charset="-122"/>
              <a:ea typeface="楷体_GB2312" panose="02010609030101010101" pitchFamily="49" charset="-122"/>
            </a:endParaRPr>
          </a:p>
          <a:p>
            <a:pPr indent="0" fontAlgn="auto">
              <a:lnSpc>
                <a:spcPct val="150000"/>
              </a:lnSpc>
            </a:pPr>
            <a:r>
              <a:rPr lang="en-US" altLang="zh-CN" sz="2800" b="1">
                <a:latin typeface="楷体_GB2312" panose="02010609030101010101" pitchFamily="49" charset="-122"/>
                <a:ea typeface="楷体_GB2312" panose="02010609030101010101" pitchFamily="49" charset="-122"/>
              </a:rPr>
              <a:t>   3.</a:t>
            </a:r>
            <a:r>
              <a:rPr lang="zh-CN" altLang="en-US" sz="2800" b="1" dirty="0">
                <a:latin typeface="楷体_GB2312" panose="02010609030101010101" pitchFamily="49" charset="-122"/>
                <a:ea typeface="楷体_GB2312" panose="02010609030101010101" pitchFamily="49" charset="-122"/>
              </a:rPr>
              <a:t>不明原因</a:t>
            </a:r>
            <a:r>
              <a:rPr lang="en-US" altLang="zh-CN" sz="2800" b="1" dirty="0">
                <a:latin typeface="楷体_GB2312" panose="02010609030101010101" pitchFamily="49" charset="-122"/>
                <a:ea typeface="楷体_GB2312" panose="02010609030101010101" pitchFamily="49" charset="-122"/>
              </a:rPr>
              <a:t>   </a:t>
            </a:r>
            <a:r>
              <a:rPr lang="zh-CN" altLang="en-US" sz="2800" b="1" dirty="0">
                <a:latin typeface="楷体_GB2312" panose="02010609030101010101" pitchFamily="49" charset="-122"/>
                <a:ea typeface="楷体_GB2312" panose="02010609030101010101" pitchFamily="49" charset="-122"/>
              </a:rPr>
              <a:t>约占</a:t>
            </a:r>
            <a:r>
              <a:rPr lang="en-US" altLang="zh-CN" sz="2800" b="1" dirty="0">
                <a:latin typeface="楷体_GB2312" panose="02010609030101010101" pitchFamily="49" charset="-122"/>
                <a:ea typeface="楷体_GB2312" panose="02010609030101010101" pitchFamily="49" charset="-122"/>
              </a:rPr>
              <a:t>10%</a:t>
            </a:r>
            <a:r>
              <a:rPr lang="zh-CN" altLang="en-US" sz="2800" b="1" dirty="0">
                <a:latin typeface="楷体_GB2312" panose="02010609030101010101" pitchFamily="49" charset="-122"/>
                <a:ea typeface="楷体_GB2312" panose="02010609030101010101" pitchFamily="49" charset="-122"/>
              </a:rPr>
              <a:t>的不孕夫妇经过详尽检查，无法查找到原因。</a:t>
            </a:r>
            <a:endParaRPr lang="zh-CN" altLang="en-US" sz="2800" b="1" dirty="0">
              <a:latin typeface="楷体_GB2312" panose="02010609030101010101" pitchFamily="49" charset="-122"/>
              <a:ea typeface="楷体_GB2312" panose="02010609030101010101" pitchFamily="49" charset="-122"/>
            </a:endParaRPr>
          </a:p>
          <a:p>
            <a:pPr indent="0" fontAlgn="auto">
              <a:lnSpc>
                <a:spcPct val="150000"/>
              </a:lnSpc>
            </a:pPr>
            <a:r>
              <a:rPr lang="en-US" altLang="zh-CN" sz="2800" b="1" dirty="0">
                <a:latin typeface="楷体_GB2312" panose="02010609030101010101" pitchFamily="49" charset="-122"/>
                <a:ea typeface="楷体_GB2312" panose="02010609030101010101" pitchFamily="49" charset="-122"/>
              </a:rPr>
              <a:t>    </a:t>
            </a:r>
            <a:r>
              <a:rPr lang="zh-CN" altLang="en-US" sz="2800" b="1" dirty="0">
                <a:latin typeface="楷体_GB2312" panose="02010609030101010101" pitchFamily="49" charset="-122"/>
                <a:ea typeface="楷体_GB2312" panose="02010609030101010101" pitchFamily="49" charset="-122"/>
              </a:rPr>
              <a:t>此外，还要注意是否男女双方性生活知识缺乏或精神因素导致不孕。</a:t>
            </a:r>
            <a:endParaRPr lang="zh-CN" altLang="en-US" sz="2800" b="1"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1933</Words>
  <Application>WPS 演示</Application>
  <PresentationFormat>自定义</PresentationFormat>
  <Paragraphs>161</Paragraphs>
  <Slides>20</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20</vt:i4>
      </vt:variant>
    </vt:vector>
  </HeadingPairs>
  <TitlesOfParts>
    <vt:vector size="36" baseType="lpstr">
      <vt:lpstr>Arial</vt:lpstr>
      <vt:lpstr>宋体</vt:lpstr>
      <vt:lpstr>Wingdings</vt:lpstr>
      <vt:lpstr>黑体</vt:lpstr>
      <vt:lpstr>微软雅黑</vt:lpstr>
      <vt:lpstr>华文细黑</vt:lpstr>
      <vt:lpstr>字魂70号-灵悦黑体</vt:lpstr>
      <vt:lpstr>Segoe UI</vt:lpstr>
      <vt:lpstr>隶书</vt:lpstr>
      <vt:lpstr>楷体_GB2312</vt:lpstr>
      <vt:lpstr>Calibri</vt:lpstr>
      <vt:lpstr>Arial Unicode MS</vt:lpstr>
      <vt:lpstr>Tahoma</vt:lpstr>
      <vt:lpstr>Times New Roman</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正常受孕的必备条件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嘟嘟</cp:lastModifiedBy>
  <cp:revision>261</cp:revision>
  <dcterms:created xsi:type="dcterms:W3CDTF">2019-11-11T13:37:00Z</dcterms:created>
  <dcterms:modified xsi:type="dcterms:W3CDTF">2025-08-12T07:16:03Z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F47900CFCF14428F81F766D8B14004F0</vt:lpwstr>
  </property>
</Properties>
</file>