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7"/>
  </p:notesMasterIdLst>
  <p:handoutMasterIdLst>
    <p:handoutMasterId r:id="rId23"/>
  </p:handoutMasterIdLst>
  <p:sldIdLst>
    <p:sldId id="256" r:id="rId4"/>
    <p:sldId id="751" r:id="rId5"/>
    <p:sldId id="844" r:id="rId6"/>
    <p:sldId id="279" r:id="rId8"/>
    <p:sldId id="759" r:id="rId9"/>
    <p:sldId id="781" r:id="rId10"/>
    <p:sldId id="896" r:id="rId11"/>
    <p:sldId id="905" r:id="rId12"/>
    <p:sldId id="908" r:id="rId13"/>
    <p:sldId id="922" r:id="rId14"/>
    <p:sldId id="914" r:id="rId15"/>
    <p:sldId id="923" r:id="rId16"/>
    <p:sldId id="915" r:id="rId17"/>
    <p:sldId id="924" r:id="rId18"/>
    <p:sldId id="928" r:id="rId19"/>
    <p:sldId id="925" r:id="rId20"/>
    <p:sldId id="926" r:id="rId21"/>
    <p:sldId id="270" r:id="rId22"/>
  </p:sldIdLst>
  <p:sldSz cx="12192000" cy="6858000"/>
  <p:notesSz cx="7103745" cy="10234295"/>
  <p:embeddedFontLst>
    <p:embeddedFont>
      <p:font typeface="黑体" panose="02010609060101010101" charset="-122"/>
      <p:regular r:id="rId28"/>
    </p:embeddedFont>
    <p:embeddedFont>
      <p:font typeface="微软雅黑" panose="020B0503020204020204" charset="-122"/>
      <p:regular r:id="rId29"/>
    </p:embeddedFont>
    <p:embeddedFont>
      <p:font typeface="华文细黑" panose="02010600040101010101" charset="-122"/>
      <p:regular r:id="rId30"/>
    </p:embeddedFont>
    <p:embeddedFont>
      <p:font typeface="楷体_GB2312" panose="02010609030101010101" charset="-122"/>
      <p:regular r:id="rId31"/>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4"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作者" initials="作" lastIdx="0"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2E75B6"/>
    <a:srgbClr val="DAE3F3"/>
    <a:srgbClr val="F3B96D"/>
    <a:srgbClr val="8EC0B9"/>
    <a:srgbClr val="CCCC9F"/>
    <a:srgbClr val="DB4105"/>
    <a:srgbClr val="5A84AF"/>
    <a:srgbClr val="E4EDF4"/>
    <a:srgbClr val="7ACA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showGuides="1">
      <p:cViewPr>
        <p:scale>
          <a:sx n="66" d="100"/>
          <a:sy n="66" d="100"/>
        </p:scale>
        <p:origin x="-552" y="-942"/>
      </p:cViewPr>
      <p:guideLst>
        <p:guide orient="horz" pos="2214"/>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notesMaster" Target="notesMasters/notesMaster1.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1" Type="http://schemas.openxmlformats.org/officeDocument/2006/relationships/font" Target="fonts/font4.fntdata"/><Relationship Id="rId30" Type="http://schemas.openxmlformats.org/officeDocument/2006/relationships/font" Target="fonts/font3.fntdata"/><Relationship Id="rId3" Type="http://schemas.openxmlformats.org/officeDocument/2006/relationships/slideMaster" Target="slideMasters/slideMaster2.xml"/><Relationship Id="rId29" Type="http://schemas.openxmlformats.org/officeDocument/2006/relationships/font" Target="fonts/font2.fntdata"/><Relationship Id="rId28" Type="http://schemas.openxmlformats.org/officeDocument/2006/relationships/font" Target="fonts/font1.fntdata"/><Relationship Id="rId27" Type="http://schemas.openxmlformats.org/officeDocument/2006/relationships/commentAuthors" Target="commentAuthors.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handoutMaster" Target="handoutMasters/handoutMaster1.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ea typeface="黑体" panose="02010609060101010101" charset="-122"/>
              </a:rPr>
            </a:fld>
            <a:endParaRPr lang="zh-CN" altLang="en-US">
              <a:ea typeface="黑体" panose="02010609060101010101" charset="-122"/>
            </a:endParaRPr>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latin typeface="黑体" panose="02010609060101010101" charset="-122"/>
              <a:ea typeface="黑体" panose="02010609060101010101" charset="-122"/>
              <a:cs typeface="黑体" panose="02010609060101010101" charset="-122"/>
            </a:endParaRPr>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ea typeface="黑体" panose="02010609060101010101" charset="-122"/>
              </a:rPr>
            </a:fld>
            <a:endParaRPr lang="zh-CN" altLang="en-US">
              <a:ea typeface="黑体" panose="02010609060101010101"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atin typeface="黑体" panose="02010609060101010101" charset="-122"/>
                <a:ea typeface="黑体" panose="02010609060101010101" charset="-122"/>
                <a:cs typeface="黑体" panose="02010609060101010101" charset="-122"/>
              </a:defRPr>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atin typeface="黑体" panose="02010609060101010101" charset="-122"/>
                <a:ea typeface="黑体" panose="02010609060101010101" charset="-122"/>
                <a:cs typeface="黑体" panose="02010609060101010101" charset="-122"/>
              </a:defRPr>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atin typeface="黑体" panose="02010609060101010101" charset="-122"/>
                <a:ea typeface="黑体" panose="02010609060101010101" charset="-122"/>
                <a:cs typeface="黑体" panose="02010609060101010101" charset="-122"/>
              </a:defRPr>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1pPr>
    <a:lvl2pPr marL="4572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2pPr>
    <a:lvl3pPr marL="9144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3pPr>
    <a:lvl4pPr marL="13716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4pPr>
    <a:lvl5pPr marL="1828800" algn="l" defTabSz="914400" rtl="0" eaLnBrk="1" latinLnBrk="0" hangingPunct="1">
      <a:defRPr sz="1200" kern="1200">
        <a:solidFill>
          <a:schemeClr val="tx1"/>
        </a:solidFill>
        <a:latin typeface="黑体" panose="02010609060101010101" charset="-122"/>
        <a:ea typeface="黑体" panose="02010609060101010101" charset="-122"/>
        <a:cs typeface="黑体" panose="02010609060101010101"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a:spLocks noGrp="1"/>
          </p:cNvSpPr>
          <p:nvPr>
            <p:ph type="sldImg" idx="2"/>
          </p:nvPr>
        </p:nvSpPr>
        <p:spPr/>
      </p:sp>
      <p:sp>
        <p:nvSpPr>
          <p:cNvPr id="3" name="文本占位符 2"/>
          <p:cNvSpPr>
            <a:spLocks noGrp="1"/>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273C0D0-D39E-4E70-9BCA-283D268ED7A4}"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7" Type="http://schemas.openxmlformats.org/officeDocument/2006/relationships/image" Target="../media/image7.emf"/><Relationship Id="rId6" Type="http://schemas.openxmlformats.org/officeDocument/2006/relationships/tags" Target="../tags/tag3.xml"/><Relationship Id="rId5" Type="http://schemas.openxmlformats.org/officeDocument/2006/relationships/image" Target="../media/image6.emf"/><Relationship Id="rId4" Type="http://schemas.openxmlformats.org/officeDocument/2006/relationships/tags" Target="../tags/tag2.xml"/><Relationship Id="rId3" Type="http://schemas.openxmlformats.org/officeDocument/2006/relationships/image" Target="../media/image5.png"/><Relationship Id="rId2" Type="http://schemas.openxmlformats.org/officeDocument/2006/relationships/tags" Target="../tags/tag1.xml"/><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6" name="矩形 5"/>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quarter" idx="2"/>
          </p:nvPr>
        </p:nvSpPr>
        <p:spPr>
          <a:xfrm>
            <a:off x="6172200" y="1825625"/>
            <a:ext cx="5181600" cy="209867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内容占位符 4"/>
          <p:cNvSpPr>
            <a:spLocks noGrp="1"/>
          </p:cNvSpPr>
          <p:nvPr>
            <p:ph sz="quarter" idx="3"/>
          </p:nvPr>
        </p:nvSpPr>
        <p:spPr>
          <a:xfrm>
            <a:off x="6172200" y="4076700"/>
            <a:ext cx="5181600" cy="21002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日期占位符 5"/>
          <p:cNvSpPr>
            <a:spLocks noGrp="1"/>
          </p:cNvSpPr>
          <p:nvPr>
            <p:ph type="dt" sz="half" idx="10"/>
          </p:nvPr>
        </p:nvSpPr>
        <p:spPr/>
        <p:txBody>
          <a:bodyPr/>
          <a:lstStyle/>
          <a:p>
            <a:pPr lvl="0" eaLnBrk="1" hangingPunct="1"/>
            <a:endParaRPr lang="zh-CN" altLang="en-US" dirty="0"/>
          </a:p>
        </p:txBody>
      </p:sp>
      <p:sp>
        <p:nvSpPr>
          <p:cNvPr id="7" name="页脚占位符 6"/>
          <p:cNvSpPr>
            <a:spLocks noGrp="1"/>
          </p:cNvSpPr>
          <p:nvPr>
            <p:ph type="ftr" sz="quarter" idx="11"/>
          </p:nvPr>
        </p:nvSpPr>
        <p:spPr/>
        <p:txBody>
          <a:bodyPr/>
          <a:lstStyle>
            <a:lvl1pPr>
              <a:defRPr>
                <a:latin typeface="黑体" panose="02010609060101010101" charset="-122"/>
                <a:sym typeface="黑体" panose="02010609060101010101" charset="-122"/>
              </a:defRPr>
            </a:lvl1pPr>
          </a:lstStyle>
          <a:p>
            <a:pPr lvl="0" eaLnBrk="1" hangingPunct="1"/>
            <a:endParaRPr lang="zh-CN" altLang="en-US" dirty="0"/>
          </a:p>
        </p:txBody>
      </p:sp>
      <p:sp>
        <p:nvSpPr>
          <p:cNvPr id="8" name="灯片编号占位符 7"/>
          <p:cNvSpPr>
            <a:spLocks noGrp="1"/>
          </p:cNvSpPr>
          <p:nvPr>
            <p:ph type="sldNum" sz="quarter" idx="12"/>
          </p:nvPr>
        </p:nvSpPr>
        <p:spPr/>
        <p:txBody>
          <a:bodyPr/>
          <a:lstStyle/>
          <a:p>
            <a:pPr lvl="0" eaLnBrk="1" hangingPunct="1"/>
            <a:fld id="{9A0DB2DC-4C9A-4742-B13C-FB6460FD3503}" type="slidenum">
              <a:rPr lang="zh-CN" altLang="en-US" dirty="0"/>
            </a:fld>
            <a:endParaRPr lang="zh-CN" alt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F2A2A96-E392-4BD4-96F4-45C159C7CA26}"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E02081A-7E68-44F2-A99E-F075D941C594}" type="slidenum">
              <a:rPr lang="zh-CN" altLang="en-US" smtClean="0"/>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目录页">
    <p:spTree>
      <p:nvGrpSpPr>
        <p:cNvPr id="1" name=""/>
        <p:cNvGrpSpPr/>
        <p:nvPr/>
      </p:nvGrpSpPr>
      <p:grpSpPr>
        <a:xfrm>
          <a:off x="0" y="0"/>
          <a:ext cx="0" cy="0"/>
          <a:chOff x="0" y="0"/>
          <a:chExt cx="0" cy="0"/>
        </a:xfrm>
      </p:grpSpPr>
      <p:sp>
        <p:nvSpPr>
          <p:cNvPr id="2" name="矩形 1"/>
          <p:cNvSpPr/>
          <p:nvPr userDrawn="1"/>
        </p:nvSpPr>
        <p:spPr>
          <a:xfrm>
            <a:off x="0" y="0"/>
            <a:ext cx="12192000" cy="685800"/>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
        <p:nvSpPr>
          <p:cNvPr id="3" name="矩形 2"/>
          <p:cNvSpPr/>
          <p:nvPr userDrawn="1"/>
        </p:nvSpPr>
        <p:spPr>
          <a:xfrm>
            <a:off x="0" y="6715125"/>
            <a:ext cx="12192000" cy="142875"/>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黑体" panose="02010609060101010101" charset="-122"/>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chemeClr val="bg1"/>
        </a:solidFill>
        <a:effectLst/>
      </p:bgPr>
    </p:bg>
    <p:spTree>
      <p:nvGrpSpPr>
        <p:cNvPr id="1" name=""/>
        <p:cNvGrpSpPr/>
        <p:nvPr/>
      </p:nvGrpSpPr>
      <p:grpSpPr>
        <a:xfrm>
          <a:off x="0" y="0"/>
          <a:ext cx="0" cy="0"/>
          <a:chOff x="0" y="0"/>
          <a:chExt cx="0" cy="0"/>
        </a:xfrm>
      </p:grpSpPr>
      <p:pic>
        <p:nvPicPr>
          <p:cNvPr id="60419" name="图片 5"/>
          <p:cNvPicPr>
            <a:picLocks noChangeAspect="1"/>
          </p:cNvPicPr>
          <p:nvPr>
            <p:custDataLst>
              <p:tags r:id="rId2"/>
            </p:custDataLst>
          </p:nvPr>
        </p:nvPicPr>
        <p:blipFill>
          <a:blip r:embed="rId3"/>
          <a:stretch>
            <a:fillRect/>
          </a:stretch>
        </p:blipFill>
        <p:spPr>
          <a:xfrm>
            <a:off x="10899775" y="5443538"/>
            <a:ext cx="1292225" cy="1414462"/>
          </a:xfrm>
          <a:prstGeom prst="rect">
            <a:avLst/>
          </a:prstGeom>
          <a:noFill/>
          <a:ln w="9525">
            <a:noFill/>
          </a:ln>
        </p:spPr>
      </p:pic>
      <p:pic>
        <p:nvPicPr>
          <p:cNvPr id="60420" name="图片 8"/>
          <p:cNvPicPr>
            <a:picLocks noChangeAspect="1"/>
          </p:cNvPicPr>
          <p:nvPr>
            <p:custDataLst>
              <p:tags r:id="rId4"/>
            </p:custDataLst>
          </p:nvPr>
        </p:nvPicPr>
        <p:blipFill>
          <a:blip r:embed="rId5"/>
          <a:stretch>
            <a:fillRect/>
          </a:stretch>
        </p:blipFill>
        <p:spPr>
          <a:xfrm>
            <a:off x="260350" y="114300"/>
            <a:ext cx="546100" cy="534988"/>
          </a:xfrm>
          <a:prstGeom prst="rect">
            <a:avLst/>
          </a:prstGeom>
          <a:noFill/>
          <a:ln w="9525">
            <a:noFill/>
          </a:ln>
        </p:spPr>
      </p:pic>
      <p:pic>
        <p:nvPicPr>
          <p:cNvPr id="60421" name="图片 9"/>
          <p:cNvPicPr>
            <a:picLocks noChangeAspect="1"/>
          </p:cNvPicPr>
          <p:nvPr>
            <p:custDataLst>
              <p:tags r:id="rId6"/>
            </p:custDataLst>
          </p:nvPr>
        </p:nvPicPr>
        <p:blipFill>
          <a:blip r:embed="rId7"/>
          <a:stretch>
            <a:fillRect/>
          </a:stretch>
        </p:blipFill>
        <p:spPr>
          <a:xfrm>
            <a:off x="11442700" y="53975"/>
            <a:ext cx="615950" cy="608013"/>
          </a:xfrm>
          <a:prstGeom prst="rect">
            <a:avLst/>
          </a:prstGeom>
          <a:noFill/>
          <a:ln w="9525">
            <a:noFill/>
          </a:ln>
        </p:spPr>
      </p:pic>
      <p:sp>
        <p:nvSpPr>
          <p:cNvPr id="2" name="标题 1"/>
          <p:cNvSpPr>
            <a:spLocks noGrp="1"/>
          </p:cNvSpPr>
          <p:nvPr>
            <p:ph type="title"/>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dirty="0">
                <a:solidFill>
                  <a:schemeClr val="tx1">
                    <a:lumMod val="85000"/>
                    <a:lumOff val="15000"/>
                  </a:schemeClr>
                </a:solidFill>
                <a:uFillTx/>
                <a:latin typeface="微软雅黑" panose="020B0503020204020204" charset="-122"/>
                <a:ea typeface="微软雅黑" panose="020B0503020204020204" charset="-122"/>
                <a:cs typeface="+mj-cs"/>
                <a:sym typeface="+mn-ea"/>
              </a:defRPr>
            </a:lvl1pPr>
          </a:lstStyle>
          <a:p>
            <a:pPr lvl="0" fontAlgn="auto"/>
            <a:r>
              <a:rPr strike="noStrike" noProof="1">
                <a:sym typeface="+mn-ea"/>
              </a:rPr>
              <a:t>单击此处编辑母版标题样式</a:t>
            </a:r>
            <a:endParaRPr strike="noStrike" noProof="1">
              <a:sym typeface="+mn-ea"/>
            </a:endParaRPr>
          </a:p>
        </p:txBody>
      </p:sp>
      <p:sp>
        <p:nvSpPr>
          <p:cNvPr id="3" name="日期占位符 2"/>
          <p:cNvSpPr>
            <a:spLocks noGrp="1"/>
          </p:cNvSpPr>
          <p:nvPr>
            <p:ph type="dt" sz="half" idx="10"/>
          </p:nvPr>
        </p:nvSpPr>
        <p:spPr>
          <a:xfrm>
            <a:off x="879475" y="6350000"/>
            <a:ext cx="2700338" cy="315913"/>
          </a:xfrm>
          <a:prstGeom prst="rect">
            <a:avLst/>
          </a:prstGeom>
        </p:spPr>
        <p:txBody>
          <a:bodyPr vert="horz" lIns="91440" tIns="45720" rIns="91440" bIns="45720" rtlCol="0" anchor="ctr">
            <a:normAutofit/>
          </a:bodyPr>
          <a:p>
            <a:pPr fontAlgn="base"/>
            <a:fld id="{760FBDFE-C587-4B4C-A407-44438C67B59E}" type="datetimeFigureOut">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a:p>
        </p:txBody>
      </p:sp>
      <p:sp>
        <p:nvSpPr>
          <p:cNvPr id="4" name="页脚占位符 3"/>
          <p:cNvSpPr>
            <a:spLocks noGrp="1"/>
          </p:cNvSpPr>
          <p:nvPr>
            <p:ph type="ftr" sz="quarter" idx="11"/>
          </p:nvPr>
        </p:nvSpPr>
        <p:spPr>
          <a:xfrm>
            <a:off x="4116388" y="6350000"/>
            <a:ext cx="3959225" cy="315913"/>
          </a:xfrm>
          <a:prstGeom prst="rect">
            <a:avLst/>
          </a:prstGeom>
        </p:spPr>
        <p:txBody>
          <a:bodyPr vert="horz" lIns="91440" tIns="45720" rIns="91440" bIns="45720" rtlCol="0" anchor="ctr">
            <a:normAutofit/>
          </a:bodyPr>
          <a:p>
            <a:pPr fontAlgn="base"/>
            <a:endParaRPr lang="zh-CN" altLang="en-US" strike="noStrike" noProof="1" dirty="0"/>
          </a:p>
        </p:txBody>
      </p:sp>
      <p:sp>
        <p:nvSpPr>
          <p:cNvPr id="5" name="灯片编号占位符 4"/>
          <p:cNvSpPr>
            <a:spLocks noGrp="1"/>
          </p:cNvSpPr>
          <p:nvPr>
            <p:ph type="sldNum" sz="quarter" idx="12"/>
          </p:nvPr>
        </p:nvSpPr>
        <p:spPr>
          <a:xfrm>
            <a:off x="8610600" y="6350000"/>
            <a:ext cx="2700338" cy="315913"/>
          </a:xfrm>
          <a:prstGeom prst="rect">
            <a:avLst/>
          </a:prstGeom>
        </p:spPr>
        <p:txBody>
          <a:bodyPr vert="horz" lIns="91440" tIns="45720" rIns="91440" bIns="45720" rtlCol="0" anchor="ctr">
            <a:normAutofit/>
          </a:bodyPr>
          <a:p>
            <a:pPr fontAlgn="base"/>
            <a:fld id="{49AE70B2-8BF9-45C0-BB95-33D1B9D3A854}" type="slidenum">
              <a:rPr lang="zh-CN" altLang="en-US" strike="noStrike" noProof="1" smtClean="0">
                <a:latin typeface="Arial" panose="020B0604020202020204" pitchFamily="34" charset="0"/>
                <a:ea typeface="宋体" panose="02010600030101010101" pitchFamily="2" charset="-122"/>
                <a:cs typeface="+mn-cs"/>
              </a:rPr>
            </a:fld>
            <a:endParaRPr lang="zh-CN" altLang="en-US" strike="noStrike" noProof="1"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showMasterSp="0">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485657E6-A9DC-400E-A839-83271C1AA3F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96368D3-2134-4AAE-9D8A-567B8DE03BF3}" type="slidenum">
              <a:rPr lang="zh-CN" altLang="en-US" smtClean="0"/>
            </a:fld>
            <a:endParaRPr lang="zh-CN" altLang="en-US"/>
          </a:p>
        </p:txBody>
      </p:sp>
    </p:spTree>
  </p:cSld>
  <p:clrMapOvr>
    <a:masterClrMapping/>
  </p:clrMapOvr>
  <p:transition spd="slow" advClick="0" advTm="30">
    <p:wipe/>
  </p:transition>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8" name="矩形 7"/>
          <p:cNvSpPr/>
          <p:nvPr userDrawn="1"/>
        </p:nvSpPr>
        <p:spPr>
          <a:xfrm>
            <a:off x="0" y="635"/>
            <a:ext cx="12192000" cy="6857365"/>
          </a:xfrm>
          <a:prstGeom prst="rect">
            <a:avLst/>
          </a:prstGeom>
          <a:solidFill>
            <a:schemeClr val="accent6">
              <a:lumMod val="20000"/>
              <a:lumOff val="80000"/>
              <a:alpha val="54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7" name="矩形 6"/>
          <p:cNvSpPr/>
          <p:nvPr userDrawn="1"/>
        </p:nvSpPr>
        <p:spPr>
          <a:xfrm>
            <a:off x="-635" y="4853940"/>
            <a:ext cx="12192635" cy="2004060"/>
          </a:xfrm>
          <a:custGeom>
            <a:avLst/>
            <a:gdLst>
              <a:gd name="connsiteX0" fmla="*/ 0 w 12192000"/>
              <a:gd name="connsiteY0" fmla="*/ 0 h 1943100"/>
              <a:gd name="connsiteX1" fmla="*/ 12192000 w 12192000"/>
              <a:gd name="connsiteY1" fmla="*/ 0 h 1943100"/>
              <a:gd name="connsiteX2" fmla="*/ 12192000 w 12192000"/>
              <a:gd name="connsiteY2" fmla="*/ 1943100 h 1943100"/>
              <a:gd name="connsiteX3" fmla="*/ 0 w 12192000"/>
              <a:gd name="connsiteY3" fmla="*/ 1943100 h 1943100"/>
              <a:gd name="connsiteX4" fmla="*/ 0 w 12192000"/>
              <a:gd name="connsiteY4" fmla="*/ 0 h 1943100"/>
              <a:gd name="connsiteX0-1" fmla="*/ 14515 w 12192000"/>
              <a:gd name="connsiteY0-2" fmla="*/ 0 h 1943100"/>
              <a:gd name="connsiteX1-3" fmla="*/ 12192000 w 12192000"/>
              <a:gd name="connsiteY1-4" fmla="*/ 0 h 1943100"/>
              <a:gd name="connsiteX2-5" fmla="*/ 12192000 w 12192000"/>
              <a:gd name="connsiteY2-6" fmla="*/ 1943100 h 1943100"/>
              <a:gd name="connsiteX3-7" fmla="*/ 0 w 12192000"/>
              <a:gd name="connsiteY3-8" fmla="*/ 1943100 h 1943100"/>
              <a:gd name="connsiteX4-9" fmla="*/ 14515 w 12192000"/>
              <a:gd name="connsiteY4-10" fmla="*/ 0 h 1943100"/>
              <a:gd name="connsiteX0-11" fmla="*/ 14515 w 12192000"/>
              <a:gd name="connsiteY0-12" fmla="*/ 0 h 1943100"/>
              <a:gd name="connsiteX1-13" fmla="*/ 2705100 w 12192000"/>
              <a:gd name="connsiteY1-14" fmla="*/ 0 h 1943100"/>
              <a:gd name="connsiteX2-15" fmla="*/ 12192000 w 12192000"/>
              <a:gd name="connsiteY2-16" fmla="*/ 0 h 1943100"/>
              <a:gd name="connsiteX3-17" fmla="*/ 12192000 w 12192000"/>
              <a:gd name="connsiteY3-18" fmla="*/ 1943100 h 1943100"/>
              <a:gd name="connsiteX4-19" fmla="*/ 0 w 12192000"/>
              <a:gd name="connsiteY4-20" fmla="*/ 1943100 h 1943100"/>
              <a:gd name="connsiteX5" fmla="*/ 14515 w 12192000"/>
              <a:gd name="connsiteY5" fmla="*/ 0 h 1943100"/>
              <a:gd name="connsiteX0-21" fmla="*/ 14515 w 12192000"/>
              <a:gd name="connsiteY0-22" fmla="*/ 0 h 1943100"/>
              <a:gd name="connsiteX1-23" fmla="*/ 2641600 w 12192000"/>
              <a:gd name="connsiteY1-24" fmla="*/ 317500 h 1943100"/>
              <a:gd name="connsiteX2-25" fmla="*/ 12192000 w 12192000"/>
              <a:gd name="connsiteY2-26" fmla="*/ 0 h 1943100"/>
              <a:gd name="connsiteX3-27" fmla="*/ 12192000 w 12192000"/>
              <a:gd name="connsiteY3-28" fmla="*/ 1943100 h 1943100"/>
              <a:gd name="connsiteX4-29" fmla="*/ 0 w 12192000"/>
              <a:gd name="connsiteY4-30" fmla="*/ 1943100 h 1943100"/>
              <a:gd name="connsiteX5-31" fmla="*/ 14515 w 12192000"/>
              <a:gd name="connsiteY5-32" fmla="*/ 0 h 1943100"/>
              <a:gd name="connsiteX0-33" fmla="*/ 14515 w 12192000"/>
              <a:gd name="connsiteY0-34" fmla="*/ 0 h 1943100"/>
              <a:gd name="connsiteX1-35" fmla="*/ 2628900 w 12192000"/>
              <a:gd name="connsiteY1-36" fmla="*/ 63500 h 1943100"/>
              <a:gd name="connsiteX2-37" fmla="*/ 12192000 w 12192000"/>
              <a:gd name="connsiteY2-38" fmla="*/ 0 h 1943100"/>
              <a:gd name="connsiteX3-39" fmla="*/ 12192000 w 12192000"/>
              <a:gd name="connsiteY3-40" fmla="*/ 1943100 h 1943100"/>
              <a:gd name="connsiteX4-41" fmla="*/ 0 w 12192000"/>
              <a:gd name="connsiteY4-42" fmla="*/ 1943100 h 1943100"/>
              <a:gd name="connsiteX5-43" fmla="*/ 14515 w 12192000"/>
              <a:gd name="connsiteY5-44" fmla="*/ 0 h 1943100"/>
              <a:gd name="connsiteX0-45" fmla="*/ 14515 w 12192000"/>
              <a:gd name="connsiteY0-46" fmla="*/ 0 h 1943100"/>
              <a:gd name="connsiteX1-47" fmla="*/ 2628900 w 12192000"/>
              <a:gd name="connsiteY1-48" fmla="*/ 63500 h 1943100"/>
              <a:gd name="connsiteX2-49" fmla="*/ 12192000 w 12192000"/>
              <a:gd name="connsiteY2-50" fmla="*/ 0 h 1943100"/>
              <a:gd name="connsiteX3-51" fmla="*/ 12192000 w 12192000"/>
              <a:gd name="connsiteY3-52" fmla="*/ 1943100 h 1943100"/>
              <a:gd name="connsiteX4-53" fmla="*/ 0 w 12192000"/>
              <a:gd name="connsiteY4-54" fmla="*/ 1943100 h 1943100"/>
              <a:gd name="connsiteX5-55" fmla="*/ 14515 w 12192000"/>
              <a:gd name="connsiteY5-56" fmla="*/ 0 h 1943100"/>
              <a:gd name="connsiteX0-57" fmla="*/ 14515 w 12192000"/>
              <a:gd name="connsiteY0-58" fmla="*/ 0 h 1943100"/>
              <a:gd name="connsiteX1-59" fmla="*/ 2628900 w 12192000"/>
              <a:gd name="connsiteY1-60" fmla="*/ 63500 h 1943100"/>
              <a:gd name="connsiteX2-61" fmla="*/ 9067800 w 12192000"/>
              <a:gd name="connsiteY2-62" fmla="*/ 12700 h 1943100"/>
              <a:gd name="connsiteX3-63" fmla="*/ 12192000 w 12192000"/>
              <a:gd name="connsiteY3-64" fmla="*/ 0 h 1943100"/>
              <a:gd name="connsiteX4-65" fmla="*/ 12192000 w 12192000"/>
              <a:gd name="connsiteY4-66" fmla="*/ 1943100 h 1943100"/>
              <a:gd name="connsiteX5-67" fmla="*/ 0 w 12192000"/>
              <a:gd name="connsiteY5-68" fmla="*/ 1943100 h 1943100"/>
              <a:gd name="connsiteX6" fmla="*/ 14515 w 12192000"/>
              <a:gd name="connsiteY6" fmla="*/ 0 h 1943100"/>
              <a:gd name="connsiteX0-69" fmla="*/ 14515 w 12192000"/>
              <a:gd name="connsiteY0-70" fmla="*/ 0 h 1943100"/>
              <a:gd name="connsiteX1-71" fmla="*/ 2628900 w 12192000"/>
              <a:gd name="connsiteY1-72" fmla="*/ 63500 h 1943100"/>
              <a:gd name="connsiteX2-73" fmla="*/ 9067800 w 12192000"/>
              <a:gd name="connsiteY2-74" fmla="*/ 12700 h 1943100"/>
              <a:gd name="connsiteX3-75" fmla="*/ 12192000 w 12192000"/>
              <a:gd name="connsiteY3-76" fmla="*/ 0 h 1943100"/>
              <a:gd name="connsiteX4-77" fmla="*/ 12192000 w 12192000"/>
              <a:gd name="connsiteY4-78" fmla="*/ 1943100 h 1943100"/>
              <a:gd name="connsiteX5-79" fmla="*/ 0 w 12192000"/>
              <a:gd name="connsiteY5-80" fmla="*/ 1943100 h 1943100"/>
              <a:gd name="connsiteX6-81" fmla="*/ 14515 w 12192000"/>
              <a:gd name="connsiteY6-82" fmla="*/ 0 h 1943100"/>
              <a:gd name="connsiteX0-83" fmla="*/ 14515 w 12192000"/>
              <a:gd name="connsiteY0-84" fmla="*/ 0 h 1943100"/>
              <a:gd name="connsiteX1-85" fmla="*/ 2628900 w 12192000"/>
              <a:gd name="connsiteY1-86" fmla="*/ 63500 h 1943100"/>
              <a:gd name="connsiteX2-87" fmla="*/ 9077325 w 12192000"/>
              <a:gd name="connsiteY2-88" fmla="*/ 69850 h 1943100"/>
              <a:gd name="connsiteX3-89" fmla="*/ 12192000 w 12192000"/>
              <a:gd name="connsiteY3-90" fmla="*/ 0 h 1943100"/>
              <a:gd name="connsiteX4-91" fmla="*/ 12192000 w 12192000"/>
              <a:gd name="connsiteY4-92" fmla="*/ 1943100 h 1943100"/>
              <a:gd name="connsiteX5-93" fmla="*/ 0 w 12192000"/>
              <a:gd name="connsiteY5-94" fmla="*/ 1943100 h 1943100"/>
              <a:gd name="connsiteX6-95" fmla="*/ 14515 w 12192000"/>
              <a:gd name="connsiteY6-96" fmla="*/ 0 h 19431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31" y="connsiteY5-32"/>
              </a:cxn>
              <a:cxn ang="0">
                <a:pos x="connsiteX6-81" y="connsiteY6-82"/>
              </a:cxn>
            </a:cxnLst>
            <a:rect l="l" t="t" r="r" b="b"/>
            <a:pathLst>
              <a:path w="12192000" h="1943100">
                <a:moveTo>
                  <a:pt x="14515" y="0"/>
                </a:moveTo>
                <a:cubicBezTo>
                  <a:pt x="885977" y="21167"/>
                  <a:pt x="1300238" y="385233"/>
                  <a:pt x="2628900" y="63500"/>
                </a:cubicBezTo>
                <a:lnTo>
                  <a:pt x="9077325" y="69850"/>
                </a:lnTo>
                <a:cubicBezTo>
                  <a:pt x="11198225" y="764117"/>
                  <a:pt x="11150600" y="4233"/>
                  <a:pt x="12192000" y="0"/>
                </a:cubicBezTo>
                <a:lnTo>
                  <a:pt x="12192000" y="1943100"/>
                </a:lnTo>
                <a:lnTo>
                  <a:pt x="0" y="1943100"/>
                </a:lnTo>
                <a:lnTo>
                  <a:pt x="14515" y="0"/>
                </a:lnTo>
                <a:close/>
              </a:path>
            </a:pathLst>
          </a:custGeom>
          <a:solidFill>
            <a:srgbClr val="EB6877"/>
          </a:solidFill>
          <a:ln w="38100">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黑体" panose="02010609060101010101" charset="-122"/>
              <a:ea typeface="黑体" panose="02010609060101010101" charset="-122"/>
              <a:cs typeface="黑体" panose="02010609060101010101" charset="-122"/>
              <a:sym typeface="黑体" panose="02010609060101010101" charset="-122"/>
            </a:endParaRPr>
          </a:p>
        </p:txBody>
      </p:sp>
      <p:pic>
        <p:nvPicPr>
          <p:cNvPr id="6" name="图片 5"/>
          <p:cNvPicPr>
            <a:picLocks noChangeAspect="1"/>
          </p:cNvPicPr>
          <p:nvPr userDrawn="1"/>
        </p:nvPicPr>
        <p:blipFill rotWithShape="1">
          <a:blip r:embed="rId2" cstate="print">
            <a:extLst>
              <a:ext uri="{28A0092B-C50C-407E-A947-70E740481C1C}">
                <a14:useLocalDpi xmlns:a14="http://schemas.microsoft.com/office/drawing/2010/main" val="0"/>
              </a:ext>
            </a:extLst>
          </a:blip>
          <a:srcRect t="58065"/>
          <a:stretch>
            <a:fillRect/>
          </a:stretch>
        </p:blipFill>
        <p:spPr>
          <a:xfrm>
            <a:off x="2893783" y="3982065"/>
            <a:ext cx="6371303" cy="2875935"/>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flipH="1" flipV="1">
            <a:off x="-2" y="4259488"/>
            <a:ext cx="3810001" cy="2598512"/>
          </a:xfrm>
          <a:prstGeom prst="rect">
            <a:avLst/>
          </a:prstGeom>
        </p:spPr>
      </p:pic>
      <p:pic>
        <p:nvPicPr>
          <p:cNvPr id="5" name="图片 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553325" y="-1"/>
            <a:ext cx="4638676" cy="3163688"/>
          </a:xfrm>
          <a:prstGeom prst="rect">
            <a:avLst/>
          </a:prstGeom>
        </p:spPr>
      </p:pic>
      <p:sp>
        <p:nvSpPr>
          <p:cNvPr id="7" name="矩形 6"/>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9" name="Freeform 244"/>
          <p:cNvSpPr/>
          <p:nvPr userDrawn="1"/>
        </p:nvSpPr>
        <p:spPr bwMode="auto">
          <a:xfrm flipH="1" flipV="1">
            <a:off x="10700124" y="1209674"/>
            <a:ext cx="415549" cy="428625"/>
          </a:xfrm>
          <a:custGeom>
            <a:avLst/>
            <a:gdLst>
              <a:gd name="T0" fmla="*/ 806 w 806"/>
              <a:gd name="T1" fmla="*/ 555 h 809"/>
              <a:gd name="T2" fmla="*/ 555 w 806"/>
              <a:gd name="T3" fmla="*/ 555 h 809"/>
              <a:gd name="T4" fmla="*/ 555 w 806"/>
              <a:gd name="T5" fmla="*/ 809 h 809"/>
              <a:gd name="T6" fmla="*/ 251 w 806"/>
              <a:gd name="T7" fmla="*/ 809 h 809"/>
              <a:gd name="T8" fmla="*/ 251 w 806"/>
              <a:gd name="T9" fmla="*/ 555 h 809"/>
              <a:gd name="T10" fmla="*/ 0 w 806"/>
              <a:gd name="T11" fmla="*/ 555 h 809"/>
              <a:gd name="T12" fmla="*/ 0 w 806"/>
              <a:gd name="T13" fmla="*/ 254 h 809"/>
              <a:gd name="T14" fmla="*/ 251 w 806"/>
              <a:gd name="T15" fmla="*/ 254 h 809"/>
              <a:gd name="T16" fmla="*/ 251 w 806"/>
              <a:gd name="T17" fmla="*/ 0 h 809"/>
              <a:gd name="T18" fmla="*/ 555 w 806"/>
              <a:gd name="T19" fmla="*/ 0 h 809"/>
              <a:gd name="T20" fmla="*/ 555 w 806"/>
              <a:gd name="T21" fmla="*/ 254 h 809"/>
              <a:gd name="T22" fmla="*/ 806 w 806"/>
              <a:gd name="T23" fmla="*/ 254 h 809"/>
              <a:gd name="T24" fmla="*/ 806 w 806"/>
              <a:gd name="T25" fmla="*/ 555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6" h="809">
                <a:moveTo>
                  <a:pt x="806" y="555"/>
                </a:moveTo>
                <a:lnTo>
                  <a:pt x="555" y="555"/>
                </a:lnTo>
                <a:lnTo>
                  <a:pt x="555" y="809"/>
                </a:lnTo>
                <a:lnTo>
                  <a:pt x="251" y="809"/>
                </a:lnTo>
                <a:lnTo>
                  <a:pt x="251" y="555"/>
                </a:lnTo>
                <a:lnTo>
                  <a:pt x="0" y="555"/>
                </a:lnTo>
                <a:lnTo>
                  <a:pt x="0" y="254"/>
                </a:lnTo>
                <a:lnTo>
                  <a:pt x="251" y="254"/>
                </a:lnTo>
                <a:lnTo>
                  <a:pt x="251" y="0"/>
                </a:lnTo>
                <a:lnTo>
                  <a:pt x="555" y="0"/>
                </a:lnTo>
                <a:lnTo>
                  <a:pt x="555" y="254"/>
                </a:lnTo>
                <a:lnTo>
                  <a:pt x="806" y="254"/>
                </a:lnTo>
                <a:lnTo>
                  <a:pt x="806" y="555"/>
                </a:lnTo>
                <a:close/>
              </a:path>
            </a:pathLst>
          </a:custGeom>
          <a:solidFill>
            <a:srgbClr val="0F365E"/>
          </a:solidFill>
          <a:ln>
            <a:solidFill>
              <a:srgbClr val="0F365E"/>
            </a:solidFill>
          </a:ln>
        </p:spPr>
        <p:txBody>
          <a:bodyPr/>
          <a:lstStyle/>
          <a:p>
            <a:pPr eaLnBrk="1" fontAlgn="auto" hangingPunct="1">
              <a:lnSpc>
                <a:spcPct val="120000"/>
              </a:lnSpc>
              <a:spcBef>
                <a:spcPts val="0"/>
              </a:spcBef>
              <a:spcAft>
                <a:spcPts val="0"/>
              </a:spcAft>
              <a:defRPr/>
            </a:pPr>
            <a:endParaRPr lang="en-US" b="0" kern="0">
              <a:solidFill>
                <a:prstClr val="black"/>
              </a:solidFill>
              <a:latin typeface="黑体" panose="02010609060101010101" charset="-122"/>
              <a:ea typeface="黑体" panose="02010609060101010101" charset="-122"/>
              <a:cs typeface="黑体" panose="02010609060101010101" charset="-122"/>
              <a:sym typeface="黑体" panose="02010609060101010101" charset="-122"/>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pic>
        <p:nvPicPr>
          <p:cNvPr id="15" name="图片 14"/>
          <p:cNvPicPr>
            <a:picLocks noChangeAspect="1"/>
          </p:cNvPicPr>
          <p:nvPr userDrawn="1"/>
        </p:nvPicPr>
        <p:blipFill rotWithShape="1">
          <a:blip r:embed="rId2">
            <a:extLst>
              <a:ext uri="{28A0092B-C50C-407E-A947-70E740481C1C}">
                <a14:useLocalDpi xmlns:a14="http://schemas.microsoft.com/office/drawing/2010/main" val="0"/>
              </a:ext>
            </a:extLst>
          </a:blip>
          <a:srcRect t="30647" r="71389" b="42089"/>
          <a:stretch>
            <a:fillRect/>
          </a:stretch>
        </p:blipFill>
        <p:spPr>
          <a:xfrm>
            <a:off x="0" y="473204"/>
            <a:ext cx="2251881" cy="3219120"/>
          </a:xfrm>
          <a:prstGeom prst="rect">
            <a:avLst/>
          </a:prstGeom>
        </p:spPr>
      </p:pic>
      <p:sp>
        <p:nvSpPr>
          <p:cNvPr id="10" name="矩形 9"/>
          <p:cNvSpPr/>
          <p:nvPr userDrawn="1"/>
        </p:nvSpPr>
        <p:spPr>
          <a:xfrm>
            <a:off x="313055" y="365125"/>
            <a:ext cx="11566525" cy="6127750"/>
          </a:xfrm>
          <a:prstGeom prst="rect">
            <a:avLst/>
          </a:prstGeom>
          <a:noFill/>
          <a:ln w="28575" cmpd="sng">
            <a:solidFill>
              <a:schemeClr val="accent6">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1" name="矩形 10"/>
          <p:cNvSpPr/>
          <p:nvPr userDrawn="1"/>
        </p:nvSpPr>
        <p:spPr>
          <a:xfrm>
            <a:off x="0" y="635"/>
            <a:ext cx="12192000" cy="6857365"/>
          </a:xfrm>
          <a:prstGeom prst="rect">
            <a:avLst/>
          </a:prstGeom>
          <a:solidFill>
            <a:schemeClr val="accent5">
              <a:lumMod val="40000"/>
              <a:lumOff val="60000"/>
              <a:alpha val="6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17" name="矩形 16"/>
          <p:cNvSpPr/>
          <p:nvPr userDrawn="1"/>
        </p:nvSpPr>
        <p:spPr>
          <a:xfrm>
            <a:off x="0" y="0"/>
            <a:ext cx="12191999" cy="5724525"/>
          </a:xfrm>
          <a:prstGeom prst="rect">
            <a:avLst/>
          </a:prstGeom>
          <a:solidFill>
            <a:schemeClr val="accent5">
              <a:lumMod val="40000"/>
              <a:lumOff val="60000"/>
              <a:alpha val="5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8" name="矩形 7"/>
          <p:cNvSpPr/>
          <p:nvPr userDrawn="1"/>
        </p:nvSpPr>
        <p:spPr>
          <a:xfrm>
            <a:off x="0" y="5724525"/>
            <a:ext cx="12191999" cy="1133475"/>
          </a:xfrm>
          <a:prstGeom prst="rect">
            <a:avLst/>
          </a:prstGeom>
          <a:solidFill>
            <a:srgbClr val="53A6AB">
              <a:alpha val="6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9" name="文本框 8"/>
          <p:cNvSpPr txBox="1"/>
          <p:nvPr userDrawn="1"/>
        </p:nvSpPr>
        <p:spPr>
          <a:xfrm rot="16200000">
            <a:off x="-1372837" y="4149655"/>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sp>
        <p:nvSpPr>
          <p:cNvPr id="22" name="文本框 21"/>
          <p:cNvSpPr txBox="1"/>
          <p:nvPr userDrawn="1"/>
        </p:nvSpPr>
        <p:spPr>
          <a:xfrm>
            <a:off x="328226" y="71101"/>
            <a:ext cx="3783330" cy="337185"/>
          </a:xfrm>
          <a:prstGeom prst="rect">
            <a:avLst/>
          </a:prstGeom>
          <a:noFill/>
        </p:spPr>
        <p:txBody>
          <a:bodyPr wrap="none" rtlCol="0">
            <a:spAutoFit/>
          </a:bodyPr>
          <a:lstStyle/>
          <a:p>
            <a:r>
              <a:rPr lang="en-US" altLang="zh-CN" sz="1600" b="1" dirty="0">
                <a:solidFill>
                  <a:schemeClr val="bg1"/>
                </a:solidFill>
                <a:latin typeface="黑体" panose="02010609060101010101" charset="-122"/>
                <a:ea typeface="黑体" panose="02010609060101010101" charset="-122"/>
                <a:cs typeface="黑体" panose="02010609060101010101" charset="-122"/>
              </a:rPr>
              <a:t>&lt;&lt;&lt;&lt;&lt;&lt;&lt;&lt;&lt;&lt;&lt;&lt;&lt;&lt;&lt;&lt;&lt;&lt;&lt;&lt;&lt;&lt;&lt;&lt;&lt;&lt;&lt;&lt;&lt;&lt;&lt;&lt;&lt;&lt;&lt;</a:t>
            </a:r>
            <a:endParaRPr lang="en-US" altLang="zh-CN" sz="1600" b="1" dirty="0">
              <a:solidFill>
                <a:schemeClr val="bg1"/>
              </a:solidFill>
              <a:latin typeface="黑体" panose="02010609060101010101" charset="-122"/>
              <a:ea typeface="黑体" panose="02010609060101010101" charset="-122"/>
              <a:cs typeface="黑体" panose="02010609060101010101" charset="-122"/>
            </a:endParaRPr>
          </a:p>
        </p:txBody>
      </p:sp>
      <p:cxnSp>
        <p:nvCxnSpPr>
          <p:cNvPr id="13" name="直接连接符 12"/>
          <p:cNvCxnSpPr>
            <a:stCxn id="22" idx="3"/>
          </p:cNvCxnSpPr>
          <p:nvPr userDrawn="1"/>
        </p:nvCxnSpPr>
        <p:spPr>
          <a:xfrm>
            <a:off x="4111353" y="240081"/>
            <a:ext cx="561557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userDrawn="1"/>
        </p:nvCxnSpPr>
        <p:spPr>
          <a:xfrm flipV="1">
            <a:off x="619135" y="6597702"/>
            <a:ext cx="11344264" cy="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userDrawn="1"/>
        </p:nvCxnSpPr>
        <p:spPr>
          <a:xfrm>
            <a:off x="11963400" y="209600"/>
            <a:ext cx="0" cy="638810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矩形 28"/>
          <p:cNvSpPr/>
          <p:nvPr userDrawn="1"/>
        </p:nvSpPr>
        <p:spPr>
          <a:xfrm>
            <a:off x="256277" y="1911768"/>
            <a:ext cx="11618616" cy="360666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365">
              <a:solidFill>
                <a:schemeClr val="tx1">
                  <a:lumMod val="75000"/>
                  <a:lumOff val="25000"/>
                </a:schemeClr>
              </a:solidFill>
              <a:cs typeface="黑体" panose="02010609060101010101"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2F2A2A96-E392-4BD4-96F4-45C159C7CA26}"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黑体" panose="02010609060101010101" charset="-122"/>
                <a:ea typeface="黑体" panose="02010609060101010101" charset="-122"/>
                <a:cs typeface="黑体" panose="02010609060101010101" charset="-122"/>
              </a:defRPr>
            </a:lvl1pPr>
          </a:lstStyle>
          <a:p>
            <a:fld id="{6E02081A-7E68-44F2-A99E-F075D941C594}"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lgn="l" defTabSz="914400" rtl="0" eaLnBrk="1" latinLnBrk="0" hangingPunct="1">
        <a:lnSpc>
          <a:spcPct val="90000"/>
        </a:lnSpc>
        <a:spcBef>
          <a:spcPct val="0"/>
        </a:spcBef>
        <a:buNone/>
        <a:defRPr sz="4400" kern="1200">
          <a:solidFill>
            <a:schemeClr val="tx1"/>
          </a:solidFill>
          <a:latin typeface="黑体" panose="02010609060101010101" charset="-122"/>
          <a:ea typeface="黑体" panose="02010609060101010101" charset="-122"/>
          <a:cs typeface="黑体" panose="02010609060101010101" charset="-122"/>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黑体" panose="02010609060101010101" charset="-122"/>
          <a:ea typeface="黑体" panose="02010609060101010101" charset="-122"/>
          <a:cs typeface="黑体" panose="02010609060101010101" charset="-122"/>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黑体" panose="02010609060101010101" charset="-122"/>
          <a:ea typeface="黑体" panose="02010609060101010101" charset="-122"/>
          <a:cs typeface="黑体" panose="02010609060101010101" charset="-122"/>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黑体" panose="02010609060101010101" charset="-122"/>
          <a:ea typeface="黑体" panose="02010609060101010101" charset="-122"/>
          <a:cs typeface="黑体" panose="02010609060101010101" charset="-122"/>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黑体" panose="02010609060101010101" charset="-122"/>
          <a:ea typeface="黑体" panose="02010609060101010101" charset="-122"/>
          <a:cs typeface="黑体" panose="02010609060101010101"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4.jpeg"/><Relationship Id="rId2" Type="http://schemas.openxmlformats.org/officeDocument/2006/relationships/tags" Target="../tags/tag15.xml"/><Relationship Id="rId1" Type="http://schemas.openxmlformats.org/officeDocument/2006/relationships/tags" Target="../tags/tag14.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5.jpeg"/><Relationship Id="rId2" Type="http://schemas.openxmlformats.org/officeDocument/2006/relationships/tags" Target="../tags/tag17.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7.jpeg"/><Relationship Id="rId3" Type="http://schemas.openxmlformats.org/officeDocument/2006/relationships/image" Target="../media/image16.jpeg"/><Relationship Id="rId2" Type="http://schemas.openxmlformats.org/officeDocument/2006/relationships/tags" Target="../tags/tag19.xml"/><Relationship Id="rId1" Type="http://schemas.openxmlformats.org/officeDocument/2006/relationships/tags" Target="../tags/tag18.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tags" Target="../tags/tag21.xml"/><Relationship Id="rId1" Type="http://schemas.openxmlformats.org/officeDocument/2006/relationships/tags" Target="../tags/tag20.xml"/></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0.jpeg"/><Relationship Id="rId2" Type="http://schemas.openxmlformats.org/officeDocument/2006/relationships/tags" Target="../tags/tag23.xml"/><Relationship Id="rId1" Type="http://schemas.openxmlformats.org/officeDocument/2006/relationships/tags" Target="../tags/tag22.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1.jpeg"/><Relationship Id="rId2" Type="http://schemas.openxmlformats.org/officeDocument/2006/relationships/tags" Target="../tags/tag25.xml"/><Relationship Id="rId1" Type="http://schemas.openxmlformats.org/officeDocument/2006/relationships/tags" Target="../tags/tag24.xml"/></Relationships>
</file>

<file path=ppt/slides/_rels/slide1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22.jpeg"/><Relationship Id="rId2" Type="http://schemas.openxmlformats.org/officeDocument/2006/relationships/tags" Target="../tags/tag27.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8.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0.jpeg"/><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image" Target="../media/image11.jpeg"/><Relationship Id="rId2" Type="http://schemas.openxmlformats.org/officeDocument/2006/relationships/tags" Target="../tags/tag8.xml"/><Relationship Id="rId1" Type="http://schemas.openxmlformats.org/officeDocument/2006/relationships/tags" Target="../tags/tag7.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4.xml"/><Relationship Id="rId4" Type="http://schemas.openxmlformats.org/officeDocument/2006/relationships/image" Target="../media/image13.jpeg"/><Relationship Id="rId3" Type="http://schemas.openxmlformats.org/officeDocument/2006/relationships/image" Target="../media/image12.jpeg"/><Relationship Id="rId2" Type="http://schemas.openxmlformats.org/officeDocument/2006/relationships/tags" Target="../tags/tag10.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14.xml"/><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a:stretch>
        </a:blipFill>
        <a:effectLst/>
      </p:bgPr>
    </p:bg>
    <p:spTree>
      <p:nvGrpSpPr>
        <p:cNvPr id="1" name=""/>
        <p:cNvGrpSpPr/>
        <p:nvPr/>
      </p:nvGrpSpPr>
      <p:grpSpPr>
        <a:xfrm>
          <a:off x="0" y="0"/>
          <a:ext cx="0" cy="0"/>
          <a:chOff x="0" y="0"/>
          <a:chExt cx="0" cy="0"/>
        </a:xfrm>
      </p:grpSpPr>
      <p:sp>
        <p:nvSpPr>
          <p:cNvPr id="9" name="文本框 8"/>
          <p:cNvSpPr txBox="1"/>
          <p:nvPr/>
        </p:nvSpPr>
        <p:spPr>
          <a:xfrm>
            <a:off x="2162175" y="1555750"/>
            <a:ext cx="6278880" cy="1753235"/>
          </a:xfrm>
          <a:prstGeom prst="rect">
            <a:avLst/>
          </a:prstGeom>
          <a:noFill/>
        </p:spPr>
        <p:txBody>
          <a:bodyPr wrap="square" rtlCol="0">
            <a:spAutoFit/>
          </a:bodyPr>
          <a:lstStyle/>
          <a:p>
            <a:pPr algn="ctr">
              <a:lnSpc>
                <a:spcPct val="150000"/>
              </a:lnSpc>
            </a:pPr>
            <a:r>
              <a:rPr lang="zh-CN" altLang="en-US" sz="7200" b="1" dirty="0" smtClean="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妇产科护理学</a:t>
            </a:r>
            <a:endParaRPr lang="zh-CN" altLang="en-US" sz="4000" b="1" dirty="0">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898265" y="3695164"/>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3138170"/>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单元一</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绪论</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38885"/>
            <a:ext cx="10870565" cy="518033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3073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妇产科护理的定义和内容</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030" name="文本框 6154"/>
          <p:cNvSpPr txBox="1"/>
          <p:nvPr/>
        </p:nvSpPr>
        <p:spPr>
          <a:xfrm>
            <a:off x="940435" y="1514475"/>
            <a:ext cx="5988685" cy="4904740"/>
          </a:xfrm>
          <a:prstGeom prst="rect">
            <a:avLst/>
          </a:prstGeom>
          <a:noFill/>
          <a:ln w="9525">
            <a:noFill/>
          </a:ln>
        </p:spPr>
        <p:txBody>
          <a:bodyPr>
            <a:noAutofit/>
          </a:bodyPr>
          <a:p>
            <a:r>
              <a:rPr lang="en-US" altLang="zh-CN" sz="2800" dirty="0">
                <a:solidFill>
                  <a:srgbClr val="FF0000"/>
                </a:solidFill>
                <a:latin typeface="楷体_GB2312" panose="02010609030101010101" charset="-122"/>
                <a:ea typeface="楷体_GB2312" panose="02010609030101010101" charset="-122"/>
              </a:rPr>
              <a:t>(</a:t>
            </a:r>
            <a:r>
              <a:rPr lang="zh-CN" altLang="en-US" sz="2800" dirty="0">
                <a:solidFill>
                  <a:srgbClr val="FF0000"/>
                </a:solidFill>
                <a:latin typeface="楷体_GB2312" panose="02010609030101010101" charset="-122"/>
                <a:ea typeface="楷体_GB2312" panose="02010609030101010101" charset="-122"/>
              </a:rPr>
              <a:t>一</a:t>
            </a:r>
            <a:r>
              <a:rPr lang="en-US" altLang="zh-CN" sz="2800" dirty="0">
                <a:solidFill>
                  <a:srgbClr val="FF0000"/>
                </a:solidFill>
                <a:latin typeface="楷体_GB2312" panose="02010609030101010101" charset="-122"/>
                <a:ea typeface="楷体_GB2312" panose="02010609030101010101" charset="-122"/>
              </a:rPr>
              <a:t>)</a:t>
            </a:r>
            <a:r>
              <a:rPr lang="zh-CN" altLang="en-US" sz="2800" dirty="0">
                <a:solidFill>
                  <a:srgbClr val="FF0000"/>
                </a:solidFill>
                <a:latin typeface="楷体_GB2312" panose="02010609030101010101" charset="-122"/>
                <a:ea typeface="楷体_GB2312" panose="02010609030101010101" charset="-122"/>
              </a:rPr>
              <a:t>妇产科护理的定义及内容</a:t>
            </a:r>
            <a:endParaRPr lang="zh-CN" altLang="en-US" sz="2800" dirty="0">
              <a:solidFill>
                <a:srgbClr val="FF0000"/>
              </a:solidFill>
              <a:latin typeface="楷体_GB2312" panose="02010609030101010101" charset="-122"/>
              <a:ea typeface="楷体_GB2312" panose="02010609030101010101" charset="-122"/>
            </a:endParaRPr>
          </a:p>
          <a:p>
            <a:r>
              <a:rPr lang="zh-CN" altLang="en-US" sz="2800" dirty="0">
                <a:latin typeface="楷体_GB2312" panose="02010609030101010101" charset="-122"/>
                <a:ea typeface="楷体_GB2312" panose="02010609030101010101" charset="-122"/>
              </a:rPr>
              <a:t>    妇产科护理是一门诊断</a:t>
            </a:r>
            <a:endParaRPr lang="zh-CN" altLang="en-US" sz="2800" dirty="0">
              <a:latin typeface="楷体_GB2312" panose="02010609030101010101" charset="-122"/>
              <a:ea typeface="楷体_GB2312" panose="02010609030101010101" charset="-122"/>
            </a:endParaRPr>
          </a:p>
          <a:p>
            <a:r>
              <a:rPr lang="zh-CN" altLang="en-US" sz="2800" dirty="0">
                <a:latin typeface="楷体_GB2312" panose="02010609030101010101" charset="-122"/>
                <a:ea typeface="楷体_GB2312" panose="02010609030101010101" charset="-122"/>
              </a:rPr>
              <a:t>并处理妇女对</a:t>
            </a:r>
            <a:r>
              <a:rPr lang="zh-CN" altLang="en-US" sz="2800" dirty="0">
                <a:solidFill>
                  <a:srgbClr val="FF0000"/>
                </a:solidFill>
                <a:latin typeface="楷体_GB2312" panose="02010609030101010101" charset="-122"/>
                <a:ea typeface="楷体_GB2312" panose="02010609030101010101" charset="-122"/>
              </a:rPr>
              <a:t>现存和潜在健</a:t>
            </a:r>
            <a:endParaRPr lang="zh-CN" altLang="en-US" sz="2800" dirty="0">
              <a:solidFill>
                <a:srgbClr val="FF0000"/>
              </a:solidFill>
              <a:latin typeface="楷体_GB2312" panose="02010609030101010101" charset="-122"/>
              <a:ea typeface="楷体_GB2312" panose="02010609030101010101" charset="-122"/>
            </a:endParaRPr>
          </a:p>
          <a:p>
            <a:r>
              <a:rPr lang="zh-CN" altLang="en-US" sz="2800" dirty="0">
                <a:solidFill>
                  <a:srgbClr val="FF0000"/>
                </a:solidFill>
                <a:latin typeface="楷体_GB2312" panose="02010609030101010101" charset="-122"/>
                <a:ea typeface="楷体_GB2312" panose="02010609030101010101" charset="-122"/>
              </a:rPr>
              <a:t>康问题的反应，</a:t>
            </a:r>
            <a:r>
              <a:rPr lang="zh-CN" altLang="en-US" sz="2800" dirty="0">
                <a:latin typeface="楷体_GB2312" panose="02010609030101010101" charset="-122"/>
                <a:ea typeface="楷体_GB2312" panose="02010609030101010101" charset="-122"/>
              </a:rPr>
              <a:t>为</a:t>
            </a:r>
            <a:r>
              <a:rPr lang="zh-CN" altLang="en-US" sz="2800" dirty="0">
                <a:solidFill>
                  <a:srgbClr val="FF0000"/>
                </a:solidFill>
                <a:latin typeface="楷体_GB2312" panose="02010609030101010101" charset="-122"/>
                <a:ea typeface="楷体_GB2312" panose="02010609030101010101" charset="-122"/>
              </a:rPr>
              <a:t>妇女健康</a:t>
            </a:r>
            <a:endParaRPr lang="zh-CN" altLang="en-US" sz="2800" dirty="0">
              <a:latin typeface="楷体_GB2312" panose="02010609030101010101" charset="-122"/>
              <a:ea typeface="楷体_GB2312" panose="02010609030101010101" charset="-122"/>
            </a:endParaRPr>
          </a:p>
          <a:p>
            <a:r>
              <a:rPr lang="zh-CN" altLang="en-US" sz="2800" dirty="0">
                <a:latin typeface="楷体_GB2312" panose="02010609030101010101" charset="-122"/>
                <a:ea typeface="楷体_GB2312" panose="02010609030101010101" charset="-122"/>
              </a:rPr>
              <a:t>提供服务的科学，是现代护</a:t>
            </a:r>
            <a:endParaRPr lang="zh-CN" altLang="en-US" sz="2800" dirty="0">
              <a:latin typeface="楷体_GB2312" panose="02010609030101010101" charset="-122"/>
              <a:ea typeface="楷体_GB2312" panose="02010609030101010101" charset="-122"/>
            </a:endParaRPr>
          </a:p>
          <a:p>
            <a:r>
              <a:rPr lang="zh-CN" altLang="en-US" sz="2800" dirty="0">
                <a:latin typeface="楷体_GB2312" panose="02010609030101010101" charset="-122"/>
                <a:ea typeface="楷体_GB2312" panose="02010609030101010101" charset="-122"/>
              </a:rPr>
              <a:t>理学的重要组成部分。妇产</a:t>
            </a:r>
            <a:endParaRPr lang="zh-CN" altLang="en-US" sz="2800" dirty="0">
              <a:latin typeface="楷体_GB2312" panose="02010609030101010101" charset="-122"/>
              <a:ea typeface="楷体_GB2312" panose="02010609030101010101" charset="-122"/>
            </a:endParaRPr>
          </a:p>
          <a:p>
            <a:r>
              <a:rPr lang="zh-CN" altLang="en-US" sz="2800" dirty="0">
                <a:latin typeface="楷体_GB2312" panose="02010609030101010101" charset="-122"/>
                <a:ea typeface="楷体_GB2312" panose="02010609030101010101" charset="-122"/>
              </a:rPr>
              <a:t>科护理的服务对象包括生命</a:t>
            </a:r>
            <a:endParaRPr lang="zh-CN" altLang="en-US" sz="2800" dirty="0">
              <a:latin typeface="楷体_GB2312" panose="02010609030101010101" charset="-122"/>
              <a:ea typeface="楷体_GB2312" panose="02010609030101010101" charset="-122"/>
            </a:endParaRPr>
          </a:p>
          <a:p>
            <a:r>
              <a:rPr lang="zh-CN" altLang="en-US" sz="2800" dirty="0">
                <a:latin typeface="楷体_GB2312" panose="02010609030101010101" charset="-122"/>
                <a:ea typeface="楷体_GB2312" panose="02010609030101010101" charset="-122"/>
              </a:rPr>
              <a:t>各阶段不同健康状况的女性，</a:t>
            </a:r>
            <a:endParaRPr lang="zh-CN" altLang="en-US" sz="2800" dirty="0">
              <a:latin typeface="楷体_GB2312" panose="02010609030101010101" charset="-122"/>
              <a:ea typeface="楷体_GB2312" panose="02010609030101010101" charset="-122"/>
            </a:endParaRPr>
          </a:p>
          <a:p>
            <a:r>
              <a:rPr lang="zh-CN" altLang="en-US" sz="2800" dirty="0">
                <a:latin typeface="楷体_GB2312" panose="02010609030101010101" charset="-122"/>
                <a:ea typeface="楷体_GB2312" panose="02010609030101010101" charset="-122"/>
              </a:rPr>
              <a:t>以及相关的家庭和社会成员。</a:t>
            </a:r>
            <a:endParaRPr lang="zh-CN" altLang="en-US" sz="2800" dirty="0">
              <a:latin typeface="楷体_GB2312" panose="02010609030101010101" charset="-122"/>
              <a:ea typeface="楷体_GB2312" panose="02010609030101010101" charset="-122"/>
            </a:endParaRPr>
          </a:p>
          <a:p>
            <a:r>
              <a:rPr lang="en-US" altLang="zh-CN" sz="2800" dirty="0">
                <a:latin typeface="楷体_GB2312" panose="02010609030101010101" charset="-122"/>
                <a:ea typeface="楷体_GB2312" panose="02010609030101010101" charset="-122"/>
              </a:rPr>
              <a:t>----</a:t>
            </a:r>
            <a:r>
              <a:rPr lang="zh-CN" altLang="en-US" sz="2800" dirty="0">
                <a:solidFill>
                  <a:srgbClr val="FF0000"/>
                </a:solidFill>
                <a:latin typeface="楷体_GB2312" panose="02010609030101010101" charset="-122"/>
                <a:ea typeface="楷体_GB2312" panose="02010609030101010101" charset="-122"/>
              </a:rPr>
              <a:t>女性全生命周期的</a:t>
            </a:r>
            <a:endParaRPr lang="zh-CN" altLang="en-US" sz="2800" dirty="0">
              <a:solidFill>
                <a:srgbClr val="FF0000"/>
              </a:solidFill>
              <a:latin typeface="楷体_GB2312" panose="02010609030101010101" charset="-122"/>
              <a:ea typeface="楷体_GB2312" panose="02010609030101010101" charset="-122"/>
            </a:endParaRPr>
          </a:p>
          <a:p>
            <a:r>
              <a:rPr lang="zh-CN" altLang="en-US" sz="2800" dirty="0">
                <a:solidFill>
                  <a:srgbClr val="FF0000"/>
                </a:solidFill>
                <a:latin typeface="楷体_GB2312" panose="02010609030101010101" charset="-122"/>
                <a:ea typeface="楷体_GB2312" panose="02010609030101010101" charset="-122"/>
              </a:rPr>
              <a:t>健康管理</a:t>
            </a:r>
            <a:endParaRPr lang="zh-CN" altLang="en-US" sz="2800" dirty="0">
              <a:solidFill>
                <a:srgbClr val="FF0000"/>
              </a:solidFill>
              <a:latin typeface="楷体_GB2312" panose="02010609030101010101" charset="-122"/>
              <a:ea typeface="楷体_GB2312" panose="02010609030101010101" charset="-122"/>
            </a:endParaRPr>
          </a:p>
        </p:txBody>
      </p:sp>
      <p:pic>
        <p:nvPicPr>
          <p:cNvPr id="101" name="图片 100"/>
          <p:cNvPicPr/>
          <p:nvPr/>
        </p:nvPicPr>
        <p:blipFill>
          <a:blip r:embed="rId3"/>
          <a:stretch>
            <a:fillRect/>
          </a:stretch>
        </p:blipFill>
        <p:spPr>
          <a:xfrm>
            <a:off x="6456680" y="2051685"/>
            <a:ext cx="4382135" cy="364553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238885"/>
            <a:ext cx="10870565" cy="518033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30733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一</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妇产科护理的定义和内容</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2053" name="文本框 9221"/>
          <p:cNvSpPr txBox="1"/>
          <p:nvPr/>
        </p:nvSpPr>
        <p:spPr>
          <a:xfrm>
            <a:off x="971550" y="1810385"/>
            <a:ext cx="5540375" cy="3787775"/>
          </a:xfrm>
          <a:prstGeom prst="rect">
            <a:avLst/>
          </a:prstGeom>
          <a:noFill/>
          <a:ln w="9525">
            <a:noFill/>
          </a:ln>
        </p:spPr>
        <p:txBody>
          <a:bodyPr wrap="square">
            <a:noAutofit/>
          </a:bodyPr>
          <a:p>
            <a:r>
              <a:rPr lang="zh-CN" altLang="en-US" sz="3200" b="1" dirty="0">
                <a:latin typeface="宋体" panose="02010600030101010101" pitchFamily="2" charset="-122"/>
                <a:ea typeface="宋体" panose="02010600030101010101" pitchFamily="2" charset="-122"/>
              </a:rPr>
              <a:t>妇产科护理内容包括在熟悉</a:t>
            </a:r>
            <a:r>
              <a:rPr lang="zh-CN" altLang="en-US" sz="3200" b="1" dirty="0">
                <a:solidFill>
                  <a:srgbClr val="FF0000"/>
                </a:solidFill>
                <a:latin typeface="宋体" panose="02010600030101010101" pitchFamily="2" charset="-122"/>
                <a:ea typeface="宋体" panose="02010600030101010101" pitchFamily="2" charset="-122"/>
              </a:rPr>
              <a:t>女性生殖系统解剖生理</a:t>
            </a:r>
            <a:r>
              <a:rPr lang="zh-CN" altLang="en-US" sz="3200" b="1" dirty="0">
                <a:latin typeface="宋体" panose="02010600030101010101" pitchFamily="2" charset="-122"/>
                <a:ea typeface="宋体" panose="02010600030101010101" pitchFamily="2" charset="-122"/>
              </a:rPr>
              <a:t>的基础上，实施</a:t>
            </a:r>
            <a:r>
              <a:rPr lang="zh-CN" altLang="en-US" sz="3200" b="1" dirty="0">
                <a:solidFill>
                  <a:srgbClr val="FF0000"/>
                </a:solidFill>
                <a:latin typeface="宋体" panose="02010600030101010101" pitchFamily="2" charset="-122"/>
                <a:ea typeface="宋体" panose="02010600030101010101" pitchFamily="2" charset="-122"/>
              </a:rPr>
              <a:t>孕产妇的护理、妇科疾病患者的护理、计划生育指导及</a:t>
            </a:r>
            <a:endParaRPr lang="zh-CN" altLang="en-US" sz="3200" b="1" dirty="0">
              <a:solidFill>
                <a:srgbClr val="FF0000"/>
              </a:solidFill>
              <a:latin typeface="宋体" panose="02010600030101010101" pitchFamily="2" charset="-122"/>
              <a:ea typeface="宋体" panose="02010600030101010101" pitchFamily="2" charset="-122"/>
            </a:endParaRPr>
          </a:p>
          <a:p>
            <a:r>
              <a:rPr lang="zh-CN" altLang="en-US" sz="3200" b="1" dirty="0">
                <a:solidFill>
                  <a:srgbClr val="FF0000"/>
                </a:solidFill>
                <a:latin typeface="宋体" panose="02010600030101010101" pitchFamily="2" charset="-122"/>
                <a:ea typeface="宋体" panose="02010600030101010101" pitchFamily="2" charset="-122"/>
              </a:rPr>
              <a:t>妇女保健，</a:t>
            </a:r>
            <a:r>
              <a:rPr lang="zh-CN" altLang="en-US" sz="3200" b="1" dirty="0">
                <a:latin typeface="宋体" panose="02010600030101010101" pitchFamily="2" charset="-122"/>
                <a:ea typeface="宋体" panose="02010600030101010101" pitchFamily="2" charset="-122"/>
              </a:rPr>
              <a:t>确保妇女在</a:t>
            </a:r>
            <a:r>
              <a:rPr lang="zh-CN" altLang="en-US" sz="3200" b="1" dirty="0">
                <a:solidFill>
                  <a:srgbClr val="FF0000"/>
                </a:solidFill>
                <a:latin typeface="宋体" panose="02010600030101010101" pitchFamily="2" charset="-122"/>
                <a:ea typeface="宋体" panose="02010600030101010101" pitchFamily="2" charset="-122"/>
              </a:rPr>
              <a:t>整个</a:t>
            </a:r>
            <a:endParaRPr lang="zh-CN" altLang="en-US" sz="3200" b="1" dirty="0">
              <a:solidFill>
                <a:srgbClr val="FF0000"/>
              </a:solidFill>
              <a:latin typeface="宋体" panose="02010600030101010101" pitchFamily="2" charset="-122"/>
              <a:ea typeface="宋体" panose="02010600030101010101" pitchFamily="2" charset="-122"/>
            </a:endParaRPr>
          </a:p>
          <a:p>
            <a:r>
              <a:rPr lang="zh-CN" altLang="en-US" sz="3200" b="1" dirty="0">
                <a:solidFill>
                  <a:srgbClr val="FF0000"/>
                </a:solidFill>
                <a:latin typeface="宋体" panose="02010600030101010101" pitchFamily="2" charset="-122"/>
                <a:ea typeface="宋体" panose="02010600030101010101" pitchFamily="2" charset="-122"/>
              </a:rPr>
              <a:t>生命周期</a:t>
            </a:r>
            <a:r>
              <a:rPr lang="zh-CN" altLang="en-US" sz="3200" b="1" dirty="0">
                <a:latin typeface="宋体" panose="02010600030101010101" pitchFamily="2" charset="-122"/>
                <a:ea typeface="宋体" panose="02010600030101010101" pitchFamily="2" charset="-122"/>
              </a:rPr>
              <a:t>的不同生理阶段健</a:t>
            </a:r>
            <a:endParaRPr lang="zh-CN" altLang="en-US" sz="3200" b="1" dirty="0">
              <a:latin typeface="宋体" panose="02010600030101010101" pitchFamily="2" charset="-122"/>
              <a:ea typeface="宋体" panose="02010600030101010101" pitchFamily="2" charset="-122"/>
            </a:endParaRPr>
          </a:p>
          <a:p>
            <a:r>
              <a:rPr lang="zh-CN" altLang="en-US" sz="3200" b="1" dirty="0">
                <a:latin typeface="宋体" panose="02010600030101010101" pitchFamily="2" charset="-122"/>
                <a:ea typeface="宋体" panose="02010600030101010101" pitchFamily="2" charset="-122"/>
              </a:rPr>
              <a:t>康、安全和幸福，保证胎儿、</a:t>
            </a:r>
            <a:endParaRPr lang="zh-CN" altLang="en-US" sz="3200" b="1" dirty="0">
              <a:latin typeface="宋体" panose="02010600030101010101" pitchFamily="2" charset="-122"/>
              <a:ea typeface="宋体" panose="02010600030101010101" pitchFamily="2" charset="-122"/>
            </a:endParaRPr>
          </a:p>
          <a:p>
            <a:r>
              <a:rPr lang="zh-CN" altLang="en-US" sz="3200" b="1" dirty="0">
                <a:latin typeface="宋体" panose="02010600030101010101" pitchFamily="2" charset="-122"/>
                <a:ea typeface="宋体" panose="02010600030101010101" pitchFamily="2" charset="-122"/>
              </a:rPr>
              <a:t>新生儿的生存及健康成长。</a:t>
            </a:r>
            <a:endParaRPr lang="zh-CN" altLang="en-US" sz="3200" b="1" dirty="0">
              <a:latin typeface="宋体" panose="02010600030101010101" pitchFamily="2" charset="-122"/>
              <a:ea typeface="宋体" panose="02010600030101010101" pitchFamily="2" charset="-122"/>
            </a:endParaRPr>
          </a:p>
        </p:txBody>
      </p:sp>
      <p:pic>
        <p:nvPicPr>
          <p:cNvPr id="2054" name="图片 9225" descr="20040604022702323"/>
          <p:cNvPicPr>
            <a:picLocks noChangeAspect="1"/>
          </p:cNvPicPr>
          <p:nvPr/>
        </p:nvPicPr>
        <p:blipFill>
          <a:blip r:embed="rId3"/>
          <a:stretch>
            <a:fillRect/>
          </a:stretch>
        </p:blipFill>
        <p:spPr>
          <a:xfrm>
            <a:off x="7473315" y="2059940"/>
            <a:ext cx="3752850" cy="4030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72515"/>
            <a:ext cx="10870565" cy="52920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028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二</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妇产科护理的发展概要</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76" name="文本框 7174"/>
          <p:cNvSpPr txBox="1"/>
          <p:nvPr/>
        </p:nvSpPr>
        <p:spPr>
          <a:xfrm>
            <a:off x="755650" y="1711325"/>
            <a:ext cx="3727450" cy="3538220"/>
          </a:xfrm>
          <a:prstGeom prst="rect">
            <a:avLst/>
          </a:prstGeom>
          <a:solidFill>
            <a:schemeClr val="bg1"/>
          </a:solidFill>
          <a:ln w="9525" cap="flat" cmpd="sng">
            <a:noFill/>
            <a:prstDash val="solid"/>
            <a:miter/>
            <a:headEnd type="none" w="med" len="med"/>
            <a:tailEnd type="none" w="med" len="med"/>
          </a:ln>
        </p:spPr>
        <p:txBody>
          <a:bodyPr wrap="square">
            <a:spAutoFit/>
          </a:bodyPr>
          <a:p>
            <a:r>
              <a:rPr lang="zh-CN" altLang="en-US" sz="2800" b="1" dirty="0">
                <a:latin typeface="楷体_GB2312" panose="02010609030101010101" charset="-122"/>
                <a:ea typeface="楷体_GB2312" panose="02010609030101010101" charset="-122"/>
              </a:rPr>
              <a:t>    古代：护理学仅仅是医学领域的一个组成部分。</a:t>
            </a:r>
            <a:endParaRPr lang="zh-CN" altLang="en-US" sz="2800" b="1" dirty="0">
              <a:latin typeface="楷体_GB2312" panose="02010609030101010101" charset="-122"/>
              <a:ea typeface="楷体_GB2312" panose="02010609030101010101" charset="-122"/>
            </a:endParaRPr>
          </a:p>
          <a:p>
            <a:r>
              <a:rPr lang="en-US" altLang="zh-CN" sz="2800" b="1" dirty="0">
                <a:latin typeface="楷体_GB2312" panose="02010609030101010101" charset="-122"/>
                <a:ea typeface="楷体_GB2312" panose="02010609030101010101" charset="-122"/>
              </a:rPr>
              <a:t>    </a:t>
            </a:r>
            <a:r>
              <a:rPr lang="zh-CN" altLang="en-US" sz="2800" b="1" dirty="0">
                <a:latin typeface="楷体_GB2312" panose="02010609030101010101" charset="-122"/>
                <a:ea typeface="楷体_GB2312" panose="02010609030101010101" charset="-122"/>
              </a:rPr>
              <a:t>现代：母胎同等重要的母胎医学；试管婴儿；微创技术；无创基因筛查；手术机器人；远程医疗等。</a:t>
            </a:r>
            <a:endParaRPr lang="zh-CN" altLang="en-US" sz="2800" b="1" dirty="0">
              <a:latin typeface="楷体_GB2312" panose="02010609030101010101" charset="-122"/>
              <a:ea typeface="楷体_GB2312" panose="02010609030101010101" charset="-122"/>
            </a:endParaRPr>
          </a:p>
        </p:txBody>
      </p:sp>
      <p:pic>
        <p:nvPicPr>
          <p:cNvPr id="102" name="图片 101"/>
          <p:cNvPicPr/>
          <p:nvPr/>
        </p:nvPicPr>
        <p:blipFill>
          <a:blip r:embed="rId3"/>
          <a:stretch>
            <a:fillRect/>
          </a:stretch>
        </p:blipFill>
        <p:spPr>
          <a:xfrm>
            <a:off x="5544820" y="1072515"/>
            <a:ext cx="3722370" cy="3329305"/>
          </a:xfrm>
          <a:prstGeom prst="rect">
            <a:avLst/>
          </a:prstGeom>
          <a:noFill/>
          <a:ln w="9525">
            <a:noFill/>
          </a:ln>
        </p:spPr>
      </p:pic>
      <p:pic>
        <p:nvPicPr>
          <p:cNvPr id="104" name="图片 103"/>
          <p:cNvPicPr/>
          <p:nvPr/>
        </p:nvPicPr>
        <p:blipFill>
          <a:blip r:embed="rId4"/>
          <a:stretch>
            <a:fillRect/>
          </a:stretch>
        </p:blipFill>
        <p:spPr>
          <a:xfrm>
            <a:off x="8130858" y="3430905"/>
            <a:ext cx="3400425" cy="29337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72515"/>
            <a:ext cx="10870565" cy="52920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028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妇产科护理的发展趋势</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76" name="文本框 7174"/>
          <p:cNvSpPr txBox="1"/>
          <p:nvPr/>
        </p:nvSpPr>
        <p:spPr>
          <a:xfrm>
            <a:off x="755650" y="1711325"/>
            <a:ext cx="4378960" cy="4030980"/>
          </a:xfrm>
          <a:prstGeom prst="rect">
            <a:avLst/>
          </a:prstGeom>
          <a:solidFill>
            <a:schemeClr val="bg1"/>
          </a:solidFill>
          <a:ln w="9525" cap="flat" cmpd="sng">
            <a:noFill/>
            <a:prstDash val="solid"/>
            <a:miter/>
            <a:headEnd type="none" w="med" len="med"/>
            <a:tailEnd type="none" w="med" len="med"/>
          </a:ln>
        </p:spPr>
        <p:txBody>
          <a:bodyPr wrap="square">
            <a:spAutoFit/>
          </a:bodyPr>
          <a:p>
            <a:r>
              <a:rPr lang="zh-CN" altLang="en-US" sz="2800" b="1" dirty="0">
                <a:latin typeface="楷体_GB2312" panose="02010609030101010101" charset="-122"/>
                <a:ea typeface="楷体_GB2312" panose="02010609030101010101" charset="-122"/>
              </a:rPr>
              <a:t> </a:t>
            </a:r>
            <a:r>
              <a:rPr lang="zh-CN" altLang="en-US" sz="3200" b="1" dirty="0">
                <a:latin typeface="Arial" panose="020B0604020202020204" pitchFamily="34" charset="0"/>
                <a:ea typeface="楷体_GB2312" panose="02010609030101010101" charset="-122"/>
                <a:sym typeface="+mn-ea"/>
              </a:rPr>
              <a:t> 以</a:t>
            </a:r>
            <a:r>
              <a:rPr lang="zh-CN" altLang="en-US" sz="3200" b="1" dirty="0">
                <a:solidFill>
                  <a:srgbClr val="FF0000"/>
                </a:solidFill>
                <a:latin typeface="Arial" panose="020B0604020202020204" pitchFamily="34" charset="0"/>
                <a:ea typeface="楷体_GB2312" panose="02010609030101010101" charset="-122"/>
                <a:sym typeface="+mn-ea"/>
              </a:rPr>
              <a:t>家庭为中心</a:t>
            </a:r>
            <a:r>
              <a:rPr lang="zh-CN" altLang="en-US" sz="3200" b="1" dirty="0">
                <a:latin typeface="Arial" panose="020B0604020202020204" pitchFamily="34" charset="0"/>
                <a:ea typeface="楷体_GB2312" panose="02010609030101010101" charset="-122"/>
                <a:sym typeface="+mn-ea"/>
              </a:rPr>
              <a:t>的产科护理</a:t>
            </a:r>
            <a:endParaRPr lang="zh-CN" altLang="en-US" sz="3200" b="1" dirty="0">
              <a:latin typeface="Arial" panose="020B0604020202020204" pitchFamily="34" charset="0"/>
              <a:ea typeface="楷体_GB2312" panose="02010609030101010101" charset="-122"/>
            </a:endParaRPr>
          </a:p>
          <a:p>
            <a:r>
              <a:rPr lang="en-US" altLang="zh-CN" sz="3200" b="1" dirty="0">
                <a:latin typeface="Arial" panose="020B0604020202020204" pitchFamily="34" charset="0"/>
                <a:ea typeface="楷体_GB2312" panose="02010609030101010101" charset="-122"/>
                <a:sym typeface="+mn-ea"/>
              </a:rPr>
              <a:t>       </a:t>
            </a:r>
            <a:r>
              <a:rPr lang="zh-CN" altLang="en-US" sz="3200" b="1" dirty="0">
                <a:latin typeface="Arial" panose="020B0604020202020204" pitchFamily="34" charset="0"/>
                <a:ea typeface="楷体_GB2312" panose="02010609030101010101" charset="-122"/>
                <a:sym typeface="+mn-ea"/>
              </a:rPr>
              <a:t>以</a:t>
            </a:r>
            <a:r>
              <a:rPr lang="zh-CN" altLang="en-US" sz="3200" b="1" dirty="0">
                <a:solidFill>
                  <a:srgbClr val="FF0000"/>
                </a:solidFill>
                <a:latin typeface="Arial" panose="020B0604020202020204" pitchFamily="34" charset="0"/>
                <a:ea typeface="楷体_GB2312" panose="02010609030101010101" charset="-122"/>
                <a:sym typeface="+mn-ea"/>
              </a:rPr>
              <a:t>循证医学和价值医学</a:t>
            </a:r>
            <a:r>
              <a:rPr lang="zh-CN" altLang="en-US" sz="3200" b="1" dirty="0">
                <a:latin typeface="Arial" panose="020B0604020202020204" pitchFamily="34" charset="0"/>
                <a:ea typeface="楷体_GB2312" panose="02010609030101010101" charset="-122"/>
                <a:sym typeface="+mn-ea"/>
              </a:rPr>
              <a:t>为指导的护理实践</a:t>
            </a:r>
            <a:endParaRPr lang="zh-CN" altLang="en-US" sz="3200" b="1" dirty="0">
              <a:latin typeface="Arial" panose="020B0604020202020204" pitchFamily="34" charset="0"/>
              <a:ea typeface="楷体_GB2312" panose="02010609030101010101" charset="-122"/>
            </a:endParaRPr>
          </a:p>
          <a:p>
            <a:r>
              <a:rPr lang="en-US" altLang="zh-CN" sz="3200" b="1" dirty="0">
                <a:latin typeface="Arial" panose="020B0604020202020204" pitchFamily="34" charset="0"/>
                <a:ea typeface="楷体_GB2312" panose="02010609030101010101" charset="-122"/>
                <a:sym typeface="+mn-ea"/>
              </a:rPr>
              <a:t>       </a:t>
            </a:r>
            <a:r>
              <a:rPr lang="zh-CN" altLang="en-US" sz="3200" b="1" dirty="0">
                <a:latin typeface="Arial" panose="020B0604020202020204" pitchFamily="34" charset="0"/>
                <a:ea typeface="楷体_GB2312" panose="02010609030101010101" charset="-122"/>
                <a:sym typeface="+mn-ea"/>
              </a:rPr>
              <a:t>以人为中心的</a:t>
            </a:r>
            <a:r>
              <a:rPr lang="zh-CN" altLang="en-US" sz="3200" b="1" dirty="0">
                <a:solidFill>
                  <a:srgbClr val="FF0000"/>
                </a:solidFill>
                <a:latin typeface="Arial" panose="020B0604020202020204" pitchFamily="34" charset="0"/>
                <a:ea typeface="楷体_GB2312" panose="02010609030101010101" charset="-122"/>
                <a:sym typeface="+mn-ea"/>
              </a:rPr>
              <a:t>多学科团队协作</a:t>
            </a:r>
            <a:endParaRPr lang="zh-CN" altLang="en-US" sz="3200" b="1" dirty="0">
              <a:latin typeface="Arial" panose="020B0604020202020204" pitchFamily="34" charset="0"/>
              <a:ea typeface="楷体_GB2312" panose="02010609030101010101" charset="-122"/>
            </a:endParaRPr>
          </a:p>
          <a:p>
            <a:r>
              <a:rPr lang="en-US" altLang="zh-CN" sz="3200" b="1" dirty="0">
                <a:latin typeface="Arial" panose="020B0604020202020204" pitchFamily="34" charset="0"/>
                <a:ea typeface="楷体_GB2312" panose="02010609030101010101" charset="-122"/>
                <a:sym typeface="+mn-ea"/>
              </a:rPr>
              <a:t>       </a:t>
            </a:r>
            <a:r>
              <a:rPr lang="zh-CN" altLang="en-US" sz="3200" b="1" dirty="0">
                <a:latin typeface="Arial" panose="020B0604020202020204" pitchFamily="34" charset="0"/>
                <a:ea typeface="楷体_GB2312" panose="02010609030101010101" charset="-122"/>
                <a:sym typeface="+mn-ea"/>
              </a:rPr>
              <a:t>以</a:t>
            </a:r>
            <a:r>
              <a:rPr lang="zh-CN" altLang="en-US" sz="3200" b="1" dirty="0">
                <a:solidFill>
                  <a:srgbClr val="FF0000"/>
                </a:solidFill>
                <a:latin typeface="Arial" panose="020B0604020202020204" pitchFamily="34" charset="0"/>
                <a:ea typeface="楷体_GB2312" panose="02010609030101010101" charset="-122"/>
                <a:sym typeface="+mn-ea"/>
              </a:rPr>
              <a:t>预防</a:t>
            </a:r>
            <a:r>
              <a:rPr lang="zh-CN" altLang="en-US" sz="3200" b="1" dirty="0">
                <a:latin typeface="Arial" panose="020B0604020202020204" pitchFamily="34" charset="0"/>
                <a:ea typeface="楷体_GB2312" panose="02010609030101010101" charset="-122"/>
                <a:sym typeface="+mn-ea"/>
              </a:rPr>
              <a:t>为主的全生命周期健康管理</a:t>
            </a:r>
            <a:endParaRPr lang="zh-CN" altLang="en-US" sz="3200" b="1" dirty="0">
              <a:latin typeface="楷体_GB2312" panose="02010609030101010101" charset="-122"/>
              <a:ea typeface="楷体_GB2312" panose="02010609030101010101" charset="-122"/>
            </a:endParaRPr>
          </a:p>
        </p:txBody>
      </p:sp>
      <p:pic>
        <p:nvPicPr>
          <p:cNvPr id="103" name="图片 102"/>
          <p:cNvPicPr/>
          <p:nvPr/>
        </p:nvPicPr>
        <p:blipFill>
          <a:blip r:embed="rId3"/>
          <a:srcRect l="3250" t="11450" r="24400" b="-11450"/>
          <a:stretch>
            <a:fillRect/>
          </a:stretch>
        </p:blipFill>
        <p:spPr>
          <a:xfrm>
            <a:off x="5901690" y="1072515"/>
            <a:ext cx="5075555" cy="4302125"/>
          </a:xfrm>
          <a:prstGeom prst="rect">
            <a:avLst/>
          </a:prstGeom>
          <a:noFill/>
          <a:ln w="9525">
            <a:noFill/>
          </a:ln>
        </p:spPr>
      </p:pic>
      <p:pic>
        <p:nvPicPr>
          <p:cNvPr id="106" name="图片 105"/>
          <p:cNvPicPr/>
          <p:nvPr/>
        </p:nvPicPr>
        <p:blipFill>
          <a:blip r:embed="rId4"/>
          <a:srcRect l="22324" b="24120"/>
          <a:stretch>
            <a:fillRect/>
          </a:stretch>
        </p:blipFill>
        <p:spPr>
          <a:xfrm>
            <a:off x="6601460" y="3207385"/>
            <a:ext cx="4633595" cy="315722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72515"/>
            <a:ext cx="10870565" cy="52920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490283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三</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妇产科护理的发展趋势</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76" name="文本框 7174"/>
          <p:cNvSpPr txBox="1"/>
          <p:nvPr/>
        </p:nvSpPr>
        <p:spPr>
          <a:xfrm>
            <a:off x="755650" y="1239520"/>
            <a:ext cx="9961245" cy="4716145"/>
          </a:xfrm>
          <a:prstGeom prst="rect">
            <a:avLst/>
          </a:prstGeom>
          <a:solidFill>
            <a:schemeClr val="bg1"/>
          </a:solidFill>
          <a:ln w="9525" cap="flat" cmpd="sng">
            <a:noFill/>
            <a:prstDash val="solid"/>
            <a:miter/>
            <a:headEnd type="none" w="med" len="med"/>
            <a:tailEnd type="none" w="med" len="med"/>
          </a:ln>
        </p:spPr>
        <p:txBody>
          <a:bodyPr wrap="square">
            <a:noAutofit/>
          </a:bodyPr>
          <a:p>
            <a:r>
              <a:rPr lang="zh-CN" altLang="en-US" sz="2800" b="1" dirty="0">
                <a:latin typeface="楷体_GB2312" panose="02010609030101010101" charset="-122"/>
                <a:ea typeface="楷体_GB2312" panose="02010609030101010101" charset="-122"/>
              </a:rPr>
              <a:t> </a:t>
            </a:r>
            <a:r>
              <a:rPr lang="zh-CN" altLang="en-US" sz="3200" b="1" dirty="0">
                <a:latin typeface="Arial" panose="020B0604020202020204" pitchFamily="34" charset="0"/>
                <a:ea typeface="楷体_GB2312" panose="02010609030101010101" charset="-122"/>
                <a:sym typeface="+mn-ea"/>
              </a:rPr>
              <a:t> 以</a:t>
            </a:r>
            <a:r>
              <a:rPr lang="zh-CN" altLang="en-US" sz="3200" b="1" dirty="0">
                <a:solidFill>
                  <a:srgbClr val="FF0000"/>
                </a:solidFill>
                <a:latin typeface="Arial" panose="020B0604020202020204" pitchFamily="34" charset="0"/>
                <a:ea typeface="楷体_GB2312" panose="02010609030101010101" charset="-122"/>
                <a:sym typeface="+mn-ea"/>
              </a:rPr>
              <a:t>家庭为中心</a:t>
            </a:r>
            <a:r>
              <a:rPr lang="zh-CN" altLang="en-US" sz="3200" b="1" dirty="0">
                <a:latin typeface="Arial" panose="020B0604020202020204" pitchFamily="34" charset="0"/>
                <a:ea typeface="楷体_GB2312" panose="02010609030101010101" charset="-122"/>
                <a:sym typeface="+mn-ea"/>
              </a:rPr>
              <a:t>的产科护理</a:t>
            </a:r>
            <a:endParaRPr lang="zh-CN" altLang="en-US" sz="3200" b="1" dirty="0">
              <a:latin typeface="Arial" panose="020B0604020202020204" pitchFamily="34" charset="0"/>
              <a:ea typeface="楷体_GB2312" panose="02010609030101010101" charset="-122"/>
              <a:sym typeface="+mn-ea"/>
            </a:endParaRPr>
          </a:p>
          <a:p>
            <a:r>
              <a:rPr lang="en-US" altLang="zh-CN" sz="3200" b="1" dirty="0">
                <a:latin typeface="Arial" panose="020B0604020202020204" pitchFamily="34" charset="0"/>
                <a:ea typeface="楷体_GB2312" panose="02010609030101010101" charset="-122"/>
                <a:sym typeface="+mn-ea"/>
              </a:rPr>
              <a:t> </a:t>
            </a:r>
            <a:r>
              <a:rPr lang="zh-CN" altLang="en-US" sz="3200" b="1" dirty="0">
                <a:latin typeface="Arial" panose="020B0604020202020204" pitchFamily="34" charset="0"/>
                <a:ea typeface="楷体_GB2312" panose="02010609030101010101" charset="-122"/>
                <a:sym typeface="+mn-ea"/>
              </a:rPr>
              <a:t>目前开展的“以家庭为中心的产科护理”即确定并针对个案、家庭、新生儿在生理、心理、社会等方面的</a:t>
            </a:r>
            <a:endParaRPr lang="zh-CN" altLang="en-US" sz="3200" b="1" dirty="0">
              <a:latin typeface="Arial" panose="020B0604020202020204" pitchFamily="34" charset="0"/>
              <a:ea typeface="楷体_GB2312" panose="02010609030101010101" charset="-122"/>
            </a:endParaRPr>
          </a:p>
          <a:p>
            <a:r>
              <a:rPr lang="zh-CN" altLang="en-US" sz="3200" b="1" dirty="0">
                <a:latin typeface="Arial" panose="020B0604020202020204" pitchFamily="34" charset="0"/>
                <a:ea typeface="楷体_GB2312" panose="02010609030101010101" charset="-122"/>
                <a:sym typeface="+mn-ea"/>
              </a:rPr>
              <a:t>需要及调适，向他们提供具有</a:t>
            </a:r>
            <a:endParaRPr lang="zh-CN" altLang="en-US" sz="3200" b="1" dirty="0">
              <a:latin typeface="Arial" panose="020B0604020202020204" pitchFamily="34" charset="0"/>
              <a:ea typeface="楷体_GB2312" panose="02010609030101010101" charset="-122"/>
            </a:endParaRPr>
          </a:p>
          <a:p>
            <a:r>
              <a:rPr lang="zh-CN" altLang="en-US" sz="3200" b="1" dirty="0">
                <a:latin typeface="Arial" panose="020B0604020202020204" pitchFamily="34" charset="0"/>
                <a:ea typeface="楷体_GB2312" panose="02010609030101010101" charset="-122"/>
                <a:sym typeface="+mn-ea"/>
              </a:rPr>
              <a:t>安全和高质量的健康照顾，尤</a:t>
            </a:r>
            <a:endParaRPr lang="zh-CN" altLang="en-US" sz="3200" b="1" dirty="0">
              <a:latin typeface="Arial" panose="020B0604020202020204" pitchFamily="34" charset="0"/>
              <a:ea typeface="楷体_GB2312" panose="02010609030101010101" charset="-122"/>
            </a:endParaRPr>
          </a:p>
          <a:p>
            <a:r>
              <a:rPr lang="zh-CN" altLang="en-US" sz="3200" b="1" dirty="0">
                <a:latin typeface="Arial" panose="020B0604020202020204" pitchFamily="34" charset="0"/>
                <a:ea typeface="楷体_GB2312" panose="02010609030101010101" charset="-122"/>
                <a:sym typeface="+mn-ea"/>
              </a:rPr>
              <a:t>其强调提供促进家庭成员间的</a:t>
            </a:r>
            <a:endParaRPr lang="zh-CN" altLang="en-US" sz="3200" b="1" dirty="0">
              <a:latin typeface="Arial" panose="020B0604020202020204" pitchFamily="34" charset="0"/>
              <a:ea typeface="楷体_GB2312" panose="02010609030101010101" charset="-122"/>
            </a:endParaRPr>
          </a:p>
          <a:p>
            <a:r>
              <a:rPr lang="zh-CN" altLang="en-US" sz="3200" b="1" dirty="0">
                <a:latin typeface="Arial" panose="020B0604020202020204" pitchFamily="34" charset="0"/>
                <a:ea typeface="楷体_GB2312" panose="02010609030101010101" charset="-122"/>
                <a:sym typeface="+mn-ea"/>
              </a:rPr>
              <a:t>凝聚力和维护身体安全的母婴</a:t>
            </a:r>
            <a:endParaRPr lang="zh-CN" altLang="en-US" sz="3200" b="1" dirty="0">
              <a:latin typeface="Arial" panose="020B0604020202020204" pitchFamily="34" charset="0"/>
              <a:ea typeface="楷体_GB2312" panose="02010609030101010101" charset="-122"/>
            </a:endParaRPr>
          </a:p>
          <a:p>
            <a:r>
              <a:rPr lang="zh-CN" altLang="en-US" sz="3200" b="1" dirty="0">
                <a:latin typeface="Arial" panose="020B0604020202020204" pitchFamily="34" charset="0"/>
                <a:ea typeface="楷体_GB2312" panose="02010609030101010101" charset="-122"/>
                <a:sym typeface="+mn-ea"/>
              </a:rPr>
              <a:t>照顾，是当代整体化护理的具</a:t>
            </a:r>
            <a:endParaRPr lang="zh-CN" altLang="en-US" sz="3200" b="1" dirty="0">
              <a:latin typeface="Arial" panose="020B0604020202020204" pitchFamily="34" charset="0"/>
              <a:ea typeface="楷体_GB2312" panose="02010609030101010101" charset="-122"/>
            </a:endParaRPr>
          </a:p>
          <a:p>
            <a:r>
              <a:rPr lang="zh-CN" altLang="en-US" sz="3200" b="1" dirty="0">
                <a:latin typeface="Arial" panose="020B0604020202020204" pitchFamily="34" charset="0"/>
                <a:ea typeface="楷体_GB2312" panose="02010609030101010101" charset="-122"/>
                <a:sym typeface="+mn-ea"/>
              </a:rPr>
              <a:t>体体现，代表了妇产科护理的</a:t>
            </a:r>
            <a:endParaRPr lang="zh-CN" altLang="en-US" sz="3200" b="1" dirty="0">
              <a:latin typeface="Arial" panose="020B0604020202020204" pitchFamily="34" charset="0"/>
              <a:ea typeface="楷体_GB2312" panose="02010609030101010101" charset="-122"/>
            </a:endParaRPr>
          </a:p>
          <a:p>
            <a:r>
              <a:rPr lang="zh-CN" altLang="en-US" sz="3200" b="1" dirty="0">
                <a:latin typeface="Arial" panose="020B0604020202020204" pitchFamily="34" charset="0"/>
                <a:ea typeface="楷体_GB2312" panose="02010609030101010101" charset="-122"/>
                <a:sym typeface="+mn-ea"/>
              </a:rPr>
              <a:t>发展趋势。</a:t>
            </a:r>
            <a:r>
              <a:rPr lang="zh-CN" altLang="en-US" sz="3200" dirty="0">
                <a:latin typeface="Arial" panose="020B0604020202020204" pitchFamily="34" charset="0"/>
                <a:sym typeface="+mn-ea"/>
              </a:rPr>
              <a:t> </a:t>
            </a:r>
            <a:endParaRPr lang="zh-CN" altLang="en-US" sz="3200" dirty="0">
              <a:latin typeface="Arial" panose="020B0604020202020204" pitchFamily="34" charset="0"/>
            </a:endParaRPr>
          </a:p>
          <a:p>
            <a:endParaRPr lang="zh-CN" altLang="en-US" sz="3200" b="1" dirty="0">
              <a:latin typeface="Arial" panose="020B0604020202020204" pitchFamily="34" charset="0"/>
              <a:ea typeface="楷体_GB2312" panose="02010609030101010101" charset="-122"/>
            </a:endParaRPr>
          </a:p>
          <a:p>
            <a:r>
              <a:rPr lang="en-US" altLang="zh-CN" sz="3200" b="1" dirty="0">
                <a:latin typeface="Arial" panose="020B0604020202020204" pitchFamily="34" charset="0"/>
                <a:ea typeface="楷体_GB2312" panose="02010609030101010101" charset="-122"/>
                <a:sym typeface="+mn-ea"/>
              </a:rPr>
              <a:t>       </a:t>
            </a:r>
            <a:endParaRPr lang="zh-CN" altLang="en-US" sz="3200" b="1" dirty="0">
              <a:latin typeface="楷体_GB2312" panose="02010609030101010101" charset="-122"/>
              <a:ea typeface="楷体_GB2312" panose="02010609030101010101" charset="-122"/>
            </a:endParaRPr>
          </a:p>
        </p:txBody>
      </p:sp>
      <p:pic>
        <p:nvPicPr>
          <p:cNvPr id="6151" name="图片 11273" descr="12 副本"/>
          <p:cNvPicPr>
            <a:picLocks noChangeAspect="1"/>
          </p:cNvPicPr>
          <p:nvPr/>
        </p:nvPicPr>
        <p:blipFill>
          <a:blip r:embed="rId3"/>
          <a:stretch>
            <a:fillRect/>
          </a:stretch>
        </p:blipFill>
        <p:spPr>
          <a:xfrm>
            <a:off x="7879080" y="3115310"/>
            <a:ext cx="3103245" cy="3016885"/>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230505" y="878205"/>
            <a:ext cx="11634470" cy="556895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36765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四</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妇产科护理的工作特点</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5124" name="文本框 8198"/>
          <p:cNvSpPr txBox="1"/>
          <p:nvPr/>
        </p:nvSpPr>
        <p:spPr>
          <a:xfrm>
            <a:off x="467360" y="908685"/>
            <a:ext cx="3488690" cy="4523105"/>
          </a:xfrm>
          <a:prstGeom prst="rect">
            <a:avLst/>
          </a:prstGeom>
          <a:solidFill>
            <a:schemeClr val="bg1"/>
          </a:solidFill>
          <a:ln w="9525">
            <a:noFill/>
          </a:ln>
        </p:spPr>
        <p:txBody>
          <a:bodyPr wrap="square">
            <a:spAutoFit/>
          </a:bodyPr>
          <a:p>
            <a:r>
              <a:rPr lang="zh-CN" altLang="en-US" sz="2800" dirty="0">
                <a:latin typeface="Arial" panose="020B0604020202020204" pitchFamily="34" charset="0"/>
                <a:ea typeface="楷体_GB2312" panose="02010609030101010101" charset="-122"/>
              </a:rPr>
              <a:t> </a:t>
            </a:r>
            <a:r>
              <a:rPr lang="zh-CN" altLang="en-US" sz="3600" dirty="0">
                <a:latin typeface="Arial" panose="020B0604020202020204" pitchFamily="34" charset="0"/>
                <a:ea typeface="楷体_GB2312" panose="02010609030101010101" charset="-122"/>
              </a:rPr>
              <a:t> </a:t>
            </a:r>
            <a:r>
              <a:rPr lang="zh-CN" altLang="en-US" sz="3600" dirty="0">
                <a:latin typeface="宋体" panose="02010600030101010101" pitchFamily="2" charset="-122"/>
                <a:ea typeface="宋体" panose="02010600030101010101" pitchFamily="2" charset="-122"/>
                <a:cs typeface="宋体" panose="02010600030101010101" pitchFamily="2" charset="-122"/>
              </a:rPr>
              <a:t>   </a:t>
            </a:r>
            <a:r>
              <a:rPr lang="zh-CN" sz="3600" dirty="0">
                <a:latin typeface="宋体" panose="02010600030101010101" pitchFamily="2" charset="-122"/>
                <a:ea typeface="宋体" panose="02010600030101010101" pitchFamily="2" charset="-122"/>
                <a:cs typeface="宋体" panose="02010600030101010101" pitchFamily="2" charset="-122"/>
              </a:rPr>
              <a:t>特定的护理对象</a:t>
            </a:r>
            <a:r>
              <a:rPr lang="en-US" altLang="zh-CN" sz="3600" dirty="0">
                <a:latin typeface="宋体" panose="02010600030101010101" pitchFamily="2" charset="-122"/>
                <a:ea typeface="宋体" panose="02010600030101010101" pitchFamily="2" charset="-122"/>
                <a:cs typeface="宋体" panose="02010600030101010101" pitchFamily="2" charset="-122"/>
              </a:rPr>
              <a:t>--</a:t>
            </a:r>
            <a:r>
              <a:rPr lang="zh-CN" altLang="en-US" sz="3600" dirty="0">
                <a:latin typeface="宋体" panose="02010600030101010101" pitchFamily="2" charset="-122"/>
                <a:ea typeface="宋体" panose="02010600030101010101" pitchFamily="2" charset="-122"/>
                <a:cs typeface="宋体" panose="02010600030101010101" pitchFamily="2" charset="-122"/>
              </a:rPr>
              <a:t>生命各阶段不同健康状况的女性</a:t>
            </a:r>
            <a:endParaRPr lang="zh-CN" altLang="en-US" sz="3600" dirty="0">
              <a:latin typeface="宋体" panose="02010600030101010101" pitchFamily="2" charset="-122"/>
              <a:ea typeface="宋体" panose="02010600030101010101" pitchFamily="2" charset="-122"/>
              <a:cs typeface="宋体" panose="02010600030101010101" pitchFamily="2" charset="-122"/>
            </a:endParaRPr>
          </a:p>
          <a:p>
            <a:r>
              <a:rPr lang="en-US" altLang="zh-CN" sz="3600" dirty="0">
                <a:latin typeface="宋体" panose="02010600030101010101" pitchFamily="2" charset="-122"/>
                <a:ea typeface="宋体" panose="02010600030101010101" pitchFamily="2" charset="-122"/>
                <a:cs typeface="宋体" panose="02010600030101010101" pitchFamily="2" charset="-122"/>
              </a:rPr>
              <a:t>   </a:t>
            </a:r>
            <a:r>
              <a:rPr lang="zh-CN" altLang="en-US" sz="3600" dirty="0">
                <a:latin typeface="宋体" panose="02010600030101010101" pitchFamily="2" charset="-122"/>
                <a:ea typeface="宋体" panose="02010600030101010101" pitchFamily="2" charset="-122"/>
                <a:cs typeface="宋体" panose="02010600030101010101" pitchFamily="2" charset="-122"/>
              </a:rPr>
              <a:t>特殊的工作性质</a:t>
            </a:r>
            <a:endParaRPr lang="zh-CN" altLang="en-US" sz="3600" dirty="0">
              <a:latin typeface="宋体" panose="02010600030101010101" pitchFamily="2" charset="-122"/>
              <a:ea typeface="宋体" panose="02010600030101010101" pitchFamily="2" charset="-122"/>
              <a:cs typeface="宋体" panose="02010600030101010101" pitchFamily="2" charset="-122"/>
            </a:endParaRPr>
          </a:p>
          <a:p>
            <a:r>
              <a:rPr lang="en-US" altLang="zh-CN" sz="3600" dirty="0">
                <a:latin typeface="宋体" panose="02010600030101010101" pitchFamily="2" charset="-122"/>
                <a:ea typeface="宋体" panose="02010600030101010101" pitchFamily="2" charset="-122"/>
                <a:cs typeface="宋体" panose="02010600030101010101" pitchFamily="2" charset="-122"/>
              </a:rPr>
              <a:t>   </a:t>
            </a:r>
            <a:r>
              <a:rPr lang="zh-CN" altLang="en-US" sz="3600" dirty="0">
                <a:latin typeface="宋体" panose="02010600030101010101" pitchFamily="2" charset="-122"/>
                <a:ea typeface="宋体" panose="02010600030101010101" pitchFamily="2" charset="-122"/>
                <a:cs typeface="宋体" panose="02010600030101010101" pitchFamily="2" charset="-122"/>
              </a:rPr>
              <a:t>特殊的心理变化</a:t>
            </a:r>
            <a:endParaRPr lang="zh-CN" altLang="en-US" sz="3600" dirty="0">
              <a:latin typeface="宋体" panose="02010600030101010101" pitchFamily="2" charset="-122"/>
              <a:ea typeface="宋体" panose="02010600030101010101" pitchFamily="2" charset="-122"/>
              <a:cs typeface="宋体" panose="02010600030101010101" pitchFamily="2" charset="-122"/>
            </a:endParaRPr>
          </a:p>
        </p:txBody>
      </p:sp>
      <p:pic>
        <p:nvPicPr>
          <p:cNvPr id="107" name="图片 106"/>
          <p:cNvPicPr/>
          <p:nvPr/>
        </p:nvPicPr>
        <p:blipFill>
          <a:blip r:embed="rId3"/>
          <a:stretch>
            <a:fillRect/>
          </a:stretch>
        </p:blipFill>
        <p:spPr>
          <a:xfrm>
            <a:off x="5006975" y="1964690"/>
            <a:ext cx="5478780" cy="339598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72515"/>
            <a:ext cx="10870565" cy="5292090"/>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571182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五</a:t>
            </a:r>
            <a:r>
              <a:rPr altLang="zh-CN"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  </a:t>
            </a: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妇产科护理的职业道德要求</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3076" name="文本框 7174"/>
          <p:cNvSpPr txBox="1"/>
          <p:nvPr/>
        </p:nvSpPr>
        <p:spPr>
          <a:xfrm>
            <a:off x="755650" y="1711325"/>
            <a:ext cx="6393180" cy="4523105"/>
          </a:xfrm>
          <a:prstGeom prst="rect">
            <a:avLst/>
          </a:prstGeom>
          <a:solidFill>
            <a:schemeClr val="bg1"/>
          </a:solidFill>
          <a:ln w="9525" cap="flat" cmpd="sng">
            <a:noFill/>
            <a:prstDash val="solid"/>
            <a:miter/>
            <a:headEnd type="none" w="med" len="med"/>
            <a:tailEnd type="none" w="med" len="med"/>
          </a:ln>
        </p:spPr>
        <p:txBody>
          <a:bodyPr wrap="square">
            <a:spAutoFit/>
          </a:bodyPr>
          <a:p>
            <a:r>
              <a:rPr lang="en-US" altLang="zh-CN" sz="3200" dirty="0">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dirty="0">
                <a:latin typeface="宋体" panose="02010600030101010101" pitchFamily="2" charset="-122"/>
                <a:ea typeface="宋体" panose="02010600030101010101" pitchFamily="2" charset="-122"/>
                <a:cs typeface="宋体" panose="02010600030101010101" pitchFamily="2" charset="-122"/>
                <a:sym typeface="+mn-ea"/>
              </a:rPr>
              <a:t>1.</a:t>
            </a:r>
            <a:r>
              <a:rPr lang="zh-CN" altLang="en-US" sz="3200" dirty="0">
                <a:latin typeface="宋体" panose="02010600030101010101" pitchFamily="2" charset="-122"/>
                <a:ea typeface="宋体" panose="02010600030101010101" pitchFamily="2" charset="-122"/>
                <a:cs typeface="宋体" panose="02010600030101010101" pitchFamily="2" charset="-122"/>
                <a:sym typeface="+mn-ea"/>
              </a:rPr>
              <a:t>要有同情心，尊重病人</a:t>
            </a:r>
            <a:endParaRPr lang="zh-CN" altLang="en-US" sz="3200" dirty="0">
              <a:latin typeface="宋体" panose="02010600030101010101" pitchFamily="2" charset="-122"/>
              <a:ea typeface="宋体" panose="02010600030101010101" pitchFamily="2" charset="-122"/>
              <a:cs typeface="宋体" panose="02010600030101010101" pitchFamily="2" charset="-122"/>
            </a:endParaRPr>
          </a:p>
          <a:p>
            <a:r>
              <a:rPr lang="zh-CN" altLang="en-US" sz="3200" dirty="0">
                <a:latin typeface="宋体" panose="02010600030101010101" pitchFamily="2" charset="-122"/>
                <a:ea typeface="宋体" panose="02010600030101010101" pitchFamily="2" charset="-122"/>
                <a:cs typeface="宋体" panose="02010600030101010101" pitchFamily="2" charset="-122"/>
                <a:sym typeface="+mn-ea"/>
              </a:rPr>
              <a:t> </a:t>
            </a:r>
            <a:r>
              <a:rPr lang="en-US" altLang="zh-CN" sz="3200" dirty="0">
                <a:latin typeface="宋体" panose="02010600030101010101" pitchFamily="2" charset="-122"/>
                <a:ea typeface="宋体" panose="02010600030101010101" pitchFamily="2" charset="-122"/>
                <a:cs typeface="宋体" panose="02010600030101010101" pitchFamily="2" charset="-122"/>
                <a:sym typeface="+mn-ea"/>
              </a:rPr>
              <a:t>     2.</a:t>
            </a:r>
            <a:r>
              <a:rPr lang="zh-CN" altLang="en-US" sz="3200" dirty="0">
                <a:latin typeface="宋体" panose="02010600030101010101" pitchFamily="2" charset="-122"/>
                <a:ea typeface="宋体" panose="02010600030101010101" pitchFamily="2" charset="-122"/>
                <a:cs typeface="宋体" panose="02010600030101010101" pitchFamily="2" charset="-122"/>
                <a:sym typeface="+mn-ea"/>
              </a:rPr>
              <a:t>要有不怕脏、苦、累的献身精神</a:t>
            </a:r>
            <a:endParaRPr lang="zh-CN" altLang="en-US" sz="3200" dirty="0">
              <a:latin typeface="宋体" panose="02010600030101010101" pitchFamily="2" charset="-122"/>
              <a:ea typeface="宋体" panose="02010600030101010101" pitchFamily="2" charset="-122"/>
              <a:cs typeface="宋体" panose="02010600030101010101" pitchFamily="2" charset="-122"/>
            </a:endParaRPr>
          </a:p>
          <a:p>
            <a:r>
              <a:rPr lang="en-US" altLang="zh-CN" sz="3200" dirty="0">
                <a:latin typeface="宋体" panose="02010600030101010101" pitchFamily="2" charset="-122"/>
                <a:ea typeface="宋体" panose="02010600030101010101" pitchFamily="2" charset="-122"/>
                <a:cs typeface="宋体" panose="02010600030101010101" pitchFamily="2" charset="-122"/>
                <a:sym typeface="+mn-ea"/>
              </a:rPr>
              <a:t>      3.</a:t>
            </a:r>
            <a:r>
              <a:rPr lang="zh-CN" altLang="en-US" sz="3200" dirty="0">
                <a:latin typeface="宋体" panose="02010600030101010101" pitchFamily="2" charset="-122"/>
                <a:ea typeface="宋体" panose="02010600030101010101" pitchFamily="2" charset="-122"/>
                <a:cs typeface="宋体" panose="02010600030101010101" pitchFamily="2" charset="-122"/>
                <a:sym typeface="+mn-ea"/>
              </a:rPr>
              <a:t>要有严密观察，冷静果断处理事情的工作作风、密切的团队合作和有效的</a:t>
            </a:r>
            <a:endParaRPr lang="zh-CN" altLang="en-US" sz="3200" dirty="0">
              <a:latin typeface="宋体" panose="02010600030101010101" pitchFamily="2" charset="-122"/>
              <a:ea typeface="宋体" panose="02010600030101010101" pitchFamily="2" charset="-122"/>
              <a:cs typeface="宋体" panose="02010600030101010101" pitchFamily="2" charset="-122"/>
            </a:endParaRPr>
          </a:p>
          <a:p>
            <a:r>
              <a:rPr lang="zh-CN" altLang="en-US" sz="3200" dirty="0">
                <a:latin typeface="宋体" panose="02010600030101010101" pitchFamily="2" charset="-122"/>
                <a:ea typeface="宋体" panose="02010600030101010101" pitchFamily="2" charset="-122"/>
                <a:cs typeface="宋体" panose="02010600030101010101" pitchFamily="2" charset="-122"/>
                <a:sym typeface="+mn-ea"/>
              </a:rPr>
              <a:t>沟通能力</a:t>
            </a:r>
            <a:endParaRPr lang="zh-CN" altLang="en-US" sz="3200" dirty="0">
              <a:latin typeface="宋体" panose="02010600030101010101" pitchFamily="2" charset="-122"/>
              <a:ea typeface="宋体" panose="02010600030101010101" pitchFamily="2" charset="-122"/>
              <a:cs typeface="宋体" panose="02010600030101010101" pitchFamily="2" charset="-122"/>
            </a:endParaRPr>
          </a:p>
          <a:p>
            <a:r>
              <a:rPr lang="en-US" altLang="zh-CN" sz="3200" dirty="0">
                <a:latin typeface="宋体" panose="02010600030101010101" pitchFamily="2" charset="-122"/>
                <a:ea typeface="宋体" panose="02010600030101010101" pitchFamily="2" charset="-122"/>
                <a:cs typeface="宋体" panose="02010600030101010101" pitchFamily="2" charset="-122"/>
                <a:sym typeface="+mn-ea"/>
              </a:rPr>
              <a:t>      4.</a:t>
            </a:r>
            <a:r>
              <a:rPr lang="zh-CN" altLang="en-US" sz="3200" dirty="0">
                <a:latin typeface="宋体" panose="02010600030101010101" pitchFamily="2" charset="-122"/>
                <a:ea typeface="宋体" panose="02010600030101010101" pitchFamily="2" charset="-122"/>
                <a:cs typeface="宋体" panose="02010600030101010101" pitchFamily="2" charset="-122"/>
                <a:sym typeface="+mn-ea"/>
              </a:rPr>
              <a:t>要有对病人、家庭、社</a:t>
            </a:r>
            <a:endParaRPr lang="zh-CN" altLang="en-US" sz="3200" dirty="0">
              <a:latin typeface="宋体" panose="02010600030101010101" pitchFamily="2" charset="-122"/>
              <a:ea typeface="宋体" panose="02010600030101010101" pitchFamily="2" charset="-122"/>
              <a:cs typeface="宋体" panose="02010600030101010101" pitchFamily="2" charset="-122"/>
            </a:endParaRPr>
          </a:p>
          <a:p>
            <a:r>
              <a:rPr lang="zh-CN" altLang="en-US" sz="3200" dirty="0">
                <a:latin typeface="宋体" panose="02010600030101010101" pitchFamily="2" charset="-122"/>
                <a:ea typeface="宋体" panose="02010600030101010101" pitchFamily="2" charset="-122"/>
                <a:cs typeface="宋体" panose="02010600030101010101" pitchFamily="2" charset="-122"/>
                <a:sym typeface="+mn-ea"/>
              </a:rPr>
              <a:t>会高度负责的责任感。</a:t>
            </a:r>
            <a:endParaRPr lang="zh-CN" altLang="en-US" sz="3200" dirty="0">
              <a:latin typeface="宋体" panose="02010600030101010101" pitchFamily="2" charset="-122"/>
              <a:ea typeface="宋体" panose="02010600030101010101" pitchFamily="2" charset="-122"/>
              <a:cs typeface="宋体" panose="02010600030101010101" pitchFamily="2" charset="-122"/>
            </a:endParaRPr>
          </a:p>
        </p:txBody>
      </p:sp>
      <p:pic>
        <p:nvPicPr>
          <p:cNvPr id="7174" name="Picture 12" descr="img200612631317875[1]"/>
          <p:cNvPicPr>
            <a:picLocks noChangeAspect="1"/>
          </p:cNvPicPr>
          <p:nvPr/>
        </p:nvPicPr>
        <p:blipFill>
          <a:blip r:embed="rId3"/>
          <a:stretch>
            <a:fillRect/>
          </a:stretch>
        </p:blipFill>
        <p:spPr>
          <a:xfrm>
            <a:off x="7446963" y="3240088"/>
            <a:ext cx="3765550" cy="312420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blipFill rotWithShape="1">
          <a:blip r:embed="rId1"/>
          <a:stretch>
            <a:fillRect b="-23000"/>
          </a:stretch>
        </a:blipFill>
        <a:effectLst/>
      </p:bgPr>
    </p:bg>
    <p:spTree>
      <p:nvGrpSpPr>
        <p:cNvPr id="1" name=""/>
        <p:cNvGrpSpPr/>
        <p:nvPr/>
      </p:nvGrpSpPr>
      <p:grpSpPr>
        <a:xfrm>
          <a:off x="0" y="0"/>
          <a:ext cx="0" cy="0"/>
          <a:chOff x="0" y="0"/>
          <a:chExt cx="0" cy="0"/>
        </a:xfrm>
      </p:grpSpPr>
      <p:sp>
        <p:nvSpPr>
          <p:cNvPr id="9" name="文本框 8"/>
          <p:cNvSpPr txBox="1"/>
          <p:nvPr/>
        </p:nvSpPr>
        <p:spPr>
          <a:xfrm>
            <a:off x="2385695" y="2120265"/>
            <a:ext cx="6278880" cy="1753235"/>
          </a:xfrm>
          <a:prstGeom prst="rect">
            <a:avLst/>
          </a:prstGeom>
          <a:noFill/>
        </p:spPr>
        <p:txBody>
          <a:bodyPr wrap="square" rtlCol="0">
            <a:spAutoFit/>
          </a:bodyPr>
          <a:lstStyle/>
          <a:p>
            <a:pPr algn="ctr">
              <a:lnSpc>
                <a:spcPct val="150000"/>
              </a:lnSpc>
            </a:pPr>
            <a:r>
              <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rPr>
              <a:t>谢谢观看</a:t>
            </a:r>
            <a:endParaRPr lang="zh-CN" altLang="en-US" sz="7200" b="1">
              <a:solidFill>
                <a:schemeClr val="bg1"/>
              </a:solidFill>
              <a:effectLst>
                <a:outerShdw blurRad="50800" dist="38100" dir="5400000" algn="t" rotWithShape="0">
                  <a:prstClr val="black">
                    <a:alpha val="40000"/>
                  </a:prstClr>
                </a:outerShdw>
              </a:effectLst>
              <a:latin typeface="黑体" panose="02010609060101010101" charset="-122"/>
              <a:ea typeface="黑体" panose="02010609060101010101" charset="-122"/>
              <a:cs typeface="黑体" panose="02010609060101010101" charset="-122"/>
            </a:endParaRPr>
          </a:p>
        </p:txBody>
      </p:sp>
      <p:grpSp>
        <p:nvGrpSpPr>
          <p:cNvPr id="18" name="组合 17"/>
          <p:cNvGrpSpPr/>
          <p:nvPr/>
        </p:nvGrpSpPr>
        <p:grpSpPr>
          <a:xfrm>
            <a:off x="3987165" y="4099560"/>
            <a:ext cx="2689860" cy="566420"/>
            <a:chOff x="8046" y="6890"/>
            <a:chExt cx="3107" cy="892"/>
          </a:xfrm>
        </p:grpSpPr>
        <p:sp>
          <p:nvSpPr>
            <p:cNvPr id="4" name="圆角矩形 3"/>
            <p:cNvSpPr/>
            <p:nvPr/>
          </p:nvSpPr>
          <p:spPr>
            <a:xfrm>
              <a:off x="8046" y="6890"/>
              <a:ext cx="3107" cy="892"/>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黑体" panose="02010609060101010101" charset="-122"/>
              </a:endParaRPr>
            </a:p>
          </p:txBody>
        </p:sp>
        <p:sp>
          <p:nvSpPr>
            <p:cNvPr id="17" name="文本框 16"/>
            <p:cNvSpPr txBox="1"/>
            <p:nvPr/>
          </p:nvSpPr>
          <p:spPr>
            <a:xfrm>
              <a:off x="8124" y="7004"/>
              <a:ext cx="2951" cy="725"/>
            </a:xfrm>
            <a:prstGeom prst="rect">
              <a:avLst/>
            </a:prstGeom>
            <a:noFill/>
          </p:spPr>
          <p:txBody>
            <a:bodyPr wrap="square" rtlCol="0">
              <a:spAutoFit/>
            </a:bodyPr>
            <a:lstStyle/>
            <a:p>
              <a:pPr algn="ctr"/>
              <a:r>
                <a:rPr lang="zh-CN" altLang="en-US" sz="2400">
                  <a:solidFill>
                    <a:schemeClr val="bg1"/>
                  </a:solidFill>
                  <a:latin typeface="黑体" panose="02010609060101010101" charset="-122"/>
                  <a:ea typeface="黑体" panose="02010609060101010101" charset="-122"/>
                  <a:cs typeface="黑体" panose="02010609060101010101" charset="-122"/>
                </a:rPr>
                <a:t>北京出版社</a:t>
              </a:r>
              <a:endParaRPr lang="zh-CN" altLang="en-US" sz="2400">
                <a:solidFill>
                  <a:schemeClr val="bg1"/>
                </a:solidFill>
                <a:latin typeface="黑体" panose="02010609060101010101" charset="-122"/>
                <a:ea typeface="黑体" panose="02010609060101010101" charset="-122"/>
                <a:cs typeface="黑体" panose="02010609060101010101"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000">
        <p:cover dir="d"/>
      </p:transition>
    </mc:Choice>
    <mc:Fallback>
      <p:transition spd="slow">
        <p:cover dir="d"/>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17" name="组合 16"/>
          <p:cNvGrpSpPr/>
          <p:nvPr/>
        </p:nvGrpSpPr>
        <p:grpSpPr>
          <a:xfrm>
            <a:off x="3968022" y="1644382"/>
            <a:ext cx="3498580" cy="540000"/>
            <a:chOff x="1397186" y="3857714"/>
            <a:chExt cx="4055189" cy="549605"/>
          </a:xfrm>
        </p:grpSpPr>
        <p:sp>
          <p:nvSpPr>
            <p:cNvPr id="54"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55" name="矩形 54"/>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绪论</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8" name="组合 17"/>
          <p:cNvGrpSpPr/>
          <p:nvPr/>
        </p:nvGrpSpPr>
        <p:grpSpPr>
          <a:xfrm>
            <a:off x="7990570" y="1644382"/>
            <a:ext cx="3698922" cy="540000"/>
            <a:chOff x="1397186" y="3857714"/>
            <a:chExt cx="4225649" cy="549605"/>
          </a:xfrm>
        </p:grpSpPr>
        <p:sp>
          <p:nvSpPr>
            <p:cNvPr id="20"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1" name="矩形 20"/>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lang="en-US" alt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女性生殖系统解剖与生理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3" name="组合 22"/>
          <p:cNvGrpSpPr/>
          <p:nvPr/>
        </p:nvGrpSpPr>
        <p:grpSpPr>
          <a:xfrm>
            <a:off x="3968022" y="2553957"/>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正常妊娠期妇女的护理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90570" y="2553957"/>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正常分娩期妇女的护理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3968022" y="347202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单元五</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正常产褥期妇女的护理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90570" y="346313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妊娠期并发症妇女的护理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08027" y="4401427"/>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妊娠期合并症妇女的护理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4372458"/>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异常分娩妇女的护理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08027" y="5476607"/>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rPr>
                <a:t>分娩期并发症妇女的护理</a:t>
              </a:r>
              <a:endParaRPr lang="zh-CN" altLang="en-US" sz="1600" b="1">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1" name="组合 10"/>
          <p:cNvGrpSpPr/>
          <p:nvPr/>
        </p:nvGrpSpPr>
        <p:grpSpPr>
          <a:xfrm>
            <a:off x="8031845" y="5476607"/>
            <a:ext cx="3698922" cy="540000"/>
            <a:chOff x="1397186" y="3857714"/>
            <a:chExt cx="4225649" cy="549605"/>
          </a:xfrm>
        </p:grpSpPr>
        <p:sp>
          <p:nvSpPr>
            <p:cNvPr id="12"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单元十</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3" name="矩形 12"/>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nSpc>
                  <a:spcPct val="150000"/>
                </a:lnSpc>
              </a:pPr>
              <a:r>
                <a:rPr sz="1600" b="1" dirty="0" smtClean="0">
                  <a:solidFill>
                    <a:schemeClr val="tx1"/>
                  </a:solidFill>
                  <a:latin typeface="微软雅黑" panose="020B0503020204020204" charset="-122"/>
                  <a:ea typeface="微软雅黑" panose="020B0503020204020204" charset="-122"/>
                  <a:cs typeface="黑体" panose="02010609060101010101" charset="-122"/>
                  <a:sym typeface="+mn-ea"/>
                </a:rPr>
                <a:t>　</a:t>
              </a:r>
              <a:r>
                <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产褥期疾病妇女的护理</a:t>
              </a:r>
              <a:endParaRPr lang="zh-CN"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p:tgtEl>
                                          <p:spTgt spid="17"/>
                                        </p:tgtEl>
                                        <p:attrNameLst>
                                          <p:attrName>ppt_x</p:attrName>
                                        </p:attrNameLst>
                                      </p:cBhvr>
                                      <p:tavLst>
                                        <p:tav tm="0">
                                          <p:val>
                                            <p:strVal val="#ppt_x-#ppt_w*1.125000"/>
                                          </p:val>
                                        </p:tav>
                                        <p:tav tm="100000">
                                          <p:val>
                                            <p:strVal val="#ppt_x"/>
                                          </p:val>
                                        </p:tav>
                                      </p:tavLst>
                                    </p:anim>
                                    <p:animEffect transition="in" filter="wipe(right)">
                                      <p:cBhvr>
                                        <p:cTn id="12" dur="500"/>
                                        <p:tgtEl>
                                          <p:spTgt spid="17"/>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18"/>
                                        </p:tgtEl>
                                        <p:attrNameLst>
                                          <p:attrName>style.visibility</p:attrName>
                                        </p:attrNameLst>
                                      </p:cBhvr>
                                      <p:to>
                                        <p:strVal val="visible"/>
                                      </p:to>
                                    </p:set>
                                    <p:anim calcmode="lin" valueType="num">
                                      <p:cBhvr additive="base">
                                        <p:cTn id="16" dur="500"/>
                                        <p:tgtEl>
                                          <p:spTgt spid="18"/>
                                        </p:tgtEl>
                                        <p:attrNameLst>
                                          <p:attrName>ppt_x</p:attrName>
                                        </p:attrNameLst>
                                      </p:cBhvr>
                                      <p:tavLst>
                                        <p:tav tm="0">
                                          <p:val>
                                            <p:strVal val="#ppt_x-#ppt_w*1.125000"/>
                                          </p:val>
                                        </p:tav>
                                        <p:tav tm="100000">
                                          <p:val>
                                            <p:strVal val="#ppt_x"/>
                                          </p:val>
                                        </p:tav>
                                      </p:tavLst>
                                    </p:anim>
                                    <p:animEffect transition="in" filter="wipe(right)">
                                      <p:cBhvr>
                                        <p:cTn id="17" dur="500"/>
                                        <p:tgtEl>
                                          <p:spTgt spid="18"/>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additive="base">
                                        <p:cTn id="21" dur="500"/>
                                        <p:tgtEl>
                                          <p:spTgt spid="23"/>
                                        </p:tgtEl>
                                        <p:attrNameLst>
                                          <p:attrName>ppt_x</p:attrName>
                                        </p:attrNameLst>
                                      </p:cBhvr>
                                      <p:tavLst>
                                        <p:tav tm="0">
                                          <p:val>
                                            <p:strVal val="#ppt_x-#ppt_w*1.125000"/>
                                          </p:val>
                                        </p:tav>
                                        <p:tav tm="100000">
                                          <p:val>
                                            <p:strVal val="#ppt_x"/>
                                          </p:val>
                                        </p:tav>
                                      </p:tavLst>
                                    </p:anim>
                                    <p:animEffect transition="in" filter="wipe(right)">
                                      <p:cBhvr>
                                        <p:cTn id="22" dur="500"/>
                                        <p:tgtEl>
                                          <p:spTgt spid="23"/>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26"/>
                                        </p:tgtEl>
                                        <p:attrNameLst>
                                          <p:attrName>style.visibility</p:attrName>
                                        </p:attrNameLst>
                                      </p:cBhvr>
                                      <p:to>
                                        <p:strVal val="visible"/>
                                      </p:to>
                                    </p:set>
                                    <p:anim calcmode="lin" valueType="num">
                                      <p:cBhvr additive="base">
                                        <p:cTn id="26" dur="500"/>
                                        <p:tgtEl>
                                          <p:spTgt spid="26"/>
                                        </p:tgtEl>
                                        <p:attrNameLst>
                                          <p:attrName>ppt_x</p:attrName>
                                        </p:attrNameLst>
                                      </p:cBhvr>
                                      <p:tavLst>
                                        <p:tav tm="0">
                                          <p:val>
                                            <p:strVal val="#ppt_x-#ppt_w*1.125000"/>
                                          </p:val>
                                        </p:tav>
                                        <p:tav tm="100000">
                                          <p:val>
                                            <p:strVal val="#ppt_x"/>
                                          </p:val>
                                        </p:tav>
                                      </p:tavLst>
                                    </p:anim>
                                    <p:animEffect transition="in" filter="wipe(right)">
                                      <p:cBhvr>
                                        <p:cTn id="27" dur="500"/>
                                        <p:tgtEl>
                                          <p:spTgt spid="26"/>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p:tgtEl>
                                          <p:spTgt spid="29"/>
                                        </p:tgtEl>
                                        <p:attrNameLst>
                                          <p:attrName>ppt_x</p:attrName>
                                        </p:attrNameLst>
                                      </p:cBhvr>
                                      <p:tavLst>
                                        <p:tav tm="0">
                                          <p:val>
                                            <p:strVal val="#ppt_x-#ppt_w*1.125000"/>
                                          </p:val>
                                        </p:tav>
                                        <p:tav tm="100000">
                                          <p:val>
                                            <p:strVal val="#ppt_x"/>
                                          </p:val>
                                        </p:tav>
                                      </p:tavLst>
                                    </p:anim>
                                    <p:animEffect transition="in" filter="wipe(right)">
                                      <p:cBhvr>
                                        <p:cTn id="32" dur="500"/>
                                        <p:tgtEl>
                                          <p:spTgt spid="29"/>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ppt_x</p:attrName>
                                        </p:attrNameLst>
                                      </p:cBhvr>
                                      <p:tavLst>
                                        <p:tav tm="0">
                                          <p:val>
                                            <p:strVal val="#ppt_x-#ppt_w*1.125000"/>
                                          </p:val>
                                        </p:tav>
                                        <p:tav tm="100000">
                                          <p:val>
                                            <p:strVal val="#ppt_x"/>
                                          </p:val>
                                        </p:tav>
                                      </p:tavLst>
                                    </p:anim>
                                    <p:animEffect transition="in" filter="wipe(right)">
                                      <p:cBhvr>
                                        <p:cTn id="37" dur="500"/>
                                        <p:tgtEl>
                                          <p:spTgt spid="3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additive="base">
                                        <p:cTn id="41" dur="500"/>
                                        <p:tgtEl>
                                          <p:spTgt spid="40"/>
                                        </p:tgtEl>
                                        <p:attrNameLst>
                                          <p:attrName>ppt_x</p:attrName>
                                        </p:attrNameLst>
                                      </p:cBhvr>
                                      <p:tavLst>
                                        <p:tav tm="0">
                                          <p:val>
                                            <p:strVal val="#ppt_x-#ppt_w*1.125000"/>
                                          </p:val>
                                        </p:tav>
                                        <p:tav tm="100000">
                                          <p:val>
                                            <p:strVal val="#ppt_x"/>
                                          </p:val>
                                        </p:tav>
                                      </p:tavLst>
                                    </p:anim>
                                    <p:animEffect transition="in" filter="wipe(right)">
                                      <p:cBhvr>
                                        <p:cTn id="42" dur="500"/>
                                        <p:tgtEl>
                                          <p:spTgt spid="40"/>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additive="base">
                                        <p:cTn id="46" dur="500"/>
                                        <p:tgtEl>
                                          <p:spTgt spid="4"/>
                                        </p:tgtEl>
                                        <p:attrNameLst>
                                          <p:attrName>ppt_x</p:attrName>
                                        </p:attrNameLst>
                                      </p:cBhvr>
                                      <p:tavLst>
                                        <p:tav tm="0">
                                          <p:val>
                                            <p:strVal val="#ppt_x-#ppt_w*1.125000"/>
                                          </p:val>
                                        </p:tav>
                                        <p:tav tm="100000">
                                          <p:val>
                                            <p:strVal val="#ppt_x"/>
                                          </p:val>
                                        </p:tav>
                                      </p:tavLst>
                                    </p:anim>
                                    <p:animEffect transition="in" filter="wipe(right)">
                                      <p:cBhvr>
                                        <p:cTn id="47" dur="500"/>
                                        <p:tgtEl>
                                          <p:spTgt spid="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p:tgtEl>
                                          <p:spTgt spid="7"/>
                                        </p:tgtEl>
                                        <p:attrNameLst>
                                          <p:attrName>ppt_x</p:attrName>
                                        </p:attrNameLst>
                                      </p:cBhvr>
                                      <p:tavLst>
                                        <p:tav tm="0">
                                          <p:val>
                                            <p:strVal val="#ppt_x-#ppt_w*1.125000"/>
                                          </p:val>
                                        </p:tav>
                                        <p:tav tm="100000">
                                          <p:val>
                                            <p:strVal val="#ppt_x"/>
                                          </p:val>
                                        </p:tav>
                                      </p:tavLst>
                                    </p:anim>
                                    <p:animEffect transition="in" filter="wipe(right)">
                                      <p:cBhvr>
                                        <p:cTn id="52" dur="500"/>
                                        <p:tgtEl>
                                          <p:spTgt spid="7"/>
                                        </p:tgtEl>
                                      </p:cBhvr>
                                    </p:animEffect>
                                  </p:childTnLst>
                                </p:cTn>
                              </p:par>
                            </p:childTnLst>
                          </p:cTn>
                        </p:par>
                        <p:par>
                          <p:cTn id="53" fill="hold">
                            <p:stCondLst>
                              <p:cond delay="6500"/>
                            </p:stCondLst>
                            <p:childTnLst>
                              <p:par>
                                <p:cTn id="54" presetID="12" presetClass="entr" presetSubtype="8" fill="hold" nodeType="afterEffect">
                                  <p:stCondLst>
                                    <p:cond delay="0"/>
                                  </p:stCondLst>
                                  <p:childTnLst>
                                    <p:set>
                                      <p:cBhvr>
                                        <p:cTn id="55" dur="1" fill="hold">
                                          <p:stCondLst>
                                            <p:cond delay="0"/>
                                          </p:stCondLst>
                                        </p:cTn>
                                        <p:tgtEl>
                                          <p:spTgt spid="11"/>
                                        </p:tgtEl>
                                        <p:attrNameLst>
                                          <p:attrName>style.visibility</p:attrName>
                                        </p:attrNameLst>
                                      </p:cBhvr>
                                      <p:to>
                                        <p:strVal val="visible"/>
                                      </p:to>
                                    </p:set>
                                    <p:anim calcmode="lin" valueType="num">
                                      <p:cBhvr additive="base">
                                        <p:cTn id="56" dur="500"/>
                                        <p:tgtEl>
                                          <p:spTgt spid="11"/>
                                        </p:tgtEl>
                                        <p:attrNameLst>
                                          <p:attrName>ppt_x</p:attrName>
                                        </p:attrNameLst>
                                      </p:cBhvr>
                                      <p:tavLst>
                                        <p:tav tm="0">
                                          <p:val>
                                            <p:strVal val="#ppt_x-#ppt_w*1.125000"/>
                                          </p:val>
                                        </p:tav>
                                        <p:tav tm="100000">
                                          <p:val>
                                            <p:strVal val="#ppt_x"/>
                                          </p:val>
                                        </p:tav>
                                      </p:tavLst>
                                    </p:anim>
                                    <p:animEffect transition="in" filter="wipe(right)">
                                      <p:cBhvr>
                                        <p:cTn id="5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9784873da7d5dd939555a422eff551ceed9e77a644dba-7A8xtg"/>
          <p:cNvPicPr>
            <a:picLocks noChangeAspect="1"/>
          </p:cNvPicPr>
          <p:nvPr/>
        </p:nvPicPr>
        <p:blipFill>
          <a:blip r:embed="rId1"/>
          <a:srcRect l="12780" t="2600" r="33949" b="13746"/>
          <a:stretch>
            <a:fillRect/>
          </a:stretch>
        </p:blipFill>
        <p:spPr>
          <a:xfrm>
            <a:off x="-15875" y="19685"/>
            <a:ext cx="3674110" cy="6865620"/>
          </a:xfrm>
          <a:prstGeom prst="rect">
            <a:avLst/>
          </a:prstGeom>
        </p:spPr>
      </p:pic>
      <p:sp>
        <p:nvSpPr>
          <p:cNvPr id="3" name="矩形 2"/>
          <p:cNvSpPr/>
          <p:nvPr/>
        </p:nvSpPr>
        <p:spPr>
          <a:xfrm>
            <a:off x="109855" y="132715"/>
            <a:ext cx="3422650" cy="6640195"/>
          </a:xfrm>
          <a:prstGeom prst="rect">
            <a:avLst/>
          </a:prstGeom>
          <a:solidFill>
            <a:schemeClr val="bg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984250" y="1511935"/>
            <a:ext cx="1452880" cy="3046095"/>
          </a:xfrm>
          <a:prstGeom prst="rect">
            <a:avLst/>
          </a:prstGeom>
          <a:noFill/>
        </p:spPr>
        <p:txBody>
          <a:bodyPr wrap="square" rtlCol="0">
            <a:spAutoFit/>
          </a:bodyPr>
          <a:lstStyle/>
          <a:p>
            <a:r>
              <a:rPr lang="zh-CN" altLang="en-US" sz="9600" b="1">
                <a:solidFill>
                  <a:srgbClr val="5A84AF"/>
                </a:solidFill>
                <a:latin typeface="黑体" panose="02010609060101010101" charset="-122"/>
                <a:ea typeface="黑体" panose="02010609060101010101" charset="-122"/>
              </a:rPr>
              <a:t>目</a:t>
            </a:r>
            <a:endParaRPr lang="zh-CN" altLang="en-US" sz="9600" b="1">
              <a:solidFill>
                <a:srgbClr val="5A84AF"/>
              </a:solidFill>
              <a:latin typeface="黑体" panose="02010609060101010101" charset="-122"/>
              <a:ea typeface="黑体" panose="02010609060101010101" charset="-122"/>
            </a:endParaRPr>
          </a:p>
          <a:p>
            <a:r>
              <a:rPr lang="zh-CN" altLang="en-US" sz="9600" b="1">
                <a:solidFill>
                  <a:srgbClr val="5A84AF"/>
                </a:solidFill>
                <a:latin typeface="黑体" panose="02010609060101010101" charset="-122"/>
                <a:ea typeface="黑体" panose="02010609060101010101" charset="-122"/>
              </a:rPr>
              <a:t>录</a:t>
            </a:r>
            <a:endParaRPr lang="zh-CN" altLang="en-US" sz="9600" b="1">
              <a:solidFill>
                <a:srgbClr val="5A84AF"/>
              </a:solidFill>
              <a:latin typeface="黑体" panose="02010609060101010101" charset="-122"/>
              <a:ea typeface="黑体" panose="02010609060101010101" charset="-122"/>
            </a:endParaRPr>
          </a:p>
        </p:txBody>
      </p:sp>
      <p:grpSp>
        <p:nvGrpSpPr>
          <p:cNvPr id="23" name="组合 22"/>
          <p:cNvGrpSpPr/>
          <p:nvPr/>
        </p:nvGrpSpPr>
        <p:grpSpPr>
          <a:xfrm>
            <a:off x="4007392" y="1486522"/>
            <a:ext cx="3498580" cy="540000"/>
            <a:chOff x="1397186" y="3857714"/>
            <a:chExt cx="4225649" cy="549605"/>
          </a:xfrm>
        </p:grpSpPr>
        <p:sp>
          <p:nvSpPr>
            <p:cNvPr id="24"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十一</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5" name="矩形 24"/>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妇科患者的护理计划及常用护理技术</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6" name="组合 25"/>
          <p:cNvGrpSpPr/>
          <p:nvPr/>
        </p:nvGrpSpPr>
        <p:grpSpPr>
          <a:xfrm>
            <a:off x="7942945" y="1486522"/>
            <a:ext cx="3698922" cy="540000"/>
            <a:chOff x="1397186" y="3857714"/>
            <a:chExt cx="4055189" cy="549605"/>
          </a:xfrm>
        </p:grpSpPr>
        <p:sp>
          <p:nvSpPr>
            <p:cNvPr id="27"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十二</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28" name="矩形 27"/>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女性生殖系统炎症患者的护理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29" name="组合 28"/>
          <p:cNvGrpSpPr/>
          <p:nvPr/>
        </p:nvGrpSpPr>
        <p:grpSpPr>
          <a:xfrm>
            <a:off x="4030887" y="2553818"/>
            <a:ext cx="3498580" cy="540000"/>
            <a:chOff x="1397186" y="3857714"/>
            <a:chExt cx="4055189" cy="549605"/>
          </a:xfrm>
        </p:grpSpPr>
        <p:sp>
          <p:nvSpPr>
            <p:cNvPr id="31"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十三</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3" name="矩形 32"/>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女性生殖内分泌疾病患者的护理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34" name="组合 33"/>
          <p:cNvGrpSpPr/>
          <p:nvPr/>
        </p:nvGrpSpPr>
        <p:grpSpPr>
          <a:xfrm>
            <a:off x="7942945" y="2553818"/>
            <a:ext cx="3698922" cy="540000"/>
            <a:chOff x="1397186" y="3857714"/>
            <a:chExt cx="4225649" cy="549605"/>
          </a:xfrm>
        </p:grpSpPr>
        <p:sp>
          <p:nvSpPr>
            <p:cNvPr id="35"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十四</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6" name="矩形 35"/>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妊娠滋养细胞疾病患者的护理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0" name="组合 39"/>
          <p:cNvGrpSpPr/>
          <p:nvPr/>
        </p:nvGrpSpPr>
        <p:grpSpPr>
          <a:xfrm>
            <a:off x="4030887" y="3599422"/>
            <a:ext cx="3498580" cy="540000"/>
            <a:chOff x="1397186" y="3857714"/>
            <a:chExt cx="4225649" cy="549605"/>
          </a:xfrm>
        </p:grpSpPr>
        <p:sp>
          <p:nvSpPr>
            <p:cNvPr id="41" name="_14"/>
            <p:cNvSpPr txBox="1">
              <a:spLocks noChangeArrowheads="1"/>
            </p:cNvSpPr>
            <p:nvPr/>
          </p:nvSpPr>
          <p:spPr bwMode="auto">
            <a:xfrm>
              <a:off x="1397186" y="3857714"/>
              <a:ext cx="1123680" cy="549605"/>
            </a:xfrm>
            <a:prstGeom prst="rect">
              <a:avLst/>
            </a:prstGeom>
            <a:solidFill>
              <a:srgbClr val="F3B96D"/>
            </a:solidFill>
            <a:ln w="9525">
              <a:solidFill>
                <a:srgbClr val="F3B96D"/>
              </a:solid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十五</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42" name="矩形 41"/>
            <p:cNvSpPr/>
            <p:nvPr/>
          </p:nvSpPr>
          <p:spPr bwMode="auto">
            <a:xfrm>
              <a:off x="2597135" y="3857714"/>
              <a:ext cx="3025700" cy="549589"/>
            </a:xfrm>
            <a:prstGeom prst="rect">
              <a:avLst/>
            </a:prstGeom>
            <a:noFill/>
            <a:ln w="19050">
              <a:solidFill>
                <a:srgbClr val="F3B96D"/>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腹部手术患者的护理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4" name="组合 3"/>
          <p:cNvGrpSpPr/>
          <p:nvPr/>
        </p:nvGrpSpPr>
        <p:grpSpPr>
          <a:xfrm>
            <a:off x="7990747" y="3621253"/>
            <a:ext cx="3498580" cy="540000"/>
            <a:chOff x="1397186" y="3857714"/>
            <a:chExt cx="4055189" cy="549605"/>
          </a:xfrm>
        </p:grpSpPr>
        <p:sp>
          <p:nvSpPr>
            <p:cNvPr id="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十六</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6" name="矩形 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会阴部手术患者的护理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7" name="组合 6"/>
          <p:cNvGrpSpPr/>
          <p:nvPr/>
        </p:nvGrpSpPr>
        <p:grpSpPr>
          <a:xfrm>
            <a:off x="4063907" y="5711673"/>
            <a:ext cx="3498580" cy="540000"/>
            <a:chOff x="1397186" y="3857714"/>
            <a:chExt cx="4055189" cy="549605"/>
          </a:xfrm>
        </p:grpSpPr>
        <p:sp>
          <p:nvSpPr>
            <p:cNvPr id="8"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十九</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0" name="矩形 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妇女保健</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4" name="组合 13"/>
          <p:cNvGrpSpPr/>
          <p:nvPr/>
        </p:nvGrpSpPr>
        <p:grpSpPr>
          <a:xfrm>
            <a:off x="4063907" y="4655668"/>
            <a:ext cx="3498580" cy="540000"/>
            <a:chOff x="1397186" y="3857714"/>
            <a:chExt cx="4055189" cy="549605"/>
          </a:xfrm>
        </p:grpSpPr>
        <p:sp>
          <p:nvSpPr>
            <p:cNvPr id="15"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单元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a:p>
              <a:pPr algn="ctr"/>
              <a:r>
                <a:rPr lang="zh-CN" altLang="en-US" sz="1800" dirty="0">
                  <a:solidFill>
                    <a:schemeClr val="bg1"/>
                  </a:solidFill>
                  <a:uFillTx/>
                  <a:latin typeface="华文细黑" panose="02010600040101010101" charset="-122"/>
                  <a:ea typeface="字魂70号-灵悦黑体"/>
                  <a:sym typeface="华文细黑" panose="02010600040101010101" charset="-122"/>
                </a:rPr>
                <a:t>十七</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16" name="矩形 15"/>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不孕症及辅助生育技术</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grpSp>
        <p:nvGrpSpPr>
          <p:cNvPr id="19" name="组合 18"/>
          <p:cNvGrpSpPr/>
          <p:nvPr/>
        </p:nvGrpSpPr>
        <p:grpSpPr>
          <a:xfrm>
            <a:off x="7967887" y="4635983"/>
            <a:ext cx="3498580" cy="540000"/>
            <a:chOff x="1397186" y="3857714"/>
            <a:chExt cx="4055189" cy="549605"/>
          </a:xfrm>
        </p:grpSpPr>
        <p:sp>
          <p:nvSpPr>
            <p:cNvPr id="22" name="_14"/>
            <p:cNvSpPr txBox="1">
              <a:spLocks noChangeArrowheads="1"/>
            </p:cNvSpPr>
            <p:nvPr/>
          </p:nvSpPr>
          <p:spPr bwMode="auto">
            <a:xfrm>
              <a:off x="1397186" y="3857714"/>
              <a:ext cx="1123680" cy="549605"/>
            </a:xfrm>
            <a:prstGeom prst="rect">
              <a:avLst/>
            </a:prstGeom>
            <a:solidFill>
              <a:srgbClr val="8EC0B9"/>
            </a:solidFill>
            <a:ln w="9525">
              <a:noFill/>
              <a:miter lim="800000"/>
            </a:ln>
            <a:effectLst/>
          </p:spPr>
          <p:txBody>
            <a:bodyPr vert="horz" wrap="square" lIns="68567" tIns="34283" rIns="68567" bIns="34283"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charset="-122"/>
                </a:defRPr>
              </a:lvl9pPr>
            </a:lstStyle>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单元</a:t>
              </a:r>
              <a:endParaRPr lang="zh-CN" altLang="en-US" sz="1800" dirty="0" smtClean="0">
                <a:solidFill>
                  <a:schemeClr val="bg1"/>
                </a:solidFill>
                <a:latin typeface="华文细黑" panose="02010600040101010101" charset="-122"/>
                <a:ea typeface="字魂70号-灵悦黑体"/>
                <a:sym typeface="华文细黑" panose="02010600040101010101" charset="-122"/>
              </a:endParaRPr>
            </a:p>
            <a:p>
              <a:pPr algn="ctr"/>
              <a:r>
                <a:rPr lang="zh-CN" altLang="en-US" sz="1800" dirty="0" smtClean="0">
                  <a:solidFill>
                    <a:schemeClr val="bg1"/>
                  </a:solidFill>
                  <a:latin typeface="华文细黑" panose="02010600040101010101" charset="-122"/>
                  <a:ea typeface="字魂70号-灵悦黑体"/>
                  <a:sym typeface="华文细黑" panose="02010600040101010101" charset="-122"/>
                </a:rPr>
                <a:t>十八</a:t>
              </a:r>
              <a:endParaRPr lang="zh-CN" altLang="en-US" sz="1800" dirty="0">
                <a:solidFill>
                  <a:schemeClr val="bg1"/>
                </a:solidFill>
                <a:uFillTx/>
                <a:latin typeface="华文细黑" panose="02010600040101010101" charset="-122"/>
                <a:ea typeface="字魂70号-灵悦黑体"/>
                <a:sym typeface="华文细黑" panose="02010600040101010101" charset="-122"/>
              </a:endParaRPr>
            </a:p>
          </p:txBody>
        </p:sp>
        <p:sp>
          <p:nvSpPr>
            <p:cNvPr id="30" name="矩形 29"/>
            <p:cNvSpPr/>
            <p:nvPr/>
          </p:nvSpPr>
          <p:spPr bwMode="auto">
            <a:xfrm>
              <a:off x="2597287" y="3857714"/>
              <a:ext cx="2855088" cy="549605"/>
            </a:xfrm>
            <a:prstGeom prst="rect">
              <a:avLst/>
            </a:prstGeom>
            <a:noFill/>
            <a:ln w="19050">
              <a:solidFill>
                <a:srgbClr val="8EC0B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spcBef>
                  <a:spcPct val="50000"/>
                </a:spcBef>
              </a:pPr>
              <a:r>
                <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rPr>
                <a:t>计划生育妇女的护理</a:t>
              </a:r>
              <a:endParaRPr lang="zh-CN" altLang="en-US" sz="1600" b="1" dirty="0" smtClean="0">
                <a:solidFill>
                  <a:schemeClr val="tx1"/>
                </a:solidFill>
                <a:latin typeface="微软雅黑" panose="020B0503020204020204" charset="-122"/>
                <a:ea typeface="微软雅黑" panose="020B0503020204020204" charset="-122"/>
                <a:cs typeface="黑体" panose="02010609060101010101" charset="-122"/>
                <a:sym typeface="+mn-ea"/>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edge">
                                      <p:cBhvr>
                                        <p:cTn id="7" dur="2000"/>
                                        <p:tgtEl>
                                          <p:spTgt spid="9"/>
                                        </p:tgtEl>
                                      </p:cBhvr>
                                    </p:animEffect>
                                  </p:childTnLst>
                                </p:cTn>
                              </p:par>
                            </p:childTnLst>
                          </p:cTn>
                        </p:par>
                        <p:par>
                          <p:cTn id="8" fill="hold">
                            <p:stCondLst>
                              <p:cond delay="2000"/>
                            </p:stCondLst>
                            <p:childTnLst>
                              <p:par>
                                <p:cTn id="9" presetID="12" presetClass="entr" presetSubtype="8"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 calcmode="lin" valueType="num">
                                      <p:cBhvr additive="base">
                                        <p:cTn id="11" dur="500"/>
                                        <p:tgtEl>
                                          <p:spTgt spid="23"/>
                                        </p:tgtEl>
                                        <p:attrNameLst>
                                          <p:attrName>ppt_x</p:attrName>
                                        </p:attrNameLst>
                                      </p:cBhvr>
                                      <p:tavLst>
                                        <p:tav tm="0">
                                          <p:val>
                                            <p:strVal val="#ppt_x-#ppt_w*1.125000"/>
                                          </p:val>
                                        </p:tav>
                                        <p:tav tm="100000">
                                          <p:val>
                                            <p:strVal val="#ppt_x"/>
                                          </p:val>
                                        </p:tav>
                                      </p:tavLst>
                                    </p:anim>
                                    <p:animEffect transition="in" filter="wipe(right)">
                                      <p:cBhvr>
                                        <p:cTn id="12" dur="500"/>
                                        <p:tgtEl>
                                          <p:spTgt spid="23"/>
                                        </p:tgtEl>
                                      </p:cBhvr>
                                    </p:animEffect>
                                  </p:childTnLst>
                                </p:cTn>
                              </p:par>
                            </p:childTnLst>
                          </p:cTn>
                        </p:par>
                        <p:par>
                          <p:cTn id="13" fill="hold">
                            <p:stCondLst>
                              <p:cond delay="2500"/>
                            </p:stCondLst>
                            <p:childTnLst>
                              <p:par>
                                <p:cTn id="14" presetID="12" presetClass="entr" presetSubtype="8" fill="hold"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p:tgtEl>
                                          <p:spTgt spid="26"/>
                                        </p:tgtEl>
                                        <p:attrNameLst>
                                          <p:attrName>ppt_x</p:attrName>
                                        </p:attrNameLst>
                                      </p:cBhvr>
                                      <p:tavLst>
                                        <p:tav tm="0">
                                          <p:val>
                                            <p:strVal val="#ppt_x-#ppt_w*1.125000"/>
                                          </p:val>
                                        </p:tav>
                                        <p:tav tm="100000">
                                          <p:val>
                                            <p:strVal val="#ppt_x"/>
                                          </p:val>
                                        </p:tav>
                                      </p:tavLst>
                                    </p:anim>
                                    <p:animEffect transition="in" filter="wipe(right)">
                                      <p:cBhvr>
                                        <p:cTn id="17" dur="500"/>
                                        <p:tgtEl>
                                          <p:spTgt spid="26"/>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3500"/>
                            </p:stCondLst>
                            <p:childTnLst>
                              <p:par>
                                <p:cTn id="24" presetID="12" presetClass="entr" presetSubtype="8" fill="hold" nodeType="afterEffect">
                                  <p:stCondLst>
                                    <p:cond delay="0"/>
                                  </p:stCondLst>
                                  <p:childTnLst>
                                    <p:set>
                                      <p:cBhvr>
                                        <p:cTn id="25" dur="1" fill="hold">
                                          <p:stCondLst>
                                            <p:cond delay="0"/>
                                          </p:stCondLst>
                                        </p:cTn>
                                        <p:tgtEl>
                                          <p:spTgt spid="34"/>
                                        </p:tgtEl>
                                        <p:attrNameLst>
                                          <p:attrName>style.visibility</p:attrName>
                                        </p:attrNameLst>
                                      </p:cBhvr>
                                      <p:to>
                                        <p:strVal val="visible"/>
                                      </p:to>
                                    </p:set>
                                    <p:anim calcmode="lin" valueType="num">
                                      <p:cBhvr additive="base">
                                        <p:cTn id="26" dur="500"/>
                                        <p:tgtEl>
                                          <p:spTgt spid="34"/>
                                        </p:tgtEl>
                                        <p:attrNameLst>
                                          <p:attrName>ppt_x</p:attrName>
                                        </p:attrNameLst>
                                      </p:cBhvr>
                                      <p:tavLst>
                                        <p:tav tm="0">
                                          <p:val>
                                            <p:strVal val="#ppt_x-#ppt_w*1.125000"/>
                                          </p:val>
                                        </p:tav>
                                        <p:tav tm="100000">
                                          <p:val>
                                            <p:strVal val="#ppt_x"/>
                                          </p:val>
                                        </p:tav>
                                      </p:tavLst>
                                    </p:anim>
                                    <p:animEffect transition="in" filter="wipe(right)">
                                      <p:cBhvr>
                                        <p:cTn id="27" dur="500"/>
                                        <p:tgtEl>
                                          <p:spTgt spid="34"/>
                                        </p:tgtEl>
                                      </p:cBhvr>
                                    </p:animEffect>
                                  </p:childTnLst>
                                </p:cTn>
                              </p:par>
                            </p:childTnLst>
                          </p:cTn>
                        </p:par>
                        <p:par>
                          <p:cTn id="28" fill="hold">
                            <p:stCondLst>
                              <p:cond delay="4000"/>
                            </p:stCondLst>
                            <p:childTnLst>
                              <p:par>
                                <p:cTn id="29" presetID="12" presetClass="entr" presetSubtype="8"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p:tgtEl>
                                          <p:spTgt spid="40"/>
                                        </p:tgtEl>
                                        <p:attrNameLst>
                                          <p:attrName>ppt_x</p:attrName>
                                        </p:attrNameLst>
                                      </p:cBhvr>
                                      <p:tavLst>
                                        <p:tav tm="0">
                                          <p:val>
                                            <p:strVal val="#ppt_x-#ppt_w*1.125000"/>
                                          </p:val>
                                        </p:tav>
                                        <p:tav tm="100000">
                                          <p:val>
                                            <p:strVal val="#ppt_x"/>
                                          </p:val>
                                        </p:tav>
                                      </p:tavLst>
                                    </p:anim>
                                    <p:animEffect transition="in" filter="wipe(right)">
                                      <p:cBhvr>
                                        <p:cTn id="32" dur="500"/>
                                        <p:tgtEl>
                                          <p:spTgt spid="40"/>
                                        </p:tgtEl>
                                      </p:cBhvr>
                                    </p:animEffect>
                                  </p:childTnLst>
                                </p:cTn>
                              </p:par>
                            </p:childTnLst>
                          </p:cTn>
                        </p:par>
                        <p:par>
                          <p:cTn id="33" fill="hold">
                            <p:stCondLst>
                              <p:cond delay="4500"/>
                            </p:stCondLst>
                            <p:childTnLst>
                              <p:par>
                                <p:cTn id="34" presetID="12" presetClass="entr" presetSubtype="8" fill="hold" nodeType="afterEffect">
                                  <p:stCondLst>
                                    <p:cond delay="0"/>
                                  </p:stCondLst>
                                  <p:childTnLst>
                                    <p:set>
                                      <p:cBhvr>
                                        <p:cTn id="35" dur="1" fill="hold">
                                          <p:stCondLst>
                                            <p:cond delay="0"/>
                                          </p:stCondLst>
                                        </p:cTn>
                                        <p:tgtEl>
                                          <p:spTgt spid="4"/>
                                        </p:tgtEl>
                                        <p:attrNameLst>
                                          <p:attrName>style.visibility</p:attrName>
                                        </p:attrNameLst>
                                      </p:cBhvr>
                                      <p:to>
                                        <p:strVal val="visible"/>
                                      </p:to>
                                    </p:set>
                                    <p:anim calcmode="lin" valueType="num">
                                      <p:cBhvr additive="base">
                                        <p:cTn id="36" dur="500"/>
                                        <p:tgtEl>
                                          <p:spTgt spid="4"/>
                                        </p:tgtEl>
                                        <p:attrNameLst>
                                          <p:attrName>ppt_x</p:attrName>
                                        </p:attrNameLst>
                                      </p:cBhvr>
                                      <p:tavLst>
                                        <p:tav tm="0">
                                          <p:val>
                                            <p:strVal val="#ppt_x-#ppt_w*1.125000"/>
                                          </p:val>
                                        </p:tav>
                                        <p:tav tm="100000">
                                          <p:val>
                                            <p:strVal val="#ppt_x"/>
                                          </p:val>
                                        </p:tav>
                                      </p:tavLst>
                                    </p:anim>
                                    <p:animEffect transition="in" filter="wipe(right)">
                                      <p:cBhvr>
                                        <p:cTn id="37" dur="500"/>
                                        <p:tgtEl>
                                          <p:spTgt spid="4"/>
                                        </p:tgtEl>
                                      </p:cBhvr>
                                    </p:animEffect>
                                  </p:childTnLst>
                                </p:cTn>
                              </p:par>
                            </p:childTnLst>
                          </p:cTn>
                        </p:par>
                        <p:par>
                          <p:cTn id="38" fill="hold">
                            <p:stCondLst>
                              <p:cond delay="5000"/>
                            </p:stCondLst>
                            <p:childTnLst>
                              <p:par>
                                <p:cTn id="39" presetID="12" presetClass="entr" presetSubtype="8"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p:tgtEl>
                                          <p:spTgt spid="7"/>
                                        </p:tgtEl>
                                        <p:attrNameLst>
                                          <p:attrName>ppt_x</p:attrName>
                                        </p:attrNameLst>
                                      </p:cBhvr>
                                      <p:tavLst>
                                        <p:tav tm="0">
                                          <p:val>
                                            <p:strVal val="#ppt_x-#ppt_w*1.125000"/>
                                          </p:val>
                                        </p:tav>
                                        <p:tav tm="100000">
                                          <p:val>
                                            <p:strVal val="#ppt_x"/>
                                          </p:val>
                                        </p:tav>
                                      </p:tavLst>
                                    </p:anim>
                                    <p:animEffect transition="in" filter="wipe(right)">
                                      <p:cBhvr>
                                        <p:cTn id="42" dur="500"/>
                                        <p:tgtEl>
                                          <p:spTgt spid="7"/>
                                        </p:tgtEl>
                                      </p:cBhvr>
                                    </p:animEffect>
                                  </p:childTnLst>
                                </p:cTn>
                              </p:par>
                            </p:childTnLst>
                          </p:cTn>
                        </p:par>
                        <p:par>
                          <p:cTn id="43" fill="hold">
                            <p:stCondLst>
                              <p:cond delay="5500"/>
                            </p:stCondLst>
                            <p:childTnLst>
                              <p:par>
                                <p:cTn id="44" presetID="12" presetClass="entr" presetSubtype="8" fill="hold" nodeType="afterEffect">
                                  <p:stCondLst>
                                    <p:cond delay="0"/>
                                  </p:stCondLst>
                                  <p:childTnLst>
                                    <p:set>
                                      <p:cBhvr>
                                        <p:cTn id="45" dur="1" fill="hold">
                                          <p:stCondLst>
                                            <p:cond delay="0"/>
                                          </p:stCondLst>
                                        </p:cTn>
                                        <p:tgtEl>
                                          <p:spTgt spid="14"/>
                                        </p:tgtEl>
                                        <p:attrNameLst>
                                          <p:attrName>style.visibility</p:attrName>
                                        </p:attrNameLst>
                                      </p:cBhvr>
                                      <p:to>
                                        <p:strVal val="visible"/>
                                      </p:to>
                                    </p:set>
                                    <p:anim calcmode="lin" valueType="num">
                                      <p:cBhvr additive="base">
                                        <p:cTn id="46" dur="500"/>
                                        <p:tgtEl>
                                          <p:spTgt spid="14"/>
                                        </p:tgtEl>
                                        <p:attrNameLst>
                                          <p:attrName>ppt_x</p:attrName>
                                        </p:attrNameLst>
                                      </p:cBhvr>
                                      <p:tavLst>
                                        <p:tav tm="0">
                                          <p:val>
                                            <p:strVal val="#ppt_x-#ppt_w*1.125000"/>
                                          </p:val>
                                        </p:tav>
                                        <p:tav tm="100000">
                                          <p:val>
                                            <p:strVal val="#ppt_x"/>
                                          </p:val>
                                        </p:tav>
                                      </p:tavLst>
                                    </p:anim>
                                    <p:animEffect transition="in" filter="wipe(right)">
                                      <p:cBhvr>
                                        <p:cTn id="47" dur="500"/>
                                        <p:tgtEl>
                                          <p:spTgt spid="14"/>
                                        </p:tgtEl>
                                      </p:cBhvr>
                                    </p:animEffect>
                                  </p:childTnLst>
                                </p:cTn>
                              </p:par>
                            </p:childTnLst>
                          </p:cTn>
                        </p:par>
                        <p:par>
                          <p:cTn id="48" fill="hold">
                            <p:stCondLst>
                              <p:cond delay="6000"/>
                            </p:stCondLst>
                            <p:childTnLst>
                              <p:par>
                                <p:cTn id="49" presetID="12" presetClass="entr" presetSubtype="8" fill="hold" nodeType="afterEffect">
                                  <p:stCondLst>
                                    <p:cond delay="0"/>
                                  </p:stCondLst>
                                  <p:childTnLst>
                                    <p:set>
                                      <p:cBhvr>
                                        <p:cTn id="50" dur="1" fill="hold">
                                          <p:stCondLst>
                                            <p:cond delay="0"/>
                                          </p:stCondLst>
                                        </p:cTn>
                                        <p:tgtEl>
                                          <p:spTgt spid="19"/>
                                        </p:tgtEl>
                                        <p:attrNameLst>
                                          <p:attrName>style.visibility</p:attrName>
                                        </p:attrNameLst>
                                      </p:cBhvr>
                                      <p:to>
                                        <p:strVal val="visible"/>
                                      </p:to>
                                    </p:set>
                                    <p:anim calcmode="lin" valueType="num">
                                      <p:cBhvr additive="base">
                                        <p:cTn id="51" dur="500"/>
                                        <p:tgtEl>
                                          <p:spTgt spid="19"/>
                                        </p:tgtEl>
                                        <p:attrNameLst>
                                          <p:attrName>ppt_x</p:attrName>
                                        </p:attrNameLst>
                                      </p:cBhvr>
                                      <p:tavLst>
                                        <p:tav tm="0">
                                          <p:val>
                                            <p:strVal val="#ppt_x-#ppt_w*1.125000"/>
                                          </p:val>
                                        </p:tav>
                                        <p:tav tm="100000">
                                          <p:val>
                                            <p:strVal val="#ppt_x"/>
                                          </p:val>
                                        </p:tav>
                                      </p:tavLst>
                                    </p:anim>
                                    <p:animEffect transition="in" filter="wipe(right)">
                                      <p:cBhvr>
                                        <p:cTn id="5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文本框 12"/>
          <p:cNvSpPr txBox="1"/>
          <p:nvPr/>
        </p:nvSpPr>
        <p:spPr>
          <a:xfrm>
            <a:off x="818515" y="1389380"/>
            <a:ext cx="10327005" cy="1614805"/>
          </a:xfrm>
          <a:prstGeom prst="rect">
            <a:avLst/>
          </a:prstGeom>
          <a:noFill/>
        </p:spPr>
        <p:txBody>
          <a:bodyPr wrap="square">
            <a:spAutoFit/>
          </a:bodyPr>
          <a:lstStyle/>
          <a:p>
            <a:pPr algn="ctr">
              <a:lnSpc>
                <a:spcPct val="150000"/>
              </a:lnSpc>
              <a:defRPr/>
            </a:pPr>
            <a:r>
              <a:rPr lang="zh-CN" altLang="en-US" sz="6600" b="1" dirty="0">
                <a:solidFill>
                  <a:srgbClr val="0070C0"/>
                </a:solidFill>
                <a:latin typeface="黑体" panose="02010609060101010101" charset="-122"/>
                <a:ea typeface="黑体" panose="02010609060101010101" charset="-122"/>
                <a:cs typeface="+mn-ea"/>
                <a:sym typeface="黑体" panose="02010609060101010101" charset="-122"/>
              </a:rPr>
              <a:t>课程介绍</a:t>
            </a:r>
            <a:endParaRPr lang="zh-CN" altLang="en-US" sz="6600" b="1" dirty="0">
              <a:solidFill>
                <a:srgbClr val="0070C0"/>
              </a:solidFill>
              <a:latin typeface="黑体" panose="02010609060101010101" charset="-122"/>
              <a:ea typeface="黑体" panose="02010609060101010101" charset="-122"/>
              <a:cs typeface="+mn-ea"/>
              <a:sym typeface="黑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med" p14:dur="750">
        <p:newsflash/>
      </p:transition>
    </mc:Choice>
    <mc:Fallback>
      <p:transition spd="med">
        <p:newsflash/>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9"/>
          <p:cNvSpPr/>
          <p:nvPr/>
        </p:nvSpPr>
        <p:spPr bwMode="auto">
          <a:xfrm>
            <a:off x="301837" y="1193801"/>
            <a:ext cx="11654367" cy="736600"/>
          </a:xfrm>
          <a:custGeom>
            <a:avLst/>
            <a:gdLst>
              <a:gd name="T0" fmla="*/ 2 w 4909"/>
              <a:gd name="T1" fmla="*/ 0 h 310"/>
              <a:gd name="T2" fmla="*/ 609 w 4909"/>
              <a:gd name="T3" fmla="*/ 115 h 310"/>
              <a:gd name="T4" fmla="*/ 1222 w 4909"/>
              <a:gd name="T5" fmla="*/ 195 h 310"/>
              <a:gd name="T6" fmla="*/ 1838 w 4909"/>
              <a:gd name="T7" fmla="*/ 245 h 310"/>
              <a:gd name="T8" fmla="*/ 2456 w 4909"/>
              <a:gd name="T9" fmla="*/ 264 h 310"/>
              <a:gd name="T10" fmla="*/ 3073 w 4909"/>
              <a:gd name="T11" fmla="*/ 252 h 310"/>
              <a:gd name="T12" fmla="*/ 3382 w 4909"/>
              <a:gd name="T13" fmla="*/ 233 h 310"/>
              <a:gd name="T14" fmla="*/ 3535 w 4909"/>
              <a:gd name="T15" fmla="*/ 220 h 310"/>
              <a:gd name="T16" fmla="*/ 3689 w 4909"/>
              <a:gd name="T17" fmla="*/ 205 h 310"/>
              <a:gd name="T18" fmla="*/ 3996 w 4909"/>
              <a:gd name="T19" fmla="*/ 168 h 310"/>
              <a:gd name="T20" fmla="*/ 4302 w 4909"/>
              <a:gd name="T21" fmla="*/ 122 h 310"/>
              <a:gd name="T22" fmla="*/ 4606 w 4909"/>
              <a:gd name="T23" fmla="*/ 66 h 310"/>
              <a:gd name="T24" fmla="*/ 4757 w 4909"/>
              <a:gd name="T25" fmla="*/ 34 h 310"/>
              <a:gd name="T26" fmla="*/ 4908 w 4909"/>
              <a:gd name="T27" fmla="*/ 0 h 310"/>
              <a:gd name="T28" fmla="*/ 4909 w 4909"/>
              <a:gd name="T29" fmla="*/ 6 h 310"/>
              <a:gd name="T30" fmla="*/ 4760 w 4909"/>
              <a:gd name="T31" fmla="*/ 46 h 310"/>
              <a:gd name="T32" fmla="*/ 4609 w 4909"/>
              <a:gd name="T33" fmla="*/ 82 h 310"/>
              <a:gd name="T34" fmla="*/ 4306 w 4909"/>
              <a:gd name="T35" fmla="*/ 146 h 310"/>
              <a:gd name="T36" fmla="*/ 4001 w 4909"/>
              <a:gd name="T37" fmla="*/ 199 h 310"/>
              <a:gd name="T38" fmla="*/ 3693 w 4909"/>
              <a:gd name="T39" fmla="*/ 241 h 310"/>
              <a:gd name="T40" fmla="*/ 3075 w 4909"/>
              <a:gd name="T41" fmla="*/ 294 h 310"/>
              <a:gd name="T42" fmla="*/ 2455 w 4909"/>
              <a:gd name="T43" fmla="*/ 309 h 310"/>
              <a:gd name="T44" fmla="*/ 1836 w 4909"/>
              <a:gd name="T45" fmla="*/ 288 h 310"/>
              <a:gd name="T46" fmla="*/ 1218 w 4909"/>
              <a:gd name="T47" fmla="*/ 231 h 310"/>
              <a:gd name="T48" fmla="*/ 605 w 4909"/>
              <a:gd name="T49" fmla="*/ 140 h 310"/>
              <a:gd name="T50" fmla="*/ 301 w 4909"/>
              <a:gd name="T51" fmla="*/ 79 h 310"/>
              <a:gd name="T52" fmla="*/ 150 w 4909"/>
              <a:gd name="T53" fmla="*/ 45 h 310"/>
              <a:gd name="T54" fmla="*/ 0 w 4909"/>
              <a:gd name="T55" fmla="*/ 6 h 310"/>
              <a:gd name="T56" fmla="*/ 2 w 4909"/>
              <a:gd name="T57" fmla="*/ 0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4909" h="310">
                <a:moveTo>
                  <a:pt x="2" y="0"/>
                </a:moveTo>
                <a:cubicBezTo>
                  <a:pt x="203" y="46"/>
                  <a:pt x="406" y="83"/>
                  <a:pt x="609" y="115"/>
                </a:cubicBezTo>
                <a:cubicBezTo>
                  <a:pt x="813" y="147"/>
                  <a:pt x="1017" y="173"/>
                  <a:pt x="1222" y="195"/>
                </a:cubicBezTo>
                <a:cubicBezTo>
                  <a:pt x="1427" y="217"/>
                  <a:pt x="1633" y="234"/>
                  <a:pt x="1838" y="245"/>
                </a:cubicBezTo>
                <a:cubicBezTo>
                  <a:pt x="2044" y="257"/>
                  <a:pt x="2250" y="264"/>
                  <a:pt x="2456" y="264"/>
                </a:cubicBezTo>
                <a:cubicBezTo>
                  <a:pt x="2662" y="266"/>
                  <a:pt x="2868" y="262"/>
                  <a:pt x="3073" y="252"/>
                </a:cubicBezTo>
                <a:cubicBezTo>
                  <a:pt x="3176" y="247"/>
                  <a:pt x="3279" y="241"/>
                  <a:pt x="3382" y="233"/>
                </a:cubicBezTo>
                <a:cubicBezTo>
                  <a:pt x="3433" y="229"/>
                  <a:pt x="3484" y="225"/>
                  <a:pt x="3535" y="220"/>
                </a:cubicBezTo>
                <a:cubicBezTo>
                  <a:pt x="3587" y="215"/>
                  <a:pt x="3638" y="210"/>
                  <a:pt x="3689" y="205"/>
                </a:cubicBezTo>
                <a:cubicBezTo>
                  <a:pt x="3792" y="194"/>
                  <a:pt x="3894" y="182"/>
                  <a:pt x="3996" y="168"/>
                </a:cubicBezTo>
                <a:cubicBezTo>
                  <a:pt x="4098" y="154"/>
                  <a:pt x="4200" y="139"/>
                  <a:pt x="4302" y="122"/>
                </a:cubicBezTo>
                <a:cubicBezTo>
                  <a:pt x="4403" y="105"/>
                  <a:pt x="4505" y="86"/>
                  <a:pt x="4606" y="66"/>
                </a:cubicBezTo>
                <a:cubicBezTo>
                  <a:pt x="4656" y="56"/>
                  <a:pt x="4707" y="45"/>
                  <a:pt x="4757" y="34"/>
                </a:cubicBezTo>
                <a:cubicBezTo>
                  <a:pt x="4807" y="23"/>
                  <a:pt x="4858" y="12"/>
                  <a:pt x="4908" y="0"/>
                </a:cubicBezTo>
                <a:cubicBezTo>
                  <a:pt x="4909" y="6"/>
                  <a:pt x="4909" y="6"/>
                  <a:pt x="4909" y="6"/>
                </a:cubicBezTo>
                <a:cubicBezTo>
                  <a:pt x="4860" y="20"/>
                  <a:pt x="4810" y="33"/>
                  <a:pt x="4760" y="46"/>
                </a:cubicBezTo>
                <a:cubicBezTo>
                  <a:pt x="4710" y="58"/>
                  <a:pt x="4659" y="70"/>
                  <a:pt x="4609" y="82"/>
                </a:cubicBezTo>
                <a:cubicBezTo>
                  <a:pt x="4508" y="105"/>
                  <a:pt x="4407" y="127"/>
                  <a:pt x="4306" y="146"/>
                </a:cubicBezTo>
                <a:cubicBezTo>
                  <a:pt x="4204" y="166"/>
                  <a:pt x="4103" y="183"/>
                  <a:pt x="4001" y="199"/>
                </a:cubicBezTo>
                <a:cubicBezTo>
                  <a:pt x="3898" y="215"/>
                  <a:pt x="3796" y="229"/>
                  <a:pt x="3693" y="241"/>
                </a:cubicBezTo>
                <a:cubicBezTo>
                  <a:pt x="3488" y="266"/>
                  <a:pt x="3282" y="283"/>
                  <a:pt x="3075" y="294"/>
                </a:cubicBezTo>
                <a:cubicBezTo>
                  <a:pt x="2869" y="305"/>
                  <a:pt x="2662" y="310"/>
                  <a:pt x="2455" y="309"/>
                </a:cubicBezTo>
                <a:cubicBezTo>
                  <a:pt x="2249" y="308"/>
                  <a:pt x="2042" y="301"/>
                  <a:pt x="1836" y="288"/>
                </a:cubicBezTo>
                <a:cubicBezTo>
                  <a:pt x="1629" y="274"/>
                  <a:pt x="1423" y="256"/>
                  <a:pt x="1218" y="231"/>
                </a:cubicBezTo>
                <a:cubicBezTo>
                  <a:pt x="1013" y="207"/>
                  <a:pt x="809" y="176"/>
                  <a:pt x="605" y="140"/>
                </a:cubicBezTo>
                <a:cubicBezTo>
                  <a:pt x="504" y="121"/>
                  <a:pt x="402" y="101"/>
                  <a:pt x="301" y="79"/>
                </a:cubicBezTo>
                <a:cubicBezTo>
                  <a:pt x="251" y="68"/>
                  <a:pt x="200" y="57"/>
                  <a:pt x="150" y="45"/>
                </a:cubicBezTo>
                <a:cubicBezTo>
                  <a:pt x="100" y="33"/>
                  <a:pt x="50" y="20"/>
                  <a:pt x="0" y="6"/>
                </a:cubicBezTo>
                <a:lnTo>
                  <a:pt x="2" y="0"/>
                </a:lnTo>
                <a:close/>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grpSp>
        <p:nvGrpSpPr>
          <p:cNvPr id="19" name="组合 18"/>
          <p:cNvGrpSpPr/>
          <p:nvPr/>
        </p:nvGrpSpPr>
        <p:grpSpPr>
          <a:xfrm>
            <a:off x="2156460" y="1392555"/>
            <a:ext cx="1652905" cy="2454910"/>
            <a:chOff x="3345" y="2143"/>
            <a:chExt cx="2603" cy="3866"/>
          </a:xfrm>
        </p:grpSpPr>
        <p:sp>
          <p:nvSpPr>
            <p:cNvPr id="15" name="Freeform 7"/>
            <p:cNvSpPr>
              <a:spLocks noEditPoints="1"/>
            </p:cNvSpPr>
            <p:nvPr/>
          </p:nvSpPr>
          <p:spPr bwMode="auto">
            <a:xfrm>
              <a:off x="3345" y="3029"/>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solidFill>
              <a:srgbClr val="5A84AF"/>
            </a:solid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6" name="Freeform 10"/>
            <p:cNvSpPr/>
            <p:nvPr/>
          </p:nvSpPr>
          <p:spPr bwMode="auto">
            <a:xfrm>
              <a:off x="4295" y="2143"/>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solidFill>
              <a:srgbClr val="5A84AF"/>
            </a:solid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2" name="矩形 1"/>
            <p:cNvSpPr/>
            <p:nvPr/>
          </p:nvSpPr>
          <p:spPr>
            <a:xfrm>
              <a:off x="3574" y="4253"/>
              <a:ext cx="2144" cy="580"/>
            </a:xfrm>
            <a:prstGeom prst="rect">
              <a:avLst/>
            </a:prstGeom>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知识目标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0" name="组合 19"/>
          <p:cNvGrpSpPr/>
          <p:nvPr/>
        </p:nvGrpSpPr>
        <p:grpSpPr>
          <a:xfrm>
            <a:off x="5302250" y="1588770"/>
            <a:ext cx="1652905" cy="2499995"/>
            <a:chOff x="8299" y="2452"/>
            <a:chExt cx="2603" cy="3937"/>
          </a:xfrm>
          <a:solidFill>
            <a:srgbClr val="2E75B6"/>
          </a:solidFill>
        </p:grpSpPr>
        <p:sp>
          <p:nvSpPr>
            <p:cNvPr id="29" name="Freeform 8"/>
            <p:cNvSpPr>
              <a:spLocks noEditPoints="1"/>
            </p:cNvSpPr>
            <p:nvPr/>
          </p:nvSpPr>
          <p:spPr bwMode="auto">
            <a:xfrm>
              <a:off x="8299" y="3406"/>
              <a:ext cx="2603" cy="2983"/>
            </a:xfrm>
            <a:custGeom>
              <a:avLst/>
              <a:gdLst>
                <a:gd name="T0" fmla="*/ 572 w 696"/>
                <a:gd name="T1" fmla="*/ 225 h 797"/>
                <a:gd name="T2" fmla="*/ 572 w 696"/>
                <a:gd name="T3" fmla="*/ 673 h 797"/>
                <a:gd name="T4" fmla="*/ 123 w 696"/>
                <a:gd name="T5" fmla="*/ 673 h 797"/>
                <a:gd name="T6" fmla="*/ 123 w 696"/>
                <a:gd name="T7" fmla="*/ 225 h 797"/>
                <a:gd name="T8" fmla="*/ 348 w 696"/>
                <a:gd name="T9" fmla="*/ 0 h 797"/>
                <a:gd name="T10" fmla="*/ 572 w 696"/>
                <a:gd name="T11" fmla="*/ 225 h 797"/>
                <a:gd name="T12" fmla="*/ 334 w 696"/>
                <a:gd name="T13" fmla="*/ 101 h 797"/>
                <a:gd name="T14" fmla="*/ 368 w 696"/>
                <a:gd name="T15" fmla="*/ 101 h 797"/>
                <a:gd name="T16" fmla="*/ 368 w 696"/>
                <a:gd name="T17" fmla="*/ 68 h 797"/>
                <a:gd name="T18" fmla="*/ 334 w 696"/>
                <a:gd name="T19" fmla="*/ 68 h 797"/>
                <a:gd name="T20" fmla="*/ 334 w 696"/>
                <a:gd name="T21" fmla="*/ 101 h 7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7">
                  <a:moveTo>
                    <a:pt x="572" y="225"/>
                  </a:moveTo>
                  <a:cubicBezTo>
                    <a:pt x="696" y="348"/>
                    <a:pt x="696" y="549"/>
                    <a:pt x="572" y="673"/>
                  </a:cubicBezTo>
                  <a:cubicBezTo>
                    <a:pt x="448" y="797"/>
                    <a:pt x="247" y="797"/>
                    <a:pt x="123" y="673"/>
                  </a:cubicBezTo>
                  <a:cubicBezTo>
                    <a:pt x="0" y="549"/>
                    <a:pt x="0" y="348"/>
                    <a:pt x="123" y="225"/>
                  </a:cubicBezTo>
                  <a:cubicBezTo>
                    <a:pt x="348" y="0"/>
                    <a:pt x="348" y="0"/>
                    <a:pt x="348" y="0"/>
                  </a:cubicBezTo>
                  <a:lnTo>
                    <a:pt x="572" y="225"/>
                  </a:lnTo>
                  <a:close/>
                  <a:moveTo>
                    <a:pt x="334" y="101"/>
                  </a:moveTo>
                  <a:cubicBezTo>
                    <a:pt x="343" y="111"/>
                    <a:pt x="358" y="111"/>
                    <a:pt x="368" y="101"/>
                  </a:cubicBezTo>
                  <a:cubicBezTo>
                    <a:pt x="377" y="92"/>
                    <a:pt x="377" y="77"/>
                    <a:pt x="368" y="68"/>
                  </a:cubicBezTo>
                  <a:cubicBezTo>
                    <a:pt x="359" y="58"/>
                    <a:pt x="343" y="58"/>
                    <a:pt x="334" y="68"/>
                  </a:cubicBezTo>
                  <a:cubicBezTo>
                    <a:pt x="325" y="77"/>
                    <a:pt x="325" y="92"/>
                    <a:pt x="334"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800" dirty="0">
                <a:solidFill>
                  <a:schemeClr val="tx1"/>
                </a:solidFill>
                <a:latin typeface="黑体" panose="02010609060101010101" charset="-122"/>
                <a:ea typeface="黑体" panose="02010609060101010101" charset="-122"/>
                <a:cs typeface="+mn-ea"/>
                <a:sym typeface="+mn-lt"/>
              </a:endParaRPr>
            </a:p>
          </p:txBody>
        </p:sp>
        <p:sp>
          <p:nvSpPr>
            <p:cNvPr id="30" name="Freeform 12"/>
            <p:cNvSpPr/>
            <p:nvPr/>
          </p:nvSpPr>
          <p:spPr bwMode="auto">
            <a:xfrm>
              <a:off x="9233" y="2452"/>
              <a:ext cx="707" cy="1317"/>
            </a:xfrm>
            <a:custGeom>
              <a:avLst/>
              <a:gdLst>
                <a:gd name="T0" fmla="*/ 108 w 189"/>
                <a:gd name="T1" fmla="*/ 335 h 351"/>
                <a:gd name="T2" fmla="*/ 180 w 189"/>
                <a:gd name="T3" fmla="*/ 161 h 351"/>
                <a:gd name="T4" fmla="*/ 129 w 189"/>
                <a:gd name="T5" fmla="*/ 19 h 351"/>
                <a:gd name="T6" fmla="*/ 11 w 189"/>
                <a:gd name="T7" fmla="*/ 90 h 351"/>
                <a:gd name="T8" fmla="*/ 56 w 189"/>
                <a:gd name="T9" fmla="*/ 269 h 351"/>
                <a:gd name="T10" fmla="*/ 80 w 189"/>
                <a:gd name="T11" fmla="*/ 250 h 351"/>
                <a:gd name="T12" fmla="*/ 35 w 189"/>
                <a:gd name="T13" fmla="*/ 119 h 351"/>
                <a:gd name="T14" fmla="*/ 52 w 189"/>
                <a:gd name="T15" fmla="*/ 54 h 351"/>
                <a:gd name="T16" fmla="*/ 124 w 189"/>
                <a:gd name="T17" fmla="*/ 50 h 351"/>
                <a:gd name="T18" fmla="*/ 151 w 189"/>
                <a:gd name="T19" fmla="*/ 184 h 351"/>
                <a:gd name="T20" fmla="*/ 91 w 189"/>
                <a:gd name="T21" fmla="*/ 321 h 351"/>
                <a:gd name="T22" fmla="*/ 108 w 189"/>
                <a:gd name="T23" fmla="*/ 335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351">
                  <a:moveTo>
                    <a:pt x="108" y="335"/>
                  </a:moveTo>
                  <a:cubicBezTo>
                    <a:pt x="147" y="286"/>
                    <a:pt x="169" y="222"/>
                    <a:pt x="180" y="161"/>
                  </a:cubicBezTo>
                  <a:cubicBezTo>
                    <a:pt x="189" y="110"/>
                    <a:pt x="187" y="40"/>
                    <a:pt x="129" y="19"/>
                  </a:cubicBezTo>
                  <a:cubicBezTo>
                    <a:pt x="75" y="0"/>
                    <a:pt x="21" y="35"/>
                    <a:pt x="11" y="90"/>
                  </a:cubicBezTo>
                  <a:cubicBezTo>
                    <a:pt x="0" y="150"/>
                    <a:pt x="22" y="220"/>
                    <a:pt x="56" y="269"/>
                  </a:cubicBezTo>
                  <a:cubicBezTo>
                    <a:pt x="66" y="283"/>
                    <a:pt x="90" y="266"/>
                    <a:pt x="80" y="250"/>
                  </a:cubicBezTo>
                  <a:cubicBezTo>
                    <a:pt x="56" y="210"/>
                    <a:pt x="38" y="165"/>
                    <a:pt x="35" y="119"/>
                  </a:cubicBezTo>
                  <a:cubicBezTo>
                    <a:pt x="33" y="97"/>
                    <a:pt x="35" y="69"/>
                    <a:pt x="52" y="54"/>
                  </a:cubicBezTo>
                  <a:cubicBezTo>
                    <a:pt x="70" y="37"/>
                    <a:pt x="103" y="41"/>
                    <a:pt x="124" y="50"/>
                  </a:cubicBezTo>
                  <a:cubicBezTo>
                    <a:pt x="170" y="71"/>
                    <a:pt x="159" y="146"/>
                    <a:pt x="151" y="184"/>
                  </a:cubicBezTo>
                  <a:cubicBezTo>
                    <a:pt x="140" y="232"/>
                    <a:pt x="122" y="283"/>
                    <a:pt x="91" y="321"/>
                  </a:cubicBezTo>
                  <a:cubicBezTo>
                    <a:pt x="79" y="336"/>
                    <a:pt x="96" y="351"/>
                    <a:pt x="108" y="3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9" name="矩形 8"/>
            <p:cNvSpPr/>
            <p:nvPr/>
          </p:nvSpPr>
          <p:spPr>
            <a:xfrm>
              <a:off x="8528" y="4623"/>
              <a:ext cx="2082"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能力目标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grpSp>
        <p:nvGrpSpPr>
          <p:cNvPr id="21" name="组合 20"/>
          <p:cNvGrpSpPr/>
          <p:nvPr/>
        </p:nvGrpSpPr>
        <p:grpSpPr>
          <a:xfrm>
            <a:off x="8250555" y="1443990"/>
            <a:ext cx="1652905" cy="2454910"/>
            <a:chOff x="12942" y="2224"/>
            <a:chExt cx="2603" cy="3866"/>
          </a:xfrm>
          <a:solidFill>
            <a:schemeClr val="accent2">
              <a:lumMod val="60000"/>
              <a:lumOff val="40000"/>
            </a:schemeClr>
          </a:solidFill>
        </p:grpSpPr>
        <p:sp>
          <p:nvSpPr>
            <p:cNvPr id="3" name="Freeform 7"/>
            <p:cNvSpPr>
              <a:spLocks noEditPoints="1"/>
            </p:cNvSpPr>
            <p:nvPr/>
          </p:nvSpPr>
          <p:spPr bwMode="auto">
            <a:xfrm>
              <a:off x="12942" y="3110"/>
              <a:ext cx="2603" cy="2980"/>
            </a:xfrm>
            <a:custGeom>
              <a:avLst/>
              <a:gdLst>
                <a:gd name="T0" fmla="*/ 123 w 696"/>
                <a:gd name="T1" fmla="*/ 224 h 796"/>
                <a:gd name="T2" fmla="*/ 123 w 696"/>
                <a:gd name="T3" fmla="*/ 673 h 796"/>
                <a:gd name="T4" fmla="*/ 572 w 696"/>
                <a:gd name="T5" fmla="*/ 673 h 796"/>
                <a:gd name="T6" fmla="*/ 572 w 696"/>
                <a:gd name="T7" fmla="*/ 224 h 796"/>
                <a:gd name="T8" fmla="*/ 348 w 696"/>
                <a:gd name="T9" fmla="*/ 0 h 796"/>
                <a:gd name="T10" fmla="*/ 123 w 696"/>
                <a:gd name="T11" fmla="*/ 224 h 796"/>
                <a:gd name="T12" fmla="*/ 361 w 696"/>
                <a:gd name="T13" fmla="*/ 101 h 796"/>
                <a:gd name="T14" fmla="*/ 328 w 696"/>
                <a:gd name="T15" fmla="*/ 101 h 796"/>
                <a:gd name="T16" fmla="*/ 328 w 696"/>
                <a:gd name="T17" fmla="*/ 67 h 796"/>
                <a:gd name="T18" fmla="*/ 361 w 696"/>
                <a:gd name="T19" fmla="*/ 67 h 796"/>
                <a:gd name="T20" fmla="*/ 361 w 696"/>
                <a:gd name="T21" fmla="*/ 101 h 7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96" h="796">
                  <a:moveTo>
                    <a:pt x="123" y="224"/>
                  </a:moveTo>
                  <a:cubicBezTo>
                    <a:pt x="0" y="348"/>
                    <a:pt x="0" y="549"/>
                    <a:pt x="123" y="673"/>
                  </a:cubicBezTo>
                  <a:cubicBezTo>
                    <a:pt x="247" y="796"/>
                    <a:pt x="448" y="796"/>
                    <a:pt x="572" y="673"/>
                  </a:cubicBezTo>
                  <a:cubicBezTo>
                    <a:pt x="696" y="549"/>
                    <a:pt x="696" y="348"/>
                    <a:pt x="572" y="224"/>
                  </a:cubicBezTo>
                  <a:cubicBezTo>
                    <a:pt x="348" y="0"/>
                    <a:pt x="348" y="0"/>
                    <a:pt x="348" y="0"/>
                  </a:cubicBezTo>
                  <a:lnTo>
                    <a:pt x="123" y="224"/>
                  </a:lnTo>
                  <a:close/>
                  <a:moveTo>
                    <a:pt x="361" y="101"/>
                  </a:moveTo>
                  <a:cubicBezTo>
                    <a:pt x="352" y="110"/>
                    <a:pt x="337" y="110"/>
                    <a:pt x="328" y="101"/>
                  </a:cubicBezTo>
                  <a:cubicBezTo>
                    <a:pt x="318" y="92"/>
                    <a:pt x="318" y="76"/>
                    <a:pt x="328" y="67"/>
                  </a:cubicBezTo>
                  <a:cubicBezTo>
                    <a:pt x="337" y="58"/>
                    <a:pt x="352" y="58"/>
                    <a:pt x="361" y="67"/>
                  </a:cubicBezTo>
                  <a:cubicBezTo>
                    <a:pt x="371" y="76"/>
                    <a:pt x="371" y="92"/>
                    <a:pt x="361" y="101"/>
                  </a:cubicBezTo>
                  <a:close/>
                </a:path>
              </a:pathLst>
            </a:custGeom>
            <a:grpFill/>
            <a:ln>
              <a:noFill/>
            </a:ln>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4" name="Freeform 10"/>
            <p:cNvSpPr/>
            <p:nvPr/>
          </p:nvSpPr>
          <p:spPr bwMode="auto">
            <a:xfrm>
              <a:off x="13892" y="2224"/>
              <a:ext cx="703" cy="1313"/>
            </a:xfrm>
            <a:custGeom>
              <a:avLst/>
              <a:gdLst>
                <a:gd name="T0" fmla="*/ 107 w 188"/>
                <a:gd name="T1" fmla="*/ 336 h 351"/>
                <a:gd name="T2" fmla="*/ 179 w 188"/>
                <a:gd name="T3" fmla="*/ 161 h 351"/>
                <a:gd name="T4" fmla="*/ 129 w 188"/>
                <a:gd name="T5" fmla="*/ 20 h 351"/>
                <a:gd name="T6" fmla="*/ 10 w 188"/>
                <a:gd name="T7" fmla="*/ 91 h 351"/>
                <a:gd name="T8" fmla="*/ 61 w 188"/>
                <a:gd name="T9" fmla="*/ 279 h 351"/>
                <a:gd name="T10" fmla="*/ 85 w 188"/>
                <a:gd name="T11" fmla="*/ 260 h 351"/>
                <a:gd name="T12" fmla="*/ 34 w 188"/>
                <a:gd name="T13" fmla="*/ 120 h 351"/>
                <a:gd name="T14" fmla="*/ 51 w 188"/>
                <a:gd name="T15" fmla="*/ 54 h 351"/>
                <a:gd name="T16" fmla="*/ 123 w 188"/>
                <a:gd name="T17" fmla="*/ 51 h 351"/>
                <a:gd name="T18" fmla="*/ 150 w 188"/>
                <a:gd name="T19" fmla="*/ 185 h 351"/>
                <a:gd name="T20" fmla="*/ 90 w 188"/>
                <a:gd name="T21" fmla="*/ 322 h 351"/>
                <a:gd name="T22" fmla="*/ 107 w 188"/>
                <a:gd name="T23" fmla="*/ 336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8" h="351">
                  <a:moveTo>
                    <a:pt x="107" y="336"/>
                  </a:moveTo>
                  <a:cubicBezTo>
                    <a:pt x="146" y="287"/>
                    <a:pt x="168" y="223"/>
                    <a:pt x="179" y="161"/>
                  </a:cubicBezTo>
                  <a:cubicBezTo>
                    <a:pt x="188" y="110"/>
                    <a:pt x="186" y="41"/>
                    <a:pt x="129" y="20"/>
                  </a:cubicBezTo>
                  <a:cubicBezTo>
                    <a:pt x="74" y="0"/>
                    <a:pt x="20" y="36"/>
                    <a:pt x="10" y="91"/>
                  </a:cubicBezTo>
                  <a:cubicBezTo>
                    <a:pt x="0" y="151"/>
                    <a:pt x="26" y="230"/>
                    <a:pt x="61" y="279"/>
                  </a:cubicBezTo>
                  <a:cubicBezTo>
                    <a:pt x="70" y="292"/>
                    <a:pt x="93" y="271"/>
                    <a:pt x="85" y="260"/>
                  </a:cubicBezTo>
                  <a:cubicBezTo>
                    <a:pt x="58" y="222"/>
                    <a:pt x="38" y="166"/>
                    <a:pt x="34" y="120"/>
                  </a:cubicBezTo>
                  <a:cubicBezTo>
                    <a:pt x="32" y="98"/>
                    <a:pt x="34" y="70"/>
                    <a:pt x="51" y="54"/>
                  </a:cubicBezTo>
                  <a:cubicBezTo>
                    <a:pt x="70" y="37"/>
                    <a:pt x="103" y="41"/>
                    <a:pt x="123" y="51"/>
                  </a:cubicBezTo>
                  <a:cubicBezTo>
                    <a:pt x="169" y="71"/>
                    <a:pt x="158" y="146"/>
                    <a:pt x="150" y="185"/>
                  </a:cubicBezTo>
                  <a:cubicBezTo>
                    <a:pt x="140" y="232"/>
                    <a:pt x="121" y="283"/>
                    <a:pt x="90" y="322"/>
                  </a:cubicBezTo>
                  <a:cubicBezTo>
                    <a:pt x="78" y="337"/>
                    <a:pt x="95" y="351"/>
                    <a:pt x="107" y="33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pPr defTabSz="914400" eaLnBrk="0" fontAlgn="base" hangingPunct="0">
                <a:spcBef>
                  <a:spcPct val="0"/>
                </a:spcBef>
                <a:spcAft>
                  <a:spcPct val="0"/>
                </a:spcAft>
              </a:pPr>
              <a:endParaRPr lang="zh-CN" altLang="en-US" sz="2400" dirty="0">
                <a:solidFill>
                  <a:schemeClr val="tx1"/>
                </a:solidFill>
                <a:latin typeface="黑体" panose="02010609060101010101" charset="-122"/>
                <a:ea typeface="黑体" panose="02010609060101010101" charset="-122"/>
                <a:cs typeface="+mn-ea"/>
                <a:sym typeface="+mn-lt"/>
              </a:endParaRPr>
            </a:p>
          </p:txBody>
        </p:sp>
        <p:sp>
          <p:nvSpPr>
            <p:cNvPr id="10" name="矩形 9"/>
            <p:cNvSpPr/>
            <p:nvPr/>
          </p:nvSpPr>
          <p:spPr>
            <a:xfrm>
              <a:off x="13238" y="4471"/>
              <a:ext cx="2144" cy="580"/>
            </a:xfrm>
            <a:prstGeom prst="rect">
              <a:avLst/>
            </a:prstGeom>
            <a:grpFill/>
          </p:spPr>
          <p:txBody>
            <a:bodyPr wrap="square">
              <a:spAutoFit/>
            </a:bodyPr>
            <a:lstStyle/>
            <a:p>
              <a:pPr algn="ctr" defTabSz="914400" eaLnBrk="0" fontAlgn="base" hangingPunct="0">
                <a:spcBef>
                  <a:spcPct val="0"/>
                </a:spcBef>
                <a:spcAft>
                  <a:spcPct val="0"/>
                </a:spcAft>
              </a:pPr>
              <a:r>
                <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rPr>
                <a:t>素质目标</a:t>
              </a:r>
              <a:endParaRPr lang="zh-CN" altLang="en-US" dirty="0">
                <a:ln>
                  <a:noFill/>
                  <a:prstDash val="solid"/>
                </a:ln>
                <a:solidFill>
                  <a:schemeClr val="bg1"/>
                </a:solidFill>
                <a:effectLst/>
                <a:latin typeface="黑体" panose="02010609060101010101" charset="-122"/>
                <a:ea typeface="黑体" panose="02010609060101010101" charset="-122"/>
                <a:cs typeface="黑体" panose="02010609060101010101" charset="-122"/>
                <a:sym typeface="+mn-ea"/>
              </a:endParaRPr>
            </a:p>
          </p:txBody>
        </p:sp>
      </p:grpSp>
      <p:sp>
        <p:nvSpPr>
          <p:cNvPr id="23" name="Title 6"/>
          <p:cNvSpPr txBox="1"/>
          <p:nvPr>
            <p:custDataLst>
              <p:tags r:id="rId1"/>
            </p:custDataLst>
          </p:nvPr>
        </p:nvSpPr>
        <p:spPr>
          <a:xfrm>
            <a:off x="193942" y="58649"/>
            <a:ext cx="1863090" cy="534035"/>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学习</a:t>
            </a:r>
            <a:r>
              <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目标</a:t>
            </a:r>
            <a:endParaRPr sz="3000" b="1" spc="388" dirty="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1" name="文本框 22"/>
          <p:cNvSpPr txBox="1"/>
          <p:nvPr/>
        </p:nvSpPr>
        <p:spPr>
          <a:xfrm flipH="1">
            <a:off x="852170" y="4000500"/>
            <a:ext cx="2966720" cy="141986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掌握妇产科护理学的内容、学习目的和方法。</a:t>
            </a:r>
            <a:endParaRPr lang="zh-CN" altLang="en-US" dirty="0" smtClean="0"/>
          </a:p>
          <a:p>
            <a:pPr algn="just" fontAlgn="auto">
              <a:lnSpc>
                <a:spcPct val="120000"/>
              </a:lnSpc>
              <a:spcBef>
                <a:spcPts val="0"/>
              </a:spcBef>
              <a:spcAft>
                <a:spcPts val="0"/>
              </a:spcAft>
            </a:pPr>
            <a:r>
              <a:rPr lang="zh-CN" altLang="en-US" dirty="0" smtClean="0"/>
              <a:t>熟悉妇产科护理学的发展史和发展趋势。</a:t>
            </a:r>
            <a:endParaRPr lang="zh-CN" altLang="en-US" dirty="0" smtClean="0"/>
          </a:p>
        </p:txBody>
      </p:sp>
      <p:sp>
        <p:nvSpPr>
          <p:cNvPr id="5" name="文本框 22"/>
          <p:cNvSpPr txBox="1"/>
          <p:nvPr/>
        </p:nvSpPr>
        <p:spPr>
          <a:xfrm flipH="1">
            <a:off x="4954270" y="4088765"/>
            <a:ext cx="2655570" cy="1087755"/>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en-US" altLang="zh-CN" dirty="0" smtClean="0"/>
              <a:t> </a:t>
            </a:r>
            <a:r>
              <a:rPr lang="zh-CN" altLang="en-US" dirty="0" smtClean="0"/>
              <a:t>能够结合科学发展和社会进步来审视妇产科护理学的发展。</a:t>
            </a:r>
            <a:endParaRPr lang="zh-CN" altLang="en-US" dirty="0" smtClean="0"/>
          </a:p>
        </p:txBody>
      </p:sp>
      <p:sp>
        <p:nvSpPr>
          <p:cNvPr id="6" name="文本框 22"/>
          <p:cNvSpPr txBox="1"/>
          <p:nvPr/>
        </p:nvSpPr>
        <p:spPr>
          <a:xfrm flipH="1">
            <a:off x="8314690" y="4088765"/>
            <a:ext cx="2618105" cy="2084070"/>
          </a:xfrm>
          <a:prstGeom prst="rect">
            <a:avLst/>
          </a:prstGeom>
          <a:noFill/>
          <a:ln w="9525">
            <a:noFill/>
            <a:miter/>
          </a:ln>
          <a:effectLst>
            <a:outerShdw sx="999" sy="999" algn="ctr" rotWithShape="0">
              <a:srgbClr val="000000"/>
            </a:outerShdw>
          </a:effectLst>
        </p:spPr>
        <p:txBody>
          <a:bodyPr wrap="square" anchor="t">
            <a:spAutoFit/>
          </a:bodyPr>
          <a:lstStyle/>
          <a:p>
            <a:pPr algn="just" fontAlgn="auto">
              <a:lnSpc>
                <a:spcPct val="120000"/>
              </a:lnSpc>
              <a:spcBef>
                <a:spcPts val="0"/>
              </a:spcBef>
              <a:spcAft>
                <a:spcPts val="0"/>
              </a:spcAft>
            </a:pPr>
            <a:r>
              <a:rPr lang="zh-CN" altLang="en-US" dirty="0" smtClean="0"/>
              <a:t>有爱心、耐心与责任心、细心、严谨求实、敬业、团队协作、敬佑生命、救死扶伤，以维护女性健康为己任，全生命周期健康管理的理念。</a:t>
            </a:r>
            <a:endParaRPr lang="zh-CN" altLang="en-US" dirty="0" smtClean="0"/>
          </a:p>
        </p:txBody>
      </p:sp>
      <p:cxnSp>
        <p:nvCxnSpPr>
          <p:cNvPr id="14" name="直接连接符 13"/>
          <p:cNvCxnSpPr/>
          <p:nvPr/>
        </p:nvCxnSpPr>
        <p:spPr>
          <a:xfrm flipV="1">
            <a:off x="4191635"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flipV="1">
            <a:off x="7957820" y="4194810"/>
            <a:ext cx="9525" cy="2097405"/>
          </a:xfrm>
          <a:prstGeom prst="line">
            <a:avLst/>
          </a:prstGeom>
          <a:ln w="28575" cmpd="sng">
            <a:solidFill>
              <a:srgbClr val="ED796F"/>
            </a:solidFill>
            <a:prstDash val="solid"/>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3" presetClass="entr" presetSubtype="10" fill="hold" nodeType="afterEffect">
                                  <p:stCondLst>
                                    <p:cond delay="0"/>
                                  </p:stCondLst>
                                  <p:childTnLst>
                                    <p:set>
                                      <p:cBhvr>
                                        <p:cTn id="10" dur="1000" fill="hold">
                                          <p:stCondLst>
                                            <p:cond delay="0"/>
                                          </p:stCondLst>
                                        </p:cTn>
                                        <p:tgtEl>
                                          <p:spTgt spid="19"/>
                                        </p:tgtEl>
                                        <p:attrNameLst>
                                          <p:attrName>style.visibility</p:attrName>
                                        </p:attrNameLst>
                                      </p:cBhvr>
                                      <p:to>
                                        <p:strVal val="visible"/>
                                      </p:to>
                                    </p:set>
                                    <p:animEffect transition="in" filter="blinds(horizontal)">
                                      <p:cBhvr>
                                        <p:cTn id="11" dur="1000"/>
                                        <p:tgtEl>
                                          <p:spTgt spid="19"/>
                                        </p:tgtEl>
                                      </p:cBhvr>
                                    </p:animEffect>
                                  </p:childTnLst>
                                </p:cTn>
                              </p:par>
                              <p:par>
                                <p:cTn id="12" presetID="3" presetClass="entr" presetSubtype="10" fill="hold" grpId="0" nodeType="withEffect">
                                  <p:stCondLst>
                                    <p:cond delay="0"/>
                                  </p:stCondLst>
                                  <p:childTnLst>
                                    <p:set>
                                      <p:cBhvr>
                                        <p:cTn id="13" dur="1000" fill="hold">
                                          <p:stCondLst>
                                            <p:cond delay="0"/>
                                          </p:stCondLst>
                                        </p:cTn>
                                        <p:tgtEl>
                                          <p:spTgt spid="11"/>
                                        </p:tgtEl>
                                        <p:attrNameLst>
                                          <p:attrName>style.visibility</p:attrName>
                                        </p:attrNameLst>
                                      </p:cBhvr>
                                      <p:to>
                                        <p:strVal val="visible"/>
                                      </p:to>
                                    </p:set>
                                    <p:animEffect transition="in" filter="blinds(horizontal)">
                                      <p:cBhvr>
                                        <p:cTn id="14" dur="1000"/>
                                        <p:tgtEl>
                                          <p:spTgt spid="11"/>
                                        </p:tgtEl>
                                      </p:cBhvr>
                                    </p:animEffect>
                                  </p:childTnLst>
                                </p:cTn>
                              </p:par>
                            </p:childTnLst>
                          </p:cTn>
                        </p:par>
                        <p:par>
                          <p:cTn id="15" fill="hold">
                            <p:stCondLst>
                              <p:cond delay="1500"/>
                            </p:stCondLst>
                            <p:childTnLst>
                              <p:par>
                                <p:cTn id="16" presetID="3" presetClass="entr" presetSubtype="10" fill="hold" nodeType="afterEffect">
                                  <p:stCondLst>
                                    <p:cond delay="0"/>
                                  </p:stCondLst>
                                  <p:childTnLst>
                                    <p:set>
                                      <p:cBhvr>
                                        <p:cTn id="17" dur="1000" fill="hold">
                                          <p:stCondLst>
                                            <p:cond delay="0"/>
                                          </p:stCondLst>
                                        </p:cTn>
                                        <p:tgtEl>
                                          <p:spTgt spid="20"/>
                                        </p:tgtEl>
                                        <p:attrNameLst>
                                          <p:attrName>style.visibility</p:attrName>
                                        </p:attrNameLst>
                                      </p:cBhvr>
                                      <p:to>
                                        <p:strVal val="visible"/>
                                      </p:to>
                                    </p:set>
                                    <p:animEffect transition="in" filter="blinds(horizontal)">
                                      <p:cBhvr>
                                        <p:cTn id="18" dur="1000"/>
                                        <p:tgtEl>
                                          <p:spTgt spid="20"/>
                                        </p:tgtEl>
                                      </p:cBhvr>
                                    </p:animEffect>
                                  </p:childTnLst>
                                </p:cTn>
                              </p:par>
                              <p:par>
                                <p:cTn id="19" presetID="3" presetClass="entr" presetSubtype="10" fill="hold" grpId="0" nodeType="withEffect">
                                  <p:stCondLst>
                                    <p:cond delay="0"/>
                                  </p:stCondLst>
                                  <p:childTnLst>
                                    <p:set>
                                      <p:cBhvr>
                                        <p:cTn id="20" dur="1000" fill="hold">
                                          <p:stCondLst>
                                            <p:cond delay="0"/>
                                          </p:stCondLst>
                                        </p:cTn>
                                        <p:tgtEl>
                                          <p:spTgt spid="5"/>
                                        </p:tgtEl>
                                        <p:attrNameLst>
                                          <p:attrName>style.visibility</p:attrName>
                                        </p:attrNameLst>
                                      </p:cBhvr>
                                      <p:to>
                                        <p:strVal val="visible"/>
                                      </p:to>
                                    </p:set>
                                    <p:animEffect transition="in" filter="blinds(horizontal)">
                                      <p:cBhvr>
                                        <p:cTn id="21" dur="1000"/>
                                        <p:tgtEl>
                                          <p:spTgt spid="5"/>
                                        </p:tgtEl>
                                      </p:cBhvr>
                                    </p:animEffect>
                                  </p:childTnLst>
                                </p:cTn>
                              </p:par>
                            </p:childTnLst>
                          </p:cTn>
                        </p:par>
                        <p:par>
                          <p:cTn id="22" fill="hold">
                            <p:stCondLst>
                              <p:cond delay="2500"/>
                            </p:stCondLst>
                            <p:childTnLst>
                              <p:par>
                                <p:cTn id="23" presetID="3" presetClass="entr" presetSubtype="10" fill="hold" nodeType="afterEffect">
                                  <p:stCondLst>
                                    <p:cond delay="0"/>
                                  </p:stCondLst>
                                  <p:childTnLst>
                                    <p:set>
                                      <p:cBhvr>
                                        <p:cTn id="24" dur="1000" fill="hold">
                                          <p:stCondLst>
                                            <p:cond delay="0"/>
                                          </p:stCondLst>
                                        </p:cTn>
                                        <p:tgtEl>
                                          <p:spTgt spid="21"/>
                                        </p:tgtEl>
                                        <p:attrNameLst>
                                          <p:attrName>style.visibility</p:attrName>
                                        </p:attrNameLst>
                                      </p:cBhvr>
                                      <p:to>
                                        <p:strVal val="visible"/>
                                      </p:to>
                                    </p:set>
                                    <p:animEffect transition="in" filter="blinds(horizontal)">
                                      <p:cBhvr>
                                        <p:cTn id="25" dur="1000"/>
                                        <p:tgtEl>
                                          <p:spTgt spid="21"/>
                                        </p:tgtEl>
                                      </p:cBhvr>
                                    </p:animEffect>
                                  </p:childTnLst>
                                </p:cTn>
                              </p:par>
                              <p:par>
                                <p:cTn id="26" presetID="3" presetClass="entr" presetSubtype="10" fill="hold" grpId="0" nodeType="withEffect">
                                  <p:stCondLst>
                                    <p:cond delay="0"/>
                                  </p:stCondLst>
                                  <p:childTnLst>
                                    <p:set>
                                      <p:cBhvr>
                                        <p:cTn id="27" dur="1000" fill="hold">
                                          <p:stCondLst>
                                            <p:cond delay="0"/>
                                          </p:stCondLst>
                                        </p:cTn>
                                        <p:tgtEl>
                                          <p:spTgt spid="6"/>
                                        </p:tgtEl>
                                        <p:attrNameLst>
                                          <p:attrName>style.visibility</p:attrName>
                                        </p:attrNameLst>
                                      </p:cBhvr>
                                      <p:to>
                                        <p:strVal val="visible"/>
                                      </p:to>
                                    </p:set>
                                    <p:animEffect transition="in" filter="blinds(horizontal)">
                                      <p:cBhvr>
                                        <p:cTn id="28" dur="1000"/>
                                        <p:tgtEl>
                                          <p:spTgt spid="6"/>
                                        </p:tgtEl>
                                      </p:cBhvr>
                                    </p:animEffect>
                                  </p:childTnLst>
                                </p:cTn>
                              </p:par>
                              <p:par>
                                <p:cTn id="29" presetID="18" presetClass="entr" presetSubtype="12"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strips(downLeft)">
                                      <p:cBhvr>
                                        <p:cTn id="31" dur="500"/>
                                        <p:tgtEl>
                                          <p:spTgt spid="14"/>
                                        </p:tgtEl>
                                      </p:cBhvr>
                                    </p:animEffect>
                                  </p:childTnLst>
                                </p:cTn>
                              </p:par>
                              <p:par>
                                <p:cTn id="32" presetID="18" presetClass="entr" presetSubtype="12" fill="hold" nodeType="with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strips(downLeft)">
                                      <p:cBhvr>
                                        <p:cTn id="3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ldLvl="0" animBg="1"/>
      <p:bldP spid="11" grpId="0" bldLvl="0" animBg="1"/>
      <p:bldP spid="5" grpId="0" bldLvl="0" animBg="1"/>
      <p:bldP spid="6"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93775"/>
            <a:ext cx="10870565" cy="545147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16598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榜样的力量</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p:nvPr/>
        </p:nvPicPr>
        <p:blipFill>
          <a:blip r:embed="rId3"/>
          <a:stretch>
            <a:fillRect/>
          </a:stretch>
        </p:blipFill>
        <p:spPr>
          <a:xfrm>
            <a:off x="873760" y="1218565"/>
            <a:ext cx="3580765" cy="5004435"/>
          </a:xfrm>
          <a:prstGeom prst="rect">
            <a:avLst/>
          </a:prstGeom>
          <a:noFill/>
          <a:ln w="9525">
            <a:noFill/>
          </a:ln>
        </p:spPr>
      </p:pic>
      <p:sp>
        <p:nvSpPr>
          <p:cNvPr id="3" name="文本框 2"/>
          <p:cNvSpPr txBox="1"/>
          <p:nvPr/>
        </p:nvSpPr>
        <p:spPr>
          <a:xfrm>
            <a:off x="5147945" y="1730375"/>
            <a:ext cx="6096635" cy="4173220"/>
          </a:xfrm>
          <a:prstGeom prst="rect">
            <a:avLst/>
          </a:prstGeom>
          <a:solidFill>
            <a:schemeClr val="bg1"/>
          </a:solidFill>
        </p:spPr>
        <p:txBody>
          <a:bodyPr wrap="square" rtlCol="0">
            <a:noAutofit/>
          </a:bodyPr>
          <a:p>
            <a:r>
              <a:rPr lang="en-US" altLang="zh-CN" sz="3200"/>
              <a:t> </a:t>
            </a:r>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林巧稚是我国妇产科主要的开拓者之一，她为新中国妇产科学的创建和发展倾注了毕生心血，她被称为</a:t>
            </a: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万婴之母，生命天使</a:t>
            </a: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a:p>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rPr>
              <a:t>林巧稚一生无子，却又是数以万计孩子的母亲，她凭借精湛的医术给无数家庭带来了幸福。</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0" y="1022350"/>
            <a:ext cx="11531600" cy="558990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257048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课程基本情况</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pic>
        <p:nvPicPr>
          <p:cNvPr id="101" name="图片 100"/>
          <p:cNvPicPr/>
          <p:nvPr/>
        </p:nvPicPr>
        <p:blipFill>
          <a:blip r:embed="rId3"/>
          <a:stretch>
            <a:fillRect/>
          </a:stretch>
        </p:blipFill>
        <p:spPr>
          <a:xfrm>
            <a:off x="232410" y="1512570"/>
            <a:ext cx="4093210" cy="4756150"/>
          </a:xfrm>
          <a:prstGeom prst="rect">
            <a:avLst/>
          </a:prstGeom>
          <a:noFill/>
          <a:ln w="9525">
            <a:noFill/>
          </a:ln>
        </p:spPr>
      </p:pic>
      <p:sp>
        <p:nvSpPr>
          <p:cNvPr id="12" name="TextBox 11"/>
          <p:cNvSpPr txBox="1"/>
          <p:nvPr/>
        </p:nvSpPr>
        <p:spPr>
          <a:xfrm>
            <a:off x="4572000" y="1512570"/>
            <a:ext cx="6483985" cy="4646295"/>
          </a:xfrm>
          <a:prstGeom prst="rect">
            <a:avLst/>
          </a:prstGeom>
          <a:solidFill>
            <a:schemeClr val="bg1"/>
          </a:solidFill>
        </p:spPr>
        <p:txBody>
          <a:bodyPr wrap="square" lIns="128510" tIns="64254" rIns="128510" bIns="64254" rtlCol="0">
            <a:noAutofit/>
          </a:bodyPr>
          <a:p>
            <a:pPr fontAlgn="t">
              <a:lnSpc>
                <a:spcPct val="200000"/>
              </a:lnSpc>
            </a:pPr>
            <a:r>
              <a:rPr lang="en-US" altLang="zh-CN" sz="1600" b="0" dirty="0" smtClean="0">
                <a:solidFill>
                  <a:srgbClr val="000000"/>
                </a:solidFill>
                <a:uFillTx/>
                <a:latin typeface="微软雅黑" panose="020B0503020204020204" charset="-122"/>
              </a:rPr>
              <a:t>   </a:t>
            </a:r>
            <a:r>
              <a:rPr lang="en-US" alt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rPr>
              <a:t> </a:t>
            </a:r>
            <a:r>
              <a:rPr 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rPr>
              <a:t>高职护理专业课程设置中的一门</a:t>
            </a:r>
            <a:r>
              <a:rPr lang="zh-CN" dirty="0" smtClean="0">
                <a:solidFill>
                  <a:srgbClr val="FF0000"/>
                </a:solidFill>
                <a:uFillTx/>
                <a:latin typeface="宋体" panose="02010600030101010101" pitchFamily="2" charset="-122"/>
                <a:ea typeface="宋体" panose="02010600030101010101" pitchFamily="2" charset="-122"/>
                <a:cs typeface="宋体" panose="02010600030101010101" pitchFamily="2" charset="-122"/>
              </a:rPr>
              <a:t>必修</a:t>
            </a:r>
            <a:r>
              <a:rPr 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rPr>
              <a:t>课程，为临床护理学科的重要组成部分。该课程研究</a:t>
            </a:r>
            <a:r>
              <a:rPr lang="zh-CN" dirty="0" smtClean="0">
                <a:solidFill>
                  <a:srgbClr val="FF0000"/>
                </a:solidFill>
                <a:uFillTx/>
                <a:latin typeface="宋体" panose="02010600030101010101" pitchFamily="2" charset="-122"/>
                <a:ea typeface="宋体" panose="02010600030101010101" pitchFamily="2" charset="-122"/>
                <a:cs typeface="宋体" panose="02010600030101010101" pitchFamily="2" charset="-122"/>
              </a:rPr>
              <a:t>女性</a:t>
            </a:r>
            <a:r>
              <a:rPr 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rPr>
              <a:t>一生中不同时期</a:t>
            </a:r>
            <a:r>
              <a:rPr lang="zh-CN" dirty="0" smtClean="0">
                <a:solidFill>
                  <a:srgbClr val="FF0000"/>
                </a:solidFill>
                <a:uFillTx/>
                <a:latin typeface="宋体" panose="02010600030101010101" pitchFamily="2" charset="-122"/>
                <a:ea typeface="宋体" panose="02010600030101010101" pitchFamily="2" charset="-122"/>
                <a:cs typeface="宋体" panose="02010600030101010101" pitchFamily="2" charset="-122"/>
              </a:rPr>
              <a:t>生殖系统</a:t>
            </a:r>
            <a:r>
              <a:rPr 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rPr>
              <a:t>生理和病理变化，提供相应生理和心理护理。课程内容主要包括妇</a:t>
            </a:r>
            <a:r>
              <a:rPr lang="zh-CN" dirty="0" smtClean="0">
                <a:solidFill>
                  <a:srgbClr val="FF0000"/>
                </a:solidFill>
                <a:uFillTx/>
                <a:latin typeface="宋体" panose="02010600030101010101" pitchFamily="2" charset="-122"/>
                <a:ea typeface="宋体" panose="02010600030101010101" pitchFamily="2" charset="-122"/>
                <a:cs typeface="宋体" panose="02010600030101010101" pitchFamily="2" charset="-122"/>
              </a:rPr>
              <a:t>产科护理学基础</a:t>
            </a:r>
            <a:r>
              <a:rPr 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rPr>
              <a:t>、</a:t>
            </a:r>
            <a:r>
              <a:rPr lang="zh-CN" dirty="0" smtClean="0">
                <a:solidFill>
                  <a:srgbClr val="FF0000"/>
                </a:solidFill>
                <a:uFillTx/>
                <a:latin typeface="宋体" panose="02010600030101010101" pitchFamily="2" charset="-122"/>
                <a:ea typeface="宋体" panose="02010600030101010101" pitchFamily="2" charset="-122"/>
                <a:cs typeface="宋体" panose="02010600030101010101" pitchFamily="2" charset="-122"/>
              </a:rPr>
              <a:t>产科护理学、妇科护理学、计划生育和妇女保健</a:t>
            </a:r>
            <a:r>
              <a:rPr 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rPr>
              <a:t>等。通过学习，使学生明确妇女妊娠分娩产褥的正常过程并提供相应的护理，在此基础上学习异常过程及患病妇女的护理、计划生育和妇女保健指导内容，突出</a:t>
            </a:r>
            <a:r>
              <a:rPr lang="zh-CN" dirty="0" smtClean="0">
                <a:solidFill>
                  <a:srgbClr val="FF0000"/>
                </a:solidFill>
                <a:uFillTx/>
                <a:latin typeface="宋体" panose="02010600030101010101" pitchFamily="2" charset="-122"/>
                <a:ea typeface="宋体" panose="02010600030101010101" pitchFamily="2" charset="-122"/>
                <a:cs typeface="宋体" panose="02010600030101010101" pitchFamily="2" charset="-122"/>
              </a:rPr>
              <a:t>“以人的健康为中心”</a:t>
            </a:r>
            <a:r>
              <a:rPr 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rPr>
              <a:t>的护理宗旨，使学生学会在临床实践中正确运用护理程序的科学方法管理妇产科病人。</a:t>
            </a:r>
            <a:endParaRPr lang="zh-CN" b="0" dirty="0" smtClean="0">
              <a:solidFill>
                <a:srgbClr val="000000"/>
              </a:solidFill>
              <a:uFillTx/>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1077595"/>
            <a:ext cx="11203940" cy="536765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661302" y="97384"/>
            <a:ext cx="3783965"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课程内容与教学设计</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sp>
        <p:nvSpPr>
          <p:cNvPr id="13" name="Rectangle 1"/>
          <p:cNvSpPr>
            <a:spLocks noChangeArrowheads="1"/>
          </p:cNvSpPr>
          <p:nvPr/>
        </p:nvSpPr>
        <p:spPr bwMode="auto">
          <a:xfrm>
            <a:off x="347980" y="1470343"/>
            <a:ext cx="10965180" cy="768350"/>
          </a:xfrm>
          <a:prstGeom prst="rect">
            <a:avLst/>
          </a:prstGeom>
          <a:noFill/>
          <a:ln w="9525">
            <a:noFill/>
            <a:miter lim="800000"/>
          </a:ln>
        </p:spPr>
        <p:txBody>
          <a:bodyPr wrap="square" anchor="ctr">
            <a:spAutoFit/>
          </a:bodyPr>
          <a:p>
            <a:pPr indent="304800" eaLnBrk="0" hangingPunct="0"/>
            <a:r>
              <a:rPr lang="zh-CN" altLang="en-US" sz="2000" b="1" dirty="0">
                <a:solidFill>
                  <a:srgbClr val="161616"/>
                </a:solidFill>
                <a:latin typeface="微软雅黑" panose="020B0503020204020204" charset="-122"/>
              </a:rPr>
              <a:t>        </a:t>
            </a:r>
            <a:r>
              <a:rPr lang="en-US" altLang="zh-CN" sz="2000" b="1" dirty="0">
                <a:solidFill>
                  <a:srgbClr val="161616"/>
                </a:solidFill>
                <a:latin typeface="微软雅黑" panose="020B0503020204020204" charset="-122"/>
              </a:rPr>
              <a:t>   </a:t>
            </a:r>
            <a:endParaRPr lang="zh-CN" altLang="en-US" sz="2000" b="1" dirty="0">
              <a:solidFill>
                <a:srgbClr val="161616"/>
              </a:solidFill>
              <a:latin typeface="微软雅黑" panose="020B0503020204020204" charset="-122"/>
            </a:endParaRPr>
          </a:p>
          <a:p>
            <a:pPr indent="304800" eaLnBrk="0" hangingPunct="0"/>
            <a:r>
              <a:rPr lang="zh-CN" altLang="en-US" sz="2000" b="1" dirty="0">
                <a:solidFill>
                  <a:srgbClr val="161616"/>
                </a:solidFill>
                <a:latin typeface="微软雅黑" panose="020B0503020204020204" charset="-122"/>
              </a:rPr>
              <a:t> </a:t>
            </a:r>
            <a:r>
              <a:rPr lang="zh-CN" altLang="en-US" sz="2400" b="1" dirty="0">
                <a:solidFill>
                  <a:srgbClr val="161616"/>
                </a:solidFill>
                <a:latin typeface="微软雅黑" panose="020B0503020204020204" charset="-122"/>
              </a:rPr>
              <a:t>    </a:t>
            </a:r>
            <a:r>
              <a:rPr lang="zh-CN" altLang="en-US" sz="2400" dirty="0" smtClean="0">
                <a:solidFill>
                  <a:srgbClr val="161616"/>
                </a:solidFill>
                <a:latin typeface="微软雅黑" panose="020B0503020204020204" charset="-122"/>
              </a:rPr>
              <a:t>护士</a:t>
            </a:r>
            <a:r>
              <a:rPr lang="en-US" altLang="zh-CN" sz="2400" dirty="0" smtClean="0">
                <a:solidFill>
                  <a:srgbClr val="161616"/>
                </a:solidFill>
                <a:latin typeface="微软雅黑" panose="020B0503020204020204" charset="-122"/>
              </a:rPr>
              <a:t>:</a:t>
            </a:r>
            <a:r>
              <a:rPr lang="zh-CN" altLang="en-US" sz="2400" dirty="0">
                <a:solidFill>
                  <a:srgbClr val="161616"/>
                </a:solidFill>
                <a:latin typeface="微软雅黑" panose="020B0503020204020204" charset="-122"/>
              </a:rPr>
              <a:t>小李               </a:t>
            </a:r>
            <a:r>
              <a:rPr lang="en-US" altLang="zh-CN" sz="2400" dirty="0">
                <a:solidFill>
                  <a:srgbClr val="161616"/>
                </a:solidFill>
                <a:latin typeface="微软雅黑" panose="020B0503020204020204" charset="-122"/>
              </a:rPr>
              <a:t>         </a:t>
            </a:r>
            <a:r>
              <a:rPr lang="zh-CN" altLang="en-US" sz="2400" dirty="0">
                <a:solidFill>
                  <a:srgbClr val="161616"/>
                </a:solidFill>
                <a:latin typeface="微软雅黑" panose="020B0503020204020204" charset="-122"/>
              </a:rPr>
              <a:t> 患者</a:t>
            </a:r>
            <a:r>
              <a:rPr lang="en-US" altLang="zh-CN" sz="2400" dirty="0">
                <a:solidFill>
                  <a:srgbClr val="161616"/>
                </a:solidFill>
                <a:latin typeface="微软雅黑" panose="020B0503020204020204" charset="-122"/>
              </a:rPr>
              <a:t>:</a:t>
            </a:r>
            <a:r>
              <a:rPr lang="zh-CN" altLang="en-US" sz="2400" dirty="0">
                <a:solidFill>
                  <a:srgbClr val="161616"/>
                </a:solidFill>
                <a:latin typeface="微软雅黑" panose="020B0503020204020204" charset="-122"/>
              </a:rPr>
              <a:t>小张                </a:t>
            </a:r>
            <a:r>
              <a:rPr lang="en-US" altLang="zh-CN" sz="2400" dirty="0">
                <a:solidFill>
                  <a:srgbClr val="161616"/>
                </a:solidFill>
                <a:latin typeface="微软雅黑" panose="020B0503020204020204" charset="-122"/>
              </a:rPr>
              <a:t>        </a:t>
            </a:r>
            <a:r>
              <a:rPr lang="zh-CN" altLang="en-US" sz="2400" dirty="0">
                <a:solidFill>
                  <a:srgbClr val="161616"/>
                </a:solidFill>
                <a:latin typeface="微软雅黑" panose="020B0503020204020204" charset="-122"/>
              </a:rPr>
              <a:t>情景</a:t>
            </a:r>
            <a:r>
              <a:rPr lang="en-US" altLang="zh-CN" sz="2400" dirty="0" smtClean="0">
                <a:solidFill>
                  <a:srgbClr val="161616"/>
                </a:solidFill>
                <a:latin typeface="微软雅黑" panose="020B0503020204020204" charset="-122"/>
              </a:rPr>
              <a:t>:</a:t>
            </a:r>
            <a:r>
              <a:rPr lang="zh-CN" altLang="en-US" sz="2400" dirty="0" smtClean="0">
                <a:solidFill>
                  <a:srgbClr val="161616"/>
                </a:solidFill>
                <a:latin typeface="微软雅黑" panose="020B0503020204020204" charset="-122"/>
              </a:rPr>
              <a:t>医院妇产科病房</a:t>
            </a:r>
            <a:endParaRPr lang="zh-CN" altLang="en-US" sz="2400" dirty="0">
              <a:solidFill>
                <a:srgbClr val="161616"/>
              </a:solidFill>
              <a:latin typeface="微软雅黑" panose="020B0503020204020204" charset="-122"/>
            </a:endParaRPr>
          </a:p>
        </p:txBody>
      </p:sp>
      <p:sp>
        <p:nvSpPr>
          <p:cNvPr id="10" name="文本框 1"/>
          <p:cNvSpPr txBox="1">
            <a:spLocks noChangeArrowheads="1"/>
          </p:cNvSpPr>
          <p:nvPr/>
        </p:nvSpPr>
        <p:spPr bwMode="auto">
          <a:xfrm>
            <a:off x="1000125" y="2499995"/>
            <a:ext cx="10504170" cy="553085"/>
          </a:xfrm>
          <a:prstGeom prst="rect">
            <a:avLst/>
          </a:prstGeom>
          <a:noFill/>
          <a:ln w="9525">
            <a:noFill/>
            <a:miter lim="800000"/>
          </a:ln>
        </p:spPr>
        <p:txBody>
          <a:bodyPr wrap="square">
            <a:spAutoFit/>
          </a:bodyPr>
          <a:p>
            <a:pPr indent="304800" eaLnBrk="0" hangingPunct="0">
              <a:lnSpc>
                <a:spcPct val="150000"/>
              </a:lnSpc>
            </a:pPr>
            <a:r>
              <a:rPr lang="zh-CN" altLang="en-US" dirty="0">
                <a:solidFill>
                  <a:srgbClr val="161616"/>
                </a:solidFill>
              </a:rPr>
              <a:t> </a:t>
            </a:r>
            <a:r>
              <a:rPr lang="zh-CN" altLang="en-US" sz="2000" dirty="0">
                <a:solidFill>
                  <a:srgbClr val="161616"/>
                </a:solidFill>
              </a:rPr>
              <a:t>我校学生</a:t>
            </a:r>
            <a:r>
              <a:rPr lang="zh-CN" altLang="en-US" sz="2000" dirty="0" smtClean="0">
                <a:solidFill>
                  <a:srgbClr val="161616"/>
                </a:solidFill>
              </a:rPr>
              <a:t>小李到</a:t>
            </a:r>
            <a:r>
              <a:rPr lang="en-US" altLang="zh-CN" sz="2000" dirty="0" smtClean="0">
                <a:solidFill>
                  <a:srgbClr val="161616"/>
                </a:solidFill>
                <a:latin typeface="微软雅黑" panose="020B0503020204020204" charset="-122"/>
              </a:rPr>
              <a:t>XXX</a:t>
            </a:r>
            <a:r>
              <a:rPr lang="zh-CN" altLang="en-US" sz="2000" dirty="0" smtClean="0">
                <a:solidFill>
                  <a:srgbClr val="161616"/>
                </a:solidFill>
              </a:rPr>
              <a:t>医院妇产科实习</a:t>
            </a:r>
            <a:r>
              <a:rPr lang="en-US" altLang="zh-CN" sz="2000" dirty="0" smtClean="0">
                <a:solidFill>
                  <a:srgbClr val="161616"/>
                </a:solidFill>
              </a:rPr>
              <a:t>,</a:t>
            </a:r>
            <a:r>
              <a:rPr lang="zh-CN" altLang="en-US" sz="2000" dirty="0" smtClean="0">
                <a:solidFill>
                  <a:srgbClr val="161616"/>
                </a:solidFill>
              </a:rPr>
              <a:t>带教老师安排小李进行护理操作和健康宣教</a:t>
            </a:r>
            <a:r>
              <a:rPr lang="en-US" altLang="zh-CN" sz="2000" dirty="0" smtClean="0">
                <a:solidFill>
                  <a:srgbClr val="161616"/>
                </a:solidFill>
              </a:rPr>
              <a:t>.</a:t>
            </a:r>
            <a:endParaRPr lang="zh-CN" altLang="en-US" sz="2000" dirty="0"/>
          </a:p>
        </p:txBody>
      </p:sp>
      <p:pic>
        <p:nvPicPr>
          <p:cNvPr id="102" name="图片 101"/>
          <p:cNvPicPr/>
          <p:nvPr/>
        </p:nvPicPr>
        <p:blipFill>
          <a:blip r:embed="rId3"/>
          <a:stretch>
            <a:fillRect/>
          </a:stretch>
        </p:blipFill>
        <p:spPr>
          <a:xfrm>
            <a:off x="1191260" y="3314065"/>
            <a:ext cx="4703445" cy="2933065"/>
          </a:xfrm>
          <a:prstGeom prst="rect">
            <a:avLst/>
          </a:prstGeom>
          <a:noFill/>
          <a:ln w="9525">
            <a:noFill/>
          </a:ln>
        </p:spPr>
      </p:pic>
      <p:pic>
        <p:nvPicPr>
          <p:cNvPr id="103" name="图片 102"/>
          <p:cNvPicPr/>
          <p:nvPr/>
        </p:nvPicPr>
        <p:blipFill>
          <a:blip r:embed="rId4"/>
          <a:stretch>
            <a:fillRect/>
          </a:stretch>
        </p:blipFill>
        <p:spPr>
          <a:xfrm>
            <a:off x="7080885" y="3314065"/>
            <a:ext cx="4232275" cy="2842260"/>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剪去对角 3"/>
          <p:cNvSpPr/>
          <p:nvPr>
            <p:custDataLst>
              <p:tags r:id="rId1"/>
            </p:custDataLst>
          </p:nvPr>
        </p:nvSpPr>
        <p:spPr>
          <a:xfrm>
            <a:off x="661035" y="909955"/>
            <a:ext cx="10870565" cy="5729605"/>
          </a:xfrm>
          <a:prstGeom prst="snip2DiagRect">
            <a:avLst>
              <a:gd name="adj1" fmla="val 0"/>
              <a:gd name="adj2" fmla="val 4623"/>
            </a:avLst>
          </a:prstGeom>
          <a:noFill/>
          <a:ln>
            <a:solidFill>
              <a:srgbClr val="4040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rgbClr val="FFFFFF"/>
              </a:solidFill>
              <a:latin typeface="隶书" panose="02010509060101010101" pitchFamily="49" charset="-122"/>
              <a:ea typeface="隶书" panose="02010509060101010101" pitchFamily="49" charset="-122"/>
              <a:sym typeface="Arial" panose="020B0604020202020204" pitchFamily="34" charset="0"/>
            </a:endParaRPr>
          </a:p>
        </p:txBody>
      </p:sp>
      <p:sp>
        <p:nvSpPr>
          <p:cNvPr id="23" name="Title 6"/>
          <p:cNvSpPr txBox="1"/>
          <p:nvPr>
            <p:custDataLst>
              <p:tags r:id="rId2"/>
            </p:custDataLst>
          </p:nvPr>
        </p:nvSpPr>
        <p:spPr>
          <a:xfrm>
            <a:off x="231407" y="97384"/>
            <a:ext cx="1761490" cy="502920"/>
          </a:xfrm>
          <a:prstGeom prst="rect">
            <a:avLst/>
          </a:prstGeom>
          <a:noFill/>
          <a:ln w="3175">
            <a:noFill/>
            <a:prstDash val="dash"/>
          </a:ln>
          <a:extLst>
            <a:ext uri="{909E8E84-426E-40DD-AFC4-6F175D3DCCD1}">
              <a14:hiddenFill xmlns:a14="http://schemas.microsoft.com/office/drawing/2010/main">
                <a:solidFill>
                  <a:schemeClr val="bg2"/>
                </a:solidFill>
              </a14:hiddenFill>
            </a:ext>
          </a:extLst>
        </p:spPr>
        <p:txBody>
          <a:bodyPr wrap="none" lIns="72000" tIns="36195" rIns="72000" bIns="36195" anchor="t" anchorCtr="0">
            <a:spAutoFit/>
          </a:bodyPr>
          <a:lstStyle>
            <a:lvl1pPr algn="l" defTabSz="913765" rtl="0" eaLnBrk="1" latinLnBrk="0" hangingPunct="1">
              <a:lnSpc>
                <a:spcPct val="90000"/>
              </a:lnSpc>
              <a:spcBef>
                <a:spcPct val="0"/>
              </a:spcBef>
              <a:buNone/>
              <a:defRPr lang="en-US" sz="2745" b="0" kern="1200" cap="none" spc="-49" baseline="0" dirty="0" smtClean="0">
                <a:ln w="3175">
                  <a:noFill/>
                </a:ln>
                <a:solidFill>
                  <a:schemeClr val="tx1"/>
                </a:solidFill>
                <a:effectLst/>
                <a:latin typeface="+mj-lt"/>
                <a:ea typeface="+mn-ea"/>
                <a:cs typeface="Segoe UI" panose="020B0502040204020203" pitchFamily="34" charset="0"/>
              </a:defRPr>
            </a:lvl1pPr>
          </a:lstStyle>
          <a:p>
            <a:pPr marL="0" lvl="0" indent="0" algn="l">
              <a:lnSpc>
                <a:spcPct val="100000"/>
              </a:lnSpc>
              <a:spcBef>
                <a:spcPts val="1000"/>
              </a:spcBef>
              <a:spcAft>
                <a:spcPts val="0"/>
              </a:spcAft>
              <a:buSzPct val="100000"/>
              <a:buNone/>
            </a:pPr>
            <a:r>
              <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rPr>
              <a:t>课程考核</a:t>
            </a:r>
            <a:endParaRPr lang="zh-CN" altLang="en-US" sz="2800" b="1" spc="388" dirty="0" smtClean="0">
              <a:ln w="3175">
                <a:noFill/>
                <a:prstDash val="dash"/>
              </a:ln>
              <a:solidFill>
                <a:schemeClr val="bg1"/>
              </a:solidFill>
              <a:uFillTx/>
              <a:latin typeface="微软雅黑" panose="020B0503020204020204" charset="-122"/>
              <a:ea typeface="微软雅黑" panose="020B0503020204020204" charset="-122"/>
              <a:cs typeface="微软雅黑" panose="020B0503020204020204" charset="-122"/>
              <a:sym typeface="+mn-ea"/>
            </a:endParaRPr>
          </a:p>
        </p:txBody>
      </p:sp>
      <p:graphicFrame>
        <p:nvGraphicFramePr>
          <p:cNvPr id="3" name="表格 2"/>
          <p:cNvGraphicFramePr/>
          <p:nvPr>
            <p:custDataLst>
              <p:tags r:id="rId3"/>
            </p:custDataLst>
          </p:nvPr>
        </p:nvGraphicFramePr>
        <p:xfrm>
          <a:off x="1043305" y="1484630"/>
          <a:ext cx="10267315" cy="4834255"/>
        </p:xfrm>
        <a:graphic>
          <a:graphicData uri="http://schemas.openxmlformats.org/drawingml/2006/table">
            <a:tbl>
              <a:tblPr/>
              <a:tblGrid>
                <a:gridCol w="904240"/>
                <a:gridCol w="1988820"/>
                <a:gridCol w="3174365"/>
                <a:gridCol w="1245870"/>
                <a:gridCol w="485140"/>
                <a:gridCol w="2468880"/>
              </a:tblGrid>
              <a:tr h="661670">
                <a:tc>
                  <a:txBody>
                    <a:bodyPr/>
                    <a:p>
                      <a:pPr algn="ctr">
                        <a:buNone/>
                      </a:pPr>
                      <a:r>
                        <a:rPr lang="en-US" sz="1200">
                          <a:latin typeface="楷体_GB2312" panose="02010609030101010101" charset="-122"/>
                          <a:cs typeface="楷体_GB2312" panose="02010609030101010101" charset="-122"/>
                        </a:rPr>
                        <a:t>项目</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b="1">
                          <a:latin typeface="楷体_GB2312" panose="02010609030101010101" charset="-122"/>
                          <a:cs typeface="楷体_GB2312" panose="02010609030101010101" charset="-122"/>
                        </a:rPr>
                        <a:t>考核目标</a:t>
                      </a:r>
                      <a:endParaRPr lang="en-US" altLang="en-US" sz="1200" b="1">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200">
                          <a:latin typeface="楷体_GB2312" panose="02010609030101010101" charset="-122"/>
                          <a:cs typeface="楷体_GB2312" panose="02010609030101010101" charset="-122"/>
                        </a:rPr>
                        <a:t>考核方式</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比重</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6875">
                <a:tc rowSpan="2">
                  <a:txBody>
                    <a:bodyPr/>
                    <a:p>
                      <a:pPr algn="ctr">
                        <a:buNone/>
                      </a:pPr>
                      <a:r>
                        <a:rPr lang="en-US" sz="1200">
                          <a:latin typeface="楷体_GB2312" panose="02010609030101010101" charset="-122"/>
                          <a:cs typeface="楷体_GB2312" panose="02010609030101010101" charset="-122"/>
                        </a:rPr>
                        <a:t>一</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buNone/>
                      </a:pPr>
                      <a:r>
                        <a:rPr lang="en-US" sz="1200">
                          <a:latin typeface="楷体_GB2312" panose="02010609030101010101" charset="-122"/>
                          <a:cs typeface="楷体_GB2312" panose="02010609030101010101" charset="-122"/>
                        </a:rPr>
                        <a:t>妇女生殖系统保健</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楷体_GB2312" panose="02010609030101010101" charset="-122"/>
                          <a:cs typeface="楷体_GB2312" panose="02010609030101010101" charset="-122"/>
                        </a:rPr>
                        <a:t>1、女性生殖系统解剖基础知识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5</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68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buNone/>
                      </a:pPr>
                      <a:r>
                        <a:rPr lang="en-US" sz="1200">
                          <a:latin typeface="楷体_GB2312" panose="02010609030101010101" charset="-122"/>
                          <a:cs typeface="楷体_GB2312" panose="02010609030101010101" charset="-122"/>
                        </a:rPr>
                        <a:t>2、女性生殖系统生理基础知识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5</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6875">
                <a:tc rowSpan="2">
                  <a:txBody>
                    <a:bodyPr/>
                    <a:p>
                      <a:pPr algn="ctr">
                        <a:buNone/>
                      </a:pPr>
                      <a:r>
                        <a:rPr lang="en-US" sz="1200">
                          <a:latin typeface="楷体_GB2312" panose="02010609030101010101" charset="-122"/>
                          <a:cs typeface="楷体_GB2312" panose="02010609030101010101" charset="-122"/>
                        </a:rPr>
                        <a:t>二</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buNone/>
                      </a:pPr>
                      <a:r>
                        <a:rPr lang="zh-CN" altLang="en-US" sz="1200">
                          <a:latin typeface="楷体_GB2312" panose="02010609030101010101" charset="-122"/>
                          <a:cs typeface="楷体_GB2312" panose="02010609030101010101" charset="-122"/>
                        </a:rPr>
                        <a:t>产科</a:t>
                      </a:r>
                      <a:r>
                        <a:rPr lang="en-US" sz="1200">
                          <a:latin typeface="楷体_GB2312" panose="02010609030101010101" charset="-122"/>
                          <a:cs typeface="楷体_GB2312" panose="02010609030101010101" charset="-122"/>
                        </a:rPr>
                        <a:t>护理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楷体_GB2312" panose="02010609030101010101" charset="-122"/>
                          <a:cs typeface="楷体_GB2312" panose="02010609030101010101" charset="-122"/>
                        </a:rPr>
                        <a:t>1、正常母婴护理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试卷、操作</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20</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751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buNone/>
                      </a:pPr>
                      <a:r>
                        <a:rPr lang="en-US" sz="1200">
                          <a:latin typeface="楷体_GB2312" panose="02010609030101010101" charset="-122"/>
                          <a:cs typeface="楷体_GB2312" panose="02010609030101010101" charset="-122"/>
                        </a:rPr>
                        <a:t>2、异常母婴护理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试卷、操作</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30</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7510">
                <a:tc rowSpan="4">
                  <a:txBody>
                    <a:bodyPr/>
                    <a:p>
                      <a:pPr algn="ctr">
                        <a:buNone/>
                      </a:pPr>
                      <a:r>
                        <a:rPr lang="en-US" sz="1200">
                          <a:latin typeface="楷体_GB2312" panose="02010609030101010101" charset="-122"/>
                          <a:cs typeface="楷体_GB2312" panose="02010609030101010101" charset="-122"/>
                        </a:rPr>
                        <a:t>三</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4">
                  <a:txBody>
                    <a:bodyPr/>
                    <a:p>
                      <a:pPr>
                        <a:buNone/>
                      </a:pPr>
                      <a:r>
                        <a:rPr lang="en-US" sz="1200">
                          <a:latin typeface="楷体_GB2312" panose="02010609030101010101" charset="-122"/>
                          <a:cs typeface="楷体_GB2312" panose="02010609030101010101" charset="-122"/>
                        </a:rPr>
                        <a:t>妇科护理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楷体_GB2312" panose="02010609030101010101" charset="-122"/>
                          <a:cs typeface="楷体_GB2312" panose="02010609030101010101" charset="-122"/>
                        </a:rPr>
                        <a:t>1、女性生殖系统炎症患者的护理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试卷、操作</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10</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281940">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buNone/>
                      </a:pPr>
                      <a:r>
                        <a:rPr lang="en-US" sz="1200">
                          <a:latin typeface="楷体_GB2312" panose="02010609030101010101" charset="-122"/>
                          <a:cs typeface="楷体_GB2312" panose="02010609030101010101" charset="-122"/>
                        </a:rPr>
                        <a:t>2、月经失调患者的护</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6</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68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a:buNone/>
                      </a:pPr>
                      <a:r>
                        <a:rPr lang="en-US" sz="1200">
                          <a:latin typeface="楷体_GB2312" panose="02010609030101010101" charset="-122"/>
                          <a:cs typeface="楷体_GB2312" panose="02010609030101010101" charset="-122"/>
                        </a:rPr>
                        <a:t>3、妇科手术患者的护理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试卷、操作</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8</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68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buNone/>
                      </a:pPr>
                      <a:r>
                        <a:rPr lang="en-US" sz="1200">
                          <a:latin typeface="楷体_GB2312" panose="02010609030101010101" charset="-122"/>
                          <a:cs typeface="楷体_GB2312" panose="02010609030101010101" charset="-122"/>
                        </a:rPr>
                        <a:t>4、其他妇科病人的护理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试卷、操作</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8</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6875">
                <a:tc rowSpan="2">
                  <a:txBody>
                    <a:bodyPr/>
                    <a:p>
                      <a:pPr algn="ctr">
                        <a:buNone/>
                      </a:pPr>
                      <a:r>
                        <a:rPr lang="en-US" sz="1200">
                          <a:latin typeface="楷体_GB2312" panose="02010609030101010101" charset="-122"/>
                          <a:cs typeface="楷体_GB2312" panose="02010609030101010101" charset="-122"/>
                        </a:rPr>
                        <a:t>四</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a:buNone/>
                      </a:pPr>
                      <a:r>
                        <a:rPr lang="en-US" sz="1200">
                          <a:latin typeface="楷体_GB2312" panose="02010609030101010101" charset="-122"/>
                          <a:cs typeface="楷体_GB2312" panose="02010609030101010101" charset="-122"/>
                        </a:rPr>
                        <a:t>计划生育</a:t>
                      </a:r>
                      <a:r>
                        <a:rPr lang="zh-CN" altLang="en-US" sz="1200">
                          <a:latin typeface="楷体_GB2312" panose="02010609030101010101" charset="-122"/>
                          <a:cs typeface="楷体_GB2312" panose="02010609030101010101" charset="-122"/>
                        </a:rPr>
                        <a:t>和妇女保健</a:t>
                      </a:r>
                      <a:endParaRPr lang="zh-CN"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buNone/>
                      </a:pPr>
                      <a:r>
                        <a:rPr lang="en-US" sz="1200">
                          <a:latin typeface="楷体_GB2312" panose="02010609030101010101" charset="-122"/>
                          <a:cs typeface="楷体_GB2312" panose="02010609030101010101" charset="-122"/>
                        </a:rPr>
                        <a:t>1、避孕</a:t>
                      </a:r>
                      <a:r>
                        <a:rPr lang="zh-CN" altLang="en-US" sz="1200">
                          <a:latin typeface="楷体_GB2312" panose="02010609030101010101" charset="-122"/>
                          <a:cs typeface="楷体_GB2312" panose="02010609030101010101" charset="-122"/>
                        </a:rPr>
                        <a:t>和</a:t>
                      </a:r>
                      <a:r>
                        <a:rPr lang="en-US" sz="1200">
                          <a:latin typeface="楷体_GB2312" panose="02010609030101010101" charset="-122"/>
                          <a:cs typeface="楷体_GB2312" panose="02010609030101010101" charset="-122"/>
                          <a:sym typeface="+mn-ea"/>
                        </a:rPr>
                        <a:t>计划生育手术病人的护理</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试卷、操作</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5</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96875">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a:buNone/>
                      </a:pPr>
                      <a:r>
                        <a:rPr lang="en-US" sz="1200">
                          <a:latin typeface="楷体_GB2312" panose="02010609030101010101" charset="-122"/>
                          <a:cs typeface="楷体_GB2312" panose="02010609030101010101" charset="-122"/>
                        </a:rPr>
                        <a:t>2</a:t>
                      </a:r>
                      <a:r>
                        <a:rPr lang="zh-CN" altLang="en-US" sz="1200">
                          <a:latin typeface="楷体_GB2312" panose="02010609030101010101" charset="-122"/>
                          <a:cs typeface="楷体_GB2312" panose="02010609030101010101" charset="-122"/>
                        </a:rPr>
                        <a:t>、妇女保健</a:t>
                      </a:r>
                      <a:endParaRPr lang="zh-CN"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t"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2">
                  <a:txBody>
                    <a:bodyPr/>
                    <a:p>
                      <a:pPr algn="ctr">
                        <a:buNone/>
                      </a:pPr>
                      <a:r>
                        <a:rPr lang="en-US" sz="1200">
                          <a:latin typeface="楷体_GB2312" panose="02010609030101010101" charset="-122"/>
                          <a:cs typeface="楷体_GB2312" panose="02010609030101010101" charset="-122"/>
                        </a:rPr>
                        <a:t>试卷</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algn="ctr">
                        <a:buNone/>
                      </a:pPr>
                      <a:r>
                        <a:rPr lang="en-US" sz="1200">
                          <a:latin typeface="楷体_GB2312" panose="02010609030101010101" charset="-122"/>
                          <a:cs typeface="楷体_GB2312" panose="02010609030101010101" charset="-122"/>
                        </a:rPr>
                        <a:t>3</a:t>
                      </a:r>
                      <a:endParaRPr lang="en-US" altLang="en-US" sz="1200">
                        <a:latin typeface="楷体_GB2312" panose="02010609030101010101" charset="-122"/>
                        <a:ea typeface="楷体_GB2312" panose="02010609030101010101" charset="-122"/>
                        <a:cs typeface="楷体_GB2312" panose="02010609030101010101" charset="-122"/>
                      </a:endParaRPr>
                    </a:p>
                  </a:txBody>
                  <a:tcPr>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r h="317500">
                <a:tc gridSpan="4">
                  <a:txBody>
                    <a:bodyPr/>
                    <a:p>
                      <a:pPr algn="ctr">
                        <a:buNone/>
                      </a:pPr>
                      <a:r>
                        <a:rPr lang="en-US" sz="1200">
                          <a:latin typeface="楷体_GB2312" panose="02010609030101010101" charset="-122"/>
                          <a:cs typeface="楷体_GB2312" panose="02010609030101010101" charset="-122"/>
                        </a:rPr>
                        <a:t>合计</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gridSpan="2">
                  <a:txBody>
                    <a:bodyPr/>
                    <a:p>
                      <a:pPr algn="ctr">
                        <a:buNone/>
                      </a:pPr>
                      <a:r>
                        <a:rPr lang="en-US" sz="1200">
                          <a:latin typeface="楷体_GB2312" panose="02010609030101010101" charset="-122"/>
                          <a:cs typeface="楷体_GB2312" panose="02010609030101010101" charset="-122"/>
                        </a:rPr>
                        <a:t>100</a:t>
                      </a:r>
                      <a:endParaRPr lang="en-US" altLang="en-US" sz="1200">
                        <a:latin typeface="楷体_GB2312" panose="02010609030101010101" charset="-122"/>
                        <a:ea typeface="楷体_GB2312" panose="02010609030101010101" charset="-122"/>
                        <a:cs typeface="楷体_GB2312" panose="0201060903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mc:AlternateContent xmlns:mc="http://schemas.openxmlformats.org/markup-compatibility/2006">
    <mc:Choice xmlns:p14="http://schemas.microsoft.com/office/powerpoint/2010/main" Requires="p14">
      <p:transition spd="slow" p14:dur="1000">
        <p:randomBar dir="vert"/>
      </p:transition>
    </mc:Choice>
    <mc:Fallback>
      <p:transition spd="slow">
        <p:randomBar dir="vert"/>
      </p:transition>
    </mc:Fallback>
  </mc:AlternateContent>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1"/>
  <p:tag name="KSO_WM_UNIT_LAYERLEVEL" val="1"/>
  <p:tag name="KSO_WM_TAG_VERSION" val="1.0"/>
  <p:tag name="KSO_WM_BEAUTIFY_FLAG" val="#wm#"/>
  <p:tag name="KSO_WM_UNIT_TYPE" val="i"/>
  <p:tag name="KSO_WM_UNIT_INDEX" val="1"/>
</p:tagLst>
</file>

<file path=ppt/tags/tag10.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2.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3.xml><?xml version="1.0" encoding="utf-8"?>
<p:tagLst xmlns:p="http://schemas.openxmlformats.org/presentationml/2006/main">
  <p:tag name="KSO_WM_UNIT_TABLE_BEAUTIFY" val="smartTable{1e8db5b0-e91b-4b0a-b7d9-852e6dd3831c}"/>
  <p:tag name="TABLE_ENDDRAG_ORIGIN_RECT" val="808*380"/>
  <p:tag name="TABLE_ENDDRAG_RECT" val="82*116*808*380"/>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19.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4"/>
  <p:tag name="KSO_WM_UNIT_LAYERLEVEL" val="1"/>
  <p:tag name="KSO_WM_TAG_VERSION" val="1.0"/>
  <p:tag name="KSO_WM_BEAUTIFY_FLAG" val="#wm#"/>
  <p:tag name="KSO_WM_UNIT_TYPE" val="i"/>
  <p:tag name="KSO_WM_UNIT_INDEX" val="4"/>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1.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3.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5.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27.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i*5"/>
  <p:tag name="KSO_WM_UNIT_LAYERLEVEL" val="1"/>
  <p:tag name="KSO_WM_TAG_VERSION" val="1.0"/>
  <p:tag name="KSO_WM_BEAUTIFY_FLAG" val="#wm#"/>
  <p:tag name="KSO_WM_UNIT_TYPE" val="i"/>
  <p:tag name="KSO_WM_UNIT_INDEX" val="5"/>
</p:tagLst>
</file>

<file path=ppt/tags/tag4.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6.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ags/tag8.xml><?xml version="1.0" encoding="utf-8"?>
<p:tagLst xmlns:p="http://schemas.openxmlformats.org/presentationml/2006/main">
  <p:tag name="KSO_WM_UNIT_TEXTBOXSTYLE_SHAPETYPE" val="0"/>
  <p:tag name="KSO_WM_UNIT_TEXTBOXSTYLE_TEMPLATETYPE" val="1"/>
  <p:tag name="KSO_WM_UNIT_ISCONTENTSTITLE" val="0"/>
  <p:tag name="KSO_WM_UNIT_PRESET_TEXT" val="单击此处输入正文标题内容"/>
  <p:tag name="KSO_WM_UNIT_NOCLEAR" val="1"/>
  <p:tag name="KSO_WM_UNIT_VALUE" val="33"/>
  <p:tag name="KSO_WM_UNIT_HIGHLIGHT" val="0"/>
  <p:tag name="KSO_WM_UNIT_COMPATIBLE" val="0"/>
  <p:tag name="KSO_WM_UNIT_DIAGRAM_ISNUMVISUAL" val="0"/>
  <p:tag name="KSO_WM_UNIT_DIAGRAM_ISREFERUNIT" val="0"/>
  <p:tag name="KSO_WM_UNIT_TYPE" val="a"/>
  <p:tag name="KSO_WM_UNIT_INDEX" val="1"/>
  <p:tag name="KSO_WM_UNIT_ID" val="mixed20201884_35*a*1"/>
  <p:tag name="KSO_WM_TEMPLATE_CATEGORY" val="mixed"/>
  <p:tag name="KSO_WM_TEMPLATE_INDEX" val="20201884"/>
  <p:tag name="KSO_WM_UNIT_LAYERLEVEL" val="1"/>
  <p:tag name="KSO_WM_TAG_VERSION" val="1.0"/>
  <p:tag name="KSO_WM_BEAUTIFY_FLAG" val="#wm#"/>
  <p:tag name="KSO_WM_UNIT_TEXTBOXSTYLE_GUID" val="{e4be2f87-c1d9-4d95-9fe8-c5aba73637fc}"/>
  <p:tag name="KSO_WM_UNIT_TEXTBOXSTYLE_TYPE" val="3"/>
  <p:tag name="KSO_WM_UNIT_TEXT_FILL_FORE_SCHEMECOLOR_INDEX_BRIGHTNESS" val="0.25"/>
  <p:tag name="KSO_WM_UNIT_TEXT_FILL_FORE_SCHEMECOLOR_INDEX" val="13"/>
  <p:tag name="KSO_WM_UNIT_TEXT_FILL_TYPE" val="1"/>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TYPE" val="i"/>
  <p:tag name="KSO_WM_UNIT_INDEX" val="2"/>
  <p:tag name="KSO_WM_UNIT_ID" val="diagram20200854_1*i*2"/>
  <p:tag name="KSO_WM_TEMPLATE_CATEGORY" val="diagram"/>
  <p:tag name="KSO_WM_TEMPLATE_INDEX" val="20200854"/>
  <p:tag name="KSO_WM_UNIT_LAYERLEVEL" val="1"/>
  <p:tag name="KSO_WM_TAG_VERSION" val="1.0"/>
  <p:tag name="KSO_WM_BEAUTIFY_FLAG" val="#wm#"/>
  <p:tag name="KSO_WM_UNIT_LINE_FORE_SCHEMECOLOR_INDEX_BRIGHTNESS" val="0.25"/>
  <p:tag name="KSO_WM_UNIT_LINE_FORE_SCHEMECOLOR_INDEX" val="13"/>
  <p:tag name="KSO_WM_UNIT_LINE_FILL_TYPE" val="2"/>
  <p:tag name="KSO_WM_UNIT_TEXT_FILL_FORE_SCHEMECOLOR_INDEX_BRIGHTNESS" val="0"/>
  <p:tag name="KSO_WM_UNIT_TEXT_FILL_FORE_SCHEMECOLOR_INDEX" val="2"/>
  <p:tag name="KSO_WM_UNIT_TEXT_FILL_TYPE"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黑体"/>
        <a:ea typeface=""/>
        <a:cs typeface=""/>
        <a:font script="Jpan" typeface="游ゴシック Light"/>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游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黑体"/>
        <a:ea typeface=""/>
        <a:cs typeface=""/>
        <a:font script="Jpan" typeface="ＭＳ Ｐゴシック"/>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黑体"/>
        <a:ea typeface=""/>
        <a:cs typeface=""/>
        <a:font script="Jpan" typeface="ＭＳ Ｐゴシック"/>
        <a:font script="Hang" typeface="맑은 고딕"/>
        <a:font script="Hans" typeface="黑体"/>
        <a:font script="Hant" typeface="新細明體"/>
        <a:font script="Arab" typeface="黑体"/>
        <a:font script="Hebr" typeface="黑体"/>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黑体"/>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2017</Words>
  <Application>WPS 演示</Application>
  <PresentationFormat>自定义</PresentationFormat>
  <Paragraphs>344</Paragraphs>
  <Slides>18</Slides>
  <Notes>1</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18</vt:i4>
      </vt:variant>
    </vt:vector>
  </HeadingPairs>
  <TitlesOfParts>
    <vt:vector size="36" baseType="lpstr">
      <vt:lpstr>Arial</vt:lpstr>
      <vt:lpstr>宋体</vt:lpstr>
      <vt:lpstr>Wingdings</vt:lpstr>
      <vt:lpstr>黑体</vt:lpstr>
      <vt:lpstr>微软雅黑</vt:lpstr>
      <vt:lpstr>华文细黑</vt:lpstr>
      <vt:lpstr>字魂70号-灵悦黑体</vt:lpstr>
      <vt:lpstr>Segoe UI</vt:lpstr>
      <vt:lpstr>隶书</vt:lpstr>
      <vt:lpstr>Arial Unicode MS</vt:lpstr>
      <vt:lpstr>Franklin Gothic Book</vt:lpstr>
      <vt:lpstr>Gulim</vt:lpstr>
      <vt:lpstr>Arial</vt:lpstr>
      <vt:lpstr>Calibri</vt:lpstr>
      <vt:lpstr>楷体_GB2312</vt:lpstr>
      <vt:lpstr>华文彩云</vt:lpstr>
      <vt:lpstr>Office 主题</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baby</dc:creator>
  <cp:lastModifiedBy>嘟嘟</cp:lastModifiedBy>
  <cp:revision>259</cp:revision>
  <dcterms:created xsi:type="dcterms:W3CDTF">2019-11-11T13:37:00Z</dcterms:created>
  <dcterms:modified xsi:type="dcterms:W3CDTF">2025-08-12T06:38:34Z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2052-12.1.0.21171</vt:lpwstr>
  </property>
  <property fmtid="{D5CDD505-2E9C-101B-9397-08002B2CF9AE}" pid="3" name="ICV">
    <vt:lpwstr>F47900CFCF14428F81F766D8B14004F0</vt:lpwstr>
  </property>
</Properties>
</file>