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99"/>
  </p:handoutMasterIdLst>
  <p:sldIdLst>
    <p:sldId id="256" r:id="rId4"/>
    <p:sldId id="279" r:id="rId5"/>
    <p:sldId id="937" r:id="rId7"/>
    <p:sldId id="759" r:id="rId8"/>
    <p:sldId id="760" r:id="rId9"/>
    <p:sldId id="781" r:id="rId10"/>
    <p:sldId id="920" r:id="rId11"/>
    <p:sldId id="921" r:id="rId12"/>
    <p:sldId id="938" r:id="rId13"/>
    <p:sldId id="939" r:id="rId14"/>
    <p:sldId id="940" r:id="rId15"/>
    <p:sldId id="941" r:id="rId16"/>
    <p:sldId id="922" r:id="rId17"/>
    <p:sldId id="923" r:id="rId18"/>
    <p:sldId id="924" r:id="rId19"/>
    <p:sldId id="946" r:id="rId20"/>
    <p:sldId id="947" r:id="rId21"/>
    <p:sldId id="948" r:id="rId22"/>
    <p:sldId id="949" r:id="rId23"/>
    <p:sldId id="957" r:id="rId24"/>
    <p:sldId id="958" r:id="rId25"/>
    <p:sldId id="959" r:id="rId26"/>
    <p:sldId id="960" r:id="rId27"/>
    <p:sldId id="961" r:id="rId28"/>
    <p:sldId id="962" r:id="rId29"/>
    <p:sldId id="963" r:id="rId30"/>
    <p:sldId id="964" r:id="rId31"/>
    <p:sldId id="965" r:id="rId32"/>
    <p:sldId id="966" r:id="rId33"/>
    <p:sldId id="950" r:id="rId34"/>
    <p:sldId id="967" r:id="rId35"/>
    <p:sldId id="968" r:id="rId36"/>
    <p:sldId id="969" r:id="rId37"/>
    <p:sldId id="970" r:id="rId38"/>
    <p:sldId id="925" r:id="rId39"/>
    <p:sldId id="926" r:id="rId40"/>
    <p:sldId id="927" r:id="rId41"/>
    <p:sldId id="975" r:id="rId42"/>
    <p:sldId id="976" r:id="rId43"/>
    <p:sldId id="977" r:id="rId44"/>
    <p:sldId id="978" r:id="rId45"/>
    <p:sldId id="979" r:id="rId46"/>
    <p:sldId id="980" r:id="rId47"/>
    <p:sldId id="981" r:id="rId48"/>
    <p:sldId id="982" r:id="rId49"/>
    <p:sldId id="983" r:id="rId50"/>
    <p:sldId id="928" r:id="rId51"/>
    <p:sldId id="984" r:id="rId52"/>
    <p:sldId id="990" r:id="rId53"/>
    <p:sldId id="997" r:id="rId54"/>
    <p:sldId id="991" r:id="rId55"/>
    <p:sldId id="992" r:id="rId56"/>
    <p:sldId id="993" r:id="rId57"/>
    <p:sldId id="994" r:id="rId58"/>
    <p:sldId id="995" r:id="rId59"/>
    <p:sldId id="996" r:id="rId60"/>
    <p:sldId id="998" r:id="rId61"/>
    <p:sldId id="999" r:id="rId62"/>
    <p:sldId id="1000" r:id="rId63"/>
    <p:sldId id="1001" r:id="rId64"/>
    <p:sldId id="1002" r:id="rId65"/>
    <p:sldId id="1003" r:id="rId66"/>
    <p:sldId id="1004" r:id="rId67"/>
    <p:sldId id="929" r:id="rId68"/>
    <p:sldId id="930" r:id="rId69"/>
    <p:sldId id="931" r:id="rId70"/>
    <p:sldId id="932" r:id="rId71"/>
    <p:sldId id="933" r:id="rId72"/>
    <p:sldId id="1007" r:id="rId73"/>
    <p:sldId id="1008" r:id="rId74"/>
    <p:sldId id="1009" r:id="rId75"/>
    <p:sldId id="1010" r:id="rId76"/>
    <p:sldId id="934" r:id="rId77"/>
    <p:sldId id="935" r:id="rId78"/>
    <p:sldId id="936" r:id="rId79"/>
    <p:sldId id="1011" r:id="rId80"/>
    <p:sldId id="1012" r:id="rId81"/>
    <p:sldId id="1013" r:id="rId82"/>
    <p:sldId id="1014" r:id="rId83"/>
    <p:sldId id="1015" r:id="rId84"/>
    <p:sldId id="1016" r:id="rId85"/>
    <p:sldId id="1018" r:id="rId86"/>
    <p:sldId id="1017" r:id="rId87"/>
    <p:sldId id="1019" r:id="rId88"/>
    <p:sldId id="1020" r:id="rId89"/>
    <p:sldId id="1021" r:id="rId90"/>
    <p:sldId id="1022" r:id="rId91"/>
    <p:sldId id="1023" r:id="rId92"/>
    <p:sldId id="1024" r:id="rId93"/>
    <p:sldId id="1032" r:id="rId94"/>
    <p:sldId id="1033" r:id="rId95"/>
    <p:sldId id="1035" r:id="rId96"/>
    <p:sldId id="1038" r:id="rId97"/>
    <p:sldId id="270" r:id="rId98"/>
  </p:sldIdLst>
  <p:sldSz cx="12192000" cy="6858000"/>
  <p:notesSz cx="7103745" cy="10234295"/>
  <p:embeddedFontLst>
    <p:embeddedFont>
      <p:font typeface="黑体" panose="02010609060101010101" charset="-122"/>
      <p:regular r:id="rId104"/>
    </p:embeddedFont>
    <p:embeddedFont>
      <p:font typeface="微软雅黑" panose="020B0503020204020204" charset="-122"/>
      <p:regular r:id="rId105"/>
    </p:embeddedFont>
    <p:embeddedFont>
      <p:font typeface="华文细黑" panose="02010600040101010101" charset="-122"/>
      <p:regular r:id="rId106"/>
    </p:embeddedFont>
    <p:embeddedFont>
      <p:font typeface="Garamond" panose="02020404030301010803" pitchFamily="18" charset="0"/>
      <p:regular r:id="rId107"/>
      <p:bold r:id="rId108"/>
      <p:italic r:id="rId109"/>
    </p:embeddedFont>
    <p:embeddedFont>
      <p:font typeface="Tahoma" panose="020B0604030504040204" pitchFamily="34" charset="0"/>
      <p:regular r:id="rId110"/>
      <p:bold r:id="rId111"/>
    </p:embeddedFont>
    <p:embeddedFont>
      <p:font typeface="华文行楷" panose="02010800040101010101" pitchFamily="2" charset="-122"/>
      <p:regular r:id="rId11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handoutMaster" Target="handoutMasters/handoutMaster1.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2" Type="http://schemas.openxmlformats.org/officeDocument/2006/relationships/font" Target="fonts/font9.fntdata"/><Relationship Id="rId111" Type="http://schemas.openxmlformats.org/officeDocument/2006/relationships/font" Target="fonts/font8.fntdata"/><Relationship Id="rId110" Type="http://schemas.openxmlformats.org/officeDocument/2006/relationships/font" Target="fonts/font7.fntdata"/><Relationship Id="rId11" Type="http://schemas.openxmlformats.org/officeDocument/2006/relationships/slide" Target="slides/slide7.xml"/><Relationship Id="rId109" Type="http://schemas.openxmlformats.org/officeDocument/2006/relationships/font" Target="fonts/font6.fntdata"/><Relationship Id="rId108" Type="http://schemas.openxmlformats.org/officeDocument/2006/relationships/font" Target="fonts/font5.fntdata"/><Relationship Id="rId107" Type="http://schemas.openxmlformats.org/officeDocument/2006/relationships/font" Target="fonts/font4.fntdata"/><Relationship Id="rId106" Type="http://schemas.openxmlformats.org/officeDocument/2006/relationships/font" Target="fonts/font3.fntdata"/><Relationship Id="rId105" Type="http://schemas.openxmlformats.org/officeDocument/2006/relationships/font" Target="fonts/font2.fntdata"/><Relationship Id="rId104" Type="http://schemas.openxmlformats.org/officeDocument/2006/relationships/font" Target="fonts/font1.fntdata"/><Relationship Id="rId103" Type="http://schemas.openxmlformats.org/officeDocument/2006/relationships/commentAuthors" Target="commentAuthors.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3.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tags" Target="../tags/tag35.xml"/><Relationship Id="rId1" Type="http://schemas.openxmlformats.org/officeDocument/2006/relationships/tags" Target="../tags/tag3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tags" Target="../tags/tag37.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tags" Target="../tags/tag39.xml"/><Relationship Id="rId1" Type="http://schemas.openxmlformats.org/officeDocument/2006/relationships/tags" Target="../tags/tag3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tags" Target="../tags/tag41.xml"/><Relationship Id="rId1" Type="http://schemas.openxmlformats.org/officeDocument/2006/relationships/tags" Target="../tags/tag40.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tags" Target="../tags/tag43.xml"/><Relationship Id="rId1" Type="http://schemas.openxmlformats.org/officeDocument/2006/relationships/tags" Target="../tags/tag4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7.xml"/><Relationship Id="rId1" Type="http://schemas.openxmlformats.org/officeDocument/2006/relationships/tags" Target="../tags/tag4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9.xml"/><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1.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3.jpeg"/><Relationship Id="rId2" Type="http://schemas.openxmlformats.org/officeDocument/2006/relationships/tags" Target="../tags/tag53.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5.xml"/><Relationship Id="rId1" Type="http://schemas.openxmlformats.org/officeDocument/2006/relationships/tags" Target="../tags/tag5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7.xml"/><Relationship Id="rId1" Type="http://schemas.openxmlformats.org/officeDocument/2006/relationships/tags" Target="../tags/tag5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9.xml"/><Relationship Id="rId1" Type="http://schemas.openxmlformats.org/officeDocument/2006/relationships/tags" Target="../tags/tag5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1.xml"/><Relationship Id="rId1" Type="http://schemas.openxmlformats.org/officeDocument/2006/relationships/tags" Target="../tags/tag6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3.xml"/><Relationship Id="rId1" Type="http://schemas.openxmlformats.org/officeDocument/2006/relationships/tags" Target="../tags/tag6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65.xml"/><Relationship Id="rId2" Type="http://schemas.openxmlformats.org/officeDocument/2006/relationships/image" Target="../media/image24.png"/><Relationship Id="rId1" Type="http://schemas.openxmlformats.org/officeDocument/2006/relationships/tags" Target="../tags/tag64.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tags" Target="../tags/tag67.xml"/><Relationship Id="rId1" Type="http://schemas.openxmlformats.org/officeDocument/2006/relationships/tags" Target="../tags/tag6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jpeg"/><Relationship Id="rId2" Type="http://schemas.openxmlformats.org/officeDocument/2006/relationships/tags" Target="../tags/tag69.xml"/><Relationship Id="rId1" Type="http://schemas.openxmlformats.org/officeDocument/2006/relationships/tags" Target="../tags/tag6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jpeg"/><Relationship Id="rId2" Type="http://schemas.openxmlformats.org/officeDocument/2006/relationships/tags" Target="../tags/tag71.xml"/><Relationship Id="rId1" Type="http://schemas.openxmlformats.org/officeDocument/2006/relationships/tags" Target="../tags/tag7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jpeg"/><Relationship Id="rId2" Type="http://schemas.openxmlformats.org/officeDocument/2006/relationships/tags" Target="../tags/tag75.xml"/><Relationship Id="rId1" Type="http://schemas.openxmlformats.org/officeDocument/2006/relationships/tags" Target="../tags/tag74.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1.jpeg"/><Relationship Id="rId3" Type="http://schemas.openxmlformats.org/officeDocument/2006/relationships/image" Target="../media/image30.png"/><Relationship Id="rId2" Type="http://schemas.openxmlformats.org/officeDocument/2006/relationships/tags" Target="../tags/tag77.xml"/><Relationship Id="rId1" Type="http://schemas.openxmlformats.org/officeDocument/2006/relationships/tags" Target="../tags/tag76.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tags" Target="../tags/tag79.xml"/><Relationship Id="rId1" Type="http://schemas.openxmlformats.org/officeDocument/2006/relationships/tags" Target="../tags/tag7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1.xml"/><Relationship Id="rId1" Type="http://schemas.openxmlformats.org/officeDocument/2006/relationships/tags" Target="../tags/tag8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5.jpeg"/><Relationship Id="rId3" Type="http://schemas.openxmlformats.org/officeDocument/2006/relationships/image" Target="../media/image29.jpeg"/><Relationship Id="rId2" Type="http://schemas.openxmlformats.org/officeDocument/2006/relationships/tags" Target="../tags/tag83.xml"/><Relationship Id="rId1" Type="http://schemas.openxmlformats.org/officeDocument/2006/relationships/tags" Target="../tags/tag8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5.xml"/><Relationship Id="rId1" Type="http://schemas.openxmlformats.org/officeDocument/2006/relationships/tags" Target="../tags/tag8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7.xml"/><Relationship Id="rId1" Type="http://schemas.openxmlformats.org/officeDocument/2006/relationships/tags" Target="../tags/tag86.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9.xml"/><Relationship Id="rId1" Type="http://schemas.openxmlformats.org/officeDocument/2006/relationships/tags" Target="../tags/tag8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1.xml"/><Relationship Id="rId1" Type="http://schemas.openxmlformats.org/officeDocument/2006/relationships/tags" Target="../tags/tag9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6.jpeg"/><Relationship Id="rId2" Type="http://schemas.openxmlformats.org/officeDocument/2006/relationships/tags" Target="../tags/tag93.xml"/><Relationship Id="rId1" Type="http://schemas.openxmlformats.org/officeDocument/2006/relationships/tags" Target="../tags/tag9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5.xml"/><Relationship Id="rId1" Type="http://schemas.openxmlformats.org/officeDocument/2006/relationships/tags" Target="../tags/tag9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7.xml"/><Relationship Id="rId1" Type="http://schemas.openxmlformats.org/officeDocument/2006/relationships/tags" Target="../tags/tag96.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tags" Target="../tags/tag99.xml"/><Relationship Id="rId1" Type="http://schemas.openxmlformats.org/officeDocument/2006/relationships/tags" Target="../tags/tag98.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tags" Target="../tags/tag101.xml"/><Relationship Id="rId1" Type="http://schemas.openxmlformats.org/officeDocument/2006/relationships/tags" Target="../tags/tag100.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3.xml"/><Relationship Id="rId1" Type="http://schemas.openxmlformats.org/officeDocument/2006/relationships/tags" Target="../tags/tag10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5.xml"/><Relationship Id="rId1" Type="http://schemas.openxmlformats.org/officeDocument/2006/relationships/tags" Target="../tags/tag10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7.xml"/><Relationship Id="rId1" Type="http://schemas.openxmlformats.org/officeDocument/2006/relationships/tags" Target="../tags/tag106.xml"/></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42.png"/><Relationship Id="rId5" Type="http://schemas.openxmlformats.org/officeDocument/2006/relationships/image" Target="../media/image41.png"/><Relationship Id="rId4" Type="http://schemas.microsoft.com/office/2007/relationships/media" Target="file:///C:\My%20Documents\d\dhy\&#23467;&#39048;&#27963;&#26816;.MPG" TargetMode="External"/><Relationship Id="rId3" Type="http://schemas.openxmlformats.org/officeDocument/2006/relationships/video" Target="file:///C:\My%20Documents\d\dhy\&#23467;&#39048;&#27963;&#26816;.MPG" TargetMode="External"/><Relationship Id="rId2" Type="http://schemas.openxmlformats.org/officeDocument/2006/relationships/tags" Target="../tags/tag109.xml"/><Relationship Id="rId1" Type="http://schemas.openxmlformats.org/officeDocument/2006/relationships/tags" Target="../tags/tag10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1.xml"/><Relationship Id="rId1" Type="http://schemas.openxmlformats.org/officeDocument/2006/relationships/tags" Target="../tags/tag110.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3.jpeg"/><Relationship Id="rId2" Type="http://schemas.openxmlformats.org/officeDocument/2006/relationships/tags" Target="../tags/tag113.xml"/><Relationship Id="rId1" Type="http://schemas.openxmlformats.org/officeDocument/2006/relationships/tags" Target="../tags/tag11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5.xml"/><Relationship Id="rId1" Type="http://schemas.openxmlformats.org/officeDocument/2006/relationships/tags" Target="../tags/tag114.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7.xml"/><Relationship Id="rId1" Type="http://schemas.openxmlformats.org/officeDocument/2006/relationships/tags" Target="../tags/tag116.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9.xml"/><Relationship Id="rId1" Type="http://schemas.openxmlformats.org/officeDocument/2006/relationships/tags" Target="../tags/tag118.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1.xml"/><Relationship Id="rId1" Type="http://schemas.openxmlformats.org/officeDocument/2006/relationships/tags" Target="../tags/tag12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3.jpeg"/><Relationship Id="rId2" Type="http://schemas.openxmlformats.org/officeDocument/2006/relationships/tags" Target="../tags/tag123.xml"/><Relationship Id="rId1" Type="http://schemas.openxmlformats.org/officeDocument/2006/relationships/tags" Target="../tags/tag122.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tags" Target="../tags/tag125.xml"/><Relationship Id="rId1" Type="http://schemas.openxmlformats.org/officeDocument/2006/relationships/tags" Target="../tags/tag124.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tags" Target="../tags/tag127.xml"/><Relationship Id="rId1" Type="http://schemas.openxmlformats.org/officeDocument/2006/relationships/tags" Target="../tags/tag12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8.png"/><Relationship Id="rId2" Type="http://schemas.openxmlformats.org/officeDocument/2006/relationships/tags" Target="../tags/tag129.xml"/><Relationship Id="rId1" Type="http://schemas.openxmlformats.org/officeDocument/2006/relationships/tags" Target="../tags/tag12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1.xml"/><Relationship Id="rId1" Type="http://schemas.openxmlformats.org/officeDocument/2006/relationships/tags" Target="../tags/tag13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3.jpeg"/><Relationship Id="rId2" Type="http://schemas.openxmlformats.org/officeDocument/2006/relationships/tags" Target="../tags/tag133.xml"/><Relationship Id="rId1" Type="http://schemas.openxmlformats.org/officeDocument/2006/relationships/tags" Target="../tags/tag132.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9.jpeg"/><Relationship Id="rId2" Type="http://schemas.openxmlformats.org/officeDocument/2006/relationships/tags" Target="../tags/tag138.xml"/><Relationship Id="rId1" Type="http://schemas.openxmlformats.org/officeDocument/2006/relationships/tags" Target="../tags/tag137.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4.xml"/><Relationship Id="rId1" Type="http://schemas.openxmlformats.org/officeDocument/2006/relationships/tags" Target="../tags/tag143.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6.xml"/><Relationship Id="rId1" Type="http://schemas.openxmlformats.org/officeDocument/2006/relationships/tags" Target="../tags/tag145.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8.xml"/><Relationship Id="rId1" Type="http://schemas.openxmlformats.org/officeDocument/2006/relationships/tags" Target="../tags/tag14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xml"/><Relationship Id="rId1" Type="http://schemas.openxmlformats.org/officeDocument/2006/relationships/tags" Target="../tags/tag8.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0.xml"/><Relationship Id="rId1" Type="http://schemas.openxmlformats.org/officeDocument/2006/relationships/tags" Target="../tags/tag149.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2.xml"/><Relationship Id="rId1" Type="http://schemas.openxmlformats.org/officeDocument/2006/relationships/tags" Target="../tags/tag151.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4.xml"/><Relationship Id="rId1" Type="http://schemas.openxmlformats.org/officeDocument/2006/relationships/tags" Target="../tags/tag153.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6.xml"/><Relationship Id="rId1" Type="http://schemas.openxmlformats.org/officeDocument/2006/relationships/tags" Target="../tags/tag155.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8.xml"/><Relationship Id="rId1" Type="http://schemas.openxmlformats.org/officeDocument/2006/relationships/tags" Target="../tags/tag157.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0.jpeg"/><Relationship Id="rId2" Type="http://schemas.openxmlformats.org/officeDocument/2006/relationships/tags" Target="../tags/tag160.xml"/><Relationship Id="rId1" Type="http://schemas.openxmlformats.org/officeDocument/2006/relationships/tags" Target="../tags/tag159.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1.png"/><Relationship Id="rId2" Type="http://schemas.openxmlformats.org/officeDocument/2006/relationships/tags" Target="../tags/tag162.xml"/><Relationship Id="rId1" Type="http://schemas.openxmlformats.org/officeDocument/2006/relationships/tags" Target="../tags/tag161.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tags" Target="../tags/tag164.xml"/><Relationship Id="rId1" Type="http://schemas.openxmlformats.org/officeDocument/2006/relationships/tags" Target="../tags/tag163.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6.xml"/><Relationship Id="rId1" Type="http://schemas.openxmlformats.org/officeDocument/2006/relationships/tags" Target="../tags/tag16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4.jpeg"/><Relationship Id="rId2" Type="http://schemas.openxmlformats.org/officeDocument/2006/relationships/tags" Target="../tags/tag168.xml"/><Relationship Id="rId1" Type="http://schemas.openxmlformats.org/officeDocument/2006/relationships/tags" Target="../tags/tag167.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0.xml"/><Relationship Id="rId1" Type="http://schemas.openxmlformats.org/officeDocument/2006/relationships/tags" Target="../tags/tag169.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5.xml"/><Relationship Id="rId1" Type="http://schemas.openxmlformats.org/officeDocument/2006/relationships/tags" Target="../tags/tag174.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术后护理</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2" name="矩形 316422"/>
          <p:cNvSpPr/>
          <p:nvPr>
            <p:custDataLst>
              <p:tags r:id="rId3"/>
            </p:custDataLst>
          </p:nvPr>
        </p:nvSpPr>
        <p:spPr>
          <a:xfrm>
            <a:off x="929005" y="1946275"/>
            <a:ext cx="10239375" cy="2437765"/>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altLang="zh-CN" sz="2800" b="1" strike="noStrike" noProof="1" dirty="0">
                <a:solidFill>
                  <a:srgbClr val="FF0000"/>
                </a:solidFill>
                <a:latin typeface="楷体_GB2312" pitchFamily="49" charset="-122"/>
                <a:ea typeface="楷体_GB2312" pitchFamily="49" charset="-122"/>
                <a:cs typeface="+mn-cs"/>
              </a:rPr>
              <a:t> </a:t>
            </a:r>
            <a:r>
              <a:rPr lang="en-US" sz="2800" b="1" strike="noStrike" noProof="1" dirty="0">
                <a:solidFill>
                  <a:srgbClr val="FF0000"/>
                </a:solidFill>
                <a:latin typeface="楷体_GB2312" pitchFamily="49" charset="-122"/>
                <a:ea typeface="楷体_GB2312" pitchFamily="49" charset="-122"/>
                <a:cs typeface="+mn-cs"/>
              </a:rPr>
              <a:t>2.</a:t>
            </a:r>
            <a:r>
              <a:rPr lang="zh-CN" altLang="en-US" sz="2800" b="1" strike="noStrike" noProof="1" dirty="0">
                <a:solidFill>
                  <a:srgbClr val="FF0000"/>
                </a:solidFill>
                <a:latin typeface="楷体_GB2312" pitchFamily="49" charset="-122"/>
                <a:ea typeface="楷体_GB2312" pitchFamily="49" charset="-122"/>
                <a:cs typeface="+mn-cs"/>
              </a:rPr>
              <a:t>术后常见并发症的护理</a:t>
            </a:r>
            <a:endParaRPr lang="zh-CN" altLang="en-US" sz="2800" b="1" strike="noStrike" noProof="1" dirty="0">
              <a:latin typeface="楷体_GB2312" pitchFamily="49" charset="-122"/>
            </a:endParaRPr>
          </a:p>
          <a:p>
            <a:pPr marL="342900" indent="-342900" fontAlgn="base">
              <a:lnSpc>
                <a:spcPct val="80000"/>
              </a:lnSpc>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1</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zh-CN" sz="2800" b="1" strike="noStrike" noProof="1" dirty="0">
                <a:solidFill>
                  <a:schemeClr val="tx2"/>
                </a:solidFill>
                <a:latin typeface="楷体_GB2312" pitchFamily="49" charset="-122"/>
                <a:ea typeface="楷体_GB2312" pitchFamily="49" charset="-122"/>
                <a:cs typeface="+mn-cs"/>
                <a:sym typeface="+mn-ea"/>
              </a:rPr>
              <a:t>腹胀</a:t>
            </a:r>
            <a:endParaRPr lang="zh-CN"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2</a:t>
            </a:r>
            <a:r>
              <a:rPr lang="zh-CN" altLang="en-US" sz="2800" b="1" strike="noStrike" noProof="1" dirty="0">
                <a:solidFill>
                  <a:schemeClr val="tx2"/>
                </a:solidFill>
                <a:latin typeface="楷体_GB2312" pitchFamily="49" charset="-122"/>
                <a:ea typeface="楷体_GB2312" pitchFamily="49" charset="-122"/>
                <a:cs typeface="+mn-cs"/>
                <a:sym typeface="+mn-ea"/>
              </a:rPr>
              <a:t>）泌尿系统问题</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3</a:t>
            </a:r>
            <a:r>
              <a:rPr lang="zh-CN" altLang="en-US" sz="2800" b="1" strike="noStrike" noProof="1" dirty="0">
                <a:solidFill>
                  <a:schemeClr val="tx2"/>
                </a:solidFill>
                <a:latin typeface="楷体_GB2312" pitchFamily="49" charset="-122"/>
                <a:ea typeface="楷体_GB2312" pitchFamily="49" charset="-122"/>
                <a:cs typeface="+mn-cs"/>
                <a:sym typeface="+mn-ea"/>
              </a:rPr>
              <a:t>）切口护理</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4</a:t>
            </a:r>
            <a:r>
              <a:rPr lang="zh-CN" altLang="en-US" sz="2800" b="1" strike="noStrike" noProof="1" dirty="0">
                <a:solidFill>
                  <a:schemeClr val="tx2"/>
                </a:solidFill>
                <a:latin typeface="楷体_GB2312" pitchFamily="49" charset="-122"/>
                <a:ea typeface="楷体_GB2312" pitchFamily="49" charset="-122"/>
                <a:cs typeface="+mn-cs"/>
                <a:sym typeface="+mn-ea"/>
              </a:rPr>
              <a:t>）下肢深静脉血栓</a:t>
            </a:r>
            <a:endParaRPr lang="zh-CN" altLang="en-US" sz="2800" b="1" strike="noStrike" noProof="1" dirty="0">
              <a:solidFill>
                <a:schemeClr val="tx2"/>
              </a:solidFill>
              <a:latin typeface="楷体_GB2312" pitchFamily="49" charset="-122"/>
              <a:sym typeface="+mn-ea"/>
            </a:endParaRPr>
          </a:p>
          <a:p>
            <a:pPr marL="342900" indent="-342900" fontAlgn="base">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出院准备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2" name="矩形 316422"/>
          <p:cNvSpPr/>
          <p:nvPr>
            <p:custDataLst>
              <p:tags r:id="rId3"/>
            </p:custDataLst>
          </p:nvPr>
        </p:nvSpPr>
        <p:spPr>
          <a:xfrm>
            <a:off x="1123315" y="1628775"/>
            <a:ext cx="9937115" cy="2177415"/>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sz="2800" b="1" strike="noStrike" noProof="1" dirty="0">
                <a:solidFill>
                  <a:schemeClr val="tx1"/>
                </a:solidFill>
                <a:latin typeface="楷体_GB2312" pitchFamily="49" charset="-122"/>
                <a:ea typeface="楷体_GB2312" pitchFamily="49" charset="-122"/>
                <a:cs typeface="+mn-cs"/>
              </a:rPr>
              <a:t>1.</a:t>
            </a:r>
            <a:r>
              <a:rPr lang="zh-CN" altLang="en-US" sz="2800" b="1" strike="noStrike" noProof="1" dirty="0">
                <a:solidFill>
                  <a:schemeClr val="tx1"/>
                </a:solidFill>
                <a:latin typeface="楷体_GB2312" pitchFamily="49" charset="-122"/>
                <a:ea typeface="楷体_GB2312" pitchFamily="49" charset="-122"/>
                <a:cs typeface="+mn-cs"/>
              </a:rPr>
              <a:t>制定出院计划</a:t>
            </a:r>
            <a:endParaRPr lang="zh-CN" altLang="en-US" sz="2800" b="1" strike="noStrike" noProof="1" dirty="0">
              <a:solidFill>
                <a:schemeClr val="tx1"/>
              </a:solidFill>
              <a:latin typeface="楷体_GB2312" pitchFamily="49" charset="-122"/>
            </a:endParaRPr>
          </a:p>
          <a:p>
            <a:pPr marL="342900" indent="-342900" fontAlgn="base">
              <a:spcBef>
                <a:spcPct val="20000"/>
              </a:spcBef>
              <a:buClr>
                <a:schemeClr val="accent1"/>
              </a:buClr>
              <a:buSzPct val="65000"/>
            </a:pPr>
            <a:r>
              <a:rPr lang="en-US" altLang="zh-CN" sz="2800" b="1" strike="noStrike" noProof="1" dirty="0">
                <a:solidFill>
                  <a:schemeClr val="tx1"/>
                </a:solidFill>
                <a:latin typeface="楷体_GB2312" pitchFamily="49" charset="-122"/>
                <a:ea typeface="楷体_GB2312" pitchFamily="49" charset="-122"/>
                <a:cs typeface="+mn-cs"/>
              </a:rPr>
              <a:t>2.</a:t>
            </a:r>
            <a:r>
              <a:rPr lang="zh-CN" altLang="en-US" sz="2800" b="1" strike="noStrike" noProof="1" dirty="0">
                <a:solidFill>
                  <a:schemeClr val="tx1"/>
                </a:solidFill>
                <a:latin typeface="楷体_GB2312" pitchFamily="49" charset="-122"/>
                <a:ea typeface="楷体_GB2312" pitchFamily="49" charset="-122"/>
                <a:cs typeface="+mn-cs"/>
              </a:rPr>
              <a:t>给予出院支持</a:t>
            </a:r>
            <a:endParaRPr lang="zh-CN" altLang="en-US" sz="2800" b="1" strike="noStrike" noProof="1" dirty="0">
              <a:solidFill>
                <a:schemeClr val="tx1"/>
              </a:solidFill>
              <a:latin typeface="楷体_GB2312" pitchFamily="49" charset="-122"/>
            </a:endParaRPr>
          </a:p>
          <a:p>
            <a:pPr marL="342900" indent="-342900" fontAlgn="base">
              <a:spcBef>
                <a:spcPct val="20000"/>
              </a:spcBef>
              <a:buClr>
                <a:schemeClr val="accent1"/>
              </a:buClr>
              <a:buSzPct val="65000"/>
            </a:pPr>
            <a:r>
              <a:rPr lang="en-US" altLang="zh-CN" sz="2800" b="1" strike="noStrike" noProof="1" dirty="0">
                <a:solidFill>
                  <a:schemeClr val="tx1"/>
                </a:solidFill>
                <a:latin typeface="楷体_GB2312" pitchFamily="49" charset="-122"/>
                <a:ea typeface="楷体_GB2312" pitchFamily="49" charset="-122"/>
                <a:cs typeface="+mn-cs"/>
              </a:rPr>
              <a:t>3.</a:t>
            </a:r>
            <a:r>
              <a:rPr lang="zh-CN" altLang="en-US" sz="2800" b="1" strike="noStrike" noProof="1" dirty="0">
                <a:solidFill>
                  <a:schemeClr val="tx1"/>
                </a:solidFill>
                <a:latin typeface="楷体_GB2312" pitchFamily="49" charset="-122"/>
                <a:ea typeface="楷体_GB2312" pitchFamily="49" charset="-122"/>
                <a:cs typeface="+mn-cs"/>
              </a:rPr>
              <a:t>列出出院清单 </a:t>
            </a:r>
            <a:endParaRPr lang="zh-CN" altLang="en-US" sz="2800" b="1" strike="noStrike" noProof="1" dirty="0">
              <a:solidFill>
                <a:schemeClr val="tx1"/>
              </a:solidFill>
              <a:latin typeface="楷体_GB2312" pitchFamily="49" charset="-122"/>
            </a:endParaRPr>
          </a:p>
          <a:p>
            <a:pPr marL="342900" indent="-342900" fontAlgn="base">
              <a:spcBef>
                <a:spcPct val="20000"/>
              </a:spcBef>
              <a:buClr>
                <a:schemeClr val="accent1"/>
              </a:buClr>
              <a:buSzPct val="65000"/>
            </a:pPr>
            <a:r>
              <a:rPr lang="en-US" altLang="zh-CN" sz="2800" b="1" strike="noStrike" noProof="1" dirty="0">
                <a:solidFill>
                  <a:schemeClr val="tx1"/>
                </a:solidFill>
                <a:latin typeface="楷体_GB2312" pitchFamily="49" charset="-122"/>
                <a:ea typeface="楷体_GB2312" pitchFamily="49" charset="-122"/>
                <a:cs typeface="+mn-cs"/>
              </a:rPr>
              <a:t>4.</a:t>
            </a:r>
            <a:r>
              <a:rPr lang="zh-CN" altLang="en-US" sz="2800" b="1" strike="noStrike" noProof="1" dirty="0">
                <a:solidFill>
                  <a:schemeClr val="tx1"/>
                </a:solidFill>
                <a:latin typeface="楷体_GB2312" pitchFamily="49" charset="-122"/>
                <a:ea typeface="楷体_GB2312" pitchFamily="49" charset="-122"/>
                <a:cs typeface="+mn-cs"/>
              </a:rPr>
              <a:t>培养自护能力 </a:t>
            </a: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622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急诊手术病人的护理要点</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2" name="矩形 316422"/>
          <p:cNvSpPr/>
          <p:nvPr>
            <p:custDataLst>
              <p:tags r:id="rId3"/>
            </p:custDataLst>
          </p:nvPr>
        </p:nvSpPr>
        <p:spPr>
          <a:xfrm>
            <a:off x="1426210" y="2510155"/>
            <a:ext cx="9267190" cy="1010920"/>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sz="2800" b="1" strike="noStrike" noProof="1" dirty="0">
                <a:solidFill>
                  <a:schemeClr val="tx1"/>
                </a:solidFill>
                <a:latin typeface="楷体_GB2312" pitchFamily="49" charset="-122"/>
                <a:ea typeface="楷体_GB2312" pitchFamily="49" charset="-122"/>
                <a:cs typeface="+mn-cs"/>
              </a:rPr>
              <a:t>1.</a:t>
            </a:r>
            <a:r>
              <a:rPr lang="zh-CN" altLang="en-US" sz="2800" b="1" strike="noStrike" noProof="1" dirty="0">
                <a:solidFill>
                  <a:schemeClr val="tx1"/>
                </a:solidFill>
                <a:latin typeface="楷体_GB2312" pitchFamily="49" charset="-122"/>
                <a:ea typeface="楷体_GB2312" pitchFamily="49" charset="-122"/>
                <a:cs typeface="+mn-cs"/>
              </a:rPr>
              <a:t>提供安全环境</a:t>
            </a:r>
            <a:endParaRPr lang="zh-CN" altLang="en-US" sz="2800" b="1" strike="noStrike" noProof="1" dirty="0">
              <a:solidFill>
                <a:schemeClr val="tx1"/>
              </a:solidFill>
              <a:latin typeface="楷体_GB2312" pitchFamily="49" charset="-122"/>
            </a:endParaRPr>
          </a:p>
          <a:p>
            <a:pPr marL="342900" indent="-342900" fontAlgn="base">
              <a:spcBef>
                <a:spcPct val="20000"/>
              </a:spcBef>
              <a:buClr>
                <a:schemeClr val="accent1"/>
              </a:buClr>
              <a:buSzPct val="65000"/>
            </a:pPr>
            <a:r>
              <a:rPr lang="en-US" altLang="zh-CN" sz="2800" b="1" strike="noStrike" noProof="1" dirty="0">
                <a:solidFill>
                  <a:schemeClr val="tx1"/>
                </a:solidFill>
                <a:latin typeface="楷体_GB2312" pitchFamily="49" charset="-122"/>
                <a:ea typeface="楷体_GB2312" pitchFamily="49" charset="-122"/>
                <a:cs typeface="+mn-cs"/>
              </a:rPr>
              <a:t>2.</a:t>
            </a:r>
            <a:r>
              <a:rPr lang="zh-CN" altLang="en-US" sz="2800" b="1" strike="noStrike" noProof="1" dirty="0">
                <a:solidFill>
                  <a:schemeClr val="tx1"/>
                </a:solidFill>
                <a:latin typeface="楷体_GB2312" pitchFamily="49" charset="-122"/>
                <a:ea typeface="楷体_GB2312" pitchFamily="49" charset="-122"/>
                <a:cs typeface="+mn-cs"/>
              </a:rPr>
              <a:t>迅速完成术前准备</a:t>
            </a:r>
            <a:endParaRPr lang="zh-CN" altLang="en-US" sz="2800" b="1" strike="noStrike" noProof="1" dirty="0">
              <a:solidFill>
                <a:schemeClr val="tx1"/>
              </a:solidFill>
              <a:latin typeface="楷体_GB2312" pitchFamily="49" charset="-122"/>
            </a:endParaRPr>
          </a:p>
          <a:p>
            <a:pPr marL="342900" indent="-342900" fontAlgn="base">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子宫颈肿瘤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子宫颈上皮内瘤变</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9157" name="文本框 5"/>
          <p:cNvSpPr txBox="1"/>
          <p:nvPr/>
        </p:nvSpPr>
        <p:spPr>
          <a:xfrm>
            <a:off x="1116965" y="1844675"/>
            <a:ext cx="10234295" cy="2117090"/>
          </a:xfrm>
          <a:prstGeom prst="rect">
            <a:avLst/>
          </a:prstGeom>
          <a:solidFill>
            <a:srgbClr val="E2F3DF"/>
          </a:solidFill>
          <a:ln w="9525">
            <a:noFill/>
          </a:ln>
        </p:spPr>
        <p:txBody>
          <a:bodyPr wrap="square" anchor="t" anchorCtr="0">
            <a:noAutofit/>
          </a:bodyPr>
          <a:p>
            <a:r>
              <a:rPr lang="zh-CN" altLang="en-US" sz="3200" b="1">
                <a:latin typeface="宋体" panose="02010600030101010101" pitchFamily="2" charset="-122"/>
                <a:ea typeface="宋体" panose="02010600030101010101" pitchFamily="2" charset="-122"/>
              </a:rPr>
              <a:t>是与子宫颈浸润癌密切相关的一组子宫颈病变。大部分低级别病变可以自然消退，但高级别病变具有癌变潜能，被视为癌前病变。通过筛查发现宫颈病变，是预防宫颈癌的有效措施。</a:t>
            </a:r>
            <a:endParaRPr lang="zh-CN" altLang="en-US" sz="32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子宫颈上皮内瘤变</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01090" y="1501775"/>
            <a:ext cx="9671685" cy="3524885"/>
            <a:chOff x="918" y="2365"/>
            <a:chExt cx="10840" cy="5551"/>
          </a:xfrm>
        </p:grpSpPr>
        <p:sp>
          <p:nvSpPr>
            <p:cNvPr id="50177" name="文本框 1"/>
            <p:cNvSpPr txBox="1"/>
            <p:nvPr/>
          </p:nvSpPr>
          <p:spPr>
            <a:xfrm>
              <a:off x="918" y="2365"/>
              <a:ext cx="3452" cy="1113"/>
            </a:xfrm>
            <a:prstGeom prst="rect">
              <a:avLst/>
            </a:prstGeom>
            <a:solidFill>
              <a:srgbClr val="D4EED0"/>
            </a:solidFill>
            <a:ln w="9525">
              <a:noFill/>
            </a:ln>
          </p:spPr>
          <p:txBody>
            <a:bodyPr wrap="square" anchor="t" anchorCtr="0">
              <a:spAutoFit/>
            </a:bodyPr>
            <a:p>
              <a:r>
                <a:rPr lang="zh-CN" altLang="en-US" sz="4000" b="1">
                  <a:latin typeface="宋体" panose="02010600030101010101" pitchFamily="2" charset="-122"/>
                  <a:ea typeface="宋体" panose="02010600030101010101" pitchFamily="2" charset="-122"/>
                </a:rPr>
                <a:t>【病因】</a:t>
              </a:r>
              <a:endParaRPr lang="zh-CN" altLang="en-US" sz="4000" b="1">
                <a:latin typeface="宋体" panose="02010600030101010101" pitchFamily="2" charset="-122"/>
                <a:ea typeface="宋体" panose="02010600030101010101" pitchFamily="2" charset="-122"/>
              </a:endParaRPr>
            </a:p>
          </p:txBody>
        </p:sp>
        <p:sp>
          <p:nvSpPr>
            <p:cNvPr id="3" name="文本框 2"/>
            <p:cNvSpPr txBox="1"/>
            <p:nvPr/>
          </p:nvSpPr>
          <p:spPr>
            <a:xfrm>
              <a:off x="1190" y="4380"/>
              <a:ext cx="10568" cy="3536"/>
            </a:xfrm>
            <a:prstGeom prst="rect">
              <a:avLst/>
            </a:prstGeom>
            <a:solidFill>
              <a:schemeClr val="accent6">
                <a:lumMod val="20000"/>
                <a:lumOff val="80000"/>
              </a:schemeClr>
            </a:solidFill>
          </p:spPr>
          <p:txBody>
            <a:bodyPr wrap="square" rtlCol="0">
              <a:spAutoFit/>
            </a:bodyPr>
            <a:p>
              <a:r>
                <a:rPr lang="en-US" altLang="zh-CN" sz="2800" noProof="1">
                  <a:latin typeface="宋体" panose="02010600030101010101" pitchFamily="2" charset="-122"/>
                  <a:ea typeface="宋体" panose="02010600030101010101" pitchFamily="2" charset="-122"/>
                  <a:cs typeface="宋体" panose="02010600030101010101" pitchFamily="2" charset="-122"/>
                </a:rPr>
                <a:t>1.</a:t>
              </a:r>
              <a:r>
                <a:rPr lang="zh-CN" altLang="en-US" sz="2800" noProof="1">
                  <a:latin typeface="宋体" panose="02010600030101010101" pitchFamily="2" charset="-122"/>
                  <a:ea typeface="宋体" panose="02010600030101010101" pitchFamily="2" charset="-122"/>
                  <a:cs typeface="宋体" panose="02010600030101010101" pitchFamily="2" charset="-122"/>
                </a:rPr>
                <a:t>高危型</a:t>
              </a:r>
              <a:r>
                <a:rPr lang="en-US" altLang="zh-CN" sz="2800" noProof="1">
                  <a:latin typeface="宋体" panose="02010600030101010101" pitchFamily="2" charset="-122"/>
                  <a:ea typeface="宋体" panose="02010600030101010101" pitchFamily="2" charset="-122"/>
                  <a:cs typeface="宋体" panose="02010600030101010101" pitchFamily="2" charset="-122"/>
                </a:rPr>
                <a:t>HPV</a:t>
              </a:r>
              <a:r>
                <a:rPr lang="zh-CN" altLang="en-US" sz="2800" noProof="1">
                  <a:latin typeface="宋体" panose="02010600030101010101" pitchFamily="2" charset="-122"/>
                  <a:ea typeface="宋体" panose="02010600030101010101" pitchFamily="2" charset="-122"/>
                  <a:cs typeface="宋体" panose="02010600030101010101" pitchFamily="2" charset="-122"/>
                </a:rPr>
                <a:t>的持续感染是主要致病因素</a:t>
              </a:r>
              <a:endParaRPr lang="zh-CN" altLang="en-US" sz="2800" noProof="1">
                <a:latin typeface="宋体" panose="02010600030101010101" pitchFamily="2" charset="-122"/>
                <a:ea typeface="宋体" panose="02010600030101010101" pitchFamily="2" charset="-122"/>
                <a:cs typeface="宋体" panose="02010600030101010101" pitchFamily="2" charset="-122"/>
              </a:endParaRPr>
            </a:p>
            <a:p>
              <a:r>
                <a:rPr lang="en-US" altLang="zh-CN" sz="2800" noProof="1">
                  <a:latin typeface="宋体" panose="02010600030101010101" pitchFamily="2" charset="-122"/>
                  <a:ea typeface="宋体" panose="02010600030101010101" pitchFamily="2" charset="-122"/>
                  <a:cs typeface="宋体" panose="02010600030101010101" pitchFamily="2" charset="-122"/>
                </a:rPr>
                <a:t>2.</a:t>
              </a:r>
              <a:r>
                <a:rPr lang="zh-CN" altLang="en-US" sz="2800" noProof="1">
                  <a:latin typeface="宋体" panose="02010600030101010101" pitchFamily="2" charset="-122"/>
                  <a:ea typeface="宋体" panose="02010600030101010101" pitchFamily="2" charset="-122"/>
                  <a:cs typeface="宋体" panose="02010600030101010101" pitchFamily="2" charset="-122"/>
                </a:rPr>
                <a:t>多个性伴侣</a:t>
              </a:r>
              <a:endParaRPr lang="zh-CN" altLang="en-US" sz="2800" noProof="1">
                <a:latin typeface="宋体" panose="02010600030101010101" pitchFamily="2" charset="-122"/>
                <a:ea typeface="宋体" panose="02010600030101010101" pitchFamily="2" charset="-122"/>
                <a:cs typeface="宋体" panose="02010600030101010101" pitchFamily="2" charset="-122"/>
              </a:endParaRPr>
            </a:p>
            <a:p>
              <a:r>
                <a:rPr lang="en-US" altLang="zh-CN" sz="2800" noProof="1">
                  <a:latin typeface="宋体" panose="02010600030101010101" pitchFamily="2" charset="-122"/>
                  <a:ea typeface="宋体" panose="02010600030101010101" pitchFamily="2" charset="-122"/>
                  <a:cs typeface="宋体" panose="02010600030101010101" pitchFamily="2" charset="-122"/>
                </a:rPr>
                <a:t>3.</a:t>
              </a:r>
              <a:r>
                <a:rPr lang="zh-CN" altLang="en-US" sz="2800" noProof="1">
                  <a:latin typeface="宋体" panose="02010600030101010101" pitchFamily="2" charset="-122"/>
                  <a:ea typeface="宋体" panose="02010600030101010101" pitchFamily="2" charset="-122"/>
                  <a:cs typeface="宋体" panose="02010600030101010101" pitchFamily="2" charset="-122"/>
                </a:rPr>
                <a:t>初次性生活年龄小于</a:t>
              </a:r>
              <a:r>
                <a:rPr lang="en-US" altLang="zh-CN" sz="2800" noProof="1">
                  <a:latin typeface="宋体" panose="02010600030101010101" pitchFamily="2" charset="-122"/>
                  <a:ea typeface="宋体" panose="02010600030101010101" pitchFamily="2" charset="-122"/>
                  <a:cs typeface="宋体" panose="02010600030101010101" pitchFamily="2" charset="-122"/>
                </a:rPr>
                <a:t>16</a:t>
              </a:r>
              <a:r>
                <a:rPr lang="zh-CN" altLang="en-US" sz="2800" noProof="1">
                  <a:latin typeface="宋体" panose="02010600030101010101" pitchFamily="2" charset="-122"/>
                  <a:ea typeface="宋体" panose="02010600030101010101" pitchFamily="2" charset="-122"/>
                  <a:cs typeface="宋体" panose="02010600030101010101" pitchFamily="2" charset="-122"/>
                </a:rPr>
                <a:t>岁</a:t>
              </a:r>
              <a:endParaRPr lang="zh-CN" altLang="en-US" sz="2800" noProof="1">
                <a:latin typeface="宋体" panose="02010600030101010101" pitchFamily="2" charset="-122"/>
                <a:ea typeface="宋体" panose="02010600030101010101" pitchFamily="2" charset="-122"/>
                <a:cs typeface="宋体" panose="02010600030101010101" pitchFamily="2" charset="-122"/>
              </a:endParaRPr>
            </a:p>
            <a:p>
              <a:r>
                <a:rPr lang="en-US" altLang="zh-CN" sz="2800" noProof="1">
                  <a:latin typeface="宋体" panose="02010600030101010101" pitchFamily="2" charset="-122"/>
                  <a:ea typeface="宋体" panose="02010600030101010101" pitchFamily="2" charset="-122"/>
                  <a:cs typeface="宋体" panose="02010600030101010101" pitchFamily="2" charset="-122"/>
                </a:rPr>
                <a:t>4.</a:t>
              </a:r>
              <a:r>
                <a:rPr lang="zh-CN" altLang="en-US" sz="2800" noProof="1">
                  <a:latin typeface="宋体" panose="02010600030101010101" pitchFamily="2" charset="-122"/>
                  <a:ea typeface="宋体" panose="02010600030101010101" pitchFamily="2" charset="-122"/>
                  <a:cs typeface="宋体" panose="02010600030101010101" pitchFamily="2" charset="-122"/>
                </a:rPr>
                <a:t>早年分娩、多次分娩</a:t>
              </a:r>
              <a:endParaRPr lang="zh-CN" altLang="en-US" sz="2800" noProof="1">
                <a:latin typeface="宋体" panose="02010600030101010101" pitchFamily="2" charset="-122"/>
                <a:ea typeface="宋体" panose="02010600030101010101" pitchFamily="2" charset="-122"/>
                <a:cs typeface="宋体" panose="02010600030101010101" pitchFamily="2" charset="-122"/>
              </a:endParaRPr>
            </a:p>
            <a:p>
              <a:r>
                <a:rPr lang="en-US" altLang="zh-CN" sz="2800" noProof="1">
                  <a:latin typeface="宋体" panose="02010600030101010101" pitchFamily="2" charset="-122"/>
                  <a:ea typeface="宋体" panose="02010600030101010101" pitchFamily="2" charset="-122"/>
                  <a:cs typeface="宋体" panose="02010600030101010101" pitchFamily="2" charset="-122"/>
                </a:rPr>
                <a:t>5.</a:t>
              </a:r>
              <a:r>
                <a:rPr lang="zh-CN" altLang="en-US" sz="2800" noProof="1">
                  <a:latin typeface="宋体" panose="02010600030101010101" pitchFamily="2" charset="-122"/>
                  <a:ea typeface="宋体" panose="02010600030101010101" pitchFamily="2" charset="-122"/>
                  <a:cs typeface="宋体" panose="02010600030101010101" pitchFamily="2" charset="-122"/>
                </a:rPr>
                <a:t>与高危男子的性接触</a:t>
              </a:r>
              <a:endParaRPr lang="zh-CN" altLang="en-US" sz="2800" noProof="1">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子宫颈上皮内瘤变</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967740" y="1501775"/>
            <a:ext cx="9585960" cy="3526945"/>
            <a:chOff x="265" y="2365"/>
            <a:chExt cx="13768" cy="4779"/>
          </a:xfrm>
        </p:grpSpPr>
        <p:sp>
          <p:nvSpPr>
            <p:cNvPr id="51201" name="文本框 1"/>
            <p:cNvSpPr txBox="1"/>
            <p:nvPr/>
          </p:nvSpPr>
          <p:spPr>
            <a:xfrm>
              <a:off x="918" y="2365"/>
              <a:ext cx="8270" cy="958"/>
            </a:xfrm>
            <a:prstGeom prst="rect">
              <a:avLst/>
            </a:prstGeom>
            <a:solidFill>
              <a:srgbClr val="D4EED0"/>
            </a:solidFill>
            <a:ln w="9525">
              <a:noFill/>
            </a:ln>
          </p:spPr>
          <p:txBody>
            <a:bodyPr wrap="square" anchor="t" anchorCtr="0">
              <a:spAutoFit/>
            </a:bodyPr>
            <a:p>
              <a:r>
                <a:rPr lang="zh-CN" altLang="en-US" sz="4000" b="1">
                  <a:latin typeface="宋体" panose="02010600030101010101" pitchFamily="2" charset="-122"/>
                  <a:ea typeface="宋体" panose="02010600030101010101" pitchFamily="2" charset="-122"/>
                </a:rPr>
                <a:t>【病理学诊断和分级】</a:t>
              </a:r>
              <a:endParaRPr lang="zh-CN" altLang="en-US" sz="4000" b="1">
                <a:latin typeface="宋体" panose="02010600030101010101" pitchFamily="2" charset="-122"/>
                <a:ea typeface="宋体" panose="02010600030101010101" pitchFamily="2" charset="-122"/>
              </a:endParaRPr>
            </a:p>
          </p:txBody>
        </p:sp>
        <p:sp>
          <p:nvSpPr>
            <p:cNvPr id="5" name="文本框 4"/>
            <p:cNvSpPr txBox="1"/>
            <p:nvPr/>
          </p:nvSpPr>
          <p:spPr>
            <a:xfrm>
              <a:off x="265" y="4268"/>
              <a:ext cx="13768" cy="2876"/>
            </a:xfrm>
            <a:prstGeom prst="rect">
              <a:avLst/>
            </a:prstGeom>
            <a:solidFill>
              <a:schemeClr val="accent6">
                <a:lumMod val="20000"/>
                <a:lumOff val="80000"/>
              </a:schemeClr>
            </a:solidFill>
          </p:spPr>
          <p:txBody>
            <a:bodyPr wrap="square" rtlCol="0">
              <a:spAutoFit/>
            </a:bodyPr>
            <a:p>
              <a:r>
                <a:rPr lang="zh-CN" altLang="en-US" b="1" noProof="1">
                  <a:latin typeface="宋体" panose="02010600030101010101" pitchFamily="2" charset="-122"/>
                  <a:ea typeface="宋体" panose="02010600030101010101" pitchFamily="2" charset="-122"/>
                  <a:cs typeface="+mn-cs"/>
                </a:rPr>
                <a:t>Ⅰ级：轻度不典型增生</a:t>
              </a:r>
              <a:r>
                <a:rPr lang="en-US" altLang="zh-CN" b="1" noProof="1">
                  <a:latin typeface="宋体" panose="02010600030101010101" pitchFamily="2" charset="-122"/>
                  <a:ea typeface="宋体" panose="02010600030101010101" pitchFamily="2" charset="-122"/>
                  <a:cs typeface="+mn-cs"/>
                </a:rPr>
                <a:t>  ----</a:t>
              </a:r>
              <a:r>
                <a:rPr lang="zh-CN" altLang="en-US" b="1" noProof="1">
                  <a:latin typeface="宋体" panose="02010600030101010101" pitchFamily="2" charset="-122"/>
                  <a:ea typeface="宋体" panose="02010600030101010101" pitchFamily="2" charset="-122"/>
                  <a:cs typeface="+mn-cs"/>
                </a:rPr>
                <a:t>低级别病变</a:t>
              </a:r>
              <a:endParaRPr lang="zh-CN" altLang="en-US" b="1" noProof="1">
                <a:latin typeface="宋体" panose="02010600030101010101" pitchFamily="2" charset="-122"/>
                <a:ea typeface="宋体" panose="02010600030101010101" pitchFamily="2" charset="-122"/>
              </a:endParaRPr>
            </a:p>
            <a:p>
              <a:endParaRPr lang="zh-CN" altLang="en-US" b="1" noProof="1">
                <a:solidFill>
                  <a:srgbClr val="FF0000"/>
                </a:solidFill>
                <a:latin typeface="宋体" panose="02010600030101010101" pitchFamily="2" charset="-122"/>
                <a:ea typeface="宋体" panose="02010600030101010101" pitchFamily="2" charset="-122"/>
              </a:endParaRPr>
            </a:p>
            <a:p>
              <a:r>
                <a:rPr lang="zh-CN" altLang="en-US" sz="3200" b="1" noProof="1">
                  <a:solidFill>
                    <a:srgbClr val="FF0000"/>
                  </a:solidFill>
                  <a:latin typeface="宋体" panose="02010600030101010101" pitchFamily="2" charset="-122"/>
                  <a:ea typeface="宋体" panose="02010600030101010101" pitchFamily="2" charset="-122"/>
                  <a:cs typeface="+mn-cs"/>
                </a:rPr>
                <a:t>Ⅱ级：中度不典型增生</a:t>
              </a:r>
              <a:r>
                <a:rPr lang="en-US" altLang="zh-CN" sz="3200" b="1" noProof="1">
                  <a:solidFill>
                    <a:srgbClr val="FF0000"/>
                  </a:solidFill>
                  <a:latin typeface="宋体" panose="02010600030101010101" pitchFamily="2" charset="-122"/>
                  <a:ea typeface="宋体" panose="02010600030101010101" pitchFamily="2" charset="-122"/>
                  <a:cs typeface="+mn-cs"/>
                </a:rPr>
                <a:t>      </a:t>
              </a:r>
              <a:endParaRPr lang="en-US" altLang="zh-CN" sz="3200" b="1" noProof="1">
                <a:solidFill>
                  <a:srgbClr val="FF0000"/>
                </a:solidFill>
                <a:latin typeface="宋体" panose="02010600030101010101" pitchFamily="2" charset="-122"/>
                <a:ea typeface="宋体" panose="02010600030101010101" pitchFamily="2" charset="-122"/>
              </a:endParaRPr>
            </a:p>
            <a:p>
              <a:r>
                <a:rPr lang="en-US" altLang="zh-CN" sz="3200" b="1" noProof="1">
                  <a:solidFill>
                    <a:srgbClr val="FF0000"/>
                  </a:solidFill>
                  <a:latin typeface="宋体" panose="02010600030101010101" pitchFamily="2" charset="-122"/>
                  <a:ea typeface="宋体" panose="02010600030101010101" pitchFamily="2" charset="-122"/>
                  <a:cs typeface="+mn-cs"/>
                </a:rPr>
                <a:t>                     ----</a:t>
              </a:r>
              <a:r>
                <a:rPr lang="zh-CN" altLang="en-US" sz="3200" b="1" noProof="1">
                  <a:solidFill>
                    <a:srgbClr val="FF0000"/>
                  </a:solidFill>
                  <a:latin typeface="宋体" panose="02010600030101010101" pitchFamily="2" charset="-122"/>
                  <a:ea typeface="宋体" panose="02010600030101010101" pitchFamily="2" charset="-122"/>
                  <a:cs typeface="+mn-cs"/>
                </a:rPr>
                <a:t>高级别，癌前病变</a:t>
              </a:r>
              <a:endParaRPr lang="zh-CN" altLang="en-US" sz="3200" b="1" noProof="1">
                <a:solidFill>
                  <a:srgbClr val="FF0000"/>
                </a:solidFill>
                <a:latin typeface="宋体" panose="02010600030101010101" pitchFamily="2" charset="-122"/>
                <a:ea typeface="宋体" panose="02010600030101010101" pitchFamily="2" charset="-122"/>
              </a:endParaRPr>
            </a:p>
            <a:p>
              <a:r>
                <a:rPr lang="zh-CN" altLang="en-US" sz="3200" b="1" noProof="1">
                  <a:solidFill>
                    <a:srgbClr val="FF0000"/>
                  </a:solidFill>
                  <a:latin typeface="宋体" panose="02010600030101010101" pitchFamily="2" charset="-122"/>
                  <a:ea typeface="宋体" panose="02010600030101010101" pitchFamily="2" charset="-122"/>
                  <a:cs typeface="+mn-cs"/>
                </a:rPr>
                <a:t>Ⅲ级：重度不典型增生</a:t>
              </a:r>
              <a:endParaRPr lang="zh-CN" altLang="en-US" sz="3200" b="1" noProof="1">
                <a:solidFill>
                  <a:srgbClr val="FF0000"/>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子宫颈上皮内瘤变</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425575" y="1501775"/>
            <a:ext cx="9766300" cy="3453765"/>
            <a:chOff x="918" y="2365"/>
            <a:chExt cx="11158" cy="5439"/>
          </a:xfrm>
        </p:grpSpPr>
        <p:sp>
          <p:nvSpPr>
            <p:cNvPr id="53249" name="文本框 1"/>
            <p:cNvSpPr txBox="1"/>
            <p:nvPr/>
          </p:nvSpPr>
          <p:spPr>
            <a:xfrm>
              <a:off x="918" y="2365"/>
              <a:ext cx="6757" cy="1113"/>
            </a:xfrm>
            <a:prstGeom prst="rect">
              <a:avLst/>
            </a:prstGeom>
            <a:solidFill>
              <a:srgbClr val="D4EED0"/>
            </a:solidFill>
            <a:ln w="9525">
              <a:noFill/>
            </a:ln>
          </p:spPr>
          <p:txBody>
            <a:bodyPr wrap="square" anchor="t" anchorCtr="0">
              <a:spAutoFit/>
            </a:bodyPr>
            <a:p>
              <a:r>
                <a:rPr lang="zh-CN" altLang="en-US" sz="4000" b="1">
                  <a:latin typeface="宋体" panose="02010600030101010101" pitchFamily="2" charset="-122"/>
                  <a:ea typeface="宋体" panose="02010600030101010101" pitchFamily="2" charset="-122"/>
                </a:rPr>
                <a:t>【处理原则】</a:t>
              </a:r>
              <a:endParaRPr lang="zh-CN" altLang="en-US" sz="4000" b="1">
                <a:latin typeface="宋体" panose="02010600030101010101" pitchFamily="2" charset="-122"/>
                <a:ea typeface="宋体" panose="02010600030101010101" pitchFamily="2" charset="-122"/>
              </a:endParaRPr>
            </a:p>
          </p:txBody>
        </p:sp>
        <p:sp>
          <p:nvSpPr>
            <p:cNvPr id="3" name="文本框 2"/>
            <p:cNvSpPr txBox="1"/>
            <p:nvPr/>
          </p:nvSpPr>
          <p:spPr>
            <a:xfrm>
              <a:off x="1508" y="4268"/>
              <a:ext cx="10568" cy="3536"/>
            </a:xfrm>
            <a:prstGeom prst="rect">
              <a:avLst/>
            </a:prstGeom>
            <a:solidFill>
              <a:schemeClr val="accent6">
                <a:lumMod val="20000"/>
                <a:lumOff val="80000"/>
              </a:schemeClr>
            </a:solidFill>
          </p:spPr>
          <p:txBody>
            <a:bodyPr wrap="square" rtlCol="0">
              <a:spAutoFit/>
            </a:bodyPr>
            <a:p>
              <a:r>
                <a:rPr lang="en-US" altLang="zh-CN" sz="2800" b="1" noProof="1">
                  <a:solidFill>
                    <a:schemeClr val="accent4"/>
                  </a:solidFill>
                  <a:latin typeface="宋体" panose="02010600030101010101" pitchFamily="2" charset="-122"/>
                  <a:ea typeface="宋体" panose="02010600030101010101" pitchFamily="2" charset="-122"/>
                  <a:cs typeface="宋体" panose="02010600030101010101" pitchFamily="2" charset="-122"/>
                </a:rPr>
                <a:t>1.CIN--Ⅰ   60%</a:t>
              </a:r>
              <a:r>
                <a:rPr lang="zh-CN" altLang="en-US" sz="2800" b="1" noProof="1">
                  <a:solidFill>
                    <a:schemeClr val="accent4"/>
                  </a:solidFill>
                  <a:latin typeface="宋体" panose="02010600030101010101" pitchFamily="2" charset="-122"/>
                  <a:ea typeface="宋体" panose="02010600030101010101" pitchFamily="2" charset="-122"/>
                  <a:cs typeface="宋体" panose="02010600030101010101" pitchFamily="2" charset="-122"/>
                </a:rPr>
                <a:t>会自然消退。若在随访中持续存在</a:t>
              </a:r>
              <a:r>
                <a:rPr lang="en-US" altLang="zh-CN" sz="2800" b="1" noProof="1">
                  <a:solidFill>
                    <a:schemeClr val="accent4"/>
                  </a:solidFill>
                  <a:latin typeface="宋体" panose="02010600030101010101" pitchFamily="2" charset="-122"/>
                  <a:ea typeface="宋体" panose="02010600030101010101" pitchFamily="2" charset="-122"/>
                  <a:cs typeface="宋体" panose="02010600030101010101" pitchFamily="2" charset="-122"/>
                </a:rPr>
                <a:t>2</a:t>
              </a:r>
              <a:r>
                <a:rPr lang="zh-CN" altLang="en-US" sz="2800" b="1" noProof="1">
                  <a:solidFill>
                    <a:schemeClr val="accent4"/>
                  </a:solidFill>
                  <a:latin typeface="宋体" panose="02010600030101010101" pitchFamily="2" charset="-122"/>
                  <a:ea typeface="宋体" panose="02010600030101010101" pitchFamily="2" charset="-122"/>
                  <a:cs typeface="宋体" panose="02010600030101010101" pitchFamily="2" charset="-122"/>
                </a:rPr>
                <a:t>年以上者，应积极治疗。</a:t>
              </a:r>
              <a:endParaRPr lang="en-US" altLang="zh-CN" sz="2800" b="1" noProof="1">
                <a:solidFill>
                  <a:schemeClr val="accent4"/>
                </a:solidFill>
                <a:latin typeface="宋体" panose="02010600030101010101" pitchFamily="2" charset="-122"/>
                <a:ea typeface="宋体" panose="02010600030101010101" pitchFamily="2" charset="-122"/>
                <a:cs typeface="宋体" panose="02010600030101010101" pitchFamily="2" charset="-122"/>
              </a:endParaRPr>
            </a:p>
            <a:p>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2.CIN--Ⅱ</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CIN--Ⅲ    </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约</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20%</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的</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rPr>
                <a:t>CIN--</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Ⅱ</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会发展为</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CIN--Ⅲ</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的发展为浸润癌。故均需治疗。方法：子宫颈环形电切术、冷刀锥切术、子宫切除术等。术后需定期随访。</a:t>
              </a:r>
              <a:endPar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487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子宫颈上皮内瘤变</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555115" y="1501775"/>
            <a:ext cx="9290685" cy="4746625"/>
            <a:chOff x="918" y="2365"/>
            <a:chExt cx="11158" cy="7475"/>
          </a:xfrm>
        </p:grpSpPr>
        <p:sp>
          <p:nvSpPr>
            <p:cNvPr id="52225" name="文本框 1"/>
            <p:cNvSpPr txBox="1"/>
            <p:nvPr/>
          </p:nvSpPr>
          <p:spPr>
            <a:xfrm>
              <a:off x="918" y="2365"/>
              <a:ext cx="7357" cy="1113"/>
            </a:xfrm>
            <a:prstGeom prst="rect">
              <a:avLst/>
            </a:prstGeom>
            <a:solidFill>
              <a:srgbClr val="D4EED0"/>
            </a:solidFill>
            <a:ln w="9525">
              <a:noFill/>
            </a:ln>
          </p:spPr>
          <p:txBody>
            <a:bodyPr wrap="square" anchor="t" anchorCtr="0">
              <a:spAutoFit/>
            </a:bodyPr>
            <a:p>
              <a:r>
                <a:rPr lang="zh-CN" altLang="en-US" sz="4000" b="1">
                  <a:latin typeface="宋体" panose="02010600030101010101" pitchFamily="2" charset="-122"/>
                  <a:ea typeface="宋体" panose="02010600030101010101" pitchFamily="2" charset="-122"/>
                </a:rPr>
                <a:t>【预防和筛查策略】</a:t>
              </a:r>
              <a:endParaRPr lang="zh-CN" altLang="en-US" sz="4000" b="1">
                <a:latin typeface="宋体" panose="02010600030101010101" pitchFamily="2" charset="-122"/>
                <a:ea typeface="宋体" panose="02010600030101010101" pitchFamily="2" charset="-122"/>
              </a:endParaRPr>
            </a:p>
          </p:txBody>
        </p:sp>
        <p:sp>
          <p:nvSpPr>
            <p:cNvPr id="3" name="文本框 2"/>
            <p:cNvSpPr txBox="1"/>
            <p:nvPr/>
          </p:nvSpPr>
          <p:spPr>
            <a:xfrm>
              <a:off x="1508" y="4268"/>
              <a:ext cx="10568" cy="5572"/>
            </a:xfrm>
            <a:prstGeom prst="rect">
              <a:avLst/>
            </a:prstGeom>
            <a:solidFill>
              <a:schemeClr val="accent6">
                <a:lumMod val="20000"/>
                <a:lumOff val="80000"/>
              </a:schemeClr>
            </a:solidFill>
          </p:spPr>
          <p:txBody>
            <a:bodyPr wrap="square" rtlCol="0">
              <a:spAutoFit/>
            </a:bodyPr>
            <a:p>
              <a:r>
                <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宫颈细胞学检查</a:t>
              </a:r>
              <a:endPar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联合筛查</a:t>
              </a:r>
              <a:endPar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2.HPV</a:t>
              </a:r>
              <a:r>
                <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检测</a:t>
              </a:r>
              <a:endParaRPr lang="zh-CN" altLang="en-US" sz="3200" b="1" noProof="1">
                <a:latin typeface="宋体" panose="02010600030101010101" pitchFamily="2" charset="-122"/>
                <a:ea typeface="宋体" panose="02010600030101010101" pitchFamily="2" charset="-122"/>
                <a:cs typeface="宋体" panose="02010600030101010101" pitchFamily="2" charset="-122"/>
              </a:endParaRPr>
            </a:p>
            <a:p>
              <a:endParaRPr lang="en-US" altLang="zh-CN" sz="3200" b="1" noProof="1">
                <a:latin typeface="宋体" panose="02010600030101010101" pitchFamily="2" charset="-122"/>
                <a:ea typeface="宋体" panose="02010600030101010101" pitchFamily="2" charset="-122"/>
                <a:cs typeface="宋体" panose="02010600030101010101" pitchFamily="2" charset="-122"/>
              </a:endParaRPr>
            </a:p>
            <a:p>
              <a:r>
                <a:rPr lang="en-US" altLang="zh-CN" sz="3200" b="1" noProof="1">
                  <a:latin typeface="宋体" panose="02010600030101010101" pitchFamily="2" charset="-122"/>
                  <a:ea typeface="宋体" panose="02010600030101010101" pitchFamily="2" charset="-122"/>
                  <a:cs typeface="宋体" panose="02010600030101010101" pitchFamily="2" charset="-122"/>
                </a:rPr>
                <a:t>3.</a:t>
              </a:r>
              <a:r>
                <a:rPr lang="zh-CN" altLang="en-US" sz="3200" b="1" noProof="1">
                  <a:latin typeface="宋体" panose="02010600030101010101" pitchFamily="2" charset="-122"/>
                  <a:ea typeface="宋体" panose="02010600030101010101" pitchFamily="2" charset="-122"/>
                  <a:cs typeface="宋体" panose="02010600030101010101" pitchFamily="2" charset="-122"/>
                </a:rPr>
                <a:t>阴道镜检查</a:t>
              </a:r>
              <a:endParaRPr lang="zh-CN" altLang="en-US" sz="3200" b="1" noProof="1">
                <a:latin typeface="宋体" panose="02010600030101010101" pitchFamily="2" charset="-122"/>
                <a:ea typeface="宋体" panose="02010600030101010101" pitchFamily="2" charset="-122"/>
                <a:cs typeface="宋体" panose="02010600030101010101" pitchFamily="2" charset="-122"/>
              </a:endParaRPr>
            </a:p>
            <a:p>
              <a:endPar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子宫颈活组织检查</a:t>
              </a:r>
              <a:r>
                <a:rPr lang="en-US" altLang="zh-CN"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rPr>
                <a:t>确诊方法</a:t>
              </a:r>
              <a:endParaRPr lang="zh-CN" altLang="en-US" sz="3200" b="1" noProof="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4275" name="矩形 226320"/>
          <p:cNvSpPr/>
          <p:nvPr/>
        </p:nvSpPr>
        <p:spPr>
          <a:xfrm>
            <a:off x="1030605" y="1873250"/>
            <a:ext cx="9799320" cy="2785745"/>
          </a:xfrm>
          <a:prstGeom prst="rect">
            <a:avLst/>
          </a:prstGeom>
          <a:noFill/>
          <a:ln w="9525">
            <a:noFill/>
          </a:ln>
        </p:spPr>
        <p:txBody>
          <a:bodyPr anchor="t" anchorCtr="0"/>
          <a:p>
            <a:pPr marL="342900" indent="-342900">
              <a:lnSpc>
                <a:spcPct val="90000"/>
              </a:lnSpc>
              <a:spcBef>
                <a:spcPct val="20000"/>
              </a:spcBef>
              <a:buClr>
                <a:schemeClr val="accent1"/>
              </a:buClr>
              <a:buSzPct val="65000"/>
              <a:buFont typeface="Wingdings" panose="05000000000000000000" pitchFamily="2" charset="2"/>
              <a:buChar char="n"/>
            </a:pPr>
            <a:r>
              <a:rPr lang="en-US" altLang="zh-CN" sz="30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子宫颈癌是</a:t>
            </a:r>
            <a:r>
              <a:rPr lang="zh-CN" altLang="en-US" sz="2800" b="1" dirty="0">
                <a:solidFill>
                  <a:srgbClr val="FF0000"/>
                </a:solidFill>
                <a:latin typeface="楷体_GB2312" pitchFamily="49" charset="-122"/>
                <a:ea typeface="楷体_GB2312" pitchFamily="49" charset="-122"/>
              </a:rPr>
              <a:t>最常见的妇科恶性肿瘤</a:t>
            </a:r>
            <a:r>
              <a:rPr lang="zh-CN" altLang="en-US" sz="2800" b="1" dirty="0">
                <a:latin typeface="楷体_GB2312" pitchFamily="49" charset="-122"/>
                <a:ea typeface="楷体_GB2312" pitchFamily="49" charset="-122"/>
              </a:rPr>
              <a:t>，年龄</a:t>
            </a:r>
            <a:r>
              <a:rPr lang="en-US" altLang="zh-CN" sz="2800" b="1" dirty="0">
                <a:latin typeface="楷体_GB2312" pitchFamily="49" charset="-122"/>
                <a:ea typeface="楷体_GB2312" pitchFamily="49" charset="-122"/>
              </a:rPr>
              <a:t>50-55</a:t>
            </a:r>
            <a:r>
              <a:rPr lang="zh-CN" altLang="en-US" sz="2800" b="1" dirty="0">
                <a:latin typeface="楷体_GB2312" pitchFamily="49" charset="-122"/>
                <a:ea typeface="楷体_GB2312" pitchFamily="49" charset="-122"/>
              </a:rPr>
              <a:t>岁，平均</a:t>
            </a:r>
            <a:r>
              <a:rPr lang="en-US" altLang="zh-CN" sz="2800" b="1" dirty="0">
                <a:latin typeface="楷体_GB2312" pitchFamily="49" charset="-122"/>
                <a:ea typeface="楷体_GB2312" pitchFamily="49" charset="-122"/>
              </a:rPr>
              <a:t>52.2</a:t>
            </a:r>
            <a:r>
              <a:rPr lang="zh-CN" altLang="en-US" sz="2800" b="1" dirty="0">
                <a:latin typeface="楷体_GB2312" pitchFamily="49" charset="-122"/>
                <a:ea typeface="楷体_GB2312" pitchFamily="49" charset="-122"/>
              </a:rPr>
              <a:t>岁。年轻化趋势。</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病理特点：</a:t>
            </a:r>
            <a:r>
              <a:rPr lang="zh-CN" altLang="en-US" sz="2800" b="1" dirty="0">
                <a:solidFill>
                  <a:srgbClr val="FF0000"/>
                </a:solidFill>
                <a:latin typeface="楷体_GB2312" pitchFamily="49" charset="-122"/>
                <a:ea typeface="楷体_GB2312" pitchFamily="49" charset="-122"/>
              </a:rPr>
              <a:t>鳞癌最常见（</a:t>
            </a:r>
            <a:r>
              <a:rPr lang="en-US" altLang="zh-CN" sz="2800" b="1" dirty="0">
                <a:solidFill>
                  <a:srgbClr val="FF0000"/>
                </a:solidFill>
                <a:latin typeface="楷体_GB2312" pitchFamily="49" charset="-122"/>
                <a:ea typeface="楷体_GB2312" pitchFamily="49" charset="-122"/>
              </a:rPr>
              <a:t>75%</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80%</a:t>
            </a:r>
            <a:r>
              <a:rPr lang="zh-CN" altLang="en-US"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；其次为腺癌（约</a:t>
            </a:r>
            <a:r>
              <a:rPr lang="en-US" altLang="zh-CN" sz="2800" b="1" dirty="0">
                <a:latin typeface="楷体_GB2312" pitchFamily="49" charset="-122"/>
                <a:ea typeface="楷体_GB2312" pitchFamily="49" charset="-122"/>
              </a:rPr>
              <a:t>20-25%</a:t>
            </a:r>
            <a:r>
              <a:rPr lang="zh-CN" altLang="en-US" sz="2800" b="1" dirty="0">
                <a:latin typeface="楷体_GB2312" pitchFamily="49" charset="-122"/>
                <a:ea typeface="楷体_GB2312" pitchFamily="49" charset="-122"/>
              </a:rPr>
              <a:t>）；腺鳞癌很少见。病变早期子宫颈外观正常或类似子宫颈糜烂，随病变发展表现为外生型（菜花型）、内生型（浸润型）、溃疡型和颈管型四种类型。</a:t>
            </a:r>
            <a:r>
              <a:rPr lang="zh-CN" altLang="en-US" sz="2800" dirty="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单元十五</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腹部手术患者的护理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851978" y="1277968"/>
            <a:ext cx="7920037" cy="4831080"/>
            <a:chOff x="1078" y="753"/>
            <a:chExt cx="12472" cy="8390"/>
          </a:xfrm>
        </p:grpSpPr>
        <p:sp>
          <p:nvSpPr>
            <p:cNvPr id="55298" name="矩形 227335"/>
            <p:cNvSpPr/>
            <p:nvPr/>
          </p:nvSpPr>
          <p:spPr>
            <a:xfrm>
              <a:off x="1078" y="753"/>
              <a:ext cx="12472" cy="2510"/>
            </a:xfrm>
            <a:prstGeom prst="rect">
              <a:avLst/>
            </a:prstGeom>
            <a:noFill/>
            <a:ln w="9525">
              <a:noFill/>
            </a:ln>
          </p:spPr>
          <p:txBody>
            <a:bodyPr anchor="t" anchorCtr="0"/>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转移途径</a:t>
              </a:r>
              <a:r>
                <a:rPr lang="zh-CN" altLang="en-US" sz="2800" b="1" dirty="0">
                  <a:solidFill>
                    <a:srgbClr val="FF0000"/>
                  </a:solidFill>
                  <a:latin typeface="楷体_GB2312" pitchFamily="49" charset="-122"/>
                  <a:ea typeface="楷体_GB2312" pitchFamily="49" charset="-122"/>
                </a:rPr>
                <a:t>主要通过直接蔓延和淋巴转移，</a:t>
              </a:r>
              <a:r>
                <a:rPr lang="zh-CN" altLang="en-US" sz="2800" b="1" dirty="0">
                  <a:latin typeface="楷体_GB2312" pitchFamily="49" charset="-122"/>
                  <a:ea typeface="楷体_GB2312" pitchFamily="49" charset="-122"/>
                </a:rPr>
                <a:t>晚</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期可能发生血行转移。</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临床分为四期。</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endParaRPr lang="zh-CN" altLang="en-US" sz="2800" dirty="0">
                <a:latin typeface="楷体_GB2312" pitchFamily="49" charset="-122"/>
                <a:ea typeface="楷体_GB2312" pitchFamily="49" charset="-122"/>
              </a:endParaRPr>
            </a:p>
          </p:txBody>
        </p:sp>
        <p:sp>
          <p:nvSpPr>
            <p:cNvPr id="55299" name="椭圆 227337" descr="20051119110819-0"/>
            <p:cNvSpPr/>
            <p:nvPr/>
          </p:nvSpPr>
          <p:spPr>
            <a:xfrm>
              <a:off x="1983" y="4833"/>
              <a:ext cx="4537" cy="4310"/>
            </a:xfrm>
            <a:prstGeom prst="ellipse">
              <a:avLst/>
            </a:prstGeom>
            <a:blipFill rotWithShape="1">
              <a:blip r:embed="rId3"/>
              <a:stretch>
                <a:fillRect/>
              </a:stretch>
            </a:blip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楷体_GB2312" pitchFamily="49" charset="-122"/>
              </a:endParaRPr>
            </a:p>
          </p:txBody>
        </p:sp>
        <p:sp>
          <p:nvSpPr>
            <p:cNvPr id="55300" name="文本框 227338"/>
            <p:cNvSpPr txBox="1"/>
            <p:nvPr/>
          </p:nvSpPr>
          <p:spPr>
            <a:xfrm>
              <a:off x="6860" y="8123"/>
              <a:ext cx="1620" cy="640"/>
            </a:xfrm>
            <a:prstGeom prst="rect">
              <a:avLst/>
            </a:prstGeom>
            <a:noFill/>
            <a:ln w="9525">
              <a:noFill/>
            </a:ln>
          </p:spPr>
          <p:txBody>
            <a:bodyPr anchor="t" anchorCtr="0">
              <a:spAutoFit/>
            </a:bodyPr>
            <a:p>
              <a:pPr>
                <a:spcBef>
                  <a:spcPct val="50000"/>
                </a:spcBef>
              </a:pPr>
              <a:r>
                <a:rPr lang="zh-CN" altLang="en-US" sz="1800" b="1" dirty="0">
                  <a:solidFill>
                    <a:srgbClr val="E51101"/>
                  </a:solidFill>
                  <a:latin typeface="Arial" panose="020B0604020202020204" pitchFamily="34" charset="0"/>
                  <a:ea typeface="宋体" panose="02010600030101010101" pitchFamily="2" charset="-122"/>
                </a:rPr>
                <a:t>宫颈癌</a:t>
              </a:r>
              <a:endParaRPr lang="zh-CN" altLang="en-US" sz="1800" b="1" dirty="0">
                <a:solidFill>
                  <a:srgbClr val="E51101"/>
                </a:solidFill>
                <a:latin typeface="Arial" panose="020B0604020202020204" pitchFamily="34" charset="0"/>
                <a:ea typeface="宋体" panose="02010600030101010101" pitchFamily="2" charset="-122"/>
              </a:endParaRPr>
            </a:p>
          </p:txBody>
        </p:sp>
        <p:pic>
          <p:nvPicPr>
            <p:cNvPr id="55301" name="图片 227339" descr="图片1"/>
            <p:cNvPicPr>
              <a:picLocks noChangeAspect="1"/>
            </p:cNvPicPr>
            <p:nvPr/>
          </p:nvPicPr>
          <p:blipFill>
            <a:blip r:embed="rId4"/>
            <a:stretch>
              <a:fillRect/>
            </a:stretch>
          </p:blipFill>
          <p:spPr>
            <a:xfrm>
              <a:off x="8335" y="4720"/>
              <a:ext cx="4308" cy="408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38225" y="1339850"/>
            <a:ext cx="10009505" cy="4783455"/>
            <a:chOff x="853" y="1430"/>
            <a:chExt cx="12357" cy="8213"/>
          </a:xfrm>
        </p:grpSpPr>
        <p:sp>
          <p:nvSpPr>
            <p:cNvPr id="56323" name="矩形 232453"/>
            <p:cNvSpPr/>
            <p:nvPr/>
          </p:nvSpPr>
          <p:spPr>
            <a:xfrm>
              <a:off x="853" y="1430"/>
              <a:ext cx="12245" cy="795"/>
            </a:xfrm>
            <a:prstGeom prst="rect">
              <a:avLst/>
            </a:prstGeom>
            <a:noFill/>
            <a:ln w="9525">
              <a:noFill/>
            </a:ln>
          </p:spPr>
          <p:txBody>
            <a:bodyPr anchor="t" anchorCtr="0"/>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子宫颈癌临床分期</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
          <p:nvSpPr>
            <p:cNvPr id="56324" name="矩形 232454"/>
            <p:cNvSpPr/>
            <p:nvPr/>
          </p:nvSpPr>
          <p:spPr>
            <a:xfrm>
              <a:off x="1530" y="2225"/>
              <a:ext cx="11283" cy="3116"/>
            </a:xfrm>
            <a:prstGeom prst="rect">
              <a:avLst/>
            </a:prstGeom>
            <a:noFill/>
            <a:ln w="9525">
              <a:noFill/>
            </a:ln>
          </p:spPr>
          <p:txBody>
            <a:bodyPr anchor="t" anchorCtr="0">
              <a:spAutoFit/>
            </a:bodyPr>
            <a:p>
              <a:r>
                <a:rPr lang="en-US" altLang="zh-CN" sz="2800" b="1" dirty="0">
                  <a:latin typeface="楷体_GB2312" pitchFamily="49" charset="-122"/>
                  <a:ea typeface="楷体_GB2312" pitchFamily="49" charset="-122"/>
                </a:rPr>
                <a:t>0</a:t>
              </a:r>
              <a:r>
                <a:rPr lang="zh-CN" altLang="en-US" sz="2800" b="1" dirty="0">
                  <a:latin typeface="楷体_GB2312" pitchFamily="49" charset="-122"/>
                  <a:ea typeface="楷体_GB2312" pitchFamily="49" charset="-122"/>
                </a:rPr>
                <a:t>期   原位癌</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Ⅰ</a:t>
              </a:r>
              <a:r>
                <a:rPr lang="zh-CN" altLang="en-US" sz="2800" b="1" dirty="0">
                  <a:latin typeface="楷体_GB2312" pitchFamily="49" charset="-122"/>
                  <a:ea typeface="楷体_GB2312" pitchFamily="49" charset="-122"/>
                </a:rPr>
                <a:t>期  癌灶局限于子宫颈</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Ia</a:t>
              </a:r>
              <a:r>
                <a:rPr lang="zh-CN" altLang="en-US" sz="2800" b="1" dirty="0">
                  <a:latin typeface="楷体_GB2312" pitchFamily="49" charset="-122"/>
                  <a:ea typeface="楷体_GB2312" pitchFamily="49" charset="-122"/>
                </a:rPr>
                <a:t>期 肉眼未见癌灶，仅在显微镜下可见浸润癌</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Ib</a:t>
              </a:r>
              <a:r>
                <a:rPr lang="zh-CN" altLang="en-US" sz="2800" b="1" dirty="0">
                  <a:latin typeface="楷体_GB2312" pitchFamily="49" charset="-122"/>
                  <a:ea typeface="楷体_GB2312" pitchFamily="49" charset="-122"/>
                </a:rPr>
                <a:t>期 临床可见癌灶局限于子宫颈</a:t>
              </a:r>
              <a:endParaRPr lang="zh-CN" altLang="en-US" sz="2800" b="1" dirty="0">
                <a:latin typeface="楷体_GB2312" pitchFamily="49" charset="-122"/>
                <a:ea typeface="楷体_GB2312" pitchFamily="49" charset="-122"/>
              </a:endParaRPr>
            </a:p>
          </p:txBody>
        </p:sp>
        <p:pic>
          <p:nvPicPr>
            <p:cNvPr id="56325" name="图片 232455" descr="1"/>
            <p:cNvPicPr>
              <a:picLocks noChangeAspect="1"/>
            </p:cNvPicPr>
            <p:nvPr/>
          </p:nvPicPr>
          <p:blipFill>
            <a:blip r:embed="rId3"/>
            <a:stretch>
              <a:fillRect/>
            </a:stretch>
          </p:blipFill>
          <p:spPr>
            <a:xfrm>
              <a:off x="2438" y="6195"/>
              <a:ext cx="3742" cy="3175"/>
            </a:xfrm>
            <a:prstGeom prst="rect">
              <a:avLst/>
            </a:prstGeom>
            <a:noFill/>
            <a:ln w="9525">
              <a:noFill/>
            </a:ln>
          </p:spPr>
        </p:pic>
        <p:pic>
          <p:nvPicPr>
            <p:cNvPr id="56326" name="图片 232456" descr="11"/>
            <p:cNvPicPr>
              <a:picLocks noChangeAspect="1"/>
            </p:cNvPicPr>
            <p:nvPr/>
          </p:nvPicPr>
          <p:blipFill>
            <a:blip r:embed="rId4"/>
            <a:stretch>
              <a:fillRect/>
            </a:stretch>
          </p:blipFill>
          <p:spPr>
            <a:xfrm>
              <a:off x="7995" y="6085"/>
              <a:ext cx="5215" cy="355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18870" y="1275715"/>
            <a:ext cx="9755505" cy="4671060"/>
            <a:chOff x="1253" y="1430"/>
            <a:chExt cx="11957" cy="7935"/>
          </a:xfrm>
        </p:grpSpPr>
        <p:sp>
          <p:nvSpPr>
            <p:cNvPr id="57346" name="矩形 230406"/>
            <p:cNvSpPr/>
            <p:nvPr/>
          </p:nvSpPr>
          <p:spPr>
            <a:xfrm>
              <a:off x="1530" y="1430"/>
              <a:ext cx="11283" cy="3083"/>
            </a:xfrm>
            <a:prstGeom prst="rect">
              <a:avLst/>
            </a:prstGeom>
            <a:noFill/>
            <a:ln w="9525">
              <a:noFill/>
            </a:ln>
          </p:spPr>
          <p:txBody>
            <a:bodyPr anchor="t" anchorCtr="0">
              <a:spAutoFit/>
            </a:bodyPr>
            <a:p>
              <a:r>
                <a:rPr lang="en-US" altLang="zh-CN" sz="2800" b="1" dirty="0">
                  <a:latin typeface="楷体_GB2312" pitchFamily="49" charset="-122"/>
                  <a:ea typeface="楷体_GB2312" pitchFamily="49" charset="-122"/>
                </a:rPr>
                <a:t>Ⅱ</a:t>
              </a:r>
              <a:r>
                <a:rPr lang="zh-CN" altLang="en-US" sz="2800" b="1" dirty="0">
                  <a:latin typeface="楷体_GB2312" pitchFamily="49" charset="-122"/>
                  <a:ea typeface="楷体_GB2312" pitchFamily="49" charset="-122"/>
                </a:rPr>
                <a:t>期   癌灶已超出宫颈，但未达盆壁。癌累及阴道，但未达阴道下</a:t>
              </a:r>
              <a:r>
                <a:rPr lang="en-US" altLang="zh-CN" sz="2800" b="1" dirty="0">
                  <a:latin typeface="楷体_GB2312" pitchFamily="49" charset="-122"/>
                  <a:ea typeface="楷体_GB2312" pitchFamily="49" charset="-122"/>
                </a:rPr>
                <a:t>1/3</a:t>
              </a:r>
              <a:endParaRPr lang="en-US" altLang="zh-CN"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  Ⅱa</a:t>
              </a:r>
              <a:r>
                <a:rPr lang="zh-CN" altLang="en-US" sz="2800" b="1" dirty="0">
                  <a:latin typeface="楷体_GB2312" pitchFamily="49" charset="-122"/>
                  <a:ea typeface="楷体_GB2312" pitchFamily="49" charset="-122"/>
                </a:rPr>
                <a:t>期 无子宫旁浸润</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Ⅱb</a:t>
              </a:r>
              <a:r>
                <a:rPr lang="zh-CN" altLang="en-US" sz="2800" b="1" dirty="0">
                  <a:latin typeface="楷体_GB2312" pitchFamily="49" charset="-122"/>
                  <a:ea typeface="楷体_GB2312" pitchFamily="49" charset="-122"/>
                </a:rPr>
                <a:t>期 有宫旁浸润</a:t>
              </a:r>
              <a:endParaRPr lang="zh-CN" altLang="en-US" sz="2800" b="1" dirty="0">
                <a:latin typeface="楷体_GB2312" pitchFamily="49" charset="-122"/>
                <a:ea typeface="楷体_GB2312" pitchFamily="49" charset="-122"/>
              </a:endParaRPr>
            </a:p>
          </p:txBody>
        </p:sp>
        <p:pic>
          <p:nvPicPr>
            <p:cNvPr id="57347" name="图片 230407" descr="2b"/>
            <p:cNvPicPr>
              <a:picLocks noChangeAspect="1"/>
            </p:cNvPicPr>
            <p:nvPr/>
          </p:nvPicPr>
          <p:blipFill>
            <a:blip r:embed="rId3"/>
            <a:stretch>
              <a:fillRect/>
            </a:stretch>
          </p:blipFill>
          <p:spPr>
            <a:xfrm>
              <a:off x="9920" y="6308"/>
              <a:ext cx="3290" cy="3057"/>
            </a:xfrm>
            <a:prstGeom prst="rect">
              <a:avLst/>
            </a:prstGeom>
            <a:noFill/>
            <a:ln w="9525">
              <a:noFill/>
            </a:ln>
          </p:spPr>
        </p:pic>
        <p:pic>
          <p:nvPicPr>
            <p:cNvPr id="57348" name="图片 230408" descr="2a"/>
            <p:cNvPicPr>
              <a:picLocks noChangeAspect="1"/>
            </p:cNvPicPr>
            <p:nvPr/>
          </p:nvPicPr>
          <p:blipFill>
            <a:blip r:embed="rId4"/>
            <a:stretch>
              <a:fillRect/>
            </a:stretch>
          </p:blipFill>
          <p:spPr>
            <a:xfrm>
              <a:off x="9808" y="2678"/>
              <a:ext cx="3062" cy="3175"/>
            </a:xfrm>
            <a:prstGeom prst="rect">
              <a:avLst/>
            </a:prstGeom>
            <a:noFill/>
            <a:ln w="9525">
              <a:noFill/>
            </a:ln>
          </p:spPr>
        </p:pic>
        <p:pic>
          <p:nvPicPr>
            <p:cNvPr id="57349" name="图片 230409" descr="12"/>
            <p:cNvPicPr>
              <a:picLocks noChangeAspect="1"/>
            </p:cNvPicPr>
            <p:nvPr/>
          </p:nvPicPr>
          <p:blipFill>
            <a:blip r:embed="rId5"/>
            <a:stretch>
              <a:fillRect/>
            </a:stretch>
          </p:blipFill>
          <p:spPr>
            <a:xfrm>
              <a:off x="1253" y="4780"/>
              <a:ext cx="7762" cy="368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36320" y="1318260"/>
            <a:ext cx="9650730" cy="4703445"/>
            <a:chOff x="1190" y="1430"/>
            <a:chExt cx="12373" cy="8053"/>
          </a:xfrm>
        </p:grpSpPr>
        <p:sp>
          <p:nvSpPr>
            <p:cNvPr id="58371" name="矩形 235525"/>
            <p:cNvSpPr/>
            <p:nvPr/>
          </p:nvSpPr>
          <p:spPr>
            <a:xfrm>
              <a:off x="1418" y="1430"/>
              <a:ext cx="11282" cy="1632"/>
            </a:xfrm>
            <a:prstGeom prst="rect">
              <a:avLst/>
            </a:prstGeom>
            <a:noFill/>
            <a:ln w="9525">
              <a:noFill/>
            </a:ln>
          </p:spPr>
          <p:txBody>
            <a:bodyPr anchor="t" anchorCtr="0">
              <a:spAutoFit/>
            </a:bodyPr>
            <a:p>
              <a:r>
                <a:rPr lang="en-US" altLang="zh-CN" sz="2800" b="1" dirty="0">
                  <a:latin typeface="Batang" pitchFamily="18" charset="-127"/>
                  <a:ea typeface="Batang" pitchFamily="18" charset="-127"/>
                </a:rPr>
                <a:t>Ⅲ</a:t>
              </a:r>
              <a:r>
                <a:rPr lang="zh-CN" altLang="en-US" sz="2800" b="1" dirty="0">
                  <a:latin typeface="楷体_GB2312" pitchFamily="49" charset="-122"/>
                  <a:ea typeface="楷体_GB2312" pitchFamily="49" charset="-122"/>
                </a:rPr>
                <a:t>期  癌灶扩散盆腔和（或）累及阴道下</a:t>
              </a:r>
              <a:r>
                <a:rPr lang="en-US" altLang="zh-CN" sz="2800" b="1" dirty="0">
                  <a:latin typeface="楷体_GB2312" pitchFamily="49" charset="-122"/>
                  <a:ea typeface="楷体_GB2312" pitchFamily="49" charset="-122"/>
                </a:rPr>
                <a:t>1/3</a:t>
              </a:r>
              <a:r>
                <a:rPr lang="zh-CN" altLang="en-US" sz="2800" b="1" dirty="0">
                  <a:latin typeface="楷体_GB2312" pitchFamily="49" charset="-122"/>
                  <a:ea typeface="楷体_GB2312" pitchFamily="49" charset="-122"/>
                </a:rPr>
                <a:t>，导致肾盂积水或无功能肾</a:t>
              </a:r>
              <a:endParaRPr lang="zh-CN" altLang="en-US" sz="2800" b="1" dirty="0">
                <a:latin typeface="楷体_GB2312" pitchFamily="49" charset="-122"/>
                <a:ea typeface="楷体_GB2312" pitchFamily="49" charset="-122"/>
              </a:endParaRPr>
            </a:p>
          </p:txBody>
        </p:sp>
        <p:pic>
          <p:nvPicPr>
            <p:cNvPr id="58372" name="图片 235526" descr="3a"/>
            <p:cNvPicPr>
              <a:picLocks noChangeAspect="1"/>
            </p:cNvPicPr>
            <p:nvPr/>
          </p:nvPicPr>
          <p:blipFill>
            <a:blip r:embed="rId3"/>
            <a:stretch>
              <a:fillRect/>
            </a:stretch>
          </p:blipFill>
          <p:spPr>
            <a:xfrm>
              <a:off x="10263" y="2803"/>
              <a:ext cx="3287" cy="3050"/>
            </a:xfrm>
            <a:prstGeom prst="rect">
              <a:avLst/>
            </a:prstGeom>
            <a:noFill/>
            <a:ln w="9525">
              <a:noFill/>
            </a:ln>
          </p:spPr>
        </p:pic>
        <p:pic>
          <p:nvPicPr>
            <p:cNvPr id="58373" name="图片 235527" descr="3b"/>
            <p:cNvPicPr>
              <a:picLocks noChangeAspect="1"/>
            </p:cNvPicPr>
            <p:nvPr/>
          </p:nvPicPr>
          <p:blipFill>
            <a:blip r:embed="rId4"/>
            <a:stretch>
              <a:fillRect/>
            </a:stretch>
          </p:blipFill>
          <p:spPr>
            <a:xfrm>
              <a:off x="10375" y="6420"/>
              <a:ext cx="3188" cy="3063"/>
            </a:xfrm>
            <a:prstGeom prst="rect">
              <a:avLst/>
            </a:prstGeom>
            <a:noFill/>
            <a:ln w="9525">
              <a:noFill/>
            </a:ln>
          </p:spPr>
        </p:pic>
        <p:pic>
          <p:nvPicPr>
            <p:cNvPr id="58374" name="图片 235528" descr="14"/>
            <p:cNvPicPr>
              <a:picLocks noChangeAspect="1"/>
            </p:cNvPicPr>
            <p:nvPr/>
          </p:nvPicPr>
          <p:blipFill>
            <a:blip r:embed="rId5"/>
            <a:stretch>
              <a:fillRect/>
            </a:stretch>
          </p:blipFill>
          <p:spPr>
            <a:xfrm>
              <a:off x="1190" y="3360"/>
              <a:ext cx="8505" cy="456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74750" y="1270635"/>
            <a:ext cx="9763760" cy="4667885"/>
            <a:chOff x="1205" y="1430"/>
            <a:chExt cx="12345" cy="7930"/>
          </a:xfrm>
        </p:grpSpPr>
        <p:sp>
          <p:nvSpPr>
            <p:cNvPr id="59395" name="矩形 233478"/>
            <p:cNvSpPr/>
            <p:nvPr/>
          </p:nvSpPr>
          <p:spPr>
            <a:xfrm>
              <a:off x="1418" y="1430"/>
              <a:ext cx="11282" cy="1619"/>
            </a:xfrm>
            <a:prstGeom prst="rect">
              <a:avLst/>
            </a:prstGeom>
            <a:noFill/>
            <a:ln w="9525">
              <a:noFill/>
            </a:ln>
          </p:spPr>
          <p:txBody>
            <a:bodyPr anchor="t" anchorCtr="0">
              <a:spAutoFit/>
            </a:bodyPr>
            <a:p>
              <a:r>
                <a:rPr lang="en-US" altLang="zh-CN" sz="2800" b="1" dirty="0">
                  <a:latin typeface="楷体_GB2312" pitchFamily="49" charset="-122"/>
                  <a:ea typeface="楷体_GB2312" pitchFamily="49" charset="-122"/>
                </a:rPr>
                <a:t>Ⅳ</a:t>
              </a:r>
              <a:r>
                <a:rPr lang="zh-CN" altLang="en-US" sz="2800" b="1" dirty="0">
                  <a:latin typeface="楷体_GB2312" pitchFamily="49" charset="-122"/>
                  <a:ea typeface="楷体_GB2312" pitchFamily="49" charset="-122"/>
                </a:rPr>
                <a:t>期  癌组织播散超出骨盆，或癌组织已经浸润膀胱及直肠黏膜</a:t>
              </a:r>
              <a:endParaRPr lang="zh-CN" altLang="en-US" sz="2800" b="1" dirty="0">
                <a:latin typeface="楷体_GB2312" pitchFamily="49" charset="-122"/>
                <a:ea typeface="楷体_GB2312" pitchFamily="49" charset="-122"/>
              </a:endParaRPr>
            </a:p>
          </p:txBody>
        </p:sp>
        <p:pic>
          <p:nvPicPr>
            <p:cNvPr id="59396" name="图片 233480" descr="4"/>
            <p:cNvPicPr>
              <a:picLocks noChangeAspect="1"/>
            </p:cNvPicPr>
            <p:nvPr/>
          </p:nvPicPr>
          <p:blipFill>
            <a:blip r:embed="rId3"/>
            <a:stretch>
              <a:fillRect/>
            </a:stretch>
          </p:blipFill>
          <p:spPr>
            <a:xfrm>
              <a:off x="1205" y="3925"/>
              <a:ext cx="3760" cy="4083"/>
            </a:xfrm>
            <a:prstGeom prst="rect">
              <a:avLst/>
            </a:prstGeom>
            <a:noFill/>
            <a:ln w="9525">
              <a:noFill/>
            </a:ln>
          </p:spPr>
        </p:pic>
        <p:pic>
          <p:nvPicPr>
            <p:cNvPr id="59397" name="图片 233481" descr="13"/>
            <p:cNvPicPr>
              <a:picLocks noChangeAspect="1"/>
            </p:cNvPicPr>
            <p:nvPr/>
          </p:nvPicPr>
          <p:blipFill>
            <a:blip r:embed="rId4"/>
            <a:stretch>
              <a:fillRect/>
            </a:stretch>
          </p:blipFill>
          <p:spPr>
            <a:xfrm>
              <a:off x="5630" y="3120"/>
              <a:ext cx="7920" cy="624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547495" y="1440180"/>
            <a:ext cx="9086850" cy="4428490"/>
            <a:chOff x="963" y="1316"/>
            <a:chExt cx="12474" cy="6974"/>
          </a:xfrm>
        </p:grpSpPr>
        <p:sp>
          <p:nvSpPr>
            <p:cNvPr id="60419" name="矩形 228361"/>
            <p:cNvSpPr/>
            <p:nvPr/>
          </p:nvSpPr>
          <p:spPr>
            <a:xfrm>
              <a:off x="1075" y="1316"/>
              <a:ext cx="4765" cy="909"/>
            </a:xfrm>
            <a:prstGeom prst="rect">
              <a:avLst/>
            </a:prstGeom>
            <a:noFill/>
            <a:ln w="9525">
              <a:noFill/>
            </a:ln>
          </p:spPr>
          <p:txBody>
            <a:bodyPr anchor="t" anchorCtr="0"/>
            <a:p>
              <a:r>
                <a:rPr lang="zh-CN" altLang="en-US" sz="3600" b="1" dirty="0">
                  <a:solidFill>
                    <a:srgbClr val="1707EB"/>
                  </a:solidFill>
                  <a:latin typeface="Garamond" panose="02020404030301010803" pitchFamily="18" charset="0"/>
                  <a:ea typeface="宋体" panose="02010600030101010101" pitchFamily="2" charset="-122"/>
                </a:rPr>
                <a:t>【护理评估】</a:t>
              </a:r>
              <a:endParaRPr lang="zh-CN" altLang="en-US" sz="3600" b="1" dirty="0">
                <a:solidFill>
                  <a:srgbClr val="1707EB"/>
                </a:solidFill>
                <a:latin typeface="Garamond" panose="02020404030301010803" pitchFamily="18" charset="0"/>
                <a:ea typeface="宋体" panose="02010600030101010101" pitchFamily="2" charset="-122"/>
              </a:endParaRPr>
            </a:p>
          </p:txBody>
        </p:sp>
        <p:sp>
          <p:nvSpPr>
            <p:cNvPr id="60420" name="矩形 228362"/>
            <p:cNvSpPr/>
            <p:nvPr/>
          </p:nvSpPr>
          <p:spPr>
            <a:xfrm>
              <a:off x="963" y="2492"/>
              <a:ext cx="12475" cy="5798"/>
            </a:xfrm>
            <a:prstGeom prst="rect">
              <a:avLst/>
            </a:prstGeom>
            <a:noFill/>
            <a:ln w="9525">
              <a:noFill/>
            </a:ln>
          </p:spPr>
          <p:txBody>
            <a:bodyPr anchor="t" anchorCtr="0"/>
            <a:p>
              <a:pPr marL="342900" indent="-342900">
                <a:lnSpc>
                  <a:spcPct val="90000"/>
                </a:lnSpc>
                <a:spcBef>
                  <a:spcPct val="20000"/>
                </a:spcBef>
                <a:buClr>
                  <a:schemeClr val="accent1"/>
                </a:buClr>
                <a:buSzPct val="65000"/>
              </a:pPr>
              <a:r>
                <a:rPr lang="en-US" altLang="zh-CN" sz="2800" b="1" dirty="0">
                  <a:solidFill>
                    <a:srgbClr val="E51101"/>
                  </a:solidFill>
                  <a:latin typeface="楷体_GB2312" pitchFamily="49" charset="-122"/>
                  <a:ea typeface="楷体_GB2312" pitchFamily="49" charset="-122"/>
                </a:rPr>
                <a:t>  </a:t>
              </a:r>
              <a:r>
                <a:rPr lang="zh-CN" altLang="en-US" sz="2800" b="1" dirty="0">
                  <a:solidFill>
                    <a:srgbClr val="E51101"/>
                  </a:solidFill>
                  <a:latin typeface="楷体_GB2312" pitchFamily="49" charset="-122"/>
                  <a:ea typeface="楷体_GB2312" pitchFamily="49" charset="-122"/>
                </a:rPr>
                <a:t>（一）健康史</a:t>
              </a:r>
              <a:endParaRPr lang="zh-CN" altLang="en-US" sz="2800" b="1" dirty="0">
                <a:solidFill>
                  <a:srgbClr val="E51101"/>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生育情况  </a:t>
              </a:r>
              <a:r>
                <a:rPr lang="zh-CN" altLang="en-US" sz="2800" b="1" dirty="0">
                  <a:solidFill>
                    <a:srgbClr val="FF0000"/>
                  </a:solidFill>
                  <a:latin typeface="楷体_GB2312" pitchFamily="49" charset="-122"/>
                  <a:ea typeface="楷体_GB2312" pitchFamily="49" charset="-122"/>
                </a:rPr>
                <a:t>性生活紊乱、早婚、早育、多</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产</a:t>
              </a:r>
              <a:r>
                <a:rPr lang="zh-CN" altLang="en-US" sz="2800" b="1" dirty="0">
                  <a:latin typeface="楷体_GB2312" pitchFamily="49" charset="-122"/>
                  <a:ea typeface="楷体_GB2312" pitchFamily="49" charset="-122"/>
                </a:rPr>
                <a:t>及伴宫颈糜烂者发病率增高。</a:t>
              </a:r>
              <a:r>
                <a:rPr lang="zh-CN" altLang="en-US" sz="2800" dirty="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与高危男子性接触史</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病毒感染</a:t>
              </a:r>
              <a:r>
                <a:rPr lang="zh-CN" altLang="en-US" sz="2800" b="1" dirty="0">
                  <a:latin typeface="楷体_GB2312" pitchFamily="49" charset="-122"/>
                  <a:ea typeface="楷体_GB2312" pitchFamily="49" charset="-122"/>
                </a:rPr>
                <a:t>  通过性生活感染</a:t>
              </a:r>
              <a:r>
                <a:rPr lang="zh-CN" altLang="en-US" sz="2800" b="1" dirty="0">
                  <a:solidFill>
                    <a:srgbClr val="FF0000"/>
                  </a:solidFill>
                  <a:latin typeface="楷体_GB2312" pitchFamily="49" charset="-122"/>
                  <a:ea typeface="楷体_GB2312" pitchFamily="49" charset="-122"/>
                </a:rPr>
                <a:t>人乳头瘤病</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毒</a:t>
              </a:r>
              <a:r>
                <a:rPr lang="en-US" altLang="zh-CN" sz="2800" b="1" dirty="0">
                  <a:solidFill>
                    <a:srgbClr val="FF0000"/>
                  </a:solidFill>
                  <a:latin typeface="楷体_GB2312" pitchFamily="49" charset="-122"/>
                  <a:ea typeface="楷体_GB2312" pitchFamily="49" charset="-122"/>
                </a:rPr>
                <a:t>HPV</a:t>
              </a:r>
              <a:r>
                <a:rPr lang="zh-CN" altLang="en-US" sz="2800" b="1" dirty="0">
                  <a:latin typeface="楷体_GB2312" pitchFamily="49" charset="-122"/>
                  <a:ea typeface="楷体_GB2312" pitchFamily="49" charset="-122"/>
                </a:rPr>
                <a:t>、单纯疱疹病毒</a:t>
              </a:r>
              <a:r>
                <a:rPr lang="en-US" altLang="zh-CN" sz="2800" b="1" dirty="0">
                  <a:latin typeface="楷体_GB2312" pitchFamily="49" charset="-122"/>
                  <a:ea typeface="楷体_GB2312" pitchFamily="49" charset="-122"/>
                </a:rPr>
                <a:t>Ⅱ</a:t>
              </a:r>
              <a:r>
                <a:rPr lang="zh-CN" altLang="en-US" sz="2800" b="1" dirty="0">
                  <a:latin typeface="楷体_GB2312" pitchFamily="49" charset="-122"/>
                  <a:ea typeface="楷体_GB2312" pitchFamily="49" charset="-122"/>
                </a:rPr>
                <a:t>型、人类巨细胞病毒。</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环境因素</a:t>
              </a:r>
              <a:r>
                <a:rPr lang="zh-CN" altLang="en-US" sz="2800" b="1" dirty="0">
                  <a:latin typeface="楷体_GB2312" pitchFamily="49" charset="-122"/>
                  <a:ea typeface="楷体_GB2312" pitchFamily="49" charset="-122"/>
                </a:rPr>
                <a:t>  经济状况低下、种族和地理因</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素亦与发病有关。</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443" name="矩形 229383"/>
          <p:cNvSpPr/>
          <p:nvPr/>
        </p:nvSpPr>
        <p:spPr>
          <a:xfrm>
            <a:off x="1471295" y="1268095"/>
            <a:ext cx="9201785" cy="4817745"/>
          </a:xfrm>
          <a:prstGeom prst="rect">
            <a:avLst/>
          </a:prstGeom>
          <a:noFill/>
          <a:ln w="9525">
            <a:noFill/>
          </a:ln>
        </p:spPr>
        <p:txBody>
          <a:bodyPr anchor="t" anchorCtr="0"/>
          <a:p>
            <a:pPr marL="342900" indent="-342900">
              <a:lnSpc>
                <a:spcPct val="80000"/>
              </a:lnSpc>
              <a:spcBef>
                <a:spcPct val="20000"/>
              </a:spcBef>
              <a:buClr>
                <a:schemeClr val="accent1"/>
              </a:buClr>
              <a:buSzPct val="65000"/>
            </a:pPr>
            <a:r>
              <a:rPr lang="zh-CN" altLang="en-US" sz="2800" b="1" dirty="0">
                <a:solidFill>
                  <a:srgbClr val="E51101"/>
                </a:solidFill>
                <a:latin typeface="楷体_GB2312" pitchFamily="49" charset="-122"/>
                <a:ea typeface="楷体_GB2312" pitchFamily="49" charset="-122"/>
              </a:rPr>
              <a:t>（二）身体状况</a:t>
            </a:r>
            <a:endParaRPr lang="zh-CN" altLang="en-US" sz="2800" b="1" dirty="0">
              <a:solidFill>
                <a:srgbClr val="E51101"/>
              </a:solidFill>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阴道流血 </a:t>
            </a:r>
            <a:r>
              <a:rPr lang="zh-CN" altLang="en-US" sz="2800" b="1" dirty="0">
                <a:latin typeface="楷体_GB2312" pitchFamily="49" charset="-122"/>
                <a:ea typeface="楷体_GB2312" pitchFamily="49" charset="-122"/>
              </a:rPr>
              <a:t> 早期病人可出现</a:t>
            </a:r>
            <a:r>
              <a:rPr lang="zh-CN" altLang="en-US" sz="2800" b="1" dirty="0">
                <a:solidFill>
                  <a:srgbClr val="E51101"/>
                </a:solidFill>
                <a:latin typeface="楷体_GB2312" pitchFamily="49" charset="-122"/>
                <a:ea typeface="楷体_GB2312" pitchFamily="49" charset="-122"/>
              </a:rPr>
              <a:t>接触性出血</a:t>
            </a:r>
            <a:r>
              <a:rPr lang="zh-CN" altLang="en-US" sz="2800" b="1" dirty="0">
                <a:solidFill>
                  <a:schemeClr val="hlink"/>
                </a:solidFill>
                <a:latin typeface="楷体_GB2312" pitchFamily="49" charset="-122"/>
                <a:ea typeface="楷体_GB2312" pitchFamily="49" charset="-122"/>
              </a:rPr>
              <a:t>。</a:t>
            </a:r>
            <a:endParaRPr lang="zh-CN" altLang="en-US" sz="2800" b="1" dirty="0">
              <a:solidFill>
                <a:schemeClr val="hlink"/>
              </a:solidFill>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以后可表现为不规则阴道出血或大量出血。</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2.阴道排液 </a:t>
            </a:r>
            <a:r>
              <a:rPr lang="zh-CN" altLang="en-US" sz="2800" b="1" dirty="0">
                <a:latin typeface="楷体_GB2312" pitchFamily="49" charset="-122"/>
                <a:ea typeface="楷体_GB2312" pitchFamily="49" charset="-122"/>
              </a:rPr>
              <a:t> 白色或血性，稀薄如水样或米</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泔样，有腥臭。</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3.晚期疼痛及压迫转移症状 </a:t>
            </a:r>
            <a:r>
              <a:rPr lang="zh-CN" altLang="en-US" sz="2800" b="1" dirty="0">
                <a:latin typeface="楷体_GB2312" pitchFamily="49" charset="-122"/>
                <a:ea typeface="楷体_GB2312" pitchFamily="49" charset="-122"/>
              </a:rPr>
              <a:t> 晚期病人可出现严重腰骶部或坐骨神经痛、下肢浮肿，浸润膀胱、直肠可出现相应的症状。</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妇科检查</a:t>
            </a:r>
            <a:r>
              <a:rPr lang="zh-CN" altLang="en-US" sz="2800" b="1" dirty="0">
                <a:latin typeface="楷体_GB2312" pitchFamily="49" charset="-122"/>
                <a:ea typeface="楷体_GB2312" pitchFamily="49" charset="-122"/>
              </a:rPr>
              <a:t>  早期无明显体征，随着病情发</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展可呈现不同生长类型，晚期病人病灶有时浸润</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   达盆壁，形成冰冻骨盆。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34110" y="1635760"/>
            <a:ext cx="9639300" cy="3880485"/>
            <a:chOff x="833" y="1318"/>
            <a:chExt cx="13171" cy="7369"/>
          </a:xfrm>
        </p:grpSpPr>
        <p:sp>
          <p:nvSpPr>
            <p:cNvPr id="62467" name="矩形 236553"/>
            <p:cNvSpPr/>
            <p:nvPr/>
          </p:nvSpPr>
          <p:spPr>
            <a:xfrm>
              <a:off x="833" y="1318"/>
              <a:ext cx="12490" cy="3332"/>
            </a:xfrm>
            <a:prstGeom prst="rect">
              <a:avLst/>
            </a:prstGeom>
            <a:noFill/>
            <a:ln w="9525">
              <a:noFill/>
            </a:ln>
          </p:spPr>
          <p:txBody>
            <a:bodyPr anchor="t" anchorCtr="0"/>
            <a:p>
              <a:pPr marL="342900" indent="-342900">
                <a:spcBef>
                  <a:spcPct val="20000"/>
                </a:spcBef>
                <a:buClr>
                  <a:schemeClr val="accent1"/>
                </a:buClr>
                <a:buSzPct val="65000"/>
              </a:pPr>
              <a:r>
                <a:rPr lang="zh-CN" altLang="en-US" sz="2800" b="1" dirty="0">
                  <a:solidFill>
                    <a:srgbClr val="E51101"/>
                  </a:solidFill>
                  <a:latin typeface="楷体_GB2312" pitchFamily="49" charset="-122"/>
                  <a:ea typeface="楷体_GB2312" pitchFamily="49" charset="-122"/>
                </a:rPr>
                <a:t>（三）心理</a:t>
              </a:r>
              <a:r>
                <a:rPr lang="en-US" altLang="zh-CN" sz="2800" b="1" dirty="0">
                  <a:solidFill>
                    <a:srgbClr val="E51101"/>
                  </a:solidFill>
                  <a:latin typeface="楷体_GB2312" pitchFamily="49" charset="-122"/>
                  <a:ea typeface="楷体_GB2312" pitchFamily="49" charset="-122"/>
                </a:rPr>
                <a:t>-</a:t>
              </a:r>
              <a:r>
                <a:rPr lang="zh-CN" altLang="en-US" sz="2800" b="1" dirty="0">
                  <a:solidFill>
                    <a:srgbClr val="E51101"/>
                  </a:solidFill>
                  <a:latin typeface="楷体_GB2312" pitchFamily="49" charset="-122"/>
                  <a:ea typeface="楷体_GB2312" pitchFamily="49" charset="-122"/>
                </a:rPr>
                <a:t>社会状况</a:t>
              </a:r>
              <a:endParaRPr lang="zh-CN" altLang="en-US" sz="2800" b="1" dirty="0">
                <a:solidFill>
                  <a:srgbClr val="E51101"/>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确诊后病人感到震惊、恐惧，害怕死亡，病人会经历否认、愤怒、妥协、忧郁、接受的心理过程。</a:t>
              </a:r>
              <a:endParaRPr lang="zh-CN" altLang="en-US" sz="2800" b="1" dirty="0">
                <a:latin typeface="楷体_GB2312" pitchFamily="49" charset="-122"/>
                <a:ea typeface="楷体_GB2312" pitchFamily="49" charset="-122"/>
              </a:endParaRPr>
            </a:p>
          </p:txBody>
        </p:sp>
        <p:sp>
          <p:nvSpPr>
            <p:cNvPr id="62468" name="矩形 236554"/>
            <p:cNvSpPr/>
            <p:nvPr/>
          </p:nvSpPr>
          <p:spPr>
            <a:xfrm>
              <a:off x="850" y="4495"/>
              <a:ext cx="13155" cy="4193"/>
            </a:xfrm>
            <a:prstGeom prst="rect">
              <a:avLst/>
            </a:prstGeom>
            <a:noFill/>
            <a:ln w="9525">
              <a:noFill/>
            </a:ln>
          </p:spPr>
          <p:txBody>
            <a:bodyPr anchor="t" anchorCtr="0"/>
            <a:p>
              <a:pPr marL="342900" indent="-342900">
                <a:spcBef>
                  <a:spcPct val="20000"/>
                </a:spcBef>
                <a:buClr>
                  <a:schemeClr val="accent1"/>
                </a:buClr>
                <a:buSzPct val="65000"/>
              </a:pPr>
              <a:r>
                <a:rPr lang="zh-CN" altLang="en-US" sz="2800" b="1" dirty="0">
                  <a:solidFill>
                    <a:srgbClr val="E51101"/>
                  </a:solidFill>
                  <a:latin typeface="楷体_GB2312" pitchFamily="49" charset="-122"/>
                  <a:ea typeface="楷体_GB2312" pitchFamily="49" charset="-122"/>
                </a:rPr>
                <a:t>（四）辅助检查</a:t>
              </a:r>
              <a:endParaRPr lang="zh-CN" altLang="en-US" sz="2800" b="1" dirty="0">
                <a:solidFill>
                  <a:srgbClr val="E51101"/>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宫颈细胞学检查</a:t>
              </a:r>
              <a:r>
                <a:rPr lang="zh-CN" altLang="en-US"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TCT</a:t>
              </a:r>
              <a:r>
                <a:rPr lang="zh-CN" altLang="en-US" sz="2800" b="1" dirty="0">
                  <a:solidFill>
                    <a:srgbClr val="FF0000"/>
                  </a:solidFill>
                  <a:latin typeface="楷体_GB2312" pitchFamily="49" charset="-122"/>
                  <a:ea typeface="楷体_GB2312" pitchFamily="49" charset="-122"/>
                </a:rPr>
                <a:t>液基超薄细胞学检查</a:t>
              </a:r>
              <a:r>
                <a:rPr lang="zh-CN" altLang="en-US" sz="2800" b="1" dirty="0">
                  <a:latin typeface="楷体_GB2312" pitchFamily="49" charset="-122"/>
                  <a:ea typeface="楷体_GB2312" pitchFamily="49" charset="-122"/>
                </a:rPr>
                <a:t>是筛查早期宫颈癌的主要方法。</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76770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3491" name="矩形 237576"/>
          <p:cNvSpPr/>
          <p:nvPr/>
        </p:nvSpPr>
        <p:spPr>
          <a:xfrm>
            <a:off x="866775" y="1043305"/>
            <a:ext cx="10325735" cy="1531620"/>
          </a:xfrm>
          <a:prstGeom prst="rect">
            <a:avLst/>
          </a:prstGeom>
          <a:noFill/>
          <a:ln w="9525">
            <a:noFill/>
          </a:ln>
        </p:spPr>
        <p:txBody>
          <a:bodyPr anchor="t" anchorCtr="0">
            <a:noAutofit/>
          </a:bodyPr>
          <a:p>
            <a:r>
              <a:rPr lang="en-US" altLang="zh-CN" sz="2800" b="1" dirty="0">
                <a:solidFill>
                  <a:srgbClr val="FF0000"/>
                </a:solidFill>
                <a:latin typeface="楷体_GB2312" pitchFamily="49" charset="-122"/>
                <a:ea typeface="楷体_GB2312" pitchFamily="49" charset="-122"/>
              </a:rPr>
              <a:t>2.HPV-DNA</a:t>
            </a:r>
            <a:r>
              <a:rPr lang="zh-CN" altLang="en-US" sz="2800" b="1" dirty="0">
                <a:solidFill>
                  <a:srgbClr val="FF0000"/>
                </a:solidFill>
                <a:latin typeface="楷体_GB2312" pitchFamily="49" charset="-122"/>
                <a:ea typeface="楷体_GB2312" pitchFamily="49" charset="-122"/>
              </a:rPr>
              <a:t>监测</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阴道镜</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宫颈活检  是确诊</a:t>
            </a:r>
            <a:r>
              <a:rPr lang="zh-CN" altLang="en-US" sz="2800" b="1" dirty="0">
                <a:latin typeface="楷体_GB2312" pitchFamily="49" charset="-122"/>
                <a:ea typeface="楷体_GB2312" pitchFamily="49" charset="-122"/>
              </a:rPr>
              <a:t>宫颈癌可靠的方法。</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必要时还需进行胸部</a:t>
            </a:r>
            <a:r>
              <a:rPr lang="en-US" altLang="zh-CN" sz="2800" b="1" dirty="0">
                <a:latin typeface="楷体_GB2312" pitchFamily="49" charset="-122"/>
                <a:ea typeface="楷体_GB2312" pitchFamily="49" charset="-122"/>
              </a:rPr>
              <a:t>X</a:t>
            </a:r>
            <a:r>
              <a:rPr lang="zh-CN" altLang="en-US" sz="2800" b="1" dirty="0">
                <a:latin typeface="楷体_GB2312" pitchFamily="49" charset="-122"/>
                <a:ea typeface="楷体_GB2312" pitchFamily="49" charset="-122"/>
              </a:rPr>
              <a:t>片检查、盆腔</a:t>
            </a:r>
            <a:r>
              <a:rPr lang="en-US" altLang="zh-CN" sz="2800" b="1" dirty="0">
                <a:latin typeface="楷体_GB2312" pitchFamily="49" charset="-122"/>
                <a:ea typeface="楷体_GB2312" pitchFamily="49" charset="-122"/>
              </a:rPr>
              <a:t>B</a:t>
            </a:r>
            <a:r>
              <a:rPr lang="zh-CN" altLang="en-US" sz="2800" b="1" dirty="0">
                <a:latin typeface="楷体_GB2312" pitchFamily="49" charset="-122"/>
                <a:ea typeface="楷体_GB2312" pitchFamily="49" charset="-122"/>
              </a:rPr>
              <a:t>超检查、盆腔</a:t>
            </a:r>
            <a:r>
              <a:rPr lang="en-US" altLang="zh-CN" sz="2800" b="1" dirty="0">
                <a:latin typeface="楷体_GB2312" pitchFamily="49" charset="-122"/>
                <a:ea typeface="楷体_GB2312" pitchFamily="49" charset="-122"/>
              </a:rPr>
              <a:t>CT</a:t>
            </a:r>
            <a:r>
              <a:rPr lang="zh-CN" altLang="en-US" sz="2800" b="1" dirty="0">
                <a:latin typeface="楷体_GB2312" pitchFamily="49" charset="-122"/>
                <a:ea typeface="楷体_GB2312" pitchFamily="49" charset="-122"/>
              </a:rPr>
              <a:t>检查、直肠镜检、泌尿系统造影检查等。</a:t>
            </a:r>
            <a:endParaRPr lang="zh-CN" altLang="en-US" sz="2800" b="1" dirty="0">
              <a:latin typeface="楷体_GB2312" pitchFamily="49" charset="-122"/>
              <a:ea typeface="楷体_GB2312" pitchFamily="49" charset="-122"/>
            </a:endParaRPr>
          </a:p>
        </p:txBody>
      </p:sp>
      <p:sp>
        <p:nvSpPr>
          <p:cNvPr id="64514" name="矩形 238599"/>
          <p:cNvSpPr/>
          <p:nvPr/>
        </p:nvSpPr>
        <p:spPr>
          <a:xfrm>
            <a:off x="878205" y="2574925"/>
            <a:ext cx="10314305" cy="3721735"/>
          </a:xfrm>
          <a:prstGeom prst="rect">
            <a:avLst/>
          </a:prstGeom>
          <a:noFill/>
          <a:ln w="9525" cap="flat" cmpd="sng">
            <a:noFill/>
            <a:prstDash val="solid"/>
            <a:miter/>
            <a:headEnd type="none" w="med" len="med"/>
            <a:tailEnd type="none" w="med" len="med"/>
          </a:ln>
          <a:extLst>
            <a:ext uri="{909E8E84-426E-40DD-AFC4-6F175D3DCCD1}">
              <a14:hiddenFill xmlns:a14="http://schemas.microsoft.com/office/drawing/2010/main">
                <a:solidFill>
                  <a:srgbClr val="FFFFCC"/>
                </a:solidFill>
              </a14:hiddenFill>
            </a:ext>
          </a:extLst>
        </p:spPr>
        <p:txBody>
          <a:bodyPr anchor="t" anchorCtr="0"/>
          <a:p>
            <a:pPr marL="342900" indent="-342900">
              <a:lnSpc>
                <a:spcPct val="90000"/>
              </a:lnSpc>
              <a:spcBef>
                <a:spcPct val="20000"/>
              </a:spcBef>
              <a:buClr>
                <a:schemeClr val="accent1"/>
              </a:buClr>
              <a:buSzPct val="65000"/>
            </a:pPr>
            <a:r>
              <a:rPr lang="zh-CN" altLang="en-US" sz="2800" b="1" dirty="0">
                <a:solidFill>
                  <a:srgbClr val="E51101"/>
                </a:solidFill>
                <a:latin typeface="楷体_GB2312" pitchFamily="49" charset="-122"/>
                <a:ea typeface="楷体_GB2312" pitchFamily="49" charset="-122"/>
              </a:rPr>
              <a:t>（五）处理要点</a:t>
            </a:r>
            <a:endParaRPr lang="zh-CN" altLang="en-US" sz="2800" b="1" dirty="0">
              <a:solidFill>
                <a:srgbClr val="E51101"/>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根据病人的临床分期、年龄和全身情况确</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定治疗方案，以手术和放射治疗为主，化疗为辅的综合治疗方案。</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solidFill>
                  <a:srgbClr val="0000FF"/>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手术治疗</a:t>
            </a:r>
            <a:r>
              <a:rPr lang="zh-CN" altLang="en-US" sz="2800" b="1" dirty="0">
                <a:latin typeface="楷体_GB2312" pitchFamily="49" charset="-122"/>
                <a:ea typeface="楷体_GB2312" pitchFamily="49" charset="-122"/>
              </a:rPr>
              <a:t>  适用于</a:t>
            </a:r>
            <a:r>
              <a:rPr lang="en-US" altLang="zh-CN" sz="2800" b="1" dirty="0">
                <a:latin typeface="楷体_GB2312" pitchFamily="49" charset="-122"/>
                <a:ea typeface="楷体_GB2312" pitchFamily="49" charset="-122"/>
              </a:rPr>
              <a:t>Ia</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Ⅱa</a:t>
            </a:r>
            <a:r>
              <a:rPr lang="zh-CN" altLang="en-US" sz="2800" b="1" dirty="0">
                <a:latin typeface="楷体_GB2312" pitchFamily="49" charset="-122"/>
                <a:ea typeface="楷体_GB2312" pitchFamily="49" charset="-122"/>
              </a:rPr>
              <a:t>早期的病人。</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放射治疗 </a:t>
            </a:r>
            <a:r>
              <a:rPr lang="zh-CN" altLang="en-US" sz="2800" b="1" dirty="0">
                <a:latin typeface="楷体_GB2312" pitchFamily="49" charset="-122"/>
                <a:ea typeface="楷体_GB2312" pitchFamily="49" charset="-122"/>
              </a:rPr>
              <a:t> 适用于各期病人，尤其是不能耐受手术或晚期病人。</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0000FF"/>
                </a:solidFill>
                <a:latin typeface="楷体_GB2312" pitchFamily="49" charset="-122"/>
                <a:ea typeface="楷体_GB2312" pitchFamily="49" charset="-122"/>
              </a:rPr>
              <a:t>3.</a:t>
            </a:r>
            <a:r>
              <a:rPr lang="zh-CN" altLang="en-US" sz="2800" b="1" dirty="0">
                <a:solidFill>
                  <a:srgbClr val="0000FF"/>
                </a:solidFill>
                <a:latin typeface="楷体_GB2312" pitchFamily="49" charset="-122"/>
                <a:ea typeface="楷体_GB2312" pitchFamily="49" charset="-122"/>
              </a:rPr>
              <a:t>综合疗法</a:t>
            </a:r>
            <a:r>
              <a:rPr lang="zh-CN" altLang="en-US" sz="2800" b="1" dirty="0">
                <a:latin typeface="楷体_GB2312" pitchFamily="49" charset="-122"/>
                <a:ea typeface="楷体_GB2312" pitchFamily="49" charset="-122"/>
              </a:rPr>
              <a:t>  宫颈病灶较大、晚期或复发转移的病人，根据情况选择放疗、手术或化疗综合疗法。</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58240" y="1323975"/>
            <a:ext cx="9883140" cy="4690110"/>
            <a:chOff x="395" y="2085"/>
            <a:chExt cx="13113" cy="6944"/>
          </a:xfrm>
        </p:grpSpPr>
        <p:sp>
          <p:nvSpPr>
            <p:cNvPr id="65539" name="矩形 239622"/>
            <p:cNvSpPr/>
            <p:nvPr/>
          </p:nvSpPr>
          <p:spPr>
            <a:xfrm>
              <a:off x="395" y="2110"/>
              <a:ext cx="8050" cy="908"/>
            </a:xfrm>
            <a:prstGeom prst="rect">
              <a:avLst/>
            </a:prstGeom>
            <a:noFill/>
            <a:ln w="9525">
              <a:noFill/>
            </a:ln>
          </p:spPr>
          <p:txBody>
            <a:bodyPr anchor="t" anchorCtr="0"/>
            <a:p>
              <a:r>
                <a:rPr lang="zh-CN" altLang="en-US" sz="3200" b="1" dirty="0">
                  <a:solidFill>
                    <a:srgbClr val="1707EB"/>
                  </a:solidFill>
                  <a:latin typeface="Garamond" panose="02020404030301010803" pitchFamily="18" charset="0"/>
                  <a:ea typeface="宋体" panose="02010600030101010101" pitchFamily="2" charset="-122"/>
                </a:rPr>
                <a:t>【护理诊断及合作性问题】</a:t>
              </a:r>
              <a:endParaRPr lang="zh-CN" altLang="en-US" sz="3200" b="1" dirty="0">
                <a:solidFill>
                  <a:srgbClr val="1707EB"/>
                </a:solidFill>
                <a:latin typeface="Garamond" panose="02020404030301010803" pitchFamily="18" charset="0"/>
                <a:ea typeface="宋体" panose="02010600030101010101" pitchFamily="2" charset="-122"/>
              </a:endParaRPr>
            </a:p>
          </p:txBody>
        </p:sp>
        <p:sp>
          <p:nvSpPr>
            <p:cNvPr id="65540" name="矩形 239623"/>
            <p:cNvSpPr/>
            <p:nvPr/>
          </p:nvSpPr>
          <p:spPr>
            <a:xfrm>
              <a:off x="1645" y="3473"/>
              <a:ext cx="6008" cy="4990"/>
            </a:xfrm>
            <a:prstGeom prst="rect">
              <a:avLst/>
            </a:prstGeom>
            <a:solidFill>
              <a:schemeClr val="accent2"/>
            </a:solidFill>
            <a:ln w="9525" cap="flat" cmpd="sng">
              <a:solidFill>
                <a:srgbClr val="3B812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恐惧</a:t>
              </a:r>
              <a:r>
                <a:rPr lang="zh-CN" altLang="en-US" sz="2800" b="1" dirty="0">
                  <a:latin typeface="楷体_GB2312" pitchFamily="49" charset="-122"/>
                  <a:ea typeface="楷体_GB2312" pitchFamily="49" charset="-122"/>
                </a:rPr>
                <a:t>  与患癌瘤及</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害怕死亡有关。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慢性疼痛</a:t>
              </a:r>
              <a:r>
                <a:rPr lang="zh-CN" altLang="en-US" sz="2800" b="1" dirty="0">
                  <a:latin typeface="楷体_GB2312" pitchFamily="49" charset="-122"/>
                  <a:ea typeface="楷体_GB2312" pitchFamily="49" charset="-122"/>
                </a:rPr>
                <a:t>  与癌灶</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浸润或治疗创伤有关。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潜在并发症</a:t>
              </a:r>
              <a:r>
                <a:rPr lang="en-US" altLang="zh-CN"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排尿</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障碍、出血、感染等。</a:t>
              </a:r>
              <a:endParaRPr lang="zh-CN" altLang="en-US" sz="2800" b="1" dirty="0">
                <a:latin typeface="楷体_GB2312" pitchFamily="49" charset="-122"/>
                <a:ea typeface="楷体_GB2312" pitchFamily="49" charset="-122"/>
              </a:endParaRPr>
            </a:p>
          </p:txBody>
        </p:sp>
        <p:pic>
          <p:nvPicPr>
            <p:cNvPr id="65541" name="图片 239625" descr="p35"/>
            <p:cNvPicPr>
              <a:picLocks noChangeAspect="1"/>
            </p:cNvPicPr>
            <p:nvPr/>
          </p:nvPicPr>
          <p:blipFill>
            <a:blip r:embed="rId3"/>
            <a:stretch>
              <a:fillRect/>
            </a:stretch>
          </p:blipFill>
          <p:spPr>
            <a:xfrm>
              <a:off x="8108" y="2085"/>
              <a:ext cx="5400" cy="694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4031615" y="528320"/>
            <a:ext cx="4591685" cy="676275"/>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腹部手术患者的一般护理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4031615" y="2889250"/>
            <a:ext cx="4591685" cy="517525"/>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子宫肌瘤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115" y="3946525"/>
            <a:ext cx="4655185" cy="53975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子宫内膜癌</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3968115" y="4941570"/>
            <a:ext cx="4655820" cy="602615"/>
            <a:chOff x="1397186" y="3857714"/>
            <a:chExt cx="4068795" cy="613334"/>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任务六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514" y="3857714"/>
              <a:ext cx="2868467" cy="613334"/>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卵巢肿瘤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31615" y="6016625"/>
            <a:ext cx="4591050" cy="681990"/>
            <a:chOff x="1397186" y="3857714"/>
            <a:chExt cx="3835382" cy="694442"/>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666" y="3857714"/>
              <a:ext cx="2634902" cy="694442"/>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子宫内膜异位症</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1770" y="1708785"/>
            <a:ext cx="4621530" cy="517525"/>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子宫颈肿瘤</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19200" y="1769745"/>
            <a:ext cx="9695417" cy="3328670"/>
            <a:chOff x="1643" y="2220"/>
            <a:chExt cx="11115" cy="5242"/>
          </a:xfrm>
        </p:grpSpPr>
        <p:sp>
          <p:nvSpPr>
            <p:cNvPr id="66563" name="矩形 240647"/>
            <p:cNvSpPr/>
            <p:nvPr/>
          </p:nvSpPr>
          <p:spPr>
            <a:xfrm>
              <a:off x="1920" y="2220"/>
              <a:ext cx="4485" cy="919"/>
            </a:xfrm>
            <a:prstGeom prst="rect">
              <a:avLst/>
            </a:prstGeom>
            <a:noFill/>
            <a:ln w="9525">
              <a:noFill/>
            </a:ln>
          </p:spPr>
          <p:txBody>
            <a:bodyPr anchor="t" anchorCtr="0">
              <a:spAutoFit/>
            </a:bodyPr>
            <a:p>
              <a:pPr>
                <a:spcBef>
                  <a:spcPct val="50000"/>
                </a:spcBef>
              </a:pPr>
              <a:r>
                <a:rPr lang="zh-CN" altLang="en-US" sz="3200" b="1" dirty="0">
                  <a:solidFill>
                    <a:srgbClr val="1707EB"/>
                  </a:solidFill>
                  <a:latin typeface="Arial" panose="020B0604020202020204" pitchFamily="34" charset="0"/>
                  <a:ea typeface="宋体" panose="02010600030101010101" pitchFamily="2" charset="-122"/>
                </a:rPr>
                <a:t>【护理目标】</a:t>
              </a:r>
              <a:endParaRPr lang="zh-CN" altLang="en-US" sz="3200" b="1" dirty="0">
                <a:solidFill>
                  <a:srgbClr val="1707EB"/>
                </a:solidFill>
                <a:latin typeface="Arial" panose="020B0604020202020204" pitchFamily="34" charset="0"/>
                <a:ea typeface="宋体" panose="02010600030101010101" pitchFamily="2" charset="-122"/>
              </a:endParaRPr>
            </a:p>
          </p:txBody>
        </p:sp>
        <p:sp>
          <p:nvSpPr>
            <p:cNvPr id="66564" name="矩形 240648"/>
            <p:cNvSpPr/>
            <p:nvPr/>
          </p:nvSpPr>
          <p:spPr>
            <a:xfrm>
              <a:off x="1643" y="3655"/>
              <a:ext cx="11115" cy="3807"/>
            </a:xfrm>
            <a:prstGeom prst="rect">
              <a:avLst/>
            </a:prstGeom>
            <a:solidFill>
              <a:srgbClr val="FFFFCC"/>
            </a:solidFill>
            <a:ln w="9525" cap="flat" cmpd="sng">
              <a:solidFill>
                <a:srgbClr val="3B812F"/>
              </a:solidFill>
              <a:prstDash val="solid"/>
              <a:miter/>
              <a:headEnd type="none" w="med" len="med"/>
              <a:tailEnd type="none" w="med" len="med"/>
            </a:ln>
          </p:spPr>
          <p:txBody>
            <a:bodyPr anchor="t" anchorCtr="0">
              <a:spAutoFit/>
            </a:bodyPr>
            <a:p>
              <a:pPr>
                <a:spcBef>
                  <a:spcPct val="20000"/>
                </a:spcBef>
                <a:buClr>
                  <a:schemeClr val="accent1"/>
                </a:buClr>
                <a:buSzPct val="65000"/>
                <a:buFont typeface="Wingdings" panose="05000000000000000000" pitchFamily="2" charset="2"/>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病人情绪稳定，能正确认识疾病，积极配合治疗。</a:t>
              </a:r>
              <a:endParaRPr lang="zh-CN" altLang="en-US" sz="2800" b="1" dirty="0">
                <a:latin typeface="楷体_GB2312" pitchFamily="49" charset="-122"/>
                <a:ea typeface="楷体_GB2312" pitchFamily="49" charset="-122"/>
              </a:endParaRPr>
            </a:p>
            <a:p>
              <a:pPr>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疼痛得到控制。</a:t>
              </a:r>
              <a:endParaRPr lang="zh-CN" altLang="en-US" sz="2800" b="1" dirty="0">
                <a:latin typeface="楷体_GB2312" pitchFamily="49" charset="-122"/>
                <a:ea typeface="楷体_GB2312" pitchFamily="49" charset="-122"/>
              </a:endParaRPr>
            </a:p>
            <a:p>
              <a:pPr>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正常排尿功能恢复，不发生大出血及感染。</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26254" y="957580"/>
            <a:ext cx="10339705" cy="3065145"/>
            <a:chOff x="1273" y="1540"/>
            <a:chExt cx="12165" cy="4827"/>
          </a:xfrm>
        </p:grpSpPr>
        <p:sp>
          <p:nvSpPr>
            <p:cNvPr id="67587" name="矩形 241671"/>
            <p:cNvSpPr/>
            <p:nvPr/>
          </p:nvSpPr>
          <p:spPr>
            <a:xfrm>
              <a:off x="1580" y="1540"/>
              <a:ext cx="4485" cy="919"/>
            </a:xfrm>
            <a:prstGeom prst="rect">
              <a:avLst/>
            </a:prstGeom>
            <a:noFill/>
            <a:ln w="9525">
              <a:noFill/>
            </a:ln>
          </p:spPr>
          <p:txBody>
            <a:bodyPr anchor="t" anchorCtr="0">
              <a:spAutoFit/>
            </a:bodyPr>
            <a:p>
              <a:pPr>
                <a:spcBef>
                  <a:spcPct val="50000"/>
                </a:spcBef>
              </a:pPr>
              <a:r>
                <a:rPr lang="zh-CN" altLang="en-US" sz="3200" b="1" dirty="0">
                  <a:solidFill>
                    <a:srgbClr val="1707EB"/>
                  </a:solidFill>
                  <a:latin typeface="Arial" panose="020B0604020202020204" pitchFamily="34" charset="0"/>
                  <a:ea typeface="宋体" panose="02010600030101010101" pitchFamily="2" charset="-122"/>
                </a:rPr>
                <a:t>【护理措施】</a:t>
              </a:r>
              <a:endParaRPr lang="zh-CN" altLang="en-US" sz="3200" b="1" dirty="0">
                <a:solidFill>
                  <a:srgbClr val="1707EB"/>
                </a:solidFill>
                <a:latin typeface="Arial" panose="020B0604020202020204" pitchFamily="34" charset="0"/>
                <a:ea typeface="宋体" panose="02010600030101010101" pitchFamily="2" charset="-122"/>
              </a:endParaRPr>
            </a:p>
          </p:txBody>
        </p:sp>
        <p:sp>
          <p:nvSpPr>
            <p:cNvPr id="67588" name="矩形 241673"/>
            <p:cNvSpPr/>
            <p:nvPr/>
          </p:nvSpPr>
          <p:spPr>
            <a:xfrm>
              <a:off x="1273" y="2678"/>
              <a:ext cx="12165" cy="3689"/>
            </a:xfrm>
            <a:prstGeom prst="rect">
              <a:avLst/>
            </a:prstGeom>
            <a:solidFill>
              <a:schemeClr val="accent2"/>
            </a:solidFill>
            <a:ln w="9525" cap="flat" cmpd="sng">
              <a:solidFill>
                <a:srgbClr val="3B812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减轻恐惧心理</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关心、陪伴病人，鼓励其宣泄内心感受；用合适的方式与病人沟通，缓解其心理压力，减轻恐惧。向病人及家属介绍有关宫颈癌的诊疗方法，可能出现的不适和有效的应对措施。解除病人疑虑，增强信心，积极配合治疗。</a:t>
              </a:r>
              <a:endParaRPr lang="zh-CN" altLang="en-US" sz="2800" b="1" dirty="0">
                <a:latin typeface="楷体_GB2312" pitchFamily="49" charset="-122"/>
                <a:ea typeface="楷体_GB2312" pitchFamily="49" charset="-122"/>
              </a:endParaRPr>
            </a:p>
          </p:txBody>
        </p:sp>
      </p:grpSp>
      <p:sp>
        <p:nvSpPr>
          <p:cNvPr id="68611" name="矩形 242695"/>
          <p:cNvSpPr/>
          <p:nvPr/>
        </p:nvSpPr>
        <p:spPr>
          <a:xfrm>
            <a:off x="926465" y="4161790"/>
            <a:ext cx="10339705" cy="2022475"/>
          </a:xfrm>
          <a:prstGeom prst="rect">
            <a:avLst/>
          </a:prstGeom>
          <a:solidFill>
            <a:srgbClr val="FFFFCC"/>
          </a:solidFill>
          <a:ln w="9525" cap="flat" cmpd="sng">
            <a:solidFill>
              <a:srgbClr val="3B812F"/>
            </a:solidFill>
            <a:prstDash val="solid"/>
            <a:miter/>
            <a:headEnd type="none" w="med" len="med"/>
            <a:tailEnd type="none" w="med" len="med"/>
          </a:ln>
        </p:spPr>
        <p:txBody>
          <a:bodyPr anchor="t" anchorCtr="0"/>
          <a:p>
            <a:pPr marL="342900" indent="-342900"/>
            <a:r>
              <a:rPr lang="en-US" altLang="zh-CN" sz="2800" b="1" dirty="0">
                <a:solidFill>
                  <a:srgbClr val="FF0000"/>
                </a:solidFill>
                <a:latin typeface="楷体_GB2312" pitchFamily="49" charset="-122"/>
                <a:ea typeface="楷体_GB2312" pitchFamily="49" charset="-122"/>
              </a:rPr>
              <a:t> </a:t>
            </a:r>
            <a:endParaRPr lang="en-US" altLang="zh-CN" sz="2800" b="1" dirty="0">
              <a:solidFill>
                <a:srgbClr val="FF0000"/>
              </a:solidFill>
              <a:latin typeface="楷体_GB2312" pitchFamily="49" charset="-122"/>
              <a:ea typeface="楷体_GB2312" pitchFamily="49" charset="-122"/>
            </a:endParaRPr>
          </a:p>
          <a:p>
            <a:pPr marL="342900" indent="-342900"/>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鼓励病人摄入充足的营养</a:t>
            </a:r>
            <a:r>
              <a:rPr lang="en-US" altLang="zh-CN" sz="2800" b="1" dirty="0">
                <a:solidFill>
                  <a:srgbClr val="FF0000"/>
                </a:solidFill>
                <a:latin typeface="楷体_GB2312" pitchFamily="49" charset="-122"/>
                <a:ea typeface="楷体_GB2312" pitchFamily="49" charset="-122"/>
              </a:rPr>
              <a:t>  </a:t>
            </a:r>
            <a:r>
              <a:rPr lang="zh-CN" altLang="en-US" sz="2800" b="1" dirty="0">
                <a:latin typeface="楷体_GB2312" pitchFamily="49" charset="-122"/>
                <a:ea typeface="楷体_GB2312" pitchFamily="49" charset="-122"/>
              </a:rPr>
              <a:t>维持体重不下降。</a:t>
            </a:r>
            <a:endParaRPr lang="zh-CN" altLang="en-US" sz="2800" b="1" dirty="0">
              <a:solidFill>
                <a:srgbClr val="FF0000"/>
              </a:solidFill>
              <a:latin typeface="楷体_GB2312" pitchFamily="49" charset="-122"/>
              <a:ea typeface="楷体_GB2312" pitchFamily="49" charset="-122"/>
            </a:endParaRPr>
          </a:p>
          <a:p>
            <a:pPr marL="342900" indent="-342900"/>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以最佳身心状态接受手术治疗</a:t>
            </a:r>
            <a:endParaRPr lang="zh-CN" altLang="en-US" sz="2800" b="1" dirty="0">
              <a:solidFill>
                <a:srgbClr val="FF0000"/>
              </a:solidFill>
              <a:latin typeface="楷体_GB2312" pitchFamily="49" charset="-122"/>
              <a:ea typeface="楷体_GB2312" pitchFamily="49" charset="-122"/>
            </a:endParaRPr>
          </a:p>
          <a:p>
            <a:pPr marL="342900" indent="-342900"/>
            <a:r>
              <a:rPr lang="zh-CN" altLang="en-US" sz="2800" b="1" dirty="0">
                <a:latin typeface="楷体_GB2312" pitchFamily="49" charset="-122"/>
                <a:ea typeface="楷体_GB2312" pitchFamily="49" charset="-122"/>
              </a:rPr>
              <a:t>  做好各项术前准备，维持最佳身心状态接受手术治疗。</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9635" name="矩形 245765"/>
          <p:cNvSpPr/>
          <p:nvPr/>
        </p:nvSpPr>
        <p:spPr>
          <a:xfrm>
            <a:off x="1052195" y="1496060"/>
            <a:ext cx="9338310" cy="4392930"/>
          </a:xfrm>
          <a:prstGeom prst="rect">
            <a:avLst/>
          </a:prstGeom>
          <a:noFill/>
          <a:ln w="9525">
            <a:noFill/>
          </a:ln>
        </p:spPr>
        <p:txBody>
          <a:bodyPr anchor="t" anchorCtr="0"/>
          <a:p>
            <a:pPr marL="342900" indent="-342900">
              <a:spcBef>
                <a:spcPct val="20000"/>
              </a:spcBef>
              <a:buClr>
                <a:schemeClr val="accent1"/>
              </a:buClr>
              <a:buSzPct val="65000"/>
            </a:pPr>
            <a:r>
              <a:rPr lang="en-US" altLang="zh-CN" sz="2800" b="1" dirty="0">
                <a:solidFill>
                  <a:schemeClr val="tx2"/>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楷体_GB2312" pitchFamily="49" charset="-122"/>
                <a:ea typeface="楷体_GB2312" pitchFamily="49" charset="-122"/>
              </a:rPr>
              <a:t>．协助病人术后康复</a:t>
            </a:r>
            <a:r>
              <a:rPr lang="zh-CN" altLang="en-US" sz="2800" b="1" dirty="0">
                <a:latin typeface="楷体_GB2312" pitchFamily="49" charset="-122"/>
                <a:ea typeface="楷体_GB2312" pitchFamily="49" charset="-122"/>
              </a:rPr>
              <a:t>  宫颈癌的根治手术涉及范围广，病人术后反应较大，除按照腹部手术病人的护理常规观察并记录外，特别注意保持尿管、腹腔引流管的通畅，认真观察引流液的性状及引流量。</a:t>
            </a:r>
            <a:r>
              <a:rPr lang="zh-CN" altLang="en-US" sz="2800" b="1" dirty="0">
                <a:solidFill>
                  <a:srgbClr val="FF0000"/>
                </a:solidFill>
                <a:latin typeface="楷体_GB2312" pitchFamily="49" charset="-122"/>
                <a:ea typeface="楷体_GB2312" pitchFamily="49" charset="-122"/>
              </a:rPr>
              <a:t>腹腔引流管通常按医嘱于术后</a:t>
            </a:r>
            <a:r>
              <a:rPr lang="en-US" altLang="zh-CN" sz="2800" b="1" dirty="0">
                <a:solidFill>
                  <a:srgbClr val="FF0000"/>
                </a:solidFill>
                <a:latin typeface="楷体_GB2312" pitchFamily="49" charset="-122"/>
                <a:ea typeface="楷体_GB2312" pitchFamily="49" charset="-122"/>
              </a:rPr>
              <a:t>48</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72h</a:t>
            </a:r>
            <a:r>
              <a:rPr lang="zh-CN" altLang="en-US" sz="2800" b="1" dirty="0">
                <a:solidFill>
                  <a:srgbClr val="FF0000"/>
                </a:solidFill>
                <a:latin typeface="楷体_GB2312" pitchFamily="49" charset="-122"/>
                <a:ea typeface="楷体_GB2312" pitchFamily="49" charset="-122"/>
              </a:rPr>
              <a:t>取出。术后</a:t>
            </a:r>
            <a:r>
              <a:rPr lang="en-US" altLang="zh-CN" sz="2800" b="1" dirty="0">
                <a:solidFill>
                  <a:srgbClr val="FF0000"/>
                </a:solidFill>
                <a:latin typeface="楷体_GB2312" pitchFamily="49" charset="-122"/>
                <a:ea typeface="楷体_GB2312" pitchFamily="49" charset="-122"/>
              </a:rPr>
              <a:t>7</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14</a:t>
            </a:r>
            <a:r>
              <a:rPr lang="zh-CN" altLang="en-US" sz="2800" b="1" dirty="0">
                <a:solidFill>
                  <a:srgbClr val="FF0000"/>
                </a:solidFill>
                <a:latin typeface="楷体_GB2312" pitchFamily="49" charset="-122"/>
                <a:ea typeface="楷体_GB2312" pitchFamily="49" charset="-122"/>
              </a:rPr>
              <a:t>日拔除尿管。拔除尿管前</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日开始夹管，每</a:t>
            </a:r>
            <a:r>
              <a:rPr lang="en-US" altLang="zh-CN" sz="2800" b="1" dirty="0">
                <a:solidFill>
                  <a:srgbClr val="FF0000"/>
                </a:solidFill>
                <a:latin typeface="楷体_GB2312" pitchFamily="49" charset="-122"/>
                <a:ea typeface="楷体_GB2312" pitchFamily="49" charset="-122"/>
              </a:rPr>
              <a:t>2h</a:t>
            </a:r>
            <a:r>
              <a:rPr lang="zh-CN" altLang="en-US" sz="2800" b="1" dirty="0">
                <a:solidFill>
                  <a:srgbClr val="FF0000"/>
                </a:solidFill>
                <a:latin typeface="楷体_GB2312" pitchFamily="49" charset="-122"/>
                <a:ea typeface="楷体_GB2312" pitchFamily="49" charset="-122"/>
              </a:rPr>
              <a:t>开放</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次，定时间断放尿，促进恢复正常排尿功能。督促病人于拔管后</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2h</a:t>
            </a:r>
            <a:r>
              <a:rPr lang="zh-CN" altLang="en-US" sz="2800" b="1" dirty="0">
                <a:solidFill>
                  <a:srgbClr val="FF0000"/>
                </a:solidFill>
                <a:latin typeface="楷体_GB2312" pitchFamily="49" charset="-122"/>
                <a:ea typeface="楷体_GB2312" pitchFamily="49" charset="-122"/>
              </a:rPr>
              <a:t>排尿</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次，如不能自行排尿应及时处理。</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     5.</a:t>
            </a:r>
            <a:r>
              <a:rPr lang="zh-CN" altLang="en-US" sz="2800" b="1" dirty="0">
                <a:solidFill>
                  <a:srgbClr val="FF0000"/>
                </a:solidFill>
                <a:latin typeface="楷体_GB2312" pitchFamily="49" charset="-122"/>
                <a:ea typeface="楷体_GB2312" pitchFamily="49" charset="-122"/>
              </a:rPr>
              <a:t>放疗病人的护理</a:t>
            </a:r>
            <a:r>
              <a:rPr lang="en-US" altLang="zh-CN" sz="2800" b="1" dirty="0">
                <a:solidFill>
                  <a:srgbClr val="FF0000"/>
                </a:solidFill>
                <a:latin typeface="楷体_GB2312" pitchFamily="49" charset="-122"/>
                <a:ea typeface="楷体_GB2312" pitchFamily="49" charset="-122"/>
              </a:rPr>
              <a:t>  </a:t>
            </a:r>
            <a:r>
              <a:rPr lang="zh-CN" altLang="zh-CN" sz="2800" b="1" dirty="0">
                <a:latin typeface="楷体_GB2312" pitchFamily="49" charset="-122"/>
                <a:ea typeface="楷体_GB2312" pitchFamily="49" charset="-122"/>
              </a:rPr>
              <a:t>腔内放疗和腔外放疗的护理。</a:t>
            </a:r>
            <a:endParaRPr lang="zh-CN" altLang="zh-CN"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0658" name="矩形 308230"/>
          <p:cNvSpPr/>
          <p:nvPr/>
        </p:nvSpPr>
        <p:spPr>
          <a:xfrm>
            <a:off x="889635" y="1082040"/>
            <a:ext cx="10414000" cy="1691640"/>
          </a:xfrm>
          <a:prstGeom prst="rect">
            <a:avLst/>
          </a:prstGeom>
          <a:solidFill>
            <a:srgbClr val="CCFFFF"/>
          </a:solidFill>
          <a:ln w="9525" cap="flat" cmpd="sng">
            <a:solidFill>
              <a:srgbClr val="3B812F"/>
            </a:solidFill>
            <a:prstDash val="solid"/>
            <a:miter/>
            <a:headEnd type="none" w="med" len="med"/>
            <a:tailEnd type="none" w="med" len="med"/>
          </a:ln>
        </p:spPr>
        <p:txBody>
          <a:bodyPr wrap="square" anchor="t" anchorCtr="0">
            <a:spAutoFit/>
          </a:bodyPr>
          <a:p>
            <a:r>
              <a:rPr lang="en-US" altLang="zh-CN" sz="2800" b="1" dirty="0">
                <a:solidFill>
                  <a:srgbClr val="FF0000"/>
                </a:solidFill>
                <a:latin typeface="楷体_GB2312" pitchFamily="49" charset="-122"/>
                <a:ea typeface="楷体_GB2312" pitchFamily="49" charset="-122"/>
              </a:rPr>
              <a:t>    6.</a:t>
            </a:r>
            <a:r>
              <a:rPr lang="zh-CN" altLang="en-US" sz="2800" b="1" dirty="0">
                <a:solidFill>
                  <a:srgbClr val="FF0000"/>
                </a:solidFill>
                <a:latin typeface="楷体_GB2312" pitchFamily="49" charset="-122"/>
                <a:ea typeface="楷体_GB2312" pitchFamily="49" charset="-122"/>
              </a:rPr>
              <a:t>做好出院指导</a:t>
            </a:r>
            <a:endParaRPr lang="zh-CN" altLang="en-US" sz="2800" b="1" dirty="0">
              <a:solidFill>
                <a:srgbClr val="FF0000"/>
              </a:solidFill>
              <a:latin typeface="楷体_GB2312" pitchFamily="49" charset="-122"/>
              <a:ea typeface="楷体_GB2312" pitchFamily="49" charset="-122"/>
            </a:endParaRPr>
          </a:p>
          <a:p>
            <a:r>
              <a:rPr lang="zh-CN" altLang="en-US" sz="2800" b="1" dirty="0">
                <a:solidFill>
                  <a:schemeClr val="tx2"/>
                </a:solidFill>
                <a:latin typeface="楷体_GB2312" pitchFamily="49" charset="-122"/>
                <a:ea typeface="楷体_GB2312" pitchFamily="49" charset="-122"/>
              </a:rPr>
              <a:t>   </a:t>
            </a:r>
            <a:r>
              <a:rPr lang="zh-CN" altLang="en-US" sz="2400" b="1" dirty="0">
                <a:solidFill>
                  <a:schemeClr val="tx2"/>
                </a:solidFill>
                <a:latin typeface="楷体_GB2312" pitchFamily="49" charset="-122"/>
                <a:ea typeface="楷体_GB2312" pitchFamily="49" charset="-122"/>
              </a:rPr>
              <a:t> </a:t>
            </a:r>
            <a:r>
              <a:rPr lang="zh-CN" altLang="zh-CN" sz="2400" b="1" dirty="0">
                <a:solidFill>
                  <a:srgbClr val="FF0000"/>
                </a:solidFill>
                <a:latin typeface="楷体_GB2312" pitchFamily="49" charset="-122"/>
                <a:ea typeface="楷体_GB2312" pitchFamily="49" charset="-122"/>
              </a:rPr>
              <a:t>做好</a:t>
            </a:r>
            <a:r>
              <a:rPr lang="zh-CN" altLang="en-US" sz="2400" b="1" dirty="0">
                <a:solidFill>
                  <a:srgbClr val="FF0000"/>
                </a:solidFill>
                <a:latin typeface="楷体_GB2312" pitchFamily="49" charset="-122"/>
                <a:ea typeface="楷体_GB2312" pitchFamily="49" charset="-122"/>
              </a:rPr>
              <a:t>术后随访，第</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年内，出院后</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个月首次随访，以后每</a:t>
            </a:r>
            <a:r>
              <a:rPr lang="en-US" altLang="zh-CN" sz="2400" b="1" dirty="0">
                <a:solidFill>
                  <a:srgbClr val="FF0000"/>
                </a:solidFill>
                <a:latin typeface="楷体_GB2312" pitchFamily="49" charset="-122"/>
                <a:ea typeface="楷体_GB2312" pitchFamily="49" charset="-122"/>
              </a:rPr>
              <a:t>2</a:t>
            </a: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3</a:t>
            </a:r>
            <a:r>
              <a:rPr lang="zh-CN" altLang="en-US" sz="2400" b="1" dirty="0">
                <a:solidFill>
                  <a:srgbClr val="FF0000"/>
                </a:solidFill>
                <a:latin typeface="楷体_GB2312" pitchFamily="49" charset="-122"/>
                <a:ea typeface="楷体_GB2312" pitchFamily="49" charset="-122"/>
              </a:rPr>
              <a:t>个月复查</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次。第</a:t>
            </a:r>
            <a:r>
              <a:rPr lang="en-US" altLang="zh-CN" sz="2400" b="1" dirty="0">
                <a:solidFill>
                  <a:srgbClr val="FF0000"/>
                </a:solidFill>
                <a:latin typeface="楷体_GB2312" pitchFamily="49" charset="-122"/>
                <a:ea typeface="楷体_GB2312" pitchFamily="49" charset="-122"/>
              </a:rPr>
              <a:t>2</a:t>
            </a:r>
            <a:r>
              <a:rPr lang="zh-CN" altLang="en-US" sz="2400" b="1" dirty="0">
                <a:solidFill>
                  <a:srgbClr val="FF0000"/>
                </a:solidFill>
                <a:latin typeface="楷体_GB2312" pitchFamily="49" charset="-122"/>
                <a:ea typeface="楷体_GB2312" pitchFamily="49" charset="-122"/>
              </a:rPr>
              <a:t>年每</a:t>
            </a:r>
            <a:r>
              <a:rPr lang="en-US" altLang="zh-CN" sz="2400" b="1" dirty="0">
                <a:solidFill>
                  <a:srgbClr val="FF0000"/>
                </a:solidFill>
                <a:latin typeface="楷体_GB2312" pitchFamily="49" charset="-122"/>
                <a:ea typeface="楷体_GB2312" pitchFamily="49" charset="-122"/>
              </a:rPr>
              <a:t>3</a:t>
            </a: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6</a:t>
            </a:r>
            <a:r>
              <a:rPr lang="zh-CN" altLang="en-US" sz="2400" b="1" dirty="0">
                <a:solidFill>
                  <a:srgbClr val="FF0000"/>
                </a:solidFill>
                <a:latin typeface="楷体_GB2312" pitchFamily="49" charset="-122"/>
                <a:ea typeface="楷体_GB2312" pitchFamily="49" charset="-122"/>
              </a:rPr>
              <a:t>个月复查</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次。第</a:t>
            </a:r>
            <a:r>
              <a:rPr lang="en-US" altLang="zh-CN" sz="2400" b="1" dirty="0">
                <a:solidFill>
                  <a:srgbClr val="FF0000"/>
                </a:solidFill>
                <a:latin typeface="楷体_GB2312" pitchFamily="49" charset="-122"/>
                <a:ea typeface="楷体_GB2312" pitchFamily="49" charset="-122"/>
              </a:rPr>
              <a:t>3</a:t>
            </a: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5</a:t>
            </a:r>
            <a:r>
              <a:rPr lang="zh-CN" altLang="en-US" sz="2400" b="1" dirty="0">
                <a:solidFill>
                  <a:srgbClr val="FF0000"/>
                </a:solidFill>
                <a:latin typeface="楷体_GB2312" pitchFamily="49" charset="-122"/>
                <a:ea typeface="楷体_GB2312" pitchFamily="49" charset="-122"/>
              </a:rPr>
              <a:t>年，每半年复查</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次。第</a:t>
            </a:r>
            <a:r>
              <a:rPr lang="en-US" altLang="zh-CN" sz="2400" b="1" dirty="0">
                <a:solidFill>
                  <a:srgbClr val="FF0000"/>
                </a:solidFill>
                <a:latin typeface="楷体_GB2312" pitchFamily="49" charset="-122"/>
                <a:ea typeface="楷体_GB2312" pitchFamily="49" charset="-122"/>
              </a:rPr>
              <a:t>6</a:t>
            </a:r>
            <a:r>
              <a:rPr lang="zh-CN" altLang="en-US" sz="2400" b="1" dirty="0">
                <a:solidFill>
                  <a:srgbClr val="FF0000"/>
                </a:solidFill>
                <a:latin typeface="楷体_GB2312" pitchFamily="49" charset="-122"/>
                <a:ea typeface="楷体_GB2312" pitchFamily="49" charset="-122"/>
              </a:rPr>
              <a:t>年开始，每年复查</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次。如有不适随时就诊。</a:t>
            </a:r>
            <a:endParaRPr lang="zh-CN" altLang="en-US" sz="2400" b="1" dirty="0">
              <a:solidFill>
                <a:srgbClr val="FF0000"/>
              </a:solidFill>
              <a:latin typeface="楷体_GB2312" pitchFamily="49" charset="-122"/>
              <a:ea typeface="楷体_GB2312" pitchFamily="49" charset="-122"/>
            </a:endParaRPr>
          </a:p>
        </p:txBody>
      </p:sp>
      <p:sp>
        <p:nvSpPr>
          <p:cNvPr id="71682" name="矩形 246791"/>
          <p:cNvSpPr/>
          <p:nvPr/>
        </p:nvSpPr>
        <p:spPr>
          <a:xfrm>
            <a:off x="890270" y="2880360"/>
            <a:ext cx="10413365" cy="3415030"/>
          </a:xfrm>
          <a:prstGeom prst="rect">
            <a:avLst/>
          </a:prstGeom>
          <a:solidFill>
            <a:srgbClr val="CCFFFF"/>
          </a:solidFill>
          <a:ln w="9525" cap="flat" cmpd="sng">
            <a:solidFill>
              <a:srgbClr val="3B812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400" b="1" dirty="0">
                <a:solidFill>
                  <a:schemeClr val="tx2"/>
                </a:solidFill>
                <a:latin typeface="楷体_GB2312" pitchFamily="49" charset="-122"/>
                <a:ea typeface="楷体_GB2312" pitchFamily="49" charset="-122"/>
              </a:rPr>
              <a:t>   </a:t>
            </a:r>
            <a:r>
              <a:rPr lang="en-US" sz="2400" b="1" dirty="0">
                <a:solidFill>
                  <a:schemeClr val="tx2"/>
                </a:solidFill>
                <a:latin typeface="楷体_GB2312" pitchFamily="49" charset="-122"/>
                <a:ea typeface="楷体_GB2312" pitchFamily="49" charset="-122"/>
              </a:rPr>
              <a:t>7.</a:t>
            </a:r>
            <a:r>
              <a:rPr lang="zh-CN" altLang="en-US" sz="2400" b="1" dirty="0">
                <a:solidFill>
                  <a:schemeClr val="tx2"/>
                </a:solidFill>
                <a:latin typeface="楷体_GB2312" pitchFamily="49" charset="-122"/>
                <a:ea typeface="楷体_GB2312" pitchFamily="49" charset="-122"/>
              </a:rPr>
              <a:t>普及防癌知识</a:t>
            </a:r>
            <a:r>
              <a:rPr lang="zh-CN" altLang="en-US" sz="2400" b="1" dirty="0">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一级预防病因预防  宣传与宫颈癌发病有关的高危因素，</a:t>
            </a:r>
            <a:r>
              <a:rPr lang="zh-CN" altLang="en-US" sz="2400" b="1" dirty="0">
                <a:latin typeface="楷体_GB2312" pitchFamily="49" charset="-122"/>
                <a:ea typeface="楷体_GB2312" pitchFamily="49" charset="-122"/>
              </a:rPr>
              <a:t>积极治疗宫颈炎，提倡晚婚、晚育及少育，开展性卫生教育。</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 二级预防三早预防 宣传定期进行防癌检查的重要性，</a:t>
            </a:r>
            <a:r>
              <a:rPr lang="en-US" altLang="zh-CN" sz="2400" b="1" dirty="0">
                <a:latin typeface="楷体_GB2312" pitchFamily="49" charset="-122"/>
                <a:ea typeface="楷体_GB2312" pitchFamily="49" charset="-122"/>
              </a:rPr>
              <a:t>30</a:t>
            </a:r>
            <a:r>
              <a:rPr lang="zh-CN" altLang="en-US" sz="2400" b="1" dirty="0">
                <a:latin typeface="楷体_GB2312" pitchFamily="49" charset="-122"/>
                <a:ea typeface="楷体_GB2312" pitchFamily="49" charset="-122"/>
              </a:rPr>
              <a:t>岁以上妇女到妇科门诊就诊时，应</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latin typeface="楷体_GB2312" pitchFamily="49" charset="-122"/>
                <a:ea typeface="楷体_GB2312" pitchFamily="49" charset="-122"/>
              </a:rPr>
              <a:t>常规接受宫颈刮片细胞学检查；一般妇女每</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2</a:t>
            </a:r>
            <a:endParaRPr lang="en-US" altLang="zh-CN" sz="24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latin typeface="楷体_GB2312" pitchFamily="49" charset="-122"/>
                <a:ea typeface="楷体_GB2312" pitchFamily="49" charset="-122"/>
              </a:rPr>
              <a:t>年复查</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次；高危人群每半年接受</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次妇科检查；</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latin typeface="楷体_GB2312" pitchFamily="49" charset="-122"/>
                <a:ea typeface="楷体_GB2312" pitchFamily="49" charset="-122"/>
              </a:rPr>
              <a:t>有接触性者出血者，及时就诊，警惕宫颈癌发生。</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三级预防是指提供过临床诊断开展治疗和康复活动</a:t>
            </a:r>
            <a:endParaRPr lang="zh-CN" altLang="en-US" sz="24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子宫颈癌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26978" y="1196975"/>
            <a:ext cx="10478783" cy="3600450"/>
            <a:chOff x="1303" y="1885"/>
            <a:chExt cx="12247" cy="5670"/>
          </a:xfrm>
        </p:grpSpPr>
        <p:sp>
          <p:nvSpPr>
            <p:cNvPr id="72707" name="矩形 247814"/>
            <p:cNvSpPr/>
            <p:nvPr/>
          </p:nvSpPr>
          <p:spPr>
            <a:xfrm>
              <a:off x="1695" y="1885"/>
              <a:ext cx="4485" cy="919"/>
            </a:xfrm>
            <a:prstGeom prst="rect">
              <a:avLst/>
            </a:prstGeom>
            <a:noFill/>
            <a:ln w="9525">
              <a:noFill/>
            </a:ln>
          </p:spPr>
          <p:txBody>
            <a:bodyPr anchor="t" anchorCtr="0">
              <a:spAutoFit/>
            </a:bodyPr>
            <a:p>
              <a:pPr>
                <a:spcBef>
                  <a:spcPct val="50000"/>
                </a:spcBef>
              </a:pPr>
              <a:r>
                <a:rPr lang="zh-CN" altLang="en-US" sz="3200" b="1" dirty="0">
                  <a:solidFill>
                    <a:srgbClr val="0000FF"/>
                  </a:solidFill>
                  <a:latin typeface="Arial" panose="020B0604020202020204" pitchFamily="34" charset="0"/>
                  <a:ea typeface="宋体" panose="02010600030101010101" pitchFamily="2" charset="-122"/>
                </a:rPr>
                <a:t>【护理评价】</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72708" name="矩形 247815"/>
            <p:cNvSpPr/>
            <p:nvPr/>
          </p:nvSpPr>
          <p:spPr>
            <a:xfrm>
              <a:off x="1303" y="3315"/>
              <a:ext cx="12247" cy="4240"/>
            </a:xfrm>
            <a:prstGeom prst="rect">
              <a:avLst/>
            </a:prstGeom>
            <a:solidFill>
              <a:srgbClr val="FFFFCC"/>
            </a:solidFill>
            <a:ln w="9525" cap="flat" cmpd="sng">
              <a:solidFill>
                <a:srgbClr val="3B812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病人情绪是否稳定，能否正确认识疾病并</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积极配合治疗。</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疼痛是否得到控制。</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正常排尿功能是否恢复</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有无大出血及感</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染</a:t>
              </a:r>
              <a:r>
                <a:rPr lang="zh-CN" altLang="en-US" b="1" dirty="0">
                  <a:latin typeface="楷体_GB2312" pitchFamily="49" charset="-122"/>
                  <a:ea typeface="楷体_GB2312" pitchFamily="49" charset="-122"/>
                </a:rPr>
                <a:t>。</a:t>
              </a:r>
              <a:endParaRPr lang="zh-CN" altLang="en-US"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子宫肌瘤</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48850" name="文本框 248849"/>
          <p:cNvSpPr txBox="1"/>
          <p:nvPr/>
        </p:nvSpPr>
        <p:spPr>
          <a:xfrm>
            <a:off x="971550" y="1102360"/>
            <a:ext cx="10285095" cy="1782445"/>
          </a:xfrm>
          <a:prstGeom prst="rect">
            <a:avLst/>
          </a:prstGeom>
          <a:solidFill>
            <a:srgbClr val="FFFFCC"/>
          </a:solidFill>
          <a:ln w="9525" cap="flat" cmpd="sng">
            <a:solidFill>
              <a:srgbClr val="3B812F"/>
            </a:solidFill>
            <a:prstDash val="solid"/>
            <a:miter/>
            <a:headEnd type="none" w="med" len="med"/>
            <a:tailEnd type="none" w="med" len="med"/>
          </a:ln>
        </p:spPr>
        <p:txBody>
          <a:bodyPr>
            <a:noAutofit/>
          </a:bodyPr>
          <a:p>
            <a:pPr marR="0" defTabSz="914400">
              <a:lnSpc>
                <a:spcPct val="125000"/>
              </a:lnSpc>
              <a:spcBef>
                <a:spcPct val="20000"/>
              </a:spcBef>
              <a:buClr>
                <a:schemeClr val="accent1"/>
              </a:buClr>
              <a:buSzPct val="65000"/>
              <a:buFont typeface="Wingdings" panose="05000000000000000000" pitchFamily="2" charset="2"/>
              <a:buNone/>
              <a:defRPr/>
            </a:pPr>
            <a:r>
              <a:rPr kumimoji="0" lang="en-US" altLang="zh-CN" sz="2800" b="1" kern="1200" cap="none" spc="0" normalizeH="0" baseline="0" noProof="1">
                <a:solidFill>
                  <a:srgbClr val="FF5050"/>
                </a:solidFill>
                <a:effectLst>
                  <a:outerShdw blurRad="38100" dist="38100" dir="2700000">
                    <a:srgbClr val="000000"/>
                  </a:outerShdw>
                </a:effectLst>
                <a:latin typeface="楷体_GB2312" pitchFamily="49" charset="-122"/>
                <a:ea typeface="楷体_GB2312" pitchFamily="49" charset="-122"/>
                <a:cs typeface="+mn-cs"/>
              </a:rPr>
              <a:t>    </a:t>
            </a:r>
            <a:r>
              <a:rPr kumimoji="0" lang="zh-CN" altLang="en-US" sz="2800" b="1" kern="1200" cap="none" spc="0" normalizeH="0" baseline="0" noProof="1">
                <a:solidFill>
                  <a:srgbClr val="FF5050"/>
                </a:solidFill>
                <a:effectLst>
                  <a:outerShdw blurRad="38100" dist="38100" dir="2700000">
                    <a:srgbClr val="000000"/>
                  </a:outerShdw>
                </a:effectLst>
                <a:latin typeface="楷体_GB2312" pitchFamily="49" charset="-122"/>
                <a:ea typeface="楷体_GB2312" pitchFamily="49" charset="-122"/>
                <a:cs typeface="+mn-cs"/>
              </a:rPr>
              <a:t>子宫肌瘤是女性生殖器管最常见的良性肿瘤，</a:t>
            </a:r>
            <a:r>
              <a:rPr kumimoji="0" lang="zh-CN" altLang="en-US"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由增生的平滑肌细胞和结缔组织构成。多发生在</a:t>
            </a:r>
            <a:r>
              <a:rPr kumimoji="0" lang="en-US" altLang="zh-CN" sz="2800" b="1" kern="1200" cap="none" spc="0" normalizeH="0" baseline="0" noProof="1">
                <a:solidFill>
                  <a:srgbClr val="FF0000"/>
                </a:solidFill>
                <a:effectLst>
                  <a:outerShdw blurRad="38100" dist="38100" dir="2700000">
                    <a:srgbClr val="FFFFFF"/>
                  </a:outerShdw>
                </a:effectLst>
                <a:latin typeface="楷体_GB2312" pitchFamily="49" charset="-122"/>
                <a:ea typeface="楷体_GB2312" pitchFamily="49" charset="-122"/>
                <a:cs typeface="+mn-cs"/>
              </a:rPr>
              <a:t>30</a:t>
            </a:r>
            <a:r>
              <a:rPr kumimoji="0" lang="en-US" altLang="en-US" sz="1800" b="1" kern="1200" cap="none" spc="0" normalizeH="0" baseline="0" noProof="1">
                <a:solidFill>
                  <a:srgbClr val="FF0000"/>
                </a:solidFill>
                <a:effectLst>
                  <a:outerShdw blurRad="38100" dist="38100" dir="2700000">
                    <a:srgbClr val="FFFFFF"/>
                  </a:outerShdw>
                </a:effectLst>
                <a:latin typeface="Arial" panose="020B0604020202020204" pitchFamily="34" charset="0"/>
                <a:ea typeface="宋体" panose="02010600030101010101" pitchFamily="2" charset="-122"/>
                <a:cs typeface="+mn-cs"/>
              </a:rPr>
              <a:t>～</a:t>
            </a:r>
            <a:r>
              <a:rPr kumimoji="0" lang="en-US" altLang="zh-CN" sz="2800" b="1" kern="1200" cap="none" spc="0" normalizeH="0" baseline="0" noProof="1">
                <a:solidFill>
                  <a:srgbClr val="FF0000"/>
                </a:solidFill>
                <a:effectLst>
                  <a:outerShdw blurRad="38100" dist="38100" dir="2700000">
                    <a:srgbClr val="FFFFFF"/>
                  </a:outerShdw>
                </a:effectLst>
                <a:latin typeface="楷体_GB2312" pitchFamily="49" charset="-122"/>
                <a:ea typeface="楷体_GB2312" pitchFamily="49" charset="-122"/>
                <a:cs typeface="+mn-cs"/>
              </a:rPr>
              <a:t>50</a:t>
            </a:r>
            <a:r>
              <a:rPr kumimoji="0" lang="zh-CN" altLang="en-US" sz="2800" b="1" kern="1200" cap="none" spc="0" normalizeH="0" baseline="0" noProof="1">
                <a:solidFill>
                  <a:srgbClr val="FF0000"/>
                </a:solidFill>
                <a:effectLst>
                  <a:outerShdw blurRad="38100" dist="38100" dir="2700000">
                    <a:srgbClr val="FFFFFF"/>
                  </a:outerShdw>
                </a:effectLst>
                <a:latin typeface="楷体_GB2312" pitchFamily="49" charset="-122"/>
                <a:ea typeface="楷体_GB2312" pitchFamily="49" charset="-122"/>
                <a:cs typeface="+mn-cs"/>
              </a:rPr>
              <a:t>岁</a:t>
            </a:r>
            <a:r>
              <a:rPr kumimoji="0" lang="zh-CN" altLang="en-US"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之间的妇女。尸检发现</a:t>
            </a:r>
            <a:r>
              <a:rPr kumimoji="0" lang="en-US" altLang="zh-CN"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35</a:t>
            </a:r>
            <a:r>
              <a:rPr kumimoji="0" lang="zh-CN" altLang="en-US"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岁以上妇女约有</a:t>
            </a:r>
            <a:r>
              <a:rPr kumimoji="0" lang="en-US" altLang="zh-CN"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20%</a:t>
            </a:r>
            <a:r>
              <a:rPr kumimoji="0" lang="zh-CN" altLang="en-US" sz="2800" b="1" kern="1200" cap="none" spc="0" normalizeH="0" baseline="0" noProof="1">
                <a:effectLst>
                  <a:outerShdw blurRad="38100" dist="38100" dir="2700000">
                    <a:srgbClr val="FFFFFF"/>
                  </a:outerShdw>
                </a:effectLst>
                <a:latin typeface="楷体_GB2312" pitchFamily="49" charset="-122"/>
                <a:ea typeface="楷体_GB2312" pitchFamily="49" charset="-122"/>
                <a:cs typeface="+mn-cs"/>
              </a:rPr>
              <a:t>左右患有子宫肌瘤。</a:t>
            </a:r>
            <a:endParaRPr kumimoji="0" lang="zh-CN" altLang="en-US" sz="2800" b="1" kern="1200" cap="none" spc="0" normalizeH="0" baseline="0" noProof="1">
              <a:latin typeface="楷体_GB2312" pitchFamily="49" charset="-122"/>
              <a:ea typeface="楷体_GB2312" pitchFamily="49" charset="-122"/>
              <a:cs typeface="+mn-cs"/>
            </a:endParaRPr>
          </a:p>
        </p:txBody>
      </p:sp>
      <p:grpSp>
        <p:nvGrpSpPr>
          <p:cNvPr id="2" name="组合 1"/>
          <p:cNvGrpSpPr/>
          <p:nvPr/>
        </p:nvGrpSpPr>
        <p:grpSpPr>
          <a:xfrm>
            <a:off x="1165860" y="3048000"/>
            <a:ext cx="7222490" cy="3478792"/>
            <a:chOff x="850" y="1430"/>
            <a:chExt cx="12360" cy="6591"/>
          </a:xfrm>
        </p:grpSpPr>
        <p:sp>
          <p:nvSpPr>
            <p:cNvPr id="75779" name="文本框 249863"/>
            <p:cNvSpPr txBox="1"/>
            <p:nvPr/>
          </p:nvSpPr>
          <p:spPr>
            <a:xfrm>
              <a:off x="850" y="4605"/>
              <a:ext cx="1928" cy="989"/>
            </a:xfrm>
            <a:prstGeom prst="rect">
              <a:avLst/>
            </a:prstGeom>
            <a:noFill/>
            <a:ln w="9525">
              <a:noFill/>
            </a:ln>
          </p:spPr>
          <p:txBody>
            <a:bodyPr anchor="t" anchorCtr="0">
              <a:spAutoFit/>
            </a:bodyPr>
            <a:p>
              <a:pPr>
                <a:spcBef>
                  <a:spcPct val="50000"/>
                </a:spcBef>
              </a:pPr>
              <a:r>
                <a:rPr lang="en-US" altLang="zh-CN" sz="28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楷体_GB2312" pitchFamily="49" charset="-122"/>
                </a:rPr>
                <a:t>分类</a:t>
              </a:r>
              <a:endParaRPr lang="zh-CN" altLang="en-US" sz="2800" b="1" dirty="0">
                <a:latin typeface="Times New Roman" panose="02020603050405020304" pitchFamily="18" charset="0"/>
                <a:ea typeface="楷体_GB2312" pitchFamily="49" charset="-122"/>
              </a:endParaRPr>
            </a:p>
          </p:txBody>
        </p:sp>
        <p:sp>
          <p:nvSpPr>
            <p:cNvPr id="75780" name="左大括号 249864"/>
            <p:cNvSpPr/>
            <p:nvPr/>
          </p:nvSpPr>
          <p:spPr>
            <a:xfrm>
              <a:off x="2495" y="3383"/>
              <a:ext cx="115" cy="3287"/>
            </a:xfrm>
            <a:prstGeom prst="leftBrace">
              <a:avLst>
                <a:gd name="adj1" fmla="val 237430"/>
                <a:gd name="adj2" fmla="val 50000"/>
              </a:avLst>
            </a:prstGeom>
            <a:noFill/>
            <a:ln w="1905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楷体_GB2312" pitchFamily="49" charset="-122"/>
              </a:endParaRPr>
            </a:p>
          </p:txBody>
        </p:sp>
        <p:sp>
          <p:nvSpPr>
            <p:cNvPr id="75781" name="文本框 249865"/>
            <p:cNvSpPr txBox="1"/>
            <p:nvPr/>
          </p:nvSpPr>
          <p:spPr>
            <a:xfrm>
              <a:off x="2610" y="3018"/>
              <a:ext cx="3855" cy="1806"/>
            </a:xfrm>
            <a:prstGeom prst="rect">
              <a:avLst/>
            </a:prstGeom>
            <a:noFill/>
            <a:ln w="9525">
              <a:noFill/>
            </a:ln>
          </p:spPr>
          <p:txBody>
            <a:bodyPr anchor="t" anchorCtr="0">
              <a:spAutoFit/>
            </a:bodyPr>
            <a:p>
              <a:pPr>
                <a:spcBef>
                  <a:spcPct val="50000"/>
                </a:spcBef>
              </a:pPr>
              <a:r>
                <a:rPr lang="zh-CN" altLang="en-US" sz="2800" b="1" dirty="0">
                  <a:latin typeface="Times New Roman" panose="02020603050405020304" pitchFamily="18" charset="0"/>
                  <a:ea typeface="楷体_GB2312" pitchFamily="49" charset="-122"/>
                </a:rPr>
                <a:t>子宫体部肌瘤</a:t>
              </a:r>
              <a:endParaRPr lang="zh-CN" altLang="en-US" sz="2800" b="1" dirty="0">
                <a:latin typeface="Times New Roman" panose="02020603050405020304" pitchFamily="18" charset="0"/>
                <a:ea typeface="楷体_GB2312" pitchFamily="49" charset="-122"/>
              </a:endParaRPr>
            </a:p>
          </p:txBody>
        </p:sp>
        <p:sp>
          <p:nvSpPr>
            <p:cNvPr id="75782" name="文本框 249866"/>
            <p:cNvSpPr txBox="1"/>
            <p:nvPr/>
          </p:nvSpPr>
          <p:spPr>
            <a:xfrm>
              <a:off x="2610" y="6215"/>
              <a:ext cx="3855" cy="1806"/>
            </a:xfrm>
            <a:prstGeom prst="rect">
              <a:avLst/>
            </a:prstGeom>
            <a:noFill/>
            <a:ln w="9525">
              <a:noFill/>
            </a:ln>
          </p:spPr>
          <p:txBody>
            <a:bodyPr anchor="t" anchorCtr="0">
              <a:spAutoFit/>
            </a:bodyPr>
            <a:p>
              <a:pPr>
                <a:spcBef>
                  <a:spcPct val="50000"/>
                </a:spcBef>
              </a:pPr>
              <a:r>
                <a:rPr lang="zh-CN" altLang="en-US" sz="2800" b="1" dirty="0">
                  <a:latin typeface="Times New Roman" panose="02020603050405020304" pitchFamily="18" charset="0"/>
                  <a:ea typeface="楷体_GB2312" pitchFamily="49" charset="-122"/>
                </a:rPr>
                <a:t>子宫颈部肌瘤</a:t>
              </a:r>
              <a:endParaRPr lang="zh-CN" altLang="en-US" sz="2800" b="1" dirty="0">
                <a:latin typeface="Times New Roman" panose="02020603050405020304" pitchFamily="18" charset="0"/>
                <a:ea typeface="楷体_GB2312" pitchFamily="49" charset="-122"/>
              </a:endParaRPr>
            </a:p>
          </p:txBody>
        </p:sp>
        <p:sp>
          <p:nvSpPr>
            <p:cNvPr id="75783" name="文本框 249867"/>
            <p:cNvSpPr txBox="1"/>
            <p:nvPr/>
          </p:nvSpPr>
          <p:spPr>
            <a:xfrm>
              <a:off x="6690" y="1430"/>
              <a:ext cx="6125" cy="989"/>
            </a:xfrm>
            <a:prstGeom prst="rect">
              <a:avLst/>
            </a:prstGeom>
            <a:noFill/>
            <a:ln w="9525">
              <a:noFill/>
            </a:ln>
          </p:spPr>
          <p:txBody>
            <a:bodyPr anchor="t" anchorCtr="0">
              <a:spAutoFit/>
            </a:bodyPr>
            <a:p>
              <a:pPr>
                <a:spcBef>
                  <a:spcPct val="50000"/>
                </a:spcBef>
              </a:pPr>
              <a:r>
                <a:rPr lang="zh-CN" altLang="en-US" sz="2800" b="1" dirty="0">
                  <a:latin typeface="Times New Roman" panose="02020603050405020304" pitchFamily="18" charset="0"/>
                  <a:ea typeface="楷体_GB2312" pitchFamily="49" charset="-122"/>
                </a:rPr>
                <a:t>肌壁间肌瘤</a:t>
              </a:r>
              <a:r>
                <a:rPr lang="zh-CN" altLang="en-US" dirty="0">
                  <a:latin typeface="Times New Roman" panose="02020603050405020304" pitchFamily="18" charset="0"/>
                  <a:ea typeface="宋体" panose="02010600030101010101" pitchFamily="2" charset="-122"/>
                </a:rPr>
                <a:t>  </a:t>
              </a:r>
              <a:r>
                <a:rPr lang="zh-CN" altLang="en-US" b="1" dirty="0">
                  <a:solidFill>
                    <a:schemeClr val="tx2"/>
                  </a:solidFill>
                  <a:latin typeface="楷体_GB2312" pitchFamily="49" charset="-122"/>
                  <a:ea typeface="楷体_GB2312" pitchFamily="49" charset="-122"/>
                </a:rPr>
                <a:t>占</a:t>
              </a:r>
              <a:r>
                <a:rPr lang="en-US" altLang="zh-CN" b="1" dirty="0">
                  <a:solidFill>
                    <a:schemeClr val="tx2"/>
                  </a:solidFill>
                  <a:latin typeface="楷体_GB2312" pitchFamily="49" charset="-122"/>
                  <a:ea typeface="楷体_GB2312" pitchFamily="49" charset="-122"/>
                </a:rPr>
                <a:t>60%-70%</a:t>
              </a:r>
              <a:endParaRPr lang="en-US" altLang="zh-CN" b="1" dirty="0">
                <a:solidFill>
                  <a:schemeClr val="tx2"/>
                </a:solidFill>
                <a:latin typeface="楷体_GB2312" pitchFamily="49" charset="-122"/>
                <a:ea typeface="楷体_GB2312" pitchFamily="49" charset="-122"/>
              </a:endParaRPr>
            </a:p>
          </p:txBody>
        </p:sp>
        <p:sp>
          <p:nvSpPr>
            <p:cNvPr id="75784" name="文本框 249868"/>
            <p:cNvSpPr txBox="1"/>
            <p:nvPr/>
          </p:nvSpPr>
          <p:spPr>
            <a:xfrm>
              <a:off x="6690" y="3018"/>
              <a:ext cx="6520" cy="989"/>
            </a:xfrm>
            <a:prstGeom prst="rect">
              <a:avLst/>
            </a:prstGeom>
            <a:noFill/>
            <a:ln w="9525">
              <a:noFill/>
            </a:ln>
          </p:spPr>
          <p:txBody>
            <a:bodyPr anchor="t" anchorCtr="0">
              <a:spAutoFit/>
            </a:bodyPr>
            <a:p>
              <a:pPr>
                <a:spcBef>
                  <a:spcPct val="50000"/>
                </a:spcBef>
              </a:pPr>
              <a:r>
                <a:rPr lang="zh-CN" altLang="en-US" sz="2800" b="1" dirty="0">
                  <a:latin typeface="Times New Roman" panose="02020603050405020304" pitchFamily="18" charset="0"/>
                  <a:ea typeface="楷体_GB2312" pitchFamily="49" charset="-122"/>
                </a:rPr>
                <a:t>浆膜下肌瘤</a:t>
              </a:r>
              <a:r>
                <a:rPr lang="zh-CN" altLang="en-US" dirty="0">
                  <a:latin typeface="Times New Roman" panose="02020603050405020304" pitchFamily="18" charset="0"/>
                  <a:ea typeface="宋体" panose="02010600030101010101" pitchFamily="2" charset="-122"/>
                </a:rPr>
                <a:t>   </a:t>
              </a:r>
              <a:r>
                <a:rPr lang="zh-CN" altLang="en-US" b="1" dirty="0">
                  <a:solidFill>
                    <a:schemeClr val="tx2"/>
                  </a:solidFill>
                  <a:latin typeface="楷体_GB2312" pitchFamily="49" charset="-122"/>
                  <a:ea typeface="楷体_GB2312" pitchFamily="49" charset="-122"/>
                </a:rPr>
                <a:t>占</a:t>
              </a:r>
              <a:r>
                <a:rPr lang="en-US" altLang="zh-CN" b="1" dirty="0">
                  <a:solidFill>
                    <a:schemeClr val="tx2"/>
                  </a:solidFill>
                  <a:latin typeface="楷体_GB2312" pitchFamily="49" charset="-122"/>
                  <a:ea typeface="楷体_GB2312" pitchFamily="49" charset="-122"/>
                </a:rPr>
                <a:t>20%</a:t>
              </a:r>
              <a:endParaRPr lang="en-US" altLang="zh-CN" b="1" dirty="0">
                <a:solidFill>
                  <a:schemeClr val="tx2"/>
                </a:solidFill>
                <a:latin typeface="楷体_GB2312" pitchFamily="49" charset="-122"/>
                <a:ea typeface="楷体_GB2312" pitchFamily="49" charset="-122"/>
              </a:endParaRPr>
            </a:p>
          </p:txBody>
        </p:sp>
        <p:sp>
          <p:nvSpPr>
            <p:cNvPr id="75785" name="文本框 249869"/>
            <p:cNvSpPr txBox="1"/>
            <p:nvPr/>
          </p:nvSpPr>
          <p:spPr>
            <a:xfrm>
              <a:off x="6693" y="4605"/>
              <a:ext cx="6010" cy="989"/>
            </a:xfrm>
            <a:prstGeom prst="rect">
              <a:avLst/>
            </a:prstGeom>
            <a:noFill/>
            <a:ln w="9525">
              <a:noFill/>
            </a:ln>
          </p:spPr>
          <p:txBody>
            <a:bodyPr anchor="t" anchorCtr="0">
              <a:spAutoFit/>
            </a:bodyPr>
            <a:p>
              <a:pPr>
                <a:spcBef>
                  <a:spcPct val="50000"/>
                </a:spcBef>
              </a:pPr>
              <a:r>
                <a:rPr lang="zh-CN" altLang="en-US" sz="2800" b="1" dirty="0">
                  <a:latin typeface="Times New Roman" panose="02020603050405020304" pitchFamily="18" charset="0"/>
                  <a:ea typeface="楷体_GB2312" pitchFamily="49" charset="-122"/>
                </a:rPr>
                <a:t>黏膜下肌瘤</a:t>
              </a:r>
              <a:r>
                <a:rPr lang="zh-CN" altLang="en-US" dirty="0">
                  <a:latin typeface="Times New Roman" panose="02020603050405020304" pitchFamily="18" charset="0"/>
                  <a:ea typeface="宋体" panose="02010600030101010101" pitchFamily="2" charset="-122"/>
                </a:rPr>
                <a:t>   </a:t>
              </a:r>
              <a:r>
                <a:rPr lang="zh-CN" altLang="en-US" b="1" dirty="0">
                  <a:solidFill>
                    <a:schemeClr val="tx2"/>
                  </a:solidFill>
                  <a:latin typeface="楷体_GB2312" pitchFamily="49" charset="-122"/>
                  <a:ea typeface="楷体_GB2312" pitchFamily="49" charset="-122"/>
                </a:rPr>
                <a:t>占</a:t>
              </a:r>
              <a:r>
                <a:rPr lang="en-US" altLang="zh-CN" b="1" dirty="0">
                  <a:solidFill>
                    <a:schemeClr val="tx2"/>
                  </a:solidFill>
                  <a:latin typeface="楷体_GB2312" pitchFamily="49" charset="-122"/>
                  <a:ea typeface="楷体_GB2312" pitchFamily="49" charset="-122"/>
                </a:rPr>
                <a:t>10-15%</a:t>
              </a:r>
              <a:endParaRPr lang="en-US" altLang="zh-CN" b="1" dirty="0">
                <a:solidFill>
                  <a:schemeClr val="tx2"/>
                </a:solidFill>
                <a:latin typeface="楷体_GB2312" pitchFamily="49" charset="-122"/>
                <a:ea typeface="楷体_GB2312" pitchFamily="49" charset="-122"/>
              </a:endParaRPr>
            </a:p>
          </p:txBody>
        </p:sp>
        <p:sp>
          <p:nvSpPr>
            <p:cNvPr id="75786" name="文本框 249870"/>
            <p:cNvSpPr txBox="1"/>
            <p:nvPr/>
          </p:nvSpPr>
          <p:spPr>
            <a:xfrm>
              <a:off x="3290" y="3795"/>
              <a:ext cx="2268" cy="698"/>
            </a:xfrm>
            <a:prstGeom prst="rect">
              <a:avLst/>
            </a:prstGeom>
            <a:noFill/>
            <a:ln w="9525">
              <a:noFill/>
            </a:ln>
          </p:spPr>
          <p:txBody>
            <a:bodyPr anchor="t" anchorCtr="0">
              <a:spAutoFit/>
            </a:bodyPr>
            <a:p>
              <a:pPr>
                <a:spcBef>
                  <a:spcPct val="50000"/>
                </a:spcBef>
              </a:pPr>
              <a:r>
                <a:rPr lang="zh-CN" altLang="en-US" b="1" dirty="0">
                  <a:solidFill>
                    <a:schemeClr val="tx2"/>
                  </a:solidFill>
                  <a:latin typeface="楷体_GB2312" pitchFamily="49" charset="-122"/>
                  <a:ea typeface="楷体_GB2312" pitchFamily="49" charset="-122"/>
                </a:rPr>
                <a:t>占</a:t>
              </a:r>
              <a:r>
                <a:rPr lang="en-US" altLang="zh-CN" b="1" dirty="0">
                  <a:solidFill>
                    <a:schemeClr val="tx2"/>
                  </a:solidFill>
                  <a:latin typeface="楷体_GB2312" pitchFamily="49" charset="-122"/>
                  <a:ea typeface="楷体_GB2312" pitchFamily="49" charset="-122"/>
                </a:rPr>
                <a:t>90%</a:t>
              </a:r>
              <a:r>
                <a:rPr lang="en-US" altLang="zh-CN" dirty="0">
                  <a:latin typeface="Times New Roman" panose="02020603050405020304" pitchFamily="18" charset="0"/>
                  <a:ea typeface="宋体" panose="02010600030101010101" pitchFamily="2" charset="-122"/>
                </a:rPr>
                <a:t> </a:t>
              </a:r>
              <a:endParaRPr lang="en-US" altLang="zh-CN" dirty="0">
                <a:latin typeface="Times New Roman" panose="02020603050405020304" pitchFamily="18" charset="0"/>
                <a:ea typeface="宋体" panose="02010600030101010101" pitchFamily="2" charset="-122"/>
              </a:endParaRPr>
            </a:p>
          </p:txBody>
        </p:sp>
        <p:sp>
          <p:nvSpPr>
            <p:cNvPr id="75787" name="左大括号 249872"/>
            <p:cNvSpPr/>
            <p:nvPr/>
          </p:nvSpPr>
          <p:spPr>
            <a:xfrm>
              <a:off x="6350" y="1793"/>
              <a:ext cx="228" cy="3287"/>
            </a:xfrm>
            <a:prstGeom prst="leftBrace">
              <a:avLst>
                <a:gd name="adj1" fmla="val 120019"/>
                <a:gd name="adj2" fmla="val 50000"/>
              </a:avLst>
            </a:prstGeom>
            <a:noFill/>
            <a:ln w="1905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楷体_GB2312" pitchFamily="49" charset="-122"/>
              </a:endParaRPr>
            </a:p>
          </p:txBody>
        </p:sp>
        <p:sp>
          <p:nvSpPr>
            <p:cNvPr id="75789" name="文本框 249874"/>
            <p:cNvSpPr txBox="1"/>
            <p:nvPr/>
          </p:nvSpPr>
          <p:spPr>
            <a:xfrm>
              <a:off x="3630" y="6970"/>
              <a:ext cx="1813" cy="698"/>
            </a:xfrm>
            <a:prstGeom prst="rect">
              <a:avLst/>
            </a:prstGeom>
            <a:noFill/>
            <a:ln w="9525">
              <a:noFill/>
            </a:ln>
          </p:spPr>
          <p:txBody>
            <a:bodyPr anchor="t" anchorCtr="0">
              <a:spAutoFit/>
            </a:bodyPr>
            <a:p>
              <a:pPr>
                <a:spcBef>
                  <a:spcPct val="50000"/>
                </a:spcBef>
              </a:pPr>
              <a:r>
                <a:rPr lang="zh-CN" altLang="en-US" b="1" dirty="0">
                  <a:solidFill>
                    <a:schemeClr val="tx2"/>
                  </a:solidFill>
                  <a:latin typeface="楷体_GB2312" pitchFamily="49" charset="-122"/>
                  <a:ea typeface="楷体_GB2312" pitchFamily="49" charset="-122"/>
                </a:rPr>
                <a:t>占</a:t>
              </a:r>
              <a:r>
                <a:rPr lang="en-US" altLang="zh-CN" b="1" dirty="0">
                  <a:solidFill>
                    <a:schemeClr val="tx2"/>
                  </a:solidFill>
                  <a:latin typeface="楷体_GB2312" pitchFamily="49" charset="-122"/>
                  <a:ea typeface="楷体_GB2312" pitchFamily="49" charset="-122"/>
                </a:rPr>
                <a:t>10%</a:t>
              </a:r>
              <a:endParaRPr lang="en-US" altLang="zh-CN" b="1" dirty="0">
                <a:solidFill>
                  <a:schemeClr val="tx2"/>
                </a:solidFill>
                <a:latin typeface="楷体_GB2312" pitchFamily="49" charset="-122"/>
                <a:ea typeface="楷体_GB2312" pitchFamily="49" charset="-122"/>
              </a:endParaRPr>
            </a:p>
          </p:txBody>
        </p:sp>
      </p:grpSp>
      <p:pic>
        <p:nvPicPr>
          <p:cNvPr id="75790" name="图片 249875" descr="子宫肌瘤示意图"/>
          <p:cNvPicPr>
            <a:picLocks noChangeAspect="1"/>
          </p:cNvPicPr>
          <p:nvPr/>
        </p:nvPicPr>
        <p:blipFill>
          <a:blip r:embed="rId2"/>
          <a:stretch>
            <a:fillRect/>
          </a:stretch>
        </p:blipFill>
        <p:spPr>
          <a:xfrm>
            <a:off x="7859395" y="3380105"/>
            <a:ext cx="3397885" cy="2592070"/>
          </a:xfrm>
          <a:prstGeom prst="rect">
            <a:avLst/>
          </a:prstGeom>
          <a:noFill/>
          <a:ln w="9525">
            <a:noFill/>
          </a:ln>
        </p:spPr>
      </p:pic>
      <p:sp>
        <p:nvSpPr>
          <p:cNvPr id="3" name="Title 6"/>
          <p:cNvSpPr txBox="1"/>
          <p:nvPr>
            <p:custDataLst>
              <p:tags r:id="rId3"/>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1043940" y="1196975"/>
            <a:ext cx="10119360" cy="5018405"/>
            <a:chOff x="283" y="1885"/>
            <a:chExt cx="13757" cy="7903"/>
          </a:xfrm>
        </p:grpSpPr>
        <p:pic>
          <p:nvPicPr>
            <p:cNvPr id="76801" name="Picture 3" descr="C:\Documents and Settings\liweiad\桌面\jiliu1.jpg"/>
            <p:cNvPicPr>
              <a:picLocks noChangeAspect="1"/>
            </p:cNvPicPr>
            <p:nvPr/>
          </p:nvPicPr>
          <p:blipFill>
            <a:blip r:embed="rId3">
              <a:lum contrast="6000"/>
            </a:blip>
            <a:stretch>
              <a:fillRect/>
            </a:stretch>
          </p:blipFill>
          <p:spPr>
            <a:xfrm>
              <a:off x="6540" y="5173"/>
              <a:ext cx="3748" cy="4615"/>
            </a:xfrm>
            <a:prstGeom prst="rect">
              <a:avLst/>
            </a:prstGeom>
            <a:noFill/>
            <a:ln w="9525">
              <a:noFill/>
            </a:ln>
          </p:spPr>
        </p:pic>
        <p:pic>
          <p:nvPicPr>
            <p:cNvPr id="76802" name="Picture 4" descr="C:\Documents and Settings\liweiad\桌面\jiliu2.jpg"/>
            <p:cNvPicPr>
              <a:picLocks noChangeAspect="1"/>
            </p:cNvPicPr>
            <p:nvPr/>
          </p:nvPicPr>
          <p:blipFill>
            <a:blip r:embed="rId4">
              <a:lum contrast="6000"/>
            </a:blip>
            <a:stretch>
              <a:fillRect/>
            </a:stretch>
          </p:blipFill>
          <p:spPr>
            <a:xfrm>
              <a:off x="10263" y="5288"/>
              <a:ext cx="3735" cy="4195"/>
            </a:xfrm>
            <a:prstGeom prst="rect">
              <a:avLst/>
            </a:prstGeom>
            <a:noFill/>
            <a:ln w="9525">
              <a:noFill/>
            </a:ln>
          </p:spPr>
        </p:pic>
        <p:sp>
          <p:nvSpPr>
            <p:cNvPr id="76803" name="Text Box 8"/>
            <p:cNvSpPr txBox="1"/>
            <p:nvPr/>
          </p:nvSpPr>
          <p:spPr>
            <a:xfrm>
              <a:off x="6973" y="3473"/>
              <a:ext cx="2040" cy="58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ea typeface="华文细黑" panose="02010600040101010101" charset="-122"/>
                </a:rPr>
                <a:t>浆膜下肌瘤</a:t>
              </a:r>
              <a:endParaRPr lang="zh-CN" altLang="en-US" dirty="0">
                <a:latin typeface="Times New Roman" panose="02020603050405020304" pitchFamily="18" charset="0"/>
                <a:ea typeface="华文细黑" panose="02010600040101010101" charset="-122"/>
              </a:endParaRPr>
            </a:p>
          </p:txBody>
        </p:sp>
        <p:grpSp>
          <p:nvGrpSpPr>
            <p:cNvPr id="2" name="Group 15"/>
            <p:cNvGrpSpPr/>
            <p:nvPr/>
          </p:nvGrpSpPr>
          <p:grpSpPr>
            <a:xfrm>
              <a:off x="11778" y="3670"/>
              <a:ext cx="2262" cy="2745"/>
              <a:chOff x="4711" y="1468"/>
              <a:chExt cx="905" cy="1098"/>
            </a:xfrm>
          </p:grpSpPr>
          <p:sp>
            <p:nvSpPr>
              <p:cNvPr id="76806" name="Text Box 10"/>
              <p:cNvSpPr txBox="1"/>
              <p:nvPr/>
            </p:nvSpPr>
            <p:spPr>
              <a:xfrm>
                <a:off x="4752" y="1468"/>
                <a:ext cx="864" cy="232"/>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ea typeface="华文细黑" panose="02010600040101010101" charset="-122"/>
                  </a:rPr>
                  <a:t>黏膜下肌瘤</a:t>
                </a:r>
                <a:endParaRPr lang="zh-CN" altLang="en-US" dirty="0">
                  <a:latin typeface="Times New Roman" panose="02020603050405020304" pitchFamily="18" charset="0"/>
                  <a:ea typeface="华文细黑" panose="02010600040101010101" charset="-122"/>
                </a:endParaRPr>
              </a:p>
            </p:txBody>
          </p:sp>
          <p:sp>
            <p:nvSpPr>
              <p:cNvPr id="76807" name="Line 11"/>
              <p:cNvSpPr/>
              <p:nvPr/>
            </p:nvSpPr>
            <p:spPr>
              <a:xfrm rot="8371700" flipV="1">
                <a:off x="4711" y="2218"/>
                <a:ext cx="681" cy="348"/>
              </a:xfrm>
              <a:prstGeom prst="line">
                <a:avLst/>
              </a:prstGeom>
              <a:ln w="28575" cap="flat" cmpd="sng">
                <a:solidFill>
                  <a:schemeClr val="tx2"/>
                </a:solidFill>
                <a:prstDash val="solid"/>
                <a:round/>
                <a:headEnd type="none" w="med" len="med"/>
                <a:tailEnd type="triangle" w="med" len="med"/>
              </a:ln>
            </p:spPr>
          </p:sp>
        </p:grpSp>
        <p:grpSp>
          <p:nvGrpSpPr>
            <p:cNvPr id="5" name="Group 14"/>
            <p:cNvGrpSpPr/>
            <p:nvPr/>
          </p:nvGrpSpPr>
          <p:grpSpPr>
            <a:xfrm>
              <a:off x="8788" y="3813"/>
              <a:ext cx="2875" cy="2075"/>
              <a:chOff x="3266" y="1516"/>
              <a:chExt cx="1150" cy="830"/>
            </a:xfrm>
          </p:grpSpPr>
          <p:sp>
            <p:nvSpPr>
              <p:cNvPr id="76809" name="Text Box 12"/>
              <p:cNvSpPr txBox="1"/>
              <p:nvPr/>
            </p:nvSpPr>
            <p:spPr>
              <a:xfrm>
                <a:off x="3600" y="1516"/>
                <a:ext cx="816" cy="232"/>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ea typeface="华文细黑" panose="02010600040101010101" charset="-122"/>
                  </a:rPr>
                  <a:t>肌壁间肌瘤</a:t>
                </a:r>
                <a:endParaRPr lang="zh-CN" altLang="en-US" dirty="0">
                  <a:latin typeface="Times New Roman" panose="02020603050405020304" pitchFamily="18" charset="0"/>
                  <a:ea typeface="华文细黑" panose="02010600040101010101" charset="-122"/>
                </a:endParaRPr>
              </a:p>
            </p:txBody>
          </p:sp>
          <p:sp>
            <p:nvSpPr>
              <p:cNvPr id="76810" name="Line 13"/>
              <p:cNvSpPr/>
              <p:nvPr/>
            </p:nvSpPr>
            <p:spPr>
              <a:xfrm rot="8371700">
                <a:off x="3266" y="2258"/>
                <a:ext cx="774" cy="88"/>
              </a:xfrm>
              <a:prstGeom prst="line">
                <a:avLst/>
              </a:prstGeom>
              <a:ln w="28575" cap="flat" cmpd="sng">
                <a:solidFill>
                  <a:schemeClr val="tx2"/>
                </a:solidFill>
                <a:prstDash val="solid"/>
                <a:round/>
                <a:headEnd type="none" w="med" len="med"/>
                <a:tailEnd type="triangle" w="med" len="med"/>
              </a:ln>
            </p:spPr>
          </p:sp>
        </p:grpSp>
        <p:sp>
          <p:nvSpPr>
            <p:cNvPr id="76811" name="Rectangle 12"/>
            <p:cNvSpPr/>
            <p:nvPr/>
          </p:nvSpPr>
          <p:spPr>
            <a:xfrm>
              <a:off x="893" y="1885"/>
              <a:ext cx="6270" cy="580"/>
            </a:xfrm>
            <a:prstGeom prst="rect">
              <a:avLst/>
            </a:prstGeom>
            <a:noFill/>
            <a:ln w="9525">
              <a:noFill/>
            </a:ln>
            <a:effectLst>
              <a:prstShdw prst="shdw17" dist="17961" dir="13499999">
                <a:srgbClr val="999999"/>
              </a:prstShdw>
            </a:effectLst>
          </p:spPr>
          <p:txBody>
            <a:bodyPr wrap="square" anchor="t" anchorCtr="0">
              <a:spAutoFit/>
            </a:bodyPr>
            <a:p>
              <a:pPr algn="ctr">
                <a:buFont typeface="Wingdings" panose="05000000000000000000" pitchFamily="2" charset="2"/>
                <a:buChar char="§"/>
              </a:pPr>
              <a:r>
                <a:rPr lang="zh-CN" altLang="en-US" dirty="0">
                  <a:solidFill>
                    <a:schemeClr val="hlink"/>
                  </a:solidFill>
                  <a:latin typeface="Times New Roman" panose="02020603050405020304" pitchFamily="18" charset="0"/>
                  <a:ea typeface="华文细黑" panose="02010600040101010101" charset="-122"/>
                </a:rPr>
                <a:t>按肌瘤与子宫肌层的关系分</a:t>
              </a:r>
              <a:endParaRPr lang="zh-CN" altLang="en-US" dirty="0">
                <a:solidFill>
                  <a:schemeClr val="hlink"/>
                </a:solidFill>
                <a:latin typeface="Times New Roman" panose="02020603050405020304" pitchFamily="18" charset="0"/>
                <a:ea typeface="华文细黑" panose="02010600040101010101" charset="-122"/>
              </a:endParaRPr>
            </a:p>
          </p:txBody>
        </p:sp>
        <p:sp>
          <p:nvSpPr>
            <p:cNvPr id="76812" name="矩形 43024"/>
            <p:cNvSpPr/>
            <p:nvPr/>
          </p:nvSpPr>
          <p:spPr>
            <a:xfrm>
              <a:off x="283" y="4265"/>
              <a:ext cx="6420" cy="580"/>
            </a:xfrm>
            <a:prstGeom prst="rect">
              <a:avLst/>
            </a:prstGeom>
            <a:noFill/>
            <a:ln w="9525">
              <a:noFill/>
            </a:ln>
          </p:spPr>
          <p:txBody>
            <a:bodyPr wrap="square" anchor="t" anchorCtr="0">
              <a:spAutoFit/>
            </a:bodyPr>
            <a:p>
              <a:r>
                <a:rPr lang="zh-CN" altLang="en-US" dirty="0">
                  <a:solidFill>
                    <a:srgbClr val="000099"/>
                  </a:solidFill>
                  <a:latin typeface="Times New Roman" panose="02020603050405020304" pitchFamily="18" charset="0"/>
                  <a:ea typeface="楷体_GB2312" pitchFamily="49" charset="-122"/>
                </a:rPr>
                <a:t>①肌壁间肌瘤     </a:t>
              </a:r>
              <a:r>
                <a:rPr lang="en-US" altLang="zh-CN" dirty="0">
                  <a:solidFill>
                    <a:srgbClr val="000099"/>
                  </a:solidFill>
                  <a:latin typeface="Times New Roman" panose="02020603050405020304" pitchFamily="18" charset="0"/>
                  <a:ea typeface="楷体_GB2312" pitchFamily="49" charset="-122"/>
                </a:rPr>
                <a:t>60%~70%</a:t>
              </a:r>
              <a:r>
                <a:rPr lang="zh-CN" altLang="en-US" dirty="0">
                  <a:solidFill>
                    <a:srgbClr val="000099"/>
                  </a:solidFill>
                  <a:latin typeface="Times New Roman" panose="02020603050405020304" pitchFamily="18" charset="0"/>
                  <a:ea typeface="楷体_GB2312" pitchFamily="49" charset="-122"/>
                </a:rPr>
                <a:t>。</a:t>
              </a:r>
              <a:endParaRPr lang="zh-CN" altLang="en-US" dirty="0">
                <a:solidFill>
                  <a:srgbClr val="000099"/>
                </a:solidFill>
                <a:latin typeface="Times New Roman" panose="02020603050405020304" pitchFamily="18" charset="0"/>
                <a:ea typeface="楷体_GB2312" pitchFamily="49" charset="-122"/>
              </a:endParaRPr>
            </a:p>
          </p:txBody>
        </p:sp>
        <p:sp>
          <p:nvSpPr>
            <p:cNvPr id="76813" name="矩形 43025"/>
            <p:cNvSpPr/>
            <p:nvPr/>
          </p:nvSpPr>
          <p:spPr>
            <a:xfrm>
              <a:off x="395" y="5968"/>
              <a:ext cx="5210" cy="580"/>
            </a:xfrm>
            <a:prstGeom prst="rect">
              <a:avLst/>
            </a:prstGeom>
            <a:noFill/>
            <a:ln w="9525">
              <a:noFill/>
            </a:ln>
          </p:spPr>
          <p:txBody>
            <a:bodyPr wrap="square" anchor="t" anchorCtr="0">
              <a:spAutoFit/>
            </a:bodyPr>
            <a:p>
              <a:r>
                <a:rPr lang="zh-CN" altLang="en-US" dirty="0">
                  <a:solidFill>
                    <a:srgbClr val="000099"/>
                  </a:solidFill>
                  <a:latin typeface="Times New Roman" panose="02020603050405020304" pitchFamily="18" charset="0"/>
                  <a:ea typeface="楷体_GB2312" pitchFamily="49" charset="-122"/>
                </a:rPr>
                <a:t>②浆膜下肌瘤     </a:t>
              </a:r>
              <a:r>
                <a:rPr lang="en-US" altLang="zh-CN" dirty="0">
                  <a:solidFill>
                    <a:srgbClr val="000099"/>
                  </a:solidFill>
                  <a:latin typeface="Times New Roman" panose="02020603050405020304" pitchFamily="18" charset="0"/>
                  <a:ea typeface="楷体_GB2312" pitchFamily="49" charset="-122"/>
                </a:rPr>
                <a:t>20%</a:t>
              </a:r>
              <a:r>
                <a:rPr lang="zh-CN" altLang="en-US" dirty="0">
                  <a:solidFill>
                    <a:srgbClr val="000099"/>
                  </a:solidFill>
                  <a:latin typeface="Times New Roman" panose="02020603050405020304" pitchFamily="18" charset="0"/>
                  <a:ea typeface="楷体_GB2312" pitchFamily="49" charset="-122"/>
                </a:rPr>
                <a:t>。</a:t>
              </a:r>
              <a:endParaRPr lang="zh-CN" altLang="en-US" dirty="0">
                <a:solidFill>
                  <a:srgbClr val="000099"/>
                </a:solidFill>
                <a:latin typeface="Times New Roman" panose="02020603050405020304" pitchFamily="18" charset="0"/>
                <a:ea typeface="楷体_GB2312" pitchFamily="49" charset="-122"/>
              </a:endParaRPr>
            </a:p>
          </p:txBody>
        </p:sp>
        <p:sp>
          <p:nvSpPr>
            <p:cNvPr id="76814" name="矩形 43026"/>
            <p:cNvSpPr/>
            <p:nvPr/>
          </p:nvSpPr>
          <p:spPr>
            <a:xfrm>
              <a:off x="395" y="7668"/>
              <a:ext cx="5340" cy="580"/>
            </a:xfrm>
            <a:prstGeom prst="rect">
              <a:avLst/>
            </a:prstGeom>
            <a:noFill/>
            <a:ln w="9525">
              <a:noFill/>
            </a:ln>
          </p:spPr>
          <p:txBody>
            <a:bodyPr wrap="square" anchor="t" anchorCtr="0">
              <a:spAutoFit/>
            </a:bodyPr>
            <a:p>
              <a:r>
                <a:rPr lang="zh-CN" altLang="en-US" dirty="0">
                  <a:solidFill>
                    <a:srgbClr val="000099"/>
                  </a:solidFill>
                  <a:latin typeface="Times New Roman" panose="02020603050405020304" pitchFamily="18" charset="0"/>
                  <a:ea typeface="楷体_GB2312" pitchFamily="49" charset="-122"/>
                </a:rPr>
                <a:t>③黏膜下肌瘤</a:t>
              </a:r>
              <a:r>
                <a:rPr lang="en-US" altLang="zh-CN" dirty="0">
                  <a:solidFill>
                    <a:srgbClr val="000099"/>
                  </a:solidFill>
                  <a:latin typeface="Times New Roman" panose="02020603050405020304" pitchFamily="18" charset="0"/>
                  <a:ea typeface="楷体_GB2312" pitchFamily="49" charset="-122"/>
                </a:rPr>
                <a:t>10~15%</a:t>
              </a:r>
              <a:r>
                <a:rPr lang="zh-CN" altLang="en-US" dirty="0">
                  <a:solidFill>
                    <a:srgbClr val="000099"/>
                  </a:solidFill>
                  <a:latin typeface="Times New Roman" panose="02020603050405020304" pitchFamily="18" charset="0"/>
                  <a:ea typeface="楷体_GB2312" pitchFamily="49" charset="-122"/>
                </a:rPr>
                <a:t>。</a:t>
              </a:r>
              <a:endParaRPr lang="zh-CN" altLang="en-US" dirty="0">
                <a:solidFill>
                  <a:srgbClr val="000099"/>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1191895" y="1283970"/>
            <a:ext cx="9679940" cy="4431030"/>
            <a:chOff x="720" y="865"/>
            <a:chExt cx="13440" cy="8135"/>
          </a:xfrm>
        </p:grpSpPr>
        <p:sp>
          <p:nvSpPr>
            <p:cNvPr id="78849" name="Rectangle 7"/>
            <p:cNvSpPr/>
            <p:nvPr/>
          </p:nvSpPr>
          <p:spPr>
            <a:xfrm>
              <a:off x="1078" y="865"/>
              <a:ext cx="8675" cy="935"/>
            </a:xfrm>
            <a:prstGeom prst="rect">
              <a:avLst/>
            </a:prstGeom>
            <a:noFill/>
            <a:ln w="9525">
              <a:noFill/>
            </a:ln>
          </p:spPr>
          <p:txBody>
            <a:bodyPr lIns="92075" tIns="46038" rIns="92075" bIns="46038" anchor="ctr" anchorCtr="0"/>
            <a:p>
              <a:r>
                <a:rPr lang="en-US" altLang="zh-CN" sz="2800" dirty="0">
                  <a:latin typeface="Times New Roman" panose="02020603050405020304" pitchFamily="18" charset="0"/>
                  <a:ea typeface="楷体_GB2312" pitchFamily="49" charset="-122"/>
                </a:rPr>
                <a:t>【</a:t>
              </a:r>
              <a:r>
                <a:rPr lang="zh-CN" altLang="en-US" sz="2800" dirty="0">
                  <a:latin typeface="Times New Roman" panose="02020603050405020304" pitchFamily="18" charset="0"/>
                  <a:ea typeface="楷体_GB2312" pitchFamily="49" charset="-122"/>
                </a:rPr>
                <a:t>分类】</a:t>
              </a:r>
              <a:endParaRPr lang="zh-CN" altLang="en-US" sz="2800" dirty="0">
                <a:latin typeface="Times New Roman" panose="02020603050405020304" pitchFamily="18" charset="0"/>
                <a:ea typeface="楷体_GB2312" pitchFamily="49" charset="-122"/>
              </a:endParaRPr>
            </a:p>
          </p:txBody>
        </p:sp>
        <p:sp>
          <p:nvSpPr>
            <p:cNvPr id="78850" name="AutoShape 9"/>
            <p:cNvSpPr/>
            <p:nvPr/>
          </p:nvSpPr>
          <p:spPr>
            <a:xfrm>
              <a:off x="720" y="2640"/>
              <a:ext cx="3720" cy="1680"/>
            </a:xfrm>
            <a:prstGeom prst="roundRect">
              <a:avLst>
                <a:gd name="adj" fmla="val 16667"/>
              </a:avLst>
            </a:prstGeom>
            <a:noFill/>
            <a:ln w="9525">
              <a:noFill/>
            </a:ln>
          </p:spPr>
          <p:txBody>
            <a:bodyPr wrap="none" anchor="ctr" anchorCtr="0"/>
            <a:p>
              <a:pPr algn="ctr">
                <a:buFont typeface="Wingdings" panose="05000000000000000000" pitchFamily="2" charset="2"/>
                <a:buChar char="§"/>
              </a:pPr>
              <a:r>
                <a:rPr lang="zh-CN" altLang="en-US" sz="2800" dirty="0">
                  <a:solidFill>
                    <a:schemeClr val="hlink"/>
                  </a:solidFill>
                  <a:latin typeface="Times New Roman" panose="02020603050405020304" pitchFamily="18" charset="0"/>
                  <a:ea typeface="华文细黑" panose="02010600040101010101" charset="-122"/>
                </a:rPr>
                <a:t>按肌瘤生长部位分</a:t>
              </a:r>
              <a:endParaRPr lang="zh-CN" altLang="en-US" sz="2800" dirty="0">
                <a:solidFill>
                  <a:schemeClr val="hlink"/>
                </a:solidFill>
                <a:latin typeface="Times New Roman" panose="02020603050405020304" pitchFamily="18" charset="0"/>
                <a:ea typeface="华文细黑" panose="02010600040101010101" charset="-122"/>
              </a:endParaRPr>
            </a:p>
          </p:txBody>
        </p:sp>
        <p:pic>
          <p:nvPicPr>
            <p:cNvPr id="78851" name="Picture 2" descr="C:\Documents and Settings\liweiad\桌面\子宫肌瘤图片\gexingjiliu.jpg"/>
            <p:cNvPicPr>
              <a:picLocks noChangeAspect="1"/>
            </p:cNvPicPr>
            <p:nvPr/>
          </p:nvPicPr>
          <p:blipFill>
            <a:blip r:embed="rId3">
              <a:lum contrast="6000"/>
            </a:blip>
            <a:srcRect l="55173" t="29390" r="8621" b="6485"/>
            <a:stretch>
              <a:fillRect/>
            </a:stretch>
          </p:blipFill>
          <p:spPr>
            <a:xfrm>
              <a:off x="6120" y="3240"/>
              <a:ext cx="5040" cy="5760"/>
            </a:xfrm>
            <a:prstGeom prst="rect">
              <a:avLst/>
            </a:prstGeom>
            <a:noFill/>
            <a:ln w="9525">
              <a:noFill/>
            </a:ln>
          </p:spPr>
        </p:pic>
        <p:sp>
          <p:nvSpPr>
            <p:cNvPr id="48131" name="Oval 3"/>
            <p:cNvSpPr/>
            <p:nvPr/>
          </p:nvSpPr>
          <p:spPr>
            <a:xfrm>
              <a:off x="5640" y="2880"/>
              <a:ext cx="4440" cy="4440"/>
            </a:xfrm>
            <a:prstGeom prst="ellipse">
              <a:avLst/>
            </a:prstGeom>
            <a:noFill/>
            <a:ln w="28575" cap="flat" cmpd="sng">
              <a:solidFill>
                <a:schemeClr val="tx2"/>
              </a:solidFill>
              <a:prstDash val="solid"/>
              <a:round/>
              <a:headEnd type="none" w="med" len="med"/>
              <a:tailEnd type="none" w="med" len="med"/>
            </a:ln>
          </p:spPr>
          <p:txBody>
            <a:bodyPr wrap="none" anchor="ctr" anchorCtr="0"/>
            <a:p>
              <a:pPr algn="ctr"/>
              <a:endParaRPr lang="zh-CN" altLang="en-US" dirty="0">
                <a:latin typeface="Times New Roman" panose="02020603050405020304" pitchFamily="18" charset="0"/>
                <a:ea typeface="楷体_GB2312" pitchFamily="49" charset="-122"/>
              </a:endParaRPr>
            </a:p>
          </p:txBody>
        </p:sp>
        <p:sp>
          <p:nvSpPr>
            <p:cNvPr id="48132" name="Oval 4"/>
            <p:cNvSpPr/>
            <p:nvPr/>
          </p:nvSpPr>
          <p:spPr>
            <a:xfrm>
              <a:off x="8640" y="7080"/>
              <a:ext cx="1680" cy="1560"/>
            </a:xfrm>
            <a:prstGeom prst="ellipse">
              <a:avLst/>
            </a:prstGeom>
            <a:noFill/>
            <a:ln w="28575" cap="flat" cmpd="sng">
              <a:solidFill>
                <a:schemeClr val="tx2"/>
              </a:solidFill>
              <a:prstDash val="solid"/>
              <a:round/>
              <a:headEnd type="none" w="med" len="med"/>
              <a:tailEnd type="none" w="med" len="med"/>
            </a:ln>
          </p:spPr>
          <p:txBody>
            <a:bodyPr wrap="none" anchor="ctr" anchorCtr="0"/>
            <a:p>
              <a:pPr algn="ctr"/>
              <a:endParaRPr lang="zh-CN" altLang="en-US" dirty="0">
                <a:latin typeface="Times New Roman" panose="02020603050405020304" pitchFamily="18" charset="0"/>
                <a:ea typeface="楷体_GB2312" pitchFamily="49" charset="-122"/>
              </a:endParaRPr>
            </a:p>
          </p:txBody>
        </p:sp>
        <p:grpSp>
          <p:nvGrpSpPr>
            <p:cNvPr id="2" name="Group 12"/>
            <p:cNvGrpSpPr/>
            <p:nvPr/>
          </p:nvGrpSpPr>
          <p:grpSpPr>
            <a:xfrm>
              <a:off x="1800" y="6600"/>
              <a:ext cx="3960" cy="915"/>
              <a:chOff x="720" y="2640"/>
              <a:chExt cx="1584" cy="366"/>
            </a:xfrm>
          </p:grpSpPr>
          <p:sp>
            <p:nvSpPr>
              <p:cNvPr id="78855" name="Text Box 5"/>
              <p:cNvSpPr txBox="1"/>
              <p:nvPr/>
            </p:nvSpPr>
            <p:spPr>
              <a:xfrm>
                <a:off x="720" y="2736"/>
                <a:ext cx="1200" cy="270"/>
              </a:xfrm>
              <a:prstGeom prst="rect">
                <a:avLst/>
              </a:prstGeom>
              <a:noFill/>
              <a:ln w="9525">
                <a:noFill/>
              </a:ln>
            </p:spPr>
            <p:txBody>
              <a:bodyPr anchor="t" anchorCtr="0">
                <a:spAutoFit/>
              </a:bodyPr>
              <a:p>
                <a:pPr algn="ctr">
                  <a:spcBef>
                    <a:spcPct val="50000"/>
                  </a:spcBef>
                </a:pPr>
                <a:r>
                  <a:rPr lang="zh-CN" altLang="en-US" dirty="0">
                    <a:latin typeface="华文细黑" panose="02010600040101010101" charset="-122"/>
                    <a:ea typeface="华文细黑" panose="02010600040101010101" charset="-122"/>
                  </a:rPr>
                  <a:t>子宫体部肌瘤(9</a:t>
                </a:r>
                <a:r>
                  <a:rPr lang="en-US" altLang="zh-CN" dirty="0">
                    <a:latin typeface="华文细黑" panose="02010600040101010101" charset="-122"/>
                    <a:ea typeface="华文细黑" panose="02010600040101010101" charset="-122"/>
                  </a:rPr>
                  <a:t>0</a:t>
                </a:r>
                <a:r>
                  <a:rPr lang="zh-CN" altLang="en-US" dirty="0">
                    <a:latin typeface="华文细黑" panose="02010600040101010101" charset="-122"/>
                    <a:ea typeface="华文细黑" panose="02010600040101010101" charset="-122"/>
                  </a:rPr>
                  <a:t>%)</a:t>
                </a:r>
                <a:endParaRPr lang="zh-CN" altLang="en-US" dirty="0">
                  <a:latin typeface="华文细黑" panose="02010600040101010101" charset="-122"/>
                  <a:ea typeface="华文细黑" panose="02010600040101010101" charset="-122"/>
                </a:endParaRPr>
              </a:p>
            </p:txBody>
          </p:sp>
          <p:sp>
            <p:nvSpPr>
              <p:cNvPr id="78856" name="Line 10"/>
              <p:cNvSpPr/>
              <p:nvPr/>
            </p:nvSpPr>
            <p:spPr>
              <a:xfrm flipV="1">
                <a:off x="1824" y="2640"/>
                <a:ext cx="480" cy="288"/>
              </a:xfrm>
              <a:prstGeom prst="line">
                <a:avLst/>
              </a:prstGeom>
              <a:ln w="28575" cap="flat" cmpd="sng">
                <a:solidFill>
                  <a:schemeClr val="tx2"/>
                </a:solidFill>
                <a:prstDash val="solid"/>
                <a:round/>
                <a:headEnd type="none" w="med" len="med"/>
                <a:tailEnd type="triangle" w="med" len="med"/>
              </a:ln>
            </p:spPr>
          </p:sp>
        </p:grpSp>
        <p:grpSp>
          <p:nvGrpSpPr>
            <p:cNvPr id="5" name="Group 13"/>
            <p:cNvGrpSpPr/>
            <p:nvPr/>
          </p:nvGrpSpPr>
          <p:grpSpPr>
            <a:xfrm>
              <a:off x="10680" y="7560"/>
              <a:ext cx="3480" cy="1305"/>
              <a:chOff x="4272" y="3024"/>
              <a:chExt cx="1392" cy="522"/>
            </a:xfrm>
          </p:grpSpPr>
          <p:sp>
            <p:nvSpPr>
              <p:cNvPr id="78858" name="Text Box 6"/>
              <p:cNvSpPr txBox="1"/>
              <p:nvPr/>
            </p:nvSpPr>
            <p:spPr>
              <a:xfrm>
                <a:off x="4608" y="3072"/>
                <a:ext cx="1056" cy="474"/>
              </a:xfrm>
              <a:prstGeom prst="rect">
                <a:avLst/>
              </a:prstGeom>
              <a:noFill/>
              <a:ln w="9525">
                <a:noFill/>
              </a:ln>
            </p:spPr>
            <p:txBody>
              <a:bodyPr anchor="t" anchorCtr="0">
                <a:spAutoFit/>
              </a:bodyPr>
              <a:p>
                <a:pPr algn="ctr">
                  <a:spcBef>
                    <a:spcPct val="50000"/>
                  </a:spcBef>
                </a:pPr>
                <a:r>
                  <a:rPr lang="zh-CN" altLang="en-US" dirty="0">
                    <a:latin typeface="华文细黑" panose="02010600040101010101" charset="-122"/>
                    <a:ea typeface="华文细黑" panose="02010600040101010101" charset="-122"/>
                  </a:rPr>
                  <a:t>子宫颈部肌瘤(</a:t>
                </a:r>
                <a:r>
                  <a:rPr lang="en-US" altLang="zh-CN" dirty="0">
                    <a:latin typeface="华文细黑" panose="02010600040101010101" charset="-122"/>
                    <a:ea typeface="华文细黑" panose="02010600040101010101" charset="-122"/>
                  </a:rPr>
                  <a:t>10</a:t>
                </a:r>
                <a:r>
                  <a:rPr lang="zh-CN" altLang="en-US" dirty="0">
                    <a:latin typeface="华文细黑" panose="02010600040101010101" charset="-122"/>
                    <a:ea typeface="华文细黑" panose="02010600040101010101" charset="-122"/>
                  </a:rPr>
                  <a:t>%)</a:t>
                </a:r>
                <a:endParaRPr lang="zh-CN" altLang="en-US" dirty="0">
                  <a:latin typeface="华文细黑" panose="02010600040101010101" charset="-122"/>
                  <a:ea typeface="华文细黑" panose="02010600040101010101" charset="-122"/>
                </a:endParaRPr>
              </a:p>
            </p:txBody>
          </p:sp>
          <p:sp>
            <p:nvSpPr>
              <p:cNvPr id="78859" name="Line 11"/>
              <p:cNvSpPr/>
              <p:nvPr/>
            </p:nvSpPr>
            <p:spPr>
              <a:xfrm rot="-7684339" flipV="1">
                <a:off x="4176" y="3120"/>
                <a:ext cx="480" cy="288"/>
              </a:xfrm>
              <a:prstGeom prst="line">
                <a:avLst/>
              </a:prstGeom>
              <a:ln w="28575" cap="flat" cmpd="sng">
                <a:solidFill>
                  <a:schemeClr val="tx2"/>
                </a:solidFill>
                <a:prstDash val="solid"/>
                <a:round/>
                <a:headEnd type="none" w="med" len="med"/>
                <a:tailEnd type="triangle" w="med" len="med"/>
              </a:ln>
            </p:spPr>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9873" name="Rectangle 5"/>
          <p:cNvSpPr>
            <a:spLocks noGrp="1"/>
          </p:cNvSpPr>
          <p:nvPr>
            <p:ph type="title"/>
          </p:nvPr>
        </p:nvSpPr>
        <p:spPr>
          <a:xfrm>
            <a:off x="1916430" y="1335405"/>
            <a:ext cx="2440940" cy="379730"/>
          </a:xfrm>
        </p:spPr>
        <p:txBody>
          <a:bodyPr vert="horz" wrap="square" lIns="91440" tIns="45720" rIns="91440" bIns="45720" anchor="ctr" anchorCtr="0">
            <a:normAutofit fontScale="90000"/>
          </a:bodyPr>
          <a:p>
            <a:pPr eaLnBrk="1" hangingPunct="1"/>
            <a:r>
              <a:rPr lang="en-US" altLang="zh-CN" sz="3555" dirty="0">
                <a:latin typeface="Times New Roman" panose="02020603050405020304" pitchFamily="18" charset="0"/>
                <a:ea typeface="楷体_GB2312" pitchFamily="49" charset="-122"/>
              </a:rPr>
              <a:t>【</a:t>
            </a:r>
            <a:r>
              <a:rPr lang="zh-CN" altLang="en-US" sz="3555" dirty="0">
                <a:latin typeface="Times New Roman" panose="02020603050405020304" pitchFamily="18" charset="0"/>
                <a:ea typeface="楷体_GB2312" pitchFamily="49" charset="-122"/>
              </a:rPr>
              <a:t>病理】</a:t>
            </a:r>
            <a:endParaRPr lang="zh-CN" altLang="en-US" sz="3555" dirty="0">
              <a:latin typeface="Times New Roman" panose="02020603050405020304" pitchFamily="18" charset="0"/>
              <a:ea typeface="楷体_GB2312" pitchFamily="49" charset="-122"/>
            </a:endParaRPr>
          </a:p>
        </p:txBody>
      </p:sp>
      <p:sp>
        <p:nvSpPr>
          <p:cNvPr id="79874" name="Rectangle 3"/>
          <p:cNvSpPr>
            <a:spLocks noGrp="1"/>
          </p:cNvSpPr>
          <p:nvPr>
            <p:ph idx="1"/>
          </p:nvPr>
        </p:nvSpPr>
        <p:spPr>
          <a:xfrm>
            <a:off x="1555750" y="2281555"/>
            <a:ext cx="8298815" cy="3577590"/>
          </a:xfrm>
        </p:spPr>
        <p:txBody>
          <a:bodyPr vert="horz" wrap="square" lIns="91440" tIns="45720" rIns="91440" bIns="45720" anchor="t" anchorCtr="0">
            <a:normAutofit fontScale="70000"/>
          </a:bodyPr>
          <a:p>
            <a:pPr eaLnBrk="1" hangingPunct="1">
              <a:spcBef>
                <a:spcPct val="0"/>
              </a:spcBef>
            </a:pPr>
            <a:r>
              <a:rPr lang="zh-CN" altLang="en-US" sz="3555" dirty="0">
                <a:solidFill>
                  <a:schemeClr val="tx2"/>
                </a:solidFill>
                <a:latin typeface="楷体_GB2312" pitchFamily="49" charset="-122"/>
                <a:ea typeface="楷体_GB2312" pitchFamily="49" charset="-122"/>
              </a:rPr>
              <a:t>巨检</a:t>
            </a:r>
            <a:endParaRPr lang="zh-CN" altLang="en-US" sz="3555" dirty="0">
              <a:solidFill>
                <a:schemeClr val="tx2"/>
              </a:solidFill>
              <a:latin typeface="楷体_GB2312" pitchFamily="49" charset="-122"/>
              <a:ea typeface="楷体_GB2312" pitchFamily="49" charset="-122"/>
            </a:endParaRPr>
          </a:p>
          <a:p>
            <a:pPr eaLnBrk="1" hangingPunct="1">
              <a:spcBef>
                <a:spcPct val="0"/>
              </a:spcBef>
              <a:buNone/>
            </a:pPr>
            <a:r>
              <a:rPr lang="zh-CN" altLang="en-US" sz="3555" dirty="0">
                <a:solidFill>
                  <a:srgbClr val="0A0908"/>
                </a:solidFill>
                <a:latin typeface="楷体_GB2312" pitchFamily="49" charset="-122"/>
                <a:ea typeface="楷体_GB2312" pitchFamily="49" charset="-122"/>
              </a:rPr>
              <a:t>       球形实质性包块，假包膜，质硬，切面灰白色、漩涡状或编织状</a:t>
            </a:r>
            <a:endParaRPr lang="zh-CN" altLang="en-US" sz="3555" dirty="0">
              <a:solidFill>
                <a:srgbClr val="0A0908"/>
              </a:solidFill>
              <a:latin typeface="楷体_GB2312" pitchFamily="49" charset="-122"/>
              <a:ea typeface="楷体_GB2312" pitchFamily="49" charset="-122"/>
            </a:endParaRPr>
          </a:p>
          <a:p>
            <a:pPr eaLnBrk="1" hangingPunct="1">
              <a:spcBef>
                <a:spcPct val="0"/>
              </a:spcBef>
            </a:pPr>
            <a:r>
              <a:rPr lang="zh-CN" altLang="en-US" sz="3555" dirty="0">
                <a:solidFill>
                  <a:schemeClr val="tx2"/>
                </a:solidFill>
                <a:latin typeface="楷体_GB2312" pitchFamily="49" charset="-122"/>
                <a:ea typeface="楷体_GB2312" pitchFamily="49" charset="-122"/>
              </a:rPr>
              <a:t>镜检</a:t>
            </a:r>
            <a:endParaRPr lang="zh-CN" altLang="en-US" sz="3555" dirty="0">
              <a:solidFill>
                <a:schemeClr val="tx2"/>
              </a:solidFill>
              <a:latin typeface="楷体_GB2312" pitchFamily="49" charset="-122"/>
              <a:ea typeface="楷体_GB2312" pitchFamily="49" charset="-122"/>
            </a:endParaRPr>
          </a:p>
          <a:p>
            <a:pPr eaLnBrk="1" hangingPunct="1">
              <a:spcBef>
                <a:spcPct val="0"/>
              </a:spcBef>
              <a:buNone/>
            </a:pPr>
            <a:r>
              <a:rPr lang="zh-CN" altLang="en-US" sz="3555" dirty="0">
                <a:solidFill>
                  <a:srgbClr val="0A0908"/>
                </a:solidFill>
                <a:latin typeface="楷体_GB2312" pitchFamily="49" charset="-122"/>
                <a:ea typeface="楷体_GB2312" pitchFamily="49" charset="-122"/>
              </a:rPr>
              <a:t>       平滑肌纤维，纤维结缔组织</a:t>
            </a:r>
            <a:endParaRPr lang="zh-CN" altLang="en-US" sz="3555" dirty="0">
              <a:solidFill>
                <a:srgbClr val="0A0908"/>
              </a:solidFill>
              <a:latin typeface="楷体_GB2312" pitchFamily="49" charset="-122"/>
              <a:ea typeface="楷体_GB2312" pitchFamily="49" charset="-122"/>
            </a:endParaRPr>
          </a:p>
          <a:p>
            <a:pPr eaLnBrk="1" hangingPunct="1">
              <a:spcBef>
                <a:spcPct val="0"/>
              </a:spcBef>
            </a:pPr>
            <a:r>
              <a:rPr lang="zh-CN" altLang="en-US" sz="3555" dirty="0">
                <a:solidFill>
                  <a:schemeClr val="tx2"/>
                </a:solidFill>
                <a:latin typeface="楷体_GB2312" pitchFamily="49" charset="-122"/>
                <a:ea typeface="楷体_GB2312" pitchFamily="49" charset="-122"/>
              </a:rPr>
              <a:t>变性</a:t>
            </a:r>
            <a:endParaRPr lang="zh-CN" altLang="en-US" sz="3555" dirty="0">
              <a:solidFill>
                <a:schemeClr val="tx2"/>
              </a:solidFill>
              <a:latin typeface="楷体_GB2312" pitchFamily="49" charset="-122"/>
              <a:ea typeface="楷体_GB2312" pitchFamily="49" charset="-122"/>
            </a:endParaRPr>
          </a:p>
          <a:p>
            <a:pPr fontAlgn="auto">
              <a:lnSpc>
                <a:spcPct val="150000"/>
              </a:lnSpc>
              <a:spcBef>
                <a:spcPct val="0"/>
              </a:spcBef>
              <a:buNone/>
            </a:pPr>
            <a:r>
              <a:rPr lang="zh-CN" altLang="en-US" sz="4000" dirty="0">
                <a:solidFill>
                  <a:srgbClr val="0A0908"/>
                </a:solidFill>
                <a:latin typeface="楷体_GB2312" pitchFamily="49" charset="-122"/>
                <a:ea typeface="楷体_GB2312" pitchFamily="49" charset="-122"/>
              </a:rPr>
              <a:t>  玻璃样变，囊性变，红色样变，</a:t>
            </a:r>
            <a:endParaRPr lang="zh-CN" altLang="en-US" sz="4000" dirty="0">
              <a:solidFill>
                <a:srgbClr val="0A0908"/>
              </a:solidFill>
              <a:latin typeface="楷体_GB2312" pitchFamily="49" charset="-122"/>
              <a:ea typeface="楷体_GB2312" pitchFamily="49" charset="-122"/>
            </a:endParaRPr>
          </a:p>
          <a:p>
            <a:pPr fontAlgn="auto">
              <a:lnSpc>
                <a:spcPct val="150000"/>
              </a:lnSpc>
              <a:spcBef>
                <a:spcPct val="0"/>
              </a:spcBef>
              <a:buNone/>
            </a:pPr>
            <a:r>
              <a:rPr lang="zh-CN" altLang="en-US" sz="4000" dirty="0">
                <a:solidFill>
                  <a:srgbClr val="0A0908"/>
                </a:solidFill>
                <a:latin typeface="楷体_GB2312" pitchFamily="49" charset="-122"/>
                <a:ea typeface="楷体_GB2312" pitchFamily="49" charset="-122"/>
              </a:rPr>
              <a:t>        肉瘤样变， 钙化</a:t>
            </a:r>
            <a:endParaRPr lang="zh-CN" altLang="en-US" sz="4000" dirty="0">
              <a:solidFill>
                <a:srgbClr val="0A0908"/>
              </a:solidFill>
              <a:latin typeface="楷体_GB2312" pitchFamily="49" charset="-122"/>
              <a:ea typeface="楷体_GB2312" pitchFamily="49" charset="-122"/>
            </a:endParaRPr>
          </a:p>
        </p:txBody>
      </p:sp>
      <p:pic>
        <p:nvPicPr>
          <p:cNvPr id="79875" name="Picture 7" descr="C:\Documents and Settings\liweiad\桌面\子宫肌瘤图片\nianmoxiajiliu.jpg"/>
          <p:cNvPicPr>
            <a:picLocks noChangeAspect="1"/>
          </p:cNvPicPr>
          <p:nvPr/>
        </p:nvPicPr>
        <p:blipFill>
          <a:blip r:embed="rId3">
            <a:lum bright="12000" contrast="17998"/>
          </a:blip>
          <a:srcRect l="54622" t="5176" r="6723" b="40228"/>
          <a:stretch>
            <a:fillRect/>
          </a:stretch>
        </p:blipFill>
        <p:spPr>
          <a:xfrm>
            <a:off x="6956425" y="3369310"/>
            <a:ext cx="2966085" cy="27260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掌握子宫颈肿瘤、子宫肌瘤、子宫内膜癌、卵巢肿瘤的临床表现、诊断要点及护理措施。熟悉子宫颈肿瘤、子宫肌瘤、子宫内膜癌、卵巢肿瘤的高危因素及治疗要点，熟悉宫颈癌的筛查策略。</a:t>
            </a:r>
            <a:endParaRPr lang="zh-CN" altLang="en-US" dirty="0" smtClean="0"/>
          </a:p>
        </p:txBody>
      </p:sp>
      <p:sp>
        <p:nvSpPr>
          <p:cNvPr id="5" name="文本框 22"/>
          <p:cNvSpPr txBox="1"/>
          <p:nvPr/>
        </p:nvSpPr>
        <p:spPr>
          <a:xfrm flipH="1">
            <a:off x="4954270" y="4088765"/>
            <a:ext cx="265557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能识别妇产科腹部手术病人术后常见并发症，并提出相关预防及护理措施。能为子宫颈肿瘤、子宫肌瘤、子宫内膜癌、卵巢肿瘤病人进行围手术期护理及健康宣教。</a:t>
            </a:r>
            <a:endParaRPr lang="zh-CN" altLang="en-US" dirty="0" smtClean="0"/>
          </a:p>
        </p:txBody>
      </p:sp>
      <p:sp>
        <p:nvSpPr>
          <p:cNvPr id="6" name="文本框 22"/>
          <p:cNvSpPr txBox="1"/>
          <p:nvPr/>
        </p:nvSpPr>
        <p:spPr>
          <a:xfrm flipH="1">
            <a:off x="8314690" y="4088765"/>
            <a:ext cx="261810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具有较强的责任心和较好的沟通能力，能理解肿瘤病人的心理状况，并给予人文关怀。</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20420" y="1200785"/>
            <a:ext cx="10477500" cy="4951095"/>
            <a:chOff x="1292" y="1653"/>
            <a:chExt cx="16500" cy="8035"/>
          </a:xfrm>
        </p:grpSpPr>
        <p:sp>
          <p:nvSpPr>
            <p:cNvPr id="81923" name="矩形 250897"/>
            <p:cNvSpPr/>
            <p:nvPr/>
          </p:nvSpPr>
          <p:spPr>
            <a:xfrm>
              <a:off x="1729" y="1653"/>
              <a:ext cx="5567" cy="1277"/>
            </a:xfrm>
            <a:prstGeom prst="rect">
              <a:avLst/>
            </a:prstGeom>
            <a:noFill/>
            <a:ln w="9525">
              <a:noFill/>
            </a:ln>
          </p:spPr>
          <p:txBody>
            <a:bodyPr anchor="t" anchorCtr="0">
              <a:noAutofit/>
            </a:bodyPr>
            <a:p>
              <a:pPr>
                <a:spcBef>
                  <a:spcPct val="50000"/>
                </a:spcBef>
              </a:pPr>
              <a:r>
                <a:rPr lang="zh-CN" altLang="en-US" sz="3200" b="1" dirty="0">
                  <a:solidFill>
                    <a:srgbClr val="0000FF"/>
                  </a:solidFill>
                  <a:latin typeface="Arial" panose="020B0604020202020204" pitchFamily="34" charset="0"/>
                  <a:ea typeface="宋体" panose="02010600030101010101" pitchFamily="2" charset="-122"/>
                </a:rPr>
                <a:t>【护理评估】</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81924" name="矩形 250898"/>
            <p:cNvSpPr/>
            <p:nvPr/>
          </p:nvSpPr>
          <p:spPr>
            <a:xfrm>
              <a:off x="1292" y="3020"/>
              <a:ext cx="16501" cy="6669"/>
            </a:xfrm>
            <a:prstGeom prst="rect">
              <a:avLst/>
            </a:prstGeom>
            <a:noFill/>
            <a:ln w="9525">
              <a:noFill/>
            </a:ln>
          </p:spPr>
          <p:txBody>
            <a:bodyPr anchor="t" anchorCtr="0"/>
            <a:p>
              <a:pPr marL="342900" indent="-342900">
                <a:spcBef>
                  <a:spcPct val="20000"/>
                </a:spcBef>
                <a:buClr>
                  <a:schemeClr val="accent1"/>
                </a:buClr>
                <a:buSzPct val="65000"/>
              </a:pPr>
              <a:r>
                <a:rPr lang="zh-CN" altLang="en-US" sz="2800"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楷体_GB2312" pitchFamily="49" charset="-122"/>
                  <a:ea typeface="楷体_GB2312" pitchFamily="49" charset="-122"/>
                </a:rPr>
                <a:t>一）健康史</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目前认为子宫肌瘤的发生可能与</a:t>
              </a:r>
              <a:r>
                <a:rPr lang="zh-CN" altLang="en-US" sz="2800" b="1" dirty="0">
                  <a:solidFill>
                    <a:srgbClr val="FF0000"/>
                  </a:solidFill>
                  <a:latin typeface="楷体_GB2312" pitchFamily="49" charset="-122"/>
                  <a:ea typeface="楷体_GB2312" pitchFamily="49" charset="-122"/>
                </a:rPr>
                <a:t>雌激素水平过高或长期刺激，导致平滑肌和结缔组织增生，产生子宫肌瘤</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还与孕激素刺激子宫肌瘤细胞核分裂，促进肌瘤长大</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评估时注意询</a:t>
              </a:r>
              <a:r>
                <a:rPr lang="zh-CN" altLang="en-US" sz="2800" b="1" dirty="0">
                  <a:solidFill>
                    <a:srgbClr val="FF0000"/>
                  </a:solidFill>
                  <a:latin typeface="楷体_GB2312" pitchFamily="49" charset="-122"/>
                  <a:ea typeface="楷体_GB2312" pitchFamily="49" charset="-122"/>
                </a:rPr>
                <a:t>问病人年龄、月经史</a:t>
              </a:r>
              <a:r>
                <a:rPr lang="zh-CN" altLang="en-US" sz="2800" b="1" dirty="0">
                  <a:latin typeface="楷体_GB2312" pitchFamily="49" charset="-122"/>
                  <a:ea typeface="楷体_GB2312" pitchFamily="49" charset="-122"/>
                </a:rPr>
                <a:t>及婚育史，发病情况及治疗经过。同时注意排除妊娠、功血及子宫恶性肿瘤所致的子宫出血。 </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21385" y="1155700"/>
            <a:ext cx="10312400" cy="5041265"/>
            <a:chOff x="600" y="1140"/>
            <a:chExt cx="12838" cy="9435"/>
          </a:xfrm>
        </p:grpSpPr>
        <p:sp>
          <p:nvSpPr>
            <p:cNvPr id="82947" name="矩形 253957"/>
            <p:cNvSpPr/>
            <p:nvPr/>
          </p:nvSpPr>
          <p:spPr>
            <a:xfrm>
              <a:off x="600" y="3473"/>
              <a:ext cx="12415" cy="7102"/>
            </a:xfrm>
            <a:prstGeom prst="rect">
              <a:avLst/>
            </a:prstGeom>
            <a:solidFill>
              <a:srgbClr val="CCFFFF"/>
            </a:solidFill>
            <a:ln w="9525" cap="flat" cmpd="sng">
              <a:solidFill>
                <a:srgbClr val="3B812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rgbClr val="FF0000"/>
                  </a:solidFill>
                  <a:latin typeface="楷体_GB2312" pitchFamily="49" charset="-122"/>
                  <a:ea typeface="楷体_GB2312" pitchFamily="49" charset="-122"/>
                </a:rPr>
                <a:t>1.</a:t>
              </a:r>
              <a:r>
                <a:rPr lang="zh-CN" altLang="en-US" b="1" dirty="0">
                  <a:solidFill>
                    <a:srgbClr val="FF0000"/>
                  </a:solidFill>
                  <a:latin typeface="楷体_GB2312" pitchFamily="49" charset="-122"/>
                  <a:ea typeface="楷体_GB2312" pitchFamily="49" charset="-122"/>
                </a:rPr>
                <a:t>月经改变  最常见，多表</a:t>
              </a:r>
              <a:endParaRPr lang="zh-CN" altLang="en-US"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b="1" dirty="0">
                  <a:solidFill>
                    <a:srgbClr val="FF0000"/>
                  </a:solidFill>
                  <a:latin typeface="楷体_GB2312" pitchFamily="49" charset="-122"/>
                  <a:ea typeface="楷体_GB2312" pitchFamily="49" charset="-122"/>
                </a:rPr>
                <a:t>现为经量增多，经期延长。</a:t>
              </a:r>
              <a:endParaRPr lang="zh-CN" altLang="en-US"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rgbClr val="FF0000"/>
                  </a:solidFill>
                  <a:latin typeface="楷体_GB2312" pitchFamily="49" charset="-122"/>
                  <a:ea typeface="楷体_GB2312" pitchFamily="49" charset="-122"/>
                </a:rPr>
                <a:t>--</a:t>
              </a:r>
              <a:r>
                <a:rPr lang="zh-CN" altLang="en-US" b="1" dirty="0">
                  <a:solidFill>
                    <a:srgbClr val="FF0000"/>
                  </a:solidFill>
                  <a:latin typeface="楷体_GB2312" pitchFamily="49" charset="-122"/>
                  <a:ea typeface="楷体_GB2312" pitchFamily="49" charset="-122"/>
                </a:rPr>
                <a:t>肌壁间和粘膜下肌瘤</a:t>
              </a:r>
              <a:endParaRPr lang="zh-CN" altLang="en-US"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rgbClr val="FF0000"/>
                  </a:solidFill>
                  <a:latin typeface="楷体_GB2312" pitchFamily="49" charset="-122"/>
                  <a:ea typeface="楷体_GB2312" pitchFamily="49" charset="-122"/>
                </a:rPr>
                <a:t>2.</a:t>
              </a:r>
              <a:r>
                <a:rPr lang="zh-CN" altLang="en-US" b="1" dirty="0">
                  <a:solidFill>
                    <a:srgbClr val="FF0000"/>
                  </a:solidFill>
                  <a:latin typeface="楷体_GB2312" pitchFamily="49" charset="-122"/>
                  <a:ea typeface="楷体_GB2312" pitchFamily="49" charset="-122"/>
                </a:rPr>
                <a:t>下腹部包块</a:t>
              </a:r>
              <a:r>
                <a:rPr lang="en-US" altLang="zh-CN" b="1" dirty="0">
                  <a:solidFill>
                    <a:srgbClr val="FF0000"/>
                  </a:solidFill>
                  <a:latin typeface="楷体_GB2312" pitchFamily="49" charset="-122"/>
                  <a:ea typeface="楷体_GB2312" pitchFamily="49" charset="-122"/>
                </a:rPr>
                <a:t>--</a:t>
              </a:r>
              <a:r>
                <a:rPr lang="zh-CN" altLang="en-US" b="1" dirty="0">
                  <a:solidFill>
                    <a:srgbClr val="FF0000"/>
                  </a:solidFill>
                  <a:latin typeface="楷体_GB2312" pitchFamily="49" charset="-122"/>
                  <a:ea typeface="楷体_GB2312" pitchFamily="49" charset="-122"/>
                </a:rPr>
                <a:t>浆膜下肌瘤</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chemeClr val="tx2"/>
                  </a:solidFill>
                  <a:latin typeface="楷体_GB2312" pitchFamily="49" charset="-122"/>
                  <a:ea typeface="楷体_GB2312" pitchFamily="49" charset="-122"/>
                </a:rPr>
                <a:t>3.</a:t>
              </a:r>
              <a:r>
                <a:rPr lang="zh-CN" altLang="en-US" b="1" dirty="0">
                  <a:solidFill>
                    <a:schemeClr val="tx2"/>
                  </a:solidFill>
                  <a:latin typeface="楷体_GB2312" pitchFamily="49" charset="-122"/>
                  <a:ea typeface="楷体_GB2312" pitchFamily="49" charset="-122"/>
                </a:rPr>
                <a:t>贫血</a:t>
              </a:r>
              <a:endParaRPr lang="zh-CN" altLang="en-US" b="1" dirty="0">
                <a:solidFill>
                  <a:schemeClr val="tx2"/>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chemeClr val="tx2"/>
                  </a:solidFill>
                  <a:latin typeface="楷体_GB2312" pitchFamily="49" charset="-122"/>
                  <a:ea typeface="楷体_GB2312" pitchFamily="49" charset="-122"/>
                </a:rPr>
                <a:t>4.</a:t>
              </a:r>
              <a:r>
                <a:rPr lang="zh-CN" altLang="en-US" b="1" dirty="0">
                  <a:solidFill>
                    <a:schemeClr val="tx2"/>
                  </a:solidFill>
                  <a:latin typeface="楷体_GB2312" pitchFamily="49" charset="-122"/>
                  <a:ea typeface="楷体_GB2312" pitchFamily="49" charset="-122"/>
                </a:rPr>
                <a:t>压迫症状</a:t>
              </a:r>
              <a:endParaRPr lang="zh-CN" altLang="en-US" b="1" dirty="0">
                <a:solidFill>
                  <a:schemeClr val="tx2"/>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chemeClr val="tx2"/>
                  </a:solidFill>
                  <a:latin typeface="楷体_GB2312" pitchFamily="49" charset="-122"/>
                  <a:ea typeface="楷体_GB2312" pitchFamily="49" charset="-122"/>
                </a:rPr>
                <a:t>5.</a:t>
              </a:r>
              <a:r>
                <a:rPr lang="zh-CN" altLang="en-US" b="1" dirty="0">
                  <a:solidFill>
                    <a:schemeClr val="tx2"/>
                  </a:solidFill>
                  <a:latin typeface="楷体_GB2312" pitchFamily="49" charset="-122"/>
                  <a:ea typeface="楷体_GB2312" pitchFamily="49" charset="-122"/>
                </a:rPr>
                <a:t>不孕或流产</a:t>
              </a:r>
              <a:endParaRPr lang="zh-CN" altLang="en-US" b="1" dirty="0">
                <a:solidFill>
                  <a:schemeClr val="tx2"/>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solidFill>
                    <a:schemeClr val="tx2"/>
                  </a:solidFill>
                  <a:latin typeface="楷体_GB2312" pitchFamily="49" charset="-122"/>
                  <a:ea typeface="楷体_GB2312" pitchFamily="49" charset="-122"/>
                </a:rPr>
                <a:t>6.</a:t>
              </a:r>
              <a:r>
                <a:rPr lang="zh-CN" altLang="en-US" b="1" dirty="0">
                  <a:solidFill>
                    <a:schemeClr val="tx2"/>
                  </a:solidFill>
                  <a:latin typeface="楷体_GB2312" pitchFamily="49" charset="-122"/>
                  <a:ea typeface="楷体_GB2312" pitchFamily="49" charset="-122"/>
                </a:rPr>
                <a:t>其他症状</a:t>
              </a: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①</a:t>
              </a:r>
              <a:r>
                <a:rPr lang="zh-CN" altLang="en-US" b="1" dirty="0">
                  <a:latin typeface="楷体_GB2312" pitchFamily="49" charset="-122"/>
                  <a:ea typeface="楷体_GB2312" pitchFamily="49" charset="-122"/>
                </a:rPr>
                <a:t>白带增多；</a:t>
              </a:r>
              <a:endParaRPr lang="zh-CN" altLang="en-US"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b="1" dirty="0">
                  <a:latin typeface="楷体_GB2312" pitchFamily="49" charset="-122"/>
                  <a:ea typeface="楷体_GB2312" pitchFamily="49" charset="-122"/>
                </a:rPr>
                <a:t>②</a:t>
              </a:r>
              <a:r>
                <a:rPr lang="zh-CN" altLang="en-US" b="1" dirty="0">
                  <a:latin typeface="楷体_GB2312" pitchFamily="49" charset="-122"/>
                  <a:ea typeface="楷体_GB2312" pitchFamily="49" charset="-122"/>
                </a:rPr>
                <a:t>腹痛。</a:t>
              </a:r>
              <a:endParaRPr lang="zh-CN" altLang="en-US" b="1" dirty="0">
                <a:latin typeface="楷体_GB2312" pitchFamily="49" charset="-122"/>
                <a:ea typeface="楷体_GB2312" pitchFamily="49" charset="-122"/>
              </a:endParaRPr>
            </a:p>
          </p:txBody>
        </p:sp>
        <p:pic>
          <p:nvPicPr>
            <p:cNvPr id="82948" name="图片 253963" descr="P0000977"/>
            <p:cNvPicPr>
              <a:picLocks noChangeAspect="1"/>
            </p:cNvPicPr>
            <p:nvPr/>
          </p:nvPicPr>
          <p:blipFill>
            <a:blip r:embed="rId3"/>
            <a:stretch>
              <a:fillRect/>
            </a:stretch>
          </p:blipFill>
          <p:spPr>
            <a:xfrm>
              <a:off x="8108" y="2793"/>
              <a:ext cx="5330" cy="4875"/>
            </a:xfrm>
            <a:prstGeom prst="rect">
              <a:avLst/>
            </a:prstGeom>
            <a:noFill/>
            <a:ln w="9525">
              <a:noFill/>
            </a:ln>
          </p:spPr>
        </p:pic>
        <p:sp>
          <p:nvSpPr>
            <p:cNvPr id="82949" name="矩形 233475"/>
            <p:cNvSpPr/>
            <p:nvPr/>
          </p:nvSpPr>
          <p:spPr>
            <a:xfrm>
              <a:off x="1093" y="1140"/>
              <a:ext cx="10545" cy="1207"/>
            </a:xfrm>
            <a:prstGeom prst="rect">
              <a:avLst/>
            </a:prstGeom>
            <a:solidFill>
              <a:srgbClr val="FFFF00"/>
            </a:solidFill>
            <a:ln w="9525" cap="flat" cmpd="sng">
              <a:solidFill>
                <a:schemeClr val="accent2"/>
              </a:solidFill>
              <a:prstDash val="solid"/>
              <a:miter/>
              <a:headEnd type="none" w="med" len="med"/>
              <a:tailEnd type="none" w="med" len="med"/>
            </a:ln>
          </p:spPr>
          <p:txBody>
            <a:bodyPr anchor="t" anchorCtr="0">
              <a:spAutoFit/>
            </a:bodyPr>
            <a:p>
              <a:r>
                <a:rPr lang="zh-CN" altLang="en-US" b="1" dirty="0">
                  <a:solidFill>
                    <a:srgbClr val="000099"/>
                  </a:solidFill>
                  <a:latin typeface="Times New Roman" panose="02020603050405020304" pitchFamily="18" charset="0"/>
                  <a:ea typeface="楷体_GB2312" pitchFamily="49" charset="-122"/>
                </a:rPr>
                <a:t>常与肌瘤的生长部位、大小、数目及并发症生长速度及肌瘤变性关系密切，其中特别是肌瘤的生长部位。</a:t>
              </a:r>
              <a:endParaRPr lang="zh-CN" altLang="en-US" b="1" dirty="0">
                <a:solidFill>
                  <a:srgbClr val="000099"/>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3971" name="矩形 251911"/>
          <p:cNvSpPr/>
          <p:nvPr/>
        </p:nvSpPr>
        <p:spPr>
          <a:xfrm>
            <a:off x="1217295" y="1442085"/>
            <a:ext cx="9779000" cy="4361815"/>
          </a:xfrm>
          <a:prstGeom prst="rect">
            <a:avLst/>
          </a:prstGeom>
          <a:noFill/>
          <a:ln w="9525">
            <a:noFill/>
          </a:ln>
        </p:spPr>
        <p:txBody>
          <a:bodyPr anchor="t" anchorCtr="0"/>
          <a:p>
            <a:pPr marL="342900" indent="-342900">
              <a:spcBef>
                <a:spcPct val="20000"/>
              </a:spcBef>
              <a:buClr>
                <a:schemeClr val="accent1"/>
              </a:buClr>
              <a:buSzPct val="65000"/>
            </a:pPr>
            <a:r>
              <a:rPr lang="en-US" altLang="zh-CN" sz="2800" b="1" dirty="0">
                <a:solidFill>
                  <a:schemeClr val="tx2"/>
                </a:solidFill>
                <a:latin typeface="楷体_GB2312" pitchFamily="49" charset="-122"/>
                <a:ea typeface="楷体_GB2312" pitchFamily="49" charset="-122"/>
              </a:rPr>
              <a:t>  7.</a:t>
            </a:r>
            <a:r>
              <a:rPr lang="zh-CN" altLang="en-US" sz="2800" b="1" dirty="0">
                <a:solidFill>
                  <a:schemeClr val="tx2"/>
                </a:solidFill>
                <a:latin typeface="楷体_GB2312" pitchFamily="49" charset="-122"/>
                <a:ea typeface="楷体_GB2312" pitchFamily="49" charset="-122"/>
              </a:rPr>
              <a:t>妇科检查</a:t>
            </a:r>
            <a:r>
              <a:rPr lang="zh-CN" altLang="en-US" sz="2800" b="1" dirty="0">
                <a:latin typeface="楷体_GB2312" pitchFamily="49" charset="-122"/>
                <a:ea typeface="楷体_GB2312" pitchFamily="49" charset="-122"/>
              </a:rPr>
              <a:t>  子宫不规则增大或均匀性增大，表</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面可有结节状突起，质硬；有时可见粘膜下肌瘤可</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脱出于宫颈口或阴道内。</a:t>
            </a:r>
            <a:endParaRPr lang="zh-CN" altLang="en-US" sz="2800" b="1" dirty="0">
              <a:latin typeface="楷体_GB2312" pitchFamily="49" charset="-122"/>
              <a:ea typeface="楷体_GB2312" pitchFamily="49" charset="-122"/>
            </a:endParaRPr>
          </a:p>
        </p:txBody>
      </p:sp>
      <p:pic>
        <p:nvPicPr>
          <p:cNvPr id="83972" name="图片 251912" descr="子宫肌流"/>
          <p:cNvPicPr>
            <a:picLocks noChangeAspect="1"/>
          </p:cNvPicPr>
          <p:nvPr/>
        </p:nvPicPr>
        <p:blipFill>
          <a:blip r:embed="rId3"/>
          <a:srcRect l="4337" t="4640" r="3812" b="15125"/>
          <a:stretch>
            <a:fillRect/>
          </a:stretch>
        </p:blipFill>
        <p:spPr>
          <a:xfrm>
            <a:off x="2030095" y="3500438"/>
            <a:ext cx="2212975" cy="2303462"/>
          </a:xfrm>
          <a:prstGeom prst="rect">
            <a:avLst/>
          </a:prstGeom>
          <a:noFill/>
          <a:ln w="9525">
            <a:noFill/>
          </a:ln>
        </p:spPr>
      </p:pic>
      <p:pic>
        <p:nvPicPr>
          <p:cNvPr id="83973" name="图片 251913" descr="子宫多发性平滑肌瘤（巨）"/>
          <p:cNvPicPr>
            <a:picLocks noChangeAspect="1"/>
          </p:cNvPicPr>
          <p:nvPr/>
        </p:nvPicPr>
        <p:blipFill>
          <a:blip r:embed="rId4"/>
          <a:stretch>
            <a:fillRect/>
          </a:stretch>
        </p:blipFill>
        <p:spPr>
          <a:xfrm>
            <a:off x="6156008" y="3355658"/>
            <a:ext cx="2520950" cy="2447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13790" y="1348740"/>
            <a:ext cx="10725785" cy="4817110"/>
            <a:chOff x="733" y="1205"/>
            <a:chExt cx="13384" cy="8505"/>
          </a:xfrm>
        </p:grpSpPr>
        <p:pic>
          <p:nvPicPr>
            <p:cNvPr id="84993" name="图片 254986" descr="8"/>
            <p:cNvPicPr>
              <a:picLocks noChangeAspect="1"/>
            </p:cNvPicPr>
            <p:nvPr/>
          </p:nvPicPr>
          <p:blipFill>
            <a:blip r:embed="rId3"/>
            <a:stretch>
              <a:fillRect/>
            </a:stretch>
          </p:blipFill>
          <p:spPr>
            <a:xfrm>
              <a:off x="5283" y="7180"/>
              <a:ext cx="3052" cy="2530"/>
            </a:xfrm>
            <a:prstGeom prst="rect">
              <a:avLst/>
            </a:prstGeom>
            <a:noFill/>
            <a:ln w="9525">
              <a:noFill/>
            </a:ln>
          </p:spPr>
        </p:pic>
        <p:sp>
          <p:nvSpPr>
            <p:cNvPr id="254985" name="矩形 254984"/>
            <p:cNvSpPr/>
            <p:nvPr/>
          </p:nvSpPr>
          <p:spPr>
            <a:xfrm>
              <a:off x="733" y="1205"/>
              <a:ext cx="12590" cy="687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0" i="0" u="none" strike="noStrike" kern="1200" cap="none" spc="0" normalizeH="0" baseline="0" noProof="1">
                  <a:ln>
                    <a:noFill/>
                  </a:ln>
                  <a:solidFill>
                    <a:srgbClr val="FF0000"/>
                  </a:solidFill>
                  <a:effectLst/>
                  <a:uLnTx/>
                  <a:uFillTx/>
                  <a:latin typeface="Arial" panose="020B0604020202020204" pitchFamily="34" charset="0"/>
                  <a:ea typeface="楷体_GB2312" pitchFamily="49" charset="-122"/>
                  <a:cs typeface="+mn-cs"/>
                </a:rPr>
                <a:t>（</a:t>
              </a: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三）心理及社会状况</a:t>
              </a:r>
              <a:endPar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    病人首先担心肌瘤恶变，随之因如何选择治</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疗方案而感觉无助，或因需要手术治疗而恐惧不</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安。</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（四）辅助检查</a:t>
              </a:r>
              <a:endPar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   </a:t>
              </a: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 </a:t>
              </a:r>
              <a:r>
                <a:rPr kumimoji="0" lang="en-US" altLang="zh-CN"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B</a:t>
              </a: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超检查最常用，</a:t>
              </a: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可确定肌瘤大小、数目及</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部位；</a:t>
              </a:r>
              <a:r>
                <a:rPr kumimoji="0" lang="zh-CN" altLang="en-US" sz="2800" b="1" i="0" u="none" strike="noStrike" kern="1200" cap="none" spc="0" normalizeH="0" baseline="0" noProof="1">
                  <a:ln>
                    <a:noFill/>
                  </a:ln>
                  <a:solidFill>
                    <a:schemeClr val="tx1"/>
                  </a:solidFill>
                  <a:effectLst>
                    <a:outerShdw blurRad="38100" dist="38100" dir="2700000">
                      <a:srgbClr val="C0C0C0"/>
                    </a:outerShdw>
                  </a:effectLst>
                  <a:uLnTx/>
                  <a:uFillTx/>
                  <a:latin typeface="楷体_GB2312" pitchFamily="49" charset="-122"/>
                  <a:ea typeface="楷体_GB2312" pitchFamily="49" charset="-122"/>
                  <a:cs typeface="+mn-cs"/>
                </a:rPr>
                <a:t>探宫腔及诊断性刮宫；</a:t>
              </a: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必要时可选择子宫</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镜、腹腔镜等检查。  </a:t>
              </a:r>
              <a:endParaRPr kumimoji="0" lang="zh-CN" altLang="en-US" sz="28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p:txBody>
        </p:sp>
        <p:pic>
          <p:nvPicPr>
            <p:cNvPr id="84997" name="图片 254985" descr="2"/>
            <p:cNvPicPr>
              <a:picLocks noChangeAspect="1"/>
            </p:cNvPicPr>
            <p:nvPr/>
          </p:nvPicPr>
          <p:blipFill>
            <a:blip r:embed="rId4"/>
            <a:stretch>
              <a:fillRect/>
            </a:stretch>
          </p:blipFill>
          <p:spPr>
            <a:xfrm>
              <a:off x="10003" y="6798"/>
              <a:ext cx="4115" cy="2912"/>
            </a:xfrm>
            <a:prstGeom prst="rect">
              <a:avLst/>
            </a:prstGeom>
            <a:noFill/>
            <a:ln w="9525">
              <a:noFill/>
            </a:ln>
          </p:spPr>
        </p:pic>
        <p:pic>
          <p:nvPicPr>
            <p:cNvPr id="84998" name="图片 254987" descr="12"/>
            <p:cNvPicPr>
              <a:picLocks noChangeAspect="1"/>
            </p:cNvPicPr>
            <p:nvPr/>
          </p:nvPicPr>
          <p:blipFill>
            <a:blip r:embed="rId5"/>
            <a:stretch>
              <a:fillRect/>
            </a:stretch>
          </p:blipFill>
          <p:spPr>
            <a:xfrm>
              <a:off x="7653" y="7215"/>
              <a:ext cx="2722" cy="249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6019" name="矩形 256009"/>
          <p:cNvSpPr/>
          <p:nvPr/>
        </p:nvSpPr>
        <p:spPr>
          <a:xfrm>
            <a:off x="1076960" y="1485900"/>
            <a:ext cx="9761220" cy="3885565"/>
          </a:xfrm>
          <a:prstGeom prst="rect">
            <a:avLst/>
          </a:prstGeom>
          <a:noFill/>
          <a:ln w="9525">
            <a:noFill/>
          </a:ln>
        </p:spPr>
        <p:txBody>
          <a:bodyPr anchor="t" anchorCtr="0"/>
          <a:p>
            <a:pPr marL="342900" indent="-342900" fontAlgn="auto">
              <a:lnSpc>
                <a:spcPct val="150000"/>
              </a:lnSpc>
              <a:spcBef>
                <a:spcPts val="0"/>
              </a:spcBef>
              <a:buClr>
                <a:schemeClr val="accent1"/>
              </a:buClr>
              <a:buSzPct val="65000"/>
            </a:pPr>
            <a:r>
              <a:rPr lang="zh-CN" altLang="en-US" sz="2800" b="1" dirty="0">
                <a:solidFill>
                  <a:srgbClr val="FF0000"/>
                </a:solidFill>
                <a:latin typeface="楷体_GB2312" pitchFamily="49" charset="-122"/>
                <a:ea typeface="楷体_GB2312" pitchFamily="49" charset="-122"/>
              </a:rPr>
              <a:t>（五）处理要点</a:t>
            </a:r>
            <a:endParaRPr lang="zh-CN" altLang="en-US" sz="2800" b="1" dirty="0">
              <a:solidFill>
                <a:srgbClr val="FF0000"/>
              </a:solidFill>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随访观察</a:t>
            </a: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适用于肌瘤较小</a:t>
            </a:r>
            <a:r>
              <a:rPr lang="zh-CN" altLang="en-US" sz="2800" b="1" dirty="0">
                <a:latin typeface="楷体_GB2312" pitchFamily="49" charset="-122"/>
                <a:ea typeface="楷体_GB2312" pitchFamily="49" charset="-122"/>
              </a:rPr>
              <a:t>，无症状，尤</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其是</a:t>
            </a:r>
            <a:r>
              <a:rPr lang="zh-CN" altLang="en-US" sz="2800" b="1" dirty="0">
                <a:solidFill>
                  <a:srgbClr val="FF0000"/>
                </a:solidFill>
                <a:latin typeface="楷体_GB2312" pitchFamily="49" charset="-122"/>
                <a:ea typeface="楷体_GB2312" pitchFamily="49" charset="-122"/>
              </a:rPr>
              <a:t>近绝经者</a:t>
            </a:r>
            <a:r>
              <a:rPr lang="en-US" altLang="zh-CN" sz="2800" b="1" dirty="0">
                <a:solidFill>
                  <a:srgbClr val="FF0000"/>
                </a:solidFill>
                <a:latin typeface="楷体_GB2312" pitchFamily="49" charset="-122"/>
                <a:ea typeface="楷体_GB2312" pitchFamily="49" charset="-122"/>
              </a:rPr>
              <a:t>----3-6</a:t>
            </a:r>
            <a:r>
              <a:rPr lang="zh-CN" altLang="en-US" sz="2800" b="1" dirty="0">
                <a:solidFill>
                  <a:srgbClr val="FF0000"/>
                </a:solidFill>
                <a:latin typeface="楷体_GB2312" pitchFamily="49" charset="-122"/>
                <a:ea typeface="楷体_GB2312" pitchFamily="49" charset="-122"/>
              </a:rPr>
              <a:t>个月</a:t>
            </a:r>
            <a:r>
              <a:rPr lang="en-US" altLang="zh-CN" sz="2800" b="1" dirty="0">
                <a:solidFill>
                  <a:srgbClr val="FF0000"/>
                </a:solidFill>
                <a:latin typeface="楷体_GB2312" pitchFamily="49" charset="-122"/>
                <a:ea typeface="楷体_GB2312" pitchFamily="49" charset="-122"/>
              </a:rPr>
              <a:t>B</a:t>
            </a:r>
            <a:r>
              <a:rPr lang="zh-CN" altLang="en-US" sz="2800" b="1" dirty="0">
                <a:solidFill>
                  <a:srgbClr val="FF0000"/>
                </a:solidFill>
                <a:latin typeface="楷体_GB2312" pitchFamily="49" charset="-122"/>
                <a:ea typeface="楷体_GB2312" pitchFamily="49" charset="-122"/>
              </a:rPr>
              <a:t>超检查。</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药物治疗</a:t>
            </a:r>
            <a:r>
              <a:rPr lang="zh-CN" altLang="en-US" sz="2800" b="1" dirty="0">
                <a:latin typeface="楷体_GB2312" pitchFamily="49" charset="-122"/>
                <a:ea typeface="楷体_GB2312" pitchFamily="49" charset="-122"/>
              </a:rPr>
              <a:t>  子宫</a:t>
            </a:r>
            <a:r>
              <a:rPr lang="zh-CN" altLang="en-US" sz="2800" b="1" dirty="0">
                <a:solidFill>
                  <a:srgbClr val="FF0000"/>
                </a:solidFill>
                <a:latin typeface="楷体_GB2312" pitchFamily="49" charset="-122"/>
                <a:ea typeface="楷体_GB2312" pitchFamily="49" charset="-122"/>
              </a:rPr>
              <a:t>小于</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个月妊娠子宫大小</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症状较轻，近绝经期或身体情况不宜手术治疗</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者。常用药物</a:t>
            </a:r>
            <a:r>
              <a:rPr lang="zh-CN" altLang="en-US" sz="2800" b="1" dirty="0">
                <a:solidFill>
                  <a:srgbClr val="FF0000"/>
                </a:solidFill>
                <a:latin typeface="楷体_GB2312" pitchFamily="49" charset="-122"/>
                <a:ea typeface="楷体_GB2312" pitchFamily="49" charset="-122"/>
              </a:rPr>
              <a:t>有雄激素、米非司酮、中药等</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指导患者遵医嘱用药，观察药物副作用并及时就诊</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10920" y="1463675"/>
            <a:ext cx="10158730" cy="4557395"/>
            <a:chOff x="1083" y="1318"/>
            <a:chExt cx="12355" cy="8164"/>
          </a:xfrm>
        </p:grpSpPr>
        <p:sp>
          <p:nvSpPr>
            <p:cNvPr id="87043" name="矩形 257029"/>
            <p:cNvSpPr/>
            <p:nvPr/>
          </p:nvSpPr>
          <p:spPr>
            <a:xfrm>
              <a:off x="1083" y="1318"/>
              <a:ext cx="12240" cy="4082"/>
            </a:xfrm>
            <a:prstGeom prst="rect">
              <a:avLst/>
            </a:prstGeom>
            <a:noFill/>
            <a:ln w="9525">
              <a:noFill/>
            </a:ln>
          </p:spPr>
          <p:txBody>
            <a:bodyPr anchor="t" anchorCtr="0"/>
            <a:p>
              <a:pPr marL="342900" indent="-342900">
                <a:lnSpc>
                  <a:spcPct val="80000"/>
                </a:lnSpc>
                <a:spcBef>
                  <a:spcPct val="20000"/>
                </a:spcBef>
                <a:buClr>
                  <a:schemeClr val="accent1"/>
                </a:buClr>
                <a:buSzPct val="65000"/>
              </a:pPr>
              <a:r>
                <a:rPr lang="en-US" altLang="zh-CN" sz="2800" b="1" dirty="0">
                  <a:solidFill>
                    <a:schemeClr val="tx2"/>
                  </a:solidFill>
                  <a:latin typeface="楷体_GB2312" pitchFamily="49" charset="-122"/>
                  <a:ea typeface="楷体_GB2312" pitchFamily="49" charset="-122"/>
                </a:rPr>
                <a:t>   3.</a:t>
              </a:r>
              <a:r>
                <a:rPr lang="zh-CN" altLang="en-US" sz="2800" b="1" dirty="0">
                  <a:solidFill>
                    <a:schemeClr val="tx2"/>
                  </a:solidFill>
                  <a:latin typeface="楷体_GB2312" pitchFamily="49" charset="-122"/>
                  <a:ea typeface="楷体_GB2312" pitchFamily="49" charset="-122"/>
                </a:rPr>
                <a:t>手术治疗</a:t>
              </a:r>
              <a:r>
                <a:rPr lang="zh-CN" altLang="en-US" sz="2800" b="1" dirty="0">
                  <a:latin typeface="楷体_GB2312" pitchFamily="49" charset="-122"/>
                  <a:ea typeface="楷体_GB2312" pitchFamily="49" charset="-122"/>
                </a:rPr>
                <a:t>  适于</a:t>
              </a:r>
              <a:r>
                <a:rPr lang="zh-CN" altLang="en-US" sz="2800" b="1" dirty="0">
                  <a:solidFill>
                    <a:srgbClr val="FF0000"/>
                  </a:solidFill>
                  <a:latin typeface="楷体_GB2312" pitchFamily="49" charset="-122"/>
                  <a:ea typeface="楷体_GB2312" pitchFamily="49" charset="-122"/>
                </a:rPr>
                <a:t>肌瘤超过</a:t>
              </a:r>
              <a:r>
                <a:rPr lang="en-US" altLang="zh-CN" sz="2800" b="1" dirty="0">
                  <a:solidFill>
                    <a:srgbClr val="FF0000"/>
                  </a:solidFill>
                  <a:latin typeface="楷体_GB2312" pitchFamily="49" charset="-122"/>
                  <a:ea typeface="楷体_GB2312" pitchFamily="49" charset="-122"/>
                </a:rPr>
                <a:t>2.5</a:t>
              </a:r>
              <a:r>
                <a:rPr lang="zh-CN" altLang="en-US" sz="2800" b="1" dirty="0">
                  <a:solidFill>
                    <a:srgbClr val="FF0000"/>
                  </a:solidFill>
                  <a:latin typeface="楷体_GB2312" pitchFamily="49" charset="-122"/>
                  <a:ea typeface="楷体_GB2312" pitchFamily="49" charset="-122"/>
                </a:rPr>
                <a:t>个月妊娠子宫</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大小或症状明显、继发贫血者、怀疑恶变者。手术方法有肌瘤切除术及子宫切除术。</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其他</a:t>
              </a:r>
              <a:r>
                <a:rPr lang="zh-CN" altLang="en-US" sz="2800" b="1" dirty="0">
                  <a:latin typeface="楷体_GB2312" pitchFamily="49" charset="-122"/>
                  <a:ea typeface="楷体_GB2312" pitchFamily="49" charset="-122"/>
                </a:rPr>
                <a:t>  近年临床开展有子宫动脉栓塞术、</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子宫肌瘤</a:t>
              </a:r>
              <a:r>
                <a:rPr lang="zh-CN" altLang="en-US" sz="2800" b="1" dirty="0">
                  <a:solidFill>
                    <a:srgbClr val="FF0000"/>
                  </a:solidFill>
                  <a:latin typeface="楷体_GB2312" pitchFamily="49" charset="-122"/>
                  <a:ea typeface="楷体_GB2312" pitchFamily="49" charset="-122"/>
                </a:rPr>
                <a:t>射频消融术</a:t>
              </a:r>
              <a:r>
                <a:rPr lang="zh-CN" altLang="en-US" sz="2800" b="1" dirty="0">
                  <a:latin typeface="楷体_GB2312" pitchFamily="49" charset="-122"/>
                  <a:ea typeface="楷体_GB2312" pitchFamily="49" charset="-122"/>
                </a:rPr>
                <a:t>等，有保留子宫、恢复快等</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2800" b="1" dirty="0">
                  <a:latin typeface="楷体_GB2312" pitchFamily="49" charset="-122"/>
                  <a:ea typeface="楷体_GB2312" pitchFamily="49" charset="-122"/>
                </a:rPr>
                <a:t>优点。</a:t>
              </a:r>
              <a:endParaRPr lang="zh-CN" altLang="en-US" sz="2800" b="1" dirty="0">
                <a:latin typeface="楷体_GB2312" pitchFamily="49" charset="-122"/>
                <a:ea typeface="楷体_GB2312" pitchFamily="49" charset="-122"/>
              </a:endParaRPr>
            </a:p>
          </p:txBody>
        </p:sp>
        <p:pic>
          <p:nvPicPr>
            <p:cNvPr id="87044" name="图片 257031" descr="P0000977"/>
            <p:cNvPicPr>
              <a:picLocks noChangeAspect="1"/>
            </p:cNvPicPr>
            <p:nvPr/>
          </p:nvPicPr>
          <p:blipFill>
            <a:blip r:embed="rId3"/>
            <a:stretch>
              <a:fillRect/>
            </a:stretch>
          </p:blipFill>
          <p:spPr>
            <a:xfrm>
              <a:off x="8108" y="5400"/>
              <a:ext cx="5330" cy="4083"/>
            </a:xfrm>
            <a:prstGeom prst="rect">
              <a:avLst/>
            </a:prstGeom>
            <a:noFill/>
            <a:ln w="9525">
              <a:noFill/>
            </a:ln>
          </p:spPr>
        </p:pic>
        <p:pic>
          <p:nvPicPr>
            <p:cNvPr id="87045" name="图片 257032" descr="5"/>
            <p:cNvPicPr>
              <a:picLocks noChangeAspect="1"/>
            </p:cNvPicPr>
            <p:nvPr/>
          </p:nvPicPr>
          <p:blipFill>
            <a:blip r:embed="rId4"/>
            <a:stretch>
              <a:fillRect/>
            </a:stretch>
          </p:blipFill>
          <p:spPr>
            <a:xfrm>
              <a:off x="2438" y="5425"/>
              <a:ext cx="4990" cy="394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1775" y="744855"/>
            <a:ext cx="11731625" cy="59175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140" y="97155"/>
            <a:ext cx="2630805" cy="5086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护理诊断和护理目标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8068" name="矩形 258057"/>
          <p:cNvSpPr/>
          <p:nvPr/>
        </p:nvSpPr>
        <p:spPr>
          <a:xfrm>
            <a:off x="444500" y="951865"/>
            <a:ext cx="11330940" cy="2693670"/>
          </a:xfrm>
          <a:prstGeom prst="rect">
            <a:avLst/>
          </a:prstGeom>
          <a:solidFill>
            <a:srgbClr val="FFFFCC"/>
          </a:solidFill>
          <a:ln w="9525" cap="flat" cmpd="sng">
            <a:solidFill>
              <a:srgbClr val="CC66FF"/>
            </a:solidFill>
            <a:prstDash val="solid"/>
            <a:miter/>
            <a:headEnd type="none" w="med" len="med"/>
            <a:tailEnd type="none" w="med" len="med"/>
          </a:ln>
        </p:spPr>
        <p:txBody>
          <a:bodyPr anchor="t" anchorCtr="0"/>
          <a:p>
            <a:pPr marL="812800" indent="-8128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solidFill>
                  <a:schemeClr val="tx2"/>
                </a:solidFill>
                <a:latin typeface="楷体_GB2312" pitchFamily="49" charset="-122"/>
                <a:ea typeface="楷体_GB2312" pitchFamily="49" charset="-122"/>
              </a:rPr>
              <a:t>焦虑</a:t>
            </a:r>
            <a:r>
              <a:rPr lang="zh-CN" altLang="en-US" sz="2800" b="1" dirty="0">
                <a:latin typeface="楷体_GB2312" pitchFamily="49" charset="-122"/>
                <a:ea typeface="楷体_GB2312" pitchFamily="49" charset="-122"/>
              </a:rPr>
              <a:t>  与缺乏子宫肌瘤的相关知识，担心治</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疗效果不佳及手术切除子宫后影响生理功能有关。</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活动无耐力</a:t>
            </a:r>
            <a:r>
              <a:rPr lang="zh-CN" altLang="en-US" sz="2800" b="1" dirty="0">
                <a:latin typeface="楷体_GB2312" pitchFamily="49" charset="-122"/>
                <a:ea typeface="楷体_GB2312" pitchFamily="49" charset="-122"/>
              </a:rPr>
              <a:t>  与长期月经量过多导致贫血有</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关。</a:t>
            </a:r>
            <a:r>
              <a:rPr lang="zh-CN" altLang="en-US" sz="3000" dirty="0">
                <a:latin typeface="Arial" panose="020B0604020202020204" pitchFamily="34" charset="0"/>
                <a:ea typeface="宋体" panose="02010600030101010101" pitchFamily="2" charset="-122"/>
              </a:rPr>
              <a:t> </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有感染的危险</a:t>
            </a:r>
            <a:r>
              <a:rPr lang="zh-CN" altLang="en-US" sz="2800" b="1" dirty="0">
                <a:latin typeface="楷体_GB2312" pitchFamily="49" charset="-122"/>
                <a:ea typeface="楷体_GB2312" pitchFamily="49" charset="-122"/>
              </a:rPr>
              <a:t>  与阴道流血及手术有关。</a:t>
            </a:r>
            <a:endParaRPr lang="zh-CN" altLang="en-US" sz="2800" b="1" dirty="0">
              <a:latin typeface="楷体_GB2312" pitchFamily="49" charset="-122"/>
              <a:ea typeface="楷体_GB2312" pitchFamily="49" charset="-122"/>
            </a:endParaRPr>
          </a:p>
        </p:txBody>
      </p:sp>
      <p:sp>
        <p:nvSpPr>
          <p:cNvPr id="89092" name="文本框 259080"/>
          <p:cNvSpPr txBox="1"/>
          <p:nvPr/>
        </p:nvSpPr>
        <p:spPr>
          <a:xfrm>
            <a:off x="444500" y="3991610"/>
            <a:ext cx="11330940" cy="2245360"/>
          </a:xfrm>
          <a:prstGeom prst="rect">
            <a:avLst/>
          </a:prstGeom>
          <a:solidFill>
            <a:srgbClr val="CCFFFF"/>
          </a:solidFill>
          <a:ln w="9525" cap="flat" cmpd="sng">
            <a:solidFill>
              <a:srgbClr val="CC66FF"/>
            </a:solidFill>
            <a:prstDash val="solid"/>
            <a:miter/>
            <a:headEnd type="none" w="med" len="med"/>
            <a:tailEnd type="none" w="med" len="med"/>
          </a:ln>
        </p:spPr>
        <p:txBody>
          <a:bodyPr wrap="square" anchor="t" anchorCtr="0">
            <a:spAutoFit/>
          </a:bodyPr>
          <a:p>
            <a:pPr>
              <a:spcBef>
                <a:spcPct val="50000"/>
              </a:spcBef>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病人了解子宫肌瘤的相关知识，理解并接受具体的治疗方案，焦虑减轻。</a:t>
            </a:r>
            <a:endParaRPr lang="zh-CN" altLang="en-US" sz="2800" b="1" dirty="0">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病人避免了感染。</a:t>
            </a:r>
            <a:endParaRPr lang="zh-CN" altLang="en-US" sz="2800" b="1" dirty="0">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病人月经异常和贫血得到纠正。</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0116" name="矩形 260105"/>
          <p:cNvSpPr/>
          <p:nvPr/>
        </p:nvSpPr>
        <p:spPr>
          <a:xfrm>
            <a:off x="906780" y="1144905"/>
            <a:ext cx="10333355" cy="2368550"/>
          </a:xfrm>
          <a:prstGeom prst="rect">
            <a:avLst/>
          </a:prstGeom>
          <a:noFill/>
          <a:ln w="9525">
            <a:noFill/>
          </a:ln>
        </p:spPr>
        <p:txBody>
          <a:bodyPr wrap="square" anchor="t" anchorCtr="0">
            <a:spAutoFit/>
          </a:bodyPr>
          <a:p>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提供信息，增强信心</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400" b="1" dirty="0">
                <a:latin typeface="楷体_GB2312" pitchFamily="49" charset="-122"/>
                <a:ea typeface="楷体_GB2312" pitchFamily="49" charset="-122"/>
              </a:rPr>
              <a:t>与病人建立良好护患关系，了解病人相关知识需求，向病人及家属解释子宫肌瘤是良性肿瘤，手术治疗不切除卵巢，不会影响生活质量及性功能，纠正病人的错误认识，消除顾虑；同时解释子宫肌瘤的临床特点、治疗方案及预后，允许病人参与自己的护理和治疗方案的决策，增强病人信心，使其主动接受和配合检查与治疗。</a:t>
            </a:r>
            <a:endParaRPr lang="zh-CN" altLang="en-US" sz="2400" b="1" dirty="0">
              <a:latin typeface="楷体_GB2312" pitchFamily="49" charset="-122"/>
              <a:ea typeface="楷体_GB2312" pitchFamily="49" charset="-122"/>
            </a:endParaRPr>
          </a:p>
        </p:txBody>
      </p:sp>
      <p:sp>
        <p:nvSpPr>
          <p:cNvPr id="91139" name="矩形 261128"/>
          <p:cNvSpPr/>
          <p:nvPr/>
        </p:nvSpPr>
        <p:spPr>
          <a:xfrm>
            <a:off x="906780" y="3689350"/>
            <a:ext cx="10333355" cy="2491740"/>
          </a:xfrm>
          <a:prstGeom prst="rect">
            <a:avLst/>
          </a:prstGeom>
          <a:noFill/>
          <a:ln w="9525">
            <a:noFill/>
          </a:ln>
        </p:spPr>
        <p:txBody>
          <a:bodyPr wrap="square" anchor="t" anchorCtr="0">
            <a:spAutoFit/>
          </a:bodyPr>
          <a:p>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积极配合治疗，缓解病人不适</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注意休息，补充营养及含铁丰富的食物，遵医嘱充铁剂，必要时输血。对需手术治疗者按腹部或阴道手术进行术前准备及术后护理。嘱保守治疗的病人按时随访，向病人讲明用药的目的、剂量、方法及因雌激素减少所致的潮热、出汗、阴道干燥等副反应。</a:t>
            </a:r>
            <a:endParaRPr lang="zh-CN" altLang="en-US" sz="24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63" name="矩形 309255"/>
          <p:cNvSpPr/>
          <p:nvPr/>
        </p:nvSpPr>
        <p:spPr>
          <a:xfrm>
            <a:off x="827405" y="1109980"/>
            <a:ext cx="10442575" cy="1630045"/>
          </a:xfrm>
          <a:prstGeom prst="rect">
            <a:avLst/>
          </a:prstGeom>
          <a:noFill/>
          <a:ln w="9525">
            <a:noFill/>
          </a:ln>
        </p:spPr>
        <p:txBody>
          <a:bodyPr wrap="square" anchor="t" anchorCtr="0">
            <a:spAutoFit/>
          </a:bodyPr>
          <a:p>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提供随访和健康指导</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400" b="1" dirty="0">
                <a:latin typeface="楷体_GB2312" pitchFamily="49" charset="-122"/>
                <a:ea typeface="楷体_GB2312" pitchFamily="49" charset="-122"/>
              </a:rPr>
              <a:t>告知病人子宫肌瘤是良性肿瘤，保守治疗者每</a:t>
            </a: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6</a:t>
            </a:r>
            <a:r>
              <a:rPr lang="zh-CN" altLang="en-US" sz="2400" b="1" dirty="0">
                <a:latin typeface="楷体_GB2312" pitchFamily="49" charset="-122"/>
                <a:ea typeface="楷体_GB2312" pitchFamily="49" charset="-122"/>
              </a:rPr>
              <a:t>个月随访</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次，若肌瘤继续增大或出现明显症状应手术治疗。雄激素治疗每月剂量不超过</a:t>
            </a:r>
            <a:r>
              <a:rPr lang="en-US" altLang="zh-CN" sz="2400" b="1" dirty="0">
                <a:latin typeface="楷体_GB2312" pitchFamily="49" charset="-122"/>
                <a:ea typeface="楷体_GB2312" pitchFamily="49" charset="-122"/>
              </a:rPr>
              <a:t>300mg</a:t>
            </a:r>
            <a:r>
              <a:rPr lang="zh-CN" altLang="en-US" sz="2400" b="1" dirty="0">
                <a:latin typeface="楷体_GB2312" pitchFamily="49" charset="-122"/>
                <a:ea typeface="楷体_GB2312" pitchFamily="49" charset="-122"/>
              </a:rPr>
              <a:t>，以免出现男性化的副作用。手术治疗者术后注意休息，</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个月后复诊。</a:t>
            </a:r>
            <a:endParaRPr lang="zh-CN" altLang="en-US" sz="2400" b="1" dirty="0">
              <a:latin typeface="楷体_GB2312" pitchFamily="49" charset="-122"/>
              <a:ea typeface="楷体_GB2312" pitchFamily="49" charset="-122"/>
            </a:endParaRPr>
          </a:p>
        </p:txBody>
      </p:sp>
      <p:sp>
        <p:nvSpPr>
          <p:cNvPr id="93185" name="矩形 179201"/>
          <p:cNvSpPr/>
          <p:nvPr/>
        </p:nvSpPr>
        <p:spPr>
          <a:xfrm>
            <a:off x="1000125" y="2913380"/>
            <a:ext cx="10270490" cy="514985"/>
          </a:xfrm>
          <a:prstGeom prst="rect">
            <a:avLst/>
          </a:prstGeom>
          <a:solidFill>
            <a:srgbClr val="FFFF00"/>
          </a:solidFill>
          <a:ln w="9525" cap="flat" cmpd="sng">
            <a:solidFill>
              <a:schemeClr val="tx1"/>
            </a:solidFill>
            <a:prstDash val="solid"/>
            <a:miter/>
            <a:headEnd type="none" w="med" len="med"/>
            <a:tailEnd type="none" w="med" len="med"/>
          </a:ln>
        </p:spPr>
        <p:txBody>
          <a:bodyPr anchor="t" anchorCtr="0">
            <a:noAutofit/>
          </a:bodyPr>
          <a:p>
            <a:r>
              <a:rPr lang="zh-CN" altLang="en-US" sz="2400" dirty="0">
                <a:solidFill>
                  <a:srgbClr val="000099"/>
                </a:solidFill>
                <a:latin typeface="Times New Roman" panose="02020603050405020304" pitchFamily="18" charset="0"/>
                <a:ea typeface="楷体_GB2312" pitchFamily="49" charset="-122"/>
              </a:rPr>
              <a:t>（</a:t>
            </a:r>
            <a:r>
              <a:rPr lang="en-US" altLang="zh-CN" sz="2400" dirty="0">
                <a:solidFill>
                  <a:srgbClr val="000099"/>
                </a:solidFill>
                <a:latin typeface="Times New Roman" panose="02020603050405020304" pitchFamily="18" charset="0"/>
                <a:ea typeface="楷体_GB2312" pitchFamily="49" charset="-122"/>
              </a:rPr>
              <a:t>1</a:t>
            </a:r>
            <a:r>
              <a:rPr lang="zh-CN" altLang="en-US" sz="2400" dirty="0">
                <a:solidFill>
                  <a:srgbClr val="000099"/>
                </a:solidFill>
                <a:latin typeface="Times New Roman" panose="02020603050405020304" pitchFamily="18" charset="0"/>
                <a:ea typeface="楷体_GB2312" pitchFamily="49" charset="-122"/>
              </a:rPr>
              <a:t>）接受保守治疗者明确随访的时间、目的及联系方式，按时接受随访。</a:t>
            </a:r>
            <a:endParaRPr lang="zh-CN" altLang="en-US" sz="2400" dirty="0">
              <a:solidFill>
                <a:srgbClr val="000099"/>
              </a:solidFill>
              <a:latin typeface="Times New Roman" panose="02020603050405020304" pitchFamily="18" charset="0"/>
              <a:ea typeface="楷体_GB2312" pitchFamily="49" charset="-122"/>
            </a:endParaRPr>
          </a:p>
        </p:txBody>
      </p:sp>
      <p:sp>
        <p:nvSpPr>
          <p:cNvPr id="179203" name="矩形 179202"/>
          <p:cNvSpPr/>
          <p:nvPr/>
        </p:nvSpPr>
        <p:spPr>
          <a:xfrm>
            <a:off x="1000125" y="3601720"/>
            <a:ext cx="10270490" cy="829945"/>
          </a:xfrm>
          <a:prstGeom prst="rect">
            <a:avLst/>
          </a:prstGeom>
          <a:solidFill>
            <a:srgbClr val="92D050"/>
          </a:solidFill>
          <a:ln w="9525" cap="flat" cmpd="sng">
            <a:solidFill>
              <a:srgbClr val="003399"/>
            </a:solidFill>
            <a:prstDash val="solid"/>
            <a:miter/>
            <a:headEnd type="none" w="med" len="med"/>
            <a:tailEnd type="none" w="med" len="med"/>
          </a:ln>
        </p:spPr>
        <p:txBody>
          <a:bodyPr wrap="square" anchor="t" anchorCtr="0">
            <a:spAutoFit/>
          </a:bodyPr>
          <a:p>
            <a:r>
              <a:rPr lang="zh-CN" altLang="en-US" sz="2400" dirty="0">
                <a:solidFill>
                  <a:srgbClr val="000099"/>
                </a:solidFill>
                <a:latin typeface="Times New Roman" panose="02020603050405020304" pitchFamily="18" charset="0"/>
                <a:ea typeface="楷体_GB2312" pitchFamily="49" charset="-122"/>
              </a:rPr>
              <a:t>（</a:t>
            </a:r>
            <a:r>
              <a:rPr lang="en-US" altLang="zh-CN" sz="2400" dirty="0">
                <a:solidFill>
                  <a:srgbClr val="000099"/>
                </a:solidFill>
                <a:latin typeface="Times New Roman" panose="02020603050405020304" pitchFamily="18" charset="0"/>
                <a:ea typeface="楷体_GB2312" pitchFamily="49" charset="-122"/>
              </a:rPr>
              <a:t>2</a:t>
            </a:r>
            <a:r>
              <a:rPr lang="zh-CN" altLang="en-US" sz="2400" dirty="0">
                <a:solidFill>
                  <a:srgbClr val="000099"/>
                </a:solidFill>
                <a:latin typeface="Times New Roman" panose="02020603050405020304" pitchFamily="18" charset="0"/>
                <a:ea typeface="楷体_GB2312" pitchFamily="49" charset="-122"/>
              </a:rPr>
              <a:t>）接受药物治疗者讲明药物名称、用药目的、剂量、方法、副反应及应对措施；例：术后病人雄激素治疗时，每月总量应控制在</a:t>
            </a:r>
            <a:r>
              <a:rPr lang="en-US" altLang="zh-CN" sz="2400" dirty="0">
                <a:solidFill>
                  <a:srgbClr val="000099"/>
                </a:solidFill>
                <a:latin typeface="Times New Roman" panose="02020603050405020304" pitchFamily="18" charset="0"/>
                <a:ea typeface="楷体_GB2312" pitchFamily="49" charset="-122"/>
              </a:rPr>
              <a:t>300mg</a:t>
            </a:r>
            <a:r>
              <a:rPr lang="zh-CN" altLang="en-US" sz="2400" dirty="0">
                <a:solidFill>
                  <a:srgbClr val="000099"/>
                </a:solidFill>
                <a:latin typeface="Times New Roman" panose="02020603050405020304" pitchFamily="18" charset="0"/>
                <a:ea typeface="楷体_GB2312" pitchFamily="49" charset="-122"/>
              </a:rPr>
              <a:t>以内。</a:t>
            </a:r>
            <a:endParaRPr lang="zh-CN" altLang="en-US" sz="2400" dirty="0">
              <a:solidFill>
                <a:srgbClr val="000099"/>
              </a:solidFill>
              <a:latin typeface="Times New Roman" panose="02020603050405020304" pitchFamily="18" charset="0"/>
              <a:ea typeface="楷体_GB2312" pitchFamily="49" charset="-122"/>
            </a:endParaRPr>
          </a:p>
        </p:txBody>
      </p:sp>
      <p:sp>
        <p:nvSpPr>
          <p:cNvPr id="179204" name="矩形 179203"/>
          <p:cNvSpPr/>
          <p:nvPr/>
        </p:nvSpPr>
        <p:spPr>
          <a:xfrm>
            <a:off x="1000125" y="4605020"/>
            <a:ext cx="10269220" cy="460375"/>
          </a:xfrm>
          <a:prstGeom prst="rect">
            <a:avLst/>
          </a:prstGeom>
          <a:solidFill>
            <a:srgbClr val="00B0F0"/>
          </a:solidFill>
          <a:ln w="9525" cap="flat" cmpd="sng">
            <a:solidFill>
              <a:schemeClr val="tx1"/>
            </a:solidFill>
            <a:prstDash val="solid"/>
            <a:miter/>
            <a:headEnd type="none" w="med" len="med"/>
            <a:tailEnd type="none" w="med" len="med"/>
          </a:ln>
        </p:spPr>
        <p:txBody>
          <a:bodyPr wrap="square" anchor="t" anchorCtr="0">
            <a:spAutoFit/>
          </a:bodyPr>
          <a:p>
            <a:r>
              <a:rPr lang="zh-CN" altLang="en-US" sz="2400" dirty="0">
                <a:solidFill>
                  <a:srgbClr val="000099"/>
                </a:solidFill>
                <a:latin typeface="Times New Roman" panose="02020603050405020304" pitchFamily="18" charset="0"/>
                <a:ea typeface="楷体_GB2312" pitchFamily="49" charset="-122"/>
              </a:rPr>
              <a:t>（</a:t>
            </a:r>
            <a:r>
              <a:rPr lang="en-US" altLang="zh-CN" sz="2400" dirty="0">
                <a:solidFill>
                  <a:srgbClr val="000099"/>
                </a:solidFill>
                <a:latin typeface="Times New Roman" panose="02020603050405020304" pitchFamily="18" charset="0"/>
                <a:ea typeface="楷体_GB2312" pitchFamily="49" charset="-122"/>
              </a:rPr>
              <a:t>3</a:t>
            </a:r>
            <a:r>
              <a:rPr lang="zh-CN" altLang="en-US" sz="2400" dirty="0">
                <a:solidFill>
                  <a:srgbClr val="000099"/>
                </a:solidFill>
                <a:latin typeface="Times New Roman" panose="02020603050405020304" pitchFamily="18" charset="0"/>
                <a:ea typeface="楷体_GB2312" pitchFamily="49" charset="-122"/>
              </a:rPr>
              <a:t>）手术患者术后</a:t>
            </a:r>
            <a:r>
              <a:rPr lang="en-US" altLang="zh-CN" sz="2400" dirty="0">
                <a:solidFill>
                  <a:srgbClr val="000099"/>
                </a:solidFill>
                <a:latin typeface="Times New Roman" panose="02020603050405020304" pitchFamily="18" charset="0"/>
                <a:ea typeface="楷体_GB2312" pitchFamily="49" charset="-122"/>
              </a:rPr>
              <a:t>1</a:t>
            </a:r>
            <a:r>
              <a:rPr lang="zh-CN" altLang="en-US" sz="2400" dirty="0">
                <a:solidFill>
                  <a:srgbClr val="000099"/>
                </a:solidFill>
                <a:latin typeface="Times New Roman" panose="02020603050405020304" pitchFamily="18" charset="0"/>
                <a:ea typeface="楷体_GB2312" pitchFamily="49" charset="-122"/>
              </a:rPr>
              <a:t>个月复查，任何时候出现不适或异常症状需及时随诊。</a:t>
            </a:r>
            <a:endParaRPr lang="zh-CN" altLang="en-US" sz="2400" dirty="0">
              <a:solidFill>
                <a:srgbClr val="000099"/>
              </a:solidFill>
              <a:latin typeface="Times New Roman" panose="02020603050405020304" pitchFamily="18" charset="0"/>
              <a:ea typeface="楷体_GB2312" pitchFamily="49" charset="-122"/>
            </a:endParaRPr>
          </a:p>
        </p:txBody>
      </p:sp>
      <p:sp>
        <p:nvSpPr>
          <p:cNvPr id="179205" name="文本框 179204"/>
          <p:cNvSpPr txBox="1"/>
          <p:nvPr/>
        </p:nvSpPr>
        <p:spPr>
          <a:xfrm>
            <a:off x="1000125" y="5409565"/>
            <a:ext cx="10268585" cy="437515"/>
          </a:xfrm>
          <a:prstGeom prst="rect">
            <a:avLst/>
          </a:prstGeom>
          <a:solidFill>
            <a:schemeClr val="tx2">
              <a:lumMod val="20000"/>
              <a:lumOff val="80000"/>
            </a:schemeClr>
          </a:solidFill>
          <a:ln w="9525" cap="flat" cmpd="sng">
            <a:solidFill>
              <a:srgbClr val="003399"/>
            </a:solidFill>
            <a:prstDash val="solid"/>
            <a:miter/>
            <a:headEnd type="none" w="med" len="med"/>
            <a:tailEnd type="none" w="med" len="med"/>
          </a:ln>
        </p:spPr>
        <p:txBody>
          <a:bodyPr wrap="none" anchor="t" anchorCtr="0">
            <a:noAutofit/>
          </a:bodyPr>
          <a:p>
            <a:r>
              <a:rPr lang="zh-CN" altLang="en-US" sz="2400" dirty="0">
                <a:solidFill>
                  <a:srgbClr val="000099"/>
                </a:solidFill>
                <a:latin typeface="Times New Roman" panose="02020603050405020304" pitchFamily="18" charset="0"/>
                <a:ea typeface="楷体_GB2312" pitchFamily="49" charset="-122"/>
              </a:rPr>
              <a:t>（</a:t>
            </a:r>
            <a:r>
              <a:rPr lang="en-US" altLang="zh-CN" sz="2400" dirty="0">
                <a:solidFill>
                  <a:srgbClr val="000099"/>
                </a:solidFill>
                <a:latin typeface="Times New Roman" panose="02020603050405020304" pitchFamily="18" charset="0"/>
                <a:ea typeface="楷体_GB2312" pitchFamily="49" charset="-122"/>
              </a:rPr>
              <a:t>4</a:t>
            </a:r>
            <a:r>
              <a:rPr lang="zh-CN" altLang="en-US" sz="2400" dirty="0">
                <a:solidFill>
                  <a:srgbClr val="000099"/>
                </a:solidFill>
                <a:latin typeface="Times New Roman" panose="02020603050405020304" pitchFamily="18" charset="0"/>
                <a:ea typeface="楷体_GB2312" pitchFamily="49" charset="-122"/>
              </a:rPr>
              <a:t>）提供随访及出院指导。</a:t>
            </a:r>
            <a:endParaRPr lang="zh-CN" altLang="en-US" sz="2400" dirty="0">
              <a:solidFill>
                <a:srgbClr val="000099"/>
              </a:solidFill>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wipe(left)">
                                      <p:cBhvr>
                                        <p:cTn id="7" dur="500"/>
                                        <p:tgtEl>
                                          <p:spTgt spid="1792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9204"/>
                                        </p:tgtEl>
                                        <p:attrNameLst>
                                          <p:attrName>style.visibility</p:attrName>
                                        </p:attrNameLst>
                                      </p:cBhvr>
                                      <p:to>
                                        <p:strVal val="visible"/>
                                      </p:to>
                                    </p:set>
                                    <p:animEffect transition="in" filter="wipe(left)">
                                      <p:cBhvr>
                                        <p:cTn id="12" dur="500"/>
                                        <p:tgtEl>
                                          <p:spTgt spid="1792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9205"/>
                                        </p:tgtEl>
                                        <p:attrNameLst>
                                          <p:attrName>style.visibility</p:attrName>
                                        </p:attrNameLst>
                                      </p:cBhvr>
                                      <p:to>
                                        <p:strVal val="visible"/>
                                      </p:to>
                                    </p:set>
                                    <p:animEffect transition="in" filter="wipe(left)">
                                      <p:cBhvr>
                                        <p:cTn id="17" dur="500"/>
                                        <p:tgtEl>
                                          <p:spTgt spid="179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bldLvl="0" animBg="1"/>
      <p:bldP spid="179204" grpId="0" bldLvl="0" animBg="1"/>
      <p:bldP spid="17920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4212" name="矩形 263175"/>
          <p:cNvSpPr/>
          <p:nvPr/>
        </p:nvSpPr>
        <p:spPr>
          <a:xfrm>
            <a:off x="900430" y="2348230"/>
            <a:ext cx="10399395" cy="2160270"/>
          </a:xfrm>
          <a:prstGeom prst="rect">
            <a:avLst/>
          </a:prstGeom>
          <a:solidFill>
            <a:srgbClr val="FFFFCC"/>
          </a:solidFill>
          <a:ln w="9525" cap="flat" cmpd="sng">
            <a:solidFill>
              <a:srgbClr val="CC66FF"/>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病人是否了解子宫肌瘤的相关知识，理解</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并接受治疗方案，焦虑是否减轻。</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病人贫血是否得到纠正。</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病人有无感染。</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948815" y="2028190"/>
            <a:ext cx="7976870" cy="2947670"/>
          </a:xfrm>
          <a:prstGeom prst="rect">
            <a:avLst/>
          </a:prstGeom>
          <a:noFill/>
          <a:ln>
            <a:noFill/>
          </a:ln>
        </p:spPr>
        <p:txBody>
          <a:bodyPr wrap="square" rtlCol="0" anchor="t">
            <a:noAutofit/>
          </a:bodyPr>
          <a:lstStyle/>
          <a:p>
            <a:pPr algn="ctr"/>
            <a:r>
              <a:rPr lang="zh-CN" altLang="en-US"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腹部手术患者的一般护理</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子宫内膜癌</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44270" y="1334135"/>
            <a:ext cx="9909810" cy="4785995"/>
            <a:chOff x="850" y="2815"/>
            <a:chExt cx="12813" cy="6823"/>
          </a:xfrm>
        </p:grpSpPr>
        <p:sp>
          <p:nvSpPr>
            <p:cNvPr id="95235" name="文本框 264200"/>
            <p:cNvSpPr txBox="1"/>
            <p:nvPr/>
          </p:nvSpPr>
          <p:spPr>
            <a:xfrm>
              <a:off x="850" y="2815"/>
              <a:ext cx="12473" cy="1972"/>
            </a:xfrm>
            <a:prstGeom prst="rect">
              <a:avLst/>
            </a:prstGeom>
            <a:noFill/>
            <a:ln w="9525">
              <a:noFill/>
            </a:ln>
          </p:spPr>
          <p:txBody>
            <a:bodyPr anchor="t" anchorCtr="0">
              <a:spAutoFit/>
            </a:bodyPr>
            <a:p>
              <a:pPr>
                <a:spcBef>
                  <a:spcPct val="20000"/>
                </a:spcBef>
                <a:buClr>
                  <a:schemeClr val="accent1"/>
                </a:buClr>
                <a:buSzPct val="65000"/>
                <a:buFont typeface="Wingdings" panose="05000000000000000000" pitchFamily="2" charset="2"/>
              </a:pPr>
              <a:r>
                <a:rPr lang="en-US" altLang="zh-CN" sz="2800"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子宫内膜癌又称子宫体癌，发生于子宫内膜层，以腺癌为主，绝经后妇女（</a:t>
              </a:r>
              <a:r>
                <a:rPr lang="en-US" altLang="zh-CN" sz="2800" b="1" dirty="0">
                  <a:latin typeface="楷体_GB2312" pitchFamily="49" charset="-122"/>
                  <a:ea typeface="楷体_GB2312" pitchFamily="49" charset="-122"/>
                </a:rPr>
                <a:t>60</a:t>
              </a:r>
              <a:r>
                <a:rPr lang="zh-CN" altLang="en-US" sz="2800" b="1" dirty="0">
                  <a:latin typeface="楷体_GB2312" pitchFamily="49" charset="-122"/>
                  <a:ea typeface="楷体_GB2312" pitchFamily="49" charset="-122"/>
                </a:rPr>
                <a:t>岁）多见。生长缓慢、转移较晚、预后尚好，约占女性癌症总数的</a:t>
              </a:r>
              <a:r>
                <a:rPr lang="en-US" altLang="zh-CN" sz="2800" b="1" dirty="0">
                  <a:latin typeface="楷体_GB2312" pitchFamily="49" charset="-122"/>
                  <a:ea typeface="楷体_GB2312" pitchFamily="49" charset="-122"/>
                </a:rPr>
                <a:t>7%</a:t>
              </a:r>
              <a:r>
                <a:rPr lang="zh-CN" altLang="en-US" sz="2800" b="1" dirty="0">
                  <a:latin typeface="楷体_GB2312" pitchFamily="49" charset="-122"/>
                  <a:ea typeface="楷体_GB2312" pitchFamily="49" charset="-122"/>
                </a:rPr>
                <a:t>，近年发病率有上升趋势。</a:t>
              </a:r>
              <a:endParaRPr lang="zh-CN" altLang="en-US" sz="2800" b="1" dirty="0">
                <a:latin typeface="楷体_GB2312" pitchFamily="49" charset="-122"/>
                <a:ea typeface="楷体_GB2312" pitchFamily="49" charset="-122"/>
              </a:endParaRPr>
            </a:p>
          </p:txBody>
        </p:sp>
        <p:pic>
          <p:nvPicPr>
            <p:cNvPr id="95236" name="图片 264202" descr="子宫内膜癌2"/>
            <p:cNvPicPr>
              <a:picLocks noChangeAspect="1"/>
            </p:cNvPicPr>
            <p:nvPr/>
          </p:nvPicPr>
          <p:blipFill>
            <a:blip r:embed="rId3"/>
            <a:srcRect l="1527" r="3981" b="10561"/>
            <a:stretch>
              <a:fillRect/>
            </a:stretch>
          </p:blipFill>
          <p:spPr>
            <a:xfrm>
              <a:off x="8050" y="5125"/>
              <a:ext cx="5613" cy="4513"/>
            </a:xfrm>
            <a:prstGeom prst="rect">
              <a:avLst/>
            </a:prstGeom>
            <a:noFill/>
            <a:ln w="9525">
              <a:noFill/>
            </a:ln>
          </p:spPr>
        </p:pic>
        <p:sp>
          <p:nvSpPr>
            <p:cNvPr id="95238" name="文本框 264204"/>
            <p:cNvSpPr txBox="1"/>
            <p:nvPr/>
          </p:nvSpPr>
          <p:spPr>
            <a:xfrm>
              <a:off x="1643" y="6080"/>
              <a:ext cx="6125" cy="1972"/>
            </a:xfrm>
            <a:prstGeom prst="rect">
              <a:avLst/>
            </a:prstGeom>
            <a:solidFill>
              <a:schemeClr val="accent2"/>
            </a:solidFill>
            <a:ln w="9525" cap="flat" cmpd="sng">
              <a:solidFill>
                <a:srgbClr val="CC66FF"/>
              </a:solidFill>
              <a:prstDash val="solid"/>
              <a:miter/>
              <a:headEnd type="none" w="med" len="med"/>
              <a:tailEnd type="none" w="med" len="med"/>
            </a:ln>
          </p:spPr>
          <p:txBody>
            <a:bodyPr anchor="t" anchorCtr="0">
              <a:spAutoFit/>
            </a:bodyPr>
            <a:p>
              <a:pPr>
                <a:spcBef>
                  <a:spcPct val="50000"/>
                </a:spcBef>
              </a:pPr>
              <a:r>
                <a:rPr lang="en-US" altLang="zh-CN"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楷体_GB2312" pitchFamily="49" charset="-122"/>
                </a:rPr>
                <a:t>病变多发生于子宫底部和双侧子宫部，大体有局限型和弥漫型。</a:t>
              </a:r>
              <a:endParaRPr lang="zh-CN" altLang="en-US" sz="2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7281" name="Rectangle 3"/>
          <p:cNvSpPr/>
          <p:nvPr/>
        </p:nvSpPr>
        <p:spPr>
          <a:xfrm>
            <a:off x="1336040" y="939165"/>
            <a:ext cx="3857625" cy="688340"/>
          </a:xfrm>
          <a:prstGeom prst="rect">
            <a:avLst/>
          </a:prstGeom>
          <a:noFill/>
          <a:ln w="9525">
            <a:noFill/>
          </a:ln>
        </p:spPr>
        <p:txBody>
          <a:bodyPr lIns="92075" tIns="46038" rIns="92075" bIns="46038" anchor="ctr" anchorCtr="0"/>
          <a:p>
            <a:r>
              <a:rPr lang="en-US" altLang="zh-CN" sz="2800" dirty="0">
                <a:latin typeface="Arial" panose="020B0604020202020204" pitchFamily="34" charset="0"/>
                <a:ea typeface="楷体_GB2312" pitchFamily="49" charset="-122"/>
              </a:rPr>
              <a:t>【</a:t>
            </a:r>
            <a:r>
              <a:rPr lang="zh-CN" altLang="en-US" sz="2800" dirty="0">
                <a:latin typeface="Arial" panose="020B0604020202020204" pitchFamily="34" charset="0"/>
                <a:ea typeface="楷体_GB2312" pitchFamily="49" charset="-122"/>
              </a:rPr>
              <a:t>概述】</a:t>
            </a:r>
            <a:endParaRPr lang="zh-CN" altLang="en-US" sz="2800" dirty="0">
              <a:latin typeface="Arial" panose="020B0604020202020204" pitchFamily="34" charset="0"/>
              <a:ea typeface="楷体_GB2312" pitchFamily="49" charset="-122"/>
            </a:endParaRPr>
          </a:p>
        </p:txBody>
      </p:sp>
      <p:sp>
        <p:nvSpPr>
          <p:cNvPr id="97282" name="Rectangle 4"/>
          <p:cNvSpPr>
            <a:spLocks noGrp="1"/>
          </p:cNvSpPr>
          <p:nvPr>
            <p:ph idx="1"/>
          </p:nvPr>
        </p:nvSpPr>
        <p:spPr>
          <a:xfrm>
            <a:off x="1061720" y="2152015"/>
            <a:ext cx="9461500" cy="1629410"/>
          </a:xfrm>
        </p:spPr>
        <p:txBody>
          <a:bodyPr vert="horz" wrap="square" lIns="91440" tIns="45720" rIns="91440" bIns="45720" anchor="t" anchorCtr="0"/>
          <a:p>
            <a:pPr eaLnBrk="1" hangingPunct="1">
              <a:spcBef>
                <a:spcPct val="0"/>
              </a:spcBef>
              <a:buSzPct val="150000"/>
              <a:buFont typeface="Wingdings" panose="05000000000000000000" pitchFamily="2" charset="2"/>
              <a:buChar char="§"/>
            </a:pPr>
            <a:r>
              <a:rPr lang="zh-CN" altLang="en-US" dirty="0">
                <a:solidFill>
                  <a:srgbClr val="080912"/>
                </a:solidFill>
                <a:latin typeface="Tahoma" panose="020B0604030504040204" pitchFamily="34" charset="0"/>
                <a:ea typeface="楷体_GB2312" pitchFamily="49" charset="-122"/>
              </a:rPr>
              <a:t>女性生殖道常见</a:t>
            </a:r>
            <a:r>
              <a:rPr lang="zh-CN" altLang="en-US" b="1" dirty="0">
                <a:solidFill>
                  <a:srgbClr val="FF0000"/>
                </a:solidFill>
                <a:latin typeface="Tahoma" panose="020B0604030504040204" pitchFamily="34" charset="0"/>
                <a:ea typeface="楷体_GB2312" pitchFamily="49" charset="-122"/>
              </a:rPr>
              <a:t>三大恶性肿瘤之一</a:t>
            </a:r>
            <a:endParaRPr lang="zh-CN" altLang="en-US" dirty="0">
              <a:solidFill>
                <a:srgbClr val="080912"/>
              </a:solidFill>
              <a:latin typeface="Tahoma" panose="020B0604030504040204" pitchFamily="34" charset="0"/>
              <a:ea typeface="楷体_GB2312" pitchFamily="49" charset="-122"/>
            </a:endParaRPr>
          </a:p>
          <a:p>
            <a:pPr eaLnBrk="1" hangingPunct="1">
              <a:spcBef>
                <a:spcPct val="0"/>
              </a:spcBef>
              <a:buSzPct val="150000"/>
              <a:buFont typeface="Wingdings" panose="05000000000000000000" pitchFamily="2" charset="2"/>
              <a:buChar char="§"/>
            </a:pPr>
            <a:r>
              <a:rPr lang="zh-CN" altLang="en-US" dirty="0">
                <a:solidFill>
                  <a:srgbClr val="080912"/>
                </a:solidFill>
                <a:latin typeface="Tahoma" panose="020B0604030504040204" pitchFamily="34" charset="0"/>
                <a:ea typeface="楷体_GB2312" pitchFamily="49" charset="-122"/>
              </a:rPr>
              <a:t>发生于子宫体内膜层腺体多见</a:t>
            </a:r>
            <a:endParaRPr lang="zh-CN" altLang="en-US" dirty="0">
              <a:solidFill>
                <a:srgbClr val="080912"/>
              </a:solidFill>
              <a:latin typeface="Tahoma" panose="020B0604030504040204" pitchFamily="34" charset="0"/>
              <a:ea typeface="楷体_GB2312" pitchFamily="49" charset="-122"/>
            </a:endParaRPr>
          </a:p>
          <a:p>
            <a:pPr eaLnBrk="1" hangingPunct="1">
              <a:spcBef>
                <a:spcPct val="0"/>
              </a:spcBef>
              <a:buSzPct val="150000"/>
              <a:buFont typeface="Wingdings" panose="05000000000000000000" pitchFamily="2" charset="2"/>
              <a:buChar char="§"/>
            </a:pPr>
            <a:r>
              <a:rPr lang="zh-CN" altLang="en-US" dirty="0">
                <a:solidFill>
                  <a:srgbClr val="080912"/>
                </a:solidFill>
                <a:latin typeface="Tahoma" panose="020B0604030504040204" pitchFamily="34" charset="0"/>
                <a:ea typeface="楷体_GB2312" pitchFamily="49" charset="-122"/>
              </a:rPr>
              <a:t>发病率有上升趋势</a:t>
            </a:r>
            <a:endParaRPr lang="zh-CN" altLang="en-US" dirty="0">
              <a:solidFill>
                <a:srgbClr val="080912"/>
              </a:solidFill>
              <a:latin typeface="Tahoma" panose="020B0604030504040204" pitchFamily="34" charset="0"/>
              <a:ea typeface="楷体_GB2312" pitchFamily="49" charset="-122"/>
            </a:endParaRPr>
          </a:p>
        </p:txBody>
      </p:sp>
      <p:sp>
        <p:nvSpPr>
          <p:cNvPr id="97283" name="矩形 57349"/>
          <p:cNvSpPr/>
          <p:nvPr/>
        </p:nvSpPr>
        <p:spPr>
          <a:xfrm>
            <a:off x="1061720" y="4066540"/>
            <a:ext cx="8905240" cy="1040130"/>
          </a:xfrm>
          <a:prstGeom prst="rect">
            <a:avLst/>
          </a:prstGeom>
          <a:noFill/>
          <a:ln w="9525" cap="flat" cmpd="sng">
            <a:solidFill>
              <a:srgbClr val="990000"/>
            </a:solidFill>
            <a:prstDash val="solid"/>
            <a:miter/>
            <a:headEnd type="none" w="med" len="med"/>
            <a:tailEnd type="none" w="med" len="med"/>
          </a:ln>
        </p:spPr>
        <p:txBody>
          <a:bodyPr anchor="t" anchorCtr="0">
            <a:noAutofit/>
          </a:bodyPr>
          <a:p>
            <a:r>
              <a:rPr lang="zh-CN" altLang="en-US" sz="2800" dirty="0">
                <a:solidFill>
                  <a:srgbClr val="000099"/>
                </a:solidFill>
                <a:latin typeface="Times New Roman" panose="02020603050405020304" pitchFamily="18" charset="0"/>
                <a:ea typeface="楷体_GB2312" pitchFamily="49" charset="-122"/>
              </a:rPr>
              <a:t>内膜癌又称子宫体癌，发生在子宫体内膜，主要为</a:t>
            </a:r>
            <a:r>
              <a:rPr lang="zh-CN" altLang="en-US" sz="2800" b="1" dirty="0">
                <a:solidFill>
                  <a:srgbClr val="FF0000"/>
                </a:solidFill>
                <a:latin typeface="Times New Roman" panose="02020603050405020304" pitchFamily="18" charset="0"/>
                <a:ea typeface="楷体_GB2312" pitchFamily="49" charset="-122"/>
              </a:rPr>
              <a:t>腺癌。</a:t>
            </a:r>
            <a:endParaRPr lang="zh-CN" altLang="en-US" sz="2800" b="1" dirty="0">
              <a:solidFill>
                <a:srgbClr val="FF0000"/>
              </a:solidFill>
              <a:latin typeface="Times New Roman" panose="02020603050405020304" pitchFamily="18" charset="0"/>
              <a:ea typeface="楷体_GB2312" pitchFamily="49" charset="-122"/>
            </a:endParaRPr>
          </a:p>
        </p:txBody>
      </p:sp>
      <p:sp>
        <p:nvSpPr>
          <p:cNvPr id="97284" name="矩形 57350"/>
          <p:cNvSpPr/>
          <p:nvPr/>
        </p:nvSpPr>
        <p:spPr>
          <a:xfrm>
            <a:off x="1348740" y="5392420"/>
            <a:ext cx="3148965" cy="577215"/>
          </a:xfrm>
          <a:prstGeom prst="rect">
            <a:avLst/>
          </a:prstGeom>
          <a:noFill/>
          <a:ln w="9525">
            <a:noFill/>
          </a:ln>
        </p:spPr>
        <p:txBody>
          <a:bodyPr wrap="none" anchor="t" anchorCtr="0">
            <a:noAutofit/>
          </a:bodyPr>
          <a:p>
            <a:r>
              <a:rPr lang="zh-CN" altLang="en-US" sz="2800" dirty="0">
                <a:solidFill>
                  <a:srgbClr val="000099"/>
                </a:solidFill>
                <a:latin typeface="Times New Roman" panose="02020603050405020304" pitchFamily="18" charset="0"/>
                <a:ea typeface="楷体_GB2312" pitchFamily="49" charset="-122"/>
              </a:rPr>
              <a:t>多见于</a:t>
            </a:r>
            <a:r>
              <a:rPr lang="zh-CN" altLang="en-US" sz="2800" b="1" dirty="0">
                <a:solidFill>
                  <a:srgbClr val="FF0000"/>
                </a:solidFill>
                <a:latin typeface="Times New Roman" panose="02020603050405020304" pitchFamily="18" charset="0"/>
                <a:ea typeface="楷体_GB2312" pitchFamily="49" charset="-122"/>
              </a:rPr>
              <a:t>老年妇女</a:t>
            </a:r>
            <a:endParaRPr lang="zh-CN" altLang="en-US" sz="2800" b="1" dirty="0">
              <a:solidFill>
                <a:srgbClr val="FF0000"/>
              </a:solidFill>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9329" name="Rectangle 2"/>
          <p:cNvSpPr>
            <a:spLocks noGrp="1"/>
          </p:cNvSpPr>
          <p:nvPr>
            <p:ph type="title"/>
          </p:nvPr>
        </p:nvSpPr>
        <p:spPr>
          <a:xfrm>
            <a:off x="1534160" y="2584768"/>
            <a:ext cx="8001000" cy="3171825"/>
          </a:xfrm>
        </p:spPr>
        <p:txBody>
          <a:bodyPr vert="horz" wrap="square" lIns="91440" tIns="45720" rIns="91440" bIns="45720" anchor="ctr" anchorCtr="0">
            <a:normAutofit fontScale="90000"/>
          </a:bodyPr>
          <a:p>
            <a:pPr eaLnBrk="1" hangingPunct="1">
              <a:lnSpc>
                <a:spcPct val="130000"/>
              </a:lnSpc>
              <a:buClr>
                <a:schemeClr val="accent1"/>
              </a:buClr>
              <a:buSzPct val="140000"/>
            </a:pPr>
            <a:r>
              <a:rPr lang="zh-CN" altLang="en-US" sz="3110" dirty="0">
                <a:latin typeface="楷体_GB2312" pitchFamily="49" charset="-122"/>
                <a:ea typeface="楷体_GB2312" pitchFamily="49" charset="-122"/>
              </a:rPr>
              <a:t>  </a:t>
            </a:r>
            <a:r>
              <a:rPr lang="en-US" altLang="zh-CN" sz="3110" dirty="0">
                <a:latin typeface="楷体_GB2312" pitchFamily="49" charset="-122"/>
                <a:ea typeface="楷体_GB2312" pitchFamily="49" charset="-122"/>
              </a:rPr>
              <a:t>1.</a:t>
            </a:r>
            <a:r>
              <a:rPr lang="zh-CN" altLang="en-US" sz="3110" dirty="0">
                <a:latin typeface="楷体_GB2312" pitchFamily="49" charset="-122"/>
                <a:ea typeface="楷体_GB2312" pitchFamily="49" charset="-122"/>
              </a:rPr>
              <a:t>雌激素依耐型</a:t>
            </a:r>
            <a:r>
              <a:rPr lang="en-US" altLang="zh-CN" sz="3110" dirty="0">
                <a:latin typeface="楷体_GB2312" pitchFamily="49" charset="-122"/>
                <a:ea typeface="楷体_GB2312" pitchFamily="49" charset="-122"/>
              </a:rPr>
              <a:t>  </a:t>
            </a:r>
            <a:r>
              <a:rPr lang="zh-CN" altLang="en-US" sz="3110" dirty="0">
                <a:latin typeface="楷体_GB2312" pitchFamily="49" charset="-122"/>
                <a:ea typeface="楷体_GB2312" pitchFamily="49" charset="-122"/>
              </a:rPr>
              <a:t>可能与</a:t>
            </a:r>
            <a:r>
              <a:rPr lang="zh-CN" altLang="en-US" sz="3110" b="1" dirty="0">
                <a:solidFill>
                  <a:srgbClr val="FF0000"/>
                </a:solidFill>
                <a:latin typeface="楷体_GB2312" pitchFamily="49" charset="-122"/>
                <a:ea typeface="楷体_GB2312" pitchFamily="49" charset="-122"/>
              </a:rPr>
              <a:t>持续的雌激素</a:t>
            </a:r>
            <a:br>
              <a:rPr lang="zh-CN" altLang="en-US" sz="3110" b="1" dirty="0">
                <a:solidFill>
                  <a:srgbClr val="FF0000"/>
                </a:solidFill>
                <a:latin typeface="楷体_GB2312" pitchFamily="49" charset="-122"/>
                <a:ea typeface="楷体_GB2312" pitchFamily="49" charset="-122"/>
              </a:rPr>
            </a:br>
            <a:r>
              <a:rPr lang="zh-CN" altLang="en-US" sz="3110" b="1" dirty="0">
                <a:solidFill>
                  <a:srgbClr val="FF0000"/>
                </a:solidFill>
                <a:latin typeface="楷体_GB2312" pitchFamily="49" charset="-122"/>
                <a:ea typeface="楷体_GB2312" pitchFamily="49" charset="-122"/>
              </a:rPr>
              <a:t>刺激且无孕激素拮抗下发生子宫内膜增生</a:t>
            </a:r>
            <a:br>
              <a:rPr lang="zh-CN" altLang="en-US" sz="3110" b="1" dirty="0">
                <a:solidFill>
                  <a:srgbClr val="FF0000"/>
                </a:solidFill>
                <a:latin typeface="楷体_GB2312" pitchFamily="49" charset="-122"/>
                <a:ea typeface="楷体_GB2312" pitchFamily="49" charset="-122"/>
              </a:rPr>
            </a:br>
            <a:r>
              <a:rPr lang="zh-CN" altLang="en-US" sz="3110" b="1" dirty="0">
                <a:solidFill>
                  <a:srgbClr val="FF0000"/>
                </a:solidFill>
                <a:latin typeface="楷体_GB2312" pitchFamily="49" charset="-122"/>
                <a:ea typeface="楷体_GB2312" pitchFamily="49" charset="-122"/>
              </a:rPr>
              <a:t>症，甚至癌变有关。另外未婚、未育少育、</a:t>
            </a:r>
            <a:br>
              <a:rPr lang="zh-CN" altLang="en-US" sz="3110" b="1" dirty="0">
                <a:solidFill>
                  <a:srgbClr val="FF0000"/>
                </a:solidFill>
                <a:latin typeface="楷体_GB2312" pitchFamily="49" charset="-122"/>
                <a:ea typeface="楷体_GB2312" pitchFamily="49" charset="-122"/>
              </a:rPr>
            </a:br>
            <a:r>
              <a:rPr lang="zh-CN" altLang="en-US" sz="3110" b="1" dirty="0">
                <a:solidFill>
                  <a:srgbClr val="FF0000"/>
                </a:solidFill>
                <a:latin typeface="楷体_GB2312" pitchFamily="49" charset="-122"/>
                <a:ea typeface="楷体_GB2312" pitchFamily="49" charset="-122"/>
              </a:rPr>
              <a:t>肥胖、高血压、糖尿病、绝经延迟及其他心血管疾病病人发生子宫内膜癌的比例增加。</a:t>
            </a:r>
            <a:br>
              <a:rPr lang="zh-CN" altLang="en-US" sz="3110" dirty="0">
                <a:latin typeface="楷体_GB2312" pitchFamily="49" charset="-122"/>
                <a:ea typeface="楷体_GB2312" pitchFamily="49" charset="-122"/>
              </a:rPr>
            </a:br>
            <a:r>
              <a:rPr lang="en-US" altLang="zh-CN" sz="3110" dirty="0">
                <a:latin typeface="楷体_GB2312" pitchFamily="49" charset="-122"/>
                <a:ea typeface="楷体_GB2312" pitchFamily="49" charset="-122"/>
              </a:rPr>
              <a:t>  2.</a:t>
            </a:r>
            <a:r>
              <a:rPr lang="zh-CN" altLang="en-US" sz="3110" dirty="0">
                <a:latin typeface="楷体_GB2312" pitchFamily="49" charset="-122"/>
                <a:ea typeface="楷体_GB2312" pitchFamily="49" charset="-122"/>
              </a:rPr>
              <a:t>非雌激素依耐型</a:t>
            </a:r>
            <a:r>
              <a:rPr lang="en-US" altLang="zh-CN" sz="3110" dirty="0">
                <a:latin typeface="楷体_GB2312" pitchFamily="49" charset="-122"/>
                <a:ea typeface="楷体_GB2312" pitchFamily="49" charset="-122"/>
              </a:rPr>
              <a:t>  </a:t>
            </a:r>
            <a:r>
              <a:rPr lang="zh-CN" altLang="en-US" sz="3110" dirty="0">
                <a:latin typeface="楷体_GB2312" pitchFamily="49" charset="-122"/>
                <a:ea typeface="楷体_GB2312" pitchFamily="49" charset="-122"/>
              </a:rPr>
              <a:t>老年体廋妇女，与雌激素无关，预后不良。  </a:t>
            </a:r>
            <a:r>
              <a:rPr lang="zh-CN" altLang="en-US" sz="2400" dirty="0">
                <a:latin typeface="楷体_GB2312" pitchFamily="49" charset="-122"/>
                <a:ea typeface="楷体_GB2312" pitchFamily="49" charset="-122"/>
              </a:rPr>
              <a:t> </a:t>
            </a:r>
            <a:br>
              <a:rPr lang="zh-CN" altLang="en-US" sz="2400" dirty="0">
                <a:latin typeface="楷体_GB2312" pitchFamily="49" charset="-122"/>
                <a:ea typeface="楷体_GB2312" pitchFamily="49" charset="-122"/>
              </a:rPr>
            </a:br>
            <a:endParaRPr lang="zh-CN" altLang="en-US" sz="2400" dirty="0">
              <a:latin typeface="楷体_GB2312" pitchFamily="49" charset="-122"/>
              <a:ea typeface="楷体_GB2312" pitchFamily="49" charset="-122"/>
            </a:endParaRPr>
          </a:p>
        </p:txBody>
      </p:sp>
      <p:sp>
        <p:nvSpPr>
          <p:cNvPr id="99331" name="Rectangle 3"/>
          <p:cNvSpPr/>
          <p:nvPr/>
        </p:nvSpPr>
        <p:spPr>
          <a:xfrm>
            <a:off x="2470785" y="1268730"/>
            <a:ext cx="3635375" cy="647700"/>
          </a:xfrm>
          <a:prstGeom prst="rect">
            <a:avLst/>
          </a:prstGeom>
          <a:noFill/>
          <a:ln w="9525">
            <a:noFill/>
          </a:ln>
        </p:spPr>
        <p:txBody>
          <a:bodyPr lIns="92075" tIns="46038" rIns="92075" bIns="46038" anchor="ctr" anchorCtr="0"/>
          <a:p>
            <a:r>
              <a:rPr lang="en-US" altLang="zh-CN" sz="2800" dirty="0">
                <a:latin typeface="Arial" panose="020B0604020202020204" pitchFamily="34" charset="0"/>
                <a:ea typeface="楷体_GB2312" pitchFamily="49" charset="-122"/>
              </a:rPr>
              <a:t>【</a:t>
            </a:r>
            <a:r>
              <a:rPr lang="zh-CN" altLang="en-US" sz="2800" dirty="0">
                <a:latin typeface="Arial" panose="020B0604020202020204" pitchFamily="34" charset="0"/>
                <a:ea typeface="楷体_GB2312" pitchFamily="49" charset="-122"/>
              </a:rPr>
              <a:t>病因与发病机制】</a:t>
            </a:r>
            <a:endParaRPr lang="zh-CN" altLang="en-US" sz="2800"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2115820" y="1349375"/>
            <a:ext cx="8660765" cy="4957537"/>
            <a:chOff x="1200" y="750"/>
            <a:chExt cx="12618" cy="9393"/>
          </a:xfrm>
        </p:grpSpPr>
        <p:grpSp>
          <p:nvGrpSpPr>
            <p:cNvPr id="2" name="组合 183297"/>
            <p:cNvGrpSpPr/>
            <p:nvPr/>
          </p:nvGrpSpPr>
          <p:grpSpPr>
            <a:xfrm>
              <a:off x="1560" y="5760"/>
              <a:ext cx="9783" cy="4383"/>
              <a:chOff x="528" y="2496"/>
              <a:chExt cx="3913" cy="1753"/>
            </a:xfrm>
          </p:grpSpPr>
          <p:sp>
            <p:nvSpPr>
              <p:cNvPr id="101378" name="矩形 183298"/>
              <p:cNvSpPr/>
              <p:nvPr/>
            </p:nvSpPr>
            <p:spPr>
              <a:xfrm>
                <a:off x="1402" y="2928"/>
                <a:ext cx="2470" cy="396"/>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腺癌拌鳞状上皮分化</a:t>
                </a:r>
                <a:endParaRPr lang="zh-CN" altLang="en-US" sz="2800" dirty="0">
                  <a:solidFill>
                    <a:srgbClr val="000099"/>
                  </a:solidFill>
                  <a:latin typeface="Times New Roman" panose="02020603050405020304" pitchFamily="18" charset="0"/>
                  <a:ea typeface="楷体_GB2312" pitchFamily="49" charset="-122"/>
                </a:endParaRPr>
              </a:p>
            </p:txBody>
          </p:sp>
          <p:sp>
            <p:nvSpPr>
              <p:cNvPr id="101379" name="矩形 183299"/>
              <p:cNvSpPr/>
              <p:nvPr/>
            </p:nvSpPr>
            <p:spPr>
              <a:xfrm>
                <a:off x="1498" y="3390"/>
                <a:ext cx="1862" cy="396"/>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透明细胞癌</a:t>
                </a:r>
                <a:endParaRPr lang="zh-CN" altLang="en-US" sz="2800" dirty="0">
                  <a:solidFill>
                    <a:srgbClr val="000099"/>
                  </a:solidFill>
                  <a:latin typeface="Times New Roman" panose="02020603050405020304" pitchFamily="18" charset="0"/>
                  <a:ea typeface="楷体_GB2312" pitchFamily="49" charset="-122"/>
                </a:endParaRPr>
              </a:p>
            </p:txBody>
          </p:sp>
          <p:sp>
            <p:nvSpPr>
              <p:cNvPr id="101380" name="文本框 183300"/>
              <p:cNvSpPr txBox="1"/>
              <p:nvPr/>
            </p:nvSpPr>
            <p:spPr>
              <a:xfrm>
                <a:off x="1344" y="3853"/>
                <a:ext cx="2091" cy="396"/>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浆液性腺癌</a:t>
                </a:r>
                <a:endParaRPr lang="zh-CN" altLang="en-US" sz="2800" dirty="0">
                  <a:solidFill>
                    <a:srgbClr val="000099"/>
                  </a:solidFill>
                  <a:latin typeface="Times New Roman" panose="02020603050405020304" pitchFamily="18" charset="0"/>
                  <a:ea typeface="楷体_GB2312" pitchFamily="49" charset="-122"/>
                </a:endParaRPr>
              </a:p>
            </p:txBody>
          </p:sp>
          <p:sp>
            <p:nvSpPr>
              <p:cNvPr id="101381" name="矩形 183301"/>
              <p:cNvSpPr/>
              <p:nvPr/>
            </p:nvSpPr>
            <p:spPr>
              <a:xfrm>
                <a:off x="1498" y="2496"/>
                <a:ext cx="1190" cy="396"/>
              </a:xfrm>
              <a:prstGeom prst="rect">
                <a:avLst/>
              </a:prstGeom>
              <a:solidFill>
                <a:srgbClr val="FFFF00"/>
              </a:solidFill>
              <a:ln w="9525">
                <a:noFill/>
              </a:ln>
            </p:spPr>
            <p:txBody>
              <a:bodyPr wrap="square" anchor="t" anchorCtr="0">
                <a:spAutoFit/>
              </a:bodyPr>
              <a:p>
                <a:r>
                  <a:rPr lang="zh-CN" altLang="en-US" sz="2800" dirty="0">
                    <a:solidFill>
                      <a:srgbClr val="FF0000"/>
                    </a:solidFill>
                    <a:latin typeface="Times New Roman" panose="02020603050405020304" pitchFamily="18" charset="0"/>
                    <a:ea typeface="楷体_GB2312" pitchFamily="49" charset="-122"/>
                  </a:rPr>
                  <a:t>内膜腺癌</a:t>
                </a:r>
                <a:endParaRPr lang="zh-CN" altLang="en-US" sz="2800" dirty="0">
                  <a:solidFill>
                    <a:srgbClr val="FF0000"/>
                  </a:solidFill>
                  <a:latin typeface="Times New Roman" panose="02020603050405020304" pitchFamily="18" charset="0"/>
                  <a:ea typeface="楷体_GB2312" pitchFamily="49" charset="-122"/>
                </a:endParaRPr>
              </a:p>
            </p:txBody>
          </p:sp>
          <p:sp>
            <p:nvSpPr>
              <p:cNvPr id="101382" name="文本框 183302"/>
              <p:cNvSpPr txBox="1"/>
              <p:nvPr/>
            </p:nvSpPr>
            <p:spPr>
              <a:xfrm>
                <a:off x="528" y="3216"/>
                <a:ext cx="502" cy="722"/>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镜检</a:t>
                </a:r>
                <a:endParaRPr lang="zh-CN" altLang="en-US" sz="2800" dirty="0">
                  <a:solidFill>
                    <a:srgbClr val="000099"/>
                  </a:solidFill>
                  <a:latin typeface="Times New Roman" panose="02020603050405020304" pitchFamily="18" charset="0"/>
                  <a:ea typeface="楷体_GB2312" pitchFamily="49" charset="-122"/>
                </a:endParaRPr>
              </a:p>
            </p:txBody>
          </p:sp>
          <p:sp>
            <p:nvSpPr>
              <p:cNvPr id="101383" name="左大括号 183303"/>
              <p:cNvSpPr/>
              <p:nvPr/>
            </p:nvSpPr>
            <p:spPr>
              <a:xfrm>
                <a:off x="1056" y="2592"/>
                <a:ext cx="240" cy="1440"/>
              </a:xfrm>
              <a:prstGeom prst="leftBrace">
                <a:avLst>
                  <a:gd name="adj1" fmla="val 50000"/>
                  <a:gd name="adj2" fmla="val 50000"/>
                </a:avLst>
              </a:prstGeom>
              <a:noFill/>
              <a:ln w="9525" cap="flat" cmpd="sng">
                <a:solidFill>
                  <a:schemeClr val="tx1"/>
                </a:solidFill>
                <a:prstDash val="solid"/>
                <a:round/>
                <a:headEnd type="none" w="med" len="med"/>
                <a:tailEnd type="none" w="med" len="med"/>
              </a:ln>
            </p:spPr>
            <p:txBody>
              <a:bodyPr anchor="t" anchorCtr="0"/>
              <a:p>
                <a:pPr algn="ctr"/>
                <a:endParaRPr lang="zh-CN" altLang="en-US" dirty="0">
                  <a:latin typeface="Times New Roman" panose="02020603050405020304" pitchFamily="18" charset="0"/>
                  <a:ea typeface="楷体_GB2312" pitchFamily="49" charset="-122"/>
                </a:endParaRPr>
              </a:p>
            </p:txBody>
          </p:sp>
          <p:sp>
            <p:nvSpPr>
              <p:cNvPr id="101384" name="矩形 183304"/>
              <p:cNvSpPr/>
              <p:nvPr/>
            </p:nvSpPr>
            <p:spPr>
              <a:xfrm>
                <a:off x="2819" y="2544"/>
                <a:ext cx="1622" cy="396"/>
              </a:xfrm>
              <a:prstGeom prst="rect">
                <a:avLst/>
              </a:prstGeom>
              <a:solidFill>
                <a:srgbClr val="FFFF00"/>
              </a:solid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占</a:t>
                </a:r>
                <a:r>
                  <a:rPr lang="en-US" altLang="zh-CN" sz="2800" dirty="0">
                    <a:solidFill>
                      <a:srgbClr val="000099"/>
                    </a:solidFill>
                    <a:latin typeface="Times New Roman" panose="02020603050405020304" pitchFamily="18" charset="0"/>
                    <a:ea typeface="楷体_GB2312" pitchFamily="49" charset="-122"/>
                  </a:rPr>
                  <a:t>80~90%</a:t>
                </a:r>
                <a:endParaRPr lang="en-US" altLang="zh-CN" sz="2800" dirty="0">
                  <a:solidFill>
                    <a:srgbClr val="000099"/>
                  </a:solidFill>
                  <a:latin typeface="Times New Roman" panose="02020603050405020304" pitchFamily="18" charset="0"/>
                  <a:ea typeface="楷体_GB2312" pitchFamily="49" charset="-122"/>
                </a:endParaRPr>
              </a:p>
            </p:txBody>
          </p:sp>
        </p:grpSp>
        <p:sp>
          <p:nvSpPr>
            <p:cNvPr id="101385" name="文本框 183305"/>
            <p:cNvSpPr txBox="1"/>
            <p:nvPr/>
          </p:nvSpPr>
          <p:spPr>
            <a:xfrm>
              <a:off x="1200" y="3120"/>
              <a:ext cx="1255" cy="1806"/>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巨检</a:t>
              </a:r>
              <a:endParaRPr lang="zh-CN" altLang="en-US" sz="2800" dirty="0">
                <a:solidFill>
                  <a:srgbClr val="000099"/>
                </a:solidFill>
                <a:latin typeface="Times New Roman" panose="02020603050405020304" pitchFamily="18" charset="0"/>
                <a:ea typeface="楷体_GB2312" pitchFamily="49" charset="-122"/>
              </a:endParaRPr>
            </a:p>
          </p:txBody>
        </p:sp>
        <p:sp>
          <p:nvSpPr>
            <p:cNvPr id="101386" name="矩形 183306"/>
            <p:cNvSpPr/>
            <p:nvPr/>
          </p:nvSpPr>
          <p:spPr>
            <a:xfrm>
              <a:off x="3360" y="2449"/>
              <a:ext cx="2400" cy="648"/>
            </a:xfrm>
            <a:prstGeom prst="rect">
              <a:avLst/>
            </a:prstGeom>
            <a:noFill/>
            <a:ln w="9525">
              <a:noFill/>
            </a:ln>
          </p:spPr>
          <p:txBody>
            <a:bodyPr wrap="square" anchor="t" anchorCtr="0">
              <a:noAutofit/>
            </a:bodyPr>
            <a:p>
              <a:r>
                <a:rPr lang="zh-CN" altLang="en-US" sz="2800" dirty="0">
                  <a:solidFill>
                    <a:srgbClr val="000099"/>
                  </a:solidFill>
                  <a:latin typeface="Times New Roman" panose="02020603050405020304" pitchFamily="18" charset="0"/>
                  <a:ea typeface="楷体_GB2312" pitchFamily="49" charset="-122"/>
                </a:rPr>
                <a:t>弥漫型</a:t>
              </a:r>
              <a:endParaRPr lang="zh-CN" altLang="en-US" sz="2800" dirty="0">
                <a:solidFill>
                  <a:srgbClr val="000099"/>
                </a:solidFill>
                <a:latin typeface="Times New Roman" panose="02020603050405020304" pitchFamily="18" charset="0"/>
                <a:ea typeface="楷体_GB2312" pitchFamily="49" charset="-122"/>
              </a:endParaRPr>
            </a:p>
          </p:txBody>
        </p:sp>
        <p:sp>
          <p:nvSpPr>
            <p:cNvPr id="101387" name="矩形 183307"/>
            <p:cNvSpPr/>
            <p:nvPr/>
          </p:nvSpPr>
          <p:spPr>
            <a:xfrm>
              <a:off x="3360" y="4080"/>
              <a:ext cx="2942" cy="989"/>
            </a:xfrm>
            <a:prstGeom prst="rect">
              <a:avLst/>
            </a:prstGeom>
            <a:noFill/>
            <a:ln w="9525">
              <a:noFill/>
            </a:ln>
          </p:spPr>
          <p:txBody>
            <a:bodyPr wrap="square" anchor="t" anchorCtr="0">
              <a:spAutoFit/>
            </a:bodyPr>
            <a:p>
              <a:r>
                <a:rPr lang="zh-CN" altLang="en-US" sz="2800" dirty="0">
                  <a:solidFill>
                    <a:srgbClr val="000099"/>
                  </a:solidFill>
                  <a:latin typeface="Times New Roman" panose="02020603050405020304" pitchFamily="18" charset="0"/>
                  <a:ea typeface="楷体_GB2312" pitchFamily="49" charset="-122"/>
                </a:rPr>
                <a:t>局限型</a:t>
              </a:r>
              <a:endParaRPr lang="zh-CN" altLang="en-US" sz="2800" dirty="0">
                <a:solidFill>
                  <a:srgbClr val="000099"/>
                </a:solidFill>
                <a:latin typeface="Times New Roman" panose="02020603050405020304" pitchFamily="18" charset="0"/>
                <a:ea typeface="楷体_GB2312" pitchFamily="49" charset="-122"/>
              </a:endParaRPr>
            </a:p>
          </p:txBody>
        </p:sp>
        <p:sp>
          <p:nvSpPr>
            <p:cNvPr id="101388" name="文本框 183308"/>
            <p:cNvSpPr txBox="1"/>
            <p:nvPr/>
          </p:nvSpPr>
          <p:spPr>
            <a:xfrm>
              <a:off x="1643" y="750"/>
              <a:ext cx="2540" cy="989"/>
            </a:xfrm>
            <a:prstGeom prst="rect">
              <a:avLst/>
            </a:prstGeom>
            <a:noFill/>
            <a:ln w="9525">
              <a:noFill/>
            </a:ln>
          </p:spPr>
          <p:txBody>
            <a:bodyPr wrap="square" anchor="t" anchorCtr="0">
              <a:spAutoFit/>
            </a:bodyPr>
            <a:p>
              <a:r>
                <a:rPr lang="en-US" altLang="zh-CN" sz="2800" dirty="0">
                  <a:latin typeface="Arial" panose="020B0604020202020204" pitchFamily="34" charset="0"/>
                  <a:ea typeface="楷体_GB2312" pitchFamily="49" charset="-122"/>
                </a:rPr>
                <a:t>【</a:t>
              </a:r>
              <a:r>
                <a:rPr lang="zh-CN" altLang="en-US" sz="2800" dirty="0">
                  <a:latin typeface="Arial" panose="020B0604020202020204" pitchFamily="34" charset="0"/>
                  <a:ea typeface="楷体_GB2312" pitchFamily="49" charset="-122"/>
                </a:rPr>
                <a:t>病理</a:t>
              </a:r>
              <a:r>
                <a:rPr lang="en-US" altLang="zh-CN" sz="2800" dirty="0">
                  <a:latin typeface="Arial" panose="020B0604020202020204" pitchFamily="34" charset="0"/>
                  <a:ea typeface="楷体_GB2312" pitchFamily="49" charset="-122"/>
                </a:rPr>
                <a:t>】</a:t>
              </a:r>
              <a:endParaRPr lang="en-US" altLang="zh-CN" sz="2800" dirty="0">
                <a:latin typeface="Arial" panose="020B0604020202020204" pitchFamily="34" charset="0"/>
                <a:ea typeface="楷体_GB2312" pitchFamily="49" charset="-122"/>
              </a:endParaRPr>
            </a:p>
          </p:txBody>
        </p:sp>
        <p:sp>
          <p:nvSpPr>
            <p:cNvPr id="101389" name="左大括号 183309"/>
            <p:cNvSpPr/>
            <p:nvPr/>
          </p:nvSpPr>
          <p:spPr>
            <a:xfrm>
              <a:off x="3000" y="2640"/>
              <a:ext cx="240" cy="1920"/>
            </a:xfrm>
            <a:prstGeom prst="leftBrace">
              <a:avLst>
                <a:gd name="adj1" fmla="val 66481"/>
                <a:gd name="adj2" fmla="val 50000"/>
              </a:avLst>
            </a:prstGeom>
            <a:noFill/>
            <a:ln w="9525" cap="flat" cmpd="sng">
              <a:solidFill>
                <a:schemeClr val="tx1"/>
              </a:solidFill>
              <a:prstDash val="solid"/>
              <a:round/>
              <a:headEnd type="none" w="med" len="med"/>
              <a:tailEnd type="none" w="med" len="med"/>
            </a:ln>
          </p:spPr>
          <p:txBody>
            <a:bodyPr anchor="t" anchorCtr="0"/>
            <a:p>
              <a:pPr algn="ctr"/>
              <a:endParaRPr lang="zh-CN" altLang="en-US" dirty="0">
                <a:latin typeface="Times New Roman" panose="02020603050405020304" pitchFamily="18" charset="0"/>
                <a:ea typeface="楷体_GB2312" pitchFamily="49" charset="-122"/>
              </a:endParaRPr>
            </a:p>
          </p:txBody>
        </p:sp>
        <p:pic>
          <p:nvPicPr>
            <p:cNvPr id="101390" name="图片 183312" descr="输出向导-2"/>
            <p:cNvPicPr>
              <a:picLocks noChangeAspect="1"/>
            </p:cNvPicPr>
            <p:nvPr/>
          </p:nvPicPr>
          <p:blipFill>
            <a:blip r:embed="rId3"/>
            <a:srcRect l="42682" t="76033" r="5133" b="3905"/>
            <a:stretch>
              <a:fillRect/>
            </a:stretch>
          </p:blipFill>
          <p:spPr>
            <a:xfrm>
              <a:off x="10338" y="3440"/>
              <a:ext cx="3480" cy="2945"/>
            </a:xfrm>
            <a:prstGeom prst="rect">
              <a:avLst/>
            </a:prstGeom>
            <a:noFill/>
            <a:ln w="9525">
              <a:noFill/>
            </a:ln>
          </p:spPr>
        </p:pic>
        <p:pic>
          <p:nvPicPr>
            <p:cNvPr id="101391" name="图片 1"/>
            <p:cNvPicPr>
              <a:picLocks noChangeAspect="1"/>
            </p:cNvPicPr>
            <p:nvPr/>
          </p:nvPicPr>
          <p:blipFill>
            <a:blip r:embed="rId4"/>
            <a:stretch>
              <a:fillRect/>
            </a:stretch>
          </p:blipFill>
          <p:spPr>
            <a:xfrm>
              <a:off x="6720" y="1033"/>
              <a:ext cx="3618" cy="3527"/>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77265" y="1139190"/>
            <a:ext cx="10198100" cy="4848225"/>
            <a:chOff x="348" y="750"/>
            <a:chExt cx="14052" cy="10050"/>
          </a:xfrm>
        </p:grpSpPr>
        <p:sp>
          <p:nvSpPr>
            <p:cNvPr id="102401" name="矩形 184321"/>
            <p:cNvSpPr/>
            <p:nvPr/>
          </p:nvSpPr>
          <p:spPr>
            <a:xfrm>
              <a:off x="510" y="1678"/>
              <a:ext cx="3648" cy="2485"/>
            </a:xfrm>
            <a:prstGeom prst="rect">
              <a:avLst/>
            </a:prstGeom>
            <a:noFill/>
            <a:ln w="9525">
              <a:noFill/>
            </a:ln>
          </p:spPr>
          <p:txBody>
            <a:bodyPr wrap="square" anchor="t" anchorCtr="0">
              <a:spAutoFit/>
            </a:bodyPr>
            <a:p>
              <a:r>
                <a:rPr lang="zh-CN" altLang="en-US" dirty="0">
                  <a:latin typeface="Times New Roman" panose="02020603050405020304" pitchFamily="18" charset="0"/>
                  <a:ea typeface="楷体_GB2312" pitchFamily="49" charset="-122"/>
                </a:rPr>
                <a:t>生长缓慢，局限</a:t>
              </a:r>
              <a:endParaRPr lang="zh-CN" altLang="en-US"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在子宫的时间较</a:t>
              </a:r>
              <a:endParaRPr lang="zh-CN" altLang="en-US"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长。</a:t>
              </a:r>
              <a:endParaRPr lang="zh-CN" altLang="en-US" dirty="0">
                <a:latin typeface="Times New Roman" panose="02020603050405020304" pitchFamily="18" charset="0"/>
                <a:ea typeface="楷体_GB2312" pitchFamily="49" charset="-122"/>
              </a:endParaRPr>
            </a:p>
            <a:p>
              <a:endParaRPr lang="zh-CN" altLang="en-US" dirty="0">
                <a:latin typeface="Times New Roman" panose="02020603050405020304" pitchFamily="18" charset="0"/>
                <a:ea typeface="楷体_GB2312" pitchFamily="49" charset="-122"/>
              </a:endParaRPr>
            </a:p>
          </p:txBody>
        </p:sp>
        <p:sp>
          <p:nvSpPr>
            <p:cNvPr id="102402" name="文本框 184322"/>
            <p:cNvSpPr txBox="1"/>
            <p:nvPr/>
          </p:nvSpPr>
          <p:spPr>
            <a:xfrm>
              <a:off x="738" y="750"/>
              <a:ext cx="5352" cy="1082"/>
            </a:xfrm>
            <a:prstGeom prst="rect">
              <a:avLst/>
            </a:prstGeom>
            <a:noFill/>
            <a:ln w="9525">
              <a:noFill/>
            </a:ln>
          </p:spPr>
          <p:txBody>
            <a:bodyPr anchor="t" anchorCtr="0">
              <a:spAutoFit/>
            </a:bodyPr>
            <a:p>
              <a:r>
                <a:rPr lang="en-US" altLang="zh-CN" sz="2800" dirty="0">
                  <a:latin typeface="Arial" panose="020B0604020202020204" pitchFamily="34" charset="0"/>
                  <a:ea typeface="楷体_GB2312" pitchFamily="49" charset="-122"/>
                </a:rPr>
                <a:t>【</a:t>
              </a:r>
              <a:r>
                <a:rPr lang="zh-CN" altLang="en-US" sz="2800" dirty="0">
                  <a:latin typeface="Arial" panose="020B0604020202020204" pitchFamily="34" charset="0"/>
                  <a:ea typeface="楷体_GB2312" pitchFamily="49" charset="-122"/>
                </a:rPr>
                <a:t>转移途径</a:t>
              </a:r>
              <a:r>
                <a:rPr lang="en-US" altLang="zh-CN" sz="2800" dirty="0">
                  <a:latin typeface="Arial" panose="020B0604020202020204" pitchFamily="34" charset="0"/>
                  <a:ea typeface="楷体_GB2312" pitchFamily="49" charset="-122"/>
                </a:rPr>
                <a:t>】</a:t>
              </a:r>
              <a:endParaRPr lang="en-US" altLang="zh-CN" sz="2800" dirty="0">
                <a:latin typeface="Arial" panose="020B0604020202020204" pitchFamily="34" charset="0"/>
                <a:ea typeface="楷体_GB2312" pitchFamily="49" charset="-122"/>
              </a:endParaRPr>
            </a:p>
          </p:txBody>
        </p:sp>
        <p:sp>
          <p:nvSpPr>
            <p:cNvPr id="102403" name="矩形 184323"/>
            <p:cNvSpPr/>
            <p:nvPr/>
          </p:nvSpPr>
          <p:spPr>
            <a:xfrm>
              <a:off x="348" y="5205"/>
              <a:ext cx="4517" cy="3251"/>
            </a:xfrm>
            <a:prstGeom prst="rect">
              <a:avLst/>
            </a:prstGeom>
            <a:solidFill>
              <a:srgbClr val="92D050"/>
            </a:solidFill>
            <a:ln w="9525">
              <a:noFill/>
            </a:ln>
          </p:spPr>
          <p:txBody>
            <a:bodyPr anchor="t" anchorCtr="0">
              <a:spAutoFit/>
            </a:bodyPr>
            <a:p>
              <a:r>
                <a:rPr lang="zh-CN" altLang="en-US" sz="3200" dirty="0">
                  <a:solidFill>
                    <a:srgbClr val="FF0000"/>
                  </a:solidFill>
                  <a:latin typeface="Times New Roman" panose="02020603050405020304" pitchFamily="18" charset="0"/>
                  <a:ea typeface="楷体_GB2312" pitchFamily="49" charset="-122"/>
                </a:rPr>
                <a:t>以直接蔓延和淋巴转移为主</a:t>
              </a:r>
              <a:endParaRPr lang="zh-CN" altLang="en-US" sz="3200" dirty="0">
                <a:latin typeface="Times New Roman" panose="02020603050405020304" pitchFamily="18" charset="0"/>
                <a:ea typeface="楷体_GB2312" pitchFamily="49" charset="-122"/>
              </a:endParaRPr>
            </a:p>
            <a:p>
              <a:endParaRPr lang="zh-CN" altLang="en-US" sz="3200" b="1" dirty="0">
                <a:solidFill>
                  <a:srgbClr val="FF0000"/>
                </a:solidFill>
                <a:latin typeface="Times New Roman" panose="02020603050405020304" pitchFamily="18" charset="0"/>
                <a:ea typeface="楷体_GB2312" pitchFamily="49" charset="-122"/>
              </a:endParaRPr>
            </a:p>
          </p:txBody>
        </p:sp>
        <p:grpSp>
          <p:nvGrpSpPr>
            <p:cNvPr id="2" name="组合 184325"/>
            <p:cNvGrpSpPr/>
            <p:nvPr/>
          </p:nvGrpSpPr>
          <p:grpSpPr>
            <a:xfrm>
              <a:off x="4560" y="1080"/>
              <a:ext cx="9840" cy="9720"/>
              <a:chOff x="1824" y="432"/>
              <a:chExt cx="3936" cy="3888"/>
            </a:xfrm>
          </p:grpSpPr>
          <p:pic>
            <p:nvPicPr>
              <p:cNvPr id="102405" name="图片 184326" descr="d33"/>
              <p:cNvPicPr>
                <a:picLocks noChangeAspect="1"/>
              </p:cNvPicPr>
              <p:nvPr/>
            </p:nvPicPr>
            <p:blipFill>
              <a:blip r:embed="rId3">
                <a:clrChange>
                  <a:clrFrom>
                    <a:srgbClr val="E9E9E9"/>
                  </a:clrFrom>
                  <a:clrTo>
                    <a:srgbClr val="E9E9E9">
                      <a:alpha val="0"/>
                    </a:srgbClr>
                  </a:clrTo>
                </a:clrChange>
                <a:biLevel thresh="50000"/>
                <a:grayscl/>
                <a:lum bright="-12000" contrast="29999"/>
              </a:blip>
              <a:stretch>
                <a:fillRect/>
              </a:stretch>
            </p:blipFill>
            <p:spPr>
              <a:xfrm>
                <a:off x="3984" y="2823"/>
                <a:ext cx="1680" cy="1497"/>
              </a:xfrm>
              <a:prstGeom prst="rect">
                <a:avLst/>
              </a:prstGeom>
              <a:noFill/>
              <a:ln w="9525">
                <a:noFill/>
              </a:ln>
            </p:spPr>
          </p:pic>
          <p:pic>
            <p:nvPicPr>
              <p:cNvPr id="102406" name="图片 184327" descr="d1"/>
              <p:cNvPicPr>
                <a:picLocks noChangeAspect="1"/>
              </p:cNvPicPr>
              <p:nvPr/>
            </p:nvPicPr>
            <p:blipFill>
              <a:blip r:embed="rId4">
                <a:clrChange>
                  <a:clrFrom>
                    <a:srgbClr val="FFFFFF"/>
                  </a:clrFrom>
                  <a:clrTo>
                    <a:srgbClr val="FFFFFF">
                      <a:alpha val="0"/>
                    </a:srgbClr>
                  </a:clrTo>
                </a:clrChange>
                <a:lum bright="-42001" contrast="96000"/>
              </a:blip>
              <a:srcRect r="31250" b="29167"/>
              <a:stretch>
                <a:fillRect/>
              </a:stretch>
            </p:blipFill>
            <p:spPr>
              <a:xfrm>
                <a:off x="1824" y="432"/>
                <a:ext cx="3936" cy="2708"/>
              </a:xfrm>
              <a:prstGeom prst="rect">
                <a:avLst/>
              </a:prstGeom>
              <a:noFill/>
              <a:ln w="9525">
                <a:noFill/>
              </a:ln>
            </p:spPr>
          </p:pic>
        </p:grpSp>
        <p:grpSp>
          <p:nvGrpSpPr>
            <p:cNvPr id="5" name="组合 184334"/>
            <p:cNvGrpSpPr/>
            <p:nvPr/>
          </p:nvGrpSpPr>
          <p:grpSpPr>
            <a:xfrm>
              <a:off x="4983" y="4705"/>
              <a:ext cx="2748" cy="3765"/>
              <a:chOff x="1993" y="1882"/>
              <a:chExt cx="1099" cy="1506"/>
            </a:xfrm>
          </p:grpSpPr>
          <p:sp>
            <p:nvSpPr>
              <p:cNvPr id="102412" name="任意多边形 184335"/>
              <p:cNvSpPr/>
              <p:nvPr/>
            </p:nvSpPr>
            <p:spPr>
              <a:xfrm rot="3385991">
                <a:off x="1916" y="1959"/>
                <a:ext cx="969" cy="815"/>
              </a:xfrm>
              <a:custGeom>
                <a:avLst/>
                <a:gdLst/>
                <a:ahLst/>
                <a:cxnLst>
                  <a:cxn ang="0">
                    <a:pos x="41456" y="20097"/>
                  </a:cxn>
                  <a:cxn ang="0">
                    <a:pos x="21599" y="33196"/>
                  </a:cxn>
                  <a:cxn ang="0">
                    <a:pos x="-1" y="11596"/>
                  </a:cxn>
                  <a:cxn ang="0">
                    <a:pos x="3373" y="-2"/>
                  </a:cxn>
                  <a:cxn ang="0">
                    <a:pos x="41456" y="20097"/>
                  </a:cxn>
                  <a:cxn ang="0">
                    <a:pos x="21599" y="33196"/>
                  </a:cxn>
                  <a:cxn ang="0">
                    <a:pos x="-1" y="11596"/>
                  </a:cxn>
                  <a:cxn ang="0">
                    <a:pos x="3373" y="-2"/>
                  </a:cxn>
                  <a:cxn ang="0">
                    <a:pos x="21600" y="11596"/>
                  </a:cxn>
                </a:cxnLst>
                <a:pathLst>
                  <a:path w="41457" h="33196" fill="none">
                    <a:moveTo>
                      <a:pt x="41456" y="20097"/>
                    </a:moveTo>
                    <a:cubicBezTo>
                      <a:pt x="38156" y="27803"/>
                      <a:pt x="30507" y="33196"/>
                      <a:pt x="21599" y="33196"/>
                    </a:cubicBezTo>
                    <a:cubicBezTo>
                      <a:pt x="9670" y="33196"/>
                      <a:pt x="-1" y="23525"/>
                      <a:pt x="-1" y="11596"/>
                    </a:cubicBezTo>
                    <a:cubicBezTo>
                      <a:pt x="-1" y="7327"/>
                      <a:pt x="1237" y="3348"/>
                      <a:pt x="3373" y="-2"/>
                    </a:cubicBezTo>
                  </a:path>
                  <a:path w="41457" h="33196" stroke="0">
                    <a:moveTo>
                      <a:pt x="41456" y="20097"/>
                    </a:moveTo>
                    <a:cubicBezTo>
                      <a:pt x="38156" y="27803"/>
                      <a:pt x="30507" y="33196"/>
                      <a:pt x="21599" y="33196"/>
                    </a:cubicBezTo>
                    <a:cubicBezTo>
                      <a:pt x="9670" y="33196"/>
                      <a:pt x="-1" y="23525"/>
                      <a:pt x="-1" y="11596"/>
                    </a:cubicBezTo>
                    <a:cubicBezTo>
                      <a:pt x="-1" y="7327"/>
                      <a:pt x="1237" y="3348"/>
                      <a:pt x="3373" y="-2"/>
                    </a:cubicBezTo>
                    <a:lnTo>
                      <a:pt x="21600" y="11596"/>
                    </a:lnTo>
                    <a:close/>
                  </a:path>
                </a:pathLst>
              </a:custGeom>
              <a:noFill/>
              <a:ln w="28575" cap="flat" cmpd="sng">
                <a:solidFill>
                  <a:srgbClr val="000099"/>
                </a:solidFill>
                <a:prstDash val="solid"/>
                <a:round/>
                <a:headEnd type="triangle" w="med" len="med"/>
                <a:tailEnd type="none" w="med" len="med"/>
              </a:ln>
            </p:spPr>
            <p:txBody>
              <a:bodyPr/>
              <a:p>
                <a:endParaRPr lang="zh-CN" altLang="en-US"/>
              </a:p>
            </p:txBody>
          </p:sp>
          <p:sp>
            <p:nvSpPr>
              <p:cNvPr id="102413" name="文本框 184336"/>
              <p:cNvSpPr txBox="1"/>
              <p:nvPr/>
            </p:nvSpPr>
            <p:spPr>
              <a:xfrm>
                <a:off x="2400" y="2853"/>
                <a:ext cx="692" cy="535"/>
              </a:xfrm>
              <a:prstGeom prst="rect">
                <a:avLst/>
              </a:prstGeom>
              <a:noFill/>
              <a:ln w="9525">
                <a:noFill/>
              </a:ln>
            </p:spPr>
            <p:txBody>
              <a:bodyPr wrap="square" anchor="t" anchorCtr="0">
                <a:spAutoFit/>
              </a:bodyPr>
              <a:p>
                <a:r>
                  <a:rPr lang="zh-CN" altLang="en-US" dirty="0">
                    <a:solidFill>
                      <a:schemeClr val="hlink"/>
                    </a:solidFill>
                    <a:latin typeface="Times New Roman" panose="02020603050405020304" pitchFamily="18" charset="0"/>
                    <a:ea typeface="华文行楷" panose="02010800040101010101" pitchFamily="2" charset="-122"/>
                  </a:rPr>
                  <a:t>转移至</a:t>
                </a:r>
                <a:endParaRPr lang="zh-CN" altLang="en-US" dirty="0">
                  <a:solidFill>
                    <a:schemeClr val="hlink"/>
                  </a:solidFill>
                  <a:latin typeface="Times New Roman" panose="02020603050405020304" pitchFamily="18" charset="0"/>
                  <a:ea typeface="华文行楷" panose="02010800040101010101" pitchFamily="2" charset="-122"/>
                </a:endParaRPr>
              </a:p>
              <a:p>
                <a:r>
                  <a:rPr lang="zh-CN" altLang="en-US" dirty="0">
                    <a:solidFill>
                      <a:schemeClr val="hlink"/>
                    </a:solidFill>
                    <a:latin typeface="Times New Roman" panose="02020603050405020304" pitchFamily="18" charset="0"/>
                    <a:ea typeface="华文行楷" panose="02010800040101010101" pitchFamily="2" charset="-122"/>
                  </a:rPr>
                  <a:t>阴道</a:t>
                </a:r>
                <a:endParaRPr lang="zh-CN" altLang="en-US" dirty="0">
                  <a:solidFill>
                    <a:schemeClr val="hlink"/>
                  </a:solidFill>
                  <a:latin typeface="Times New Roman" panose="02020603050405020304" pitchFamily="18" charset="0"/>
                  <a:ea typeface="华文行楷" panose="0201080004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3429" name="矩形 265227"/>
          <p:cNvSpPr/>
          <p:nvPr/>
        </p:nvSpPr>
        <p:spPr>
          <a:xfrm>
            <a:off x="865505" y="1701165"/>
            <a:ext cx="10455910" cy="4493260"/>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812800" indent="-8128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（一）健康史</a:t>
            </a:r>
            <a:endParaRPr lang="zh-CN" altLang="en-US" sz="2800" b="1" dirty="0">
              <a:solidFill>
                <a:srgbClr val="FF0000"/>
              </a:solidFill>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雌激素依耐型</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型</a:t>
            </a:r>
            <a:endParaRPr lang="zh-CN" altLang="en-US" sz="2800" b="1" dirty="0">
              <a:solidFill>
                <a:srgbClr val="FF0000"/>
              </a:solidFill>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 目前认为子宫内膜癌的发生可能与</a:t>
            </a:r>
            <a:r>
              <a:rPr lang="zh-CN" altLang="en-US" sz="2800" b="1" dirty="0">
                <a:solidFill>
                  <a:srgbClr val="FF0000"/>
                </a:solidFill>
                <a:latin typeface="楷体_GB2312" pitchFamily="49" charset="-122"/>
                <a:ea typeface="楷体_GB2312" pitchFamily="49" charset="-122"/>
              </a:rPr>
              <a:t>长期持续</a:t>
            </a:r>
            <a:endParaRPr lang="zh-CN" altLang="en-US" sz="2800" b="1" dirty="0">
              <a:solidFill>
                <a:srgbClr val="FF0000"/>
              </a:solidFill>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的雌激素刺激有关</a:t>
            </a:r>
            <a:r>
              <a:rPr lang="zh-CN" altLang="en-US" sz="2800" b="1" dirty="0">
                <a:latin typeface="楷体_GB2312" pitchFamily="49" charset="-122"/>
                <a:ea typeface="楷体_GB2312" pitchFamily="49" charset="-122"/>
              </a:rPr>
              <a:t>，易发生于</a:t>
            </a:r>
            <a:r>
              <a:rPr lang="zh-CN" altLang="en-US" sz="2800" b="1" dirty="0">
                <a:solidFill>
                  <a:srgbClr val="FF0000"/>
                </a:solidFill>
                <a:latin typeface="楷体_GB2312" pitchFamily="49" charset="-122"/>
                <a:ea typeface="楷体_GB2312" pitchFamily="49" charset="-122"/>
              </a:rPr>
              <a:t>肥胖、高血压、糖</a:t>
            </a:r>
            <a:endParaRPr lang="zh-CN" altLang="en-US" sz="2800" b="1" dirty="0">
              <a:solidFill>
                <a:srgbClr val="FF0000"/>
              </a:solidFill>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尿病和未婚、不育、少育及绝经延迟的妇女</a:t>
            </a:r>
            <a:r>
              <a:rPr lang="zh-CN" altLang="en-US" sz="2800" b="1" dirty="0">
                <a:latin typeface="楷体_GB2312" pitchFamily="49" charset="-122"/>
                <a:ea typeface="楷体_GB2312" pitchFamily="49" charset="-122"/>
              </a:rPr>
              <a:t>。并</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与遗传有关。评估时注意询问家族史、月经生育</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史及既往身体健康情况。</a:t>
            </a:r>
            <a:endParaRPr lang="zh-CN" altLang="en-US" sz="2800" b="1" dirty="0">
              <a:latin typeface="楷体_GB2312" pitchFamily="49" charset="-122"/>
              <a:ea typeface="楷体_GB2312" pitchFamily="49" charset="-122"/>
            </a:endParaRPr>
          </a:p>
          <a:p>
            <a:pPr marL="812800" indent="-812800">
              <a:spcBef>
                <a:spcPct val="20000"/>
              </a:spcBef>
              <a:buClr>
                <a:schemeClr val="accent1"/>
              </a:buClr>
              <a:buSzPct val="65000"/>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非雌激素依耐型</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型</a:t>
            </a:r>
            <a:endParaRPr lang="zh-CN" altLang="en-US" sz="2800" b="1" dirty="0">
              <a:solidFill>
                <a:srgbClr val="FF0000"/>
              </a:solidFill>
              <a:latin typeface="楷体_GB2312" pitchFamily="49" charset="-122"/>
              <a:ea typeface="楷体_GB2312" pitchFamily="49" charset="-122"/>
            </a:endParaRPr>
          </a:p>
          <a:p>
            <a:pPr marL="812800" indent="-812800">
              <a:spcBef>
                <a:spcPct val="20000"/>
              </a:spcBef>
              <a:buClr>
                <a:schemeClr val="accent1"/>
              </a:buClr>
              <a:buSzPct val="65000"/>
            </a:pP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4450" name="矩形 266248"/>
          <p:cNvSpPr/>
          <p:nvPr/>
        </p:nvSpPr>
        <p:spPr>
          <a:xfrm>
            <a:off x="863600" y="1123950"/>
            <a:ext cx="10390505" cy="5115560"/>
          </a:xfrm>
          <a:prstGeom prst="rect">
            <a:avLst/>
          </a:prstGeom>
          <a:solidFill>
            <a:srgbClr val="CCFFFF"/>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异常阴道流血  最主要症状，</a:t>
            </a:r>
            <a:r>
              <a:rPr lang="zh-CN" altLang="en-US" sz="2800" b="1" dirty="0">
                <a:latin typeface="楷体_GB2312" pitchFamily="49" charset="-122"/>
                <a:ea typeface="楷体_GB2312" pitchFamily="49" charset="-122"/>
              </a:rPr>
              <a:t>多表现为</a:t>
            </a:r>
            <a:r>
              <a:rPr lang="zh-CN" altLang="en-US" sz="2800" b="1" dirty="0">
                <a:solidFill>
                  <a:srgbClr val="FF0000"/>
                </a:solidFill>
                <a:latin typeface="楷体_GB2312" pitchFamily="49" charset="-122"/>
                <a:ea typeface="楷体_GB2312" pitchFamily="49" charset="-122"/>
              </a:rPr>
              <a:t>绝经后不</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规则阴道流血</a:t>
            </a:r>
            <a:r>
              <a:rPr lang="zh-CN" altLang="en-US" sz="2800" b="1" dirty="0">
                <a:latin typeface="楷体_GB2312" pitchFamily="49" charset="-122"/>
                <a:ea typeface="楷体_GB2312" pitchFamily="49" charset="-122"/>
              </a:rPr>
              <a:t>；未绝经者表现为月经紊乱。</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异常阴道排液 </a:t>
            </a:r>
            <a:r>
              <a:rPr lang="zh-CN" altLang="en-US" sz="2800" b="1" dirty="0">
                <a:latin typeface="楷体_GB2312" pitchFamily="49" charset="-122"/>
                <a:ea typeface="楷体_GB2312" pitchFamily="49" charset="-122"/>
              </a:rPr>
              <a:t> 黄水样或血水样白带，合并感染</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则为脓血性，有恶臭味。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晚期症状</a:t>
            </a:r>
            <a:r>
              <a:rPr lang="zh-CN" altLang="en-US" sz="2800" b="1" dirty="0">
                <a:latin typeface="楷体_GB2312" pitchFamily="49" charset="-122"/>
                <a:ea typeface="楷体_GB2312" pitchFamily="49" charset="-122"/>
              </a:rPr>
              <a:t>  表现为疼痛及恶病质等 。</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妇科检查</a:t>
            </a:r>
            <a:r>
              <a:rPr lang="zh-CN" altLang="en-US" sz="2800" b="1" dirty="0">
                <a:latin typeface="楷体_GB2312" pitchFamily="49" charset="-122"/>
                <a:ea typeface="楷体_GB2312" pitchFamily="49" charset="-122"/>
              </a:rPr>
              <a:t>  早期无明显异常，随着病情发</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展，子宫增大、质地变软，绝经后子宫不萎缩。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5476" name="矩形 267272"/>
          <p:cNvSpPr/>
          <p:nvPr/>
        </p:nvSpPr>
        <p:spPr>
          <a:xfrm>
            <a:off x="1014730" y="1153795"/>
            <a:ext cx="10269855" cy="5041900"/>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zh-CN" altLang="en-US" sz="2800" b="1" dirty="0">
                <a:solidFill>
                  <a:srgbClr val="FF0000"/>
                </a:solidFill>
                <a:latin typeface="Arial" panose="020B0604020202020204" pitchFamily="34" charset="0"/>
                <a:ea typeface="楷体_GB2312" pitchFamily="49" charset="-122"/>
              </a:rPr>
              <a:t>（三）心理社会</a:t>
            </a:r>
            <a:r>
              <a:rPr lang="en-US" altLang="zh-CN" sz="2800" b="1" dirty="0">
                <a:solidFill>
                  <a:srgbClr val="FF0000"/>
                </a:solidFill>
                <a:latin typeface="Arial" panose="020B0604020202020204" pitchFamily="34" charset="0"/>
                <a:ea typeface="楷体_GB2312" pitchFamily="49" charset="-122"/>
              </a:rPr>
              <a:t>-</a:t>
            </a:r>
            <a:r>
              <a:rPr lang="zh-CN" altLang="en-US" sz="2800" b="1" dirty="0">
                <a:solidFill>
                  <a:srgbClr val="FF0000"/>
                </a:solidFill>
                <a:latin typeface="Arial" panose="020B0604020202020204" pitchFamily="34" charset="0"/>
                <a:ea typeface="楷体_GB2312" pitchFamily="49" charset="-122"/>
              </a:rPr>
              <a:t>状况    </a:t>
            </a:r>
            <a:r>
              <a:rPr lang="zh-CN" altLang="en-US" sz="2800" b="1" dirty="0">
                <a:latin typeface="Arial" panose="020B0604020202020204" pitchFamily="34" charset="0"/>
                <a:ea typeface="楷体_GB2312" pitchFamily="49" charset="-122"/>
              </a:rPr>
              <a:t>当病人知道自己患癌后常</a:t>
            </a:r>
            <a:endParaRPr lang="zh-CN" altLang="en-US" sz="2800" b="1" dirty="0">
              <a:latin typeface="Arial" panose="020B0604020202020204" pitchFamily="34" charset="0"/>
              <a:ea typeface="楷体_GB2312" pitchFamily="49" charset="-122"/>
            </a:endParaRPr>
          </a:p>
          <a:p>
            <a:pPr marL="342900" indent="-342900">
              <a:spcBef>
                <a:spcPct val="20000"/>
              </a:spcBef>
              <a:buClr>
                <a:schemeClr val="accent1"/>
              </a:buClr>
              <a:buSzPct val="65000"/>
            </a:pPr>
            <a:r>
              <a:rPr lang="zh-CN" altLang="en-US" sz="2800" b="1" dirty="0">
                <a:latin typeface="Arial" panose="020B0604020202020204" pitchFamily="34" charset="0"/>
                <a:ea typeface="楷体_GB2312" pitchFamily="49" charset="-122"/>
              </a:rPr>
              <a:t>感到恐惧，需接受手术治疗和化疗又不知疗效而</a:t>
            </a:r>
            <a:endParaRPr lang="zh-CN" altLang="en-US" sz="2800" b="1" dirty="0">
              <a:latin typeface="Arial" panose="020B0604020202020204" pitchFamily="34" charset="0"/>
              <a:ea typeface="楷体_GB2312" pitchFamily="49" charset="-122"/>
            </a:endParaRPr>
          </a:p>
          <a:p>
            <a:pPr marL="342900" indent="-342900">
              <a:spcBef>
                <a:spcPct val="20000"/>
              </a:spcBef>
              <a:buClr>
                <a:schemeClr val="accent1"/>
              </a:buClr>
              <a:buSzPct val="65000"/>
            </a:pPr>
            <a:r>
              <a:rPr lang="zh-CN" altLang="en-US" sz="2800" b="1" dirty="0">
                <a:latin typeface="Arial" panose="020B0604020202020204" pitchFamily="34" charset="0"/>
                <a:ea typeface="楷体_GB2312" pitchFamily="49" charset="-122"/>
              </a:rPr>
              <a:t>焦虑不安，担心生命安全而产生无助感。</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1.分段诊断性刮宫  是确诊子宫内膜癌最可</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靠的方法。</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其他检查  </a:t>
            </a:r>
            <a:r>
              <a:rPr lang="en-US" altLang="zh-CN" sz="2800" b="1" dirty="0">
                <a:latin typeface="楷体_GB2312" pitchFamily="49" charset="-122"/>
                <a:ea typeface="楷体_GB2312" pitchFamily="49" charset="-122"/>
              </a:rPr>
              <a:t>B</a:t>
            </a:r>
            <a:r>
              <a:rPr lang="zh-CN" altLang="en-US" sz="2800" b="1" dirty="0">
                <a:latin typeface="楷体_GB2312" pitchFamily="49" charset="-122"/>
                <a:ea typeface="楷体_GB2312" pitchFamily="49" charset="-122"/>
              </a:rPr>
              <a:t>超检查用于与子宫肌瘤的鉴</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别，宫腔镜检查可直视病变并取活组织检查。</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004570" y="1196975"/>
            <a:ext cx="10212705" cy="4737735"/>
            <a:chOff x="120" y="1885"/>
            <a:chExt cx="13800" cy="8413"/>
          </a:xfrm>
        </p:grpSpPr>
        <p:sp>
          <p:nvSpPr>
            <p:cNvPr id="106497" name="矩形 188417"/>
            <p:cNvSpPr/>
            <p:nvPr/>
          </p:nvSpPr>
          <p:spPr>
            <a:xfrm>
              <a:off x="395" y="1885"/>
              <a:ext cx="3668" cy="654"/>
            </a:xfrm>
            <a:prstGeom prst="rect">
              <a:avLst/>
            </a:prstGeom>
            <a:noFill/>
            <a:ln w="9525">
              <a:noFill/>
            </a:ln>
          </p:spPr>
          <p:txBody>
            <a:bodyPr wrap="square" anchor="t" anchorCtr="0">
              <a:spAutoFit/>
            </a:bodyPr>
            <a:p>
              <a:r>
                <a:rPr lang="zh-CN" altLang="en-US" dirty="0">
                  <a:solidFill>
                    <a:srgbClr val="660033"/>
                  </a:solidFill>
                  <a:latin typeface="Times New Roman" panose="02020603050405020304" pitchFamily="18" charset="0"/>
                  <a:ea typeface="楷体_GB2312" pitchFamily="49" charset="-122"/>
                </a:rPr>
                <a:t>分段诊断性刮宫</a:t>
              </a:r>
              <a:endParaRPr lang="zh-CN" altLang="en-US" dirty="0">
                <a:solidFill>
                  <a:srgbClr val="660033"/>
                </a:solidFill>
                <a:latin typeface="Times New Roman" panose="02020603050405020304" pitchFamily="18" charset="0"/>
                <a:ea typeface="楷体_GB2312" pitchFamily="49" charset="-122"/>
              </a:endParaRPr>
            </a:p>
          </p:txBody>
        </p:sp>
        <p:sp>
          <p:nvSpPr>
            <p:cNvPr id="106498" name="直接连接符 188418"/>
            <p:cNvSpPr/>
            <p:nvPr/>
          </p:nvSpPr>
          <p:spPr>
            <a:xfrm>
              <a:off x="3913" y="2225"/>
              <a:ext cx="1560" cy="0"/>
            </a:xfrm>
            <a:prstGeom prst="line">
              <a:avLst/>
            </a:prstGeom>
            <a:ln w="9525" cap="flat" cmpd="sng">
              <a:solidFill>
                <a:schemeClr val="tx1"/>
              </a:solidFill>
              <a:prstDash val="solid"/>
              <a:round/>
              <a:headEnd type="none" w="med" len="med"/>
              <a:tailEnd type="none" w="med" len="med"/>
            </a:ln>
          </p:spPr>
        </p:sp>
        <p:sp>
          <p:nvSpPr>
            <p:cNvPr id="106499" name="文本框 188419"/>
            <p:cNvSpPr txBox="1"/>
            <p:nvPr/>
          </p:nvSpPr>
          <p:spPr>
            <a:xfrm>
              <a:off x="5613" y="1885"/>
              <a:ext cx="6562" cy="654"/>
            </a:xfrm>
            <a:prstGeom prst="rect">
              <a:avLst/>
            </a:prstGeom>
            <a:noFill/>
            <a:ln w="9525">
              <a:noFill/>
            </a:ln>
          </p:spPr>
          <p:txBody>
            <a:bodyPr wrap="square" anchor="t" anchorCtr="0">
              <a:spAutoFit/>
            </a:bodyPr>
            <a:p>
              <a:r>
                <a:rPr lang="zh-CN" altLang="en-US" dirty="0">
                  <a:solidFill>
                    <a:srgbClr val="000066"/>
                  </a:solidFill>
                  <a:latin typeface="Times New Roman" panose="02020603050405020304" pitchFamily="18" charset="0"/>
                  <a:ea typeface="楷体_GB2312" pitchFamily="49" charset="-122"/>
                </a:rPr>
                <a:t>是确诊子宫内膜癌的常用方法</a:t>
              </a:r>
              <a:endParaRPr lang="zh-CN" altLang="en-US" dirty="0">
                <a:solidFill>
                  <a:srgbClr val="000066"/>
                </a:solidFill>
                <a:latin typeface="Times New Roman" panose="02020603050405020304" pitchFamily="18" charset="0"/>
                <a:ea typeface="楷体_GB2312" pitchFamily="49" charset="-122"/>
              </a:endParaRPr>
            </a:p>
          </p:txBody>
        </p:sp>
        <p:sp>
          <p:nvSpPr>
            <p:cNvPr id="188421" name="文本框 188420"/>
            <p:cNvSpPr txBox="1"/>
            <p:nvPr/>
          </p:nvSpPr>
          <p:spPr>
            <a:xfrm>
              <a:off x="120" y="2880"/>
              <a:ext cx="1978" cy="927"/>
            </a:xfrm>
            <a:prstGeom prst="rect">
              <a:avLst/>
            </a:prstGeom>
            <a:noFill/>
            <a:ln w="9525">
              <a:noFill/>
            </a:ln>
          </p:spPr>
          <p:txBody>
            <a:bodyPr wrap="square" anchor="t" anchorCtr="0">
              <a:spAutoFit/>
            </a:bodyPr>
            <a:p>
              <a:r>
                <a:rPr lang="zh-CN" altLang="en-US" sz="2800" dirty="0">
                  <a:solidFill>
                    <a:srgbClr val="000066"/>
                  </a:solidFill>
                  <a:latin typeface="Times New Roman" panose="02020603050405020304" pitchFamily="18" charset="0"/>
                  <a:ea typeface="楷体_GB2312" pitchFamily="49" charset="-122"/>
                </a:rPr>
                <a:t>方法：</a:t>
              </a:r>
              <a:endParaRPr lang="zh-CN" altLang="en-US" sz="2800" dirty="0">
                <a:solidFill>
                  <a:srgbClr val="000066"/>
                </a:solidFill>
                <a:latin typeface="Times New Roman" panose="02020603050405020304" pitchFamily="18" charset="0"/>
                <a:ea typeface="楷体_GB2312" pitchFamily="49" charset="-122"/>
              </a:endParaRPr>
            </a:p>
          </p:txBody>
        </p:sp>
        <p:grpSp>
          <p:nvGrpSpPr>
            <p:cNvPr id="2" name="组合 188421"/>
            <p:cNvGrpSpPr/>
            <p:nvPr/>
          </p:nvGrpSpPr>
          <p:grpSpPr>
            <a:xfrm>
              <a:off x="1190" y="3018"/>
              <a:ext cx="9720" cy="4417"/>
              <a:chOff x="384" y="1056"/>
              <a:chExt cx="3888" cy="1767"/>
            </a:xfrm>
          </p:grpSpPr>
          <p:sp>
            <p:nvSpPr>
              <p:cNvPr id="106502" name="文本框 188422"/>
              <p:cNvSpPr txBox="1"/>
              <p:nvPr/>
            </p:nvSpPr>
            <p:spPr>
              <a:xfrm>
                <a:off x="384" y="1728"/>
                <a:ext cx="1691" cy="371"/>
              </a:xfrm>
              <a:prstGeom prst="rect">
                <a:avLst/>
              </a:prstGeom>
              <a:noFill/>
              <a:ln w="9525">
                <a:noFill/>
              </a:ln>
            </p:spPr>
            <p:txBody>
              <a:bodyPr wrap="square" anchor="t" anchorCtr="0">
                <a:spAutoFit/>
              </a:bodyPr>
              <a:p>
                <a:r>
                  <a:rPr lang="zh-CN" altLang="en-US" sz="2800" dirty="0">
                    <a:solidFill>
                      <a:srgbClr val="000066"/>
                    </a:solidFill>
                    <a:latin typeface="Times New Roman" panose="02020603050405020304" pitchFamily="18" charset="0"/>
                    <a:ea typeface="楷体_GB2312" pitchFamily="49" charset="-122"/>
                  </a:rPr>
                  <a:t>先刮宫颈管黏膜</a:t>
                </a:r>
                <a:endParaRPr lang="zh-CN" altLang="en-US" sz="2800" dirty="0">
                  <a:solidFill>
                    <a:srgbClr val="000066"/>
                  </a:solidFill>
                  <a:latin typeface="Times New Roman" panose="02020603050405020304" pitchFamily="18" charset="0"/>
                  <a:ea typeface="楷体_GB2312" pitchFamily="49" charset="-122"/>
                </a:endParaRPr>
              </a:p>
            </p:txBody>
          </p:sp>
          <p:pic>
            <p:nvPicPr>
              <p:cNvPr id="106503" name="宫颈活检.MPG">
                <a:hlinkClick r:id="" action="ppaction://media"/>
              </p:cNvPr>
              <p:cNvPicPr>
                <a:picLocks noRot="1" noChangeAspect="1"/>
              </p:cNvPicPr>
              <p:nvPr>
                <a:videoFile r:link="rId3"/>
                <p:extLst>
                  <p:ext uri="{DAA4B4D4-6D71-4841-9C94-3DE7FCFB9230}">
                    <p14:media xmlns:p14="http://schemas.microsoft.com/office/powerpoint/2010/main" r:link="rId4"/>
                  </p:ext>
                </p:extLst>
              </p:nvPr>
            </p:nvPicPr>
            <p:blipFill>
              <a:blip r:embed="rId5"/>
              <a:stretch>
                <a:fillRect/>
              </a:stretch>
            </p:blipFill>
            <p:spPr>
              <a:xfrm>
                <a:off x="2112" y="1056"/>
                <a:ext cx="2160" cy="1767"/>
              </a:xfrm>
              <a:prstGeom prst="rect">
                <a:avLst/>
              </a:prstGeom>
              <a:noFill/>
              <a:ln w="9525">
                <a:noFill/>
              </a:ln>
            </p:spPr>
          </p:pic>
        </p:grpSp>
        <p:grpSp>
          <p:nvGrpSpPr>
            <p:cNvPr id="3" name="组合 188424"/>
            <p:cNvGrpSpPr/>
            <p:nvPr/>
          </p:nvGrpSpPr>
          <p:grpSpPr>
            <a:xfrm>
              <a:off x="600" y="5880"/>
              <a:ext cx="13320" cy="4418"/>
              <a:chOff x="432" y="2553"/>
              <a:chExt cx="5328" cy="1767"/>
            </a:xfrm>
          </p:grpSpPr>
          <p:sp>
            <p:nvSpPr>
              <p:cNvPr id="106505" name="文本框 188425"/>
              <p:cNvSpPr txBox="1"/>
              <p:nvPr/>
            </p:nvSpPr>
            <p:spPr>
              <a:xfrm>
                <a:off x="432" y="3168"/>
                <a:ext cx="1536" cy="371"/>
              </a:xfrm>
              <a:prstGeom prst="rect">
                <a:avLst/>
              </a:prstGeom>
              <a:noFill/>
              <a:ln w="9525">
                <a:noFill/>
              </a:ln>
            </p:spPr>
            <p:txBody>
              <a:bodyPr anchor="t" anchorCtr="0">
                <a:spAutoFit/>
              </a:bodyPr>
              <a:p>
                <a:r>
                  <a:rPr lang="zh-CN" altLang="en-US" sz="2800" dirty="0">
                    <a:solidFill>
                      <a:srgbClr val="000066"/>
                    </a:solidFill>
                    <a:latin typeface="Times New Roman" panose="02020603050405020304" pitchFamily="18" charset="0"/>
                    <a:ea typeface="楷体_GB2312" pitchFamily="49" charset="-122"/>
                  </a:rPr>
                  <a:t>再刮宫腔内膜</a:t>
                </a:r>
                <a:endParaRPr lang="zh-CN" altLang="en-US" sz="2800" dirty="0">
                  <a:solidFill>
                    <a:srgbClr val="000066"/>
                  </a:solidFill>
                  <a:latin typeface="Times New Roman" panose="02020603050405020304" pitchFamily="18" charset="0"/>
                  <a:ea typeface="楷体_GB2312" pitchFamily="49" charset="-122"/>
                </a:endParaRPr>
              </a:p>
            </p:txBody>
          </p:sp>
          <p:pic>
            <p:nvPicPr>
              <p:cNvPr id="106506" name="图片 188426" descr="d4"/>
              <p:cNvPicPr>
                <a:picLocks noChangeAspect="1"/>
              </p:cNvPicPr>
              <p:nvPr/>
            </p:nvPicPr>
            <p:blipFill>
              <a:blip r:embed="rId6"/>
              <a:stretch>
                <a:fillRect/>
              </a:stretch>
            </p:blipFill>
            <p:spPr>
              <a:xfrm>
                <a:off x="3600" y="2553"/>
                <a:ext cx="2160" cy="1767"/>
              </a:xfrm>
              <a:prstGeom prst="rect">
                <a:avLst/>
              </a:prstGeom>
              <a:noFill/>
              <a:ln w="9525">
                <a:noFill/>
              </a:ln>
            </p:spPr>
          </p:pic>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audio>
              <p:cMediaNode>
                <p:cTn id="2" fill="hold" display="1">
                  <p:stCondLst>
                    <p:cond delay="indefinite"/>
                  </p:stCondLst>
                </p:cTn>
                <p:tgtEl>
                  <p:spTgt spid="10650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9940" name="矩形 290832"/>
          <p:cNvSpPr/>
          <p:nvPr/>
        </p:nvSpPr>
        <p:spPr>
          <a:xfrm>
            <a:off x="942340" y="1376680"/>
            <a:ext cx="10261600" cy="1656715"/>
          </a:xfrm>
          <a:prstGeom prst="rect">
            <a:avLst/>
          </a:prstGeom>
          <a:noFill/>
          <a:ln w="9525">
            <a:noFill/>
          </a:ln>
        </p:spPr>
        <p:txBody>
          <a:bodyPr anchor="t" anchorCtr="0"/>
          <a:p>
            <a:pPr marL="342900" indent="-342900">
              <a:lnSpc>
                <a:spcPct val="90000"/>
              </a:lnSpc>
              <a:spcBef>
                <a:spcPct val="20000"/>
              </a:spcBef>
              <a:buClr>
                <a:schemeClr val="accent1"/>
              </a:buClr>
              <a:buSzPct val="65000"/>
            </a:pPr>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腹部手术是妇产科疾病的主要治疗手段，要保证手术顺利进行及病人术后如期康复，需要充分的术前准备和精心的术后护理。妇科手术按急缓程度，可分为择期手术、限期手术和急诊手术。</a:t>
            </a:r>
            <a:endParaRPr lang="zh-CN" altLang="en-US" sz="2800" b="1" dirty="0">
              <a:latin typeface="Arial" panose="020B0604020202020204" pitchFamily="34" charset="0"/>
              <a:ea typeface="楷体_GB2312" pitchFamily="49" charset="-122"/>
            </a:endParaRPr>
          </a:p>
        </p:txBody>
      </p:sp>
      <p:sp>
        <p:nvSpPr>
          <p:cNvPr id="40964" name="矩形 320517"/>
          <p:cNvSpPr/>
          <p:nvPr/>
        </p:nvSpPr>
        <p:spPr>
          <a:xfrm>
            <a:off x="684530" y="3292475"/>
            <a:ext cx="10372725" cy="2411730"/>
          </a:xfrm>
          <a:prstGeom prst="rect">
            <a:avLst/>
          </a:prstGeom>
          <a:noFill/>
          <a:ln w="9525">
            <a:noFill/>
          </a:ln>
        </p:spPr>
        <p:txBody>
          <a:bodyPr anchor="t" anchorCtr="0"/>
          <a:p>
            <a:pPr marL="342900" indent="-342900">
              <a:lnSpc>
                <a:spcPct val="90000"/>
              </a:lnSpc>
              <a:spcBef>
                <a:spcPct val="20000"/>
              </a:spcBef>
              <a:buClr>
                <a:schemeClr val="accent1"/>
              </a:buClr>
              <a:buSzPct val="65000"/>
            </a:pPr>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按手术途径分为腹式手术及阴式手术。腹式手术有剖腹探查术、附件切除术、子宫切除术、子宫根治术及剖宫产术等，阴式手术有会阴Ⅲ度裂伤修补术、阴道前后壁修补术、经阴道子宫切除术。近年来，腹腔镜、宫腔镜手术大量发展。机器人手术逐渐实施。</a:t>
            </a:r>
            <a:endParaRPr lang="zh-CN" altLang="en-US" sz="2800" b="1" dirty="0">
              <a:solidFill>
                <a:srgbClr val="FF0000"/>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7524" name="矩形 268296"/>
          <p:cNvSpPr/>
          <p:nvPr/>
        </p:nvSpPr>
        <p:spPr>
          <a:xfrm>
            <a:off x="942975" y="1176020"/>
            <a:ext cx="10587990" cy="5027930"/>
          </a:xfrm>
          <a:prstGeom prst="rect">
            <a:avLst/>
          </a:prstGeom>
          <a:noFill/>
          <a:ln w="9525">
            <a:noFill/>
          </a:ln>
        </p:spPr>
        <p:txBody>
          <a:bodyPr anchor="t" anchorCtr="0"/>
          <a:p>
            <a:pPr marL="342900" indent="-342900">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（四）处理要点</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手术治疗  首选治疗方法。</a:t>
            </a:r>
            <a:r>
              <a:rPr lang="zh-CN" altLang="en-US" sz="2800" b="1" dirty="0">
                <a:latin typeface="楷体_GB2312" pitchFamily="49" charset="-122"/>
                <a:ea typeface="楷体_GB2312" pitchFamily="49" charset="-122"/>
              </a:rPr>
              <a:t>根据病情选择全子宫切除及双侧附件切除术或广泛性子宫切除术（子宫根治术）和盆腔淋巴结清扫术。</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放射治疗或手术加放射治疗</a:t>
            </a:r>
            <a:r>
              <a:rPr lang="zh-CN" altLang="en-US" sz="2800" b="1" dirty="0">
                <a:latin typeface="楷体_GB2312" pitchFamily="49" charset="-122"/>
                <a:ea typeface="楷体_GB2312" pitchFamily="49" charset="-122"/>
              </a:rPr>
              <a:t>  手术前后或不能手术者，可采用放疗。</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药物治疗</a:t>
            </a:r>
            <a:r>
              <a:rPr lang="zh-CN" altLang="en-US" sz="2800" b="1" dirty="0">
                <a:latin typeface="楷体_GB2312" pitchFamily="49" charset="-122"/>
                <a:ea typeface="楷体_GB2312" pitchFamily="49" charset="-122"/>
              </a:rPr>
              <a:t>  用于晚期或复发癌可获得一定效果。常用药物有大剂量孕激素、抗雌激素制剂三苯氧胺或化学药物治疗。</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43940" y="1265555"/>
            <a:ext cx="9910445" cy="4468495"/>
            <a:chOff x="285" y="1993"/>
            <a:chExt cx="13223" cy="7037"/>
          </a:xfrm>
        </p:grpSpPr>
        <p:sp>
          <p:nvSpPr>
            <p:cNvPr id="108547" name="文本框 269319"/>
            <p:cNvSpPr txBox="1"/>
            <p:nvPr/>
          </p:nvSpPr>
          <p:spPr>
            <a:xfrm>
              <a:off x="285" y="1993"/>
              <a:ext cx="8163" cy="919"/>
            </a:xfrm>
            <a:prstGeom prst="rect">
              <a:avLst/>
            </a:prstGeom>
            <a:noFill/>
            <a:ln w="9525">
              <a:noFill/>
            </a:ln>
          </p:spPr>
          <p:txBody>
            <a:bodyPr anchor="t" anchorCtr="0">
              <a:spAutoFit/>
            </a:bodyPr>
            <a:p>
              <a:pPr>
                <a:spcBef>
                  <a:spcPct val="50000"/>
                </a:spcBef>
              </a:pPr>
              <a:r>
                <a:rPr lang="zh-CN" altLang="en-US" sz="3200" b="1" dirty="0">
                  <a:solidFill>
                    <a:srgbClr val="0000FF"/>
                  </a:solidFill>
                  <a:latin typeface="Arial" panose="020B0604020202020204" pitchFamily="34" charset="0"/>
                  <a:ea typeface="宋体" panose="02010600030101010101" pitchFamily="2" charset="-122"/>
                </a:rPr>
                <a:t>【护理诊断及合作性问题】</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108548" name="矩形 269320"/>
            <p:cNvSpPr/>
            <p:nvPr/>
          </p:nvSpPr>
          <p:spPr>
            <a:xfrm>
              <a:off x="1303" y="3360"/>
              <a:ext cx="6580" cy="4080"/>
            </a:xfrm>
            <a:prstGeom prst="rect">
              <a:avLst/>
            </a:prstGeom>
            <a:solidFill>
              <a:schemeClr val="accent2"/>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恐惧</a:t>
              </a:r>
              <a:r>
                <a:rPr lang="zh-CN" altLang="en-US" sz="2800" b="1" dirty="0">
                  <a:latin typeface="楷体_GB2312" pitchFamily="49" charset="-122"/>
                  <a:ea typeface="楷体_GB2312" pitchFamily="49" charset="-122"/>
                </a:rPr>
                <a:t>  与担心患癌症</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会影响生命安全及需要接</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受的诊治手段有关。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慢性疼痛</a:t>
              </a:r>
              <a:r>
                <a:rPr lang="zh-CN" altLang="en-US" sz="2800" b="1" dirty="0">
                  <a:latin typeface="楷体_GB2312" pitchFamily="49" charset="-122"/>
                  <a:ea typeface="楷体_GB2312" pitchFamily="49" charset="-122"/>
                </a:rPr>
                <a:t>  与癌灶浸</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润或治疗创伤有关。</a:t>
              </a:r>
              <a:endParaRPr lang="zh-CN" altLang="en-US" sz="2800" b="1" dirty="0">
                <a:latin typeface="楷体_GB2312" pitchFamily="49" charset="-122"/>
                <a:ea typeface="楷体_GB2312" pitchFamily="49" charset="-122"/>
              </a:endParaRPr>
            </a:p>
          </p:txBody>
        </p:sp>
        <p:pic>
          <p:nvPicPr>
            <p:cNvPr id="108549" name="图片 269321" descr="p35"/>
            <p:cNvPicPr>
              <a:picLocks noChangeAspect="1"/>
            </p:cNvPicPr>
            <p:nvPr/>
          </p:nvPicPr>
          <p:blipFill>
            <a:blip r:embed="rId3"/>
            <a:stretch>
              <a:fillRect/>
            </a:stretch>
          </p:blipFill>
          <p:spPr>
            <a:xfrm>
              <a:off x="8108" y="2085"/>
              <a:ext cx="5400" cy="694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9573" name="矩形 270345"/>
          <p:cNvSpPr/>
          <p:nvPr/>
        </p:nvSpPr>
        <p:spPr>
          <a:xfrm>
            <a:off x="880745" y="1589405"/>
            <a:ext cx="10378440" cy="3913505"/>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lnSpc>
                <a:spcPct val="90000"/>
              </a:lnSpc>
              <a:spcBef>
                <a:spcPct val="20000"/>
              </a:spcBef>
              <a:buClr>
                <a:schemeClr val="accent1"/>
              </a:buClr>
              <a:buSzPct val="65000"/>
            </a:pPr>
            <a:r>
              <a:rPr lang="en-US" altLang="zh-CN"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普及防癌知识：定期防癌检查，</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次</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年。</a:t>
            </a:r>
            <a:r>
              <a:rPr lang="zh-CN" altLang="en-US" sz="2800" b="1" dirty="0">
                <a:latin typeface="楷体_GB2312" pitchFamily="49" charset="-122"/>
                <a:ea typeface="楷体_GB2312" pitchFamily="49" charset="-122"/>
              </a:rPr>
              <a:t>注意高危人群，特别是围绝经期月经紊乱及绝经后不规则阴道血者，需做诊断性刮宫。</a:t>
            </a:r>
            <a:r>
              <a:rPr lang="zh-CN" altLang="en-US" sz="2800" b="1" dirty="0">
                <a:solidFill>
                  <a:srgbClr val="FF0000"/>
                </a:solidFill>
                <a:latin typeface="楷体_GB2312" pitchFamily="49" charset="-122"/>
                <a:ea typeface="楷体_GB2312" pitchFamily="49" charset="-122"/>
              </a:rPr>
              <a:t>必须在医生指导下正确使用雌激素</a:t>
            </a:r>
            <a:r>
              <a:rPr lang="zh-CN" altLang="en-US" sz="2800" b="1" dirty="0">
                <a:latin typeface="楷体_GB2312" pitchFamily="49" charset="-122"/>
                <a:ea typeface="楷体_GB2312" pitchFamily="49" charset="-122"/>
              </a:rPr>
              <a:t>，并加强用药期间的监护和随访。</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a:t>
            </a:r>
            <a:r>
              <a:rPr lang="en-US" altLang="zh-CN" sz="2000" b="1" dirty="0">
                <a:latin typeface="楷体_GB2312" pitchFamily="49" charset="-122"/>
                <a:ea typeface="楷体_GB2312" pitchFamily="49" charset="-122"/>
              </a:rPr>
              <a:t>2.</a:t>
            </a:r>
            <a:r>
              <a:rPr lang="zh-CN" altLang="en-US" sz="2000" b="1" dirty="0">
                <a:latin typeface="楷体_GB2312" pitchFamily="49" charset="-122"/>
                <a:ea typeface="楷体_GB2312" pitchFamily="49" charset="-122"/>
              </a:rPr>
              <a:t>提供疾病知识，缓解焦虑 关心、陪伴病人，向病人及家属介绍子宫内膜癌的诊疗方法、可能出现的不适及应对措施，使病人相信肿瘤生长缓慢，预后较好，能积极配合治疗。鼓励家属关心体贴病人，协助病人选择舒适体位，缓解疼痛；对于术后腹部切口疼痛重或晚期癌肿转移引起的疼痛，遵医嘱使用镇痛药</a:t>
            </a:r>
            <a:r>
              <a:rPr lang="zh-CN" altLang="en-US" sz="2000" b="1" dirty="0">
                <a:latin typeface="Arial" panose="020B0604020202020204" pitchFamily="34" charset="0"/>
                <a:ea typeface="宋体" panose="02010600030101010101" pitchFamily="2" charset="-122"/>
              </a:rPr>
              <a:t>。</a:t>
            </a:r>
            <a:endParaRPr lang="zh-CN" altLang="en-US" sz="2000"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0596" name="矩形 271368"/>
          <p:cNvSpPr/>
          <p:nvPr/>
        </p:nvSpPr>
        <p:spPr>
          <a:xfrm>
            <a:off x="972185" y="1198880"/>
            <a:ext cx="10217785" cy="1560830"/>
          </a:xfrm>
          <a:prstGeom prst="rect">
            <a:avLst/>
          </a:prstGeom>
          <a:solidFill>
            <a:schemeClr val="accent2"/>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3000" b="1" dirty="0">
                <a:latin typeface="Arial" panose="020B0604020202020204" pitchFamily="34" charset="0"/>
                <a:ea typeface="宋体" panose="02010600030101010101" pitchFamily="2" charset="-122"/>
              </a:rPr>
              <a:t>        3</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Arial" panose="020B0604020202020204" pitchFamily="34" charset="0"/>
                <a:ea typeface="楷体_GB2312" pitchFamily="49" charset="-122"/>
              </a:rPr>
              <a:t>协助病人配合治疗</a:t>
            </a:r>
            <a:r>
              <a:rPr lang="zh-CN" altLang="en-US" sz="30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楷体_GB2312" pitchFamily="49" charset="-122"/>
              </a:rPr>
              <a:t>手术治疗者按照腹部手术病人的护理常规进行护理；放射治疗或化疗按相应护理措施执行；孕激素治疗用药剂量大，应注意评价疗效和药物的副作用</a:t>
            </a:r>
            <a:r>
              <a:rPr lang="zh-CN" altLang="en-US" sz="3000" b="1" dirty="0">
                <a:latin typeface="Arial" panose="020B0604020202020204" pitchFamily="34" charset="0"/>
                <a:ea typeface="宋体" panose="02010600030101010101" pitchFamily="2" charset="-122"/>
              </a:rPr>
              <a:t>。</a:t>
            </a:r>
            <a:endParaRPr lang="zh-CN" altLang="en-US" sz="2800" b="1" dirty="0">
              <a:latin typeface="楷体_GB2312" pitchFamily="49" charset="-122"/>
              <a:ea typeface="楷体_GB2312" pitchFamily="49" charset="-122"/>
            </a:endParaRPr>
          </a:p>
        </p:txBody>
      </p:sp>
      <p:sp>
        <p:nvSpPr>
          <p:cNvPr id="111620" name="矩形 272391"/>
          <p:cNvSpPr/>
          <p:nvPr/>
        </p:nvSpPr>
        <p:spPr>
          <a:xfrm>
            <a:off x="972185" y="3042285"/>
            <a:ext cx="10217150" cy="2411095"/>
          </a:xfrm>
          <a:prstGeom prst="rect">
            <a:avLst/>
          </a:prstGeom>
          <a:noFill/>
          <a:ln w="9525">
            <a:noFill/>
          </a:ln>
        </p:spPr>
        <p:txBody>
          <a:bodyPr anchor="t" anchorCtr="0"/>
          <a:p>
            <a:pPr marL="342900" indent="-342900">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4.</a:t>
            </a:r>
            <a:r>
              <a:rPr lang="zh-CN" altLang="en-US" sz="2800" b="1" dirty="0">
                <a:solidFill>
                  <a:srgbClr val="FF0000"/>
                </a:solidFill>
                <a:latin typeface="楷体_GB2312" pitchFamily="49" charset="-122"/>
                <a:ea typeface="楷体_GB2312" pitchFamily="49" charset="-122"/>
              </a:rPr>
              <a:t>出院指导</a:t>
            </a:r>
            <a:r>
              <a:rPr lang="zh-CN" altLang="en-US" sz="2800" b="1" dirty="0">
                <a:solidFill>
                  <a:srgbClr val="FF5050"/>
                </a:solidFill>
                <a:latin typeface="楷体_GB2312" pitchFamily="49" charset="-122"/>
                <a:ea typeface="楷体_GB2312" pitchFamily="49" charset="-122"/>
              </a:rPr>
              <a:t> </a:t>
            </a:r>
            <a:endParaRPr lang="zh-CN" altLang="en-US" sz="2800" b="1" dirty="0">
              <a:solidFill>
                <a:srgbClr val="FF505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随访指导：术后</a:t>
            </a:r>
            <a:r>
              <a:rPr lang="en-US" altLang="zh-CN" sz="2800" b="1" dirty="0">
                <a:latin typeface="楷体_GB2312" pitchFamily="49" charset="-122"/>
                <a:ea typeface="楷体_GB2312" pitchFamily="49" charset="-122"/>
              </a:rPr>
              <a:t>2-3</a:t>
            </a:r>
            <a:r>
              <a:rPr lang="zh-CN" altLang="en-US" sz="2800" b="1" dirty="0">
                <a:latin typeface="楷体_GB2312" pitchFamily="49" charset="-122"/>
                <a:ea typeface="楷体_GB2312" pitchFamily="49" charset="-122"/>
              </a:rPr>
              <a:t>年内，每</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个月</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次；第</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5</a:t>
            </a:r>
            <a:r>
              <a:rPr lang="zh-CN" altLang="en-US" sz="2800" b="1" dirty="0">
                <a:latin typeface="楷体_GB2312" pitchFamily="49" charset="-122"/>
                <a:ea typeface="楷体_GB2312" pitchFamily="49" charset="-122"/>
              </a:rPr>
              <a:t>年，每</a:t>
            </a:r>
            <a:r>
              <a:rPr lang="en-US" altLang="zh-CN" sz="2800" b="1" dirty="0">
                <a:latin typeface="楷体_GB2312" pitchFamily="49" charset="-122"/>
                <a:ea typeface="楷体_GB2312" pitchFamily="49" charset="-122"/>
              </a:rPr>
              <a:t>6</a:t>
            </a:r>
            <a:r>
              <a:rPr lang="zh-CN" altLang="en-US" sz="2800" b="1" dirty="0">
                <a:latin typeface="楷体_GB2312" pitchFamily="49" charset="-122"/>
                <a:ea typeface="楷体_GB2312" pitchFamily="49" charset="-122"/>
              </a:rPr>
              <a:t>个月复查</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次；第</a:t>
            </a:r>
            <a:r>
              <a:rPr lang="en-US" altLang="zh-CN" sz="2800" b="1" dirty="0">
                <a:latin typeface="楷体_GB2312" pitchFamily="49" charset="-122"/>
                <a:ea typeface="楷体_GB2312" pitchFamily="49" charset="-122"/>
              </a:rPr>
              <a:t>6</a:t>
            </a:r>
            <a:r>
              <a:rPr lang="zh-CN" altLang="en-US" sz="2800" b="1" dirty="0">
                <a:latin typeface="楷体_GB2312" pitchFamily="49" charset="-122"/>
                <a:ea typeface="楷体_GB2312" pitchFamily="49" charset="-122"/>
              </a:rPr>
              <a:t>年开始，每年一次。因卵巢切除，术后病人可能出现阴道分泌物减少或围绝经期综合征等症状，可随时就诊并给予指导。</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卵巢肿瘤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2643" name="矩形 273416"/>
          <p:cNvSpPr/>
          <p:nvPr/>
        </p:nvSpPr>
        <p:spPr>
          <a:xfrm>
            <a:off x="971550" y="1203960"/>
            <a:ext cx="9887585" cy="5112385"/>
          </a:xfrm>
          <a:prstGeom prst="rect">
            <a:avLst/>
          </a:prstGeom>
          <a:solidFill>
            <a:srgbClr val="FFFFCC"/>
          </a:solidFill>
          <a:ln w="9525" cap="flat" cmpd="sng">
            <a:noFill/>
            <a:prstDash val="solid"/>
            <a:miter/>
            <a:headEnd type="none" w="med" len="med"/>
            <a:tailEnd type="none" w="med" len="med"/>
          </a:ln>
        </p:spPr>
        <p:txBody>
          <a:bodyPr anchor="t" anchorCtr="0"/>
          <a:p>
            <a:pPr marL="342900" indent="-342900" algn="just" fontAlgn="auto">
              <a:lnSpc>
                <a:spcPct val="150000"/>
              </a:lnSpc>
              <a:spcBef>
                <a:spcPts val="0"/>
              </a:spcBef>
              <a:buClr>
                <a:schemeClr val="accent1"/>
              </a:buClr>
              <a:buSzPct val="65000"/>
            </a:pPr>
            <a:r>
              <a:rPr lang="en-US" altLang="zh-CN" sz="28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卵巢肿瘤是女性生殖器常见肿瘤。卵</a:t>
            </a:r>
            <a:r>
              <a:rPr lang="zh-CN" altLang="en-US" sz="3200" b="1" dirty="0">
                <a:solidFill>
                  <a:srgbClr val="FF0000"/>
                </a:solidFill>
                <a:latin typeface="楷体_GB2312" pitchFamily="49" charset="-122"/>
                <a:ea typeface="楷体_GB2312" pitchFamily="49" charset="-122"/>
              </a:rPr>
              <a:t>巢恶性肿瘤是女性生殖器三大恶性肿瘤之一。</a:t>
            </a:r>
            <a:r>
              <a:rPr lang="zh-CN" altLang="en-US" sz="3200" b="1" dirty="0">
                <a:latin typeface="楷体_GB2312" pitchFamily="49" charset="-122"/>
                <a:ea typeface="楷体_GB2312" pitchFamily="49" charset="-122"/>
              </a:rPr>
              <a:t>卵巢肿瘤可发生于任何年龄，有良性、交界性及恶性之分，幼女和老年性妇女的卵巢肿瘤多为恶性。 由于卵巢位于盆腔深部，不易扪及，早期无明显症状，恶性肿瘤病人就医时多已属晚期，预后差，</a:t>
            </a:r>
            <a:r>
              <a:rPr lang="zh-CN" altLang="en-US" sz="3200" b="1" dirty="0">
                <a:solidFill>
                  <a:srgbClr val="FF0000"/>
                </a:solidFill>
                <a:latin typeface="楷体_GB2312" pitchFamily="49" charset="-122"/>
                <a:ea typeface="楷体_GB2312" pitchFamily="49" charset="-122"/>
              </a:rPr>
              <a:t>其死亡率居妇科恶性肿瘤第一位。</a:t>
            </a:r>
            <a:endParaRPr lang="zh-CN" altLang="en-US" sz="32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3665" name="Rectangle 3"/>
          <p:cNvSpPr>
            <a:spLocks noGrp="1"/>
          </p:cNvSpPr>
          <p:nvPr>
            <p:ph idx="1"/>
          </p:nvPr>
        </p:nvSpPr>
        <p:spPr>
          <a:xfrm>
            <a:off x="1278255" y="1696085"/>
            <a:ext cx="8869045" cy="658495"/>
          </a:xfrm>
        </p:spPr>
        <p:txBody>
          <a:bodyPr vert="horz" wrap="square" lIns="91440" tIns="45720" rIns="91440" bIns="45720" anchor="t" anchorCtr="0">
            <a:noAutofit/>
          </a:bodyPr>
          <a:p>
            <a:pPr eaLnBrk="1" hangingPunct="1">
              <a:spcBef>
                <a:spcPct val="10000"/>
              </a:spcBef>
            </a:pPr>
            <a:r>
              <a:rPr lang="zh-CN" altLang="en-US" sz="2300" dirty="0">
                <a:ea typeface="楷体_GB2312" pitchFamily="49" charset="-122"/>
              </a:rPr>
              <a:t>妇产科常见的恶性肿瘤之一</a:t>
            </a:r>
            <a:endParaRPr lang="zh-CN" altLang="en-US" sz="2300" dirty="0">
              <a:ea typeface="楷体_GB2312" pitchFamily="49" charset="-122"/>
            </a:endParaRPr>
          </a:p>
          <a:p>
            <a:pPr eaLnBrk="1" hangingPunct="1">
              <a:spcBef>
                <a:spcPct val="10000"/>
              </a:spcBef>
            </a:pPr>
            <a:r>
              <a:rPr lang="zh-CN" altLang="en-US" sz="2300" b="1" dirty="0">
                <a:solidFill>
                  <a:srgbClr val="FF0000"/>
                </a:solidFill>
                <a:ea typeface="楷体_GB2312" pitchFamily="49" charset="-122"/>
              </a:rPr>
              <a:t>组织学类型多，</a:t>
            </a:r>
            <a:r>
              <a:rPr lang="zh-CN" altLang="en-US" sz="2300" dirty="0">
                <a:ea typeface="楷体_GB2312" pitchFamily="49" charset="-122"/>
              </a:rPr>
              <a:t>性质与形态不同</a:t>
            </a:r>
            <a:endParaRPr lang="zh-CN" altLang="en-US" sz="2300" dirty="0">
              <a:ea typeface="楷体_GB2312" pitchFamily="49" charset="-122"/>
            </a:endParaRPr>
          </a:p>
          <a:p>
            <a:pPr eaLnBrk="1" hangingPunct="1">
              <a:spcBef>
                <a:spcPct val="10000"/>
              </a:spcBef>
            </a:pPr>
            <a:r>
              <a:rPr lang="zh-CN" altLang="en-US" sz="2300" b="1" dirty="0">
                <a:solidFill>
                  <a:srgbClr val="FF0000"/>
                </a:solidFill>
                <a:ea typeface="楷体_GB2312" pitchFamily="49" charset="-122"/>
              </a:rPr>
              <a:t>死亡率高</a:t>
            </a:r>
            <a:endParaRPr lang="zh-CN" altLang="en-US" sz="2300" b="1" dirty="0">
              <a:solidFill>
                <a:srgbClr val="FF0000"/>
              </a:solidFill>
              <a:ea typeface="楷体_GB2312" pitchFamily="49" charset="-122"/>
            </a:endParaRPr>
          </a:p>
          <a:p>
            <a:pPr eaLnBrk="1" hangingPunct="1">
              <a:spcBef>
                <a:spcPct val="10000"/>
              </a:spcBef>
            </a:pPr>
            <a:r>
              <a:rPr lang="zh-CN" altLang="en-US" sz="2300" dirty="0">
                <a:ea typeface="楷体_GB2312" pitchFamily="49" charset="-122"/>
              </a:rPr>
              <a:t>发病呈上升趋势</a:t>
            </a:r>
            <a:endParaRPr lang="zh-CN" altLang="en-US" sz="2300" dirty="0">
              <a:ea typeface="楷体_GB2312" pitchFamily="49" charset="-122"/>
            </a:endParaRPr>
          </a:p>
        </p:txBody>
      </p:sp>
      <p:sp>
        <p:nvSpPr>
          <p:cNvPr id="113666" name="Rectangle 4"/>
          <p:cNvSpPr/>
          <p:nvPr/>
        </p:nvSpPr>
        <p:spPr>
          <a:xfrm>
            <a:off x="1572895" y="1296670"/>
            <a:ext cx="6983730" cy="226695"/>
          </a:xfrm>
          <a:prstGeom prst="rect">
            <a:avLst/>
          </a:prstGeom>
          <a:noFill/>
          <a:ln w="9525">
            <a:noFill/>
          </a:ln>
        </p:spPr>
        <p:txBody>
          <a:bodyPr lIns="92075" tIns="46038" rIns="92075" bIns="46038" anchor="ctr" anchorCtr="0"/>
          <a:p>
            <a:r>
              <a:rPr lang="en-US" altLang="zh-CN" sz="2800" dirty="0">
                <a:latin typeface="Arial" panose="020B0604020202020204" pitchFamily="34" charset="0"/>
                <a:ea typeface="楷体_GB2312" pitchFamily="49" charset="-122"/>
              </a:rPr>
              <a:t>【</a:t>
            </a:r>
            <a:r>
              <a:rPr lang="zh-CN" altLang="en-US" sz="2800" dirty="0">
                <a:latin typeface="Arial" panose="020B0604020202020204" pitchFamily="34" charset="0"/>
                <a:ea typeface="楷体_GB2312" pitchFamily="49" charset="-122"/>
              </a:rPr>
              <a:t>概述】</a:t>
            </a:r>
            <a:endParaRPr lang="zh-CN" altLang="en-US" sz="2800" dirty="0">
              <a:latin typeface="Arial" panose="020B0604020202020204" pitchFamily="34" charset="0"/>
              <a:ea typeface="楷体_GB2312" pitchFamily="49" charset="-122"/>
            </a:endParaRPr>
          </a:p>
        </p:txBody>
      </p:sp>
      <p:sp>
        <p:nvSpPr>
          <p:cNvPr id="113667" name="矩形 71685"/>
          <p:cNvSpPr/>
          <p:nvPr/>
        </p:nvSpPr>
        <p:spPr>
          <a:xfrm>
            <a:off x="831850" y="4315460"/>
            <a:ext cx="10504170" cy="934720"/>
          </a:xfrm>
          <a:prstGeom prst="rect">
            <a:avLst/>
          </a:prstGeom>
          <a:noFill/>
          <a:ln w="9525">
            <a:noFill/>
          </a:ln>
          <a:effectLst>
            <a:prstShdw prst="shdw17" dist="17961" dir="2699999">
              <a:srgbClr val="999999"/>
            </a:prstShdw>
          </a:effectLst>
        </p:spPr>
        <p:txBody>
          <a:bodyPr wrap="square" anchor="ctr" anchorCtr="0">
            <a:noAutofit/>
          </a:bodyPr>
          <a:p>
            <a:pPr indent="328930">
              <a:lnSpc>
                <a:spcPct val="120000"/>
              </a:lnSpc>
            </a:pPr>
            <a:r>
              <a:rPr lang="en-US" altLang="zh-CN" sz="2400" dirty="0">
                <a:latin typeface="楷体_GB2312" charset="0"/>
                <a:ea typeface="楷体_GB2312" pitchFamily="49" charset="-122"/>
              </a:rPr>
              <a:t>【</a:t>
            </a:r>
            <a:r>
              <a:rPr lang="zh-CN" altLang="en-US" sz="2400" dirty="0">
                <a:latin typeface="楷体_GB2312" charset="0"/>
                <a:ea typeface="楷体_GB2312" pitchFamily="49" charset="-122"/>
              </a:rPr>
              <a:t>病因</a:t>
            </a:r>
            <a:r>
              <a:rPr lang="en-US" altLang="zh-CN" sz="2400" dirty="0">
                <a:latin typeface="楷体_GB2312" charset="0"/>
                <a:ea typeface="楷体_GB2312" pitchFamily="49" charset="-122"/>
              </a:rPr>
              <a:t>】</a:t>
            </a:r>
            <a:endParaRPr lang="en-US" altLang="zh-CN" sz="2400" dirty="0">
              <a:latin typeface="楷体_GB2312" charset="0"/>
              <a:ea typeface="楷体_GB2312" pitchFamily="49" charset="-122"/>
            </a:endParaRPr>
          </a:p>
          <a:p>
            <a:pPr indent="328930">
              <a:lnSpc>
                <a:spcPct val="120000"/>
              </a:lnSpc>
            </a:pPr>
            <a:r>
              <a:rPr lang="en-US" altLang="zh-CN" sz="2400" dirty="0">
                <a:latin typeface="楷体_GB2312" charset="0"/>
                <a:ea typeface="楷体_GB2312" pitchFamily="49" charset="-122"/>
              </a:rPr>
              <a:t>1.</a:t>
            </a:r>
            <a:r>
              <a:rPr lang="zh-CN" altLang="en-US" sz="2400" dirty="0">
                <a:latin typeface="楷体_GB2312" charset="0"/>
                <a:ea typeface="楷体_GB2312" pitchFamily="49" charset="-122"/>
              </a:rPr>
              <a:t>环境因素 </a:t>
            </a:r>
            <a:r>
              <a:rPr lang="en-US" altLang="zh-CN" sz="2400" dirty="0">
                <a:latin typeface="楷体_GB2312" charset="0"/>
                <a:ea typeface="楷体_GB2312" pitchFamily="49" charset="-122"/>
              </a:rPr>
              <a:t>   2.</a:t>
            </a:r>
            <a:r>
              <a:rPr lang="zh-CN" altLang="en-US" sz="2400" dirty="0">
                <a:latin typeface="楷体_GB2312" charset="0"/>
                <a:ea typeface="楷体_GB2312" pitchFamily="49" charset="-122"/>
              </a:rPr>
              <a:t>饮食  饮食中</a:t>
            </a:r>
            <a:r>
              <a:rPr lang="zh-CN" altLang="en-US" sz="2400" b="1" dirty="0">
                <a:solidFill>
                  <a:srgbClr val="FF0000"/>
                </a:solidFill>
                <a:latin typeface="楷体_GB2312" charset="0"/>
                <a:ea typeface="楷体_GB2312" pitchFamily="49" charset="-122"/>
              </a:rPr>
              <a:t>高胆固醇</a:t>
            </a:r>
            <a:r>
              <a:rPr lang="zh-CN" altLang="en-US" sz="2400" dirty="0">
                <a:latin typeface="楷体_GB2312" charset="0"/>
                <a:ea typeface="楷体_GB2312" pitchFamily="49" charset="-122"/>
              </a:rPr>
              <a:t>的妇女卵巢癌发病率高。</a:t>
            </a:r>
            <a:endParaRPr lang="zh-CN" altLang="en-US" sz="2400" dirty="0">
              <a:latin typeface="楷体_GB2312" charset="0"/>
              <a:ea typeface="楷体_GB2312" pitchFamily="49" charset="-122"/>
            </a:endParaRPr>
          </a:p>
          <a:p>
            <a:pPr indent="328930">
              <a:lnSpc>
                <a:spcPct val="120000"/>
              </a:lnSpc>
            </a:pPr>
            <a:r>
              <a:rPr lang="en-US" altLang="zh-CN" sz="2400" dirty="0">
                <a:latin typeface="楷体_GB2312" charset="0"/>
                <a:ea typeface="楷体_GB2312" pitchFamily="49" charset="-122"/>
              </a:rPr>
              <a:t> 3.</a:t>
            </a:r>
            <a:r>
              <a:rPr lang="zh-CN" altLang="en-US" sz="2400" dirty="0">
                <a:latin typeface="楷体_GB2312" charset="0"/>
                <a:ea typeface="楷体_GB2312" pitchFamily="49" charset="-122"/>
              </a:rPr>
              <a:t>内分泌因素  卵巢肿瘤多发生于</a:t>
            </a:r>
            <a:r>
              <a:rPr lang="zh-CN" altLang="en-US" sz="2400" b="1" dirty="0">
                <a:solidFill>
                  <a:srgbClr val="FF0000"/>
                </a:solidFill>
                <a:latin typeface="楷体_GB2312" charset="0"/>
                <a:ea typeface="楷体_GB2312" pitchFamily="49" charset="-122"/>
              </a:rPr>
              <a:t>未产、未孕、初潮早、</a:t>
            </a:r>
            <a:endParaRPr lang="zh-CN" altLang="en-US" sz="2400" b="1" dirty="0">
              <a:solidFill>
                <a:srgbClr val="FF0000"/>
              </a:solidFill>
              <a:latin typeface="楷体_GB2312" charset="0"/>
              <a:ea typeface="楷体_GB2312" pitchFamily="49" charset="-122"/>
            </a:endParaRPr>
          </a:p>
          <a:p>
            <a:pPr indent="328930">
              <a:lnSpc>
                <a:spcPct val="120000"/>
              </a:lnSpc>
            </a:pPr>
            <a:r>
              <a:rPr lang="zh-CN" altLang="en-US" sz="2400" b="1" dirty="0">
                <a:solidFill>
                  <a:srgbClr val="FF0000"/>
                </a:solidFill>
                <a:latin typeface="楷体_GB2312" charset="0"/>
                <a:ea typeface="楷体_GB2312" pitchFamily="49" charset="-122"/>
              </a:rPr>
              <a:t>绝经晚，</a:t>
            </a:r>
            <a:r>
              <a:rPr lang="zh-CN" altLang="en-US" sz="2400" dirty="0">
                <a:latin typeface="楷体_GB2312" charset="0"/>
                <a:ea typeface="楷体_GB2312" pitchFamily="49" charset="-122"/>
              </a:rPr>
              <a:t>发病与</a:t>
            </a:r>
            <a:r>
              <a:rPr lang="zh-CN" altLang="en-US" sz="2400" b="1" dirty="0">
                <a:solidFill>
                  <a:srgbClr val="FF0000"/>
                </a:solidFill>
                <a:latin typeface="楷体_GB2312" charset="0"/>
                <a:ea typeface="楷体_GB2312" pitchFamily="49" charset="-122"/>
              </a:rPr>
              <a:t>雌激素</a:t>
            </a:r>
            <a:r>
              <a:rPr lang="zh-CN" altLang="en-US" sz="2400" dirty="0">
                <a:latin typeface="楷体_GB2312" charset="0"/>
                <a:ea typeface="楷体_GB2312" pitchFamily="49" charset="-122"/>
              </a:rPr>
              <a:t>存在有一定关系。妊娠、哺乳、避孕药</a:t>
            </a:r>
            <a:endParaRPr lang="zh-CN" altLang="en-US" sz="2400" dirty="0">
              <a:latin typeface="楷体_GB2312" charset="0"/>
              <a:ea typeface="楷体_GB2312" pitchFamily="49" charset="-122"/>
            </a:endParaRPr>
          </a:p>
          <a:p>
            <a:pPr indent="328930">
              <a:lnSpc>
                <a:spcPct val="120000"/>
              </a:lnSpc>
            </a:pPr>
            <a:r>
              <a:rPr lang="zh-CN" altLang="en-US" sz="2400" dirty="0">
                <a:latin typeface="楷体_GB2312" charset="0"/>
                <a:ea typeface="楷体_GB2312" pitchFamily="49" charset="-122"/>
              </a:rPr>
              <a:t>是保护因素</a:t>
            </a:r>
            <a:r>
              <a:rPr lang="en-US" altLang="zh-CN" sz="2400" dirty="0">
                <a:latin typeface="楷体_GB2312" charset="0"/>
                <a:ea typeface="楷体_GB2312" pitchFamily="49" charset="-122"/>
              </a:rPr>
              <a:t>     4.</a:t>
            </a:r>
            <a:r>
              <a:rPr lang="zh-CN" altLang="en-US" sz="2400" dirty="0">
                <a:latin typeface="楷体_GB2312" charset="0"/>
                <a:ea typeface="楷体_GB2312" pitchFamily="49" charset="-122"/>
              </a:rPr>
              <a:t>遗传与家族因素 </a:t>
            </a:r>
            <a:endParaRPr lang="zh-CN" altLang="en-US" sz="2400" dirty="0">
              <a:latin typeface="楷体_GB2312"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6739" name="矩形 274439"/>
          <p:cNvSpPr/>
          <p:nvPr/>
        </p:nvSpPr>
        <p:spPr>
          <a:xfrm>
            <a:off x="1006475" y="1117600"/>
            <a:ext cx="9999345" cy="2952750"/>
          </a:xfrm>
          <a:prstGeom prst="rect">
            <a:avLst/>
          </a:prstGeom>
          <a:solidFill>
            <a:schemeClr val="bg1"/>
          </a:solidFill>
          <a:ln w="9525" cap="flat" cmpd="sng">
            <a:solidFill>
              <a:schemeClr val="bg1"/>
            </a:solidFill>
            <a:prstDash val="solid"/>
            <a:miter/>
            <a:headEnd type="none" w="med" len="med"/>
            <a:tailEnd type="none" w="med" len="med"/>
          </a:ln>
        </p:spPr>
        <p:txBody>
          <a:bodyPr anchor="t" anchorCtr="0"/>
          <a:p>
            <a:pPr marL="342900" indent="-342900">
              <a:lnSpc>
                <a:spcPct val="90000"/>
              </a:lnSpc>
              <a:spcBef>
                <a:spcPct val="20000"/>
              </a:spcBef>
              <a:buClr>
                <a:schemeClr val="accent1"/>
              </a:buClr>
              <a:buSzPct val="65000"/>
            </a:pPr>
            <a:r>
              <a:rPr lang="en-US" altLang="zh-CN" sz="2800" b="1" dirty="0">
                <a:latin typeface="Arial" panose="020B0604020202020204" pitchFamily="34" charset="0"/>
                <a:ea typeface="楷体_GB2312" pitchFamily="49" charset="-122"/>
              </a:rPr>
              <a:t>       </a:t>
            </a:r>
            <a:r>
              <a:rPr lang="zh-CN" altLang="en-US" sz="2800" b="1" dirty="0">
                <a:latin typeface="楷体_GB2312" pitchFamily="49" charset="-122"/>
                <a:ea typeface="楷体_GB2312" pitchFamily="49" charset="-122"/>
              </a:rPr>
              <a:t>卵巢组织复杂，是全身各脏器</a:t>
            </a:r>
            <a:r>
              <a:rPr lang="zh-CN" altLang="en-US" sz="2800" b="1" dirty="0">
                <a:solidFill>
                  <a:srgbClr val="FF0000"/>
                </a:solidFill>
                <a:latin typeface="楷体_GB2312" pitchFamily="49" charset="-122"/>
                <a:ea typeface="楷体_GB2312" pitchFamily="49" charset="-122"/>
              </a:rPr>
              <a:t>肿瘤类型最多</a:t>
            </a:r>
            <a:r>
              <a:rPr lang="zh-CN" altLang="en-US" sz="2800" b="1" dirty="0">
                <a:latin typeface="楷体_GB2312" pitchFamily="49" charset="-122"/>
                <a:ea typeface="楷体_GB2312" pitchFamily="49" charset="-122"/>
              </a:rPr>
              <a:t>的部位。常见的良性肿瘤有浆液性囊腺瘤、黏液性囊腺瘤和成熟畸胎瘤。黏液性囊腺瘤可形成体内巨大肿瘤。恶性肿瘤以浆液性囊腺癌最多见。</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 卵巢恶性肿瘤的</a:t>
            </a:r>
            <a:r>
              <a:rPr lang="zh-CN" altLang="en-US" sz="2800" b="1" dirty="0">
                <a:solidFill>
                  <a:srgbClr val="FF0000"/>
                </a:solidFill>
                <a:latin typeface="楷体_GB2312" pitchFamily="49" charset="-122"/>
                <a:ea typeface="楷体_GB2312" pitchFamily="49" charset="-122"/>
              </a:rPr>
              <a:t>转移途径主要是直接蔓延及</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腹腔种植，其次是淋巴转移，</a:t>
            </a:r>
            <a:r>
              <a:rPr lang="zh-CN" altLang="en-US" sz="2800" b="1" dirty="0">
                <a:latin typeface="楷体_GB2312" pitchFamily="49" charset="-122"/>
                <a:ea typeface="楷体_GB2312" pitchFamily="49" charset="-122"/>
              </a:rPr>
              <a:t>血行转移较少见。</a:t>
            </a:r>
            <a:endParaRPr lang="zh-CN" altLang="en-US" sz="2600" b="1" dirty="0">
              <a:latin typeface="楷体_GB2312" pitchFamily="49" charset="-122"/>
              <a:ea typeface="楷体_GB2312" pitchFamily="49" charset="-122"/>
            </a:endParaRPr>
          </a:p>
        </p:txBody>
      </p:sp>
      <p:pic>
        <p:nvPicPr>
          <p:cNvPr id="116741" name="图片 274444" descr="图片1"/>
          <p:cNvPicPr>
            <a:picLocks noChangeAspect="1"/>
          </p:cNvPicPr>
          <p:nvPr/>
        </p:nvPicPr>
        <p:blipFill>
          <a:blip r:embed="rId3"/>
          <a:stretch>
            <a:fillRect/>
          </a:stretch>
        </p:blipFill>
        <p:spPr>
          <a:xfrm>
            <a:off x="2700655" y="4283710"/>
            <a:ext cx="4794250" cy="18091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49655" y="1355725"/>
            <a:ext cx="10155555" cy="4593590"/>
            <a:chOff x="395" y="978"/>
            <a:chExt cx="12247" cy="8391"/>
          </a:xfrm>
        </p:grpSpPr>
        <p:sp>
          <p:nvSpPr>
            <p:cNvPr id="117764" name="矩形 276487"/>
            <p:cNvSpPr/>
            <p:nvPr/>
          </p:nvSpPr>
          <p:spPr>
            <a:xfrm>
              <a:off x="395" y="2225"/>
              <a:ext cx="5898" cy="6960"/>
            </a:xfrm>
            <a:prstGeom prst="rect">
              <a:avLst/>
            </a:prstGeom>
            <a:noFill/>
            <a:ln w="9525">
              <a:noFill/>
            </a:ln>
          </p:spPr>
          <p:txBody>
            <a:bodyPr anchor="t" anchorCtr="0"/>
            <a:p>
              <a:pPr marL="342900" indent="-342900">
                <a:spcBef>
                  <a:spcPct val="20000"/>
                </a:spcBef>
                <a:buClr>
                  <a:schemeClr val="accent1"/>
                </a:buClr>
                <a:buSzPct val="65000"/>
                <a:buFont typeface="Wingdings" panose="05000000000000000000" pitchFamily="2" charset="2"/>
                <a:buChar char="n"/>
              </a:pPr>
              <a:r>
                <a:rPr lang="zh-CN" altLang="en-US" sz="2800" b="1" dirty="0">
                  <a:solidFill>
                    <a:srgbClr val="FF5050"/>
                  </a:solidFill>
                  <a:latin typeface="楷体_GB2312" pitchFamily="49" charset="-122"/>
                  <a:ea typeface="楷体_GB2312" pitchFamily="49" charset="-122"/>
                </a:rPr>
                <a:t>卵巢上皮肿瘤</a:t>
              </a:r>
              <a:r>
                <a:rPr lang="zh-CN" altLang="en-US" sz="2800" b="1" dirty="0">
                  <a:latin typeface="楷体_GB2312" pitchFamily="49" charset="-122"/>
                  <a:ea typeface="楷体_GB2312" pitchFamily="49" charset="-122"/>
                </a:rPr>
                <a:t>：最常见，约占</a:t>
              </a:r>
              <a:r>
                <a:rPr lang="en-US" altLang="zh-CN" sz="2800" b="1" dirty="0">
                  <a:latin typeface="楷体_GB2312" pitchFamily="49" charset="-122"/>
                  <a:ea typeface="楷体_GB2312" pitchFamily="49" charset="-122"/>
                </a:rPr>
                <a:t>50%</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70%</a:t>
              </a:r>
              <a:r>
                <a:rPr lang="zh-CN" altLang="en-US" sz="2800" b="1" dirty="0">
                  <a:latin typeface="楷体_GB2312" pitchFamily="49" charset="-122"/>
                  <a:ea typeface="楷体_GB2312" pitchFamily="49" charset="-122"/>
                </a:rPr>
                <a:t>浆液性和黏液性囊腺瘤。</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solidFill>
                    <a:srgbClr val="FF5050"/>
                  </a:solidFill>
                  <a:latin typeface="楷体_GB2312" pitchFamily="49" charset="-122"/>
                  <a:ea typeface="楷体_GB2312" pitchFamily="49" charset="-122"/>
                </a:rPr>
                <a:t>生殖细胞肿瘤</a:t>
              </a:r>
              <a:r>
                <a:rPr lang="zh-CN" altLang="en-US" sz="2800" b="1" dirty="0">
                  <a:latin typeface="楷体_GB2312" pitchFamily="49" charset="-122"/>
                  <a:ea typeface="楷体_GB2312" pitchFamily="49" charset="-122"/>
                </a:rPr>
                <a:t>：约占</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40%</a:t>
              </a:r>
              <a:r>
                <a:rPr lang="zh-CN" altLang="en-US" sz="2800" b="1" dirty="0">
                  <a:latin typeface="楷体_GB2312" pitchFamily="49" charset="-122"/>
                  <a:ea typeface="楷体_GB2312" pitchFamily="49" charset="-122"/>
                </a:rPr>
                <a:t>，好发于青少年及儿童。以成熟畸胎瘤（皮样囊肿）和未成熟畸胎瘤（恶性）多见</a:t>
              </a:r>
              <a:r>
                <a:rPr lang="zh-CN" altLang="en-US" b="1" dirty="0">
                  <a:latin typeface="楷体_GB2312" pitchFamily="49" charset="-122"/>
                  <a:ea typeface="楷体_GB2312" pitchFamily="49" charset="-122"/>
                </a:rPr>
                <a:t>。</a:t>
              </a:r>
              <a:endParaRPr lang="zh-CN" altLang="en-US" b="1" dirty="0">
                <a:latin typeface="楷体_GB2312" pitchFamily="49" charset="-122"/>
                <a:ea typeface="楷体_GB2312" pitchFamily="49" charset="-122"/>
              </a:endParaRPr>
            </a:p>
          </p:txBody>
        </p:sp>
        <p:sp>
          <p:nvSpPr>
            <p:cNvPr id="117765" name="矩形 276488"/>
            <p:cNvSpPr/>
            <p:nvPr/>
          </p:nvSpPr>
          <p:spPr>
            <a:xfrm>
              <a:off x="623" y="978"/>
              <a:ext cx="5572" cy="767"/>
            </a:xfrm>
            <a:prstGeom prst="rect">
              <a:avLst/>
            </a:prstGeom>
            <a:noFill/>
            <a:ln w="9525">
              <a:noFill/>
            </a:ln>
          </p:spPr>
          <p:txBody>
            <a:bodyPr anchor="t" anchorCtr="0"/>
            <a:p>
              <a:r>
                <a:rPr lang="zh-CN" altLang="en-US" sz="2800" b="1" dirty="0">
                  <a:solidFill>
                    <a:schemeClr val="tx2"/>
                  </a:solidFill>
                  <a:latin typeface="Garamond" panose="02020404030301010803" pitchFamily="18" charset="0"/>
                  <a:ea typeface="宋体" panose="02010600030101010101" pitchFamily="2" charset="-122"/>
                </a:rPr>
                <a:t>卵巢肿瘤组织学分类</a:t>
              </a:r>
              <a:endParaRPr lang="zh-CN" altLang="en-US" sz="2800" b="1" dirty="0">
                <a:solidFill>
                  <a:schemeClr val="tx2"/>
                </a:solidFill>
                <a:latin typeface="Garamond" panose="02020404030301010803" pitchFamily="18" charset="0"/>
                <a:ea typeface="宋体" panose="02010600030101010101" pitchFamily="2" charset="-122"/>
              </a:endParaRPr>
            </a:p>
          </p:txBody>
        </p:sp>
        <p:pic>
          <p:nvPicPr>
            <p:cNvPr id="117766" name="图片 276489" descr="浆液性囊腺癌[(000659)08-05-38]"/>
            <p:cNvPicPr>
              <a:picLocks noChangeAspect="1"/>
            </p:cNvPicPr>
            <p:nvPr/>
          </p:nvPicPr>
          <p:blipFill>
            <a:blip r:embed="rId3"/>
            <a:stretch>
              <a:fillRect/>
            </a:stretch>
          </p:blipFill>
          <p:spPr>
            <a:xfrm>
              <a:off x="7428" y="1430"/>
              <a:ext cx="5215" cy="3743"/>
            </a:xfrm>
            <a:prstGeom prst="rect">
              <a:avLst/>
            </a:prstGeom>
            <a:noFill/>
            <a:ln w="9525">
              <a:noFill/>
            </a:ln>
          </p:spPr>
        </p:pic>
        <p:pic>
          <p:nvPicPr>
            <p:cNvPr id="117767" name="图片 276493" descr="卵巢生殖细胞肿瘤[(001276)08-21-27]"/>
            <p:cNvPicPr>
              <a:picLocks noChangeAspect="1"/>
            </p:cNvPicPr>
            <p:nvPr/>
          </p:nvPicPr>
          <p:blipFill>
            <a:blip r:embed="rId4"/>
            <a:stretch>
              <a:fillRect/>
            </a:stretch>
          </p:blipFill>
          <p:spPr>
            <a:xfrm>
              <a:off x="7540" y="5515"/>
              <a:ext cx="5053" cy="385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34415" y="1240155"/>
            <a:ext cx="10092690" cy="4763375"/>
            <a:chOff x="848" y="978"/>
            <a:chExt cx="12590" cy="8481"/>
          </a:xfrm>
        </p:grpSpPr>
        <p:sp>
          <p:nvSpPr>
            <p:cNvPr id="118788" name="矩形 277510"/>
            <p:cNvSpPr/>
            <p:nvPr/>
          </p:nvSpPr>
          <p:spPr>
            <a:xfrm>
              <a:off x="848" y="2110"/>
              <a:ext cx="5900" cy="5785"/>
            </a:xfrm>
            <a:prstGeom prst="rect">
              <a:avLst/>
            </a:prstGeom>
            <a:noFill/>
            <a:ln w="9525">
              <a:noFill/>
            </a:ln>
          </p:spPr>
          <p:txBody>
            <a:bodyPr anchor="t" anchorCtr="0"/>
            <a:p>
              <a:pPr marL="342900" indent="-342900">
                <a:spcBef>
                  <a:spcPct val="20000"/>
                </a:spcBef>
                <a:buClr>
                  <a:schemeClr val="accent1"/>
                </a:buClr>
                <a:buSzPct val="65000"/>
                <a:buFont typeface="Wingdings" panose="05000000000000000000" pitchFamily="2" charset="2"/>
                <a:buChar char="n"/>
              </a:pPr>
              <a:r>
                <a:rPr lang="zh-CN" altLang="en-US" b="1" dirty="0">
                  <a:solidFill>
                    <a:srgbClr val="FF5050"/>
                  </a:solidFill>
                  <a:latin typeface="楷体_GB2312" pitchFamily="49" charset="-122"/>
                  <a:ea typeface="楷体_GB2312" pitchFamily="49" charset="-122"/>
                </a:rPr>
                <a:t>性索间质肿瘤</a:t>
              </a:r>
              <a:r>
                <a:rPr lang="zh-CN" altLang="en-US" b="1" dirty="0">
                  <a:latin typeface="楷体_GB2312" pitchFamily="49" charset="-122"/>
                  <a:ea typeface="楷体_GB2312" pitchFamily="49" charset="-122"/>
                </a:rPr>
                <a:t>  约占</a:t>
              </a:r>
              <a:r>
                <a:rPr lang="en-US" altLang="zh-CN" b="1" dirty="0">
                  <a:latin typeface="楷体_GB2312" pitchFamily="49" charset="-122"/>
                  <a:ea typeface="楷体_GB2312" pitchFamily="49" charset="-122"/>
                </a:rPr>
                <a:t>5%</a:t>
              </a:r>
              <a:r>
                <a:rPr lang="zh-CN" altLang="en-US" b="1" dirty="0">
                  <a:latin typeface="楷体_GB2312" pitchFamily="49" charset="-122"/>
                  <a:ea typeface="楷体_GB2312" pitchFamily="49" charset="-122"/>
                </a:rPr>
                <a:t>，其中颗粒细胞瘤和卵泡膜细胞瘤能产生雌激素，又称功能性肿瘤。</a:t>
              </a:r>
              <a:endParaRPr lang="zh-CN" altLang="en-US"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b="1" dirty="0">
                  <a:solidFill>
                    <a:srgbClr val="FF5050"/>
                  </a:solidFill>
                  <a:latin typeface="楷体_GB2312" pitchFamily="49" charset="-122"/>
                  <a:ea typeface="楷体_GB2312" pitchFamily="49" charset="-122"/>
                </a:rPr>
                <a:t>转移性肿瘤</a:t>
              </a:r>
              <a:r>
                <a:rPr lang="zh-CN" altLang="en-US" b="1" dirty="0">
                  <a:latin typeface="楷体_GB2312" pitchFamily="49" charset="-122"/>
                  <a:ea typeface="楷体_GB2312" pitchFamily="49" charset="-122"/>
                </a:rPr>
                <a:t>：约占</a:t>
              </a:r>
              <a:r>
                <a:rPr lang="en-US" altLang="zh-CN" b="1" dirty="0">
                  <a:latin typeface="楷体_GB2312" pitchFamily="49" charset="-122"/>
                  <a:ea typeface="楷体_GB2312" pitchFamily="49" charset="-122"/>
                </a:rPr>
                <a:t>5%</a:t>
              </a: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10%</a:t>
              </a:r>
              <a:r>
                <a:rPr lang="zh-CN" altLang="en-US" b="1" dirty="0">
                  <a:latin typeface="楷体_GB2312" pitchFamily="49" charset="-122"/>
                  <a:ea typeface="楷体_GB2312" pitchFamily="49" charset="-122"/>
                </a:rPr>
                <a:t>，原发部位常为常为胃肠道、乳腺及生殖器官，预后差。如库肯勃瘤。</a:t>
              </a:r>
              <a:endParaRPr lang="zh-CN" altLang="en-US" b="1" dirty="0">
                <a:latin typeface="楷体_GB2312" pitchFamily="49" charset="-122"/>
                <a:ea typeface="楷体_GB2312" pitchFamily="49" charset="-122"/>
              </a:endParaRPr>
            </a:p>
          </p:txBody>
        </p:sp>
        <p:pic>
          <p:nvPicPr>
            <p:cNvPr id="118789" name="图片 277512" descr="颗粒细胞瘤"/>
            <p:cNvPicPr>
              <a:picLocks noChangeAspect="1"/>
            </p:cNvPicPr>
            <p:nvPr/>
          </p:nvPicPr>
          <p:blipFill>
            <a:blip r:embed="rId3"/>
            <a:srcRect l="7753" b="8585"/>
            <a:stretch>
              <a:fillRect/>
            </a:stretch>
          </p:blipFill>
          <p:spPr>
            <a:xfrm>
              <a:off x="8220" y="978"/>
              <a:ext cx="4938" cy="3742"/>
            </a:xfrm>
            <a:prstGeom prst="rect">
              <a:avLst/>
            </a:prstGeom>
            <a:noFill/>
            <a:ln w="9525">
              <a:noFill/>
            </a:ln>
          </p:spPr>
        </p:pic>
        <p:sp>
          <p:nvSpPr>
            <p:cNvPr id="118790" name="文本框 277513"/>
            <p:cNvSpPr txBox="1"/>
            <p:nvPr/>
          </p:nvSpPr>
          <p:spPr>
            <a:xfrm>
              <a:off x="11058" y="4143"/>
              <a:ext cx="2380" cy="656"/>
            </a:xfrm>
            <a:prstGeom prst="rect">
              <a:avLst/>
            </a:prstGeom>
            <a:noFill/>
            <a:ln w="9525">
              <a:noFill/>
            </a:ln>
          </p:spPr>
          <p:txBody>
            <a:bodyPr anchor="t" anchorCtr="0">
              <a:spAutoFit/>
            </a:bodyPr>
            <a:p>
              <a:pPr>
                <a:spcBef>
                  <a:spcPct val="50000"/>
                </a:spcBef>
              </a:pPr>
              <a:r>
                <a:rPr lang="zh-CN" altLang="en-US" sz="1800" b="1" dirty="0">
                  <a:solidFill>
                    <a:srgbClr val="FFFFFF"/>
                  </a:solidFill>
                  <a:latin typeface="Arial" panose="020B0604020202020204" pitchFamily="34" charset="0"/>
                  <a:ea typeface="楷体_GB2312" pitchFamily="49" charset="-122"/>
                </a:rPr>
                <a:t>颗粒细胞瘤</a:t>
              </a:r>
              <a:endParaRPr lang="zh-CN" altLang="en-US" sz="1800" b="1" dirty="0">
                <a:solidFill>
                  <a:srgbClr val="FFFFFF"/>
                </a:solidFill>
                <a:latin typeface="Arial" panose="020B0604020202020204" pitchFamily="34" charset="0"/>
                <a:ea typeface="楷体_GB2312" pitchFamily="49" charset="-122"/>
              </a:endParaRPr>
            </a:p>
          </p:txBody>
        </p:sp>
        <p:pic>
          <p:nvPicPr>
            <p:cNvPr id="118791" name="图片 277515" descr="库肯不瘤"/>
            <p:cNvPicPr>
              <a:picLocks noChangeAspect="1"/>
            </p:cNvPicPr>
            <p:nvPr/>
          </p:nvPicPr>
          <p:blipFill>
            <a:blip r:embed="rId4"/>
            <a:stretch>
              <a:fillRect/>
            </a:stretch>
          </p:blipFill>
          <p:spPr>
            <a:xfrm>
              <a:off x="8220" y="4948"/>
              <a:ext cx="4990" cy="4470"/>
            </a:xfrm>
            <a:prstGeom prst="rect">
              <a:avLst/>
            </a:prstGeom>
            <a:noFill/>
            <a:ln w="9525">
              <a:noFill/>
            </a:ln>
          </p:spPr>
        </p:pic>
        <p:sp>
          <p:nvSpPr>
            <p:cNvPr id="118792" name="文本框 277516"/>
            <p:cNvSpPr txBox="1"/>
            <p:nvPr/>
          </p:nvSpPr>
          <p:spPr>
            <a:xfrm>
              <a:off x="10035" y="8803"/>
              <a:ext cx="1765" cy="656"/>
            </a:xfrm>
            <a:prstGeom prst="rect">
              <a:avLst/>
            </a:prstGeom>
            <a:noFill/>
            <a:ln w="9525">
              <a:noFill/>
            </a:ln>
          </p:spPr>
          <p:txBody>
            <a:bodyPr anchor="t" anchorCtr="0">
              <a:spAutoFit/>
            </a:bodyPr>
            <a:p>
              <a:pPr>
                <a:spcBef>
                  <a:spcPct val="50000"/>
                </a:spcBef>
              </a:pPr>
              <a:r>
                <a:rPr lang="zh-CN" altLang="en-US" sz="1800" b="1" dirty="0">
                  <a:latin typeface="Arial" panose="020B0604020202020204" pitchFamily="34" charset="0"/>
                  <a:ea typeface="楷体_GB2312" pitchFamily="49" charset="-122"/>
                </a:rPr>
                <a:t>库肯勃瘤</a:t>
              </a:r>
              <a:endParaRPr lang="zh-CN" altLang="en-US" sz="1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术前准备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988" name="矩形 293895"/>
          <p:cNvSpPr/>
          <p:nvPr/>
        </p:nvSpPr>
        <p:spPr>
          <a:xfrm>
            <a:off x="828675" y="1109345"/>
            <a:ext cx="10480675" cy="2030730"/>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lnSpc>
                <a:spcPct val="90000"/>
              </a:lnSpc>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a:t>
            </a:r>
            <a:endParaRPr lang="zh-CN" altLang="zh-CN"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手术前常规准备</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）心理支持</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）术前指导：术后并发症预防；拟实施手术的介绍</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endParaRPr lang="zh-CN" altLang="en-US" sz="2800" b="1" dirty="0">
              <a:latin typeface="楷体_GB2312" pitchFamily="49" charset="-122"/>
              <a:ea typeface="楷体_GB2312" pitchFamily="49" charset="-122"/>
            </a:endParaRPr>
          </a:p>
        </p:txBody>
      </p:sp>
      <p:sp>
        <p:nvSpPr>
          <p:cNvPr id="7172" name="矩形 316422"/>
          <p:cNvSpPr/>
          <p:nvPr/>
        </p:nvSpPr>
        <p:spPr>
          <a:xfrm>
            <a:off x="833755" y="3269615"/>
            <a:ext cx="10480675" cy="2970530"/>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altLang="zh-CN" sz="2800" b="1" strike="noStrike" noProof="1" dirty="0">
                <a:solidFill>
                  <a:srgbClr val="FF0000"/>
                </a:solidFill>
                <a:latin typeface="楷体_GB2312" pitchFamily="49" charset="-122"/>
                <a:ea typeface="楷体_GB2312" pitchFamily="49" charset="-122"/>
                <a:cs typeface="+mn-cs"/>
              </a:rPr>
              <a:t>   2.</a:t>
            </a:r>
            <a:r>
              <a:rPr lang="zh-CN" altLang="en-US" sz="2800" b="1" strike="noStrike" noProof="1" dirty="0">
                <a:solidFill>
                  <a:srgbClr val="FF0000"/>
                </a:solidFill>
                <a:latin typeface="楷体_GB2312" pitchFamily="49" charset="-122"/>
                <a:ea typeface="楷体_GB2312" pitchFamily="49" charset="-122"/>
                <a:cs typeface="+mn-cs"/>
              </a:rPr>
              <a:t>手术前一日护理</a:t>
            </a: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a:p>
            <a:pPr marL="342900" indent="-342900" fontAlgn="base">
              <a:lnSpc>
                <a:spcPct val="80000"/>
              </a:lnSpc>
              <a:spcBef>
                <a:spcPct val="20000"/>
              </a:spcBef>
              <a:buClr>
                <a:schemeClr val="accent1"/>
              </a:buClr>
              <a:buSzPct val="65000"/>
            </a:pPr>
            <a:r>
              <a:rPr lang="zh-CN" altLang="en-US" sz="2400" b="1" strike="noStrike" noProof="1" dirty="0">
                <a:latin typeface="楷体_GB2312" pitchFamily="49" charset="-122"/>
                <a:ea typeface="楷体_GB2312" pitchFamily="49" charset="-122"/>
                <a:cs typeface="+mn-cs"/>
              </a:rPr>
              <a:t>   </a:t>
            </a:r>
            <a:r>
              <a:rPr lang="zh-CN" altLang="en-US" sz="2400" b="1" strike="noStrike" noProof="1" dirty="0">
                <a:solidFill>
                  <a:schemeClr val="tx2"/>
                </a:solidFill>
                <a:latin typeface="楷体_GB2312" pitchFamily="49" charset="-122"/>
                <a:ea typeface="楷体_GB2312" pitchFamily="49" charset="-122"/>
                <a:cs typeface="+mn-cs"/>
                <a:sym typeface="+mn-ea"/>
              </a:rPr>
              <a:t>（</a:t>
            </a:r>
            <a:r>
              <a:rPr lang="en-US" altLang="zh-CN" sz="2400" b="1" strike="noStrike" noProof="1" dirty="0">
                <a:solidFill>
                  <a:schemeClr val="tx2"/>
                </a:solidFill>
                <a:latin typeface="楷体_GB2312" pitchFamily="49" charset="-122"/>
                <a:ea typeface="楷体_GB2312" pitchFamily="49" charset="-122"/>
                <a:cs typeface="+mn-cs"/>
                <a:sym typeface="+mn-ea"/>
              </a:rPr>
              <a:t>1</a:t>
            </a:r>
            <a:r>
              <a:rPr lang="zh-CN" altLang="en-US" sz="2400" b="1" strike="noStrike" noProof="1" dirty="0">
                <a:solidFill>
                  <a:schemeClr val="tx2"/>
                </a:solidFill>
                <a:latin typeface="楷体_GB2312" pitchFamily="49" charset="-122"/>
                <a:ea typeface="楷体_GB2312" pitchFamily="49" charset="-122"/>
                <a:cs typeface="+mn-cs"/>
                <a:sym typeface="+mn-ea"/>
              </a:rPr>
              <a:t>）皮肤准备：</a:t>
            </a:r>
            <a:r>
              <a:rPr lang="zh-CN" altLang="en-US" sz="2400" b="1" strike="noStrike" noProof="1" dirty="0">
                <a:latin typeface="楷体_GB2312" pitchFamily="49" charset="-122"/>
                <a:ea typeface="楷体_GB2312" pitchFamily="49" charset="-122"/>
                <a:cs typeface="+mn-cs"/>
                <a:sym typeface="+mn-ea"/>
              </a:rPr>
              <a:t>经腹手术备皮范围上自剑突下，两侧到腋中线，下至阴阜和大腿上</a:t>
            </a:r>
            <a:r>
              <a:rPr lang="en-US" altLang="zh-CN" sz="2400" b="1" strike="noStrike" noProof="1" dirty="0">
                <a:latin typeface="楷体_GB2312" pitchFamily="49" charset="-122"/>
                <a:ea typeface="楷体_GB2312" pitchFamily="49" charset="-122"/>
                <a:cs typeface="+mn-cs"/>
                <a:sym typeface="+mn-ea"/>
              </a:rPr>
              <a:t>1/3</a:t>
            </a:r>
            <a:r>
              <a:rPr lang="zh-CN" altLang="en-US" sz="2400" b="1" strike="noStrike" noProof="1" dirty="0">
                <a:latin typeface="楷体_GB2312" pitchFamily="49" charset="-122"/>
                <a:ea typeface="楷体_GB2312" pitchFamily="49" charset="-122"/>
                <a:cs typeface="+mn-cs"/>
                <a:sym typeface="+mn-ea"/>
              </a:rPr>
              <a:t>处；阴部手术备皮范围上至耻骨联合以上</a:t>
            </a:r>
            <a:r>
              <a:rPr lang="en-US" altLang="zh-CN" sz="2400" b="1" strike="noStrike" noProof="1" dirty="0">
                <a:latin typeface="楷体_GB2312" pitchFamily="49" charset="-122"/>
                <a:ea typeface="楷体_GB2312" pitchFamily="49" charset="-122"/>
                <a:cs typeface="+mn-cs"/>
                <a:sym typeface="+mn-ea"/>
              </a:rPr>
              <a:t>10cm</a:t>
            </a:r>
            <a:r>
              <a:rPr lang="zh-CN" altLang="en-US" sz="2400" b="1" strike="noStrike" noProof="1" dirty="0">
                <a:latin typeface="楷体_GB2312" pitchFamily="49" charset="-122"/>
                <a:ea typeface="楷体_GB2312" pitchFamily="49" charset="-122"/>
                <a:cs typeface="+mn-cs"/>
                <a:sym typeface="+mn-ea"/>
              </a:rPr>
              <a:t>，下至肛门以下</a:t>
            </a:r>
            <a:r>
              <a:rPr lang="en-US" altLang="zh-CN" sz="2400" b="1" strike="noStrike" noProof="1" dirty="0">
                <a:latin typeface="楷体_GB2312" pitchFamily="49" charset="-122"/>
                <a:ea typeface="楷体_GB2312" pitchFamily="49" charset="-122"/>
                <a:cs typeface="+mn-cs"/>
                <a:sym typeface="+mn-ea"/>
              </a:rPr>
              <a:t>10cm</a:t>
            </a:r>
            <a:r>
              <a:rPr lang="zh-CN" altLang="en-US" sz="2400" b="1" strike="noStrike" noProof="1" dirty="0">
                <a:latin typeface="楷体_GB2312" pitchFamily="49" charset="-122"/>
                <a:ea typeface="楷体_GB2312" pitchFamily="49" charset="-122"/>
                <a:cs typeface="+mn-cs"/>
                <a:sym typeface="+mn-ea"/>
              </a:rPr>
              <a:t>。</a:t>
            </a:r>
            <a:endParaRPr lang="zh-CN" altLang="en-US" sz="2400" b="1" strike="noStrike" noProof="1" dirty="0">
              <a:latin typeface="楷体_GB2312" pitchFamily="49" charset="-122"/>
            </a:endParaRPr>
          </a:p>
          <a:p>
            <a:pPr marL="342900" indent="-342900" fontAlgn="base">
              <a:lnSpc>
                <a:spcPct val="80000"/>
              </a:lnSpc>
              <a:spcBef>
                <a:spcPct val="20000"/>
              </a:spcBef>
              <a:buClr>
                <a:schemeClr val="accent1"/>
              </a:buClr>
              <a:buSzPct val="65000"/>
            </a:pPr>
            <a:r>
              <a:rPr lang="zh-CN" altLang="en-US" sz="2400" b="1" strike="noStrike" noProof="1" dirty="0">
                <a:solidFill>
                  <a:schemeClr val="tx2"/>
                </a:solidFill>
                <a:latin typeface="楷体_GB2312" pitchFamily="49" charset="-122"/>
                <a:ea typeface="楷体_GB2312" pitchFamily="49" charset="-122"/>
                <a:cs typeface="+mn-cs"/>
                <a:sym typeface="+mn-ea"/>
              </a:rPr>
              <a:t> （</a:t>
            </a:r>
            <a:r>
              <a:rPr lang="en-US" altLang="zh-CN" sz="2400" b="1" strike="noStrike" noProof="1" dirty="0">
                <a:solidFill>
                  <a:schemeClr val="tx2"/>
                </a:solidFill>
                <a:latin typeface="楷体_GB2312" pitchFamily="49" charset="-122"/>
                <a:ea typeface="楷体_GB2312" pitchFamily="49" charset="-122"/>
                <a:cs typeface="+mn-cs"/>
                <a:sym typeface="+mn-ea"/>
              </a:rPr>
              <a:t>2</a:t>
            </a:r>
            <a:r>
              <a:rPr lang="zh-CN" altLang="en-US" sz="2400" b="1" strike="noStrike" noProof="1" dirty="0">
                <a:solidFill>
                  <a:schemeClr val="tx2"/>
                </a:solidFill>
                <a:latin typeface="楷体_GB2312" pitchFamily="49" charset="-122"/>
                <a:ea typeface="楷体_GB2312" pitchFamily="49" charset="-122"/>
                <a:cs typeface="+mn-cs"/>
                <a:sym typeface="+mn-ea"/>
              </a:rPr>
              <a:t>）阴道准备：</a:t>
            </a:r>
            <a:r>
              <a:rPr lang="zh-CN" altLang="en-US" sz="2400" b="1" strike="noStrike" noProof="1" dirty="0">
                <a:latin typeface="楷体_GB2312" pitchFamily="49" charset="-122"/>
                <a:ea typeface="楷体_GB2312" pitchFamily="49" charset="-122"/>
                <a:cs typeface="+mn-cs"/>
                <a:sym typeface="+mn-ea"/>
              </a:rPr>
              <a:t>术前</a:t>
            </a:r>
            <a:r>
              <a:rPr lang="en-US" altLang="zh-CN" sz="2400" b="1" strike="noStrike" noProof="1" dirty="0">
                <a:latin typeface="楷体_GB2312" pitchFamily="49" charset="-122"/>
                <a:ea typeface="楷体_GB2312" pitchFamily="49" charset="-122"/>
                <a:cs typeface="+mn-cs"/>
                <a:sym typeface="+mn-ea"/>
              </a:rPr>
              <a:t>3</a:t>
            </a:r>
            <a:r>
              <a:rPr lang="zh-CN" altLang="en-US" sz="2400" b="1" strike="noStrike" noProof="1" dirty="0">
                <a:latin typeface="楷体_GB2312" pitchFamily="49" charset="-122"/>
                <a:ea typeface="楷体_GB2312" pitchFamily="49" charset="-122"/>
                <a:cs typeface="+mn-cs"/>
                <a:sym typeface="+mn-ea"/>
              </a:rPr>
              <a:t>天每日用</a:t>
            </a:r>
            <a:r>
              <a:rPr lang="en-US" altLang="zh-CN" sz="2400" b="1" strike="noStrike" noProof="1" dirty="0">
                <a:latin typeface="楷体_GB2312" pitchFamily="49" charset="-122"/>
                <a:ea typeface="楷体_GB2312" pitchFamily="49" charset="-122"/>
                <a:cs typeface="+mn-cs"/>
                <a:sym typeface="+mn-ea"/>
              </a:rPr>
              <a:t>1</a:t>
            </a:r>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5000</a:t>
            </a:r>
            <a:r>
              <a:rPr lang="zh-CN" altLang="en-US" sz="2400" b="1" strike="noStrike" noProof="1" dirty="0">
                <a:latin typeface="楷体_GB2312" pitchFamily="49" charset="-122"/>
                <a:ea typeface="楷体_GB2312" pitchFamily="49" charset="-122"/>
                <a:cs typeface="+mn-cs"/>
                <a:sym typeface="+mn-ea"/>
              </a:rPr>
              <a:t>高锰酸钾溶液、</a:t>
            </a:r>
            <a:r>
              <a:rPr lang="en-US" altLang="zh-CN" sz="2400" b="1" strike="noStrike" noProof="1" dirty="0">
                <a:latin typeface="楷体_GB2312" pitchFamily="49" charset="-122"/>
                <a:ea typeface="楷体_GB2312" pitchFamily="49" charset="-122"/>
                <a:cs typeface="+mn-cs"/>
                <a:sym typeface="+mn-ea"/>
              </a:rPr>
              <a:t>0.05%</a:t>
            </a:r>
            <a:r>
              <a:rPr lang="zh-CN" altLang="en-US" sz="2400" b="1" strike="noStrike" noProof="1" dirty="0">
                <a:latin typeface="楷体_GB2312" pitchFamily="49" charset="-122"/>
                <a:ea typeface="楷体_GB2312" pitchFamily="49" charset="-122"/>
                <a:cs typeface="+mn-cs"/>
                <a:sym typeface="+mn-ea"/>
              </a:rPr>
              <a:t>聚维酮碘或</a:t>
            </a:r>
            <a:r>
              <a:rPr lang="en-US" altLang="zh-CN" sz="2400" b="1" strike="noStrike" noProof="1" dirty="0">
                <a:latin typeface="楷体_GB2312" pitchFamily="49" charset="-122"/>
                <a:ea typeface="楷体_GB2312" pitchFamily="49" charset="-122"/>
                <a:cs typeface="+mn-cs"/>
                <a:sym typeface="+mn-ea"/>
              </a:rPr>
              <a:t>1</a:t>
            </a:r>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1000</a:t>
            </a:r>
            <a:r>
              <a:rPr lang="zh-CN" altLang="en-US" sz="2400" b="1" strike="noStrike" noProof="1" dirty="0">
                <a:latin typeface="楷体_GB2312" pitchFamily="49" charset="-122"/>
                <a:ea typeface="楷体_GB2312" pitchFamily="49" charset="-122"/>
                <a:cs typeface="+mn-cs"/>
                <a:sym typeface="+mn-ea"/>
              </a:rPr>
              <a:t>苯扎溴铵溶液做阴道灌洗或坐浴。</a:t>
            </a:r>
            <a:endParaRPr lang="zh-CN" altLang="en-US" sz="2400" b="1" strike="noStrike" noProof="1" dirty="0">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3</a:t>
            </a:r>
            <a:r>
              <a:rPr lang="zh-CN" altLang="en-US" sz="2400" b="1" strike="noStrike" noProof="1" dirty="0">
                <a:latin typeface="楷体_GB2312" pitchFamily="49" charset="-122"/>
                <a:ea typeface="楷体_GB2312" pitchFamily="49" charset="-122"/>
                <a:cs typeface="+mn-cs"/>
                <a:sym typeface="+mn-ea"/>
              </a:rPr>
              <a:t>）肠道准备</a:t>
            </a:r>
            <a:endParaRPr lang="zh-CN" altLang="en-US" sz="2400" b="1" strike="noStrike" noProof="1" dirty="0">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400" b="1" strike="noStrike" noProof="1" dirty="0">
                <a:latin typeface="楷体_GB2312" pitchFamily="49" charset="-122"/>
                <a:ea typeface="楷体_GB2312" pitchFamily="49" charset="-122"/>
                <a:cs typeface="+mn-cs"/>
                <a:sym typeface="+mn-ea"/>
              </a:rPr>
              <a:t>（</a:t>
            </a:r>
            <a:r>
              <a:rPr lang="en-US" altLang="zh-CN" sz="2400" b="1" strike="noStrike" noProof="1" dirty="0">
                <a:latin typeface="楷体_GB2312" pitchFamily="49" charset="-122"/>
                <a:ea typeface="楷体_GB2312" pitchFamily="49" charset="-122"/>
                <a:cs typeface="+mn-cs"/>
                <a:sym typeface="+mn-ea"/>
              </a:rPr>
              <a:t>4</a:t>
            </a:r>
            <a:r>
              <a:rPr lang="zh-CN" altLang="en-US" sz="2400" b="1" strike="noStrike" noProof="1" dirty="0">
                <a:latin typeface="楷体_GB2312" pitchFamily="49" charset="-122"/>
                <a:ea typeface="楷体_GB2312" pitchFamily="49" charset="-122"/>
                <a:cs typeface="+mn-cs"/>
                <a:sym typeface="+mn-ea"/>
              </a:rPr>
              <a:t>）其他准备同外科手术前准备。</a:t>
            </a:r>
            <a:endParaRPr lang="zh-CN" altLang="en-US" sz="2400" b="1" strike="noStrike" noProof="1" dirty="0">
              <a:latin typeface="楷体_GB2312" pitchFamily="49" charset="-122"/>
              <a:sym typeface="+mn-ea"/>
            </a:endParaRPr>
          </a:p>
          <a:p>
            <a:pPr marL="342900" indent="-342900" fontAlgn="base">
              <a:lnSpc>
                <a:spcPct val="80000"/>
              </a:lnSpc>
              <a:spcBef>
                <a:spcPct val="20000"/>
              </a:spcBef>
              <a:buClr>
                <a:schemeClr val="accent1"/>
              </a:buClr>
              <a:buSzPct val="65000"/>
            </a:pP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28420" y="1383665"/>
            <a:ext cx="9458325" cy="4491990"/>
            <a:chOff x="1073" y="1430"/>
            <a:chExt cx="11522" cy="7823"/>
          </a:xfrm>
        </p:grpSpPr>
        <p:sp>
          <p:nvSpPr>
            <p:cNvPr id="119812" name="矩形 278534"/>
            <p:cNvSpPr/>
            <p:nvPr/>
          </p:nvSpPr>
          <p:spPr>
            <a:xfrm>
              <a:off x="1073" y="2113"/>
              <a:ext cx="5900" cy="3290"/>
            </a:xfrm>
            <a:prstGeom prst="rect">
              <a:avLst/>
            </a:prstGeom>
            <a:noFill/>
            <a:ln w="9525">
              <a:noFill/>
            </a:ln>
          </p:spPr>
          <p:txBody>
            <a:bodyPr anchor="t" anchorCtr="0"/>
            <a:p>
              <a:pPr marL="342900" indent="-342900">
                <a:spcBef>
                  <a:spcPct val="20000"/>
                </a:spcBef>
                <a:buClr>
                  <a:schemeClr val="accent1"/>
                </a:buClr>
                <a:buSzPct val="65000"/>
                <a:buFont typeface="Wingdings" panose="05000000000000000000" pitchFamily="2" charset="2"/>
                <a:buChar char="n"/>
              </a:pPr>
              <a:r>
                <a:rPr lang="zh-CN" altLang="en-US" b="1" dirty="0">
                  <a:solidFill>
                    <a:srgbClr val="FF5050"/>
                  </a:solidFill>
                  <a:latin typeface="楷体_GB2312" pitchFamily="49" charset="-122"/>
                  <a:ea typeface="楷体_GB2312" pitchFamily="49" charset="-122"/>
                </a:rPr>
                <a:t>卵巢瘤样病变</a:t>
              </a:r>
              <a:r>
                <a:rPr lang="zh-CN" altLang="en-US" b="1" dirty="0">
                  <a:latin typeface="楷体_GB2312" pitchFamily="49" charset="-122"/>
                  <a:ea typeface="楷体_GB2312" pitchFamily="49" charset="-122"/>
                </a:rPr>
                <a:t>：属卵巢非赘生性囊肿，以滤泡囊肿和黄体囊肿多见，常为单侧，</a:t>
              </a:r>
              <a:r>
                <a:rPr lang="zh-CN" altLang="en-US" b="1" dirty="0">
                  <a:solidFill>
                    <a:srgbClr val="FF0000"/>
                  </a:solidFill>
                  <a:latin typeface="楷体_GB2312" pitchFamily="49" charset="-122"/>
                  <a:ea typeface="楷体_GB2312" pitchFamily="49" charset="-122"/>
                </a:rPr>
                <a:t>直径不超过</a:t>
              </a:r>
              <a:r>
                <a:rPr lang="en-US" altLang="zh-CN" b="1" dirty="0">
                  <a:solidFill>
                    <a:srgbClr val="FF0000"/>
                  </a:solidFill>
                  <a:latin typeface="楷体_GB2312" pitchFamily="49" charset="-122"/>
                  <a:ea typeface="楷体_GB2312" pitchFamily="49" charset="-122"/>
                </a:rPr>
                <a:t>5cm</a:t>
              </a:r>
              <a:r>
                <a:rPr lang="zh-CN" altLang="en-US" b="1" dirty="0">
                  <a:solidFill>
                    <a:srgbClr val="FF0000"/>
                  </a:solidFill>
                  <a:latin typeface="楷体_GB2312" pitchFamily="49" charset="-122"/>
                  <a:ea typeface="楷体_GB2312" pitchFamily="49" charset="-122"/>
                </a:rPr>
                <a:t>，可能自行消失。</a:t>
              </a:r>
              <a:endParaRPr lang="zh-CN" altLang="en-US" b="1" dirty="0">
                <a:solidFill>
                  <a:srgbClr val="FF0000"/>
                </a:solidFill>
                <a:latin typeface="楷体_GB2312" pitchFamily="49" charset="-122"/>
                <a:ea typeface="楷体_GB2312" pitchFamily="49" charset="-122"/>
              </a:endParaRPr>
            </a:p>
          </p:txBody>
        </p:sp>
        <p:pic>
          <p:nvPicPr>
            <p:cNvPr id="119814" name="图片 278537" descr="p26"/>
            <p:cNvPicPr>
              <a:picLocks noChangeAspect="1"/>
            </p:cNvPicPr>
            <p:nvPr/>
          </p:nvPicPr>
          <p:blipFill>
            <a:blip r:embed="rId3"/>
            <a:srcRect l="67049"/>
            <a:stretch>
              <a:fillRect/>
            </a:stretch>
          </p:blipFill>
          <p:spPr>
            <a:xfrm>
              <a:off x="8448" y="1430"/>
              <a:ext cx="4147" cy="7823"/>
            </a:xfrm>
            <a:prstGeom prst="rect">
              <a:avLst/>
            </a:prstGeom>
            <a:noFill/>
            <a:ln w="9525">
              <a:noFill/>
            </a:ln>
          </p:spPr>
        </p:pic>
        <p:sp>
          <p:nvSpPr>
            <p:cNvPr id="119815" name="文本框 278538"/>
            <p:cNvSpPr txBox="1"/>
            <p:nvPr/>
          </p:nvSpPr>
          <p:spPr>
            <a:xfrm>
              <a:off x="8570" y="2383"/>
              <a:ext cx="897" cy="3245"/>
            </a:xfrm>
            <a:prstGeom prst="rect">
              <a:avLst/>
            </a:prstGeom>
            <a:noFill/>
            <a:ln w="9525">
              <a:noFill/>
            </a:ln>
          </p:spPr>
          <p:txBody>
            <a:bodyPr vert="eaVert" anchor="t" anchorCtr="0">
              <a:spAutoFit/>
            </a:bodyPr>
            <a:p>
              <a:pPr>
                <a:spcBef>
                  <a:spcPct val="50000"/>
                </a:spcBef>
              </a:pPr>
              <a:r>
                <a:rPr lang="zh-CN" altLang="en-US" sz="1800" b="1" dirty="0">
                  <a:latin typeface="Arial" panose="020B0604020202020204" pitchFamily="34" charset="0"/>
                  <a:ea typeface="楷体_GB2312" pitchFamily="49" charset="-122"/>
                </a:rPr>
                <a:t>雌激素刺激性早熟</a:t>
              </a:r>
              <a:endParaRPr lang="zh-CN" altLang="en-US" sz="1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73760" y="1080770"/>
            <a:ext cx="9805263" cy="2055495"/>
            <a:chOff x="1853" y="3200"/>
            <a:chExt cx="11357" cy="3237"/>
          </a:xfrm>
        </p:grpSpPr>
        <p:sp>
          <p:nvSpPr>
            <p:cNvPr id="120837" name="矩形 279560"/>
            <p:cNvSpPr/>
            <p:nvPr/>
          </p:nvSpPr>
          <p:spPr>
            <a:xfrm>
              <a:off x="1855" y="3200"/>
              <a:ext cx="4098" cy="725"/>
            </a:xfrm>
            <a:prstGeom prst="rect">
              <a:avLst/>
            </a:prstGeom>
            <a:noFill/>
            <a:ln w="9525">
              <a:noFill/>
            </a:ln>
          </p:spPr>
          <p:txBody>
            <a:bodyPr anchor="t" anchorCtr="0"/>
            <a:p>
              <a:pPr marL="812800" indent="-812800">
                <a:lnSpc>
                  <a:spcPct val="80000"/>
                </a:lnSpc>
                <a:spcBef>
                  <a:spcPct val="20000"/>
                </a:spcBef>
                <a:buClr>
                  <a:schemeClr val="accent1"/>
                </a:buClr>
                <a:buSzPct val="65000"/>
              </a:pPr>
              <a:r>
                <a:rPr lang="zh-CN" altLang="en-US" sz="2800" b="1" dirty="0">
                  <a:solidFill>
                    <a:srgbClr val="FF0000"/>
                  </a:solidFill>
                  <a:latin typeface="Arial" panose="020B0604020202020204" pitchFamily="34" charset="0"/>
                  <a:ea typeface="楷体_GB2312" pitchFamily="49" charset="-122"/>
                </a:rPr>
                <a:t>（一）健康史</a:t>
              </a:r>
              <a:endParaRPr lang="zh-CN" altLang="en-US" sz="2800" b="1" dirty="0">
                <a:latin typeface="Arial" panose="020B0604020202020204" pitchFamily="34" charset="0"/>
                <a:ea typeface="楷体_GB2312" pitchFamily="49" charset="-122"/>
              </a:endParaRPr>
            </a:p>
          </p:txBody>
        </p:sp>
        <p:sp>
          <p:nvSpPr>
            <p:cNvPr id="120838" name="矩形 279561"/>
            <p:cNvSpPr/>
            <p:nvPr/>
          </p:nvSpPr>
          <p:spPr>
            <a:xfrm>
              <a:off x="1853" y="4258"/>
              <a:ext cx="11357" cy="2179"/>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spAutoFit/>
            </a:bodyPr>
            <a:p>
              <a:r>
                <a:rPr lang="en-US" altLang="zh-CN"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楷体_GB2312" pitchFamily="49" charset="-122"/>
                </a:rPr>
                <a:t>卵巢肿瘤的病因不明，可能与</a:t>
              </a:r>
              <a:r>
                <a:rPr lang="zh-CN" altLang="en-US" sz="2800" b="1" dirty="0">
                  <a:solidFill>
                    <a:srgbClr val="FF0000"/>
                  </a:solidFill>
                  <a:latin typeface="Arial" panose="020B0604020202020204" pitchFamily="34" charset="0"/>
                  <a:ea typeface="楷体_GB2312" pitchFamily="49" charset="-122"/>
                </a:rPr>
                <a:t>遗传、高胆固醇饮食及内分泌因素</a:t>
              </a:r>
              <a:r>
                <a:rPr lang="zh-CN" altLang="en-US" sz="2800" b="1" dirty="0">
                  <a:latin typeface="Arial" panose="020B0604020202020204" pitchFamily="34" charset="0"/>
                  <a:ea typeface="楷体_GB2312" pitchFamily="49" charset="-122"/>
                </a:rPr>
                <a:t>有关。注意询问发现时间家族史、居住环境及饮食习惯。</a:t>
              </a:r>
              <a:endParaRPr lang="zh-CN" altLang="en-US" sz="2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1860" name="矩形 280585"/>
          <p:cNvSpPr/>
          <p:nvPr/>
        </p:nvSpPr>
        <p:spPr>
          <a:xfrm>
            <a:off x="993140" y="1219200"/>
            <a:ext cx="10188575" cy="4802505"/>
          </a:xfrm>
          <a:prstGeom prst="rect">
            <a:avLst/>
          </a:prstGeom>
          <a:noFill/>
          <a:ln w="9525">
            <a:noFill/>
          </a:ln>
        </p:spPr>
        <p:txBody>
          <a:bodyPr anchor="t" anchorCtr="0"/>
          <a:p>
            <a:pPr marL="342900" indent="-342900">
              <a:spcBef>
                <a:spcPct val="20000"/>
              </a:spcBef>
              <a:buClr>
                <a:schemeClr val="accent1"/>
              </a:buClr>
              <a:buSzPct val="65000"/>
            </a:pPr>
            <a:r>
              <a:rPr lang="zh-CN" altLang="en-US" sz="3000"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5050"/>
                </a:solidFill>
                <a:latin typeface="楷体_GB2312" pitchFamily="49" charset="-122"/>
                <a:ea typeface="楷体_GB2312" pitchFamily="49" charset="-122"/>
              </a:rPr>
              <a:t>   </a:t>
            </a:r>
            <a:r>
              <a:rPr lang="en-US" altLang="zh-CN" sz="2800" b="1" dirty="0">
                <a:solidFill>
                  <a:srgbClr val="FF5050"/>
                </a:solidFill>
                <a:latin typeface="楷体_GB2312" pitchFamily="49" charset="-122"/>
                <a:ea typeface="楷体_GB2312" pitchFamily="49" charset="-122"/>
              </a:rPr>
              <a:t>1.</a:t>
            </a:r>
            <a:r>
              <a:rPr lang="zh-CN" altLang="en-US" sz="2800" b="1" dirty="0">
                <a:solidFill>
                  <a:srgbClr val="FF5050"/>
                </a:solidFill>
                <a:latin typeface="楷体_GB2312" pitchFamily="49" charset="-122"/>
                <a:ea typeface="楷体_GB2312" pitchFamily="49" charset="-122"/>
              </a:rPr>
              <a:t>症状</a:t>
            </a:r>
            <a:r>
              <a:rPr lang="zh-CN" altLang="en-US" sz="2800" b="1" dirty="0">
                <a:latin typeface="楷体_GB2312" pitchFamily="49" charset="-122"/>
                <a:ea typeface="楷体_GB2312" pitchFamily="49" charset="-122"/>
              </a:rPr>
              <a:t>  早期一般无症状，多在普查中偶尔发现，随肿瘤增大，可出现下腹部不适、腹胀、腹痛，可有压迫症状如尿频、便秘、气急、心悸等。较少影响月经。恶性肿瘤病人晚期出现腹胀、腹水、发热、消瘦等。</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5050"/>
                </a:solidFill>
                <a:latin typeface="楷体_GB2312" pitchFamily="49" charset="-122"/>
                <a:ea typeface="楷体_GB2312" pitchFamily="49" charset="-122"/>
              </a:rPr>
              <a:t>   </a:t>
            </a:r>
            <a:r>
              <a:rPr lang="en-US" altLang="zh-CN" sz="2800" b="1" dirty="0">
                <a:solidFill>
                  <a:srgbClr val="FF5050"/>
                </a:solidFill>
                <a:latin typeface="楷体_GB2312" pitchFamily="49" charset="-122"/>
                <a:ea typeface="楷体_GB2312" pitchFamily="49" charset="-122"/>
              </a:rPr>
              <a:t>2.</a:t>
            </a:r>
            <a:r>
              <a:rPr lang="zh-CN" altLang="en-US" sz="2800" b="1" dirty="0">
                <a:solidFill>
                  <a:srgbClr val="FF5050"/>
                </a:solidFill>
                <a:latin typeface="楷体_GB2312" pitchFamily="49" charset="-122"/>
                <a:ea typeface="楷体_GB2312" pitchFamily="49" charset="-122"/>
              </a:rPr>
              <a:t>妇科检查</a:t>
            </a:r>
            <a:r>
              <a:rPr lang="zh-CN" altLang="en-US" sz="2800" b="1" dirty="0">
                <a:latin typeface="楷体_GB2312" pitchFamily="49" charset="-122"/>
                <a:ea typeface="楷体_GB2312" pitchFamily="49" charset="-122"/>
              </a:rPr>
              <a:t>  可发现子宫旁囊性或实性包</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块；表面光滑或高低</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不平；活动或固定不动。</a:t>
            </a:r>
            <a:endParaRPr lang="zh-CN" altLang="en-US" sz="2800" b="1" dirty="0">
              <a:latin typeface="楷体_GB2312" pitchFamily="49" charset="-122"/>
              <a:ea typeface="楷体_GB2312" pitchFamily="49" charset="-122"/>
            </a:endParaRPr>
          </a:p>
        </p:txBody>
      </p:sp>
      <p:pic>
        <p:nvPicPr>
          <p:cNvPr id="121862" name="图片 280587" descr="图片1"/>
          <p:cNvPicPr>
            <a:picLocks noChangeAspect="1"/>
          </p:cNvPicPr>
          <p:nvPr/>
        </p:nvPicPr>
        <p:blipFill>
          <a:blip r:embed="rId3"/>
          <a:stretch>
            <a:fillRect/>
          </a:stretch>
        </p:blipFill>
        <p:spPr>
          <a:xfrm>
            <a:off x="6365240" y="4170045"/>
            <a:ext cx="4514215" cy="1851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1775" y="600710"/>
            <a:ext cx="11753850" cy="58451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81642" name="表格 281641"/>
          <p:cNvGraphicFramePr/>
          <p:nvPr>
            <p:custDataLst>
              <p:tags r:id="rId3"/>
            </p:custDataLst>
          </p:nvPr>
        </p:nvGraphicFramePr>
        <p:xfrm>
          <a:off x="1383030" y="1557655"/>
          <a:ext cx="9304020" cy="4632325"/>
        </p:xfrm>
        <a:graphic>
          <a:graphicData uri="http://schemas.openxmlformats.org/drawingml/2006/table">
            <a:tbl>
              <a:tblPr/>
              <a:tblGrid>
                <a:gridCol w="1551305"/>
                <a:gridCol w="3426460"/>
                <a:gridCol w="4326255"/>
              </a:tblGrid>
              <a:tr h="609600">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Times New Roman" panose="02020603050405020304" pitchFamily="18" charset="0"/>
                          <a:ea typeface="楷体_GB2312" pitchFamily="49" charset="-122"/>
                        </a:rPr>
                        <a:t>分    类</a:t>
                      </a:r>
                      <a:endParaRPr lang="zh-CN" altLang="en-US" sz="2400" b="1" dirty="0">
                        <a:latin typeface="Times New Roman" panose="02020603050405020304" pitchFamily="18" charset="0"/>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en-US" altLang="zh-CN" sz="24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卵巢良性肿瘤</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92D050"/>
                    </a:solid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en-US" altLang="zh-CN" sz="24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卵巢恶性肿瘤</a:t>
                      </a:r>
                      <a:r>
                        <a:rPr lang="zh-CN" altLang="en-US" sz="2000" b="1" dirty="0">
                          <a:latin typeface="Times New Roman" panose="02020603050405020304" pitchFamily="18" charset="0"/>
                          <a:ea typeface="楷体_GB2312" pitchFamily="49" charset="-122"/>
                        </a:rPr>
                        <a:t>  </a:t>
                      </a:r>
                      <a:endParaRPr lang="zh-CN" altLang="en-US" sz="2000" b="1" dirty="0">
                        <a:latin typeface="Times New Roman" panose="02020603050405020304" pitchFamily="18" charset="0"/>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5050"/>
                    </a:solidFill>
                  </a:tcPr>
                </a:tc>
              </a:tr>
              <a:tr h="610870">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病  史</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生长缓慢，病程长</a:t>
                      </a:r>
                      <a:r>
                        <a:rPr lang="zh-CN" altLang="en-US" sz="2000" b="1" dirty="0">
                          <a:latin typeface="宋体" panose="02010600030101010101" pitchFamily="2" charset="-122"/>
                          <a:ea typeface="楷体_GB2312" pitchFamily="49" charset="-122"/>
                        </a:rPr>
                        <a:t>  </a:t>
                      </a:r>
                      <a:endParaRPr lang="zh-CN" altLang="en-US" sz="2000" b="1" dirty="0">
                        <a:latin typeface="Times New Roman" panose="02020603050405020304" pitchFamily="18" charset="0"/>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92D050"/>
                    </a:solid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生长迅速、病程短</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FF5050"/>
                    </a:solidFill>
                  </a:tcPr>
                </a:tc>
              </a:tr>
              <a:tr h="885190">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年  龄</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生育期多见</a:t>
                      </a:r>
                      <a:r>
                        <a:rPr lang="zh-CN" altLang="en-US" sz="2000" b="1" dirty="0">
                          <a:latin typeface="宋体" panose="02010600030101010101" pitchFamily="2" charset="-122"/>
                          <a:ea typeface="楷体_GB2312" pitchFamily="49" charset="-122"/>
                        </a:rPr>
                        <a:t>  </a:t>
                      </a:r>
                      <a:endParaRPr lang="zh-CN" altLang="en-US" sz="2000" b="1" dirty="0">
                        <a:latin typeface="Times New Roman" panose="02020603050405020304" pitchFamily="18" charset="0"/>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92D050"/>
                    </a:solid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幼女、青春期或绝经后妇女多见</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FF5050"/>
                    </a:solidFill>
                  </a:tcPr>
                </a:tc>
              </a:tr>
              <a:tr h="1158875">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一般情况</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良好，多无不适</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92D050"/>
                    </a:solid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90000"/>
                        </a:lnSpc>
                        <a:spcBef>
                          <a:spcPct val="0"/>
                        </a:spcBef>
                        <a:buClrTx/>
                        <a:buSzTx/>
                        <a:buFontTx/>
                        <a:buNone/>
                      </a:pPr>
                      <a:r>
                        <a:rPr lang="zh-CN" altLang="en-US" sz="2400" b="1" dirty="0">
                          <a:latin typeface="楷体_GB2312" pitchFamily="49" charset="-122"/>
                          <a:ea typeface="楷体_GB2312" pitchFamily="49" charset="-122"/>
                        </a:rPr>
                        <a:t>晚期出现腹胀、腹痛、腹水，食欲不振、消瘦、发热，呈现恶病质</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solidFill>
                      <a:srgbClr val="FF5050"/>
                    </a:solidFill>
                  </a:tcPr>
                </a:tc>
              </a:tr>
              <a:tr h="1367790">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SzTx/>
                        <a:buFontTx/>
                        <a:buNone/>
                      </a:pPr>
                      <a:r>
                        <a:rPr lang="zh-CN" altLang="en-US" sz="2400" b="1" dirty="0">
                          <a:latin typeface="楷体_GB2312" pitchFamily="49" charset="-122"/>
                          <a:ea typeface="楷体_GB2312" pitchFamily="49" charset="-122"/>
                        </a:rPr>
                        <a:t>体  征</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90000"/>
                        </a:lnSpc>
                        <a:spcBef>
                          <a:spcPct val="0"/>
                        </a:spcBef>
                        <a:buClrTx/>
                        <a:buSzTx/>
                        <a:buFontTx/>
                        <a:buNone/>
                      </a:pPr>
                      <a:r>
                        <a:rPr lang="zh-CN" altLang="en-US" sz="2400" b="1" dirty="0">
                          <a:latin typeface="楷体_GB2312" pitchFamily="49" charset="-122"/>
                          <a:ea typeface="楷体_GB2312" pitchFamily="49" charset="-122"/>
                        </a:rPr>
                        <a:t>多为单侧，囊性，表面光滑，活动，无 腹水</a:t>
                      </a:r>
                      <a:r>
                        <a:rPr lang="zh-CN" altLang="en-US" sz="2000" b="1" dirty="0">
                          <a:latin typeface="宋体" panose="02010600030101010101" pitchFamily="2" charset="-122"/>
                          <a:ea typeface="楷体_GB2312" pitchFamily="49" charset="-122"/>
                        </a:rPr>
                        <a:t> </a:t>
                      </a:r>
                      <a:endParaRPr lang="zh-CN" altLang="en-US" sz="2000" b="1" dirty="0">
                        <a:latin typeface="宋体" panose="02010600030101010101" pitchFamily="2"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92D050"/>
                    </a:solid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85000"/>
                        </a:lnSpc>
                        <a:spcBef>
                          <a:spcPct val="0"/>
                        </a:spcBef>
                        <a:buClrTx/>
                        <a:buSzTx/>
                        <a:buFontTx/>
                        <a:buNone/>
                      </a:pPr>
                      <a:r>
                        <a:rPr lang="zh-CN" altLang="en-US" sz="2400" b="1" dirty="0">
                          <a:latin typeface="楷体_GB2312" pitchFamily="49" charset="-122"/>
                          <a:ea typeface="楷体_GB2312" pitchFamily="49" charset="-122"/>
                        </a:rPr>
                        <a:t>多为双侧，实性</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表面不规则，粘连固定，不活动，常伴血性腹水可能查到癌细胞</a:t>
                      </a:r>
                      <a:endParaRPr lang="zh-CN" altLang="en-US" sz="2400" b="1" dirty="0">
                        <a:latin typeface="楷体_GB2312" pitchFamily="49" charset="-122"/>
                        <a:ea typeface="楷体_GB2312" pitchFamily="49" charset="-122"/>
                      </a:endParaRPr>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5050"/>
                    </a:solidFill>
                  </a:tcPr>
                </a:tc>
              </a:tr>
            </a:tbl>
          </a:graphicData>
        </a:graphic>
      </p:graphicFrame>
      <p:sp>
        <p:nvSpPr>
          <p:cNvPr id="122884" name="矩形 281608"/>
          <p:cNvSpPr/>
          <p:nvPr/>
        </p:nvSpPr>
        <p:spPr>
          <a:xfrm>
            <a:off x="612775" y="765175"/>
            <a:ext cx="4751388" cy="647700"/>
          </a:xfrm>
          <a:prstGeom prst="rect">
            <a:avLst/>
          </a:prstGeom>
          <a:noFill/>
          <a:ln w="9525">
            <a:noFill/>
          </a:ln>
        </p:spPr>
        <p:txBody>
          <a:bodyPr anchor="t" anchorCtr="0"/>
          <a:p>
            <a:r>
              <a:rPr lang="en-US" altLang="zh-CN" sz="2800" b="1" dirty="0">
                <a:solidFill>
                  <a:srgbClr val="FF5050"/>
                </a:solidFill>
                <a:latin typeface="楷体_GB2312" pitchFamily="49" charset="-122"/>
                <a:ea typeface="楷体_GB2312" pitchFamily="49" charset="-122"/>
              </a:rPr>
              <a:t>3.</a:t>
            </a:r>
            <a:r>
              <a:rPr lang="zh-CN" altLang="en-US" sz="2800" b="1" dirty="0">
                <a:solidFill>
                  <a:srgbClr val="FF5050"/>
                </a:solidFill>
                <a:latin typeface="楷体_GB2312" pitchFamily="49" charset="-122"/>
                <a:ea typeface="楷体_GB2312" pitchFamily="49" charset="-122"/>
              </a:rPr>
              <a:t>卵巢良、恶性肿瘤的鉴别</a:t>
            </a:r>
            <a:r>
              <a:rPr lang="zh-CN" altLang="en-US" sz="3800" dirty="0">
                <a:solidFill>
                  <a:schemeClr val="tx2"/>
                </a:solidFill>
                <a:latin typeface="Garamond" panose="02020404030301010803" pitchFamily="18" charset="0"/>
                <a:ea typeface="宋体" panose="02010600030101010101" pitchFamily="2" charset="-122"/>
              </a:rPr>
              <a:t> </a:t>
            </a:r>
            <a:endParaRPr lang="zh-CN" altLang="en-US" sz="3800" dirty="0">
              <a:solidFill>
                <a:schemeClr val="tx2"/>
              </a:solidFill>
              <a:latin typeface="Garamond" panose="02020404030301010803"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35025" y="1276985"/>
            <a:ext cx="10443210" cy="4815840"/>
            <a:chOff x="600" y="1398"/>
            <a:chExt cx="12838" cy="8197"/>
          </a:xfrm>
        </p:grpSpPr>
        <p:sp>
          <p:nvSpPr>
            <p:cNvPr id="123905" name="矩形 282634" descr="图片2"/>
            <p:cNvSpPr/>
            <p:nvPr/>
          </p:nvSpPr>
          <p:spPr>
            <a:xfrm>
              <a:off x="1078" y="6020"/>
              <a:ext cx="3175" cy="3575"/>
            </a:xfrm>
            <a:prstGeom prst="rect">
              <a:avLst/>
            </a:prstGeom>
            <a:blipFill rotWithShape="1">
              <a:blip r:embed="rId3"/>
              <a:stretch>
                <a:fillRect/>
              </a:stretch>
            </a:blipFill>
            <a:ln w="9525" cap="flat" cmpd="sng">
              <a:solidFill>
                <a:schemeClr val="tx1"/>
              </a:solidFill>
              <a:prstDash val="solid"/>
              <a:miter/>
              <a:headEnd type="none" w="med" len="med"/>
              <a:tailEnd type="none" w="med" len="med"/>
            </a:ln>
          </p:spPr>
          <p:txBody>
            <a:bodyPr wrap="none" anchor="ctr" anchorCtr="0"/>
            <a:p>
              <a:pPr algn="ctr"/>
              <a:r>
                <a:rPr lang="en-US" altLang="zh-CN" dirty="0">
                  <a:latin typeface="Arial" panose="020B0604020202020204" pitchFamily="34" charset="0"/>
                  <a:ea typeface="楷体_GB2312" pitchFamily="49" charset="-122"/>
                </a:rPr>
                <a:t>  </a:t>
              </a:r>
              <a:endParaRPr lang="en-US" altLang="zh-CN" dirty="0">
                <a:latin typeface="Arial" panose="020B0604020202020204" pitchFamily="34" charset="0"/>
                <a:ea typeface="楷体_GB2312" pitchFamily="49" charset="-122"/>
              </a:endParaRPr>
            </a:p>
          </p:txBody>
        </p:sp>
        <p:sp>
          <p:nvSpPr>
            <p:cNvPr id="123908" name="矩形 282633"/>
            <p:cNvSpPr/>
            <p:nvPr/>
          </p:nvSpPr>
          <p:spPr>
            <a:xfrm>
              <a:off x="600" y="1398"/>
              <a:ext cx="11565" cy="4877"/>
            </a:xfrm>
            <a:prstGeom prst="rect">
              <a:avLst/>
            </a:prstGeom>
            <a:noFill/>
            <a:ln w="9525">
              <a:noFill/>
            </a:ln>
          </p:spPr>
          <p:txBody>
            <a:bodyPr anchor="t" anchorCtr="0"/>
            <a:p>
              <a:pPr marL="342900" indent="-342900">
                <a:spcBef>
                  <a:spcPct val="20000"/>
                </a:spcBef>
                <a:buClr>
                  <a:schemeClr val="accent1"/>
                </a:buClr>
                <a:buSzPct val="65000"/>
              </a:pPr>
              <a:r>
                <a:rPr lang="en-US" altLang="zh-CN" sz="2800" b="1" dirty="0">
                  <a:solidFill>
                    <a:srgbClr val="FF5050"/>
                  </a:solidFill>
                  <a:latin typeface="楷体_GB2312" pitchFamily="49" charset="-122"/>
                  <a:ea typeface="楷体_GB2312" pitchFamily="49" charset="-122"/>
                </a:rPr>
                <a:t>   4. </a:t>
              </a:r>
              <a:r>
                <a:rPr lang="zh-CN" altLang="en-US" sz="2800" b="1" dirty="0">
                  <a:solidFill>
                    <a:srgbClr val="FF5050"/>
                  </a:solidFill>
                  <a:latin typeface="楷体_GB2312" pitchFamily="49" charset="-122"/>
                  <a:ea typeface="楷体_GB2312" pitchFamily="49" charset="-122"/>
                </a:rPr>
                <a:t>卵巢肿瘤常见并发症</a:t>
              </a:r>
              <a:endParaRPr lang="zh-CN" altLang="en-US" sz="2800" b="1" dirty="0">
                <a:solidFill>
                  <a:srgbClr val="FF505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）蒂扭转  最常见，是妇科常见急腹症。</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）破裂</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）感染</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）恶变</a:t>
              </a:r>
              <a:endParaRPr lang="zh-CN" altLang="en-US" sz="2800" b="1" dirty="0">
                <a:latin typeface="楷体_GB2312" pitchFamily="49" charset="-122"/>
                <a:ea typeface="楷体_GB2312" pitchFamily="49" charset="-122"/>
              </a:endParaRPr>
            </a:p>
          </p:txBody>
        </p:sp>
        <p:sp>
          <p:nvSpPr>
            <p:cNvPr id="123909" name="矩形 282635"/>
            <p:cNvSpPr/>
            <p:nvPr/>
          </p:nvSpPr>
          <p:spPr>
            <a:xfrm>
              <a:off x="4365" y="3245"/>
              <a:ext cx="9073" cy="3804"/>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noAutofit/>
            </a:bodyPr>
            <a:p>
              <a:pPr algn="ctr"/>
              <a:r>
                <a:rPr lang="zh-CN" altLang="en-US" sz="2800" b="1" dirty="0">
                  <a:solidFill>
                    <a:srgbClr val="0000FF"/>
                  </a:solidFill>
                  <a:latin typeface="Arial" panose="020B0604020202020204" pitchFamily="34" charset="0"/>
                  <a:ea typeface="楷体_GB2312" pitchFamily="49" charset="-122"/>
                </a:rPr>
                <a:t>蒂扭转</a:t>
              </a:r>
              <a:endParaRPr lang="zh-CN" altLang="en-US" sz="2800" b="1" dirty="0">
                <a:solidFill>
                  <a:srgbClr val="0000FF"/>
                </a:solidFill>
                <a:latin typeface="Arial" panose="020B0604020202020204" pitchFamily="34" charset="0"/>
                <a:ea typeface="楷体_GB2312" pitchFamily="49" charset="-122"/>
              </a:endParaRPr>
            </a:p>
            <a:p>
              <a:r>
                <a:rPr lang="zh-CN" altLang="en-US" b="1" dirty="0">
                  <a:solidFill>
                    <a:srgbClr val="FF5050"/>
                  </a:solidFill>
                  <a:latin typeface="Arial" panose="020B0604020202020204" pitchFamily="34" charset="0"/>
                  <a:ea typeface="楷体_GB2312" pitchFamily="49" charset="-122"/>
                </a:rPr>
                <a:t>条件</a:t>
              </a:r>
              <a:r>
                <a:rPr lang="zh-CN" altLang="en-US" b="1" dirty="0">
                  <a:latin typeface="Arial" panose="020B0604020202020204" pitchFamily="34" charset="0"/>
                  <a:ea typeface="楷体_GB2312" pitchFamily="49" charset="-122"/>
                </a:rPr>
                <a:t>：瘤蒂长，活动度好，中等大小，重心偏移的肿瘤，畸胎瘤最易发生。</a:t>
              </a:r>
              <a:endParaRPr lang="zh-CN" altLang="en-US" b="1" dirty="0">
                <a:latin typeface="Arial" panose="020B0604020202020204" pitchFamily="34" charset="0"/>
                <a:ea typeface="楷体_GB2312" pitchFamily="49" charset="-122"/>
              </a:endParaRPr>
            </a:p>
            <a:p>
              <a:r>
                <a:rPr lang="zh-CN" altLang="en-US" b="1" dirty="0">
                  <a:solidFill>
                    <a:srgbClr val="FF5050"/>
                  </a:solidFill>
                  <a:latin typeface="Arial" panose="020B0604020202020204" pitchFamily="34" charset="0"/>
                  <a:ea typeface="楷体_GB2312" pitchFamily="49" charset="-122"/>
                </a:rPr>
                <a:t>诱因</a:t>
              </a:r>
              <a:r>
                <a:rPr lang="zh-CN" altLang="en-US" b="1" dirty="0">
                  <a:latin typeface="Arial" panose="020B0604020202020204" pitchFamily="34" charset="0"/>
                  <a:ea typeface="楷体_GB2312" pitchFamily="49" charset="-122"/>
                </a:rPr>
                <a:t>：常发生于体位改变或妊娠期、产褥期子宫位置发生改变时。</a:t>
              </a:r>
              <a:endParaRPr lang="zh-CN" altLang="en-US" b="1" dirty="0">
                <a:latin typeface="Arial" panose="020B0604020202020204" pitchFamily="34" charset="0"/>
                <a:ea typeface="楷体_GB2312" pitchFamily="49" charset="-122"/>
              </a:endParaRPr>
            </a:p>
            <a:p>
              <a:r>
                <a:rPr lang="zh-CN" altLang="en-US" b="1" dirty="0">
                  <a:solidFill>
                    <a:srgbClr val="FF5050"/>
                  </a:solidFill>
                  <a:latin typeface="Arial" panose="020B0604020202020204" pitchFamily="34" charset="0"/>
                  <a:ea typeface="楷体_GB2312" pitchFamily="49" charset="-122"/>
                </a:rPr>
                <a:t>典型症状</a:t>
              </a:r>
              <a:r>
                <a:rPr lang="zh-CN" altLang="en-US" b="1" dirty="0">
                  <a:latin typeface="Arial" panose="020B0604020202020204" pitchFamily="34" charset="0"/>
                  <a:ea typeface="楷体_GB2312" pitchFamily="49" charset="-122"/>
                </a:rPr>
                <a:t>：突然下腹一侧剧烈疼痛，伴有恶心、呕吐。</a:t>
              </a:r>
              <a:endParaRPr lang="zh-CN" altLang="en-US" b="1" dirty="0">
                <a:latin typeface="Arial" panose="020B0604020202020204" pitchFamily="34" charset="0"/>
                <a:ea typeface="楷体_GB2312" pitchFamily="49" charset="-122"/>
              </a:endParaRPr>
            </a:p>
            <a:p>
              <a:r>
                <a:rPr lang="zh-CN" altLang="en-US" b="1" dirty="0">
                  <a:solidFill>
                    <a:srgbClr val="FF5050"/>
                  </a:solidFill>
                  <a:latin typeface="Arial" panose="020B0604020202020204" pitchFamily="34" charset="0"/>
                  <a:ea typeface="楷体_GB2312" pitchFamily="49" charset="-122"/>
                </a:rPr>
                <a:t>妇科检查</a:t>
              </a:r>
              <a:r>
                <a:rPr lang="zh-CN" altLang="en-US" b="1" dirty="0">
                  <a:latin typeface="Arial" panose="020B0604020202020204" pitchFamily="34" charset="0"/>
                  <a:ea typeface="楷体_GB2312" pitchFamily="49" charset="-122"/>
                </a:rPr>
                <a:t>：宫旁扪及肿块，张力较高，压痛以瘤蒂部最明显并伴有肌紧张</a:t>
              </a:r>
              <a:r>
                <a:rPr lang="zh-CN" altLang="en-US" sz="1800" dirty="0">
                  <a:latin typeface="Arial" panose="020B0604020202020204" pitchFamily="34" charset="0"/>
                  <a:ea typeface="宋体" panose="02010600030101010101" pitchFamily="2" charset="-122"/>
                </a:rPr>
                <a:t>。</a:t>
              </a:r>
              <a:endParaRPr lang="zh-CN" altLang="en-US" sz="1800" dirty="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4931" name="矩形 283656"/>
          <p:cNvSpPr/>
          <p:nvPr/>
        </p:nvSpPr>
        <p:spPr>
          <a:xfrm>
            <a:off x="878205" y="1484630"/>
            <a:ext cx="10400665" cy="3168650"/>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（三）心理及社会状况</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肿瘤性质确定之前，病人及家属焦虑不</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安，渴望尽早知道诊断结果。如为恶性，因治疗</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可能改变其生育状态、生活方式，疾病可能导致</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死亡，病人会恐惧、否认、忧郁和担心。</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5955" name="矩形 284678"/>
          <p:cNvSpPr/>
          <p:nvPr/>
        </p:nvSpPr>
        <p:spPr>
          <a:xfrm>
            <a:off x="827405" y="1196975"/>
            <a:ext cx="10290810" cy="4787900"/>
          </a:xfrm>
          <a:prstGeom prst="rect">
            <a:avLst/>
          </a:prstGeom>
          <a:noFill/>
          <a:ln w="9525">
            <a:noFill/>
          </a:ln>
        </p:spPr>
        <p:txBody>
          <a:bodyPr anchor="t" anchorCtr="0"/>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0000FF"/>
                </a:solidFill>
                <a:latin typeface="楷体_GB2312" pitchFamily="49" charset="-122"/>
                <a:ea typeface="楷体_GB2312" pitchFamily="49" charset="-122"/>
              </a:rPr>
              <a:t>1.B</a:t>
            </a:r>
            <a:r>
              <a:rPr lang="zh-CN" altLang="en-US" sz="2800" b="1" dirty="0">
                <a:solidFill>
                  <a:srgbClr val="0000FF"/>
                </a:solidFill>
                <a:latin typeface="楷体_GB2312" pitchFamily="49" charset="-122"/>
                <a:ea typeface="楷体_GB2312" pitchFamily="49" charset="-122"/>
              </a:rPr>
              <a:t>超检查</a:t>
            </a:r>
            <a:r>
              <a:rPr lang="zh-CN" altLang="en-US" sz="2800" b="1" dirty="0">
                <a:latin typeface="楷体_GB2312" pitchFamily="49" charset="-122"/>
                <a:ea typeface="楷体_GB2312" pitchFamily="49" charset="-122"/>
              </a:rPr>
              <a:t>   最常用，有助于确定肿瘤的</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大小、部位，并可与腹水及积液鉴别。</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0000FF"/>
                </a:solidFill>
                <a:latin typeface="楷体_GB2312" pitchFamily="49" charset="-122"/>
                <a:ea typeface="楷体_GB2312" pitchFamily="49" charset="-122"/>
              </a:rPr>
              <a:t>2.</a:t>
            </a:r>
            <a:r>
              <a:rPr lang="zh-CN" altLang="en-US" sz="2800" b="1" dirty="0">
                <a:solidFill>
                  <a:srgbClr val="0000FF"/>
                </a:solidFill>
                <a:latin typeface="楷体_GB2312" pitchFamily="49" charset="-122"/>
                <a:ea typeface="楷体_GB2312" pitchFamily="49" charset="-122"/>
              </a:rPr>
              <a:t>其他检查</a:t>
            </a:r>
            <a:r>
              <a:rPr lang="zh-CN" altLang="en-US" sz="2800" b="1" dirty="0">
                <a:latin typeface="楷体_GB2312" pitchFamily="49" charset="-122"/>
                <a:ea typeface="楷体_GB2312" pitchFamily="49" charset="-122"/>
              </a:rPr>
              <a:t>  可选择腹腔镜、</a:t>
            </a:r>
            <a:r>
              <a:rPr lang="en-US" altLang="zh-CN" sz="2800" b="1" dirty="0">
                <a:latin typeface="楷体_GB2312" pitchFamily="49" charset="-122"/>
                <a:ea typeface="楷体_GB2312" pitchFamily="49" charset="-122"/>
              </a:rPr>
              <a:t>CT</a:t>
            </a:r>
            <a:r>
              <a:rPr lang="zh-CN" altLang="en-US" sz="2800" b="1" dirty="0">
                <a:latin typeface="楷体_GB2312" pitchFamily="49" charset="-122"/>
                <a:ea typeface="楷体_GB2312" pitchFamily="49" charset="-122"/>
              </a:rPr>
              <a:t>、肿瘤标志物如</a:t>
            </a:r>
            <a:r>
              <a:rPr lang="en-US" altLang="zh-CN" sz="2800" b="1" dirty="0">
                <a:latin typeface="楷体_GB2312" pitchFamily="49" charset="-122"/>
                <a:ea typeface="楷体_GB2312" pitchFamily="49" charset="-122"/>
              </a:rPr>
              <a:t>AFP</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CA</a:t>
            </a:r>
            <a:r>
              <a:rPr lang="en-US" altLang="zh-CN" sz="2800" b="1" baseline="-25000" dirty="0">
                <a:latin typeface="楷体_GB2312" pitchFamily="49" charset="-122"/>
                <a:ea typeface="楷体_GB2312" pitchFamily="49" charset="-122"/>
              </a:rPr>
              <a:t>125</a:t>
            </a:r>
            <a:r>
              <a:rPr lang="zh-CN" altLang="en-US" sz="2800" b="1" dirty="0">
                <a:latin typeface="楷体_GB2312" pitchFamily="49" charset="-122"/>
                <a:ea typeface="楷体_GB2312" pitchFamily="49" charset="-122"/>
              </a:rPr>
              <a:t>等测定。</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0000FF"/>
                </a:solidFill>
                <a:latin typeface="楷体_GB2312" pitchFamily="49" charset="-122"/>
                <a:ea typeface="楷体_GB2312" pitchFamily="49" charset="-122"/>
              </a:rPr>
              <a:t>3.</a:t>
            </a:r>
            <a:r>
              <a:rPr lang="zh-CN" altLang="en-US" sz="2800" b="1" dirty="0">
                <a:solidFill>
                  <a:srgbClr val="0000FF"/>
                </a:solidFill>
                <a:latin typeface="楷体_GB2312" pitchFamily="49" charset="-122"/>
                <a:ea typeface="楷体_GB2312" pitchFamily="49" charset="-122"/>
              </a:rPr>
              <a:t>病理学检查  </a:t>
            </a:r>
            <a:r>
              <a:rPr lang="zh-CN" altLang="en-US" sz="2800" b="1" dirty="0">
                <a:latin typeface="楷体_GB2312" pitchFamily="49" charset="-122"/>
                <a:ea typeface="楷体_GB2312" pitchFamily="49" charset="-122"/>
              </a:rPr>
              <a:t>腹水细胞学检查、肿瘤针</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吸细胞学检查及手术活体组织检查是确诊良恶</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性卵巢肿瘤的主要依据。</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6978" name="矩形 285703"/>
          <p:cNvSpPr/>
          <p:nvPr/>
        </p:nvSpPr>
        <p:spPr>
          <a:xfrm>
            <a:off x="1210945" y="1166495"/>
            <a:ext cx="9606280" cy="5949950"/>
          </a:xfrm>
          <a:prstGeom prst="rect">
            <a:avLst/>
          </a:prstGeom>
          <a:noFill/>
          <a:ln w="9525" cap="flat" cmpd="sng">
            <a:solidFill>
              <a:schemeClr val="bg1"/>
            </a:solidFill>
            <a:prstDash val="solid"/>
            <a:miter/>
            <a:headEnd type="none" w="med" len="med"/>
            <a:tailEnd type="none" w="med" len="med"/>
          </a:ln>
        </p:spPr>
        <p:txBody>
          <a:bodyPr anchor="t" anchorCtr="0"/>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（五）处理要点</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良性卵巢肿瘤</a:t>
            </a: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确诊后尽早手术。</a:t>
            </a:r>
            <a:r>
              <a:rPr lang="zh-CN" altLang="en-US" sz="2800" b="1" dirty="0">
                <a:latin typeface="楷体_GB2312" pitchFamily="49" charset="-122"/>
                <a:ea typeface="楷体_GB2312" pitchFamily="49" charset="-122"/>
              </a:rPr>
              <a:t>年轻有生育要求者行卵巢肿瘤剔除术；蒂扭转或瘤体大者行患侧附件切除术；绝经后妇女则行全子宫及附件切除术。</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恶性卵巢肿瘤</a:t>
            </a: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以手术为主，辅以化疗或放疗。常用化疗药物有顺铂（DDP）、阿霉素（ADR）、环磷酰胺（CTX）等，可通过静脉或腹腔化疗。</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并发症</a:t>
            </a:r>
            <a:r>
              <a:rPr lang="zh-CN" altLang="en-US"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卵巢肿瘤如并发蒂扭转和破裂者</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应</a:t>
            </a:r>
            <a:r>
              <a:rPr lang="zh-CN" altLang="en-US" sz="2800" b="1" dirty="0">
                <a:solidFill>
                  <a:srgbClr val="FF0000"/>
                </a:solidFill>
                <a:latin typeface="楷体_GB2312" pitchFamily="49" charset="-122"/>
                <a:ea typeface="楷体_GB2312" pitchFamily="49" charset="-122"/>
              </a:rPr>
              <a:t>立即手术</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Times New Roman" panose="02020603050405020304" pitchFamily="18" charset="0"/>
                <a:ea typeface="楷体_GB2312" pitchFamily="49" charset="-122"/>
              </a:rPr>
              <a:t>随访观察：</a:t>
            </a:r>
            <a:r>
              <a:rPr lang="zh-CN" altLang="en-US" sz="2800" b="1" dirty="0">
                <a:solidFill>
                  <a:srgbClr val="FF0000"/>
                </a:solidFill>
                <a:latin typeface="楷体_GB2312" pitchFamily="49" charset="-122"/>
                <a:ea typeface="楷体_GB2312" pitchFamily="49" charset="-122"/>
              </a:rPr>
              <a:t>瘤样病变，直径&lt;5cm，3-6个月复查。</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endParaRPr lang="en-US" altLang="zh-CN"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护理诊断及护理目标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8002" name="矩形 312325"/>
          <p:cNvSpPr/>
          <p:nvPr/>
        </p:nvSpPr>
        <p:spPr>
          <a:xfrm>
            <a:off x="890270" y="1138555"/>
            <a:ext cx="10410825" cy="2447290"/>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Arial" panose="020B0604020202020204" pitchFamily="34" charset="0"/>
                <a:ea typeface="楷体_GB2312" pitchFamily="49" charset="-122"/>
              </a:rPr>
              <a:t>焦虑</a:t>
            </a:r>
            <a:r>
              <a:rPr lang="zh-CN" altLang="en-US" sz="2800" b="1" dirty="0">
                <a:latin typeface="Arial" panose="020B0604020202020204" pitchFamily="34" charset="0"/>
                <a:ea typeface="楷体_GB2312" pitchFamily="49" charset="-122"/>
              </a:rPr>
              <a:t>   </a:t>
            </a:r>
            <a:r>
              <a:rPr lang="zh-CN" altLang="en-US" sz="2800" b="1" dirty="0">
                <a:latin typeface="楷体_GB2312" pitchFamily="49" charset="-122"/>
                <a:ea typeface="楷体_GB2312" pitchFamily="49" charset="-122"/>
              </a:rPr>
              <a:t>与担心肿瘤为恶性和手术治疗有关。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预感性悲哀</a:t>
            </a:r>
            <a:r>
              <a:rPr lang="zh-CN" altLang="en-US" sz="2800" b="1" dirty="0">
                <a:latin typeface="楷体_GB2312" pitchFamily="49" charset="-122"/>
                <a:ea typeface="楷体_GB2312" pitchFamily="49" charset="-122"/>
              </a:rPr>
              <a:t>  与手术切除子宫、卵巢丧失生育能力及预后不良有关。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营养失调：</a:t>
            </a:r>
            <a:r>
              <a:rPr lang="zh-CN" altLang="en-US" sz="2800" b="1" dirty="0">
                <a:latin typeface="楷体_GB2312" pitchFamily="49" charset="-122"/>
                <a:ea typeface="楷体_GB2312" pitchFamily="49" charset="-122"/>
              </a:rPr>
              <a:t>低于机体需要量</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与恶性肿瘤实施化疗及全身衰竭有关。</a:t>
            </a:r>
            <a:endParaRPr lang="zh-CN" altLang="en-US" sz="2800" b="1" dirty="0">
              <a:latin typeface="楷体_GB2312" pitchFamily="49" charset="-122"/>
              <a:ea typeface="楷体_GB2312" pitchFamily="49" charset="-122"/>
            </a:endParaRPr>
          </a:p>
        </p:txBody>
      </p:sp>
      <p:sp>
        <p:nvSpPr>
          <p:cNvPr id="129026" name="矩形 286727"/>
          <p:cNvSpPr/>
          <p:nvPr/>
        </p:nvSpPr>
        <p:spPr>
          <a:xfrm>
            <a:off x="890270" y="4124325"/>
            <a:ext cx="10412095" cy="1562735"/>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病人焦虑缓解，情绪稳定，舒适感增加。</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病人能表达对失去子宫及卵巢的感受，积极接受治疗。</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病人营养失调得以纠正。</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0052" name="矩形 287753"/>
          <p:cNvSpPr/>
          <p:nvPr/>
        </p:nvSpPr>
        <p:spPr>
          <a:xfrm>
            <a:off x="819785" y="1183640"/>
            <a:ext cx="10233660" cy="2245360"/>
          </a:xfrm>
          <a:prstGeom prst="rect">
            <a:avLst/>
          </a:prstGeom>
          <a:noFill/>
          <a:ln w="9525">
            <a:noFill/>
          </a:ln>
        </p:spPr>
        <p:txBody>
          <a:bodyPr wrap="square" anchor="t" anchorCtr="0">
            <a:spAutoFit/>
          </a:bodyPr>
          <a:p>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提供支持，协助病人应对压力</a:t>
            </a:r>
            <a:r>
              <a:rPr lang="zh-CN" altLang="en-US" sz="2800" b="1" dirty="0">
                <a:latin typeface="楷体_GB2312" pitchFamily="49" charset="-122"/>
                <a:ea typeface="楷体_GB2312" pitchFamily="49" charset="-122"/>
              </a:rPr>
              <a:t>  关心病人，详细了解病人的疑虑和需求，耐心讲解有关卵巢肿瘤的发病与诊治知识，教给病人缓解压力的技巧，如参与护理活动，维持生活自控能力，访问已康复的病友，增强治愈的信心。为病人提供良好的休养环境，协助病人接受各项必要的检查，及早确诊。</a:t>
            </a:r>
            <a:endParaRPr lang="zh-CN" altLang="en-US" sz="2800" b="1" dirty="0">
              <a:latin typeface="楷体_GB2312" pitchFamily="49" charset="-122"/>
              <a:ea typeface="楷体_GB2312" pitchFamily="49" charset="-122"/>
            </a:endParaRPr>
          </a:p>
        </p:txBody>
      </p:sp>
      <p:sp>
        <p:nvSpPr>
          <p:cNvPr id="131075" name="矩形 313352"/>
          <p:cNvSpPr/>
          <p:nvPr/>
        </p:nvSpPr>
        <p:spPr>
          <a:xfrm>
            <a:off x="819785" y="3610610"/>
            <a:ext cx="10297795" cy="2372360"/>
          </a:xfrm>
          <a:prstGeom prst="rect">
            <a:avLst/>
          </a:prstGeom>
          <a:noFill/>
          <a:ln w="9525">
            <a:noFill/>
          </a:ln>
        </p:spPr>
        <p:txBody>
          <a:bodyPr anchor="t" anchorCtr="0">
            <a:noAutofit/>
          </a:bodyPr>
          <a:p>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协助病人接受各种检查和治疗</a:t>
            </a:r>
            <a:r>
              <a:rPr lang="zh-CN" altLang="en-US" sz="2800" b="1" dirty="0">
                <a:latin typeface="楷体_GB2312" pitchFamily="49" charset="-122"/>
                <a:ea typeface="楷体_GB2312" pitchFamily="49" charset="-122"/>
              </a:rPr>
              <a:t>  告知病人接受手术治疗的必要性，向病人及家属介绍检查治疗方法、注意事项，鼓励病人及家属参与制定合理的治疗方案，积极配合检查和治疗。协助医师完成各项诊断性检查。需手术治疗者按腹部手术护理常规执行对需化疗、放疗者实施相应的护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术前准备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2" name="矩形 316422"/>
          <p:cNvSpPr/>
          <p:nvPr/>
        </p:nvSpPr>
        <p:spPr>
          <a:xfrm>
            <a:off x="892175" y="2266950"/>
            <a:ext cx="10434320" cy="2324100"/>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altLang="zh-CN" sz="2800" b="1" strike="noStrike" noProof="1" dirty="0">
                <a:solidFill>
                  <a:srgbClr val="FF0000"/>
                </a:solidFill>
                <a:latin typeface="楷体_GB2312" pitchFamily="49" charset="-122"/>
                <a:ea typeface="楷体_GB2312" pitchFamily="49" charset="-122"/>
                <a:cs typeface="+mn-cs"/>
              </a:rPr>
              <a:t>   3.</a:t>
            </a:r>
            <a:r>
              <a:rPr lang="zh-CN" altLang="en-US" sz="2800" b="1" strike="noStrike" noProof="1" dirty="0">
                <a:solidFill>
                  <a:srgbClr val="FF0000"/>
                </a:solidFill>
                <a:latin typeface="楷体_GB2312" pitchFamily="49" charset="-122"/>
                <a:ea typeface="楷体_GB2312" pitchFamily="49" charset="-122"/>
                <a:cs typeface="+mn-cs"/>
              </a:rPr>
              <a:t>手术日护理</a:t>
            </a: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a:p>
            <a:pPr marL="342900" indent="-342900" fontAlgn="base">
              <a:lnSpc>
                <a:spcPct val="80000"/>
              </a:lnSpc>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1</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zh-CN" sz="2800" b="1" strike="noStrike" noProof="1" dirty="0">
                <a:solidFill>
                  <a:schemeClr val="tx2"/>
                </a:solidFill>
                <a:latin typeface="楷体_GB2312" pitchFamily="49" charset="-122"/>
                <a:ea typeface="楷体_GB2312" pitchFamily="49" charset="-122"/>
                <a:cs typeface="+mn-cs"/>
                <a:sym typeface="+mn-ea"/>
              </a:rPr>
              <a:t>基本生命体征评估</a:t>
            </a:r>
            <a:r>
              <a:rPr lang="zh-CN" altLang="en-US" sz="2800" b="1" strike="noStrike" noProof="1" dirty="0">
                <a:solidFill>
                  <a:schemeClr val="tx2"/>
                </a:solidFill>
                <a:latin typeface="楷体_GB2312" pitchFamily="49" charset="-122"/>
                <a:ea typeface="楷体_GB2312" pitchFamily="49" charset="-122"/>
                <a:cs typeface="+mn-cs"/>
                <a:sym typeface="+mn-ea"/>
              </a:rPr>
              <a:t> </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2</a:t>
            </a:r>
            <a:r>
              <a:rPr lang="zh-CN" altLang="en-US" sz="2800" b="1" strike="noStrike" noProof="1" dirty="0">
                <a:solidFill>
                  <a:schemeClr val="tx2"/>
                </a:solidFill>
                <a:latin typeface="楷体_GB2312" pitchFamily="49" charset="-122"/>
                <a:ea typeface="楷体_GB2312" pitchFamily="49" charset="-122"/>
                <a:cs typeface="+mn-cs"/>
                <a:sym typeface="+mn-ea"/>
              </a:rPr>
              <a:t>）探视准备</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3</a:t>
            </a:r>
            <a:r>
              <a:rPr lang="zh-CN" altLang="en-US" sz="2800" b="1" strike="noStrike" noProof="1" dirty="0">
                <a:solidFill>
                  <a:schemeClr val="tx2"/>
                </a:solidFill>
                <a:latin typeface="楷体_GB2312" pitchFamily="49" charset="-122"/>
                <a:ea typeface="楷体_GB2312" pitchFamily="49" charset="-122"/>
                <a:cs typeface="+mn-cs"/>
                <a:sym typeface="+mn-ea"/>
              </a:rPr>
              <a:t>）导尿管</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4</a:t>
            </a:r>
            <a:r>
              <a:rPr lang="zh-CN" altLang="en-US" sz="2800" b="1" strike="noStrike" noProof="1" dirty="0">
                <a:solidFill>
                  <a:schemeClr val="tx2"/>
                </a:solidFill>
                <a:latin typeface="楷体_GB2312" pitchFamily="49" charset="-122"/>
                <a:ea typeface="楷体_GB2312" pitchFamily="49" charset="-122"/>
                <a:cs typeface="+mn-cs"/>
                <a:sym typeface="+mn-ea"/>
              </a:rPr>
              <a:t>）阴道准备</a:t>
            </a: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2099" name="矩形 288782"/>
          <p:cNvSpPr/>
          <p:nvPr/>
        </p:nvSpPr>
        <p:spPr>
          <a:xfrm>
            <a:off x="755650" y="1052830"/>
            <a:ext cx="10565765" cy="2676525"/>
          </a:xfrm>
          <a:prstGeom prst="rect">
            <a:avLst/>
          </a:prstGeom>
          <a:noFill/>
          <a:ln w="9525">
            <a:noFill/>
          </a:ln>
        </p:spPr>
        <p:txBody>
          <a:bodyPr wrap="square" anchor="t" anchorCtr="0">
            <a:spAutoFit/>
          </a:bodyPr>
          <a:p>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Arial" panose="020B0604020202020204" pitchFamily="34" charset="0"/>
                <a:ea typeface="楷体_GB2312" pitchFamily="49" charset="-122"/>
              </a:rPr>
              <a:t>做好随访工作</a:t>
            </a:r>
            <a:endParaRPr lang="zh-CN" altLang="en-US" sz="2800" b="1" dirty="0">
              <a:solidFill>
                <a:srgbClr val="FF0000"/>
              </a:solidFill>
              <a:latin typeface="Arial" panose="020B0604020202020204" pitchFamily="34" charset="0"/>
              <a:ea typeface="楷体_GB2312" pitchFamily="49" charset="-122"/>
            </a:endParaRPr>
          </a:p>
          <a:p>
            <a:r>
              <a:rPr lang="en-US" altLang="zh-CN" sz="2800" b="1" dirty="0">
                <a:solidFill>
                  <a:schemeClr val="tx2"/>
                </a:solidFill>
                <a:latin typeface="Arial" panose="020B0604020202020204" pitchFamily="34" charset="0"/>
                <a:ea typeface="楷体_GB2312" pitchFamily="49" charset="-122"/>
              </a:rPr>
              <a:t>      </a:t>
            </a:r>
            <a:r>
              <a:rPr lang="zh-CN" altLang="en-US" sz="2800" b="1" dirty="0">
                <a:solidFill>
                  <a:schemeClr val="tx2"/>
                </a:solidFill>
                <a:latin typeface="Arial" panose="020B0604020202020204" pitchFamily="34" charset="0"/>
                <a:ea typeface="楷体_GB2312" pitchFamily="49" charset="-122"/>
              </a:rPr>
              <a:t>术后随访：</a:t>
            </a:r>
            <a:r>
              <a:rPr lang="zh-CN" altLang="en-US" sz="2800" b="1" dirty="0">
                <a:latin typeface="Arial" panose="020B0604020202020204" pitchFamily="34" charset="0"/>
                <a:ea typeface="楷体_GB2312" pitchFamily="49" charset="-122"/>
              </a:rPr>
              <a:t>良性肿瘤者，术后</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个月常规复查。</a:t>
            </a:r>
            <a:r>
              <a:rPr lang="zh-CN" altLang="en-US" sz="2800" b="1" dirty="0">
                <a:solidFill>
                  <a:srgbClr val="FF0000"/>
                </a:solidFill>
                <a:latin typeface="Arial" panose="020B0604020202020204" pitchFamily="34" charset="0"/>
                <a:ea typeface="楷体_GB2312" pitchFamily="49" charset="-122"/>
              </a:rPr>
              <a:t>卵巢癌易复发，应长期随访和监测。</a:t>
            </a:r>
            <a:r>
              <a:rPr lang="zh-CN" altLang="en-US" sz="2800" b="1" dirty="0">
                <a:latin typeface="Arial" panose="020B0604020202020204" pitchFamily="34" charset="0"/>
                <a:ea typeface="楷体_GB2312" pitchFamily="49" charset="-122"/>
              </a:rPr>
              <a:t>术后第</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年每月</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次；术后第</a:t>
            </a:r>
            <a:r>
              <a:rPr lang="en-US" altLang="zh-CN" sz="2800" b="1" dirty="0">
                <a:latin typeface="楷体_GB2312" pitchFamily="49" charset="-122"/>
                <a:ea typeface="楷体_GB2312" pitchFamily="49" charset="-122"/>
              </a:rPr>
              <a:t>2</a:t>
            </a:r>
            <a:r>
              <a:rPr lang="zh-CN" altLang="en-US" sz="2800" b="1" dirty="0">
                <a:latin typeface="Arial" panose="020B0604020202020204" pitchFamily="34" charset="0"/>
                <a:ea typeface="楷体_GB2312" pitchFamily="49" charset="-122"/>
              </a:rPr>
              <a:t>年每</a:t>
            </a:r>
            <a:r>
              <a:rPr lang="en-US" altLang="zh-CN" sz="2800" b="1" dirty="0">
                <a:latin typeface="楷体_GB2312" pitchFamily="49" charset="-122"/>
                <a:ea typeface="楷体_GB2312" pitchFamily="49" charset="-122"/>
              </a:rPr>
              <a:t>3</a:t>
            </a:r>
            <a:r>
              <a:rPr lang="zh-CN" altLang="en-US" sz="2800" b="1" dirty="0">
                <a:latin typeface="Arial" panose="020B0604020202020204" pitchFamily="34" charset="0"/>
                <a:ea typeface="楷体_GB2312" pitchFamily="49" charset="-122"/>
              </a:rPr>
              <a:t>个月</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次；术后第</a:t>
            </a:r>
            <a:r>
              <a:rPr lang="en-US" altLang="zh-CN" sz="2800" b="1" dirty="0">
                <a:latin typeface="楷体_GB2312" pitchFamily="49" charset="-122"/>
                <a:ea typeface="楷体_GB2312" pitchFamily="49" charset="-122"/>
              </a:rPr>
              <a:t>3-5</a:t>
            </a:r>
            <a:r>
              <a:rPr lang="zh-CN" altLang="en-US" sz="2800" b="1" dirty="0">
                <a:latin typeface="Arial" panose="020B0604020202020204" pitchFamily="34" charset="0"/>
                <a:ea typeface="楷体_GB2312" pitchFamily="49" charset="-122"/>
              </a:rPr>
              <a:t>年每</a:t>
            </a:r>
            <a:r>
              <a:rPr lang="en-US" altLang="zh-CN" sz="2800" b="1" dirty="0">
                <a:latin typeface="Arial" panose="020B0604020202020204" pitchFamily="34" charset="0"/>
                <a:ea typeface="楷体_GB2312" pitchFamily="49" charset="-122"/>
              </a:rPr>
              <a:t>4-</a:t>
            </a:r>
            <a:r>
              <a:rPr lang="en-US" altLang="zh-CN" sz="2800" b="1" dirty="0">
                <a:latin typeface="楷体_GB2312" pitchFamily="49" charset="-122"/>
                <a:ea typeface="楷体_GB2312" pitchFamily="49" charset="-122"/>
              </a:rPr>
              <a:t>6</a:t>
            </a:r>
            <a:r>
              <a:rPr lang="zh-CN" altLang="en-US" sz="2800" b="1" dirty="0">
                <a:latin typeface="Arial" panose="020B0604020202020204" pitchFamily="34" charset="0"/>
                <a:ea typeface="楷体_GB2312" pitchFamily="49" charset="-122"/>
              </a:rPr>
              <a:t>个月</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次；</a:t>
            </a:r>
            <a:r>
              <a:rPr lang="en-US" altLang="zh-CN" sz="2800" b="1" dirty="0">
                <a:latin typeface="楷体_GB2312" pitchFamily="49" charset="-122"/>
                <a:ea typeface="楷体_GB2312" pitchFamily="49" charset="-122"/>
              </a:rPr>
              <a:t>5</a:t>
            </a:r>
            <a:r>
              <a:rPr lang="zh-CN" altLang="en-US" sz="2800" b="1" dirty="0">
                <a:latin typeface="Arial" panose="020B0604020202020204" pitchFamily="34" charset="0"/>
                <a:ea typeface="楷体_GB2312" pitchFamily="49" charset="-122"/>
              </a:rPr>
              <a:t>年以上者每年</a:t>
            </a:r>
            <a:r>
              <a:rPr lang="en-US" altLang="zh-CN" sz="2800" b="1" dirty="0">
                <a:latin typeface="楷体_GB2312" pitchFamily="49" charset="-122"/>
                <a:ea typeface="楷体_GB2312" pitchFamily="49" charset="-122"/>
              </a:rPr>
              <a:t>1</a:t>
            </a:r>
            <a:r>
              <a:rPr lang="zh-CN" altLang="en-US" sz="2800" b="1" dirty="0">
                <a:latin typeface="Arial" panose="020B0604020202020204" pitchFamily="34" charset="0"/>
                <a:ea typeface="楷体_GB2312" pitchFamily="49" charset="-122"/>
              </a:rPr>
              <a:t>次。对接受化疗、放疗的病人，护士应鼓励病人克服困难，协助完成治疗计划，以提高疗效，防止复发。</a:t>
            </a:r>
            <a:endParaRPr lang="zh-CN" altLang="en-US" sz="2800" b="1" dirty="0">
              <a:latin typeface="Arial" panose="020B0604020202020204" pitchFamily="34" charset="0"/>
              <a:ea typeface="楷体_GB2312" pitchFamily="49" charset="-122"/>
            </a:endParaRPr>
          </a:p>
        </p:txBody>
      </p:sp>
      <p:sp>
        <p:nvSpPr>
          <p:cNvPr id="133122" name="矩形 289798"/>
          <p:cNvSpPr/>
          <p:nvPr/>
        </p:nvSpPr>
        <p:spPr>
          <a:xfrm>
            <a:off x="909320" y="3900805"/>
            <a:ext cx="10412095" cy="2406015"/>
          </a:xfrm>
          <a:prstGeom prst="rect">
            <a:avLst/>
          </a:prstGeom>
          <a:noFill/>
          <a:ln w="9525" cap="flat" cmpd="sng">
            <a:noFill/>
            <a:prstDash val="solid"/>
            <a:miter/>
            <a:headEnd type="none" w="med" len="med"/>
            <a:tailEnd type="none" w="med" len="med"/>
          </a:ln>
          <a:extLst>
            <a:ext uri="{909E8E84-426E-40DD-AFC4-6F175D3DCCD1}">
              <a14:hiddenFill xmlns:a14="http://schemas.microsoft.com/office/drawing/2010/main">
                <a:solidFill>
                  <a:srgbClr val="FFFFCC"/>
                </a:solidFill>
              </a14:hiddenFill>
            </a:ext>
          </a:extLst>
        </p:spPr>
        <p:txBody>
          <a:bodyPr anchor="t" anchorCtr="0"/>
          <a:p>
            <a:pPr marL="342900" indent="-342900">
              <a:lnSpc>
                <a:spcPct val="90000"/>
              </a:lnSpc>
              <a:spcBef>
                <a:spcPct val="20000"/>
              </a:spcBef>
              <a:buClr>
                <a:schemeClr val="accent1"/>
              </a:buClr>
              <a:buSzPct val="65000"/>
            </a:pPr>
            <a:r>
              <a:rPr lang="en-US" altLang="zh-CN" sz="2800" b="1" dirty="0">
                <a:solidFill>
                  <a:schemeClr val="tx2"/>
                </a:solidFill>
                <a:latin typeface="楷体_GB2312" pitchFamily="49" charset="-122"/>
                <a:ea typeface="楷体_GB2312" pitchFamily="49" charset="-122"/>
              </a:rPr>
              <a:t>4.</a:t>
            </a:r>
            <a:r>
              <a:rPr lang="zh-CN" altLang="en-US" sz="2800" b="1" dirty="0">
                <a:solidFill>
                  <a:schemeClr val="tx2"/>
                </a:solidFill>
                <a:latin typeface="楷体_GB2312" pitchFamily="49" charset="-122"/>
                <a:ea typeface="楷体_GB2312" pitchFamily="49" charset="-122"/>
              </a:rPr>
              <a:t>加强预防保健意识</a:t>
            </a:r>
            <a:r>
              <a:rPr lang="en-US" altLang="zh-CN" sz="2800" b="1" dirty="0">
                <a:solidFill>
                  <a:schemeClr val="tx2"/>
                </a:solidFill>
                <a:latin typeface="楷体_GB2312" pitchFamily="49" charset="-122"/>
                <a:ea typeface="楷体_GB2312" pitchFamily="49" charset="-122"/>
              </a:rPr>
              <a:t>  </a:t>
            </a:r>
            <a:endParaRPr lang="en-US" altLang="zh-CN" sz="2800" b="1" dirty="0">
              <a:solidFill>
                <a:schemeClr val="tx2"/>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400" b="1" dirty="0">
                <a:solidFill>
                  <a:schemeClr val="tx2"/>
                </a:solidFill>
                <a:latin typeface="楷体_GB2312" pitchFamily="49" charset="-122"/>
                <a:ea typeface="楷体_GB2312" pitchFamily="49" charset="-122"/>
              </a:rPr>
              <a:t>加强高危因素宣传。积极开展普查普治工作：</a:t>
            </a:r>
            <a:r>
              <a:rPr lang="en-US" altLang="zh-CN" sz="2400" b="1" dirty="0">
                <a:solidFill>
                  <a:srgbClr val="FF0000"/>
                </a:solidFill>
                <a:latin typeface="楷体_GB2312" pitchFamily="49" charset="-122"/>
                <a:ea typeface="楷体_GB2312" pitchFamily="49" charset="-122"/>
              </a:rPr>
              <a:t>30</a:t>
            </a:r>
            <a:r>
              <a:rPr lang="zh-CN" altLang="en-US" sz="2400" b="1" dirty="0">
                <a:solidFill>
                  <a:srgbClr val="FF0000"/>
                </a:solidFill>
                <a:latin typeface="楷体_GB2312" pitchFamily="49" charset="-122"/>
                <a:ea typeface="楷体_GB2312" pitchFamily="49" charset="-122"/>
              </a:rPr>
              <a:t>以上妇女应</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年行妇科检查</a:t>
            </a:r>
            <a:r>
              <a:rPr lang="en-US" altLang="zh-CN" sz="2400" b="1" dirty="0">
                <a:solidFill>
                  <a:srgbClr val="FF0000"/>
                </a:solidFill>
                <a:latin typeface="楷体_GB2312" pitchFamily="49" charset="-122"/>
                <a:ea typeface="楷体_GB2312" pitchFamily="49" charset="-122"/>
              </a:rPr>
              <a:t>1</a:t>
            </a:r>
            <a:r>
              <a:rPr lang="zh-CN" altLang="en-US" sz="2400" b="1" dirty="0">
                <a:latin typeface="楷体_GB2312" pitchFamily="49" charset="-122"/>
                <a:ea typeface="楷体_GB2312" pitchFamily="49" charset="-122"/>
              </a:rPr>
              <a:t>次，及时发现卵巢肿瘤。怀疑卵巢瘤样病变，囊肿</a:t>
            </a:r>
            <a:endParaRPr lang="zh-CN" altLang="en-US" sz="24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400" b="1" dirty="0">
                <a:latin typeface="楷体_GB2312" pitchFamily="49" charset="-122"/>
                <a:ea typeface="楷体_GB2312" pitchFamily="49" charset="-122"/>
              </a:rPr>
              <a:t>直径小于</a:t>
            </a:r>
            <a:r>
              <a:rPr lang="en-US" altLang="zh-CN" sz="2400" b="1" dirty="0">
                <a:latin typeface="楷体_GB2312" pitchFamily="49" charset="-122"/>
                <a:ea typeface="楷体_GB2312" pitchFamily="49" charset="-122"/>
              </a:rPr>
              <a:t>5cm</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6</a:t>
            </a:r>
            <a:r>
              <a:rPr lang="zh-CN" altLang="en-US" sz="2400" b="1" dirty="0">
                <a:latin typeface="楷体_GB2312" pitchFamily="49" charset="-122"/>
                <a:ea typeface="楷体_GB2312" pitchFamily="49" charset="-122"/>
              </a:rPr>
              <a:t>个月复查</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次；卵巢实质性肿瘤</a:t>
            </a:r>
            <a:endParaRPr lang="zh-CN" altLang="en-US" sz="24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400" b="1" dirty="0">
                <a:latin typeface="楷体_GB2312" pitchFamily="49" charset="-122"/>
                <a:ea typeface="楷体_GB2312" pitchFamily="49" charset="-122"/>
              </a:rPr>
              <a:t>或囊肿</a:t>
            </a:r>
            <a:r>
              <a:rPr lang="zh-CN" altLang="en-US" sz="2400" b="1" dirty="0">
                <a:solidFill>
                  <a:srgbClr val="FF0000"/>
                </a:solidFill>
                <a:latin typeface="楷体_GB2312" pitchFamily="49" charset="-122"/>
                <a:ea typeface="楷体_GB2312" pitchFamily="49" charset="-122"/>
              </a:rPr>
              <a:t>直径大于</a:t>
            </a:r>
            <a:r>
              <a:rPr lang="en-US" altLang="zh-CN" sz="2400" b="1" dirty="0">
                <a:solidFill>
                  <a:srgbClr val="FF0000"/>
                </a:solidFill>
                <a:latin typeface="楷体_GB2312" pitchFamily="49" charset="-122"/>
                <a:ea typeface="楷体_GB2312" pitchFamily="49" charset="-122"/>
              </a:rPr>
              <a:t>5cm </a:t>
            </a:r>
            <a:r>
              <a:rPr lang="zh-CN" altLang="en-US" sz="2400" b="1" dirty="0">
                <a:solidFill>
                  <a:srgbClr val="FF0000"/>
                </a:solidFill>
                <a:latin typeface="楷体_GB2312" pitchFamily="49" charset="-122"/>
                <a:ea typeface="楷体_GB2312" pitchFamily="49" charset="-122"/>
              </a:rPr>
              <a:t>者，应及时手术治疗</a:t>
            </a:r>
            <a:r>
              <a:rPr lang="zh-CN" altLang="en-US" sz="2400" b="1" dirty="0">
                <a:latin typeface="楷体_GB2312" pitchFamily="49" charset="-122"/>
                <a:ea typeface="楷体_GB2312" pitchFamily="49" charset="-122"/>
              </a:rPr>
              <a:t>；盆腔肿</a:t>
            </a:r>
            <a:endParaRPr lang="zh-CN" altLang="en-US" sz="24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2400" b="1" dirty="0">
                <a:latin typeface="楷体_GB2312" pitchFamily="49" charset="-122"/>
                <a:ea typeface="楷体_GB2312" pitchFamily="49" charset="-122"/>
              </a:rPr>
              <a:t>块诊断不清，宜及早行腹腔镜检查或剖腹探查。</a:t>
            </a:r>
            <a:endParaRPr lang="zh-CN" altLang="en-US" sz="24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4147" name="矩形 314383"/>
          <p:cNvSpPr/>
          <p:nvPr/>
        </p:nvSpPr>
        <p:spPr>
          <a:xfrm>
            <a:off x="1743393" y="1467485"/>
            <a:ext cx="7991475" cy="3322955"/>
          </a:xfrm>
          <a:prstGeom prst="rect">
            <a:avLst/>
          </a:prstGeom>
          <a:noFill/>
          <a:ln w="9525">
            <a:noFill/>
          </a:ln>
        </p:spPr>
        <p:txBody>
          <a:bodyPr anchor="ctr" anchorCtr="0">
            <a:spAutoFit/>
          </a:bodyPr>
          <a:p>
            <a:pPr indent="304800" fontAlgn="auto">
              <a:lnSpc>
                <a:spcPct val="150000"/>
              </a:lnSpc>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病人焦虑是否缓解，情绪是否稳定，舒适感有无增加。</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病人能否表达对失去子宫及卵巢的正确认识，能否积极接受治疗。</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病人营养失调是否得以纠正。</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子宫内膜异位症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6195" name="Rectangle 10"/>
          <p:cNvSpPr/>
          <p:nvPr/>
        </p:nvSpPr>
        <p:spPr>
          <a:xfrm>
            <a:off x="870585" y="1557655"/>
            <a:ext cx="10492105" cy="3930015"/>
          </a:xfrm>
          <a:prstGeom prst="rect">
            <a:avLst/>
          </a:prstGeom>
          <a:solidFill>
            <a:srgbClr val="FCFCE6"/>
          </a:solidFill>
          <a:ln w="9525" cap="flat" cmpd="sng">
            <a:solidFill>
              <a:srgbClr val="FF00FF"/>
            </a:solidFill>
            <a:prstDash val="solid"/>
            <a:miter/>
            <a:headEnd type="none" w="med" len="med"/>
            <a:tailEnd type="none" w="med" len="med"/>
          </a:ln>
        </p:spPr>
        <p:txBody>
          <a:bodyPr anchor="t" anchorCtr="0"/>
          <a:p>
            <a:pPr marL="342900" indent="-342900">
              <a:spcBef>
                <a:spcPct val="20000"/>
              </a:spcBef>
              <a:buClr>
                <a:schemeClr val="accent1"/>
              </a:buClr>
              <a:buSzPct val="65000"/>
              <a:buFont typeface="Wingdings" panose="05000000000000000000" pitchFamily="2" charset="2"/>
              <a:buChar char="n"/>
            </a:pPr>
            <a:r>
              <a:rPr lang="zh-CN" altLang="en-US" sz="2800" b="1" dirty="0">
                <a:solidFill>
                  <a:srgbClr val="FF3300"/>
                </a:solidFill>
                <a:latin typeface="楷体_GB2312" pitchFamily="49" charset="-122"/>
                <a:ea typeface="楷体_GB2312" pitchFamily="49" charset="-122"/>
              </a:rPr>
              <a:t>子宫内膜异位症</a:t>
            </a:r>
            <a:r>
              <a:rPr lang="en-US" altLang="zh-CN" sz="2800" b="1">
                <a:latin typeface="楷体_GB2312" pitchFamily="49" charset="-122"/>
                <a:ea typeface="楷体_GB2312" pitchFamily="49" charset="-122"/>
              </a:rPr>
              <a:t>: </a:t>
            </a:r>
            <a:r>
              <a:rPr lang="zh-CN" altLang="en-US" sz="2800" b="1" dirty="0">
                <a:latin typeface="楷体_GB2312" pitchFamily="49" charset="-122"/>
                <a:ea typeface="楷体_GB2312" pitchFamily="49" charset="-122"/>
              </a:rPr>
              <a:t>指</a:t>
            </a:r>
            <a:r>
              <a:rPr lang="zh-CN" altLang="en-US" sz="2800" b="1" dirty="0">
                <a:solidFill>
                  <a:srgbClr val="6600CC"/>
                </a:solidFill>
                <a:latin typeface="楷体_GB2312" pitchFamily="49" charset="-122"/>
                <a:ea typeface="楷体_GB2312" pitchFamily="49" charset="-122"/>
              </a:rPr>
              <a:t>具有生长功能的子宫内膜</a:t>
            </a:r>
            <a:r>
              <a:rPr lang="zh-CN" altLang="en-US" sz="2800" b="1" dirty="0">
                <a:latin typeface="楷体_GB2312" pitchFamily="49" charset="-122"/>
                <a:ea typeface="楷体_GB2312" pitchFamily="49" charset="-122"/>
              </a:rPr>
              <a:t>组织出现在</a:t>
            </a:r>
            <a:r>
              <a:rPr lang="zh-CN" altLang="en-US" sz="2800" b="1" dirty="0">
                <a:solidFill>
                  <a:srgbClr val="FF0000"/>
                </a:solidFill>
                <a:latin typeface="楷体_GB2312" pitchFamily="49" charset="-122"/>
                <a:ea typeface="楷体_GB2312" pitchFamily="49" charset="-122"/>
              </a:rPr>
              <a:t>子宫腔以外部位</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solidFill>
                  <a:schemeClr val="tx2"/>
                </a:solidFill>
                <a:latin typeface="楷体_GB2312" pitchFamily="49" charset="-122"/>
                <a:ea typeface="楷体_GB2312" pitchFamily="49" charset="-122"/>
              </a:rPr>
              <a:t>子宫腺肌病</a:t>
            </a:r>
            <a:r>
              <a:rPr lang="zh-CN" altLang="en-US" sz="2800" b="1" dirty="0">
                <a:latin typeface="楷体_GB2312" pitchFamily="49" charset="-122"/>
                <a:ea typeface="楷体_GB2312" pitchFamily="49" charset="-122"/>
              </a:rPr>
              <a:t>：指</a:t>
            </a:r>
            <a:r>
              <a:rPr lang="zh-CN" altLang="en-US" sz="2800" b="1" dirty="0">
                <a:solidFill>
                  <a:srgbClr val="6600CC"/>
                </a:solidFill>
                <a:latin typeface="楷体_GB2312" pitchFamily="49" charset="-122"/>
                <a:ea typeface="楷体_GB2312" pitchFamily="49" charset="-122"/>
              </a:rPr>
              <a:t>子宫内膜</a:t>
            </a:r>
            <a:r>
              <a:rPr lang="zh-CN" altLang="en-US" sz="2800" b="1" dirty="0">
                <a:latin typeface="楷体_GB2312" pitchFamily="49" charset="-122"/>
                <a:ea typeface="楷体_GB2312" pitchFamily="49" charset="-122"/>
              </a:rPr>
              <a:t>腺体及间质</a:t>
            </a:r>
            <a:r>
              <a:rPr lang="zh-CN" altLang="en-US" sz="2800" b="1" dirty="0">
                <a:solidFill>
                  <a:srgbClr val="FF0000"/>
                </a:solidFill>
                <a:latin typeface="楷体_GB2312" pitchFamily="49" charset="-122"/>
                <a:ea typeface="楷体_GB2312" pitchFamily="49" charset="-122"/>
              </a:rPr>
              <a:t>侵入子宫肌层。</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部位：盆腔脏器和腹膜多见，以</a:t>
            </a:r>
            <a:r>
              <a:rPr lang="zh-CN" altLang="en-US" sz="2800" b="1" dirty="0">
                <a:solidFill>
                  <a:srgbClr val="FF0000"/>
                </a:solidFill>
                <a:latin typeface="楷体_GB2312" pitchFamily="49" charset="-122"/>
                <a:ea typeface="楷体_GB2312" pitchFamily="49" charset="-122"/>
              </a:rPr>
              <a:t>卵巢最常见。</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年龄：子宫内膜异位症</a:t>
            </a:r>
            <a:r>
              <a:rPr lang="zh-CN" altLang="en-US" sz="2800" b="1" dirty="0">
                <a:solidFill>
                  <a:srgbClr val="FF6600"/>
                </a:solidFill>
                <a:latin typeface="楷体_GB2312" pitchFamily="49" charset="-122"/>
                <a:ea typeface="楷体_GB2312" pitchFamily="49" charset="-122"/>
              </a:rPr>
              <a:t>见于生育年龄</a:t>
            </a:r>
            <a:r>
              <a:rPr lang="zh-CN" altLang="en-US" sz="2800" b="1" dirty="0">
                <a:latin typeface="楷体_GB2312" pitchFamily="49" charset="-122"/>
                <a:ea typeface="楷体_GB2312" pitchFamily="49" charset="-122"/>
              </a:rPr>
              <a:t>妇女，多发生于</a:t>
            </a:r>
            <a:r>
              <a:rPr lang="en-US" altLang="zh-CN" sz="2800" b="1">
                <a:solidFill>
                  <a:srgbClr val="FF0000"/>
                </a:solidFill>
                <a:latin typeface="楷体_GB2312" pitchFamily="49" charset="-122"/>
                <a:ea typeface="楷体_GB2312" pitchFamily="49" charset="-122"/>
              </a:rPr>
              <a:t>25</a:t>
            </a:r>
            <a:r>
              <a:rPr lang="zh-CN" altLang="en-US" sz="2800" b="1" dirty="0">
                <a:solidFill>
                  <a:srgbClr val="FF0000"/>
                </a:solidFill>
                <a:latin typeface="楷体_GB2312" pitchFamily="49" charset="-122"/>
                <a:ea typeface="楷体_GB2312" pitchFamily="49" charset="-122"/>
              </a:rPr>
              <a:t>～</a:t>
            </a:r>
            <a:r>
              <a:rPr lang="en-US" altLang="zh-CN" sz="2800" b="1">
                <a:solidFill>
                  <a:srgbClr val="FF0000"/>
                </a:solidFill>
                <a:latin typeface="楷体_GB2312" pitchFamily="49" charset="-122"/>
                <a:ea typeface="楷体_GB2312" pitchFamily="49" charset="-122"/>
              </a:rPr>
              <a:t>45</a:t>
            </a:r>
            <a:r>
              <a:rPr lang="zh-CN" altLang="en-US" sz="2800" b="1" dirty="0">
                <a:solidFill>
                  <a:srgbClr val="FF0000"/>
                </a:solidFill>
                <a:latin typeface="楷体_GB2312" pitchFamily="49" charset="-122"/>
                <a:ea typeface="楷体_GB2312" pitchFamily="49" charset="-122"/>
              </a:rPr>
              <a:t>岁；</a:t>
            </a:r>
            <a:r>
              <a:rPr lang="zh-CN" altLang="en-US" sz="2800" b="1" dirty="0">
                <a:latin typeface="楷体_GB2312" pitchFamily="49" charset="-122"/>
                <a:ea typeface="楷体_GB2312" pitchFamily="49" charset="-122"/>
              </a:rPr>
              <a:t>子宫腺肌病多发生于</a:t>
            </a:r>
            <a:r>
              <a:rPr lang="en-US" altLang="zh-CN" sz="2800" b="1">
                <a:latin typeface="楷体_GB2312" pitchFamily="49" charset="-122"/>
                <a:ea typeface="楷体_GB2312" pitchFamily="49" charset="-122"/>
              </a:rPr>
              <a:t>40</a:t>
            </a:r>
            <a:r>
              <a:rPr lang="zh-CN" altLang="en-US" sz="2800" b="1" dirty="0">
                <a:latin typeface="楷体_GB2312" pitchFamily="49" charset="-122"/>
                <a:ea typeface="楷体_GB2312" pitchFamily="49" charset="-122"/>
              </a:rPr>
              <a:t>岁以上的经产妇。</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82628" name="标题 282627"/>
          <p:cNvSpPr>
            <a:spLocks noGrp="1"/>
          </p:cNvSpPr>
          <p:nvPr>
            <p:ph type="title"/>
          </p:nvPr>
        </p:nvSpPr>
        <p:spPr>
          <a:xfrm>
            <a:off x="2536825" y="1068705"/>
            <a:ext cx="4284980" cy="674370"/>
          </a:xfrm>
        </p:spPr>
        <p:txBody>
          <a:bodyPr anchor="ctr" anchorCtr="0"/>
          <a:p>
            <a:pPr algn="ctr"/>
            <a:r>
              <a:rPr lang="en-US" altLang="zh-CN" sz="2800">
                <a:ea typeface="楷体_GB2312" pitchFamily="49" charset="-122"/>
              </a:rPr>
              <a:t>【</a:t>
            </a:r>
            <a:r>
              <a:rPr lang="zh-CN" altLang="en-US" sz="2800" dirty="0">
                <a:ea typeface="楷体_GB2312" pitchFamily="49" charset="-122"/>
              </a:rPr>
              <a:t>病因及发病机制</a:t>
            </a:r>
            <a:r>
              <a:rPr lang="en-US" altLang="zh-CN" sz="2800">
                <a:ea typeface="楷体_GB2312" pitchFamily="49" charset="-122"/>
              </a:rPr>
              <a:t>】</a:t>
            </a:r>
            <a:endParaRPr lang="en-US" altLang="zh-CN" sz="2800">
              <a:ea typeface="楷体_GB2312" pitchFamily="49" charset="-122"/>
            </a:endParaRPr>
          </a:p>
        </p:txBody>
      </p:sp>
      <p:sp>
        <p:nvSpPr>
          <p:cNvPr id="137220" name="矩形 282633"/>
          <p:cNvSpPr/>
          <p:nvPr/>
        </p:nvSpPr>
        <p:spPr>
          <a:xfrm>
            <a:off x="1417955" y="1981835"/>
            <a:ext cx="9680575" cy="4447540"/>
          </a:xfrm>
          <a:prstGeom prst="rect">
            <a:avLst/>
          </a:prstGeom>
          <a:noFill/>
          <a:ln w="9525">
            <a:noFill/>
          </a:ln>
          <a:effectLst>
            <a:prstShdw prst="shdw17" dist="17961" dir="13499999">
              <a:srgbClr val="999999"/>
            </a:prstShdw>
          </a:effectLst>
        </p:spPr>
        <p:txBody>
          <a:bodyPr wrap="square" anchor="ctr" anchorCtr="0">
            <a:spAutoFit/>
          </a:bodyPr>
          <a:p>
            <a:pPr indent="266700" defTabSz="914400" eaLnBrk="0" hangingPunct="0">
              <a:lnSpc>
                <a:spcPct val="120000"/>
              </a:lnSpc>
              <a:spcBef>
                <a:spcPct val="20000"/>
              </a:spcBef>
              <a:tabLst>
                <a:tab pos="1371600" algn="l"/>
                <a:tab pos="1485900" algn="l"/>
                <a:tab pos="1943100" algn="l"/>
              </a:tabLst>
            </a:pPr>
            <a:r>
              <a:rPr lang="zh-CN" altLang="en-US" sz="2400" dirty="0">
                <a:latin typeface="楷体_GB2312" pitchFamily="49" charset="-122"/>
                <a:ea typeface="楷体_GB2312" pitchFamily="49" charset="-122"/>
              </a:rPr>
              <a:t>其病因尚未完全阐明，目前有下列学说。</a:t>
            </a:r>
            <a:endParaRPr lang="zh-CN" altLang="en-US" sz="2400" dirty="0">
              <a:latin typeface="楷体_GB2312" pitchFamily="49" charset="-122"/>
              <a:ea typeface="楷体_GB2312" pitchFamily="49" charset="-122"/>
            </a:endParaRPr>
          </a:p>
          <a:p>
            <a:pPr indent="266700" defTabSz="914400" eaLnBrk="0" hangingPunct="0">
              <a:lnSpc>
                <a:spcPct val="120000"/>
              </a:lnSpc>
              <a:spcBef>
                <a:spcPct val="20000"/>
              </a:spcBef>
              <a:tabLst>
                <a:tab pos="1371600" algn="l"/>
                <a:tab pos="1485900" algn="l"/>
                <a:tab pos="1943100" algn="l"/>
              </a:tabLst>
            </a:pPr>
            <a:r>
              <a:rPr lang="en-US" altLang="zh-CN" sz="2400" b="1">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子宫内膜种植学说　经血中的子宫内膜细胞随经血经输卵管流入腹腔，种植在卵巢和邻近的盆腔腹膜。</a:t>
            </a:r>
            <a:endParaRPr lang="zh-CN" altLang="en-US" sz="2400" b="1" dirty="0">
              <a:solidFill>
                <a:srgbClr val="FF0000"/>
              </a:solidFill>
              <a:latin typeface="楷体_GB2312" pitchFamily="49" charset="-122"/>
              <a:ea typeface="楷体_GB2312" pitchFamily="49" charset="-122"/>
            </a:endParaRPr>
          </a:p>
          <a:p>
            <a:pPr indent="266700" defTabSz="914400" eaLnBrk="0" hangingPunct="0">
              <a:lnSpc>
                <a:spcPct val="120000"/>
              </a:lnSpc>
              <a:spcBef>
                <a:spcPct val="20000"/>
              </a:spcBef>
              <a:tabLst>
                <a:tab pos="1371600" algn="l"/>
                <a:tab pos="1485900" algn="l"/>
                <a:tab pos="1943100" algn="l"/>
              </a:tabLst>
            </a:pPr>
            <a:r>
              <a:rPr lang="en-US" altLang="zh-CN" sz="2400" b="1">
                <a:solidFill>
                  <a:srgbClr val="FF0000"/>
                </a:solidFill>
                <a:latin typeface="楷体_GB2312" pitchFamily="49" charset="-122"/>
                <a:ea typeface="楷体_GB2312" pitchFamily="49" charset="-122"/>
              </a:rPr>
              <a:t>2.</a:t>
            </a:r>
            <a:r>
              <a:rPr lang="zh-CN" altLang="en-US" sz="2400" b="1" dirty="0">
                <a:solidFill>
                  <a:srgbClr val="FF0000"/>
                </a:solidFill>
                <a:latin typeface="楷体_GB2312" pitchFamily="49" charset="-122"/>
                <a:ea typeface="楷体_GB2312" pitchFamily="49" charset="-122"/>
              </a:rPr>
              <a:t>淋巴及静脉播散学说　子宫内膜细胞可通过淋巴或静脉转移种植。</a:t>
            </a:r>
            <a:endParaRPr lang="zh-CN" altLang="en-US" sz="2400" b="1" dirty="0">
              <a:solidFill>
                <a:srgbClr val="FF0000"/>
              </a:solidFill>
              <a:latin typeface="楷体_GB2312" pitchFamily="49" charset="-122"/>
              <a:ea typeface="楷体_GB2312" pitchFamily="49" charset="-122"/>
            </a:endParaRPr>
          </a:p>
          <a:p>
            <a:pPr indent="266700" defTabSz="914400" eaLnBrk="0" hangingPunct="0">
              <a:lnSpc>
                <a:spcPct val="120000"/>
              </a:lnSpc>
              <a:spcBef>
                <a:spcPct val="20000"/>
              </a:spcBef>
              <a:tabLst>
                <a:tab pos="1371600" algn="l"/>
                <a:tab pos="1485900" algn="l"/>
                <a:tab pos="1943100" algn="l"/>
              </a:tabLst>
            </a:pPr>
            <a:r>
              <a:rPr lang="en-US" altLang="zh-CN" sz="2400" b="1" dirty="0">
                <a:solidFill>
                  <a:srgbClr val="FF0000"/>
                </a:solidFill>
                <a:latin typeface="楷体_GB2312" pitchFamily="49" charset="-122"/>
                <a:ea typeface="楷体_GB2312" pitchFamily="49" charset="-122"/>
              </a:rPr>
              <a:t>3.</a:t>
            </a:r>
            <a:r>
              <a:rPr lang="zh-CN" altLang="en-US" sz="2400" b="1" dirty="0">
                <a:solidFill>
                  <a:srgbClr val="FF0000"/>
                </a:solidFill>
                <a:latin typeface="楷体_GB2312" pitchFamily="49" charset="-122"/>
                <a:ea typeface="楷体_GB2312" pitchFamily="49" charset="-122"/>
              </a:rPr>
              <a:t>医源性种植</a:t>
            </a:r>
            <a:endParaRPr lang="zh-CN" altLang="en-US" sz="2400" b="1" dirty="0">
              <a:latin typeface="楷体_GB2312" pitchFamily="49" charset="-122"/>
              <a:ea typeface="楷体_GB2312" pitchFamily="49" charset="-122"/>
            </a:endParaRPr>
          </a:p>
          <a:p>
            <a:pPr indent="266700" defTabSz="914400" eaLnBrk="0" hangingPunct="0">
              <a:lnSpc>
                <a:spcPct val="120000"/>
              </a:lnSpc>
              <a:spcBef>
                <a:spcPct val="20000"/>
              </a:spcBef>
              <a:tabLst>
                <a:tab pos="1371600" algn="l"/>
                <a:tab pos="1485900" algn="l"/>
                <a:tab pos="1943100" algn="l"/>
              </a:tabLst>
            </a:pPr>
            <a:r>
              <a:rPr lang="en-US" altLang="zh-CN" sz="2400">
                <a:latin typeface="楷体_GB2312" pitchFamily="49" charset="-122"/>
                <a:ea typeface="楷体_GB2312" pitchFamily="49" charset="-122"/>
              </a:rPr>
              <a:t>4.</a:t>
            </a:r>
            <a:r>
              <a:rPr lang="zh-CN" altLang="en-US" sz="2400" dirty="0">
                <a:latin typeface="楷体_GB2312" pitchFamily="49" charset="-122"/>
                <a:ea typeface="楷体_GB2312" pitchFamily="49" charset="-122"/>
              </a:rPr>
              <a:t>体腔上皮化生学说　卵巢激素或经血及慢性炎症的反复刺激，可将体腔上皮激活转化为子宫内膜样组织。</a:t>
            </a:r>
            <a:endParaRPr lang="zh-CN" altLang="en-US" sz="2400" dirty="0">
              <a:latin typeface="楷体_GB2312" pitchFamily="49" charset="-122"/>
              <a:ea typeface="楷体_GB2312" pitchFamily="49" charset="-122"/>
            </a:endParaRPr>
          </a:p>
          <a:p>
            <a:pPr indent="266700" defTabSz="914400" eaLnBrk="0" hangingPunct="0">
              <a:lnSpc>
                <a:spcPct val="120000"/>
              </a:lnSpc>
              <a:spcBef>
                <a:spcPct val="20000"/>
              </a:spcBef>
              <a:tabLst>
                <a:tab pos="1371600" algn="l"/>
                <a:tab pos="1485900" algn="l"/>
                <a:tab pos="1943100" algn="l"/>
              </a:tabLst>
            </a:pPr>
            <a:r>
              <a:rPr lang="en-US" altLang="zh-CN" sz="2400">
                <a:latin typeface="楷体_GB2312" pitchFamily="49" charset="-122"/>
                <a:ea typeface="楷体_GB2312" pitchFamily="49" charset="-122"/>
              </a:rPr>
              <a:t>5.</a:t>
            </a:r>
            <a:r>
              <a:rPr lang="zh-CN" altLang="en-US" sz="2400" dirty="0">
                <a:latin typeface="楷体_GB2312" pitchFamily="49" charset="-122"/>
                <a:ea typeface="楷体_GB2312" pitchFamily="49" charset="-122"/>
              </a:rPr>
              <a:t>诱导学说　未分化的腹膜组织在内源性生物化学因素诱导下发展成子宫内膜组织。</a:t>
            </a:r>
            <a:endParaRPr lang="zh-CN" altLang="en-US" sz="2400"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2628"/>
                                        </p:tgtEl>
                                        <p:attrNameLst>
                                          <p:attrName>style.visibility</p:attrName>
                                        </p:attrNameLst>
                                      </p:cBhvr>
                                      <p:to>
                                        <p:strVal val="visible"/>
                                      </p:to>
                                    </p:set>
                                    <p:anim calcmode="lin" valueType="num">
                                      <p:cBhvr>
                                        <p:cTn id="7" dur="500" fill="hold"/>
                                        <p:tgtEl>
                                          <p:spTgt spid="282628"/>
                                        </p:tgtEl>
                                        <p:attrNameLst>
                                          <p:attrName>ppt_x</p:attrName>
                                        </p:attrNameLst>
                                      </p:cBhvr>
                                      <p:tavLst>
                                        <p:tav tm="0">
                                          <p:val>
                                            <p:strVal val="0-#ppt_w/2"/>
                                          </p:val>
                                        </p:tav>
                                        <p:tav tm="100000">
                                          <p:val>
                                            <p:strVal val="#ppt_x"/>
                                          </p:val>
                                        </p:tav>
                                      </p:tavLst>
                                    </p:anim>
                                    <p:anim calcmode="lin" valueType="num">
                                      <p:cBhvr>
                                        <p:cTn id="8" dur="500" fill="hold"/>
                                        <p:tgtEl>
                                          <p:spTgt spid="2826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34180" name="标题 434179"/>
          <p:cNvSpPr>
            <a:spLocks noGrp="1"/>
          </p:cNvSpPr>
          <p:nvPr>
            <p:ph type="title"/>
          </p:nvPr>
        </p:nvSpPr>
        <p:spPr>
          <a:xfrm>
            <a:off x="2339975" y="600075"/>
            <a:ext cx="4083685" cy="1646555"/>
          </a:xfrm>
        </p:spPr>
        <p:txBody>
          <a:bodyPr anchor="ctr" anchorCtr="0"/>
          <a:p>
            <a:pPr algn="ctr"/>
            <a:r>
              <a:rPr lang="en-US" altLang="zh-CN" sz="2800">
                <a:ea typeface="楷体_GB2312" pitchFamily="49" charset="-122"/>
              </a:rPr>
              <a:t>【</a:t>
            </a:r>
            <a:r>
              <a:rPr lang="zh-CN" altLang="en-US" sz="2800" dirty="0">
                <a:ea typeface="楷体_GB2312" pitchFamily="49" charset="-122"/>
              </a:rPr>
              <a:t>病因及发病机制</a:t>
            </a:r>
            <a:r>
              <a:rPr lang="en-US" altLang="zh-CN" sz="2800">
                <a:ea typeface="楷体_GB2312" pitchFamily="49" charset="-122"/>
              </a:rPr>
              <a:t>】</a:t>
            </a:r>
            <a:endParaRPr lang="en-US" altLang="zh-CN" sz="2800">
              <a:ea typeface="楷体_GB2312" pitchFamily="49" charset="-122"/>
            </a:endParaRPr>
          </a:p>
        </p:txBody>
      </p:sp>
      <p:sp>
        <p:nvSpPr>
          <p:cNvPr id="138243" name="矩形 434183"/>
          <p:cNvSpPr/>
          <p:nvPr/>
        </p:nvSpPr>
        <p:spPr>
          <a:xfrm>
            <a:off x="1252855" y="2108200"/>
            <a:ext cx="8606155" cy="3519170"/>
          </a:xfrm>
          <a:prstGeom prst="rect">
            <a:avLst/>
          </a:prstGeom>
          <a:noFill/>
          <a:ln w="9525">
            <a:noFill/>
          </a:ln>
          <a:effectLst>
            <a:prstShdw prst="shdw17" dist="17961" dir="13499999">
              <a:srgbClr val="999999"/>
            </a:prstShdw>
          </a:effectLst>
        </p:spPr>
        <p:txBody>
          <a:bodyPr wrap="none" anchor="ctr" anchorCtr="0">
            <a:noAutofit/>
          </a:bodyPr>
          <a:p>
            <a:pPr indent="266700" defTabSz="914400">
              <a:lnSpc>
                <a:spcPct val="120000"/>
              </a:lnSpc>
              <a:spcBef>
                <a:spcPct val="20000"/>
              </a:spcBef>
              <a:tabLst>
                <a:tab pos="1371600" algn="l"/>
                <a:tab pos="1485900" algn="l"/>
                <a:tab pos="1943100" algn="l"/>
              </a:tabLst>
            </a:pPr>
            <a:r>
              <a:rPr lang="en-US" altLang="zh-CN" sz="2800">
                <a:latin typeface="楷体_GB2312" pitchFamily="49" charset="-122"/>
                <a:ea typeface="楷体_GB2312" pitchFamily="49" charset="-122"/>
              </a:rPr>
              <a:t>6.</a:t>
            </a:r>
            <a:r>
              <a:rPr lang="zh-CN" altLang="en-US" sz="2800" dirty="0">
                <a:latin typeface="楷体_GB2312" pitchFamily="49" charset="-122"/>
                <a:ea typeface="楷体_GB2312" pitchFamily="49" charset="-122"/>
              </a:rPr>
              <a:t>遗传学说　子宫内膜异位症可通过多基因或多因素遗传。</a:t>
            </a:r>
            <a:endParaRPr lang="zh-CN" altLang="en-US" sz="2800" dirty="0">
              <a:latin typeface="楷体_GB2312" pitchFamily="49" charset="-122"/>
              <a:ea typeface="楷体_GB2312" pitchFamily="49" charset="-122"/>
            </a:endParaRPr>
          </a:p>
          <a:p>
            <a:pPr indent="266700" defTabSz="914400">
              <a:lnSpc>
                <a:spcPct val="120000"/>
              </a:lnSpc>
              <a:spcBef>
                <a:spcPct val="20000"/>
              </a:spcBef>
              <a:tabLst>
                <a:tab pos="1371600" algn="l"/>
                <a:tab pos="1485900" algn="l"/>
                <a:tab pos="1943100" algn="l"/>
              </a:tabLst>
            </a:pPr>
            <a:r>
              <a:rPr lang="en-US" altLang="zh-CN" sz="2800">
                <a:latin typeface="楷体_GB2312" pitchFamily="49" charset="-122"/>
                <a:ea typeface="楷体_GB2312" pitchFamily="49" charset="-122"/>
              </a:rPr>
              <a:t>7.</a:t>
            </a:r>
            <a:r>
              <a:rPr lang="zh-CN" altLang="en-US" sz="2800" dirty="0">
                <a:latin typeface="楷体_GB2312" pitchFamily="49" charset="-122"/>
                <a:ea typeface="楷体_GB2312" pitchFamily="49" charset="-122"/>
              </a:rPr>
              <a:t>免疫调节学说　子宫内膜异位症病人的</a:t>
            </a:r>
            <a:r>
              <a:rPr lang="en-US" altLang="zh-CN" sz="2800" err="1">
                <a:latin typeface="楷体_GB2312" pitchFamily="49" charset="-122"/>
                <a:ea typeface="楷体_GB2312" pitchFamily="49" charset="-122"/>
              </a:rPr>
              <a:t>IgG</a:t>
            </a:r>
            <a:r>
              <a:rPr lang="zh-CN" altLang="en-US" sz="2800" dirty="0">
                <a:latin typeface="楷体_GB2312" pitchFamily="49" charset="-122"/>
                <a:ea typeface="楷体_GB2312" pitchFamily="49" charset="-122"/>
              </a:rPr>
              <a:t>及抗子宫内膜</a:t>
            </a:r>
            <a:endParaRPr lang="zh-CN" altLang="en-US" sz="2800" dirty="0">
              <a:latin typeface="楷体_GB2312" pitchFamily="49" charset="-122"/>
              <a:ea typeface="楷体_GB2312" pitchFamily="49" charset="-122"/>
            </a:endParaRPr>
          </a:p>
          <a:p>
            <a:pPr indent="266700" defTabSz="914400">
              <a:lnSpc>
                <a:spcPct val="120000"/>
              </a:lnSpc>
              <a:spcBef>
                <a:spcPct val="20000"/>
              </a:spcBef>
              <a:tabLst>
                <a:tab pos="1371600" algn="l"/>
                <a:tab pos="1485900" algn="l"/>
                <a:tab pos="1943100" algn="l"/>
              </a:tabLst>
            </a:pPr>
            <a:r>
              <a:rPr lang="zh-CN" altLang="en-US" sz="2800" dirty="0">
                <a:latin typeface="楷体_GB2312" pitchFamily="49" charset="-122"/>
                <a:ea typeface="楷体_GB2312" pitchFamily="49" charset="-122"/>
              </a:rPr>
              <a:t>抗体明显增加，具有自身免疫性疾病的特征。</a:t>
            </a:r>
            <a:endParaRPr lang="zh-CN" altLang="en-US" sz="2800" dirty="0">
              <a:latin typeface="楷体_GB2312" pitchFamily="49" charset="-122"/>
              <a:ea typeface="楷体_GB2312" pitchFamily="49" charset="-122"/>
            </a:endParaRPr>
          </a:p>
          <a:p>
            <a:pPr indent="266700" defTabSz="914400">
              <a:lnSpc>
                <a:spcPct val="120000"/>
              </a:lnSpc>
              <a:spcBef>
                <a:spcPct val="20000"/>
              </a:spcBef>
              <a:tabLst>
                <a:tab pos="1371600" algn="l"/>
                <a:tab pos="1485900" algn="l"/>
                <a:tab pos="1943100" algn="l"/>
              </a:tabLst>
            </a:pPr>
            <a:r>
              <a:rPr lang="en-US" altLang="zh-CN" sz="2800">
                <a:latin typeface="楷体_GB2312" pitchFamily="49" charset="-122"/>
                <a:ea typeface="楷体_GB2312" pitchFamily="49" charset="-122"/>
              </a:rPr>
              <a:t>8.</a:t>
            </a:r>
            <a:r>
              <a:rPr lang="zh-CN" altLang="en-US" sz="2800" dirty="0">
                <a:latin typeface="楷体_GB2312" pitchFamily="49" charset="-122"/>
                <a:ea typeface="楷体_GB2312" pitchFamily="49" charset="-122"/>
              </a:rPr>
              <a:t>其他因素　子宫内膜异位症病人腹腔液血管生成因子增</a:t>
            </a:r>
            <a:endParaRPr lang="zh-CN" altLang="en-US" sz="2800" dirty="0">
              <a:latin typeface="楷体_GB2312" pitchFamily="49" charset="-122"/>
              <a:ea typeface="楷体_GB2312" pitchFamily="49" charset="-122"/>
            </a:endParaRPr>
          </a:p>
          <a:p>
            <a:pPr indent="266700" defTabSz="914400">
              <a:lnSpc>
                <a:spcPct val="120000"/>
              </a:lnSpc>
              <a:spcBef>
                <a:spcPct val="20000"/>
              </a:spcBef>
              <a:tabLst>
                <a:tab pos="1371600" algn="l"/>
                <a:tab pos="1485900" algn="l"/>
                <a:tab pos="1943100" algn="l"/>
              </a:tabLst>
            </a:pPr>
            <a:r>
              <a:rPr lang="zh-CN" altLang="en-US" sz="2800" dirty="0">
                <a:latin typeface="楷体_GB2312" pitchFamily="49" charset="-122"/>
                <a:ea typeface="楷体_GB2312" pitchFamily="49" charset="-122"/>
              </a:rPr>
              <a:t>多，导致异位内膜种植和生长等。</a:t>
            </a:r>
            <a:r>
              <a:rPr lang="zh-CN" altLang="en-US" sz="2400" dirty="0">
                <a:latin typeface="楷体_GB2312" pitchFamily="49" charset="-122"/>
                <a:ea typeface="楷体_GB2312" pitchFamily="49" charset="-122"/>
              </a:rPr>
              <a:t> </a:t>
            </a:r>
            <a:endParaRPr lang="zh-CN" altLang="en-US" sz="2400"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4180"/>
                                        </p:tgtEl>
                                        <p:attrNameLst>
                                          <p:attrName>style.visibility</p:attrName>
                                        </p:attrNameLst>
                                      </p:cBhvr>
                                      <p:to>
                                        <p:strVal val="visible"/>
                                      </p:to>
                                    </p:set>
                                    <p:anim calcmode="lin" valueType="num">
                                      <p:cBhvr>
                                        <p:cTn id="7" dur="500" fill="hold"/>
                                        <p:tgtEl>
                                          <p:spTgt spid="434180"/>
                                        </p:tgtEl>
                                        <p:attrNameLst>
                                          <p:attrName>ppt_x</p:attrName>
                                        </p:attrNameLst>
                                      </p:cBhvr>
                                      <p:tavLst>
                                        <p:tav tm="0">
                                          <p:val>
                                            <p:strVal val="0-#ppt_w/2"/>
                                          </p:val>
                                        </p:tav>
                                        <p:tav tm="100000">
                                          <p:val>
                                            <p:strVal val="#ppt_x"/>
                                          </p:val>
                                        </p:tav>
                                      </p:tavLst>
                                    </p:anim>
                                    <p:anim calcmode="lin" valueType="num">
                                      <p:cBhvr>
                                        <p:cTn id="8" dur="500" fill="hold"/>
                                        <p:tgtEl>
                                          <p:spTgt spid="434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45235" y="1296670"/>
            <a:ext cx="9505315" cy="4522470"/>
            <a:chOff x="395" y="1225"/>
            <a:chExt cx="13268" cy="8450"/>
          </a:xfrm>
        </p:grpSpPr>
        <p:sp>
          <p:nvSpPr>
            <p:cNvPr id="139267" name="Rectangle 9"/>
            <p:cNvSpPr/>
            <p:nvPr/>
          </p:nvSpPr>
          <p:spPr>
            <a:xfrm>
              <a:off x="1303" y="1225"/>
              <a:ext cx="1702" cy="975"/>
            </a:xfrm>
            <a:prstGeom prst="rect">
              <a:avLst/>
            </a:prstGeom>
            <a:noFill/>
            <a:ln w="9525">
              <a:noFill/>
            </a:ln>
          </p:spPr>
          <p:txBody>
            <a:bodyPr anchor="t" anchorCtr="0">
              <a:spAutoFit/>
            </a:bodyPr>
            <a:p>
              <a:r>
                <a:rPr lang="zh-CN" altLang="en-US" sz="2800" b="1" dirty="0">
                  <a:solidFill>
                    <a:schemeClr val="tx2"/>
                  </a:solidFill>
                  <a:latin typeface="Arial" panose="020B0604020202020204" pitchFamily="34" charset="0"/>
                  <a:ea typeface="楷体_GB2312" pitchFamily="49" charset="-122"/>
                </a:rPr>
                <a:t>病理</a:t>
              </a:r>
              <a:endParaRPr lang="zh-CN" altLang="en-US" sz="2800" b="1" dirty="0">
                <a:solidFill>
                  <a:schemeClr val="tx2"/>
                </a:solidFill>
                <a:latin typeface="Arial" panose="020B0604020202020204" pitchFamily="34" charset="0"/>
                <a:ea typeface="楷体_GB2312" pitchFamily="49" charset="-122"/>
              </a:endParaRPr>
            </a:p>
          </p:txBody>
        </p:sp>
        <p:sp>
          <p:nvSpPr>
            <p:cNvPr id="139268" name="Rectangle 10"/>
            <p:cNvSpPr/>
            <p:nvPr/>
          </p:nvSpPr>
          <p:spPr>
            <a:xfrm>
              <a:off x="395" y="2225"/>
              <a:ext cx="13043" cy="7450"/>
            </a:xfrm>
            <a:prstGeom prst="rect">
              <a:avLst/>
            </a:prstGeom>
            <a:noFill/>
            <a:ln w="9525">
              <a:noFill/>
            </a:ln>
          </p:spPr>
          <p:txBody>
            <a:bodyPr anchor="t" anchorCtr="0"/>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子宫内膜异位症为</a:t>
              </a:r>
              <a:r>
                <a:rPr lang="zh-CN" altLang="en-US" sz="2800" b="1" dirty="0">
                  <a:solidFill>
                    <a:srgbClr val="FF0000"/>
                  </a:solidFill>
                  <a:latin typeface="楷体_GB2312" pitchFamily="49" charset="-122"/>
                  <a:ea typeface="楷体_GB2312" pitchFamily="49" charset="-122"/>
                </a:rPr>
                <a:t>良性病变</a:t>
              </a:r>
              <a:r>
                <a:rPr lang="zh-CN" altLang="en-US" sz="2800" b="1" dirty="0">
                  <a:latin typeface="楷体_GB2312" pitchFamily="49" charset="-122"/>
                  <a:ea typeface="楷体_GB2312" pitchFamily="49" charset="-122"/>
                </a:rPr>
                <a:t>，但具有类似恶性肿</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瘤的远处转移和种植侵蚀能力。</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solidFill>
                    <a:srgbClr val="FF0000"/>
                  </a:solidFill>
                  <a:latin typeface="楷体_GB2312" pitchFamily="49" charset="-122"/>
                  <a:ea typeface="楷体_GB2312" pitchFamily="49" charset="-122"/>
                </a:rPr>
                <a:t>异位内膜</a:t>
              </a:r>
              <a:r>
                <a:rPr lang="zh-CN" altLang="en-US" sz="2800" b="1" dirty="0">
                  <a:latin typeface="楷体_GB2312" pitchFamily="49" charset="-122"/>
                  <a:ea typeface="楷体_GB2312" pitchFamily="49" charset="-122"/>
                </a:rPr>
                <a:t>可出现在身体不</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同部位，具有与正常子宫内</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膜相似的功能，随卵巢激素</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的变化而发生</a:t>
              </a:r>
              <a:r>
                <a:rPr lang="zh-CN" altLang="en-US" sz="2800" b="1" dirty="0">
                  <a:solidFill>
                    <a:srgbClr val="FF0000"/>
                  </a:solidFill>
                  <a:latin typeface="楷体_GB2312" pitchFamily="49" charset="-122"/>
                  <a:ea typeface="楷体_GB2312" pitchFamily="49" charset="-122"/>
                </a:rPr>
                <a:t>周期性出血，</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形成大小不等的紫蓝色</a:t>
              </a:r>
              <a:r>
                <a:rPr lang="zh-CN" altLang="en-US" sz="2800" b="1" dirty="0">
                  <a:solidFill>
                    <a:srgbClr val="FF0000"/>
                  </a:solidFill>
                  <a:latin typeface="楷体_GB2312" pitchFamily="49" charset="-122"/>
                  <a:ea typeface="楷体_GB2312" pitchFamily="49" charset="-122"/>
                </a:rPr>
                <a:t>结节</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或包块。病灶可导致周围组</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织增生、粘连，形成瘢痕结</a:t>
              </a:r>
              <a:endParaRPr lang="zh-CN" altLang="en-US" sz="28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节或囊肿。</a:t>
              </a:r>
              <a:endParaRPr lang="en-US" altLang="zh-CN" sz="2800" b="1" dirty="0">
                <a:solidFill>
                  <a:srgbClr val="FF0000"/>
                </a:solidFill>
                <a:latin typeface="楷体_GB2312" pitchFamily="49" charset="-122"/>
                <a:ea typeface="楷体_GB2312" pitchFamily="49" charset="-122"/>
              </a:endParaRPr>
            </a:p>
          </p:txBody>
        </p:sp>
        <p:pic>
          <p:nvPicPr>
            <p:cNvPr id="139269" name="Picture 12" descr="异位部位"/>
            <p:cNvPicPr>
              <a:picLocks noChangeAspect="1"/>
            </p:cNvPicPr>
            <p:nvPr/>
          </p:nvPicPr>
          <p:blipFill>
            <a:blip r:embed="rId3"/>
            <a:stretch>
              <a:fillRect/>
            </a:stretch>
          </p:blipFill>
          <p:spPr>
            <a:xfrm>
              <a:off x="9695" y="4265"/>
              <a:ext cx="2745" cy="2895"/>
            </a:xfrm>
            <a:prstGeom prst="rect">
              <a:avLst/>
            </a:prstGeom>
            <a:noFill/>
            <a:ln w="9525">
              <a:noFill/>
            </a:ln>
          </p:spPr>
        </p:pic>
        <p:sp>
          <p:nvSpPr>
            <p:cNvPr id="139270" name="Text Box 13"/>
            <p:cNvSpPr txBox="1"/>
            <p:nvPr/>
          </p:nvSpPr>
          <p:spPr>
            <a:xfrm>
              <a:off x="8448" y="7668"/>
              <a:ext cx="5215" cy="745"/>
            </a:xfrm>
            <a:prstGeom prst="rect">
              <a:avLst/>
            </a:prstGeom>
            <a:noFill/>
            <a:ln w="9525">
              <a:noFill/>
            </a:ln>
          </p:spPr>
          <p:txBody>
            <a:bodyPr anchor="t" anchorCtr="0">
              <a:spAutoFit/>
            </a:bodyPr>
            <a:p>
              <a:r>
                <a:rPr lang="zh-CN" altLang="en-US" sz="2000" b="1" dirty="0">
                  <a:latin typeface="Arial" panose="020B0604020202020204" pitchFamily="34" charset="0"/>
                  <a:ea typeface="楷体_GB2312" pitchFamily="49" charset="-122"/>
                </a:rPr>
                <a:t>子宫内膜异位症的发生部位</a:t>
              </a:r>
              <a:endParaRPr lang="zh-CN" altLang="en-US" sz="20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40289" name="图片 281601" descr="25g"/>
          <p:cNvPicPr>
            <a:picLocks noChangeAspect="1"/>
          </p:cNvPicPr>
          <p:nvPr/>
        </p:nvPicPr>
        <p:blipFill>
          <a:blip r:embed="rId3"/>
          <a:stretch>
            <a:fillRect/>
          </a:stretch>
        </p:blipFill>
        <p:spPr>
          <a:xfrm>
            <a:off x="1980248" y="1167130"/>
            <a:ext cx="6732587" cy="50498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0505" y="788035"/>
            <a:ext cx="11690350" cy="5765800"/>
          </a:xfrm>
          <a:prstGeom prst="snip2DiagRect">
            <a:avLst>
              <a:gd name="adj1" fmla="val 392"/>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01725" y="1054100"/>
            <a:ext cx="9636760" cy="4973955"/>
            <a:chOff x="850" y="1660"/>
            <a:chExt cx="12248" cy="7833"/>
          </a:xfrm>
        </p:grpSpPr>
        <p:sp>
          <p:nvSpPr>
            <p:cNvPr id="141316" name="Rectangle 7"/>
            <p:cNvSpPr/>
            <p:nvPr/>
          </p:nvSpPr>
          <p:spPr>
            <a:xfrm>
              <a:off x="850" y="1660"/>
              <a:ext cx="6578" cy="3288"/>
            </a:xfrm>
            <a:prstGeom prst="rect">
              <a:avLst/>
            </a:prstGeom>
            <a:noFill/>
            <a:ln w="9525">
              <a:noFill/>
            </a:ln>
          </p:spPr>
          <p:txBody>
            <a:bodyPr anchor="t" anchorCtr="0"/>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卵巢内的异位内膜可因反复出血而形成单个或多个囊肿，内含暗褐色糊状陈旧血，称</a:t>
              </a:r>
              <a:r>
                <a:rPr lang="zh-CN" altLang="en-US" sz="2800" b="1" dirty="0">
                  <a:solidFill>
                    <a:srgbClr val="FF0000"/>
                  </a:solidFill>
                  <a:latin typeface="楷体_GB2312" pitchFamily="49" charset="-122"/>
                  <a:ea typeface="楷体_GB2312" pitchFamily="49" charset="-122"/>
                </a:rPr>
                <a:t>卵巢巧克力囊肿。</a:t>
              </a:r>
              <a:endParaRPr lang="zh-CN" altLang="en-US" sz="2800" b="1" dirty="0">
                <a:solidFill>
                  <a:srgbClr val="FF0000"/>
                </a:solidFill>
                <a:latin typeface="楷体_GB2312" pitchFamily="49" charset="-122"/>
                <a:ea typeface="楷体_GB2312" pitchFamily="49" charset="-122"/>
              </a:endParaRPr>
            </a:p>
          </p:txBody>
        </p:sp>
        <p:pic>
          <p:nvPicPr>
            <p:cNvPr id="141317" name="Picture 8" descr="u=3822017038,25629586&amp;gp=0"/>
            <p:cNvPicPr>
              <a:picLocks noChangeAspect="1"/>
            </p:cNvPicPr>
            <p:nvPr/>
          </p:nvPicPr>
          <p:blipFill>
            <a:blip r:embed="rId3"/>
            <a:stretch>
              <a:fillRect/>
            </a:stretch>
          </p:blipFill>
          <p:spPr>
            <a:xfrm>
              <a:off x="7585" y="1773"/>
              <a:ext cx="5513" cy="4122"/>
            </a:xfrm>
            <a:prstGeom prst="rect">
              <a:avLst/>
            </a:prstGeom>
            <a:noFill/>
            <a:ln w="9525">
              <a:noFill/>
            </a:ln>
          </p:spPr>
        </p:pic>
        <p:sp>
          <p:nvSpPr>
            <p:cNvPr id="141318" name="Rectangle 9"/>
            <p:cNvSpPr/>
            <p:nvPr/>
          </p:nvSpPr>
          <p:spPr>
            <a:xfrm>
              <a:off x="8675" y="5003"/>
              <a:ext cx="3108" cy="628"/>
            </a:xfrm>
            <a:prstGeom prst="rect">
              <a:avLst/>
            </a:prstGeom>
            <a:noFill/>
            <a:ln w="9525">
              <a:noFill/>
            </a:ln>
          </p:spPr>
          <p:txBody>
            <a:bodyPr wrap="square" anchor="t" anchorCtr="0">
              <a:spAutoFit/>
            </a:bodyPr>
            <a:p>
              <a:r>
                <a:rPr lang="zh-CN" altLang="en-US" sz="2000" b="1" dirty="0">
                  <a:solidFill>
                    <a:schemeClr val="bg1"/>
                  </a:solidFill>
                  <a:latin typeface="Arial" panose="020B0604020202020204" pitchFamily="34" charset="0"/>
                  <a:ea typeface="楷体_GB2312" pitchFamily="49" charset="-122"/>
                </a:rPr>
                <a:t>卵巢巧克力囊肿</a:t>
              </a:r>
              <a:endParaRPr lang="zh-CN" altLang="en-US" sz="2000" b="1" dirty="0">
                <a:solidFill>
                  <a:schemeClr val="bg1"/>
                </a:solidFill>
                <a:latin typeface="Arial" panose="020B0604020202020204" pitchFamily="34" charset="0"/>
                <a:ea typeface="楷体_GB2312" pitchFamily="49" charset="-122"/>
              </a:endParaRPr>
            </a:p>
          </p:txBody>
        </p:sp>
        <p:pic>
          <p:nvPicPr>
            <p:cNvPr id="141319" name="Picture 10" descr="腹膜子宫内膜异位灶"/>
            <p:cNvPicPr>
              <a:picLocks noChangeAspect="1"/>
            </p:cNvPicPr>
            <p:nvPr/>
          </p:nvPicPr>
          <p:blipFill>
            <a:blip r:embed="rId4"/>
            <a:stretch>
              <a:fillRect/>
            </a:stretch>
          </p:blipFill>
          <p:spPr>
            <a:xfrm>
              <a:off x="2550" y="5173"/>
              <a:ext cx="5280" cy="432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2341" name="Rectangle 11"/>
          <p:cNvSpPr/>
          <p:nvPr/>
        </p:nvSpPr>
        <p:spPr>
          <a:xfrm>
            <a:off x="970915" y="1189355"/>
            <a:ext cx="10196830" cy="1828800"/>
          </a:xfrm>
          <a:prstGeom prst="rect">
            <a:avLst/>
          </a:prstGeom>
          <a:solidFill>
            <a:srgbClr val="CCFFCC"/>
          </a:solidFill>
          <a:ln w="9525" cap="flat" cmpd="sng">
            <a:solidFill>
              <a:schemeClr val="tx2"/>
            </a:solidFill>
            <a:prstDash val="solid"/>
            <a:miter/>
            <a:headEnd type="none" w="med" len="med"/>
            <a:tailEnd type="none" w="med" len="med"/>
          </a:ln>
        </p:spPr>
        <p:txBody>
          <a:bodyPr anchor="t" anchorCtr="0"/>
          <a:p>
            <a:pPr marL="342900" indent="-342900">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（一）健康史：</a:t>
            </a:r>
            <a:r>
              <a:rPr lang="zh-CN" altLang="en-US" sz="2400" b="1" dirty="0">
                <a:latin typeface="楷体_GB2312" pitchFamily="49" charset="-122"/>
                <a:ea typeface="楷体_GB2312" pitchFamily="49" charset="-122"/>
              </a:rPr>
              <a:t>多次妊娠、流产、剖宫产导致</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子宫壁创伤、慢性子宫内膜炎以及输卵管通液</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或经血潴留性疾病引起</a:t>
            </a:r>
            <a:r>
              <a:rPr lang="zh-CN" altLang="en-US" sz="2400" b="1" dirty="0">
                <a:solidFill>
                  <a:srgbClr val="FF0000"/>
                </a:solidFill>
                <a:latin typeface="楷体_GB2312" pitchFamily="49" charset="-122"/>
                <a:ea typeface="楷体_GB2312" pitchFamily="49" charset="-122"/>
              </a:rPr>
              <a:t>子宫内膜碎片逆流及妇科手术所致的种植</a:t>
            </a:r>
            <a:r>
              <a:rPr lang="zh-CN" altLang="en-US" sz="2800" b="1" dirty="0">
                <a:solidFill>
                  <a:srgbClr val="FF0000"/>
                </a:solidFill>
                <a:latin typeface="楷体_GB2312" pitchFamily="49" charset="-122"/>
                <a:ea typeface="楷体_GB2312" pitchFamily="49" charset="-122"/>
              </a:rPr>
              <a:t>性转移为</a:t>
            </a:r>
            <a:r>
              <a:rPr lang="zh-CN" altLang="en-US" sz="2400" b="1" dirty="0">
                <a:solidFill>
                  <a:srgbClr val="FF0000"/>
                </a:solidFill>
                <a:latin typeface="楷体_GB2312" pitchFamily="49" charset="-122"/>
                <a:ea typeface="楷体_GB2312" pitchFamily="49" charset="-122"/>
              </a:rPr>
              <a:t>主要诱因。</a:t>
            </a:r>
            <a:endParaRPr lang="zh-CN" altLang="en-US" sz="2400" b="1" dirty="0">
              <a:solidFill>
                <a:srgbClr val="FF0000"/>
              </a:solidFill>
              <a:latin typeface="楷体_GB2312" pitchFamily="49" charset="-122"/>
              <a:ea typeface="楷体_GB2312" pitchFamily="49" charset="-122"/>
            </a:endParaRPr>
          </a:p>
        </p:txBody>
      </p:sp>
      <p:sp>
        <p:nvSpPr>
          <p:cNvPr id="143363" name="Rectangle 7"/>
          <p:cNvSpPr/>
          <p:nvPr/>
        </p:nvSpPr>
        <p:spPr>
          <a:xfrm>
            <a:off x="970915" y="3256280"/>
            <a:ext cx="10196830" cy="2756535"/>
          </a:xfrm>
          <a:prstGeom prst="rect">
            <a:avLst/>
          </a:prstGeom>
          <a:solidFill>
            <a:srgbClr val="FCFCE6"/>
          </a:solidFill>
          <a:ln w="9525" cap="flat" cmpd="sng">
            <a:solidFill>
              <a:srgbClr val="FF99CC"/>
            </a:solidFill>
            <a:prstDash val="solid"/>
            <a:miter/>
            <a:headEnd type="none" w="med" len="med"/>
            <a:tailEnd type="none" w="med" len="med"/>
          </a:ln>
        </p:spPr>
        <p:txBody>
          <a:bodyPr anchor="t" anchorCtr="0"/>
          <a:p>
            <a:pPr marL="342900" indent="-342900">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  </a:t>
            </a:r>
            <a:r>
              <a:rPr lang="en-US" altLang="zh-CN" sz="2400" b="1">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痛经和下腹痛  生育年龄妇女继发性痛经，进行性加重是典型症状。</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400" b="1">
                <a:solidFill>
                  <a:srgbClr val="FF0000"/>
                </a:solidFill>
                <a:latin typeface="楷体_GB2312" pitchFamily="49" charset="-122"/>
                <a:ea typeface="楷体_GB2312" pitchFamily="49" charset="-122"/>
              </a:rPr>
              <a:t>  2.</a:t>
            </a:r>
            <a:r>
              <a:rPr lang="zh-CN" altLang="en-US" sz="2400" b="1" dirty="0">
                <a:solidFill>
                  <a:srgbClr val="FF0000"/>
                </a:solidFill>
                <a:latin typeface="楷体_GB2312" pitchFamily="49" charset="-122"/>
                <a:ea typeface="楷体_GB2312" pitchFamily="49" charset="-122"/>
              </a:rPr>
              <a:t>不孕  约</a:t>
            </a:r>
            <a:r>
              <a:rPr lang="en-US" altLang="zh-CN" sz="2400" b="1">
                <a:solidFill>
                  <a:srgbClr val="FF0000"/>
                </a:solidFill>
                <a:latin typeface="楷体_GB2312" pitchFamily="49" charset="-122"/>
                <a:ea typeface="楷体_GB2312" pitchFamily="49" charset="-122"/>
              </a:rPr>
              <a:t>40%</a:t>
            </a:r>
            <a:r>
              <a:rPr lang="zh-CN" altLang="en-US" sz="2400" b="1" dirty="0">
                <a:solidFill>
                  <a:srgbClr val="FF0000"/>
                </a:solidFill>
                <a:latin typeface="楷体_GB2312" pitchFamily="49" charset="-122"/>
                <a:ea typeface="楷体_GB2312" pitchFamily="49" charset="-122"/>
              </a:rPr>
              <a:t>病人不孕。</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400" b="1">
                <a:solidFill>
                  <a:srgbClr val="FF00FF"/>
                </a:solidFill>
                <a:latin typeface="楷体_GB2312" pitchFamily="49" charset="-122"/>
                <a:ea typeface="楷体_GB2312" pitchFamily="49" charset="-122"/>
              </a:rPr>
              <a:t> </a:t>
            </a:r>
            <a:r>
              <a:rPr lang="zh-CN" altLang="en-US" sz="2400" b="1" dirty="0">
                <a:latin typeface="楷体_GB2312" pitchFamily="49" charset="-122"/>
                <a:ea typeface="楷体_GB2312" pitchFamily="49" charset="-122"/>
              </a:rPr>
              <a:t> 3.月经异常  可有经量增多、经期延长。</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  4.妇科检查：①子宫内膜异位症：</a:t>
            </a:r>
            <a:r>
              <a:rPr lang="zh-CN" altLang="en-US" sz="2400" b="1" dirty="0">
                <a:solidFill>
                  <a:srgbClr val="FF0000"/>
                </a:solidFill>
                <a:latin typeface="楷体_GB2312" pitchFamily="49" charset="-122"/>
                <a:ea typeface="楷体_GB2312" pitchFamily="49" charset="-122"/>
              </a:rPr>
              <a:t>子宫后倾固定，</a:t>
            </a:r>
            <a:r>
              <a:rPr lang="zh-CN" altLang="en-US" sz="2400" b="1" dirty="0">
                <a:latin typeface="楷体_GB2312" pitchFamily="49" charset="-122"/>
                <a:ea typeface="楷体_GB2312" pitchFamily="49" charset="-122"/>
              </a:rPr>
              <a:t>盆腔触痛性结节；附件处不活动囊性包块，有轻压痛。②子宫腺肌病：子宫增大，有轻压痛。</a:t>
            </a:r>
            <a:endParaRPr lang="zh-CN" altLang="en-US" sz="2400" b="1" dirty="0">
              <a:solidFill>
                <a:schemeClr val="tx2"/>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术后护理</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2" name="矩形 316422"/>
          <p:cNvSpPr/>
          <p:nvPr>
            <p:custDataLst>
              <p:tags r:id="rId3"/>
            </p:custDataLst>
          </p:nvPr>
        </p:nvSpPr>
        <p:spPr>
          <a:xfrm>
            <a:off x="1101725" y="1557655"/>
            <a:ext cx="9893300" cy="4391025"/>
          </a:xfrm>
          <a:prstGeom prst="rect">
            <a:avLst/>
          </a:prstGeom>
          <a:solidFill>
            <a:schemeClr val="accent3">
              <a:lumMod val="95000"/>
            </a:schemeClr>
          </a:solidFill>
          <a:ln w="9525">
            <a:noFill/>
          </a:ln>
        </p:spPr>
        <p:txBody>
          <a:bodyPr/>
          <a:p>
            <a:pPr marL="342900" indent="-342900" fontAlgn="base">
              <a:spcBef>
                <a:spcPct val="20000"/>
              </a:spcBef>
              <a:buClr>
                <a:schemeClr val="accent1"/>
              </a:buClr>
              <a:buSzPct val="65000"/>
            </a:pPr>
            <a:r>
              <a:rPr lang="en-US" altLang="zh-CN" sz="2800" b="1" strike="noStrike" noProof="1" dirty="0">
                <a:solidFill>
                  <a:srgbClr val="FF0000"/>
                </a:solidFill>
                <a:latin typeface="楷体_GB2312" pitchFamily="49" charset="-122"/>
                <a:ea typeface="楷体_GB2312" pitchFamily="49" charset="-122"/>
                <a:cs typeface="+mn-cs"/>
              </a:rPr>
              <a:t> </a:t>
            </a:r>
            <a:r>
              <a:rPr lang="en-US" sz="2800" b="1" strike="noStrike" noProof="1" dirty="0">
                <a:solidFill>
                  <a:srgbClr val="FF0000"/>
                </a:solidFill>
                <a:latin typeface="楷体_GB2312" pitchFamily="49" charset="-122"/>
                <a:ea typeface="楷体_GB2312" pitchFamily="49" charset="-122"/>
                <a:cs typeface="+mn-cs"/>
              </a:rPr>
              <a:t>1.</a:t>
            </a:r>
            <a:r>
              <a:rPr lang="zh-CN" altLang="en-US" sz="2800" b="1" strike="noStrike" noProof="1" dirty="0">
                <a:solidFill>
                  <a:srgbClr val="FF0000"/>
                </a:solidFill>
                <a:latin typeface="楷体_GB2312" pitchFamily="49" charset="-122"/>
                <a:ea typeface="楷体_GB2312" pitchFamily="49" charset="-122"/>
                <a:cs typeface="+mn-cs"/>
              </a:rPr>
              <a:t>术后一般护理</a:t>
            </a:r>
            <a:endParaRPr lang="zh-CN" altLang="en-US" sz="2800" b="1" strike="noStrike" noProof="1" dirty="0">
              <a:latin typeface="楷体_GB2312" pitchFamily="49" charset="-122"/>
            </a:endParaRPr>
          </a:p>
          <a:p>
            <a:pPr marL="342900" indent="-342900" fontAlgn="base">
              <a:lnSpc>
                <a:spcPct val="80000"/>
              </a:lnSpc>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1</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zh-CN" sz="2800" b="1" strike="noStrike" noProof="1" dirty="0">
                <a:solidFill>
                  <a:schemeClr val="tx2"/>
                </a:solidFill>
                <a:latin typeface="楷体_GB2312" pitchFamily="49" charset="-122"/>
                <a:ea typeface="楷体_GB2312" pitchFamily="49" charset="-122"/>
                <a:cs typeface="+mn-cs"/>
                <a:sym typeface="+mn-ea"/>
              </a:rPr>
              <a:t>床边交班</a:t>
            </a:r>
            <a:endParaRPr lang="zh-CN"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2</a:t>
            </a:r>
            <a:r>
              <a:rPr lang="zh-CN" altLang="en-US" sz="2800" b="1" strike="noStrike" noProof="1" dirty="0">
                <a:solidFill>
                  <a:schemeClr val="tx2"/>
                </a:solidFill>
                <a:latin typeface="楷体_GB2312" pitchFamily="49" charset="-122"/>
                <a:ea typeface="楷体_GB2312" pitchFamily="49" charset="-122"/>
                <a:cs typeface="+mn-cs"/>
                <a:sym typeface="+mn-ea"/>
              </a:rPr>
              <a:t>）体位</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3</a:t>
            </a:r>
            <a:r>
              <a:rPr lang="zh-CN" altLang="en-US" sz="2800" b="1" strike="noStrike" noProof="1" dirty="0">
                <a:solidFill>
                  <a:schemeClr val="tx2"/>
                </a:solidFill>
                <a:latin typeface="楷体_GB2312" pitchFamily="49" charset="-122"/>
                <a:ea typeface="楷体_GB2312" pitchFamily="49" charset="-122"/>
                <a:cs typeface="+mn-cs"/>
                <a:sym typeface="+mn-ea"/>
              </a:rPr>
              <a:t>）生命体征</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4</a:t>
            </a:r>
            <a:r>
              <a:rPr lang="zh-CN" altLang="en-US" sz="2800" b="1" strike="noStrike" noProof="1" dirty="0">
                <a:solidFill>
                  <a:schemeClr val="tx2"/>
                </a:solidFill>
                <a:latin typeface="楷体_GB2312" pitchFamily="49" charset="-122"/>
                <a:ea typeface="楷体_GB2312" pitchFamily="49" charset="-122"/>
                <a:cs typeface="+mn-cs"/>
                <a:sym typeface="+mn-ea"/>
              </a:rPr>
              <a:t>）尿量</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5</a:t>
            </a:r>
            <a:r>
              <a:rPr lang="zh-CN" altLang="en-US" sz="2800" b="1" strike="noStrike" noProof="1" dirty="0">
                <a:solidFill>
                  <a:schemeClr val="tx2"/>
                </a:solidFill>
                <a:latin typeface="楷体_GB2312" pitchFamily="49" charset="-122"/>
                <a:ea typeface="楷体_GB2312" pitchFamily="49" charset="-122"/>
                <a:cs typeface="+mn-cs"/>
                <a:sym typeface="+mn-ea"/>
              </a:rPr>
              <a:t>）疼痛</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6</a:t>
            </a:r>
            <a:r>
              <a:rPr lang="zh-CN" altLang="en-US" sz="2800" b="1" strike="noStrike" noProof="1" dirty="0">
                <a:solidFill>
                  <a:schemeClr val="tx2"/>
                </a:solidFill>
                <a:latin typeface="楷体_GB2312" pitchFamily="49" charset="-122"/>
                <a:ea typeface="楷体_GB2312" pitchFamily="49" charset="-122"/>
                <a:cs typeface="+mn-cs"/>
                <a:sym typeface="+mn-ea"/>
              </a:rPr>
              <a:t>）切口的观察与护理</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7</a:t>
            </a:r>
            <a:r>
              <a:rPr lang="zh-CN" altLang="en-US" sz="2800" b="1" strike="noStrike" noProof="1" dirty="0">
                <a:solidFill>
                  <a:schemeClr val="tx2"/>
                </a:solidFill>
                <a:latin typeface="楷体_GB2312" pitchFamily="49" charset="-122"/>
                <a:ea typeface="楷体_GB2312" pitchFamily="49" charset="-122"/>
                <a:cs typeface="+mn-cs"/>
                <a:sym typeface="+mn-ea"/>
              </a:rPr>
              <a:t>）留置引流管的护理</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 </a:t>
            </a:r>
            <a:r>
              <a:rPr lang="en-US" altLang="zh-CN" sz="2800" b="1" strike="noStrike" noProof="1" dirty="0">
                <a:solidFill>
                  <a:schemeClr val="tx2"/>
                </a:solidFill>
                <a:latin typeface="楷体_GB2312" pitchFamily="49" charset="-122"/>
                <a:ea typeface="楷体_GB2312" pitchFamily="49" charset="-122"/>
                <a:cs typeface="+mn-cs"/>
                <a:sym typeface="+mn-ea"/>
              </a:rPr>
              <a:t>   </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8</a:t>
            </a:r>
            <a:r>
              <a:rPr lang="zh-CN" altLang="en-US" sz="2800" b="1" strike="noStrike" noProof="1" dirty="0">
                <a:solidFill>
                  <a:schemeClr val="tx2"/>
                </a:solidFill>
                <a:latin typeface="楷体_GB2312" pitchFamily="49" charset="-122"/>
                <a:ea typeface="楷体_GB2312" pitchFamily="49" charset="-122"/>
                <a:cs typeface="+mn-cs"/>
                <a:sym typeface="+mn-ea"/>
              </a:rPr>
              <a:t>）导尿管的护理</a:t>
            </a:r>
            <a:endParaRPr lang="zh-CN" altLang="en-US" sz="2800" b="1" strike="noStrike" noProof="1" dirty="0">
              <a:solidFill>
                <a:schemeClr val="tx2"/>
              </a:solidFill>
              <a:latin typeface="楷体_GB2312" pitchFamily="49" charset="-122"/>
              <a:sym typeface="+mn-ea"/>
            </a:endParaRPr>
          </a:p>
          <a:p>
            <a:pPr marL="342900" indent="-342900" fontAlgn="base">
              <a:lnSpc>
                <a:spcPct val="80000"/>
              </a:lnSpc>
              <a:spcBef>
                <a:spcPct val="20000"/>
              </a:spcBef>
              <a:buClr>
                <a:schemeClr val="accent1"/>
              </a:buClr>
              <a:buSzPct val="65000"/>
            </a:pPr>
            <a:r>
              <a:rPr lang="zh-CN" altLang="en-US" sz="2800" b="1" strike="noStrike" noProof="1" dirty="0">
                <a:solidFill>
                  <a:schemeClr val="tx2"/>
                </a:solidFill>
                <a:latin typeface="楷体_GB2312" pitchFamily="49" charset="-122"/>
                <a:ea typeface="楷体_GB2312" pitchFamily="49" charset="-122"/>
                <a:cs typeface="+mn-cs"/>
                <a:sym typeface="+mn-ea"/>
              </a:rPr>
              <a:t> </a:t>
            </a:r>
            <a:r>
              <a:rPr lang="en-US" altLang="zh-CN" sz="2800" b="1" strike="noStrike" noProof="1" dirty="0">
                <a:solidFill>
                  <a:schemeClr val="tx2"/>
                </a:solidFill>
                <a:latin typeface="楷体_GB2312" pitchFamily="49" charset="-122"/>
                <a:ea typeface="楷体_GB2312" pitchFamily="49" charset="-122"/>
                <a:cs typeface="+mn-cs"/>
                <a:sym typeface="+mn-ea"/>
              </a:rPr>
              <a:t>   </a:t>
            </a:r>
            <a:r>
              <a:rPr lang="zh-CN" altLang="en-US" sz="2800" b="1" strike="noStrike" noProof="1" dirty="0">
                <a:solidFill>
                  <a:schemeClr val="tx2"/>
                </a:solidFill>
                <a:latin typeface="楷体_GB2312" pitchFamily="49" charset="-122"/>
                <a:ea typeface="楷体_GB2312" pitchFamily="49" charset="-122"/>
                <a:cs typeface="+mn-cs"/>
                <a:sym typeface="+mn-ea"/>
              </a:rPr>
              <a:t>（</a:t>
            </a:r>
            <a:r>
              <a:rPr lang="en-US" altLang="zh-CN" sz="2800" b="1" strike="noStrike" noProof="1" dirty="0">
                <a:solidFill>
                  <a:schemeClr val="tx2"/>
                </a:solidFill>
                <a:latin typeface="楷体_GB2312" pitchFamily="49" charset="-122"/>
                <a:ea typeface="楷体_GB2312" pitchFamily="49" charset="-122"/>
                <a:cs typeface="+mn-cs"/>
                <a:sym typeface="+mn-ea"/>
              </a:rPr>
              <a:t>9</a:t>
            </a:r>
            <a:r>
              <a:rPr lang="zh-CN" altLang="en-US" sz="2800" b="1" strike="noStrike" noProof="1" dirty="0">
                <a:solidFill>
                  <a:schemeClr val="tx2"/>
                </a:solidFill>
                <a:latin typeface="楷体_GB2312" pitchFamily="49" charset="-122"/>
                <a:ea typeface="楷体_GB2312" pitchFamily="49" charset="-122"/>
                <a:cs typeface="+mn-cs"/>
                <a:sym typeface="+mn-ea"/>
              </a:rPr>
              <a:t>）会阴护理</a:t>
            </a:r>
            <a:endParaRPr lang="zh-CN" altLang="en-US" sz="2800" b="1" strike="noStrike" noProof="1" dirty="0">
              <a:latin typeface="楷体_GB2312" pitchFamily="49" charset="-122"/>
            </a:endParaRPr>
          </a:p>
          <a:p>
            <a:pPr marL="342900" indent="-342900" fontAlgn="base">
              <a:spcBef>
                <a:spcPct val="20000"/>
              </a:spcBef>
              <a:buClr>
                <a:schemeClr val="accent1"/>
              </a:buClr>
              <a:buSzPct val="65000"/>
            </a:pPr>
            <a:r>
              <a:rPr lang="zh-CN" altLang="en-US" sz="2800" b="1" strike="noStrike" noProof="1" dirty="0">
                <a:latin typeface="楷体_GB2312" pitchFamily="49" charset="-122"/>
                <a:ea typeface="楷体_GB2312" pitchFamily="49" charset="-122"/>
                <a:cs typeface="+mn-cs"/>
              </a:rPr>
              <a:t>   </a:t>
            </a:r>
            <a:endParaRPr lang="zh-CN" altLang="en-US" sz="2800" b="1" strike="noStrike" noProof="1"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497205" y="765810"/>
            <a:ext cx="11531600" cy="56800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42340" y="1231900"/>
            <a:ext cx="10309860" cy="5431790"/>
            <a:chOff x="395" y="1430"/>
            <a:chExt cx="13105" cy="8452"/>
          </a:xfrm>
        </p:grpSpPr>
        <p:sp>
          <p:nvSpPr>
            <p:cNvPr id="144387" name="Rectangle 7"/>
            <p:cNvSpPr/>
            <p:nvPr/>
          </p:nvSpPr>
          <p:spPr>
            <a:xfrm>
              <a:off x="395" y="1430"/>
              <a:ext cx="12245" cy="8453"/>
            </a:xfrm>
            <a:prstGeom prst="rect">
              <a:avLst/>
            </a:prstGeom>
            <a:noFill/>
            <a:ln w="9525" cap="flat" cmpd="sng">
              <a:noFill/>
              <a:prstDash val="solid"/>
              <a:miter/>
              <a:headEnd type="none" w="med" len="med"/>
              <a:tailEnd type="none" w="med" len="med"/>
            </a:ln>
          </p:spPr>
          <p:txBody>
            <a:bodyPr anchor="t" anchorCtr="0"/>
            <a:p>
              <a:pPr marL="342900" indent="-342900">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（三）心理</a:t>
              </a:r>
              <a:r>
                <a:rPr lang="en-US" altLang="zh-CN" sz="2800" b="1">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  </a:t>
              </a:r>
              <a:r>
                <a:rPr lang="zh-CN" altLang="en-US" sz="2800" b="1" dirty="0">
                  <a:latin typeface="Arial" panose="020B0604020202020204" pitchFamily="34" charset="0"/>
                  <a:ea typeface="楷体_GB2312" pitchFamily="49" charset="-122"/>
                </a:rPr>
                <a:t>痛经影响日常生活、工</a:t>
              </a:r>
              <a:endParaRPr lang="zh-CN" altLang="en-US" sz="2800" b="1" dirty="0">
                <a:latin typeface="Arial" panose="020B0604020202020204" pitchFamily="34" charset="0"/>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latin typeface="Arial" panose="020B0604020202020204" pitchFamily="34" charset="0"/>
                  <a:ea typeface="楷体_GB2312" pitchFamily="49" charset="-122"/>
                </a:rPr>
                <a:t>作，药物治疗疗程长、费用高及副作用均给病人</a:t>
              </a:r>
              <a:endParaRPr lang="zh-CN" altLang="en-US" sz="2800" b="1" dirty="0">
                <a:latin typeface="Arial" panose="020B0604020202020204" pitchFamily="34" charset="0"/>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latin typeface="Arial" panose="020B0604020202020204" pitchFamily="34" charset="0"/>
                  <a:ea typeface="楷体_GB2312" pitchFamily="49" charset="-122"/>
                </a:rPr>
                <a:t>造成困扰；担心手术影响生理功能、疾病导致不</a:t>
              </a:r>
              <a:endParaRPr lang="zh-CN" altLang="en-US" sz="2800" b="1" dirty="0">
                <a:latin typeface="Arial" panose="020B0604020202020204" pitchFamily="34" charset="0"/>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latin typeface="Arial" panose="020B0604020202020204" pitchFamily="34" charset="0"/>
                  <a:ea typeface="楷体_GB2312" pitchFamily="49" charset="-122"/>
                </a:rPr>
                <a:t>孕使病人焦虑、情绪低落。</a:t>
              </a:r>
              <a:r>
                <a:rPr lang="zh-CN" altLang="en-US" sz="2800" b="1" dirty="0">
                  <a:solidFill>
                    <a:srgbClr val="66FF33"/>
                  </a:solidFill>
                  <a:latin typeface="楷体_GB2312" pitchFamily="49" charset="-122"/>
                  <a:ea typeface="楷体_GB2312" pitchFamily="49" charset="-122"/>
                </a:rPr>
                <a:t> </a:t>
              </a:r>
              <a:endParaRPr lang="zh-CN" altLang="en-US" sz="2800" b="1" dirty="0">
                <a:solidFill>
                  <a:srgbClr val="66FF33"/>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（四）辅助检查</a:t>
              </a:r>
              <a:r>
                <a:rPr lang="zh-CN" altLang="en-US" sz="2800" b="1" dirty="0">
                  <a:solidFill>
                    <a:srgbClr val="66FF33"/>
                  </a:solidFill>
                  <a:latin typeface="楷体_GB2312" pitchFamily="49" charset="-122"/>
                  <a:ea typeface="楷体_GB2312" pitchFamily="49" charset="-122"/>
                </a:rPr>
                <a:t> </a:t>
              </a:r>
              <a:endParaRPr lang="zh-CN" altLang="en-US" sz="2800" b="1" dirty="0">
                <a:solidFill>
                  <a:srgbClr val="66FF33"/>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  1.B</a:t>
              </a:r>
              <a:r>
                <a:rPr lang="zh-CN" altLang="en-US" sz="2800" b="1" dirty="0">
                  <a:solidFill>
                    <a:srgbClr val="FF00FF"/>
                  </a:solidFill>
                  <a:latin typeface="楷体_GB2312" pitchFamily="49" charset="-122"/>
                  <a:ea typeface="楷体_GB2312" pitchFamily="49" charset="-122"/>
                </a:rPr>
                <a:t>超检查</a:t>
              </a:r>
              <a:r>
                <a:rPr lang="zh-CN" altLang="en-US" sz="2800" b="1" dirty="0">
                  <a:solidFill>
                    <a:schemeClr val="accent1"/>
                  </a:solidFill>
                  <a:latin typeface="楷体_GB2312" pitchFamily="49" charset="-122"/>
                  <a:ea typeface="楷体_GB2312" pitchFamily="49" charset="-122"/>
                </a:rPr>
                <a:t>  </a:t>
              </a:r>
              <a:r>
                <a:rPr lang="zh-CN" altLang="en-US" sz="2800" b="1" dirty="0">
                  <a:latin typeface="楷体_GB2312" pitchFamily="49" charset="-122"/>
                  <a:ea typeface="楷体_GB2312" pitchFamily="49" charset="-122"/>
                </a:rPr>
                <a:t>有助于明确病</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变部位。</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  </a:t>
              </a:r>
              <a:r>
                <a:rPr lang="en-US" altLang="zh-CN" sz="2800" b="1">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腹腔镜检查  是目前诊断</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zh-CN" altLang="en-US" sz="2800" b="1" dirty="0">
                  <a:solidFill>
                    <a:srgbClr val="FF0000"/>
                  </a:solidFill>
                  <a:latin typeface="楷体_GB2312" pitchFamily="49" charset="-122"/>
                  <a:ea typeface="楷体_GB2312" pitchFamily="49" charset="-122"/>
                </a:rPr>
                <a:t>子宫内膜异位症的最佳方法。</a:t>
              </a:r>
              <a:endParaRPr lang="zh-CN" altLang="en-US" sz="28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  3.CA125测定</a:t>
              </a:r>
              <a:endParaRPr lang="en-US" altLang="zh-CN" sz="2800" b="1">
                <a:solidFill>
                  <a:srgbClr val="FF00FF"/>
                </a:solidFill>
                <a:latin typeface="楷体_GB2312" pitchFamily="49" charset="-122"/>
                <a:ea typeface="楷体_GB2312" pitchFamily="49" charset="-122"/>
              </a:endParaRPr>
            </a:p>
          </p:txBody>
        </p:sp>
        <p:pic>
          <p:nvPicPr>
            <p:cNvPr id="144388" name="Picture 8" descr="宫骶韧带及陷凹部病灶"/>
            <p:cNvPicPr>
              <a:picLocks noChangeAspect="1"/>
            </p:cNvPicPr>
            <p:nvPr/>
          </p:nvPicPr>
          <p:blipFill>
            <a:blip r:embed="rId3"/>
            <a:stretch>
              <a:fillRect/>
            </a:stretch>
          </p:blipFill>
          <p:spPr>
            <a:xfrm>
              <a:off x="8220" y="4948"/>
              <a:ext cx="5280" cy="432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74750" y="1099185"/>
            <a:ext cx="9287510" cy="4909185"/>
            <a:chOff x="1033" y="1085"/>
            <a:chExt cx="12788" cy="9228"/>
          </a:xfrm>
        </p:grpSpPr>
        <p:sp>
          <p:nvSpPr>
            <p:cNvPr id="23556" name="Rectangle 8"/>
            <p:cNvSpPr/>
            <p:nvPr/>
          </p:nvSpPr>
          <p:spPr>
            <a:xfrm>
              <a:off x="1033" y="1085"/>
              <a:ext cx="12788" cy="981"/>
            </a:xfrm>
            <a:prstGeom prst="rect">
              <a:avLst/>
            </a:prstGeom>
            <a:solidFill>
              <a:schemeClr val="accent5">
                <a:lumMod val="60000"/>
                <a:lumOff val="40000"/>
              </a:schemeClr>
            </a:solidFill>
            <a:ln w="9525">
              <a:noFill/>
            </a:ln>
          </p:spPr>
          <p:txBody>
            <a:bodyPr wrap="square" anchor="t" anchorCtr="0">
              <a:spAutoFit/>
            </a:bodyPr>
            <a:p>
              <a:pPr fontAlgn="base"/>
              <a:r>
                <a:rPr lang="zh-CN" altLang="en-US" sz="2800" b="1" strike="noStrike" noProof="1" dirty="0">
                  <a:solidFill>
                    <a:srgbClr val="FF0000"/>
                  </a:solidFill>
                  <a:latin typeface="Arial" panose="020B0604020202020204" pitchFamily="34" charset="0"/>
                  <a:ea typeface="楷体_GB2312" pitchFamily="49" charset="-122"/>
                  <a:cs typeface="+mn-cs"/>
                </a:rPr>
                <a:t>（五）处理要点</a:t>
              </a:r>
              <a:r>
                <a:rPr lang="en-US" altLang="zh-CN" sz="2800" b="1" strike="noStrike" noProof="1" dirty="0">
                  <a:solidFill>
                    <a:srgbClr val="FF0000"/>
                  </a:solidFill>
                  <a:latin typeface="Arial" panose="020B0604020202020204" pitchFamily="34" charset="0"/>
                  <a:ea typeface="楷体_GB2312" pitchFamily="49" charset="-122"/>
                  <a:cs typeface="+mn-cs"/>
                </a:rPr>
                <a:t> </a:t>
              </a:r>
              <a:r>
                <a:rPr lang="en-US" altLang="zh-CN" b="1" strike="noStrike" noProof="1" dirty="0">
                  <a:solidFill>
                    <a:srgbClr val="FF0000"/>
                  </a:solidFill>
                  <a:latin typeface="Arial" panose="020B0604020202020204" pitchFamily="34" charset="0"/>
                  <a:ea typeface="楷体_GB2312" pitchFamily="49" charset="-122"/>
                  <a:cs typeface="+mn-cs"/>
                </a:rPr>
                <a:t> </a:t>
              </a:r>
              <a:r>
                <a:rPr lang="zh-CN" altLang="en-US" b="1" strike="noStrike" noProof="1" dirty="0">
                  <a:solidFill>
                    <a:srgbClr val="FF0000"/>
                  </a:solidFill>
                  <a:latin typeface="Arial" panose="020B0604020202020204" pitchFamily="34" charset="0"/>
                  <a:ea typeface="楷体_GB2312" pitchFamily="49" charset="-122"/>
                  <a:cs typeface="+mn-cs"/>
                </a:rPr>
                <a:t>手术为主，药物为重要的辅助治疗手段</a:t>
              </a:r>
              <a:endParaRPr lang="zh-CN" altLang="en-US" b="1" strike="noStrike" noProof="1" dirty="0">
                <a:solidFill>
                  <a:srgbClr val="FF0000"/>
                </a:solidFill>
                <a:latin typeface="Arial" panose="020B0604020202020204" pitchFamily="34" charset="0"/>
                <a:ea typeface="楷体_GB2312" pitchFamily="49" charset="-122"/>
              </a:endParaRPr>
            </a:p>
          </p:txBody>
        </p:sp>
        <p:sp>
          <p:nvSpPr>
            <p:cNvPr id="145413" name="Rectangle 9"/>
            <p:cNvSpPr/>
            <p:nvPr/>
          </p:nvSpPr>
          <p:spPr>
            <a:xfrm>
              <a:off x="1133" y="2128"/>
              <a:ext cx="12132" cy="8185"/>
            </a:xfrm>
            <a:prstGeom prst="rect">
              <a:avLst/>
            </a:prstGeom>
            <a:solidFill>
              <a:srgbClr val="CCFFCC"/>
            </a:solidFill>
            <a:ln w="9525" cap="flat" cmpd="sng">
              <a:solidFill>
                <a:schemeClr val="tx2"/>
              </a:solidFill>
              <a:prstDash val="solid"/>
              <a:miter/>
              <a:headEnd type="none" w="med" len="med"/>
              <a:tailEnd type="none" w="med" len="med"/>
            </a:ln>
          </p:spPr>
          <p:txBody>
            <a:bodyPr anchor="t" anchorCtr="0"/>
            <a:p>
              <a:pPr marL="342900" indent="-342900">
                <a:lnSpc>
                  <a:spcPct val="90000"/>
                </a:lnSpc>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  1.</a:t>
              </a:r>
              <a:r>
                <a:rPr lang="zh-CN" altLang="en-US" sz="2800" b="1" dirty="0">
                  <a:solidFill>
                    <a:srgbClr val="FF00FF"/>
                  </a:solidFill>
                  <a:latin typeface="楷体_GB2312" pitchFamily="49" charset="-122"/>
                  <a:ea typeface="楷体_GB2312" pitchFamily="49" charset="-122"/>
                </a:rPr>
                <a:t>非手术治疗</a:t>
              </a:r>
              <a:r>
                <a:rPr lang="zh-CN" altLang="en-US" sz="2800" b="1" dirty="0">
                  <a:latin typeface="楷体_GB2312" pitchFamily="49" charset="-122"/>
                  <a:ea typeface="楷体_GB2312" pitchFamily="49" charset="-122"/>
                </a:rPr>
                <a:t>  适用于症状轻、有生育要求者。</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 </a:t>
              </a:r>
              <a:r>
                <a:rPr lang="zh-CN" altLang="en-US" b="1" dirty="0">
                  <a:solidFill>
                    <a:srgbClr val="FF0000"/>
                  </a:solidFill>
                  <a:latin typeface="楷体_GB2312" pitchFamily="49" charset="-122"/>
                  <a:ea typeface="楷体_GB2312" pitchFamily="49" charset="-122"/>
                </a:rPr>
                <a:t>①随访观察</a:t>
              </a: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3-6</a:t>
              </a:r>
              <a:r>
                <a:rPr lang="zh-CN" altLang="en-US" b="1" dirty="0">
                  <a:latin typeface="楷体_GB2312" pitchFamily="49" charset="-122"/>
                  <a:ea typeface="楷体_GB2312" pitchFamily="49" charset="-122"/>
                </a:rPr>
                <a:t>个月盆腔检查一次，促进怀孕。</a:t>
              </a:r>
              <a:endParaRPr lang="zh-CN" altLang="en-US"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b="1" dirty="0">
                  <a:latin typeface="楷体_GB2312" pitchFamily="49" charset="-122"/>
                  <a:ea typeface="楷体_GB2312" pitchFamily="49" charset="-122"/>
                </a:rPr>
                <a:t> </a:t>
              </a:r>
              <a:r>
                <a:rPr lang="zh-CN" altLang="en-US" b="1" dirty="0">
                  <a:solidFill>
                    <a:srgbClr val="FF0000"/>
                  </a:solidFill>
                  <a:latin typeface="楷体_GB2312" pitchFamily="49" charset="-122"/>
                  <a:ea typeface="楷体_GB2312" pitchFamily="49" charset="-122"/>
                </a:rPr>
                <a:t>②药物治疗</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一般</a:t>
              </a:r>
              <a:r>
                <a:rPr lang="zh-CN" altLang="en-US" b="1" dirty="0">
                  <a:solidFill>
                    <a:schemeClr val="hlink"/>
                  </a:solidFill>
                  <a:latin typeface="楷体_GB2312" pitchFamily="49" charset="-122"/>
                  <a:ea typeface="楷体_GB2312" pitchFamily="49" charset="-122"/>
                </a:rPr>
                <a:t>至少连续用药</a:t>
              </a:r>
              <a:r>
                <a:rPr lang="en-US" altLang="zh-CN" b="1">
                  <a:solidFill>
                    <a:schemeClr val="hlink"/>
                  </a:solidFill>
                  <a:latin typeface="楷体_GB2312" pitchFamily="49" charset="-122"/>
                  <a:ea typeface="楷体_GB2312" pitchFamily="49" charset="-122"/>
                </a:rPr>
                <a:t>6</a:t>
              </a:r>
              <a:r>
                <a:rPr lang="zh-CN" altLang="en-US" b="1" dirty="0">
                  <a:solidFill>
                    <a:schemeClr val="hlink"/>
                  </a:solidFill>
                  <a:latin typeface="楷体_GB2312" pitchFamily="49" charset="-122"/>
                  <a:ea typeface="楷体_GB2312" pitchFamily="49" charset="-122"/>
                </a:rPr>
                <a:t>个月</a:t>
              </a:r>
              <a:r>
                <a:rPr lang="zh-CN" altLang="en-US" b="1" dirty="0">
                  <a:latin typeface="楷体_GB2312" pitchFamily="49" charset="-122"/>
                  <a:ea typeface="楷体_GB2312" pitchFamily="49" charset="-122"/>
                </a:rPr>
                <a:t>。常用口服避孕药、孕激素、米非司酮、孕三烯酮及达那唑治疗。</a:t>
              </a:r>
              <a:r>
                <a:rPr lang="en-US" altLang="zh-CN" b="1">
                  <a:solidFill>
                    <a:srgbClr val="FF00FF"/>
                  </a:solidFill>
                  <a:latin typeface="楷体_GB2312" pitchFamily="49" charset="-122"/>
                  <a:ea typeface="楷体_GB2312" pitchFamily="49" charset="-122"/>
                </a:rPr>
                <a:t>  </a:t>
              </a:r>
              <a:endParaRPr lang="en-US" altLang="zh-CN" b="1">
                <a:solidFill>
                  <a:srgbClr val="FF00FF"/>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en-US" altLang="zh-CN" sz="2800" b="1">
                  <a:solidFill>
                    <a:srgbClr val="FF00FF"/>
                  </a:solidFill>
                  <a:latin typeface="楷体_GB2312" pitchFamily="49" charset="-122"/>
                  <a:ea typeface="楷体_GB2312" pitchFamily="49" charset="-122"/>
                </a:rPr>
                <a:t>2.</a:t>
              </a:r>
              <a:r>
                <a:rPr lang="zh-CN" altLang="en-US" sz="2800" b="1" dirty="0">
                  <a:solidFill>
                    <a:srgbClr val="FF00FF"/>
                  </a:solidFill>
                  <a:latin typeface="楷体_GB2312" pitchFamily="49" charset="-122"/>
                  <a:ea typeface="楷体_GB2312" pitchFamily="49" charset="-122"/>
                </a:rPr>
                <a:t>手术治疗 </a:t>
              </a:r>
              <a:r>
                <a:rPr lang="zh-CN" altLang="en-US" sz="2800" b="1" dirty="0">
                  <a:latin typeface="楷体_GB2312" pitchFamily="49" charset="-122"/>
                  <a:ea typeface="楷体_GB2312" pitchFamily="49" charset="-122"/>
                </a:rPr>
                <a:t>适用于重症病人。</a:t>
              </a:r>
              <a:r>
                <a:rPr lang="zh-CN" altLang="en-US" b="1" dirty="0">
                  <a:latin typeface="楷体_GB2312" pitchFamily="49" charset="-122"/>
                  <a:ea typeface="楷体_GB2312" pitchFamily="49" charset="-122"/>
                  <a:sym typeface="宋体" panose="02010600030101010101" pitchFamily="2" charset="-122"/>
                </a:rPr>
                <a:t>适应症</a:t>
              </a:r>
              <a:r>
                <a:rPr lang="zh-CN" altLang="en-US" b="1">
                  <a:latin typeface="楷体_GB2312" pitchFamily="49" charset="-122"/>
                  <a:ea typeface="楷体_GB2312" pitchFamily="49" charset="-122"/>
                  <a:sym typeface="宋体" panose="02010600030101010101" pitchFamily="2" charset="-122"/>
                </a:rPr>
                <a:t>①</a:t>
              </a:r>
              <a:r>
                <a:rPr lang="zh-CN" altLang="en-US" b="1" dirty="0">
                  <a:latin typeface="楷体_GB2312" pitchFamily="49" charset="-122"/>
                  <a:ea typeface="楷体_GB2312" pitchFamily="49" charset="-122"/>
                  <a:sym typeface="宋体" panose="02010600030101010101" pitchFamily="2" charset="-122"/>
                </a:rPr>
                <a:t>药物治疗后症状不缓解，局部病变加剧或生育功能仍未恢复者</a:t>
              </a:r>
              <a:r>
                <a:rPr lang="en-US" altLang="zh-CN" b="1">
                  <a:latin typeface="楷体_GB2312" pitchFamily="49" charset="-122"/>
                  <a:ea typeface="楷体_GB2312" pitchFamily="49" charset="-122"/>
                  <a:sym typeface="宋体" panose="02010600030101010101" pitchFamily="2" charset="-122"/>
                </a:rPr>
                <a:t>;②</a:t>
              </a:r>
              <a:r>
                <a:rPr lang="zh-CN" altLang="en-US" b="1" dirty="0">
                  <a:latin typeface="楷体_GB2312" pitchFamily="49" charset="-122"/>
                  <a:ea typeface="楷体_GB2312" pitchFamily="49" charset="-122"/>
                  <a:sym typeface="宋体" panose="02010600030101010101" pitchFamily="2" charset="-122"/>
                </a:rPr>
                <a:t>卵巢内膜异位囊肿</a:t>
              </a:r>
              <a:r>
                <a:rPr lang="zh-CN" altLang="en-US" b="1" dirty="0">
                  <a:solidFill>
                    <a:srgbClr val="000000"/>
                  </a:solidFill>
                  <a:latin typeface="楷体_GB2312" pitchFamily="49" charset="-122"/>
                  <a:ea typeface="楷体_GB2312" pitchFamily="49" charset="-122"/>
                  <a:sym typeface="宋体" panose="02010600030101010101" pitchFamily="2" charset="-122"/>
                </a:rPr>
                <a:t>直径</a:t>
              </a:r>
              <a:r>
                <a:rPr lang="en-US" altLang="zh-CN" b="1">
                  <a:solidFill>
                    <a:srgbClr val="000000"/>
                  </a:solidFill>
                  <a:latin typeface="楷体_GB2312" pitchFamily="49" charset="-122"/>
                  <a:ea typeface="楷体_GB2312" pitchFamily="49" charset="-122"/>
                  <a:sym typeface="宋体" panose="02010600030101010101" pitchFamily="2" charset="-122"/>
                </a:rPr>
                <a:t>&gt;5</a:t>
              </a:r>
              <a:r>
                <a:rPr lang="zh-CN" altLang="en-US" b="1" dirty="0">
                  <a:solidFill>
                    <a:srgbClr val="000000"/>
                  </a:solidFill>
                  <a:latin typeface="楷体_GB2312" pitchFamily="49" charset="-122"/>
                  <a:ea typeface="楷体_GB2312" pitchFamily="49" charset="-122"/>
                  <a:sym typeface="宋体" panose="02010600030101010101" pitchFamily="2" charset="-122"/>
                </a:rPr>
                <a:t>～</a:t>
              </a:r>
              <a:r>
                <a:rPr lang="en-US" altLang="zh-CN" b="1">
                  <a:solidFill>
                    <a:srgbClr val="000000"/>
                  </a:solidFill>
                  <a:latin typeface="楷体_GB2312" pitchFamily="49" charset="-122"/>
                  <a:ea typeface="楷体_GB2312" pitchFamily="49" charset="-122"/>
                  <a:sym typeface="宋体" panose="02010600030101010101" pitchFamily="2" charset="-122"/>
                </a:rPr>
                <a:t>6cm</a:t>
              </a:r>
              <a:r>
                <a:rPr lang="zh-CN" altLang="en-US" b="1" dirty="0">
                  <a:latin typeface="楷体_GB2312" pitchFamily="49" charset="-122"/>
                  <a:ea typeface="楷体_GB2312" pitchFamily="49" charset="-122"/>
                  <a:sym typeface="宋体" panose="02010600030101010101" pitchFamily="2" charset="-122"/>
                </a:rPr>
                <a:t>。</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可经腹腔镜或剖腹行病灶切除，必要时切除子宫及卵巢。</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  </a:t>
              </a:r>
              <a:r>
                <a:rPr lang="en-US" altLang="zh-CN" sz="2800" b="1">
                  <a:solidFill>
                    <a:srgbClr val="FF00FF"/>
                  </a:solidFill>
                  <a:latin typeface="楷体_GB2312" pitchFamily="49" charset="-122"/>
                  <a:ea typeface="楷体_GB2312" pitchFamily="49" charset="-122"/>
                </a:rPr>
                <a:t>3.</a:t>
              </a:r>
              <a:r>
                <a:rPr lang="zh-CN" altLang="en-US" sz="2800" b="1">
                  <a:solidFill>
                    <a:srgbClr val="FF00FF"/>
                  </a:solidFill>
                  <a:latin typeface="楷体_GB2312" pitchFamily="49" charset="-122"/>
                  <a:ea typeface="楷体_GB2312" pitchFamily="49" charset="-122"/>
                </a:rPr>
                <a:t>手术与药物联合</a:t>
              </a:r>
              <a:endParaRPr lang="en-US" altLang="zh-CN" sz="2800" b="1">
                <a:solidFill>
                  <a:srgbClr val="FF00FF"/>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7461" name="Rectangle 8"/>
          <p:cNvSpPr/>
          <p:nvPr>
            <p:custDataLst>
              <p:tags r:id="rId3"/>
            </p:custDataLst>
          </p:nvPr>
        </p:nvSpPr>
        <p:spPr>
          <a:xfrm>
            <a:off x="900430" y="1787525"/>
            <a:ext cx="10364470" cy="4373245"/>
          </a:xfrm>
          <a:prstGeom prst="rect">
            <a:avLst/>
          </a:prstGeom>
          <a:solidFill>
            <a:srgbClr val="CCFFFF"/>
          </a:solidFill>
          <a:ln w="9525" cap="flat" cmpd="sng">
            <a:solidFill>
              <a:srgbClr val="FF99CC"/>
            </a:solidFill>
            <a:prstDash val="solid"/>
            <a:miter/>
            <a:headEnd type="none" w="med" len="med"/>
            <a:tailEnd type="none" w="med" len="med"/>
          </a:ln>
        </p:spPr>
        <p:txBody>
          <a:bodyPr anchor="t" anchorCtr="0"/>
          <a:p>
            <a:r>
              <a:rPr lang="en-US" altLang="zh-CN" sz="2800" b="1">
                <a:solidFill>
                  <a:srgbClr val="FF0000"/>
                </a:solidFill>
                <a:latin typeface="楷体_GB2312" pitchFamily="49" charset="-122"/>
                <a:ea typeface="楷体_GB2312" pitchFamily="49" charset="-122"/>
              </a:rPr>
              <a:t> </a:t>
            </a:r>
            <a:r>
              <a:rPr lang="en-US" altLang="zh-CN" sz="2800" b="1">
                <a:solidFill>
                  <a:srgbClr val="FF0000"/>
                </a:solidFill>
                <a:latin typeface="楷体_GB2312" charset="0"/>
                <a:ea typeface="楷体_GB2312" pitchFamily="49" charset="-122"/>
              </a:rPr>
              <a:t> 1.</a:t>
            </a:r>
            <a:r>
              <a:rPr lang="zh-CN" altLang="en-US" sz="2800" b="1">
                <a:solidFill>
                  <a:srgbClr val="FF0000"/>
                </a:solidFill>
                <a:latin typeface="楷体_GB2312" charset="0"/>
                <a:ea typeface="楷体_GB2312" pitchFamily="49" charset="-122"/>
              </a:rPr>
              <a:t>预防</a:t>
            </a:r>
            <a:endParaRPr lang="zh-CN" altLang="en-US" sz="2800" b="1" dirty="0">
              <a:solidFill>
                <a:srgbClr val="FF0000"/>
              </a:solidFill>
              <a:latin typeface="楷体_GB2312" charset="0"/>
              <a:ea typeface="楷体_GB2312" pitchFamily="49" charset="-122"/>
            </a:endParaRPr>
          </a:p>
          <a:p>
            <a:r>
              <a:rPr lang="en-US" altLang="zh-CN" sz="2800" b="1">
                <a:solidFill>
                  <a:srgbClr val="FF00FF"/>
                </a:solidFill>
                <a:latin typeface="楷体_GB2312" charset="0"/>
                <a:ea typeface="楷体_GB2312" pitchFamily="49" charset="-122"/>
              </a:rPr>
              <a:t> </a:t>
            </a:r>
            <a:r>
              <a:rPr lang="zh-CN" altLang="en-US" sz="2800" b="1" dirty="0">
                <a:solidFill>
                  <a:srgbClr val="FF00FF"/>
                </a:solidFill>
                <a:latin typeface="楷体_GB2312" charset="0"/>
                <a:ea typeface="楷体_GB2312" pitchFamily="49" charset="-122"/>
              </a:rPr>
              <a:t>（</a:t>
            </a:r>
            <a:r>
              <a:rPr lang="en-US" altLang="zh-CN" sz="2800" b="1">
                <a:solidFill>
                  <a:srgbClr val="FF00FF"/>
                </a:solidFill>
                <a:latin typeface="楷体_GB2312" charset="0"/>
                <a:ea typeface="楷体_GB2312" pitchFamily="49" charset="-122"/>
              </a:rPr>
              <a:t>1</a:t>
            </a:r>
            <a:r>
              <a:rPr lang="zh-CN" altLang="en-US" sz="2800" b="1" dirty="0">
                <a:solidFill>
                  <a:srgbClr val="FF00FF"/>
                </a:solidFill>
                <a:latin typeface="楷体_GB2312" charset="0"/>
                <a:ea typeface="楷体_GB2312" pitchFamily="49" charset="-122"/>
              </a:rPr>
              <a:t>）防止经血倒流</a:t>
            </a:r>
            <a:r>
              <a:rPr lang="zh-CN" altLang="en-US" sz="2800" b="1" dirty="0">
                <a:latin typeface="楷体_GB2312" charset="0"/>
                <a:ea typeface="楷体_GB2312" pitchFamily="49" charset="-122"/>
              </a:rPr>
              <a:t>  经期避免剧烈运动、性生活及盆腔检查，避免重力挤压子宫。</a:t>
            </a:r>
            <a:endParaRPr lang="zh-CN" altLang="en-US" sz="2800" b="1" dirty="0">
              <a:latin typeface="楷体_GB2312" charset="0"/>
              <a:ea typeface="楷体_GB2312" pitchFamily="49" charset="-122"/>
            </a:endParaRPr>
          </a:p>
          <a:p>
            <a:r>
              <a:rPr lang="en-US" altLang="zh-CN" sz="2800" b="1">
                <a:solidFill>
                  <a:srgbClr val="FF00FF"/>
                </a:solidFill>
                <a:latin typeface="楷体_GB2312" charset="0"/>
                <a:ea typeface="楷体_GB2312" pitchFamily="49" charset="-122"/>
              </a:rPr>
              <a:t> </a:t>
            </a:r>
            <a:r>
              <a:rPr lang="zh-CN" altLang="en-US" sz="2800" b="1" dirty="0">
                <a:solidFill>
                  <a:srgbClr val="FF00FF"/>
                </a:solidFill>
                <a:latin typeface="楷体_GB2312" charset="0"/>
                <a:ea typeface="楷体_GB2312" pitchFamily="49" charset="-122"/>
              </a:rPr>
              <a:t>（</a:t>
            </a:r>
            <a:r>
              <a:rPr lang="en-US" altLang="zh-CN" sz="2800" b="1">
                <a:solidFill>
                  <a:srgbClr val="FF00FF"/>
                </a:solidFill>
                <a:latin typeface="楷体_GB2312" charset="0"/>
                <a:ea typeface="楷体_GB2312" pitchFamily="49" charset="-122"/>
              </a:rPr>
              <a:t>2</a:t>
            </a:r>
            <a:r>
              <a:rPr lang="zh-CN" altLang="en-US" sz="2800" b="1" dirty="0">
                <a:solidFill>
                  <a:srgbClr val="FF00FF"/>
                </a:solidFill>
                <a:latin typeface="楷体_GB2312" charset="0"/>
                <a:ea typeface="楷体_GB2312" pitchFamily="49" charset="-122"/>
              </a:rPr>
              <a:t>）生育指导  适龄生育可预防本病</a:t>
            </a:r>
            <a:r>
              <a:rPr lang="zh-CN" altLang="en-US" sz="2800" b="1" dirty="0">
                <a:latin typeface="楷体_GB2312" charset="0"/>
                <a:ea typeface="楷体_GB2312" pitchFamily="49" charset="-122"/>
              </a:rPr>
              <a:t>   药物治疗的病人月经恢复正常</a:t>
            </a:r>
            <a:r>
              <a:rPr lang="en-US" altLang="zh-CN" sz="2800" b="1">
                <a:latin typeface="楷体_GB2312" charset="0"/>
                <a:ea typeface="楷体_GB2312" pitchFamily="49" charset="-122"/>
              </a:rPr>
              <a:t>2</a:t>
            </a:r>
            <a:r>
              <a:rPr lang="zh-CN" altLang="en-US" sz="2800" b="1" dirty="0">
                <a:latin typeface="楷体_GB2312" charset="0"/>
                <a:ea typeface="楷体_GB2312" pitchFamily="49" charset="-122"/>
              </a:rPr>
              <a:t>～</a:t>
            </a:r>
            <a:r>
              <a:rPr lang="en-US" altLang="zh-CN" sz="2800" b="1">
                <a:latin typeface="楷体_GB2312" charset="0"/>
                <a:ea typeface="楷体_GB2312" pitchFamily="49" charset="-122"/>
              </a:rPr>
              <a:t>3</a:t>
            </a:r>
            <a:r>
              <a:rPr lang="zh-CN" altLang="en-US" sz="2800" b="1" dirty="0">
                <a:latin typeface="楷体_GB2312" charset="0"/>
                <a:ea typeface="楷体_GB2312" pitchFamily="49" charset="-122"/>
              </a:rPr>
              <a:t>次后再考虑受孕。对实施保守性手术治疗的病人，术后半年受孕。无生育要求者可选择药物避孕。 </a:t>
            </a:r>
            <a:endParaRPr lang="zh-CN" altLang="en-US" sz="2800" b="1" dirty="0">
              <a:latin typeface="楷体_GB2312" charset="0"/>
              <a:ea typeface="楷体_GB2312" pitchFamily="49" charset="-122"/>
            </a:endParaRPr>
          </a:p>
          <a:p>
            <a:r>
              <a:rPr lang="en-US" altLang="zh-CN" sz="2800" b="1">
                <a:solidFill>
                  <a:srgbClr val="FF33CC"/>
                </a:solidFill>
                <a:latin typeface="楷体_GB2312" charset="0"/>
                <a:ea typeface="楷体_GB2312" pitchFamily="49" charset="-122"/>
              </a:rPr>
              <a:t> </a:t>
            </a:r>
            <a:r>
              <a:rPr lang="zh-CN" altLang="en-US" sz="2800" b="1" dirty="0">
                <a:solidFill>
                  <a:srgbClr val="FF33CC"/>
                </a:solidFill>
                <a:latin typeface="楷体_GB2312" charset="0"/>
                <a:ea typeface="楷体_GB2312" pitchFamily="49" charset="-122"/>
              </a:rPr>
              <a:t>（</a:t>
            </a:r>
            <a:r>
              <a:rPr lang="en-US" altLang="zh-CN" sz="2800" b="1">
                <a:solidFill>
                  <a:srgbClr val="FF33CC"/>
                </a:solidFill>
                <a:latin typeface="楷体_GB2312" charset="0"/>
                <a:ea typeface="楷体_GB2312" pitchFamily="49" charset="-122"/>
              </a:rPr>
              <a:t>3</a:t>
            </a:r>
            <a:r>
              <a:rPr lang="zh-CN" altLang="en-US" sz="2800" b="1" dirty="0">
                <a:solidFill>
                  <a:srgbClr val="FF33CC"/>
                </a:solidFill>
                <a:latin typeface="楷体_GB2312" charset="0"/>
                <a:ea typeface="楷体_GB2312" pitchFamily="49" charset="-122"/>
              </a:rPr>
              <a:t>）防止医源性异位内膜种植</a:t>
            </a:r>
            <a:r>
              <a:rPr lang="en-US" altLang="zh-CN" sz="2800" b="1" dirty="0">
                <a:solidFill>
                  <a:srgbClr val="FF33CC"/>
                </a:solidFill>
                <a:latin typeface="楷体_GB2312" charset="0"/>
                <a:ea typeface="楷体_GB2312" pitchFamily="49" charset="-122"/>
              </a:rPr>
              <a:t>  </a:t>
            </a:r>
            <a:r>
              <a:rPr lang="zh-CN" altLang="en-US" sz="2800" b="1" dirty="0">
                <a:latin typeface="楷体_GB2312" charset="0"/>
                <a:ea typeface="楷体_GB2312" pitchFamily="49" charset="-122"/>
              </a:rPr>
              <a:t>月经来潮前禁作输卵管通畅检查</a:t>
            </a:r>
            <a:r>
              <a:rPr lang="en-US" altLang="zh-CN" sz="2800" b="1">
                <a:latin typeface="楷体_GB2312" charset="0"/>
                <a:ea typeface="楷体_GB2312" pitchFamily="49" charset="-122"/>
              </a:rPr>
              <a:t>,</a:t>
            </a:r>
            <a:r>
              <a:rPr lang="zh-CN" altLang="en-US" sz="2800" b="1" dirty="0">
                <a:latin typeface="楷体_GB2312" charset="0"/>
                <a:ea typeface="楷体_GB2312" pitchFamily="49" charset="-122"/>
              </a:rPr>
              <a:t>经宫颈或阴道的手术应在</a:t>
            </a:r>
            <a:r>
              <a:rPr lang="zh-CN" altLang="en-US" sz="2800" b="1" dirty="0">
                <a:solidFill>
                  <a:srgbClr val="FF0000"/>
                </a:solidFill>
                <a:latin typeface="楷体_GB2312" charset="0"/>
                <a:ea typeface="楷体_GB2312" pitchFamily="49" charset="-122"/>
              </a:rPr>
              <a:t>月经干净后</a:t>
            </a:r>
            <a:r>
              <a:rPr lang="en-US" altLang="zh-CN" sz="2800" b="1">
                <a:solidFill>
                  <a:srgbClr val="FF0000"/>
                </a:solidFill>
                <a:latin typeface="楷体_GB2312" charset="0"/>
                <a:ea typeface="楷体_GB2312" pitchFamily="49" charset="-122"/>
              </a:rPr>
              <a:t>3</a:t>
            </a:r>
            <a:r>
              <a:rPr lang="zh-CN" altLang="en-US" sz="2800" b="1" dirty="0">
                <a:solidFill>
                  <a:srgbClr val="FF0000"/>
                </a:solidFill>
                <a:latin typeface="楷体_GB2312" charset="0"/>
                <a:ea typeface="楷体_GB2312" pitchFamily="49" charset="-122"/>
              </a:rPr>
              <a:t>～</a:t>
            </a:r>
            <a:r>
              <a:rPr lang="en-US" altLang="zh-CN" sz="2800" b="1">
                <a:solidFill>
                  <a:srgbClr val="FF0000"/>
                </a:solidFill>
                <a:latin typeface="楷体_GB2312" charset="0"/>
                <a:ea typeface="楷体_GB2312" pitchFamily="49" charset="-122"/>
              </a:rPr>
              <a:t>7</a:t>
            </a:r>
            <a:r>
              <a:rPr lang="zh-CN" altLang="en-US" sz="2800" b="1" dirty="0">
                <a:solidFill>
                  <a:srgbClr val="FF0000"/>
                </a:solidFill>
                <a:latin typeface="楷体_GB2312" charset="0"/>
                <a:ea typeface="楷体_GB2312" pitchFamily="49" charset="-122"/>
              </a:rPr>
              <a:t>日内进行</a:t>
            </a:r>
            <a:r>
              <a:rPr lang="zh-CN" altLang="en-US" sz="2800" b="1" dirty="0">
                <a:latin typeface="楷体_GB2312" charset="0"/>
                <a:ea typeface="楷体_GB2312" pitchFamily="49" charset="-122"/>
              </a:rPr>
              <a:t>。</a:t>
            </a:r>
            <a:r>
              <a:rPr lang="zh-CN" altLang="en-US" sz="2800" b="1" dirty="0">
                <a:solidFill>
                  <a:srgbClr val="FF0000"/>
                </a:solidFill>
                <a:latin typeface="楷体_GB2312" charset="0"/>
                <a:ea typeface="楷体_GB2312" pitchFamily="49" charset="-122"/>
              </a:rPr>
              <a:t>剖宫产或会阴侧切时用纱布保护伤口。人流手术应注意负压合适。</a:t>
            </a:r>
            <a:endParaRPr lang="zh-CN" altLang="en-US" sz="2800" b="1" dirty="0">
              <a:solidFill>
                <a:srgbClr val="FF0000"/>
              </a:solidFill>
              <a:latin typeface="楷体_GB2312"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9509" name="Rectangle 7"/>
          <p:cNvSpPr/>
          <p:nvPr/>
        </p:nvSpPr>
        <p:spPr>
          <a:xfrm>
            <a:off x="986155" y="1305560"/>
            <a:ext cx="9939020" cy="3014345"/>
          </a:xfrm>
          <a:prstGeom prst="rect">
            <a:avLst/>
          </a:prstGeom>
          <a:solidFill>
            <a:srgbClr val="CCFFFF"/>
          </a:solidFill>
          <a:ln w="9525" cap="flat" cmpd="sng">
            <a:solidFill>
              <a:srgbClr val="FF99CC"/>
            </a:solidFill>
            <a:prstDash val="solid"/>
            <a:miter/>
            <a:headEnd type="none" w="med" len="med"/>
            <a:tailEnd type="none" w="med" len="med"/>
          </a:ln>
        </p:spPr>
        <p:txBody>
          <a:bodyPr anchor="t" anchorCtr="0"/>
          <a:p>
            <a:pPr marL="342900" indent="-342900">
              <a:lnSpc>
                <a:spcPct val="90000"/>
              </a:lnSpc>
              <a:spcBef>
                <a:spcPct val="20000"/>
              </a:spcBef>
              <a:buClr>
                <a:schemeClr val="accent1"/>
              </a:buClr>
              <a:buSzPct val="65000"/>
              <a:buFont typeface="Wingdings" panose="05000000000000000000" pitchFamily="2" charset="2"/>
            </a:pPr>
            <a:r>
              <a:rPr lang="en-US" altLang="zh-CN" sz="2800" b="1">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心理护理</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向病人讲解相关疾病知识；</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保持心情愉快，注意休息，避免剧烈活</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dirty="0">
                <a:latin typeface="楷体_GB2312" pitchFamily="49" charset="-122"/>
                <a:ea typeface="楷体_GB2312" pitchFamily="49" charset="-122"/>
              </a:rPr>
              <a:t>动，热水袋外敷下腹部。</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en-US" altLang="zh-CN" sz="2800" b="1">
                <a:latin typeface="楷体_GB2312" pitchFamily="49" charset="-122"/>
                <a:ea typeface="楷体_GB2312" pitchFamily="49" charset="-122"/>
              </a:rPr>
              <a:t>  3.</a:t>
            </a:r>
            <a:r>
              <a:rPr lang="zh-CN" altLang="en-US" sz="2800" b="1">
                <a:latin typeface="楷体_GB2312" pitchFamily="49" charset="-122"/>
                <a:ea typeface="楷体_GB2312" pitchFamily="49" charset="-122"/>
              </a:rPr>
              <a:t>药物治疗病人的护理</a:t>
            </a:r>
            <a:endParaRPr lang="zh-CN" altLang="en-US" sz="2800" b="1">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zh-CN" altLang="en-US" sz="2800" b="1">
                <a:latin typeface="楷体_GB2312" pitchFamily="49" charset="-122"/>
                <a:ea typeface="楷体_GB2312" pitchFamily="49" charset="-122"/>
              </a:rPr>
              <a:t> </a:t>
            </a:r>
            <a:r>
              <a:rPr lang="en-US" altLang="zh-CN" sz="2800" b="1">
                <a:latin typeface="楷体_GB2312" pitchFamily="49" charset="-122"/>
                <a:ea typeface="楷体_GB2312" pitchFamily="49" charset="-122"/>
              </a:rPr>
              <a:t> 4.</a:t>
            </a:r>
            <a:r>
              <a:rPr lang="zh-CN" altLang="en-US" sz="2800" b="1">
                <a:latin typeface="楷体_GB2312" pitchFamily="49" charset="-122"/>
                <a:ea typeface="楷体_GB2312" pitchFamily="49" charset="-122"/>
              </a:rPr>
              <a:t>手术病人的护理</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pPr>
            <a:r>
              <a:rPr lang="en-US" altLang="zh-CN" sz="2800" b="1">
                <a:solidFill>
                  <a:srgbClr val="FF0000"/>
                </a:solidFill>
                <a:latin typeface="楷体_GB2312" pitchFamily="49" charset="-122"/>
                <a:ea typeface="楷体_GB2312" pitchFamily="49" charset="-122"/>
              </a:rPr>
              <a:t>  5.</a:t>
            </a:r>
            <a:r>
              <a:rPr lang="zh-CN" altLang="en-US" sz="2800" b="1">
                <a:solidFill>
                  <a:srgbClr val="FF0000"/>
                </a:solidFill>
                <a:latin typeface="楷体_GB2312" pitchFamily="49" charset="-122"/>
                <a:ea typeface="楷体_GB2312" pitchFamily="49" charset="-122"/>
              </a:rPr>
              <a:t>生育指导</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TABLE_ENDDRAG_ORIGIN_RECT" val="732*364"/>
  <p:tag name="TABLE_ENDDRAG_RECT" val="108*122*732*36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11623</Words>
  <Application>WPS 演示</Application>
  <PresentationFormat>自定义</PresentationFormat>
  <Paragraphs>893</Paragraphs>
  <Slides>94</Slides>
  <Notes>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94</vt:i4>
      </vt:variant>
    </vt:vector>
  </HeadingPairs>
  <TitlesOfParts>
    <vt:vector size="116" baseType="lpstr">
      <vt:lpstr>Arial</vt:lpstr>
      <vt:lpstr>宋体</vt:lpstr>
      <vt:lpstr>Wingdings</vt:lpstr>
      <vt:lpstr>黑体</vt:lpstr>
      <vt:lpstr>微软雅黑</vt:lpstr>
      <vt:lpstr>华文细黑</vt:lpstr>
      <vt:lpstr>字魂70号-灵悦黑体</vt:lpstr>
      <vt:lpstr>Segoe UI</vt:lpstr>
      <vt:lpstr>隶书</vt:lpstr>
      <vt:lpstr>Arial Unicode MS</vt:lpstr>
      <vt:lpstr>汉仪雅酷黑简</vt:lpstr>
      <vt:lpstr>楷体_GB2312</vt:lpstr>
      <vt:lpstr>新宋体</vt:lpstr>
      <vt:lpstr>Batang</vt:lpstr>
      <vt:lpstr>Constantia</vt:lpstr>
      <vt:lpstr>Garamond</vt:lpstr>
      <vt:lpstr>Times New Roman</vt:lpstr>
      <vt:lpstr>Tahoma</vt:lpstr>
      <vt:lpstr>华文行楷</vt:lpstr>
      <vt:lpstr>楷体_GB2312</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【病理】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1.雌激素依耐型  可能与持续的雌激素 刺激且无孕激素拮抗下发生子宫内膜增生 症，甚至癌变有关。另外未婚、未育少育、 肥胖、高血压、糖尿病、绝经延迟及其他心血管疾病病人发生子宫内膜癌的比例增加。   2.非雌激素依耐型  老年体廋妇女，与雌激素无关，预后不良。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【病因及发病机制】</vt:lpstr>
      <vt:lpstr>【病因及发病机制】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260</cp:revision>
  <dcterms:created xsi:type="dcterms:W3CDTF">2019-11-11T13:37:00Z</dcterms:created>
  <dcterms:modified xsi:type="dcterms:W3CDTF">2025-08-10T13:32:22Z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