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10.fntdata" ContentType="application/x-fontdata"/>
  <Override PartName="/ppt/fonts/font1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3"/>
  </p:sldMasterIdLst>
  <p:notesMasterIdLst>
    <p:notesMasterId r:id="rId6"/>
  </p:notesMasterIdLst>
  <p:handoutMasterIdLst>
    <p:handoutMasterId r:id="rId82"/>
  </p:handoutMasterIdLst>
  <p:sldIdLst>
    <p:sldId id="256" r:id="rId4"/>
    <p:sldId id="279" r:id="rId5"/>
    <p:sldId id="937" r:id="rId7"/>
    <p:sldId id="759" r:id="rId8"/>
    <p:sldId id="760" r:id="rId9"/>
    <p:sldId id="781" r:id="rId10"/>
    <p:sldId id="920" r:id="rId11"/>
    <p:sldId id="921" r:id="rId12"/>
    <p:sldId id="938" r:id="rId13"/>
    <p:sldId id="922" r:id="rId14"/>
    <p:sldId id="923" r:id="rId15"/>
    <p:sldId id="924" r:id="rId16"/>
    <p:sldId id="951" r:id="rId17"/>
    <p:sldId id="946" r:id="rId18"/>
    <p:sldId id="947" r:id="rId19"/>
    <p:sldId id="948" r:id="rId20"/>
    <p:sldId id="949" r:id="rId21"/>
    <p:sldId id="950" r:id="rId22"/>
    <p:sldId id="956" r:id="rId23"/>
    <p:sldId id="957" r:id="rId24"/>
    <p:sldId id="966" r:id="rId25"/>
    <p:sldId id="967" r:id="rId26"/>
    <p:sldId id="968" r:id="rId27"/>
    <p:sldId id="969" r:id="rId28"/>
    <p:sldId id="925" r:id="rId29"/>
    <p:sldId id="926" r:id="rId30"/>
    <p:sldId id="927" r:id="rId31"/>
    <p:sldId id="928" r:id="rId32"/>
    <p:sldId id="976" r:id="rId33"/>
    <p:sldId id="977" r:id="rId34"/>
    <p:sldId id="978" r:id="rId35"/>
    <p:sldId id="979" r:id="rId36"/>
    <p:sldId id="980" r:id="rId37"/>
    <p:sldId id="981" r:id="rId38"/>
    <p:sldId id="987" r:id="rId39"/>
    <p:sldId id="988" r:id="rId40"/>
    <p:sldId id="989" r:id="rId41"/>
    <p:sldId id="990" r:id="rId42"/>
    <p:sldId id="991" r:id="rId43"/>
    <p:sldId id="992" r:id="rId44"/>
    <p:sldId id="993" r:id="rId45"/>
    <p:sldId id="994" r:id="rId46"/>
    <p:sldId id="995" r:id="rId47"/>
    <p:sldId id="1000" r:id="rId48"/>
    <p:sldId id="1009" r:id="rId49"/>
    <p:sldId id="1010" r:id="rId50"/>
    <p:sldId id="1011" r:id="rId51"/>
    <p:sldId id="1012" r:id="rId52"/>
    <p:sldId id="1018" r:id="rId53"/>
    <p:sldId id="1019" r:id="rId54"/>
    <p:sldId id="1020" r:id="rId55"/>
    <p:sldId id="1021" r:id="rId56"/>
    <p:sldId id="1022" r:id="rId57"/>
    <p:sldId id="1023" r:id="rId58"/>
    <p:sldId id="1027" r:id="rId59"/>
    <p:sldId id="1028" r:id="rId60"/>
    <p:sldId id="1029" r:id="rId61"/>
    <p:sldId id="1033" r:id="rId62"/>
    <p:sldId id="1034" r:id="rId63"/>
    <p:sldId id="1035" r:id="rId64"/>
    <p:sldId id="1036" r:id="rId65"/>
    <p:sldId id="1037" r:id="rId66"/>
    <p:sldId id="1038" r:id="rId67"/>
    <p:sldId id="1039" r:id="rId68"/>
    <p:sldId id="1040" r:id="rId69"/>
    <p:sldId id="1045" r:id="rId70"/>
    <p:sldId id="1046" r:id="rId71"/>
    <p:sldId id="1047" r:id="rId72"/>
    <p:sldId id="1048" r:id="rId73"/>
    <p:sldId id="929" r:id="rId74"/>
    <p:sldId id="930" r:id="rId75"/>
    <p:sldId id="931" r:id="rId76"/>
    <p:sldId id="932" r:id="rId77"/>
    <p:sldId id="933" r:id="rId78"/>
    <p:sldId id="934" r:id="rId79"/>
    <p:sldId id="935" r:id="rId80"/>
    <p:sldId id="270" r:id="rId81"/>
  </p:sldIdLst>
  <p:sldSz cx="12192000" cy="6858000"/>
  <p:notesSz cx="7103745" cy="10234295"/>
  <p:embeddedFontLst>
    <p:embeddedFont>
      <p:font typeface="黑体" panose="02010609060101010101" charset="-122"/>
      <p:regular r:id="rId87"/>
    </p:embeddedFont>
    <p:embeddedFont>
      <p:font typeface="微软雅黑" panose="020B0503020204020204" charset="-122"/>
      <p:regular r:id="rId88"/>
    </p:embeddedFont>
    <p:embeddedFont>
      <p:font typeface="华文细黑" panose="02010600040101010101" charset="-122"/>
      <p:regular r:id="rId89"/>
    </p:embeddedFont>
    <p:embeddedFont>
      <p:font typeface="隶书" panose="02010509060101010101" pitchFamily="49" charset="-122"/>
      <p:regular r:id="rId90"/>
    </p:embeddedFont>
    <p:embeddedFont>
      <p:font typeface="Verdana" panose="020B0604030504040204" pitchFamily="34" charset="0"/>
      <p:regular r:id="rId91"/>
      <p:bold r:id="rId92"/>
      <p:italic r:id="rId93"/>
      <p:boldItalic r:id="rId94"/>
    </p:embeddedFont>
    <p:embeddedFont>
      <p:font typeface="Tahoma" panose="020B0604030504040204" pitchFamily="34" charset="0"/>
      <p:regular r:id="rId95"/>
      <p:bold r:id="rId96"/>
    </p:embeddedFont>
    <p:embeddedFont>
      <p:font typeface="华文新魏" panose="02010800040101010101" pitchFamily="2" charset="-122"/>
      <p:regular r:id="rId97"/>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作者" initials="作"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2E75B6"/>
    <a:srgbClr val="DAE3F3"/>
    <a:srgbClr val="F3B96D"/>
    <a:srgbClr val="8EC0B9"/>
    <a:srgbClr val="CCCC9F"/>
    <a:srgbClr val="DB4105"/>
    <a:srgbClr val="5A84AF"/>
    <a:srgbClr val="E4EDF4"/>
    <a:srgbClr val="7ACA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987" autoAdjust="0"/>
    <p:restoredTop sz="94660"/>
  </p:normalViewPr>
  <p:slideViewPr>
    <p:cSldViewPr snapToGrid="0" showGuides="1">
      <p:cViewPr>
        <p:scale>
          <a:sx n="66" d="100"/>
          <a:sy n="66" d="100"/>
        </p:scale>
        <p:origin x="-552" y="-94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7" Type="http://schemas.openxmlformats.org/officeDocument/2006/relationships/font" Target="fonts/font11.fntdata"/><Relationship Id="rId96" Type="http://schemas.openxmlformats.org/officeDocument/2006/relationships/font" Target="fonts/font10.fntdata"/><Relationship Id="rId95" Type="http://schemas.openxmlformats.org/officeDocument/2006/relationships/font" Target="fonts/font9.fntdata"/><Relationship Id="rId94" Type="http://schemas.openxmlformats.org/officeDocument/2006/relationships/font" Target="fonts/font8.fntdata"/><Relationship Id="rId93" Type="http://schemas.openxmlformats.org/officeDocument/2006/relationships/font" Target="fonts/font7.fntdata"/><Relationship Id="rId92" Type="http://schemas.openxmlformats.org/officeDocument/2006/relationships/font" Target="fonts/font6.fntdata"/><Relationship Id="rId91" Type="http://schemas.openxmlformats.org/officeDocument/2006/relationships/font" Target="fonts/font5.fntdata"/><Relationship Id="rId90" Type="http://schemas.openxmlformats.org/officeDocument/2006/relationships/font" Target="fonts/font4.fntdata"/><Relationship Id="rId9" Type="http://schemas.openxmlformats.org/officeDocument/2006/relationships/slide" Target="slides/slide5.xml"/><Relationship Id="rId89" Type="http://schemas.openxmlformats.org/officeDocument/2006/relationships/font" Target="fonts/font3.fntdata"/><Relationship Id="rId88" Type="http://schemas.openxmlformats.org/officeDocument/2006/relationships/font" Target="fonts/font2.fntdata"/><Relationship Id="rId87" Type="http://schemas.openxmlformats.org/officeDocument/2006/relationships/font" Target="fonts/font1.fntdata"/><Relationship Id="rId86" Type="http://schemas.openxmlformats.org/officeDocument/2006/relationships/commentAuthors" Target="commentAuthors.xml"/><Relationship Id="rId85" Type="http://schemas.openxmlformats.org/officeDocument/2006/relationships/tableStyles" Target="tableStyles.xml"/><Relationship Id="rId84" Type="http://schemas.openxmlformats.org/officeDocument/2006/relationships/viewProps" Target="viewProps.xml"/><Relationship Id="rId83" Type="http://schemas.openxmlformats.org/officeDocument/2006/relationships/presProps" Target="presProps.xml"/><Relationship Id="rId82" Type="http://schemas.openxmlformats.org/officeDocument/2006/relationships/handoutMaster" Target="handoutMasters/handoutMaster1.xml"/><Relationship Id="rId81" Type="http://schemas.openxmlformats.org/officeDocument/2006/relationships/slide" Target="slides/slide77.xml"/><Relationship Id="rId80" Type="http://schemas.openxmlformats.org/officeDocument/2006/relationships/slide" Target="slides/slide76.xml"/><Relationship Id="rId8" Type="http://schemas.openxmlformats.org/officeDocument/2006/relationships/slide" Target="slides/slide4.xml"/><Relationship Id="rId79" Type="http://schemas.openxmlformats.org/officeDocument/2006/relationships/slide" Target="slides/slide75.xml"/><Relationship Id="rId78" Type="http://schemas.openxmlformats.org/officeDocument/2006/relationships/slide" Target="slides/slide74.xml"/><Relationship Id="rId77" Type="http://schemas.openxmlformats.org/officeDocument/2006/relationships/slide" Target="slides/slide73.xml"/><Relationship Id="rId76" Type="http://schemas.openxmlformats.org/officeDocument/2006/relationships/slide" Target="slides/slide72.xml"/><Relationship Id="rId75" Type="http://schemas.openxmlformats.org/officeDocument/2006/relationships/slide" Target="slides/slide71.xml"/><Relationship Id="rId74" Type="http://schemas.openxmlformats.org/officeDocument/2006/relationships/slide" Target="slides/slide70.xml"/><Relationship Id="rId73" Type="http://schemas.openxmlformats.org/officeDocument/2006/relationships/slide" Target="slides/slide69.xml"/><Relationship Id="rId72" Type="http://schemas.openxmlformats.org/officeDocument/2006/relationships/slide" Target="slides/slide68.xml"/><Relationship Id="rId71" Type="http://schemas.openxmlformats.org/officeDocument/2006/relationships/slide" Target="slides/slide67.xml"/><Relationship Id="rId70" Type="http://schemas.openxmlformats.org/officeDocument/2006/relationships/slide" Target="slides/slide66.xml"/><Relationship Id="rId7" Type="http://schemas.openxmlformats.org/officeDocument/2006/relationships/slide" Target="slides/slide3.xml"/><Relationship Id="rId69" Type="http://schemas.openxmlformats.org/officeDocument/2006/relationships/slide" Target="slides/slide65.xml"/><Relationship Id="rId68" Type="http://schemas.openxmlformats.org/officeDocument/2006/relationships/slide" Target="slides/slide64.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notesMaster" Target="notesMasters/notesMaster1.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slide" Target="slides/slide2.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image" Target="../media/image14.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7.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0.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latin typeface="黑体" panose="02010609060101010101" charset="-122"/>
              <a:ea typeface="黑体" panose="02010609060101010101" charset="-122"/>
              <a:cs typeface="黑体" panose="02010609060101010101" charset="-122"/>
            </a:endParaRPr>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ea typeface="黑体" panose="02010609060101010101" charset="-122"/>
              </a:rPr>
            </a:fld>
            <a:endParaRPr lang="zh-CN" altLang="en-US">
              <a:ea typeface="黑体" panose="02010609060101010101" charset="-122"/>
            </a:endParaRPr>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latin typeface="黑体" panose="02010609060101010101" charset="-122"/>
              <a:ea typeface="黑体" panose="02010609060101010101" charset="-122"/>
              <a:cs typeface="黑体" panose="02010609060101010101" charset="-122"/>
            </a:endParaRPr>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ea typeface="黑体" panose="02010609060101010101" charset="-122"/>
              </a:rPr>
            </a:fld>
            <a:endParaRPr lang="zh-CN" altLang="en-US">
              <a:ea typeface="黑体" panose="0201060906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atin typeface="黑体" panose="02010609060101010101" charset="-122"/>
                <a:ea typeface="黑体" panose="02010609060101010101" charset="-122"/>
                <a:cs typeface="黑体" panose="02010609060101010101" charset="-122"/>
              </a:defRPr>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atin typeface="黑体" panose="02010609060101010101" charset="-122"/>
                <a:ea typeface="黑体" panose="02010609060101010101" charset="-122"/>
                <a:cs typeface="黑体" panose="02010609060101010101"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atin typeface="黑体" panose="02010609060101010101" charset="-122"/>
                <a:ea typeface="黑体" panose="02010609060101010101" charset="-122"/>
                <a:cs typeface="黑体" panose="02010609060101010101" charset="-122"/>
              </a:defRPr>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atin typeface="黑体" panose="02010609060101010101" charset="-122"/>
                <a:ea typeface="黑体" panose="02010609060101010101" charset="-122"/>
                <a:cs typeface="黑体" panose="02010609060101010101"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1pPr>
    <a:lvl2pPr marL="4572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2pPr>
    <a:lvl3pPr marL="9144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3pPr>
    <a:lvl4pPr marL="13716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4pPr>
    <a:lvl5pPr marL="18288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273C0D0-D39E-4E70-9BCA-283D268ED7A4}"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7" Type="http://schemas.openxmlformats.org/officeDocument/2006/relationships/image" Target="../media/image7.emf"/><Relationship Id="rId6" Type="http://schemas.openxmlformats.org/officeDocument/2006/relationships/tags" Target="../tags/tag3.xml"/><Relationship Id="rId5" Type="http://schemas.openxmlformats.org/officeDocument/2006/relationships/image" Target="../media/image6.emf"/><Relationship Id="rId4" Type="http://schemas.openxmlformats.org/officeDocument/2006/relationships/tags" Target="../tags/tag2.xml"/><Relationship Id="rId3" Type="http://schemas.openxmlformats.org/officeDocument/2006/relationships/image" Target="../media/image5.png"/><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6" name="矩形 5"/>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6172200" y="1825625"/>
            <a:ext cx="5181600" cy="20986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6172200" y="4076700"/>
            <a:ext cx="5181600" cy="21002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5"/>
          <p:cNvSpPr>
            <a:spLocks noGrp="1"/>
          </p:cNvSpPr>
          <p:nvPr>
            <p:ph type="dt" sz="half" idx="10"/>
          </p:nvPr>
        </p:nvSpPr>
        <p:spPr/>
        <p:txBody>
          <a:bodyPr/>
          <a:lstStyle/>
          <a:p>
            <a:pPr lvl="0" eaLnBrk="1" hangingPunct="1"/>
            <a:endParaRPr lang="zh-CN" altLang="en-US" dirty="0"/>
          </a:p>
        </p:txBody>
      </p:sp>
      <p:sp>
        <p:nvSpPr>
          <p:cNvPr id="7" name="页脚占位符 6"/>
          <p:cNvSpPr>
            <a:spLocks noGrp="1"/>
          </p:cNvSpPr>
          <p:nvPr>
            <p:ph type="ftr" sz="quarter" idx="11"/>
          </p:nvPr>
        </p:nvSpPr>
        <p:spPr/>
        <p:txBody>
          <a:bodyPr/>
          <a:lstStyle>
            <a:lvl1pPr>
              <a:defRPr>
                <a:latin typeface="黑体" panose="02010609060101010101" charset="-122"/>
                <a:sym typeface="黑体" panose="02010609060101010101" charset="-122"/>
              </a:defRPr>
            </a:lvl1pPr>
          </a:lstStyle>
          <a:p>
            <a:pPr lvl="0" eaLnBrk="1" hangingPunct="1"/>
            <a:endParaRPr lang="zh-CN" altLang="en-US" dirty="0"/>
          </a:p>
        </p:txBody>
      </p:sp>
      <p:sp>
        <p:nvSpPr>
          <p:cNvPr id="8" name="灯片编号占位符 7"/>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
        <p:nvSpPr>
          <p:cNvPr id="3" name="矩形 2"/>
          <p:cNvSpPr/>
          <p:nvPr userDrawn="1"/>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pic>
        <p:nvPicPr>
          <p:cNvPr id="60419" name="图片 5"/>
          <p:cNvPicPr>
            <a:picLocks noChangeAspect="1"/>
          </p:cNvPicPr>
          <p:nvPr>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60420" name="图片 8"/>
          <p:cNvPicPr>
            <a:picLocks noChangeAspect="1"/>
          </p:cNvPicPr>
          <p:nvPr>
            <p:custDataLst>
              <p:tags r:id="rId4"/>
            </p:custDataLst>
          </p:nvPr>
        </p:nvPicPr>
        <p:blipFill>
          <a:blip r:embed="rId5"/>
          <a:stretch>
            <a:fillRect/>
          </a:stretch>
        </p:blipFill>
        <p:spPr>
          <a:xfrm>
            <a:off x="260350" y="114300"/>
            <a:ext cx="546100" cy="534988"/>
          </a:xfrm>
          <a:prstGeom prst="rect">
            <a:avLst/>
          </a:prstGeom>
          <a:noFill/>
          <a:ln w="9525">
            <a:noFill/>
          </a:ln>
        </p:spPr>
      </p:pic>
      <p:pic>
        <p:nvPicPr>
          <p:cNvPr id="60421" name="图片 9"/>
          <p:cNvPicPr>
            <a:picLocks noChangeAspect="1"/>
          </p:cNvPicPr>
          <p:nvPr>
            <p:custDataLst>
              <p:tags r:id="rId6"/>
            </p:custDataLst>
          </p:nvPr>
        </p:nvPicPr>
        <p:blipFill>
          <a:blip r:embed="rId7"/>
          <a:stretch>
            <a:fillRect/>
          </a:stretch>
        </p:blipFill>
        <p:spPr>
          <a:xfrm>
            <a:off x="11442700" y="53975"/>
            <a:ext cx="615950" cy="608013"/>
          </a:xfrm>
          <a:prstGeom prst="rect">
            <a:avLst/>
          </a:prstGeom>
          <a:noFill/>
          <a:ln w="9525">
            <a:noFill/>
          </a:ln>
        </p:spPr>
      </p:pic>
      <p:sp>
        <p:nvSpPr>
          <p:cNvPr id="2" name="标题 1"/>
          <p:cNvSpPr>
            <a:spLocks noGrp="1"/>
          </p:cNvSpPr>
          <p:nvPr>
            <p:ph type="title"/>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日期占位符 2"/>
          <p:cNvSpPr>
            <a:spLocks noGrp="1"/>
          </p:cNvSpPr>
          <p:nvPr>
            <p:ph type="dt" sz="half" idx="10"/>
          </p:nvPr>
        </p:nvSpPr>
        <p:spPr>
          <a:xfrm>
            <a:off x="879475" y="6350000"/>
            <a:ext cx="2700338" cy="315913"/>
          </a:xfrm>
          <a:prstGeom prst="rect">
            <a:avLst/>
          </a:prstGeom>
        </p:spPr>
        <p:txBody>
          <a:bodyPr vert="horz" lIns="91440" tIns="45720" rIns="91440" bIns="45720" rtlCol="0" anchor="ctr">
            <a:normAutofit/>
          </a:bodyPr>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4116388" y="6350000"/>
            <a:ext cx="3959225" cy="315913"/>
          </a:xfrm>
          <a:prstGeom prst="rect">
            <a:avLst/>
          </a:prstGeom>
        </p:spPr>
        <p:txBody>
          <a:bodyPr vert="horz" lIns="91440" tIns="45720" rIns="91440" bIns="45720" rtlCol="0" anchor="ctr">
            <a:normAutofit/>
          </a:bodyPr>
          <a:p>
            <a:pPr fontAlgn="base"/>
            <a:endParaRPr lang="zh-CN" altLang="en-US" strike="noStrike" noProof="1" dirty="0"/>
          </a:p>
        </p:txBody>
      </p:sp>
      <p:sp>
        <p:nvSpPr>
          <p:cNvPr id="5" name="灯片编号占位符 4"/>
          <p:cNvSpPr>
            <a:spLocks noGrp="1"/>
          </p:cNvSpPr>
          <p:nvPr>
            <p:ph type="sldNum" sz="quarter" idx="12"/>
          </p:nvPr>
        </p:nvSpPr>
        <p:spPr>
          <a:xfrm>
            <a:off x="8610600" y="6350000"/>
            <a:ext cx="2700338" cy="315913"/>
          </a:xfrm>
          <a:prstGeom prst="rect">
            <a:avLst/>
          </a:prstGeom>
        </p:spPr>
        <p:txBody>
          <a:bodyPr vert="horz" lIns="91440" tIns="45720" rIns="91440" bIns="45720" rtlCol="0" anchor="ctr">
            <a:normAutofit/>
          </a:bodyPr>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8" name="矩形 7"/>
          <p:cNvSpPr/>
          <p:nvPr userDrawn="1"/>
        </p:nvSpPr>
        <p:spPr>
          <a:xfrm>
            <a:off x="0" y="635"/>
            <a:ext cx="12192000" cy="6857365"/>
          </a:xfrm>
          <a:prstGeom prst="rect">
            <a:avLst/>
          </a:prstGeom>
          <a:solidFill>
            <a:schemeClr val="accent6">
              <a:lumMod val="20000"/>
              <a:lumOff val="80000"/>
              <a:alpha val="5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7" name="矩形 6"/>
          <p:cNvSpPr/>
          <p:nvPr userDrawn="1"/>
        </p:nvSpPr>
        <p:spPr>
          <a:xfrm>
            <a:off x="-635" y="4853940"/>
            <a:ext cx="12192635" cy="2004060"/>
          </a:xfrm>
          <a:custGeom>
            <a:avLst/>
            <a:gdLst>
              <a:gd name="connsiteX0" fmla="*/ 0 w 12192000"/>
              <a:gd name="connsiteY0" fmla="*/ 0 h 1943100"/>
              <a:gd name="connsiteX1" fmla="*/ 12192000 w 12192000"/>
              <a:gd name="connsiteY1" fmla="*/ 0 h 1943100"/>
              <a:gd name="connsiteX2" fmla="*/ 12192000 w 12192000"/>
              <a:gd name="connsiteY2" fmla="*/ 1943100 h 1943100"/>
              <a:gd name="connsiteX3" fmla="*/ 0 w 12192000"/>
              <a:gd name="connsiteY3" fmla="*/ 1943100 h 1943100"/>
              <a:gd name="connsiteX4" fmla="*/ 0 w 12192000"/>
              <a:gd name="connsiteY4" fmla="*/ 0 h 1943100"/>
              <a:gd name="connsiteX0-1" fmla="*/ 14515 w 12192000"/>
              <a:gd name="connsiteY0-2" fmla="*/ 0 h 1943100"/>
              <a:gd name="connsiteX1-3" fmla="*/ 12192000 w 12192000"/>
              <a:gd name="connsiteY1-4" fmla="*/ 0 h 1943100"/>
              <a:gd name="connsiteX2-5" fmla="*/ 12192000 w 12192000"/>
              <a:gd name="connsiteY2-6" fmla="*/ 1943100 h 1943100"/>
              <a:gd name="connsiteX3-7" fmla="*/ 0 w 12192000"/>
              <a:gd name="connsiteY3-8" fmla="*/ 1943100 h 1943100"/>
              <a:gd name="connsiteX4-9" fmla="*/ 14515 w 12192000"/>
              <a:gd name="connsiteY4-10" fmla="*/ 0 h 1943100"/>
              <a:gd name="connsiteX0-11" fmla="*/ 14515 w 12192000"/>
              <a:gd name="connsiteY0-12" fmla="*/ 0 h 1943100"/>
              <a:gd name="connsiteX1-13" fmla="*/ 2705100 w 12192000"/>
              <a:gd name="connsiteY1-14" fmla="*/ 0 h 1943100"/>
              <a:gd name="connsiteX2-15" fmla="*/ 12192000 w 12192000"/>
              <a:gd name="connsiteY2-16" fmla="*/ 0 h 1943100"/>
              <a:gd name="connsiteX3-17" fmla="*/ 12192000 w 12192000"/>
              <a:gd name="connsiteY3-18" fmla="*/ 1943100 h 1943100"/>
              <a:gd name="connsiteX4-19" fmla="*/ 0 w 12192000"/>
              <a:gd name="connsiteY4-20" fmla="*/ 1943100 h 1943100"/>
              <a:gd name="connsiteX5" fmla="*/ 14515 w 12192000"/>
              <a:gd name="connsiteY5" fmla="*/ 0 h 1943100"/>
              <a:gd name="connsiteX0-21" fmla="*/ 14515 w 12192000"/>
              <a:gd name="connsiteY0-22" fmla="*/ 0 h 1943100"/>
              <a:gd name="connsiteX1-23" fmla="*/ 2641600 w 12192000"/>
              <a:gd name="connsiteY1-24" fmla="*/ 317500 h 1943100"/>
              <a:gd name="connsiteX2-25" fmla="*/ 12192000 w 12192000"/>
              <a:gd name="connsiteY2-26" fmla="*/ 0 h 1943100"/>
              <a:gd name="connsiteX3-27" fmla="*/ 12192000 w 12192000"/>
              <a:gd name="connsiteY3-28" fmla="*/ 1943100 h 1943100"/>
              <a:gd name="connsiteX4-29" fmla="*/ 0 w 12192000"/>
              <a:gd name="connsiteY4-30" fmla="*/ 1943100 h 1943100"/>
              <a:gd name="connsiteX5-31" fmla="*/ 14515 w 12192000"/>
              <a:gd name="connsiteY5-32" fmla="*/ 0 h 1943100"/>
              <a:gd name="connsiteX0-33" fmla="*/ 14515 w 12192000"/>
              <a:gd name="connsiteY0-34" fmla="*/ 0 h 1943100"/>
              <a:gd name="connsiteX1-35" fmla="*/ 2628900 w 12192000"/>
              <a:gd name="connsiteY1-36" fmla="*/ 63500 h 1943100"/>
              <a:gd name="connsiteX2-37" fmla="*/ 12192000 w 12192000"/>
              <a:gd name="connsiteY2-38" fmla="*/ 0 h 1943100"/>
              <a:gd name="connsiteX3-39" fmla="*/ 12192000 w 12192000"/>
              <a:gd name="connsiteY3-40" fmla="*/ 1943100 h 1943100"/>
              <a:gd name="connsiteX4-41" fmla="*/ 0 w 12192000"/>
              <a:gd name="connsiteY4-42" fmla="*/ 1943100 h 1943100"/>
              <a:gd name="connsiteX5-43" fmla="*/ 14515 w 12192000"/>
              <a:gd name="connsiteY5-44" fmla="*/ 0 h 1943100"/>
              <a:gd name="connsiteX0-45" fmla="*/ 14515 w 12192000"/>
              <a:gd name="connsiteY0-46" fmla="*/ 0 h 1943100"/>
              <a:gd name="connsiteX1-47" fmla="*/ 2628900 w 12192000"/>
              <a:gd name="connsiteY1-48" fmla="*/ 63500 h 1943100"/>
              <a:gd name="connsiteX2-49" fmla="*/ 12192000 w 12192000"/>
              <a:gd name="connsiteY2-50" fmla="*/ 0 h 1943100"/>
              <a:gd name="connsiteX3-51" fmla="*/ 12192000 w 12192000"/>
              <a:gd name="connsiteY3-52" fmla="*/ 1943100 h 1943100"/>
              <a:gd name="connsiteX4-53" fmla="*/ 0 w 12192000"/>
              <a:gd name="connsiteY4-54" fmla="*/ 1943100 h 1943100"/>
              <a:gd name="connsiteX5-55" fmla="*/ 14515 w 12192000"/>
              <a:gd name="connsiteY5-56" fmla="*/ 0 h 1943100"/>
              <a:gd name="connsiteX0-57" fmla="*/ 14515 w 12192000"/>
              <a:gd name="connsiteY0-58" fmla="*/ 0 h 1943100"/>
              <a:gd name="connsiteX1-59" fmla="*/ 2628900 w 12192000"/>
              <a:gd name="connsiteY1-60" fmla="*/ 63500 h 1943100"/>
              <a:gd name="connsiteX2-61" fmla="*/ 9067800 w 12192000"/>
              <a:gd name="connsiteY2-62" fmla="*/ 12700 h 1943100"/>
              <a:gd name="connsiteX3-63" fmla="*/ 12192000 w 12192000"/>
              <a:gd name="connsiteY3-64" fmla="*/ 0 h 1943100"/>
              <a:gd name="connsiteX4-65" fmla="*/ 12192000 w 12192000"/>
              <a:gd name="connsiteY4-66" fmla="*/ 1943100 h 1943100"/>
              <a:gd name="connsiteX5-67" fmla="*/ 0 w 12192000"/>
              <a:gd name="connsiteY5-68" fmla="*/ 1943100 h 1943100"/>
              <a:gd name="connsiteX6" fmla="*/ 14515 w 12192000"/>
              <a:gd name="connsiteY6" fmla="*/ 0 h 1943100"/>
              <a:gd name="connsiteX0-69" fmla="*/ 14515 w 12192000"/>
              <a:gd name="connsiteY0-70" fmla="*/ 0 h 1943100"/>
              <a:gd name="connsiteX1-71" fmla="*/ 2628900 w 12192000"/>
              <a:gd name="connsiteY1-72" fmla="*/ 63500 h 1943100"/>
              <a:gd name="connsiteX2-73" fmla="*/ 9067800 w 12192000"/>
              <a:gd name="connsiteY2-74" fmla="*/ 12700 h 1943100"/>
              <a:gd name="connsiteX3-75" fmla="*/ 12192000 w 12192000"/>
              <a:gd name="connsiteY3-76" fmla="*/ 0 h 1943100"/>
              <a:gd name="connsiteX4-77" fmla="*/ 12192000 w 12192000"/>
              <a:gd name="connsiteY4-78" fmla="*/ 1943100 h 1943100"/>
              <a:gd name="connsiteX5-79" fmla="*/ 0 w 12192000"/>
              <a:gd name="connsiteY5-80" fmla="*/ 1943100 h 1943100"/>
              <a:gd name="connsiteX6-81" fmla="*/ 14515 w 12192000"/>
              <a:gd name="connsiteY6-82" fmla="*/ 0 h 1943100"/>
              <a:gd name="connsiteX0-83" fmla="*/ 14515 w 12192000"/>
              <a:gd name="connsiteY0-84" fmla="*/ 0 h 1943100"/>
              <a:gd name="connsiteX1-85" fmla="*/ 2628900 w 12192000"/>
              <a:gd name="connsiteY1-86" fmla="*/ 63500 h 1943100"/>
              <a:gd name="connsiteX2-87" fmla="*/ 9077325 w 12192000"/>
              <a:gd name="connsiteY2-88" fmla="*/ 69850 h 1943100"/>
              <a:gd name="connsiteX3-89" fmla="*/ 12192000 w 12192000"/>
              <a:gd name="connsiteY3-90" fmla="*/ 0 h 1943100"/>
              <a:gd name="connsiteX4-91" fmla="*/ 12192000 w 12192000"/>
              <a:gd name="connsiteY4-92" fmla="*/ 1943100 h 1943100"/>
              <a:gd name="connsiteX5-93" fmla="*/ 0 w 12192000"/>
              <a:gd name="connsiteY5-94" fmla="*/ 1943100 h 1943100"/>
              <a:gd name="connsiteX6-95" fmla="*/ 14515 w 12192000"/>
              <a:gd name="connsiteY6-96" fmla="*/ 0 h 19431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81" y="connsiteY6-82"/>
              </a:cxn>
            </a:cxnLst>
            <a:rect l="l" t="t" r="r" b="b"/>
            <a:pathLst>
              <a:path w="12192000" h="1943100">
                <a:moveTo>
                  <a:pt x="14515" y="0"/>
                </a:moveTo>
                <a:cubicBezTo>
                  <a:pt x="885977" y="21167"/>
                  <a:pt x="1300238" y="385233"/>
                  <a:pt x="2628900" y="63500"/>
                </a:cubicBezTo>
                <a:lnTo>
                  <a:pt x="9077325" y="69850"/>
                </a:lnTo>
                <a:cubicBezTo>
                  <a:pt x="11198225" y="764117"/>
                  <a:pt x="11150600" y="4233"/>
                  <a:pt x="12192000" y="0"/>
                </a:cubicBezTo>
                <a:lnTo>
                  <a:pt x="12192000" y="1943100"/>
                </a:lnTo>
                <a:lnTo>
                  <a:pt x="0" y="1943100"/>
                </a:lnTo>
                <a:lnTo>
                  <a:pt x="14515" y="0"/>
                </a:lnTo>
                <a:close/>
              </a:path>
            </a:pathLst>
          </a:custGeom>
          <a:solidFill>
            <a:srgbClr val="EB6877"/>
          </a:solidFill>
          <a:ln w="38100">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pic>
        <p:nvPicPr>
          <p:cNvPr id="6" name="图片 5"/>
          <p:cNvPicPr>
            <a:picLocks noChangeAspect="1"/>
          </p:cNvPicPr>
          <p:nvPr userDrawn="1"/>
        </p:nvPicPr>
        <p:blipFill rotWithShape="1">
          <a:blip r:embed="rId2" cstate="print">
            <a:extLst>
              <a:ext uri="{28A0092B-C50C-407E-A947-70E740481C1C}">
                <a14:useLocalDpi xmlns:a14="http://schemas.microsoft.com/office/drawing/2010/main" val="0"/>
              </a:ext>
            </a:extLst>
          </a:blip>
          <a:srcRect t="58065"/>
          <a:stretch>
            <a:fillRect/>
          </a:stretch>
        </p:blipFill>
        <p:spPr>
          <a:xfrm>
            <a:off x="2893783" y="3982065"/>
            <a:ext cx="6371303" cy="2875935"/>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flipV="1">
            <a:off x="-2" y="4259488"/>
            <a:ext cx="3810001" cy="2598512"/>
          </a:xfrm>
          <a:prstGeom prst="rect">
            <a:avLst/>
          </a:prstGeom>
        </p:spPr>
      </p:pic>
      <p:pic>
        <p:nvPicPr>
          <p:cNvPr id="5" name="图片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553325" y="-1"/>
            <a:ext cx="4638676" cy="3163688"/>
          </a:xfrm>
          <a:prstGeom prst="rect">
            <a:avLst/>
          </a:prstGeom>
        </p:spPr>
      </p:pic>
      <p:sp>
        <p:nvSpPr>
          <p:cNvPr id="7" name="矩形 6"/>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9" name="Freeform 244"/>
          <p:cNvSpPr/>
          <p:nvPr userDrawn="1"/>
        </p:nvSpPr>
        <p:spPr bwMode="auto">
          <a:xfrm flipH="1" flipV="1">
            <a:off x="10700124" y="1209674"/>
            <a:ext cx="415549" cy="428625"/>
          </a:xfrm>
          <a:custGeom>
            <a:avLst/>
            <a:gdLst>
              <a:gd name="T0" fmla="*/ 806 w 806"/>
              <a:gd name="T1" fmla="*/ 555 h 809"/>
              <a:gd name="T2" fmla="*/ 555 w 806"/>
              <a:gd name="T3" fmla="*/ 555 h 809"/>
              <a:gd name="T4" fmla="*/ 555 w 806"/>
              <a:gd name="T5" fmla="*/ 809 h 809"/>
              <a:gd name="T6" fmla="*/ 251 w 806"/>
              <a:gd name="T7" fmla="*/ 809 h 809"/>
              <a:gd name="T8" fmla="*/ 251 w 806"/>
              <a:gd name="T9" fmla="*/ 555 h 809"/>
              <a:gd name="T10" fmla="*/ 0 w 806"/>
              <a:gd name="T11" fmla="*/ 555 h 809"/>
              <a:gd name="T12" fmla="*/ 0 w 806"/>
              <a:gd name="T13" fmla="*/ 254 h 809"/>
              <a:gd name="T14" fmla="*/ 251 w 806"/>
              <a:gd name="T15" fmla="*/ 254 h 809"/>
              <a:gd name="T16" fmla="*/ 251 w 806"/>
              <a:gd name="T17" fmla="*/ 0 h 809"/>
              <a:gd name="T18" fmla="*/ 555 w 806"/>
              <a:gd name="T19" fmla="*/ 0 h 809"/>
              <a:gd name="T20" fmla="*/ 555 w 806"/>
              <a:gd name="T21" fmla="*/ 254 h 809"/>
              <a:gd name="T22" fmla="*/ 806 w 806"/>
              <a:gd name="T23" fmla="*/ 254 h 809"/>
              <a:gd name="T24" fmla="*/ 806 w 806"/>
              <a:gd name="T25" fmla="*/ 555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a:solidFill>
              <a:srgbClr val="0F365E"/>
            </a:solidFill>
          </a:ln>
        </p:spPr>
        <p:txBody>
          <a:bodyPr/>
          <a:lstStyle/>
          <a:p>
            <a:pPr eaLnBrk="1" fontAlgn="auto" hangingPunct="1">
              <a:lnSpc>
                <a:spcPct val="120000"/>
              </a:lnSpc>
              <a:spcBef>
                <a:spcPts val="0"/>
              </a:spcBef>
              <a:spcAft>
                <a:spcPts val="0"/>
              </a:spcAft>
              <a:defRPr/>
            </a:pPr>
            <a:endParaRPr lang="en-US" b="0" kern="0">
              <a:solidFill>
                <a:prstClr val="black"/>
              </a:solidFill>
              <a:latin typeface="黑体" panose="02010609060101010101" charset="-122"/>
              <a:ea typeface="黑体" panose="02010609060101010101" charset="-122"/>
              <a:cs typeface="黑体" panose="02010609060101010101" charset="-122"/>
              <a:sym typeface="黑体" panose="02010609060101010101"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15" name="图片 14"/>
          <p:cNvPicPr>
            <a:picLocks noChangeAspect="1"/>
          </p:cNvPicPr>
          <p:nvPr userDrawn="1"/>
        </p:nvPicPr>
        <p:blipFill rotWithShape="1">
          <a:blip r:embed="rId2">
            <a:extLst>
              <a:ext uri="{28A0092B-C50C-407E-A947-70E740481C1C}">
                <a14:useLocalDpi xmlns:a14="http://schemas.microsoft.com/office/drawing/2010/main" val="0"/>
              </a:ext>
            </a:extLst>
          </a:blip>
          <a:srcRect t="30647" r="71389" b="42089"/>
          <a:stretch>
            <a:fillRect/>
          </a:stretch>
        </p:blipFill>
        <p:spPr>
          <a:xfrm>
            <a:off x="0" y="473204"/>
            <a:ext cx="2251881" cy="3219120"/>
          </a:xfrm>
          <a:prstGeom prst="rect">
            <a:avLst/>
          </a:prstGeom>
        </p:spPr>
      </p:pic>
      <p:sp>
        <p:nvSpPr>
          <p:cNvPr id="10" name="矩形 9"/>
          <p:cNvSpPr/>
          <p:nvPr userDrawn="1"/>
        </p:nvSpPr>
        <p:spPr>
          <a:xfrm>
            <a:off x="313055" y="365125"/>
            <a:ext cx="11566525" cy="6127750"/>
          </a:xfrm>
          <a:prstGeom prst="rect">
            <a:avLst/>
          </a:prstGeom>
          <a:noFill/>
          <a:ln w="28575" cmpd="sng">
            <a:solidFill>
              <a:schemeClr val="accent6">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1" name="矩形 10"/>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17" name="矩形 16"/>
          <p:cNvSpPr/>
          <p:nvPr userDrawn="1"/>
        </p:nvSpPr>
        <p:spPr>
          <a:xfrm>
            <a:off x="0" y="0"/>
            <a:ext cx="12191999" cy="572452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8" name="矩形 7"/>
          <p:cNvSpPr/>
          <p:nvPr userDrawn="1"/>
        </p:nvSpPr>
        <p:spPr>
          <a:xfrm>
            <a:off x="0" y="5724525"/>
            <a:ext cx="12191999" cy="11334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9" name="文本框 8"/>
          <p:cNvSpPr txBox="1"/>
          <p:nvPr userDrawn="1"/>
        </p:nvSpPr>
        <p:spPr>
          <a:xfrm rot="16200000">
            <a:off x="-1372837" y="4149655"/>
            <a:ext cx="3783330" cy="337185"/>
          </a:xfrm>
          <a:prstGeom prst="rect">
            <a:avLst/>
          </a:prstGeom>
          <a:noFill/>
        </p:spPr>
        <p:txBody>
          <a:bodyPr wrap="none" rtlCol="0">
            <a:spAutoFit/>
          </a:bodyPr>
          <a:lstStyle/>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sp>
        <p:nvSpPr>
          <p:cNvPr id="22" name="文本框 21"/>
          <p:cNvSpPr txBox="1"/>
          <p:nvPr userDrawn="1"/>
        </p:nvSpPr>
        <p:spPr>
          <a:xfrm>
            <a:off x="328226" y="71101"/>
            <a:ext cx="3783330" cy="337185"/>
          </a:xfrm>
          <a:prstGeom prst="rect">
            <a:avLst/>
          </a:prstGeom>
          <a:noFill/>
        </p:spPr>
        <p:txBody>
          <a:bodyPr wrap="none" rtlCol="0">
            <a:spAutoFit/>
          </a:bodyPr>
          <a:lstStyle/>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cxnSp>
        <p:nvCxnSpPr>
          <p:cNvPr id="13" name="直接连接符 12"/>
          <p:cNvCxnSpPr>
            <a:stCxn id="22" idx="3"/>
          </p:cNvCxnSpPr>
          <p:nvPr userDrawn="1"/>
        </p:nvCxnSpPr>
        <p:spPr>
          <a:xfrm>
            <a:off x="4111353" y="240081"/>
            <a:ext cx="56155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userDrawn="1"/>
        </p:nvCxnSpPr>
        <p:spPr>
          <a:xfrm flipV="1">
            <a:off x="619135" y="6597702"/>
            <a:ext cx="11344264" cy="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11963400" y="209600"/>
            <a:ext cx="0" cy="638810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solidFill>
                <a:schemeClr val="tx1">
                  <a:lumMod val="75000"/>
                  <a:lumOff val="25000"/>
                </a:schemeClr>
              </a:solidFill>
              <a:cs typeface="黑体" panose="02010609060101010101"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5" Type="http://schemas.openxmlformats.org/officeDocument/2006/relationships/theme" Target="../theme/theme2.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2F2A2A96-E392-4BD4-96F4-45C159C7CA2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6E02081A-7E68-44F2-A99E-F075D941C59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4.xml"/><Relationship Id="rId1" Type="http://schemas.openxmlformats.org/officeDocument/2006/relationships/tags" Target="../tags/tag13.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6.xml"/><Relationship Id="rId1" Type="http://schemas.openxmlformats.org/officeDocument/2006/relationships/tags" Target="../tags/tag15.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8.xml"/><Relationship Id="rId1" Type="http://schemas.openxmlformats.org/officeDocument/2006/relationships/tags" Target="../tags/tag17.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0.xml"/><Relationship Id="rId1" Type="http://schemas.openxmlformats.org/officeDocument/2006/relationships/tags" Target="../tags/tag19.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2.xml"/><Relationship Id="rId1" Type="http://schemas.openxmlformats.org/officeDocument/2006/relationships/tags" Target="../tags/tag21.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4.xml"/><Relationship Id="rId1" Type="http://schemas.openxmlformats.org/officeDocument/2006/relationships/tags" Target="../tags/tag23.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6.xml"/><Relationship Id="rId1" Type="http://schemas.openxmlformats.org/officeDocument/2006/relationships/tags" Target="../tags/tag25.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8.xml"/><Relationship Id="rId1" Type="http://schemas.openxmlformats.org/officeDocument/2006/relationships/tags" Target="../tags/tag27.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30.xml"/><Relationship Id="rId1" Type="http://schemas.openxmlformats.org/officeDocument/2006/relationships/tags" Target="../tags/tag2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32.xml"/><Relationship Id="rId1" Type="http://schemas.openxmlformats.org/officeDocument/2006/relationships/tags" Target="../tags/tag31.xml"/></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11.jpeg"/><Relationship Id="rId2" Type="http://schemas.openxmlformats.org/officeDocument/2006/relationships/tags" Target="../tags/tag34.xml"/><Relationship Id="rId1" Type="http://schemas.openxmlformats.org/officeDocument/2006/relationships/tags" Target="../tags/tag33.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36.xml"/><Relationship Id="rId1" Type="http://schemas.openxmlformats.org/officeDocument/2006/relationships/tags" Target="../tags/tag35.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38.xml"/><Relationship Id="rId1" Type="http://schemas.openxmlformats.org/officeDocument/2006/relationships/tags" Target="../tags/tag37.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40.xml"/><Relationship Id="rId1" Type="http://schemas.openxmlformats.org/officeDocument/2006/relationships/tags" Target="../tags/tag39.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12.png"/><Relationship Id="rId2" Type="http://schemas.openxmlformats.org/officeDocument/2006/relationships/tags" Target="../tags/tag42.xml"/><Relationship Id="rId1" Type="http://schemas.openxmlformats.org/officeDocument/2006/relationships/tags" Target="../tags/tag41.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44.xml"/><Relationship Id="rId1" Type="http://schemas.openxmlformats.org/officeDocument/2006/relationships/tags" Target="../tags/tag43.xml"/></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13.jpeg"/><Relationship Id="rId2" Type="http://schemas.openxmlformats.org/officeDocument/2006/relationships/tags" Target="../tags/tag46.xml"/><Relationship Id="rId1" Type="http://schemas.openxmlformats.org/officeDocument/2006/relationships/tags" Target="../tags/tag45.xml"/></Relationships>
</file>

<file path=ppt/slides/_rels/slide29.xml.rels><?xml version="1.0" encoding="UTF-8" standalone="yes"?>
<Relationships xmlns="http://schemas.openxmlformats.org/package/2006/relationships"><Relationship Id="rId9" Type="http://schemas.openxmlformats.org/officeDocument/2006/relationships/notesSlide" Target="../notesSlides/notesSlide2.xml"/><Relationship Id="rId8" Type="http://schemas.openxmlformats.org/officeDocument/2006/relationships/vmlDrawing" Target="../drawings/vmlDrawing1.vml"/><Relationship Id="rId7" Type="http://schemas.openxmlformats.org/officeDocument/2006/relationships/slideLayout" Target="../slideLayouts/slideLayout14.xml"/><Relationship Id="rId6" Type="http://schemas.openxmlformats.org/officeDocument/2006/relationships/image" Target="../media/image15.png"/><Relationship Id="rId5" Type="http://schemas.openxmlformats.org/officeDocument/2006/relationships/oleObject" Target="../embeddings/oleObject2.bin"/><Relationship Id="rId4" Type="http://schemas.openxmlformats.org/officeDocument/2006/relationships/image" Target="../media/image14.png"/><Relationship Id="rId3" Type="http://schemas.openxmlformats.org/officeDocument/2006/relationships/oleObject" Target="../embeddings/oleObject1.bin"/><Relationship Id="rId2" Type="http://schemas.openxmlformats.org/officeDocument/2006/relationships/tags" Target="../tags/tag48.xml"/><Relationship Id="rId1" Type="http://schemas.openxmlformats.org/officeDocument/2006/relationships/tags" Target="../tags/tag47.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jpe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50.xml"/><Relationship Id="rId1" Type="http://schemas.openxmlformats.org/officeDocument/2006/relationships/tags" Target="../tags/tag49.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52.xml"/><Relationship Id="rId1" Type="http://schemas.openxmlformats.org/officeDocument/2006/relationships/tags" Target="../tags/tag51.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54.xml"/><Relationship Id="rId1" Type="http://schemas.openxmlformats.org/officeDocument/2006/relationships/tags" Target="../tags/tag53.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56.xml"/><Relationship Id="rId1" Type="http://schemas.openxmlformats.org/officeDocument/2006/relationships/tags" Target="../tags/tag55.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58.xml"/><Relationship Id="rId1" Type="http://schemas.openxmlformats.org/officeDocument/2006/relationships/tags" Target="../tags/tag57.xml"/></Relationships>
</file>

<file path=ppt/slides/_rels/slide35.xml.rels><?xml version="1.0" encoding="UTF-8" standalone="yes"?>
<Relationships xmlns="http://schemas.openxmlformats.org/package/2006/relationships"><Relationship Id="rId7" Type="http://schemas.openxmlformats.org/officeDocument/2006/relationships/vmlDrawing" Target="../drawings/vmlDrawing2.vml"/><Relationship Id="rId6" Type="http://schemas.openxmlformats.org/officeDocument/2006/relationships/slideLayout" Target="../slideLayouts/slideLayout14.xml"/><Relationship Id="rId5" Type="http://schemas.openxmlformats.org/officeDocument/2006/relationships/image" Target="../media/image17.png"/><Relationship Id="rId4" Type="http://schemas.openxmlformats.org/officeDocument/2006/relationships/oleObject" Target="../embeddings/oleObject3.bin"/><Relationship Id="rId3" Type="http://schemas.openxmlformats.org/officeDocument/2006/relationships/image" Target="../media/image16.jpeg"/><Relationship Id="rId2" Type="http://schemas.openxmlformats.org/officeDocument/2006/relationships/tags" Target="../tags/tag60.xml"/><Relationship Id="rId1" Type="http://schemas.openxmlformats.org/officeDocument/2006/relationships/tags" Target="../tags/tag59.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62.xml"/><Relationship Id="rId1" Type="http://schemas.openxmlformats.org/officeDocument/2006/relationships/tags" Target="../tags/tag61.xml"/></Relationships>
</file>

<file path=ppt/slides/_rels/slide37.xml.rels><?xml version="1.0" encoding="UTF-8" standalone="yes"?>
<Relationships xmlns="http://schemas.openxmlformats.org/package/2006/relationships"><Relationship Id="rId7" Type="http://schemas.openxmlformats.org/officeDocument/2006/relationships/slideLayout" Target="../slideLayouts/slideLayout14.xml"/><Relationship Id="rId6" Type="http://schemas.openxmlformats.org/officeDocument/2006/relationships/image" Target="../media/image19.jpeg"/><Relationship Id="rId5" Type="http://schemas.openxmlformats.org/officeDocument/2006/relationships/image" Target="../media/image18.jpeg"/><Relationship Id="rId4" Type="http://schemas.microsoft.com/office/2007/relationships/media" Target="file:///E:\lq&#32599;&#29756;%20&#21035;&#21024;!\&#25554;&#20837;&#30340;&#35838;&#20214;&#22270;&#29255;\1&#33410;%20%20&#29983;&#27542;&#31995;&#28814;&#30151;\&#24565;&#29664;&#33740;&#24615;&#38452;&#36947;&#28814;&#35270;&#39057;.MPG" TargetMode="External"/><Relationship Id="rId3" Type="http://schemas.openxmlformats.org/officeDocument/2006/relationships/video" Target="file:///E:\lq&#32599;&#29756;%20&#21035;&#21024;!\&#25554;&#20837;&#30340;&#35838;&#20214;&#22270;&#29255;\1&#33410;%20%20&#29983;&#27542;&#31995;&#28814;&#30151;\&#24565;&#29664;&#33740;&#24615;&#38452;&#36947;&#28814;&#35270;&#39057;.MPG" TargetMode="External"/><Relationship Id="rId2" Type="http://schemas.openxmlformats.org/officeDocument/2006/relationships/tags" Target="../tags/tag64.xml"/><Relationship Id="rId1" Type="http://schemas.openxmlformats.org/officeDocument/2006/relationships/tags" Target="../tags/tag63.xml"/></Relationships>
</file>

<file path=ppt/slides/_rels/slide38.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image" Target="../media/image22.jpeg"/><Relationship Id="rId4" Type="http://schemas.openxmlformats.org/officeDocument/2006/relationships/image" Target="../media/image21.jpeg"/><Relationship Id="rId3" Type="http://schemas.openxmlformats.org/officeDocument/2006/relationships/image" Target="../media/image20.jpeg"/><Relationship Id="rId2" Type="http://schemas.openxmlformats.org/officeDocument/2006/relationships/tags" Target="../tags/tag66.xml"/><Relationship Id="rId1" Type="http://schemas.openxmlformats.org/officeDocument/2006/relationships/tags" Target="../tags/tag65.xml"/></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68.xml"/><Relationship Id="rId1" Type="http://schemas.openxmlformats.org/officeDocument/2006/relationships/tags" Target="../tags/tag67.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ags" Target="../tags/tag4.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70.xml"/><Relationship Id="rId1" Type="http://schemas.openxmlformats.org/officeDocument/2006/relationships/tags" Target="../tags/tag69.xml"/></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72.xml"/><Relationship Id="rId1" Type="http://schemas.openxmlformats.org/officeDocument/2006/relationships/tags" Target="../tags/tag71.xml"/></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74.xml"/><Relationship Id="rId1" Type="http://schemas.openxmlformats.org/officeDocument/2006/relationships/tags" Target="../tags/tag73.xml"/></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76.xml"/><Relationship Id="rId1" Type="http://schemas.openxmlformats.org/officeDocument/2006/relationships/tags" Target="../tags/tag75.xml"/></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78.xml"/><Relationship Id="rId1" Type="http://schemas.openxmlformats.org/officeDocument/2006/relationships/tags" Target="../tags/tag77.xml"/></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80.xml"/><Relationship Id="rId1" Type="http://schemas.openxmlformats.org/officeDocument/2006/relationships/tags" Target="../tags/tag79.xml"/></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82.xml"/><Relationship Id="rId1" Type="http://schemas.openxmlformats.org/officeDocument/2006/relationships/tags" Target="../tags/tag81.xml"/></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84.xml"/><Relationship Id="rId1" Type="http://schemas.openxmlformats.org/officeDocument/2006/relationships/tags" Target="../tags/tag83.xml"/></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86.xml"/><Relationship Id="rId1" Type="http://schemas.openxmlformats.org/officeDocument/2006/relationships/tags" Target="../tags/tag85.xml"/></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88.xml"/><Relationship Id="rId1" Type="http://schemas.openxmlformats.org/officeDocument/2006/relationships/tags" Target="../tags/tag87.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90.xml"/><Relationship Id="rId1" Type="http://schemas.openxmlformats.org/officeDocument/2006/relationships/tags" Target="../tags/tag89.xml"/></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92.xml"/><Relationship Id="rId1" Type="http://schemas.openxmlformats.org/officeDocument/2006/relationships/tags" Target="../tags/tag91.xml"/></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94.xml"/><Relationship Id="rId1" Type="http://schemas.openxmlformats.org/officeDocument/2006/relationships/tags" Target="../tags/tag93.xml"/></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96.xml"/><Relationship Id="rId1" Type="http://schemas.openxmlformats.org/officeDocument/2006/relationships/tags" Target="../tags/tag95.xml"/></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98.xml"/><Relationship Id="rId1" Type="http://schemas.openxmlformats.org/officeDocument/2006/relationships/tags" Target="../tags/tag97.xml"/></Relationships>
</file>

<file path=ppt/slides/_rels/slide55.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00.xml"/><Relationship Id="rId1" Type="http://schemas.openxmlformats.org/officeDocument/2006/relationships/tags" Target="../tags/tag99.xml"/></Relationships>
</file>

<file path=ppt/slides/_rels/slide56.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02.xml"/><Relationship Id="rId1" Type="http://schemas.openxmlformats.org/officeDocument/2006/relationships/tags" Target="../tags/tag101.xml"/></Relationships>
</file>

<file path=ppt/slides/_rels/slide57.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04.xml"/><Relationship Id="rId1" Type="http://schemas.openxmlformats.org/officeDocument/2006/relationships/tags" Target="../tags/tag103.xml"/></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ags" Target="../tags/tag105.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6.xml"/><Relationship Id="rId1" Type="http://schemas.openxmlformats.org/officeDocument/2006/relationships/tags" Target="../tags/tag5.xml"/></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ags" Target="../tags/tag106.xml"/></Relationships>
</file>

<file path=ppt/slides/_rels/slide61.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image" Target="../media/image26.png"/><Relationship Id="rId4" Type="http://schemas.openxmlformats.org/officeDocument/2006/relationships/image" Target="../media/image25.png"/><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tags" Target="../tags/tag107.xml"/></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ags" Target="../tags/tag108.xml"/></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ags" Target="../tags/tag109.xml"/></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ags" Target="../tags/tag110.xml"/></Relationships>
</file>

<file path=ppt/slides/_rels/slide65.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tags" Target="../tags/tag113.xml"/><Relationship Id="rId2" Type="http://schemas.openxmlformats.org/officeDocument/2006/relationships/tags" Target="../tags/tag112.xml"/><Relationship Id="rId1" Type="http://schemas.openxmlformats.org/officeDocument/2006/relationships/tags" Target="../tags/tag111.xml"/></Relationships>
</file>

<file path=ppt/slides/_rels/slide66.xml.rels><?xml version="1.0" encoding="UTF-8" standalone="yes"?>
<Relationships xmlns="http://schemas.openxmlformats.org/package/2006/relationships"><Relationship Id="rId8" Type="http://schemas.openxmlformats.org/officeDocument/2006/relationships/vmlDrawing" Target="../drawings/vmlDrawing3.vml"/><Relationship Id="rId7" Type="http://schemas.openxmlformats.org/officeDocument/2006/relationships/slideLayout" Target="../slideLayouts/slideLayout14.xml"/><Relationship Id="rId6" Type="http://schemas.openxmlformats.org/officeDocument/2006/relationships/image" Target="../media/image30.png"/><Relationship Id="rId5" Type="http://schemas.openxmlformats.org/officeDocument/2006/relationships/oleObject" Target="../embeddings/oleObject4.bin"/><Relationship Id="rId4" Type="http://schemas.openxmlformats.org/officeDocument/2006/relationships/image" Target="../media/image29.jpeg"/><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tags" Target="../tags/tag114.xml"/></Relationships>
</file>

<file path=ppt/slides/_rels/slide67.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16.xml"/><Relationship Id="rId1" Type="http://schemas.openxmlformats.org/officeDocument/2006/relationships/tags" Target="../tags/tag115.xml"/></Relationships>
</file>

<file path=ppt/slides/_rels/slide68.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18.xml"/><Relationship Id="rId1" Type="http://schemas.openxmlformats.org/officeDocument/2006/relationships/tags" Target="../tags/tag117.xml"/></Relationships>
</file>

<file path=ppt/slides/_rels/slide69.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20.xml"/><Relationship Id="rId1" Type="http://schemas.openxmlformats.org/officeDocument/2006/relationships/tags" Target="../tags/tag119.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8.xml"/><Relationship Id="rId1" Type="http://schemas.openxmlformats.org/officeDocument/2006/relationships/tags" Target="../tags/tag7.xml"/></Relationships>
</file>

<file path=ppt/slides/_rels/slide70.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71.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tags" Target="../tags/tag123.xml"/><Relationship Id="rId2" Type="http://schemas.openxmlformats.org/officeDocument/2006/relationships/tags" Target="../tags/tag122.xml"/><Relationship Id="rId1" Type="http://schemas.openxmlformats.org/officeDocument/2006/relationships/tags" Target="../tags/tag121.xml"/></Relationships>
</file>

<file path=ppt/slides/_rels/slide7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25.xml"/><Relationship Id="rId1" Type="http://schemas.openxmlformats.org/officeDocument/2006/relationships/tags" Target="../tags/tag124.xml"/></Relationships>
</file>

<file path=ppt/slides/_rels/slide73.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27.xml"/><Relationship Id="rId1" Type="http://schemas.openxmlformats.org/officeDocument/2006/relationships/tags" Target="../tags/tag126.xml"/></Relationships>
</file>

<file path=ppt/slides/_rels/slide74.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tags" Target="../tags/tag130.xml"/><Relationship Id="rId2" Type="http://schemas.openxmlformats.org/officeDocument/2006/relationships/tags" Target="../tags/tag129.xml"/><Relationship Id="rId1" Type="http://schemas.openxmlformats.org/officeDocument/2006/relationships/tags" Target="../tags/tag128.xml"/></Relationships>
</file>

<file path=ppt/slides/_rels/slide75.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32.xml"/><Relationship Id="rId1" Type="http://schemas.openxmlformats.org/officeDocument/2006/relationships/tags" Target="../tags/tag131.xml"/></Relationships>
</file>

<file path=ppt/slides/_rels/slide76.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34.xml"/><Relationship Id="rId1" Type="http://schemas.openxmlformats.org/officeDocument/2006/relationships/tags" Target="../tags/tag133.xml"/></Relationships>
</file>

<file path=ppt/slides/_rels/slide7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0.xml"/><Relationship Id="rId1" Type="http://schemas.openxmlformats.org/officeDocument/2006/relationships/tags" Target="../tags/tag9.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2.xml"/><Relationship Id="rId1" Type="http://schemas.openxmlformats.org/officeDocument/2006/relationships/tags" Target="../tags/tag1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9" name="文本框 8"/>
          <p:cNvSpPr txBox="1"/>
          <p:nvPr/>
        </p:nvSpPr>
        <p:spPr>
          <a:xfrm>
            <a:off x="2162175" y="1555750"/>
            <a:ext cx="6278880" cy="1753235"/>
          </a:xfrm>
          <a:prstGeom prst="rect">
            <a:avLst/>
          </a:prstGeom>
          <a:noFill/>
        </p:spPr>
        <p:txBody>
          <a:bodyPr wrap="square" rtlCol="0">
            <a:spAutoFit/>
          </a:bodyPr>
          <a:lstStyle/>
          <a:p>
            <a:pPr algn="ctr">
              <a:lnSpc>
                <a:spcPct val="150000"/>
              </a:lnSpc>
            </a:pPr>
            <a:r>
              <a:rPr lang="zh-CN" altLang="en-US" sz="7200" b="1" dirty="0" smtClean="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妇产科护理学</a:t>
            </a:r>
            <a:endParaRPr lang="zh-CN" altLang="en-US" sz="4000" b="1" dirty="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endParaRPr>
          </a:p>
        </p:txBody>
      </p:sp>
      <p:grpSp>
        <p:nvGrpSpPr>
          <p:cNvPr id="18" name="组合 17"/>
          <p:cNvGrpSpPr/>
          <p:nvPr/>
        </p:nvGrpSpPr>
        <p:grpSpPr>
          <a:xfrm>
            <a:off x="3898265" y="3695164"/>
            <a:ext cx="2689860" cy="566420"/>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7" name="文本框 16"/>
            <p:cNvSpPr txBox="1"/>
            <p:nvPr/>
          </p:nvSpPr>
          <p:spPr>
            <a:xfrm>
              <a:off x="8124" y="7004"/>
              <a:ext cx="2951" cy="725"/>
            </a:xfrm>
            <a:prstGeom prst="rect">
              <a:avLst/>
            </a:prstGeom>
            <a:noFill/>
          </p:spPr>
          <p:txBody>
            <a:bodyPr wrap="square" rtlCol="0">
              <a:spAutoFit/>
            </a:bodyPr>
            <a:lstStyle/>
            <a:p>
              <a:pPr algn="ctr"/>
              <a:r>
                <a:rPr lang="zh-CN" altLang="en-US" sz="2400">
                  <a:solidFill>
                    <a:schemeClr val="bg1"/>
                  </a:solidFill>
                  <a:latin typeface="黑体" panose="02010609060101010101" charset="-122"/>
                  <a:ea typeface="黑体" panose="02010609060101010101" charset="-122"/>
                  <a:cs typeface="黑体" panose="02010609060101010101" charset="-122"/>
                </a:rPr>
                <a:t>北京出版社</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nvSpPr>
        <p:spPr>
          <a:xfrm>
            <a:off x="2132049" y="2114550"/>
            <a:ext cx="7609840" cy="2306955"/>
          </a:xfrm>
          <a:prstGeom prst="rect">
            <a:avLst/>
          </a:prstGeom>
          <a:noFill/>
          <a:ln>
            <a:noFill/>
          </a:ln>
        </p:spPr>
        <p:txBody>
          <a:bodyPr wrap="square" rtlCol="0" anchor="t">
            <a:spAutoFit/>
          </a:bodyPr>
          <a:lstStyle/>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任务二</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外阴部炎症</a:t>
            </a:r>
            <a:endParaRPr lang="zh-CN" altLang="en-US" sz="72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0713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外阴炎</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3009" name="Rectangle 4"/>
          <p:cNvSpPr/>
          <p:nvPr/>
        </p:nvSpPr>
        <p:spPr>
          <a:xfrm>
            <a:off x="1041400" y="1268095"/>
            <a:ext cx="10130155" cy="4906645"/>
          </a:xfrm>
          <a:prstGeom prst="rect">
            <a:avLst/>
          </a:prstGeom>
          <a:noFill/>
          <a:ln w="9525">
            <a:noFill/>
          </a:ln>
        </p:spPr>
        <p:txBody>
          <a:bodyPr wrap="none" anchor="ctr" anchorCtr="0">
            <a:noAutofit/>
          </a:bodyPr>
          <a:p>
            <a:pPr indent="263525">
              <a:lnSpc>
                <a:spcPct val="120000"/>
              </a:lnSpc>
            </a:pPr>
            <a:r>
              <a:rPr lang="en-US" altLang="zh-CN" dirty="0">
                <a:solidFill>
                  <a:srgbClr val="000000"/>
                </a:solidFill>
                <a:latin typeface="楷体_GB2312" pitchFamily="49" charset="-122"/>
                <a:ea typeface="楷体_GB2312" pitchFamily="49" charset="-122"/>
              </a:rPr>
              <a:t> </a:t>
            </a:r>
            <a:r>
              <a:rPr lang="en-US" altLang="zh-CN" sz="3200" dirty="0">
                <a:solidFill>
                  <a:srgbClr val="000000"/>
                </a:solidFill>
                <a:latin typeface="楷体_GB2312" pitchFamily="49" charset="-122"/>
                <a:ea typeface="楷体_GB2312" pitchFamily="49" charset="-122"/>
              </a:rPr>
              <a:t>   </a:t>
            </a:r>
            <a:r>
              <a:rPr lang="zh-CN" altLang="en-US" sz="3200" dirty="0">
                <a:solidFill>
                  <a:srgbClr val="000000"/>
                </a:solidFill>
                <a:latin typeface="楷体_GB2312" pitchFamily="49" charset="-122"/>
                <a:ea typeface="楷体_GB2312" pitchFamily="49" charset="-122"/>
              </a:rPr>
              <a:t>外阴炎</a:t>
            </a:r>
            <a:r>
              <a:rPr lang="en-US" altLang="zh-CN" sz="3200" dirty="0">
                <a:solidFill>
                  <a:srgbClr val="000000"/>
                </a:solidFill>
                <a:latin typeface="楷体_GB2312" pitchFamily="49" charset="-122"/>
                <a:ea typeface="楷体_GB2312" pitchFamily="49" charset="-122"/>
              </a:rPr>
              <a:t>(vulvitis)</a:t>
            </a:r>
            <a:r>
              <a:rPr lang="zh-CN" altLang="en-US" sz="3200" dirty="0">
                <a:solidFill>
                  <a:srgbClr val="000000"/>
                </a:solidFill>
                <a:latin typeface="楷体_GB2312" pitchFamily="49" charset="-122"/>
                <a:ea typeface="楷体_GB2312" pitchFamily="49" charset="-122"/>
              </a:rPr>
              <a:t>主要指</a:t>
            </a:r>
            <a:r>
              <a:rPr lang="zh-CN" altLang="en-US" sz="3200" dirty="0">
                <a:solidFill>
                  <a:srgbClr val="FF0000"/>
                </a:solidFill>
                <a:latin typeface="楷体_GB2312" pitchFamily="49" charset="-122"/>
                <a:ea typeface="楷体_GB2312" pitchFamily="49" charset="-122"/>
              </a:rPr>
              <a:t>外阴部的皮肤与黏膜的炎</a:t>
            </a:r>
            <a:endParaRPr lang="zh-CN" altLang="en-US" sz="3200" dirty="0">
              <a:solidFill>
                <a:srgbClr val="FF0000"/>
              </a:solidFill>
              <a:latin typeface="楷体_GB2312" pitchFamily="49" charset="-122"/>
              <a:ea typeface="楷体_GB2312" pitchFamily="49" charset="-122"/>
            </a:endParaRPr>
          </a:p>
          <a:p>
            <a:pPr indent="263525">
              <a:lnSpc>
                <a:spcPct val="120000"/>
              </a:lnSpc>
            </a:pPr>
            <a:r>
              <a:rPr lang="zh-CN" altLang="en-US" sz="3200" dirty="0">
                <a:solidFill>
                  <a:srgbClr val="FF0000"/>
                </a:solidFill>
                <a:latin typeface="楷体_GB2312" pitchFamily="49" charset="-122"/>
                <a:ea typeface="楷体_GB2312" pitchFamily="49" charset="-122"/>
              </a:rPr>
              <a:t>症。</a:t>
            </a:r>
            <a:r>
              <a:rPr lang="zh-CN" altLang="en-US" sz="3200" dirty="0">
                <a:solidFill>
                  <a:srgbClr val="000000"/>
                </a:solidFill>
                <a:latin typeface="楷体_GB2312" pitchFamily="49" charset="-122"/>
                <a:ea typeface="楷体_GB2312" pitchFamily="49" charset="-122"/>
              </a:rPr>
              <a:t>由于外阴与肛门</a:t>
            </a:r>
            <a:r>
              <a:rPr lang="en-US" altLang="zh-CN" sz="3200" dirty="0">
                <a:solidFill>
                  <a:srgbClr val="000000"/>
                </a:solidFill>
                <a:latin typeface="楷体_GB2312" pitchFamily="49" charset="-122"/>
                <a:ea typeface="楷体_GB2312" pitchFamily="49" charset="-122"/>
              </a:rPr>
              <a:t>/</a:t>
            </a:r>
            <a:r>
              <a:rPr lang="zh-CN" altLang="en-US" sz="3200" dirty="0">
                <a:solidFill>
                  <a:srgbClr val="000000"/>
                </a:solidFill>
                <a:latin typeface="楷体_GB2312" pitchFamily="49" charset="-122"/>
                <a:ea typeface="楷体_GB2312" pitchFamily="49" charset="-122"/>
              </a:rPr>
              <a:t>阴道</a:t>
            </a:r>
            <a:r>
              <a:rPr lang="en-US" altLang="zh-CN" sz="3200" dirty="0">
                <a:solidFill>
                  <a:srgbClr val="000000"/>
                </a:solidFill>
                <a:latin typeface="楷体_GB2312" pitchFamily="49" charset="-122"/>
                <a:ea typeface="楷体_GB2312" pitchFamily="49" charset="-122"/>
              </a:rPr>
              <a:t>/</a:t>
            </a:r>
            <a:r>
              <a:rPr lang="zh-CN" altLang="en-US" sz="3200" dirty="0">
                <a:solidFill>
                  <a:srgbClr val="000000"/>
                </a:solidFill>
                <a:latin typeface="楷体_GB2312" pitchFamily="49" charset="-122"/>
                <a:ea typeface="楷体_GB2312" pitchFamily="49" charset="-122"/>
              </a:rPr>
              <a:t>尿道相邻且暴露于外界，</a:t>
            </a:r>
            <a:endParaRPr lang="zh-CN" altLang="en-US" sz="3200" dirty="0">
              <a:solidFill>
                <a:srgbClr val="000000"/>
              </a:solidFill>
              <a:latin typeface="楷体_GB2312" pitchFamily="49" charset="-122"/>
              <a:ea typeface="楷体_GB2312" pitchFamily="49" charset="-122"/>
            </a:endParaRPr>
          </a:p>
          <a:p>
            <a:pPr indent="263525">
              <a:lnSpc>
                <a:spcPct val="120000"/>
              </a:lnSpc>
            </a:pPr>
            <a:r>
              <a:rPr lang="zh-CN" altLang="en-US" sz="3200" dirty="0">
                <a:solidFill>
                  <a:srgbClr val="000000"/>
                </a:solidFill>
                <a:latin typeface="楷体_GB2312" pitchFamily="49" charset="-122"/>
                <a:ea typeface="楷体_GB2312" pitchFamily="49" charset="-122"/>
              </a:rPr>
              <a:t>因此物理、化学因素而非病原菌所致。</a:t>
            </a:r>
            <a:endParaRPr lang="zh-CN" altLang="en-US" sz="3200" dirty="0">
              <a:solidFill>
                <a:srgbClr val="000000"/>
              </a:solidFill>
              <a:latin typeface="楷体_GB2312" pitchFamily="49" charset="-122"/>
              <a:ea typeface="楷体_GB2312" pitchFamily="49" charset="-122"/>
            </a:endParaRPr>
          </a:p>
          <a:p>
            <a:pPr indent="263525">
              <a:lnSpc>
                <a:spcPct val="120000"/>
              </a:lnSpc>
            </a:pPr>
            <a:r>
              <a:rPr lang="zh-CN" altLang="en-US" sz="3200" b="1" dirty="0">
                <a:solidFill>
                  <a:srgbClr val="000000"/>
                </a:solidFill>
                <a:latin typeface="楷体_GB2312" pitchFamily="49" charset="-122"/>
                <a:ea typeface="楷体_GB2312" pitchFamily="49" charset="-122"/>
              </a:rPr>
              <a:t>    </a:t>
            </a:r>
            <a:r>
              <a:rPr lang="en-US" altLang="zh-CN" sz="3200" b="1" dirty="0">
                <a:solidFill>
                  <a:srgbClr val="000000"/>
                </a:solidFill>
                <a:latin typeface="楷体_GB2312" pitchFamily="49" charset="-122"/>
                <a:ea typeface="楷体_GB2312" pitchFamily="49" charset="-122"/>
              </a:rPr>
              <a:t>【</a:t>
            </a:r>
            <a:r>
              <a:rPr lang="zh-CN" altLang="en-US" sz="3200" b="1" dirty="0">
                <a:solidFill>
                  <a:srgbClr val="000000"/>
                </a:solidFill>
                <a:latin typeface="楷体_GB2312" pitchFamily="49" charset="-122"/>
                <a:ea typeface="楷体_GB2312" pitchFamily="49" charset="-122"/>
              </a:rPr>
              <a:t>病因</a:t>
            </a:r>
            <a:r>
              <a:rPr lang="en-US" altLang="zh-CN" sz="3200" b="1" dirty="0">
                <a:solidFill>
                  <a:srgbClr val="000000"/>
                </a:solidFill>
                <a:latin typeface="楷体_GB2312" pitchFamily="49" charset="-122"/>
                <a:ea typeface="楷体_GB2312" pitchFamily="49" charset="-122"/>
              </a:rPr>
              <a:t>】</a:t>
            </a:r>
            <a:r>
              <a:rPr lang="zh-CN" altLang="en-US" sz="3200" b="1" dirty="0">
                <a:solidFill>
                  <a:srgbClr val="000000"/>
                </a:solidFill>
                <a:latin typeface="楷体_GB2312" pitchFamily="49" charset="-122"/>
                <a:ea typeface="楷体_GB2312" pitchFamily="49" charset="-122"/>
              </a:rPr>
              <a:t>　</a:t>
            </a:r>
            <a:r>
              <a:rPr lang="zh-CN" altLang="en-US" sz="3200" dirty="0">
                <a:solidFill>
                  <a:srgbClr val="000000"/>
                </a:solidFill>
                <a:latin typeface="楷体_GB2312" pitchFamily="49" charset="-122"/>
                <a:ea typeface="楷体_GB2312" pitchFamily="49" charset="-122"/>
              </a:rPr>
              <a:t>　</a:t>
            </a:r>
            <a:endParaRPr lang="zh-CN" altLang="en-US" sz="3200" dirty="0">
              <a:solidFill>
                <a:srgbClr val="000000"/>
              </a:solidFill>
              <a:latin typeface="楷体_GB2312" pitchFamily="49" charset="-122"/>
              <a:ea typeface="楷体_GB2312" pitchFamily="49" charset="-122"/>
            </a:endParaRPr>
          </a:p>
          <a:p>
            <a:pPr indent="263525">
              <a:lnSpc>
                <a:spcPct val="120000"/>
              </a:lnSpc>
            </a:pPr>
            <a:r>
              <a:rPr lang="en-US" altLang="zh-CN" sz="3200" dirty="0">
                <a:solidFill>
                  <a:srgbClr val="000000"/>
                </a:solidFill>
                <a:latin typeface="楷体_GB2312" pitchFamily="49" charset="-122"/>
                <a:ea typeface="楷体_GB2312" pitchFamily="49" charset="-122"/>
              </a:rPr>
              <a:t>1</a:t>
            </a:r>
            <a:r>
              <a:rPr lang="zh-CN" altLang="en-US" sz="3200" dirty="0">
                <a:solidFill>
                  <a:srgbClr val="000000"/>
                </a:solidFill>
                <a:latin typeface="楷体_GB2312" pitchFamily="49" charset="-122"/>
                <a:ea typeface="楷体_GB2312" pitchFamily="49" charset="-122"/>
              </a:rPr>
              <a:t>、由于月经血、阴道分泌物、产后恶露、尿液、粪便</a:t>
            </a:r>
            <a:endParaRPr lang="zh-CN" altLang="en-US" sz="3200" dirty="0">
              <a:solidFill>
                <a:srgbClr val="000000"/>
              </a:solidFill>
              <a:latin typeface="楷体_GB2312" pitchFamily="49" charset="-122"/>
              <a:ea typeface="楷体_GB2312" pitchFamily="49" charset="-122"/>
            </a:endParaRPr>
          </a:p>
          <a:p>
            <a:pPr indent="263525">
              <a:lnSpc>
                <a:spcPct val="120000"/>
              </a:lnSpc>
            </a:pPr>
            <a:r>
              <a:rPr lang="zh-CN" altLang="en-US" sz="3200" dirty="0">
                <a:solidFill>
                  <a:srgbClr val="000000"/>
                </a:solidFill>
                <a:latin typeface="楷体_GB2312" pitchFamily="49" charset="-122"/>
                <a:ea typeface="楷体_GB2312" pitchFamily="49" charset="-122"/>
              </a:rPr>
              <a:t>的刺激，可引起外阴部出现不同程度的炎症。</a:t>
            </a:r>
            <a:endParaRPr lang="zh-CN" altLang="en-US" sz="3200" dirty="0">
              <a:solidFill>
                <a:srgbClr val="000000"/>
              </a:solidFill>
              <a:latin typeface="楷体_GB2312" pitchFamily="49" charset="-122"/>
              <a:ea typeface="楷体_GB2312" pitchFamily="49" charset="-122"/>
            </a:endParaRPr>
          </a:p>
          <a:p>
            <a:pPr indent="263525">
              <a:lnSpc>
                <a:spcPct val="120000"/>
              </a:lnSpc>
            </a:pPr>
            <a:r>
              <a:rPr lang="en-US" altLang="zh-CN" sz="3200" dirty="0">
                <a:solidFill>
                  <a:srgbClr val="000000"/>
                </a:solidFill>
                <a:latin typeface="楷体_GB2312" pitchFamily="49" charset="-122"/>
                <a:ea typeface="楷体_GB2312" pitchFamily="49" charset="-122"/>
              </a:rPr>
              <a:t>2</a:t>
            </a:r>
            <a:r>
              <a:rPr lang="zh-CN" altLang="en-US" sz="3200" dirty="0">
                <a:solidFill>
                  <a:srgbClr val="000000"/>
                </a:solidFill>
                <a:latin typeface="楷体_GB2312" pitchFamily="49" charset="-122"/>
                <a:ea typeface="楷体_GB2312" pitchFamily="49" charset="-122"/>
              </a:rPr>
              <a:t>、内衣过紧或穿化纤内裤及经期使用卫生巾造成会阴</a:t>
            </a:r>
            <a:endParaRPr lang="zh-CN" altLang="en-US" sz="3200" dirty="0">
              <a:solidFill>
                <a:srgbClr val="000000"/>
              </a:solidFill>
              <a:latin typeface="楷体_GB2312" pitchFamily="49" charset="-122"/>
              <a:ea typeface="楷体_GB2312" pitchFamily="49" charset="-122"/>
            </a:endParaRPr>
          </a:p>
          <a:p>
            <a:pPr indent="263525">
              <a:lnSpc>
                <a:spcPct val="120000"/>
              </a:lnSpc>
            </a:pPr>
            <a:r>
              <a:rPr lang="zh-CN" altLang="en-US" sz="3200" dirty="0">
                <a:solidFill>
                  <a:srgbClr val="000000"/>
                </a:solidFill>
                <a:latin typeface="楷体_GB2312" pitchFamily="49" charset="-122"/>
                <a:ea typeface="楷体_GB2312" pitchFamily="49" charset="-122"/>
              </a:rPr>
              <a:t>部通透性差，易引发外阴炎。</a:t>
            </a:r>
            <a:endParaRPr lang="zh-CN" altLang="en-US" sz="3200" dirty="0">
              <a:solidFill>
                <a:srgbClr val="000000"/>
              </a:solidFill>
              <a:latin typeface="楷体_GB2312" pitchFamily="49" charset="-122"/>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600075"/>
            <a:ext cx="10870565" cy="606742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22631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外阴炎</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1183989" y="1012429"/>
            <a:ext cx="9824720" cy="3848597"/>
            <a:chOff x="541" y="236"/>
            <a:chExt cx="14158" cy="7811"/>
          </a:xfrm>
        </p:grpSpPr>
        <p:sp>
          <p:nvSpPr>
            <p:cNvPr id="44033" name="Rectangle 4"/>
            <p:cNvSpPr/>
            <p:nvPr/>
          </p:nvSpPr>
          <p:spPr>
            <a:xfrm>
              <a:off x="2376" y="236"/>
              <a:ext cx="6578" cy="2620"/>
            </a:xfrm>
            <a:prstGeom prst="rect">
              <a:avLst/>
            </a:prstGeom>
            <a:noFill/>
            <a:ln w="9525">
              <a:noFill/>
            </a:ln>
          </p:spPr>
          <p:txBody>
            <a:bodyPr anchor="ctr" anchorCtr="0">
              <a:noAutofit/>
            </a:bodyPr>
            <a:p>
              <a:r>
                <a:rPr lang="en-US" altLang="zh-CN" sz="3200" b="1" dirty="0">
                  <a:solidFill>
                    <a:srgbClr val="000000"/>
                  </a:solidFill>
                  <a:latin typeface="Arial" panose="020B0604020202020204" pitchFamily="34" charset="0"/>
                  <a:ea typeface="楷体_GB2312" pitchFamily="49" charset="-122"/>
                </a:rPr>
                <a:t>【</a:t>
              </a:r>
              <a:r>
                <a:rPr lang="zh-CN" altLang="en-US" sz="3200" b="1" dirty="0">
                  <a:solidFill>
                    <a:srgbClr val="000000"/>
                  </a:solidFill>
                  <a:latin typeface="Arial" panose="020B0604020202020204" pitchFamily="34" charset="0"/>
                  <a:ea typeface="楷体_GB2312" pitchFamily="49" charset="-122"/>
                </a:rPr>
                <a:t>护理评估</a:t>
              </a:r>
              <a:r>
                <a:rPr lang="en-US" altLang="zh-CN" sz="3200" b="1" dirty="0">
                  <a:solidFill>
                    <a:srgbClr val="000000"/>
                  </a:solidFill>
                  <a:latin typeface="Arial" panose="020B0604020202020204" pitchFamily="34" charset="0"/>
                  <a:ea typeface="楷体_GB2312" pitchFamily="49" charset="-122"/>
                </a:rPr>
                <a:t>】</a:t>
              </a:r>
              <a:endParaRPr lang="en-US" altLang="zh-CN" sz="3200" b="1" dirty="0">
                <a:solidFill>
                  <a:srgbClr val="000000"/>
                </a:solidFill>
                <a:latin typeface="Arial" panose="020B0604020202020204" pitchFamily="34" charset="0"/>
                <a:ea typeface="楷体_GB2312" pitchFamily="49" charset="-122"/>
              </a:endParaRPr>
            </a:p>
          </p:txBody>
        </p:sp>
        <p:sp>
          <p:nvSpPr>
            <p:cNvPr id="44034" name="Rectangle 5"/>
            <p:cNvSpPr/>
            <p:nvPr/>
          </p:nvSpPr>
          <p:spPr>
            <a:xfrm>
              <a:off x="541" y="3067"/>
              <a:ext cx="14158" cy="4980"/>
            </a:xfrm>
            <a:prstGeom prst="rect">
              <a:avLst/>
            </a:prstGeom>
            <a:noFill/>
            <a:ln w="9525">
              <a:noFill/>
            </a:ln>
          </p:spPr>
          <p:txBody>
            <a:bodyPr wrap="square" anchor="ctr" anchorCtr="0">
              <a:spAutoFit/>
            </a:bodyPr>
            <a:p>
              <a:pPr indent="262255">
                <a:lnSpc>
                  <a:spcPct val="120000"/>
                </a:lnSpc>
              </a:pPr>
              <a:r>
                <a:rPr lang="zh-CN" altLang="en-US" sz="3200" b="1" dirty="0">
                  <a:solidFill>
                    <a:srgbClr val="000000"/>
                  </a:solidFill>
                  <a:latin typeface="楷体_GB2312" pitchFamily="49" charset="-122"/>
                  <a:ea typeface="楷体_GB2312" pitchFamily="49" charset="-122"/>
                </a:rPr>
                <a:t>（一）病史</a:t>
              </a:r>
              <a:r>
                <a:rPr lang="zh-CN" altLang="en-US" sz="3200" dirty="0">
                  <a:solidFill>
                    <a:srgbClr val="000000"/>
                  </a:solidFill>
                  <a:latin typeface="楷体_GB2312" pitchFamily="49" charset="-122"/>
                  <a:ea typeface="楷体_GB2312" pitchFamily="49" charset="-122"/>
                </a:rPr>
                <a:t> </a:t>
              </a:r>
              <a:endParaRPr lang="zh-CN" altLang="en-US" sz="3200" dirty="0">
                <a:solidFill>
                  <a:srgbClr val="000000"/>
                </a:solidFill>
                <a:latin typeface="楷体_GB2312" pitchFamily="49" charset="-122"/>
                <a:ea typeface="楷体_GB2312" pitchFamily="49" charset="-122"/>
              </a:endParaRPr>
            </a:p>
            <a:p>
              <a:pPr indent="262255">
                <a:lnSpc>
                  <a:spcPct val="120000"/>
                </a:lnSpc>
              </a:pPr>
              <a:r>
                <a:rPr lang="zh-CN" altLang="en-US" sz="3200" dirty="0">
                  <a:solidFill>
                    <a:srgbClr val="000000"/>
                  </a:solidFill>
                  <a:latin typeface="楷体_GB2312" pitchFamily="49" charset="-122"/>
                  <a:ea typeface="楷体_GB2312" pitchFamily="49" charset="-122"/>
                </a:rPr>
                <a:t>    询问有无诱发因素，询问个人卫生习惯，经常穿着化纤紧身内裤，有无阴道炎，</a:t>
              </a:r>
              <a:endParaRPr lang="en-US" altLang="zh-CN" sz="3200" dirty="0">
                <a:solidFill>
                  <a:srgbClr val="000000"/>
                </a:solidFill>
                <a:latin typeface="楷体_GB2312" pitchFamily="49" charset="-122"/>
                <a:ea typeface="楷体_GB2312" pitchFamily="49" charset="-122"/>
              </a:endParaRPr>
            </a:p>
            <a:p>
              <a:pPr indent="262255">
                <a:lnSpc>
                  <a:spcPct val="120000"/>
                </a:lnSpc>
              </a:pPr>
              <a:r>
                <a:rPr lang="zh-CN" altLang="en-US" sz="3200" dirty="0">
                  <a:solidFill>
                    <a:srgbClr val="000000"/>
                  </a:solidFill>
                  <a:latin typeface="楷体_GB2312" pitchFamily="49" charset="-122"/>
                  <a:ea typeface="楷体_GB2312" pitchFamily="49" charset="-122"/>
                </a:rPr>
                <a:t>尿瘘等。有无白带增多、粪便刺激皮肤等。</a:t>
              </a:r>
              <a:endParaRPr lang="zh-CN" altLang="en-US" sz="3200" dirty="0">
                <a:solidFill>
                  <a:srgbClr val="000000"/>
                </a:solidFill>
                <a:latin typeface="楷体_GB2312" pitchFamily="49" charset="-122"/>
                <a:ea typeface="楷体_GB2312"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0713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外阴炎</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4035" name="Rectangle 6"/>
          <p:cNvSpPr/>
          <p:nvPr/>
        </p:nvSpPr>
        <p:spPr>
          <a:xfrm>
            <a:off x="889635" y="1525270"/>
            <a:ext cx="10641965" cy="4362450"/>
          </a:xfrm>
          <a:prstGeom prst="rect">
            <a:avLst/>
          </a:prstGeom>
          <a:noFill/>
          <a:ln w="9525">
            <a:noFill/>
          </a:ln>
        </p:spPr>
        <p:txBody>
          <a:bodyPr wrap="none" anchor="ctr" anchorCtr="0">
            <a:noAutofit/>
          </a:bodyPr>
          <a:p>
            <a:pPr indent="265430">
              <a:lnSpc>
                <a:spcPct val="120000"/>
              </a:lnSpc>
            </a:pPr>
            <a:r>
              <a:rPr lang="zh-CN" altLang="en-US" sz="3200" b="1" dirty="0">
                <a:solidFill>
                  <a:srgbClr val="000000"/>
                </a:solidFill>
                <a:latin typeface="楷体_GB2312" pitchFamily="49" charset="-122"/>
                <a:ea typeface="楷体_GB2312" pitchFamily="49" charset="-122"/>
              </a:rPr>
              <a:t>（二）身体评估</a:t>
            </a:r>
            <a:endParaRPr lang="zh-CN" altLang="en-US" sz="3200" dirty="0">
              <a:solidFill>
                <a:srgbClr val="000000"/>
              </a:solidFill>
              <a:latin typeface="楷体_GB2312" pitchFamily="49" charset="-122"/>
              <a:ea typeface="楷体_GB2312" pitchFamily="49" charset="-122"/>
            </a:endParaRPr>
          </a:p>
          <a:p>
            <a:pPr indent="265430">
              <a:lnSpc>
                <a:spcPct val="120000"/>
              </a:lnSpc>
            </a:pPr>
            <a:r>
              <a:rPr lang="zh-CN" altLang="en-US" sz="3200" dirty="0">
                <a:solidFill>
                  <a:srgbClr val="000000"/>
                </a:solidFill>
                <a:latin typeface="楷体_GB2312" pitchFamily="49" charset="-122"/>
                <a:ea typeface="楷体_GB2312" pitchFamily="49" charset="-122"/>
              </a:rPr>
              <a:t>　</a:t>
            </a:r>
            <a:r>
              <a:rPr lang="en-US" altLang="zh-CN" sz="3200" dirty="0">
                <a:solidFill>
                  <a:srgbClr val="000000"/>
                </a:solidFill>
                <a:latin typeface="楷体_GB2312" pitchFamily="49" charset="-122"/>
                <a:ea typeface="楷体_GB2312" pitchFamily="49" charset="-122"/>
              </a:rPr>
              <a:t>1.</a:t>
            </a:r>
            <a:r>
              <a:rPr lang="zh-CN" altLang="en-US" sz="3200" dirty="0">
                <a:solidFill>
                  <a:srgbClr val="000000"/>
                </a:solidFill>
                <a:latin typeface="楷体_GB2312" pitchFamily="49" charset="-122"/>
                <a:ea typeface="楷体_GB2312" pitchFamily="49" charset="-122"/>
              </a:rPr>
              <a:t>症状：外阴瘙痒、</a:t>
            </a:r>
            <a:r>
              <a:rPr lang="zh-CN" altLang="en-US" sz="3200" dirty="0">
                <a:solidFill>
                  <a:srgbClr val="FF0000"/>
                </a:solidFill>
                <a:latin typeface="楷体_GB2312" pitchFamily="49" charset="-122"/>
                <a:ea typeface="楷体_GB2312" pitchFamily="49" charset="-122"/>
              </a:rPr>
              <a:t>疼痛、红肿、烧灼感</a:t>
            </a:r>
            <a:r>
              <a:rPr lang="zh-CN" altLang="en-US" sz="3200" dirty="0">
                <a:solidFill>
                  <a:srgbClr val="000000"/>
                </a:solidFill>
                <a:latin typeface="楷体_GB2312" pitchFamily="49" charset="-122"/>
                <a:ea typeface="楷体_GB2312" pitchFamily="49" charset="-122"/>
              </a:rPr>
              <a:t>，性交、排</a:t>
            </a:r>
            <a:endParaRPr lang="zh-CN" altLang="en-US" sz="3200" dirty="0">
              <a:solidFill>
                <a:srgbClr val="000000"/>
              </a:solidFill>
              <a:latin typeface="楷体_GB2312" pitchFamily="49" charset="-122"/>
              <a:ea typeface="楷体_GB2312" pitchFamily="49" charset="-122"/>
            </a:endParaRPr>
          </a:p>
          <a:p>
            <a:pPr indent="265430">
              <a:lnSpc>
                <a:spcPct val="120000"/>
              </a:lnSpc>
            </a:pPr>
            <a:r>
              <a:rPr lang="zh-CN" altLang="en-US" sz="3200" dirty="0">
                <a:solidFill>
                  <a:srgbClr val="000000"/>
                </a:solidFill>
                <a:latin typeface="楷体_GB2312" pitchFamily="49" charset="-122"/>
                <a:ea typeface="楷体_GB2312" pitchFamily="49" charset="-122"/>
              </a:rPr>
              <a:t>尿、排便后加重，严重者可出现外阴溃疡。　</a:t>
            </a:r>
            <a:endParaRPr lang="zh-CN" altLang="en-US" sz="3200" dirty="0">
              <a:solidFill>
                <a:srgbClr val="000000"/>
              </a:solidFill>
              <a:latin typeface="楷体_GB2312" pitchFamily="49" charset="-122"/>
              <a:ea typeface="楷体_GB2312" pitchFamily="49" charset="-122"/>
            </a:endParaRPr>
          </a:p>
          <a:p>
            <a:pPr indent="265430">
              <a:lnSpc>
                <a:spcPct val="120000"/>
              </a:lnSpc>
            </a:pPr>
            <a:r>
              <a:rPr lang="zh-CN" altLang="en-US" sz="3200" dirty="0">
                <a:solidFill>
                  <a:srgbClr val="000000"/>
                </a:solidFill>
                <a:latin typeface="楷体_GB2312" pitchFamily="49" charset="-122"/>
                <a:ea typeface="楷体_GB2312" pitchFamily="49" charset="-122"/>
              </a:rPr>
              <a:t>  </a:t>
            </a:r>
            <a:r>
              <a:rPr lang="en-US" altLang="zh-CN" sz="3200" dirty="0">
                <a:solidFill>
                  <a:srgbClr val="000000"/>
                </a:solidFill>
                <a:latin typeface="楷体_GB2312" pitchFamily="49" charset="-122"/>
                <a:ea typeface="楷体_GB2312" pitchFamily="49" charset="-122"/>
              </a:rPr>
              <a:t>2.</a:t>
            </a:r>
            <a:r>
              <a:rPr lang="zh-CN" altLang="en-US" sz="3200" dirty="0">
                <a:solidFill>
                  <a:srgbClr val="000000"/>
                </a:solidFill>
                <a:latin typeface="楷体_GB2312" pitchFamily="49" charset="-122"/>
                <a:ea typeface="楷体_GB2312" pitchFamily="49" charset="-122"/>
              </a:rPr>
              <a:t>体征　外阴部</a:t>
            </a:r>
            <a:r>
              <a:rPr lang="zh-CN" altLang="en-US" sz="3200" dirty="0">
                <a:solidFill>
                  <a:srgbClr val="FF0000"/>
                </a:solidFill>
                <a:latin typeface="楷体_GB2312" pitchFamily="49" charset="-122"/>
                <a:ea typeface="楷体_GB2312" pitchFamily="49" charset="-122"/>
              </a:rPr>
              <a:t>充血、肿胀</a:t>
            </a:r>
            <a:r>
              <a:rPr lang="zh-CN" altLang="en-US" sz="3200" dirty="0">
                <a:solidFill>
                  <a:srgbClr val="000000"/>
                </a:solidFill>
                <a:latin typeface="楷体_GB2312" pitchFamily="49" charset="-122"/>
                <a:ea typeface="楷体_GB2312" pitchFamily="49" charset="-122"/>
              </a:rPr>
              <a:t>、糜烂，有抓痕，重者</a:t>
            </a:r>
            <a:r>
              <a:rPr lang="zh-CN" altLang="en-US" sz="3200" dirty="0">
                <a:solidFill>
                  <a:srgbClr val="FF0000"/>
                </a:solidFill>
                <a:latin typeface="楷体_GB2312" pitchFamily="49" charset="-122"/>
                <a:ea typeface="楷体_GB2312" pitchFamily="49" charset="-122"/>
              </a:rPr>
              <a:t>溃</a:t>
            </a:r>
            <a:endParaRPr lang="zh-CN" altLang="en-US" sz="3200" dirty="0">
              <a:solidFill>
                <a:srgbClr val="FF0000"/>
              </a:solidFill>
              <a:latin typeface="楷体_GB2312" pitchFamily="49" charset="-122"/>
              <a:ea typeface="楷体_GB2312" pitchFamily="49" charset="-122"/>
            </a:endParaRPr>
          </a:p>
          <a:p>
            <a:pPr indent="265430">
              <a:lnSpc>
                <a:spcPct val="120000"/>
              </a:lnSpc>
            </a:pPr>
            <a:r>
              <a:rPr lang="zh-CN" altLang="en-US" sz="3200" dirty="0">
                <a:solidFill>
                  <a:srgbClr val="FF0000"/>
                </a:solidFill>
                <a:latin typeface="楷体_GB2312" pitchFamily="49" charset="-122"/>
                <a:ea typeface="楷体_GB2312" pitchFamily="49" charset="-122"/>
              </a:rPr>
              <a:t>疡</a:t>
            </a:r>
            <a:r>
              <a:rPr lang="zh-CN" altLang="en-US" sz="3200" dirty="0">
                <a:solidFill>
                  <a:srgbClr val="000000"/>
                </a:solidFill>
                <a:latin typeface="楷体_GB2312" pitchFamily="49" charset="-122"/>
                <a:ea typeface="楷体_GB2312" pitchFamily="49" charset="-122"/>
              </a:rPr>
              <a:t>或湿疹；慢性病人外阴皮肤或黏膜增</a:t>
            </a:r>
            <a:r>
              <a:rPr lang="zh-CN" altLang="en-US" sz="3200" dirty="0">
                <a:solidFill>
                  <a:srgbClr val="FF0000"/>
                </a:solidFill>
                <a:latin typeface="楷体_GB2312" pitchFamily="49" charset="-122"/>
                <a:ea typeface="楷体_GB2312" pitchFamily="49" charset="-122"/>
              </a:rPr>
              <a:t>厚、粗糙、皲裂</a:t>
            </a:r>
            <a:r>
              <a:rPr lang="zh-CN" altLang="en-US" sz="3200" dirty="0">
                <a:solidFill>
                  <a:srgbClr val="000000"/>
                </a:solidFill>
                <a:latin typeface="楷体_GB2312" pitchFamily="49" charset="-122"/>
                <a:ea typeface="楷体_GB2312" pitchFamily="49" charset="-122"/>
              </a:rPr>
              <a:t>。</a:t>
            </a:r>
            <a:endParaRPr lang="zh-CN" altLang="en-US" sz="3200" dirty="0">
              <a:solidFill>
                <a:srgbClr val="000000"/>
              </a:solidFill>
              <a:latin typeface="楷体_GB2312" pitchFamily="49" charset="-122"/>
              <a:ea typeface="楷体_GB2312" pitchFamily="49" charset="-122"/>
            </a:endParaRPr>
          </a:p>
          <a:p>
            <a:pPr indent="265430">
              <a:lnSpc>
                <a:spcPct val="120000"/>
              </a:lnSpc>
            </a:pPr>
            <a:r>
              <a:rPr lang="zh-CN" altLang="en-US" sz="3200" dirty="0">
                <a:solidFill>
                  <a:srgbClr val="000000"/>
                </a:solidFill>
                <a:latin typeface="楷体_GB2312" pitchFamily="49" charset="-122"/>
                <a:ea typeface="楷体_GB2312" pitchFamily="49" charset="-122"/>
              </a:rPr>
              <a:t>护理体检时需观察有无外阴红肿、抓痕、溃疡、粗糙、</a:t>
            </a:r>
            <a:endParaRPr lang="zh-CN" altLang="en-US" sz="3200" dirty="0">
              <a:solidFill>
                <a:srgbClr val="000000"/>
              </a:solidFill>
              <a:latin typeface="楷体_GB2312" pitchFamily="49" charset="-122"/>
              <a:ea typeface="楷体_GB2312" pitchFamily="49" charset="-122"/>
            </a:endParaRPr>
          </a:p>
          <a:p>
            <a:pPr indent="265430">
              <a:lnSpc>
                <a:spcPct val="120000"/>
              </a:lnSpc>
            </a:pPr>
            <a:r>
              <a:rPr lang="zh-CN" altLang="en-US" sz="3200" dirty="0">
                <a:solidFill>
                  <a:srgbClr val="000000"/>
                </a:solidFill>
                <a:latin typeface="楷体_GB2312" pitchFamily="49" charset="-122"/>
                <a:ea typeface="楷体_GB2312" pitchFamily="49" charset="-122"/>
              </a:rPr>
              <a:t>湿疹。皮肤增厚皲裂粗糙等</a:t>
            </a:r>
            <a:endParaRPr lang="zh-CN" altLang="en-US" sz="3200" dirty="0">
              <a:solidFill>
                <a:srgbClr val="000000"/>
              </a:solidFill>
              <a:latin typeface="楷体_GB2312" pitchFamily="49" charset="-122"/>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0713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外阴炎</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4036" name="Rectangle 7"/>
          <p:cNvSpPr/>
          <p:nvPr/>
        </p:nvSpPr>
        <p:spPr>
          <a:xfrm>
            <a:off x="1082675" y="1296419"/>
            <a:ext cx="9028084" cy="3044190"/>
          </a:xfrm>
          <a:prstGeom prst="rect">
            <a:avLst/>
          </a:prstGeom>
          <a:noFill/>
          <a:ln w="9525">
            <a:noFill/>
          </a:ln>
        </p:spPr>
        <p:txBody>
          <a:bodyPr wrap="square" anchor="ctr" anchorCtr="0">
            <a:spAutoFit/>
          </a:bodyPr>
          <a:p>
            <a:pPr indent="262255">
              <a:lnSpc>
                <a:spcPct val="120000"/>
              </a:lnSpc>
            </a:pPr>
            <a:r>
              <a:rPr lang="zh-CN" altLang="en-US" sz="3200" b="1" dirty="0">
                <a:solidFill>
                  <a:srgbClr val="000000"/>
                </a:solidFill>
                <a:latin typeface="楷体_GB2312" pitchFamily="49" charset="-122"/>
                <a:ea typeface="楷体_GB2312" pitchFamily="49" charset="-122"/>
              </a:rPr>
              <a:t>（三）辅助检查</a:t>
            </a:r>
            <a:endParaRPr lang="zh-CN" altLang="en-US" sz="3200" b="1" dirty="0">
              <a:solidFill>
                <a:srgbClr val="000000"/>
              </a:solidFill>
              <a:latin typeface="楷体_GB2312" pitchFamily="49" charset="-122"/>
              <a:ea typeface="楷体_GB2312" pitchFamily="49" charset="-122"/>
            </a:endParaRPr>
          </a:p>
          <a:p>
            <a:pPr indent="262255">
              <a:lnSpc>
                <a:spcPct val="120000"/>
              </a:lnSpc>
            </a:pPr>
            <a:r>
              <a:rPr lang="zh-CN" altLang="en-US" sz="3200" dirty="0">
                <a:solidFill>
                  <a:srgbClr val="000000"/>
                </a:solidFill>
                <a:latin typeface="楷体_GB2312" pitchFamily="49" charset="-122"/>
                <a:ea typeface="楷体_GB2312" pitchFamily="49" charset="-122"/>
              </a:rPr>
              <a:t>  </a:t>
            </a:r>
            <a:r>
              <a:rPr lang="en-US" altLang="zh-CN" sz="3200" dirty="0">
                <a:solidFill>
                  <a:srgbClr val="000000"/>
                </a:solidFill>
                <a:latin typeface="楷体_GB2312" pitchFamily="49" charset="-122"/>
                <a:ea typeface="楷体_GB2312" pitchFamily="49" charset="-122"/>
              </a:rPr>
              <a:t>1</a:t>
            </a:r>
            <a:r>
              <a:rPr lang="zh-CN" altLang="en-US" sz="3200" dirty="0">
                <a:solidFill>
                  <a:srgbClr val="000000"/>
                </a:solidFill>
                <a:latin typeface="楷体_GB2312" pitchFamily="49" charset="-122"/>
                <a:ea typeface="楷体_GB2312" pitchFamily="49" charset="-122"/>
              </a:rPr>
              <a:t>．阴道分泌物检查  在阴道分泌物中寻找病原体，必要时</a:t>
            </a:r>
            <a:endParaRPr lang="zh-CN" altLang="en-US" sz="3200" dirty="0">
              <a:solidFill>
                <a:srgbClr val="000000"/>
              </a:solidFill>
              <a:latin typeface="楷体_GB2312" pitchFamily="49" charset="-122"/>
              <a:ea typeface="楷体_GB2312" pitchFamily="49" charset="-122"/>
            </a:endParaRPr>
          </a:p>
          <a:p>
            <a:pPr indent="262255">
              <a:lnSpc>
                <a:spcPct val="120000"/>
              </a:lnSpc>
            </a:pPr>
            <a:r>
              <a:rPr lang="zh-CN" altLang="en-US" sz="3200" dirty="0">
                <a:solidFill>
                  <a:srgbClr val="000000"/>
                </a:solidFill>
                <a:latin typeface="楷体_GB2312" pitchFamily="49" charset="-122"/>
                <a:ea typeface="楷体_GB2312" pitchFamily="49" charset="-122"/>
              </a:rPr>
              <a:t>做细菌培养。</a:t>
            </a:r>
            <a:endParaRPr lang="zh-CN" altLang="en-US" sz="3200" dirty="0">
              <a:solidFill>
                <a:srgbClr val="000000"/>
              </a:solidFill>
              <a:latin typeface="楷体_GB2312" pitchFamily="49" charset="-122"/>
              <a:ea typeface="楷体_GB2312" pitchFamily="49" charset="-122"/>
            </a:endParaRPr>
          </a:p>
          <a:p>
            <a:pPr indent="262255">
              <a:lnSpc>
                <a:spcPct val="120000"/>
              </a:lnSpc>
            </a:pPr>
            <a:r>
              <a:rPr lang="zh-CN" altLang="en-US" sz="3200" dirty="0">
                <a:solidFill>
                  <a:srgbClr val="000000"/>
                </a:solidFill>
                <a:latin typeface="楷体_GB2312" pitchFamily="49" charset="-122"/>
                <a:ea typeface="楷体_GB2312" pitchFamily="49" charset="-122"/>
              </a:rPr>
              <a:t>  </a:t>
            </a:r>
            <a:r>
              <a:rPr lang="en-US" altLang="zh-CN" sz="3200" dirty="0">
                <a:solidFill>
                  <a:srgbClr val="000000"/>
                </a:solidFill>
                <a:latin typeface="楷体_GB2312" pitchFamily="49" charset="-122"/>
                <a:ea typeface="楷体_GB2312" pitchFamily="49" charset="-122"/>
              </a:rPr>
              <a:t>2</a:t>
            </a:r>
            <a:r>
              <a:rPr lang="zh-CN" altLang="en-US" sz="3200" dirty="0">
                <a:solidFill>
                  <a:srgbClr val="000000"/>
                </a:solidFill>
                <a:latin typeface="楷体_GB2312" pitchFamily="49" charset="-122"/>
                <a:ea typeface="楷体_GB2312" pitchFamily="49" charset="-122"/>
              </a:rPr>
              <a:t>．必要时检查血糖，以及除外蛲虫病。</a:t>
            </a:r>
            <a:endParaRPr lang="zh-CN" altLang="en-US" sz="3200" dirty="0">
              <a:solidFill>
                <a:srgbClr val="000000"/>
              </a:solidFill>
              <a:latin typeface="楷体_GB2312" pitchFamily="49" charset="-122"/>
              <a:ea typeface="楷体_GB2312" pitchFamily="49" charset="-122"/>
            </a:endParaRPr>
          </a:p>
        </p:txBody>
      </p:sp>
      <p:sp>
        <p:nvSpPr>
          <p:cNvPr id="45057" name="Rectangle 4"/>
          <p:cNvSpPr/>
          <p:nvPr/>
        </p:nvSpPr>
        <p:spPr>
          <a:xfrm>
            <a:off x="1528445" y="4531996"/>
            <a:ext cx="8135938" cy="1863090"/>
          </a:xfrm>
          <a:prstGeom prst="rect">
            <a:avLst/>
          </a:prstGeom>
          <a:noFill/>
          <a:ln w="9525">
            <a:noFill/>
          </a:ln>
        </p:spPr>
        <p:txBody>
          <a:bodyPr anchor="ctr" anchorCtr="0">
            <a:spAutoFit/>
          </a:bodyPr>
          <a:p>
            <a:pPr indent="303530">
              <a:lnSpc>
                <a:spcPct val="120000"/>
              </a:lnSpc>
            </a:pPr>
            <a:r>
              <a:rPr lang="zh-CN" altLang="en-US" sz="3200" b="1" dirty="0">
                <a:solidFill>
                  <a:srgbClr val="000000"/>
                </a:solidFill>
                <a:latin typeface="楷体_GB2312" pitchFamily="49" charset="-122"/>
                <a:ea typeface="楷体_GB2312" pitchFamily="49" charset="-122"/>
              </a:rPr>
              <a:t>（四）心理社会评估</a:t>
            </a:r>
            <a:endParaRPr lang="zh-CN" altLang="en-US" sz="3200" dirty="0">
              <a:solidFill>
                <a:srgbClr val="000000"/>
              </a:solidFill>
              <a:latin typeface="楷体_GB2312" pitchFamily="49" charset="-122"/>
              <a:ea typeface="楷体_GB2312" pitchFamily="49" charset="-122"/>
            </a:endParaRPr>
          </a:p>
          <a:p>
            <a:pPr indent="303530">
              <a:lnSpc>
                <a:spcPct val="120000"/>
              </a:lnSpc>
            </a:pPr>
            <a:r>
              <a:rPr lang="zh-CN" altLang="en-US" sz="3200" dirty="0">
                <a:solidFill>
                  <a:srgbClr val="000000"/>
                </a:solidFill>
                <a:latin typeface="楷体_GB2312" pitchFamily="49" charset="-122"/>
                <a:ea typeface="楷体_GB2312" pitchFamily="49" charset="-122"/>
              </a:rPr>
              <a:t>   了解病程，了解病人对症状的反应，有无烦躁、不安等心理。</a:t>
            </a:r>
            <a:endParaRPr lang="zh-CN" altLang="en-US" sz="3200" dirty="0">
              <a:latin typeface="Arial" panose="020B0604020202020204" pitchFamily="34"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0713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外阴炎</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1034906" y="1169271"/>
            <a:ext cx="10117719" cy="5322251"/>
            <a:chOff x="1159" y="3788"/>
            <a:chExt cx="12279" cy="6432"/>
          </a:xfrm>
        </p:grpSpPr>
        <p:sp>
          <p:nvSpPr>
            <p:cNvPr id="45058" name="Rectangle 5"/>
            <p:cNvSpPr/>
            <p:nvPr/>
          </p:nvSpPr>
          <p:spPr>
            <a:xfrm>
              <a:off x="1159" y="4818"/>
              <a:ext cx="12279" cy="2965"/>
            </a:xfrm>
            <a:prstGeom prst="rect">
              <a:avLst/>
            </a:prstGeom>
            <a:noFill/>
            <a:ln w="9525">
              <a:noFill/>
            </a:ln>
          </p:spPr>
          <p:txBody>
            <a:bodyPr wrap="square" anchor="t" anchorCtr="0">
              <a:spAutoFit/>
            </a:bodyPr>
            <a:p>
              <a:pPr>
                <a:lnSpc>
                  <a:spcPct val="120000"/>
                </a:lnSpc>
              </a:pPr>
              <a:r>
                <a:rPr lang="en-US" altLang="zh-CN" sz="3200" b="1" dirty="0">
                  <a:solidFill>
                    <a:srgbClr val="000000"/>
                  </a:solidFill>
                  <a:latin typeface="楷体_GB2312" pitchFamily="49" charset="-122"/>
                  <a:ea typeface="楷体_GB2312" pitchFamily="49" charset="-122"/>
                </a:rPr>
                <a:t>1.</a:t>
              </a:r>
              <a:r>
                <a:rPr lang="zh-CN" altLang="en-US" sz="3200" b="1" dirty="0">
                  <a:solidFill>
                    <a:srgbClr val="000000"/>
                  </a:solidFill>
                  <a:latin typeface="楷体_GB2312" pitchFamily="49" charset="-122"/>
                  <a:ea typeface="楷体_GB2312" pitchFamily="49" charset="-122"/>
                </a:rPr>
                <a:t>舒适的改变</a:t>
              </a:r>
              <a:r>
                <a:rPr lang="zh-CN" altLang="en-US" sz="3200" dirty="0">
                  <a:solidFill>
                    <a:srgbClr val="000000"/>
                  </a:solidFill>
                  <a:latin typeface="楷体_GB2312" pitchFamily="49" charset="-122"/>
                  <a:ea typeface="楷体_GB2312" pitchFamily="49" charset="-122"/>
                </a:rPr>
                <a:t>　与外阴瘙痒、灼痛有关</a:t>
              </a:r>
              <a:br>
                <a:rPr lang="zh-CN" altLang="en-US" sz="3200" dirty="0">
                  <a:solidFill>
                    <a:srgbClr val="000000"/>
                  </a:solidFill>
                  <a:latin typeface="楷体_GB2312" pitchFamily="49" charset="-122"/>
                  <a:ea typeface="楷体_GB2312" pitchFamily="49" charset="-122"/>
                </a:rPr>
              </a:br>
              <a:r>
                <a:rPr lang="en-US" altLang="zh-CN" sz="3200" b="1" dirty="0">
                  <a:solidFill>
                    <a:srgbClr val="000000"/>
                  </a:solidFill>
                  <a:latin typeface="楷体_GB2312" pitchFamily="49" charset="-122"/>
                  <a:ea typeface="楷体_GB2312" pitchFamily="49" charset="-122"/>
                </a:rPr>
                <a:t>2.</a:t>
              </a:r>
              <a:r>
                <a:rPr lang="zh-CN" altLang="en-US" sz="3200" b="1" dirty="0">
                  <a:solidFill>
                    <a:srgbClr val="000000"/>
                  </a:solidFill>
                  <a:latin typeface="楷体_GB2312" pitchFamily="49" charset="-122"/>
                  <a:ea typeface="楷体_GB2312" pitchFamily="49" charset="-122"/>
                </a:rPr>
                <a:t>焦虑</a:t>
              </a:r>
              <a:r>
                <a:rPr lang="zh-CN" altLang="en-US" sz="3200" dirty="0">
                  <a:solidFill>
                    <a:srgbClr val="000000"/>
                  </a:solidFill>
                  <a:latin typeface="楷体_GB2312" pitchFamily="49" charset="-122"/>
                  <a:ea typeface="楷体_GB2312" pitchFamily="49" charset="-122"/>
                </a:rPr>
                <a:t>　与疾病影响正常性生活及治疗效果不佳有关</a:t>
              </a:r>
              <a:br>
                <a:rPr lang="zh-CN" altLang="en-US" sz="3200" dirty="0">
                  <a:solidFill>
                    <a:srgbClr val="000000"/>
                  </a:solidFill>
                  <a:latin typeface="楷体_GB2312" pitchFamily="49" charset="-122"/>
                  <a:ea typeface="楷体_GB2312" pitchFamily="49" charset="-122"/>
                </a:rPr>
              </a:br>
              <a:r>
                <a:rPr lang="en-US" altLang="zh-CN" sz="3200" b="1" dirty="0">
                  <a:solidFill>
                    <a:srgbClr val="000000"/>
                  </a:solidFill>
                  <a:latin typeface="楷体_GB2312" pitchFamily="49" charset="-122"/>
                  <a:ea typeface="楷体_GB2312" pitchFamily="49" charset="-122"/>
                </a:rPr>
                <a:t>3.</a:t>
              </a:r>
              <a:r>
                <a:rPr lang="zh-CN" altLang="en-US" sz="3200" b="1" dirty="0">
                  <a:solidFill>
                    <a:srgbClr val="000000"/>
                  </a:solidFill>
                  <a:latin typeface="楷体_GB2312" pitchFamily="49" charset="-122"/>
                  <a:ea typeface="楷体_GB2312" pitchFamily="49" charset="-122"/>
                </a:rPr>
                <a:t>皮肤完整性受损</a:t>
              </a:r>
              <a:r>
                <a:rPr lang="zh-CN" altLang="en-US" sz="3200" dirty="0">
                  <a:solidFill>
                    <a:srgbClr val="000000"/>
                  </a:solidFill>
                  <a:latin typeface="楷体_GB2312" pitchFamily="49" charset="-122"/>
                  <a:ea typeface="楷体_GB2312" pitchFamily="49" charset="-122"/>
                </a:rPr>
                <a:t>　与病原体的侵蚀、炎症分泌物刺激有关</a:t>
              </a:r>
              <a:endParaRPr lang="zh-CN" altLang="en-US" sz="3200" dirty="0">
                <a:solidFill>
                  <a:srgbClr val="000000"/>
                </a:solidFill>
                <a:latin typeface="楷体_GB2312" pitchFamily="49" charset="-122"/>
                <a:ea typeface="楷体_GB2312" pitchFamily="49" charset="-122"/>
              </a:endParaRPr>
            </a:p>
          </p:txBody>
        </p:sp>
        <p:sp>
          <p:nvSpPr>
            <p:cNvPr id="45059" name="Rectangle 2"/>
            <p:cNvSpPr/>
            <p:nvPr/>
          </p:nvSpPr>
          <p:spPr>
            <a:xfrm>
              <a:off x="1530" y="3788"/>
              <a:ext cx="9000" cy="840"/>
            </a:xfrm>
            <a:prstGeom prst="rect">
              <a:avLst/>
            </a:prstGeom>
            <a:noFill/>
            <a:ln w="9525">
              <a:noFill/>
            </a:ln>
          </p:spPr>
          <p:txBody>
            <a:bodyPr anchor="ctr" anchorCtr="0"/>
            <a:p>
              <a:r>
                <a:rPr lang="en-US" altLang="zh-CN" sz="3200" b="1" dirty="0">
                  <a:solidFill>
                    <a:srgbClr val="000000"/>
                  </a:solidFill>
                  <a:latin typeface="Arial" panose="020B0604020202020204" pitchFamily="34" charset="0"/>
                  <a:ea typeface="楷体_GB2312" pitchFamily="49" charset="-122"/>
                </a:rPr>
                <a:t>【</a:t>
              </a:r>
              <a:r>
                <a:rPr lang="zh-CN" altLang="en-US" sz="3200" b="1" dirty="0">
                  <a:solidFill>
                    <a:srgbClr val="000000"/>
                  </a:solidFill>
                  <a:latin typeface="Arial" panose="020B0604020202020204" pitchFamily="34" charset="0"/>
                  <a:ea typeface="楷体_GB2312" pitchFamily="49" charset="-122"/>
                </a:rPr>
                <a:t>护理诊断及医护合作性问题</a:t>
              </a:r>
              <a:r>
                <a:rPr lang="en-US" altLang="zh-CN" sz="3200" b="1" dirty="0">
                  <a:solidFill>
                    <a:srgbClr val="000000"/>
                  </a:solidFill>
                  <a:latin typeface="Arial" panose="020B0604020202020204" pitchFamily="34" charset="0"/>
                  <a:ea typeface="楷体_GB2312" pitchFamily="49" charset="-122"/>
                </a:rPr>
                <a:t>】</a:t>
              </a:r>
              <a:endParaRPr lang="en-US" altLang="zh-CN" sz="3200" b="1" dirty="0">
                <a:solidFill>
                  <a:srgbClr val="000000"/>
                </a:solidFill>
                <a:latin typeface="黑体" panose="02010609060101010101" charset="-122"/>
                <a:ea typeface="楷体_GB2312" pitchFamily="49" charset="-122"/>
              </a:endParaRPr>
            </a:p>
          </p:txBody>
        </p:sp>
        <p:sp>
          <p:nvSpPr>
            <p:cNvPr id="45060" name="Rectangle 8"/>
            <p:cNvSpPr/>
            <p:nvPr/>
          </p:nvSpPr>
          <p:spPr>
            <a:xfrm>
              <a:off x="1530" y="8682"/>
              <a:ext cx="7938" cy="1538"/>
            </a:xfrm>
            <a:prstGeom prst="rect">
              <a:avLst/>
            </a:prstGeom>
            <a:noFill/>
            <a:ln w="9525">
              <a:noFill/>
            </a:ln>
          </p:spPr>
          <p:txBody>
            <a:bodyPr anchor="ctr" anchorCtr="0">
              <a:spAutoFit/>
            </a:bodyPr>
            <a:p>
              <a:pPr indent="266700">
                <a:lnSpc>
                  <a:spcPct val="120000"/>
                </a:lnSpc>
              </a:pPr>
              <a:r>
                <a:rPr lang="en-US" altLang="zh-CN" sz="3200" dirty="0">
                  <a:solidFill>
                    <a:srgbClr val="000000"/>
                  </a:solidFill>
                  <a:latin typeface="楷体_GB2312" pitchFamily="49" charset="-122"/>
                  <a:ea typeface="楷体_GB2312" pitchFamily="49" charset="-122"/>
                </a:rPr>
                <a:t>1</a:t>
              </a:r>
              <a:r>
                <a:rPr lang="zh-CN" altLang="en-US" sz="3200" dirty="0">
                  <a:solidFill>
                    <a:srgbClr val="000000"/>
                  </a:solidFill>
                  <a:latin typeface="楷体_GB2312" pitchFamily="49" charset="-122"/>
                  <a:ea typeface="楷体_GB2312" pitchFamily="49" charset="-122"/>
                </a:rPr>
                <a:t>．病人皮肤完整性受到保护。</a:t>
              </a:r>
              <a:endParaRPr lang="zh-CN" altLang="en-US" sz="3200" dirty="0">
                <a:solidFill>
                  <a:srgbClr val="000000"/>
                </a:solidFill>
                <a:latin typeface="楷体_GB2312" pitchFamily="49" charset="-122"/>
                <a:ea typeface="楷体_GB2312" pitchFamily="49" charset="-122"/>
              </a:endParaRPr>
            </a:p>
            <a:p>
              <a:pPr indent="266700">
                <a:lnSpc>
                  <a:spcPct val="120000"/>
                </a:lnSpc>
              </a:pPr>
              <a:r>
                <a:rPr lang="en-US" altLang="zh-CN" sz="3200" dirty="0">
                  <a:solidFill>
                    <a:srgbClr val="000000"/>
                  </a:solidFill>
                  <a:latin typeface="楷体_GB2312" pitchFamily="49" charset="-122"/>
                  <a:ea typeface="楷体_GB2312" pitchFamily="49" charset="-122"/>
                </a:rPr>
                <a:t>2</a:t>
              </a:r>
              <a:r>
                <a:rPr lang="zh-CN" altLang="en-US" sz="3200" dirty="0">
                  <a:solidFill>
                    <a:srgbClr val="000000"/>
                  </a:solidFill>
                  <a:latin typeface="楷体_GB2312" pitchFamily="49" charset="-122"/>
                  <a:ea typeface="楷体_GB2312" pitchFamily="49" charset="-122"/>
                </a:rPr>
                <a:t>．病人自述舒适感增加。</a:t>
              </a:r>
              <a:endParaRPr lang="zh-CN" altLang="en-US" sz="3200" dirty="0">
                <a:solidFill>
                  <a:srgbClr val="000000"/>
                </a:solidFill>
                <a:latin typeface="楷体_GB2312" pitchFamily="49" charset="-122"/>
                <a:ea typeface="楷体_GB2312" pitchFamily="49" charset="-122"/>
              </a:endParaRPr>
            </a:p>
          </p:txBody>
        </p:sp>
        <p:sp>
          <p:nvSpPr>
            <p:cNvPr id="45061" name="Rectangle 9"/>
            <p:cNvSpPr/>
            <p:nvPr/>
          </p:nvSpPr>
          <p:spPr>
            <a:xfrm>
              <a:off x="3458" y="7783"/>
              <a:ext cx="3665" cy="705"/>
            </a:xfrm>
            <a:prstGeom prst="rect">
              <a:avLst/>
            </a:prstGeom>
            <a:noFill/>
            <a:ln w="9525">
              <a:noFill/>
            </a:ln>
          </p:spPr>
          <p:txBody>
            <a:bodyPr wrap="square" anchor="t" anchorCtr="0">
              <a:spAutoFit/>
            </a:bodyPr>
            <a:p>
              <a:r>
                <a:rPr lang="en-US" altLang="zh-CN" sz="3200" b="1" dirty="0">
                  <a:solidFill>
                    <a:srgbClr val="000000"/>
                  </a:solidFill>
                  <a:latin typeface="Arial" panose="020B0604020202020204" pitchFamily="34" charset="0"/>
                  <a:ea typeface="楷体_GB2312" pitchFamily="49" charset="-122"/>
                </a:rPr>
                <a:t>【</a:t>
              </a:r>
              <a:r>
                <a:rPr lang="zh-CN" altLang="en-US" sz="3200" b="1" dirty="0">
                  <a:solidFill>
                    <a:srgbClr val="000000"/>
                  </a:solidFill>
                  <a:latin typeface="Arial" panose="020B0604020202020204" pitchFamily="34" charset="0"/>
                  <a:ea typeface="楷体_GB2312" pitchFamily="49" charset="-122"/>
                </a:rPr>
                <a:t>护理目标</a:t>
              </a:r>
              <a:r>
                <a:rPr lang="en-US" altLang="zh-CN" sz="3200" b="1" dirty="0">
                  <a:solidFill>
                    <a:srgbClr val="000000"/>
                  </a:solidFill>
                  <a:latin typeface="Arial" panose="020B0604020202020204" pitchFamily="34" charset="0"/>
                  <a:ea typeface="楷体_GB2312" pitchFamily="49" charset="-122"/>
                </a:rPr>
                <a:t>】</a:t>
              </a:r>
              <a:endParaRPr lang="en-US" altLang="zh-CN" sz="3200" b="1" dirty="0">
                <a:solidFill>
                  <a:srgbClr val="000000"/>
                </a:solidFill>
                <a:latin typeface="Arial" panose="020B0604020202020204" pitchFamily="34" charset="0"/>
                <a:ea typeface="楷体_GB2312"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0713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外阴炎</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1250315" y="1052830"/>
            <a:ext cx="10281920" cy="4307205"/>
            <a:chOff x="395" y="1658"/>
            <a:chExt cx="13228" cy="6783"/>
          </a:xfrm>
        </p:grpSpPr>
        <p:sp>
          <p:nvSpPr>
            <p:cNvPr id="46082" name="Rectangle 2"/>
            <p:cNvSpPr/>
            <p:nvPr/>
          </p:nvSpPr>
          <p:spPr>
            <a:xfrm>
              <a:off x="395" y="1658"/>
              <a:ext cx="6480" cy="960"/>
            </a:xfrm>
            <a:prstGeom prst="rect">
              <a:avLst/>
            </a:prstGeom>
            <a:noFill/>
            <a:ln w="9525">
              <a:noFill/>
            </a:ln>
          </p:spPr>
          <p:txBody>
            <a:bodyPr anchor="ctr" anchorCtr="0"/>
            <a:p>
              <a:r>
                <a:rPr lang="zh-CN" altLang="en-US" sz="2800" b="1" dirty="0">
                  <a:solidFill>
                    <a:srgbClr val="000000"/>
                  </a:solidFill>
                  <a:latin typeface="Arial" panose="020B0604020202020204" pitchFamily="34" charset="0"/>
                  <a:ea typeface="楷体_GB2312" pitchFamily="49" charset="-122"/>
                </a:rPr>
                <a:t>（一）处理原则</a:t>
              </a:r>
              <a:endParaRPr lang="zh-CN" altLang="en-US" sz="2800" b="1" dirty="0">
                <a:solidFill>
                  <a:srgbClr val="000000"/>
                </a:solidFill>
                <a:latin typeface="Arial" panose="020B0604020202020204" pitchFamily="34" charset="0"/>
                <a:ea typeface="楷体_GB2312" pitchFamily="49" charset="-122"/>
              </a:endParaRPr>
            </a:p>
          </p:txBody>
        </p:sp>
        <p:sp>
          <p:nvSpPr>
            <p:cNvPr id="46083" name="Rectangle 6"/>
            <p:cNvSpPr/>
            <p:nvPr/>
          </p:nvSpPr>
          <p:spPr>
            <a:xfrm>
              <a:off x="1190" y="2268"/>
              <a:ext cx="10650" cy="2585"/>
            </a:xfrm>
            <a:prstGeom prst="rect">
              <a:avLst/>
            </a:prstGeom>
            <a:noFill/>
            <a:ln w="9525">
              <a:noFill/>
            </a:ln>
          </p:spPr>
          <p:txBody>
            <a:bodyPr wrap="square" anchor="ctr" anchorCtr="0">
              <a:spAutoFit/>
            </a:bodyPr>
            <a:p>
              <a:pPr indent="266700">
                <a:lnSpc>
                  <a:spcPct val="120000"/>
                </a:lnSpc>
              </a:pPr>
              <a:r>
                <a:rPr lang="en-US" altLang="zh-CN" sz="2800" dirty="0">
                  <a:solidFill>
                    <a:srgbClr val="000000"/>
                  </a:solidFill>
                  <a:latin typeface="楷体_GB2312" pitchFamily="49" charset="-122"/>
                  <a:ea typeface="楷体_GB2312" pitchFamily="49" charset="-122"/>
                </a:rPr>
                <a:t>1</a:t>
              </a:r>
              <a:r>
                <a:rPr lang="zh-CN" altLang="en-US" sz="2800" dirty="0">
                  <a:solidFill>
                    <a:srgbClr val="000000"/>
                  </a:solidFill>
                  <a:latin typeface="楷体_GB2312" pitchFamily="49" charset="-122"/>
                  <a:ea typeface="楷体_GB2312" pitchFamily="49" charset="-122"/>
                </a:rPr>
                <a:t>．病因治疗</a:t>
              </a:r>
              <a:endParaRPr lang="zh-CN" altLang="en-US" sz="2800" dirty="0">
                <a:solidFill>
                  <a:srgbClr val="000000"/>
                </a:solidFill>
                <a:latin typeface="楷体_GB2312" pitchFamily="49" charset="-122"/>
                <a:ea typeface="楷体_GB2312" pitchFamily="49" charset="-122"/>
              </a:endParaRPr>
            </a:p>
            <a:p>
              <a:pPr indent="266700">
                <a:lnSpc>
                  <a:spcPct val="120000"/>
                </a:lnSpc>
              </a:pPr>
              <a:r>
                <a:rPr lang="en-US" altLang="zh-CN" sz="2800" dirty="0">
                  <a:solidFill>
                    <a:srgbClr val="000000"/>
                  </a:solidFill>
                  <a:latin typeface="楷体_GB2312" pitchFamily="49" charset="-122"/>
                  <a:ea typeface="楷体_GB2312" pitchFamily="49" charset="-122"/>
                </a:rPr>
                <a:t>2</a:t>
              </a:r>
              <a:r>
                <a:rPr lang="zh-CN" altLang="en-US" sz="2800" dirty="0">
                  <a:solidFill>
                    <a:srgbClr val="000000"/>
                  </a:solidFill>
                  <a:latin typeface="楷体_GB2312" pitchFamily="49" charset="-122"/>
                  <a:ea typeface="楷体_GB2312" pitchFamily="49" charset="-122"/>
                </a:rPr>
                <a:t>．局部治疗  坐浴。</a:t>
              </a:r>
              <a:endParaRPr lang="zh-CN" altLang="en-US" sz="2800" dirty="0">
                <a:solidFill>
                  <a:srgbClr val="000000"/>
                </a:solidFill>
                <a:latin typeface="楷体_GB2312" pitchFamily="49" charset="-122"/>
                <a:ea typeface="楷体_GB2312" pitchFamily="49" charset="-122"/>
              </a:endParaRPr>
            </a:p>
            <a:p>
              <a:pPr indent="266700">
                <a:lnSpc>
                  <a:spcPct val="120000"/>
                </a:lnSpc>
              </a:pPr>
              <a:r>
                <a:rPr lang="en-US" altLang="zh-CN" sz="2800" dirty="0">
                  <a:solidFill>
                    <a:srgbClr val="000000"/>
                  </a:solidFill>
                  <a:latin typeface="楷体_GB2312" pitchFamily="49" charset="-122"/>
                  <a:ea typeface="楷体_GB2312" pitchFamily="49" charset="-122"/>
                </a:rPr>
                <a:t>3</a:t>
              </a:r>
              <a:r>
                <a:rPr lang="zh-CN" altLang="en-US" sz="2800" dirty="0">
                  <a:solidFill>
                    <a:srgbClr val="000000"/>
                  </a:solidFill>
                  <a:latin typeface="楷体_GB2312" pitchFamily="49" charset="-122"/>
                  <a:ea typeface="楷体_GB2312" pitchFamily="49" charset="-122"/>
                </a:rPr>
                <a:t>．物理治疗  急性期局部照射微波或红外线。</a:t>
              </a:r>
              <a:endParaRPr lang="zh-CN" altLang="en-US" sz="2800" dirty="0">
                <a:solidFill>
                  <a:srgbClr val="000000"/>
                </a:solidFill>
                <a:latin typeface="楷体_GB2312" pitchFamily="49" charset="-122"/>
                <a:ea typeface="楷体_GB2312" pitchFamily="49" charset="-122"/>
              </a:endParaRPr>
            </a:p>
          </p:txBody>
        </p:sp>
        <p:sp>
          <p:nvSpPr>
            <p:cNvPr id="46084" name="Rectangle 2"/>
            <p:cNvSpPr/>
            <p:nvPr/>
          </p:nvSpPr>
          <p:spPr>
            <a:xfrm>
              <a:off x="395" y="4493"/>
              <a:ext cx="6480" cy="960"/>
            </a:xfrm>
            <a:prstGeom prst="rect">
              <a:avLst/>
            </a:prstGeom>
            <a:noFill/>
            <a:ln w="9525">
              <a:noFill/>
            </a:ln>
          </p:spPr>
          <p:txBody>
            <a:bodyPr anchor="ctr" anchorCtr="0"/>
            <a:p>
              <a:r>
                <a:rPr lang="zh-CN" altLang="en-US" sz="2800" b="1" dirty="0">
                  <a:solidFill>
                    <a:srgbClr val="000000"/>
                  </a:solidFill>
                  <a:latin typeface="Arial" panose="020B0604020202020204" pitchFamily="34" charset="0"/>
                  <a:ea typeface="楷体_GB2312" pitchFamily="49" charset="-122"/>
                </a:rPr>
                <a:t>（二）护理措施</a:t>
              </a:r>
              <a:endParaRPr lang="zh-CN" altLang="en-US" sz="2800" b="1" dirty="0">
                <a:solidFill>
                  <a:srgbClr val="000000"/>
                </a:solidFill>
                <a:latin typeface="Arial" panose="020B0604020202020204" pitchFamily="34" charset="0"/>
                <a:ea typeface="楷体_GB2312" pitchFamily="49" charset="-122"/>
              </a:endParaRPr>
            </a:p>
          </p:txBody>
        </p:sp>
        <p:sp>
          <p:nvSpPr>
            <p:cNvPr id="46085" name="Rectangle 9"/>
            <p:cNvSpPr/>
            <p:nvPr/>
          </p:nvSpPr>
          <p:spPr>
            <a:xfrm>
              <a:off x="850" y="5042"/>
              <a:ext cx="12773" cy="3399"/>
            </a:xfrm>
            <a:prstGeom prst="rect">
              <a:avLst/>
            </a:prstGeom>
            <a:noFill/>
            <a:ln w="9525">
              <a:noFill/>
            </a:ln>
          </p:spPr>
          <p:txBody>
            <a:bodyPr wrap="square" anchor="ctr" anchorCtr="0">
              <a:spAutoFit/>
            </a:bodyPr>
            <a:p>
              <a:pPr indent="268605">
                <a:lnSpc>
                  <a:spcPct val="120000"/>
                </a:lnSpc>
              </a:pPr>
              <a:r>
                <a:rPr lang="en-US" altLang="zh-CN" sz="2800" b="1" dirty="0">
                  <a:solidFill>
                    <a:srgbClr val="000000"/>
                  </a:solidFill>
                  <a:latin typeface="楷体_GB2312" pitchFamily="49" charset="-122"/>
                  <a:ea typeface="楷体_GB2312" pitchFamily="49" charset="-122"/>
                </a:rPr>
                <a:t>1</a:t>
              </a:r>
              <a:r>
                <a:rPr lang="zh-CN" altLang="en-US" sz="2800" b="1" dirty="0">
                  <a:solidFill>
                    <a:srgbClr val="000000"/>
                  </a:solidFill>
                  <a:latin typeface="楷体_GB2312" pitchFamily="49" charset="-122"/>
                  <a:ea typeface="楷体_GB2312" pitchFamily="49" charset="-122"/>
                </a:rPr>
                <a:t>、一般护理</a:t>
              </a:r>
              <a:br>
                <a:rPr lang="zh-CN" altLang="en-US" sz="2800" b="1" dirty="0">
                  <a:solidFill>
                    <a:srgbClr val="000000"/>
                  </a:solidFill>
                  <a:latin typeface="楷体_GB2312" pitchFamily="49" charset="-122"/>
                  <a:ea typeface="楷体_GB2312" pitchFamily="49" charset="-122"/>
                </a:rPr>
              </a:br>
              <a:r>
                <a:rPr lang="zh-CN" altLang="en-US" sz="2800" b="1" dirty="0">
                  <a:solidFill>
                    <a:srgbClr val="000000"/>
                  </a:solidFill>
                  <a:latin typeface="楷体_GB2312" pitchFamily="49" charset="-122"/>
                  <a:ea typeface="楷体_GB2312" pitchFamily="49" charset="-122"/>
                </a:rPr>
                <a:t> </a:t>
              </a:r>
              <a:r>
                <a:rPr lang="zh-CN" altLang="en-US" sz="2800" dirty="0">
                  <a:solidFill>
                    <a:srgbClr val="000000"/>
                  </a:solidFill>
                  <a:latin typeface="楷体_GB2312" pitchFamily="49" charset="-122"/>
                  <a:ea typeface="楷体_GB2312" pitchFamily="49" charset="-122"/>
                </a:rPr>
                <a:t>（</a:t>
              </a:r>
              <a:r>
                <a:rPr lang="en-US" altLang="zh-CN" sz="2800" dirty="0">
                  <a:solidFill>
                    <a:srgbClr val="000000"/>
                  </a:solidFill>
                  <a:latin typeface="楷体_GB2312" pitchFamily="49" charset="-122"/>
                  <a:ea typeface="楷体_GB2312" pitchFamily="49" charset="-122"/>
                </a:rPr>
                <a:t>1</a:t>
              </a:r>
              <a:r>
                <a:rPr lang="zh-CN" altLang="en-US" sz="2800" dirty="0">
                  <a:solidFill>
                    <a:srgbClr val="000000"/>
                  </a:solidFill>
                  <a:latin typeface="楷体_GB2312" pitchFamily="49" charset="-122"/>
                  <a:ea typeface="楷体_GB2312" pitchFamily="49" charset="-122"/>
                </a:rPr>
                <a:t>）指导病人保持外阴清洁、干燥、消除刺激的来源。避</a:t>
              </a:r>
              <a:endParaRPr lang="zh-CN" altLang="en-US" sz="2800" dirty="0">
                <a:solidFill>
                  <a:srgbClr val="000000"/>
                </a:solidFill>
                <a:latin typeface="楷体_GB2312" pitchFamily="49" charset="-122"/>
                <a:ea typeface="楷体_GB2312" pitchFamily="49" charset="-122"/>
              </a:endParaRPr>
            </a:p>
            <a:p>
              <a:pPr indent="268605">
                <a:lnSpc>
                  <a:spcPct val="120000"/>
                </a:lnSpc>
              </a:pPr>
              <a:r>
                <a:rPr lang="zh-CN" altLang="en-US" sz="2800" dirty="0">
                  <a:solidFill>
                    <a:srgbClr val="000000"/>
                  </a:solidFill>
                  <a:latin typeface="楷体_GB2312" pitchFamily="49" charset="-122"/>
                  <a:ea typeface="楷体_GB2312" pitchFamily="49" charset="-122"/>
                </a:rPr>
                <a:t>免局部使用刺激性的药物或清洗液。</a:t>
              </a:r>
              <a:endParaRPr lang="zh-CN" altLang="en-US" sz="2800" dirty="0">
                <a:solidFill>
                  <a:srgbClr val="000000"/>
                </a:solidFill>
                <a:latin typeface="楷体_GB2312" pitchFamily="49" charset="-122"/>
                <a:ea typeface="楷体_GB2312" pitchFamily="49" charset="-122"/>
              </a:endParaRPr>
            </a:p>
            <a:p>
              <a:pPr indent="268605">
                <a:lnSpc>
                  <a:spcPct val="120000"/>
                </a:lnSpc>
              </a:pPr>
              <a:r>
                <a:rPr lang="zh-CN" altLang="en-US" sz="2800" dirty="0">
                  <a:solidFill>
                    <a:srgbClr val="000000"/>
                  </a:solidFill>
                  <a:latin typeface="楷体_GB2312" pitchFamily="49" charset="-122"/>
                  <a:ea typeface="楷体_GB2312" pitchFamily="49" charset="-122"/>
                </a:rPr>
                <a:t> （</a:t>
              </a:r>
              <a:r>
                <a:rPr lang="en-US" altLang="zh-CN" sz="2800" dirty="0">
                  <a:solidFill>
                    <a:srgbClr val="000000"/>
                  </a:solidFill>
                  <a:latin typeface="楷体_GB2312" pitchFamily="49" charset="-122"/>
                  <a:ea typeface="楷体_GB2312" pitchFamily="49" charset="-122"/>
                </a:rPr>
                <a:t>2</a:t>
              </a:r>
              <a:r>
                <a:rPr lang="zh-CN" altLang="en-US" sz="2800" dirty="0">
                  <a:solidFill>
                    <a:srgbClr val="000000"/>
                  </a:solidFill>
                  <a:latin typeface="楷体_GB2312" pitchFamily="49" charset="-122"/>
                  <a:ea typeface="楷体_GB2312" pitchFamily="49" charset="-122"/>
                </a:rPr>
                <a:t>）患病期间减少辛辣食物的摄入。</a:t>
              </a:r>
              <a:endParaRPr lang="zh-CN" altLang="en-US" sz="2800" dirty="0">
                <a:solidFill>
                  <a:srgbClr val="000000"/>
                </a:solidFill>
                <a:latin typeface="楷体_GB2312" pitchFamily="49" charset="-122"/>
                <a:ea typeface="楷体_GB2312"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0713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外阴炎</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6086" name="Rectangle 10"/>
          <p:cNvSpPr/>
          <p:nvPr/>
        </p:nvSpPr>
        <p:spPr>
          <a:xfrm>
            <a:off x="1878330" y="955040"/>
            <a:ext cx="7665720" cy="1428750"/>
          </a:xfrm>
          <a:prstGeom prst="rect">
            <a:avLst/>
          </a:prstGeom>
          <a:noFill/>
          <a:ln w="9525">
            <a:noFill/>
          </a:ln>
        </p:spPr>
        <p:txBody>
          <a:bodyPr wrap="square" anchor="ctr" anchorCtr="0">
            <a:noAutofit/>
          </a:bodyPr>
          <a:p>
            <a:r>
              <a:rPr lang="en-US" altLang="zh-CN" sz="3200" b="1" dirty="0">
                <a:solidFill>
                  <a:srgbClr val="000000"/>
                </a:solidFill>
                <a:latin typeface="楷体_GB2312" pitchFamily="49" charset="-122"/>
                <a:ea typeface="楷体_GB2312" pitchFamily="49" charset="-122"/>
              </a:rPr>
              <a:t>2</a:t>
            </a:r>
            <a:r>
              <a:rPr lang="zh-CN" altLang="en-US" sz="3200" b="1" dirty="0">
                <a:solidFill>
                  <a:srgbClr val="000000"/>
                </a:solidFill>
                <a:latin typeface="楷体_GB2312" pitchFamily="49" charset="-122"/>
                <a:ea typeface="楷体_GB2312" pitchFamily="49" charset="-122"/>
              </a:rPr>
              <a:t>、疾病护理</a:t>
            </a:r>
            <a:br>
              <a:rPr lang="zh-CN" altLang="en-US" b="1" dirty="0">
                <a:latin typeface="Arial" panose="020B0604020202020204" pitchFamily="34" charset="0"/>
                <a:ea typeface="宋体" panose="02010600030101010101" pitchFamily="2" charset="-122"/>
              </a:rPr>
            </a:br>
            <a:r>
              <a:rPr lang="zh-CN" altLang="en-US" sz="2800" dirty="0">
                <a:latin typeface="Arial" panose="020B0604020202020204" pitchFamily="34" charset="0"/>
                <a:ea typeface="宋体" panose="02010600030101010101" pitchFamily="2" charset="-122"/>
              </a:rPr>
              <a:t>　</a:t>
            </a:r>
            <a:r>
              <a:rPr lang="zh-CN" altLang="en-US" sz="2800" dirty="0">
                <a:solidFill>
                  <a:srgbClr val="000000"/>
                </a:solidFill>
                <a:latin typeface="楷体_GB2312" pitchFamily="49" charset="-122"/>
                <a:ea typeface="楷体_GB2312" pitchFamily="49" charset="-122"/>
              </a:rPr>
              <a:t>（</a:t>
            </a:r>
            <a:r>
              <a:rPr lang="en-US" altLang="zh-CN" sz="2800" dirty="0">
                <a:solidFill>
                  <a:srgbClr val="000000"/>
                </a:solidFill>
                <a:latin typeface="楷体_GB2312" pitchFamily="49" charset="-122"/>
                <a:ea typeface="楷体_GB2312" pitchFamily="49" charset="-122"/>
              </a:rPr>
              <a:t>1</a:t>
            </a:r>
            <a:r>
              <a:rPr lang="zh-CN" altLang="en-US" sz="2800" dirty="0">
                <a:solidFill>
                  <a:srgbClr val="000000"/>
                </a:solidFill>
                <a:latin typeface="楷体_GB2312" pitchFamily="49" charset="-122"/>
                <a:ea typeface="楷体_GB2312" pitchFamily="49" charset="-122"/>
              </a:rPr>
              <a:t>）指导教会病人</a:t>
            </a:r>
            <a:r>
              <a:rPr lang="zh-CN" altLang="en-US" sz="2800" dirty="0">
                <a:solidFill>
                  <a:srgbClr val="FF0000"/>
                </a:solidFill>
                <a:latin typeface="楷体_GB2312" pitchFamily="49" charset="-122"/>
                <a:ea typeface="楷体_GB2312" pitchFamily="49" charset="-122"/>
              </a:rPr>
              <a:t>坐浴方法及注意事项</a:t>
            </a:r>
            <a:r>
              <a:rPr lang="zh-CN" altLang="en-US" sz="2800" dirty="0">
                <a:solidFill>
                  <a:srgbClr val="000000"/>
                </a:solidFill>
                <a:latin typeface="楷体_GB2312" pitchFamily="49" charset="-122"/>
                <a:ea typeface="楷体_GB2312" pitchFamily="49" charset="-122"/>
              </a:rPr>
              <a:t>。</a:t>
            </a:r>
            <a:r>
              <a:rPr lang="zh-CN" altLang="en-US" dirty="0">
                <a:latin typeface="Arial" panose="020B0604020202020204" pitchFamily="34" charset="0"/>
                <a:ea typeface="宋体" panose="02010600030101010101" pitchFamily="2" charset="-122"/>
              </a:rPr>
              <a:t> </a:t>
            </a:r>
            <a:endParaRPr lang="zh-CN" altLang="en-US" dirty="0">
              <a:latin typeface="Arial" panose="020B0604020202020204" pitchFamily="34" charset="0"/>
              <a:ea typeface="宋体" panose="02010600030101010101" pitchFamily="2" charset="-122"/>
            </a:endParaRPr>
          </a:p>
        </p:txBody>
      </p:sp>
      <p:sp>
        <p:nvSpPr>
          <p:cNvPr id="46087" name="Rectangle 11"/>
          <p:cNvSpPr/>
          <p:nvPr/>
        </p:nvSpPr>
        <p:spPr>
          <a:xfrm>
            <a:off x="1878416" y="2459355"/>
            <a:ext cx="5262216" cy="423545"/>
          </a:xfrm>
          <a:prstGeom prst="rect">
            <a:avLst/>
          </a:prstGeom>
          <a:noFill/>
          <a:ln w="9525">
            <a:noFill/>
          </a:ln>
        </p:spPr>
        <p:txBody>
          <a:bodyPr wrap="square" anchor="t" anchorCtr="0">
            <a:noAutofit/>
          </a:bodyPr>
          <a:p>
            <a:pPr>
              <a:lnSpc>
                <a:spcPct val="110000"/>
              </a:lnSpc>
            </a:pPr>
            <a:r>
              <a:rPr lang="zh-CN" altLang="en-US" sz="2800" dirty="0">
                <a:solidFill>
                  <a:srgbClr val="000000"/>
                </a:solidFill>
                <a:latin typeface="楷体_GB2312" pitchFamily="49" charset="-122"/>
                <a:ea typeface="楷体_GB2312" pitchFamily="49" charset="-122"/>
              </a:rPr>
              <a:t>（</a:t>
            </a:r>
            <a:r>
              <a:rPr lang="en-US" altLang="zh-CN" sz="2800" dirty="0">
                <a:solidFill>
                  <a:srgbClr val="000000"/>
                </a:solidFill>
                <a:latin typeface="楷体_GB2312" pitchFamily="49" charset="-122"/>
                <a:ea typeface="楷体_GB2312" pitchFamily="49" charset="-122"/>
              </a:rPr>
              <a:t>2</a:t>
            </a:r>
            <a:r>
              <a:rPr lang="zh-CN" altLang="en-US" sz="2800" dirty="0">
                <a:solidFill>
                  <a:srgbClr val="000000"/>
                </a:solidFill>
                <a:latin typeface="楷体_GB2312" pitchFamily="49" charset="-122"/>
                <a:ea typeface="楷体_GB2312" pitchFamily="49" charset="-122"/>
              </a:rPr>
              <a:t>）指导病人正确使用药物。</a:t>
            </a:r>
            <a:endParaRPr lang="zh-CN" altLang="en-US" sz="2800" dirty="0">
              <a:solidFill>
                <a:srgbClr val="000000"/>
              </a:solidFill>
              <a:latin typeface="楷体_GB2312" pitchFamily="49" charset="-122"/>
              <a:ea typeface="楷体_GB2312" pitchFamily="49" charset="-122"/>
            </a:endParaRPr>
          </a:p>
        </p:txBody>
      </p:sp>
      <p:sp>
        <p:nvSpPr>
          <p:cNvPr id="47105" name="Rectangle 4"/>
          <p:cNvSpPr/>
          <p:nvPr/>
        </p:nvSpPr>
        <p:spPr>
          <a:xfrm>
            <a:off x="1109345" y="3096578"/>
            <a:ext cx="10422255" cy="1038860"/>
          </a:xfrm>
          <a:prstGeom prst="rect">
            <a:avLst/>
          </a:prstGeom>
          <a:noFill/>
          <a:ln w="9525">
            <a:noFill/>
          </a:ln>
        </p:spPr>
        <p:txBody>
          <a:bodyPr wrap="square" anchor="ctr" anchorCtr="0">
            <a:spAutoFit/>
          </a:bodyPr>
          <a:p>
            <a:pPr indent="266700">
              <a:lnSpc>
                <a:spcPct val="110000"/>
              </a:lnSpc>
            </a:pPr>
            <a:r>
              <a:rPr lang="en-US" altLang="zh-CN" sz="2800" dirty="0">
                <a:solidFill>
                  <a:srgbClr val="000000"/>
                </a:solidFill>
                <a:latin typeface="楷体_GB2312" pitchFamily="49" charset="-122"/>
                <a:ea typeface="楷体_GB2312" pitchFamily="49" charset="-122"/>
              </a:rPr>
              <a:t>  </a:t>
            </a:r>
            <a:r>
              <a:rPr lang="zh-CN" altLang="en-US" sz="2800" dirty="0">
                <a:solidFill>
                  <a:srgbClr val="000000"/>
                </a:solidFill>
                <a:latin typeface="楷体_GB2312" pitchFamily="49" charset="-122"/>
                <a:ea typeface="楷体_GB2312" pitchFamily="49" charset="-122"/>
              </a:rPr>
              <a:t>（</a:t>
            </a:r>
            <a:r>
              <a:rPr lang="en-US" altLang="zh-CN" sz="2800" dirty="0">
                <a:solidFill>
                  <a:srgbClr val="000000"/>
                </a:solidFill>
                <a:latin typeface="楷体_GB2312" pitchFamily="49" charset="-122"/>
                <a:ea typeface="楷体_GB2312" pitchFamily="49" charset="-122"/>
              </a:rPr>
              <a:t>3</a:t>
            </a:r>
            <a:r>
              <a:rPr lang="zh-CN" altLang="en-US" sz="2800" dirty="0">
                <a:solidFill>
                  <a:srgbClr val="000000"/>
                </a:solidFill>
                <a:latin typeface="楷体_GB2312" pitchFamily="49" charset="-122"/>
                <a:ea typeface="楷体_GB2312" pitchFamily="49" charset="-122"/>
              </a:rPr>
              <a:t>）指导病人做好外阴部的护理，减少局部摩擦和混合</a:t>
            </a:r>
            <a:endParaRPr lang="zh-CN" altLang="en-US" sz="2800" dirty="0">
              <a:solidFill>
                <a:srgbClr val="000000"/>
              </a:solidFill>
              <a:latin typeface="楷体_GB2312" pitchFamily="49" charset="-122"/>
              <a:ea typeface="楷体_GB2312" pitchFamily="49" charset="-122"/>
            </a:endParaRPr>
          </a:p>
          <a:p>
            <a:pPr indent="266700">
              <a:lnSpc>
                <a:spcPct val="110000"/>
              </a:lnSpc>
            </a:pPr>
            <a:r>
              <a:rPr lang="zh-CN" altLang="en-US" sz="2800" dirty="0">
                <a:solidFill>
                  <a:srgbClr val="000000"/>
                </a:solidFill>
                <a:latin typeface="楷体_GB2312" pitchFamily="49" charset="-122"/>
                <a:ea typeface="楷体_GB2312" pitchFamily="49" charset="-122"/>
              </a:rPr>
              <a:t>感染的发生。</a:t>
            </a:r>
            <a:endParaRPr lang="zh-CN" altLang="en-US" sz="2800" dirty="0">
              <a:solidFill>
                <a:srgbClr val="000000"/>
              </a:solidFill>
              <a:latin typeface="楷体_GB2312" pitchFamily="49" charset="-122"/>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0713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外阴炎</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7106" name="Rectangle 5"/>
          <p:cNvSpPr/>
          <p:nvPr/>
        </p:nvSpPr>
        <p:spPr>
          <a:xfrm>
            <a:off x="1022985" y="1190625"/>
            <a:ext cx="10117455" cy="5245735"/>
          </a:xfrm>
          <a:prstGeom prst="rect">
            <a:avLst/>
          </a:prstGeom>
          <a:noFill/>
          <a:ln w="9525">
            <a:noFill/>
          </a:ln>
        </p:spPr>
        <p:txBody>
          <a:bodyPr wrap="square" anchor="ctr" anchorCtr="0">
            <a:noAutofit/>
          </a:bodyPr>
          <a:p>
            <a:pPr indent="266700">
              <a:lnSpc>
                <a:spcPct val="110000"/>
              </a:lnSpc>
            </a:pPr>
            <a:r>
              <a:rPr lang="en-US" altLang="zh-CN" sz="2800" b="1" dirty="0">
                <a:solidFill>
                  <a:srgbClr val="000000"/>
                </a:solidFill>
                <a:latin typeface="楷体_GB2312" pitchFamily="49" charset="-122"/>
                <a:ea typeface="楷体_GB2312" pitchFamily="49" charset="-122"/>
              </a:rPr>
              <a:t>3</a:t>
            </a:r>
            <a:r>
              <a:rPr lang="zh-CN" altLang="en-US" sz="2800" b="1" dirty="0">
                <a:solidFill>
                  <a:srgbClr val="000000"/>
                </a:solidFill>
                <a:latin typeface="楷体_GB2312" pitchFamily="49" charset="-122"/>
                <a:ea typeface="楷体_GB2312" pitchFamily="49" charset="-122"/>
              </a:rPr>
              <a:t>、健康教育</a:t>
            </a:r>
            <a:endParaRPr lang="zh-CN" altLang="en-US" sz="2800" b="1" dirty="0">
              <a:solidFill>
                <a:srgbClr val="000000"/>
              </a:solidFill>
              <a:latin typeface="楷体_GB2312" pitchFamily="49" charset="-122"/>
              <a:ea typeface="楷体_GB2312" pitchFamily="49" charset="-122"/>
            </a:endParaRPr>
          </a:p>
          <a:p>
            <a:pPr indent="266700">
              <a:lnSpc>
                <a:spcPct val="110000"/>
              </a:lnSpc>
            </a:pPr>
            <a:r>
              <a:rPr lang="zh-CN" altLang="en-US" sz="2800" dirty="0">
                <a:solidFill>
                  <a:srgbClr val="000000"/>
                </a:solidFill>
                <a:latin typeface="楷体_GB2312" pitchFamily="49" charset="-122"/>
                <a:ea typeface="楷体_GB2312" pitchFamily="49" charset="-122"/>
              </a:rPr>
              <a:t>  （</a:t>
            </a:r>
            <a:r>
              <a:rPr lang="en-US" altLang="zh-CN" sz="2800" dirty="0">
                <a:solidFill>
                  <a:srgbClr val="000000"/>
                </a:solidFill>
                <a:latin typeface="楷体_GB2312" pitchFamily="49" charset="-122"/>
                <a:ea typeface="楷体_GB2312" pitchFamily="49" charset="-122"/>
              </a:rPr>
              <a:t>1</a:t>
            </a:r>
            <a:r>
              <a:rPr lang="zh-CN" altLang="en-US" sz="2800" dirty="0">
                <a:solidFill>
                  <a:srgbClr val="000000"/>
                </a:solidFill>
                <a:latin typeface="楷体_GB2312" pitchFamily="49" charset="-122"/>
                <a:ea typeface="楷体_GB2312" pitchFamily="49" charset="-122"/>
              </a:rPr>
              <a:t>）讲解引起外阴炎症的原因及预防护理的相关知识。</a:t>
            </a:r>
            <a:br>
              <a:rPr lang="zh-CN" altLang="en-US" sz="2800" dirty="0">
                <a:solidFill>
                  <a:srgbClr val="000000"/>
                </a:solidFill>
                <a:latin typeface="楷体_GB2312" pitchFamily="49" charset="-122"/>
                <a:ea typeface="楷体_GB2312" pitchFamily="49" charset="-122"/>
              </a:rPr>
            </a:br>
            <a:r>
              <a:rPr lang="zh-CN" altLang="en-US" sz="2800" dirty="0">
                <a:solidFill>
                  <a:srgbClr val="000000"/>
                </a:solidFill>
                <a:latin typeface="楷体_GB2312" pitchFamily="49" charset="-122"/>
                <a:ea typeface="楷体_GB2312" pitchFamily="49" charset="-122"/>
              </a:rPr>
              <a:t>  （</a:t>
            </a:r>
            <a:r>
              <a:rPr lang="en-US" altLang="zh-CN" sz="2800" dirty="0">
                <a:solidFill>
                  <a:srgbClr val="000000"/>
                </a:solidFill>
                <a:latin typeface="楷体_GB2312" pitchFamily="49" charset="-122"/>
                <a:ea typeface="楷体_GB2312" pitchFamily="49" charset="-122"/>
              </a:rPr>
              <a:t>2</a:t>
            </a:r>
            <a:r>
              <a:rPr lang="zh-CN" altLang="en-US" sz="2800" dirty="0">
                <a:solidFill>
                  <a:srgbClr val="000000"/>
                </a:solidFill>
                <a:latin typeface="楷体_GB2312" pitchFamily="49" charset="-122"/>
                <a:ea typeface="楷体_GB2312" pitchFamily="49" charset="-122"/>
              </a:rPr>
              <a:t>）指导病人保持外阴清洁、干燥，注意经期、孕期、</a:t>
            </a:r>
            <a:endParaRPr lang="zh-CN" altLang="en-US" sz="2800" dirty="0">
              <a:solidFill>
                <a:srgbClr val="000000"/>
              </a:solidFill>
              <a:latin typeface="楷体_GB2312" pitchFamily="49" charset="-122"/>
              <a:ea typeface="楷体_GB2312" pitchFamily="49" charset="-122"/>
            </a:endParaRPr>
          </a:p>
          <a:p>
            <a:pPr indent="266700">
              <a:lnSpc>
                <a:spcPct val="110000"/>
              </a:lnSpc>
            </a:pPr>
            <a:r>
              <a:rPr lang="zh-CN" altLang="en-US" sz="2800" dirty="0">
                <a:solidFill>
                  <a:srgbClr val="000000"/>
                </a:solidFill>
                <a:latin typeface="楷体_GB2312" pitchFamily="49" charset="-122"/>
                <a:ea typeface="楷体_GB2312" pitchFamily="49" charset="-122"/>
              </a:rPr>
              <a:t>分娩期及产褥期卫生。</a:t>
            </a:r>
            <a:br>
              <a:rPr lang="zh-CN" altLang="en-US" sz="2800" dirty="0">
                <a:solidFill>
                  <a:srgbClr val="000000"/>
                </a:solidFill>
                <a:latin typeface="楷体_GB2312" pitchFamily="49" charset="-122"/>
                <a:ea typeface="楷体_GB2312" pitchFamily="49" charset="-122"/>
              </a:rPr>
            </a:br>
            <a:r>
              <a:rPr lang="zh-CN" altLang="en-US" sz="2800" dirty="0">
                <a:solidFill>
                  <a:srgbClr val="000000"/>
                </a:solidFill>
                <a:latin typeface="楷体_GB2312" pitchFamily="49" charset="-122"/>
                <a:ea typeface="楷体_GB2312" pitchFamily="49" charset="-122"/>
              </a:rPr>
              <a:t>  （</a:t>
            </a:r>
            <a:r>
              <a:rPr lang="en-US" altLang="zh-CN" sz="2800" dirty="0">
                <a:solidFill>
                  <a:srgbClr val="000000"/>
                </a:solidFill>
                <a:latin typeface="楷体_GB2312" pitchFamily="49" charset="-122"/>
                <a:ea typeface="楷体_GB2312" pitchFamily="49" charset="-122"/>
              </a:rPr>
              <a:t>3</a:t>
            </a:r>
            <a:r>
              <a:rPr lang="zh-CN" altLang="en-US" sz="2800" dirty="0">
                <a:solidFill>
                  <a:srgbClr val="000000"/>
                </a:solidFill>
                <a:latin typeface="楷体_GB2312" pitchFamily="49" charset="-122"/>
                <a:ea typeface="楷体_GB2312" pitchFamily="49" charset="-122"/>
              </a:rPr>
              <a:t>）指导病人纠正不正确的饮食及生活习惯。不饮酒，</a:t>
            </a:r>
            <a:endParaRPr lang="zh-CN" altLang="en-US" sz="2800" dirty="0">
              <a:solidFill>
                <a:srgbClr val="000000"/>
              </a:solidFill>
              <a:latin typeface="楷体_GB2312" pitchFamily="49" charset="-122"/>
              <a:ea typeface="楷体_GB2312" pitchFamily="49" charset="-122"/>
            </a:endParaRPr>
          </a:p>
          <a:p>
            <a:pPr indent="266700">
              <a:lnSpc>
                <a:spcPct val="110000"/>
              </a:lnSpc>
            </a:pPr>
            <a:r>
              <a:rPr lang="zh-CN" altLang="en-US" sz="2800" dirty="0">
                <a:solidFill>
                  <a:srgbClr val="000000"/>
                </a:solidFill>
                <a:latin typeface="楷体_GB2312" pitchFamily="49" charset="-122"/>
                <a:ea typeface="楷体_GB2312" pitchFamily="49" charset="-122"/>
              </a:rPr>
              <a:t>限制辛辣饮食的摄入。</a:t>
            </a:r>
            <a:br>
              <a:rPr lang="zh-CN" altLang="en-US" sz="2800" dirty="0">
                <a:solidFill>
                  <a:srgbClr val="000000"/>
                </a:solidFill>
                <a:latin typeface="楷体_GB2312" pitchFamily="49" charset="-122"/>
                <a:ea typeface="楷体_GB2312" pitchFamily="49" charset="-122"/>
              </a:rPr>
            </a:br>
            <a:r>
              <a:rPr lang="zh-CN" altLang="en-US" sz="2800" dirty="0">
                <a:solidFill>
                  <a:srgbClr val="000000"/>
                </a:solidFill>
                <a:latin typeface="楷体_GB2312" pitchFamily="49" charset="-122"/>
                <a:ea typeface="楷体_GB2312" pitchFamily="49" charset="-122"/>
              </a:rPr>
              <a:t>  （</a:t>
            </a:r>
            <a:r>
              <a:rPr lang="en-US" altLang="zh-CN" sz="2800" dirty="0">
                <a:solidFill>
                  <a:srgbClr val="000000"/>
                </a:solidFill>
                <a:latin typeface="楷体_GB2312" pitchFamily="49" charset="-122"/>
                <a:ea typeface="楷体_GB2312" pitchFamily="49" charset="-122"/>
              </a:rPr>
              <a:t>4</a:t>
            </a:r>
            <a:r>
              <a:rPr lang="zh-CN" altLang="en-US" sz="2800" dirty="0">
                <a:solidFill>
                  <a:srgbClr val="000000"/>
                </a:solidFill>
                <a:latin typeface="楷体_GB2312" pitchFamily="49" charset="-122"/>
                <a:ea typeface="楷体_GB2312" pitchFamily="49" charset="-122"/>
              </a:rPr>
              <a:t>）加强生活指导，教育尿瘘、粪瘘病人注意个人卫生</a:t>
            </a:r>
            <a:endParaRPr lang="zh-CN" altLang="en-US" sz="2800" dirty="0">
              <a:solidFill>
                <a:srgbClr val="000000"/>
              </a:solidFill>
              <a:latin typeface="楷体_GB2312" pitchFamily="49" charset="-122"/>
              <a:ea typeface="楷体_GB2312" pitchFamily="49" charset="-122"/>
            </a:endParaRPr>
          </a:p>
          <a:p>
            <a:pPr indent="266700">
              <a:lnSpc>
                <a:spcPct val="110000"/>
              </a:lnSpc>
            </a:pPr>
            <a:r>
              <a:rPr lang="zh-CN" altLang="en-US" sz="2800" dirty="0">
                <a:solidFill>
                  <a:srgbClr val="000000"/>
                </a:solidFill>
                <a:latin typeface="楷体_GB2312" pitchFamily="49" charset="-122"/>
                <a:ea typeface="楷体_GB2312" pitchFamily="49" charset="-122"/>
              </a:rPr>
              <a:t>便后及时清洗会阴，更换内裤。</a:t>
            </a:r>
            <a:br>
              <a:rPr lang="zh-CN" altLang="en-US" sz="2800" dirty="0">
                <a:solidFill>
                  <a:srgbClr val="000000"/>
                </a:solidFill>
                <a:latin typeface="楷体_GB2312" pitchFamily="49" charset="-122"/>
                <a:ea typeface="楷体_GB2312" pitchFamily="49" charset="-122"/>
              </a:rPr>
            </a:br>
            <a:r>
              <a:rPr lang="zh-CN" altLang="en-US" sz="2800" dirty="0">
                <a:solidFill>
                  <a:srgbClr val="000000"/>
                </a:solidFill>
                <a:latin typeface="楷体_GB2312" pitchFamily="49" charset="-122"/>
                <a:ea typeface="楷体_GB2312" pitchFamily="49" charset="-122"/>
              </a:rPr>
              <a:t>  （</a:t>
            </a:r>
            <a:r>
              <a:rPr lang="en-US" altLang="zh-CN" sz="2800" dirty="0">
                <a:solidFill>
                  <a:srgbClr val="000000"/>
                </a:solidFill>
                <a:latin typeface="楷体_GB2312" pitchFamily="49" charset="-122"/>
                <a:ea typeface="楷体_GB2312" pitchFamily="49" charset="-122"/>
              </a:rPr>
              <a:t>5</a:t>
            </a:r>
            <a:r>
              <a:rPr lang="zh-CN" altLang="en-US" sz="2800" dirty="0">
                <a:solidFill>
                  <a:srgbClr val="000000"/>
                </a:solidFill>
                <a:latin typeface="楷体_GB2312" pitchFamily="49" charset="-122"/>
                <a:ea typeface="楷体_GB2312" pitchFamily="49" charset="-122"/>
              </a:rPr>
              <a:t>）指导糖尿病病人自我检测血糖，并注意个人卫生保</a:t>
            </a:r>
            <a:endParaRPr lang="zh-CN" altLang="en-US" sz="2800" dirty="0">
              <a:solidFill>
                <a:srgbClr val="000000"/>
              </a:solidFill>
              <a:latin typeface="楷体_GB2312" pitchFamily="49" charset="-122"/>
              <a:ea typeface="楷体_GB2312" pitchFamily="49" charset="-122"/>
            </a:endParaRPr>
          </a:p>
          <a:p>
            <a:pPr indent="266700">
              <a:lnSpc>
                <a:spcPct val="110000"/>
              </a:lnSpc>
            </a:pPr>
            <a:r>
              <a:rPr lang="zh-CN" altLang="en-US" sz="2800" dirty="0">
                <a:solidFill>
                  <a:srgbClr val="000000"/>
                </a:solidFill>
                <a:latin typeface="楷体_GB2312" pitchFamily="49" charset="-122"/>
                <a:ea typeface="楷体_GB2312" pitchFamily="49" charset="-122"/>
              </a:rPr>
              <a:t>持外阴清洁、干燥。</a:t>
            </a:r>
            <a:endParaRPr lang="zh-CN" altLang="en-US" sz="2800" dirty="0">
              <a:solidFill>
                <a:srgbClr val="000000"/>
              </a:solidFill>
              <a:latin typeface="楷体_GB2312" pitchFamily="49" charset="-122"/>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0713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外阴炎</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1327150" y="2493645"/>
            <a:ext cx="9593580" cy="2397125"/>
            <a:chOff x="623" y="783"/>
            <a:chExt cx="15108" cy="3775"/>
          </a:xfrm>
        </p:grpSpPr>
        <p:sp>
          <p:nvSpPr>
            <p:cNvPr id="48129" name="Rectangle 3"/>
            <p:cNvSpPr/>
            <p:nvPr/>
          </p:nvSpPr>
          <p:spPr>
            <a:xfrm>
              <a:off x="623" y="1312"/>
              <a:ext cx="15108" cy="3246"/>
            </a:xfrm>
            <a:prstGeom prst="rect">
              <a:avLst/>
            </a:prstGeom>
            <a:noFill/>
            <a:ln w="9525">
              <a:noFill/>
            </a:ln>
          </p:spPr>
          <p:txBody>
            <a:bodyPr wrap="none" anchor="ctr" anchorCtr="0">
              <a:spAutoFit/>
            </a:bodyPr>
            <a:p>
              <a:pPr indent="266700"/>
              <a:endParaRPr lang="en-US" altLang="zh-CN" sz="3200" dirty="0">
                <a:solidFill>
                  <a:srgbClr val="000000"/>
                </a:solidFill>
                <a:latin typeface="楷体_GB2312" pitchFamily="49" charset="-122"/>
                <a:ea typeface="楷体_GB2312" pitchFamily="49" charset="-122"/>
              </a:endParaRPr>
            </a:p>
            <a:p>
              <a:pPr indent="266700"/>
              <a:r>
                <a:rPr lang="en-US" altLang="zh-CN" sz="3200" dirty="0">
                  <a:solidFill>
                    <a:srgbClr val="000000"/>
                  </a:solidFill>
                  <a:latin typeface="楷体_GB2312" pitchFamily="49" charset="-122"/>
                  <a:ea typeface="楷体_GB2312" pitchFamily="49" charset="-122"/>
                </a:rPr>
                <a:t>1</a:t>
              </a:r>
              <a:r>
                <a:rPr lang="zh-CN" altLang="en-US" sz="3200" dirty="0">
                  <a:solidFill>
                    <a:srgbClr val="000000"/>
                  </a:solidFill>
                  <a:latin typeface="楷体_GB2312" pitchFamily="49" charset="-122"/>
                  <a:ea typeface="楷体_GB2312" pitchFamily="49" charset="-122"/>
                </a:rPr>
                <a:t>、病人受损的外阴皮肤经治疗愈合，能用适当的方</a:t>
              </a:r>
              <a:endParaRPr lang="zh-CN" altLang="en-US" sz="3200" dirty="0">
                <a:solidFill>
                  <a:srgbClr val="000000"/>
                </a:solidFill>
                <a:latin typeface="楷体_GB2312" pitchFamily="49" charset="-122"/>
                <a:ea typeface="楷体_GB2312" pitchFamily="49" charset="-122"/>
              </a:endParaRPr>
            </a:p>
            <a:p>
              <a:pPr indent="266700"/>
              <a:r>
                <a:rPr lang="zh-CN" altLang="en-US" sz="3200" dirty="0">
                  <a:solidFill>
                    <a:srgbClr val="000000"/>
                  </a:solidFill>
                  <a:latin typeface="楷体_GB2312" pitchFamily="49" charset="-122"/>
                  <a:ea typeface="楷体_GB2312" pitchFamily="49" charset="-122"/>
                </a:rPr>
                <a:t>法止痒，避免搔抓。</a:t>
              </a:r>
              <a:endParaRPr lang="zh-CN" altLang="en-US" sz="3200" dirty="0">
                <a:solidFill>
                  <a:srgbClr val="000000"/>
                </a:solidFill>
                <a:latin typeface="楷体_GB2312" pitchFamily="49" charset="-122"/>
                <a:ea typeface="楷体_GB2312" pitchFamily="49" charset="-122"/>
              </a:endParaRPr>
            </a:p>
            <a:p>
              <a:pPr indent="266700"/>
              <a:r>
                <a:rPr lang="en-US" altLang="zh-CN" sz="3200" dirty="0">
                  <a:solidFill>
                    <a:srgbClr val="000000"/>
                  </a:solidFill>
                  <a:latin typeface="楷体_GB2312" pitchFamily="49" charset="-122"/>
                  <a:ea typeface="楷体_GB2312" pitchFamily="49" charset="-122"/>
                </a:rPr>
                <a:t>2</a:t>
              </a:r>
              <a:r>
                <a:rPr lang="zh-CN" altLang="en-US" sz="3200" dirty="0">
                  <a:solidFill>
                    <a:srgbClr val="000000"/>
                  </a:solidFill>
                  <a:latin typeface="楷体_GB2312" pitchFamily="49" charset="-122"/>
                  <a:ea typeface="楷体_GB2312" pitchFamily="49" charset="-122"/>
                </a:rPr>
                <a:t>、病人睡眠良好，生活形态正常。</a:t>
              </a:r>
              <a:endParaRPr lang="zh-CN" altLang="en-US" sz="3200" dirty="0">
                <a:solidFill>
                  <a:srgbClr val="000000"/>
                </a:solidFill>
                <a:latin typeface="楷体_GB2312" pitchFamily="49" charset="-122"/>
                <a:ea typeface="楷体_GB2312" pitchFamily="49" charset="-122"/>
              </a:endParaRPr>
            </a:p>
          </p:txBody>
        </p:sp>
        <p:sp>
          <p:nvSpPr>
            <p:cNvPr id="48130" name="Rectangle 4"/>
            <p:cNvSpPr/>
            <p:nvPr/>
          </p:nvSpPr>
          <p:spPr>
            <a:xfrm>
              <a:off x="4253" y="783"/>
              <a:ext cx="4146" cy="919"/>
            </a:xfrm>
            <a:prstGeom prst="rect">
              <a:avLst/>
            </a:prstGeom>
            <a:noFill/>
            <a:ln w="9525">
              <a:noFill/>
            </a:ln>
          </p:spPr>
          <p:txBody>
            <a:bodyPr wrap="none" anchor="t" anchorCtr="0">
              <a:spAutoFit/>
            </a:bodyPr>
            <a:p>
              <a:r>
                <a:rPr lang="en-US" altLang="zh-CN" sz="3200" b="1" dirty="0">
                  <a:solidFill>
                    <a:srgbClr val="000000"/>
                  </a:solidFill>
                  <a:latin typeface="Arial" panose="020B0604020202020204" pitchFamily="34" charset="0"/>
                  <a:ea typeface="楷体_GB2312" pitchFamily="49" charset="-122"/>
                </a:rPr>
                <a:t>【</a:t>
              </a:r>
              <a:r>
                <a:rPr lang="zh-CN" altLang="en-US" sz="3200" b="1" dirty="0">
                  <a:solidFill>
                    <a:srgbClr val="000000"/>
                  </a:solidFill>
                  <a:latin typeface="Arial" panose="020B0604020202020204" pitchFamily="34" charset="0"/>
                  <a:ea typeface="楷体_GB2312" pitchFamily="49" charset="-122"/>
                </a:rPr>
                <a:t>护理评价</a:t>
              </a:r>
              <a:r>
                <a:rPr lang="en-US" altLang="zh-CN" sz="3200" b="1" dirty="0">
                  <a:solidFill>
                    <a:srgbClr val="000000"/>
                  </a:solidFill>
                  <a:latin typeface="Arial" panose="020B0604020202020204" pitchFamily="34" charset="0"/>
                  <a:ea typeface="楷体_GB2312" pitchFamily="49" charset="-122"/>
                </a:rPr>
                <a:t>】</a:t>
              </a:r>
              <a:endParaRPr lang="en-US" altLang="zh-CN" sz="3200" b="1" dirty="0">
                <a:solidFill>
                  <a:srgbClr val="000000"/>
                </a:solidFill>
                <a:latin typeface="Arial" panose="020B0604020202020204" pitchFamily="34" charset="0"/>
                <a:ea typeface="楷体_GB2312"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818515" y="1708785"/>
            <a:ext cx="10327005" cy="2861310"/>
          </a:xfrm>
          <a:prstGeom prst="rect">
            <a:avLst/>
          </a:prstGeom>
          <a:noFill/>
        </p:spPr>
        <p:txBody>
          <a:bodyPr wrap="square">
            <a:spAutoFit/>
          </a:bodyPr>
          <a:lstStyle/>
          <a:p>
            <a:pPr algn="ctr">
              <a:lnSpc>
                <a:spcPct val="150000"/>
              </a:lnSpc>
              <a:defRPr/>
            </a:pPr>
            <a:r>
              <a:rPr lang="zh-CN" altLang="en-US" sz="6000" b="1" dirty="0">
                <a:solidFill>
                  <a:srgbClr val="0070C0"/>
                </a:solidFill>
                <a:latin typeface="黑体" panose="02010609060101010101" charset="-122"/>
                <a:ea typeface="黑体" panose="02010609060101010101" charset="-122"/>
                <a:cs typeface="+mn-ea"/>
                <a:sym typeface="黑体" panose="02010609060101010101" charset="-122"/>
              </a:rPr>
              <a:t>单元十二</a:t>
            </a:r>
            <a:endParaRPr lang="zh-CN" altLang="en-US" sz="6000" b="1" dirty="0">
              <a:solidFill>
                <a:srgbClr val="0070C0"/>
              </a:solidFill>
              <a:latin typeface="黑体" panose="02010609060101010101" charset="-122"/>
              <a:ea typeface="黑体" panose="02010609060101010101" charset="-122"/>
              <a:cs typeface="+mn-ea"/>
              <a:sym typeface="黑体" panose="02010609060101010101" charset="-122"/>
            </a:endParaRPr>
          </a:p>
          <a:p>
            <a:pPr algn="ctr">
              <a:lnSpc>
                <a:spcPct val="150000"/>
              </a:lnSpc>
              <a:defRPr/>
            </a:pPr>
            <a:r>
              <a:rPr lang="zh-CN" altLang="en-US" sz="6000" b="1" dirty="0">
                <a:solidFill>
                  <a:srgbClr val="0070C0"/>
                </a:solidFill>
                <a:latin typeface="黑体" panose="02010609060101010101" charset="-122"/>
                <a:ea typeface="黑体" panose="02010609060101010101" charset="-122"/>
                <a:cs typeface="+mn-ea"/>
                <a:sym typeface="黑体" panose="02010609060101010101" charset="-122"/>
              </a:rPr>
              <a:t>女性生殖系统炎症患者的护理</a:t>
            </a:r>
            <a:endParaRPr lang="zh-CN" altLang="en-US" sz="6000" b="1" dirty="0">
              <a:solidFill>
                <a:srgbClr val="0070C0"/>
              </a:solidFill>
              <a:latin typeface="黑体" panose="02010609060101010101" charset="-122"/>
              <a:ea typeface="黑体" panose="02010609060101010101" charset="-122"/>
              <a:cs typeface="+mn-ea"/>
              <a:sym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med" p14:dur="750">
        <p:newsflash/>
      </p:transition>
    </mc:Choice>
    <mc:Fallback>
      <p:transition spd="med">
        <p:newsflash/>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03530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前庭大腺炎</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0177" name="Rectangle 4"/>
          <p:cNvSpPr/>
          <p:nvPr/>
        </p:nvSpPr>
        <p:spPr>
          <a:xfrm>
            <a:off x="868045" y="1341755"/>
            <a:ext cx="10468610" cy="4796790"/>
          </a:xfrm>
          <a:prstGeom prst="rect">
            <a:avLst/>
          </a:prstGeom>
          <a:noFill/>
          <a:ln w="9525">
            <a:noFill/>
          </a:ln>
        </p:spPr>
        <p:txBody>
          <a:bodyPr wrap="none" anchor="ctr" anchorCtr="0">
            <a:noAutofit/>
          </a:bodyPr>
          <a:p>
            <a:pPr indent="303530">
              <a:lnSpc>
                <a:spcPct val="120000"/>
              </a:lnSpc>
            </a:pPr>
            <a:r>
              <a:rPr lang="en-US" altLang="zh-CN" dirty="0">
                <a:solidFill>
                  <a:srgbClr val="000000"/>
                </a:solidFill>
                <a:latin typeface="楷体_GB2312" pitchFamily="49" charset="-122"/>
                <a:ea typeface="楷体_GB2312" pitchFamily="49" charset="-122"/>
              </a:rPr>
              <a:t> </a:t>
            </a:r>
            <a:r>
              <a:rPr lang="en-US" altLang="zh-CN" sz="2800" dirty="0">
                <a:solidFill>
                  <a:srgbClr val="000000"/>
                </a:solidFill>
                <a:latin typeface="楷体_GB2312" pitchFamily="49" charset="-122"/>
                <a:ea typeface="楷体_GB2312" pitchFamily="49" charset="-122"/>
              </a:rPr>
              <a:t>    </a:t>
            </a:r>
            <a:r>
              <a:rPr lang="zh-CN" altLang="en-US" sz="2800" dirty="0">
                <a:solidFill>
                  <a:srgbClr val="020202"/>
                </a:solidFill>
                <a:latin typeface="楷体_GB2312" pitchFamily="49" charset="-122"/>
                <a:ea typeface="楷体_GB2312" pitchFamily="49" charset="-122"/>
              </a:rPr>
              <a:t>前庭大腺炎</a:t>
            </a:r>
            <a:r>
              <a:rPr lang="en-US" altLang="zh-CN" sz="2800" dirty="0">
                <a:solidFill>
                  <a:srgbClr val="020202"/>
                </a:solidFill>
                <a:latin typeface="楷体_GB2312" pitchFamily="49" charset="-122"/>
                <a:ea typeface="楷体_GB2312" pitchFamily="49" charset="-122"/>
              </a:rPr>
              <a:t>(bartholinitis)</a:t>
            </a:r>
            <a:r>
              <a:rPr lang="zh-CN" altLang="en-US" sz="2800" dirty="0">
                <a:solidFill>
                  <a:srgbClr val="020202"/>
                </a:solidFill>
                <a:latin typeface="楷体_GB2312" pitchFamily="49" charset="-122"/>
                <a:ea typeface="楷体_GB2312" pitchFamily="49" charset="-122"/>
              </a:rPr>
              <a:t>是前庭大腺的炎症，前</a:t>
            </a:r>
            <a:endParaRPr lang="zh-CN" altLang="en-US" sz="2800" dirty="0">
              <a:solidFill>
                <a:srgbClr val="020202"/>
              </a:solidFill>
              <a:latin typeface="楷体_GB2312" pitchFamily="49" charset="-122"/>
              <a:ea typeface="楷体_GB2312" pitchFamily="49" charset="-122"/>
            </a:endParaRPr>
          </a:p>
          <a:p>
            <a:pPr indent="303530">
              <a:lnSpc>
                <a:spcPct val="120000"/>
              </a:lnSpc>
            </a:pPr>
            <a:r>
              <a:rPr lang="zh-CN" altLang="en-US" sz="2800" dirty="0">
                <a:solidFill>
                  <a:srgbClr val="020202"/>
                </a:solidFill>
                <a:latin typeface="楷体_GB2312" pitchFamily="49" charset="-122"/>
                <a:ea typeface="楷体_GB2312" pitchFamily="49" charset="-122"/>
              </a:rPr>
              <a:t>庭大腺位于两侧大阴唇下</a:t>
            </a:r>
            <a:r>
              <a:rPr lang="en-US" altLang="zh-CN" sz="2800" dirty="0">
                <a:solidFill>
                  <a:srgbClr val="020202"/>
                </a:solidFill>
                <a:latin typeface="楷体_GB2312" pitchFamily="49" charset="-122"/>
                <a:ea typeface="楷体_GB2312" pitchFamily="49" charset="-122"/>
              </a:rPr>
              <a:t>1/3</a:t>
            </a:r>
            <a:r>
              <a:rPr lang="zh-CN" altLang="en-US" sz="2800" dirty="0">
                <a:solidFill>
                  <a:srgbClr val="020202"/>
                </a:solidFill>
                <a:latin typeface="楷体_GB2312" pitchFamily="49" charset="-122"/>
                <a:ea typeface="楷体_GB2312" pitchFamily="49" charset="-122"/>
              </a:rPr>
              <a:t>深部，其直径约为</a:t>
            </a:r>
            <a:r>
              <a:rPr lang="en-US" altLang="zh-CN" sz="2800" dirty="0">
                <a:solidFill>
                  <a:srgbClr val="020202"/>
                </a:solidFill>
                <a:latin typeface="楷体_GB2312" pitchFamily="49" charset="-122"/>
                <a:ea typeface="楷体_GB2312" pitchFamily="49" charset="-122"/>
              </a:rPr>
              <a:t>0.5-1.Ocm</a:t>
            </a:r>
            <a:r>
              <a:rPr lang="zh-CN" altLang="en-US" sz="2800" dirty="0">
                <a:solidFill>
                  <a:srgbClr val="020202"/>
                </a:solidFill>
                <a:latin typeface="楷体_GB2312" pitchFamily="49" charset="-122"/>
                <a:ea typeface="楷体_GB2312" pitchFamily="49" charset="-122"/>
              </a:rPr>
              <a:t>，</a:t>
            </a:r>
            <a:endParaRPr lang="zh-CN" altLang="en-US" sz="2800" dirty="0">
              <a:solidFill>
                <a:srgbClr val="020202"/>
              </a:solidFill>
              <a:latin typeface="楷体_GB2312" pitchFamily="49" charset="-122"/>
              <a:ea typeface="楷体_GB2312" pitchFamily="49" charset="-122"/>
            </a:endParaRPr>
          </a:p>
          <a:p>
            <a:pPr indent="303530">
              <a:lnSpc>
                <a:spcPct val="120000"/>
              </a:lnSpc>
            </a:pPr>
            <a:r>
              <a:rPr lang="zh-CN" altLang="en-US" sz="2800" dirty="0">
                <a:solidFill>
                  <a:srgbClr val="020202"/>
                </a:solidFill>
                <a:latin typeface="楷体_GB2312" pitchFamily="49" charset="-122"/>
                <a:ea typeface="楷体_GB2312" pitchFamily="49" charset="-122"/>
              </a:rPr>
              <a:t>它们的出口腺管长约</a:t>
            </a:r>
            <a:r>
              <a:rPr lang="en-US" altLang="zh-CN" sz="2800" dirty="0">
                <a:solidFill>
                  <a:srgbClr val="020202"/>
                </a:solidFill>
                <a:latin typeface="楷体_GB2312" pitchFamily="49" charset="-122"/>
                <a:ea typeface="楷体_GB2312" pitchFamily="49" charset="-122"/>
              </a:rPr>
              <a:t>1</a:t>
            </a:r>
            <a:r>
              <a:rPr lang="zh-CN" altLang="en-US" sz="2800" dirty="0">
                <a:solidFill>
                  <a:srgbClr val="020202"/>
                </a:solidFill>
                <a:latin typeface="楷体_GB2312" pitchFamily="49" charset="-122"/>
                <a:ea typeface="楷体_GB2312" pitchFamily="49" charset="-122"/>
              </a:rPr>
              <a:t>，</a:t>
            </a:r>
            <a:r>
              <a:rPr lang="en-US" altLang="zh-CN" sz="2800" dirty="0">
                <a:solidFill>
                  <a:srgbClr val="020202"/>
                </a:solidFill>
                <a:latin typeface="楷体_GB2312" pitchFamily="49" charset="-122"/>
                <a:ea typeface="楷体_GB2312" pitchFamily="49" charset="-122"/>
              </a:rPr>
              <a:t>5-2.Ocm</a:t>
            </a:r>
            <a:r>
              <a:rPr lang="zh-CN" altLang="en-US" sz="2800" dirty="0">
                <a:solidFill>
                  <a:srgbClr val="020202"/>
                </a:solidFill>
                <a:latin typeface="楷体_GB2312" pitchFamily="49" charset="-122"/>
                <a:ea typeface="楷体_GB2312" pitchFamily="49" charset="-122"/>
              </a:rPr>
              <a:t>，腺体开口处位于小阴唇内</a:t>
            </a:r>
            <a:endParaRPr lang="zh-CN" altLang="en-US" sz="2800" dirty="0">
              <a:solidFill>
                <a:srgbClr val="020202"/>
              </a:solidFill>
              <a:latin typeface="楷体_GB2312" pitchFamily="49" charset="-122"/>
              <a:ea typeface="楷体_GB2312" pitchFamily="49" charset="-122"/>
            </a:endParaRPr>
          </a:p>
          <a:p>
            <a:pPr indent="303530">
              <a:lnSpc>
                <a:spcPct val="120000"/>
              </a:lnSpc>
            </a:pPr>
            <a:r>
              <a:rPr lang="zh-CN" altLang="en-US" sz="2800" dirty="0">
                <a:solidFill>
                  <a:srgbClr val="020202"/>
                </a:solidFill>
                <a:latin typeface="楷体_GB2312" pitchFamily="49" charset="-122"/>
                <a:ea typeface="楷体_GB2312" pitchFamily="49" charset="-122"/>
              </a:rPr>
              <a:t>侧近处女膜处。在性交的刺激下，分泌出粘液，以资滑润。</a:t>
            </a:r>
            <a:endParaRPr lang="zh-CN" altLang="en-US" sz="2800" dirty="0">
              <a:solidFill>
                <a:srgbClr val="020202"/>
              </a:solidFill>
              <a:latin typeface="楷体_GB2312" pitchFamily="49" charset="-122"/>
              <a:ea typeface="楷体_GB2312" pitchFamily="49" charset="-122"/>
            </a:endParaRPr>
          </a:p>
          <a:p>
            <a:pPr indent="303530">
              <a:lnSpc>
                <a:spcPct val="120000"/>
              </a:lnSpc>
            </a:pPr>
            <a:r>
              <a:rPr lang="zh-CN" altLang="en-US" sz="2800" dirty="0">
                <a:solidFill>
                  <a:srgbClr val="020202"/>
                </a:solidFill>
                <a:latin typeface="楷体_GB2312" pitchFamily="49" charset="-122"/>
                <a:ea typeface="楷体_GB2312" pitchFamily="49" charset="-122"/>
              </a:rPr>
              <a:t>由于解剖位置的特殊性，病原体易侵入引起前庭大腺炎。</a:t>
            </a:r>
            <a:endParaRPr lang="zh-CN" altLang="en-US" sz="2800" dirty="0">
              <a:solidFill>
                <a:srgbClr val="020202"/>
              </a:solidFill>
              <a:latin typeface="楷体_GB2312" pitchFamily="49" charset="-122"/>
              <a:ea typeface="楷体_GB2312" pitchFamily="49" charset="-122"/>
            </a:endParaRPr>
          </a:p>
          <a:p>
            <a:pPr indent="303530">
              <a:lnSpc>
                <a:spcPct val="120000"/>
              </a:lnSpc>
            </a:pPr>
            <a:r>
              <a:rPr lang="en-US" altLang="zh-CN" sz="2800" b="1" dirty="0">
                <a:solidFill>
                  <a:srgbClr val="020202"/>
                </a:solidFill>
                <a:latin typeface="楷体_GB2312" pitchFamily="49" charset="-122"/>
                <a:ea typeface="楷体_GB2312" pitchFamily="49" charset="-122"/>
              </a:rPr>
              <a:t>【</a:t>
            </a:r>
            <a:r>
              <a:rPr lang="zh-CN" altLang="en-US" sz="2800" b="1" dirty="0">
                <a:solidFill>
                  <a:srgbClr val="020202"/>
                </a:solidFill>
                <a:latin typeface="楷体_GB2312" pitchFamily="49" charset="-122"/>
                <a:ea typeface="楷体_GB2312" pitchFamily="49" charset="-122"/>
              </a:rPr>
              <a:t>病因</a:t>
            </a:r>
            <a:r>
              <a:rPr lang="en-US" altLang="zh-CN" sz="2800" b="1" dirty="0">
                <a:solidFill>
                  <a:srgbClr val="020202"/>
                </a:solidFill>
                <a:latin typeface="楷体_GB2312" pitchFamily="49" charset="-122"/>
                <a:ea typeface="楷体_GB2312" pitchFamily="49" charset="-122"/>
              </a:rPr>
              <a:t>】</a:t>
            </a:r>
            <a:endParaRPr lang="en-US" altLang="zh-CN" sz="2800" dirty="0">
              <a:solidFill>
                <a:srgbClr val="020202"/>
              </a:solidFill>
              <a:latin typeface="楷体_GB2312" pitchFamily="49" charset="-122"/>
              <a:ea typeface="楷体_GB2312" pitchFamily="49" charset="-122"/>
            </a:endParaRPr>
          </a:p>
          <a:p>
            <a:pPr indent="303530">
              <a:lnSpc>
                <a:spcPct val="120000"/>
              </a:lnSpc>
            </a:pPr>
            <a:r>
              <a:rPr lang="en-US" altLang="zh-CN" sz="2800" dirty="0">
                <a:solidFill>
                  <a:srgbClr val="020202"/>
                </a:solidFill>
                <a:latin typeface="楷体_GB2312" pitchFamily="49" charset="-122"/>
                <a:ea typeface="楷体_GB2312" pitchFamily="49" charset="-122"/>
              </a:rPr>
              <a:t>   </a:t>
            </a:r>
            <a:r>
              <a:rPr lang="zh-CN" altLang="en-US" sz="2800" dirty="0">
                <a:solidFill>
                  <a:srgbClr val="020202"/>
                </a:solidFill>
                <a:latin typeface="楷体_GB2312" pitchFamily="49" charset="-122"/>
                <a:ea typeface="楷体_GB2312" pitchFamily="49" charset="-122"/>
              </a:rPr>
              <a:t>主要病原体为葡萄球菌、大肠埃希菌、链球菌、肠球菌。</a:t>
            </a:r>
            <a:r>
              <a:rPr lang="zh-CN" altLang="en-US" sz="2800" dirty="0">
                <a:solidFill>
                  <a:srgbClr val="070605"/>
                </a:solidFill>
                <a:latin typeface="楷体_GB2312" pitchFamily="49" charset="-122"/>
                <a:ea typeface="楷体_GB2312" pitchFamily="49" charset="-122"/>
              </a:rPr>
              <a:t> </a:t>
            </a:r>
            <a:endParaRPr lang="zh-CN" altLang="en-US" sz="2800" dirty="0">
              <a:solidFill>
                <a:srgbClr val="070605"/>
              </a:solidFill>
              <a:latin typeface="楷体_GB2312" pitchFamily="49" charset="-122"/>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599440"/>
            <a:ext cx="10870565" cy="625792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03530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前庭大腺炎</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1319530" y="800910"/>
            <a:ext cx="9562465" cy="5833570"/>
            <a:chOff x="283" y="515"/>
            <a:chExt cx="13400" cy="10842"/>
          </a:xfrm>
        </p:grpSpPr>
        <p:sp>
          <p:nvSpPr>
            <p:cNvPr id="51201" name="Rectangle 4"/>
            <p:cNvSpPr/>
            <p:nvPr/>
          </p:nvSpPr>
          <p:spPr>
            <a:xfrm>
              <a:off x="4025" y="515"/>
              <a:ext cx="4143" cy="970"/>
            </a:xfrm>
            <a:prstGeom prst="rect">
              <a:avLst/>
            </a:prstGeom>
            <a:noFill/>
            <a:ln w="9525">
              <a:noFill/>
            </a:ln>
          </p:spPr>
          <p:txBody>
            <a:bodyPr wrap="square" anchor="ctr" anchorCtr="0">
              <a:spAutoFit/>
            </a:bodyPr>
            <a:p>
              <a:r>
                <a:rPr lang="en-US" altLang="zh-CN" sz="2800" b="1" dirty="0">
                  <a:solidFill>
                    <a:srgbClr val="020202"/>
                  </a:solidFill>
                  <a:latin typeface="Arial" panose="020B0604020202020204" pitchFamily="34" charset="0"/>
                  <a:ea typeface="楷体_GB2312" pitchFamily="49" charset="-122"/>
                </a:rPr>
                <a:t>【</a:t>
              </a:r>
              <a:r>
                <a:rPr lang="zh-CN" altLang="en-US" sz="2800" b="1" dirty="0">
                  <a:solidFill>
                    <a:srgbClr val="020202"/>
                  </a:solidFill>
                  <a:latin typeface="Arial" panose="020B0604020202020204" pitchFamily="34" charset="0"/>
                  <a:ea typeface="楷体_GB2312" pitchFamily="49" charset="-122"/>
                </a:rPr>
                <a:t>护理评估</a:t>
              </a:r>
              <a:r>
                <a:rPr lang="en-US" altLang="zh-CN" sz="2800" b="1" dirty="0">
                  <a:solidFill>
                    <a:srgbClr val="020202"/>
                  </a:solidFill>
                  <a:latin typeface="Arial" panose="020B0604020202020204" pitchFamily="34" charset="0"/>
                  <a:ea typeface="楷体_GB2312" pitchFamily="49" charset="-122"/>
                </a:rPr>
                <a:t>】</a:t>
              </a:r>
              <a:endParaRPr lang="en-US" altLang="zh-CN" sz="2800" b="1" dirty="0">
                <a:solidFill>
                  <a:srgbClr val="020202"/>
                </a:solidFill>
                <a:latin typeface="Arial" panose="020B0604020202020204" pitchFamily="34" charset="0"/>
                <a:ea typeface="楷体_GB2312" pitchFamily="49" charset="-122"/>
              </a:endParaRPr>
            </a:p>
          </p:txBody>
        </p:sp>
        <p:sp>
          <p:nvSpPr>
            <p:cNvPr id="51202" name="Rectangle 5"/>
            <p:cNvSpPr/>
            <p:nvPr/>
          </p:nvSpPr>
          <p:spPr>
            <a:xfrm>
              <a:off x="283" y="1489"/>
              <a:ext cx="13292" cy="9868"/>
            </a:xfrm>
            <a:prstGeom prst="rect">
              <a:avLst/>
            </a:prstGeom>
            <a:noFill/>
            <a:ln w="9525">
              <a:noFill/>
            </a:ln>
          </p:spPr>
          <p:txBody>
            <a:bodyPr wrap="square" anchor="ctr" anchorCtr="0">
              <a:noAutofit/>
            </a:bodyPr>
            <a:p>
              <a:pPr indent="332105">
                <a:lnSpc>
                  <a:spcPct val="120000"/>
                </a:lnSpc>
              </a:pPr>
              <a:r>
                <a:rPr lang="zh-CN" altLang="en-US" sz="2800" b="1" dirty="0">
                  <a:solidFill>
                    <a:srgbClr val="020202"/>
                  </a:solidFill>
                  <a:latin typeface="楷体_GB2312" pitchFamily="49" charset="-122"/>
                  <a:ea typeface="楷体_GB2312" pitchFamily="49" charset="-122"/>
                </a:rPr>
                <a:t>（一）病史 </a:t>
              </a:r>
              <a:endParaRPr lang="zh-CN" altLang="en-US" sz="2800" dirty="0">
                <a:solidFill>
                  <a:srgbClr val="020202"/>
                </a:solidFill>
                <a:latin typeface="楷体_GB2312" pitchFamily="49" charset="-122"/>
                <a:ea typeface="楷体_GB2312" pitchFamily="49" charset="-122"/>
              </a:endParaRPr>
            </a:p>
            <a:p>
              <a:pPr indent="332105">
                <a:lnSpc>
                  <a:spcPct val="120000"/>
                </a:lnSpc>
              </a:pPr>
              <a:r>
                <a:rPr lang="zh-CN" altLang="en-US" sz="2800" dirty="0">
                  <a:solidFill>
                    <a:srgbClr val="020202"/>
                  </a:solidFill>
                  <a:latin typeface="楷体_GB2312" pitchFamily="49" charset="-122"/>
                  <a:ea typeface="楷体_GB2312" pitchFamily="49" charset="-122"/>
                </a:rPr>
                <a:t>    询问有无诱发因素，有无白带增多、粪便刺激皮肤等。</a:t>
              </a:r>
              <a:endParaRPr lang="zh-CN" altLang="en-US" sz="2800" dirty="0">
                <a:solidFill>
                  <a:srgbClr val="020202"/>
                </a:solidFill>
                <a:latin typeface="楷体_GB2312" pitchFamily="49" charset="-122"/>
                <a:ea typeface="楷体_GB2312" pitchFamily="49" charset="-122"/>
              </a:endParaRPr>
            </a:p>
            <a:p>
              <a:pPr indent="332105">
                <a:lnSpc>
                  <a:spcPct val="120000"/>
                </a:lnSpc>
              </a:pPr>
              <a:r>
                <a:rPr lang="zh-CN" altLang="en-US" sz="2800" dirty="0">
                  <a:solidFill>
                    <a:srgbClr val="020202"/>
                  </a:solidFill>
                  <a:latin typeface="楷体_GB2312" pitchFamily="49" charset="-122"/>
                  <a:ea typeface="楷体_GB2312" pitchFamily="49" charset="-122"/>
                </a:rPr>
                <a:t>询问性伴侣健康情况。</a:t>
              </a:r>
              <a:endParaRPr lang="zh-CN" altLang="en-US" sz="2800" dirty="0">
                <a:solidFill>
                  <a:srgbClr val="020202"/>
                </a:solidFill>
                <a:latin typeface="楷体_GB2312" pitchFamily="49" charset="-122"/>
                <a:ea typeface="楷体_GB2312" pitchFamily="49" charset="-122"/>
              </a:endParaRPr>
            </a:p>
            <a:p>
              <a:pPr indent="332105">
                <a:lnSpc>
                  <a:spcPct val="120000"/>
                </a:lnSpc>
              </a:pPr>
              <a:r>
                <a:rPr lang="zh-CN" altLang="en-US" sz="2800" b="1" dirty="0">
                  <a:solidFill>
                    <a:srgbClr val="020202"/>
                  </a:solidFill>
                  <a:latin typeface="楷体_GB2312" pitchFamily="49" charset="-122"/>
                  <a:ea typeface="楷体_GB2312" pitchFamily="49" charset="-122"/>
                </a:rPr>
                <a:t>（二）身体评估</a:t>
              </a:r>
              <a:endParaRPr lang="zh-CN" altLang="en-US" sz="2800" dirty="0">
                <a:solidFill>
                  <a:srgbClr val="020202"/>
                </a:solidFill>
                <a:latin typeface="楷体_GB2312" pitchFamily="49" charset="-122"/>
                <a:ea typeface="楷体_GB2312" pitchFamily="49" charset="-122"/>
              </a:endParaRPr>
            </a:p>
            <a:p>
              <a:pPr indent="332105">
                <a:lnSpc>
                  <a:spcPct val="120000"/>
                </a:lnSpc>
              </a:pPr>
              <a:r>
                <a:rPr lang="zh-CN" altLang="en-US" sz="2800" dirty="0">
                  <a:solidFill>
                    <a:srgbClr val="020202"/>
                  </a:solidFill>
                  <a:latin typeface="楷体_GB2312" pitchFamily="49" charset="-122"/>
                  <a:ea typeface="楷体_GB2312" pitchFamily="49" charset="-122"/>
                </a:rPr>
                <a:t>  </a:t>
              </a:r>
              <a:r>
                <a:rPr lang="en-US" altLang="zh-CN" sz="2800" dirty="0">
                  <a:solidFill>
                    <a:srgbClr val="020202"/>
                  </a:solidFill>
                  <a:latin typeface="楷体_GB2312" pitchFamily="49" charset="-122"/>
                  <a:ea typeface="楷体_GB2312" pitchFamily="49" charset="-122"/>
                </a:rPr>
                <a:t>1. </a:t>
              </a:r>
              <a:r>
                <a:rPr lang="zh-CN" altLang="en-US" sz="2800" dirty="0">
                  <a:solidFill>
                    <a:srgbClr val="020202"/>
                  </a:solidFill>
                  <a:latin typeface="楷体_GB2312" pitchFamily="49" charset="-122"/>
                  <a:ea typeface="楷体_GB2312" pitchFamily="49" charset="-122"/>
                </a:rPr>
                <a:t>症状   急性期，</a:t>
              </a:r>
              <a:r>
                <a:rPr lang="zh-CN" altLang="en-US" sz="2800" dirty="0">
                  <a:solidFill>
                    <a:srgbClr val="FF0000"/>
                  </a:solidFill>
                  <a:latin typeface="楷体_GB2312" pitchFamily="49" charset="-122"/>
                  <a:ea typeface="楷体_GB2312" pitchFamily="49" charset="-122"/>
                </a:rPr>
                <a:t>大阴唇下</a:t>
              </a:r>
              <a:r>
                <a:rPr lang="en-US" altLang="zh-CN" sz="2800" dirty="0">
                  <a:solidFill>
                    <a:srgbClr val="FF0000"/>
                  </a:solidFill>
                  <a:latin typeface="楷体_GB2312" pitchFamily="49" charset="-122"/>
                  <a:ea typeface="楷体_GB2312" pitchFamily="49" charset="-122"/>
                </a:rPr>
                <a:t>1</a:t>
              </a:r>
              <a:r>
                <a:rPr lang="zh-CN" altLang="en-US" sz="2800" dirty="0">
                  <a:solidFill>
                    <a:srgbClr val="FF0000"/>
                  </a:solidFill>
                  <a:latin typeface="楷体_GB2312" pitchFamily="49" charset="-122"/>
                  <a:ea typeface="楷体_GB2312" pitchFamily="49" charset="-122"/>
                </a:rPr>
                <a:t>／</a:t>
              </a:r>
              <a:r>
                <a:rPr lang="en-US" altLang="zh-CN" sz="2800" dirty="0">
                  <a:solidFill>
                    <a:srgbClr val="FF0000"/>
                  </a:solidFill>
                  <a:latin typeface="楷体_GB2312" pitchFamily="49" charset="-122"/>
                  <a:ea typeface="楷体_GB2312" pitchFamily="49" charset="-122"/>
                </a:rPr>
                <a:t>3</a:t>
              </a:r>
              <a:r>
                <a:rPr lang="zh-CN" altLang="en-US" sz="2800" dirty="0">
                  <a:solidFill>
                    <a:srgbClr val="FF0000"/>
                  </a:solidFill>
                  <a:latin typeface="楷体_GB2312" pitchFamily="49" charset="-122"/>
                  <a:ea typeface="楷体_GB2312" pitchFamily="49" charset="-122"/>
                </a:rPr>
                <a:t>处疼痛、</a:t>
              </a:r>
              <a:endParaRPr lang="zh-CN" altLang="en-US" sz="2800" dirty="0">
                <a:solidFill>
                  <a:srgbClr val="FF0000"/>
                </a:solidFill>
                <a:latin typeface="楷体_GB2312" pitchFamily="49" charset="-122"/>
                <a:ea typeface="楷体_GB2312" pitchFamily="49" charset="-122"/>
              </a:endParaRPr>
            </a:p>
            <a:p>
              <a:pPr indent="332105">
                <a:lnSpc>
                  <a:spcPct val="120000"/>
                </a:lnSpc>
              </a:pPr>
              <a:r>
                <a:rPr lang="zh-CN" altLang="en-US" sz="2800" dirty="0">
                  <a:solidFill>
                    <a:srgbClr val="FF0000"/>
                  </a:solidFill>
                  <a:latin typeface="楷体_GB2312" pitchFamily="49" charset="-122"/>
                  <a:ea typeface="楷体_GB2312" pitchFamily="49" charset="-122"/>
                </a:rPr>
                <a:t>肿胀，</a:t>
              </a:r>
              <a:r>
                <a:rPr lang="zh-CN" altLang="en-US" sz="2800" dirty="0">
                  <a:solidFill>
                    <a:srgbClr val="020202"/>
                  </a:solidFill>
                  <a:latin typeface="楷体_GB2312" pitchFamily="49" charset="-122"/>
                  <a:ea typeface="楷体_GB2312" pitchFamily="49" charset="-122"/>
                </a:rPr>
                <a:t>严重时走路受限。观察走路</a:t>
              </a:r>
              <a:endParaRPr lang="zh-CN" altLang="en-US" sz="2800" dirty="0">
                <a:solidFill>
                  <a:srgbClr val="020202"/>
                </a:solidFill>
                <a:latin typeface="楷体_GB2312" pitchFamily="49" charset="-122"/>
                <a:ea typeface="楷体_GB2312" pitchFamily="49" charset="-122"/>
              </a:endParaRPr>
            </a:p>
            <a:p>
              <a:pPr indent="332105">
                <a:lnSpc>
                  <a:spcPct val="120000"/>
                </a:lnSpc>
              </a:pPr>
              <a:r>
                <a:rPr lang="zh-CN" altLang="en-US" sz="2800" dirty="0">
                  <a:solidFill>
                    <a:srgbClr val="020202"/>
                  </a:solidFill>
                  <a:latin typeface="楷体_GB2312" pitchFamily="49" charset="-122"/>
                  <a:ea typeface="楷体_GB2312" pitchFamily="49" charset="-122"/>
                </a:rPr>
                <a:t>步态，症状评估时需了解有无走路</a:t>
              </a:r>
              <a:endParaRPr lang="zh-CN" altLang="en-US" sz="2800" dirty="0">
                <a:solidFill>
                  <a:srgbClr val="020202"/>
                </a:solidFill>
                <a:latin typeface="楷体_GB2312" pitchFamily="49" charset="-122"/>
                <a:ea typeface="楷体_GB2312" pitchFamily="49" charset="-122"/>
              </a:endParaRPr>
            </a:p>
            <a:p>
              <a:pPr indent="332105">
                <a:lnSpc>
                  <a:spcPct val="120000"/>
                </a:lnSpc>
              </a:pPr>
              <a:r>
                <a:rPr lang="zh-CN" altLang="en-US" sz="2800" dirty="0">
                  <a:solidFill>
                    <a:srgbClr val="020202"/>
                  </a:solidFill>
                  <a:latin typeface="楷体_GB2312" pitchFamily="49" charset="-122"/>
                  <a:ea typeface="楷体_GB2312" pitchFamily="49" charset="-122"/>
                </a:rPr>
                <a:t>受限，测量体温，了解感染反应 。</a:t>
              </a:r>
              <a:endParaRPr lang="zh-CN" altLang="en-US" sz="2800" dirty="0">
                <a:solidFill>
                  <a:srgbClr val="020202"/>
                </a:solidFill>
                <a:latin typeface="楷体_GB2312" pitchFamily="49" charset="-122"/>
                <a:ea typeface="楷体_GB2312" pitchFamily="49" charset="-122"/>
              </a:endParaRPr>
            </a:p>
            <a:p>
              <a:pPr indent="332105">
                <a:lnSpc>
                  <a:spcPct val="120000"/>
                </a:lnSpc>
              </a:pPr>
              <a:r>
                <a:rPr lang="zh-CN" altLang="en-US" sz="2800" dirty="0">
                  <a:solidFill>
                    <a:srgbClr val="020202"/>
                  </a:solidFill>
                  <a:latin typeface="楷体_GB2312" pitchFamily="49" charset="-122"/>
                  <a:ea typeface="楷体_GB2312" pitchFamily="49" charset="-122"/>
                </a:rPr>
                <a:t>  </a:t>
              </a:r>
              <a:r>
                <a:rPr lang="en-US" altLang="zh-CN" sz="2800" dirty="0">
                  <a:solidFill>
                    <a:srgbClr val="020202"/>
                  </a:solidFill>
                  <a:latin typeface="楷体_GB2312" pitchFamily="49" charset="-122"/>
                  <a:ea typeface="楷体_GB2312" pitchFamily="49" charset="-122"/>
                </a:rPr>
                <a:t>2.</a:t>
              </a:r>
              <a:r>
                <a:rPr lang="zh-CN" altLang="en-US" sz="2800" dirty="0">
                  <a:solidFill>
                    <a:srgbClr val="020202"/>
                  </a:solidFill>
                  <a:latin typeface="楷体_GB2312" pitchFamily="49" charset="-122"/>
                  <a:ea typeface="楷体_GB2312" pitchFamily="49" charset="-122"/>
                </a:rPr>
                <a:t>体征   妇科检查：外阴小阴唇内侧</a:t>
              </a:r>
              <a:r>
                <a:rPr lang="zh-CN" altLang="en-US" sz="2800" dirty="0">
                  <a:solidFill>
                    <a:srgbClr val="FF0000"/>
                  </a:solidFill>
                  <a:latin typeface="楷体_GB2312" pitchFamily="49" charset="-122"/>
                  <a:ea typeface="楷体_GB2312" pitchFamily="49" charset="-122"/>
                </a:rPr>
                <a:t>有囊性肿块，有波动感</a:t>
              </a:r>
              <a:r>
                <a:rPr lang="zh-CN" altLang="en-US" sz="2800" dirty="0">
                  <a:solidFill>
                    <a:srgbClr val="020202"/>
                  </a:solidFill>
                  <a:latin typeface="楷体_GB2312" pitchFamily="49" charset="-122"/>
                  <a:ea typeface="楷体_GB2312" pitchFamily="49" charset="-122"/>
                </a:rPr>
                <a:t>，局部红肿热痛，腹股沟淋巴结肿大。 </a:t>
              </a:r>
              <a:endParaRPr lang="zh-CN" altLang="en-US" sz="2800" dirty="0">
                <a:solidFill>
                  <a:srgbClr val="020202"/>
                </a:solidFill>
                <a:latin typeface="楷体_GB2312" pitchFamily="49" charset="-122"/>
                <a:ea typeface="楷体_GB2312" pitchFamily="49" charset="-122"/>
              </a:endParaRPr>
            </a:p>
          </p:txBody>
        </p:sp>
        <p:pic>
          <p:nvPicPr>
            <p:cNvPr id="51203" name="Picture 6" descr="E:\妇产科护理学\炎症\前庭大腺囊肿.jpg"/>
            <p:cNvPicPr>
              <a:picLocks noChangeAspect="1"/>
            </p:cNvPicPr>
            <p:nvPr/>
          </p:nvPicPr>
          <p:blipFill>
            <a:blip r:embed="rId3"/>
            <a:stretch>
              <a:fillRect/>
            </a:stretch>
          </p:blipFill>
          <p:spPr>
            <a:xfrm>
              <a:off x="8335" y="3700"/>
              <a:ext cx="5348" cy="3565"/>
            </a:xfrm>
            <a:prstGeom prst="rect">
              <a:avLst/>
            </a:prstGeom>
            <a:noFill/>
            <a:ln w="9525">
              <a:noFill/>
            </a:ln>
          </p:spPr>
        </p:pic>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03530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前庭大腺炎</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1151255" y="1080135"/>
            <a:ext cx="10057765" cy="5146675"/>
            <a:chOff x="395" y="1700"/>
            <a:chExt cx="12780" cy="8105"/>
          </a:xfrm>
        </p:grpSpPr>
        <p:sp>
          <p:nvSpPr>
            <p:cNvPr id="52225" name="Rectangle 4"/>
            <p:cNvSpPr/>
            <p:nvPr/>
          </p:nvSpPr>
          <p:spPr>
            <a:xfrm>
              <a:off x="395" y="1700"/>
              <a:ext cx="12780" cy="2585"/>
            </a:xfrm>
            <a:prstGeom prst="rect">
              <a:avLst/>
            </a:prstGeom>
            <a:noFill/>
            <a:ln w="9525">
              <a:noFill/>
            </a:ln>
          </p:spPr>
          <p:txBody>
            <a:bodyPr wrap="square" anchor="ctr" anchorCtr="0">
              <a:spAutoFit/>
            </a:bodyPr>
            <a:p>
              <a:pPr indent="198755">
                <a:lnSpc>
                  <a:spcPct val="120000"/>
                </a:lnSpc>
              </a:pPr>
              <a:r>
                <a:rPr lang="zh-CN" altLang="en-US" sz="2800" b="1" dirty="0">
                  <a:solidFill>
                    <a:srgbClr val="020202"/>
                  </a:solidFill>
                  <a:latin typeface="楷体_GB2312" pitchFamily="49" charset="-122"/>
                  <a:ea typeface="楷体_GB2312" pitchFamily="49" charset="-122"/>
                </a:rPr>
                <a:t>（三）心理社会评估</a:t>
              </a:r>
              <a:endParaRPr lang="zh-CN" altLang="en-US" sz="2800" dirty="0">
                <a:solidFill>
                  <a:srgbClr val="020202"/>
                </a:solidFill>
                <a:latin typeface="楷体_GB2312" pitchFamily="49" charset="-122"/>
                <a:ea typeface="楷体_GB2312" pitchFamily="49" charset="-122"/>
              </a:endParaRPr>
            </a:p>
            <a:p>
              <a:pPr indent="198755">
                <a:lnSpc>
                  <a:spcPct val="120000"/>
                </a:lnSpc>
              </a:pPr>
              <a:r>
                <a:rPr lang="zh-CN" altLang="en-US" sz="2800" b="1" dirty="0">
                  <a:solidFill>
                    <a:srgbClr val="020202"/>
                  </a:solidFill>
                  <a:latin typeface="楷体_GB2312" pitchFamily="49" charset="-122"/>
                  <a:ea typeface="楷体_GB2312" pitchFamily="49" charset="-122"/>
                </a:rPr>
                <a:t>    </a:t>
              </a:r>
              <a:r>
                <a:rPr lang="zh-CN" altLang="en-US" sz="2800" dirty="0">
                  <a:solidFill>
                    <a:srgbClr val="020202"/>
                  </a:solidFill>
                  <a:latin typeface="楷体_GB2312" pitchFamily="49" charset="-122"/>
                  <a:ea typeface="楷体_GB2312" pitchFamily="49" charset="-122"/>
                </a:rPr>
                <a:t>了解病程，了解病人对症状的反应，有无烦躁、不安等</a:t>
              </a:r>
              <a:endParaRPr lang="zh-CN" altLang="en-US" sz="2800" dirty="0">
                <a:solidFill>
                  <a:srgbClr val="020202"/>
                </a:solidFill>
                <a:latin typeface="楷体_GB2312" pitchFamily="49" charset="-122"/>
                <a:ea typeface="楷体_GB2312" pitchFamily="49" charset="-122"/>
              </a:endParaRPr>
            </a:p>
            <a:p>
              <a:pPr indent="198755">
                <a:lnSpc>
                  <a:spcPct val="120000"/>
                </a:lnSpc>
              </a:pPr>
              <a:r>
                <a:rPr lang="zh-CN" altLang="en-US" sz="2800" dirty="0">
                  <a:solidFill>
                    <a:srgbClr val="020202"/>
                  </a:solidFill>
                  <a:latin typeface="楷体_GB2312" pitchFamily="49" charset="-122"/>
                  <a:ea typeface="楷体_GB2312" pitchFamily="49" charset="-122"/>
                </a:rPr>
                <a:t>心理。</a:t>
              </a:r>
              <a:endParaRPr lang="zh-CN" altLang="en-US" sz="2800" dirty="0">
                <a:solidFill>
                  <a:srgbClr val="020202"/>
                </a:solidFill>
                <a:latin typeface="楷体_GB2312" pitchFamily="49" charset="-122"/>
                <a:ea typeface="楷体_GB2312" pitchFamily="49" charset="-122"/>
              </a:endParaRPr>
            </a:p>
          </p:txBody>
        </p:sp>
        <p:sp>
          <p:nvSpPr>
            <p:cNvPr id="52226" name="Rectangle 2"/>
            <p:cNvSpPr/>
            <p:nvPr/>
          </p:nvSpPr>
          <p:spPr>
            <a:xfrm>
              <a:off x="1530" y="4153"/>
              <a:ext cx="9000" cy="840"/>
            </a:xfrm>
            <a:prstGeom prst="rect">
              <a:avLst/>
            </a:prstGeom>
            <a:noFill/>
            <a:ln w="9525">
              <a:noFill/>
            </a:ln>
          </p:spPr>
          <p:txBody>
            <a:bodyPr anchor="ctr" anchorCtr="0"/>
            <a:p>
              <a:r>
                <a:rPr lang="en-US" altLang="zh-CN" sz="2800" b="1" dirty="0">
                  <a:solidFill>
                    <a:srgbClr val="000000"/>
                  </a:solidFill>
                  <a:latin typeface="Arial" panose="020B0604020202020204" pitchFamily="34" charset="0"/>
                  <a:ea typeface="楷体_GB2312" pitchFamily="49" charset="-122"/>
                </a:rPr>
                <a:t>【</a:t>
              </a:r>
              <a:r>
                <a:rPr lang="zh-CN" altLang="en-US" sz="2800" b="1" dirty="0">
                  <a:solidFill>
                    <a:srgbClr val="000000"/>
                  </a:solidFill>
                  <a:latin typeface="Arial" panose="020B0604020202020204" pitchFamily="34" charset="0"/>
                  <a:ea typeface="楷体_GB2312" pitchFamily="49" charset="-122"/>
                </a:rPr>
                <a:t>护理诊断及医护合作性问题</a:t>
              </a:r>
              <a:r>
                <a:rPr lang="en-US" altLang="zh-CN" sz="2800" b="1" dirty="0">
                  <a:solidFill>
                    <a:srgbClr val="000000"/>
                  </a:solidFill>
                  <a:latin typeface="Arial" panose="020B0604020202020204" pitchFamily="34" charset="0"/>
                  <a:ea typeface="楷体_GB2312" pitchFamily="49" charset="-122"/>
                </a:rPr>
                <a:t>】</a:t>
              </a:r>
              <a:endParaRPr lang="en-US" altLang="zh-CN" sz="2800" b="1" dirty="0">
                <a:solidFill>
                  <a:srgbClr val="000000"/>
                </a:solidFill>
                <a:latin typeface="黑体" panose="02010609060101010101" charset="-122"/>
                <a:ea typeface="楷体_GB2312" pitchFamily="49" charset="-122"/>
              </a:endParaRPr>
            </a:p>
          </p:txBody>
        </p:sp>
        <p:sp>
          <p:nvSpPr>
            <p:cNvPr id="52227" name="Rectangle 6"/>
            <p:cNvSpPr/>
            <p:nvPr/>
          </p:nvSpPr>
          <p:spPr>
            <a:xfrm>
              <a:off x="1530" y="5051"/>
              <a:ext cx="10880" cy="1771"/>
            </a:xfrm>
            <a:prstGeom prst="rect">
              <a:avLst/>
            </a:prstGeom>
            <a:noFill/>
            <a:ln w="9525">
              <a:noFill/>
            </a:ln>
          </p:spPr>
          <p:txBody>
            <a:bodyPr wrap="square" anchor="ctr" anchorCtr="0">
              <a:spAutoFit/>
            </a:bodyPr>
            <a:p>
              <a:pPr indent="266700">
                <a:lnSpc>
                  <a:spcPct val="120000"/>
                </a:lnSpc>
              </a:pPr>
              <a:r>
                <a:rPr lang="zh-CN" altLang="en-US" sz="2800" b="1" dirty="0">
                  <a:solidFill>
                    <a:srgbClr val="020202"/>
                  </a:solidFill>
                  <a:latin typeface="Arial" panose="020B0604020202020204" pitchFamily="34" charset="0"/>
                  <a:ea typeface="楷体_GB2312" pitchFamily="49" charset="-122"/>
                </a:rPr>
                <a:t>疼痛：</a:t>
              </a:r>
              <a:r>
                <a:rPr lang="zh-CN" altLang="en-US" sz="2800" dirty="0">
                  <a:solidFill>
                    <a:srgbClr val="020202"/>
                  </a:solidFill>
                  <a:latin typeface="Arial" panose="020B0604020202020204" pitchFamily="34" charset="0"/>
                  <a:ea typeface="楷体_GB2312" pitchFamily="49" charset="-122"/>
                </a:rPr>
                <a:t>与局部炎症刺激有关</a:t>
              </a:r>
              <a:endParaRPr lang="zh-CN" altLang="en-US" sz="2800" dirty="0">
                <a:solidFill>
                  <a:srgbClr val="020202"/>
                </a:solidFill>
                <a:latin typeface="Arial" panose="020B0604020202020204" pitchFamily="34" charset="0"/>
                <a:ea typeface="楷体_GB2312" pitchFamily="49" charset="-122"/>
              </a:endParaRPr>
            </a:p>
            <a:p>
              <a:pPr indent="266700">
                <a:lnSpc>
                  <a:spcPct val="120000"/>
                </a:lnSpc>
              </a:pPr>
              <a:r>
                <a:rPr lang="zh-CN" altLang="en-US" sz="2800" b="1" dirty="0">
                  <a:solidFill>
                    <a:srgbClr val="020202"/>
                  </a:solidFill>
                  <a:latin typeface="Arial" panose="020B0604020202020204" pitchFamily="34" charset="0"/>
                  <a:ea typeface="楷体_GB2312" pitchFamily="49" charset="-122"/>
                </a:rPr>
                <a:t>有皮肤完整性受损的危险：</a:t>
              </a:r>
              <a:r>
                <a:rPr lang="zh-CN" altLang="en-US" sz="2800" dirty="0">
                  <a:solidFill>
                    <a:srgbClr val="020202"/>
                  </a:solidFill>
                  <a:latin typeface="Arial" panose="020B0604020202020204" pitchFamily="34" charset="0"/>
                  <a:ea typeface="楷体_GB2312" pitchFamily="49" charset="-122"/>
                </a:rPr>
                <a:t>与手术或脓肿自溃有关</a:t>
              </a:r>
              <a:endParaRPr lang="zh-CN" altLang="en-US" sz="2800" dirty="0">
                <a:solidFill>
                  <a:srgbClr val="020202"/>
                </a:solidFill>
                <a:latin typeface="Arial" panose="020B0604020202020204" pitchFamily="34" charset="0"/>
                <a:ea typeface="楷体_GB2312" pitchFamily="49" charset="-122"/>
              </a:endParaRPr>
            </a:p>
          </p:txBody>
        </p:sp>
        <p:sp>
          <p:nvSpPr>
            <p:cNvPr id="52228" name="Rectangle 7"/>
            <p:cNvSpPr/>
            <p:nvPr/>
          </p:nvSpPr>
          <p:spPr>
            <a:xfrm>
              <a:off x="2210" y="7239"/>
              <a:ext cx="4143" cy="822"/>
            </a:xfrm>
            <a:prstGeom prst="rect">
              <a:avLst/>
            </a:prstGeom>
            <a:noFill/>
            <a:ln w="9525">
              <a:noFill/>
            </a:ln>
          </p:spPr>
          <p:txBody>
            <a:bodyPr wrap="square" anchor="ctr" anchorCtr="0">
              <a:spAutoFit/>
            </a:bodyPr>
            <a:p>
              <a:r>
                <a:rPr lang="en-US" altLang="zh-CN" sz="2800" b="1" dirty="0">
                  <a:solidFill>
                    <a:srgbClr val="000000"/>
                  </a:solidFill>
                  <a:latin typeface="Arial" panose="020B0604020202020204" pitchFamily="34" charset="0"/>
                  <a:ea typeface="楷体_GB2312" pitchFamily="49" charset="-122"/>
                </a:rPr>
                <a:t>【</a:t>
              </a:r>
              <a:r>
                <a:rPr lang="zh-CN" altLang="en-US" sz="2800" b="1" dirty="0">
                  <a:solidFill>
                    <a:srgbClr val="000000"/>
                  </a:solidFill>
                  <a:latin typeface="Arial" panose="020B0604020202020204" pitchFamily="34" charset="0"/>
                  <a:ea typeface="楷体_GB2312" pitchFamily="49" charset="-122"/>
                </a:rPr>
                <a:t>护理目标</a:t>
              </a:r>
              <a:r>
                <a:rPr lang="en-US" altLang="zh-CN" sz="2800" b="1" dirty="0">
                  <a:solidFill>
                    <a:srgbClr val="000000"/>
                  </a:solidFill>
                  <a:latin typeface="Arial" panose="020B0604020202020204" pitchFamily="34" charset="0"/>
                  <a:ea typeface="楷体_GB2312" pitchFamily="49" charset="-122"/>
                </a:rPr>
                <a:t>】</a:t>
              </a:r>
              <a:endParaRPr lang="en-US" altLang="zh-CN" sz="2800" b="1" dirty="0">
                <a:solidFill>
                  <a:srgbClr val="000000"/>
                </a:solidFill>
                <a:latin typeface="Arial" panose="020B0604020202020204" pitchFamily="34" charset="0"/>
                <a:ea typeface="楷体_GB2312" pitchFamily="49" charset="-122"/>
              </a:endParaRPr>
            </a:p>
          </p:txBody>
        </p:sp>
        <p:sp>
          <p:nvSpPr>
            <p:cNvPr id="52229" name="Rectangle 8"/>
            <p:cNvSpPr/>
            <p:nvPr/>
          </p:nvSpPr>
          <p:spPr>
            <a:xfrm>
              <a:off x="1870" y="8034"/>
              <a:ext cx="6770" cy="1771"/>
            </a:xfrm>
            <a:prstGeom prst="rect">
              <a:avLst/>
            </a:prstGeom>
            <a:noFill/>
            <a:ln w="9525">
              <a:noFill/>
            </a:ln>
          </p:spPr>
          <p:txBody>
            <a:bodyPr wrap="square" anchor="ctr" anchorCtr="0">
              <a:spAutoFit/>
            </a:bodyPr>
            <a:p>
              <a:pPr indent="268605">
                <a:lnSpc>
                  <a:spcPct val="120000"/>
                </a:lnSpc>
              </a:pPr>
              <a:r>
                <a:rPr lang="en-US" altLang="zh-CN" sz="2800" dirty="0">
                  <a:solidFill>
                    <a:srgbClr val="020202"/>
                  </a:solidFill>
                  <a:latin typeface="Arial" panose="020B0604020202020204" pitchFamily="34" charset="0"/>
                  <a:ea typeface="楷体_GB2312" pitchFamily="49" charset="-122"/>
                </a:rPr>
                <a:t>1</a:t>
              </a:r>
              <a:r>
                <a:rPr lang="zh-CN" altLang="en-US" sz="2800" dirty="0">
                  <a:solidFill>
                    <a:srgbClr val="020202"/>
                  </a:solidFill>
                  <a:latin typeface="Arial" panose="020B0604020202020204" pitchFamily="34" charset="0"/>
                  <a:ea typeface="楷体_GB2312" pitchFamily="49" charset="-122"/>
                </a:rPr>
                <a:t>．病人疼痛减轻或消失。</a:t>
              </a:r>
              <a:endParaRPr lang="zh-CN" altLang="en-US" sz="2800" dirty="0">
                <a:solidFill>
                  <a:srgbClr val="020202"/>
                </a:solidFill>
                <a:latin typeface="Arial" panose="020B0604020202020204" pitchFamily="34" charset="0"/>
                <a:ea typeface="楷体_GB2312" pitchFamily="49" charset="-122"/>
              </a:endParaRPr>
            </a:p>
            <a:p>
              <a:pPr indent="268605">
                <a:lnSpc>
                  <a:spcPct val="120000"/>
                </a:lnSpc>
              </a:pPr>
              <a:r>
                <a:rPr lang="en-US" altLang="zh-CN" sz="2800" dirty="0">
                  <a:solidFill>
                    <a:srgbClr val="020202"/>
                  </a:solidFill>
                  <a:latin typeface="Arial" panose="020B0604020202020204" pitchFamily="34" charset="0"/>
                  <a:ea typeface="楷体_GB2312" pitchFamily="49" charset="-122"/>
                </a:rPr>
                <a:t>2</a:t>
              </a:r>
              <a:r>
                <a:rPr lang="zh-CN" altLang="en-US" sz="2800" dirty="0">
                  <a:solidFill>
                    <a:srgbClr val="020202"/>
                  </a:solidFill>
                  <a:latin typeface="Arial" panose="020B0604020202020204" pitchFamily="34" charset="0"/>
                  <a:ea typeface="楷体_GB2312" pitchFamily="49" charset="-122"/>
                </a:rPr>
                <a:t>．病人皮肤完整性受到保护。</a:t>
              </a:r>
              <a:endParaRPr lang="zh-CN" altLang="en-US" sz="2800" dirty="0">
                <a:solidFill>
                  <a:srgbClr val="020202"/>
                </a:solidFill>
                <a:latin typeface="Arial" panose="020B0604020202020204" pitchFamily="34" charset="0"/>
                <a:ea typeface="楷体_GB2312"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03530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前庭大腺炎</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3" name="组合 2"/>
          <p:cNvGrpSpPr/>
          <p:nvPr/>
        </p:nvGrpSpPr>
        <p:grpSpPr>
          <a:xfrm>
            <a:off x="661035" y="1240155"/>
            <a:ext cx="10336530" cy="5589490"/>
            <a:chOff x="510" y="720"/>
            <a:chExt cx="13195" cy="10246"/>
          </a:xfrm>
        </p:grpSpPr>
        <p:sp>
          <p:nvSpPr>
            <p:cNvPr id="53249" name="Text Box 4"/>
            <p:cNvSpPr txBox="1"/>
            <p:nvPr/>
          </p:nvSpPr>
          <p:spPr>
            <a:xfrm>
              <a:off x="4200" y="720"/>
              <a:ext cx="6120" cy="957"/>
            </a:xfrm>
            <a:prstGeom prst="rect">
              <a:avLst/>
            </a:prstGeom>
            <a:noFill/>
            <a:ln w="9525">
              <a:noFill/>
            </a:ln>
          </p:spPr>
          <p:txBody>
            <a:bodyPr anchor="t" anchorCtr="0">
              <a:spAutoFit/>
            </a:bodyPr>
            <a:p>
              <a:pPr eaLnBrk="0" hangingPunct="0"/>
              <a:r>
                <a:rPr lang="en-US" altLang="zh-CN" sz="2800" b="1" dirty="0">
                  <a:solidFill>
                    <a:srgbClr val="000000"/>
                  </a:solidFill>
                  <a:latin typeface="Arial" panose="020B0604020202020204" pitchFamily="34" charset="0"/>
                  <a:ea typeface="楷体_GB2312" pitchFamily="49" charset="-122"/>
                </a:rPr>
                <a:t>【</a:t>
              </a:r>
              <a:r>
                <a:rPr lang="zh-CN" altLang="en-US" sz="2800" b="1" dirty="0">
                  <a:solidFill>
                    <a:srgbClr val="000000"/>
                  </a:solidFill>
                  <a:latin typeface="Arial" panose="020B0604020202020204" pitchFamily="34" charset="0"/>
                  <a:ea typeface="楷体_GB2312" pitchFamily="49" charset="-122"/>
                </a:rPr>
                <a:t>处理与护理措施</a:t>
              </a:r>
              <a:r>
                <a:rPr lang="en-US" altLang="zh-CN" sz="2800" b="1" dirty="0">
                  <a:solidFill>
                    <a:srgbClr val="000000"/>
                  </a:solidFill>
                  <a:latin typeface="Arial" panose="020B0604020202020204" pitchFamily="34" charset="0"/>
                  <a:ea typeface="楷体_GB2312" pitchFamily="49" charset="-122"/>
                </a:rPr>
                <a:t>】</a:t>
              </a:r>
              <a:endParaRPr lang="en-US" altLang="zh-CN" sz="2800" b="1" dirty="0">
                <a:solidFill>
                  <a:srgbClr val="000000"/>
                </a:solidFill>
                <a:latin typeface="Arial" panose="020B0604020202020204" pitchFamily="34" charset="0"/>
                <a:ea typeface="楷体_GB2312" pitchFamily="49" charset="-122"/>
              </a:endParaRPr>
            </a:p>
          </p:txBody>
        </p:sp>
        <p:sp>
          <p:nvSpPr>
            <p:cNvPr id="53250" name="Rectangle 5"/>
            <p:cNvSpPr/>
            <p:nvPr/>
          </p:nvSpPr>
          <p:spPr>
            <a:xfrm>
              <a:off x="510" y="2076"/>
              <a:ext cx="13195" cy="2061"/>
            </a:xfrm>
            <a:prstGeom prst="rect">
              <a:avLst/>
            </a:prstGeom>
            <a:noFill/>
            <a:ln w="9525">
              <a:noFill/>
            </a:ln>
          </p:spPr>
          <p:txBody>
            <a:bodyPr wrap="square" anchor="ctr" anchorCtr="0">
              <a:spAutoFit/>
            </a:bodyPr>
            <a:p>
              <a:pPr indent="266700">
                <a:lnSpc>
                  <a:spcPct val="120000"/>
                </a:lnSpc>
              </a:pPr>
              <a:r>
                <a:rPr lang="zh-CN" altLang="en-US" sz="2800" b="1" dirty="0">
                  <a:solidFill>
                    <a:srgbClr val="020202"/>
                  </a:solidFill>
                  <a:latin typeface="Arial" panose="020B0604020202020204" pitchFamily="34" charset="0"/>
                  <a:ea typeface="楷体_GB2312" pitchFamily="49" charset="-122"/>
                </a:rPr>
                <a:t>（一）治疗原则</a:t>
              </a:r>
              <a:r>
                <a:rPr lang="en-US" altLang="zh-CN" sz="2800" b="1" dirty="0">
                  <a:solidFill>
                    <a:srgbClr val="020202"/>
                  </a:solidFill>
                  <a:latin typeface="Arial" panose="020B0604020202020204" pitchFamily="34" charset="0"/>
                  <a:ea typeface="楷体_GB2312" pitchFamily="49" charset="-122"/>
                </a:rPr>
                <a:t>  </a:t>
              </a:r>
              <a:r>
                <a:rPr lang="zh-CN" altLang="en-US" sz="2800" dirty="0">
                  <a:solidFill>
                    <a:srgbClr val="020202"/>
                  </a:solidFill>
                  <a:latin typeface="Arial" panose="020B0604020202020204" pitchFamily="34" charset="0"/>
                  <a:ea typeface="楷体_GB2312" pitchFamily="49" charset="-122"/>
                </a:rPr>
                <a:t> 局部红肿时可用清热解毒中药如蒲公英等，局部热敷或坐浴。脓肿形成或囊肿较大时</a:t>
              </a:r>
              <a:r>
                <a:rPr lang="zh-CN" altLang="en-US" sz="2800" dirty="0">
                  <a:solidFill>
                    <a:srgbClr val="FF0000"/>
                  </a:solidFill>
                  <a:latin typeface="Arial" panose="020B0604020202020204" pitchFamily="34" charset="0"/>
                  <a:ea typeface="楷体_GB2312" pitchFamily="49" charset="-122"/>
                </a:rPr>
                <a:t>切开引流或行造口术。</a:t>
              </a:r>
              <a:endParaRPr lang="zh-CN" altLang="en-US" sz="2800" dirty="0">
                <a:solidFill>
                  <a:srgbClr val="FF0000"/>
                </a:solidFill>
                <a:latin typeface="Arial" panose="020B0604020202020204" pitchFamily="34" charset="0"/>
                <a:ea typeface="楷体_GB2312" pitchFamily="49" charset="-122"/>
              </a:endParaRPr>
            </a:p>
          </p:txBody>
        </p:sp>
        <p:sp>
          <p:nvSpPr>
            <p:cNvPr id="53251" name="Rectangle 6"/>
            <p:cNvSpPr/>
            <p:nvPr/>
          </p:nvSpPr>
          <p:spPr>
            <a:xfrm>
              <a:off x="897" y="4325"/>
              <a:ext cx="12770" cy="6641"/>
            </a:xfrm>
            <a:prstGeom prst="rect">
              <a:avLst/>
            </a:prstGeom>
            <a:noFill/>
            <a:ln w="9525">
              <a:noFill/>
            </a:ln>
          </p:spPr>
          <p:txBody>
            <a:bodyPr wrap="square" anchor="ctr" anchorCtr="0">
              <a:spAutoFit/>
            </a:bodyPr>
            <a:p>
              <a:r>
                <a:rPr lang="zh-CN" altLang="en-US" sz="2800" b="1" dirty="0">
                  <a:solidFill>
                    <a:srgbClr val="020202"/>
                  </a:solidFill>
                  <a:latin typeface="Arial" panose="020B0604020202020204" pitchFamily="34" charset="0"/>
                  <a:ea typeface="楷体_GB2312" pitchFamily="49" charset="-122"/>
                </a:rPr>
                <a:t>（二）护理措施</a:t>
              </a:r>
              <a:endParaRPr lang="zh-CN" altLang="en-US" sz="2800" b="1" dirty="0">
                <a:solidFill>
                  <a:srgbClr val="020202"/>
                </a:solidFill>
                <a:latin typeface="Arial" panose="020B0604020202020204" pitchFamily="34" charset="0"/>
                <a:ea typeface="楷体_GB2312" pitchFamily="49" charset="-122"/>
              </a:endParaRPr>
            </a:p>
            <a:p>
              <a:pPr>
                <a:lnSpc>
                  <a:spcPct val="120000"/>
                </a:lnSpc>
              </a:pPr>
              <a:r>
                <a:rPr lang="en-US" altLang="zh-CN" sz="2800" dirty="0">
                  <a:solidFill>
                    <a:srgbClr val="020202"/>
                  </a:solidFill>
                  <a:latin typeface="楷体_GB2312" pitchFamily="49" charset="-122"/>
                  <a:ea typeface="楷体_GB2312" pitchFamily="49" charset="-122"/>
                </a:rPr>
                <a:t>1</a:t>
              </a:r>
              <a:r>
                <a:rPr lang="zh-CN" altLang="en-US" sz="2800" dirty="0">
                  <a:solidFill>
                    <a:srgbClr val="020202"/>
                  </a:solidFill>
                  <a:latin typeface="楷体_GB2312" pitchFamily="49" charset="-122"/>
                  <a:ea typeface="楷体_GB2312" pitchFamily="49" charset="-122"/>
                </a:rPr>
                <a:t>．注意保持外阴清洁、干燥，每天清洗外阴，更换内裤，月经期、产褥期禁止性交，经期使用消毒卫生巾预防感染。</a:t>
              </a:r>
              <a:endParaRPr lang="zh-CN" altLang="en-US" sz="2800" dirty="0">
                <a:solidFill>
                  <a:srgbClr val="020202"/>
                </a:solidFill>
                <a:latin typeface="楷体_GB2312" pitchFamily="49" charset="-122"/>
                <a:ea typeface="楷体_GB2312" pitchFamily="49" charset="-122"/>
              </a:endParaRPr>
            </a:p>
            <a:p>
              <a:pPr>
                <a:lnSpc>
                  <a:spcPct val="120000"/>
                </a:lnSpc>
              </a:pPr>
              <a:r>
                <a:rPr lang="en-US" altLang="zh-CN" sz="2800" dirty="0">
                  <a:solidFill>
                    <a:srgbClr val="020202"/>
                  </a:solidFill>
                  <a:latin typeface="楷体_GB2312" pitchFamily="49" charset="-122"/>
                  <a:ea typeface="楷体_GB2312" pitchFamily="49" charset="-122"/>
                </a:rPr>
                <a:t>2</a:t>
              </a:r>
              <a:r>
                <a:rPr lang="zh-CN" altLang="en-US" sz="2800" dirty="0">
                  <a:solidFill>
                    <a:srgbClr val="020202"/>
                  </a:solidFill>
                  <a:latin typeface="楷体_GB2312" pitchFamily="49" charset="-122"/>
                  <a:ea typeface="楷体_GB2312" pitchFamily="49" charset="-122"/>
                </a:rPr>
                <a:t>．急性期卧床休息。</a:t>
              </a:r>
              <a:endParaRPr lang="zh-CN" altLang="en-US" sz="2800" dirty="0">
                <a:solidFill>
                  <a:srgbClr val="020202"/>
                </a:solidFill>
                <a:latin typeface="楷体_GB2312" pitchFamily="49" charset="-122"/>
                <a:ea typeface="楷体_GB2312" pitchFamily="49" charset="-122"/>
              </a:endParaRPr>
            </a:p>
            <a:p>
              <a:pPr>
                <a:lnSpc>
                  <a:spcPct val="120000"/>
                </a:lnSpc>
              </a:pPr>
              <a:r>
                <a:rPr lang="en-US" altLang="zh-CN" sz="2800" dirty="0">
                  <a:solidFill>
                    <a:srgbClr val="020202"/>
                  </a:solidFill>
                  <a:latin typeface="楷体_GB2312" pitchFamily="49" charset="-122"/>
                  <a:ea typeface="楷体_GB2312" pitchFamily="49" charset="-122"/>
                </a:rPr>
                <a:t>3</a:t>
              </a:r>
              <a:r>
                <a:rPr lang="zh-CN" altLang="en-US" sz="2800" dirty="0">
                  <a:solidFill>
                    <a:srgbClr val="020202"/>
                  </a:solidFill>
                  <a:latin typeface="楷体_GB2312" pitchFamily="49" charset="-122"/>
                  <a:ea typeface="楷体_GB2312" pitchFamily="49" charset="-122"/>
                </a:rPr>
                <a:t>．</a:t>
              </a:r>
              <a:r>
                <a:rPr lang="zh-CN" altLang="en-US" sz="2800" dirty="0">
                  <a:solidFill>
                    <a:srgbClr val="FF0000"/>
                  </a:solidFill>
                  <a:latin typeface="楷体_GB2312" pitchFamily="49" charset="-122"/>
                  <a:ea typeface="楷体_GB2312" pitchFamily="49" charset="-122"/>
                </a:rPr>
                <a:t>切开引流造口术后引流</a:t>
              </a:r>
              <a:r>
                <a:rPr lang="zh-CN" altLang="en-US" sz="2800" dirty="0">
                  <a:solidFill>
                    <a:srgbClr val="020202"/>
                  </a:solidFill>
                  <a:latin typeface="楷体_GB2312" pitchFamily="49" charset="-122"/>
                  <a:ea typeface="楷体_GB2312" pitchFamily="49" charset="-122"/>
                </a:rPr>
                <a:t>，每日换药一次；用洗必泰棉球</a:t>
              </a:r>
              <a:endParaRPr lang="zh-CN" altLang="en-US" sz="2800" dirty="0">
                <a:solidFill>
                  <a:srgbClr val="020202"/>
                </a:solidFill>
                <a:latin typeface="楷体_GB2312" pitchFamily="49" charset="-122"/>
                <a:ea typeface="楷体_GB2312" pitchFamily="49" charset="-122"/>
              </a:endParaRPr>
            </a:p>
            <a:p>
              <a:pPr>
                <a:lnSpc>
                  <a:spcPct val="120000"/>
                </a:lnSpc>
              </a:pPr>
              <a:r>
                <a:rPr lang="zh-CN" altLang="en-US" sz="2800" dirty="0">
                  <a:solidFill>
                    <a:srgbClr val="020202"/>
                  </a:solidFill>
                  <a:latin typeface="楷体_GB2312" pitchFamily="49" charset="-122"/>
                  <a:ea typeface="楷体_GB2312" pitchFamily="49" charset="-122"/>
                </a:rPr>
                <a:t>擦洗外阴，每日两次；也可用清热解毒中药热敷或坐浴，</a:t>
              </a:r>
              <a:endParaRPr lang="zh-CN" altLang="en-US" sz="2800" dirty="0">
                <a:solidFill>
                  <a:srgbClr val="020202"/>
                </a:solidFill>
                <a:latin typeface="楷体_GB2312" pitchFamily="49" charset="-122"/>
                <a:ea typeface="楷体_GB2312" pitchFamily="49" charset="-122"/>
              </a:endParaRPr>
            </a:p>
            <a:p>
              <a:pPr>
                <a:lnSpc>
                  <a:spcPct val="120000"/>
                </a:lnSpc>
              </a:pPr>
              <a:endParaRPr lang="zh-CN" altLang="en-US" sz="2800" dirty="0">
                <a:solidFill>
                  <a:srgbClr val="020202"/>
                </a:solidFill>
                <a:latin typeface="楷体_GB2312" pitchFamily="49" charset="-122"/>
                <a:ea typeface="楷体_GB2312"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03530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前庭大腺炎</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2736850" y="2347595"/>
            <a:ext cx="7153910" cy="2193290"/>
            <a:chOff x="2210" y="767"/>
            <a:chExt cx="11266" cy="3454"/>
          </a:xfrm>
        </p:grpSpPr>
        <p:sp>
          <p:nvSpPr>
            <p:cNvPr id="54273" name="Rectangle 4"/>
            <p:cNvSpPr/>
            <p:nvPr/>
          </p:nvSpPr>
          <p:spPr>
            <a:xfrm>
              <a:off x="3798" y="767"/>
              <a:ext cx="4146" cy="919"/>
            </a:xfrm>
            <a:prstGeom prst="rect">
              <a:avLst/>
            </a:prstGeom>
            <a:noFill/>
            <a:ln w="9525">
              <a:noFill/>
            </a:ln>
          </p:spPr>
          <p:txBody>
            <a:bodyPr wrap="none" anchor="ctr" anchorCtr="0">
              <a:spAutoFit/>
            </a:bodyPr>
            <a:p>
              <a:r>
                <a:rPr lang="en-US" altLang="zh-CN" sz="3200" b="1" dirty="0">
                  <a:solidFill>
                    <a:srgbClr val="000000"/>
                  </a:solidFill>
                  <a:latin typeface="Arial" panose="020B0604020202020204" pitchFamily="34" charset="0"/>
                  <a:ea typeface="楷体_GB2312" pitchFamily="49" charset="-122"/>
                </a:rPr>
                <a:t>【</a:t>
              </a:r>
              <a:r>
                <a:rPr lang="zh-CN" altLang="en-US" sz="3200" b="1" dirty="0">
                  <a:solidFill>
                    <a:srgbClr val="000000"/>
                  </a:solidFill>
                  <a:latin typeface="Arial" panose="020B0604020202020204" pitchFamily="34" charset="0"/>
                  <a:ea typeface="楷体_GB2312" pitchFamily="49" charset="-122"/>
                </a:rPr>
                <a:t>护理评价</a:t>
              </a:r>
              <a:r>
                <a:rPr lang="en-US" altLang="zh-CN" sz="3200" b="1" dirty="0">
                  <a:solidFill>
                    <a:srgbClr val="000000"/>
                  </a:solidFill>
                  <a:latin typeface="Arial" panose="020B0604020202020204" pitchFamily="34" charset="0"/>
                  <a:ea typeface="楷体_GB2312" pitchFamily="49" charset="-122"/>
                </a:rPr>
                <a:t>】</a:t>
              </a:r>
              <a:endParaRPr lang="en-US" altLang="zh-CN" sz="3200" b="1" dirty="0">
                <a:solidFill>
                  <a:srgbClr val="000000"/>
                </a:solidFill>
                <a:latin typeface="Arial" panose="020B0604020202020204" pitchFamily="34" charset="0"/>
                <a:ea typeface="楷体_GB2312" pitchFamily="49" charset="-122"/>
              </a:endParaRPr>
            </a:p>
          </p:txBody>
        </p:sp>
        <p:sp>
          <p:nvSpPr>
            <p:cNvPr id="54274" name="Rectangle 5"/>
            <p:cNvSpPr/>
            <p:nvPr/>
          </p:nvSpPr>
          <p:spPr>
            <a:xfrm>
              <a:off x="2210" y="1751"/>
              <a:ext cx="11266" cy="2470"/>
            </a:xfrm>
            <a:prstGeom prst="rect">
              <a:avLst/>
            </a:prstGeom>
            <a:noFill/>
            <a:ln w="9525">
              <a:noFill/>
            </a:ln>
          </p:spPr>
          <p:txBody>
            <a:bodyPr wrap="none" anchor="ctr" anchorCtr="0">
              <a:spAutoFit/>
            </a:bodyPr>
            <a:p>
              <a:pPr indent="265430" fontAlgn="auto">
                <a:lnSpc>
                  <a:spcPct val="150000"/>
                </a:lnSpc>
              </a:pPr>
              <a:r>
                <a:rPr lang="en-US" altLang="zh-CN" sz="3200" dirty="0">
                  <a:solidFill>
                    <a:srgbClr val="020202"/>
                  </a:solidFill>
                  <a:latin typeface="楷体_GB2312" pitchFamily="49" charset="-122"/>
                  <a:ea typeface="楷体_GB2312" pitchFamily="49" charset="-122"/>
                </a:rPr>
                <a:t>1</a:t>
              </a:r>
              <a:r>
                <a:rPr lang="zh-CN" altLang="en-US" sz="3200" dirty="0">
                  <a:solidFill>
                    <a:srgbClr val="020202"/>
                  </a:solidFill>
                  <a:latin typeface="楷体_GB2312" pitchFamily="49" charset="-122"/>
                  <a:ea typeface="楷体_GB2312" pitchFamily="49" charset="-122"/>
                </a:rPr>
                <a:t>．病人症状缓解或消失，步态正常。</a:t>
              </a:r>
              <a:endParaRPr lang="zh-CN" altLang="en-US" sz="3200" dirty="0">
                <a:solidFill>
                  <a:srgbClr val="020202"/>
                </a:solidFill>
                <a:latin typeface="楷体_GB2312" pitchFamily="49" charset="-122"/>
                <a:ea typeface="楷体_GB2312" pitchFamily="49" charset="-122"/>
              </a:endParaRPr>
            </a:p>
            <a:p>
              <a:pPr indent="265430" fontAlgn="auto">
                <a:lnSpc>
                  <a:spcPct val="150000"/>
                </a:lnSpc>
              </a:pPr>
              <a:r>
                <a:rPr lang="en-US" altLang="zh-CN" sz="3200" dirty="0">
                  <a:solidFill>
                    <a:srgbClr val="020202"/>
                  </a:solidFill>
                  <a:latin typeface="楷体_GB2312" pitchFamily="49" charset="-122"/>
                  <a:ea typeface="楷体_GB2312" pitchFamily="49" charset="-122"/>
                </a:rPr>
                <a:t>2</a:t>
              </a:r>
              <a:r>
                <a:rPr lang="zh-CN" altLang="en-US" sz="3200" dirty="0">
                  <a:solidFill>
                    <a:srgbClr val="020202"/>
                  </a:solidFill>
                  <a:latin typeface="楷体_GB2312" pitchFamily="49" charset="-122"/>
                  <a:ea typeface="楷体_GB2312" pitchFamily="49" charset="-122"/>
                </a:rPr>
                <a:t>．病人伤口愈合良好。</a:t>
              </a:r>
              <a:endParaRPr lang="zh-CN" altLang="en-US" sz="3200" dirty="0">
                <a:solidFill>
                  <a:srgbClr val="020202"/>
                </a:solidFill>
                <a:latin typeface="楷体_GB2312" pitchFamily="49" charset="-122"/>
                <a:ea typeface="楷体_GB2312"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nvSpPr>
        <p:spPr>
          <a:xfrm>
            <a:off x="2132049" y="2114550"/>
            <a:ext cx="7609840" cy="2306955"/>
          </a:xfrm>
          <a:prstGeom prst="rect">
            <a:avLst/>
          </a:prstGeom>
          <a:noFill/>
          <a:ln>
            <a:noFill/>
          </a:ln>
        </p:spPr>
        <p:txBody>
          <a:bodyPr wrap="square" rtlCol="0" anchor="t">
            <a:spAutoFit/>
          </a:bodyPr>
          <a:lstStyle/>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任务三</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阴道炎症</a:t>
            </a:r>
            <a:endParaRPr lang="zh-CN" altLang="en-US" sz="72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62991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43979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滴虫性阴道炎</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9393" name="Text Box 6"/>
          <p:cNvSpPr txBox="1"/>
          <p:nvPr/>
        </p:nvSpPr>
        <p:spPr>
          <a:xfrm>
            <a:off x="989330" y="2858770"/>
            <a:ext cx="8468995" cy="3709035"/>
          </a:xfrm>
          <a:prstGeom prst="rect">
            <a:avLst/>
          </a:prstGeom>
          <a:noFill/>
          <a:ln w="9525">
            <a:noFill/>
          </a:ln>
        </p:spPr>
        <p:txBody>
          <a:bodyPr wrap="square" anchor="t" anchorCtr="0">
            <a:spAutoFit/>
          </a:bodyPr>
          <a:p>
            <a:pPr eaLnBrk="0" hangingPunct="0">
              <a:lnSpc>
                <a:spcPct val="120000"/>
              </a:lnSpc>
              <a:buClr>
                <a:schemeClr val="accent2"/>
              </a:buClr>
              <a:buSzPct val="150000"/>
              <a:buFont typeface="Wingdings" panose="05000000000000000000" pitchFamily="2" charset="2"/>
            </a:pPr>
            <a:r>
              <a:rPr lang="zh-CN" altLang="en-US" sz="2800" b="1" dirty="0">
                <a:solidFill>
                  <a:srgbClr val="070605"/>
                </a:solidFill>
                <a:latin typeface="楷体_GB2312" pitchFamily="49" charset="-122"/>
                <a:ea typeface="楷体_GB2312" pitchFamily="49" charset="-122"/>
              </a:rPr>
              <a:t>病原体     </a:t>
            </a:r>
            <a:r>
              <a:rPr lang="zh-CN" altLang="en-US" sz="2800" b="1" dirty="0">
                <a:solidFill>
                  <a:srgbClr val="FF0000"/>
                </a:solidFill>
                <a:latin typeface="楷体_GB2312" pitchFamily="49" charset="-122"/>
                <a:ea typeface="楷体_GB2312" pitchFamily="49" charset="-122"/>
              </a:rPr>
              <a:t>阴道毛滴虫</a:t>
            </a:r>
            <a:endParaRPr lang="zh-CN" altLang="en-US" sz="2800" b="1" dirty="0">
              <a:solidFill>
                <a:srgbClr val="FF0000"/>
              </a:solidFill>
              <a:latin typeface="楷体_GB2312" pitchFamily="49" charset="-122"/>
              <a:ea typeface="楷体_GB2312" pitchFamily="49" charset="-122"/>
            </a:endParaRPr>
          </a:p>
          <a:p>
            <a:pPr eaLnBrk="0" hangingPunct="0">
              <a:lnSpc>
                <a:spcPct val="120000"/>
              </a:lnSpc>
              <a:buClr>
                <a:schemeClr val="accent2"/>
              </a:buClr>
              <a:buSzPct val="150000"/>
              <a:buFont typeface="Wingdings" panose="05000000000000000000" pitchFamily="2" charset="2"/>
            </a:pPr>
            <a:r>
              <a:rPr lang="zh-CN" altLang="en-US" sz="2800" b="1" dirty="0">
                <a:solidFill>
                  <a:srgbClr val="070605"/>
                </a:solidFill>
                <a:latin typeface="楷体_GB2312" pitchFamily="49" charset="-122"/>
                <a:ea typeface="楷体_GB2312" pitchFamily="49" charset="-122"/>
              </a:rPr>
              <a:t>生存环境   </a:t>
            </a:r>
            <a:r>
              <a:rPr lang="en-US" altLang="zh-CN" sz="2800" b="1" dirty="0">
                <a:solidFill>
                  <a:srgbClr val="070605"/>
                </a:solidFill>
                <a:latin typeface="楷体_GB2312" pitchFamily="49" charset="-122"/>
                <a:ea typeface="楷体_GB2312" pitchFamily="49" charset="-122"/>
              </a:rPr>
              <a:t>25</a:t>
            </a:r>
            <a:r>
              <a:rPr lang="zh-CN" altLang="en-US" sz="2800" b="1" dirty="0">
                <a:solidFill>
                  <a:srgbClr val="070605"/>
                </a:solidFill>
                <a:latin typeface="楷体_GB2312" pitchFamily="49" charset="-122"/>
                <a:ea typeface="楷体_GB2312" pitchFamily="49" charset="-122"/>
              </a:rPr>
              <a:t>～</a:t>
            </a:r>
            <a:r>
              <a:rPr lang="en-US" altLang="zh-CN" sz="2800" b="1" dirty="0">
                <a:solidFill>
                  <a:srgbClr val="070605"/>
                </a:solidFill>
                <a:latin typeface="楷体_GB2312" pitchFamily="49" charset="-122"/>
                <a:ea typeface="楷体_GB2312" pitchFamily="49" charset="-122"/>
              </a:rPr>
              <a:t>40℃</a:t>
            </a:r>
            <a:r>
              <a:rPr lang="zh-CN" altLang="en-US" sz="2800" b="1" dirty="0">
                <a:solidFill>
                  <a:srgbClr val="070605"/>
                </a:solidFill>
                <a:latin typeface="楷体_GB2312" pitchFamily="49" charset="-122"/>
                <a:ea typeface="楷体_GB2312" pitchFamily="49" charset="-122"/>
              </a:rPr>
              <a:t>，</a:t>
            </a:r>
            <a:r>
              <a:rPr lang="en-US" altLang="zh-CN" sz="2800" b="1" dirty="0">
                <a:solidFill>
                  <a:srgbClr val="FF0000"/>
                </a:solidFill>
                <a:latin typeface="楷体_GB2312" pitchFamily="49" charset="-122"/>
                <a:ea typeface="楷体_GB2312" pitchFamily="49" charset="-122"/>
              </a:rPr>
              <a:t>pH5.2</a:t>
            </a:r>
            <a:r>
              <a:rPr lang="zh-CN" altLang="en-US" sz="2800" b="1" dirty="0">
                <a:solidFill>
                  <a:srgbClr val="FF0000"/>
                </a:solidFill>
                <a:latin typeface="楷体_GB2312" pitchFamily="49" charset="-122"/>
                <a:ea typeface="楷体_GB2312" pitchFamily="49" charset="-122"/>
              </a:rPr>
              <a:t>～</a:t>
            </a:r>
            <a:r>
              <a:rPr lang="en-US" altLang="zh-CN" sz="2800" b="1" dirty="0">
                <a:solidFill>
                  <a:srgbClr val="FF0000"/>
                </a:solidFill>
                <a:latin typeface="楷体_GB2312" pitchFamily="49" charset="-122"/>
                <a:ea typeface="楷体_GB2312" pitchFamily="49" charset="-122"/>
              </a:rPr>
              <a:t>6.6 </a:t>
            </a:r>
            <a:endParaRPr lang="en-US" altLang="zh-CN" sz="2800" b="1" dirty="0">
              <a:solidFill>
                <a:srgbClr val="FF0000"/>
              </a:solidFill>
              <a:latin typeface="楷体_GB2312" pitchFamily="49" charset="-122"/>
              <a:ea typeface="楷体_GB2312" pitchFamily="49" charset="-122"/>
            </a:endParaRPr>
          </a:p>
          <a:p>
            <a:pPr eaLnBrk="0" hangingPunct="0">
              <a:lnSpc>
                <a:spcPct val="120000"/>
              </a:lnSpc>
              <a:buClr>
                <a:schemeClr val="accent2"/>
              </a:buClr>
              <a:buSzPct val="150000"/>
              <a:buFont typeface="Wingdings" panose="05000000000000000000" pitchFamily="2" charset="2"/>
            </a:pPr>
            <a:r>
              <a:rPr lang="en-US" altLang="zh-CN" sz="2800" b="1" dirty="0">
                <a:solidFill>
                  <a:srgbClr val="070605"/>
                </a:solidFill>
                <a:latin typeface="楷体_GB2312" pitchFamily="49" charset="-122"/>
                <a:ea typeface="楷体_GB2312" pitchFamily="49" charset="-122"/>
              </a:rPr>
              <a:t>           </a:t>
            </a:r>
            <a:r>
              <a:rPr lang="zh-CN" altLang="en-US" sz="2800" b="1" dirty="0">
                <a:solidFill>
                  <a:srgbClr val="070605"/>
                </a:solidFill>
                <a:latin typeface="楷体_GB2312" pitchFamily="49" charset="-122"/>
                <a:ea typeface="楷体_GB2312" pitchFamily="49" charset="-122"/>
              </a:rPr>
              <a:t>吞噬细胞内糖原，</a:t>
            </a:r>
            <a:r>
              <a:rPr lang="zh-CN" altLang="en-US" sz="2800" b="1" dirty="0">
                <a:solidFill>
                  <a:schemeClr val="tx2"/>
                </a:solidFill>
                <a:latin typeface="楷体_GB2312" pitchFamily="49" charset="-122"/>
                <a:ea typeface="楷体_GB2312" pitchFamily="49" charset="-122"/>
              </a:rPr>
              <a:t>乳酸↓</a:t>
            </a:r>
            <a:r>
              <a:rPr lang="en-US" altLang="zh-CN" sz="2800" b="1" dirty="0">
                <a:solidFill>
                  <a:schemeClr val="tx2"/>
                </a:solidFill>
                <a:latin typeface="楷体_GB2312" pitchFamily="49" charset="-122"/>
                <a:ea typeface="楷体_GB2312" pitchFamily="49" charset="-122"/>
              </a:rPr>
              <a:t>pH↑</a:t>
            </a:r>
            <a:endParaRPr lang="en-US" altLang="zh-CN" sz="2800" b="1" dirty="0">
              <a:solidFill>
                <a:schemeClr val="tx2"/>
              </a:solidFill>
              <a:latin typeface="楷体_GB2312" pitchFamily="49" charset="-122"/>
              <a:ea typeface="楷体_GB2312" pitchFamily="49" charset="-122"/>
            </a:endParaRPr>
          </a:p>
          <a:p>
            <a:pPr eaLnBrk="0" hangingPunct="0">
              <a:lnSpc>
                <a:spcPct val="120000"/>
              </a:lnSpc>
              <a:buClr>
                <a:schemeClr val="accent2"/>
              </a:buClr>
              <a:buSzPct val="150000"/>
              <a:buFont typeface="Wingdings" panose="05000000000000000000" pitchFamily="2" charset="2"/>
            </a:pPr>
            <a:r>
              <a:rPr lang="en-US" altLang="zh-CN" sz="2800" b="1" dirty="0">
                <a:solidFill>
                  <a:srgbClr val="070605"/>
                </a:solidFill>
                <a:latin typeface="楷体_GB2312" pitchFamily="49" charset="-122"/>
                <a:ea typeface="楷体_GB2312" pitchFamily="49" charset="-122"/>
              </a:rPr>
              <a:t>           </a:t>
            </a:r>
            <a:r>
              <a:rPr lang="zh-CN" altLang="en-US" sz="2800" b="1" dirty="0">
                <a:solidFill>
                  <a:srgbClr val="FF0000"/>
                </a:solidFill>
                <a:latin typeface="楷体_GB2312" pitchFamily="49" charset="-122"/>
                <a:ea typeface="楷体_GB2312" pitchFamily="49" charset="-122"/>
              </a:rPr>
              <a:t>月经前后易繁殖</a:t>
            </a:r>
            <a:endParaRPr lang="en-US" altLang="zh-CN" sz="2800" b="1" dirty="0">
              <a:solidFill>
                <a:srgbClr val="FF0000"/>
              </a:solidFill>
              <a:latin typeface="楷体_GB2312" pitchFamily="49" charset="-122"/>
              <a:ea typeface="楷体_GB2312" pitchFamily="49" charset="-122"/>
            </a:endParaRPr>
          </a:p>
          <a:p>
            <a:pPr eaLnBrk="0" hangingPunct="0">
              <a:lnSpc>
                <a:spcPct val="120000"/>
              </a:lnSpc>
              <a:buClr>
                <a:schemeClr val="accent2"/>
              </a:buClr>
              <a:buSzPct val="150000"/>
              <a:buFont typeface="Wingdings" panose="05000000000000000000" pitchFamily="2" charset="2"/>
            </a:pPr>
            <a:r>
              <a:rPr lang="en-US" altLang="zh-CN" sz="2800" b="1" dirty="0">
                <a:solidFill>
                  <a:srgbClr val="FF0000"/>
                </a:solidFill>
                <a:latin typeface="楷体_GB2312" pitchFamily="49" charset="-122"/>
                <a:ea typeface="楷体_GB2312" pitchFamily="49" charset="-122"/>
              </a:rPr>
              <a:t>     60%</a:t>
            </a:r>
            <a:r>
              <a:rPr lang="zh-CN" altLang="en-US" sz="2800" b="1" dirty="0">
                <a:solidFill>
                  <a:srgbClr val="FF0000"/>
                </a:solidFill>
                <a:latin typeface="楷体_GB2312" pitchFamily="49" charset="-122"/>
                <a:ea typeface="楷体_GB2312" pitchFamily="49" charset="-122"/>
              </a:rPr>
              <a:t>病例合并厌氧菌繁殖所致的细菌性阴道病。</a:t>
            </a:r>
            <a:endParaRPr lang="zh-CN" altLang="en-US" sz="2800" b="1" dirty="0">
              <a:solidFill>
                <a:srgbClr val="FF0000"/>
              </a:solidFill>
              <a:latin typeface="楷体_GB2312" pitchFamily="49" charset="-122"/>
              <a:ea typeface="楷体_GB2312" pitchFamily="49" charset="-122"/>
            </a:endParaRPr>
          </a:p>
          <a:p>
            <a:pPr eaLnBrk="0" hangingPunct="0">
              <a:lnSpc>
                <a:spcPct val="120000"/>
              </a:lnSpc>
              <a:buClr>
                <a:schemeClr val="accent2"/>
              </a:buClr>
              <a:buSzPct val="150000"/>
              <a:buFont typeface="Wingdings" panose="05000000000000000000" pitchFamily="2" charset="2"/>
            </a:pPr>
            <a:r>
              <a:rPr lang="zh-CN" altLang="en-US" sz="2800" b="1" dirty="0">
                <a:solidFill>
                  <a:srgbClr val="070605"/>
                </a:solidFill>
                <a:latin typeface="楷体_GB2312" pitchFamily="49" charset="-122"/>
                <a:ea typeface="楷体_GB2312" pitchFamily="49" charset="-122"/>
              </a:rPr>
              <a:t>寄生部位   阴道、尿道、尿道旁腺、膀胱、</a:t>
            </a:r>
            <a:endParaRPr lang="zh-CN" altLang="en-US" sz="2800" b="1" dirty="0">
              <a:solidFill>
                <a:srgbClr val="070605"/>
              </a:solidFill>
              <a:latin typeface="楷体_GB2312" pitchFamily="49" charset="-122"/>
              <a:ea typeface="楷体_GB2312" pitchFamily="49" charset="-122"/>
            </a:endParaRPr>
          </a:p>
          <a:p>
            <a:pPr eaLnBrk="0" hangingPunct="0">
              <a:lnSpc>
                <a:spcPct val="120000"/>
              </a:lnSpc>
              <a:buClr>
                <a:schemeClr val="accent2"/>
              </a:buClr>
              <a:buSzPct val="150000"/>
              <a:buFont typeface="Wingdings" panose="05000000000000000000" pitchFamily="2" charset="2"/>
            </a:pPr>
            <a:r>
              <a:rPr lang="zh-CN" altLang="en-US" sz="2800" b="1" dirty="0">
                <a:solidFill>
                  <a:srgbClr val="070605"/>
                </a:solidFill>
                <a:latin typeface="楷体_GB2312" pitchFamily="49" charset="-122"/>
                <a:ea typeface="楷体_GB2312" pitchFamily="49" charset="-122"/>
              </a:rPr>
              <a:t>           肾盂</a:t>
            </a:r>
            <a:r>
              <a:rPr lang="zh-CN" altLang="en-US" sz="2800" b="1" dirty="0">
                <a:solidFill>
                  <a:srgbClr val="FF0000"/>
                </a:solidFill>
                <a:latin typeface="楷体_GB2312" pitchFamily="49" charset="-122"/>
                <a:ea typeface="楷体_GB2312" pitchFamily="49" charset="-122"/>
              </a:rPr>
              <a:t>男方的包皮皱褶、尿道、前列腺中</a:t>
            </a:r>
            <a:endParaRPr lang="zh-CN" altLang="en-US" sz="2800" b="1" dirty="0">
              <a:solidFill>
                <a:srgbClr val="FF0000"/>
              </a:solidFill>
              <a:latin typeface="楷体_GB2312" pitchFamily="49" charset="-122"/>
              <a:ea typeface="楷体_GB2312" pitchFamily="49" charset="-122"/>
            </a:endParaRPr>
          </a:p>
        </p:txBody>
      </p:sp>
      <p:sp>
        <p:nvSpPr>
          <p:cNvPr id="59394" name="Rectangle 7"/>
          <p:cNvSpPr/>
          <p:nvPr/>
        </p:nvSpPr>
        <p:spPr>
          <a:xfrm>
            <a:off x="814705" y="2276475"/>
            <a:ext cx="6513195" cy="521970"/>
          </a:xfrm>
          <a:prstGeom prst="rect">
            <a:avLst/>
          </a:prstGeom>
          <a:noFill/>
          <a:ln w="9525">
            <a:noFill/>
          </a:ln>
        </p:spPr>
        <p:txBody>
          <a:bodyPr wrap="square" anchor="t" anchorCtr="0">
            <a:spAutoFit/>
          </a:bodyPr>
          <a:p>
            <a:r>
              <a:rPr lang="en-US" altLang="zh-CN" sz="2800" b="1" dirty="0">
                <a:solidFill>
                  <a:srgbClr val="070605"/>
                </a:solidFill>
                <a:latin typeface="楷体_GB2312" pitchFamily="49" charset="-122"/>
                <a:ea typeface="楷体_GB2312" pitchFamily="49" charset="-122"/>
              </a:rPr>
              <a:t>【</a:t>
            </a:r>
            <a:r>
              <a:rPr lang="zh-CN" altLang="en-US" sz="2800" b="1" dirty="0">
                <a:solidFill>
                  <a:srgbClr val="070605"/>
                </a:solidFill>
                <a:latin typeface="楷体_GB2312" pitchFamily="49" charset="-122"/>
                <a:ea typeface="楷体_GB2312" pitchFamily="49" charset="-122"/>
              </a:rPr>
              <a:t>病因及发病机制 </a:t>
            </a:r>
            <a:r>
              <a:rPr lang="en-US" altLang="zh-CN" sz="2800" b="1" dirty="0">
                <a:solidFill>
                  <a:srgbClr val="070605"/>
                </a:solidFill>
                <a:latin typeface="楷体_GB2312" pitchFamily="49" charset="-122"/>
                <a:ea typeface="楷体_GB2312" pitchFamily="49" charset="-122"/>
              </a:rPr>
              <a:t>】 </a:t>
            </a:r>
            <a:endParaRPr lang="en-US" altLang="zh-CN" sz="2800" b="1" dirty="0">
              <a:solidFill>
                <a:srgbClr val="070605"/>
              </a:solidFill>
              <a:latin typeface="楷体_GB2312" pitchFamily="49" charset="-122"/>
              <a:ea typeface="楷体_GB2312" pitchFamily="49" charset="-122"/>
            </a:endParaRPr>
          </a:p>
        </p:txBody>
      </p:sp>
      <p:sp>
        <p:nvSpPr>
          <p:cNvPr id="59395" name="Rectangle 5"/>
          <p:cNvSpPr/>
          <p:nvPr/>
        </p:nvSpPr>
        <p:spPr>
          <a:xfrm>
            <a:off x="661035" y="966470"/>
            <a:ext cx="10617835" cy="1249680"/>
          </a:xfrm>
          <a:prstGeom prst="rect">
            <a:avLst/>
          </a:prstGeom>
          <a:noFill/>
          <a:ln w="9525">
            <a:noFill/>
          </a:ln>
        </p:spPr>
        <p:txBody>
          <a:bodyPr wrap="square" anchor="ctr" anchorCtr="0">
            <a:noAutofit/>
          </a:bodyPr>
          <a:p>
            <a:pPr>
              <a:lnSpc>
                <a:spcPct val="120000"/>
              </a:lnSpc>
            </a:pPr>
            <a:r>
              <a:rPr lang="en-US" altLang="zh-CN" sz="2800" dirty="0">
                <a:solidFill>
                  <a:srgbClr val="070605"/>
                </a:solidFill>
                <a:latin typeface="楷体_GB2312" pitchFamily="49" charset="-122"/>
                <a:ea typeface="楷体_GB2312" pitchFamily="49" charset="-122"/>
              </a:rPr>
              <a:t>    </a:t>
            </a:r>
            <a:r>
              <a:rPr lang="zh-CN" altLang="en-US" sz="2800" dirty="0">
                <a:solidFill>
                  <a:srgbClr val="070605"/>
                </a:solidFill>
                <a:latin typeface="楷体_GB2312" pitchFamily="49" charset="-122"/>
                <a:ea typeface="楷体_GB2312" pitchFamily="49" charset="-122"/>
              </a:rPr>
              <a:t>滴虫性阴道炎（</a:t>
            </a:r>
            <a:r>
              <a:rPr lang="en-US" altLang="zh-CN" sz="2800" dirty="0">
                <a:solidFill>
                  <a:srgbClr val="070605"/>
                </a:solidFill>
                <a:latin typeface="楷体_GB2312" pitchFamily="49" charset="-122"/>
                <a:ea typeface="楷体_GB2312" pitchFamily="49" charset="-122"/>
              </a:rPr>
              <a:t>trichomonal  vaginitis</a:t>
            </a:r>
            <a:r>
              <a:rPr lang="zh-CN" altLang="en-US" sz="2800" dirty="0">
                <a:solidFill>
                  <a:srgbClr val="070605"/>
                </a:solidFill>
                <a:latin typeface="楷体_GB2312" pitchFamily="49" charset="-122"/>
                <a:ea typeface="楷体_GB2312" pitchFamily="49" charset="-122"/>
              </a:rPr>
              <a:t>）是由阴道毛</a:t>
            </a:r>
            <a:endParaRPr lang="zh-CN" altLang="en-US" sz="2800" dirty="0">
              <a:solidFill>
                <a:srgbClr val="070605"/>
              </a:solidFill>
              <a:latin typeface="楷体_GB2312" pitchFamily="49" charset="-122"/>
              <a:ea typeface="楷体_GB2312" pitchFamily="49" charset="-122"/>
            </a:endParaRPr>
          </a:p>
          <a:p>
            <a:pPr>
              <a:lnSpc>
                <a:spcPct val="120000"/>
              </a:lnSpc>
            </a:pPr>
            <a:r>
              <a:rPr lang="zh-CN" altLang="en-US" sz="2800" dirty="0">
                <a:solidFill>
                  <a:srgbClr val="070605"/>
                </a:solidFill>
                <a:latin typeface="楷体_GB2312" pitchFamily="49" charset="-122"/>
                <a:ea typeface="楷体_GB2312" pitchFamily="49" charset="-122"/>
              </a:rPr>
              <a:t>滴虫引起的阴道炎，是</a:t>
            </a:r>
            <a:r>
              <a:rPr lang="zh-CN" altLang="en-US" sz="2800" dirty="0">
                <a:solidFill>
                  <a:srgbClr val="070605"/>
                </a:solidFill>
                <a:latin typeface="楷体_GB2312" pitchFamily="49" charset="-122"/>
                <a:ea typeface="楷体_GB2312" pitchFamily="49" charset="-122"/>
                <a:sym typeface="+mn-ea"/>
              </a:rPr>
              <a:t>最常见的</a:t>
            </a:r>
            <a:r>
              <a:rPr lang="zh-CN" altLang="en-US" sz="2800" dirty="0">
                <a:solidFill>
                  <a:srgbClr val="070605"/>
                </a:solidFill>
                <a:latin typeface="楷体_GB2312" pitchFamily="49" charset="-122"/>
                <a:ea typeface="楷体_GB2312" pitchFamily="49" charset="-122"/>
              </a:rPr>
              <a:t>阴道炎症，是常见的性传播疾病。</a:t>
            </a:r>
            <a:endParaRPr lang="zh-CN" altLang="en-US" dirty="0">
              <a:solidFill>
                <a:srgbClr val="070605"/>
              </a:solidFill>
              <a:latin typeface="楷体_GB2312" pitchFamily="49" charset="-122"/>
              <a:ea typeface="楷体_GB2312" pitchFamily="49" charset="-122"/>
            </a:endParaRPr>
          </a:p>
        </p:txBody>
      </p:sp>
      <p:pic>
        <p:nvPicPr>
          <p:cNvPr id="353286" name="Picture 6" descr="d11"/>
          <p:cNvPicPr>
            <a:picLocks noChangeAspect="1"/>
          </p:cNvPicPr>
          <p:nvPr/>
        </p:nvPicPr>
        <p:blipFill>
          <a:blip r:embed="rId3"/>
          <a:stretch>
            <a:fillRect/>
          </a:stretch>
        </p:blipFill>
        <p:spPr>
          <a:xfrm>
            <a:off x="8925560" y="2276475"/>
            <a:ext cx="2606040" cy="381635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425450" y="635"/>
            <a:ext cx="4434840" cy="59944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滴虫性阴道炎</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1811655" y="1717040"/>
            <a:ext cx="8023225" cy="3803015"/>
            <a:chOff x="1148" y="638"/>
            <a:chExt cx="12635" cy="5989"/>
          </a:xfrm>
        </p:grpSpPr>
        <p:sp>
          <p:nvSpPr>
            <p:cNvPr id="60418" name="Rectangle 4"/>
            <p:cNvSpPr/>
            <p:nvPr/>
          </p:nvSpPr>
          <p:spPr>
            <a:xfrm>
              <a:off x="1148" y="3482"/>
              <a:ext cx="12635" cy="1695"/>
            </a:xfrm>
            <a:prstGeom prst="rect">
              <a:avLst/>
            </a:prstGeom>
            <a:solidFill>
              <a:schemeClr val="bg1"/>
            </a:solidFill>
            <a:ln w="9525">
              <a:noFill/>
            </a:ln>
          </p:spPr>
          <p:txBody>
            <a:bodyPr anchor="ctr" anchorCtr="0">
              <a:spAutoFit/>
            </a:bodyPr>
            <a:p>
              <a:pPr marL="457200" indent="-457200">
                <a:spcBef>
                  <a:spcPct val="20000"/>
                </a:spcBef>
                <a:buClr>
                  <a:srgbClr val="FF0066"/>
                </a:buClr>
              </a:pPr>
              <a:r>
                <a:rPr lang="zh-CN" altLang="en-US" sz="3200" b="1" dirty="0">
                  <a:solidFill>
                    <a:schemeClr val="tx2"/>
                  </a:solidFill>
                  <a:latin typeface="楷体_GB2312" pitchFamily="49" charset="-122"/>
                  <a:ea typeface="楷体_GB2312" pitchFamily="49" charset="-122"/>
                </a:rPr>
                <a:t>间接传播</a:t>
              </a:r>
              <a:r>
                <a:rPr lang="en-US" altLang="zh-CN" sz="3200" b="1" dirty="0">
                  <a:solidFill>
                    <a:schemeClr val="tx2"/>
                  </a:solidFill>
                  <a:latin typeface="楷体_GB2312" pitchFamily="49" charset="-122"/>
                  <a:ea typeface="楷体_GB2312" pitchFamily="49" charset="-122"/>
                </a:rPr>
                <a:t>: </a:t>
              </a:r>
              <a:r>
                <a:rPr lang="zh-CN" altLang="en-US" sz="3200" b="1" dirty="0">
                  <a:solidFill>
                    <a:srgbClr val="000000"/>
                  </a:solidFill>
                  <a:latin typeface="楷体_GB2312" pitchFamily="49" charset="-122"/>
                  <a:ea typeface="楷体_GB2312" pitchFamily="49" charset="-122"/>
                </a:rPr>
                <a:t>公共浴池、浴盆、浴巾、游泳池、坐式便器、衣物等</a:t>
              </a:r>
              <a:endParaRPr lang="zh-CN" altLang="en-US" sz="3200" dirty="0">
                <a:solidFill>
                  <a:srgbClr val="000000"/>
                </a:solidFill>
                <a:latin typeface="楷体_GB2312" pitchFamily="49" charset="-122"/>
                <a:ea typeface="楷体_GB2312" pitchFamily="49" charset="-122"/>
              </a:endParaRPr>
            </a:p>
          </p:txBody>
        </p:sp>
        <p:sp>
          <p:nvSpPr>
            <p:cNvPr id="60419" name="Rectangle 5"/>
            <p:cNvSpPr/>
            <p:nvPr/>
          </p:nvSpPr>
          <p:spPr>
            <a:xfrm>
              <a:off x="1190" y="2031"/>
              <a:ext cx="10439" cy="996"/>
            </a:xfrm>
            <a:prstGeom prst="rect">
              <a:avLst/>
            </a:prstGeom>
            <a:solidFill>
              <a:schemeClr val="bg1"/>
            </a:solidFill>
            <a:ln w="9525">
              <a:noFill/>
            </a:ln>
          </p:spPr>
          <p:txBody>
            <a:bodyPr wrap="square" anchor="ctr" anchorCtr="0">
              <a:spAutoFit/>
            </a:bodyPr>
            <a:p>
              <a:pPr marL="457200" indent="-457200">
                <a:lnSpc>
                  <a:spcPct val="110000"/>
                </a:lnSpc>
                <a:buClr>
                  <a:srgbClr val="FF0066"/>
                </a:buClr>
              </a:pPr>
              <a:r>
                <a:rPr lang="zh-CN" altLang="en-US" sz="3200" b="1" dirty="0">
                  <a:solidFill>
                    <a:schemeClr val="tx2"/>
                  </a:solidFill>
                  <a:latin typeface="Arial" panose="020B0604020202020204" pitchFamily="34" charset="0"/>
                  <a:ea typeface="楷体_GB2312" pitchFamily="49" charset="-122"/>
                </a:rPr>
                <a:t>直接传播：</a:t>
              </a:r>
              <a:r>
                <a:rPr lang="zh-CN" altLang="en-US" sz="3200" b="1" dirty="0">
                  <a:solidFill>
                    <a:srgbClr val="FF0000"/>
                  </a:solidFill>
                  <a:latin typeface="楷体_GB2312" pitchFamily="49" charset="-122"/>
                  <a:ea typeface="楷体_GB2312" pitchFamily="49" charset="-122"/>
                </a:rPr>
                <a:t>经性交（最主要，性病）</a:t>
              </a:r>
              <a:endParaRPr lang="zh-CN" altLang="en-US" sz="3200" b="1" dirty="0">
                <a:solidFill>
                  <a:srgbClr val="FF0000"/>
                </a:solidFill>
                <a:latin typeface="楷体_GB2312" pitchFamily="49" charset="-122"/>
                <a:ea typeface="楷体_GB2312" pitchFamily="49" charset="-122"/>
              </a:endParaRPr>
            </a:p>
          </p:txBody>
        </p:sp>
        <p:sp>
          <p:nvSpPr>
            <p:cNvPr id="60420" name="Rectangle 6"/>
            <p:cNvSpPr/>
            <p:nvPr/>
          </p:nvSpPr>
          <p:spPr>
            <a:xfrm>
              <a:off x="1148" y="5631"/>
              <a:ext cx="12635" cy="996"/>
            </a:xfrm>
            <a:prstGeom prst="rect">
              <a:avLst/>
            </a:prstGeom>
            <a:solidFill>
              <a:schemeClr val="bg1"/>
            </a:solidFill>
            <a:ln w="9525">
              <a:noFill/>
            </a:ln>
          </p:spPr>
          <p:txBody>
            <a:bodyPr wrap="square" anchor="ctr" anchorCtr="0">
              <a:spAutoFit/>
            </a:bodyPr>
            <a:p>
              <a:pPr marL="457200" indent="-457200">
                <a:lnSpc>
                  <a:spcPct val="110000"/>
                </a:lnSpc>
                <a:buClr>
                  <a:srgbClr val="FF0066"/>
                </a:buClr>
              </a:pPr>
              <a:r>
                <a:rPr lang="zh-CN" altLang="en-US" sz="3200" b="1" dirty="0">
                  <a:solidFill>
                    <a:schemeClr val="tx2"/>
                  </a:solidFill>
                  <a:latin typeface="楷体_GB2312" pitchFamily="49" charset="-122"/>
                  <a:ea typeface="楷体_GB2312" pitchFamily="49" charset="-122"/>
                </a:rPr>
                <a:t>医源性传播：</a:t>
              </a:r>
              <a:r>
                <a:rPr lang="zh-CN" altLang="en-US" sz="3200" b="1" dirty="0">
                  <a:solidFill>
                    <a:srgbClr val="000000"/>
                  </a:solidFill>
                  <a:latin typeface="楷体_GB2312" pitchFamily="49" charset="-122"/>
                  <a:ea typeface="楷体_GB2312" pitchFamily="49" charset="-122"/>
                </a:rPr>
                <a:t>污染的器械及敷料</a:t>
              </a:r>
              <a:endParaRPr lang="zh-CN" altLang="en-US" sz="3200" b="1" dirty="0">
                <a:solidFill>
                  <a:srgbClr val="000000"/>
                </a:solidFill>
                <a:latin typeface="楷体_GB2312" pitchFamily="49" charset="-122"/>
                <a:ea typeface="楷体_GB2312" pitchFamily="49" charset="-122"/>
              </a:endParaRPr>
            </a:p>
          </p:txBody>
        </p:sp>
        <p:sp>
          <p:nvSpPr>
            <p:cNvPr id="60421" name="Rectangle 7"/>
            <p:cNvSpPr/>
            <p:nvPr/>
          </p:nvSpPr>
          <p:spPr>
            <a:xfrm>
              <a:off x="1190" y="638"/>
              <a:ext cx="4626" cy="1016"/>
            </a:xfrm>
            <a:prstGeom prst="rect">
              <a:avLst/>
            </a:prstGeom>
            <a:noFill/>
            <a:ln w="9525">
              <a:noFill/>
            </a:ln>
          </p:spPr>
          <p:txBody>
            <a:bodyPr wrap="none" anchor="t" anchorCtr="0">
              <a:spAutoFit/>
            </a:bodyPr>
            <a:p>
              <a:pPr>
                <a:spcBef>
                  <a:spcPct val="50000"/>
                </a:spcBef>
              </a:pPr>
              <a:r>
                <a:rPr lang="en-US" altLang="zh-CN" sz="3600" b="1" dirty="0">
                  <a:solidFill>
                    <a:srgbClr val="000000"/>
                  </a:solidFill>
                  <a:latin typeface="Arial" panose="020B0604020202020204" pitchFamily="34" charset="0"/>
                  <a:ea typeface="楷体_GB2312" pitchFamily="49" charset="-122"/>
                </a:rPr>
                <a:t>【</a:t>
              </a:r>
              <a:r>
                <a:rPr lang="zh-CN" altLang="en-US" sz="3600" b="1" dirty="0">
                  <a:solidFill>
                    <a:srgbClr val="000000"/>
                  </a:solidFill>
                  <a:latin typeface="Arial" panose="020B0604020202020204" pitchFamily="34" charset="0"/>
                  <a:ea typeface="楷体_GB2312" pitchFamily="49" charset="-122"/>
                </a:rPr>
                <a:t>传播方式</a:t>
              </a:r>
              <a:r>
                <a:rPr lang="en-US" altLang="zh-CN" sz="3600" b="1" dirty="0">
                  <a:solidFill>
                    <a:srgbClr val="000000"/>
                  </a:solidFill>
                  <a:latin typeface="Arial" panose="020B0604020202020204" pitchFamily="34" charset="0"/>
                  <a:ea typeface="楷体_GB2312" pitchFamily="49" charset="-122"/>
                </a:rPr>
                <a:t>】</a:t>
              </a:r>
              <a:endParaRPr lang="en-US" altLang="zh-CN" sz="3600" b="1" dirty="0">
                <a:solidFill>
                  <a:srgbClr val="000000"/>
                </a:solidFill>
                <a:latin typeface="Arial" panose="020B0604020202020204" pitchFamily="34" charset="0"/>
                <a:ea typeface="楷体_GB2312"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43979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滴虫性阴道炎</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1133475" y="937895"/>
            <a:ext cx="9687560" cy="5586730"/>
            <a:chOff x="623" y="750"/>
            <a:chExt cx="13445" cy="9525"/>
          </a:xfrm>
        </p:grpSpPr>
        <p:sp>
          <p:nvSpPr>
            <p:cNvPr id="62465" name="Rectangle 2"/>
            <p:cNvSpPr/>
            <p:nvPr/>
          </p:nvSpPr>
          <p:spPr>
            <a:xfrm>
              <a:off x="3230" y="750"/>
              <a:ext cx="5443" cy="890"/>
            </a:xfrm>
            <a:prstGeom prst="rect">
              <a:avLst/>
            </a:prstGeom>
            <a:noFill/>
            <a:ln w="9525">
              <a:noFill/>
            </a:ln>
          </p:spPr>
          <p:txBody>
            <a:bodyPr anchor="t" anchorCtr="0">
              <a:spAutoFit/>
            </a:bodyPr>
            <a:p>
              <a:r>
                <a:rPr lang="en-US" altLang="zh-CN" sz="2800" b="1" dirty="0">
                  <a:solidFill>
                    <a:srgbClr val="000000"/>
                  </a:solidFill>
                  <a:latin typeface="Arial" panose="020B0604020202020204" pitchFamily="34" charset="0"/>
                  <a:ea typeface="楷体_GB2312" pitchFamily="49" charset="-122"/>
                </a:rPr>
                <a:t>【</a:t>
              </a:r>
              <a:r>
                <a:rPr lang="zh-CN" altLang="en-US" sz="2800" b="1" dirty="0">
                  <a:solidFill>
                    <a:srgbClr val="000000"/>
                  </a:solidFill>
                  <a:latin typeface="Arial" panose="020B0604020202020204" pitchFamily="34" charset="0"/>
                  <a:ea typeface="楷体_GB2312" pitchFamily="49" charset="-122"/>
                </a:rPr>
                <a:t>护理评估</a:t>
              </a:r>
              <a:r>
                <a:rPr lang="en-US" altLang="zh-CN" sz="2800" b="1" dirty="0">
                  <a:solidFill>
                    <a:srgbClr val="000000"/>
                  </a:solidFill>
                  <a:latin typeface="Arial" panose="020B0604020202020204" pitchFamily="34" charset="0"/>
                  <a:ea typeface="楷体_GB2312" pitchFamily="49" charset="-122"/>
                </a:rPr>
                <a:t>】</a:t>
              </a:r>
              <a:endParaRPr lang="en-US" altLang="zh-CN" sz="2800" b="1" dirty="0">
                <a:solidFill>
                  <a:srgbClr val="000000"/>
                </a:solidFill>
                <a:latin typeface="Arial" panose="020B0604020202020204" pitchFamily="34" charset="0"/>
                <a:ea typeface="楷体_GB2312" pitchFamily="49" charset="-122"/>
              </a:endParaRPr>
            </a:p>
          </p:txBody>
        </p:sp>
        <p:sp>
          <p:nvSpPr>
            <p:cNvPr id="62466" name="Text Box 6"/>
            <p:cNvSpPr txBox="1"/>
            <p:nvPr/>
          </p:nvSpPr>
          <p:spPr>
            <a:xfrm>
              <a:off x="738" y="2453"/>
              <a:ext cx="11680" cy="1666"/>
            </a:xfrm>
            <a:prstGeom prst="rect">
              <a:avLst/>
            </a:prstGeom>
            <a:noFill/>
            <a:ln w="9525">
              <a:noFill/>
            </a:ln>
          </p:spPr>
          <p:txBody>
            <a:bodyPr anchor="t" anchorCtr="0">
              <a:spAutoFit/>
            </a:bodyPr>
            <a:p>
              <a:pPr algn="just" eaLnBrk="0" hangingPunct="0">
                <a:lnSpc>
                  <a:spcPct val="120000"/>
                </a:lnSpc>
                <a:buClr>
                  <a:schemeClr val="accent2"/>
                </a:buClr>
                <a:buSzPct val="150000"/>
                <a:buFont typeface="Wingdings" panose="05000000000000000000" pitchFamily="2" charset="2"/>
              </a:pPr>
              <a:r>
                <a:rPr lang="en-US" altLang="zh-CN" sz="2400" b="1" dirty="0">
                  <a:latin typeface="Arial" panose="020B0604020202020204" pitchFamily="34" charset="0"/>
                  <a:ea typeface="宋体" panose="02010600030101010101" pitchFamily="2" charset="-122"/>
                </a:rPr>
                <a:t>     </a:t>
              </a:r>
              <a:r>
                <a:rPr lang="zh-CN" altLang="en-US" sz="2400" b="1" dirty="0">
                  <a:solidFill>
                    <a:srgbClr val="070605"/>
                  </a:solidFill>
                  <a:latin typeface="Arial" panose="020B0604020202020204" pitchFamily="34" charset="0"/>
                  <a:ea typeface="楷体_GB2312" pitchFamily="49" charset="-122"/>
                </a:rPr>
                <a:t>询问既往阴道炎病史，</a:t>
              </a:r>
              <a:r>
                <a:rPr lang="zh-CN" altLang="en-US" sz="2400" b="1" dirty="0">
                  <a:solidFill>
                    <a:srgbClr val="FF0000"/>
                  </a:solidFill>
                  <a:latin typeface="Arial" panose="020B0604020202020204" pitchFamily="34" charset="0"/>
                  <a:ea typeface="楷体_GB2312" pitchFamily="49" charset="-122"/>
                </a:rPr>
                <a:t>发作与月经周期的关系</a:t>
              </a:r>
              <a:r>
                <a:rPr lang="zh-CN" altLang="en-US" sz="2400" b="1" dirty="0">
                  <a:solidFill>
                    <a:srgbClr val="070605"/>
                  </a:solidFill>
                  <a:latin typeface="Arial" panose="020B0604020202020204" pitchFamily="34" charset="0"/>
                  <a:ea typeface="楷体_GB2312" pitchFamily="49" charset="-122"/>
                </a:rPr>
                <a:t>，治疗经过，</a:t>
              </a:r>
              <a:r>
                <a:rPr lang="zh-CN" altLang="en-US" sz="2400" b="1" dirty="0">
                  <a:solidFill>
                    <a:srgbClr val="FF0000"/>
                  </a:solidFill>
                  <a:latin typeface="Arial" panose="020B0604020202020204" pitchFamily="34" charset="0"/>
                  <a:ea typeface="楷体_GB2312" pitchFamily="49" charset="-122"/>
                </a:rPr>
                <a:t>了解个人卫生习惯</a:t>
              </a:r>
              <a:r>
                <a:rPr lang="zh-CN" altLang="en-US" sz="2400" b="1" dirty="0">
                  <a:solidFill>
                    <a:srgbClr val="070605"/>
                  </a:solidFill>
                  <a:latin typeface="Arial" panose="020B0604020202020204" pitchFamily="34" charset="0"/>
                  <a:ea typeface="楷体_GB2312" pitchFamily="49" charset="-122"/>
                </a:rPr>
                <a:t>，</a:t>
              </a:r>
              <a:r>
                <a:rPr lang="zh-CN" altLang="en-US" sz="2400" b="1" dirty="0">
                  <a:solidFill>
                    <a:srgbClr val="FF0000"/>
                  </a:solidFill>
                  <a:latin typeface="Arial" panose="020B0604020202020204" pitchFamily="34" charset="0"/>
                  <a:ea typeface="楷体_GB2312" pitchFamily="49" charset="-122"/>
                </a:rPr>
                <a:t>分析感染途径</a:t>
              </a:r>
              <a:r>
                <a:rPr lang="zh-CN" altLang="en-US" sz="2400" b="1" dirty="0">
                  <a:solidFill>
                    <a:srgbClr val="070605"/>
                  </a:solidFill>
                  <a:latin typeface="Arial" panose="020B0604020202020204" pitchFamily="34" charset="0"/>
                  <a:ea typeface="楷体_GB2312" pitchFamily="49" charset="-122"/>
                </a:rPr>
                <a:t>。</a:t>
              </a:r>
              <a:endParaRPr lang="zh-CN" altLang="en-US" sz="2400" b="1" dirty="0">
                <a:solidFill>
                  <a:srgbClr val="070605"/>
                </a:solidFill>
                <a:latin typeface="Arial" panose="020B0604020202020204" pitchFamily="34" charset="0"/>
                <a:ea typeface="楷体_GB2312" pitchFamily="49" charset="-122"/>
              </a:endParaRPr>
            </a:p>
          </p:txBody>
        </p:sp>
        <p:sp>
          <p:nvSpPr>
            <p:cNvPr id="62467" name="Rectangle 5"/>
            <p:cNvSpPr/>
            <p:nvPr/>
          </p:nvSpPr>
          <p:spPr>
            <a:xfrm>
              <a:off x="623" y="1773"/>
              <a:ext cx="5215" cy="785"/>
            </a:xfrm>
            <a:prstGeom prst="rect">
              <a:avLst/>
            </a:prstGeom>
            <a:noFill/>
            <a:ln w="9525">
              <a:noFill/>
            </a:ln>
          </p:spPr>
          <p:txBody>
            <a:bodyPr anchor="t" anchorCtr="0">
              <a:spAutoFit/>
            </a:bodyPr>
            <a:p>
              <a:r>
                <a:rPr lang="zh-CN" altLang="en-US" sz="2400" b="1" dirty="0">
                  <a:solidFill>
                    <a:srgbClr val="000000"/>
                  </a:solidFill>
                  <a:latin typeface="楷体_GB2312" pitchFamily="49" charset="-122"/>
                  <a:ea typeface="楷体_GB2312" pitchFamily="49" charset="-122"/>
                </a:rPr>
                <a:t>（一）病史</a:t>
              </a:r>
              <a:endParaRPr lang="zh-CN" altLang="en-US" sz="2400" b="1" dirty="0">
                <a:solidFill>
                  <a:srgbClr val="000000"/>
                </a:solidFill>
                <a:latin typeface="楷体_GB2312" pitchFamily="49" charset="-122"/>
                <a:ea typeface="楷体_GB2312" pitchFamily="49" charset="-122"/>
              </a:endParaRPr>
            </a:p>
          </p:txBody>
        </p:sp>
        <p:sp>
          <p:nvSpPr>
            <p:cNvPr id="62468" name="Rectangle 7"/>
            <p:cNvSpPr/>
            <p:nvPr/>
          </p:nvSpPr>
          <p:spPr>
            <a:xfrm>
              <a:off x="623" y="4040"/>
              <a:ext cx="4875" cy="785"/>
            </a:xfrm>
            <a:prstGeom prst="rect">
              <a:avLst/>
            </a:prstGeom>
            <a:noFill/>
            <a:ln w="9525">
              <a:noFill/>
            </a:ln>
          </p:spPr>
          <p:txBody>
            <a:bodyPr anchor="t" anchorCtr="0">
              <a:spAutoFit/>
            </a:bodyPr>
            <a:p>
              <a:r>
                <a:rPr lang="zh-CN" altLang="en-US" sz="2400" b="1" dirty="0">
                  <a:solidFill>
                    <a:srgbClr val="000000"/>
                  </a:solidFill>
                  <a:latin typeface="楷体_GB2312" pitchFamily="49" charset="-122"/>
                  <a:ea typeface="楷体_GB2312" pitchFamily="49" charset="-122"/>
                </a:rPr>
                <a:t>（二）身体评估</a:t>
              </a:r>
              <a:endParaRPr lang="zh-CN" altLang="en-US" sz="2400" b="1" dirty="0">
                <a:solidFill>
                  <a:srgbClr val="000000"/>
                </a:solidFill>
                <a:latin typeface="楷体_GB2312" pitchFamily="49" charset="-122"/>
                <a:ea typeface="楷体_GB2312" pitchFamily="49" charset="-122"/>
              </a:endParaRPr>
            </a:p>
          </p:txBody>
        </p:sp>
        <p:sp>
          <p:nvSpPr>
            <p:cNvPr id="62469" name="Rectangle 8"/>
            <p:cNvSpPr/>
            <p:nvPr/>
          </p:nvSpPr>
          <p:spPr>
            <a:xfrm>
              <a:off x="1190" y="4801"/>
              <a:ext cx="4280" cy="785"/>
            </a:xfrm>
            <a:prstGeom prst="rect">
              <a:avLst/>
            </a:prstGeom>
            <a:noFill/>
            <a:ln w="9525">
              <a:noFill/>
            </a:ln>
          </p:spPr>
          <p:txBody>
            <a:bodyPr anchor="ctr" anchorCtr="0">
              <a:spAutoFit/>
            </a:bodyPr>
            <a:p>
              <a:r>
                <a:rPr lang="en-US" altLang="zh-CN" sz="2400" b="1" dirty="0">
                  <a:solidFill>
                    <a:srgbClr val="070605"/>
                  </a:solidFill>
                  <a:latin typeface="楷体_GB2312" pitchFamily="49" charset="-122"/>
                  <a:ea typeface="楷体_GB2312" pitchFamily="49" charset="-122"/>
                </a:rPr>
                <a:t>1</a:t>
              </a:r>
              <a:r>
                <a:rPr lang="zh-CN" altLang="en-US" sz="2400" b="1" dirty="0">
                  <a:solidFill>
                    <a:srgbClr val="070605"/>
                  </a:solidFill>
                  <a:latin typeface="楷体_GB2312" pitchFamily="49" charset="-122"/>
                  <a:ea typeface="楷体_GB2312" pitchFamily="49" charset="-122"/>
                </a:rPr>
                <a:t>、症状</a:t>
              </a:r>
              <a:r>
                <a:rPr lang="zh-CN" altLang="en-US" dirty="0">
                  <a:solidFill>
                    <a:srgbClr val="070605"/>
                  </a:solidFill>
                  <a:latin typeface="Arial" panose="020B0604020202020204" pitchFamily="34" charset="0"/>
                  <a:ea typeface="宋体" panose="02010600030101010101" pitchFamily="2" charset="-122"/>
                </a:rPr>
                <a:t>　 </a:t>
              </a:r>
              <a:endParaRPr lang="zh-CN" altLang="en-US" dirty="0">
                <a:solidFill>
                  <a:srgbClr val="070605"/>
                </a:solidFill>
                <a:latin typeface="Arial" panose="020B0604020202020204" pitchFamily="34" charset="0"/>
                <a:ea typeface="宋体" panose="02010600030101010101" pitchFamily="2" charset="-122"/>
              </a:endParaRPr>
            </a:p>
          </p:txBody>
        </p:sp>
        <p:grpSp>
          <p:nvGrpSpPr>
            <p:cNvPr id="62470" name="Group 16"/>
            <p:cNvGrpSpPr/>
            <p:nvPr/>
          </p:nvGrpSpPr>
          <p:grpSpPr>
            <a:xfrm>
              <a:off x="4253" y="4040"/>
              <a:ext cx="4252" cy="1930"/>
              <a:chOff x="384" y="1104"/>
              <a:chExt cx="2064" cy="912"/>
            </a:xfrm>
          </p:grpSpPr>
          <p:sp>
            <p:nvSpPr>
              <p:cNvPr id="62471" name="AutoShape 15"/>
              <p:cNvSpPr/>
              <p:nvPr/>
            </p:nvSpPr>
            <p:spPr>
              <a:xfrm>
                <a:off x="384" y="1104"/>
                <a:ext cx="2064" cy="912"/>
              </a:xfrm>
              <a:prstGeom prst="star16">
                <a:avLst>
                  <a:gd name="adj" fmla="val 37500"/>
                </a:avLst>
              </a:prstGeom>
              <a:solidFill>
                <a:srgbClr val="92D050"/>
              </a:solidFill>
              <a:ln w="19050" cap="flat" cmpd="sng">
                <a:solidFill>
                  <a:srgbClr val="3399FF"/>
                </a:solidFill>
                <a:prstDash val="solid"/>
                <a:miter/>
                <a:headEnd type="none" w="med" len="med"/>
                <a:tailEnd type="none" w="med" len="med"/>
              </a:ln>
            </p:spPr>
            <p:txBody>
              <a:bodyPr wrap="none" anchor="ctr" anchorCtr="0"/>
              <a:p>
                <a:pPr algn="r"/>
                <a:endParaRPr lang="zh-CN" altLang="zh-CN" dirty="0">
                  <a:latin typeface="Arial" panose="020B0604020202020204" pitchFamily="34" charset="0"/>
                  <a:ea typeface="宋体" panose="02010600030101010101" pitchFamily="2" charset="-122"/>
                </a:endParaRPr>
              </a:p>
            </p:txBody>
          </p:sp>
          <p:sp>
            <p:nvSpPr>
              <p:cNvPr id="62472" name="Text Box 10"/>
              <p:cNvSpPr txBox="1"/>
              <p:nvPr/>
            </p:nvSpPr>
            <p:spPr>
              <a:xfrm>
                <a:off x="720" y="1344"/>
                <a:ext cx="1440" cy="520"/>
              </a:xfrm>
              <a:prstGeom prst="rect">
                <a:avLst/>
              </a:prstGeom>
              <a:noFill/>
              <a:ln w="9525">
                <a:noFill/>
              </a:ln>
            </p:spPr>
            <p:txBody>
              <a:bodyPr anchor="t" anchorCtr="0">
                <a:spAutoFit/>
              </a:bodyPr>
              <a:p>
                <a:pPr algn="ctr">
                  <a:lnSpc>
                    <a:spcPct val="90000"/>
                  </a:lnSpc>
                  <a:spcBef>
                    <a:spcPct val="50000"/>
                  </a:spcBef>
                  <a:buClr>
                    <a:schemeClr val="bg1"/>
                  </a:buClr>
                </a:pPr>
                <a:r>
                  <a:rPr lang="zh-CN" altLang="en-US" sz="2400" b="1" dirty="0">
                    <a:solidFill>
                      <a:schemeClr val="tx2"/>
                    </a:solidFill>
                    <a:latin typeface="楷体_GB2312" pitchFamily="49" charset="-122"/>
                    <a:ea typeface="楷体_GB2312" pitchFamily="49" charset="-122"/>
                  </a:rPr>
                  <a:t>典型症状</a:t>
                </a:r>
                <a:r>
                  <a:rPr lang="zh-CN" altLang="en-US" sz="4000" b="1" dirty="0">
                    <a:solidFill>
                      <a:schemeClr val="tx2"/>
                    </a:solidFill>
                    <a:latin typeface="宋体" panose="02010600030101010101" pitchFamily="2" charset="-122"/>
                    <a:ea typeface="宋体" panose="02010600030101010101" pitchFamily="2" charset="-122"/>
                  </a:rPr>
                  <a:t> </a:t>
                </a:r>
                <a:endParaRPr lang="zh-CN" altLang="en-US" sz="4000" b="1" dirty="0">
                  <a:solidFill>
                    <a:schemeClr val="tx2"/>
                  </a:solidFill>
                  <a:latin typeface="宋体" panose="02010600030101010101" pitchFamily="2" charset="-122"/>
                  <a:ea typeface="宋体" panose="02010600030101010101" pitchFamily="2" charset="-122"/>
                </a:endParaRPr>
              </a:p>
            </p:txBody>
          </p:sp>
        </p:grpSp>
        <p:pic>
          <p:nvPicPr>
            <p:cNvPr id="62473" name="Picture 9" descr="C:\Documents and Settings\liweiad\桌面\未标题-1 拷贝.jpg"/>
            <p:cNvPicPr>
              <a:picLocks noChangeAspect="1"/>
            </p:cNvPicPr>
            <p:nvPr/>
          </p:nvPicPr>
          <p:blipFill>
            <a:blip r:embed="rId3"/>
            <a:stretch>
              <a:fillRect/>
            </a:stretch>
          </p:blipFill>
          <p:spPr>
            <a:xfrm>
              <a:off x="9468" y="4040"/>
              <a:ext cx="4600" cy="4578"/>
            </a:xfrm>
            <a:prstGeom prst="rect">
              <a:avLst/>
            </a:prstGeom>
            <a:noFill/>
            <a:ln w="9525">
              <a:noFill/>
            </a:ln>
          </p:spPr>
        </p:pic>
        <p:sp>
          <p:nvSpPr>
            <p:cNvPr id="62474" name="Text Box 6"/>
            <p:cNvSpPr txBox="1"/>
            <p:nvPr/>
          </p:nvSpPr>
          <p:spPr>
            <a:xfrm>
              <a:off x="2210" y="5853"/>
              <a:ext cx="7715" cy="2044"/>
            </a:xfrm>
            <a:prstGeom prst="rect">
              <a:avLst/>
            </a:prstGeom>
            <a:noFill/>
            <a:ln w="9525">
              <a:noFill/>
            </a:ln>
          </p:spPr>
          <p:txBody>
            <a:bodyPr anchor="t" anchorCtr="0">
              <a:spAutoFit/>
            </a:bodyPr>
            <a:p>
              <a:pPr algn="ctr">
                <a:buClr>
                  <a:srgbClr val="FF0066"/>
                </a:buClr>
              </a:pPr>
              <a:r>
                <a:rPr lang="zh-CN" altLang="en-US" sz="2400" b="1" dirty="0">
                  <a:solidFill>
                    <a:srgbClr val="FF0000"/>
                  </a:solidFill>
                  <a:latin typeface="楷体_GB2312" pitchFamily="49" charset="-122"/>
                  <a:ea typeface="楷体_GB2312" pitchFamily="49" charset="-122"/>
                </a:rPr>
                <a:t>稀薄的泡沫状阴道分泌物增多</a:t>
              </a:r>
              <a:endParaRPr lang="zh-CN" altLang="en-US" sz="2400" b="1" dirty="0">
                <a:solidFill>
                  <a:srgbClr val="FF0000"/>
                </a:solidFill>
                <a:latin typeface="楷体_GB2312" pitchFamily="49" charset="-122"/>
                <a:ea typeface="楷体_GB2312" pitchFamily="49" charset="-122"/>
              </a:endParaRPr>
            </a:p>
            <a:p>
              <a:pPr algn="ctr">
                <a:buClr>
                  <a:srgbClr val="FF0066"/>
                </a:buClr>
              </a:pPr>
              <a:r>
                <a:rPr lang="en-US" altLang="zh-CN" sz="2400" b="1" dirty="0">
                  <a:solidFill>
                    <a:srgbClr val="000000"/>
                  </a:solidFill>
                  <a:latin typeface="楷体_GB2312" pitchFamily="49" charset="-122"/>
                  <a:ea typeface="楷体_GB2312" pitchFamily="49" charset="-122"/>
                </a:rPr>
                <a:t>+</a:t>
              </a:r>
              <a:endParaRPr lang="en-US" altLang="zh-CN" sz="2400" b="1" dirty="0">
                <a:solidFill>
                  <a:srgbClr val="000000"/>
                </a:solidFill>
                <a:latin typeface="楷体_GB2312" pitchFamily="49" charset="-122"/>
                <a:ea typeface="楷体_GB2312" pitchFamily="49" charset="-122"/>
              </a:endParaRPr>
            </a:p>
            <a:p>
              <a:pPr algn="ctr">
                <a:buClr>
                  <a:srgbClr val="FF0066"/>
                </a:buClr>
              </a:pPr>
              <a:r>
                <a:rPr lang="zh-CN" altLang="en-US" sz="2400" b="1" dirty="0">
                  <a:solidFill>
                    <a:srgbClr val="000000"/>
                  </a:solidFill>
                  <a:latin typeface="楷体_GB2312" pitchFamily="49" charset="-122"/>
                  <a:ea typeface="楷体_GB2312" pitchFamily="49" charset="-122"/>
                </a:rPr>
                <a:t>外阴瘙痒</a:t>
              </a:r>
              <a:endParaRPr lang="zh-CN" altLang="en-US" sz="2400" b="1" dirty="0">
                <a:solidFill>
                  <a:srgbClr val="000000"/>
                </a:solidFill>
                <a:latin typeface="楷体_GB2312" pitchFamily="49" charset="-122"/>
                <a:ea typeface="楷体_GB2312" pitchFamily="49" charset="-122"/>
              </a:endParaRPr>
            </a:p>
          </p:txBody>
        </p:sp>
        <p:sp>
          <p:nvSpPr>
            <p:cNvPr id="62475" name="Text Box 4"/>
            <p:cNvSpPr txBox="1"/>
            <p:nvPr/>
          </p:nvSpPr>
          <p:spPr>
            <a:xfrm>
              <a:off x="1418" y="7328"/>
              <a:ext cx="3857" cy="1100"/>
            </a:xfrm>
            <a:prstGeom prst="rect">
              <a:avLst/>
            </a:prstGeom>
            <a:noFill/>
            <a:ln w="9525">
              <a:noFill/>
            </a:ln>
          </p:spPr>
          <p:txBody>
            <a:bodyPr anchor="t" anchorCtr="0">
              <a:spAutoFit/>
            </a:bodyPr>
            <a:p>
              <a:pPr>
                <a:lnSpc>
                  <a:spcPct val="90000"/>
                </a:lnSpc>
                <a:spcBef>
                  <a:spcPct val="50000"/>
                </a:spcBef>
                <a:buClr>
                  <a:schemeClr val="bg1"/>
                </a:buClr>
              </a:pPr>
              <a:r>
                <a:rPr lang="zh-CN" altLang="en-US" sz="2400" b="1" dirty="0">
                  <a:solidFill>
                    <a:schemeClr val="tx2"/>
                  </a:solidFill>
                  <a:latin typeface="楷体_GB2312" pitchFamily="49" charset="-122"/>
                  <a:ea typeface="楷体_GB2312" pitchFamily="49" charset="-122"/>
                </a:rPr>
                <a:t>伴随症状</a:t>
              </a:r>
              <a:r>
                <a:rPr lang="zh-CN" altLang="en-US" b="1" dirty="0">
                  <a:solidFill>
                    <a:schemeClr val="tx2"/>
                  </a:solidFill>
                  <a:latin typeface="宋体" panose="02010600030101010101" pitchFamily="2" charset="-122"/>
                  <a:ea typeface="楷体_GB2312" pitchFamily="49" charset="-122"/>
                </a:rPr>
                <a:t>：</a:t>
              </a:r>
              <a:r>
                <a:rPr lang="zh-CN" altLang="en-US" sz="4000" b="1" dirty="0">
                  <a:solidFill>
                    <a:schemeClr val="tx2"/>
                  </a:solidFill>
                  <a:latin typeface="宋体" panose="02010600030101010101" pitchFamily="2" charset="-122"/>
                  <a:ea typeface="宋体" panose="02010600030101010101" pitchFamily="2" charset="-122"/>
                </a:rPr>
                <a:t> </a:t>
              </a:r>
              <a:endParaRPr lang="zh-CN" altLang="en-US" sz="4000" b="1" dirty="0">
                <a:solidFill>
                  <a:schemeClr val="tx2"/>
                </a:solidFill>
                <a:latin typeface="宋体" panose="02010600030101010101" pitchFamily="2" charset="-122"/>
                <a:ea typeface="宋体" panose="02010600030101010101" pitchFamily="2" charset="-122"/>
              </a:endParaRPr>
            </a:p>
          </p:txBody>
        </p:sp>
        <p:sp>
          <p:nvSpPr>
            <p:cNvPr id="62476" name="Rectangle 3"/>
            <p:cNvSpPr/>
            <p:nvPr/>
          </p:nvSpPr>
          <p:spPr>
            <a:xfrm>
              <a:off x="3118" y="8008"/>
              <a:ext cx="10800" cy="2267"/>
            </a:xfrm>
            <a:prstGeom prst="rect">
              <a:avLst/>
            </a:prstGeom>
            <a:noFill/>
            <a:ln w="9525">
              <a:noFill/>
            </a:ln>
          </p:spPr>
          <p:txBody>
            <a:bodyPr anchor="t" anchorCtr="0"/>
            <a:p>
              <a:pPr marL="342900" indent="-342900" algn="just">
                <a:lnSpc>
                  <a:spcPct val="120000"/>
                </a:lnSpc>
                <a:buClr>
                  <a:schemeClr val="accent2"/>
                </a:buClr>
                <a:buSzPct val="150000"/>
                <a:buFont typeface="Wingdings" panose="05000000000000000000" pitchFamily="2" charset="2"/>
              </a:pPr>
              <a:r>
                <a:rPr lang="zh-CN" altLang="en-US" sz="2400" b="1" dirty="0">
                  <a:solidFill>
                    <a:srgbClr val="000000"/>
                  </a:solidFill>
                  <a:latin typeface="楷体_GB2312" pitchFamily="49" charset="-122"/>
                  <a:ea typeface="楷体_GB2312" pitchFamily="49" charset="-122"/>
                </a:rPr>
                <a:t>外阴灼热、疼痛、性交痛</a:t>
              </a:r>
              <a:endParaRPr lang="zh-CN" altLang="en-US" sz="2400" b="1" dirty="0">
                <a:solidFill>
                  <a:srgbClr val="000000"/>
                </a:solidFill>
                <a:latin typeface="楷体_GB2312" pitchFamily="49" charset="-122"/>
                <a:ea typeface="楷体_GB2312" pitchFamily="49" charset="-122"/>
              </a:endParaRPr>
            </a:p>
            <a:p>
              <a:pPr marL="342900" indent="-342900" algn="just">
                <a:lnSpc>
                  <a:spcPct val="120000"/>
                </a:lnSpc>
                <a:buClr>
                  <a:schemeClr val="accent2"/>
                </a:buClr>
                <a:buSzPct val="150000"/>
                <a:buFont typeface="Wingdings" panose="05000000000000000000" pitchFamily="2" charset="2"/>
              </a:pPr>
              <a:r>
                <a:rPr lang="zh-CN" altLang="en-US" sz="2400" b="1" dirty="0">
                  <a:solidFill>
                    <a:srgbClr val="000000"/>
                  </a:solidFill>
                  <a:latin typeface="楷体_GB2312" pitchFamily="49" charset="-122"/>
                  <a:ea typeface="楷体_GB2312" pitchFamily="49" charset="-122"/>
                </a:rPr>
                <a:t>尿道感染症状：尿频、尿痛、血尿</a:t>
              </a:r>
              <a:endParaRPr lang="zh-CN" altLang="en-US" sz="2400" b="1" dirty="0">
                <a:solidFill>
                  <a:srgbClr val="000000"/>
                </a:solidFill>
                <a:latin typeface="楷体_GB2312" pitchFamily="49" charset="-122"/>
                <a:ea typeface="楷体_GB2312" pitchFamily="49" charset="-122"/>
              </a:endParaRPr>
            </a:p>
            <a:p>
              <a:pPr marL="342900" indent="-342900">
                <a:lnSpc>
                  <a:spcPct val="120000"/>
                </a:lnSpc>
                <a:buClr>
                  <a:schemeClr val="accent2"/>
                </a:buClr>
                <a:buSzPct val="150000"/>
                <a:buFont typeface="Wingdings" panose="05000000000000000000" pitchFamily="2" charset="2"/>
              </a:pPr>
              <a:r>
                <a:rPr lang="zh-CN" altLang="en-US" sz="2400" b="1" dirty="0">
                  <a:solidFill>
                    <a:srgbClr val="FF0000"/>
                  </a:solidFill>
                  <a:latin typeface="楷体_GB2312" pitchFamily="49" charset="-122"/>
                  <a:ea typeface="楷体_GB2312" pitchFamily="49" charset="-122"/>
                </a:rPr>
                <a:t>不孕：滴虫吞噬精子</a:t>
              </a:r>
              <a:r>
                <a:rPr lang="zh-CN" altLang="en-US" sz="2400" b="1" dirty="0">
                  <a:solidFill>
                    <a:srgbClr val="000000"/>
                  </a:solidFill>
                  <a:latin typeface="楷体_GB2312" pitchFamily="49" charset="-122"/>
                  <a:ea typeface="楷体_GB2312" pitchFamily="49" charset="-122"/>
                </a:rPr>
                <a:t>，改变阴道内环境</a:t>
              </a:r>
              <a:endParaRPr lang="zh-CN" altLang="en-US" sz="2400" b="1" dirty="0">
                <a:solidFill>
                  <a:srgbClr val="000000"/>
                </a:solidFill>
                <a:latin typeface="楷体_GB2312" pitchFamily="49" charset="-122"/>
                <a:ea typeface="楷体_GB2312"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43979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滴虫性阴道炎</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3" name="组合 2"/>
          <p:cNvGrpSpPr/>
          <p:nvPr/>
        </p:nvGrpSpPr>
        <p:grpSpPr>
          <a:xfrm>
            <a:off x="1223010" y="938530"/>
            <a:ext cx="9365615" cy="5677823"/>
            <a:chOff x="395" y="978"/>
            <a:chExt cx="14005" cy="9464"/>
          </a:xfrm>
        </p:grpSpPr>
        <p:sp>
          <p:nvSpPr>
            <p:cNvPr id="63489" name="Rectangle 16"/>
            <p:cNvSpPr/>
            <p:nvPr/>
          </p:nvSpPr>
          <p:spPr>
            <a:xfrm>
              <a:off x="850" y="2793"/>
              <a:ext cx="8618" cy="2495"/>
            </a:xfrm>
            <a:prstGeom prst="rect">
              <a:avLst/>
            </a:prstGeom>
            <a:noFill/>
            <a:ln w="9525">
              <a:noFill/>
            </a:ln>
          </p:spPr>
          <p:txBody>
            <a:bodyPr anchor="t" anchorCtr="0"/>
            <a:p>
              <a:pPr marL="342900" indent="-342900" algn="just">
                <a:lnSpc>
                  <a:spcPct val="120000"/>
                </a:lnSpc>
                <a:buClr>
                  <a:schemeClr val="accent2"/>
                </a:buClr>
                <a:buSzPct val="150000"/>
                <a:buFont typeface="Wingdings" panose="05000000000000000000" pitchFamily="2" charset="2"/>
              </a:pPr>
              <a:r>
                <a:rPr lang="zh-CN" altLang="en-US" sz="2400" b="1" dirty="0">
                  <a:solidFill>
                    <a:srgbClr val="000000"/>
                  </a:solidFill>
                  <a:latin typeface="楷体_GB2312" pitchFamily="49" charset="-122"/>
                  <a:ea typeface="楷体_GB2312" pitchFamily="49" charset="-122"/>
                </a:rPr>
                <a:t>（</a:t>
              </a:r>
              <a:r>
                <a:rPr lang="en-US" altLang="zh-CN" sz="2400" b="1" dirty="0">
                  <a:solidFill>
                    <a:srgbClr val="000000"/>
                  </a:solidFill>
                  <a:latin typeface="楷体_GB2312" pitchFamily="49" charset="-122"/>
                  <a:ea typeface="楷体_GB2312" pitchFamily="49" charset="-122"/>
                </a:rPr>
                <a:t>1</a:t>
              </a:r>
              <a:r>
                <a:rPr lang="zh-CN" altLang="en-US" sz="2400" b="1" dirty="0">
                  <a:solidFill>
                    <a:srgbClr val="000000"/>
                  </a:solidFill>
                  <a:latin typeface="楷体_GB2312" pitchFamily="49" charset="-122"/>
                  <a:ea typeface="楷体_GB2312" pitchFamily="49" charset="-122"/>
                </a:rPr>
                <a:t>）阴道黏膜充血</a:t>
              </a:r>
              <a:r>
                <a:rPr lang="zh-CN" altLang="en-US" sz="2400" b="1" dirty="0">
                  <a:solidFill>
                    <a:srgbClr val="FF0000"/>
                  </a:solidFill>
                  <a:latin typeface="楷体_GB2312" pitchFamily="49" charset="-122"/>
                  <a:ea typeface="楷体_GB2312" pitchFamily="49" charset="-122"/>
                </a:rPr>
                <a:t>，“草莓样”宫颈</a:t>
              </a:r>
              <a:endParaRPr lang="zh-CN" altLang="en-US" sz="2400" b="1" dirty="0">
                <a:solidFill>
                  <a:srgbClr val="FF0000"/>
                </a:solidFill>
                <a:latin typeface="楷体_GB2312" pitchFamily="49" charset="-122"/>
                <a:ea typeface="楷体_GB2312" pitchFamily="49" charset="-122"/>
              </a:endParaRPr>
            </a:p>
            <a:p>
              <a:pPr marL="342900" indent="-342900" algn="just">
                <a:lnSpc>
                  <a:spcPct val="120000"/>
                </a:lnSpc>
                <a:buClr>
                  <a:schemeClr val="accent2"/>
                </a:buClr>
                <a:buSzPct val="150000"/>
                <a:buFont typeface="Wingdings" panose="05000000000000000000" pitchFamily="2" charset="2"/>
              </a:pPr>
              <a:r>
                <a:rPr lang="zh-CN" altLang="en-US" sz="2400" b="1" dirty="0">
                  <a:solidFill>
                    <a:srgbClr val="000000"/>
                  </a:solidFill>
                  <a:latin typeface="楷体_GB2312" pitchFamily="49" charset="-122"/>
                  <a:ea typeface="楷体_GB2312" pitchFamily="49" charset="-122"/>
                </a:rPr>
                <a:t>（</a:t>
              </a:r>
              <a:r>
                <a:rPr lang="en-US" altLang="zh-CN" sz="2400" b="1" dirty="0">
                  <a:solidFill>
                    <a:srgbClr val="000000"/>
                  </a:solidFill>
                  <a:latin typeface="楷体_GB2312" pitchFamily="49" charset="-122"/>
                  <a:ea typeface="楷体_GB2312" pitchFamily="49" charset="-122"/>
                </a:rPr>
                <a:t>2</a:t>
              </a:r>
              <a:r>
                <a:rPr lang="zh-CN" altLang="en-US" sz="2400" b="1" dirty="0">
                  <a:solidFill>
                    <a:srgbClr val="000000"/>
                  </a:solidFill>
                  <a:latin typeface="楷体_GB2312" pitchFamily="49" charset="-122"/>
                  <a:ea typeface="楷体_GB2312" pitchFamily="49" charset="-122"/>
                </a:rPr>
                <a:t>）</a:t>
              </a:r>
              <a:r>
                <a:rPr lang="zh-CN" altLang="en-US" sz="2400" b="1" dirty="0">
                  <a:solidFill>
                    <a:srgbClr val="FF0000"/>
                  </a:solidFill>
                  <a:latin typeface="楷体_GB2312" pitchFamily="49" charset="-122"/>
                  <a:ea typeface="楷体_GB2312" pitchFamily="49" charset="-122"/>
                </a:rPr>
                <a:t>后穹隆有大量白带，</a:t>
              </a:r>
              <a:r>
                <a:rPr lang="zh-CN" altLang="en-US" sz="2400" b="1" dirty="0">
                  <a:solidFill>
                    <a:srgbClr val="000000"/>
                  </a:solidFill>
                  <a:latin typeface="楷体_GB2312" pitchFamily="49" charset="-122"/>
                  <a:ea typeface="楷体_GB2312" pitchFamily="49" charset="-122"/>
                </a:rPr>
                <a:t>呈</a:t>
              </a:r>
              <a:r>
                <a:rPr lang="zh-CN" altLang="en-US" sz="2400" b="1" dirty="0">
                  <a:solidFill>
                    <a:schemeClr val="tx2"/>
                  </a:solidFill>
                  <a:latin typeface="楷体_GB2312" pitchFamily="49" charset="-122"/>
                  <a:ea typeface="楷体_GB2312" pitchFamily="49" charset="-122"/>
                </a:rPr>
                <a:t>灰黄色、</a:t>
              </a:r>
              <a:endParaRPr lang="zh-CN" altLang="en-US" sz="2400" b="1" dirty="0">
                <a:solidFill>
                  <a:schemeClr val="tx2"/>
                </a:solidFill>
                <a:latin typeface="楷体_GB2312" pitchFamily="49" charset="-122"/>
                <a:ea typeface="楷体_GB2312" pitchFamily="49" charset="-122"/>
              </a:endParaRPr>
            </a:p>
            <a:p>
              <a:pPr marL="342900" indent="-342900" algn="just">
                <a:lnSpc>
                  <a:spcPct val="120000"/>
                </a:lnSpc>
                <a:buClr>
                  <a:schemeClr val="accent2"/>
                </a:buClr>
                <a:buSzPct val="150000"/>
                <a:buFont typeface="Wingdings" panose="05000000000000000000" pitchFamily="2" charset="2"/>
              </a:pPr>
              <a:r>
                <a:rPr lang="zh-CN" altLang="en-US" sz="2400" b="1" dirty="0">
                  <a:solidFill>
                    <a:schemeClr val="tx2"/>
                  </a:solidFill>
                  <a:latin typeface="楷体_GB2312" pitchFamily="49" charset="-122"/>
                  <a:ea typeface="楷体_GB2312" pitchFamily="49" charset="-122"/>
                </a:rPr>
                <a:t>黄白色稀薄液体或黄绿色脓性分泌物</a:t>
              </a:r>
              <a:endParaRPr lang="zh-CN" altLang="en-US" sz="2400" b="1" dirty="0">
                <a:solidFill>
                  <a:schemeClr val="tx2"/>
                </a:solidFill>
                <a:latin typeface="楷体_GB2312" pitchFamily="49" charset="-122"/>
                <a:ea typeface="楷体_GB2312" pitchFamily="49" charset="-122"/>
              </a:endParaRPr>
            </a:p>
          </p:txBody>
        </p:sp>
        <p:graphicFrame>
          <p:nvGraphicFramePr>
            <p:cNvPr id="63490" name="Object 8"/>
            <p:cNvGraphicFramePr/>
            <p:nvPr/>
          </p:nvGraphicFramePr>
          <p:xfrm>
            <a:off x="9243" y="978"/>
            <a:ext cx="5157" cy="4457"/>
          </p:xfrm>
          <a:graphic>
            <a:graphicData uri="http://schemas.openxmlformats.org/presentationml/2006/ole">
              <mc:AlternateContent xmlns:mc="http://schemas.openxmlformats.org/markup-compatibility/2006">
                <mc:Choice xmlns:v="urn:schemas-microsoft-com:vml" Requires="v">
                  <p:oleObj spid="_x0000_s3077" name="" r:id="rId3" imgW="3019425" imgH="2562225" progId="Paint.Picture">
                    <p:embed/>
                  </p:oleObj>
                </mc:Choice>
                <mc:Fallback>
                  <p:oleObj name="" r:id="rId3" imgW="3019425" imgH="2562225" progId="Paint.Picture">
                    <p:embed/>
                    <p:pic>
                      <p:nvPicPr>
                        <p:cNvPr id="0" name="图片 3076"/>
                        <p:cNvPicPr/>
                        <p:nvPr/>
                      </p:nvPicPr>
                      <p:blipFill>
                        <a:blip r:embed="rId4"/>
                        <a:stretch>
                          <a:fillRect/>
                        </a:stretch>
                      </p:blipFill>
                      <p:spPr>
                        <a:xfrm>
                          <a:off x="9243" y="978"/>
                          <a:ext cx="5157" cy="4457"/>
                        </a:xfrm>
                        <a:prstGeom prst="rect">
                          <a:avLst/>
                        </a:prstGeom>
                        <a:noFill/>
                        <a:ln w="38100">
                          <a:noFill/>
                          <a:miter/>
                        </a:ln>
                      </p:spPr>
                    </p:pic>
                  </p:oleObj>
                </mc:Fallback>
              </mc:AlternateContent>
            </a:graphicData>
          </a:graphic>
        </p:graphicFrame>
        <p:sp>
          <p:nvSpPr>
            <p:cNvPr id="63491" name="Rectangle 9"/>
            <p:cNvSpPr/>
            <p:nvPr/>
          </p:nvSpPr>
          <p:spPr>
            <a:xfrm>
              <a:off x="963" y="1974"/>
              <a:ext cx="3515" cy="767"/>
            </a:xfrm>
            <a:prstGeom prst="rect">
              <a:avLst/>
            </a:prstGeom>
            <a:noFill/>
            <a:ln w="9525">
              <a:noFill/>
            </a:ln>
          </p:spPr>
          <p:txBody>
            <a:bodyPr anchor="ctr" anchorCtr="0">
              <a:spAutoFit/>
            </a:bodyPr>
            <a:p>
              <a:r>
                <a:rPr lang="en-US" altLang="zh-CN" sz="2400" b="1" dirty="0">
                  <a:solidFill>
                    <a:srgbClr val="070605"/>
                  </a:solidFill>
                  <a:latin typeface="楷体_GB2312" pitchFamily="49" charset="-122"/>
                  <a:ea typeface="楷体_GB2312" pitchFamily="49" charset="-122"/>
                </a:rPr>
                <a:t>2</a:t>
              </a:r>
              <a:r>
                <a:rPr lang="zh-CN" altLang="en-US" sz="2400" b="1" dirty="0">
                  <a:solidFill>
                    <a:srgbClr val="070605"/>
                  </a:solidFill>
                  <a:latin typeface="楷体_GB2312" pitchFamily="49" charset="-122"/>
                  <a:ea typeface="楷体_GB2312" pitchFamily="49" charset="-122"/>
                </a:rPr>
                <a:t>、体征</a:t>
              </a:r>
              <a:r>
                <a:rPr lang="zh-CN" altLang="en-US" dirty="0">
                  <a:latin typeface="Arial" panose="020B0604020202020204" pitchFamily="34" charset="0"/>
                  <a:ea typeface="宋体" panose="02010600030101010101" pitchFamily="2" charset="-122"/>
                </a:rPr>
                <a:t> </a:t>
              </a:r>
              <a:endParaRPr lang="zh-CN" altLang="en-US" dirty="0">
                <a:latin typeface="Arial" panose="020B0604020202020204" pitchFamily="34" charset="0"/>
                <a:ea typeface="宋体" panose="02010600030101010101" pitchFamily="2" charset="-122"/>
              </a:endParaRPr>
            </a:p>
          </p:txBody>
        </p:sp>
        <p:sp>
          <p:nvSpPr>
            <p:cNvPr id="63492" name="Rectangle 11"/>
            <p:cNvSpPr/>
            <p:nvPr/>
          </p:nvSpPr>
          <p:spPr>
            <a:xfrm>
              <a:off x="1643" y="5968"/>
              <a:ext cx="6690" cy="767"/>
            </a:xfrm>
            <a:prstGeom prst="rect">
              <a:avLst/>
            </a:prstGeom>
            <a:noFill/>
            <a:ln w="9525">
              <a:noFill/>
            </a:ln>
          </p:spPr>
          <p:txBody>
            <a:bodyPr anchor="t" anchorCtr="0">
              <a:spAutoFit/>
            </a:bodyPr>
            <a:p>
              <a:r>
                <a:rPr lang="en-US" altLang="zh-CN" sz="2400" dirty="0">
                  <a:solidFill>
                    <a:srgbClr val="070605"/>
                  </a:solidFill>
                  <a:latin typeface="Arial" panose="020B0604020202020204" pitchFamily="34" charset="0"/>
                  <a:ea typeface="宋体" panose="02010600030101010101" pitchFamily="2" charset="-122"/>
                </a:rPr>
                <a:t>1</a:t>
              </a:r>
              <a:r>
                <a:rPr lang="zh-CN" altLang="en-US" sz="2400" dirty="0">
                  <a:solidFill>
                    <a:srgbClr val="070605"/>
                  </a:solidFill>
                  <a:latin typeface="Arial" panose="020B0604020202020204" pitchFamily="34" charset="0"/>
                  <a:ea typeface="宋体" panose="02010600030101010101" pitchFamily="2" charset="-122"/>
                </a:rPr>
                <a:t>、</a:t>
              </a:r>
              <a:r>
                <a:rPr lang="zh-CN" altLang="en-US" sz="2400" dirty="0">
                  <a:solidFill>
                    <a:srgbClr val="FF0000"/>
                  </a:solidFill>
                  <a:latin typeface="Arial" panose="020B0604020202020204" pitchFamily="34" charset="0"/>
                  <a:ea typeface="宋体" panose="02010600030101010101" pitchFamily="2" charset="-122"/>
                </a:rPr>
                <a:t>悬滴法：</a:t>
              </a:r>
              <a:r>
                <a:rPr lang="zh-CN" altLang="en-US" sz="2400" b="1" dirty="0">
                  <a:solidFill>
                    <a:srgbClr val="FF0000"/>
                  </a:solidFill>
                  <a:latin typeface="Arial" panose="020B0604020202020204" pitchFamily="34" charset="0"/>
                  <a:ea typeface="宋体" panose="02010600030101010101" pitchFamily="2" charset="-122"/>
                </a:rPr>
                <a:t>找到活的毛滴虫</a:t>
              </a:r>
              <a:endParaRPr lang="zh-CN" altLang="en-US" sz="2400" b="1" dirty="0">
                <a:solidFill>
                  <a:srgbClr val="FF0000"/>
                </a:solidFill>
                <a:latin typeface="Arial" panose="020B0604020202020204" pitchFamily="34" charset="0"/>
                <a:ea typeface="宋体" panose="02010600030101010101" pitchFamily="2" charset="-122"/>
              </a:endParaRPr>
            </a:p>
          </p:txBody>
        </p:sp>
        <p:sp>
          <p:nvSpPr>
            <p:cNvPr id="63493" name="Rectangle 12"/>
            <p:cNvSpPr/>
            <p:nvPr/>
          </p:nvSpPr>
          <p:spPr>
            <a:xfrm>
              <a:off x="1758" y="6875"/>
              <a:ext cx="2450" cy="767"/>
            </a:xfrm>
            <a:prstGeom prst="rect">
              <a:avLst/>
            </a:prstGeom>
            <a:noFill/>
            <a:ln w="9525">
              <a:noFill/>
            </a:ln>
          </p:spPr>
          <p:txBody>
            <a:bodyPr wrap="square" anchor="t" anchorCtr="0">
              <a:spAutoFit/>
            </a:bodyPr>
            <a:p>
              <a:r>
                <a:rPr lang="en-US" altLang="zh-CN" sz="2400" dirty="0">
                  <a:solidFill>
                    <a:srgbClr val="000000"/>
                  </a:solidFill>
                  <a:latin typeface="Arial" panose="020B0604020202020204" pitchFamily="34" charset="0"/>
                  <a:ea typeface="宋体" panose="02010600030101010101" pitchFamily="2" charset="-122"/>
                </a:rPr>
                <a:t>2</a:t>
              </a:r>
              <a:r>
                <a:rPr lang="zh-CN" altLang="en-US" sz="2400" dirty="0">
                  <a:solidFill>
                    <a:srgbClr val="000000"/>
                  </a:solidFill>
                  <a:latin typeface="Arial" panose="020B0604020202020204" pitchFamily="34" charset="0"/>
                  <a:ea typeface="宋体" panose="02010600030101010101" pitchFamily="2" charset="-122"/>
                </a:rPr>
                <a:t>、培养法</a:t>
              </a:r>
              <a:endParaRPr lang="zh-CN" altLang="en-US" sz="2400" dirty="0">
                <a:solidFill>
                  <a:srgbClr val="000000"/>
                </a:solidFill>
                <a:latin typeface="Arial" panose="020B0604020202020204" pitchFamily="34" charset="0"/>
                <a:ea typeface="宋体" panose="02010600030101010101" pitchFamily="2" charset="-122"/>
              </a:endParaRPr>
            </a:p>
          </p:txBody>
        </p:sp>
        <p:grpSp>
          <p:nvGrpSpPr>
            <p:cNvPr id="63494" name="Group 16"/>
            <p:cNvGrpSpPr/>
            <p:nvPr/>
          </p:nvGrpSpPr>
          <p:grpSpPr>
            <a:xfrm>
              <a:off x="8900" y="5400"/>
              <a:ext cx="4195" cy="4620"/>
              <a:chOff x="3515" y="2296"/>
              <a:chExt cx="1678" cy="1848"/>
            </a:xfrm>
          </p:grpSpPr>
          <p:graphicFrame>
            <p:nvGraphicFramePr>
              <p:cNvPr id="63495" name="Object 14"/>
              <p:cNvGraphicFramePr/>
              <p:nvPr/>
            </p:nvGraphicFramePr>
            <p:xfrm>
              <a:off x="3515" y="2296"/>
              <a:ext cx="1633" cy="1613"/>
            </p:xfrm>
            <a:graphic>
              <a:graphicData uri="http://schemas.openxmlformats.org/presentationml/2006/ole">
                <mc:AlternateContent xmlns:mc="http://schemas.openxmlformats.org/markup-compatibility/2006">
                  <mc:Choice xmlns:v="urn:schemas-microsoft-com:vml" Requires="v">
                    <p:oleObj spid="_x0000_s3078" name="" r:id="rId5" imgW="4248150" imgH="4029075" progId="Paint.Picture">
                      <p:embed/>
                    </p:oleObj>
                  </mc:Choice>
                  <mc:Fallback>
                    <p:oleObj name="" r:id="rId5" imgW="4248150" imgH="4029075" progId="Paint.Picture">
                      <p:embed/>
                      <p:pic>
                        <p:nvPicPr>
                          <p:cNvPr id="0" name="图片 3077"/>
                          <p:cNvPicPr/>
                          <p:nvPr/>
                        </p:nvPicPr>
                        <p:blipFill>
                          <a:blip r:embed="rId6">
                            <a:lum bright="-29999"/>
                          </a:blip>
                          <a:stretch>
                            <a:fillRect/>
                          </a:stretch>
                        </p:blipFill>
                        <p:spPr>
                          <a:xfrm>
                            <a:off x="3515" y="2296"/>
                            <a:ext cx="1633" cy="1613"/>
                          </a:xfrm>
                          <a:prstGeom prst="rect">
                            <a:avLst/>
                          </a:prstGeom>
                          <a:noFill/>
                          <a:ln w="38100">
                            <a:noFill/>
                            <a:miter/>
                          </a:ln>
                        </p:spPr>
                      </p:pic>
                    </p:oleObj>
                  </mc:Fallback>
                </mc:AlternateContent>
              </a:graphicData>
            </a:graphic>
          </p:graphicFrame>
          <p:sp>
            <p:nvSpPr>
              <p:cNvPr id="63496" name="Text Box 15"/>
              <p:cNvSpPr txBox="1"/>
              <p:nvPr/>
            </p:nvSpPr>
            <p:spPr>
              <a:xfrm flipV="1">
                <a:off x="3515" y="3878"/>
                <a:ext cx="1678" cy="266"/>
              </a:xfrm>
              <a:prstGeom prst="rect">
                <a:avLst/>
              </a:prstGeom>
              <a:noFill/>
              <a:ln w="9525">
                <a:noFill/>
              </a:ln>
            </p:spPr>
            <p:txBody>
              <a:bodyPr rot="10800000" anchor="t" anchorCtr="0">
                <a:spAutoFit/>
              </a:bodyPr>
              <a:p>
                <a:pPr algn="ctr">
                  <a:spcBef>
                    <a:spcPct val="50000"/>
                  </a:spcBef>
                  <a:buClr>
                    <a:schemeClr val="folHlink"/>
                  </a:buClr>
                  <a:buSzPct val="75000"/>
                  <a:buFont typeface="Wingdings" panose="05000000000000000000" pitchFamily="2" charset="2"/>
                </a:pPr>
                <a:r>
                  <a:rPr lang="zh-CN" altLang="en-US" sz="2000" dirty="0">
                    <a:solidFill>
                      <a:srgbClr val="020202"/>
                    </a:solidFill>
                    <a:latin typeface="Verdana" panose="020B0604030504040204" pitchFamily="34" charset="0"/>
                    <a:ea typeface="宋体" panose="02010600030101010101" pitchFamily="2" charset="-122"/>
                  </a:rPr>
                  <a:t>白带悬滴法所见滴虫</a:t>
                </a:r>
                <a:endParaRPr lang="zh-CN" altLang="en-US" sz="2000" dirty="0">
                  <a:solidFill>
                    <a:srgbClr val="020202"/>
                  </a:solidFill>
                  <a:latin typeface="Verdana" panose="020B0604030504040204" pitchFamily="34" charset="0"/>
                  <a:ea typeface="宋体" panose="02010600030101010101" pitchFamily="2" charset="-122"/>
                </a:endParaRPr>
              </a:p>
            </p:txBody>
          </p:sp>
        </p:grpSp>
        <p:sp>
          <p:nvSpPr>
            <p:cNvPr id="63497" name="Rectangle 17"/>
            <p:cNvSpPr/>
            <p:nvPr/>
          </p:nvSpPr>
          <p:spPr>
            <a:xfrm>
              <a:off x="510" y="7459"/>
              <a:ext cx="8930" cy="2983"/>
            </a:xfrm>
            <a:prstGeom prst="rect">
              <a:avLst/>
            </a:prstGeom>
            <a:noFill/>
            <a:ln w="9525">
              <a:noFill/>
            </a:ln>
          </p:spPr>
          <p:txBody>
            <a:bodyPr wrap="square" anchor="ctr" anchorCtr="0">
              <a:spAutoFit/>
            </a:bodyPr>
            <a:p>
              <a:r>
                <a:rPr lang="zh-CN" altLang="en-US" sz="2400" b="1" dirty="0">
                  <a:solidFill>
                    <a:srgbClr val="000000"/>
                  </a:solidFill>
                  <a:latin typeface="楷体_GB2312" pitchFamily="49" charset="-122"/>
                  <a:ea typeface="楷体_GB2312" pitchFamily="49" charset="-122"/>
                </a:rPr>
                <a:t>（四）心理社会评估</a:t>
              </a:r>
              <a:r>
                <a:rPr lang="zh-CN" altLang="en-US" sz="2400" b="1" dirty="0">
                  <a:latin typeface="Arial" panose="020B0604020202020204" pitchFamily="34" charset="0"/>
                  <a:ea typeface="宋体" panose="02010600030101010101" pitchFamily="2" charset="-122"/>
                </a:rPr>
                <a:t>                    </a:t>
              </a:r>
              <a:endParaRPr lang="zh-CN" altLang="en-US" sz="2400" dirty="0">
                <a:latin typeface="Arial" panose="020B0604020202020204" pitchFamily="34" charset="0"/>
                <a:ea typeface="宋体" panose="02010600030101010101" pitchFamily="2" charset="-122"/>
              </a:endParaRPr>
            </a:p>
            <a:p>
              <a:pPr>
                <a:lnSpc>
                  <a:spcPct val="120000"/>
                </a:lnSpc>
              </a:pPr>
              <a:r>
                <a:rPr lang="zh-CN" altLang="en-US" sz="2400" dirty="0">
                  <a:latin typeface="Arial" panose="020B0604020202020204" pitchFamily="34" charset="0"/>
                  <a:ea typeface="宋体" panose="02010600030101010101" pitchFamily="2" charset="-122"/>
                </a:rPr>
                <a:t>      </a:t>
              </a:r>
              <a:r>
                <a:rPr lang="zh-CN" altLang="en-US" sz="2400" dirty="0">
                  <a:solidFill>
                    <a:srgbClr val="020202"/>
                  </a:solidFill>
                  <a:latin typeface="Arial" panose="020B0604020202020204" pitchFamily="34" charset="0"/>
                  <a:ea typeface="楷体_GB2312" pitchFamily="49" charset="-122"/>
                </a:rPr>
                <a:t>病人常因疾病的反复发作而烦恼，出</a:t>
              </a:r>
              <a:endParaRPr lang="zh-CN" altLang="en-US" sz="2400" dirty="0">
                <a:solidFill>
                  <a:srgbClr val="020202"/>
                </a:solidFill>
                <a:latin typeface="Arial" panose="020B0604020202020204" pitchFamily="34" charset="0"/>
                <a:ea typeface="楷体_GB2312" pitchFamily="49" charset="-122"/>
              </a:endParaRPr>
            </a:p>
            <a:p>
              <a:pPr>
                <a:lnSpc>
                  <a:spcPct val="120000"/>
                </a:lnSpc>
              </a:pPr>
              <a:r>
                <a:rPr lang="zh-CN" altLang="en-US" sz="2400" dirty="0">
                  <a:solidFill>
                    <a:srgbClr val="020202"/>
                  </a:solidFill>
                  <a:latin typeface="Arial" panose="020B0604020202020204" pitchFamily="34" charset="0"/>
                  <a:ea typeface="楷体_GB2312" pitchFamily="49" charset="-122"/>
                </a:rPr>
                <a:t>现无助感。了解是否有治疗效果不佳致反</a:t>
              </a:r>
              <a:endParaRPr lang="zh-CN" altLang="en-US" sz="2400" dirty="0">
                <a:solidFill>
                  <a:srgbClr val="020202"/>
                </a:solidFill>
                <a:latin typeface="Arial" panose="020B0604020202020204" pitchFamily="34" charset="0"/>
                <a:ea typeface="楷体_GB2312" pitchFamily="49" charset="-122"/>
              </a:endParaRPr>
            </a:p>
            <a:p>
              <a:pPr>
                <a:lnSpc>
                  <a:spcPct val="120000"/>
                </a:lnSpc>
              </a:pPr>
              <a:r>
                <a:rPr lang="zh-CN" altLang="en-US" sz="2400" dirty="0">
                  <a:solidFill>
                    <a:srgbClr val="020202"/>
                  </a:solidFill>
                  <a:latin typeface="Arial" panose="020B0604020202020204" pitchFamily="34" charset="0"/>
                  <a:ea typeface="楷体_GB2312" pitchFamily="49" charset="-122"/>
                </a:rPr>
                <a:t>复发作造成的烦恼。  </a:t>
              </a:r>
              <a:endParaRPr lang="zh-CN" altLang="en-US" sz="2400" dirty="0">
                <a:solidFill>
                  <a:srgbClr val="020202"/>
                </a:solidFill>
                <a:latin typeface="Arial" panose="020B0604020202020204" pitchFamily="34" charset="0"/>
                <a:ea typeface="楷体_GB2312" pitchFamily="49" charset="-122"/>
              </a:endParaRPr>
            </a:p>
          </p:txBody>
        </p:sp>
        <p:sp>
          <p:nvSpPr>
            <p:cNvPr id="63498" name="Rectangle 18"/>
            <p:cNvSpPr/>
            <p:nvPr/>
          </p:nvSpPr>
          <p:spPr>
            <a:xfrm>
              <a:off x="395" y="5173"/>
              <a:ext cx="5103" cy="767"/>
            </a:xfrm>
            <a:prstGeom prst="rect">
              <a:avLst/>
            </a:prstGeom>
            <a:noFill/>
            <a:ln w="9525">
              <a:noFill/>
            </a:ln>
          </p:spPr>
          <p:txBody>
            <a:bodyPr anchor="t" anchorCtr="0">
              <a:spAutoFit/>
            </a:bodyPr>
            <a:p>
              <a:r>
                <a:rPr lang="zh-CN" altLang="en-US" sz="2400" b="1" dirty="0">
                  <a:solidFill>
                    <a:srgbClr val="000000"/>
                  </a:solidFill>
                  <a:latin typeface="Arial" panose="020B0604020202020204" pitchFamily="34" charset="0"/>
                  <a:ea typeface="楷体_GB2312" pitchFamily="49" charset="-122"/>
                </a:rPr>
                <a:t>（三）辅助检查</a:t>
              </a:r>
              <a:endParaRPr lang="zh-CN" altLang="en-US" sz="2400" b="1" dirty="0">
                <a:solidFill>
                  <a:srgbClr val="000000"/>
                </a:solidFill>
                <a:latin typeface="Arial" panose="020B0604020202020204" pitchFamily="34" charset="0"/>
                <a:ea typeface="楷体_GB2312"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9784873da7d5dd939555a422eff551ceed9e77a644dba-7A8xtg"/>
          <p:cNvPicPr>
            <a:picLocks noChangeAspect="1"/>
          </p:cNvPicPr>
          <p:nvPr/>
        </p:nvPicPr>
        <p:blipFill>
          <a:blip r:embed="rId1"/>
          <a:srcRect l="12780" t="2600" r="33949" b="13746"/>
          <a:stretch>
            <a:fillRect/>
          </a:stretch>
        </p:blipFill>
        <p:spPr>
          <a:xfrm>
            <a:off x="-15875" y="19685"/>
            <a:ext cx="3674110" cy="6865620"/>
          </a:xfrm>
          <a:prstGeom prst="rect">
            <a:avLst/>
          </a:prstGeom>
        </p:spPr>
      </p:pic>
      <p:sp>
        <p:nvSpPr>
          <p:cNvPr id="3" name="矩形 2"/>
          <p:cNvSpPr/>
          <p:nvPr/>
        </p:nvSpPr>
        <p:spPr>
          <a:xfrm>
            <a:off x="109855" y="132715"/>
            <a:ext cx="3422650" cy="6640195"/>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984250" y="1511935"/>
            <a:ext cx="1452880" cy="3046095"/>
          </a:xfrm>
          <a:prstGeom prst="rect">
            <a:avLst/>
          </a:prstGeom>
          <a:noFill/>
        </p:spPr>
        <p:txBody>
          <a:bodyPr wrap="square" rtlCol="0">
            <a:spAutoFit/>
          </a:bodyPr>
          <a:lstStyle/>
          <a:p>
            <a:r>
              <a:rPr lang="zh-CN" altLang="en-US" sz="9600" b="1">
                <a:solidFill>
                  <a:srgbClr val="5A84AF"/>
                </a:solidFill>
                <a:latin typeface="黑体" panose="02010609060101010101" charset="-122"/>
                <a:ea typeface="黑体" panose="02010609060101010101" charset="-122"/>
              </a:rPr>
              <a:t>目</a:t>
            </a:r>
            <a:endParaRPr lang="zh-CN" altLang="en-US" sz="9600" b="1">
              <a:solidFill>
                <a:srgbClr val="5A84AF"/>
              </a:solidFill>
              <a:latin typeface="黑体" panose="02010609060101010101" charset="-122"/>
              <a:ea typeface="黑体" panose="02010609060101010101" charset="-122"/>
            </a:endParaRPr>
          </a:p>
          <a:p>
            <a:r>
              <a:rPr lang="zh-CN" altLang="en-US" sz="9600" b="1">
                <a:solidFill>
                  <a:srgbClr val="5A84AF"/>
                </a:solidFill>
                <a:latin typeface="黑体" panose="02010609060101010101" charset="-122"/>
                <a:ea typeface="黑体" panose="02010609060101010101" charset="-122"/>
              </a:rPr>
              <a:t>录</a:t>
            </a:r>
            <a:endParaRPr lang="zh-CN" altLang="en-US" sz="9600" b="1">
              <a:solidFill>
                <a:srgbClr val="5A84AF"/>
              </a:solidFill>
              <a:latin typeface="黑体" panose="02010609060101010101" charset="-122"/>
              <a:ea typeface="黑体" panose="02010609060101010101" charset="-122"/>
            </a:endParaRPr>
          </a:p>
        </p:txBody>
      </p:sp>
      <p:grpSp>
        <p:nvGrpSpPr>
          <p:cNvPr id="17" name="组合 16"/>
          <p:cNvGrpSpPr/>
          <p:nvPr/>
        </p:nvGrpSpPr>
        <p:grpSpPr>
          <a:xfrm>
            <a:off x="4043680" y="610235"/>
            <a:ext cx="4832350" cy="785495"/>
            <a:chOff x="1397186" y="3857714"/>
            <a:chExt cx="4055189" cy="549605"/>
          </a:xfrm>
        </p:grpSpPr>
        <p:sp>
          <p:nvSpPr>
            <p:cNvPr id="54"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dirty="0" smtClean="0">
                  <a:solidFill>
                    <a:schemeClr val="bg1"/>
                  </a:solidFill>
                  <a:latin typeface="华文细黑" panose="02010600040101010101" charset="-122"/>
                  <a:ea typeface="字魂70号-灵悦黑体"/>
                  <a:sym typeface="华文细黑" panose="02010600040101010101" charset="-122"/>
                </a:rPr>
                <a:t>任务一</a:t>
              </a:r>
              <a:endParaRPr lang="zh-CN" altLang="en-US" dirty="0">
                <a:solidFill>
                  <a:schemeClr val="bg1"/>
                </a:solidFill>
                <a:uFillTx/>
                <a:latin typeface="华文细黑" panose="02010600040101010101" charset="-122"/>
                <a:ea typeface="字魂70号-灵悦黑体"/>
                <a:sym typeface="华文细黑" panose="02010600040101010101" charset="-122"/>
              </a:endParaRPr>
            </a:p>
          </p:txBody>
        </p:sp>
        <p:sp>
          <p:nvSpPr>
            <p:cNvPr id="55" name="矩形 54"/>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2400" b="1">
                  <a:solidFill>
                    <a:schemeClr val="tx1"/>
                  </a:solidFill>
                  <a:latin typeface="微软雅黑" panose="020B0503020204020204" charset="-122"/>
                  <a:ea typeface="微软雅黑" panose="020B0503020204020204" charset="-122"/>
                  <a:cs typeface="黑体" panose="02010609060101010101" charset="-122"/>
                  <a:sym typeface="+mn-ea"/>
                </a:rPr>
                <a:t>概述</a:t>
              </a:r>
              <a:endParaRPr lang="zh-CN" altLang="en-US" sz="2400" b="1">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3" name="组合 22"/>
          <p:cNvGrpSpPr/>
          <p:nvPr/>
        </p:nvGrpSpPr>
        <p:grpSpPr>
          <a:xfrm>
            <a:off x="4086860" y="1800860"/>
            <a:ext cx="4832350" cy="715645"/>
            <a:chOff x="1397186" y="3857714"/>
            <a:chExt cx="4225649" cy="549605"/>
          </a:xfrm>
        </p:grpSpPr>
        <p:sp>
          <p:nvSpPr>
            <p:cNvPr id="24"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2400" dirty="0" smtClean="0">
                  <a:solidFill>
                    <a:schemeClr val="bg1"/>
                  </a:solidFill>
                  <a:latin typeface="华文细黑" panose="02010600040101010101" charset="-122"/>
                  <a:ea typeface="字魂70号-灵悦黑体"/>
                  <a:sym typeface="华文细黑" panose="02010600040101010101" charset="-122"/>
                </a:rPr>
                <a:t>任务二</a:t>
              </a:r>
              <a:r>
                <a:rPr lang="en-US" altLang="zh-CN" sz="1800" dirty="0" smtClean="0">
                  <a:solidFill>
                    <a:schemeClr val="bg1"/>
                  </a:solidFill>
                  <a:latin typeface="华文细黑" panose="02010600040101010101" charset="-122"/>
                  <a:ea typeface="字魂70号-灵悦黑体"/>
                  <a:sym typeface="华文细黑" panose="02010600040101010101" charset="-122"/>
                </a:rPr>
                <a:t> </a:t>
              </a:r>
              <a:endParaRPr lang="en-US" altLang="zh-CN" sz="1800" dirty="0" smtClean="0">
                <a:solidFill>
                  <a:schemeClr val="bg1"/>
                </a:solidFill>
                <a:uFillTx/>
                <a:latin typeface="华文细黑" panose="02010600040101010101" charset="-122"/>
                <a:ea typeface="字魂70号-灵悦黑体"/>
                <a:sym typeface="华文细黑" panose="02010600040101010101" charset="-122"/>
              </a:endParaRPr>
            </a:p>
          </p:txBody>
        </p:sp>
        <p:sp>
          <p:nvSpPr>
            <p:cNvPr id="25" name="矩形 24"/>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2400" b="1" dirty="0" smtClean="0">
                  <a:solidFill>
                    <a:schemeClr val="tx1"/>
                  </a:solidFill>
                  <a:latin typeface="微软雅黑" panose="020B0503020204020204" charset="-122"/>
                  <a:ea typeface="微软雅黑" panose="020B0503020204020204" charset="-122"/>
                  <a:cs typeface="黑体" panose="02010609060101010101" charset="-122"/>
                  <a:sym typeface="+mn-ea"/>
                </a:rPr>
                <a:t>外阴部炎症</a:t>
              </a:r>
              <a:endParaRPr lang="zh-CN" altLang="en-US" sz="24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9" name="组合 28"/>
          <p:cNvGrpSpPr/>
          <p:nvPr/>
        </p:nvGrpSpPr>
        <p:grpSpPr>
          <a:xfrm>
            <a:off x="4057650" y="3052445"/>
            <a:ext cx="4792345" cy="800735"/>
            <a:chOff x="1397186" y="3857714"/>
            <a:chExt cx="4055189" cy="549605"/>
          </a:xfrm>
        </p:grpSpPr>
        <p:sp>
          <p:nvSpPr>
            <p:cNvPr id="31"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dirty="0" smtClean="0">
                  <a:solidFill>
                    <a:schemeClr val="bg1"/>
                  </a:solidFill>
                  <a:latin typeface="华文细黑" panose="02010600040101010101" charset="-122"/>
                  <a:ea typeface="字魂70号-灵悦黑体"/>
                  <a:sym typeface="华文细黑" panose="02010600040101010101" charset="-122"/>
                </a:rPr>
                <a:t>任务三</a:t>
              </a:r>
              <a:endParaRPr lang="zh-CN" altLang="en-US" dirty="0">
                <a:solidFill>
                  <a:schemeClr val="bg1"/>
                </a:solidFill>
                <a:uFillTx/>
                <a:latin typeface="华文细黑" panose="02010600040101010101" charset="-122"/>
                <a:ea typeface="字魂70号-灵悦黑体"/>
                <a:sym typeface="华文细黑" panose="02010600040101010101" charset="-122"/>
              </a:endParaRPr>
            </a:p>
          </p:txBody>
        </p:sp>
        <p:sp>
          <p:nvSpPr>
            <p:cNvPr id="33" name="矩形 32"/>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a:spcBef>
                  <a:spcPct val="50000"/>
                </a:spcBef>
                <a:buClrTx/>
                <a:buSzTx/>
                <a:buFontTx/>
              </a:pPr>
              <a:r>
                <a:rPr lang="zh-CN" altLang="en-US" sz="2400" b="1" dirty="0" smtClean="0">
                  <a:solidFill>
                    <a:schemeClr val="tx1"/>
                  </a:solidFill>
                  <a:latin typeface="微软雅黑" panose="020B0503020204020204" charset="-122"/>
                  <a:ea typeface="微软雅黑" panose="020B0503020204020204" charset="-122"/>
                  <a:cs typeface="黑体" panose="02010609060101010101" charset="-122"/>
                  <a:sym typeface="+mn-ea"/>
                </a:rPr>
                <a:t>阴道炎症</a:t>
              </a:r>
              <a:endParaRPr lang="zh-CN" altLang="en-US" sz="24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40" name="组合 39"/>
          <p:cNvGrpSpPr/>
          <p:nvPr/>
        </p:nvGrpSpPr>
        <p:grpSpPr>
          <a:xfrm>
            <a:off x="4034155" y="4389120"/>
            <a:ext cx="4710430" cy="742315"/>
            <a:chOff x="1397186" y="3857714"/>
            <a:chExt cx="4225649" cy="549605"/>
          </a:xfrm>
        </p:grpSpPr>
        <p:sp>
          <p:nvSpPr>
            <p:cNvPr id="41"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buClrTx/>
                <a:buSzTx/>
                <a:buFontTx/>
              </a:pPr>
              <a:r>
                <a:rPr lang="zh-CN" altLang="en-US" sz="2400" dirty="0" smtClean="0">
                  <a:solidFill>
                    <a:schemeClr val="bg1"/>
                  </a:solidFill>
                  <a:latin typeface="华文细黑" panose="02010600040101010101" charset="-122"/>
                  <a:ea typeface="字魂70号-灵悦黑体"/>
                  <a:sym typeface="华文细黑" panose="02010600040101010101" charset="-122"/>
                </a:rPr>
                <a:t>任务四</a:t>
              </a:r>
              <a:endParaRPr lang="zh-CN" altLang="en-US" sz="2400" dirty="0" smtClean="0">
                <a:solidFill>
                  <a:schemeClr val="bg1"/>
                </a:solidFill>
                <a:latin typeface="华文细黑" panose="02010600040101010101" charset="-122"/>
                <a:ea typeface="字魂70号-灵悦黑体"/>
                <a:sym typeface="华文细黑" panose="02010600040101010101" charset="-122"/>
              </a:endParaRPr>
            </a:p>
          </p:txBody>
        </p:sp>
        <p:sp>
          <p:nvSpPr>
            <p:cNvPr id="42" name="矩形 41"/>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2400" b="1" dirty="0" smtClean="0">
                  <a:solidFill>
                    <a:schemeClr val="tx1"/>
                  </a:solidFill>
                  <a:latin typeface="微软雅黑" panose="020B0503020204020204" charset="-122"/>
                  <a:ea typeface="微软雅黑" panose="020B0503020204020204" charset="-122"/>
                  <a:cs typeface="黑体" panose="02010609060101010101" charset="-122"/>
                  <a:sym typeface="+mn-ea"/>
                </a:rPr>
                <a:t>子宫颈炎症</a:t>
              </a:r>
              <a:endParaRPr lang="zh-CN" altLang="en-US" sz="24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7" name="组合 6"/>
          <p:cNvGrpSpPr/>
          <p:nvPr/>
        </p:nvGrpSpPr>
        <p:grpSpPr>
          <a:xfrm>
            <a:off x="4079875" y="5667375"/>
            <a:ext cx="4710430" cy="771525"/>
            <a:chOff x="1397186" y="3857714"/>
            <a:chExt cx="4055189" cy="549605"/>
          </a:xfrm>
        </p:grpSpPr>
        <p:sp>
          <p:nvSpPr>
            <p:cNvPr id="8"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buClrTx/>
                <a:buSzTx/>
                <a:buFontTx/>
              </a:pPr>
              <a:r>
                <a:rPr lang="zh-CN" altLang="en-US" sz="2400" dirty="0" smtClean="0">
                  <a:solidFill>
                    <a:schemeClr val="bg1"/>
                  </a:solidFill>
                  <a:latin typeface="华文细黑" panose="02010600040101010101" charset="-122"/>
                  <a:ea typeface="字魂70号-灵悦黑体"/>
                  <a:sym typeface="华文细黑" panose="02010600040101010101" charset="-122"/>
                </a:rPr>
                <a:t>任务五</a:t>
              </a:r>
              <a:endParaRPr lang="zh-CN" altLang="en-US" sz="2400" dirty="0" smtClean="0">
                <a:solidFill>
                  <a:schemeClr val="bg1"/>
                </a:solidFill>
                <a:latin typeface="华文细黑" panose="02010600040101010101" charset="-122"/>
                <a:ea typeface="字魂70号-灵悦黑体"/>
                <a:sym typeface="华文细黑" panose="02010600040101010101" charset="-122"/>
              </a:endParaRPr>
            </a:p>
          </p:txBody>
        </p:sp>
        <p:sp>
          <p:nvSpPr>
            <p:cNvPr id="10" name="矩形 9"/>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2400" b="1">
                  <a:solidFill>
                    <a:schemeClr val="tx1"/>
                  </a:solidFill>
                  <a:latin typeface="微软雅黑" panose="020B0503020204020204" charset="-122"/>
                  <a:ea typeface="微软雅黑" panose="020B0503020204020204" charset="-122"/>
                  <a:cs typeface="黑体" panose="02010609060101010101" charset="-122"/>
                  <a:sym typeface="+mn-ea"/>
                </a:rPr>
                <a:t>盆腔炎性疾病</a:t>
              </a:r>
              <a:endParaRPr lang="zh-CN" altLang="en-US" sz="2400" b="1">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edge">
                                      <p:cBhvr>
                                        <p:cTn id="7" dur="2000"/>
                                        <p:tgtEl>
                                          <p:spTgt spid="9"/>
                                        </p:tgtEl>
                                      </p:cBhvr>
                                    </p:animEffect>
                                  </p:childTnLst>
                                </p:cTn>
                              </p:par>
                            </p:childTnLst>
                          </p:cTn>
                        </p:par>
                        <p:par>
                          <p:cTn id="8" fill="hold">
                            <p:stCondLst>
                              <p:cond delay="2000"/>
                            </p:stCondLst>
                            <p:childTnLst>
                              <p:par>
                                <p:cTn id="9" presetID="1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p:tgtEl>
                                          <p:spTgt spid="17"/>
                                        </p:tgtEl>
                                        <p:attrNameLst>
                                          <p:attrName>ppt_x</p:attrName>
                                        </p:attrNameLst>
                                      </p:cBhvr>
                                      <p:tavLst>
                                        <p:tav tm="0">
                                          <p:val>
                                            <p:strVal val="#ppt_x-#ppt_w*1.125000"/>
                                          </p:val>
                                        </p:tav>
                                        <p:tav tm="100000">
                                          <p:val>
                                            <p:strVal val="#ppt_x"/>
                                          </p:val>
                                        </p:tav>
                                      </p:tavLst>
                                    </p:anim>
                                    <p:animEffect transition="in" filter="wipe(right)">
                                      <p:cBhvr>
                                        <p:cTn id="12" dur="500"/>
                                        <p:tgtEl>
                                          <p:spTgt spid="17"/>
                                        </p:tgtEl>
                                      </p:cBhvr>
                                    </p:animEffect>
                                  </p:childTnLst>
                                </p:cTn>
                              </p:par>
                            </p:childTnLst>
                          </p:cTn>
                        </p:par>
                        <p:par>
                          <p:cTn id="13" fill="hold">
                            <p:stCondLst>
                              <p:cond delay="2500"/>
                            </p:stCondLst>
                            <p:childTnLst>
                              <p:par>
                                <p:cTn id="14" presetID="12" presetClass="entr" presetSubtype="8" fill="hold" nodeType="afterEffect">
                                  <p:stCondLst>
                                    <p:cond delay="0"/>
                                  </p:stCondLst>
                                  <p:childTnLst>
                                    <p:set>
                                      <p:cBhvr>
                                        <p:cTn id="15" dur="1" fill="hold">
                                          <p:stCondLst>
                                            <p:cond delay="0"/>
                                          </p:stCondLst>
                                        </p:cTn>
                                        <p:tgtEl>
                                          <p:spTgt spid="23"/>
                                        </p:tgtEl>
                                        <p:attrNameLst>
                                          <p:attrName>style.visibility</p:attrName>
                                        </p:attrNameLst>
                                      </p:cBhvr>
                                      <p:to>
                                        <p:strVal val="visible"/>
                                      </p:to>
                                    </p:set>
                                    <p:anim calcmode="lin" valueType="num">
                                      <p:cBhvr additive="base">
                                        <p:cTn id="16" dur="500"/>
                                        <p:tgtEl>
                                          <p:spTgt spid="23"/>
                                        </p:tgtEl>
                                        <p:attrNameLst>
                                          <p:attrName>ppt_x</p:attrName>
                                        </p:attrNameLst>
                                      </p:cBhvr>
                                      <p:tavLst>
                                        <p:tav tm="0">
                                          <p:val>
                                            <p:strVal val="#ppt_x-#ppt_w*1.125000"/>
                                          </p:val>
                                        </p:tav>
                                        <p:tav tm="100000">
                                          <p:val>
                                            <p:strVal val="#ppt_x"/>
                                          </p:val>
                                        </p:tav>
                                      </p:tavLst>
                                    </p:anim>
                                    <p:animEffect transition="in" filter="wipe(right)">
                                      <p:cBhvr>
                                        <p:cTn id="17" dur="500"/>
                                        <p:tgtEl>
                                          <p:spTgt spid="23"/>
                                        </p:tgtEl>
                                      </p:cBhvr>
                                    </p:animEffect>
                                  </p:childTnLst>
                                </p:cTn>
                              </p:par>
                            </p:childTnLst>
                          </p:cTn>
                        </p:par>
                        <p:par>
                          <p:cTn id="18" fill="hold">
                            <p:stCondLst>
                              <p:cond delay="3000"/>
                            </p:stCondLst>
                            <p:childTnLst>
                              <p:par>
                                <p:cTn id="19" presetID="12" presetClass="entr" presetSubtype="8" fill="hold" nodeType="afterEffect">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cBhvr additive="base">
                                        <p:cTn id="21" dur="500"/>
                                        <p:tgtEl>
                                          <p:spTgt spid="29"/>
                                        </p:tgtEl>
                                        <p:attrNameLst>
                                          <p:attrName>ppt_x</p:attrName>
                                        </p:attrNameLst>
                                      </p:cBhvr>
                                      <p:tavLst>
                                        <p:tav tm="0">
                                          <p:val>
                                            <p:strVal val="#ppt_x-#ppt_w*1.125000"/>
                                          </p:val>
                                        </p:tav>
                                        <p:tav tm="100000">
                                          <p:val>
                                            <p:strVal val="#ppt_x"/>
                                          </p:val>
                                        </p:tav>
                                      </p:tavLst>
                                    </p:anim>
                                    <p:animEffect transition="in" filter="wipe(right)">
                                      <p:cBhvr>
                                        <p:cTn id="22" dur="500"/>
                                        <p:tgtEl>
                                          <p:spTgt spid="29"/>
                                        </p:tgtEl>
                                      </p:cBhvr>
                                    </p:animEffect>
                                  </p:childTnLst>
                                </p:cTn>
                              </p:par>
                            </p:childTnLst>
                          </p:cTn>
                        </p:par>
                        <p:par>
                          <p:cTn id="23" fill="hold">
                            <p:stCondLst>
                              <p:cond delay="3500"/>
                            </p:stCondLst>
                            <p:childTnLst>
                              <p:par>
                                <p:cTn id="24" presetID="12" presetClass="entr" presetSubtype="8" fill="hold" nodeType="afterEffect">
                                  <p:stCondLst>
                                    <p:cond delay="0"/>
                                  </p:stCondLst>
                                  <p:childTnLst>
                                    <p:set>
                                      <p:cBhvr>
                                        <p:cTn id="25" dur="1" fill="hold">
                                          <p:stCondLst>
                                            <p:cond delay="0"/>
                                          </p:stCondLst>
                                        </p:cTn>
                                        <p:tgtEl>
                                          <p:spTgt spid="40"/>
                                        </p:tgtEl>
                                        <p:attrNameLst>
                                          <p:attrName>style.visibility</p:attrName>
                                        </p:attrNameLst>
                                      </p:cBhvr>
                                      <p:to>
                                        <p:strVal val="visible"/>
                                      </p:to>
                                    </p:set>
                                    <p:anim calcmode="lin" valueType="num">
                                      <p:cBhvr additive="base">
                                        <p:cTn id="26" dur="500"/>
                                        <p:tgtEl>
                                          <p:spTgt spid="40"/>
                                        </p:tgtEl>
                                        <p:attrNameLst>
                                          <p:attrName>ppt_x</p:attrName>
                                        </p:attrNameLst>
                                      </p:cBhvr>
                                      <p:tavLst>
                                        <p:tav tm="0">
                                          <p:val>
                                            <p:strVal val="#ppt_x-#ppt_w*1.125000"/>
                                          </p:val>
                                        </p:tav>
                                        <p:tav tm="100000">
                                          <p:val>
                                            <p:strVal val="#ppt_x"/>
                                          </p:val>
                                        </p:tav>
                                      </p:tavLst>
                                    </p:anim>
                                    <p:animEffect transition="in" filter="wipe(right)">
                                      <p:cBhvr>
                                        <p:cTn id="27" dur="500"/>
                                        <p:tgtEl>
                                          <p:spTgt spid="40"/>
                                        </p:tgtEl>
                                      </p:cBhvr>
                                    </p:animEffect>
                                  </p:childTnLst>
                                </p:cTn>
                              </p:par>
                            </p:childTnLst>
                          </p:cTn>
                        </p:par>
                        <p:par>
                          <p:cTn id="28" fill="hold">
                            <p:stCondLst>
                              <p:cond delay="4000"/>
                            </p:stCondLst>
                            <p:childTnLst>
                              <p:par>
                                <p:cTn id="29" presetID="12" presetClass="entr" presetSubtype="8"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p:tgtEl>
                                          <p:spTgt spid="7"/>
                                        </p:tgtEl>
                                        <p:attrNameLst>
                                          <p:attrName>ppt_x</p:attrName>
                                        </p:attrNameLst>
                                      </p:cBhvr>
                                      <p:tavLst>
                                        <p:tav tm="0">
                                          <p:val>
                                            <p:strVal val="#ppt_x-#ppt_w*1.125000"/>
                                          </p:val>
                                        </p:tav>
                                        <p:tav tm="100000">
                                          <p:val>
                                            <p:strVal val="#ppt_x"/>
                                          </p:val>
                                        </p:tav>
                                      </p:tavLst>
                                    </p:anim>
                                    <p:animEffect transition="in" filter="wipe(right)">
                                      <p:cBhvr>
                                        <p:cTn id="3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43979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滴虫性阴道炎</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64513" name="Rectangle 2"/>
          <p:cNvSpPr>
            <a:spLocks noGrp="1"/>
          </p:cNvSpPr>
          <p:nvPr>
            <p:ph idx="1"/>
          </p:nvPr>
        </p:nvSpPr>
        <p:spPr>
          <a:xfrm>
            <a:off x="661035" y="1507490"/>
            <a:ext cx="10278110" cy="2536825"/>
          </a:xfrm>
        </p:spPr>
        <p:txBody>
          <a:bodyPr vert="horz" wrap="square" lIns="91440" tIns="45720" rIns="91440" bIns="45720" anchor="t" anchorCtr="0"/>
          <a:p>
            <a:pPr marL="0" indent="0" algn="just" eaLnBrk="1" hangingPunct="1">
              <a:lnSpc>
                <a:spcPct val="120000"/>
              </a:lnSpc>
              <a:spcBef>
                <a:spcPct val="0"/>
              </a:spcBef>
              <a:buClrTx/>
              <a:buSzTx/>
            </a:pPr>
            <a:r>
              <a:rPr lang="en-US" altLang="zh-CN" sz="2400" b="1" dirty="0">
                <a:solidFill>
                  <a:schemeClr val="tx2"/>
                </a:solidFill>
                <a:latin typeface="楷体_GB2312" pitchFamily="49" charset="-122"/>
                <a:ea typeface="楷体_GB2312" pitchFamily="49" charset="-122"/>
              </a:rPr>
              <a:t>1.</a:t>
            </a:r>
            <a:r>
              <a:rPr lang="zh-CN" altLang="en-US" sz="2400" b="1" dirty="0">
                <a:solidFill>
                  <a:schemeClr val="tx2"/>
                </a:solidFill>
                <a:latin typeface="楷体_GB2312" pitchFamily="49" charset="-122"/>
                <a:ea typeface="楷体_GB2312" pitchFamily="49" charset="-122"/>
              </a:rPr>
              <a:t>舒适的改变</a:t>
            </a:r>
            <a:r>
              <a:rPr lang="zh-CN" altLang="en-US" sz="2400" dirty="0">
                <a:solidFill>
                  <a:srgbClr val="000000"/>
                </a:solidFill>
                <a:latin typeface="楷体_GB2312" pitchFamily="49" charset="-122"/>
                <a:ea typeface="楷体_GB2312" pitchFamily="49" charset="-122"/>
              </a:rPr>
              <a:t>：与外阴瘙痒、灼痛及白带增多有关</a:t>
            </a:r>
            <a:endParaRPr lang="zh-CN" altLang="en-US" sz="2400" dirty="0">
              <a:solidFill>
                <a:srgbClr val="000000"/>
              </a:solidFill>
              <a:latin typeface="楷体_GB2312" pitchFamily="49" charset="-122"/>
              <a:ea typeface="楷体_GB2312" pitchFamily="49" charset="-122"/>
            </a:endParaRPr>
          </a:p>
          <a:p>
            <a:pPr marL="0" indent="0" algn="just" eaLnBrk="1" hangingPunct="1">
              <a:lnSpc>
                <a:spcPct val="120000"/>
              </a:lnSpc>
              <a:spcBef>
                <a:spcPct val="0"/>
              </a:spcBef>
              <a:buClrTx/>
              <a:buSzTx/>
            </a:pPr>
            <a:r>
              <a:rPr lang="en-US" altLang="zh-CN" sz="2400" b="1" dirty="0">
                <a:solidFill>
                  <a:schemeClr val="tx2"/>
                </a:solidFill>
                <a:latin typeface="楷体_GB2312" pitchFamily="49" charset="-122"/>
                <a:ea typeface="楷体_GB2312" pitchFamily="49" charset="-122"/>
              </a:rPr>
              <a:t>2.</a:t>
            </a:r>
            <a:r>
              <a:rPr lang="zh-CN" altLang="en-US" sz="2400" b="1" dirty="0">
                <a:solidFill>
                  <a:schemeClr val="tx2"/>
                </a:solidFill>
                <a:latin typeface="楷体_GB2312" pitchFamily="49" charset="-122"/>
                <a:ea typeface="楷体_GB2312" pitchFamily="49" charset="-122"/>
              </a:rPr>
              <a:t>焦虑</a:t>
            </a:r>
            <a:r>
              <a:rPr lang="zh-CN" altLang="en-US" sz="2400" dirty="0">
                <a:solidFill>
                  <a:srgbClr val="000000"/>
                </a:solidFill>
                <a:latin typeface="楷体_GB2312" pitchFamily="49" charset="-122"/>
                <a:ea typeface="楷体_GB2312" pitchFamily="49" charset="-122"/>
              </a:rPr>
              <a:t>：与治疗效果不佳，反复发作有关</a:t>
            </a:r>
            <a:endParaRPr lang="zh-CN" altLang="en-US" sz="2400" dirty="0">
              <a:solidFill>
                <a:srgbClr val="000000"/>
              </a:solidFill>
              <a:latin typeface="楷体_GB2312" pitchFamily="49" charset="-122"/>
              <a:ea typeface="楷体_GB2312" pitchFamily="49" charset="-122"/>
            </a:endParaRPr>
          </a:p>
          <a:p>
            <a:pPr marL="0" indent="0" algn="just" eaLnBrk="1" hangingPunct="1">
              <a:lnSpc>
                <a:spcPct val="120000"/>
              </a:lnSpc>
              <a:spcBef>
                <a:spcPct val="0"/>
              </a:spcBef>
              <a:buClrTx/>
              <a:buSzTx/>
            </a:pPr>
            <a:r>
              <a:rPr lang="en-US" altLang="zh-CN" sz="2400" b="1" dirty="0">
                <a:solidFill>
                  <a:schemeClr val="tx2"/>
                </a:solidFill>
                <a:latin typeface="楷体_GB2312" pitchFamily="49" charset="-122"/>
                <a:ea typeface="楷体_GB2312" pitchFamily="49" charset="-122"/>
              </a:rPr>
              <a:t>3.</a:t>
            </a:r>
            <a:r>
              <a:rPr lang="zh-CN" altLang="en-US" sz="2400" b="1" dirty="0">
                <a:solidFill>
                  <a:schemeClr val="tx2"/>
                </a:solidFill>
                <a:latin typeface="楷体_GB2312" pitchFamily="49" charset="-122"/>
                <a:ea typeface="楷体_GB2312" pitchFamily="49" charset="-122"/>
              </a:rPr>
              <a:t>知识缺乏：</a:t>
            </a:r>
            <a:r>
              <a:rPr lang="zh-CN" altLang="en-US" sz="2400" dirty="0">
                <a:solidFill>
                  <a:srgbClr val="000000"/>
                </a:solidFill>
                <a:latin typeface="楷体_GB2312" pitchFamily="49" charset="-122"/>
                <a:ea typeface="楷体_GB2312" pitchFamily="49" charset="-122"/>
              </a:rPr>
              <a:t>缺乏阴道炎感染途径的认识及预防知识</a:t>
            </a:r>
            <a:br>
              <a:rPr lang="zh-CN" altLang="en-US" sz="2400" dirty="0">
                <a:solidFill>
                  <a:srgbClr val="000000"/>
                </a:solidFill>
                <a:latin typeface="楷体_GB2312" pitchFamily="49" charset="-122"/>
                <a:ea typeface="楷体_GB2312" pitchFamily="49" charset="-122"/>
              </a:rPr>
            </a:br>
            <a:r>
              <a:rPr lang="zh-CN" altLang="en-US" sz="2400" dirty="0">
                <a:solidFill>
                  <a:srgbClr val="000000"/>
                </a:solidFill>
                <a:latin typeface="楷体_GB2312" pitchFamily="49" charset="-122"/>
                <a:ea typeface="楷体_GB2312" pitchFamily="49" charset="-122"/>
              </a:rPr>
              <a:t> </a:t>
            </a:r>
            <a:r>
              <a:rPr lang="en-US" altLang="zh-CN" sz="2400" b="1" dirty="0">
                <a:solidFill>
                  <a:schemeClr val="tx2"/>
                </a:solidFill>
                <a:latin typeface="楷体_GB2312" pitchFamily="49" charset="-122"/>
                <a:ea typeface="楷体_GB2312" pitchFamily="49" charset="-122"/>
              </a:rPr>
              <a:t>4.</a:t>
            </a:r>
            <a:r>
              <a:rPr lang="zh-CN" altLang="en-US" sz="2400" b="1" dirty="0">
                <a:solidFill>
                  <a:schemeClr val="tx2"/>
                </a:solidFill>
                <a:latin typeface="楷体_GB2312" pitchFamily="49" charset="-122"/>
                <a:ea typeface="楷体_GB2312" pitchFamily="49" charset="-122"/>
              </a:rPr>
              <a:t>皮肤完整性受损</a:t>
            </a:r>
            <a:r>
              <a:rPr lang="zh-CN" altLang="en-US" sz="2400" dirty="0">
                <a:solidFill>
                  <a:srgbClr val="000000"/>
                </a:solidFill>
                <a:latin typeface="楷体_GB2312" pitchFamily="49" charset="-122"/>
                <a:ea typeface="楷体_GB2312" pitchFamily="49" charset="-122"/>
              </a:rPr>
              <a:t>：与外阴阴道炎症有关</a:t>
            </a:r>
            <a:endParaRPr lang="zh-CN" altLang="en-US" sz="2400" dirty="0">
              <a:solidFill>
                <a:srgbClr val="000000"/>
              </a:solidFill>
              <a:latin typeface="楷体_GB2312" pitchFamily="49" charset="-122"/>
              <a:ea typeface="楷体_GB2312" pitchFamily="49" charset="-122"/>
            </a:endParaRPr>
          </a:p>
          <a:p>
            <a:pPr marL="0" indent="0" algn="just" eaLnBrk="1" hangingPunct="1">
              <a:lnSpc>
                <a:spcPct val="120000"/>
              </a:lnSpc>
              <a:spcBef>
                <a:spcPct val="0"/>
              </a:spcBef>
              <a:buClrTx/>
              <a:buSzTx/>
            </a:pPr>
            <a:r>
              <a:rPr lang="en-US" altLang="zh-CN" sz="2400" b="1" dirty="0">
                <a:solidFill>
                  <a:schemeClr val="tx2"/>
                </a:solidFill>
                <a:latin typeface="楷体_GB2312" pitchFamily="49" charset="-122"/>
                <a:ea typeface="楷体_GB2312" pitchFamily="49" charset="-122"/>
              </a:rPr>
              <a:t>5.</a:t>
            </a:r>
            <a:r>
              <a:rPr lang="zh-CN" altLang="en-US" sz="2400" b="1" dirty="0">
                <a:solidFill>
                  <a:schemeClr val="tx2"/>
                </a:solidFill>
                <a:latin typeface="楷体_GB2312" pitchFamily="49" charset="-122"/>
                <a:ea typeface="楷体_GB2312" pitchFamily="49" charset="-122"/>
              </a:rPr>
              <a:t>睡眠型态改变</a:t>
            </a:r>
            <a:r>
              <a:rPr lang="zh-CN" altLang="en-US" sz="2400" dirty="0">
                <a:solidFill>
                  <a:srgbClr val="000000"/>
                </a:solidFill>
                <a:latin typeface="楷体_GB2312" pitchFamily="49" charset="-122"/>
                <a:ea typeface="楷体_GB2312" pitchFamily="49" charset="-122"/>
              </a:rPr>
              <a:t>：与局部不适有关。</a:t>
            </a:r>
            <a:endParaRPr lang="zh-CN" altLang="en-US" sz="2400" dirty="0">
              <a:solidFill>
                <a:srgbClr val="000000"/>
              </a:solidFill>
              <a:latin typeface="楷体_GB2312" pitchFamily="49" charset="-122"/>
              <a:ea typeface="楷体_GB2312" pitchFamily="49" charset="-122"/>
            </a:endParaRPr>
          </a:p>
        </p:txBody>
      </p:sp>
      <p:sp>
        <p:nvSpPr>
          <p:cNvPr id="64514" name="Rectangle 2"/>
          <p:cNvSpPr/>
          <p:nvPr/>
        </p:nvSpPr>
        <p:spPr>
          <a:xfrm>
            <a:off x="1476375" y="938530"/>
            <a:ext cx="7939405" cy="568960"/>
          </a:xfrm>
          <a:prstGeom prst="rect">
            <a:avLst/>
          </a:prstGeom>
          <a:noFill/>
          <a:ln w="9525">
            <a:noFill/>
          </a:ln>
        </p:spPr>
        <p:txBody>
          <a:bodyPr anchor="ctr" anchorCtr="0"/>
          <a:p>
            <a:r>
              <a:rPr lang="en-US" altLang="zh-CN" sz="2800" b="1" dirty="0">
                <a:solidFill>
                  <a:srgbClr val="020202"/>
                </a:solidFill>
                <a:latin typeface="Arial" panose="020B0604020202020204" pitchFamily="34" charset="0"/>
                <a:ea typeface="楷体_GB2312" pitchFamily="49" charset="-122"/>
              </a:rPr>
              <a:t>【</a:t>
            </a:r>
            <a:r>
              <a:rPr lang="zh-CN" altLang="en-US" sz="2800" b="1" dirty="0">
                <a:solidFill>
                  <a:srgbClr val="020202"/>
                </a:solidFill>
                <a:latin typeface="Arial" panose="020B0604020202020204" pitchFamily="34" charset="0"/>
                <a:ea typeface="楷体_GB2312" pitchFamily="49" charset="-122"/>
              </a:rPr>
              <a:t>护理诊断及医护合作性问题</a:t>
            </a:r>
            <a:r>
              <a:rPr lang="en-US" altLang="zh-CN" sz="2800" b="1" dirty="0">
                <a:solidFill>
                  <a:srgbClr val="020202"/>
                </a:solidFill>
                <a:latin typeface="Arial" panose="020B0604020202020204" pitchFamily="34" charset="0"/>
                <a:ea typeface="楷体_GB2312" pitchFamily="49" charset="-122"/>
              </a:rPr>
              <a:t>】</a:t>
            </a:r>
            <a:endParaRPr lang="en-US" altLang="zh-CN" sz="2800" b="1" dirty="0">
              <a:solidFill>
                <a:srgbClr val="020202"/>
              </a:solidFill>
              <a:latin typeface="黑体" panose="02010609060101010101" charset="-122"/>
              <a:ea typeface="楷体_GB2312" pitchFamily="49" charset="-122"/>
            </a:endParaRPr>
          </a:p>
        </p:txBody>
      </p:sp>
      <p:sp>
        <p:nvSpPr>
          <p:cNvPr id="64515" name="Rectangle 2"/>
          <p:cNvSpPr/>
          <p:nvPr/>
        </p:nvSpPr>
        <p:spPr>
          <a:xfrm>
            <a:off x="1476375" y="4012565"/>
            <a:ext cx="7414895" cy="568960"/>
          </a:xfrm>
          <a:prstGeom prst="rect">
            <a:avLst/>
          </a:prstGeom>
          <a:noFill/>
          <a:ln w="9525">
            <a:noFill/>
          </a:ln>
        </p:spPr>
        <p:txBody>
          <a:bodyPr anchor="ctr" anchorCtr="0"/>
          <a:p>
            <a:r>
              <a:rPr lang="en-US" altLang="zh-CN" sz="2800" b="1" dirty="0">
                <a:solidFill>
                  <a:srgbClr val="020202"/>
                </a:solidFill>
                <a:latin typeface="Arial" panose="020B0604020202020204" pitchFamily="34" charset="0"/>
                <a:ea typeface="楷体_GB2312" pitchFamily="49" charset="-122"/>
              </a:rPr>
              <a:t>【</a:t>
            </a:r>
            <a:r>
              <a:rPr lang="zh-CN" altLang="en-US" sz="2800" b="1" dirty="0">
                <a:solidFill>
                  <a:srgbClr val="020202"/>
                </a:solidFill>
                <a:latin typeface="Arial" panose="020B0604020202020204" pitchFamily="34" charset="0"/>
                <a:ea typeface="楷体_GB2312" pitchFamily="49" charset="-122"/>
              </a:rPr>
              <a:t>护理目标</a:t>
            </a:r>
            <a:r>
              <a:rPr lang="en-US" altLang="zh-CN" sz="2800" b="1" dirty="0">
                <a:solidFill>
                  <a:srgbClr val="020202"/>
                </a:solidFill>
                <a:latin typeface="Arial" panose="020B0604020202020204" pitchFamily="34" charset="0"/>
                <a:ea typeface="楷体_GB2312" pitchFamily="49" charset="-122"/>
              </a:rPr>
              <a:t>】</a:t>
            </a:r>
            <a:endParaRPr lang="en-US" altLang="zh-CN" sz="2800" b="1" dirty="0">
              <a:solidFill>
                <a:srgbClr val="020202"/>
              </a:solidFill>
              <a:latin typeface="黑体" panose="02010609060101010101" charset="-122"/>
              <a:ea typeface="楷体_GB2312" pitchFamily="49" charset="-122"/>
            </a:endParaRPr>
          </a:p>
        </p:txBody>
      </p:sp>
      <p:sp>
        <p:nvSpPr>
          <p:cNvPr id="64516" name="Rectangle 5"/>
          <p:cNvSpPr/>
          <p:nvPr/>
        </p:nvSpPr>
        <p:spPr>
          <a:xfrm>
            <a:off x="971550" y="4581525"/>
            <a:ext cx="9137015" cy="1501775"/>
          </a:xfrm>
          <a:prstGeom prst="rect">
            <a:avLst/>
          </a:prstGeom>
          <a:noFill/>
          <a:ln w="9525">
            <a:noFill/>
          </a:ln>
        </p:spPr>
        <p:txBody>
          <a:bodyPr wrap="none" anchor="ctr" anchorCtr="0">
            <a:noAutofit/>
          </a:bodyPr>
          <a:p>
            <a:pPr indent="243205">
              <a:lnSpc>
                <a:spcPct val="120000"/>
              </a:lnSpc>
            </a:pPr>
            <a:r>
              <a:rPr lang="en-US" altLang="zh-CN" sz="2400" dirty="0">
                <a:solidFill>
                  <a:srgbClr val="000000"/>
                </a:solidFill>
                <a:latin typeface="楷体_GB2312" pitchFamily="49" charset="-122"/>
                <a:ea typeface="楷体_GB2312" pitchFamily="49" charset="-122"/>
              </a:rPr>
              <a:t>1</a:t>
            </a:r>
            <a:r>
              <a:rPr lang="zh-CN" altLang="en-US" sz="2400" dirty="0">
                <a:solidFill>
                  <a:srgbClr val="000000"/>
                </a:solidFill>
                <a:latin typeface="楷体_GB2312" pitchFamily="49" charset="-122"/>
                <a:ea typeface="楷体_GB2312" pitchFamily="49" charset="-122"/>
              </a:rPr>
              <a:t>．病人阴道分泌物转为正常性状</a:t>
            </a:r>
            <a:r>
              <a:rPr lang="en-US" altLang="zh-CN" sz="2400" dirty="0">
                <a:solidFill>
                  <a:srgbClr val="000000"/>
                </a:solidFill>
                <a:latin typeface="楷体_GB2312" pitchFamily="49" charset="-122"/>
                <a:ea typeface="楷体_GB2312" pitchFamily="49" charset="-122"/>
              </a:rPr>
              <a:t>,</a:t>
            </a:r>
            <a:r>
              <a:rPr lang="zh-CN" altLang="en-US" sz="2400" dirty="0">
                <a:solidFill>
                  <a:srgbClr val="000000"/>
                </a:solidFill>
                <a:latin typeface="楷体_GB2312" pitchFamily="49" charset="-122"/>
                <a:ea typeface="楷体_GB2312" pitchFamily="49" charset="-122"/>
              </a:rPr>
              <a:t>症状消失。</a:t>
            </a:r>
            <a:endParaRPr lang="zh-CN" altLang="en-US" sz="2400" dirty="0">
              <a:solidFill>
                <a:srgbClr val="000000"/>
              </a:solidFill>
              <a:latin typeface="楷体_GB2312" pitchFamily="49" charset="-122"/>
              <a:ea typeface="楷体_GB2312" pitchFamily="49" charset="-122"/>
            </a:endParaRPr>
          </a:p>
          <a:p>
            <a:pPr indent="243205">
              <a:lnSpc>
                <a:spcPct val="120000"/>
              </a:lnSpc>
            </a:pPr>
            <a:r>
              <a:rPr lang="en-US" altLang="zh-CN" sz="2400" dirty="0">
                <a:solidFill>
                  <a:srgbClr val="000000"/>
                </a:solidFill>
                <a:latin typeface="楷体_GB2312" pitchFamily="49" charset="-122"/>
                <a:ea typeface="楷体_GB2312" pitchFamily="49" charset="-122"/>
              </a:rPr>
              <a:t>2</a:t>
            </a:r>
            <a:r>
              <a:rPr lang="zh-CN" altLang="en-US" sz="2400" dirty="0">
                <a:solidFill>
                  <a:srgbClr val="000000"/>
                </a:solidFill>
                <a:latin typeface="楷体_GB2312" pitchFamily="49" charset="-122"/>
                <a:ea typeface="楷体_GB2312" pitchFamily="49" charset="-122"/>
              </a:rPr>
              <a:t>．病人能叙述该病有关知识并积极治疗，其丈夫能</a:t>
            </a:r>
            <a:endParaRPr lang="zh-CN" altLang="en-US" sz="2400" dirty="0">
              <a:solidFill>
                <a:srgbClr val="000000"/>
              </a:solidFill>
              <a:latin typeface="楷体_GB2312" pitchFamily="49" charset="-122"/>
              <a:ea typeface="楷体_GB2312" pitchFamily="49" charset="-122"/>
            </a:endParaRPr>
          </a:p>
          <a:p>
            <a:pPr indent="243205">
              <a:lnSpc>
                <a:spcPct val="120000"/>
              </a:lnSpc>
            </a:pPr>
            <a:r>
              <a:rPr lang="zh-CN" altLang="en-US" sz="2400" dirty="0">
                <a:solidFill>
                  <a:srgbClr val="000000"/>
                </a:solidFill>
                <a:latin typeface="楷体_GB2312" pitchFamily="49" charset="-122"/>
                <a:ea typeface="楷体_GB2312" pitchFamily="49" charset="-122"/>
              </a:rPr>
              <a:t>同时治疗。</a:t>
            </a:r>
            <a:endParaRPr lang="zh-CN" altLang="en-US" sz="2400" dirty="0">
              <a:solidFill>
                <a:srgbClr val="000000"/>
              </a:solidFill>
              <a:latin typeface="楷体_GB2312" pitchFamily="49" charset="-122"/>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43979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滴虫性阴道炎</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65537" name="Rectangle 2"/>
          <p:cNvSpPr>
            <a:spLocks noGrp="1"/>
          </p:cNvSpPr>
          <p:nvPr>
            <p:ph idx="1"/>
          </p:nvPr>
        </p:nvSpPr>
        <p:spPr>
          <a:xfrm>
            <a:off x="2327275" y="3473450"/>
            <a:ext cx="8171180" cy="2971800"/>
          </a:xfrm>
          <a:solidFill>
            <a:schemeClr val="bg1"/>
          </a:solidFill>
        </p:spPr>
        <p:txBody>
          <a:bodyPr vert="horz" wrap="square" lIns="91440" tIns="45720" rIns="91440" bIns="45720" anchor="t" anchorCtr="0"/>
          <a:p>
            <a:pPr eaLnBrk="1" hangingPunct="1">
              <a:lnSpc>
                <a:spcPct val="120000"/>
              </a:lnSpc>
              <a:spcBef>
                <a:spcPct val="0"/>
              </a:spcBef>
            </a:pPr>
            <a:r>
              <a:rPr lang="zh-CN" altLang="en-US" sz="2400" b="1" dirty="0">
                <a:solidFill>
                  <a:srgbClr val="080808"/>
                </a:solidFill>
                <a:latin typeface="楷体_GB2312" pitchFamily="49" charset="-122"/>
                <a:ea typeface="楷体_GB2312" pitchFamily="49" charset="-122"/>
              </a:rPr>
              <a:t>全身用药</a:t>
            </a:r>
            <a:r>
              <a:rPr lang="en-US" altLang="zh-CN" sz="2400" b="1" dirty="0">
                <a:solidFill>
                  <a:srgbClr val="080808"/>
                </a:solidFill>
                <a:ea typeface="楷体_GB2312" pitchFamily="49" charset="-122"/>
              </a:rPr>
              <a:t>——</a:t>
            </a:r>
            <a:r>
              <a:rPr lang="zh-CN" altLang="en-US" sz="2400" b="1" dirty="0">
                <a:solidFill>
                  <a:srgbClr val="080808"/>
                </a:solidFill>
                <a:latin typeface="楷体_GB2312" pitchFamily="49" charset="-122"/>
                <a:ea typeface="楷体_GB2312" pitchFamily="49" charset="-122"/>
              </a:rPr>
              <a:t>甲硝唑和替硝唑</a:t>
            </a:r>
            <a:endParaRPr lang="zh-CN" altLang="en-US" sz="2400" b="1" dirty="0">
              <a:solidFill>
                <a:srgbClr val="080808"/>
              </a:solidFill>
              <a:latin typeface="楷体_GB2312" pitchFamily="49" charset="-122"/>
              <a:ea typeface="楷体_GB2312" pitchFamily="49" charset="-122"/>
            </a:endParaRPr>
          </a:p>
          <a:p>
            <a:pPr eaLnBrk="1" hangingPunct="1">
              <a:lnSpc>
                <a:spcPct val="120000"/>
              </a:lnSpc>
              <a:spcBef>
                <a:spcPct val="0"/>
              </a:spcBef>
            </a:pPr>
            <a:r>
              <a:rPr lang="zh-CN" altLang="en-US" sz="2400" b="1" dirty="0">
                <a:solidFill>
                  <a:srgbClr val="080808"/>
                </a:solidFill>
                <a:latin typeface="楷体_GB2312" pitchFamily="49" charset="-122"/>
                <a:ea typeface="楷体_GB2312" pitchFamily="49" charset="-122"/>
              </a:rPr>
              <a:t>局部用药</a:t>
            </a:r>
            <a:r>
              <a:rPr lang="en-US" altLang="zh-CN" sz="2400" b="1" dirty="0">
                <a:solidFill>
                  <a:srgbClr val="080808"/>
                </a:solidFill>
                <a:ea typeface="楷体_GB2312" pitchFamily="49" charset="-122"/>
              </a:rPr>
              <a:t>——</a:t>
            </a:r>
            <a:r>
              <a:rPr lang="en-US" altLang="zh-CN" sz="2400" b="1" dirty="0">
                <a:solidFill>
                  <a:schemeClr val="tx2"/>
                </a:solidFill>
                <a:latin typeface="楷体_GB2312" pitchFamily="49" charset="-122"/>
                <a:ea typeface="楷体_GB2312" pitchFamily="49" charset="-122"/>
              </a:rPr>
              <a:t>1%</a:t>
            </a:r>
            <a:r>
              <a:rPr lang="zh-CN" altLang="en-US" sz="2400" b="1" dirty="0">
                <a:solidFill>
                  <a:schemeClr val="tx2"/>
                </a:solidFill>
                <a:latin typeface="楷体_GB2312" pitchFamily="49" charset="-122"/>
                <a:ea typeface="楷体_GB2312" pitchFamily="49" charset="-122"/>
              </a:rPr>
              <a:t>乳酸</a:t>
            </a:r>
            <a:r>
              <a:rPr lang="zh-CN" altLang="en-US" sz="2400" b="1" dirty="0">
                <a:solidFill>
                  <a:srgbClr val="080808"/>
                </a:solidFill>
                <a:latin typeface="楷体_GB2312" pitchFamily="49" charset="-122"/>
                <a:ea typeface="楷体_GB2312" pitchFamily="49" charset="-122"/>
              </a:rPr>
              <a:t>或</a:t>
            </a:r>
            <a:r>
              <a:rPr lang="en-US" altLang="zh-CN" sz="2400" b="1" dirty="0">
                <a:solidFill>
                  <a:schemeClr val="tx2"/>
                </a:solidFill>
                <a:latin typeface="楷体_GB2312" pitchFamily="49" charset="-122"/>
                <a:ea typeface="楷体_GB2312" pitchFamily="49" charset="-122"/>
              </a:rPr>
              <a:t>0.1%</a:t>
            </a:r>
            <a:r>
              <a:rPr lang="zh-CN" altLang="en-US" sz="2400" b="1" dirty="0">
                <a:solidFill>
                  <a:schemeClr val="tx2"/>
                </a:solidFill>
                <a:latin typeface="楷体_GB2312" pitchFamily="49" charset="-122"/>
                <a:ea typeface="楷体_GB2312" pitchFamily="49" charset="-122"/>
              </a:rPr>
              <a:t>～</a:t>
            </a:r>
            <a:r>
              <a:rPr lang="en-US" altLang="zh-CN" sz="2400" b="1" dirty="0">
                <a:solidFill>
                  <a:schemeClr val="tx2"/>
                </a:solidFill>
                <a:latin typeface="楷体_GB2312" pitchFamily="49" charset="-122"/>
                <a:ea typeface="楷体_GB2312" pitchFamily="49" charset="-122"/>
              </a:rPr>
              <a:t>0.5%</a:t>
            </a:r>
            <a:r>
              <a:rPr lang="zh-CN" altLang="en-US" sz="2400" b="1" dirty="0">
                <a:solidFill>
                  <a:schemeClr val="tx2"/>
                </a:solidFill>
                <a:latin typeface="楷体_GB2312" pitchFamily="49" charset="-122"/>
                <a:ea typeface="楷体_GB2312" pitchFamily="49" charset="-122"/>
              </a:rPr>
              <a:t>醋酸液冲洗阴道</a:t>
            </a:r>
            <a:r>
              <a:rPr lang="zh-CN" altLang="en-US" sz="2400" b="1" dirty="0">
                <a:solidFill>
                  <a:srgbClr val="080808"/>
                </a:solidFill>
                <a:latin typeface="楷体_GB2312" pitchFamily="49" charset="-122"/>
                <a:ea typeface="楷体_GB2312" pitchFamily="49" charset="-122"/>
              </a:rPr>
              <a:t>后放置甲硝唑片，</a:t>
            </a:r>
            <a:r>
              <a:rPr lang="en-US" altLang="zh-CN" sz="2400" b="1" dirty="0">
                <a:solidFill>
                  <a:srgbClr val="080808"/>
                </a:solidFill>
                <a:latin typeface="楷体_GB2312" pitchFamily="49" charset="-122"/>
                <a:ea typeface="楷体_GB2312" pitchFamily="49" charset="-122"/>
              </a:rPr>
              <a:t>7-10</a:t>
            </a:r>
            <a:r>
              <a:rPr lang="zh-CN" altLang="en-US" sz="2400" b="1" dirty="0">
                <a:solidFill>
                  <a:srgbClr val="080808"/>
                </a:solidFill>
                <a:latin typeface="楷体_GB2312" pitchFamily="49" charset="-122"/>
                <a:ea typeface="楷体_GB2312" pitchFamily="49" charset="-122"/>
              </a:rPr>
              <a:t>天为一疗程。</a:t>
            </a:r>
            <a:endParaRPr lang="zh-CN" altLang="en-US" sz="2400" b="1" dirty="0">
              <a:solidFill>
                <a:srgbClr val="080808"/>
              </a:solidFill>
              <a:latin typeface="楷体_GB2312" pitchFamily="49" charset="-122"/>
              <a:ea typeface="楷体_GB2312" pitchFamily="49" charset="-122"/>
            </a:endParaRPr>
          </a:p>
        </p:txBody>
      </p:sp>
      <p:sp>
        <p:nvSpPr>
          <p:cNvPr id="65538" name="Rectangle 4"/>
          <p:cNvSpPr/>
          <p:nvPr/>
        </p:nvSpPr>
        <p:spPr>
          <a:xfrm>
            <a:off x="1967230" y="2232025"/>
            <a:ext cx="8250555" cy="1009650"/>
          </a:xfrm>
          <a:prstGeom prst="rect">
            <a:avLst/>
          </a:prstGeom>
          <a:solidFill>
            <a:schemeClr val="bg1"/>
          </a:solidFill>
          <a:ln w="9525">
            <a:noFill/>
          </a:ln>
        </p:spPr>
        <p:txBody>
          <a:bodyPr anchor="ctr" anchorCtr="0">
            <a:noAutofit/>
          </a:bodyPr>
          <a:p>
            <a:pPr>
              <a:lnSpc>
                <a:spcPct val="120000"/>
              </a:lnSpc>
              <a:spcBef>
                <a:spcPct val="20000"/>
              </a:spcBef>
              <a:buClr>
                <a:srgbClr val="FF0066"/>
              </a:buClr>
            </a:pPr>
            <a:r>
              <a:rPr lang="en-US" altLang="zh-CN" sz="2400" b="1" dirty="0">
                <a:solidFill>
                  <a:srgbClr val="080808"/>
                </a:solidFill>
                <a:latin typeface="楷体_GB2312" pitchFamily="49" charset="-122"/>
                <a:ea typeface="楷体_GB2312" pitchFamily="49" charset="-122"/>
              </a:rPr>
              <a:t>    </a:t>
            </a:r>
            <a:r>
              <a:rPr lang="zh-CN" altLang="en-US" sz="2400" b="1" dirty="0">
                <a:solidFill>
                  <a:srgbClr val="FF0000"/>
                </a:solidFill>
                <a:latin typeface="楷体_GB2312" pitchFamily="49" charset="-122"/>
                <a:ea typeface="楷体_GB2312" pitchFamily="49" charset="-122"/>
              </a:rPr>
              <a:t>切断传染途径（禁止性生活、性伴侣同时治疗）</a:t>
            </a:r>
            <a:r>
              <a:rPr lang="en-US" altLang="zh-CN" sz="2400" b="1" dirty="0">
                <a:solidFill>
                  <a:srgbClr val="FF0000"/>
                </a:solidFill>
                <a:latin typeface="楷体_GB2312" pitchFamily="49" charset="-122"/>
                <a:ea typeface="楷体_GB2312" pitchFamily="49" charset="-122"/>
              </a:rPr>
              <a:t>,</a:t>
            </a:r>
            <a:r>
              <a:rPr lang="zh-CN" altLang="en-US" sz="2400" b="1" dirty="0">
                <a:solidFill>
                  <a:srgbClr val="0070C0"/>
                </a:solidFill>
                <a:latin typeface="楷体_GB2312" pitchFamily="49" charset="-122"/>
                <a:ea typeface="楷体_GB2312" pitchFamily="49" charset="-122"/>
              </a:rPr>
              <a:t>杀灭阴道毛滴虫（甲硝唑和替硝唑）</a:t>
            </a:r>
            <a:r>
              <a:rPr lang="en-US" altLang="zh-CN" sz="2400" b="1" dirty="0">
                <a:solidFill>
                  <a:srgbClr val="0070C0"/>
                </a:solidFill>
                <a:latin typeface="楷体_GB2312" pitchFamily="49" charset="-122"/>
                <a:ea typeface="楷体_GB2312" pitchFamily="49" charset="-122"/>
              </a:rPr>
              <a:t>,</a:t>
            </a:r>
            <a:r>
              <a:rPr lang="zh-CN" altLang="en-US" sz="2400" b="1" dirty="0">
                <a:solidFill>
                  <a:srgbClr val="FF0000"/>
                </a:solidFill>
                <a:latin typeface="楷体_GB2312" pitchFamily="49" charset="-122"/>
                <a:ea typeface="楷体_GB2312" pitchFamily="49" charset="-122"/>
              </a:rPr>
              <a:t>恢复阴道正常</a:t>
            </a:r>
            <a:r>
              <a:rPr lang="en-US" altLang="zh-CN" sz="2400" b="1" dirty="0">
                <a:solidFill>
                  <a:srgbClr val="FF0000"/>
                </a:solidFill>
                <a:latin typeface="楷体_GB2312" pitchFamily="49" charset="-122"/>
                <a:ea typeface="楷体_GB2312" pitchFamily="49" charset="-122"/>
              </a:rPr>
              <a:t>pH</a:t>
            </a:r>
            <a:r>
              <a:rPr lang="zh-CN" altLang="en-US" sz="2400" b="1" dirty="0">
                <a:solidFill>
                  <a:srgbClr val="FF0000"/>
                </a:solidFill>
                <a:latin typeface="楷体_GB2312" pitchFamily="49" charset="-122"/>
                <a:ea typeface="楷体_GB2312" pitchFamily="49" charset="-122"/>
              </a:rPr>
              <a:t>值（酸性液冲洗）</a:t>
            </a:r>
            <a:r>
              <a:rPr lang="en-US" altLang="zh-CN" sz="2400" b="1" dirty="0">
                <a:solidFill>
                  <a:srgbClr val="FF0000"/>
                </a:solidFill>
                <a:latin typeface="楷体_GB2312" pitchFamily="49" charset="-122"/>
                <a:ea typeface="楷体_GB2312" pitchFamily="49" charset="-122"/>
              </a:rPr>
              <a:t>,</a:t>
            </a:r>
            <a:r>
              <a:rPr lang="zh-CN" altLang="en-US" sz="2400" b="1" dirty="0">
                <a:solidFill>
                  <a:srgbClr val="FF0000"/>
                </a:solidFill>
                <a:latin typeface="楷体_GB2312" pitchFamily="49" charset="-122"/>
                <a:ea typeface="楷体_GB2312" pitchFamily="49" charset="-122"/>
              </a:rPr>
              <a:t>保持阴道自净功能。</a:t>
            </a:r>
            <a:endParaRPr lang="zh-CN" altLang="en-US" sz="2400" b="1" dirty="0">
              <a:solidFill>
                <a:srgbClr val="FF0000"/>
              </a:solidFill>
              <a:latin typeface="楷体_GB2312" pitchFamily="49" charset="-122"/>
              <a:ea typeface="楷体_GB2312" pitchFamily="49" charset="-122"/>
            </a:endParaRPr>
          </a:p>
        </p:txBody>
      </p:sp>
      <p:sp>
        <p:nvSpPr>
          <p:cNvPr id="65539" name="Rectangle 5"/>
          <p:cNvSpPr/>
          <p:nvPr/>
        </p:nvSpPr>
        <p:spPr>
          <a:xfrm>
            <a:off x="1895475" y="1673225"/>
            <a:ext cx="2424430" cy="923290"/>
          </a:xfrm>
          <a:prstGeom prst="rect">
            <a:avLst/>
          </a:prstGeom>
          <a:noFill/>
          <a:ln w="9525">
            <a:noFill/>
          </a:ln>
        </p:spPr>
        <p:txBody>
          <a:bodyPr wrap="none" anchor="t" anchorCtr="0">
            <a:noAutofit/>
          </a:bodyPr>
          <a:p>
            <a:r>
              <a:rPr lang="zh-CN" altLang="en-US" b="1" dirty="0">
                <a:solidFill>
                  <a:srgbClr val="080808"/>
                </a:solidFill>
                <a:latin typeface="楷体_GB2312" pitchFamily="49" charset="-122"/>
                <a:ea typeface="楷体_GB2312" pitchFamily="49" charset="-122"/>
              </a:rPr>
              <a:t>（一）处理原则</a:t>
            </a:r>
            <a:endParaRPr lang="zh-CN" altLang="en-US" b="1" dirty="0">
              <a:solidFill>
                <a:srgbClr val="080808"/>
              </a:solidFill>
              <a:latin typeface="楷体_GB2312" pitchFamily="49" charset="-122"/>
              <a:ea typeface="楷体_GB2312" pitchFamily="49" charset="-122"/>
            </a:endParaRPr>
          </a:p>
        </p:txBody>
      </p:sp>
      <p:sp>
        <p:nvSpPr>
          <p:cNvPr id="201734" name="Text Box 6"/>
          <p:cNvSpPr txBox="1"/>
          <p:nvPr/>
        </p:nvSpPr>
        <p:spPr>
          <a:xfrm>
            <a:off x="2830830" y="5273675"/>
            <a:ext cx="6028690" cy="586105"/>
          </a:xfrm>
          <a:prstGeom prst="rect">
            <a:avLst/>
          </a:prstGeom>
          <a:solidFill>
            <a:srgbClr val="FFFFCC"/>
          </a:solidFill>
          <a:ln w="9525" cap="flat" cmpd="sng">
            <a:solidFill>
              <a:schemeClr val="tx1"/>
            </a:solidFill>
            <a:prstDash val="solid"/>
            <a:miter/>
            <a:headEnd type="none" w="med" len="med"/>
            <a:tailEnd type="none" w="med" len="med"/>
          </a:ln>
        </p:spPr>
        <p:txBody>
          <a:bodyPr anchor="t" anchorCtr="0">
            <a:noAutofit/>
          </a:bodyPr>
          <a:p>
            <a:r>
              <a:rPr lang="zh-CN" altLang="en-US" sz="2400" b="1" dirty="0">
                <a:solidFill>
                  <a:srgbClr val="FF0000"/>
                </a:solidFill>
                <a:latin typeface="楷体_GB2312" pitchFamily="49" charset="-122"/>
                <a:ea typeface="楷体_GB2312" pitchFamily="49" charset="-122"/>
              </a:rPr>
              <a:t>注意：</a:t>
            </a:r>
            <a:r>
              <a:rPr lang="zh-CN" altLang="en-US" sz="2400" b="1" dirty="0">
                <a:solidFill>
                  <a:srgbClr val="0E0D0C"/>
                </a:solidFill>
                <a:latin typeface="宋体" panose="02010600030101010101" pitchFamily="2" charset="-122"/>
                <a:ea typeface="楷体_GB2312" pitchFamily="49" charset="-122"/>
              </a:rPr>
              <a:t>孕早期及哺乳期妇女慎用。</a:t>
            </a:r>
            <a:endParaRPr lang="zh-CN" altLang="en-US" sz="2400" b="1" dirty="0">
              <a:solidFill>
                <a:srgbClr val="0E0D0C"/>
              </a:solidFill>
              <a:latin typeface="Tahoma" panose="020B0604030504040204" pitchFamily="34" charset="0"/>
              <a:ea typeface="楷体_GB2312" pitchFamily="49" charset="-122"/>
            </a:endParaRPr>
          </a:p>
        </p:txBody>
      </p:sp>
      <p:sp>
        <p:nvSpPr>
          <p:cNvPr id="65541" name="Rectangle 2"/>
          <p:cNvSpPr/>
          <p:nvPr/>
        </p:nvSpPr>
        <p:spPr>
          <a:xfrm>
            <a:off x="2830830" y="952500"/>
            <a:ext cx="6370955" cy="1077595"/>
          </a:xfrm>
          <a:prstGeom prst="rect">
            <a:avLst/>
          </a:prstGeom>
          <a:noFill/>
          <a:ln w="9525">
            <a:noFill/>
          </a:ln>
        </p:spPr>
        <p:txBody>
          <a:bodyPr anchor="ctr" anchorCtr="0"/>
          <a:p>
            <a:r>
              <a:rPr lang="en-US" altLang="zh-CN" sz="2800" b="1" dirty="0">
                <a:solidFill>
                  <a:srgbClr val="020202"/>
                </a:solidFill>
                <a:latin typeface="Arial" panose="020B0604020202020204" pitchFamily="34" charset="0"/>
                <a:ea typeface="楷体_GB2312" pitchFamily="49" charset="-122"/>
              </a:rPr>
              <a:t>【</a:t>
            </a:r>
            <a:r>
              <a:rPr lang="zh-CN" altLang="en-US" sz="2800" b="1" dirty="0">
                <a:solidFill>
                  <a:srgbClr val="020202"/>
                </a:solidFill>
                <a:latin typeface="Arial" panose="020B0604020202020204" pitchFamily="34" charset="0"/>
                <a:ea typeface="楷体_GB2312" pitchFamily="49" charset="-122"/>
              </a:rPr>
              <a:t>处理与护理措施</a:t>
            </a:r>
            <a:r>
              <a:rPr lang="en-US" altLang="zh-CN" sz="2800" b="1" dirty="0">
                <a:solidFill>
                  <a:srgbClr val="020202"/>
                </a:solidFill>
                <a:latin typeface="Arial" panose="020B0604020202020204" pitchFamily="34" charset="0"/>
                <a:ea typeface="楷体_GB2312" pitchFamily="49" charset="-122"/>
              </a:rPr>
              <a:t>】</a:t>
            </a:r>
            <a:endParaRPr lang="en-US" altLang="zh-CN" sz="2800" b="1" dirty="0">
              <a:solidFill>
                <a:srgbClr val="020202"/>
              </a:solidFill>
              <a:latin typeface="黑体" panose="02010609060101010101" charset="-122"/>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01734"/>
                                        </p:tgtEl>
                                        <p:attrNameLst>
                                          <p:attrName>style.visibility</p:attrName>
                                        </p:attrNameLst>
                                      </p:cBhvr>
                                      <p:to>
                                        <p:strVal val="visible"/>
                                      </p:to>
                                    </p:set>
                                    <p:animEffect transition="in" filter="wipe(left)">
                                      <p:cBhvr>
                                        <p:cTn id="7" dur="500"/>
                                        <p:tgtEl>
                                          <p:spTgt spid="2017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1734" grpId="0" bldLvl="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43979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滴虫性阴道炎</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67585" name="Rectangle 2"/>
          <p:cNvSpPr>
            <a:spLocks noGrp="1"/>
          </p:cNvSpPr>
          <p:nvPr>
            <p:ph idx="1"/>
          </p:nvPr>
        </p:nvSpPr>
        <p:spPr>
          <a:xfrm>
            <a:off x="1183005" y="1725930"/>
            <a:ext cx="9584690" cy="4221480"/>
          </a:xfrm>
        </p:spPr>
        <p:txBody>
          <a:bodyPr vert="horz" wrap="square" lIns="91440" tIns="45720" rIns="91440" bIns="45720" anchor="t" anchorCtr="0">
            <a:noAutofit/>
          </a:bodyPr>
          <a:p>
            <a:pPr eaLnBrk="1" hangingPunct="1">
              <a:lnSpc>
                <a:spcPct val="120000"/>
              </a:lnSpc>
              <a:spcBef>
                <a:spcPct val="0"/>
              </a:spcBef>
            </a:pPr>
            <a:r>
              <a:rPr lang="en-US" altLang="zh-CN" sz="2700" b="1" dirty="0">
                <a:solidFill>
                  <a:srgbClr val="020202"/>
                </a:solidFill>
                <a:latin typeface="楷体_GB2312" pitchFamily="49" charset="-122"/>
                <a:ea typeface="楷体_GB2312" pitchFamily="49" charset="-122"/>
              </a:rPr>
              <a:t>1</a:t>
            </a:r>
            <a:r>
              <a:rPr lang="zh-CN" altLang="en-US" sz="2700" b="1" dirty="0">
                <a:solidFill>
                  <a:srgbClr val="020202"/>
                </a:solidFill>
                <a:latin typeface="楷体_GB2312" pitchFamily="49" charset="-122"/>
                <a:ea typeface="楷体_GB2312" pitchFamily="49" charset="-122"/>
              </a:rPr>
              <a:t>、教会病人自我护理方法</a:t>
            </a:r>
            <a:endParaRPr lang="zh-CN" altLang="en-US" sz="2700" b="1" dirty="0">
              <a:solidFill>
                <a:srgbClr val="020202"/>
              </a:solidFill>
              <a:latin typeface="楷体_GB2312" pitchFamily="49" charset="-122"/>
              <a:ea typeface="楷体_GB2312" pitchFamily="49" charset="-122"/>
            </a:endParaRPr>
          </a:p>
          <a:p>
            <a:pPr eaLnBrk="1" hangingPunct="1">
              <a:lnSpc>
                <a:spcPct val="120000"/>
              </a:lnSpc>
              <a:spcBef>
                <a:spcPct val="0"/>
              </a:spcBef>
              <a:buNone/>
            </a:pPr>
            <a:r>
              <a:rPr lang="zh-CN" altLang="en-US" sz="2700" dirty="0">
                <a:solidFill>
                  <a:srgbClr val="020202"/>
                </a:solidFill>
                <a:latin typeface="楷体_GB2312" pitchFamily="49" charset="-122"/>
                <a:ea typeface="楷体_GB2312" pitchFamily="49" charset="-122"/>
              </a:rPr>
              <a:t> 保持外阴清洁、干燥、卫生，尤其在经期、孕期、产褥期。</a:t>
            </a:r>
            <a:r>
              <a:rPr lang="zh-CN" altLang="en-US" sz="2700" dirty="0">
                <a:solidFill>
                  <a:srgbClr val="FF0000"/>
                </a:solidFill>
                <a:latin typeface="楷体_GB2312" pitchFamily="49" charset="-122"/>
                <a:ea typeface="楷体_GB2312" pitchFamily="49" charset="-122"/>
              </a:rPr>
              <a:t>避免不洁的性生活，治疗期间禁性生活，性伴侣同治。</a:t>
            </a:r>
            <a:endParaRPr lang="zh-CN" altLang="en-US" sz="2700" dirty="0">
              <a:solidFill>
                <a:srgbClr val="FF0000"/>
              </a:solidFill>
              <a:latin typeface="楷体_GB2312" pitchFamily="49" charset="-122"/>
              <a:ea typeface="楷体_GB2312" pitchFamily="49" charset="-122"/>
            </a:endParaRPr>
          </a:p>
          <a:p>
            <a:pPr eaLnBrk="1" hangingPunct="1">
              <a:lnSpc>
                <a:spcPct val="120000"/>
              </a:lnSpc>
              <a:spcBef>
                <a:spcPct val="0"/>
              </a:spcBef>
              <a:buNone/>
            </a:pPr>
            <a:r>
              <a:rPr lang="en-US" altLang="zh-CN" sz="2700" dirty="0">
                <a:solidFill>
                  <a:srgbClr val="020202"/>
                </a:solidFill>
                <a:latin typeface="楷体_GB2312" pitchFamily="49" charset="-122"/>
                <a:ea typeface="楷体_GB2312" pitchFamily="49" charset="-122"/>
              </a:rPr>
              <a:t> </a:t>
            </a:r>
            <a:r>
              <a:rPr lang="zh-CN" altLang="en-US" sz="2700" dirty="0">
                <a:solidFill>
                  <a:srgbClr val="020202"/>
                </a:solidFill>
                <a:latin typeface="楷体_GB2312" pitchFamily="49" charset="-122"/>
                <a:ea typeface="楷体_GB2312" pitchFamily="49" charset="-122"/>
              </a:rPr>
              <a:t>饮食指导：避免进辛辣刺激性食物。治疗期间勤换内裤，避免性生活。将内裤</a:t>
            </a:r>
            <a:r>
              <a:rPr lang="zh-CN" altLang="en-US" sz="2700" dirty="0">
                <a:solidFill>
                  <a:srgbClr val="FF0000"/>
                </a:solidFill>
                <a:latin typeface="楷体_GB2312" pitchFamily="49" charset="-122"/>
                <a:ea typeface="楷体_GB2312" pitchFamily="49" charset="-122"/>
              </a:rPr>
              <a:t>煮沸</a:t>
            </a:r>
            <a:r>
              <a:rPr lang="en-US" altLang="zh-CN" sz="2700" dirty="0">
                <a:solidFill>
                  <a:srgbClr val="FF0000"/>
                </a:solidFill>
                <a:latin typeface="楷体_GB2312" pitchFamily="49" charset="-122"/>
                <a:ea typeface="楷体_GB2312" pitchFamily="49" charset="-122"/>
              </a:rPr>
              <a:t>5</a:t>
            </a:r>
            <a:r>
              <a:rPr lang="zh-CN" altLang="en-US" sz="2700" dirty="0">
                <a:solidFill>
                  <a:srgbClr val="FF0000"/>
                </a:solidFill>
                <a:latin typeface="楷体_GB2312" pitchFamily="49" charset="-122"/>
                <a:ea typeface="楷体_GB2312" pitchFamily="49" charset="-122"/>
              </a:rPr>
              <a:t>～</a:t>
            </a:r>
            <a:r>
              <a:rPr lang="en-US" altLang="zh-CN" sz="2700" dirty="0">
                <a:solidFill>
                  <a:srgbClr val="FF0000"/>
                </a:solidFill>
                <a:latin typeface="楷体_GB2312" pitchFamily="49" charset="-122"/>
                <a:ea typeface="楷体_GB2312" pitchFamily="49" charset="-122"/>
              </a:rPr>
              <a:t>10</a:t>
            </a:r>
            <a:r>
              <a:rPr lang="zh-CN" altLang="en-US" sz="2700" dirty="0">
                <a:solidFill>
                  <a:srgbClr val="FF0000"/>
                </a:solidFill>
                <a:latin typeface="楷体_GB2312" pitchFamily="49" charset="-122"/>
                <a:ea typeface="楷体_GB2312" pitchFamily="49" charset="-122"/>
              </a:rPr>
              <a:t>分钟</a:t>
            </a:r>
            <a:r>
              <a:rPr lang="zh-CN" altLang="en-US" sz="2700" dirty="0">
                <a:solidFill>
                  <a:srgbClr val="020202"/>
                </a:solidFill>
                <a:latin typeface="楷体_GB2312" pitchFamily="49" charset="-122"/>
                <a:ea typeface="楷体_GB2312" pitchFamily="49" charset="-122"/>
              </a:rPr>
              <a:t>以消灭病原体，避免交叉感染。指导病人注意局部用药前、后手的卫生，减少感染的机会。</a:t>
            </a:r>
            <a:endParaRPr lang="zh-CN" altLang="en-US" sz="2700" dirty="0">
              <a:solidFill>
                <a:srgbClr val="020202"/>
              </a:solidFill>
              <a:latin typeface="楷体_GB2312" pitchFamily="49" charset="-122"/>
              <a:ea typeface="楷体_GB2312" pitchFamily="49" charset="-122"/>
            </a:endParaRPr>
          </a:p>
          <a:p>
            <a:pPr eaLnBrk="1" hangingPunct="1">
              <a:lnSpc>
                <a:spcPct val="120000"/>
              </a:lnSpc>
              <a:spcBef>
                <a:spcPct val="0"/>
              </a:spcBef>
              <a:buNone/>
            </a:pPr>
            <a:r>
              <a:rPr lang="en-US" altLang="zh-CN" sz="2700" b="1" dirty="0">
                <a:solidFill>
                  <a:srgbClr val="020202"/>
                </a:solidFill>
                <a:latin typeface="楷体_GB2312" pitchFamily="49" charset="-122"/>
                <a:ea typeface="楷体_GB2312" pitchFamily="49" charset="-122"/>
                <a:sym typeface="+mn-ea"/>
              </a:rPr>
              <a:t>2</a:t>
            </a:r>
            <a:r>
              <a:rPr lang="zh-CN" altLang="en-US" sz="2700" b="1" dirty="0">
                <a:solidFill>
                  <a:srgbClr val="020202"/>
                </a:solidFill>
                <a:latin typeface="楷体_GB2312" pitchFamily="49" charset="-122"/>
                <a:ea typeface="楷体_GB2312" pitchFamily="49" charset="-122"/>
                <a:sym typeface="+mn-ea"/>
              </a:rPr>
              <a:t>、指导病人配合检查    </a:t>
            </a:r>
            <a:r>
              <a:rPr lang="zh-CN" altLang="en-US" sz="2700" dirty="0">
                <a:solidFill>
                  <a:srgbClr val="020202"/>
                </a:solidFill>
                <a:latin typeface="楷体_GB2312" pitchFamily="49" charset="-122"/>
                <a:ea typeface="楷体_GB2312" pitchFamily="49" charset="-122"/>
                <a:sym typeface="+mn-ea"/>
              </a:rPr>
              <a:t>告知病人去分泌物前</a:t>
            </a:r>
            <a:r>
              <a:rPr lang="en-US" altLang="zh-CN" sz="2700" dirty="0">
                <a:solidFill>
                  <a:srgbClr val="020202"/>
                </a:solidFill>
                <a:latin typeface="楷体_GB2312" pitchFamily="49" charset="-122"/>
                <a:ea typeface="楷体_GB2312" pitchFamily="49" charset="-122"/>
                <a:sym typeface="+mn-ea"/>
              </a:rPr>
              <a:t>24-48</a:t>
            </a:r>
            <a:r>
              <a:rPr lang="zh-CN" altLang="en-US" sz="2700" dirty="0">
                <a:solidFill>
                  <a:srgbClr val="020202"/>
                </a:solidFill>
                <a:latin typeface="楷体_GB2312" pitchFamily="49" charset="-122"/>
                <a:ea typeface="楷体_GB2312" pitchFamily="49" charset="-122"/>
                <a:sym typeface="+mn-ea"/>
              </a:rPr>
              <a:t>小时避免性交、阴道灌洗等操作，取分泌物后注意保暖，及时送检。</a:t>
            </a:r>
            <a:r>
              <a:rPr lang="zh-CN" altLang="en-US" sz="2700" dirty="0">
                <a:solidFill>
                  <a:srgbClr val="020202"/>
                </a:solidFill>
                <a:latin typeface="楷体_GB2312" pitchFamily="49" charset="-122"/>
                <a:ea typeface="楷体_GB2312" pitchFamily="49" charset="-122"/>
              </a:rPr>
              <a:t> </a:t>
            </a:r>
            <a:endParaRPr lang="zh-CN" altLang="en-US" sz="2700" dirty="0">
              <a:solidFill>
                <a:srgbClr val="020202"/>
              </a:solidFill>
              <a:latin typeface="楷体_GB2312" pitchFamily="49" charset="-122"/>
              <a:ea typeface="楷体_GB2312" pitchFamily="49" charset="-122"/>
            </a:endParaRPr>
          </a:p>
        </p:txBody>
      </p:sp>
      <p:sp>
        <p:nvSpPr>
          <p:cNvPr id="67586" name="Rectangle 5"/>
          <p:cNvSpPr/>
          <p:nvPr/>
        </p:nvSpPr>
        <p:spPr>
          <a:xfrm>
            <a:off x="965200" y="1221105"/>
            <a:ext cx="6178550" cy="469900"/>
          </a:xfrm>
          <a:prstGeom prst="rect">
            <a:avLst/>
          </a:prstGeom>
          <a:noFill/>
          <a:ln w="9525">
            <a:noFill/>
          </a:ln>
        </p:spPr>
        <p:txBody>
          <a:bodyPr anchor="t" anchorCtr="0">
            <a:noAutofit/>
          </a:bodyPr>
          <a:p>
            <a:r>
              <a:rPr lang="zh-CN" altLang="en-US" sz="2800" b="1" dirty="0">
                <a:solidFill>
                  <a:srgbClr val="0E0D0C"/>
                </a:solidFill>
                <a:latin typeface="Arial" panose="020B0604020202020204" pitchFamily="34" charset="0"/>
                <a:ea typeface="楷体_GB2312" pitchFamily="49" charset="-122"/>
              </a:rPr>
              <a:t>（二）护理措施</a:t>
            </a:r>
            <a:endParaRPr lang="zh-CN" altLang="en-US" sz="2800" b="1" dirty="0">
              <a:solidFill>
                <a:srgbClr val="0E0D0C"/>
              </a:solidFill>
              <a:latin typeface="Arial" panose="020B0604020202020204" pitchFamily="34" charset="0"/>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600710"/>
            <a:ext cx="10870565" cy="601218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43979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滴虫性阴道炎</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69633" name="Rectangle 4"/>
          <p:cNvSpPr/>
          <p:nvPr/>
        </p:nvSpPr>
        <p:spPr>
          <a:xfrm>
            <a:off x="918845" y="600075"/>
            <a:ext cx="10181590" cy="5845810"/>
          </a:xfrm>
          <a:prstGeom prst="rect">
            <a:avLst/>
          </a:prstGeom>
          <a:noFill/>
          <a:ln w="9525">
            <a:noFill/>
          </a:ln>
        </p:spPr>
        <p:txBody>
          <a:bodyPr anchor="ctr" anchorCtr="0">
            <a:noAutofit/>
          </a:bodyPr>
          <a:p>
            <a:pPr indent="262255">
              <a:lnSpc>
                <a:spcPct val="120000"/>
              </a:lnSpc>
            </a:pPr>
            <a:r>
              <a:rPr lang="en-US" altLang="zh-CN" sz="2400" b="1" dirty="0">
                <a:solidFill>
                  <a:srgbClr val="020202"/>
                </a:solidFill>
                <a:latin typeface="楷体_GB2312" pitchFamily="49" charset="-122"/>
                <a:ea typeface="楷体_GB2312" pitchFamily="49" charset="-122"/>
              </a:rPr>
              <a:t>3</a:t>
            </a:r>
            <a:r>
              <a:rPr lang="zh-CN" altLang="en-US" sz="2400" b="1" dirty="0">
                <a:solidFill>
                  <a:srgbClr val="020202"/>
                </a:solidFill>
                <a:latin typeface="楷体_GB2312" pitchFamily="49" charset="-122"/>
                <a:ea typeface="楷体_GB2312" pitchFamily="49" charset="-122"/>
              </a:rPr>
              <a:t>、告知全身用药注意事项</a:t>
            </a:r>
            <a:endParaRPr lang="zh-CN" altLang="en-US" sz="2400" b="1" dirty="0">
              <a:solidFill>
                <a:srgbClr val="020202"/>
              </a:solidFill>
              <a:latin typeface="楷体_GB2312" pitchFamily="49" charset="-122"/>
              <a:ea typeface="楷体_GB2312" pitchFamily="49" charset="-122"/>
            </a:endParaRPr>
          </a:p>
          <a:p>
            <a:pPr indent="262255">
              <a:lnSpc>
                <a:spcPct val="120000"/>
              </a:lnSpc>
            </a:pPr>
            <a:r>
              <a:rPr lang="zh-CN" altLang="en-US" sz="2400" dirty="0">
                <a:solidFill>
                  <a:srgbClr val="020202"/>
                </a:solidFill>
                <a:latin typeface="楷体_GB2312" pitchFamily="49" charset="-122"/>
                <a:ea typeface="楷体_GB2312" pitchFamily="49" charset="-122"/>
              </a:rPr>
              <a:t>（</a:t>
            </a:r>
            <a:r>
              <a:rPr lang="en-US" altLang="zh-CN" sz="2400" dirty="0">
                <a:solidFill>
                  <a:srgbClr val="020202"/>
                </a:solidFill>
                <a:latin typeface="楷体_GB2312" pitchFamily="49" charset="-122"/>
                <a:ea typeface="楷体_GB2312" pitchFamily="49" charset="-122"/>
              </a:rPr>
              <a:t>1</a:t>
            </a:r>
            <a:r>
              <a:rPr lang="zh-CN" altLang="en-US" sz="2400" dirty="0">
                <a:solidFill>
                  <a:srgbClr val="020202"/>
                </a:solidFill>
                <a:latin typeface="楷体_GB2312" pitchFamily="49" charset="-122"/>
                <a:ea typeface="楷体_GB2312" pitchFamily="49" charset="-122"/>
              </a:rPr>
              <a:t>）指导阴道用药的病人在放药前，用</a:t>
            </a:r>
            <a:r>
              <a:rPr lang="zh-CN" altLang="en-US" sz="2400" dirty="0">
                <a:solidFill>
                  <a:srgbClr val="FF0000"/>
                </a:solidFill>
                <a:latin typeface="楷体_GB2312" pitchFamily="49" charset="-122"/>
                <a:ea typeface="楷体_GB2312" pitchFamily="49" charset="-122"/>
              </a:rPr>
              <a:t>酸性溶液灌洗</a:t>
            </a:r>
            <a:r>
              <a:rPr lang="zh-CN" altLang="en-US" sz="2400" dirty="0">
                <a:solidFill>
                  <a:srgbClr val="020202"/>
                </a:solidFill>
                <a:latin typeface="楷体_GB2312" pitchFamily="49" charset="-122"/>
                <a:ea typeface="楷体_GB2312" pitchFamily="49" charset="-122"/>
              </a:rPr>
              <a:t>阴道后</a:t>
            </a:r>
            <a:r>
              <a:rPr lang="zh-CN" altLang="en-US" sz="2400" dirty="0">
                <a:solidFill>
                  <a:srgbClr val="FF0000"/>
                </a:solidFill>
                <a:latin typeface="楷体_GB2312" pitchFamily="49" charset="-122"/>
                <a:ea typeface="楷体_GB2312" pitchFamily="49" charset="-122"/>
              </a:rPr>
              <a:t>临睡前</a:t>
            </a:r>
            <a:r>
              <a:rPr lang="zh-CN" altLang="en-US" sz="2400" dirty="0">
                <a:solidFill>
                  <a:srgbClr val="020202"/>
                </a:solidFill>
                <a:latin typeface="楷体_GB2312" pitchFamily="49" charset="-122"/>
                <a:ea typeface="楷体_GB2312" pitchFamily="49" charset="-122"/>
              </a:rPr>
              <a:t>将药品送入</a:t>
            </a:r>
            <a:r>
              <a:rPr lang="zh-CN" altLang="en-US" sz="2400" dirty="0">
                <a:solidFill>
                  <a:srgbClr val="FF0000"/>
                </a:solidFill>
                <a:latin typeface="楷体_GB2312" pitchFamily="49" charset="-122"/>
                <a:ea typeface="楷体_GB2312" pitchFamily="49" charset="-122"/>
              </a:rPr>
              <a:t>阴道后穹窿</a:t>
            </a:r>
            <a:r>
              <a:rPr lang="zh-CN" altLang="en-US" sz="2400" dirty="0">
                <a:solidFill>
                  <a:srgbClr val="020202"/>
                </a:solidFill>
                <a:latin typeface="楷体_GB2312" pitchFamily="49" charset="-122"/>
                <a:ea typeface="楷体_GB2312" pitchFamily="49" charset="-122"/>
              </a:rPr>
              <a:t>。</a:t>
            </a:r>
            <a:endParaRPr lang="zh-CN" altLang="en-US" sz="2400" dirty="0">
              <a:solidFill>
                <a:srgbClr val="020202"/>
              </a:solidFill>
              <a:latin typeface="楷体_GB2312" pitchFamily="49" charset="-122"/>
              <a:ea typeface="楷体_GB2312" pitchFamily="49" charset="-122"/>
            </a:endParaRPr>
          </a:p>
          <a:p>
            <a:pPr indent="262255">
              <a:lnSpc>
                <a:spcPct val="120000"/>
              </a:lnSpc>
            </a:pPr>
            <a:r>
              <a:rPr lang="zh-CN" altLang="en-US" sz="2400" dirty="0">
                <a:solidFill>
                  <a:srgbClr val="020202"/>
                </a:solidFill>
                <a:latin typeface="楷体_GB2312" pitchFamily="49" charset="-122"/>
                <a:ea typeface="楷体_GB2312" pitchFamily="49" charset="-122"/>
              </a:rPr>
              <a:t>（</a:t>
            </a:r>
            <a:r>
              <a:rPr lang="en-US" altLang="zh-CN" sz="2400" dirty="0">
                <a:solidFill>
                  <a:srgbClr val="020202"/>
                </a:solidFill>
                <a:latin typeface="楷体_GB2312" pitchFamily="49" charset="-122"/>
                <a:ea typeface="楷体_GB2312" pitchFamily="49" charset="-122"/>
              </a:rPr>
              <a:t>3</a:t>
            </a:r>
            <a:r>
              <a:rPr lang="zh-CN" altLang="en-US" sz="2400" dirty="0">
                <a:solidFill>
                  <a:srgbClr val="020202"/>
                </a:solidFill>
                <a:latin typeface="楷体_GB2312" pitchFamily="49" charset="-122"/>
                <a:ea typeface="楷体_GB2312" pitchFamily="49" charset="-122"/>
              </a:rPr>
              <a:t>）哺乳期全身药物，因</a:t>
            </a:r>
            <a:r>
              <a:rPr lang="zh-CN" altLang="en-US" sz="2400" dirty="0">
                <a:solidFill>
                  <a:srgbClr val="FF0000"/>
                </a:solidFill>
                <a:latin typeface="楷体_GB2312" pitchFamily="49" charset="-122"/>
                <a:ea typeface="楷体_GB2312" pitchFamily="49" charset="-122"/>
              </a:rPr>
              <a:t>甲硝唑可通过乳汁排泄，甲硝唑服药期间及服药后</a:t>
            </a:r>
            <a:r>
              <a:rPr lang="en-US" altLang="zh-CN" sz="2400" dirty="0">
                <a:solidFill>
                  <a:srgbClr val="FF0000"/>
                </a:solidFill>
                <a:latin typeface="楷体_GB2312" pitchFamily="49" charset="-122"/>
                <a:ea typeface="楷体_GB2312" pitchFamily="49" charset="-122"/>
              </a:rPr>
              <a:t>12-24</a:t>
            </a:r>
            <a:r>
              <a:rPr lang="zh-CN" altLang="en-US" sz="2400" dirty="0">
                <a:solidFill>
                  <a:srgbClr val="FF0000"/>
                </a:solidFill>
                <a:latin typeface="楷体_GB2312" pitchFamily="49" charset="-122"/>
                <a:ea typeface="楷体_GB2312" pitchFamily="49" charset="-122"/>
              </a:rPr>
              <a:t>小时内不宜哺乳，替硝唑禁哺乳</a:t>
            </a:r>
            <a:r>
              <a:rPr lang="en-US" altLang="zh-CN" sz="2400" dirty="0">
                <a:solidFill>
                  <a:srgbClr val="FF0000"/>
                </a:solidFill>
                <a:latin typeface="楷体_GB2312" pitchFamily="49" charset="-122"/>
                <a:ea typeface="楷体_GB2312" pitchFamily="49" charset="-122"/>
              </a:rPr>
              <a:t>3</a:t>
            </a:r>
            <a:r>
              <a:rPr lang="zh-CN" altLang="en-US" sz="2400" dirty="0">
                <a:solidFill>
                  <a:srgbClr val="FF0000"/>
                </a:solidFill>
                <a:latin typeface="楷体_GB2312" pitchFamily="49" charset="-122"/>
                <a:ea typeface="楷体_GB2312" pitchFamily="49" charset="-122"/>
              </a:rPr>
              <a:t>天。</a:t>
            </a:r>
            <a:endParaRPr lang="zh-CN" altLang="en-US" sz="2400" dirty="0">
              <a:solidFill>
                <a:srgbClr val="FF0000"/>
              </a:solidFill>
              <a:latin typeface="楷体_GB2312" pitchFamily="49" charset="-122"/>
              <a:ea typeface="楷体_GB2312" pitchFamily="49" charset="-122"/>
            </a:endParaRPr>
          </a:p>
          <a:p>
            <a:pPr indent="262255">
              <a:lnSpc>
                <a:spcPct val="120000"/>
              </a:lnSpc>
            </a:pPr>
            <a:r>
              <a:rPr lang="zh-CN" altLang="en-US" sz="2400" dirty="0">
                <a:solidFill>
                  <a:srgbClr val="020202"/>
                </a:solidFill>
                <a:latin typeface="楷体_GB2312" pitchFamily="49" charset="-122"/>
                <a:ea typeface="楷体_GB2312" pitchFamily="49" charset="-122"/>
              </a:rPr>
              <a:t>（</a:t>
            </a:r>
            <a:r>
              <a:rPr lang="en-US" altLang="zh-CN" sz="2400" dirty="0">
                <a:solidFill>
                  <a:srgbClr val="020202"/>
                </a:solidFill>
                <a:latin typeface="楷体_GB2312" pitchFamily="49" charset="-122"/>
                <a:ea typeface="楷体_GB2312" pitchFamily="49" charset="-122"/>
              </a:rPr>
              <a:t>5</a:t>
            </a:r>
            <a:r>
              <a:rPr lang="zh-CN" altLang="en-US" sz="2400" dirty="0">
                <a:solidFill>
                  <a:srgbClr val="020202"/>
                </a:solidFill>
                <a:latin typeface="楷体_GB2312" pitchFamily="49" charset="-122"/>
                <a:ea typeface="楷体_GB2312" pitchFamily="49" charset="-122"/>
              </a:rPr>
              <a:t>）及时发现用药后的不良反应，并报告医生停药。</a:t>
            </a:r>
            <a:endParaRPr lang="en-US" altLang="zh-CN" sz="2400" dirty="0">
              <a:solidFill>
                <a:srgbClr val="020202"/>
              </a:solidFill>
              <a:latin typeface="楷体_GB2312" pitchFamily="49" charset="-122"/>
              <a:ea typeface="楷体_GB2312" pitchFamily="49" charset="-122"/>
            </a:endParaRPr>
          </a:p>
          <a:p>
            <a:pPr indent="262255">
              <a:lnSpc>
                <a:spcPct val="120000"/>
              </a:lnSpc>
            </a:pPr>
            <a:r>
              <a:rPr lang="en-US" altLang="zh-CN" sz="2400" b="1" dirty="0">
                <a:solidFill>
                  <a:srgbClr val="020202"/>
                </a:solidFill>
                <a:latin typeface="楷体_GB2312" pitchFamily="49" charset="-122"/>
                <a:ea typeface="楷体_GB2312" pitchFamily="49" charset="-122"/>
              </a:rPr>
              <a:t>4.</a:t>
            </a:r>
            <a:r>
              <a:rPr lang="zh-CN" altLang="en-US" sz="2400" b="1" dirty="0">
                <a:solidFill>
                  <a:srgbClr val="020202"/>
                </a:solidFill>
                <a:latin typeface="楷体_GB2312" pitchFamily="49" charset="-122"/>
                <a:ea typeface="楷体_GB2312" pitchFamily="49" charset="-122"/>
              </a:rPr>
              <a:t>要求性伴侣同时治疗 </a:t>
            </a:r>
            <a:r>
              <a:rPr lang="zh-CN" altLang="en-US" sz="2400" dirty="0">
                <a:solidFill>
                  <a:srgbClr val="020202"/>
                </a:solidFill>
                <a:latin typeface="楷体_GB2312" pitchFamily="49" charset="-122"/>
                <a:ea typeface="楷体_GB2312" pitchFamily="49" charset="-122"/>
              </a:rPr>
              <a:t> 口服甲硝唑或替硝唑</a:t>
            </a:r>
            <a:r>
              <a:rPr lang="en-US" altLang="zh-CN" sz="2400" dirty="0">
                <a:solidFill>
                  <a:srgbClr val="020202"/>
                </a:solidFill>
                <a:latin typeface="楷体_GB2312" pitchFamily="49" charset="-122"/>
                <a:ea typeface="楷体_GB2312" pitchFamily="49" charset="-122"/>
              </a:rPr>
              <a:t>2g</a:t>
            </a:r>
            <a:r>
              <a:rPr lang="zh-CN" altLang="en-US" sz="2400" dirty="0">
                <a:solidFill>
                  <a:srgbClr val="020202"/>
                </a:solidFill>
                <a:latin typeface="楷体_GB2312" pitchFamily="49" charset="-122"/>
                <a:ea typeface="楷体_GB2312" pitchFamily="49" charset="-122"/>
              </a:rPr>
              <a:t>顿服，并告知病人口服上述药物后</a:t>
            </a:r>
            <a:r>
              <a:rPr lang="en-US" altLang="zh-CN" sz="2400" dirty="0">
                <a:solidFill>
                  <a:srgbClr val="FF0000"/>
                </a:solidFill>
                <a:latin typeface="楷体_GB2312" pitchFamily="49" charset="-122"/>
                <a:ea typeface="楷体_GB2312" pitchFamily="49" charset="-122"/>
              </a:rPr>
              <a:t>24</a:t>
            </a:r>
            <a:r>
              <a:rPr lang="zh-CN" altLang="en-US" sz="2400" dirty="0">
                <a:solidFill>
                  <a:srgbClr val="FF0000"/>
                </a:solidFill>
                <a:latin typeface="楷体_GB2312" pitchFamily="49" charset="-122"/>
                <a:ea typeface="楷体_GB2312" pitchFamily="49" charset="-122"/>
              </a:rPr>
              <a:t>小时或</a:t>
            </a:r>
            <a:r>
              <a:rPr lang="en-US" altLang="zh-CN" sz="2400" dirty="0">
                <a:solidFill>
                  <a:srgbClr val="FF0000"/>
                </a:solidFill>
                <a:latin typeface="楷体_GB2312" pitchFamily="49" charset="-122"/>
                <a:ea typeface="楷体_GB2312" pitchFamily="49" charset="-122"/>
              </a:rPr>
              <a:t>72</a:t>
            </a:r>
            <a:r>
              <a:rPr lang="zh-CN" altLang="en-US" sz="2400" dirty="0">
                <a:solidFill>
                  <a:srgbClr val="FF0000"/>
                </a:solidFill>
                <a:latin typeface="楷体_GB2312" pitchFamily="49" charset="-122"/>
                <a:ea typeface="楷体_GB2312" pitchFamily="49" charset="-122"/>
              </a:rPr>
              <a:t>小时禁酒</a:t>
            </a:r>
            <a:r>
              <a:rPr lang="zh-CN" altLang="en-US" sz="2400" dirty="0">
                <a:solidFill>
                  <a:srgbClr val="020202"/>
                </a:solidFill>
                <a:latin typeface="楷体_GB2312" pitchFamily="49" charset="-122"/>
                <a:ea typeface="楷体_GB2312" pitchFamily="49" charset="-122"/>
              </a:rPr>
              <a:t>。</a:t>
            </a:r>
            <a:endParaRPr lang="en-US" altLang="zh-CN" sz="2400" dirty="0">
              <a:solidFill>
                <a:srgbClr val="020202"/>
              </a:solidFill>
              <a:latin typeface="楷体_GB2312" pitchFamily="49" charset="-122"/>
              <a:ea typeface="楷体_GB2312" pitchFamily="49" charset="-122"/>
            </a:endParaRPr>
          </a:p>
          <a:p>
            <a:pPr indent="262255">
              <a:lnSpc>
                <a:spcPct val="120000"/>
              </a:lnSpc>
            </a:pPr>
            <a:r>
              <a:rPr lang="en-US" altLang="zh-CN" sz="2400" b="1" dirty="0">
                <a:solidFill>
                  <a:srgbClr val="020202"/>
                </a:solidFill>
                <a:latin typeface="楷体_GB2312" pitchFamily="49" charset="-122"/>
                <a:ea typeface="楷体_GB2312" pitchFamily="49" charset="-122"/>
              </a:rPr>
              <a:t>5.</a:t>
            </a:r>
            <a:r>
              <a:rPr lang="zh-CN" altLang="en-US" sz="2400" b="1" dirty="0">
                <a:solidFill>
                  <a:srgbClr val="020202"/>
                </a:solidFill>
                <a:latin typeface="楷体_GB2312" pitchFamily="49" charset="-122"/>
                <a:ea typeface="楷体_GB2312" pitchFamily="49" charset="-122"/>
              </a:rPr>
              <a:t>随访及治疗失败者的处理  </a:t>
            </a:r>
            <a:endParaRPr lang="en-US" altLang="zh-CN" sz="2400" b="1" dirty="0">
              <a:solidFill>
                <a:srgbClr val="020202"/>
              </a:solidFill>
              <a:latin typeface="楷体_GB2312" pitchFamily="49" charset="-122"/>
              <a:ea typeface="楷体_GB2312" pitchFamily="49" charset="-122"/>
            </a:endParaRPr>
          </a:p>
          <a:p>
            <a:pPr indent="262255">
              <a:lnSpc>
                <a:spcPct val="120000"/>
              </a:lnSpc>
            </a:pPr>
            <a:r>
              <a:rPr lang="zh-CN" altLang="en-US" sz="2400" dirty="0">
                <a:solidFill>
                  <a:srgbClr val="020202"/>
                </a:solidFill>
                <a:latin typeface="楷体_GB2312" pitchFamily="49" charset="-122"/>
                <a:ea typeface="楷体_GB2312" pitchFamily="49" charset="-122"/>
              </a:rPr>
              <a:t>患有滴虫性阴道炎的性活跃期妇女应在最初感染</a:t>
            </a:r>
            <a:r>
              <a:rPr lang="en-US" altLang="zh-CN" sz="2400" dirty="0">
                <a:solidFill>
                  <a:srgbClr val="020202"/>
                </a:solidFill>
                <a:latin typeface="楷体_GB2312" pitchFamily="49" charset="-122"/>
                <a:ea typeface="楷体_GB2312" pitchFamily="49" charset="-122"/>
              </a:rPr>
              <a:t>3</a:t>
            </a:r>
            <a:r>
              <a:rPr lang="zh-CN" altLang="en-US" sz="2400" dirty="0">
                <a:solidFill>
                  <a:srgbClr val="020202"/>
                </a:solidFill>
                <a:latin typeface="楷体_GB2312" pitchFamily="49" charset="-122"/>
                <a:ea typeface="楷体_GB2312" pitchFamily="49" charset="-122"/>
              </a:rPr>
              <a:t>个月后重新进行筛查。初次治疗失败者，重新按照疗程使用甲硝唑或替硝唑仍然有效。若再次失败，需进行耐药性实验。</a:t>
            </a:r>
            <a:endParaRPr lang="en-US" altLang="zh-CN" sz="2400" dirty="0">
              <a:solidFill>
                <a:srgbClr val="020202"/>
              </a:solidFill>
              <a:latin typeface="楷体_GB2312" pitchFamily="49" charset="-122"/>
              <a:ea typeface="楷体_GB2312" pitchFamily="49" charset="-122"/>
            </a:endParaRPr>
          </a:p>
          <a:p>
            <a:pPr indent="262255">
              <a:lnSpc>
                <a:spcPct val="120000"/>
              </a:lnSpc>
            </a:pPr>
            <a:r>
              <a:rPr lang="en-US" altLang="zh-CN" sz="2400" b="1" dirty="0">
                <a:solidFill>
                  <a:srgbClr val="020202"/>
                </a:solidFill>
                <a:latin typeface="楷体_GB2312" pitchFamily="49" charset="-122"/>
                <a:ea typeface="楷体_GB2312" pitchFamily="49" charset="-122"/>
              </a:rPr>
              <a:t>6.</a:t>
            </a:r>
            <a:r>
              <a:rPr lang="zh-CN" altLang="en-US" sz="2400" b="1" dirty="0">
                <a:solidFill>
                  <a:srgbClr val="020202"/>
                </a:solidFill>
                <a:latin typeface="楷体_GB2312" pitchFamily="49" charset="-122"/>
                <a:ea typeface="楷体_GB2312" pitchFamily="49" charset="-122"/>
              </a:rPr>
              <a:t>说明妊娠期治疗的注意事项。</a:t>
            </a:r>
            <a:endParaRPr lang="en-US" altLang="zh-CN" sz="2400" b="1" dirty="0">
              <a:solidFill>
                <a:srgbClr val="020202"/>
              </a:solidFill>
              <a:latin typeface="楷体_GB2312" pitchFamily="49" charset="-122"/>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43979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滴虫性阴道炎</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3" name="组合 2"/>
          <p:cNvGrpSpPr/>
          <p:nvPr/>
        </p:nvGrpSpPr>
        <p:grpSpPr>
          <a:xfrm>
            <a:off x="2162175" y="1723669"/>
            <a:ext cx="8008620" cy="2869966"/>
            <a:chOff x="1530" y="970"/>
            <a:chExt cx="12050" cy="2822"/>
          </a:xfrm>
        </p:grpSpPr>
        <p:sp>
          <p:nvSpPr>
            <p:cNvPr id="70657" name="Rectangle 4"/>
            <p:cNvSpPr/>
            <p:nvPr/>
          </p:nvSpPr>
          <p:spPr>
            <a:xfrm>
              <a:off x="3345" y="970"/>
              <a:ext cx="5103" cy="513"/>
            </a:xfrm>
            <a:prstGeom prst="rect">
              <a:avLst/>
            </a:prstGeom>
            <a:noFill/>
            <a:ln w="9525">
              <a:noFill/>
            </a:ln>
          </p:spPr>
          <p:txBody>
            <a:bodyPr anchor="ctr" anchorCtr="0">
              <a:spAutoFit/>
            </a:bodyPr>
            <a:p>
              <a:r>
                <a:rPr lang="en-US" altLang="zh-CN" sz="2800" b="1" dirty="0">
                  <a:solidFill>
                    <a:srgbClr val="020202"/>
                  </a:solidFill>
                  <a:latin typeface="Arial" panose="020B0604020202020204" pitchFamily="34" charset="0"/>
                  <a:ea typeface="楷体_GB2312" pitchFamily="49" charset="-122"/>
                </a:rPr>
                <a:t>【</a:t>
              </a:r>
              <a:r>
                <a:rPr lang="zh-CN" altLang="en-US" sz="2800" b="1" dirty="0">
                  <a:solidFill>
                    <a:srgbClr val="020202"/>
                  </a:solidFill>
                  <a:latin typeface="Arial" panose="020B0604020202020204" pitchFamily="34" charset="0"/>
                  <a:ea typeface="楷体_GB2312" pitchFamily="49" charset="-122"/>
                </a:rPr>
                <a:t>护理评价</a:t>
              </a:r>
              <a:r>
                <a:rPr lang="en-US" altLang="zh-CN" sz="2800" b="1" dirty="0">
                  <a:solidFill>
                    <a:srgbClr val="020202"/>
                  </a:solidFill>
                  <a:latin typeface="Arial" panose="020B0604020202020204" pitchFamily="34" charset="0"/>
                  <a:ea typeface="楷体_GB2312" pitchFamily="49" charset="-122"/>
                </a:rPr>
                <a:t>】</a:t>
              </a:r>
              <a:endParaRPr lang="en-US" altLang="zh-CN" sz="2800" b="1" dirty="0">
                <a:solidFill>
                  <a:srgbClr val="020202"/>
                </a:solidFill>
                <a:latin typeface="Arial" panose="020B0604020202020204" pitchFamily="34" charset="0"/>
                <a:ea typeface="楷体_GB2312" pitchFamily="49" charset="-122"/>
              </a:endParaRPr>
            </a:p>
          </p:txBody>
        </p:sp>
        <p:sp>
          <p:nvSpPr>
            <p:cNvPr id="70658" name="Rectangle 5"/>
            <p:cNvSpPr/>
            <p:nvPr/>
          </p:nvSpPr>
          <p:spPr>
            <a:xfrm>
              <a:off x="1530" y="2178"/>
              <a:ext cx="12050" cy="1614"/>
            </a:xfrm>
            <a:prstGeom prst="rect">
              <a:avLst/>
            </a:prstGeom>
            <a:noFill/>
            <a:ln w="9525">
              <a:noFill/>
            </a:ln>
          </p:spPr>
          <p:txBody>
            <a:bodyPr wrap="square" anchor="ctr" anchorCtr="0">
              <a:spAutoFit/>
            </a:bodyPr>
            <a:p>
              <a:pPr indent="266700">
                <a:lnSpc>
                  <a:spcPct val="120000"/>
                </a:lnSpc>
              </a:pPr>
              <a:r>
                <a:rPr lang="en-US" altLang="zh-CN" sz="2800" dirty="0">
                  <a:solidFill>
                    <a:srgbClr val="020202"/>
                  </a:solidFill>
                  <a:latin typeface="楷体_GB2312" pitchFamily="49" charset="-122"/>
                  <a:ea typeface="楷体_GB2312" pitchFamily="49" charset="-122"/>
                </a:rPr>
                <a:t>1</a:t>
              </a:r>
              <a:r>
                <a:rPr lang="zh-CN" altLang="en-US" sz="2800" dirty="0">
                  <a:solidFill>
                    <a:srgbClr val="020202"/>
                  </a:solidFill>
                  <a:latin typeface="楷体_GB2312" pitchFamily="49" charset="-122"/>
                  <a:ea typeface="楷体_GB2312" pitchFamily="49" charset="-122"/>
                </a:rPr>
                <a:t>．病人自述舒适感增加，表现为积极配合治疗的行为。</a:t>
              </a:r>
              <a:endParaRPr lang="zh-CN" altLang="en-US" sz="2800" dirty="0">
                <a:solidFill>
                  <a:srgbClr val="020202"/>
                </a:solidFill>
                <a:latin typeface="楷体_GB2312" pitchFamily="49" charset="-122"/>
                <a:ea typeface="楷体_GB2312" pitchFamily="49" charset="-122"/>
              </a:endParaRPr>
            </a:p>
            <a:p>
              <a:pPr indent="266700">
                <a:lnSpc>
                  <a:spcPct val="120000"/>
                </a:lnSpc>
              </a:pPr>
              <a:r>
                <a:rPr lang="en-US" altLang="zh-CN" sz="2800" dirty="0">
                  <a:solidFill>
                    <a:srgbClr val="020202"/>
                  </a:solidFill>
                  <a:latin typeface="楷体_GB2312" pitchFamily="49" charset="-122"/>
                  <a:ea typeface="楷体_GB2312" pitchFamily="49" charset="-122"/>
                </a:rPr>
                <a:t>2</a:t>
              </a:r>
              <a:r>
                <a:rPr lang="zh-CN" altLang="en-US" sz="2800" dirty="0">
                  <a:solidFill>
                    <a:srgbClr val="020202"/>
                  </a:solidFill>
                  <a:latin typeface="楷体_GB2312" pitchFamily="49" charset="-122"/>
                  <a:ea typeface="楷体_GB2312" pitchFamily="49" charset="-122"/>
                </a:rPr>
                <a:t>．病人正确复述预防及治疗疾病的有关知识。</a:t>
              </a:r>
              <a:r>
                <a:rPr lang="zh-CN" altLang="en-US" dirty="0">
                  <a:solidFill>
                    <a:srgbClr val="020202"/>
                  </a:solidFill>
                  <a:latin typeface="楷体_GB2312" pitchFamily="49" charset="-122"/>
                  <a:ea typeface="楷体_GB2312" pitchFamily="49" charset="-122"/>
                </a:rPr>
                <a:t> </a:t>
              </a:r>
              <a:endParaRPr lang="zh-CN" altLang="en-US" dirty="0">
                <a:solidFill>
                  <a:srgbClr val="020202"/>
                </a:solidFill>
                <a:latin typeface="楷体_GB2312" pitchFamily="49" charset="-122"/>
                <a:ea typeface="楷体_GB2312"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5057775" cy="106235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外阴阴道假丝酵母菌病</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endParaRPr>
          </a:p>
          <a:p>
            <a:pPr marL="0" lvl="0" indent="0" algn="l">
              <a:lnSpc>
                <a:spcPct val="100000"/>
              </a:lnSpc>
              <a:spcBef>
                <a:spcPts val="1000"/>
              </a:spcBef>
              <a:spcAft>
                <a:spcPts val="0"/>
              </a:spcAft>
              <a:buSzPct val="100000"/>
              <a:buNone/>
            </a:pP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72705" name="Rectangle 4"/>
          <p:cNvSpPr/>
          <p:nvPr/>
        </p:nvSpPr>
        <p:spPr>
          <a:xfrm>
            <a:off x="827405" y="1051243"/>
            <a:ext cx="7275195" cy="1863725"/>
          </a:xfrm>
          <a:prstGeom prst="rect">
            <a:avLst/>
          </a:prstGeom>
          <a:noFill/>
          <a:ln w="9525">
            <a:noFill/>
          </a:ln>
        </p:spPr>
        <p:txBody>
          <a:bodyPr wrap="square" anchor="ctr" anchorCtr="0">
            <a:spAutoFit/>
          </a:bodyPr>
          <a:p>
            <a:pPr>
              <a:lnSpc>
                <a:spcPct val="120000"/>
              </a:lnSpc>
            </a:pPr>
            <a:r>
              <a:rPr lang="en-US" altLang="zh-CN" dirty="0">
                <a:solidFill>
                  <a:srgbClr val="020202"/>
                </a:solidFill>
                <a:latin typeface="楷体_GB2312" pitchFamily="49" charset="-122"/>
                <a:ea typeface="楷体_GB2312" pitchFamily="49" charset="-122"/>
              </a:rPr>
              <a:t>  </a:t>
            </a:r>
            <a:r>
              <a:rPr lang="zh-CN" altLang="en-US" sz="2400" b="1" dirty="0">
                <a:solidFill>
                  <a:srgbClr val="020202"/>
                </a:solidFill>
                <a:latin typeface="楷体_GB2312" pitchFamily="49" charset="-122"/>
                <a:ea typeface="楷体_GB2312" pitchFamily="49" charset="-122"/>
              </a:rPr>
              <a:t>外阴阴道假丝酵母菌病</a:t>
            </a:r>
            <a:r>
              <a:rPr lang="zh-CN" altLang="en-US" sz="2400" dirty="0">
                <a:solidFill>
                  <a:srgbClr val="020202"/>
                </a:solidFill>
                <a:latin typeface="楷体_GB2312" pitchFamily="49" charset="-122"/>
                <a:ea typeface="楷体_GB2312" pitchFamily="49" charset="-122"/>
              </a:rPr>
              <a:t>（</a:t>
            </a:r>
            <a:r>
              <a:rPr lang="en-US" altLang="zh-CN" sz="2400" dirty="0">
                <a:solidFill>
                  <a:srgbClr val="020202"/>
                </a:solidFill>
                <a:latin typeface="楷体_GB2312" pitchFamily="49" charset="-122"/>
                <a:ea typeface="楷体_GB2312" pitchFamily="49" charset="-122"/>
              </a:rPr>
              <a:t>vulvovaginal candidiasis,VVC</a:t>
            </a:r>
            <a:r>
              <a:rPr lang="zh-CN" altLang="en-US" sz="2400" dirty="0">
                <a:solidFill>
                  <a:srgbClr val="020202"/>
                </a:solidFill>
                <a:latin typeface="楷体_GB2312" pitchFamily="49" charset="-122"/>
                <a:ea typeface="楷体_GB2312" pitchFamily="49" charset="-122"/>
              </a:rPr>
              <a:t>）是由假丝酵母菌引起的外阴阴道炎症，是一种常见的外阴、阴道炎症，发病率仅次于滴虫性阴道炎。</a:t>
            </a:r>
            <a:endParaRPr lang="zh-CN" altLang="en-US" sz="2400" dirty="0">
              <a:solidFill>
                <a:srgbClr val="020202"/>
              </a:solidFill>
              <a:latin typeface="楷体_GB2312" pitchFamily="49" charset="-122"/>
              <a:ea typeface="楷体_GB2312" pitchFamily="49" charset="-122"/>
            </a:endParaRPr>
          </a:p>
        </p:txBody>
      </p:sp>
      <p:sp>
        <p:nvSpPr>
          <p:cNvPr id="72706" name="Rectangle 5"/>
          <p:cNvSpPr/>
          <p:nvPr/>
        </p:nvSpPr>
        <p:spPr>
          <a:xfrm>
            <a:off x="1209675" y="3709035"/>
            <a:ext cx="4740910" cy="521970"/>
          </a:xfrm>
          <a:prstGeom prst="rect">
            <a:avLst/>
          </a:prstGeom>
          <a:noFill/>
          <a:ln w="9525">
            <a:noFill/>
          </a:ln>
        </p:spPr>
        <p:txBody>
          <a:bodyPr wrap="square" anchor="ctr" anchorCtr="0">
            <a:spAutoFit/>
          </a:bodyPr>
          <a:p>
            <a:r>
              <a:rPr lang="en-US" altLang="zh-CN" sz="2800" b="1" dirty="0">
                <a:solidFill>
                  <a:srgbClr val="020202"/>
                </a:solidFill>
                <a:latin typeface="Arial" panose="020B0604020202020204" pitchFamily="34" charset="0"/>
                <a:ea typeface="楷体_GB2312" pitchFamily="49" charset="-122"/>
              </a:rPr>
              <a:t>【</a:t>
            </a:r>
            <a:r>
              <a:rPr lang="zh-CN" altLang="en-US" sz="2800" b="1" dirty="0">
                <a:solidFill>
                  <a:srgbClr val="020202"/>
                </a:solidFill>
                <a:latin typeface="Arial" panose="020B0604020202020204" pitchFamily="34" charset="0"/>
                <a:ea typeface="楷体_GB2312" pitchFamily="49" charset="-122"/>
              </a:rPr>
              <a:t>病因及发病机制</a:t>
            </a:r>
            <a:r>
              <a:rPr lang="en-US" altLang="zh-CN" sz="2800" b="1" dirty="0">
                <a:solidFill>
                  <a:srgbClr val="020202"/>
                </a:solidFill>
                <a:latin typeface="Arial" panose="020B0604020202020204" pitchFamily="34" charset="0"/>
                <a:ea typeface="楷体_GB2312" pitchFamily="49" charset="-122"/>
              </a:rPr>
              <a:t>】</a:t>
            </a:r>
            <a:endParaRPr lang="en-US" altLang="zh-CN" sz="2800" b="1" dirty="0">
              <a:solidFill>
                <a:srgbClr val="020202"/>
              </a:solidFill>
              <a:latin typeface="Arial" panose="020B0604020202020204" pitchFamily="34" charset="0"/>
              <a:ea typeface="楷体_GB2312" pitchFamily="49" charset="-122"/>
            </a:endParaRPr>
          </a:p>
        </p:txBody>
      </p:sp>
      <p:sp>
        <p:nvSpPr>
          <p:cNvPr id="72707" name="Text Box 1032"/>
          <p:cNvSpPr txBox="1"/>
          <p:nvPr/>
        </p:nvSpPr>
        <p:spPr>
          <a:xfrm>
            <a:off x="1403985" y="4304030"/>
            <a:ext cx="8228965" cy="953135"/>
          </a:xfrm>
          <a:prstGeom prst="rect">
            <a:avLst/>
          </a:prstGeom>
          <a:noFill/>
          <a:ln w="9525">
            <a:noFill/>
          </a:ln>
        </p:spPr>
        <p:txBody>
          <a:bodyPr wrap="square" anchor="t" anchorCtr="0">
            <a:spAutoFit/>
          </a:bodyPr>
          <a:p>
            <a:pPr eaLnBrk="0" hangingPunct="0">
              <a:buClr>
                <a:schemeClr val="accent2"/>
              </a:buClr>
              <a:buSzPct val="150000"/>
              <a:buFont typeface="Wingdings" panose="05000000000000000000" pitchFamily="2" charset="2"/>
            </a:pPr>
            <a:r>
              <a:rPr lang="en-US" altLang="zh-CN" sz="2800" b="1" dirty="0">
                <a:solidFill>
                  <a:srgbClr val="020202"/>
                </a:solidFill>
                <a:latin typeface="楷体_GB2312" pitchFamily="49" charset="-122"/>
                <a:ea typeface="楷体_GB2312" pitchFamily="49" charset="-122"/>
              </a:rPr>
              <a:t>2</a:t>
            </a:r>
            <a:r>
              <a:rPr lang="zh-CN" altLang="en-US" sz="2800" b="1" dirty="0">
                <a:solidFill>
                  <a:srgbClr val="020202"/>
                </a:solidFill>
                <a:latin typeface="楷体_GB2312" pitchFamily="49" charset="-122"/>
                <a:ea typeface="楷体_GB2312" pitchFamily="49" charset="-122"/>
              </a:rPr>
              <a:t>、生存环境   </a:t>
            </a:r>
            <a:r>
              <a:rPr lang="zh-CN" altLang="en-US" sz="2800" b="1" dirty="0">
                <a:solidFill>
                  <a:srgbClr val="FF0000"/>
                </a:solidFill>
                <a:latin typeface="楷体_GB2312" pitchFamily="49" charset="-122"/>
                <a:ea typeface="楷体_GB2312" pitchFamily="49" charset="-122"/>
              </a:rPr>
              <a:t>怕热，</a:t>
            </a:r>
            <a:r>
              <a:rPr lang="zh-CN" altLang="en-US" sz="2800" b="1" dirty="0">
                <a:solidFill>
                  <a:srgbClr val="020202"/>
                </a:solidFill>
                <a:latin typeface="楷体_GB2312" pitchFamily="49" charset="-122"/>
                <a:ea typeface="楷体_GB2312" pitchFamily="49" charset="-122"/>
              </a:rPr>
              <a:t>对于干燥、日光、</a:t>
            </a:r>
            <a:endParaRPr lang="zh-CN" altLang="en-US" sz="2800" b="1" dirty="0">
              <a:solidFill>
                <a:srgbClr val="020202"/>
              </a:solidFill>
              <a:latin typeface="楷体_GB2312" pitchFamily="49" charset="-122"/>
              <a:ea typeface="楷体_GB2312" pitchFamily="49" charset="-122"/>
            </a:endParaRPr>
          </a:p>
          <a:p>
            <a:pPr eaLnBrk="0" hangingPunct="0">
              <a:buClr>
                <a:schemeClr val="accent2"/>
              </a:buClr>
              <a:buSzPct val="150000"/>
              <a:buFont typeface="Wingdings" panose="05000000000000000000" pitchFamily="2" charset="2"/>
            </a:pPr>
            <a:r>
              <a:rPr lang="zh-CN" altLang="en-US" sz="2800" b="1" dirty="0">
                <a:solidFill>
                  <a:srgbClr val="020202"/>
                </a:solidFill>
                <a:latin typeface="楷体_GB2312" pitchFamily="49" charset="-122"/>
                <a:ea typeface="楷体_GB2312" pitchFamily="49" charset="-122"/>
              </a:rPr>
              <a:t>           紫外线、化学制剂抵抗力强</a:t>
            </a:r>
            <a:endParaRPr lang="zh-CN" altLang="en-US" sz="2800" b="1" dirty="0">
              <a:solidFill>
                <a:srgbClr val="020202"/>
              </a:solidFill>
              <a:latin typeface="楷体_GB2312" pitchFamily="49" charset="-122"/>
              <a:ea typeface="楷体_GB2312" pitchFamily="49" charset="-122"/>
            </a:endParaRPr>
          </a:p>
        </p:txBody>
      </p:sp>
      <p:sp>
        <p:nvSpPr>
          <p:cNvPr id="72708" name="Text Box 1033"/>
          <p:cNvSpPr txBox="1"/>
          <p:nvPr/>
        </p:nvSpPr>
        <p:spPr>
          <a:xfrm>
            <a:off x="827405" y="3006090"/>
            <a:ext cx="9087485" cy="521970"/>
          </a:xfrm>
          <a:prstGeom prst="rect">
            <a:avLst/>
          </a:prstGeom>
          <a:noFill/>
          <a:ln w="9525">
            <a:noFill/>
          </a:ln>
        </p:spPr>
        <p:txBody>
          <a:bodyPr wrap="square" anchor="t" anchorCtr="0">
            <a:spAutoFit/>
          </a:bodyPr>
          <a:p>
            <a:pPr eaLnBrk="0" hangingPunct="0">
              <a:buClr>
                <a:schemeClr val="accent2"/>
              </a:buClr>
              <a:buSzPct val="150000"/>
              <a:buFont typeface="Wingdings" panose="05000000000000000000" pitchFamily="2" charset="2"/>
            </a:pPr>
            <a:r>
              <a:rPr lang="en-US" altLang="zh-CN" sz="2800" b="1" dirty="0">
                <a:solidFill>
                  <a:srgbClr val="020202"/>
                </a:solidFill>
                <a:latin typeface="楷体_GB2312" pitchFamily="49" charset="-122"/>
                <a:ea typeface="楷体_GB2312" pitchFamily="49" charset="-122"/>
              </a:rPr>
              <a:t>1</a:t>
            </a:r>
            <a:r>
              <a:rPr lang="zh-CN" altLang="en-US" sz="2800" b="1" dirty="0">
                <a:solidFill>
                  <a:srgbClr val="020202"/>
                </a:solidFill>
                <a:latin typeface="楷体_GB2312" pitchFamily="49" charset="-122"/>
                <a:ea typeface="楷体_GB2312" pitchFamily="49" charset="-122"/>
              </a:rPr>
              <a:t>、病原体  </a:t>
            </a:r>
            <a:r>
              <a:rPr lang="en-US" altLang="zh-CN" sz="2800" b="1" dirty="0">
                <a:solidFill>
                  <a:srgbClr val="FF0000"/>
                </a:solidFill>
                <a:latin typeface="楷体_GB2312" pitchFamily="49" charset="-122"/>
                <a:ea typeface="楷体_GB2312" pitchFamily="49" charset="-122"/>
              </a:rPr>
              <a:t>80%</a:t>
            </a:r>
            <a:r>
              <a:rPr lang="zh-CN" altLang="en-US" sz="2800" b="1" dirty="0">
                <a:solidFill>
                  <a:srgbClr val="FF0000"/>
                </a:solidFill>
                <a:latin typeface="楷体_GB2312" pitchFamily="49" charset="-122"/>
                <a:ea typeface="楷体_GB2312" pitchFamily="49" charset="-122"/>
              </a:rPr>
              <a:t>～</a:t>
            </a:r>
            <a:r>
              <a:rPr lang="en-US" altLang="zh-CN" sz="2800" b="1" dirty="0">
                <a:solidFill>
                  <a:srgbClr val="FF0000"/>
                </a:solidFill>
                <a:latin typeface="楷体_GB2312" pitchFamily="49" charset="-122"/>
                <a:ea typeface="楷体_GB2312" pitchFamily="49" charset="-122"/>
              </a:rPr>
              <a:t>90%</a:t>
            </a:r>
            <a:r>
              <a:rPr lang="zh-CN" altLang="en-US" sz="2800" b="1" dirty="0">
                <a:solidFill>
                  <a:srgbClr val="FF0000"/>
                </a:solidFill>
                <a:latin typeface="Arial" panose="020B0604020202020204" pitchFamily="34" charset="0"/>
                <a:ea typeface="宋体" panose="02010600030101010101" pitchFamily="2" charset="-122"/>
              </a:rPr>
              <a:t>白色念珠菌</a:t>
            </a:r>
            <a:endParaRPr lang="zh-CN" altLang="en-US" sz="2800" b="1" dirty="0">
              <a:solidFill>
                <a:srgbClr val="FF0000"/>
              </a:solidFill>
              <a:latin typeface="Arial" panose="020B0604020202020204" pitchFamily="34" charset="0"/>
              <a:ea typeface="宋体" panose="02010600030101010101" pitchFamily="2" charset="-122"/>
            </a:endParaRPr>
          </a:p>
        </p:txBody>
      </p:sp>
      <p:sp>
        <p:nvSpPr>
          <p:cNvPr id="72709" name="Text Box 1034"/>
          <p:cNvSpPr txBox="1"/>
          <p:nvPr/>
        </p:nvSpPr>
        <p:spPr>
          <a:xfrm>
            <a:off x="1209675" y="5239385"/>
            <a:ext cx="9182100" cy="1198880"/>
          </a:xfrm>
          <a:prstGeom prst="rect">
            <a:avLst/>
          </a:prstGeom>
          <a:noFill/>
          <a:ln w="9525">
            <a:noFill/>
          </a:ln>
        </p:spPr>
        <p:txBody>
          <a:bodyPr wrap="square" anchor="t" anchorCtr="0">
            <a:spAutoFit/>
          </a:bodyPr>
          <a:p>
            <a:pPr eaLnBrk="0" hangingPunct="0">
              <a:buClr>
                <a:schemeClr val="accent2"/>
              </a:buClr>
              <a:buSzPct val="150000"/>
              <a:buFont typeface="Wingdings" panose="05000000000000000000" pitchFamily="2" charset="2"/>
            </a:pPr>
            <a:r>
              <a:rPr lang="en-US" altLang="zh-CN" sz="2400" b="1" dirty="0">
                <a:solidFill>
                  <a:srgbClr val="020202"/>
                </a:solidFill>
                <a:latin typeface="楷体_GB2312" pitchFamily="49" charset="-122"/>
                <a:ea typeface="楷体_GB2312" pitchFamily="49" charset="-122"/>
              </a:rPr>
              <a:t>3</a:t>
            </a:r>
            <a:r>
              <a:rPr lang="zh-CN" altLang="en-US" sz="2400" b="1" dirty="0">
                <a:solidFill>
                  <a:srgbClr val="020202"/>
                </a:solidFill>
                <a:latin typeface="楷体_GB2312" pitchFamily="49" charset="-122"/>
                <a:ea typeface="楷体_GB2312" pitchFamily="49" charset="-122"/>
              </a:rPr>
              <a:t>、</a:t>
            </a:r>
            <a:r>
              <a:rPr lang="zh-CN" altLang="en-US" sz="2400" b="1" dirty="0">
                <a:solidFill>
                  <a:srgbClr val="FF0000"/>
                </a:solidFill>
                <a:latin typeface="楷体_GB2312" pitchFamily="49" charset="-122"/>
                <a:ea typeface="楷体_GB2312" pitchFamily="49" charset="-122"/>
              </a:rPr>
              <a:t>条件致病菌</a:t>
            </a:r>
            <a:r>
              <a:rPr lang="zh-CN" altLang="en-US" sz="2400" b="1" dirty="0">
                <a:solidFill>
                  <a:srgbClr val="020202"/>
                </a:solidFill>
                <a:latin typeface="楷体_GB2312" pitchFamily="49" charset="-122"/>
                <a:ea typeface="楷体_GB2312" pitchFamily="49" charset="-122"/>
              </a:rPr>
              <a:t>  阴道内糖原增加 、免疫力下降，</a:t>
            </a:r>
            <a:endParaRPr lang="en-US" altLang="zh-CN" sz="2400" b="1" dirty="0">
              <a:solidFill>
                <a:srgbClr val="020202"/>
              </a:solidFill>
              <a:latin typeface="楷体_GB2312" pitchFamily="49" charset="-122"/>
              <a:ea typeface="楷体_GB2312" pitchFamily="49" charset="-122"/>
            </a:endParaRPr>
          </a:p>
          <a:p>
            <a:pPr eaLnBrk="0" hangingPunct="0">
              <a:buClr>
                <a:schemeClr val="accent2"/>
              </a:buClr>
              <a:buSzPct val="150000"/>
              <a:buFont typeface="Wingdings" panose="05000000000000000000" pitchFamily="2" charset="2"/>
            </a:pPr>
            <a:r>
              <a:rPr lang="zh-CN" altLang="en-US" sz="2400" b="1" dirty="0">
                <a:solidFill>
                  <a:srgbClr val="020202"/>
                </a:solidFill>
                <a:latin typeface="楷体_GB2312" pitchFamily="49" charset="-122"/>
                <a:ea typeface="楷体_GB2312" pitchFamily="49" charset="-122"/>
              </a:rPr>
              <a:t>长期抗生素，使用免疫抑制剂，高剂量避孕药等</a:t>
            </a:r>
            <a:endParaRPr lang="zh-CN" altLang="en-US" sz="2400" b="1" dirty="0">
              <a:solidFill>
                <a:srgbClr val="020202"/>
              </a:solidFill>
              <a:latin typeface="楷体_GB2312" pitchFamily="49" charset="-122"/>
              <a:ea typeface="楷体_GB2312" pitchFamily="49" charset="-122"/>
            </a:endParaRPr>
          </a:p>
          <a:p>
            <a:pPr eaLnBrk="0" hangingPunct="0">
              <a:buClr>
                <a:schemeClr val="accent2"/>
              </a:buClr>
              <a:buSzPct val="150000"/>
              <a:buFont typeface="Wingdings" panose="05000000000000000000" pitchFamily="2" charset="2"/>
            </a:pPr>
            <a:r>
              <a:rPr lang="zh-CN" altLang="en-US" sz="2400" b="1" dirty="0">
                <a:solidFill>
                  <a:srgbClr val="020202"/>
                </a:solidFill>
                <a:latin typeface="楷体_GB2312" pitchFamily="49" charset="-122"/>
                <a:ea typeface="楷体_GB2312" pitchFamily="49" charset="-122"/>
              </a:rPr>
              <a:t>可诱发。  </a:t>
            </a:r>
            <a:r>
              <a:rPr lang="en-US" altLang="zh-CN" sz="2400" b="1" dirty="0">
                <a:solidFill>
                  <a:srgbClr val="FF0000"/>
                </a:solidFill>
                <a:latin typeface="楷体_GB2312" pitchFamily="49" charset="-122"/>
                <a:ea typeface="楷体_GB2312" pitchFamily="49" charset="-122"/>
              </a:rPr>
              <a:t>PH4.0—4.7 </a:t>
            </a:r>
            <a:r>
              <a:rPr lang="zh-CN" altLang="en-US" sz="2400" b="1" dirty="0">
                <a:solidFill>
                  <a:srgbClr val="020202"/>
                </a:solidFill>
                <a:latin typeface="楷体_GB2312" pitchFamily="49" charset="-122"/>
                <a:ea typeface="楷体_GB2312" pitchFamily="49" charset="-122"/>
              </a:rPr>
              <a:t>。</a:t>
            </a:r>
            <a:endParaRPr lang="zh-CN" altLang="en-US" sz="2400" b="1" dirty="0">
              <a:solidFill>
                <a:srgbClr val="020202"/>
              </a:solidFill>
              <a:latin typeface="楷体_GB2312" pitchFamily="49" charset="-122"/>
              <a:ea typeface="楷体_GB2312" pitchFamily="49" charset="-122"/>
            </a:endParaRPr>
          </a:p>
        </p:txBody>
      </p:sp>
      <p:pic>
        <p:nvPicPr>
          <p:cNvPr id="72711" name="Picture 5" descr="E:\妇产科护理学\炎症\菌丝2.jpg"/>
          <p:cNvPicPr>
            <a:picLocks noChangeAspect="1"/>
          </p:cNvPicPr>
          <p:nvPr/>
        </p:nvPicPr>
        <p:blipFill>
          <a:blip r:embed="rId3"/>
          <a:srcRect t="6128"/>
          <a:stretch>
            <a:fillRect/>
          </a:stretch>
        </p:blipFill>
        <p:spPr>
          <a:xfrm>
            <a:off x="6852920" y="2453005"/>
            <a:ext cx="3638550" cy="1952625"/>
          </a:xfrm>
          <a:prstGeom prst="rect">
            <a:avLst/>
          </a:prstGeom>
          <a:noFill/>
          <a:ln w="9525">
            <a:noFill/>
          </a:ln>
        </p:spPr>
      </p:pic>
      <p:graphicFrame>
        <p:nvGraphicFramePr>
          <p:cNvPr id="72712" name="Object 14"/>
          <p:cNvGraphicFramePr>
            <a:graphicFrameLocks noGrp="1"/>
          </p:cNvGraphicFramePr>
          <p:nvPr/>
        </p:nvGraphicFramePr>
        <p:xfrm>
          <a:off x="7973060" y="4213860"/>
          <a:ext cx="2686050" cy="2232025"/>
        </p:xfrm>
        <a:graphic>
          <a:graphicData uri="http://schemas.openxmlformats.org/presentationml/2006/ole">
            <mc:AlternateContent xmlns:mc="http://schemas.openxmlformats.org/markup-compatibility/2006">
              <mc:Choice xmlns:v="urn:schemas-microsoft-com:vml" Requires="v">
                <p:oleObj spid="_x0000_s3083" name="" r:id="rId4" imgW="3581400" imgH="3695700" progId="Paint.Picture">
                  <p:embed/>
                </p:oleObj>
              </mc:Choice>
              <mc:Fallback>
                <p:oleObj name="" r:id="rId4" imgW="3581400" imgH="3695700" progId="Paint.Picture">
                  <p:embed/>
                  <p:pic>
                    <p:nvPicPr>
                      <p:cNvPr id="0" name="图片 3082"/>
                      <p:cNvPicPr/>
                      <p:nvPr/>
                    </p:nvPicPr>
                    <p:blipFill>
                      <a:blip r:embed="rId5">
                        <a:lum bright="-29999"/>
                      </a:blip>
                      <a:stretch>
                        <a:fillRect/>
                      </a:stretch>
                    </p:blipFill>
                    <p:spPr>
                      <a:xfrm>
                        <a:off x="7973060" y="4213860"/>
                        <a:ext cx="2686050" cy="2232025"/>
                      </a:xfrm>
                      <a:prstGeom prst="rect">
                        <a:avLst/>
                      </a:prstGeom>
                      <a:noFill/>
                      <a:ln w="38100">
                        <a:miter/>
                      </a:ln>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994410"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5057775" cy="106235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外阴阴道假丝酵母菌病</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endParaRPr>
          </a:p>
          <a:p>
            <a:pPr marL="0" lvl="0" indent="0" algn="l">
              <a:lnSpc>
                <a:spcPct val="100000"/>
              </a:lnSpc>
              <a:spcBef>
                <a:spcPts val="1000"/>
              </a:spcBef>
              <a:spcAft>
                <a:spcPts val="0"/>
              </a:spcAft>
              <a:buSzPct val="100000"/>
              <a:buNone/>
            </a:pP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1824990" y="1320800"/>
            <a:ext cx="9123045" cy="4963139"/>
            <a:chOff x="510" y="1998"/>
            <a:chExt cx="10093" cy="7847"/>
          </a:xfrm>
        </p:grpSpPr>
        <p:sp>
          <p:nvSpPr>
            <p:cNvPr id="73729" name="Rectangle 2"/>
            <p:cNvSpPr/>
            <p:nvPr/>
          </p:nvSpPr>
          <p:spPr>
            <a:xfrm>
              <a:off x="510" y="2113"/>
              <a:ext cx="3855" cy="680"/>
            </a:xfrm>
            <a:prstGeom prst="rect">
              <a:avLst/>
            </a:prstGeom>
            <a:noFill/>
            <a:ln w="9525">
              <a:noFill/>
            </a:ln>
          </p:spPr>
          <p:txBody>
            <a:bodyPr anchor="t" anchorCtr="0"/>
            <a:p>
              <a:pPr marL="342900" indent="-342900">
                <a:spcBef>
                  <a:spcPct val="20000"/>
                </a:spcBef>
                <a:buClr>
                  <a:srgbClr val="FF0066"/>
                </a:buClr>
              </a:pPr>
              <a:r>
                <a:rPr lang="en-US" altLang="zh-CN" sz="2800" b="1" dirty="0">
                  <a:solidFill>
                    <a:srgbClr val="0E0D0C"/>
                  </a:solidFill>
                  <a:latin typeface="楷体_GB2312" pitchFamily="49" charset="-122"/>
                  <a:ea typeface="楷体_GB2312" pitchFamily="49" charset="-122"/>
                </a:rPr>
                <a:t>4</a:t>
              </a:r>
              <a:r>
                <a:rPr lang="zh-CN" altLang="en-US" sz="2800" b="1" dirty="0">
                  <a:solidFill>
                    <a:srgbClr val="0E0D0C"/>
                  </a:solidFill>
                  <a:latin typeface="楷体_GB2312" pitchFamily="49" charset="-122"/>
                  <a:ea typeface="楷体_GB2312" pitchFamily="49" charset="-122"/>
                </a:rPr>
                <a:t>、诱发因素</a:t>
              </a:r>
              <a:r>
                <a:rPr lang="zh-CN" altLang="en-US" b="1" dirty="0">
                  <a:solidFill>
                    <a:srgbClr val="0E0D0C"/>
                  </a:solidFill>
                  <a:latin typeface="楷体_GB2312" pitchFamily="49" charset="-122"/>
                  <a:ea typeface="楷体_GB2312" pitchFamily="49" charset="-122"/>
                </a:rPr>
                <a:t>：</a:t>
              </a:r>
              <a:endParaRPr lang="zh-CN" altLang="en-US" b="1" dirty="0">
                <a:solidFill>
                  <a:srgbClr val="0E0D0C"/>
                </a:solidFill>
                <a:latin typeface="楷体_GB2312" pitchFamily="49" charset="-122"/>
                <a:ea typeface="楷体_GB2312" pitchFamily="49" charset="-122"/>
              </a:endParaRPr>
            </a:p>
          </p:txBody>
        </p:sp>
        <p:sp>
          <p:nvSpPr>
            <p:cNvPr id="73730" name="Rectangle 4"/>
            <p:cNvSpPr/>
            <p:nvPr/>
          </p:nvSpPr>
          <p:spPr>
            <a:xfrm>
              <a:off x="963" y="6250"/>
              <a:ext cx="6122" cy="894"/>
            </a:xfrm>
            <a:prstGeom prst="rect">
              <a:avLst/>
            </a:prstGeom>
            <a:solidFill>
              <a:srgbClr val="FFFFCC"/>
            </a:solidFill>
            <a:ln w="9525">
              <a:noFill/>
            </a:ln>
          </p:spPr>
          <p:txBody>
            <a:bodyPr anchor="ctr" anchorCtr="0">
              <a:spAutoFit/>
            </a:bodyPr>
            <a:p>
              <a:pPr marL="457200" indent="-457200">
                <a:lnSpc>
                  <a:spcPct val="110000"/>
                </a:lnSpc>
                <a:buClr>
                  <a:srgbClr val="FF0066"/>
                </a:buClr>
              </a:pPr>
              <a:r>
                <a:rPr lang="zh-CN" altLang="en-US" sz="2800" b="1" dirty="0">
                  <a:solidFill>
                    <a:srgbClr val="0E0D0C"/>
                  </a:solidFill>
                  <a:latin typeface="楷体_GB2312" pitchFamily="49" charset="-122"/>
                  <a:ea typeface="楷体_GB2312" pitchFamily="49" charset="-122"/>
                </a:rPr>
                <a:t>内源性感染：</a:t>
              </a:r>
              <a:r>
                <a:rPr lang="zh-CN" altLang="en-US" sz="2800" b="1" dirty="0">
                  <a:solidFill>
                    <a:srgbClr val="FF0000"/>
                  </a:solidFill>
                  <a:latin typeface="楷体_GB2312" pitchFamily="49" charset="-122"/>
                  <a:ea typeface="楷体_GB2312" pitchFamily="49" charset="-122"/>
                </a:rPr>
                <a:t>主要方式</a:t>
              </a:r>
              <a:endParaRPr lang="zh-CN" altLang="en-US" sz="2800" b="1" dirty="0">
                <a:solidFill>
                  <a:srgbClr val="FF0000"/>
                </a:solidFill>
                <a:latin typeface="楷体_GB2312" pitchFamily="49" charset="-122"/>
                <a:ea typeface="楷体_GB2312" pitchFamily="49" charset="-122"/>
              </a:endParaRPr>
            </a:p>
          </p:txBody>
        </p:sp>
        <p:sp>
          <p:nvSpPr>
            <p:cNvPr id="73731" name="Rectangle 5"/>
            <p:cNvSpPr/>
            <p:nvPr/>
          </p:nvSpPr>
          <p:spPr>
            <a:xfrm>
              <a:off x="963" y="7250"/>
              <a:ext cx="6350" cy="2595"/>
            </a:xfrm>
            <a:prstGeom prst="rect">
              <a:avLst/>
            </a:prstGeom>
            <a:noFill/>
            <a:ln w="9525">
              <a:noFill/>
            </a:ln>
          </p:spPr>
          <p:txBody>
            <a:bodyPr anchor="ctr" anchorCtr="0">
              <a:spAutoFit/>
            </a:bodyPr>
            <a:p>
              <a:pPr marL="457200" indent="-457200">
                <a:lnSpc>
                  <a:spcPct val="120000"/>
                </a:lnSpc>
                <a:buClr>
                  <a:srgbClr val="FF0066"/>
                </a:buClr>
              </a:pPr>
              <a:r>
                <a:rPr lang="zh-CN" altLang="en-US" sz="2800" b="1" dirty="0">
                  <a:solidFill>
                    <a:srgbClr val="0E0D0C"/>
                  </a:solidFill>
                  <a:latin typeface="楷体_GB2312" pitchFamily="49" charset="-122"/>
                  <a:ea typeface="楷体_GB2312" pitchFamily="49" charset="-122"/>
                </a:rPr>
                <a:t>直接传染：性交</a:t>
              </a:r>
              <a:endParaRPr lang="zh-CN" altLang="en-US" sz="2800" b="1" dirty="0">
                <a:solidFill>
                  <a:srgbClr val="0E0D0C"/>
                </a:solidFill>
                <a:latin typeface="楷体_GB2312" pitchFamily="49" charset="-122"/>
                <a:ea typeface="楷体_GB2312" pitchFamily="49" charset="-122"/>
              </a:endParaRPr>
            </a:p>
            <a:p>
              <a:pPr marL="457200" indent="-457200">
                <a:lnSpc>
                  <a:spcPct val="120000"/>
                </a:lnSpc>
                <a:buClr>
                  <a:srgbClr val="FF0066"/>
                </a:buClr>
              </a:pPr>
              <a:endParaRPr lang="zh-CN" altLang="en-US" sz="2800" b="1" dirty="0">
                <a:solidFill>
                  <a:srgbClr val="0E0D0C"/>
                </a:solidFill>
                <a:latin typeface="楷体_GB2312" pitchFamily="49" charset="-122"/>
                <a:ea typeface="楷体_GB2312" pitchFamily="49" charset="-122"/>
              </a:endParaRPr>
            </a:p>
            <a:p>
              <a:pPr marL="457200" indent="-457200">
                <a:lnSpc>
                  <a:spcPct val="120000"/>
                </a:lnSpc>
                <a:buClr>
                  <a:srgbClr val="FF0066"/>
                </a:buClr>
              </a:pPr>
              <a:r>
                <a:rPr lang="zh-CN" altLang="en-US" sz="2800" b="1" dirty="0">
                  <a:solidFill>
                    <a:srgbClr val="0E0D0C"/>
                  </a:solidFill>
                  <a:latin typeface="楷体_GB2312" pitchFamily="49" charset="-122"/>
                  <a:ea typeface="楷体_GB2312" pitchFamily="49" charset="-122"/>
                </a:rPr>
                <a:t>间接传染：污染衣物</a:t>
              </a:r>
              <a:endParaRPr lang="zh-CN" altLang="en-US" sz="2800" b="1" dirty="0">
                <a:solidFill>
                  <a:srgbClr val="0E0D0C"/>
                </a:solidFill>
                <a:latin typeface="楷体_GB2312" pitchFamily="49" charset="-122"/>
                <a:ea typeface="楷体_GB2312" pitchFamily="49" charset="-122"/>
              </a:endParaRPr>
            </a:p>
          </p:txBody>
        </p:sp>
        <p:sp>
          <p:nvSpPr>
            <p:cNvPr id="361478" name="Text Box 6"/>
            <p:cNvSpPr txBox="1"/>
            <p:nvPr/>
          </p:nvSpPr>
          <p:spPr>
            <a:xfrm>
              <a:off x="4138" y="1998"/>
              <a:ext cx="5102" cy="2595"/>
            </a:xfrm>
            <a:prstGeom prst="rect">
              <a:avLst/>
            </a:prstGeom>
            <a:solidFill>
              <a:srgbClr val="92D050"/>
            </a:solidFill>
            <a:ln w="9525" cap="flat" cmpd="sng">
              <a:solidFill>
                <a:srgbClr val="7295D6"/>
              </a:solidFill>
              <a:prstDash val="solid"/>
              <a:miter/>
              <a:headEnd type="none" w="med" len="med"/>
              <a:tailEnd type="none" w="med" len="med"/>
            </a:ln>
          </p:spPr>
          <p:txBody>
            <a:bodyPr anchor="t" anchorCtr="0">
              <a:spAutoFit/>
            </a:bodyPr>
            <a:p>
              <a:pPr>
                <a:lnSpc>
                  <a:spcPct val="120000"/>
                </a:lnSpc>
              </a:pPr>
              <a:r>
                <a:rPr lang="zh-CN" altLang="en-US" sz="2800" b="1" dirty="0">
                  <a:solidFill>
                    <a:srgbClr val="FF0000"/>
                  </a:solidFill>
                  <a:latin typeface="楷体_GB2312" pitchFamily="49" charset="-122"/>
                  <a:ea typeface="楷体_GB2312" pitchFamily="49" charset="-122"/>
                </a:rPr>
                <a:t>孕妇</a:t>
              </a:r>
              <a:r>
                <a:rPr lang="en-US" altLang="zh-CN" sz="2800" b="1" dirty="0">
                  <a:solidFill>
                    <a:srgbClr val="FF0000"/>
                  </a:solidFill>
                  <a:latin typeface="楷体_GB2312" pitchFamily="49" charset="-122"/>
                  <a:ea typeface="楷体_GB2312" pitchFamily="49" charset="-122"/>
                </a:rPr>
                <a:t> </a:t>
              </a:r>
              <a:r>
                <a:rPr lang="zh-CN" altLang="en-US" sz="2800" b="1" dirty="0">
                  <a:solidFill>
                    <a:srgbClr val="FF0000"/>
                  </a:solidFill>
                  <a:latin typeface="楷体_GB2312" pitchFamily="49" charset="-122"/>
                  <a:ea typeface="楷体_GB2312" pitchFamily="49" charset="-122"/>
                </a:rPr>
                <a:t>、糖尿病患者</a:t>
              </a:r>
              <a:endParaRPr lang="zh-CN" altLang="en-US" sz="2800" b="1" dirty="0">
                <a:solidFill>
                  <a:srgbClr val="FF0000"/>
                </a:solidFill>
                <a:latin typeface="楷体_GB2312" pitchFamily="49" charset="-122"/>
                <a:ea typeface="楷体_GB2312" pitchFamily="49" charset="-122"/>
              </a:endParaRPr>
            </a:p>
            <a:p>
              <a:pPr>
                <a:lnSpc>
                  <a:spcPct val="120000"/>
                </a:lnSpc>
              </a:pPr>
              <a:r>
                <a:rPr lang="zh-CN" altLang="en-US" sz="2800" b="1" dirty="0">
                  <a:solidFill>
                    <a:srgbClr val="FF0000"/>
                  </a:solidFill>
                  <a:latin typeface="楷体_GB2312" pitchFamily="49" charset="-122"/>
                  <a:ea typeface="楷体_GB2312" pitchFamily="49" charset="-122"/>
                </a:rPr>
                <a:t>接受大量雌激素、抗生素治疗患者、</a:t>
              </a:r>
              <a:r>
                <a:rPr lang="zh-CN" altLang="en-US" sz="2800" b="1" dirty="0">
                  <a:solidFill>
                    <a:srgbClr val="FF0000"/>
                  </a:solidFill>
                  <a:latin typeface="Tahoma" panose="020B0604030504040204" pitchFamily="34" charset="0"/>
                  <a:ea typeface="楷体_GB2312" pitchFamily="49" charset="-122"/>
                </a:rPr>
                <a:t>免疫抑制剂</a:t>
              </a:r>
              <a:r>
                <a:rPr lang="zh-CN" altLang="en-US" sz="2800" b="1" dirty="0">
                  <a:solidFill>
                    <a:srgbClr val="FF0000"/>
                  </a:solidFill>
                  <a:latin typeface="Tahoma" panose="020B0604030504040204" pitchFamily="34" charset="0"/>
                  <a:ea typeface="宋体" panose="02010600030101010101" pitchFamily="2" charset="-122"/>
                </a:rPr>
                <a:t> </a:t>
              </a:r>
              <a:endParaRPr lang="zh-CN" altLang="en-US" sz="2800" b="1" dirty="0">
                <a:solidFill>
                  <a:srgbClr val="FF0000"/>
                </a:solidFill>
                <a:latin typeface="Tahoma" panose="020B0604030504040204" pitchFamily="34" charset="0"/>
                <a:ea typeface="宋体" panose="02010600030101010101" pitchFamily="2" charset="-122"/>
              </a:endParaRPr>
            </a:p>
          </p:txBody>
        </p:sp>
        <p:sp>
          <p:nvSpPr>
            <p:cNvPr id="361479" name="Rectangle 7"/>
            <p:cNvSpPr/>
            <p:nvPr/>
          </p:nvSpPr>
          <p:spPr>
            <a:xfrm>
              <a:off x="6405" y="4948"/>
              <a:ext cx="4198" cy="2869"/>
            </a:xfrm>
            <a:prstGeom prst="rect">
              <a:avLst/>
            </a:prstGeom>
            <a:solidFill>
              <a:srgbClr val="DDDDDD"/>
            </a:solidFill>
            <a:ln w="9525" cap="flat" cmpd="sng">
              <a:solidFill>
                <a:srgbClr val="0000CC"/>
              </a:solidFill>
              <a:prstDash val="solid"/>
              <a:miter/>
              <a:headEnd type="none" w="med" len="med"/>
              <a:tailEnd type="none" w="med" len="med"/>
            </a:ln>
          </p:spPr>
          <p:txBody>
            <a:bodyPr anchor="t" anchorCtr="0">
              <a:spAutoFit/>
            </a:bodyPr>
            <a:p>
              <a:r>
                <a:rPr lang="zh-CN" altLang="en-US" sz="2800" b="1" dirty="0">
                  <a:solidFill>
                    <a:srgbClr val="070605"/>
                  </a:solidFill>
                  <a:latin typeface="宋体" panose="02010600030101010101" pitchFamily="2" charset="-122"/>
                  <a:ea typeface="宋体" panose="02010600030101010101" pitchFamily="2" charset="-122"/>
                </a:rPr>
                <a:t>念珠菌可存在于人的</a:t>
              </a:r>
              <a:r>
                <a:rPr lang="zh-CN" altLang="en-US" sz="2800" b="1" dirty="0">
                  <a:solidFill>
                    <a:schemeClr val="tx2"/>
                  </a:solidFill>
                  <a:latin typeface="宋体" panose="02010600030101010101" pitchFamily="2" charset="-122"/>
                  <a:ea typeface="宋体" panose="02010600030101010101" pitchFamily="2" charset="-122"/>
                </a:rPr>
                <a:t>口腔</a:t>
              </a:r>
              <a:r>
                <a:rPr lang="zh-CN" altLang="en-US" sz="2800" b="1" dirty="0">
                  <a:solidFill>
                    <a:schemeClr val="bg1"/>
                  </a:solidFill>
                  <a:latin typeface="宋体" panose="02010600030101010101" pitchFamily="2" charset="-122"/>
                  <a:ea typeface="宋体" panose="02010600030101010101" pitchFamily="2" charset="-122"/>
                </a:rPr>
                <a:t>、</a:t>
              </a:r>
              <a:r>
                <a:rPr lang="zh-CN" altLang="en-US" sz="2800" b="1" dirty="0">
                  <a:solidFill>
                    <a:schemeClr val="tx2"/>
                  </a:solidFill>
                  <a:latin typeface="宋体" panose="02010600030101010101" pitchFamily="2" charset="-122"/>
                  <a:ea typeface="宋体" panose="02010600030101010101" pitchFamily="2" charset="-122"/>
                </a:rPr>
                <a:t>肠道</a:t>
              </a:r>
              <a:r>
                <a:rPr lang="zh-CN" altLang="en-US" sz="2800" b="1" dirty="0">
                  <a:solidFill>
                    <a:schemeClr val="bg1"/>
                  </a:solidFill>
                  <a:latin typeface="宋体" panose="02010600030101010101" pitchFamily="2" charset="-122"/>
                  <a:ea typeface="宋体" panose="02010600030101010101" pitchFamily="2" charset="-122"/>
                </a:rPr>
                <a:t>与</a:t>
              </a:r>
              <a:r>
                <a:rPr lang="zh-CN" altLang="en-US" sz="2800" b="1" dirty="0">
                  <a:solidFill>
                    <a:schemeClr val="tx2"/>
                  </a:solidFill>
                  <a:latin typeface="宋体" panose="02010600030101010101" pitchFamily="2" charset="-122"/>
                  <a:ea typeface="宋体" panose="02010600030101010101" pitchFamily="2" charset="-122"/>
                </a:rPr>
                <a:t>阴道粘膜</a:t>
              </a:r>
              <a:r>
                <a:rPr lang="zh-CN" altLang="en-US" sz="2800" b="1" dirty="0">
                  <a:solidFill>
                    <a:schemeClr val="bg1"/>
                  </a:solidFill>
                  <a:latin typeface="宋体" panose="02010600030101010101" pitchFamily="2" charset="-122"/>
                  <a:ea typeface="宋体" panose="02010600030101010101" pitchFamily="2" charset="-122"/>
                </a:rPr>
                <a:t>，</a:t>
              </a:r>
              <a:r>
                <a:rPr lang="zh-CN" altLang="en-US" sz="2800" b="1" dirty="0">
                  <a:solidFill>
                    <a:srgbClr val="070605"/>
                  </a:solidFill>
                  <a:latin typeface="宋体" panose="02010600030101010101" pitchFamily="2" charset="-122"/>
                  <a:ea typeface="宋体" panose="02010600030101010101" pitchFamily="2" charset="-122"/>
                </a:rPr>
                <a:t>这</a:t>
              </a:r>
              <a:r>
                <a:rPr lang="zh-CN" altLang="en-US" sz="2800" b="1" dirty="0">
                  <a:solidFill>
                    <a:srgbClr val="070605"/>
                  </a:solidFill>
                  <a:latin typeface="Tahoma" panose="020B0604030504040204" pitchFamily="34" charset="0"/>
                  <a:ea typeface="宋体" panose="02010600030101010101" pitchFamily="2" charset="-122"/>
                </a:rPr>
                <a:t>三</a:t>
              </a:r>
              <a:r>
                <a:rPr lang="zh-CN" altLang="en-US" sz="2800" b="1" dirty="0">
                  <a:solidFill>
                    <a:srgbClr val="070605"/>
                  </a:solidFill>
                  <a:latin typeface="宋体" panose="02010600030101010101" pitchFamily="2" charset="-122"/>
                  <a:ea typeface="宋体" panose="02010600030101010101" pitchFamily="2" charset="-122"/>
                </a:rPr>
                <a:t>个部位的念珠菌可互相传染。</a:t>
              </a:r>
              <a:r>
                <a:rPr lang="zh-CN" altLang="en-US" b="1" dirty="0">
                  <a:solidFill>
                    <a:srgbClr val="070605"/>
                  </a:solidFill>
                  <a:latin typeface="Tahoma" panose="020B0604030504040204" pitchFamily="34" charset="0"/>
                  <a:ea typeface="宋体" panose="02010600030101010101" pitchFamily="2" charset="-122"/>
                </a:rPr>
                <a:t> </a:t>
              </a:r>
              <a:endParaRPr lang="zh-CN" altLang="en-US" b="1" dirty="0">
                <a:solidFill>
                  <a:srgbClr val="070605"/>
                </a:solidFill>
                <a:latin typeface="Arial" panose="020B0604020202020204" pitchFamily="34" charset="0"/>
                <a:ea typeface="宋体" panose="02010600030101010101" pitchFamily="2" charset="-122"/>
              </a:endParaRPr>
            </a:p>
          </p:txBody>
        </p:sp>
        <p:sp>
          <p:nvSpPr>
            <p:cNvPr id="73734" name="Rectangle 8"/>
            <p:cNvSpPr/>
            <p:nvPr/>
          </p:nvSpPr>
          <p:spPr>
            <a:xfrm>
              <a:off x="510" y="4948"/>
              <a:ext cx="5215" cy="825"/>
            </a:xfrm>
            <a:prstGeom prst="rect">
              <a:avLst/>
            </a:prstGeom>
            <a:noFill/>
            <a:ln w="9525">
              <a:noFill/>
            </a:ln>
          </p:spPr>
          <p:txBody>
            <a:bodyPr anchor="t" anchorCtr="0">
              <a:spAutoFit/>
            </a:bodyPr>
            <a:p>
              <a:pPr>
                <a:spcBef>
                  <a:spcPct val="50000"/>
                </a:spcBef>
              </a:pPr>
              <a:r>
                <a:rPr lang="en-US" altLang="zh-CN" sz="2800" b="1" dirty="0">
                  <a:solidFill>
                    <a:srgbClr val="000000"/>
                  </a:solidFill>
                  <a:latin typeface="Arial" panose="020B0604020202020204" pitchFamily="34" charset="0"/>
                  <a:ea typeface="楷体_GB2312" pitchFamily="49" charset="-122"/>
                </a:rPr>
                <a:t>【</a:t>
              </a:r>
              <a:r>
                <a:rPr lang="zh-CN" altLang="en-US" sz="2800" b="1" dirty="0">
                  <a:solidFill>
                    <a:srgbClr val="000000"/>
                  </a:solidFill>
                  <a:latin typeface="Arial" panose="020B0604020202020204" pitchFamily="34" charset="0"/>
                  <a:ea typeface="楷体_GB2312" pitchFamily="49" charset="-122"/>
                </a:rPr>
                <a:t>传播方式</a:t>
              </a:r>
              <a:r>
                <a:rPr lang="en-US" altLang="zh-CN" sz="2800" b="1" dirty="0">
                  <a:solidFill>
                    <a:srgbClr val="000000"/>
                  </a:solidFill>
                  <a:latin typeface="Arial" panose="020B0604020202020204" pitchFamily="34" charset="0"/>
                  <a:ea typeface="楷体_GB2312" pitchFamily="49" charset="-122"/>
                </a:rPr>
                <a:t>】</a:t>
              </a:r>
              <a:endParaRPr lang="en-US" altLang="zh-CN" sz="2800" b="1" dirty="0">
                <a:solidFill>
                  <a:srgbClr val="000000"/>
                </a:solidFill>
                <a:latin typeface="Arial" panose="020B0604020202020204" pitchFamily="34" charset="0"/>
                <a:ea typeface="楷体_GB2312"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77545" y="831215"/>
            <a:ext cx="10703560" cy="569722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67" y="73254"/>
            <a:ext cx="5057775" cy="106235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外阴阴道假丝酵母菌病</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endParaRPr>
          </a:p>
          <a:p>
            <a:pPr marL="0" lvl="0" indent="0" algn="l">
              <a:lnSpc>
                <a:spcPct val="100000"/>
              </a:lnSpc>
              <a:spcBef>
                <a:spcPts val="1000"/>
              </a:spcBef>
              <a:spcAft>
                <a:spcPts val="0"/>
              </a:spcAft>
              <a:buSzPct val="100000"/>
              <a:buNone/>
            </a:pP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1049426" y="1135380"/>
            <a:ext cx="9698584" cy="5436870"/>
            <a:chOff x="-608" y="750"/>
            <a:chExt cx="14046" cy="8562"/>
          </a:xfrm>
        </p:grpSpPr>
        <p:sp>
          <p:nvSpPr>
            <p:cNvPr id="74753" name="Rectangle 2"/>
            <p:cNvSpPr/>
            <p:nvPr/>
          </p:nvSpPr>
          <p:spPr>
            <a:xfrm>
              <a:off x="3230" y="750"/>
              <a:ext cx="5443" cy="822"/>
            </a:xfrm>
            <a:prstGeom prst="rect">
              <a:avLst/>
            </a:prstGeom>
            <a:noFill/>
            <a:ln w="9525">
              <a:noFill/>
            </a:ln>
          </p:spPr>
          <p:txBody>
            <a:bodyPr anchor="t" anchorCtr="0">
              <a:spAutoFit/>
            </a:bodyPr>
            <a:p>
              <a:r>
                <a:rPr lang="en-US" altLang="zh-CN" sz="2800" b="1" dirty="0">
                  <a:solidFill>
                    <a:srgbClr val="000000"/>
                  </a:solidFill>
                  <a:latin typeface="Arial" panose="020B0604020202020204" pitchFamily="34" charset="0"/>
                  <a:ea typeface="楷体_GB2312" pitchFamily="49" charset="-122"/>
                </a:rPr>
                <a:t>【</a:t>
              </a:r>
              <a:r>
                <a:rPr lang="zh-CN" altLang="en-US" sz="2800" b="1" dirty="0">
                  <a:solidFill>
                    <a:srgbClr val="000000"/>
                  </a:solidFill>
                  <a:latin typeface="Arial" panose="020B0604020202020204" pitchFamily="34" charset="0"/>
                  <a:ea typeface="楷体_GB2312" pitchFamily="49" charset="-122"/>
                </a:rPr>
                <a:t>护理评估</a:t>
              </a:r>
              <a:r>
                <a:rPr lang="en-US" altLang="zh-CN" sz="2800" b="1" dirty="0">
                  <a:solidFill>
                    <a:srgbClr val="000000"/>
                  </a:solidFill>
                  <a:latin typeface="Arial" panose="020B0604020202020204" pitchFamily="34" charset="0"/>
                  <a:ea typeface="楷体_GB2312" pitchFamily="49" charset="-122"/>
                </a:rPr>
                <a:t>】</a:t>
              </a:r>
              <a:endParaRPr lang="en-US" altLang="zh-CN" sz="2800" b="1" dirty="0">
                <a:solidFill>
                  <a:srgbClr val="000000"/>
                </a:solidFill>
                <a:latin typeface="Arial" panose="020B0604020202020204" pitchFamily="34" charset="0"/>
                <a:ea typeface="楷体_GB2312" pitchFamily="49" charset="-122"/>
              </a:endParaRPr>
            </a:p>
          </p:txBody>
        </p:sp>
        <p:sp>
          <p:nvSpPr>
            <p:cNvPr id="74754" name="Text Box 6"/>
            <p:cNvSpPr txBox="1"/>
            <p:nvPr/>
          </p:nvSpPr>
          <p:spPr>
            <a:xfrm>
              <a:off x="-608" y="2453"/>
              <a:ext cx="14046" cy="2237"/>
            </a:xfrm>
            <a:prstGeom prst="rect">
              <a:avLst/>
            </a:prstGeom>
            <a:noFill/>
            <a:ln w="9525">
              <a:noFill/>
            </a:ln>
          </p:spPr>
          <p:txBody>
            <a:bodyPr wrap="square" anchor="t" anchorCtr="0">
              <a:spAutoFit/>
            </a:bodyPr>
            <a:p>
              <a:pPr>
                <a:lnSpc>
                  <a:spcPct val="120000"/>
                </a:lnSpc>
              </a:pPr>
              <a:r>
                <a:rPr lang="en-US" altLang="zh-CN" b="1" dirty="0">
                  <a:solidFill>
                    <a:srgbClr val="070605"/>
                  </a:solidFill>
                  <a:latin typeface="楷体_GB2312" pitchFamily="49" charset="-122"/>
                  <a:ea typeface="楷体_GB2312" pitchFamily="49" charset="-122"/>
                </a:rPr>
                <a:t>    </a:t>
              </a:r>
              <a:r>
                <a:rPr lang="zh-CN" altLang="en-US" sz="2400" b="1" dirty="0">
                  <a:solidFill>
                    <a:srgbClr val="070605"/>
                  </a:solidFill>
                  <a:latin typeface="楷体_GB2312" pitchFamily="49" charset="-122"/>
                  <a:ea typeface="楷体_GB2312" pitchFamily="49" charset="-122"/>
                </a:rPr>
                <a:t>询问是否处于妊娠期，了解是否有糖尿病病史及长期使用抗生素，雌激素，免疫抑制剂的病史，询问有无外阴部瘙痒、疼痛症状，并了解白带的性状，分析感染途径。</a:t>
              </a:r>
              <a:endParaRPr lang="zh-CN" altLang="en-US" sz="2400" b="1" dirty="0">
                <a:solidFill>
                  <a:srgbClr val="070605"/>
                </a:solidFill>
                <a:latin typeface="楷体_GB2312" pitchFamily="49" charset="-122"/>
                <a:ea typeface="楷体_GB2312" pitchFamily="49" charset="-122"/>
              </a:endParaRPr>
            </a:p>
          </p:txBody>
        </p:sp>
        <p:sp>
          <p:nvSpPr>
            <p:cNvPr id="74755" name="Rectangle 4"/>
            <p:cNvSpPr/>
            <p:nvPr/>
          </p:nvSpPr>
          <p:spPr>
            <a:xfrm>
              <a:off x="140" y="1810"/>
              <a:ext cx="5215" cy="822"/>
            </a:xfrm>
            <a:prstGeom prst="rect">
              <a:avLst/>
            </a:prstGeom>
            <a:noFill/>
            <a:ln w="9525">
              <a:noFill/>
            </a:ln>
          </p:spPr>
          <p:txBody>
            <a:bodyPr anchor="t" anchorCtr="0">
              <a:spAutoFit/>
            </a:bodyPr>
            <a:p>
              <a:r>
                <a:rPr lang="zh-CN" altLang="en-US" sz="2800" b="1" dirty="0">
                  <a:solidFill>
                    <a:srgbClr val="000000"/>
                  </a:solidFill>
                  <a:latin typeface="楷体_GB2312" pitchFamily="49" charset="-122"/>
                  <a:ea typeface="楷体_GB2312" pitchFamily="49" charset="-122"/>
                </a:rPr>
                <a:t>（一）病史</a:t>
              </a:r>
              <a:endParaRPr lang="zh-CN" altLang="en-US" sz="2800" b="1" dirty="0">
                <a:solidFill>
                  <a:srgbClr val="000000"/>
                </a:solidFill>
                <a:latin typeface="楷体_GB2312" pitchFamily="49" charset="-122"/>
                <a:ea typeface="楷体_GB2312" pitchFamily="49" charset="-122"/>
              </a:endParaRPr>
            </a:p>
          </p:txBody>
        </p:sp>
        <p:sp>
          <p:nvSpPr>
            <p:cNvPr id="74756" name="Rectangle 5"/>
            <p:cNvSpPr/>
            <p:nvPr/>
          </p:nvSpPr>
          <p:spPr>
            <a:xfrm>
              <a:off x="623" y="4720"/>
              <a:ext cx="4875" cy="822"/>
            </a:xfrm>
            <a:prstGeom prst="rect">
              <a:avLst/>
            </a:prstGeom>
            <a:noFill/>
            <a:ln w="9525">
              <a:noFill/>
            </a:ln>
          </p:spPr>
          <p:txBody>
            <a:bodyPr anchor="t" anchorCtr="0">
              <a:spAutoFit/>
            </a:bodyPr>
            <a:p>
              <a:r>
                <a:rPr lang="zh-CN" altLang="en-US" sz="2800" b="1" dirty="0">
                  <a:solidFill>
                    <a:srgbClr val="000000"/>
                  </a:solidFill>
                  <a:latin typeface="楷体_GB2312" pitchFamily="49" charset="-122"/>
                  <a:ea typeface="楷体_GB2312" pitchFamily="49" charset="-122"/>
                </a:rPr>
                <a:t>（二）身体评估</a:t>
              </a:r>
              <a:endParaRPr lang="zh-CN" altLang="en-US" sz="2800" b="1" dirty="0">
                <a:solidFill>
                  <a:srgbClr val="000000"/>
                </a:solidFill>
                <a:latin typeface="楷体_GB2312" pitchFamily="49" charset="-122"/>
                <a:ea typeface="楷体_GB2312" pitchFamily="49" charset="-122"/>
              </a:endParaRPr>
            </a:p>
          </p:txBody>
        </p:sp>
        <p:sp>
          <p:nvSpPr>
            <p:cNvPr id="74757" name="Rectangle 6"/>
            <p:cNvSpPr/>
            <p:nvPr/>
          </p:nvSpPr>
          <p:spPr>
            <a:xfrm>
              <a:off x="140" y="5470"/>
              <a:ext cx="7370" cy="1307"/>
            </a:xfrm>
            <a:prstGeom prst="rect">
              <a:avLst/>
            </a:prstGeom>
            <a:noFill/>
            <a:ln w="9525">
              <a:noFill/>
            </a:ln>
          </p:spPr>
          <p:txBody>
            <a:bodyPr anchor="ctr" anchorCtr="0">
              <a:spAutoFit/>
            </a:bodyPr>
            <a:p>
              <a:r>
                <a:rPr lang="en-US" altLang="zh-CN" sz="2400" b="1" dirty="0">
                  <a:solidFill>
                    <a:srgbClr val="070605"/>
                  </a:solidFill>
                  <a:latin typeface="楷体_GB2312" pitchFamily="49" charset="-122"/>
                  <a:ea typeface="楷体_GB2312" pitchFamily="49" charset="-122"/>
                </a:rPr>
                <a:t>1</a:t>
              </a:r>
              <a:r>
                <a:rPr lang="zh-CN" altLang="en-US" sz="2400" b="1" dirty="0">
                  <a:solidFill>
                    <a:srgbClr val="070605"/>
                  </a:solidFill>
                  <a:latin typeface="楷体_GB2312" pitchFamily="49" charset="-122"/>
                  <a:ea typeface="楷体_GB2312" pitchFamily="49" charset="-122"/>
                </a:rPr>
                <a:t>、症状</a:t>
              </a:r>
              <a:r>
                <a:rPr lang="zh-CN" altLang="en-US" sz="2400" dirty="0">
                  <a:solidFill>
                    <a:srgbClr val="070605"/>
                  </a:solidFill>
                  <a:latin typeface="Arial" panose="020B0604020202020204" pitchFamily="34" charset="0"/>
                  <a:ea typeface="宋体" panose="02010600030101010101" pitchFamily="2" charset="-122"/>
                </a:rPr>
                <a:t>　</a:t>
              </a:r>
              <a:r>
                <a:rPr lang="zh-CN" altLang="en-US" sz="2400" dirty="0">
                  <a:solidFill>
                    <a:srgbClr val="070605"/>
                  </a:solidFill>
                  <a:latin typeface="楷体_GB2312" pitchFamily="49" charset="-122"/>
                  <a:ea typeface="楷体_GB2312" pitchFamily="49" charset="-122"/>
                </a:rPr>
                <a:t>外阴、阴道奇痒，</a:t>
              </a:r>
              <a:endParaRPr lang="zh-CN" altLang="en-US" sz="2400" dirty="0">
                <a:solidFill>
                  <a:srgbClr val="070605"/>
                </a:solidFill>
                <a:latin typeface="楷体_GB2312" pitchFamily="49" charset="-122"/>
                <a:ea typeface="楷体_GB2312" pitchFamily="49" charset="-122"/>
              </a:endParaRPr>
            </a:p>
            <a:p>
              <a:r>
                <a:rPr lang="zh-CN" altLang="en-US" sz="2400" dirty="0">
                  <a:solidFill>
                    <a:srgbClr val="070605"/>
                  </a:solidFill>
                  <a:latin typeface="楷体_GB2312" pitchFamily="49" charset="-122"/>
                  <a:ea typeface="楷体_GB2312" pitchFamily="49" charset="-122"/>
                </a:rPr>
                <a:t>阴道分泌物（白带）增多。</a:t>
              </a:r>
              <a:endParaRPr lang="zh-CN" altLang="en-US" sz="2400" dirty="0">
                <a:solidFill>
                  <a:srgbClr val="070605"/>
                </a:solidFill>
                <a:latin typeface="Arial" panose="020B0604020202020204" pitchFamily="34" charset="0"/>
                <a:ea typeface="宋体" panose="02010600030101010101" pitchFamily="2" charset="-122"/>
              </a:endParaRPr>
            </a:p>
          </p:txBody>
        </p:sp>
        <p:sp>
          <p:nvSpPr>
            <p:cNvPr id="74761" name="Text Box 14"/>
            <p:cNvSpPr txBox="1"/>
            <p:nvPr/>
          </p:nvSpPr>
          <p:spPr>
            <a:xfrm>
              <a:off x="850" y="7488"/>
              <a:ext cx="7823" cy="1824"/>
            </a:xfrm>
            <a:prstGeom prst="rect">
              <a:avLst/>
            </a:prstGeom>
            <a:solidFill>
              <a:srgbClr val="7295D6">
                <a:alpha val="21960"/>
              </a:srgbClr>
            </a:solidFill>
            <a:ln w="9525">
              <a:noFill/>
            </a:ln>
          </p:spPr>
          <p:txBody>
            <a:bodyPr anchor="t" anchorCtr="0">
              <a:noAutofit/>
            </a:bodyPr>
            <a:p>
              <a:pPr algn="ctr">
                <a:buClr>
                  <a:srgbClr val="FF0066"/>
                </a:buClr>
              </a:pPr>
              <a:r>
                <a:rPr lang="zh-CN" altLang="en-US" sz="2800" b="1" dirty="0">
                  <a:solidFill>
                    <a:srgbClr val="FF0000"/>
                  </a:solidFill>
                  <a:latin typeface="楷体_GB2312" pitchFamily="49" charset="-122"/>
                  <a:ea typeface="楷体_GB2312" pitchFamily="49" charset="-122"/>
                </a:rPr>
                <a:t>白色稠厚豆渣样白带增多</a:t>
              </a:r>
              <a:endParaRPr lang="en-US" altLang="zh-CN" sz="2800" b="1" dirty="0">
                <a:solidFill>
                  <a:srgbClr val="000000"/>
                </a:solidFill>
                <a:latin typeface="楷体_GB2312" pitchFamily="49" charset="-122"/>
                <a:ea typeface="楷体_GB2312" pitchFamily="49" charset="-122"/>
              </a:endParaRPr>
            </a:p>
            <a:p>
              <a:pPr algn="ctr">
                <a:buClr>
                  <a:srgbClr val="FF0066"/>
                </a:buClr>
              </a:pPr>
              <a:r>
                <a:rPr lang="zh-CN" altLang="en-US" sz="2800" b="1" dirty="0">
                  <a:solidFill>
                    <a:srgbClr val="000000"/>
                  </a:solidFill>
                  <a:latin typeface="楷体_GB2312" pitchFamily="49" charset="-122"/>
                  <a:ea typeface="楷体_GB2312" pitchFamily="49" charset="-122"/>
                </a:rPr>
                <a:t>外阴剧烈瘙痒</a:t>
              </a:r>
              <a:endParaRPr lang="zh-CN" altLang="en-US" sz="2800" b="1" dirty="0">
                <a:solidFill>
                  <a:srgbClr val="000000"/>
                </a:solidFill>
                <a:latin typeface="楷体_GB2312" pitchFamily="49" charset="-122"/>
                <a:ea typeface="楷体_GB2312" pitchFamily="49" charset="-122"/>
              </a:endParaRPr>
            </a:p>
          </p:txBody>
        </p:sp>
      </p:grpSp>
      <p:grpSp>
        <p:nvGrpSpPr>
          <p:cNvPr id="11" name="组合 10"/>
          <p:cNvGrpSpPr/>
          <p:nvPr/>
        </p:nvGrpSpPr>
        <p:grpSpPr>
          <a:xfrm>
            <a:off x="6545580" y="3234690"/>
            <a:ext cx="4558665" cy="2048510"/>
            <a:chOff x="6973" y="4720"/>
            <a:chExt cx="7179" cy="3600"/>
          </a:xfrm>
        </p:grpSpPr>
        <p:pic>
          <p:nvPicPr>
            <p:cNvPr id="362512" name="念珠菌性阴道炎视频.MPG">
              <a:hlinkClick r:id="" action="ppaction://media"/>
            </p:cNvPr>
            <p:cNvPicPr>
              <a:picLocks noRot="1" noChangeAspect="1"/>
            </p:cNvPicPr>
            <p:nvPr>
              <a:videoFile r:link="rId3"/>
              <p:extLst>
                <p:ext uri="{DAA4B4D4-6D71-4841-9C94-3DE7FCFB9230}">
                  <p14:media xmlns:p14="http://schemas.microsoft.com/office/powerpoint/2010/main" r:link="rId4"/>
                </p:ext>
              </p:extLst>
            </p:nvPr>
          </p:nvPicPr>
          <p:blipFill>
            <a:blip r:embed="rId5"/>
            <a:srcRect l="4323"/>
            <a:stretch>
              <a:fillRect/>
            </a:stretch>
          </p:blipFill>
          <p:spPr>
            <a:xfrm>
              <a:off x="9808" y="4720"/>
              <a:ext cx="4345" cy="3600"/>
            </a:xfrm>
            <a:prstGeom prst="rect">
              <a:avLst/>
            </a:prstGeom>
            <a:noFill/>
            <a:ln w="9525">
              <a:noFill/>
            </a:ln>
          </p:spPr>
        </p:pic>
        <p:pic>
          <p:nvPicPr>
            <p:cNvPr id="74763" name="Picture 20" descr="C:\Documents and Settings\liweiad\桌面\5.JPG"/>
            <p:cNvPicPr>
              <a:picLocks noChangeAspect="1"/>
            </p:cNvPicPr>
            <p:nvPr/>
          </p:nvPicPr>
          <p:blipFill>
            <a:blip r:embed="rId6"/>
            <a:stretch>
              <a:fillRect/>
            </a:stretch>
          </p:blipFill>
          <p:spPr>
            <a:xfrm>
              <a:off x="6973" y="4833"/>
              <a:ext cx="3400" cy="3380"/>
            </a:xfrm>
            <a:prstGeom prst="rect">
              <a:avLst/>
            </a:prstGeom>
            <a:noFill/>
            <a:ln w="9525">
              <a:noFill/>
            </a:ln>
          </p:spPr>
        </p:pic>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childTnLst>
            <p:audio>
              <p:cMediaNode>
                <p:cTn id="2" fill="hold" display="1">
                  <p:stCondLst>
                    <p:cond delay="indefinite"/>
                  </p:stCondLst>
                </p:cTn>
                <p:tgtEl>
                  <p:spTgt spid="362512"/>
                </p:tgtEl>
              </p:cMediaNode>
            </p:audio>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5057775" cy="106235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外阴阴道假丝酵母菌病</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endParaRPr>
          </a:p>
          <a:p>
            <a:pPr marL="0" lvl="0" indent="0" algn="l">
              <a:lnSpc>
                <a:spcPct val="100000"/>
              </a:lnSpc>
              <a:spcBef>
                <a:spcPts val="1000"/>
              </a:spcBef>
              <a:spcAft>
                <a:spcPts val="0"/>
              </a:spcAft>
              <a:buSzPct val="100000"/>
              <a:buNone/>
            </a:pP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75777" name="Rectangle 2"/>
          <p:cNvSpPr>
            <a:spLocks noGrp="1"/>
          </p:cNvSpPr>
          <p:nvPr>
            <p:ph type="body" sz="half" idx="1"/>
          </p:nvPr>
        </p:nvSpPr>
        <p:spPr>
          <a:xfrm>
            <a:off x="1658938" y="1285558"/>
            <a:ext cx="7561262" cy="863600"/>
          </a:xfrm>
        </p:spPr>
        <p:txBody>
          <a:bodyPr vert="horz" wrap="square" lIns="91440" tIns="45720" rIns="91440" bIns="45720" anchor="t" anchorCtr="0"/>
          <a:p>
            <a:pPr marL="0" indent="0" eaLnBrk="1" hangingPunct="1">
              <a:spcBef>
                <a:spcPct val="0"/>
              </a:spcBef>
              <a:buClrTx/>
              <a:buSzTx/>
              <a:buFont typeface="Wingdings" panose="05000000000000000000" pitchFamily="2" charset="2"/>
            </a:pPr>
            <a:r>
              <a:rPr lang="en-US" altLang="zh-CN" sz="2400" b="1" dirty="0">
                <a:solidFill>
                  <a:srgbClr val="000000"/>
                </a:solidFill>
                <a:latin typeface="楷体_GB2312" pitchFamily="49" charset="-122"/>
                <a:ea typeface="楷体_GB2312" pitchFamily="49" charset="-122"/>
              </a:rPr>
              <a:t>2</a:t>
            </a:r>
            <a:r>
              <a:rPr lang="zh-CN" altLang="en-US" sz="2400" b="1" dirty="0">
                <a:solidFill>
                  <a:srgbClr val="000000"/>
                </a:solidFill>
                <a:latin typeface="楷体_GB2312" pitchFamily="49" charset="-122"/>
                <a:ea typeface="楷体_GB2312" pitchFamily="49" charset="-122"/>
              </a:rPr>
              <a:t>、体征  </a:t>
            </a:r>
            <a:r>
              <a:rPr lang="zh-CN" altLang="en-US" sz="2400" dirty="0">
                <a:solidFill>
                  <a:srgbClr val="000000"/>
                </a:solidFill>
                <a:latin typeface="楷体_GB2312" pitchFamily="49" charset="-122"/>
                <a:ea typeface="楷体_GB2312" pitchFamily="49" charset="-122"/>
              </a:rPr>
              <a:t>阴道粘膜红肿并附着</a:t>
            </a:r>
            <a:r>
              <a:rPr lang="zh-CN" altLang="en-US" sz="2400" dirty="0">
                <a:solidFill>
                  <a:srgbClr val="FF0000"/>
                </a:solidFill>
                <a:latin typeface="楷体_GB2312" pitchFamily="49" charset="-122"/>
                <a:ea typeface="楷体_GB2312" pitchFamily="49" charset="-122"/>
              </a:rPr>
              <a:t>白色块状薄膜。</a:t>
            </a:r>
            <a:endParaRPr lang="en-US" altLang="zh-CN" sz="2400" dirty="0">
              <a:solidFill>
                <a:srgbClr val="FF0000"/>
              </a:solidFill>
              <a:latin typeface="楷体_GB2312" pitchFamily="49" charset="-122"/>
              <a:ea typeface="楷体_GB2312" pitchFamily="49" charset="-122"/>
            </a:endParaRPr>
          </a:p>
          <a:p>
            <a:pPr marL="0" indent="0" eaLnBrk="1" hangingPunct="1">
              <a:spcBef>
                <a:spcPct val="0"/>
              </a:spcBef>
              <a:buClrTx/>
              <a:buSzTx/>
              <a:buFont typeface="Wingdings" panose="05000000000000000000" pitchFamily="2" charset="2"/>
              <a:buNone/>
            </a:pPr>
            <a:r>
              <a:rPr lang="zh-CN" altLang="en-US" sz="2400" dirty="0">
                <a:solidFill>
                  <a:srgbClr val="FF0000"/>
                </a:solidFill>
                <a:latin typeface="楷体_GB2312" pitchFamily="49" charset="-122"/>
                <a:ea typeface="楷体_GB2312" pitchFamily="49" charset="-122"/>
              </a:rPr>
              <a:t>分析患者为单纯性或复杂性</a:t>
            </a:r>
            <a:r>
              <a:rPr lang="en-US" altLang="zh-CN" sz="2400" dirty="0">
                <a:solidFill>
                  <a:srgbClr val="FF0000"/>
                </a:solidFill>
                <a:latin typeface="楷体_GB2312" pitchFamily="49" charset="-122"/>
                <a:ea typeface="楷体_GB2312" pitchFamily="49" charset="-122"/>
              </a:rPr>
              <a:t>VVC</a:t>
            </a:r>
            <a:endParaRPr lang="en-US" altLang="zh-CN" sz="2400" dirty="0">
              <a:solidFill>
                <a:srgbClr val="FF0000"/>
              </a:solidFill>
              <a:latin typeface="楷体_GB2312" pitchFamily="49" charset="-122"/>
              <a:ea typeface="楷体_GB2312" pitchFamily="49" charset="-122"/>
            </a:endParaRPr>
          </a:p>
        </p:txBody>
      </p:sp>
      <p:sp>
        <p:nvSpPr>
          <p:cNvPr id="75778" name="Rectangle 6"/>
          <p:cNvSpPr/>
          <p:nvPr/>
        </p:nvSpPr>
        <p:spPr>
          <a:xfrm>
            <a:off x="1658938" y="2456815"/>
            <a:ext cx="7659370" cy="1420495"/>
          </a:xfrm>
          <a:prstGeom prst="rect">
            <a:avLst/>
          </a:prstGeom>
          <a:noFill/>
          <a:ln w="9525">
            <a:noFill/>
          </a:ln>
        </p:spPr>
        <p:txBody>
          <a:bodyPr wrap="none" anchor="ctr" anchorCtr="0">
            <a:spAutoFit/>
          </a:bodyPr>
          <a:p>
            <a:pPr>
              <a:lnSpc>
                <a:spcPct val="120000"/>
              </a:lnSpc>
            </a:pPr>
            <a:r>
              <a:rPr lang="en-US" altLang="zh-CN" sz="2400" b="1" dirty="0">
                <a:solidFill>
                  <a:srgbClr val="070605"/>
                </a:solidFill>
                <a:latin typeface="楷体_GB2312" pitchFamily="49" charset="-122"/>
                <a:ea typeface="楷体_GB2312" pitchFamily="49" charset="-122"/>
              </a:rPr>
              <a:t>1</a:t>
            </a:r>
            <a:r>
              <a:rPr lang="zh-CN" altLang="en-US" sz="2400" b="1" dirty="0">
                <a:solidFill>
                  <a:srgbClr val="070605"/>
                </a:solidFill>
                <a:latin typeface="楷体_GB2312" pitchFamily="49" charset="-122"/>
                <a:ea typeface="楷体_GB2312" pitchFamily="49" charset="-122"/>
              </a:rPr>
              <a:t>、悬滴法</a:t>
            </a:r>
            <a:r>
              <a:rPr lang="zh-CN" altLang="en-US" sz="2400" dirty="0">
                <a:solidFill>
                  <a:srgbClr val="070605"/>
                </a:solidFill>
                <a:latin typeface="楷体_GB2312" pitchFamily="49" charset="-122"/>
                <a:ea typeface="楷体_GB2312" pitchFamily="49" charset="-122"/>
              </a:rPr>
              <a:t>　阳性率为</a:t>
            </a:r>
            <a:r>
              <a:rPr lang="en-US" altLang="zh-CN" sz="2400" dirty="0">
                <a:solidFill>
                  <a:srgbClr val="070605"/>
                </a:solidFill>
                <a:latin typeface="楷体_GB2312" pitchFamily="49" charset="-122"/>
                <a:ea typeface="楷体_GB2312" pitchFamily="49" charset="-122"/>
              </a:rPr>
              <a:t>60%</a:t>
            </a:r>
            <a:r>
              <a:rPr lang="zh-CN" altLang="en-US" sz="2400" dirty="0">
                <a:solidFill>
                  <a:srgbClr val="070605"/>
                </a:solidFill>
                <a:latin typeface="楷体_GB2312" pitchFamily="49" charset="-122"/>
                <a:ea typeface="楷体_GB2312" pitchFamily="49" charset="-122"/>
              </a:rPr>
              <a:t>。</a:t>
            </a:r>
            <a:endParaRPr lang="zh-CN" altLang="en-US" sz="2400" dirty="0">
              <a:solidFill>
                <a:srgbClr val="070605"/>
              </a:solidFill>
              <a:latin typeface="楷体_GB2312" pitchFamily="49" charset="-122"/>
              <a:ea typeface="楷体_GB2312" pitchFamily="49" charset="-122"/>
            </a:endParaRPr>
          </a:p>
          <a:p>
            <a:pPr>
              <a:lnSpc>
                <a:spcPct val="120000"/>
              </a:lnSpc>
            </a:pPr>
            <a:r>
              <a:rPr lang="en-US" altLang="zh-CN" sz="2400" b="1" dirty="0">
                <a:solidFill>
                  <a:srgbClr val="070605"/>
                </a:solidFill>
                <a:latin typeface="楷体_GB2312" pitchFamily="49" charset="-122"/>
                <a:ea typeface="楷体_GB2312" pitchFamily="49" charset="-122"/>
              </a:rPr>
              <a:t>2</a:t>
            </a:r>
            <a:r>
              <a:rPr lang="zh-CN" altLang="en-US" sz="2400" b="1" dirty="0">
                <a:solidFill>
                  <a:srgbClr val="070605"/>
                </a:solidFill>
                <a:latin typeface="楷体_GB2312" pitchFamily="49" charset="-122"/>
                <a:ea typeface="楷体_GB2312" pitchFamily="49" charset="-122"/>
              </a:rPr>
              <a:t>、</a:t>
            </a:r>
            <a:r>
              <a:rPr lang="zh-CN" altLang="en-US" sz="2400" b="1" dirty="0">
                <a:solidFill>
                  <a:srgbClr val="FF0000"/>
                </a:solidFill>
                <a:latin typeface="楷体_GB2312" pitchFamily="49" charset="-122"/>
                <a:ea typeface="楷体_GB2312" pitchFamily="49" charset="-122"/>
              </a:rPr>
              <a:t>革兰染色法</a:t>
            </a:r>
            <a:r>
              <a:rPr lang="zh-CN" altLang="en-US" sz="2400" dirty="0">
                <a:solidFill>
                  <a:srgbClr val="FF0000"/>
                </a:solidFill>
                <a:latin typeface="楷体_GB2312" pitchFamily="49" charset="-122"/>
                <a:ea typeface="楷体_GB2312" pitchFamily="49" charset="-122"/>
              </a:rPr>
              <a:t>　为首选的检查法，阳性率为</a:t>
            </a:r>
            <a:r>
              <a:rPr lang="en-US" altLang="zh-CN" sz="2400" dirty="0">
                <a:solidFill>
                  <a:srgbClr val="FF0000"/>
                </a:solidFill>
                <a:latin typeface="楷体_GB2312" pitchFamily="49" charset="-122"/>
                <a:ea typeface="楷体_GB2312" pitchFamily="49" charset="-122"/>
              </a:rPr>
              <a:t>80%</a:t>
            </a:r>
            <a:r>
              <a:rPr lang="zh-CN" altLang="en-US" sz="2400" dirty="0">
                <a:solidFill>
                  <a:srgbClr val="FF0000"/>
                </a:solidFill>
                <a:latin typeface="楷体_GB2312" pitchFamily="49" charset="-122"/>
                <a:ea typeface="楷体_GB2312" pitchFamily="49" charset="-122"/>
              </a:rPr>
              <a:t>。     </a:t>
            </a:r>
            <a:endParaRPr lang="zh-CN" altLang="en-US" sz="2400" dirty="0">
              <a:solidFill>
                <a:srgbClr val="FF0000"/>
              </a:solidFill>
              <a:latin typeface="楷体_GB2312" pitchFamily="49" charset="-122"/>
              <a:ea typeface="楷体_GB2312" pitchFamily="49" charset="-122"/>
            </a:endParaRPr>
          </a:p>
          <a:p>
            <a:pPr>
              <a:lnSpc>
                <a:spcPct val="120000"/>
              </a:lnSpc>
            </a:pPr>
            <a:r>
              <a:rPr lang="en-US" altLang="zh-CN" sz="2400" b="1" dirty="0">
                <a:solidFill>
                  <a:srgbClr val="070605"/>
                </a:solidFill>
                <a:latin typeface="楷体_GB2312" pitchFamily="49" charset="-122"/>
                <a:ea typeface="楷体_GB2312" pitchFamily="49" charset="-122"/>
              </a:rPr>
              <a:t>3</a:t>
            </a:r>
            <a:r>
              <a:rPr lang="zh-CN" altLang="en-US" sz="2400" b="1" dirty="0">
                <a:solidFill>
                  <a:srgbClr val="070605"/>
                </a:solidFill>
                <a:latin typeface="楷体_GB2312" pitchFamily="49" charset="-122"/>
                <a:ea typeface="楷体_GB2312" pitchFamily="49" charset="-122"/>
              </a:rPr>
              <a:t>、培养法</a:t>
            </a:r>
            <a:r>
              <a:rPr lang="zh-CN" altLang="en-US" sz="2400" dirty="0">
                <a:solidFill>
                  <a:srgbClr val="070605"/>
                </a:solidFill>
                <a:latin typeface="楷体_GB2312" pitchFamily="49" charset="-122"/>
                <a:ea typeface="楷体_GB2312" pitchFamily="49" charset="-122"/>
              </a:rPr>
              <a:t>　阳性率很高</a:t>
            </a:r>
            <a:endParaRPr lang="zh-CN" altLang="en-US" sz="2400" dirty="0">
              <a:solidFill>
                <a:srgbClr val="070605"/>
              </a:solidFill>
              <a:latin typeface="楷体_GB2312" pitchFamily="49" charset="-122"/>
              <a:ea typeface="楷体_GB2312" pitchFamily="49" charset="-122"/>
            </a:endParaRPr>
          </a:p>
        </p:txBody>
      </p:sp>
      <p:sp>
        <p:nvSpPr>
          <p:cNvPr id="75779" name="Rectangle 7"/>
          <p:cNvSpPr/>
          <p:nvPr/>
        </p:nvSpPr>
        <p:spPr>
          <a:xfrm>
            <a:off x="1298575" y="2149158"/>
            <a:ext cx="3241675" cy="460375"/>
          </a:xfrm>
          <a:prstGeom prst="rect">
            <a:avLst/>
          </a:prstGeom>
          <a:noFill/>
          <a:ln w="9525">
            <a:noFill/>
          </a:ln>
        </p:spPr>
        <p:txBody>
          <a:bodyPr anchor="t" anchorCtr="0">
            <a:spAutoFit/>
          </a:bodyPr>
          <a:p>
            <a:r>
              <a:rPr lang="zh-CN" altLang="en-US" sz="2400" b="1" dirty="0">
                <a:solidFill>
                  <a:srgbClr val="070605"/>
                </a:solidFill>
                <a:latin typeface="Arial" panose="020B0604020202020204" pitchFamily="34" charset="0"/>
                <a:ea typeface="楷体_GB2312" pitchFamily="49" charset="-122"/>
              </a:rPr>
              <a:t>（三）辅助检查</a:t>
            </a:r>
            <a:endParaRPr lang="zh-CN" altLang="en-US" sz="2400" b="1" dirty="0">
              <a:solidFill>
                <a:srgbClr val="070605"/>
              </a:solidFill>
              <a:latin typeface="Arial" panose="020B0604020202020204" pitchFamily="34" charset="0"/>
              <a:ea typeface="楷体_GB2312" pitchFamily="49" charset="-122"/>
            </a:endParaRPr>
          </a:p>
        </p:txBody>
      </p:sp>
      <p:grpSp>
        <p:nvGrpSpPr>
          <p:cNvPr id="75780" name="Group 8"/>
          <p:cNvGrpSpPr/>
          <p:nvPr/>
        </p:nvGrpSpPr>
        <p:grpSpPr>
          <a:xfrm>
            <a:off x="2029143" y="3870008"/>
            <a:ext cx="8207375" cy="2697162"/>
            <a:chOff x="113" y="1342"/>
            <a:chExt cx="5488" cy="1913"/>
          </a:xfrm>
        </p:grpSpPr>
        <p:pic>
          <p:nvPicPr>
            <p:cNvPr id="75781" name="Picture 9" descr="白念染色"/>
            <p:cNvPicPr>
              <a:picLocks noChangeAspect="1"/>
            </p:cNvPicPr>
            <p:nvPr/>
          </p:nvPicPr>
          <p:blipFill>
            <a:blip r:embed="rId3"/>
            <a:srcRect l="3896" t="2704" r="6807" b="1863"/>
            <a:stretch>
              <a:fillRect/>
            </a:stretch>
          </p:blipFill>
          <p:spPr>
            <a:xfrm>
              <a:off x="3787" y="1344"/>
              <a:ext cx="1814" cy="1588"/>
            </a:xfrm>
            <a:prstGeom prst="rect">
              <a:avLst/>
            </a:prstGeom>
            <a:noFill/>
            <a:ln w="9525">
              <a:noFill/>
            </a:ln>
          </p:spPr>
        </p:pic>
        <p:pic>
          <p:nvPicPr>
            <p:cNvPr id="75782" name="Picture 10" descr="白念珠菌镜下观"/>
            <p:cNvPicPr>
              <a:picLocks noChangeAspect="1"/>
            </p:cNvPicPr>
            <p:nvPr/>
          </p:nvPicPr>
          <p:blipFill>
            <a:blip r:embed="rId4"/>
            <a:srcRect b="9729"/>
            <a:stretch>
              <a:fillRect/>
            </a:stretch>
          </p:blipFill>
          <p:spPr>
            <a:xfrm>
              <a:off x="113" y="1342"/>
              <a:ext cx="1905" cy="1589"/>
            </a:xfrm>
            <a:prstGeom prst="rect">
              <a:avLst/>
            </a:prstGeom>
            <a:noFill/>
            <a:ln w="9525">
              <a:noFill/>
            </a:ln>
          </p:spPr>
        </p:pic>
        <p:pic>
          <p:nvPicPr>
            <p:cNvPr id="75783" name="Picture 11" descr="[1"/>
            <p:cNvPicPr>
              <a:picLocks noChangeAspect="1"/>
            </p:cNvPicPr>
            <p:nvPr/>
          </p:nvPicPr>
          <p:blipFill>
            <a:blip r:embed="rId5"/>
            <a:stretch>
              <a:fillRect/>
            </a:stretch>
          </p:blipFill>
          <p:spPr>
            <a:xfrm>
              <a:off x="2018" y="1344"/>
              <a:ext cx="1762" cy="1582"/>
            </a:xfrm>
            <a:prstGeom prst="rect">
              <a:avLst/>
            </a:prstGeom>
            <a:noFill/>
            <a:ln w="9525">
              <a:noFill/>
            </a:ln>
          </p:spPr>
        </p:pic>
        <p:sp>
          <p:nvSpPr>
            <p:cNvPr id="75784" name="Rectangle 12"/>
            <p:cNvSpPr/>
            <p:nvPr/>
          </p:nvSpPr>
          <p:spPr>
            <a:xfrm>
              <a:off x="4513" y="2931"/>
              <a:ext cx="516" cy="324"/>
            </a:xfrm>
            <a:prstGeom prst="rect">
              <a:avLst/>
            </a:prstGeom>
            <a:noFill/>
            <a:ln w="9525">
              <a:noFill/>
            </a:ln>
          </p:spPr>
          <p:txBody>
            <a:bodyPr wrap="none" anchor="t" anchorCtr="0">
              <a:spAutoFit/>
            </a:bodyPr>
            <a:p>
              <a:r>
                <a:rPr lang="zh-CN" altLang="en-US" sz="2000" b="1" dirty="0">
                  <a:solidFill>
                    <a:srgbClr val="000000"/>
                  </a:solidFill>
                  <a:latin typeface="Arial" panose="020B0604020202020204" pitchFamily="34" charset="0"/>
                  <a:ea typeface="楷体_GB2312" pitchFamily="49" charset="-122"/>
                </a:rPr>
                <a:t>染色</a:t>
              </a:r>
              <a:r>
                <a:rPr lang="zh-CN" altLang="en-US" b="1" dirty="0">
                  <a:solidFill>
                    <a:srgbClr val="000000"/>
                  </a:solidFill>
                  <a:latin typeface="Arial" panose="020B0604020202020204" pitchFamily="34" charset="0"/>
                  <a:ea typeface="楷体_GB2312" pitchFamily="49" charset="-122"/>
                </a:rPr>
                <a:t> </a:t>
              </a:r>
              <a:endParaRPr lang="zh-CN" altLang="en-US" b="1" dirty="0">
                <a:solidFill>
                  <a:srgbClr val="000000"/>
                </a:solidFill>
                <a:latin typeface="Arial" panose="020B0604020202020204" pitchFamily="34" charset="0"/>
                <a:ea typeface="楷体_GB2312" pitchFamily="49" charset="-122"/>
              </a:endParaRPr>
            </a:p>
          </p:txBody>
        </p:sp>
        <p:sp>
          <p:nvSpPr>
            <p:cNvPr id="75785" name="Rectangle 13"/>
            <p:cNvSpPr/>
            <p:nvPr/>
          </p:nvSpPr>
          <p:spPr>
            <a:xfrm>
              <a:off x="567" y="2965"/>
              <a:ext cx="636" cy="281"/>
            </a:xfrm>
            <a:prstGeom prst="rect">
              <a:avLst/>
            </a:prstGeom>
            <a:noFill/>
            <a:ln w="9525">
              <a:noFill/>
            </a:ln>
          </p:spPr>
          <p:txBody>
            <a:bodyPr wrap="none" anchor="t" anchorCtr="0">
              <a:spAutoFit/>
            </a:bodyPr>
            <a:p>
              <a:pPr>
                <a:spcBef>
                  <a:spcPct val="20000"/>
                </a:spcBef>
                <a:buClr>
                  <a:schemeClr val="tx2"/>
                </a:buClr>
                <a:buSzPct val="90000"/>
                <a:buFont typeface="Symbol" panose="05050102010706020507" pitchFamily="18" charset="2"/>
              </a:pPr>
              <a:r>
                <a:rPr lang="zh-CN" altLang="en-US" sz="2000" b="1" dirty="0">
                  <a:solidFill>
                    <a:srgbClr val="000000"/>
                  </a:solidFill>
                  <a:latin typeface="Arial" panose="020B0604020202020204" pitchFamily="34" charset="0"/>
                  <a:ea typeface="楷体_GB2312" pitchFamily="49" charset="-122"/>
                </a:rPr>
                <a:t>悬滴法</a:t>
              </a:r>
              <a:endParaRPr lang="zh-CN" altLang="en-US" sz="2000" b="1" dirty="0">
                <a:solidFill>
                  <a:srgbClr val="000000"/>
                </a:solidFill>
                <a:latin typeface="Arial" panose="020B0604020202020204" pitchFamily="34" charset="0"/>
                <a:ea typeface="楷体_GB2312" pitchFamily="49" charset="-122"/>
              </a:endParaRPr>
            </a:p>
          </p:txBody>
        </p:sp>
        <p:sp>
          <p:nvSpPr>
            <p:cNvPr id="75786" name="Rectangle 14"/>
            <p:cNvSpPr/>
            <p:nvPr/>
          </p:nvSpPr>
          <p:spPr>
            <a:xfrm rot="10776357" flipV="1">
              <a:off x="2561" y="2928"/>
              <a:ext cx="774" cy="282"/>
            </a:xfrm>
            <a:prstGeom prst="rect">
              <a:avLst/>
            </a:prstGeom>
            <a:noFill/>
            <a:ln w="9525">
              <a:noFill/>
            </a:ln>
          </p:spPr>
          <p:txBody>
            <a:bodyPr anchor="t" anchorCtr="0">
              <a:spAutoFit/>
            </a:bodyPr>
            <a:p>
              <a:pPr>
                <a:spcBef>
                  <a:spcPct val="20000"/>
                </a:spcBef>
                <a:buClr>
                  <a:schemeClr val="tx2"/>
                </a:buClr>
                <a:buSzPct val="90000"/>
                <a:buFont typeface="Symbol" panose="05050102010706020507" pitchFamily="18" charset="2"/>
              </a:pPr>
              <a:r>
                <a:rPr lang="zh-CN" altLang="en-US" sz="2000" b="1" dirty="0">
                  <a:solidFill>
                    <a:srgbClr val="000000"/>
                  </a:solidFill>
                  <a:latin typeface="Arial" panose="020B0604020202020204" pitchFamily="34" charset="0"/>
                  <a:ea typeface="楷体_GB2312" pitchFamily="49" charset="-122"/>
                </a:rPr>
                <a:t>培养法</a:t>
              </a:r>
              <a:endParaRPr lang="zh-CN" altLang="en-US" sz="2000" b="1" dirty="0">
                <a:solidFill>
                  <a:srgbClr val="000000"/>
                </a:solidFill>
                <a:latin typeface="Arial" panose="020B0604020202020204" pitchFamily="34" charset="0"/>
                <a:ea typeface="楷体_GB2312"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5057775" cy="106235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外阴阴道假丝酵母菌病</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endParaRPr>
          </a:p>
          <a:p>
            <a:pPr marL="0" lvl="0" indent="0" algn="l">
              <a:lnSpc>
                <a:spcPct val="100000"/>
              </a:lnSpc>
              <a:spcBef>
                <a:spcPts val="1000"/>
              </a:spcBef>
              <a:spcAft>
                <a:spcPts val="0"/>
              </a:spcAft>
              <a:buSzPct val="100000"/>
              <a:buNone/>
            </a:pP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76801" name="Rectangle 4"/>
          <p:cNvSpPr/>
          <p:nvPr/>
        </p:nvSpPr>
        <p:spPr>
          <a:xfrm>
            <a:off x="989330" y="969645"/>
            <a:ext cx="10036810" cy="2589530"/>
          </a:xfrm>
          <a:prstGeom prst="rect">
            <a:avLst/>
          </a:prstGeom>
          <a:noFill/>
          <a:ln w="9525">
            <a:noFill/>
          </a:ln>
        </p:spPr>
        <p:txBody>
          <a:bodyPr wrap="square" anchor="ctr" anchorCtr="0">
            <a:spAutoFit/>
          </a:bodyPr>
          <a:p>
            <a:pPr indent="262255"/>
            <a:r>
              <a:rPr lang="zh-CN" altLang="en-US" sz="2800" b="1" dirty="0">
                <a:solidFill>
                  <a:srgbClr val="070605"/>
                </a:solidFill>
                <a:latin typeface="楷体_GB2312" pitchFamily="49" charset="-122"/>
                <a:ea typeface="楷体_GB2312" pitchFamily="49" charset="-122"/>
              </a:rPr>
              <a:t>（四）心理社会评估</a:t>
            </a:r>
            <a:r>
              <a:rPr lang="zh-CN" altLang="en-US" sz="2800" dirty="0">
                <a:solidFill>
                  <a:srgbClr val="070605"/>
                </a:solidFill>
                <a:latin typeface="楷体_GB2312" pitchFamily="49" charset="-122"/>
                <a:ea typeface="楷体_GB2312" pitchFamily="49" charset="-122"/>
              </a:rPr>
              <a:t>                               </a:t>
            </a:r>
            <a:endParaRPr lang="zh-CN" altLang="en-US" sz="2800" dirty="0">
              <a:solidFill>
                <a:srgbClr val="070605"/>
              </a:solidFill>
              <a:latin typeface="楷体_GB2312" pitchFamily="49" charset="-122"/>
              <a:ea typeface="楷体_GB2312" pitchFamily="49" charset="-122"/>
            </a:endParaRPr>
          </a:p>
          <a:p>
            <a:pPr indent="262255">
              <a:lnSpc>
                <a:spcPct val="120000"/>
              </a:lnSpc>
            </a:pPr>
            <a:r>
              <a:rPr lang="zh-CN" altLang="en-US" sz="2800" dirty="0">
                <a:solidFill>
                  <a:srgbClr val="070605"/>
                </a:solidFill>
                <a:latin typeface="楷体_GB2312" pitchFamily="49" charset="-122"/>
                <a:ea typeface="楷体_GB2312" pitchFamily="49" charset="-122"/>
              </a:rPr>
              <a:t>   外阴阴道瘙痒使病人痛苦不堪，影响病人休息和睡眠，</a:t>
            </a:r>
            <a:endParaRPr lang="zh-CN" altLang="en-US" sz="2800" dirty="0">
              <a:solidFill>
                <a:srgbClr val="070605"/>
              </a:solidFill>
              <a:latin typeface="楷体_GB2312" pitchFamily="49" charset="-122"/>
              <a:ea typeface="楷体_GB2312" pitchFamily="49" charset="-122"/>
            </a:endParaRPr>
          </a:p>
          <a:p>
            <a:pPr indent="262255">
              <a:lnSpc>
                <a:spcPct val="120000"/>
              </a:lnSpc>
            </a:pPr>
            <a:r>
              <a:rPr lang="zh-CN" altLang="en-US" sz="2800" dirty="0">
                <a:solidFill>
                  <a:srgbClr val="070605"/>
                </a:solidFill>
                <a:latin typeface="楷体_GB2312" pitchFamily="49" charset="-122"/>
                <a:ea typeface="楷体_GB2312" pitchFamily="49" charset="-122"/>
              </a:rPr>
              <a:t>为缓解症状抓痒不止造成自我形象紊乱及。有些病人不愿</a:t>
            </a:r>
            <a:endParaRPr lang="zh-CN" altLang="en-US" sz="2800" dirty="0">
              <a:solidFill>
                <a:srgbClr val="070605"/>
              </a:solidFill>
              <a:latin typeface="楷体_GB2312" pitchFamily="49" charset="-122"/>
              <a:ea typeface="楷体_GB2312" pitchFamily="49" charset="-122"/>
            </a:endParaRPr>
          </a:p>
          <a:p>
            <a:pPr indent="262255">
              <a:lnSpc>
                <a:spcPct val="120000"/>
              </a:lnSpc>
            </a:pPr>
            <a:r>
              <a:rPr lang="zh-CN" altLang="en-US" sz="2800" dirty="0">
                <a:solidFill>
                  <a:srgbClr val="070605"/>
                </a:solidFill>
                <a:latin typeface="楷体_GB2312" pitchFamily="49" charset="-122"/>
                <a:ea typeface="楷体_GB2312" pitchFamily="49" charset="-122"/>
              </a:rPr>
              <a:t>言表，不愿就医充满矛盾心理。评估病人心理障碍及影响</a:t>
            </a:r>
            <a:endParaRPr lang="zh-CN" altLang="en-US" sz="2800" dirty="0">
              <a:solidFill>
                <a:srgbClr val="070605"/>
              </a:solidFill>
              <a:latin typeface="楷体_GB2312" pitchFamily="49" charset="-122"/>
              <a:ea typeface="楷体_GB2312" pitchFamily="49" charset="-122"/>
            </a:endParaRPr>
          </a:p>
          <a:p>
            <a:pPr indent="262255">
              <a:lnSpc>
                <a:spcPct val="120000"/>
              </a:lnSpc>
            </a:pPr>
            <a:r>
              <a:rPr lang="zh-CN" altLang="en-US" sz="2800" dirty="0">
                <a:solidFill>
                  <a:srgbClr val="070605"/>
                </a:solidFill>
                <a:latin typeface="楷体_GB2312" pitchFamily="49" charset="-122"/>
                <a:ea typeface="楷体_GB2312" pitchFamily="49" charset="-122"/>
              </a:rPr>
              <a:t>疾病治疗的原因。</a:t>
            </a:r>
            <a:endParaRPr lang="zh-CN" altLang="en-US" sz="2800" dirty="0">
              <a:solidFill>
                <a:srgbClr val="070605"/>
              </a:solidFill>
              <a:latin typeface="楷体_GB2312" pitchFamily="49" charset="-122"/>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reeform 9"/>
          <p:cNvSpPr/>
          <p:nvPr/>
        </p:nvSpPr>
        <p:spPr bwMode="auto">
          <a:xfrm>
            <a:off x="301837" y="1193801"/>
            <a:ext cx="11654367" cy="736600"/>
          </a:xfrm>
          <a:custGeom>
            <a:avLst/>
            <a:gdLst>
              <a:gd name="T0" fmla="*/ 2 w 4909"/>
              <a:gd name="T1" fmla="*/ 0 h 310"/>
              <a:gd name="T2" fmla="*/ 609 w 4909"/>
              <a:gd name="T3" fmla="*/ 115 h 310"/>
              <a:gd name="T4" fmla="*/ 1222 w 4909"/>
              <a:gd name="T5" fmla="*/ 195 h 310"/>
              <a:gd name="T6" fmla="*/ 1838 w 4909"/>
              <a:gd name="T7" fmla="*/ 245 h 310"/>
              <a:gd name="T8" fmla="*/ 2456 w 4909"/>
              <a:gd name="T9" fmla="*/ 264 h 310"/>
              <a:gd name="T10" fmla="*/ 3073 w 4909"/>
              <a:gd name="T11" fmla="*/ 252 h 310"/>
              <a:gd name="T12" fmla="*/ 3382 w 4909"/>
              <a:gd name="T13" fmla="*/ 233 h 310"/>
              <a:gd name="T14" fmla="*/ 3535 w 4909"/>
              <a:gd name="T15" fmla="*/ 220 h 310"/>
              <a:gd name="T16" fmla="*/ 3689 w 4909"/>
              <a:gd name="T17" fmla="*/ 205 h 310"/>
              <a:gd name="T18" fmla="*/ 3996 w 4909"/>
              <a:gd name="T19" fmla="*/ 168 h 310"/>
              <a:gd name="T20" fmla="*/ 4302 w 4909"/>
              <a:gd name="T21" fmla="*/ 122 h 310"/>
              <a:gd name="T22" fmla="*/ 4606 w 4909"/>
              <a:gd name="T23" fmla="*/ 66 h 310"/>
              <a:gd name="T24" fmla="*/ 4757 w 4909"/>
              <a:gd name="T25" fmla="*/ 34 h 310"/>
              <a:gd name="T26" fmla="*/ 4908 w 4909"/>
              <a:gd name="T27" fmla="*/ 0 h 310"/>
              <a:gd name="T28" fmla="*/ 4909 w 4909"/>
              <a:gd name="T29" fmla="*/ 6 h 310"/>
              <a:gd name="T30" fmla="*/ 4760 w 4909"/>
              <a:gd name="T31" fmla="*/ 46 h 310"/>
              <a:gd name="T32" fmla="*/ 4609 w 4909"/>
              <a:gd name="T33" fmla="*/ 82 h 310"/>
              <a:gd name="T34" fmla="*/ 4306 w 4909"/>
              <a:gd name="T35" fmla="*/ 146 h 310"/>
              <a:gd name="T36" fmla="*/ 4001 w 4909"/>
              <a:gd name="T37" fmla="*/ 199 h 310"/>
              <a:gd name="T38" fmla="*/ 3693 w 4909"/>
              <a:gd name="T39" fmla="*/ 241 h 310"/>
              <a:gd name="T40" fmla="*/ 3075 w 4909"/>
              <a:gd name="T41" fmla="*/ 294 h 310"/>
              <a:gd name="T42" fmla="*/ 2455 w 4909"/>
              <a:gd name="T43" fmla="*/ 309 h 310"/>
              <a:gd name="T44" fmla="*/ 1836 w 4909"/>
              <a:gd name="T45" fmla="*/ 288 h 310"/>
              <a:gd name="T46" fmla="*/ 1218 w 4909"/>
              <a:gd name="T47" fmla="*/ 231 h 310"/>
              <a:gd name="T48" fmla="*/ 605 w 4909"/>
              <a:gd name="T49" fmla="*/ 140 h 310"/>
              <a:gd name="T50" fmla="*/ 301 w 4909"/>
              <a:gd name="T51" fmla="*/ 79 h 310"/>
              <a:gd name="T52" fmla="*/ 150 w 4909"/>
              <a:gd name="T53" fmla="*/ 45 h 310"/>
              <a:gd name="T54" fmla="*/ 0 w 4909"/>
              <a:gd name="T55" fmla="*/ 6 h 310"/>
              <a:gd name="T56" fmla="*/ 2 w 4909"/>
              <a:gd name="T57" fmla="*/ 0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909" h="310">
                <a:moveTo>
                  <a:pt x="2" y="0"/>
                </a:moveTo>
                <a:cubicBezTo>
                  <a:pt x="203" y="46"/>
                  <a:pt x="406" y="83"/>
                  <a:pt x="609" y="115"/>
                </a:cubicBezTo>
                <a:cubicBezTo>
                  <a:pt x="813" y="147"/>
                  <a:pt x="1017" y="173"/>
                  <a:pt x="1222" y="195"/>
                </a:cubicBezTo>
                <a:cubicBezTo>
                  <a:pt x="1427" y="217"/>
                  <a:pt x="1633" y="234"/>
                  <a:pt x="1838" y="245"/>
                </a:cubicBezTo>
                <a:cubicBezTo>
                  <a:pt x="2044" y="257"/>
                  <a:pt x="2250" y="264"/>
                  <a:pt x="2456" y="264"/>
                </a:cubicBezTo>
                <a:cubicBezTo>
                  <a:pt x="2662" y="266"/>
                  <a:pt x="2868" y="262"/>
                  <a:pt x="3073" y="252"/>
                </a:cubicBezTo>
                <a:cubicBezTo>
                  <a:pt x="3176" y="247"/>
                  <a:pt x="3279" y="241"/>
                  <a:pt x="3382" y="233"/>
                </a:cubicBezTo>
                <a:cubicBezTo>
                  <a:pt x="3433" y="229"/>
                  <a:pt x="3484" y="225"/>
                  <a:pt x="3535" y="220"/>
                </a:cubicBezTo>
                <a:cubicBezTo>
                  <a:pt x="3587" y="215"/>
                  <a:pt x="3638" y="210"/>
                  <a:pt x="3689" y="205"/>
                </a:cubicBezTo>
                <a:cubicBezTo>
                  <a:pt x="3792" y="194"/>
                  <a:pt x="3894" y="182"/>
                  <a:pt x="3996" y="168"/>
                </a:cubicBezTo>
                <a:cubicBezTo>
                  <a:pt x="4098" y="154"/>
                  <a:pt x="4200" y="139"/>
                  <a:pt x="4302" y="122"/>
                </a:cubicBezTo>
                <a:cubicBezTo>
                  <a:pt x="4403" y="105"/>
                  <a:pt x="4505" y="86"/>
                  <a:pt x="4606" y="66"/>
                </a:cubicBezTo>
                <a:cubicBezTo>
                  <a:pt x="4656" y="56"/>
                  <a:pt x="4707" y="45"/>
                  <a:pt x="4757" y="34"/>
                </a:cubicBezTo>
                <a:cubicBezTo>
                  <a:pt x="4807" y="23"/>
                  <a:pt x="4858" y="12"/>
                  <a:pt x="4908" y="0"/>
                </a:cubicBezTo>
                <a:cubicBezTo>
                  <a:pt x="4909" y="6"/>
                  <a:pt x="4909" y="6"/>
                  <a:pt x="4909" y="6"/>
                </a:cubicBezTo>
                <a:cubicBezTo>
                  <a:pt x="4860" y="20"/>
                  <a:pt x="4810" y="33"/>
                  <a:pt x="4760" y="46"/>
                </a:cubicBezTo>
                <a:cubicBezTo>
                  <a:pt x="4710" y="58"/>
                  <a:pt x="4659" y="70"/>
                  <a:pt x="4609" y="82"/>
                </a:cubicBezTo>
                <a:cubicBezTo>
                  <a:pt x="4508" y="105"/>
                  <a:pt x="4407" y="127"/>
                  <a:pt x="4306" y="146"/>
                </a:cubicBezTo>
                <a:cubicBezTo>
                  <a:pt x="4204" y="166"/>
                  <a:pt x="4103" y="183"/>
                  <a:pt x="4001" y="199"/>
                </a:cubicBezTo>
                <a:cubicBezTo>
                  <a:pt x="3898" y="215"/>
                  <a:pt x="3796" y="229"/>
                  <a:pt x="3693" y="241"/>
                </a:cubicBezTo>
                <a:cubicBezTo>
                  <a:pt x="3488" y="266"/>
                  <a:pt x="3282" y="283"/>
                  <a:pt x="3075" y="294"/>
                </a:cubicBezTo>
                <a:cubicBezTo>
                  <a:pt x="2869" y="305"/>
                  <a:pt x="2662" y="310"/>
                  <a:pt x="2455" y="309"/>
                </a:cubicBezTo>
                <a:cubicBezTo>
                  <a:pt x="2249" y="308"/>
                  <a:pt x="2042" y="301"/>
                  <a:pt x="1836" y="288"/>
                </a:cubicBezTo>
                <a:cubicBezTo>
                  <a:pt x="1629" y="274"/>
                  <a:pt x="1423" y="256"/>
                  <a:pt x="1218" y="231"/>
                </a:cubicBezTo>
                <a:cubicBezTo>
                  <a:pt x="1013" y="207"/>
                  <a:pt x="809" y="176"/>
                  <a:pt x="605" y="140"/>
                </a:cubicBezTo>
                <a:cubicBezTo>
                  <a:pt x="504" y="121"/>
                  <a:pt x="402" y="101"/>
                  <a:pt x="301" y="79"/>
                </a:cubicBezTo>
                <a:cubicBezTo>
                  <a:pt x="251" y="68"/>
                  <a:pt x="200" y="57"/>
                  <a:pt x="150" y="45"/>
                </a:cubicBezTo>
                <a:cubicBezTo>
                  <a:pt x="100" y="33"/>
                  <a:pt x="50" y="20"/>
                  <a:pt x="0" y="6"/>
                </a:cubicBezTo>
                <a:lnTo>
                  <a:pt x="2" y="0"/>
                </a:ln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grpSp>
        <p:nvGrpSpPr>
          <p:cNvPr id="19" name="组合 18"/>
          <p:cNvGrpSpPr/>
          <p:nvPr/>
        </p:nvGrpSpPr>
        <p:grpSpPr>
          <a:xfrm>
            <a:off x="2156460" y="1392555"/>
            <a:ext cx="1652905" cy="2454910"/>
            <a:chOff x="3345" y="2143"/>
            <a:chExt cx="2603" cy="3866"/>
          </a:xfrm>
        </p:grpSpPr>
        <p:sp>
          <p:nvSpPr>
            <p:cNvPr id="15" name="Freeform 7"/>
            <p:cNvSpPr>
              <a:spLocks noEditPoints="1"/>
            </p:cNvSpPr>
            <p:nvPr/>
          </p:nvSpPr>
          <p:spPr bwMode="auto">
            <a:xfrm>
              <a:off x="3345" y="3029"/>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solidFill>
              <a:srgbClr val="5A84AF"/>
            </a:solid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16" name="Freeform 10"/>
            <p:cNvSpPr/>
            <p:nvPr/>
          </p:nvSpPr>
          <p:spPr bwMode="auto">
            <a:xfrm>
              <a:off x="4295" y="2143"/>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solidFill>
              <a:srgbClr val="5A84A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2" name="矩形 1"/>
            <p:cNvSpPr/>
            <p:nvPr/>
          </p:nvSpPr>
          <p:spPr>
            <a:xfrm>
              <a:off x="3574" y="4253"/>
              <a:ext cx="2144" cy="580"/>
            </a:xfrm>
            <a:prstGeom prst="rect">
              <a:avLst/>
            </a:prstGeom>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知识目标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grpSp>
        <p:nvGrpSpPr>
          <p:cNvPr id="20" name="组合 19"/>
          <p:cNvGrpSpPr/>
          <p:nvPr/>
        </p:nvGrpSpPr>
        <p:grpSpPr>
          <a:xfrm>
            <a:off x="5302250" y="1588770"/>
            <a:ext cx="1652905" cy="2499995"/>
            <a:chOff x="8299" y="2452"/>
            <a:chExt cx="2603" cy="3937"/>
          </a:xfrm>
          <a:solidFill>
            <a:srgbClr val="2E75B6"/>
          </a:solidFill>
        </p:grpSpPr>
        <p:sp>
          <p:nvSpPr>
            <p:cNvPr id="29" name="Freeform 8"/>
            <p:cNvSpPr>
              <a:spLocks noEditPoints="1"/>
            </p:cNvSpPr>
            <p:nvPr/>
          </p:nvSpPr>
          <p:spPr bwMode="auto">
            <a:xfrm>
              <a:off x="8299" y="3406"/>
              <a:ext cx="2603" cy="2983"/>
            </a:xfrm>
            <a:custGeom>
              <a:avLst/>
              <a:gdLst>
                <a:gd name="T0" fmla="*/ 572 w 696"/>
                <a:gd name="T1" fmla="*/ 225 h 797"/>
                <a:gd name="T2" fmla="*/ 572 w 696"/>
                <a:gd name="T3" fmla="*/ 673 h 797"/>
                <a:gd name="T4" fmla="*/ 123 w 696"/>
                <a:gd name="T5" fmla="*/ 673 h 797"/>
                <a:gd name="T6" fmla="*/ 123 w 696"/>
                <a:gd name="T7" fmla="*/ 225 h 797"/>
                <a:gd name="T8" fmla="*/ 348 w 696"/>
                <a:gd name="T9" fmla="*/ 0 h 797"/>
                <a:gd name="T10" fmla="*/ 572 w 696"/>
                <a:gd name="T11" fmla="*/ 225 h 797"/>
                <a:gd name="T12" fmla="*/ 334 w 696"/>
                <a:gd name="T13" fmla="*/ 101 h 797"/>
                <a:gd name="T14" fmla="*/ 368 w 696"/>
                <a:gd name="T15" fmla="*/ 101 h 797"/>
                <a:gd name="T16" fmla="*/ 368 w 696"/>
                <a:gd name="T17" fmla="*/ 68 h 797"/>
                <a:gd name="T18" fmla="*/ 334 w 696"/>
                <a:gd name="T19" fmla="*/ 68 h 797"/>
                <a:gd name="T20" fmla="*/ 334 w 696"/>
                <a:gd name="T21" fmla="*/ 101 h 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7">
                  <a:moveTo>
                    <a:pt x="572" y="225"/>
                  </a:moveTo>
                  <a:cubicBezTo>
                    <a:pt x="696" y="348"/>
                    <a:pt x="696" y="549"/>
                    <a:pt x="572" y="673"/>
                  </a:cubicBezTo>
                  <a:cubicBezTo>
                    <a:pt x="448" y="797"/>
                    <a:pt x="247" y="797"/>
                    <a:pt x="123" y="673"/>
                  </a:cubicBezTo>
                  <a:cubicBezTo>
                    <a:pt x="0" y="549"/>
                    <a:pt x="0" y="348"/>
                    <a:pt x="123" y="225"/>
                  </a:cubicBezTo>
                  <a:cubicBezTo>
                    <a:pt x="348" y="0"/>
                    <a:pt x="348" y="0"/>
                    <a:pt x="348" y="0"/>
                  </a:cubicBezTo>
                  <a:lnTo>
                    <a:pt x="572" y="225"/>
                  </a:lnTo>
                  <a:close/>
                  <a:moveTo>
                    <a:pt x="334" y="101"/>
                  </a:moveTo>
                  <a:cubicBezTo>
                    <a:pt x="343" y="111"/>
                    <a:pt x="358" y="111"/>
                    <a:pt x="368" y="101"/>
                  </a:cubicBezTo>
                  <a:cubicBezTo>
                    <a:pt x="377" y="92"/>
                    <a:pt x="377" y="77"/>
                    <a:pt x="368" y="68"/>
                  </a:cubicBezTo>
                  <a:cubicBezTo>
                    <a:pt x="359" y="58"/>
                    <a:pt x="343" y="58"/>
                    <a:pt x="334" y="68"/>
                  </a:cubicBezTo>
                  <a:cubicBezTo>
                    <a:pt x="325" y="77"/>
                    <a:pt x="325" y="92"/>
                    <a:pt x="334" y="101"/>
                  </a:cubicBezTo>
                  <a:close/>
                </a:path>
              </a:pathLst>
            </a:custGeom>
            <a:grp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800" dirty="0">
                <a:solidFill>
                  <a:schemeClr val="tx1"/>
                </a:solidFill>
                <a:latin typeface="黑体" panose="02010609060101010101" charset="-122"/>
                <a:ea typeface="黑体" panose="02010609060101010101" charset="-122"/>
                <a:cs typeface="+mn-ea"/>
                <a:sym typeface="+mn-lt"/>
              </a:endParaRPr>
            </a:p>
          </p:txBody>
        </p:sp>
        <p:sp>
          <p:nvSpPr>
            <p:cNvPr id="30" name="Freeform 12"/>
            <p:cNvSpPr/>
            <p:nvPr/>
          </p:nvSpPr>
          <p:spPr bwMode="auto">
            <a:xfrm>
              <a:off x="9233" y="2452"/>
              <a:ext cx="707" cy="1317"/>
            </a:xfrm>
            <a:custGeom>
              <a:avLst/>
              <a:gdLst>
                <a:gd name="T0" fmla="*/ 108 w 189"/>
                <a:gd name="T1" fmla="*/ 335 h 351"/>
                <a:gd name="T2" fmla="*/ 180 w 189"/>
                <a:gd name="T3" fmla="*/ 161 h 351"/>
                <a:gd name="T4" fmla="*/ 129 w 189"/>
                <a:gd name="T5" fmla="*/ 19 h 351"/>
                <a:gd name="T6" fmla="*/ 11 w 189"/>
                <a:gd name="T7" fmla="*/ 90 h 351"/>
                <a:gd name="T8" fmla="*/ 56 w 189"/>
                <a:gd name="T9" fmla="*/ 269 h 351"/>
                <a:gd name="T10" fmla="*/ 80 w 189"/>
                <a:gd name="T11" fmla="*/ 250 h 351"/>
                <a:gd name="T12" fmla="*/ 35 w 189"/>
                <a:gd name="T13" fmla="*/ 119 h 351"/>
                <a:gd name="T14" fmla="*/ 52 w 189"/>
                <a:gd name="T15" fmla="*/ 54 h 351"/>
                <a:gd name="T16" fmla="*/ 124 w 189"/>
                <a:gd name="T17" fmla="*/ 50 h 351"/>
                <a:gd name="T18" fmla="*/ 151 w 189"/>
                <a:gd name="T19" fmla="*/ 184 h 351"/>
                <a:gd name="T20" fmla="*/ 91 w 189"/>
                <a:gd name="T21" fmla="*/ 321 h 351"/>
                <a:gd name="T22" fmla="*/ 108 w 189"/>
                <a:gd name="T23" fmla="*/ 335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351">
                  <a:moveTo>
                    <a:pt x="108" y="335"/>
                  </a:moveTo>
                  <a:cubicBezTo>
                    <a:pt x="147" y="286"/>
                    <a:pt x="169" y="222"/>
                    <a:pt x="180" y="161"/>
                  </a:cubicBezTo>
                  <a:cubicBezTo>
                    <a:pt x="189" y="110"/>
                    <a:pt x="187" y="40"/>
                    <a:pt x="129" y="19"/>
                  </a:cubicBezTo>
                  <a:cubicBezTo>
                    <a:pt x="75" y="0"/>
                    <a:pt x="21" y="35"/>
                    <a:pt x="11" y="90"/>
                  </a:cubicBezTo>
                  <a:cubicBezTo>
                    <a:pt x="0" y="150"/>
                    <a:pt x="22" y="220"/>
                    <a:pt x="56" y="269"/>
                  </a:cubicBezTo>
                  <a:cubicBezTo>
                    <a:pt x="66" y="283"/>
                    <a:pt x="90" y="266"/>
                    <a:pt x="80" y="250"/>
                  </a:cubicBezTo>
                  <a:cubicBezTo>
                    <a:pt x="56" y="210"/>
                    <a:pt x="38" y="165"/>
                    <a:pt x="35" y="119"/>
                  </a:cubicBezTo>
                  <a:cubicBezTo>
                    <a:pt x="33" y="97"/>
                    <a:pt x="35" y="69"/>
                    <a:pt x="52" y="54"/>
                  </a:cubicBezTo>
                  <a:cubicBezTo>
                    <a:pt x="70" y="37"/>
                    <a:pt x="103" y="41"/>
                    <a:pt x="124" y="50"/>
                  </a:cubicBezTo>
                  <a:cubicBezTo>
                    <a:pt x="170" y="71"/>
                    <a:pt x="159" y="146"/>
                    <a:pt x="151" y="184"/>
                  </a:cubicBezTo>
                  <a:cubicBezTo>
                    <a:pt x="140" y="232"/>
                    <a:pt x="122" y="283"/>
                    <a:pt x="91" y="321"/>
                  </a:cubicBezTo>
                  <a:cubicBezTo>
                    <a:pt x="79" y="336"/>
                    <a:pt x="96" y="351"/>
                    <a:pt x="108" y="3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9" name="矩形 8"/>
            <p:cNvSpPr/>
            <p:nvPr/>
          </p:nvSpPr>
          <p:spPr>
            <a:xfrm>
              <a:off x="8528" y="4623"/>
              <a:ext cx="2082" cy="580"/>
            </a:xfrm>
            <a:prstGeom prst="rect">
              <a:avLst/>
            </a:prstGeom>
            <a:grpFill/>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能力目标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grpSp>
        <p:nvGrpSpPr>
          <p:cNvPr id="21" name="组合 20"/>
          <p:cNvGrpSpPr/>
          <p:nvPr/>
        </p:nvGrpSpPr>
        <p:grpSpPr>
          <a:xfrm>
            <a:off x="8250555" y="1443990"/>
            <a:ext cx="1652905" cy="2454910"/>
            <a:chOff x="12942" y="2224"/>
            <a:chExt cx="2603" cy="3866"/>
          </a:xfrm>
          <a:solidFill>
            <a:schemeClr val="accent2">
              <a:lumMod val="60000"/>
              <a:lumOff val="40000"/>
            </a:schemeClr>
          </a:solidFill>
        </p:grpSpPr>
        <p:sp>
          <p:nvSpPr>
            <p:cNvPr id="3" name="Freeform 7"/>
            <p:cNvSpPr>
              <a:spLocks noEditPoints="1"/>
            </p:cNvSpPr>
            <p:nvPr/>
          </p:nvSpPr>
          <p:spPr bwMode="auto">
            <a:xfrm>
              <a:off x="12942" y="3110"/>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grp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4" name="Freeform 10"/>
            <p:cNvSpPr/>
            <p:nvPr/>
          </p:nvSpPr>
          <p:spPr bwMode="auto">
            <a:xfrm>
              <a:off x="13892" y="2224"/>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10" name="矩形 9"/>
            <p:cNvSpPr/>
            <p:nvPr/>
          </p:nvSpPr>
          <p:spPr>
            <a:xfrm>
              <a:off x="13238" y="4471"/>
              <a:ext cx="2144" cy="580"/>
            </a:xfrm>
            <a:prstGeom prst="rect">
              <a:avLst/>
            </a:prstGeom>
            <a:grpFill/>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素质目标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sp>
        <p:nvSpPr>
          <p:cNvPr id="23" name="Title 6"/>
          <p:cNvSpPr txBox="1"/>
          <p:nvPr>
            <p:custDataLst>
              <p:tags r:id="rId1"/>
            </p:custDataLst>
          </p:nvPr>
        </p:nvSpPr>
        <p:spPr>
          <a:xfrm>
            <a:off x="193942" y="58649"/>
            <a:ext cx="186309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学习</a:t>
            </a:r>
            <a:r>
              <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目标</a:t>
            </a:r>
            <a:endPar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1" name="文本框 22"/>
          <p:cNvSpPr txBox="1"/>
          <p:nvPr/>
        </p:nvSpPr>
        <p:spPr>
          <a:xfrm flipH="1">
            <a:off x="852170" y="4000500"/>
            <a:ext cx="2966720" cy="1751965"/>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20000"/>
              </a:lnSpc>
              <a:spcBef>
                <a:spcPts val="0"/>
              </a:spcBef>
              <a:spcAft>
                <a:spcPts val="0"/>
              </a:spcAft>
            </a:pPr>
            <a:r>
              <a:rPr lang="zh-CN" altLang="en-US" dirty="0" smtClean="0"/>
              <a:t>掌握外阴部炎症、阴道炎、子宫颈炎、盆腔炎症疾病的临床表现和护理要点。熟悉女性生殖系统自然防御机制；生殖系统病原体、传染途径。</a:t>
            </a:r>
            <a:endParaRPr lang="zh-CN" altLang="en-US" dirty="0" smtClean="0"/>
          </a:p>
        </p:txBody>
      </p:sp>
      <p:sp>
        <p:nvSpPr>
          <p:cNvPr id="5" name="文本框 22"/>
          <p:cNvSpPr txBox="1"/>
          <p:nvPr/>
        </p:nvSpPr>
        <p:spPr>
          <a:xfrm flipH="1">
            <a:off x="4954270" y="4088765"/>
            <a:ext cx="2655570" cy="2416175"/>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20000"/>
              </a:lnSpc>
              <a:spcBef>
                <a:spcPts val="0"/>
              </a:spcBef>
              <a:spcAft>
                <a:spcPts val="0"/>
              </a:spcAft>
            </a:pPr>
            <a:r>
              <a:rPr lang="zh-CN" altLang="en-US" dirty="0" smtClean="0"/>
              <a:t>能运用所学知识，识别妇科炎症病人的临床表现，正确评估病人并制定护理计划。能运用所学知识为各类妇科炎症病人开展以预防为主的健康宣教。</a:t>
            </a:r>
            <a:endParaRPr lang="zh-CN" altLang="en-US" dirty="0" smtClean="0"/>
          </a:p>
        </p:txBody>
      </p:sp>
      <p:sp>
        <p:nvSpPr>
          <p:cNvPr id="6" name="文本框 22"/>
          <p:cNvSpPr txBox="1"/>
          <p:nvPr/>
        </p:nvSpPr>
        <p:spPr>
          <a:xfrm flipH="1">
            <a:off x="8314690" y="4088765"/>
            <a:ext cx="2618105" cy="1419860"/>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20000"/>
              </a:lnSpc>
              <a:spcBef>
                <a:spcPts val="0"/>
              </a:spcBef>
              <a:spcAft>
                <a:spcPts val="0"/>
              </a:spcAft>
            </a:pPr>
            <a:r>
              <a:rPr lang="zh-CN" altLang="en-US" dirty="0" smtClean="0"/>
              <a:t>尊重病人，善于与病人沟通与交流，具有较强的责任心，能够耐心细致的对待病人和工作。</a:t>
            </a:r>
            <a:endParaRPr lang="zh-CN" altLang="en-US" dirty="0" smtClean="0"/>
          </a:p>
        </p:txBody>
      </p:sp>
      <p:cxnSp>
        <p:nvCxnSpPr>
          <p:cNvPr id="14" name="直接连接符 13"/>
          <p:cNvCxnSpPr/>
          <p:nvPr/>
        </p:nvCxnSpPr>
        <p:spPr>
          <a:xfrm flipV="1">
            <a:off x="4191635" y="4194810"/>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7957820" y="4194810"/>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000" fill="hold">
                                          <p:stCondLst>
                                            <p:cond delay="0"/>
                                          </p:stCondLst>
                                        </p:cTn>
                                        <p:tgtEl>
                                          <p:spTgt spid="19"/>
                                        </p:tgtEl>
                                        <p:attrNameLst>
                                          <p:attrName>style.visibility</p:attrName>
                                        </p:attrNameLst>
                                      </p:cBhvr>
                                      <p:to>
                                        <p:strVal val="visible"/>
                                      </p:to>
                                    </p:set>
                                    <p:animEffect transition="in" filter="blinds(horizontal)">
                                      <p:cBhvr>
                                        <p:cTn id="11" dur="1000"/>
                                        <p:tgtEl>
                                          <p:spTgt spid="19"/>
                                        </p:tgtEl>
                                      </p:cBhvr>
                                    </p:animEffect>
                                  </p:childTnLst>
                                </p:cTn>
                              </p:par>
                              <p:par>
                                <p:cTn id="12" presetID="3" presetClass="entr" presetSubtype="10" fill="hold" grpId="0" nodeType="withEffect">
                                  <p:stCondLst>
                                    <p:cond delay="0"/>
                                  </p:stCondLst>
                                  <p:childTnLst>
                                    <p:set>
                                      <p:cBhvr>
                                        <p:cTn id="13" dur="1000" fill="hold">
                                          <p:stCondLst>
                                            <p:cond delay="0"/>
                                          </p:stCondLst>
                                        </p:cTn>
                                        <p:tgtEl>
                                          <p:spTgt spid="11"/>
                                        </p:tgtEl>
                                        <p:attrNameLst>
                                          <p:attrName>style.visibility</p:attrName>
                                        </p:attrNameLst>
                                      </p:cBhvr>
                                      <p:to>
                                        <p:strVal val="visible"/>
                                      </p:to>
                                    </p:set>
                                    <p:animEffect transition="in" filter="blinds(horizontal)">
                                      <p:cBhvr>
                                        <p:cTn id="14" dur="1000"/>
                                        <p:tgtEl>
                                          <p:spTgt spid="11"/>
                                        </p:tgtEl>
                                      </p:cBhvr>
                                    </p:animEffect>
                                  </p:childTnLst>
                                </p:cTn>
                              </p:par>
                            </p:childTnLst>
                          </p:cTn>
                        </p:par>
                        <p:par>
                          <p:cTn id="15" fill="hold">
                            <p:stCondLst>
                              <p:cond delay="1500"/>
                            </p:stCondLst>
                            <p:childTnLst>
                              <p:par>
                                <p:cTn id="16" presetID="3" presetClass="entr" presetSubtype="10" fill="hold" nodeType="afterEffect">
                                  <p:stCondLst>
                                    <p:cond delay="0"/>
                                  </p:stCondLst>
                                  <p:childTnLst>
                                    <p:set>
                                      <p:cBhvr>
                                        <p:cTn id="17" dur="1000" fill="hold">
                                          <p:stCondLst>
                                            <p:cond delay="0"/>
                                          </p:stCondLst>
                                        </p:cTn>
                                        <p:tgtEl>
                                          <p:spTgt spid="20"/>
                                        </p:tgtEl>
                                        <p:attrNameLst>
                                          <p:attrName>style.visibility</p:attrName>
                                        </p:attrNameLst>
                                      </p:cBhvr>
                                      <p:to>
                                        <p:strVal val="visible"/>
                                      </p:to>
                                    </p:set>
                                    <p:animEffect transition="in" filter="blinds(horizontal)">
                                      <p:cBhvr>
                                        <p:cTn id="18" dur="1000"/>
                                        <p:tgtEl>
                                          <p:spTgt spid="20"/>
                                        </p:tgtEl>
                                      </p:cBhvr>
                                    </p:animEffect>
                                  </p:childTnLst>
                                </p:cTn>
                              </p:par>
                              <p:par>
                                <p:cTn id="19" presetID="3" presetClass="entr" presetSubtype="10" fill="hold" grpId="0" nodeType="withEffect">
                                  <p:stCondLst>
                                    <p:cond delay="0"/>
                                  </p:stCondLst>
                                  <p:childTnLst>
                                    <p:set>
                                      <p:cBhvr>
                                        <p:cTn id="20" dur="1000" fill="hold">
                                          <p:stCondLst>
                                            <p:cond delay="0"/>
                                          </p:stCondLst>
                                        </p:cTn>
                                        <p:tgtEl>
                                          <p:spTgt spid="5"/>
                                        </p:tgtEl>
                                        <p:attrNameLst>
                                          <p:attrName>style.visibility</p:attrName>
                                        </p:attrNameLst>
                                      </p:cBhvr>
                                      <p:to>
                                        <p:strVal val="visible"/>
                                      </p:to>
                                    </p:set>
                                    <p:animEffect transition="in" filter="blinds(horizontal)">
                                      <p:cBhvr>
                                        <p:cTn id="21" dur="1000"/>
                                        <p:tgtEl>
                                          <p:spTgt spid="5"/>
                                        </p:tgtEl>
                                      </p:cBhvr>
                                    </p:animEffect>
                                  </p:childTnLst>
                                </p:cTn>
                              </p:par>
                            </p:childTnLst>
                          </p:cTn>
                        </p:par>
                        <p:par>
                          <p:cTn id="22" fill="hold">
                            <p:stCondLst>
                              <p:cond delay="2500"/>
                            </p:stCondLst>
                            <p:childTnLst>
                              <p:par>
                                <p:cTn id="23" presetID="3" presetClass="entr" presetSubtype="10" fill="hold" nodeType="afterEffect">
                                  <p:stCondLst>
                                    <p:cond delay="0"/>
                                  </p:stCondLst>
                                  <p:childTnLst>
                                    <p:set>
                                      <p:cBhvr>
                                        <p:cTn id="24" dur="1000" fill="hold">
                                          <p:stCondLst>
                                            <p:cond delay="0"/>
                                          </p:stCondLst>
                                        </p:cTn>
                                        <p:tgtEl>
                                          <p:spTgt spid="21"/>
                                        </p:tgtEl>
                                        <p:attrNameLst>
                                          <p:attrName>style.visibility</p:attrName>
                                        </p:attrNameLst>
                                      </p:cBhvr>
                                      <p:to>
                                        <p:strVal val="visible"/>
                                      </p:to>
                                    </p:set>
                                    <p:animEffect transition="in" filter="blinds(horizontal)">
                                      <p:cBhvr>
                                        <p:cTn id="25" dur="1000"/>
                                        <p:tgtEl>
                                          <p:spTgt spid="21"/>
                                        </p:tgtEl>
                                      </p:cBhvr>
                                    </p:animEffect>
                                  </p:childTnLst>
                                </p:cTn>
                              </p:par>
                              <p:par>
                                <p:cTn id="26" presetID="3" presetClass="entr" presetSubtype="10" fill="hold" grpId="0" nodeType="withEffect">
                                  <p:stCondLst>
                                    <p:cond delay="0"/>
                                  </p:stCondLst>
                                  <p:childTnLst>
                                    <p:set>
                                      <p:cBhvr>
                                        <p:cTn id="27" dur="1000" fill="hold">
                                          <p:stCondLst>
                                            <p:cond delay="0"/>
                                          </p:stCondLst>
                                        </p:cTn>
                                        <p:tgtEl>
                                          <p:spTgt spid="6"/>
                                        </p:tgtEl>
                                        <p:attrNameLst>
                                          <p:attrName>style.visibility</p:attrName>
                                        </p:attrNameLst>
                                      </p:cBhvr>
                                      <p:to>
                                        <p:strVal val="visible"/>
                                      </p:to>
                                    </p:set>
                                    <p:animEffect transition="in" filter="blinds(horizontal)">
                                      <p:cBhvr>
                                        <p:cTn id="28" dur="1000"/>
                                        <p:tgtEl>
                                          <p:spTgt spid="6"/>
                                        </p:tgtEl>
                                      </p:cBhvr>
                                    </p:animEffect>
                                  </p:childTnLst>
                                </p:cTn>
                              </p:par>
                              <p:par>
                                <p:cTn id="29" presetID="18" presetClass="entr" presetSubtype="12"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strips(downLeft)">
                                      <p:cBhvr>
                                        <p:cTn id="31" dur="500"/>
                                        <p:tgtEl>
                                          <p:spTgt spid="14"/>
                                        </p:tgtEl>
                                      </p:cBhvr>
                                    </p:animEffect>
                                  </p:childTnLst>
                                </p:cTn>
                              </p:par>
                              <p:par>
                                <p:cTn id="32" presetID="18" presetClass="entr" presetSubtype="12" fill="hold"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strips(downLeft)">
                                      <p:cBhvr>
                                        <p:cTn id="3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1" grpId="0" bldLvl="0" animBg="1"/>
      <p:bldP spid="5" grpId="0" bldLvl="0" animBg="1"/>
      <p:bldP spid="6" grpId="0" bldLvl="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5057775" cy="106235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外阴阴道假丝酵母菌病</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endParaRPr>
          </a:p>
          <a:p>
            <a:pPr marL="0" lvl="0" indent="0" algn="l">
              <a:lnSpc>
                <a:spcPct val="100000"/>
              </a:lnSpc>
              <a:spcBef>
                <a:spcPts val="1000"/>
              </a:spcBef>
              <a:spcAft>
                <a:spcPts val="0"/>
              </a:spcAft>
              <a:buSzPct val="100000"/>
              <a:buNone/>
            </a:pP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77825" name="Rectangle 2"/>
          <p:cNvSpPr>
            <a:spLocks noGrp="1"/>
          </p:cNvSpPr>
          <p:nvPr>
            <p:ph type="title"/>
          </p:nvPr>
        </p:nvSpPr>
        <p:spPr>
          <a:xfrm>
            <a:off x="1481455" y="1598613"/>
            <a:ext cx="8162925" cy="762000"/>
          </a:xfrm>
        </p:spPr>
        <p:txBody>
          <a:bodyPr vert="horz" wrap="square" lIns="91440" tIns="45720" rIns="91440" bIns="45720" anchor="t" anchorCtr="0"/>
          <a:p>
            <a:pPr eaLnBrk="1" hangingPunct="1"/>
            <a:r>
              <a:rPr lang="en-US" altLang="zh-CN" b="1" dirty="0">
                <a:ea typeface="黑体" panose="02010609060101010101" charset="-122"/>
              </a:rPr>
              <a:t> </a:t>
            </a:r>
            <a:endParaRPr lang="en-US" altLang="zh-CN" b="1" dirty="0">
              <a:ea typeface="黑体" panose="02010609060101010101" charset="-122"/>
            </a:endParaRPr>
          </a:p>
        </p:txBody>
      </p:sp>
      <p:sp>
        <p:nvSpPr>
          <p:cNvPr id="77826" name="Rectangle 2"/>
          <p:cNvSpPr/>
          <p:nvPr/>
        </p:nvSpPr>
        <p:spPr>
          <a:xfrm>
            <a:off x="1759268" y="1238250"/>
            <a:ext cx="6119812" cy="533400"/>
          </a:xfrm>
          <a:prstGeom prst="rect">
            <a:avLst/>
          </a:prstGeom>
          <a:noFill/>
          <a:ln w="9525">
            <a:noFill/>
          </a:ln>
        </p:spPr>
        <p:txBody>
          <a:bodyPr anchor="ctr" anchorCtr="0"/>
          <a:p>
            <a:r>
              <a:rPr lang="en-US" altLang="zh-CN" sz="2800" b="1" dirty="0">
                <a:solidFill>
                  <a:srgbClr val="020202"/>
                </a:solidFill>
                <a:latin typeface="Arial" panose="020B0604020202020204" pitchFamily="34" charset="0"/>
                <a:ea typeface="楷体_GB2312" pitchFamily="49" charset="-122"/>
              </a:rPr>
              <a:t>【</a:t>
            </a:r>
            <a:r>
              <a:rPr lang="zh-CN" altLang="en-US" sz="2800" b="1" dirty="0">
                <a:solidFill>
                  <a:srgbClr val="020202"/>
                </a:solidFill>
                <a:latin typeface="Arial" panose="020B0604020202020204" pitchFamily="34" charset="0"/>
                <a:ea typeface="楷体_GB2312" pitchFamily="49" charset="-122"/>
              </a:rPr>
              <a:t>护理诊断及医护合作性问题</a:t>
            </a:r>
            <a:r>
              <a:rPr lang="en-US" altLang="zh-CN" sz="2800" b="1" dirty="0">
                <a:solidFill>
                  <a:srgbClr val="020202"/>
                </a:solidFill>
                <a:latin typeface="Arial" panose="020B0604020202020204" pitchFamily="34" charset="0"/>
                <a:ea typeface="楷体_GB2312" pitchFamily="49" charset="-122"/>
              </a:rPr>
              <a:t>】</a:t>
            </a:r>
            <a:endParaRPr lang="en-US" altLang="zh-CN" sz="2800" b="1" dirty="0">
              <a:solidFill>
                <a:srgbClr val="020202"/>
              </a:solidFill>
              <a:latin typeface="黑体" panose="02010609060101010101" charset="-122"/>
              <a:ea typeface="楷体_GB2312" pitchFamily="49" charset="-122"/>
            </a:endParaRPr>
          </a:p>
        </p:txBody>
      </p:sp>
      <p:sp>
        <p:nvSpPr>
          <p:cNvPr id="77827" name="Rectangle 7"/>
          <p:cNvSpPr/>
          <p:nvPr/>
        </p:nvSpPr>
        <p:spPr>
          <a:xfrm>
            <a:off x="1184593" y="1834198"/>
            <a:ext cx="8197215" cy="2675255"/>
          </a:xfrm>
          <a:prstGeom prst="rect">
            <a:avLst/>
          </a:prstGeom>
          <a:noFill/>
          <a:ln w="9525">
            <a:noFill/>
          </a:ln>
        </p:spPr>
        <p:txBody>
          <a:bodyPr wrap="none" anchor="ctr" anchorCtr="0">
            <a:spAutoFit/>
          </a:bodyPr>
          <a:p>
            <a:pPr>
              <a:lnSpc>
                <a:spcPct val="120000"/>
              </a:lnSpc>
            </a:pPr>
            <a:r>
              <a:rPr lang="en-US" altLang="zh-CN" sz="2800" b="1" dirty="0">
                <a:solidFill>
                  <a:srgbClr val="070605"/>
                </a:solidFill>
                <a:latin typeface="楷体_GB2312" pitchFamily="49" charset="-122"/>
                <a:ea typeface="楷体_GB2312" pitchFamily="49" charset="-122"/>
              </a:rPr>
              <a:t>1</a:t>
            </a:r>
            <a:r>
              <a:rPr lang="zh-CN" altLang="en-US" sz="2800" b="1" dirty="0">
                <a:solidFill>
                  <a:srgbClr val="070605"/>
                </a:solidFill>
                <a:latin typeface="楷体_GB2312" pitchFamily="49" charset="-122"/>
                <a:ea typeface="楷体_GB2312" pitchFamily="49" charset="-122"/>
              </a:rPr>
              <a:t>、舒适的改变</a:t>
            </a:r>
            <a:r>
              <a:rPr lang="zh-CN" altLang="en-US" sz="2800" dirty="0">
                <a:solidFill>
                  <a:srgbClr val="070605"/>
                </a:solidFill>
                <a:latin typeface="楷体_GB2312" pitchFamily="49" charset="-122"/>
                <a:ea typeface="楷体_GB2312" pitchFamily="49" charset="-122"/>
              </a:rPr>
              <a:t>　与外阴瘙痒、灼痛及白带增多有关</a:t>
            </a:r>
            <a:br>
              <a:rPr lang="zh-CN" altLang="en-US" sz="2800" dirty="0">
                <a:solidFill>
                  <a:srgbClr val="070605"/>
                </a:solidFill>
                <a:latin typeface="楷体_GB2312" pitchFamily="49" charset="-122"/>
                <a:ea typeface="楷体_GB2312" pitchFamily="49" charset="-122"/>
              </a:rPr>
            </a:br>
            <a:r>
              <a:rPr lang="en-US" altLang="zh-CN" sz="2800" b="1" dirty="0">
                <a:solidFill>
                  <a:srgbClr val="070605"/>
                </a:solidFill>
                <a:latin typeface="楷体_GB2312" pitchFamily="49" charset="-122"/>
                <a:ea typeface="楷体_GB2312" pitchFamily="49" charset="-122"/>
              </a:rPr>
              <a:t>2</a:t>
            </a:r>
            <a:r>
              <a:rPr lang="zh-CN" altLang="en-US" sz="2800" b="1" dirty="0">
                <a:solidFill>
                  <a:srgbClr val="070605"/>
                </a:solidFill>
                <a:latin typeface="楷体_GB2312" pitchFamily="49" charset="-122"/>
                <a:ea typeface="楷体_GB2312" pitchFamily="49" charset="-122"/>
              </a:rPr>
              <a:t>、焦虑</a:t>
            </a:r>
            <a:r>
              <a:rPr lang="zh-CN" altLang="en-US" sz="2800" dirty="0">
                <a:solidFill>
                  <a:srgbClr val="070605"/>
                </a:solidFill>
                <a:latin typeface="楷体_GB2312" pitchFamily="49" charset="-122"/>
                <a:ea typeface="楷体_GB2312" pitchFamily="49" charset="-122"/>
              </a:rPr>
              <a:t>　与治疗效果不佳，反复发作，孕妇担心对</a:t>
            </a:r>
            <a:endParaRPr lang="zh-CN" altLang="en-US" sz="2800" dirty="0">
              <a:solidFill>
                <a:srgbClr val="070605"/>
              </a:solidFill>
              <a:latin typeface="楷体_GB2312" pitchFamily="49" charset="-122"/>
              <a:ea typeface="楷体_GB2312" pitchFamily="49" charset="-122"/>
            </a:endParaRPr>
          </a:p>
          <a:p>
            <a:pPr>
              <a:lnSpc>
                <a:spcPct val="120000"/>
              </a:lnSpc>
            </a:pPr>
            <a:r>
              <a:rPr lang="zh-CN" altLang="en-US" sz="2800" dirty="0">
                <a:solidFill>
                  <a:srgbClr val="070605"/>
                </a:solidFill>
                <a:latin typeface="楷体_GB2312" pitchFamily="49" charset="-122"/>
                <a:ea typeface="楷体_GB2312" pitchFamily="49" charset="-122"/>
              </a:rPr>
              <a:t>         胎儿影响有关</a:t>
            </a:r>
            <a:br>
              <a:rPr lang="zh-CN" altLang="en-US" sz="2800" dirty="0">
                <a:solidFill>
                  <a:srgbClr val="070605"/>
                </a:solidFill>
                <a:latin typeface="楷体_GB2312" pitchFamily="49" charset="-122"/>
                <a:ea typeface="楷体_GB2312" pitchFamily="49" charset="-122"/>
              </a:rPr>
            </a:br>
            <a:r>
              <a:rPr lang="en-US" altLang="zh-CN" sz="2800" b="1" dirty="0">
                <a:solidFill>
                  <a:srgbClr val="070605"/>
                </a:solidFill>
                <a:latin typeface="楷体_GB2312" pitchFamily="49" charset="-122"/>
                <a:ea typeface="楷体_GB2312" pitchFamily="49" charset="-122"/>
              </a:rPr>
              <a:t>3</a:t>
            </a:r>
            <a:r>
              <a:rPr lang="zh-CN" altLang="en-US" sz="2800" b="1" dirty="0">
                <a:solidFill>
                  <a:srgbClr val="070605"/>
                </a:solidFill>
                <a:latin typeface="楷体_GB2312" pitchFamily="49" charset="-122"/>
                <a:ea typeface="楷体_GB2312" pitchFamily="49" charset="-122"/>
              </a:rPr>
              <a:t>、知识缺乏</a:t>
            </a:r>
            <a:r>
              <a:rPr lang="zh-CN" altLang="en-US" sz="2800" dirty="0">
                <a:solidFill>
                  <a:srgbClr val="070605"/>
                </a:solidFill>
                <a:latin typeface="楷体_GB2312" pitchFamily="49" charset="-122"/>
                <a:ea typeface="楷体_GB2312" pitchFamily="49" charset="-122"/>
              </a:rPr>
              <a:t> 缺乏阴道炎相关知识</a:t>
            </a:r>
            <a:br>
              <a:rPr lang="zh-CN" altLang="en-US" sz="2800" dirty="0">
                <a:solidFill>
                  <a:srgbClr val="070605"/>
                </a:solidFill>
                <a:latin typeface="楷体_GB2312" pitchFamily="49" charset="-122"/>
                <a:ea typeface="楷体_GB2312" pitchFamily="49" charset="-122"/>
              </a:rPr>
            </a:br>
            <a:r>
              <a:rPr lang="en-US" altLang="zh-CN" sz="2800" b="1" dirty="0">
                <a:solidFill>
                  <a:srgbClr val="070605"/>
                </a:solidFill>
                <a:latin typeface="楷体_GB2312" pitchFamily="49" charset="-122"/>
                <a:ea typeface="楷体_GB2312" pitchFamily="49" charset="-122"/>
              </a:rPr>
              <a:t>4</a:t>
            </a:r>
            <a:r>
              <a:rPr lang="zh-CN" altLang="en-US" sz="2800" b="1" dirty="0">
                <a:solidFill>
                  <a:srgbClr val="070605"/>
                </a:solidFill>
                <a:latin typeface="楷体_GB2312" pitchFamily="49" charset="-122"/>
                <a:ea typeface="楷体_GB2312" pitchFamily="49" charset="-122"/>
              </a:rPr>
              <a:t>、皮肤完整性受损</a:t>
            </a:r>
            <a:r>
              <a:rPr lang="zh-CN" altLang="en-US" sz="2800" dirty="0">
                <a:solidFill>
                  <a:srgbClr val="070605"/>
                </a:solidFill>
                <a:latin typeface="楷体_GB2312" pitchFamily="49" charset="-122"/>
                <a:ea typeface="楷体_GB2312" pitchFamily="49" charset="-122"/>
              </a:rPr>
              <a:t>　与外阴阴道炎症有关。</a:t>
            </a:r>
            <a:r>
              <a:rPr lang="zh-CN" altLang="en-US" dirty="0">
                <a:solidFill>
                  <a:srgbClr val="070605"/>
                </a:solidFill>
                <a:latin typeface="楷体_GB2312" pitchFamily="49" charset="-122"/>
                <a:ea typeface="楷体_GB2312" pitchFamily="49" charset="-122"/>
              </a:rPr>
              <a:t> </a:t>
            </a:r>
            <a:endParaRPr lang="zh-CN" altLang="en-US" dirty="0">
              <a:solidFill>
                <a:srgbClr val="070605"/>
              </a:solidFill>
              <a:latin typeface="楷体_GB2312" pitchFamily="49" charset="-122"/>
              <a:ea typeface="楷体_GB2312" pitchFamily="49" charset="-122"/>
            </a:endParaRPr>
          </a:p>
        </p:txBody>
      </p:sp>
      <p:sp>
        <p:nvSpPr>
          <p:cNvPr id="77828" name="Rectangle 8"/>
          <p:cNvSpPr/>
          <p:nvPr/>
        </p:nvSpPr>
        <p:spPr>
          <a:xfrm>
            <a:off x="2575560" y="4572635"/>
            <a:ext cx="3600450" cy="519113"/>
          </a:xfrm>
          <a:prstGeom prst="rect">
            <a:avLst/>
          </a:prstGeom>
          <a:noFill/>
          <a:ln w="9525">
            <a:noFill/>
          </a:ln>
        </p:spPr>
        <p:txBody>
          <a:bodyPr anchor="ctr" anchorCtr="0">
            <a:spAutoFit/>
          </a:bodyPr>
          <a:p>
            <a:r>
              <a:rPr lang="en-US" altLang="zh-CN" sz="2800" b="1" dirty="0">
                <a:solidFill>
                  <a:srgbClr val="020202"/>
                </a:solidFill>
                <a:latin typeface="Arial" panose="020B0604020202020204" pitchFamily="34" charset="0"/>
                <a:ea typeface="楷体_GB2312" pitchFamily="49" charset="-122"/>
              </a:rPr>
              <a:t>【</a:t>
            </a:r>
            <a:r>
              <a:rPr lang="zh-CN" altLang="en-US" sz="2800" b="1" dirty="0">
                <a:solidFill>
                  <a:srgbClr val="020202"/>
                </a:solidFill>
                <a:latin typeface="Arial" panose="020B0604020202020204" pitchFamily="34" charset="0"/>
                <a:ea typeface="楷体_GB2312" pitchFamily="49" charset="-122"/>
              </a:rPr>
              <a:t>护理目标</a:t>
            </a:r>
            <a:r>
              <a:rPr lang="en-US" altLang="zh-CN" sz="2800" b="1" dirty="0">
                <a:solidFill>
                  <a:srgbClr val="020202"/>
                </a:solidFill>
                <a:latin typeface="Arial" panose="020B0604020202020204" pitchFamily="34" charset="0"/>
                <a:ea typeface="楷体_GB2312" pitchFamily="49" charset="-122"/>
              </a:rPr>
              <a:t>】</a:t>
            </a:r>
            <a:endParaRPr lang="en-US" altLang="zh-CN" sz="2800" b="1" dirty="0">
              <a:solidFill>
                <a:srgbClr val="020202"/>
              </a:solidFill>
              <a:latin typeface="Arial" panose="020B0604020202020204" pitchFamily="34" charset="0"/>
              <a:ea typeface="楷体_GB2312" pitchFamily="49" charset="-122"/>
            </a:endParaRPr>
          </a:p>
        </p:txBody>
      </p:sp>
      <p:sp>
        <p:nvSpPr>
          <p:cNvPr id="77829" name="Rectangle 9"/>
          <p:cNvSpPr/>
          <p:nvPr/>
        </p:nvSpPr>
        <p:spPr>
          <a:xfrm>
            <a:off x="1045528" y="5049520"/>
            <a:ext cx="7117080" cy="1124585"/>
          </a:xfrm>
          <a:prstGeom prst="rect">
            <a:avLst/>
          </a:prstGeom>
          <a:noFill/>
          <a:ln w="9525">
            <a:noFill/>
          </a:ln>
        </p:spPr>
        <p:txBody>
          <a:bodyPr wrap="none" anchor="ctr" anchorCtr="0">
            <a:spAutoFit/>
          </a:bodyPr>
          <a:p>
            <a:pPr algn="ctr" defTabSz="914400">
              <a:lnSpc>
                <a:spcPct val="120000"/>
              </a:lnSpc>
              <a:tabLst>
                <a:tab pos="542925" algn="l"/>
              </a:tabLst>
            </a:pPr>
            <a:r>
              <a:rPr lang="en-US" altLang="zh-CN" sz="2800" dirty="0">
                <a:solidFill>
                  <a:srgbClr val="070605"/>
                </a:solidFill>
                <a:latin typeface="楷体_GB2312" pitchFamily="49" charset="-122"/>
                <a:ea typeface="楷体_GB2312" pitchFamily="49" charset="-122"/>
              </a:rPr>
              <a:t> 1</a:t>
            </a:r>
            <a:r>
              <a:rPr lang="zh-CN" altLang="en-US" sz="2800" dirty="0">
                <a:solidFill>
                  <a:srgbClr val="070605"/>
                </a:solidFill>
                <a:latin typeface="楷体_GB2312" pitchFamily="49" charset="-122"/>
                <a:ea typeface="楷体_GB2312" pitchFamily="49" charset="-122"/>
              </a:rPr>
              <a:t>、病人阴道分泌物转为正常性状</a:t>
            </a:r>
            <a:r>
              <a:rPr lang="en-US" altLang="zh-CN" sz="2800" dirty="0">
                <a:solidFill>
                  <a:srgbClr val="070605"/>
                </a:solidFill>
                <a:latin typeface="楷体_GB2312" pitchFamily="49" charset="-122"/>
                <a:ea typeface="楷体_GB2312" pitchFamily="49" charset="-122"/>
              </a:rPr>
              <a:t>,</a:t>
            </a:r>
            <a:r>
              <a:rPr lang="zh-CN" altLang="en-US" sz="2800" dirty="0">
                <a:solidFill>
                  <a:srgbClr val="070605"/>
                </a:solidFill>
                <a:latin typeface="楷体_GB2312" pitchFamily="49" charset="-122"/>
                <a:ea typeface="楷体_GB2312" pitchFamily="49" charset="-122"/>
              </a:rPr>
              <a:t>症状消失</a:t>
            </a:r>
            <a:endParaRPr lang="zh-CN" altLang="en-US" sz="2800" dirty="0">
              <a:solidFill>
                <a:srgbClr val="070605"/>
              </a:solidFill>
              <a:latin typeface="楷体_GB2312" pitchFamily="49" charset="-122"/>
              <a:ea typeface="楷体_GB2312" pitchFamily="49" charset="-122"/>
            </a:endParaRPr>
          </a:p>
          <a:p>
            <a:pPr algn="ctr" defTabSz="914400">
              <a:lnSpc>
                <a:spcPct val="120000"/>
              </a:lnSpc>
              <a:tabLst>
                <a:tab pos="542925" algn="l"/>
              </a:tabLst>
            </a:pPr>
            <a:r>
              <a:rPr lang="en-US" altLang="zh-CN" sz="2800" dirty="0">
                <a:solidFill>
                  <a:srgbClr val="070605"/>
                </a:solidFill>
                <a:latin typeface="楷体_GB2312" pitchFamily="49" charset="-122"/>
                <a:ea typeface="楷体_GB2312" pitchFamily="49" charset="-122"/>
              </a:rPr>
              <a:t>2</a:t>
            </a:r>
            <a:r>
              <a:rPr lang="zh-CN" altLang="en-US" sz="2800" dirty="0">
                <a:solidFill>
                  <a:srgbClr val="070605"/>
                </a:solidFill>
                <a:latin typeface="楷体_GB2312" pitchFamily="49" charset="-122"/>
                <a:ea typeface="楷体_GB2312" pitchFamily="49" charset="-122"/>
              </a:rPr>
              <a:t>、病人能叙述该病有关知识并积极治疗。</a:t>
            </a:r>
            <a:endParaRPr lang="zh-CN" altLang="en-US" sz="2800" dirty="0">
              <a:solidFill>
                <a:srgbClr val="070605"/>
              </a:solidFill>
              <a:latin typeface="楷体_GB2312" pitchFamily="49" charset="-122"/>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5057775" cy="106235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外阴阴道假丝酵母菌病</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endParaRPr>
          </a:p>
          <a:p>
            <a:pPr marL="0" lvl="0" indent="0" algn="l">
              <a:lnSpc>
                <a:spcPct val="100000"/>
              </a:lnSpc>
              <a:spcBef>
                <a:spcPts val="1000"/>
              </a:spcBef>
              <a:spcAft>
                <a:spcPts val="0"/>
              </a:spcAft>
              <a:buSzPct val="100000"/>
              <a:buNone/>
            </a:pP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3" name="组合 2"/>
          <p:cNvGrpSpPr/>
          <p:nvPr/>
        </p:nvGrpSpPr>
        <p:grpSpPr>
          <a:xfrm>
            <a:off x="1259205" y="1125855"/>
            <a:ext cx="8605520" cy="5101349"/>
            <a:chOff x="348" y="750"/>
            <a:chExt cx="13552" cy="9479"/>
          </a:xfrm>
        </p:grpSpPr>
        <p:sp>
          <p:nvSpPr>
            <p:cNvPr id="78849" name="Rectangle 2"/>
            <p:cNvSpPr/>
            <p:nvPr/>
          </p:nvSpPr>
          <p:spPr>
            <a:xfrm>
              <a:off x="1418" y="2793"/>
              <a:ext cx="2942" cy="684"/>
            </a:xfrm>
            <a:prstGeom prst="rect">
              <a:avLst/>
            </a:prstGeom>
            <a:solidFill>
              <a:srgbClr val="92D050"/>
            </a:solidFill>
            <a:ln w="9525">
              <a:noFill/>
            </a:ln>
          </p:spPr>
          <p:txBody>
            <a:bodyPr wrap="square" anchor="t" anchorCtr="0">
              <a:spAutoFit/>
            </a:bodyPr>
            <a:p>
              <a:r>
                <a:rPr lang="en-US" altLang="zh-CN" b="1" dirty="0">
                  <a:solidFill>
                    <a:schemeClr val="tx2"/>
                  </a:solidFill>
                  <a:latin typeface="Arial" panose="020B0604020202020204" pitchFamily="34" charset="0"/>
                  <a:ea typeface="楷体_GB2312" pitchFamily="49" charset="-122"/>
                </a:rPr>
                <a:t>1</a:t>
              </a:r>
              <a:r>
                <a:rPr lang="zh-CN" altLang="en-US" b="1" dirty="0">
                  <a:solidFill>
                    <a:schemeClr val="tx2"/>
                  </a:solidFill>
                  <a:latin typeface="Arial" panose="020B0604020202020204" pitchFamily="34" charset="0"/>
                  <a:ea typeface="楷体_GB2312" pitchFamily="49" charset="-122"/>
                </a:rPr>
                <a:t>、</a:t>
              </a:r>
              <a:r>
                <a:rPr lang="zh-CN" altLang="en-US" b="1" dirty="0">
                  <a:solidFill>
                    <a:srgbClr val="FF0000"/>
                  </a:solidFill>
                  <a:latin typeface="Arial" panose="020B0604020202020204" pitchFamily="34" charset="0"/>
                  <a:ea typeface="楷体_GB2312" pitchFamily="49" charset="-122"/>
                </a:rPr>
                <a:t>消除诱因</a:t>
              </a:r>
              <a:endParaRPr lang="zh-CN" altLang="en-US" b="1" dirty="0">
                <a:solidFill>
                  <a:srgbClr val="FF0000"/>
                </a:solidFill>
                <a:latin typeface="Arial" panose="020B0604020202020204" pitchFamily="34" charset="0"/>
                <a:ea typeface="楷体_GB2312" pitchFamily="49" charset="-122"/>
              </a:endParaRPr>
            </a:p>
          </p:txBody>
        </p:sp>
        <p:sp>
          <p:nvSpPr>
            <p:cNvPr id="78850" name="Rectangle 3"/>
            <p:cNvSpPr/>
            <p:nvPr/>
          </p:nvSpPr>
          <p:spPr>
            <a:xfrm>
              <a:off x="4478" y="2565"/>
              <a:ext cx="8492" cy="1199"/>
            </a:xfrm>
            <a:prstGeom prst="rect">
              <a:avLst/>
            </a:prstGeom>
            <a:solidFill>
              <a:srgbClr val="FFFFCC"/>
            </a:solidFill>
            <a:ln w="9525">
              <a:noFill/>
            </a:ln>
          </p:spPr>
          <p:txBody>
            <a:bodyPr wrap="square" anchor="t" anchorCtr="0">
              <a:spAutoFit/>
            </a:bodyPr>
            <a:p>
              <a:r>
                <a:rPr lang="zh-CN" altLang="en-US" b="1" dirty="0">
                  <a:solidFill>
                    <a:schemeClr val="tx2"/>
                  </a:solidFill>
                  <a:latin typeface="Arial" panose="020B0604020202020204" pitchFamily="34" charset="0"/>
                  <a:ea typeface="楷体_GB2312" pitchFamily="49" charset="-122"/>
                </a:rPr>
                <a:t>积极治疗糖尿病，孕妇保持外阴清洁，</a:t>
              </a:r>
              <a:endParaRPr lang="zh-CN" altLang="en-US" b="1" dirty="0">
                <a:solidFill>
                  <a:schemeClr val="tx2"/>
                </a:solidFill>
                <a:latin typeface="Arial" panose="020B0604020202020204" pitchFamily="34" charset="0"/>
                <a:ea typeface="楷体_GB2312" pitchFamily="49" charset="-122"/>
              </a:endParaRPr>
            </a:p>
            <a:p>
              <a:r>
                <a:rPr lang="zh-CN" altLang="en-US" b="1" dirty="0">
                  <a:solidFill>
                    <a:schemeClr val="tx2"/>
                  </a:solidFill>
                  <a:latin typeface="Arial" panose="020B0604020202020204" pitchFamily="34" charset="0"/>
                  <a:ea typeface="楷体_GB2312" pitchFamily="49" charset="-122"/>
                </a:rPr>
                <a:t>长期应用抗生素、雌激素缓者应停药。</a:t>
              </a:r>
              <a:endParaRPr lang="zh-CN" altLang="en-US" b="1" dirty="0">
                <a:solidFill>
                  <a:schemeClr val="tx2"/>
                </a:solidFill>
                <a:latin typeface="Arial" panose="020B0604020202020204" pitchFamily="34" charset="0"/>
                <a:ea typeface="楷体_GB2312" pitchFamily="49" charset="-122"/>
              </a:endParaRPr>
            </a:p>
          </p:txBody>
        </p:sp>
        <p:grpSp>
          <p:nvGrpSpPr>
            <p:cNvPr id="2" name="Group 4"/>
            <p:cNvGrpSpPr/>
            <p:nvPr/>
          </p:nvGrpSpPr>
          <p:grpSpPr>
            <a:xfrm>
              <a:off x="1530" y="4153"/>
              <a:ext cx="9848" cy="1310"/>
              <a:chOff x="480" y="1281"/>
              <a:chExt cx="3600" cy="524"/>
            </a:xfrm>
          </p:grpSpPr>
          <p:sp>
            <p:nvSpPr>
              <p:cNvPr id="78852" name="Rectangle 5"/>
              <p:cNvSpPr/>
              <p:nvPr/>
            </p:nvSpPr>
            <p:spPr>
              <a:xfrm>
                <a:off x="2208" y="1281"/>
                <a:ext cx="1694" cy="274"/>
              </a:xfrm>
              <a:prstGeom prst="rect">
                <a:avLst/>
              </a:prstGeom>
              <a:noFill/>
              <a:ln w="9525">
                <a:noFill/>
              </a:ln>
            </p:spPr>
            <p:txBody>
              <a:bodyPr wrap="square" anchor="t" anchorCtr="0">
                <a:spAutoFit/>
              </a:bodyPr>
              <a:p>
                <a:r>
                  <a:rPr lang="zh-CN" altLang="en-US" b="1" dirty="0">
                    <a:solidFill>
                      <a:srgbClr val="0E0D0C"/>
                    </a:solidFill>
                    <a:latin typeface="楷体_GB2312" pitchFamily="49" charset="-122"/>
                    <a:ea typeface="楷体_GB2312" pitchFamily="49" charset="-122"/>
                  </a:rPr>
                  <a:t>用</a:t>
                </a:r>
                <a:r>
                  <a:rPr lang="zh-CN" altLang="en-US" b="1" dirty="0">
                    <a:solidFill>
                      <a:srgbClr val="FF0000"/>
                    </a:solidFill>
                    <a:latin typeface="楷体_GB2312" pitchFamily="49" charset="-122"/>
                    <a:ea typeface="楷体_GB2312" pitchFamily="49" charset="-122"/>
                  </a:rPr>
                  <a:t>碱性</a:t>
                </a:r>
                <a:r>
                  <a:rPr lang="zh-CN" altLang="en-US" b="1" dirty="0">
                    <a:solidFill>
                      <a:srgbClr val="0E0D0C"/>
                    </a:solidFill>
                    <a:latin typeface="楷体_GB2312" pitchFamily="49" charset="-122"/>
                    <a:ea typeface="楷体_GB2312" pitchFamily="49" charset="-122"/>
                  </a:rPr>
                  <a:t>溶液冲洗阴道</a:t>
                </a:r>
                <a:endParaRPr lang="zh-CN" altLang="en-US" b="1" dirty="0">
                  <a:solidFill>
                    <a:srgbClr val="0E0D0C"/>
                  </a:solidFill>
                  <a:latin typeface="楷体_GB2312" pitchFamily="49" charset="-122"/>
                  <a:ea typeface="楷体_GB2312" pitchFamily="49" charset="-122"/>
                </a:endParaRPr>
              </a:p>
            </p:txBody>
          </p:sp>
          <p:sp>
            <p:nvSpPr>
              <p:cNvPr id="78853" name="Rectangle 6"/>
              <p:cNvSpPr/>
              <p:nvPr/>
            </p:nvSpPr>
            <p:spPr>
              <a:xfrm>
                <a:off x="2208" y="1531"/>
                <a:ext cx="1872" cy="274"/>
              </a:xfrm>
              <a:prstGeom prst="rect">
                <a:avLst/>
              </a:prstGeom>
              <a:noFill/>
              <a:ln w="9525">
                <a:noFill/>
              </a:ln>
            </p:spPr>
            <p:txBody>
              <a:bodyPr wrap="square" anchor="t" anchorCtr="0">
                <a:spAutoFit/>
              </a:bodyPr>
              <a:p>
                <a:r>
                  <a:rPr lang="zh-CN" altLang="en-US" b="1" dirty="0">
                    <a:solidFill>
                      <a:srgbClr val="0E0D0C"/>
                    </a:solidFill>
                    <a:latin typeface="楷体_GB2312" pitchFamily="49" charset="-122"/>
                    <a:ea typeface="楷体_GB2312" pitchFamily="49" charset="-122"/>
                  </a:rPr>
                  <a:t>常用</a:t>
                </a:r>
                <a:r>
                  <a:rPr lang="en-US" altLang="zh-CN" b="1" dirty="0">
                    <a:solidFill>
                      <a:srgbClr val="FF0000"/>
                    </a:solidFill>
                    <a:latin typeface="楷体_GB2312" pitchFamily="49" charset="-122"/>
                    <a:ea typeface="楷体_GB2312" pitchFamily="49" charset="-122"/>
                  </a:rPr>
                  <a:t>2%</a:t>
                </a:r>
                <a:r>
                  <a:rPr lang="zh-CN" altLang="en-US" b="1" dirty="0">
                    <a:solidFill>
                      <a:srgbClr val="FF0000"/>
                    </a:solidFill>
                    <a:latin typeface="楷体_GB2312" pitchFamily="49" charset="-122"/>
                    <a:ea typeface="楷体_GB2312" pitchFamily="49" charset="-122"/>
                  </a:rPr>
                  <a:t>～</a:t>
                </a:r>
                <a:r>
                  <a:rPr lang="en-US" altLang="zh-CN" b="1" dirty="0">
                    <a:solidFill>
                      <a:srgbClr val="FF0000"/>
                    </a:solidFill>
                    <a:latin typeface="楷体_GB2312" pitchFamily="49" charset="-122"/>
                    <a:ea typeface="楷体_GB2312" pitchFamily="49" charset="-122"/>
                  </a:rPr>
                  <a:t>4%</a:t>
                </a:r>
                <a:r>
                  <a:rPr lang="zh-CN" altLang="en-US" b="1" dirty="0">
                    <a:solidFill>
                      <a:srgbClr val="FF0000"/>
                    </a:solidFill>
                    <a:latin typeface="楷体_GB2312" pitchFamily="49" charset="-122"/>
                    <a:ea typeface="楷体_GB2312" pitchFamily="49" charset="-122"/>
                  </a:rPr>
                  <a:t>碳酸氢钠液</a:t>
                </a:r>
                <a:endParaRPr lang="zh-CN" altLang="en-US" b="1" dirty="0">
                  <a:solidFill>
                    <a:srgbClr val="FF0000"/>
                  </a:solidFill>
                  <a:latin typeface="楷体_GB2312" pitchFamily="49" charset="-122"/>
                  <a:ea typeface="楷体_GB2312" pitchFamily="49" charset="-122"/>
                </a:endParaRPr>
              </a:p>
            </p:txBody>
          </p:sp>
          <p:sp>
            <p:nvSpPr>
              <p:cNvPr id="78854" name="Text Box 7"/>
              <p:cNvSpPr txBox="1"/>
              <p:nvPr/>
            </p:nvSpPr>
            <p:spPr>
              <a:xfrm>
                <a:off x="480" y="1296"/>
                <a:ext cx="1200" cy="480"/>
              </a:xfrm>
              <a:prstGeom prst="rect">
                <a:avLst/>
              </a:prstGeom>
              <a:solidFill>
                <a:srgbClr val="92D050"/>
              </a:solidFill>
              <a:ln w="9525">
                <a:noFill/>
              </a:ln>
            </p:spPr>
            <p:txBody>
              <a:bodyPr anchor="t" anchorCtr="0">
                <a:spAutoFit/>
              </a:bodyPr>
              <a:p>
                <a:r>
                  <a:rPr lang="en-US" altLang="zh-CN" b="1" dirty="0">
                    <a:solidFill>
                      <a:schemeClr val="tx2"/>
                    </a:solidFill>
                    <a:latin typeface="Arial" panose="020B0604020202020204" pitchFamily="34" charset="0"/>
                    <a:ea typeface="楷体_GB2312" pitchFamily="49" charset="-122"/>
                  </a:rPr>
                  <a:t>2</a:t>
                </a:r>
                <a:r>
                  <a:rPr lang="zh-CN" altLang="en-US" b="1" dirty="0">
                    <a:solidFill>
                      <a:schemeClr val="tx2"/>
                    </a:solidFill>
                    <a:latin typeface="Arial" panose="020B0604020202020204" pitchFamily="34" charset="0"/>
                    <a:ea typeface="楷体_GB2312" pitchFamily="49" charset="-122"/>
                  </a:rPr>
                  <a:t>、</a:t>
                </a:r>
                <a:r>
                  <a:rPr lang="zh-CN" altLang="en-US" b="1" dirty="0">
                    <a:solidFill>
                      <a:srgbClr val="FF0000"/>
                    </a:solidFill>
                    <a:latin typeface="Arial" panose="020B0604020202020204" pitchFamily="34" charset="0"/>
                    <a:ea typeface="楷体_GB2312" pitchFamily="49" charset="-122"/>
                  </a:rPr>
                  <a:t>改变阴道</a:t>
                </a:r>
                <a:endParaRPr lang="zh-CN" altLang="en-US" b="1" dirty="0">
                  <a:solidFill>
                    <a:srgbClr val="FF0000"/>
                  </a:solidFill>
                  <a:latin typeface="Arial" panose="020B0604020202020204" pitchFamily="34" charset="0"/>
                  <a:ea typeface="楷体_GB2312" pitchFamily="49" charset="-122"/>
                </a:endParaRPr>
              </a:p>
              <a:p>
                <a:r>
                  <a:rPr lang="zh-CN" altLang="en-US" b="1" dirty="0">
                    <a:solidFill>
                      <a:srgbClr val="FF0000"/>
                    </a:solidFill>
                    <a:latin typeface="Arial" panose="020B0604020202020204" pitchFamily="34" charset="0"/>
                    <a:ea typeface="楷体_GB2312" pitchFamily="49" charset="-122"/>
                  </a:rPr>
                  <a:t>的酸碱度</a:t>
                </a:r>
                <a:endParaRPr lang="zh-CN" altLang="en-US" b="1" dirty="0">
                  <a:solidFill>
                    <a:srgbClr val="FF0000"/>
                  </a:solidFill>
                  <a:latin typeface="Arial" panose="020B0604020202020204" pitchFamily="34" charset="0"/>
                  <a:ea typeface="楷体_GB2312" pitchFamily="49" charset="-122"/>
                </a:endParaRPr>
              </a:p>
            </p:txBody>
          </p:sp>
        </p:grpSp>
        <p:sp>
          <p:nvSpPr>
            <p:cNvPr id="288777" name="Rectangle 9"/>
            <p:cNvSpPr/>
            <p:nvPr/>
          </p:nvSpPr>
          <p:spPr>
            <a:xfrm>
              <a:off x="2643" y="9030"/>
              <a:ext cx="9525" cy="1199"/>
            </a:xfrm>
            <a:prstGeom prst="rect">
              <a:avLst/>
            </a:prstGeom>
            <a:noFill/>
            <a:ln w="9525">
              <a:noFill/>
            </a:ln>
          </p:spPr>
          <p:txBody>
            <a:bodyPr anchor="t" anchorCtr="0">
              <a:spAutoFit/>
            </a:bodyPr>
            <a:p>
              <a:r>
                <a:rPr lang="zh-CN" altLang="en-US" b="1" dirty="0">
                  <a:solidFill>
                    <a:schemeClr val="tx2"/>
                  </a:solidFill>
                  <a:latin typeface="Arial" panose="020B0604020202020204" pitchFamily="34" charset="0"/>
                  <a:ea typeface="楷体_GB2312" pitchFamily="49" charset="-122"/>
                </a:rPr>
                <a:t>顽固性病人可口服制霉菌素</a:t>
              </a:r>
              <a:r>
                <a:rPr lang="en-US" altLang="zh-CN" b="1" dirty="0">
                  <a:solidFill>
                    <a:schemeClr val="tx2"/>
                  </a:solidFill>
                  <a:latin typeface="Arial" panose="020B0604020202020204" pitchFamily="34" charset="0"/>
                  <a:ea typeface="楷体_GB2312" pitchFamily="49" charset="-122"/>
                </a:rPr>
                <a:t>50</a:t>
              </a:r>
              <a:r>
                <a:rPr lang="zh-CN" altLang="en-US" b="1" dirty="0">
                  <a:solidFill>
                    <a:schemeClr val="tx2"/>
                  </a:solidFill>
                  <a:latin typeface="Arial" panose="020B0604020202020204" pitchFamily="34" charset="0"/>
                  <a:ea typeface="楷体_GB2312" pitchFamily="49" charset="-122"/>
                </a:rPr>
                <a:t>～</a:t>
              </a:r>
              <a:r>
                <a:rPr lang="en-US" altLang="zh-CN" b="1" dirty="0">
                  <a:solidFill>
                    <a:schemeClr val="tx2"/>
                  </a:solidFill>
                  <a:latin typeface="Arial" panose="020B0604020202020204" pitchFamily="34" charset="0"/>
                  <a:ea typeface="楷体_GB2312" pitchFamily="49" charset="-122"/>
                </a:rPr>
                <a:t>100</a:t>
              </a:r>
              <a:r>
                <a:rPr lang="zh-CN" altLang="en-US" b="1" dirty="0">
                  <a:solidFill>
                    <a:schemeClr val="tx2"/>
                  </a:solidFill>
                  <a:latin typeface="Arial" panose="020B0604020202020204" pitchFamily="34" charset="0"/>
                  <a:ea typeface="楷体_GB2312" pitchFamily="49" charset="-122"/>
                </a:rPr>
                <a:t>万</a:t>
              </a:r>
              <a:r>
                <a:rPr lang="en-US" altLang="zh-CN" b="1" dirty="0">
                  <a:solidFill>
                    <a:schemeClr val="tx2"/>
                  </a:solidFill>
                  <a:latin typeface="Arial" panose="020B0604020202020204" pitchFamily="34" charset="0"/>
                  <a:ea typeface="楷体_GB2312" pitchFamily="49" charset="-122"/>
                </a:rPr>
                <a:t>U</a:t>
              </a:r>
              <a:r>
                <a:rPr lang="zh-CN" altLang="en-US" b="1" dirty="0">
                  <a:solidFill>
                    <a:schemeClr val="tx2"/>
                  </a:solidFill>
                  <a:latin typeface="Arial" panose="020B0604020202020204" pitchFamily="34" charset="0"/>
                  <a:ea typeface="楷体_GB2312" pitchFamily="49" charset="-122"/>
                </a:rPr>
                <a:t>，每日</a:t>
              </a:r>
              <a:r>
                <a:rPr lang="en-US" altLang="zh-CN" b="1" dirty="0">
                  <a:solidFill>
                    <a:schemeClr val="tx2"/>
                  </a:solidFill>
                  <a:latin typeface="Arial" panose="020B0604020202020204" pitchFamily="34" charset="0"/>
                  <a:ea typeface="楷体_GB2312" pitchFamily="49" charset="-122"/>
                </a:rPr>
                <a:t>4</a:t>
              </a:r>
              <a:r>
                <a:rPr lang="zh-CN" altLang="en-US" b="1" dirty="0">
                  <a:solidFill>
                    <a:schemeClr val="tx2"/>
                  </a:solidFill>
                  <a:latin typeface="Arial" panose="020B0604020202020204" pitchFamily="34" charset="0"/>
                  <a:ea typeface="楷体_GB2312" pitchFamily="49" charset="-122"/>
                </a:rPr>
                <a:t>次，</a:t>
              </a:r>
              <a:r>
                <a:rPr lang="en-US" altLang="zh-CN" b="1" dirty="0">
                  <a:solidFill>
                    <a:schemeClr val="tx2"/>
                  </a:solidFill>
                  <a:latin typeface="Arial" panose="020B0604020202020204" pitchFamily="34" charset="0"/>
                  <a:ea typeface="楷体_GB2312" pitchFamily="49" charset="-122"/>
                </a:rPr>
                <a:t>10</a:t>
              </a:r>
              <a:r>
                <a:rPr lang="zh-CN" altLang="en-US" b="1" dirty="0">
                  <a:solidFill>
                    <a:schemeClr val="tx2"/>
                  </a:solidFill>
                  <a:latin typeface="Arial" panose="020B0604020202020204" pitchFamily="34" charset="0"/>
                  <a:ea typeface="楷体_GB2312" pitchFamily="49" charset="-122"/>
                </a:rPr>
                <a:t>天为一疗程。</a:t>
              </a:r>
              <a:endParaRPr lang="zh-CN" altLang="en-US" b="1" dirty="0">
                <a:solidFill>
                  <a:schemeClr val="tx2"/>
                </a:solidFill>
                <a:latin typeface="Arial" panose="020B0604020202020204" pitchFamily="34" charset="0"/>
                <a:ea typeface="楷体_GB2312" pitchFamily="49" charset="-122"/>
              </a:endParaRPr>
            </a:p>
          </p:txBody>
        </p:sp>
        <p:sp>
          <p:nvSpPr>
            <p:cNvPr id="288778" name="Rectangle 10"/>
            <p:cNvSpPr/>
            <p:nvPr/>
          </p:nvSpPr>
          <p:spPr>
            <a:xfrm>
              <a:off x="1983" y="8123"/>
              <a:ext cx="10185" cy="684"/>
            </a:xfrm>
            <a:prstGeom prst="rect">
              <a:avLst/>
            </a:prstGeom>
            <a:noFill/>
            <a:ln w="9525">
              <a:noFill/>
            </a:ln>
          </p:spPr>
          <p:txBody>
            <a:bodyPr wrap="square" anchor="t" anchorCtr="0">
              <a:spAutoFit/>
            </a:bodyPr>
            <a:p>
              <a:r>
                <a:rPr lang="en-US" altLang="zh-CN" b="1" dirty="0">
                  <a:solidFill>
                    <a:srgbClr val="0E0D0C"/>
                  </a:solidFill>
                  <a:latin typeface="楷体_GB2312" pitchFamily="49" charset="-122"/>
                  <a:ea typeface="楷体_GB2312" pitchFamily="49" charset="-122"/>
                </a:rPr>
                <a:t>1</a:t>
              </a:r>
              <a:r>
                <a:rPr lang="zh-CN" altLang="en-US" b="1" dirty="0">
                  <a:solidFill>
                    <a:srgbClr val="0E0D0C"/>
                  </a:solidFill>
                  <a:latin typeface="楷体_GB2312" pitchFamily="49" charset="-122"/>
                  <a:ea typeface="楷体_GB2312" pitchFamily="49" charset="-122"/>
                </a:rPr>
                <a:t>％龙胆紫溶液涂擦阴道壁，隔日</a:t>
              </a:r>
              <a:r>
                <a:rPr lang="en-US" altLang="zh-CN" b="1" dirty="0">
                  <a:solidFill>
                    <a:srgbClr val="0E0D0C"/>
                  </a:solidFill>
                  <a:latin typeface="楷体_GB2312" pitchFamily="49" charset="-122"/>
                  <a:ea typeface="楷体_GB2312" pitchFamily="49" charset="-122"/>
                </a:rPr>
                <a:t>1</a:t>
              </a:r>
              <a:r>
                <a:rPr lang="zh-CN" altLang="en-US" b="1" dirty="0">
                  <a:solidFill>
                    <a:srgbClr val="0E0D0C"/>
                  </a:solidFill>
                  <a:latin typeface="楷体_GB2312" pitchFamily="49" charset="-122"/>
                  <a:ea typeface="楷体_GB2312" pitchFamily="49" charset="-122"/>
                </a:rPr>
                <a:t>次，共</a:t>
              </a:r>
              <a:r>
                <a:rPr lang="en-US" altLang="zh-CN" b="1" dirty="0">
                  <a:solidFill>
                    <a:srgbClr val="0E0D0C"/>
                  </a:solidFill>
                  <a:latin typeface="楷体_GB2312" pitchFamily="49" charset="-122"/>
                  <a:ea typeface="楷体_GB2312" pitchFamily="49" charset="-122"/>
                </a:rPr>
                <a:t>2</a:t>
              </a:r>
              <a:r>
                <a:rPr lang="zh-CN" altLang="en-US" b="1" dirty="0">
                  <a:solidFill>
                    <a:srgbClr val="0E0D0C"/>
                  </a:solidFill>
                  <a:latin typeface="楷体_GB2312" pitchFamily="49" charset="-122"/>
                  <a:ea typeface="楷体_GB2312" pitchFamily="49" charset="-122"/>
                </a:rPr>
                <a:t>周。</a:t>
              </a:r>
              <a:endParaRPr lang="zh-CN" altLang="en-US" b="1" dirty="0">
                <a:solidFill>
                  <a:srgbClr val="0E0D0C"/>
                </a:solidFill>
                <a:latin typeface="楷体_GB2312" pitchFamily="49" charset="-122"/>
                <a:ea typeface="楷体_GB2312" pitchFamily="49" charset="-122"/>
              </a:endParaRPr>
            </a:p>
          </p:txBody>
        </p:sp>
        <p:sp>
          <p:nvSpPr>
            <p:cNvPr id="78857" name="Rectangle 12"/>
            <p:cNvSpPr/>
            <p:nvPr/>
          </p:nvSpPr>
          <p:spPr>
            <a:xfrm>
              <a:off x="4478" y="6828"/>
              <a:ext cx="9422" cy="684"/>
            </a:xfrm>
            <a:prstGeom prst="rect">
              <a:avLst/>
            </a:prstGeom>
            <a:noFill/>
            <a:ln w="9525">
              <a:noFill/>
            </a:ln>
          </p:spPr>
          <p:txBody>
            <a:bodyPr anchor="t" anchorCtr="0">
              <a:spAutoFit/>
            </a:bodyPr>
            <a:p>
              <a:r>
                <a:rPr lang="zh-CN" altLang="en-US" b="1" dirty="0">
                  <a:latin typeface="宋体" panose="02010600030101010101" pitchFamily="2" charset="-122"/>
                  <a:ea typeface="宋体" panose="02010600030101010101" pitchFamily="2" charset="-122"/>
                </a:rPr>
                <a:t>     </a:t>
              </a:r>
              <a:r>
                <a:rPr lang="zh-CN" altLang="en-US" b="1" dirty="0">
                  <a:solidFill>
                    <a:schemeClr val="tx2"/>
                  </a:solidFill>
                  <a:latin typeface="Arial" panose="020B0604020202020204" pitchFamily="34" charset="0"/>
                  <a:ea typeface="楷体_GB2312" pitchFamily="49" charset="-122"/>
                </a:rPr>
                <a:t>每晚一次，</a:t>
              </a:r>
              <a:r>
                <a:rPr lang="en-US" altLang="zh-CN" b="1" dirty="0">
                  <a:solidFill>
                    <a:schemeClr val="tx2"/>
                  </a:solidFill>
                  <a:latin typeface="Arial" panose="020B0604020202020204" pitchFamily="34" charset="0"/>
                  <a:ea typeface="楷体_GB2312" pitchFamily="49" charset="-122"/>
                </a:rPr>
                <a:t>10~14</a:t>
              </a:r>
              <a:r>
                <a:rPr lang="zh-CN" altLang="en-US" b="1" dirty="0">
                  <a:solidFill>
                    <a:schemeClr val="tx2"/>
                  </a:solidFill>
                  <a:latin typeface="Arial" panose="020B0604020202020204" pitchFamily="34" charset="0"/>
                  <a:ea typeface="楷体_GB2312" pitchFamily="49" charset="-122"/>
                </a:rPr>
                <a:t>天为一疗程。</a:t>
              </a:r>
              <a:endParaRPr lang="zh-CN" altLang="en-US" b="1" dirty="0">
                <a:solidFill>
                  <a:schemeClr val="tx2"/>
                </a:solidFill>
                <a:latin typeface="Arial" panose="020B0604020202020204" pitchFamily="34" charset="0"/>
                <a:ea typeface="楷体_GB2312" pitchFamily="49" charset="-122"/>
              </a:endParaRPr>
            </a:p>
          </p:txBody>
        </p:sp>
        <p:sp>
          <p:nvSpPr>
            <p:cNvPr id="78858" name="Rectangle 13"/>
            <p:cNvSpPr/>
            <p:nvPr/>
          </p:nvSpPr>
          <p:spPr>
            <a:xfrm>
              <a:off x="1780" y="6828"/>
              <a:ext cx="2220" cy="684"/>
            </a:xfrm>
            <a:prstGeom prst="rect">
              <a:avLst/>
            </a:prstGeom>
            <a:solidFill>
              <a:srgbClr val="BFBFBF"/>
            </a:solidFill>
            <a:ln w="9525">
              <a:noFill/>
            </a:ln>
          </p:spPr>
          <p:txBody>
            <a:bodyPr anchor="t" anchorCtr="0">
              <a:spAutoFit/>
            </a:bodyPr>
            <a:p>
              <a:r>
                <a:rPr lang="zh-CN" altLang="en-US" b="1" dirty="0">
                  <a:solidFill>
                    <a:srgbClr val="0E0D0C"/>
                  </a:solidFill>
                  <a:latin typeface="楷体_GB2312" pitchFamily="49" charset="-122"/>
                  <a:ea typeface="楷体_GB2312" pitchFamily="49" charset="-122"/>
                </a:rPr>
                <a:t>局部用药</a:t>
              </a:r>
              <a:endParaRPr lang="zh-CN" altLang="en-US" b="1" dirty="0">
                <a:solidFill>
                  <a:srgbClr val="0E0D0C"/>
                </a:solidFill>
                <a:latin typeface="楷体_GB2312" pitchFamily="49" charset="-122"/>
                <a:ea typeface="楷体_GB2312" pitchFamily="49" charset="-122"/>
              </a:endParaRPr>
            </a:p>
          </p:txBody>
        </p:sp>
        <p:sp>
          <p:nvSpPr>
            <p:cNvPr id="78859" name="Rectangle 14"/>
            <p:cNvSpPr/>
            <p:nvPr/>
          </p:nvSpPr>
          <p:spPr>
            <a:xfrm>
              <a:off x="738" y="1773"/>
              <a:ext cx="4200" cy="684"/>
            </a:xfrm>
            <a:prstGeom prst="rect">
              <a:avLst/>
            </a:prstGeom>
            <a:noFill/>
            <a:ln w="9525">
              <a:noFill/>
            </a:ln>
          </p:spPr>
          <p:txBody>
            <a:bodyPr anchor="t" anchorCtr="0">
              <a:spAutoFit/>
            </a:bodyPr>
            <a:p>
              <a:r>
                <a:rPr lang="zh-CN" altLang="en-US" b="1" dirty="0">
                  <a:solidFill>
                    <a:srgbClr val="0E0D0C"/>
                  </a:solidFill>
                  <a:latin typeface="楷体_GB2312" pitchFamily="49" charset="-122"/>
                  <a:ea typeface="楷体_GB2312" pitchFamily="49" charset="-122"/>
                </a:rPr>
                <a:t>（一）治疗原则</a:t>
              </a:r>
              <a:endParaRPr lang="zh-CN" altLang="en-US" b="1" dirty="0">
                <a:solidFill>
                  <a:srgbClr val="0E0D0C"/>
                </a:solidFill>
                <a:latin typeface="楷体_GB2312" pitchFamily="49" charset="-122"/>
                <a:ea typeface="楷体_GB2312" pitchFamily="49" charset="-122"/>
              </a:endParaRPr>
            </a:p>
          </p:txBody>
        </p:sp>
        <p:sp>
          <p:nvSpPr>
            <p:cNvPr id="78860" name="Rectangle 15"/>
            <p:cNvSpPr/>
            <p:nvPr/>
          </p:nvSpPr>
          <p:spPr>
            <a:xfrm>
              <a:off x="1530" y="5718"/>
              <a:ext cx="10205" cy="684"/>
            </a:xfrm>
            <a:prstGeom prst="rect">
              <a:avLst/>
            </a:prstGeom>
            <a:solidFill>
              <a:srgbClr val="92D050"/>
            </a:solidFill>
            <a:ln w="9525">
              <a:noFill/>
            </a:ln>
          </p:spPr>
          <p:txBody>
            <a:bodyPr anchor="t" anchorCtr="0">
              <a:spAutoFit/>
            </a:bodyPr>
            <a:p>
              <a:r>
                <a:rPr lang="en-US" altLang="zh-CN" b="1" dirty="0">
                  <a:solidFill>
                    <a:schemeClr val="tx2"/>
                  </a:solidFill>
                  <a:latin typeface="楷体_GB2312" pitchFamily="49" charset="-122"/>
                  <a:ea typeface="楷体_GB2312" pitchFamily="49" charset="-122"/>
                </a:rPr>
                <a:t>3</a:t>
              </a:r>
              <a:r>
                <a:rPr lang="zh-CN" altLang="en-US" b="1" dirty="0">
                  <a:solidFill>
                    <a:schemeClr val="tx2"/>
                  </a:solidFill>
                  <a:latin typeface="楷体_GB2312" pitchFamily="49" charset="-122"/>
                  <a:ea typeface="楷体_GB2312" pitchFamily="49" charset="-122"/>
                </a:rPr>
                <a:t>、</a:t>
              </a:r>
              <a:r>
                <a:rPr lang="zh-CN" altLang="en-US" b="1" dirty="0">
                  <a:solidFill>
                    <a:srgbClr val="FF0000"/>
                  </a:solidFill>
                  <a:latin typeface="楷体_GB2312" pitchFamily="49" charset="-122"/>
                  <a:ea typeface="楷体_GB2312" pitchFamily="49" charset="-122"/>
                </a:rPr>
                <a:t>药物应用  唑类药咪康唑氟康唑克霉唑等</a:t>
              </a:r>
              <a:endParaRPr lang="zh-CN" altLang="en-US" b="1" dirty="0">
                <a:solidFill>
                  <a:srgbClr val="FF0000"/>
                </a:solidFill>
                <a:latin typeface="楷体_GB2312" pitchFamily="49" charset="-122"/>
                <a:ea typeface="楷体_GB2312" pitchFamily="49" charset="-122"/>
              </a:endParaRPr>
            </a:p>
          </p:txBody>
        </p:sp>
        <p:sp>
          <p:nvSpPr>
            <p:cNvPr id="78861" name="Rectangle 2"/>
            <p:cNvSpPr/>
            <p:nvPr/>
          </p:nvSpPr>
          <p:spPr>
            <a:xfrm>
              <a:off x="1983" y="750"/>
              <a:ext cx="9637" cy="840"/>
            </a:xfrm>
            <a:prstGeom prst="rect">
              <a:avLst/>
            </a:prstGeom>
            <a:noFill/>
            <a:ln w="9525">
              <a:noFill/>
            </a:ln>
          </p:spPr>
          <p:txBody>
            <a:bodyPr anchor="ctr" anchorCtr="0"/>
            <a:p>
              <a:r>
                <a:rPr lang="en-US" altLang="zh-CN" sz="2800" b="1" dirty="0">
                  <a:solidFill>
                    <a:srgbClr val="020202"/>
                  </a:solidFill>
                  <a:latin typeface="Arial" panose="020B0604020202020204" pitchFamily="34" charset="0"/>
                  <a:ea typeface="楷体_GB2312" pitchFamily="49" charset="-122"/>
                </a:rPr>
                <a:t>【</a:t>
              </a:r>
              <a:r>
                <a:rPr lang="zh-CN" altLang="en-US" sz="2800" b="1" dirty="0">
                  <a:solidFill>
                    <a:srgbClr val="020202"/>
                  </a:solidFill>
                  <a:latin typeface="Arial" panose="020B0604020202020204" pitchFamily="34" charset="0"/>
                  <a:ea typeface="楷体_GB2312" pitchFamily="49" charset="-122"/>
                </a:rPr>
                <a:t>处理与护理措施</a:t>
              </a:r>
              <a:r>
                <a:rPr lang="en-US" altLang="zh-CN" sz="2800" b="1" dirty="0">
                  <a:solidFill>
                    <a:srgbClr val="020202"/>
                  </a:solidFill>
                  <a:latin typeface="Arial" panose="020B0604020202020204" pitchFamily="34" charset="0"/>
                  <a:ea typeface="楷体_GB2312" pitchFamily="49" charset="-122"/>
                </a:rPr>
                <a:t>】</a:t>
              </a:r>
              <a:endParaRPr lang="en-US" altLang="zh-CN" sz="2800" b="1" dirty="0">
                <a:solidFill>
                  <a:srgbClr val="020202"/>
                </a:solidFill>
                <a:latin typeface="黑体" panose="02010609060101010101" charset="-122"/>
                <a:ea typeface="楷体_GB2312" pitchFamily="49" charset="-122"/>
              </a:endParaRPr>
            </a:p>
          </p:txBody>
        </p:sp>
        <p:sp>
          <p:nvSpPr>
            <p:cNvPr id="78862" name="Rectangle 13"/>
            <p:cNvSpPr/>
            <p:nvPr/>
          </p:nvSpPr>
          <p:spPr>
            <a:xfrm>
              <a:off x="348" y="9030"/>
              <a:ext cx="2220" cy="684"/>
            </a:xfrm>
            <a:prstGeom prst="rect">
              <a:avLst/>
            </a:prstGeom>
            <a:solidFill>
              <a:srgbClr val="BFBFBF"/>
            </a:solidFill>
            <a:ln w="9525">
              <a:noFill/>
            </a:ln>
          </p:spPr>
          <p:txBody>
            <a:bodyPr anchor="t" anchorCtr="0">
              <a:spAutoFit/>
            </a:bodyPr>
            <a:p>
              <a:r>
                <a:rPr lang="zh-CN" altLang="en-US" b="1" dirty="0">
                  <a:solidFill>
                    <a:srgbClr val="0E0D0C"/>
                  </a:solidFill>
                  <a:latin typeface="楷体_GB2312" pitchFamily="49" charset="-122"/>
                  <a:ea typeface="楷体_GB2312" pitchFamily="49" charset="-122"/>
                </a:rPr>
                <a:t>全身用药</a:t>
              </a:r>
              <a:endParaRPr lang="zh-CN" altLang="en-US" b="1" dirty="0">
                <a:solidFill>
                  <a:srgbClr val="0E0D0C"/>
                </a:solidFill>
                <a:latin typeface="楷体_GB2312" pitchFamily="49" charset="-122"/>
                <a:ea typeface="楷体_GB2312"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5057775" cy="106235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外阴阴道假丝酵母菌病</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endParaRPr>
          </a:p>
          <a:p>
            <a:pPr marL="0" lvl="0" indent="0" algn="l">
              <a:lnSpc>
                <a:spcPct val="100000"/>
              </a:lnSpc>
              <a:spcBef>
                <a:spcPts val="1000"/>
              </a:spcBef>
              <a:spcAft>
                <a:spcPts val="0"/>
              </a:spcAft>
              <a:buSzPct val="100000"/>
              <a:buNone/>
            </a:pP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79873" name="Rectangle 4"/>
          <p:cNvSpPr/>
          <p:nvPr/>
        </p:nvSpPr>
        <p:spPr>
          <a:xfrm>
            <a:off x="1334770" y="938530"/>
            <a:ext cx="3596005" cy="762635"/>
          </a:xfrm>
          <a:prstGeom prst="rect">
            <a:avLst/>
          </a:prstGeom>
          <a:noFill/>
          <a:ln w="9525">
            <a:noFill/>
          </a:ln>
        </p:spPr>
        <p:txBody>
          <a:bodyPr anchor="t" anchorCtr="0">
            <a:noAutofit/>
          </a:bodyPr>
          <a:p>
            <a:pPr>
              <a:spcBef>
                <a:spcPct val="50000"/>
              </a:spcBef>
            </a:pPr>
            <a:r>
              <a:rPr lang="zh-CN" altLang="en-US" sz="2800" b="1" dirty="0">
                <a:solidFill>
                  <a:srgbClr val="0E0D0C"/>
                </a:solidFill>
                <a:latin typeface="Arial" panose="020B0604020202020204" pitchFamily="34" charset="0"/>
                <a:ea typeface="楷体_GB2312" pitchFamily="49" charset="-122"/>
              </a:rPr>
              <a:t>（二）护理措施</a:t>
            </a:r>
            <a:endParaRPr lang="zh-CN" altLang="en-US" sz="2800" b="1" dirty="0">
              <a:solidFill>
                <a:srgbClr val="0E0D0C"/>
              </a:solidFill>
              <a:latin typeface="Arial" panose="020B0604020202020204" pitchFamily="34" charset="0"/>
              <a:ea typeface="楷体_GB2312" pitchFamily="49" charset="-122"/>
            </a:endParaRPr>
          </a:p>
        </p:txBody>
      </p:sp>
      <p:sp>
        <p:nvSpPr>
          <p:cNvPr id="79874" name="Rectangle 6"/>
          <p:cNvSpPr/>
          <p:nvPr/>
        </p:nvSpPr>
        <p:spPr>
          <a:xfrm>
            <a:off x="1501140" y="2275840"/>
            <a:ext cx="8758555" cy="4404995"/>
          </a:xfrm>
          <a:prstGeom prst="rect">
            <a:avLst/>
          </a:prstGeom>
          <a:noFill/>
          <a:ln w="9525">
            <a:noFill/>
          </a:ln>
        </p:spPr>
        <p:txBody>
          <a:bodyPr wrap="none" anchor="ctr" anchorCtr="0">
            <a:noAutofit/>
          </a:bodyPr>
          <a:p>
            <a:pPr indent="262255">
              <a:lnSpc>
                <a:spcPct val="120000"/>
              </a:lnSpc>
            </a:pPr>
            <a:r>
              <a:rPr lang="en-US" altLang="zh-CN" sz="2800" b="1" dirty="0">
                <a:latin typeface="Arial" panose="020B0604020202020204" pitchFamily="34" charset="0"/>
                <a:ea typeface="宋体" panose="02010600030101010101" pitchFamily="2" charset="-122"/>
              </a:rPr>
              <a:t>1.</a:t>
            </a:r>
            <a:r>
              <a:rPr lang="zh-CN" altLang="en-US" sz="2800" b="1" dirty="0">
                <a:latin typeface="Arial" panose="020B0604020202020204" pitchFamily="34" charset="0"/>
                <a:ea typeface="宋体" panose="02010600030101010101" pitchFamily="2" charset="-122"/>
              </a:rPr>
              <a:t>健康指导</a:t>
            </a:r>
            <a:endParaRPr lang="zh-CN" altLang="en-US" sz="2800" b="1" dirty="0">
              <a:solidFill>
                <a:srgbClr val="070605"/>
              </a:solidFill>
              <a:latin typeface="楷体_GB2312" pitchFamily="49" charset="-122"/>
              <a:ea typeface="楷体_GB2312" pitchFamily="49" charset="-122"/>
            </a:endParaRPr>
          </a:p>
          <a:p>
            <a:pPr indent="262255"/>
            <a:r>
              <a:rPr lang="zh-CN" altLang="en-US" sz="2800" dirty="0">
                <a:solidFill>
                  <a:srgbClr val="070605"/>
                </a:solidFill>
                <a:latin typeface="楷体_GB2312" pitchFamily="49" charset="-122"/>
                <a:ea typeface="楷体_GB2312" pitchFamily="49" charset="-122"/>
              </a:rPr>
              <a:t>  为病人讨论病因及治疗原则；教育病人养成良好的卫生习惯，保持会阴</a:t>
            </a:r>
            <a:endParaRPr lang="en-US" altLang="zh-CN" sz="2800" dirty="0">
              <a:solidFill>
                <a:srgbClr val="070605"/>
              </a:solidFill>
              <a:latin typeface="楷体_GB2312" pitchFamily="49" charset="-122"/>
              <a:ea typeface="楷体_GB2312" pitchFamily="49" charset="-122"/>
            </a:endParaRPr>
          </a:p>
          <a:p>
            <a:pPr indent="262255"/>
            <a:r>
              <a:rPr lang="zh-CN" altLang="en-US" sz="2800" dirty="0">
                <a:solidFill>
                  <a:srgbClr val="070605"/>
                </a:solidFill>
                <a:latin typeface="楷体_GB2312" pitchFamily="49" charset="-122"/>
                <a:ea typeface="楷体_GB2312" pitchFamily="49" charset="-122"/>
              </a:rPr>
              <a:t>清洁，勤换内裤。</a:t>
            </a:r>
            <a:endParaRPr lang="en-US" altLang="zh-CN" sz="2800" dirty="0">
              <a:latin typeface="Arial" panose="020B0604020202020204" pitchFamily="34" charset="0"/>
              <a:ea typeface="宋体" panose="02010600030101010101" pitchFamily="2" charset="-122"/>
            </a:endParaRPr>
          </a:p>
          <a:p>
            <a:pPr indent="262255">
              <a:lnSpc>
                <a:spcPct val="120000"/>
              </a:lnSpc>
            </a:pPr>
            <a:r>
              <a:rPr lang="en-US" altLang="zh-CN" sz="2800" b="1" dirty="0">
                <a:latin typeface="Arial" panose="020B0604020202020204" pitchFamily="34" charset="0"/>
                <a:ea typeface="宋体" panose="02010600030101010101" pitchFamily="2" charset="-122"/>
              </a:rPr>
              <a:t>2.</a:t>
            </a:r>
            <a:r>
              <a:rPr lang="zh-CN" altLang="en-US" sz="2800" b="1" dirty="0">
                <a:latin typeface="Arial" panose="020B0604020202020204" pitchFamily="34" charset="0"/>
                <a:ea typeface="宋体" panose="02010600030101010101" pitchFamily="2" charset="-122"/>
              </a:rPr>
              <a:t>指导病人配合检查     </a:t>
            </a:r>
            <a:r>
              <a:rPr lang="zh-CN" altLang="en-US" sz="2800" dirty="0">
                <a:latin typeface="Arial" panose="020B0604020202020204" pitchFamily="34" charset="0"/>
                <a:ea typeface="宋体" panose="02010600030101010101" pitchFamily="2" charset="-122"/>
              </a:rPr>
              <a:t>阴道分泌物悬滴法和细菌培养法</a:t>
            </a:r>
            <a:endParaRPr lang="zh-CN" altLang="en-US" sz="2800" dirty="0">
              <a:solidFill>
                <a:srgbClr val="070605"/>
              </a:solidFill>
              <a:latin typeface="楷体_GB2312" pitchFamily="49" charset="-122"/>
              <a:ea typeface="楷体_GB2312" pitchFamily="49" charset="-122"/>
            </a:endParaRPr>
          </a:p>
          <a:p>
            <a:pPr indent="262255">
              <a:lnSpc>
                <a:spcPct val="120000"/>
              </a:lnSpc>
            </a:pPr>
            <a:r>
              <a:rPr lang="en-US" altLang="zh-CN" sz="2800" b="1" dirty="0">
                <a:latin typeface="Arial" panose="020B0604020202020204" pitchFamily="34" charset="0"/>
                <a:ea typeface="宋体" panose="02010600030101010101" pitchFamily="2" charset="-122"/>
              </a:rPr>
              <a:t>3.</a:t>
            </a:r>
            <a:r>
              <a:rPr lang="zh-CN" altLang="en-US" sz="2800" b="1" dirty="0">
                <a:latin typeface="Arial" panose="020B0604020202020204" pitchFamily="34" charset="0"/>
                <a:ea typeface="宋体" panose="02010600030101010101" pitchFamily="2" charset="-122"/>
              </a:rPr>
              <a:t>用药护理</a:t>
            </a:r>
            <a:endParaRPr lang="en-US" altLang="zh-CN" sz="2800" b="1" dirty="0">
              <a:latin typeface="Arial" panose="020B0604020202020204" pitchFamily="34" charset="0"/>
              <a:ea typeface="宋体" panose="02010600030101010101" pitchFamily="2" charset="-122"/>
            </a:endParaRPr>
          </a:p>
          <a:p>
            <a:pPr indent="262255">
              <a:lnSpc>
                <a:spcPct val="120000"/>
              </a:lnSpc>
            </a:pPr>
            <a:r>
              <a:rPr lang="zh-CN" altLang="en-US" sz="2800" dirty="0">
                <a:solidFill>
                  <a:srgbClr val="070605"/>
                </a:solidFill>
                <a:latin typeface="楷体_GB2312" pitchFamily="49" charset="-122"/>
                <a:ea typeface="楷体_GB2312" pitchFamily="49" charset="-122"/>
              </a:rPr>
              <a:t>向病人说明用药的目的和方法，遵医嘱完成疗程。</a:t>
            </a:r>
            <a:r>
              <a:rPr lang="zh-CN" altLang="en-US" sz="2800" b="1" dirty="0">
                <a:solidFill>
                  <a:srgbClr val="FF0000"/>
                </a:solidFill>
                <a:latin typeface="楷体_GB2312" pitchFamily="49" charset="-122"/>
                <a:ea typeface="楷体_GB2312" pitchFamily="49" charset="-122"/>
              </a:rPr>
              <a:t>指导局部用药</a:t>
            </a:r>
            <a:r>
              <a:rPr lang="zh-CN" altLang="en-US" sz="2800" dirty="0">
                <a:solidFill>
                  <a:srgbClr val="070605"/>
                </a:solidFill>
                <a:latin typeface="楷体_GB2312" pitchFamily="49" charset="-122"/>
                <a:ea typeface="楷体_GB2312" pitchFamily="49" charset="-122"/>
              </a:rPr>
              <a:t>指导阴道</a:t>
            </a:r>
            <a:endParaRPr lang="en-US" altLang="zh-CN" sz="2800" dirty="0">
              <a:solidFill>
                <a:srgbClr val="070605"/>
              </a:solidFill>
              <a:latin typeface="楷体_GB2312" pitchFamily="49" charset="-122"/>
              <a:ea typeface="楷体_GB2312" pitchFamily="49" charset="-122"/>
            </a:endParaRPr>
          </a:p>
          <a:p>
            <a:pPr indent="262255">
              <a:lnSpc>
                <a:spcPct val="120000"/>
              </a:lnSpc>
            </a:pPr>
            <a:r>
              <a:rPr lang="zh-CN" altLang="en-US" sz="2800" dirty="0">
                <a:solidFill>
                  <a:srgbClr val="070605"/>
                </a:solidFill>
                <a:latin typeface="楷体_GB2312" pitchFamily="49" charset="-122"/>
                <a:ea typeface="楷体_GB2312" pitchFamily="49" charset="-122"/>
              </a:rPr>
              <a:t>用药的病人在放药前，用</a:t>
            </a:r>
            <a:r>
              <a:rPr lang="en-US" altLang="zh-CN" sz="2800" dirty="0">
                <a:solidFill>
                  <a:srgbClr val="070605"/>
                </a:solidFill>
                <a:latin typeface="楷体_GB2312" pitchFamily="49" charset="-122"/>
                <a:ea typeface="楷体_GB2312" pitchFamily="49" charset="-122"/>
              </a:rPr>
              <a:t>2%</a:t>
            </a:r>
            <a:r>
              <a:rPr lang="zh-CN" altLang="en-US" sz="2800" dirty="0">
                <a:solidFill>
                  <a:srgbClr val="070605"/>
                </a:solidFill>
                <a:latin typeface="楷体_GB2312" pitchFamily="49" charset="-122"/>
                <a:ea typeface="楷体_GB2312" pitchFamily="49" charset="-122"/>
              </a:rPr>
              <a:t>～</a:t>
            </a:r>
            <a:r>
              <a:rPr lang="en-US" altLang="zh-CN" sz="2800" dirty="0">
                <a:solidFill>
                  <a:srgbClr val="070605"/>
                </a:solidFill>
                <a:latin typeface="楷体_GB2312" pitchFamily="49" charset="-122"/>
                <a:ea typeface="楷体_GB2312" pitchFamily="49" charset="-122"/>
              </a:rPr>
              <a:t>4%</a:t>
            </a:r>
            <a:r>
              <a:rPr lang="zh-CN" altLang="en-US" sz="2800" dirty="0">
                <a:solidFill>
                  <a:srgbClr val="070605"/>
                </a:solidFill>
                <a:latin typeface="楷体_GB2312" pitchFamily="49" charset="-122"/>
                <a:ea typeface="楷体_GB2312" pitchFamily="49" charset="-122"/>
              </a:rPr>
              <a:t>碳酸氢钠溶液灌洗阴道后将药品送入阴道后</a:t>
            </a:r>
            <a:endParaRPr lang="en-US" altLang="zh-CN" sz="2800" dirty="0">
              <a:solidFill>
                <a:srgbClr val="070605"/>
              </a:solidFill>
              <a:latin typeface="楷体_GB2312" pitchFamily="49" charset="-122"/>
              <a:ea typeface="楷体_GB2312" pitchFamily="49" charset="-122"/>
            </a:endParaRPr>
          </a:p>
          <a:p>
            <a:pPr indent="262255">
              <a:lnSpc>
                <a:spcPct val="120000"/>
              </a:lnSpc>
            </a:pPr>
            <a:r>
              <a:rPr lang="zh-CN" altLang="en-US" sz="2800" dirty="0">
                <a:solidFill>
                  <a:srgbClr val="070605"/>
                </a:solidFill>
                <a:latin typeface="楷体_GB2312" pitchFamily="49" charset="-122"/>
                <a:ea typeface="楷体_GB2312" pitchFamily="49" charset="-122"/>
              </a:rPr>
              <a:t>穹窿，临睡前。</a:t>
            </a:r>
            <a:r>
              <a:rPr lang="zh-CN" altLang="en-US" sz="2800" b="1" dirty="0">
                <a:solidFill>
                  <a:srgbClr val="FF0000"/>
                </a:solidFill>
                <a:latin typeface="楷体_GB2312" pitchFamily="49" charset="-122"/>
                <a:ea typeface="楷体_GB2312" pitchFamily="49" charset="-122"/>
              </a:rPr>
              <a:t>妊娠合并感染者，</a:t>
            </a:r>
            <a:r>
              <a:rPr lang="zh-CN" altLang="en-US" sz="2800" dirty="0">
                <a:solidFill>
                  <a:srgbClr val="070605"/>
                </a:solidFill>
                <a:latin typeface="楷体_GB2312" pitchFamily="49" charset="-122"/>
                <a:ea typeface="楷体_GB2312" pitchFamily="49" charset="-122"/>
              </a:rPr>
              <a:t>为避免胎儿感染，应坚持</a:t>
            </a:r>
            <a:r>
              <a:rPr lang="zh-CN" altLang="en-US" sz="2800" b="1" dirty="0">
                <a:solidFill>
                  <a:srgbClr val="FF0000"/>
                </a:solidFill>
                <a:latin typeface="楷体_GB2312" pitchFamily="49" charset="-122"/>
                <a:ea typeface="楷体_GB2312" pitchFamily="49" charset="-122"/>
              </a:rPr>
              <a:t>局部治疗。</a:t>
            </a:r>
            <a:endParaRPr lang="en-US" altLang="zh-CN" sz="2800" b="1" dirty="0">
              <a:solidFill>
                <a:srgbClr val="FF0000"/>
              </a:solidFill>
              <a:latin typeface="楷体_GB2312" pitchFamily="49" charset="-122"/>
              <a:ea typeface="楷体_GB2312" pitchFamily="49" charset="-122"/>
            </a:endParaRPr>
          </a:p>
          <a:p>
            <a:pPr indent="262255">
              <a:lnSpc>
                <a:spcPct val="120000"/>
              </a:lnSpc>
            </a:pPr>
            <a:r>
              <a:rPr lang="en-US" altLang="zh-CN" sz="2800" b="1" dirty="0">
                <a:latin typeface="Arial" panose="020B0604020202020204" pitchFamily="34" charset="0"/>
                <a:ea typeface="宋体" panose="02010600030101010101" pitchFamily="2" charset="-122"/>
              </a:rPr>
              <a:t>4.</a:t>
            </a:r>
            <a:r>
              <a:rPr lang="zh-CN" altLang="en-US" sz="2800" b="1" dirty="0">
                <a:latin typeface="Arial" panose="020B0604020202020204" pitchFamily="34" charset="0"/>
                <a:ea typeface="宋体" panose="02010600030101010101" pitchFamily="2" charset="-122"/>
              </a:rPr>
              <a:t>性伴侣的治疗    </a:t>
            </a:r>
            <a:r>
              <a:rPr lang="zh-CN" altLang="en-US" sz="2800" b="1" dirty="0">
                <a:latin typeface="楷体_GB2312" pitchFamily="49" charset="-122"/>
                <a:ea typeface="楷体_GB2312" pitchFamily="49" charset="-122"/>
              </a:rPr>
              <a:t>有症状的男性应同时治疗。</a:t>
            </a:r>
            <a:endParaRPr lang="en-US" altLang="zh-CN" sz="2800" b="1" dirty="0">
              <a:latin typeface="楷体_GB2312" pitchFamily="49" charset="-122"/>
              <a:ea typeface="楷体_GB2312" pitchFamily="49" charset="-122"/>
            </a:endParaRPr>
          </a:p>
          <a:p>
            <a:pPr indent="262255">
              <a:lnSpc>
                <a:spcPct val="120000"/>
              </a:lnSpc>
            </a:pPr>
            <a:r>
              <a:rPr lang="en-US" altLang="zh-CN" sz="2800" b="1" dirty="0">
                <a:latin typeface="Arial" panose="020B0604020202020204" pitchFamily="34" charset="0"/>
                <a:ea typeface="宋体" panose="02010600030101010101" pitchFamily="2" charset="-122"/>
              </a:rPr>
              <a:t>5.</a:t>
            </a:r>
            <a:r>
              <a:rPr lang="zh-CN" altLang="en-US" sz="2800" b="1" dirty="0">
                <a:latin typeface="Arial" panose="020B0604020202020204" pitchFamily="34" charset="0"/>
                <a:ea typeface="宋体" panose="02010600030101010101" pitchFamily="2" charset="-122"/>
              </a:rPr>
              <a:t>随访</a:t>
            </a:r>
            <a:endParaRPr lang="zh-CN" altLang="en-US" sz="2800" b="1" dirty="0">
              <a:latin typeface="Arial" panose="020B0604020202020204" pitchFamily="34" charset="0"/>
              <a:ea typeface="宋体" panose="02010600030101010101" pitchFamily="2" charset="-122"/>
            </a:endParaRPr>
          </a:p>
          <a:p>
            <a:pPr indent="262255">
              <a:lnSpc>
                <a:spcPct val="120000"/>
              </a:lnSpc>
            </a:pPr>
            <a:endParaRPr lang="en-US" altLang="zh-CN" sz="2800" dirty="0">
              <a:solidFill>
                <a:srgbClr val="070605"/>
              </a:solidFill>
              <a:latin typeface="楷体_GB2312" pitchFamily="49" charset="-122"/>
              <a:ea typeface="楷体_GB2312" pitchFamily="49" charset="-122"/>
            </a:endParaRPr>
          </a:p>
          <a:p>
            <a:pPr indent="262255">
              <a:lnSpc>
                <a:spcPct val="120000"/>
              </a:lnSpc>
            </a:pPr>
            <a:endParaRPr lang="zh-CN" altLang="en-US" sz="2800" dirty="0">
              <a:solidFill>
                <a:srgbClr val="070605"/>
              </a:solidFill>
              <a:latin typeface="楷体_GB2312" pitchFamily="49" charset="-122"/>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90461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萎缩性阴道炎</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1278255" y="1321724"/>
            <a:ext cx="9822180" cy="4295624"/>
            <a:chOff x="850" y="772"/>
            <a:chExt cx="12468" cy="5593"/>
          </a:xfrm>
        </p:grpSpPr>
        <p:sp>
          <p:nvSpPr>
            <p:cNvPr id="82945" name="Text Box 5"/>
            <p:cNvSpPr txBox="1"/>
            <p:nvPr/>
          </p:nvSpPr>
          <p:spPr>
            <a:xfrm>
              <a:off x="850" y="1998"/>
              <a:ext cx="8053" cy="680"/>
            </a:xfrm>
            <a:prstGeom prst="rect">
              <a:avLst/>
            </a:prstGeom>
            <a:solidFill>
              <a:schemeClr val="bg1"/>
            </a:solidFill>
            <a:ln w="9525">
              <a:noFill/>
            </a:ln>
          </p:spPr>
          <p:txBody>
            <a:bodyPr anchor="t" anchorCtr="0">
              <a:spAutoFit/>
            </a:bodyPr>
            <a:p>
              <a:pPr eaLnBrk="0" hangingPunct="0">
                <a:buClr>
                  <a:srgbClr val="FF0066"/>
                </a:buClr>
                <a:buChar char="•"/>
              </a:pPr>
              <a:r>
                <a:rPr lang="zh-CN" altLang="en-US" b="1" dirty="0">
                  <a:solidFill>
                    <a:srgbClr val="000000"/>
                  </a:solidFill>
                  <a:latin typeface="楷体_GB2312" pitchFamily="49" charset="-122"/>
                  <a:ea typeface="楷体_GB2312" pitchFamily="49" charset="-122"/>
                </a:rPr>
                <a:t>病原体  </a:t>
              </a:r>
              <a:r>
                <a:rPr lang="zh-CN" altLang="en-US" b="1" dirty="0">
                  <a:solidFill>
                    <a:srgbClr val="FF0000"/>
                  </a:solidFill>
                  <a:latin typeface="楷体_GB2312" pitchFamily="49" charset="-122"/>
                  <a:ea typeface="楷体_GB2312" pitchFamily="49" charset="-122"/>
                </a:rPr>
                <a:t>一般致病菌，以需氧菌感染为主</a:t>
              </a:r>
              <a:r>
                <a:rPr lang="zh-CN" altLang="en-US" sz="2800" b="1" dirty="0">
                  <a:solidFill>
                    <a:srgbClr val="FF0000"/>
                  </a:solidFill>
                  <a:latin typeface="隶书" panose="02010509060101010101" pitchFamily="49" charset="-122"/>
                  <a:ea typeface="隶书" panose="02010509060101010101" pitchFamily="49" charset="-122"/>
                </a:rPr>
                <a:t>  </a:t>
              </a:r>
              <a:endParaRPr lang="zh-CN" altLang="en-US" sz="2800" b="1" dirty="0">
                <a:solidFill>
                  <a:srgbClr val="FF0000"/>
                </a:solidFill>
                <a:latin typeface="隶书" panose="02010509060101010101" pitchFamily="49" charset="-122"/>
                <a:ea typeface="隶书" panose="02010509060101010101" pitchFamily="49" charset="-122"/>
              </a:endParaRPr>
            </a:p>
          </p:txBody>
        </p:sp>
        <p:sp>
          <p:nvSpPr>
            <p:cNvPr id="82946" name="Text Box 3"/>
            <p:cNvSpPr txBox="1"/>
            <p:nvPr/>
          </p:nvSpPr>
          <p:spPr>
            <a:xfrm>
              <a:off x="1078" y="4380"/>
              <a:ext cx="12240" cy="1985"/>
            </a:xfrm>
            <a:prstGeom prst="rect">
              <a:avLst/>
            </a:prstGeom>
            <a:noFill/>
            <a:ln w="9525">
              <a:noFill/>
            </a:ln>
          </p:spPr>
          <p:txBody>
            <a:bodyPr anchor="t" anchorCtr="0">
              <a:spAutoFit/>
            </a:bodyPr>
            <a:p>
              <a:pPr eaLnBrk="0" hangingPunct="0">
                <a:lnSpc>
                  <a:spcPct val="120000"/>
                </a:lnSpc>
                <a:buClr>
                  <a:schemeClr val="accent2"/>
                </a:buClr>
                <a:buSzPct val="150000"/>
                <a:buFont typeface="Wingdings" panose="05000000000000000000" pitchFamily="2" charset="2"/>
                <a:buChar char="§"/>
              </a:pPr>
              <a:r>
                <a:rPr lang="zh-CN" altLang="en-US" b="1" dirty="0">
                  <a:solidFill>
                    <a:srgbClr val="0E0D0C"/>
                  </a:solidFill>
                  <a:latin typeface="楷体_GB2312" pitchFamily="49" charset="-122"/>
                  <a:ea typeface="楷体_GB2312" pitchFamily="49" charset="-122"/>
                </a:rPr>
                <a:t>常见于自然绝经、卵巢去势后、产后闭经或药物假绝经治疗的妇女。</a:t>
              </a:r>
              <a:endParaRPr lang="zh-CN" altLang="en-US" b="1" dirty="0">
                <a:solidFill>
                  <a:srgbClr val="0E0D0C"/>
                </a:solidFill>
                <a:latin typeface="楷体_GB2312" pitchFamily="49" charset="-122"/>
                <a:ea typeface="楷体_GB2312" pitchFamily="49" charset="-122"/>
              </a:endParaRPr>
            </a:p>
            <a:p>
              <a:pPr eaLnBrk="0" hangingPunct="0">
                <a:lnSpc>
                  <a:spcPct val="120000"/>
                </a:lnSpc>
                <a:buClr>
                  <a:schemeClr val="accent2"/>
                </a:buClr>
                <a:buSzPct val="150000"/>
                <a:buFont typeface="Wingdings" panose="05000000000000000000" pitchFamily="2" charset="2"/>
                <a:buChar char="§"/>
              </a:pPr>
              <a:endParaRPr lang="zh-CN" altLang="en-US" b="1" dirty="0">
                <a:solidFill>
                  <a:srgbClr val="0E0D0C"/>
                </a:solidFill>
                <a:latin typeface="楷体_GB2312" pitchFamily="49" charset="-122"/>
                <a:ea typeface="楷体_GB2312" pitchFamily="49" charset="-122"/>
              </a:endParaRPr>
            </a:p>
            <a:p>
              <a:pPr eaLnBrk="0" hangingPunct="0">
                <a:buClr>
                  <a:schemeClr val="accent2"/>
                </a:buClr>
                <a:buSzPct val="150000"/>
                <a:buFont typeface="Wingdings" panose="05000000000000000000" pitchFamily="2" charset="2"/>
                <a:buChar char="§"/>
              </a:pPr>
              <a:r>
                <a:rPr lang="zh-CN" altLang="en-US" b="1" dirty="0">
                  <a:solidFill>
                    <a:srgbClr val="FF0000"/>
                  </a:solidFill>
                  <a:latin typeface="楷体_GB2312" pitchFamily="49" charset="-122"/>
                  <a:ea typeface="楷体_GB2312" pitchFamily="49" charset="-122"/>
                </a:rPr>
                <a:t>卵巢功能衰退  ，雌激素水平下降  ，上皮细胞内糖原减少 ，</a:t>
              </a:r>
              <a:r>
                <a:rPr lang="zh-CN" altLang="en-US" b="1" dirty="0">
                  <a:solidFill>
                    <a:srgbClr val="0E0D0C"/>
                  </a:solidFill>
                  <a:latin typeface="楷体_GB2312" pitchFamily="49" charset="-122"/>
                  <a:ea typeface="楷体_GB2312" pitchFamily="49" charset="-122"/>
                </a:rPr>
                <a:t>阴道内</a:t>
              </a:r>
              <a:r>
                <a:rPr lang="en-US" altLang="zh-CN" b="1" dirty="0">
                  <a:solidFill>
                    <a:srgbClr val="0E0D0C"/>
                  </a:solidFill>
                  <a:latin typeface="楷体_GB2312" pitchFamily="49" charset="-122"/>
                  <a:ea typeface="楷体_GB2312" pitchFamily="49" charset="-122"/>
                </a:rPr>
                <a:t>pH</a:t>
              </a:r>
              <a:r>
                <a:rPr lang="zh-CN" altLang="en-US" b="1" dirty="0">
                  <a:solidFill>
                    <a:srgbClr val="0E0D0C"/>
                  </a:solidFill>
                  <a:latin typeface="楷体_GB2312" pitchFamily="49" charset="-122"/>
                  <a:ea typeface="楷体_GB2312" pitchFamily="49" charset="-122"/>
                </a:rPr>
                <a:t>值 升高 ，局部抵抗力 下降 。</a:t>
              </a:r>
              <a:r>
                <a:rPr lang="zh-CN" altLang="en-US" sz="3200" b="1" dirty="0">
                  <a:solidFill>
                    <a:schemeClr val="tx2"/>
                  </a:solidFill>
                  <a:latin typeface="宋体" panose="02010600030101010101" pitchFamily="2" charset="-122"/>
                  <a:ea typeface="宋体" panose="02010600030101010101" pitchFamily="2" charset="-122"/>
                </a:rPr>
                <a:t> </a:t>
              </a:r>
              <a:endParaRPr lang="zh-CN" altLang="en-US" sz="3200" b="1" dirty="0">
                <a:solidFill>
                  <a:schemeClr val="tx2"/>
                </a:solidFill>
                <a:latin typeface="宋体" panose="02010600030101010101" pitchFamily="2" charset="-122"/>
                <a:ea typeface="宋体" panose="02010600030101010101" pitchFamily="2" charset="-122"/>
              </a:endParaRPr>
            </a:p>
          </p:txBody>
        </p:sp>
        <p:sp>
          <p:nvSpPr>
            <p:cNvPr id="82947" name="Text Box 28"/>
            <p:cNvSpPr txBox="1"/>
            <p:nvPr/>
          </p:nvSpPr>
          <p:spPr>
            <a:xfrm>
              <a:off x="1078" y="3133"/>
              <a:ext cx="3857" cy="551"/>
            </a:xfrm>
            <a:prstGeom prst="rect">
              <a:avLst/>
            </a:prstGeom>
            <a:solidFill>
              <a:srgbClr val="FFFFCC"/>
            </a:solidFill>
            <a:ln w="9525">
              <a:noFill/>
            </a:ln>
          </p:spPr>
          <p:txBody>
            <a:bodyPr anchor="t" anchorCtr="0">
              <a:spAutoFit/>
            </a:bodyPr>
            <a:p>
              <a:pPr>
                <a:lnSpc>
                  <a:spcPct val="120000"/>
                </a:lnSpc>
              </a:pPr>
              <a:r>
                <a:rPr lang="zh-CN" altLang="en-US" b="1" dirty="0">
                  <a:solidFill>
                    <a:srgbClr val="000000"/>
                  </a:solidFill>
                  <a:latin typeface="楷体_GB2312" pitchFamily="49" charset="-122"/>
                  <a:ea typeface="楷体_GB2312" pitchFamily="49" charset="-122"/>
                </a:rPr>
                <a:t>好发原因：</a:t>
              </a:r>
              <a:endParaRPr lang="zh-CN" altLang="en-US" dirty="0">
                <a:solidFill>
                  <a:srgbClr val="000000"/>
                </a:solidFill>
                <a:latin typeface="楷体_GB2312" pitchFamily="49" charset="-122"/>
                <a:ea typeface="楷体_GB2312" pitchFamily="49" charset="-122"/>
              </a:endParaRPr>
            </a:p>
          </p:txBody>
        </p:sp>
        <p:sp>
          <p:nvSpPr>
            <p:cNvPr id="82948" name="Rectangle 29"/>
            <p:cNvSpPr/>
            <p:nvPr/>
          </p:nvSpPr>
          <p:spPr>
            <a:xfrm>
              <a:off x="2438" y="772"/>
              <a:ext cx="6462" cy="680"/>
            </a:xfrm>
            <a:prstGeom prst="rect">
              <a:avLst/>
            </a:prstGeom>
            <a:noFill/>
            <a:ln w="9525">
              <a:noFill/>
            </a:ln>
          </p:spPr>
          <p:txBody>
            <a:bodyPr anchor="ctr" anchorCtr="0">
              <a:spAutoFit/>
            </a:bodyPr>
            <a:p>
              <a:r>
                <a:rPr lang="en-US" altLang="zh-CN" sz="2800" b="1" dirty="0">
                  <a:solidFill>
                    <a:srgbClr val="020202"/>
                  </a:solidFill>
                  <a:latin typeface="Arial" panose="020B0604020202020204" pitchFamily="34" charset="0"/>
                  <a:ea typeface="楷体_GB2312" pitchFamily="49" charset="-122"/>
                </a:rPr>
                <a:t>【</a:t>
              </a:r>
              <a:r>
                <a:rPr lang="zh-CN" altLang="en-US" sz="2800" b="1" dirty="0">
                  <a:solidFill>
                    <a:srgbClr val="020202"/>
                  </a:solidFill>
                  <a:latin typeface="Arial" panose="020B0604020202020204" pitchFamily="34" charset="0"/>
                  <a:ea typeface="楷体_GB2312" pitchFamily="49" charset="-122"/>
                </a:rPr>
                <a:t>病因及发病机制</a:t>
              </a:r>
              <a:r>
                <a:rPr lang="en-US" altLang="zh-CN" sz="2800" b="1" dirty="0">
                  <a:solidFill>
                    <a:srgbClr val="020202"/>
                  </a:solidFill>
                  <a:latin typeface="Arial" panose="020B0604020202020204" pitchFamily="34" charset="0"/>
                  <a:ea typeface="楷体_GB2312" pitchFamily="49" charset="-122"/>
                </a:rPr>
                <a:t>】</a:t>
              </a:r>
              <a:endParaRPr lang="en-US" altLang="zh-CN" sz="2800" b="1" dirty="0">
                <a:solidFill>
                  <a:srgbClr val="020202"/>
                </a:solidFill>
                <a:latin typeface="Arial" panose="020B0604020202020204" pitchFamily="34" charset="0"/>
                <a:ea typeface="楷体_GB2312"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600710"/>
            <a:ext cx="10870565" cy="625729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90461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萎缩性阴道炎</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3" name="组合 2"/>
          <p:cNvGrpSpPr/>
          <p:nvPr/>
        </p:nvGrpSpPr>
        <p:grpSpPr>
          <a:xfrm>
            <a:off x="1005205" y="623025"/>
            <a:ext cx="9998710" cy="6106003"/>
            <a:chOff x="510" y="691"/>
            <a:chExt cx="12922" cy="9844"/>
          </a:xfrm>
        </p:grpSpPr>
        <p:sp>
          <p:nvSpPr>
            <p:cNvPr id="83969" name="Rectangle 7"/>
            <p:cNvSpPr/>
            <p:nvPr/>
          </p:nvSpPr>
          <p:spPr>
            <a:xfrm>
              <a:off x="850" y="4673"/>
              <a:ext cx="12360" cy="5862"/>
            </a:xfrm>
            <a:prstGeom prst="rect">
              <a:avLst/>
            </a:prstGeom>
            <a:noFill/>
            <a:ln w="9525">
              <a:noFill/>
            </a:ln>
          </p:spPr>
          <p:txBody>
            <a:bodyPr anchor="t" anchorCtr="0">
              <a:spAutoFit/>
            </a:bodyPr>
            <a:p>
              <a:pPr>
                <a:lnSpc>
                  <a:spcPct val="120000"/>
                </a:lnSpc>
              </a:pPr>
              <a:r>
                <a:rPr lang="zh-CN" altLang="en-US" sz="2400" dirty="0">
                  <a:solidFill>
                    <a:srgbClr val="000000"/>
                  </a:solidFill>
                  <a:latin typeface="楷体_GB2312" pitchFamily="49" charset="-122"/>
                  <a:ea typeface="楷体_GB2312" pitchFamily="49" charset="-122"/>
                </a:rPr>
                <a:t>（</a:t>
              </a:r>
              <a:r>
                <a:rPr lang="en-US" altLang="zh-CN" sz="2400" dirty="0">
                  <a:solidFill>
                    <a:srgbClr val="000000"/>
                  </a:solidFill>
                  <a:latin typeface="楷体_GB2312" pitchFamily="49" charset="-122"/>
                  <a:ea typeface="楷体_GB2312" pitchFamily="49" charset="-122"/>
                </a:rPr>
                <a:t>1</a:t>
              </a:r>
              <a:r>
                <a:rPr lang="zh-CN" altLang="en-US" sz="2400" dirty="0">
                  <a:solidFill>
                    <a:srgbClr val="000000"/>
                  </a:solidFill>
                  <a:latin typeface="楷体_GB2312" pitchFamily="49" charset="-122"/>
                  <a:ea typeface="楷体_GB2312" pitchFamily="49" charset="-122"/>
                </a:rPr>
                <a:t>）症状</a:t>
              </a:r>
              <a:endParaRPr lang="zh-CN" altLang="en-US" sz="2400" dirty="0">
                <a:solidFill>
                  <a:srgbClr val="000000"/>
                </a:solidFill>
                <a:latin typeface="楷体_GB2312" pitchFamily="49" charset="-122"/>
                <a:ea typeface="楷体_GB2312" pitchFamily="49" charset="-122"/>
              </a:endParaRPr>
            </a:p>
            <a:p>
              <a:pPr>
                <a:lnSpc>
                  <a:spcPct val="120000"/>
                </a:lnSpc>
              </a:pPr>
              <a:r>
                <a:rPr lang="zh-CN" altLang="en-US" sz="2400" dirty="0">
                  <a:solidFill>
                    <a:srgbClr val="000000"/>
                  </a:solidFill>
                  <a:latin typeface="楷体_GB2312" pitchFamily="49" charset="-122"/>
                  <a:ea typeface="楷体_GB2312" pitchFamily="49" charset="-122"/>
                </a:rPr>
                <a:t>  </a:t>
              </a:r>
              <a:r>
                <a:rPr lang="zh-CN" altLang="en-US" sz="2400" b="1" dirty="0">
                  <a:solidFill>
                    <a:srgbClr val="FF0000"/>
                  </a:solidFill>
                  <a:latin typeface="楷体_GB2312" pitchFamily="49" charset="-122"/>
                  <a:ea typeface="楷体_GB2312" pitchFamily="49" charset="-122"/>
                </a:rPr>
                <a:t>白带增多，</a:t>
              </a:r>
              <a:r>
                <a:rPr lang="zh-CN" altLang="en-US" sz="2400" dirty="0">
                  <a:solidFill>
                    <a:srgbClr val="000000"/>
                  </a:solidFill>
                  <a:latin typeface="楷体_GB2312" pitchFamily="49" charset="-122"/>
                  <a:ea typeface="楷体_GB2312" pitchFamily="49" charset="-122"/>
                </a:rPr>
                <a:t>分泌物稀薄，呈淡黄色，伴严重感染时白带可呈脓血性，有臭味，</a:t>
              </a:r>
              <a:endParaRPr lang="zh-CN" altLang="en-US" sz="2400" dirty="0">
                <a:solidFill>
                  <a:srgbClr val="000000"/>
                </a:solidFill>
                <a:latin typeface="楷体_GB2312" pitchFamily="49" charset="-122"/>
                <a:ea typeface="楷体_GB2312" pitchFamily="49" charset="-122"/>
              </a:endParaRPr>
            </a:p>
            <a:p>
              <a:pPr>
                <a:lnSpc>
                  <a:spcPct val="120000"/>
                </a:lnSpc>
              </a:pPr>
              <a:r>
                <a:rPr lang="zh-CN" altLang="en-US" sz="2400" dirty="0">
                  <a:solidFill>
                    <a:srgbClr val="000000"/>
                  </a:solidFill>
                  <a:latin typeface="楷体_GB2312" pitchFamily="49" charset="-122"/>
                  <a:ea typeface="楷体_GB2312" pitchFamily="49" charset="-122"/>
                </a:rPr>
                <a:t>   外阴阴道瘙痒、灼热、尿频、尿痛、尿失禁症状。</a:t>
              </a:r>
              <a:endParaRPr lang="zh-CN" altLang="en-US" sz="2400" dirty="0">
                <a:solidFill>
                  <a:srgbClr val="000000"/>
                </a:solidFill>
                <a:latin typeface="楷体_GB2312" pitchFamily="49" charset="-122"/>
                <a:ea typeface="楷体_GB2312" pitchFamily="49" charset="-122"/>
              </a:endParaRPr>
            </a:p>
            <a:p>
              <a:pPr>
                <a:lnSpc>
                  <a:spcPct val="120000"/>
                </a:lnSpc>
              </a:pPr>
              <a:r>
                <a:rPr lang="zh-CN" altLang="en-US" sz="2400" dirty="0">
                  <a:solidFill>
                    <a:srgbClr val="000000"/>
                  </a:solidFill>
                  <a:latin typeface="楷体_GB2312" pitchFamily="49" charset="-122"/>
                  <a:ea typeface="楷体_GB2312" pitchFamily="49" charset="-122"/>
                </a:rPr>
                <a:t>（</a:t>
              </a:r>
              <a:r>
                <a:rPr lang="en-US" altLang="zh-CN" sz="2400" dirty="0">
                  <a:solidFill>
                    <a:srgbClr val="000000"/>
                  </a:solidFill>
                  <a:latin typeface="楷体_GB2312" pitchFamily="49" charset="-122"/>
                  <a:ea typeface="楷体_GB2312" pitchFamily="49" charset="-122"/>
                </a:rPr>
                <a:t>2</a:t>
              </a:r>
              <a:r>
                <a:rPr lang="zh-CN" altLang="en-US" sz="2400" dirty="0">
                  <a:solidFill>
                    <a:srgbClr val="000000"/>
                  </a:solidFill>
                  <a:latin typeface="楷体_GB2312" pitchFamily="49" charset="-122"/>
                  <a:ea typeface="楷体_GB2312" pitchFamily="49" charset="-122"/>
                </a:rPr>
                <a:t>）体征  </a:t>
              </a:r>
              <a:endParaRPr lang="zh-CN" altLang="en-US" sz="2400" dirty="0">
                <a:solidFill>
                  <a:srgbClr val="000000"/>
                </a:solidFill>
                <a:latin typeface="楷体_GB2312" pitchFamily="49" charset="-122"/>
                <a:ea typeface="楷体_GB2312" pitchFamily="49" charset="-122"/>
              </a:endParaRPr>
            </a:p>
            <a:p>
              <a:pPr>
                <a:lnSpc>
                  <a:spcPct val="120000"/>
                </a:lnSpc>
              </a:pPr>
              <a:r>
                <a:rPr lang="zh-CN" altLang="en-US" sz="2400" dirty="0">
                  <a:solidFill>
                    <a:srgbClr val="000000"/>
                  </a:solidFill>
                  <a:latin typeface="楷体_GB2312" pitchFamily="49" charset="-122"/>
                  <a:ea typeface="楷体_GB2312" pitchFamily="49" charset="-122"/>
                </a:rPr>
                <a:t>   阴道检查可见</a:t>
              </a:r>
              <a:r>
                <a:rPr lang="zh-CN" altLang="en-US" sz="2400" b="1" dirty="0">
                  <a:solidFill>
                    <a:srgbClr val="FF0000"/>
                  </a:solidFill>
                  <a:latin typeface="楷体_GB2312" pitchFamily="49" charset="-122"/>
                  <a:ea typeface="楷体_GB2312" pitchFamily="49" charset="-122"/>
                </a:rPr>
                <a:t>阴道皱襞消失，上皮菲薄，萎缩样改变</a:t>
              </a:r>
              <a:r>
                <a:rPr lang="zh-CN" altLang="en-US" sz="2400" dirty="0">
                  <a:solidFill>
                    <a:srgbClr val="000000"/>
                  </a:solidFill>
                  <a:latin typeface="楷体_GB2312" pitchFamily="49" charset="-122"/>
                  <a:ea typeface="楷体_GB2312" pitchFamily="49" charset="-122"/>
                </a:rPr>
                <a:t>粘膜出血，表面可有散在小出血点或片状出血点，有时可形成表浅溃疡。严重者会出现阴道狭窄甚至闭锁，造成阴道积脓或宫腔积脓。 </a:t>
              </a:r>
              <a:endParaRPr lang="zh-CN" altLang="en-US" sz="2400" dirty="0">
                <a:solidFill>
                  <a:srgbClr val="000000"/>
                </a:solidFill>
                <a:latin typeface="楷体_GB2312" pitchFamily="49" charset="-122"/>
                <a:ea typeface="楷体_GB2312" pitchFamily="49" charset="-122"/>
              </a:endParaRPr>
            </a:p>
          </p:txBody>
        </p:sp>
        <p:sp>
          <p:nvSpPr>
            <p:cNvPr id="83970" name="Rectangle 8"/>
            <p:cNvSpPr/>
            <p:nvPr/>
          </p:nvSpPr>
          <p:spPr>
            <a:xfrm>
              <a:off x="510" y="3959"/>
              <a:ext cx="4875" cy="594"/>
            </a:xfrm>
            <a:prstGeom prst="rect">
              <a:avLst/>
            </a:prstGeom>
            <a:noFill/>
            <a:ln w="9525">
              <a:noFill/>
            </a:ln>
          </p:spPr>
          <p:txBody>
            <a:bodyPr anchor="t" anchorCtr="0">
              <a:spAutoFit/>
            </a:bodyPr>
            <a:p>
              <a:pPr marL="342900" indent="-342900">
                <a:spcBef>
                  <a:spcPct val="20000"/>
                </a:spcBef>
                <a:buClr>
                  <a:schemeClr val="folHlink"/>
                </a:buClr>
                <a:buSzPct val="75000"/>
                <a:buFont typeface="Wingdings" panose="05000000000000000000" pitchFamily="2" charset="2"/>
              </a:pPr>
              <a:r>
                <a:rPr lang="zh-CN" altLang="en-US" b="1" dirty="0">
                  <a:solidFill>
                    <a:srgbClr val="020202"/>
                  </a:solidFill>
                  <a:latin typeface="楷体_GB2312" pitchFamily="49" charset="-122"/>
                  <a:ea typeface="楷体_GB2312" pitchFamily="49" charset="-122"/>
                </a:rPr>
                <a:t>（二）身体评估</a:t>
              </a:r>
              <a:endParaRPr lang="zh-CN" altLang="en-US" b="1" dirty="0">
                <a:solidFill>
                  <a:srgbClr val="020202"/>
                </a:solidFill>
                <a:latin typeface="楷体_GB2312" pitchFamily="49" charset="-122"/>
                <a:ea typeface="楷体_GB2312" pitchFamily="49" charset="-122"/>
              </a:endParaRPr>
            </a:p>
          </p:txBody>
        </p:sp>
        <p:sp>
          <p:nvSpPr>
            <p:cNvPr id="83971" name="Rectangle 12"/>
            <p:cNvSpPr/>
            <p:nvPr/>
          </p:nvSpPr>
          <p:spPr>
            <a:xfrm>
              <a:off x="2438" y="691"/>
              <a:ext cx="5215" cy="842"/>
            </a:xfrm>
            <a:prstGeom prst="rect">
              <a:avLst/>
            </a:prstGeom>
            <a:noFill/>
            <a:ln w="9525">
              <a:noFill/>
            </a:ln>
          </p:spPr>
          <p:txBody>
            <a:bodyPr anchor="ctr" anchorCtr="0">
              <a:spAutoFit/>
            </a:bodyPr>
            <a:p>
              <a:r>
                <a:rPr lang="en-US" altLang="zh-CN" sz="2800" b="1" dirty="0">
                  <a:solidFill>
                    <a:srgbClr val="020202"/>
                  </a:solidFill>
                  <a:latin typeface="Arial" panose="020B0604020202020204" pitchFamily="34" charset="0"/>
                  <a:ea typeface="楷体_GB2312" pitchFamily="49" charset="-122"/>
                </a:rPr>
                <a:t>【</a:t>
              </a:r>
              <a:r>
                <a:rPr lang="zh-CN" altLang="en-US" sz="2800" b="1" dirty="0">
                  <a:solidFill>
                    <a:srgbClr val="020202"/>
                  </a:solidFill>
                  <a:latin typeface="Arial" panose="020B0604020202020204" pitchFamily="34" charset="0"/>
                  <a:ea typeface="楷体_GB2312" pitchFamily="49" charset="-122"/>
                </a:rPr>
                <a:t>护理评估</a:t>
              </a:r>
              <a:r>
                <a:rPr lang="en-US" altLang="zh-CN" sz="2800" b="1" dirty="0">
                  <a:solidFill>
                    <a:srgbClr val="020202"/>
                  </a:solidFill>
                  <a:latin typeface="Arial" panose="020B0604020202020204" pitchFamily="34" charset="0"/>
                  <a:ea typeface="楷体_GB2312" pitchFamily="49" charset="-122"/>
                </a:rPr>
                <a:t>】</a:t>
              </a:r>
              <a:endParaRPr lang="en-US" altLang="zh-CN" sz="2800" b="1" dirty="0">
                <a:solidFill>
                  <a:srgbClr val="020202"/>
                </a:solidFill>
                <a:latin typeface="Arial" panose="020B0604020202020204" pitchFamily="34" charset="0"/>
                <a:ea typeface="楷体_GB2312" pitchFamily="49" charset="-122"/>
              </a:endParaRPr>
            </a:p>
          </p:txBody>
        </p:sp>
        <p:sp>
          <p:nvSpPr>
            <p:cNvPr id="83972" name="Rectangle 13"/>
            <p:cNvSpPr/>
            <p:nvPr/>
          </p:nvSpPr>
          <p:spPr>
            <a:xfrm>
              <a:off x="738" y="1885"/>
              <a:ext cx="4875" cy="594"/>
            </a:xfrm>
            <a:prstGeom prst="rect">
              <a:avLst/>
            </a:prstGeom>
            <a:noFill/>
            <a:ln w="9525">
              <a:noFill/>
            </a:ln>
          </p:spPr>
          <p:txBody>
            <a:bodyPr anchor="t" anchorCtr="0">
              <a:spAutoFit/>
            </a:bodyPr>
            <a:p>
              <a:pPr marL="342900" indent="-342900">
                <a:spcBef>
                  <a:spcPct val="20000"/>
                </a:spcBef>
                <a:buClr>
                  <a:schemeClr val="folHlink"/>
                </a:buClr>
                <a:buSzPct val="75000"/>
                <a:buFont typeface="Wingdings" panose="05000000000000000000" pitchFamily="2" charset="2"/>
              </a:pPr>
              <a:r>
                <a:rPr lang="zh-CN" altLang="en-US" b="1" dirty="0">
                  <a:solidFill>
                    <a:srgbClr val="020202"/>
                  </a:solidFill>
                  <a:latin typeface="楷体_GB2312" pitchFamily="49" charset="-122"/>
                  <a:ea typeface="楷体_GB2312" pitchFamily="49" charset="-122"/>
                </a:rPr>
                <a:t>（一）病史</a:t>
              </a:r>
              <a:endParaRPr lang="zh-CN" altLang="en-US" b="1" dirty="0">
                <a:solidFill>
                  <a:srgbClr val="020202"/>
                </a:solidFill>
                <a:latin typeface="楷体_GB2312" pitchFamily="49" charset="-122"/>
                <a:ea typeface="楷体_GB2312" pitchFamily="49" charset="-122"/>
              </a:endParaRPr>
            </a:p>
          </p:txBody>
        </p:sp>
        <p:sp>
          <p:nvSpPr>
            <p:cNvPr id="83973" name="Rectangle 14"/>
            <p:cNvSpPr/>
            <p:nvPr/>
          </p:nvSpPr>
          <p:spPr>
            <a:xfrm>
              <a:off x="850" y="2566"/>
              <a:ext cx="12582" cy="1040"/>
            </a:xfrm>
            <a:prstGeom prst="rect">
              <a:avLst/>
            </a:prstGeom>
            <a:noFill/>
            <a:ln w="9525">
              <a:noFill/>
            </a:ln>
          </p:spPr>
          <p:txBody>
            <a:bodyPr wrap="square" anchor="ctr" anchorCtr="0">
              <a:spAutoFit/>
            </a:bodyPr>
            <a:p>
              <a:r>
                <a:rPr lang="en-US" altLang="zh-CN" dirty="0">
                  <a:solidFill>
                    <a:srgbClr val="020202"/>
                  </a:solidFill>
                  <a:latin typeface="Arial" panose="020B0604020202020204" pitchFamily="34" charset="0"/>
                  <a:ea typeface="楷体_GB2312" pitchFamily="49" charset="-122"/>
                </a:rPr>
                <a:t>       </a:t>
              </a:r>
              <a:r>
                <a:rPr lang="zh-CN" altLang="en-US" dirty="0">
                  <a:solidFill>
                    <a:srgbClr val="020202"/>
                  </a:solidFill>
                  <a:latin typeface="Arial" panose="020B0604020202020204" pitchFamily="34" charset="0"/>
                  <a:ea typeface="楷体_GB2312" pitchFamily="49" charset="-122"/>
                </a:rPr>
                <a:t>了解患者年龄、月经史、是否绝经、绝经的时间，较年轻病人需询问是否有双侧卵巢切除史或盆腔放射治疗史或药物性闭经史。</a:t>
              </a:r>
              <a:endParaRPr lang="zh-CN" altLang="en-US" dirty="0">
                <a:solidFill>
                  <a:srgbClr val="020202"/>
                </a:solidFill>
                <a:latin typeface="Arial" panose="020B0604020202020204" pitchFamily="34" charset="0"/>
                <a:ea typeface="楷体_GB2312"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90461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萎缩性阴道炎</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86017" name="Rectangle 4"/>
          <p:cNvSpPr/>
          <p:nvPr/>
        </p:nvSpPr>
        <p:spPr>
          <a:xfrm>
            <a:off x="611505" y="1196975"/>
            <a:ext cx="10614025" cy="4958080"/>
          </a:xfrm>
          <a:prstGeom prst="rect">
            <a:avLst/>
          </a:prstGeom>
          <a:noFill/>
          <a:ln w="9525">
            <a:noFill/>
          </a:ln>
        </p:spPr>
        <p:txBody>
          <a:bodyPr wrap="none" anchor="ctr" anchorCtr="0">
            <a:noAutofit/>
          </a:bodyPr>
          <a:p>
            <a:pPr indent="266700"/>
            <a:r>
              <a:rPr lang="zh-CN" altLang="en-US" sz="2800" dirty="0">
                <a:solidFill>
                  <a:srgbClr val="020202"/>
                </a:solidFill>
                <a:latin typeface="楷体_GB2312" pitchFamily="49" charset="-122"/>
                <a:ea typeface="楷体_GB2312" pitchFamily="49" charset="-122"/>
              </a:rPr>
              <a:t>（三）辅助检查</a:t>
            </a:r>
            <a:endParaRPr lang="zh-CN" altLang="en-US" sz="2800" dirty="0">
              <a:solidFill>
                <a:srgbClr val="020202"/>
              </a:solidFill>
              <a:latin typeface="楷体_GB2312" pitchFamily="49" charset="-122"/>
              <a:ea typeface="楷体_GB2312" pitchFamily="49" charset="-122"/>
            </a:endParaRPr>
          </a:p>
          <a:p>
            <a:pPr indent="266700"/>
            <a:r>
              <a:rPr lang="zh-CN" altLang="en-US" sz="2800" dirty="0">
                <a:solidFill>
                  <a:srgbClr val="020202"/>
                </a:solidFill>
                <a:latin typeface="楷体_GB2312" pitchFamily="49" charset="-122"/>
                <a:ea typeface="楷体_GB2312" pitchFamily="49" charset="-122"/>
              </a:rPr>
              <a:t>    </a:t>
            </a:r>
            <a:r>
              <a:rPr lang="en-US" altLang="zh-CN" sz="2800" dirty="0">
                <a:solidFill>
                  <a:srgbClr val="020202"/>
                </a:solidFill>
                <a:latin typeface="楷体_GB2312" pitchFamily="49" charset="-122"/>
                <a:ea typeface="楷体_GB2312" pitchFamily="49" charset="-122"/>
              </a:rPr>
              <a:t>1.</a:t>
            </a:r>
            <a:r>
              <a:rPr lang="zh-CN" altLang="en-US" sz="2800" dirty="0">
                <a:solidFill>
                  <a:srgbClr val="020202"/>
                </a:solidFill>
                <a:latin typeface="楷体_GB2312" pitchFamily="49" charset="-122"/>
                <a:ea typeface="楷体_GB2312" pitchFamily="49" charset="-122"/>
              </a:rPr>
              <a:t>阴道分泌物检查　显微镜下可见大量白细胞及基底</a:t>
            </a:r>
            <a:endParaRPr lang="zh-CN" altLang="en-US" sz="2800" dirty="0">
              <a:solidFill>
                <a:srgbClr val="020202"/>
              </a:solidFill>
              <a:latin typeface="楷体_GB2312" pitchFamily="49" charset="-122"/>
              <a:ea typeface="楷体_GB2312" pitchFamily="49" charset="-122"/>
            </a:endParaRPr>
          </a:p>
          <a:p>
            <a:pPr indent="266700"/>
            <a:r>
              <a:rPr lang="zh-CN" altLang="en-US" sz="2800" dirty="0">
                <a:solidFill>
                  <a:srgbClr val="020202"/>
                </a:solidFill>
                <a:latin typeface="楷体_GB2312" pitchFamily="49" charset="-122"/>
                <a:ea typeface="楷体_GB2312" pitchFamily="49" charset="-122"/>
              </a:rPr>
              <a:t>层细胞，无滴虫及念珠菌。</a:t>
            </a:r>
            <a:endParaRPr lang="zh-CN" altLang="en-US" sz="2800" dirty="0">
              <a:solidFill>
                <a:srgbClr val="020202"/>
              </a:solidFill>
              <a:latin typeface="楷体_GB2312" pitchFamily="49" charset="-122"/>
              <a:ea typeface="楷体_GB2312" pitchFamily="49" charset="-122"/>
            </a:endParaRPr>
          </a:p>
          <a:p>
            <a:pPr indent="266700"/>
            <a:r>
              <a:rPr lang="zh-CN" altLang="en-US" sz="2800" dirty="0">
                <a:solidFill>
                  <a:srgbClr val="020202"/>
                </a:solidFill>
                <a:latin typeface="楷体_GB2312" pitchFamily="49" charset="-122"/>
                <a:ea typeface="楷体_GB2312" pitchFamily="49" charset="-122"/>
              </a:rPr>
              <a:t>　　</a:t>
            </a:r>
            <a:r>
              <a:rPr lang="en-US" altLang="zh-CN" sz="2800" dirty="0">
                <a:solidFill>
                  <a:srgbClr val="020202"/>
                </a:solidFill>
                <a:latin typeface="楷体_GB2312" pitchFamily="49" charset="-122"/>
                <a:ea typeface="楷体_GB2312" pitchFamily="49" charset="-122"/>
              </a:rPr>
              <a:t>2.</a:t>
            </a:r>
            <a:r>
              <a:rPr lang="zh-CN" altLang="en-US" sz="2800" dirty="0">
                <a:solidFill>
                  <a:srgbClr val="020202"/>
                </a:solidFill>
                <a:latin typeface="楷体_GB2312" pitchFamily="49" charset="-122"/>
                <a:ea typeface="楷体_GB2312" pitchFamily="49" charset="-122"/>
              </a:rPr>
              <a:t>宫颈防癌涂片检查　与子宫恶性肿瘤相鉴别。</a:t>
            </a:r>
            <a:endParaRPr lang="zh-CN" altLang="en-US" sz="2800" dirty="0">
              <a:solidFill>
                <a:srgbClr val="020202"/>
              </a:solidFill>
              <a:latin typeface="楷体_GB2312" pitchFamily="49" charset="-122"/>
              <a:ea typeface="楷体_GB2312" pitchFamily="49" charset="-122"/>
            </a:endParaRPr>
          </a:p>
          <a:p>
            <a:pPr indent="266700"/>
            <a:r>
              <a:rPr lang="zh-CN" altLang="en-US" sz="2800" dirty="0">
                <a:solidFill>
                  <a:srgbClr val="020202"/>
                </a:solidFill>
                <a:latin typeface="楷体_GB2312" pitchFamily="49" charset="-122"/>
                <a:ea typeface="楷体_GB2312" pitchFamily="49" charset="-122"/>
              </a:rPr>
              <a:t>　　</a:t>
            </a:r>
            <a:r>
              <a:rPr lang="en-US" altLang="zh-CN" sz="2800" dirty="0">
                <a:solidFill>
                  <a:srgbClr val="020202"/>
                </a:solidFill>
                <a:latin typeface="楷体_GB2312" pitchFamily="49" charset="-122"/>
                <a:ea typeface="楷体_GB2312" pitchFamily="49" charset="-122"/>
              </a:rPr>
              <a:t>3.</a:t>
            </a:r>
            <a:r>
              <a:rPr lang="zh-CN" altLang="en-US" sz="2800" dirty="0">
                <a:solidFill>
                  <a:srgbClr val="FF0000"/>
                </a:solidFill>
                <a:latin typeface="楷体_GB2312" pitchFamily="49" charset="-122"/>
                <a:ea typeface="楷体_GB2312" pitchFamily="49" charset="-122"/>
              </a:rPr>
              <a:t>局部活组织检查</a:t>
            </a:r>
            <a:r>
              <a:rPr lang="zh-CN" altLang="en-US" sz="2800" dirty="0">
                <a:solidFill>
                  <a:srgbClr val="020202"/>
                </a:solidFill>
                <a:latin typeface="楷体_GB2312" pitchFamily="49" charset="-122"/>
                <a:ea typeface="楷体_GB2312" pitchFamily="49" charset="-122"/>
              </a:rPr>
              <a:t>　阴道溃疡者与阴道癌相鉴别。　</a:t>
            </a:r>
            <a:endParaRPr lang="zh-CN" altLang="en-US" sz="2800" dirty="0">
              <a:solidFill>
                <a:srgbClr val="020202"/>
              </a:solidFill>
              <a:latin typeface="楷体_GB2312" pitchFamily="49" charset="-122"/>
              <a:ea typeface="楷体_GB2312" pitchFamily="49" charset="-122"/>
            </a:endParaRPr>
          </a:p>
          <a:p>
            <a:pPr indent="266700"/>
            <a:r>
              <a:rPr lang="zh-CN" altLang="en-US" sz="2800" b="1" dirty="0">
                <a:solidFill>
                  <a:srgbClr val="020202"/>
                </a:solidFill>
                <a:latin typeface="楷体_GB2312" pitchFamily="49" charset="-122"/>
                <a:ea typeface="楷体_GB2312" pitchFamily="49" charset="-122"/>
              </a:rPr>
              <a:t>（四）心理社会评估</a:t>
            </a:r>
            <a:endParaRPr lang="zh-CN" altLang="en-US" sz="2800" dirty="0">
              <a:solidFill>
                <a:srgbClr val="020202"/>
              </a:solidFill>
              <a:latin typeface="楷体_GB2312" pitchFamily="49" charset="-122"/>
              <a:ea typeface="楷体_GB2312" pitchFamily="49" charset="-122"/>
            </a:endParaRPr>
          </a:p>
          <a:p>
            <a:pPr indent="266700"/>
            <a:r>
              <a:rPr lang="zh-CN" altLang="en-US" sz="2800" dirty="0">
                <a:solidFill>
                  <a:srgbClr val="020202"/>
                </a:solidFill>
                <a:latin typeface="楷体_GB2312" pitchFamily="49" charset="-122"/>
                <a:ea typeface="楷体_GB2312" pitchFamily="49" charset="-122"/>
              </a:rPr>
              <a:t>    老年妇女出现症状后常不愿诊治，由于局部疼痛常致</a:t>
            </a:r>
            <a:endParaRPr lang="zh-CN" altLang="en-US" sz="2800" dirty="0">
              <a:solidFill>
                <a:srgbClr val="020202"/>
              </a:solidFill>
              <a:latin typeface="楷体_GB2312" pitchFamily="49" charset="-122"/>
              <a:ea typeface="楷体_GB2312" pitchFamily="49" charset="-122"/>
            </a:endParaRPr>
          </a:p>
          <a:p>
            <a:pPr indent="266700"/>
            <a:r>
              <a:rPr lang="zh-CN" altLang="en-US" sz="2800" dirty="0">
                <a:solidFill>
                  <a:srgbClr val="020202"/>
                </a:solidFill>
                <a:latin typeface="楷体_GB2312" pitchFamily="49" charset="-122"/>
                <a:ea typeface="楷体_GB2312" pitchFamily="49" charset="-122"/>
              </a:rPr>
              <a:t>心理不稳定，久治不愈又可产生无助感。注意评估影响其</a:t>
            </a:r>
            <a:endParaRPr lang="zh-CN" altLang="en-US" sz="2800" dirty="0">
              <a:solidFill>
                <a:srgbClr val="020202"/>
              </a:solidFill>
              <a:latin typeface="楷体_GB2312" pitchFamily="49" charset="-122"/>
              <a:ea typeface="楷体_GB2312" pitchFamily="49" charset="-122"/>
            </a:endParaRPr>
          </a:p>
          <a:p>
            <a:pPr indent="266700"/>
            <a:r>
              <a:rPr lang="zh-CN" altLang="en-US" sz="2800" dirty="0">
                <a:solidFill>
                  <a:srgbClr val="020202"/>
                </a:solidFill>
                <a:latin typeface="楷体_GB2312" pitchFamily="49" charset="-122"/>
                <a:ea typeface="楷体_GB2312" pitchFamily="49" charset="-122"/>
              </a:rPr>
              <a:t>就诊的因素，如年龄大、害羞、害怕患癌症或无所谓等心</a:t>
            </a:r>
            <a:endParaRPr lang="zh-CN" altLang="en-US" sz="2800" dirty="0">
              <a:solidFill>
                <a:srgbClr val="020202"/>
              </a:solidFill>
              <a:latin typeface="楷体_GB2312" pitchFamily="49" charset="-122"/>
              <a:ea typeface="楷体_GB2312" pitchFamily="49" charset="-122"/>
            </a:endParaRPr>
          </a:p>
          <a:p>
            <a:pPr indent="266700"/>
            <a:r>
              <a:rPr lang="zh-CN" altLang="en-US" sz="2800" dirty="0">
                <a:solidFill>
                  <a:srgbClr val="020202"/>
                </a:solidFill>
                <a:latin typeface="楷体_GB2312" pitchFamily="49" charset="-122"/>
                <a:ea typeface="楷体_GB2312" pitchFamily="49" charset="-122"/>
              </a:rPr>
              <a:t>理因素。</a:t>
            </a:r>
            <a:endParaRPr lang="zh-CN" altLang="en-US" sz="2800" dirty="0">
              <a:solidFill>
                <a:srgbClr val="020202"/>
              </a:solidFill>
              <a:latin typeface="楷体_GB2312" pitchFamily="49" charset="-122"/>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90461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萎缩性阴道炎</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5" name="组合 4"/>
          <p:cNvGrpSpPr/>
          <p:nvPr/>
        </p:nvGrpSpPr>
        <p:grpSpPr>
          <a:xfrm>
            <a:off x="661670" y="939165"/>
            <a:ext cx="10703560" cy="5377180"/>
            <a:chOff x="333" y="750"/>
            <a:chExt cx="13065" cy="9204"/>
          </a:xfrm>
        </p:grpSpPr>
        <p:sp>
          <p:nvSpPr>
            <p:cNvPr id="87042" name="Rectangle 3"/>
            <p:cNvSpPr/>
            <p:nvPr/>
          </p:nvSpPr>
          <p:spPr>
            <a:xfrm>
              <a:off x="1190" y="2905"/>
              <a:ext cx="11228" cy="630"/>
            </a:xfrm>
            <a:prstGeom prst="rect">
              <a:avLst/>
            </a:prstGeom>
            <a:solidFill>
              <a:srgbClr val="FFFFCC"/>
            </a:solidFill>
            <a:ln w="9525">
              <a:noFill/>
            </a:ln>
          </p:spPr>
          <p:txBody>
            <a:bodyPr anchor="t" anchorCtr="0">
              <a:spAutoFit/>
            </a:bodyPr>
            <a:p>
              <a:r>
                <a:rPr lang="zh-CN" altLang="en-US" b="1" dirty="0">
                  <a:solidFill>
                    <a:srgbClr val="FF0000"/>
                  </a:solidFill>
                  <a:latin typeface="Arial" panose="020B0604020202020204" pitchFamily="34" charset="0"/>
                  <a:ea typeface="楷体_GB2312" pitchFamily="49" charset="-122"/>
                </a:rPr>
                <a:t>补充雌激素增加阴道抵抗力，抗生素抑制细菌生长</a:t>
              </a:r>
              <a:endParaRPr lang="zh-CN" altLang="en-US" b="1" dirty="0">
                <a:solidFill>
                  <a:srgbClr val="0E0D0C"/>
                </a:solidFill>
                <a:latin typeface="Arial" panose="020B0604020202020204" pitchFamily="34" charset="0"/>
                <a:ea typeface="楷体_GB2312" pitchFamily="49" charset="-122"/>
              </a:endParaRPr>
            </a:p>
          </p:txBody>
        </p:sp>
        <p:sp>
          <p:nvSpPr>
            <p:cNvPr id="290820" name="Text Box 4"/>
            <p:cNvSpPr txBox="1"/>
            <p:nvPr/>
          </p:nvSpPr>
          <p:spPr>
            <a:xfrm>
              <a:off x="1078" y="5628"/>
              <a:ext cx="2640" cy="630"/>
            </a:xfrm>
            <a:prstGeom prst="rect">
              <a:avLst/>
            </a:prstGeom>
            <a:solidFill>
              <a:srgbClr val="92D050"/>
            </a:solidFill>
            <a:ln w="9525" cap="flat" cmpd="sng">
              <a:solidFill>
                <a:srgbClr val="990000"/>
              </a:solidFill>
              <a:prstDash val="solid"/>
              <a:miter/>
              <a:headEnd type="none" w="med" len="med"/>
              <a:tailEnd type="none" w="med" len="med"/>
            </a:ln>
          </p:spPr>
          <p:txBody>
            <a:bodyPr anchor="t" anchorCtr="0">
              <a:spAutoFit/>
            </a:bodyPr>
            <a:p>
              <a:r>
                <a:rPr lang="zh-CN" altLang="en-US" b="1" dirty="0">
                  <a:solidFill>
                    <a:srgbClr val="990000"/>
                  </a:solidFill>
                  <a:latin typeface="Arial" panose="020B0604020202020204" pitchFamily="34" charset="0"/>
                  <a:ea typeface="楷体_GB2312" pitchFamily="49" charset="-122"/>
                </a:rPr>
                <a:t>药物应用</a:t>
              </a:r>
              <a:endParaRPr lang="zh-CN" altLang="en-US" b="1" dirty="0">
                <a:solidFill>
                  <a:srgbClr val="990000"/>
                </a:solidFill>
                <a:latin typeface="Arial" panose="020B0604020202020204" pitchFamily="34" charset="0"/>
                <a:ea typeface="楷体_GB2312" pitchFamily="49" charset="-122"/>
              </a:endParaRPr>
            </a:p>
          </p:txBody>
        </p:sp>
        <p:grpSp>
          <p:nvGrpSpPr>
            <p:cNvPr id="2" name="Group 5"/>
            <p:cNvGrpSpPr/>
            <p:nvPr/>
          </p:nvGrpSpPr>
          <p:grpSpPr>
            <a:xfrm>
              <a:off x="1078" y="3925"/>
              <a:ext cx="10850" cy="1200"/>
              <a:chOff x="432" y="1152"/>
              <a:chExt cx="4340" cy="480"/>
            </a:xfrm>
          </p:grpSpPr>
          <p:sp>
            <p:nvSpPr>
              <p:cNvPr id="87045" name="Rectangle 6"/>
              <p:cNvSpPr/>
              <p:nvPr/>
            </p:nvSpPr>
            <p:spPr>
              <a:xfrm>
                <a:off x="432" y="1152"/>
                <a:ext cx="1056" cy="252"/>
              </a:xfrm>
              <a:prstGeom prst="rect">
                <a:avLst/>
              </a:prstGeom>
              <a:solidFill>
                <a:srgbClr val="92D050"/>
              </a:solidFill>
              <a:ln w="9525" cap="flat" cmpd="sng">
                <a:solidFill>
                  <a:srgbClr val="990000"/>
                </a:solidFill>
                <a:prstDash val="solid"/>
                <a:miter/>
                <a:headEnd type="none" w="med" len="med"/>
                <a:tailEnd type="none" w="med" len="med"/>
              </a:ln>
            </p:spPr>
            <p:txBody>
              <a:bodyPr anchor="t" anchorCtr="0">
                <a:spAutoFit/>
              </a:bodyPr>
              <a:p>
                <a:r>
                  <a:rPr lang="zh-CN" altLang="en-US" b="1" dirty="0">
                    <a:solidFill>
                      <a:srgbClr val="990000"/>
                    </a:solidFill>
                    <a:latin typeface="Arial" panose="020B0604020202020204" pitchFamily="34" charset="0"/>
                    <a:ea typeface="楷体_GB2312" pitchFamily="49" charset="-122"/>
                  </a:rPr>
                  <a:t>改变阴道的酸碱度</a:t>
                </a:r>
                <a:endParaRPr lang="zh-CN" altLang="en-US" b="1" dirty="0">
                  <a:solidFill>
                    <a:srgbClr val="990000"/>
                  </a:solidFill>
                  <a:latin typeface="Arial" panose="020B0604020202020204" pitchFamily="34" charset="0"/>
                  <a:ea typeface="楷体_GB2312" pitchFamily="49" charset="-122"/>
                </a:endParaRPr>
              </a:p>
            </p:txBody>
          </p:sp>
          <p:sp>
            <p:nvSpPr>
              <p:cNvPr id="87046" name="Rectangle 7"/>
              <p:cNvSpPr/>
              <p:nvPr/>
            </p:nvSpPr>
            <p:spPr>
              <a:xfrm>
                <a:off x="1680" y="1190"/>
                <a:ext cx="3092" cy="442"/>
              </a:xfrm>
              <a:prstGeom prst="rect">
                <a:avLst/>
              </a:prstGeom>
              <a:noFill/>
              <a:ln w="9525">
                <a:noFill/>
              </a:ln>
            </p:spPr>
            <p:txBody>
              <a:bodyPr wrap="square" anchor="t" anchorCtr="0">
                <a:spAutoFit/>
              </a:bodyPr>
              <a:p>
                <a:r>
                  <a:rPr lang="zh-CN" altLang="en-US" b="1" dirty="0">
                    <a:solidFill>
                      <a:srgbClr val="0E0D0C"/>
                    </a:solidFill>
                    <a:latin typeface="Arial" panose="020B0604020202020204" pitchFamily="34" charset="0"/>
                    <a:ea typeface="楷体_GB2312" pitchFamily="49" charset="-122"/>
                  </a:rPr>
                  <a:t>用</a:t>
                </a:r>
                <a:r>
                  <a:rPr lang="en-US" altLang="zh-CN" b="1" dirty="0">
                    <a:solidFill>
                      <a:srgbClr val="FF0000"/>
                    </a:solidFill>
                    <a:latin typeface="Arial" panose="020B0604020202020204" pitchFamily="34" charset="0"/>
                    <a:ea typeface="楷体_GB2312" pitchFamily="49" charset="-122"/>
                  </a:rPr>
                  <a:t>0</a:t>
                </a:r>
                <a:r>
                  <a:rPr lang="zh-CN" altLang="en-US" b="1" dirty="0">
                    <a:solidFill>
                      <a:srgbClr val="FF0000"/>
                    </a:solidFill>
                    <a:latin typeface="Arial" panose="020B0604020202020204" pitchFamily="34" charset="0"/>
                    <a:ea typeface="楷体_GB2312" pitchFamily="49" charset="-122"/>
                  </a:rPr>
                  <a:t>．</a:t>
                </a:r>
                <a:r>
                  <a:rPr lang="en-US" altLang="zh-CN" b="1" dirty="0">
                    <a:solidFill>
                      <a:srgbClr val="FF0000"/>
                    </a:solidFill>
                    <a:latin typeface="Arial" panose="020B0604020202020204" pitchFamily="34" charset="0"/>
                    <a:ea typeface="楷体_GB2312" pitchFamily="49" charset="-122"/>
                  </a:rPr>
                  <a:t>5</a:t>
                </a:r>
                <a:r>
                  <a:rPr lang="zh-CN" altLang="en-US" b="1" dirty="0">
                    <a:solidFill>
                      <a:srgbClr val="FF0000"/>
                    </a:solidFill>
                    <a:latin typeface="Arial" panose="020B0604020202020204" pitchFamily="34" charset="0"/>
                    <a:ea typeface="楷体_GB2312" pitchFamily="49" charset="-122"/>
                  </a:rPr>
                  <a:t>％醋酸或</a:t>
                </a:r>
                <a:r>
                  <a:rPr lang="en-US" altLang="zh-CN" b="1" dirty="0">
                    <a:solidFill>
                      <a:srgbClr val="FF0000"/>
                    </a:solidFill>
                    <a:latin typeface="Arial" panose="020B0604020202020204" pitchFamily="34" charset="0"/>
                    <a:ea typeface="楷体_GB2312" pitchFamily="49" charset="-122"/>
                  </a:rPr>
                  <a:t>l</a:t>
                </a:r>
                <a:r>
                  <a:rPr lang="zh-CN" altLang="en-US" b="1" dirty="0">
                    <a:solidFill>
                      <a:srgbClr val="FF0000"/>
                    </a:solidFill>
                    <a:latin typeface="Arial" panose="020B0604020202020204" pitchFamily="34" charset="0"/>
                    <a:ea typeface="楷体_GB2312" pitchFamily="49" charset="-122"/>
                  </a:rPr>
                  <a:t>％乳酸</a:t>
                </a:r>
                <a:r>
                  <a:rPr lang="zh-CN" altLang="en-US" b="1" dirty="0">
                    <a:solidFill>
                      <a:srgbClr val="0E0D0C"/>
                    </a:solidFill>
                    <a:latin typeface="Arial" panose="020B0604020202020204" pitchFamily="34" charset="0"/>
                    <a:ea typeface="楷体_GB2312" pitchFamily="49" charset="-122"/>
                  </a:rPr>
                  <a:t>冲洗阴道，</a:t>
                </a:r>
                <a:endParaRPr lang="zh-CN" altLang="en-US" b="1" dirty="0">
                  <a:solidFill>
                    <a:srgbClr val="0E0D0C"/>
                  </a:solidFill>
                  <a:latin typeface="Arial" panose="020B0604020202020204" pitchFamily="34" charset="0"/>
                  <a:ea typeface="楷体_GB2312" pitchFamily="49" charset="-122"/>
                </a:endParaRPr>
              </a:p>
              <a:p>
                <a:r>
                  <a:rPr lang="zh-CN" altLang="en-US" b="1" dirty="0">
                    <a:solidFill>
                      <a:srgbClr val="0E0D0C"/>
                    </a:solidFill>
                    <a:latin typeface="Arial" panose="020B0604020202020204" pitchFamily="34" charset="0"/>
                    <a:ea typeface="楷体_GB2312" pitchFamily="49" charset="-122"/>
                  </a:rPr>
                  <a:t>每日一次。</a:t>
                </a:r>
                <a:endParaRPr lang="zh-CN" altLang="en-US" b="1" dirty="0">
                  <a:solidFill>
                    <a:srgbClr val="0E0D0C"/>
                  </a:solidFill>
                  <a:latin typeface="Arial" panose="020B0604020202020204" pitchFamily="34" charset="0"/>
                  <a:ea typeface="楷体_GB2312" pitchFamily="49" charset="-122"/>
                </a:endParaRPr>
              </a:p>
            </p:txBody>
          </p:sp>
        </p:grpSp>
        <p:sp>
          <p:nvSpPr>
            <p:cNvPr id="290824" name="Rectangle 8"/>
            <p:cNvSpPr/>
            <p:nvPr/>
          </p:nvSpPr>
          <p:spPr>
            <a:xfrm>
              <a:off x="1498" y="6595"/>
              <a:ext cx="2220" cy="630"/>
            </a:xfrm>
            <a:prstGeom prst="rect">
              <a:avLst/>
            </a:prstGeom>
            <a:solidFill>
              <a:srgbClr val="A6A6A6"/>
            </a:solidFill>
            <a:ln w="9525">
              <a:noFill/>
            </a:ln>
          </p:spPr>
          <p:txBody>
            <a:bodyPr wrap="square" anchor="t" anchorCtr="0">
              <a:spAutoFit/>
            </a:bodyPr>
            <a:p>
              <a:r>
                <a:rPr lang="zh-CN" altLang="en-US" b="1" dirty="0">
                  <a:solidFill>
                    <a:srgbClr val="0E0D0C"/>
                  </a:solidFill>
                  <a:latin typeface="Arial" panose="020B0604020202020204" pitchFamily="34" charset="0"/>
                  <a:ea typeface="楷体_GB2312" pitchFamily="49" charset="-122"/>
                </a:rPr>
                <a:t>局部用药</a:t>
              </a:r>
              <a:endParaRPr lang="zh-CN" altLang="en-US" b="1" dirty="0">
                <a:solidFill>
                  <a:srgbClr val="0E0D0C"/>
                </a:solidFill>
                <a:latin typeface="Arial" panose="020B0604020202020204" pitchFamily="34" charset="0"/>
                <a:ea typeface="楷体_GB2312" pitchFamily="49" charset="-122"/>
              </a:endParaRPr>
            </a:p>
          </p:txBody>
        </p:sp>
        <p:sp>
          <p:nvSpPr>
            <p:cNvPr id="290825" name="Rectangle 9"/>
            <p:cNvSpPr/>
            <p:nvPr/>
          </p:nvSpPr>
          <p:spPr>
            <a:xfrm>
              <a:off x="3798" y="8850"/>
              <a:ext cx="8890" cy="1104"/>
            </a:xfrm>
            <a:prstGeom prst="rect">
              <a:avLst/>
            </a:prstGeom>
            <a:noFill/>
            <a:ln w="9525" cap="flat" cmpd="sng">
              <a:solidFill>
                <a:srgbClr val="660033"/>
              </a:solidFill>
              <a:prstDash val="solid"/>
              <a:miter/>
              <a:headEnd type="none" w="med" len="med"/>
              <a:tailEnd type="none" w="med" len="med"/>
            </a:ln>
          </p:spPr>
          <p:txBody>
            <a:bodyPr anchor="t" anchorCtr="0">
              <a:spAutoFit/>
            </a:bodyPr>
            <a:p>
              <a:r>
                <a:rPr lang="zh-CN" altLang="en-US" b="1" dirty="0">
                  <a:solidFill>
                    <a:srgbClr val="990000"/>
                  </a:solidFill>
                  <a:latin typeface="Arial" panose="020B0604020202020204" pitchFamily="34" charset="0"/>
                  <a:ea typeface="楷体_GB2312" pitchFamily="49" charset="-122"/>
                </a:rPr>
                <a:t>顽固病例可口服尼尔雌醇，首次</a:t>
              </a:r>
              <a:r>
                <a:rPr lang="en-US" altLang="zh-CN" b="1" dirty="0">
                  <a:solidFill>
                    <a:srgbClr val="990000"/>
                  </a:solidFill>
                  <a:latin typeface="Arial" panose="020B0604020202020204" pitchFamily="34" charset="0"/>
                  <a:ea typeface="楷体_GB2312" pitchFamily="49" charset="-122"/>
                </a:rPr>
                <a:t>4mg</a:t>
              </a:r>
              <a:r>
                <a:rPr lang="zh-CN" altLang="en-US" b="1" dirty="0">
                  <a:solidFill>
                    <a:srgbClr val="990000"/>
                  </a:solidFill>
                  <a:latin typeface="Arial" panose="020B0604020202020204" pitchFamily="34" charset="0"/>
                  <a:ea typeface="楷体_GB2312" pitchFamily="49" charset="-122"/>
                </a:rPr>
                <a:t>，以后每</a:t>
              </a:r>
              <a:r>
                <a:rPr lang="en-US" altLang="zh-CN" b="1" dirty="0">
                  <a:solidFill>
                    <a:srgbClr val="990000"/>
                  </a:solidFill>
                  <a:latin typeface="Arial" panose="020B0604020202020204" pitchFamily="34" charset="0"/>
                  <a:ea typeface="楷体_GB2312" pitchFamily="49" charset="-122"/>
                </a:rPr>
                <a:t>2</a:t>
              </a:r>
              <a:r>
                <a:rPr lang="zh-CN" altLang="en-US" b="1" dirty="0">
                  <a:solidFill>
                    <a:srgbClr val="990000"/>
                  </a:solidFill>
                  <a:latin typeface="Arial" panose="020B0604020202020204" pitchFamily="34" charset="0"/>
                  <a:ea typeface="楷体_GB2312" pitchFamily="49" charset="-122"/>
                </a:rPr>
                <a:t>～</a:t>
              </a:r>
              <a:r>
                <a:rPr lang="en-US" altLang="zh-CN" b="1" dirty="0">
                  <a:solidFill>
                    <a:srgbClr val="990000"/>
                  </a:solidFill>
                  <a:latin typeface="Arial" panose="020B0604020202020204" pitchFamily="34" charset="0"/>
                  <a:ea typeface="楷体_GB2312" pitchFamily="49" charset="-122"/>
                </a:rPr>
                <a:t>4</a:t>
              </a:r>
              <a:r>
                <a:rPr lang="zh-CN" altLang="en-US" b="1" dirty="0">
                  <a:solidFill>
                    <a:srgbClr val="990000"/>
                  </a:solidFill>
                  <a:latin typeface="Arial" panose="020B0604020202020204" pitchFamily="34" charset="0"/>
                  <a:ea typeface="楷体_GB2312" pitchFamily="49" charset="-122"/>
                </a:rPr>
                <a:t>周一次，每次</a:t>
              </a:r>
              <a:r>
                <a:rPr lang="en-US" altLang="zh-CN" b="1" dirty="0">
                  <a:solidFill>
                    <a:srgbClr val="990000"/>
                  </a:solidFill>
                  <a:latin typeface="Arial" panose="020B0604020202020204" pitchFamily="34" charset="0"/>
                  <a:ea typeface="楷体_GB2312" pitchFamily="49" charset="-122"/>
                </a:rPr>
                <a:t>2mg</a:t>
              </a:r>
              <a:r>
                <a:rPr lang="zh-CN" altLang="en-US" b="1" dirty="0">
                  <a:solidFill>
                    <a:srgbClr val="990000"/>
                  </a:solidFill>
                  <a:latin typeface="Arial" panose="020B0604020202020204" pitchFamily="34" charset="0"/>
                  <a:ea typeface="楷体_GB2312" pitchFamily="49" charset="-122"/>
                </a:rPr>
                <a:t>。禁忌症</a:t>
              </a:r>
              <a:endParaRPr lang="zh-CN" altLang="en-US" b="1" dirty="0">
                <a:solidFill>
                  <a:srgbClr val="990000"/>
                </a:solidFill>
                <a:latin typeface="Arial" panose="020B0604020202020204" pitchFamily="34" charset="0"/>
                <a:ea typeface="楷体_GB2312" pitchFamily="49" charset="-122"/>
              </a:endParaRPr>
            </a:p>
          </p:txBody>
        </p:sp>
        <p:grpSp>
          <p:nvGrpSpPr>
            <p:cNvPr id="3" name="Group 10"/>
            <p:cNvGrpSpPr/>
            <p:nvPr/>
          </p:nvGrpSpPr>
          <p:grpSpPr>
            <a:xfrm>
              <a:off x="3798" y="5288"/>
              <a:ext cx="7920" cy="1680"/>
              <a:chOff x="1344" y="1872"/>
              <a:chExt cx="3168" cy="672"/>
            </a:xfrm>
          </p:grpSpPr>
          <p:sp>
            <p:nvSpPr>
              <p:cNvPr id="87050" name="Rectangle 11"/>
              <p:cNvSpPr/>
              <p:nvPr/>
            </p:nvSpPr>
            <p:spPr>
              <a:xfrm>
                <a:off x="1776" y="1872"/>
                <a:ext cx="2736" cy="442"/>
              </a:xfrm>
              <a:prstGeom prst="rect">
                <a:avLst/>
              </a:prstGeom>
              <a:noFill/>
              <a:ln w="9525">
                <a:noFill/>
              </a:ln>
            </p:spPr>
            <p:txBody>
              <a:bodyPr anchor="t" anchorCtr="0">
                <a:spAutoFit/>
              </a:bodyPr>
              <a:p>
                <a:r>
                  <a:rPr lang="zh-CN" altLang="en-US" b="1" dirty="0">
                    <a:solidFill>
                      <a:srgbClr val="FF0000"/>
                    </a:solidFill>
                    <a:latin typeface="Arial" panose="020B0604020202020204" pitchFamily="34" charset="0"/>
                    <a:ea typeface="楷体_GB2312" pitchFamily="49" charset="-122"/>
                  </a:rPr>
                  <a:t>己烯雌酚</a:t>
                </a:r>
                <a:r>
                  <a:rPr lang="zh-CN" altLang="en-US" b="1" dirty="0">
                    <a:solidFill>
                      <a:srgbClr val="0E0D0C"/>
                    </a:solidFill>
                    <a:latin typeface="Arial" panose="020B0604020202020204" pitchFamily="34" charset="0"/>
                    <a:ea typeface="楷体_GB2312" pitchFamily="49" charset="-122"/>
                  </a:rPr>
                  <a:t>置于阴道深部，</a:t>
                </a:r>
                <a:endParaRPr lang="zh-CN" altLang="en-US" b="1" dirty="0">
                  <a:solidFill>
                    <a:srgbClr val="0E0D0C"/>
                  </a:solidFill>
                  <a:latin typeface="Arial" panose="020B0604020202020204" pitchFamily="34" charset="0"/>
                  <a:ea typeface="楷体_GB2312" pitchFamily="49" charset="-122"/>
                </a:endParaRPr>
              </a:p>
              <a:p>
                <a:r>
                  <a:rPr lang="zh-CN" altLang="en-US" b="1" dirty="0">
                    <a:solidFill>
                      <a:srgbClr val="0E0D0C"/>
                    </a:solidFill>
                    <a:latin typeface="Arial" panose="020B0604020202020204" pitchFamily="34" charset="0"/>
                    <a:ea typeface="楷体_GB2312" pitchFamily="49" charset="-122"/>
                  </a:rPr>
                  <a:t>每晚</a:t>
                </a:r>
                <a:r>
                  <a:rPr lang="en-US" altLang="zh-CN" b="1" dirty="0">
                    <a:solidFill>
                      <a:srgbClr val="0E0D0C"/>
                    </a:solidFill>
                    <a:latin typeface="Arial" panose="020B0604020202020204" pitchFamily="34" charset="0"/>
                    <a:ea typeface="楷体_GB2312" pitchFamily="49" charset="-122"/>
                  </a:rPr>
                  <a:t>1</a:t>
                </a:r>
                <a:r>
                  <a:rPr lang="zh-CN" altLang="en-US" b="1" dirty="0">
                    <a:solidFill>
                      <a:srgbClr val="0E0D0C"/>
                    </a:solidFill>
                    <a:latin typeface="Arial" panose="020B0604020202020204" pitchFamily="34" charset="0"/>
                    <a:ea typeface="楷体_GB2312" pitchFamily="49" charset="-122"/>
                  </a:rPr>
                  <a:t>次，</a:t>
                </a:r>
                <a:r>
                  <a:rPr lang="en-US" altLang="zh-CN" b="1" dirty="0">
                    <a:solidFill>
                      <a:srgbClr val="0E0D0C"/>
                    </a:solidFill>
                    <a:latin typeface="Arial" panose="020B0604020202020204" pitchFamily="34" charset="0"/>
                    <a:ea typeface="楷体_GB2312" pitchFamily="49" charset="-122"/>
                  </a:rPr>
                  <a:t>7</a:t>
                </a:r>
                <a:r>
                  <a:rPr lang="zh-CN" altLang="en-US" b="1" dirty="0">
                    <a:solidFill>
                      <a:srgbClr val="0E0D0C"/>
                    </a:solidFill>
                    <a:latin typeface="Arial" panose="020B0604020202020204" pitchFamily="34" charset="0"/>
                    <a:ea typeface="楷体_GB2312" pitchFamily="49" charset="-122"/>
                  </a:rPr>
                  <a:t>～</a:t>
                </a:r>
                <a:r>
                  <a:rPr lang="en-US" altLang="zh-CN" b="1" dirty="0">
                    <a:solidFill>
                      <a:srgbClr val="0E0D0C"/>
                    </a:solidFill>
                    <a:latin typeface="Arial" panose="020B0604020202020204" pitchFamily="34" charset="0"/>
                    <a:ea typeface="楷体_GB2312" pitchFamily="49" charset="-122"/>
                  </a:rPr>
                  <a:t>10</a:t>
                </a:r>
                <a:r>
                  <a:rPr lang="zh-CN" altLang="en-US" b="1" dirty="0">
                    <a:solidFill>
                      <a:srgbClr val="0E0D0C"/>
                    </a:solidFill>
                    <a:latin typeface="Arial" panose="020B0604020202020204" pitchFamily="34" charset="0"/>
                    <a:ea typeface="楷体_GB2312" pitchFamily="49" charset="-122"/>
                  </a:rPr>
                  <a:t>天为一疗程。</a:t>
                </a:r>
                <a:endParaRPr lang="zh-CN" altLang="en-US" b="1" dirty="0">
                  <a:solidFill>
                    <a:srgbClr val="0E0D0C"/>
                  </a:solidFill>
                  <a:latin typeface="Arial" panose="020B0604020202020204" pitchFamily="34" charset="0"/>
                  <a:ea typeface="楷体_GB2312" pitchFamily="49" charset="-122"/>
                </a:endParaRPr>
              </a:p>
            </p:txBody>
          </p:sp>
          <p:sp>
            <p:nvSpPr>
              <p:cNvPr id="87051" name="Line 12"/>
              <p:cNvSpPr/>
              <p:nvPr/>
            </p:nvSpPr>
            <p:spPr>
              <a:xfrm flipV="1">
                <a:off x="1344" y="2160"/>
                <a:ext cx="384" cy="384"/>
              </a:xfrm>
              <a:prstGeom prst="line">
                <a:avLst/>
              </a:prstGeom>
              <a:ln w="9525" cap="flat" cmpd="sng">
                <a:solidFill>
                  <a:schemeClr val="tx1"/>
                </a:solidFill>
                <a:prstDash val="solid"/>
                <a:miter/>
                <a:headEnd type="none" w="med" len="med"/>
                <a:tailEnd type="triangle" w="med" len="med"/>
              </a:ln>
            </p:spPr>
          </p:sp>
        </p:grpSp>
        <p:grpSp>
          <p:nvGrpSpPr>
            <p:cNvPr id="6" name="Group 13"/>
            <p:cNvGrpSpPr/>
            <p:nvPr/>
          </p:nvGrpSpPr>
          <p:grpSpPr>
            <a:xfrm>
              <a:off x="3798" y="6760"/>
              <a:ext cx="9600" cy="1578"/>
              <a:chOff x="1344" y="2544"/>
              <a:chExt cx="4416" cy="631"/>
            </a:xfrm>
          </p:grpSpPr>
          <p:sp>
            <p:nvSpPr>
              <p:cNvPr id="87053" name="Rectangle 14"/>
              <p:cNvSpPr/>
              <p:nvPr/>
            </p:nvSpPr>
            <p:spPr>
              <a:xfrm>
                <a:off x="1776" y="2544"/>
                <a:ext cx="3984" cy="631"/>
              </a:xfrm>
              <a:prstGeom prst="rect">
                <a:avLst/>
              </a:prstGeom>
              <a:noFill/>
              <a:ln w="9525">
                <a:noFill/>
              </a:ln>
            </p:spPr>
            <p:txBody>
              <a:bodyPr anchor="t" anchorCtr="0">
                <a:spAutoFit/>
              </a:bodyPr>
              <a:p>
                <a:r>
                  <a:rPr lang="zh-CN" altLang="en-US" b="1" dirty="0">
                    <a:solidFill>
                      <a:srgbClr val="0E0D0C"/>
                    </a:solidFill>
                    <a:latin typeface="Arial" panose="020B0604020202020204" pitchFamily="34" charset="0"/>
                    <a:ea typeface="楷体_GB2312" pitchFamily="49" charset="-122"/>
                  </a:rPr>
                  <a:t>磺胺噻唑、氯霉素栓剂、软膏或粉剂，</a:t>
                </a:r>
                <a:endParaRPr lang="zh-CN" altLang="en-US" b="1" dirty="0">
                  <a:solidFill>
                    <a:srgbClr val="0E0D0C"/>
                  </a:solidFill>
                  <a:latin typeface="Arial" panose="020B0604020202020204" pitchFamily="34" charset="0"/>
                  <a:ea typeface="楷体_GB2312" pitchFamily="49" charset="-122"/>
                </a:endParaRPr>
              </a:p>
              <a:p>
                <a:r>
                  <a:rPr lang="zh-CN" altLang="en-US" b="1" dirty="0">
                    <a:solidFill>
                      <a:srgbClr val="0E0D0C"/>
                    </a:solidFill>
                    <a:latin typeface="Arial" panose="020B0604020202020204" pitchFamily="34" charset="0"/>
                    <a:ea typeface="楷体_GB2312" pitchFamily="49" charset="-122"/>
                  </a:rPr>
                  <a:t>供阴道上药或局部涂擦，每日一次。</a:t>
                </a:r>
                <a:endParaRPr lang="zh-CN" altLang="en-US" b="1" dirty="0">
                  <a:solidFill>
                    <a:srgbClr val="0E0D0C"/>
                  </a:solidFill>
                  <a:latin typeface="Arial" panose="020B0604020202020204" pitchFamily="34" charset="0"/>
                  <a:ea typeface="楷体_GB2312" pitchFamily="49" charset="-122"/>
                </a:endParaRPr>
              </a:p>
              <a:p>
                <a:r>
                  <a:rPr lang="zh-CN" altLang="en-US" b="1" dirty="0">
                    <a:solidFill>
                      <a:srgbClr val="990000"/>
                    </a:solidFill>
                    <a:latin typeface="Arial" panose="020B0604020202020204" pitchFamily="34" charset="0"/>
                    <a:ea typeface="楷体_GB2312" pitchFamily="49" charset="-122"/>
                  </a:rPr>
                  <a:t>与雌激素药物如雌三醇软膏配合使用效果更好</a:t>
                </a:r>
                <a:r>
                  <a:rPr lang="zh-CN" altLang="en-US" b="1" dirty="0">
                    <a:latin typeface="Tahoma" panose="020B0604030504040204" pitchFamily="34" charset="0"/>
                    <a:ea typeface="宋体" panose="02010600030101010101" pitchFamily="2" charset="-122"/>
                  </a:rPr>
                  <a:t>。</a:t>
                </a:r>
                <a:endParaRPr lang="zh-CN" altLang="en-US" b="1" dirty="0">
                  <a:latin typeface="Tahoma" panose="020B0604030504040204" pitchFamily="34" charset="0"/>
                  <a:ea typeface="宋体" panose="02010600030101010101" pitchFamily="2" charset="-122"/>
                </a:endParaRPr>
              </a:p>
            </p:txBody>
          </p:sp>
          <p:sp>
            <p:nvSpPr>
              <p:cNvPr id="87054" name="Line 15"/>
              <p:cNvSpPr/>
              <p:nvPr/>
            </p:nvSpPr>
            <p:spPr>
              <a:xfrm>
                <a:off x="1344" y="2640"/>
                <a:ext cx="384" cy="240"/>
              </a:xfrm>
              <a:prstGeom prst="line">
                <a:avLst/>
              </a:prstGeom>
              <a:ln w="9525" cap="flat" cmpd="sng">
                <a:solidFill>
                  <a:schemeClr val="tx1"/>
                </a:solidFill>
                <a:prstDash val="solid"/>
                <a:miter/>
                <a:headEnd type="none" w="med" len="med"/>
                <a:tailEnd type="triangle" w="med" len="med"/>
              </a:ln>
            </p:spPr>
          </p:sp>
        </p:grpSp>
        <p:sp>
          <p:nvSpPr>
            <p:cNvPr id="87055" name="Rectangle 16"/>
            <p:cNvSpPr/>
            <p:nvPr/>
          </p:nvSpPr>
          <p:spPr>
            <a:xfrm>
              <a:off x="623" y="2113"/>
              <a:ext cx="6125" cy="630"/>
            </a:xfrm>
            <a:prstGeom prst="rect">
              <a:avLst/>
            </a:prstGeom>
            <a:noFill/>
            <a:ln w="9525">
              <a:noFill/>
            </a:ln>
          </p:spPr>
          <p:txBody>
            <a:bodyPr anchor="t" anchorCtr="0">
              <a:spAutoFit/>
            </a:bodyPr>
            <a:p>
              <a:r>
                <a:rPr lang="zh-CN" altLang="en-US" b="1" dirty="0">
                  <a:solidFill>
                    <a:srgbClr val="0E0D0C"/>
                  </a:solidFill>
                  <a:latin typeface="楷体_GB2312" pitchFamily="49" charset="-122"/>
                  <a:ea typeface="楷体_GB2312" pitchFamily="49" charset="-122"/>
                </a:rPr>
                <a:t>（一）防治原则</a:t>
              </a:r>
              <a:endParaRPr lang="zh-CN" altLang="en-US" b="1" dirty="0">
                <a:solidFill>
                  <a:srgbClr val="0E0D0C"/>
                </a:solidFill>
                <a:latin typeface="楷体_GB2312" pitchFamily="49" charset="-122"/>
                <a:ea typeface="楷体_GB2312" pitchFamily="49" charset="-122"/>
              </a:endParaRPr>
            </a:p>
          </p:txBody>
        </p:sp>
        <p:sp>
          <p:nvSpPr>
            <p:cNvPr id="87056" name="Rectangle 2"/>
            <p:cNvSpPr/>
            <p:nvPr/>
          </p:nvSpPr>
          <p:spPr>
            <a:xfrm>
              <a:off x="1983" y="750"/>
              <a:ext cx="9637" cy="840"/>
            </a:xfrm>
            <a:prstGeom prst="rect">
              <a:avLst/>
            </a:prstGeom>
            <a:noFill/>
            <a:ln w="9525">
              <a:noFill/>
            </a:ln>
          </p:spPr>
          <p:txBody>
            <a:bodyPr anchor="ctr" anchorCtr="0"/>
            <a:p>
              <a:r>
                <a:rPr lang="en-US" altLang="zh-CN" sz="2800" b="1" dirty="0">
                  <a:solidFill>
                    <a:srgbClr val="020202"/>
                  </a:solidFill>
                  <a:latin typeface="Arial" panose="020B0604020202020204" pitchFamily="34" charset="0"/>
                  <a:ea typeface="楷体_GB2312" pitchFamily="49" charset="-122"/>
                </a:rPr>
                <a:t>【</a:t>
              </a:r>
              <a:r>
                <a:rPr lang="zh-CN" altLang="en-US" sz="2800" b="1" dirty="0">
                  <a:solidFill>
                    <a:srgbClr val="020202"/>
                  </a:solidFill>
                  <a:latin typeface="Arial" panose="020B0604020202020204" pitchFamily="34" charset="0"/>
                  <a:ea typeface="楷体_GB2312" pitchFamily="49" charset="-122"/>
                </a:rPr>
                <a:t>处理与护理措施</a:t>
              </a:r>
              <a:r>
                <a:rPr lang="en-US" altLang="zh-CN" sz="2800" b="1" dirty="0">
                  <a:solidFill>
                    <a:srgbClr val="020202"/>
                  </a:solidFill>
                  <a:latin typeface="Arial" panose="020B0604020202020204" pitchFamily="34" charset="0"/>
                  <a:ea typeface="楷体_GB2312" pitchFamily="49" charset="-122"/>
                </a:rPr>
                <a:t>】</a:t>
              </a:r>
              <a:endParaRPr lang="en-US" altLang="zh-CN" sz="2800" b="1" dirty="0">
                <a:solidFill>
                  <a:srgbClr val="020202"/>
                </a:solidFill>
                <a:latin typeface="黑体" panose="02010609060101010101" charset="-122"/>
                <a:ea typeface="楷体_GB2312" pitchFamily="49" charset="-122"/>
              </a:endParaRPr>
            </a:p>
          </p:txBody>
        </p:sp>
        <p:sp>
          <p:nvSpPr>
            <p:cNvPr id="87057" name="TextBox 17"/>
            <p:cNvSpPr txBox="1"/>
            <p:nvPr/>
          </p:nvSpPr>
          <p:spPr>
            <a:xfrm>
              <a:off x="333" y="9140"/>
              <a:ext cx="3180" cy="630"/>
            </a:xfrm>
            <a:prstGeom prst="rect">
              <a:avLst/>
            </a:prstGeom>
            <a:solidFill>
              <a:srgbClr val="A6A6A6"/>
            </a:solidFill>
            <a:ln w="9525">
              <a:noFill/>
            </a:ln>
          </p:spPr>
          <p:txBody>
            <a:bodyPr wrap="square" anchor="t" anchorCtr="0">
              <a:spAutoFit/>
            </a:bodyPr>
            <a:p>
              <a:r>
                <a:rPr lang="zh-CN" altLang="en-US" b="1" dirty="0">
                  <a:solidFill>
                    <a:srgbClr val="2E2924"/>
                  </a:solidFill>
                  <a:latin typeface="Arial" panose="020B0604020202020204" pitchFamily="34" charset="0"/>
                  <a:ea typeface="宋体" panose="02010600030101010101" pitchFamily="2" charset="-122"/>
                </a:rPr>
                <a:t>全身用雌激素</a:t>
              </a:r>
              <a:endParaRPr lang="zh-CN" altLang="en-US" b="1" dirty="0">
                <a:solidFill>
                  <a:srgbClr val="2E2924"/>
                </a:solidFill>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90461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萎缩性阴道炎</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942340" y="938394"/>
            <a:ext cx="8802449" cy="5475075"/>
            <a:chOff x="283" y="1281"/>
            <a:chExt cx="12325" cy="7682"/>
          </a:xfrm>
        </p:grpSpPr>
        <p:sp>
          <p:nvSpPr>
            <p:cNvPr id="88065" name="Rectangle 5"/>
            <p:cNvSpPr/>
            <p:nvPr/>
          </p:nvSpPr>
          <p:spPr>
            <a:xfrm>
              <a:off x="623" y="2411"/>
              <a:ext cx="11985" cy="6552"/>
            </a:xfrm>
            <a:prstGeom prst="rect">
              <a:avLst/>
            </a:prstGeom>
            <a:noFill/>
            <a:ln w="9525">
              <a:noFill/>
            </a:ln>
          </p:spPr>
          <p:txBody>
            <a:bodyPr wrap="square" anchor="ctr" anchorCtr="0">
              <a:noAutofit/>
            </a:bodyPr>
            <a:p>
              <a:pPr indent="266700">
                <a:lnSpc>
                  <a:spcPct val="120000"/>
                </a:lnSpc>
              </a:pPr>
              <a:r>
                <a:rPr lang="en-US" altLang="zh-CN" sz="2400" dirty="0">
                  <a:solidFill>
                    <a:srgbClr val="020202"/>
                  </a:solidFill>
                  <a:latin typeface="楷体_GB2312" pitchFamily="49" charset="-122"/>
                  <a:ea typeface="楷体_GB2312" pitchFamily="49" charset="-122"/>
                </a:rPr>
                <a:t>1.</a:t>
              </a:r>
              <a:r>
                <a:rPr lang="zh-CN" altLang="en-US" sz="2400" dirty="0">
                  <a:solidFill>
                    <a:srgbClr val="020202"/>
                  </a:solidFill>
                  <a:latin typeface="楷体_GB2312" pitchFamily="49" charset="-122"/>
                  <a:ea typeface="楷体_GB2312" pitchFamily="49" charset="-122"/>
                </a:rPr>
                <a:t>健康教育</a:t>
              </a:r>
              <a:br>
                <a:rPr lang="zh-CN" altLang="en-US" sz="2400" dirty="0">
                  <a:solidFill>
                    <a:srgbClr val="020202"/>
                  </a:solidFill>
                  <a:latin typeface="楷体_GB2312" pitchFamily="49" charset="-122"/>
                  <a:ea typeface="楷体_GB2312" pitchFamily="49" charset="-122"/>
                </a:rPr>
              </a:br>
              <a:r>
                <a:rPr lang="zh-CN" altLang="en-US" sz="2400" dirty="0">
                  <a:solidFill>
                    <a:srgbClr val="020202"/>
                  </a:solidFill>
                  <a:latin typeface="楷体_GB2312" pitchFamily="49" charset="-122"/>
                  <a:ea typeface="楷体_GB2312" pitchFamily="49" charset="-122"/>
                </a:rPr>
                <a:t>　 注意个人卫生，勤换内裤，保持会阴部清洁干燥。</a:t>
              </a:r>
              <a:endParaRPr lang="zh-CN" altLang="en-US" sz="2400" dirty="0">
                <a:solidFill>
                  <a:srgbClr val="020202"/>
                </a:solidFill>
                <a:latin typeface="楷体_GB2312" pitchFamily="49" charset="-122"/>
                <a:ea typeface="楷体_GB2312" pitchFamily="49" charset="-122"/>
              </a:endParaRPr>
            </a:p>
            <a:p>
              <a:pPr indent="266700">
                <a:lnSpc>
                  <a:spcPct val="120000"/>
                </a:lnSpc>
              </a:pPr>
              <a:r>
                <a:rPr lang="zh-CN" altLang="en-US" sz="2400" dirty="0">
                  <a:solidFill>
                    <a:srgbClr val="020202"/>
                  </a:solidFill>
                  <a:latin typeface="楷体_GB2312" pitchFamily="49" charset="-122"/>
                  <a:ea typeface="楷体_GB2312" pitchFamily="49" charset="-122"/>
                </a:rPr>
                <a:t>不用过热或有刺激性的清洗液清洗外阴。加强锻炼，增强机体抵抗力。有不适及时就诊。</a:t>
              </a:r>
              <a:endParaRPr lang="en-US" altLang="zh-CN" sz="2400" dirty="0">
                <a:solidFill>
                  <a:srgbClr val="020202"/>
                </a:solidFill>
                <a:latin typeface="楷体_GB2312" pitchFamily="49" charset="-122"/>
                <a:ea typeface="楷体_GB2312" pitchFamily="49" charset="-122"/>
              </a:endParaRPr>
            </a:p>
            <a:p>
              <a:pPr indent="266700">
                <a:lnSpc>
                  <a:spcPct val="120000"/>
                </a:lnSpc>
              </a:pPr>
              <a:r>
                <a:rPr lang="en-US" altLang="zh-CN" sz="2400" dirty="0">
                  <a:solidFill>
                    <a:srgbClr val="020202"/>
                  </a:solidFill>
                  <a:latin typeface="楷体_GB2312" pitchFamily="49" charset="-122"/>
                  <a:ea typeface="楷体_GB2312" pitchFamily="49" charset="-122"/>
                </a:rPr>
                <a:t>2.</a:t>
              </a:r>
              <a:r>
                <a:rPr lang="zh-CN" altLang="en-US" sz="2400" dirty="0">
                  <a:solidFill>
                    <a:srgbClr val="020202"/>
                  </a:solidFill>
                  <a:latin typeface="楷体_GB2312" pitchFamily="49" charset="-122"/>
                  <a:ea typeface="楷体_GB2312" pitchFamily="49" charset="-122"/>
                </a:rPr>
                <a:t>指导病人配合分泌物检查：阴道分泌物镜检可见大量白细胞。</a:t>
              </a:r>
              <a:endParaRPr lang="zh-CN" altLang="en-US" sz="2400" dirty="0">
                <a:solidFill>
                  <a:srgbClr val="020202"/>
                </a:solidFill>
                <a:latin typeface="楷体_GB2312" pitchFamily="49" charset="-122"/>
                <a:ea typeface="楷体_GB2312" pitchFamily="49" charset="-122"/>
              </a:endParaRPr>
            </a:p>
            <a:p>
              <a:pPr indent="266700">
                <a:lnSpc>
                  <a:spcPct val="120000"/>
                </a:lnSpc>
              </a:pPr>
              <a:r>
                <a:rPr lang="en-US" altLang="zh-CN" sz="2400" dirty="0">
                  <a:solidFill>
                    <a:srgbClr val="020202"/>
                  </a:solidFill>
                  <a:latin typeface="楷体_GB2312" pitchFamily="49" charset="-122"/>
                  <a:ea typeface="楷体_GB2312" pitchFamily="49" charset="-122"/>
                </a:rPr>
                <a:t>3.</a:t>
              </a:r>
              <a:r>
                <a:rPr lang="zh-CN" altLang="en-US" sz="2400" dirty="0">
                  <a:solidFill>
                    <a:srgbClr val="020202"/>
                  </a:solidFill>
                  <a:latin typeface="楷体_GB2312" pitchFamily="49" charset="-122"/>
                  <a:ea typeface="楷体_GB2312" pitchFamily="49" charset="-122"/>
                </a:rPr>
                <a:t>用药护理</a:t>
              </a:r>
              <a:br>
                <a:rPr lang="zh-CN" altLang="en-US" sz="2400" dirty="0">
                  <a:solidFill>
                    <a:srgbClr val="020202"/>
                  </a:solidFill>
                  <a:latin typeface="楷体_GB2312" pitchFamily="49" charset="-122"/>
                  <a:ea typeface="楷体_GB2312" pitchFamily="49" charset="-122"/>
                </a:rPr>
              </a:br>
              <a:r>
                <a:rPr lang="zh-CN" altLang="en-US" sz="2400" dirty="0">
                  <a:solidFill>
                    <a:srgbClr val="020202"/>
                  </a:solidFill>
                  <a:latin typeface="楷体_GB2312" pitchFamily="49" charset="-122"/>
                  <a:ea typeface="楷体_GB2312" pitchFamily="49" charset="-122"/>
                </a:rPr>
                <a:t>　  </a:t>
              </a:r>
              <a:r>
                <a:rPr lang="zh-CN" altLang="en-US" sz="2400" dirty="0">
                  <a:solidFill>
                    <a:srgbClr val="FF0000"/>
                  </a:solidFill>
                  <a:latin typeface="楷体_GB2312" pitchFamily="49" charset="-122"/>
                  <a:ea typeface="楷体_GB2312" pitchFamily="49" charset="-122"/>
                </a:rPr>
                <a:t>（</a:t>
              </a:r>
              <a:r>
                <a:rPr lang="en-US" altLang="zh-CN" sz="2400" dirty="0">
                  <a:solidFill>
                    <a:srgbClr val="FF0000"/>
                  </a:solidFill>
                  <a:latin typeface="楷体_GB2312" pitchFamily="49" charset="-122"/>
                  <a:ea typeface="楷体_GB2312" pitchFamily="49" charset="-122"/>
                </a:rPr>
                <a:t>1</a:t>
              </a:r>
              <a:r>
                <a:rPr lang="zh-CN" altLang="en-US" sz="2400" dirty="0">
                  <a:solidFill>
                    <a:srgbClr val="FF0000"/>
                  </a:solidFill>
                  <a:latin typeface="楷体_GB2312" pitchFamily="49" charset="-122"/>
                  <a:ea typeface="楷体_GB2312" pitchFamily="49" charset="-122"/>
                </a:rPr>
                <a:t>）阴道用药前，用酸性溶液灌洗阴道后再采取下蹲位将药片送入阴道后穹隆部。</a:t>
              </a:r>
              <a:endParaRPr lang="zh-CN" altLang="en-US" sz="2400" dirty="0">
                <a:solidFill>
                  <a:srgbClr val="FF0000"/>
                </a:solidFill>
                <a:latin typeface="楷体_GB2312" pitchFamily="49" charset="-122"/>
                <a:ea typeface="楷体_GB2312" pitchFamily="49" charset="-122"/>
              </a:endParaRPr>
            </a:p>
            <a:p>
              <a:pPr indent="266700">
                <a:lnSpc>
                  <a:spcPct val="120000"/>
                </a:lnSpc>
              </a:pPr>
              <a:r>
                <a:rPr lang="zh-CN" altLang="en-US" sz="2400" dirty="0">
                  <a:solidFill>
                    <a:srgbClr val="FF0000"/>
                  </a:solidFill>
                  <a:latin typeface="楷体_GB2312" pitchFamily="49" charset="-122"/>
                  <a:ea typeface="楷体_GB2312" pitchFamily="49" charset="-122"/>
                </a:rPr>
                <a:t>  （</a:t>
              </a:r>
              <a:r>
                <a:rPr lang="en-US" altLang="zh-CN" sz="2400" dirty="0">
                  <a:solidFill>
                    <a:srgbClr val="FF0000"/>
                  </a:solidFill>
                  <a:latin typeface="楷体_GB2312" pitchFamily="49" charset="-122"/>
                  <a:ea typeface="楷体_GB2312" pitchFamily="49" charset="-122"/>
                </a:rPr>
                <a:t>2</a:t>
              </a:r>
              <a:r>
                <a:rPr lang="zh-CN" altLang="en-US" sz="2400" dirty="0">
                  <a:solidFill>
                    <a:srgbClr val="FF0000"/>
                  </a:solidFill>
                  <a:latin typeface="楷体_GB2312" pitchFamily="49" charset="-122"/>
                  <a:ea typeface="楷体_GB2312" pitchFamily="49" charset="-122"/>
                </a:rPr>
                <a:t>）对卵巢切除、放疗病人给与激素替代治疗的指导。</a:t>
              </a:r>
              <a:endParaRPr lang="zh-CN" altLang="en-US" sz="2400" dirty="0">
                <a:solidFill>
                  <a:srgbClr val="FF0000"/>
                </a:solidFill>
                <a:latin typeface="楷体_GB2312" pitchFamily="49" charset="-122"/>
                <a:ea typeface="楷体_GB2312" pitchFamily="49" charset="-122"/>
              </a:endParaRPr>
            </a:p>
          </p:txBody>
        </p:sp>
        <p:sp>
          <p:nvSpPr>
            <p:cNvPr id="88066" name="Rectangle 6"/>
            <p:cNvSpPr/>
            <p:nvPr/>
          </p:nvSpPr>
          <p:spPr>
            <a:xfrm>
              <a:off x="283" y="1281"/>
              <a:ext cx="6805" cy="732"/>
            </a:xfrm>
            <a:prstGeom prst="rect">
              <a:avLst/>
            </a:prstGeom>
            <a:noFill/>
            <a:ln w="9525">
              <a:noFill/>
            </a:ln>
          </p:spPr>
          <p:txBody>
            <a:bodyPr anchor="t" anchorCtr="0">
              <a:spAutoFit/>
            </a:bodyPr>
            <a:p>
              <a:r>
                <a:rPr lang="zh-CN" altLang="en-US" sz="2800" b="1" dirty="0">
                  <a:solidFill>
                    <a:srgbClr val="0E0D0C"/>
                  </a:solidFill>
                  <a:latin typeface="Arial" panose="020B0604020202020204" pitchFamily="34" charset="0"/>
                  <a:ea typeface="楷体_GB2312" pitchFamily="49" charset="-122"/>
                </a:rPr>
                <a:t>（二）护理措施</a:t>
              </a:r>
              <a:endParaRPr lang="zh-CN" altLang="en-US" sz="2800" b="1" dirty="0">
                <a:solidFill>
                  <a:srgbClr val="0E0D0C"/>
                </a:solidFill>
                <a:latin typeface="Arial" panose="020B0604020202020204" pitchFamily="34" charset="0"/>
                <a:ea typeface="楷体_GB2312"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74967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细菌性阴道病</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851087" y="1299210"/>
            <a:ext cx="10118024" cy="5003800"/>
            <a:chOff x="197" y="1870"/>
            <a:chExt cx="13385" cy="7880"/>
          </a:xfrm>
        </p:grpSpPr>
        <p:sp>
          <p:nvSpPr>
            <p:cNvPr id="91137" name="Rectangle 2"/>
            <p:cNvSpPr/>
            <p:nvPr/>
          </p:nvSpPr>
          <p:spPr>
            <a:xfrm>
              <a:off x="395" y="1870"/>
              <a:ext cx="13186" cy="2935"/>
            </a:xfrm>
            <a:prstGeom prst="rect">
              <a:avLst/>
            </a:prstGeom>
            <a:noFill/>
            <a:ln w="9525">
              <a:noFill/>
            </a:ln>
          </p:spPr>
          <p:txBody>
            <a:bodyPr wrap="square" anchor="ctr" anchorCtr="0">
              <a:spAutoFit/>
            </a:bodyPr>
            <a:p>
              <a:pPr indent="265430">
                <a:lnSpc>
                  <a:spcPct val="120000"/>
                </a:lnSpc>
              </a:pPr>
              <a:r>
                <a:rPr lang="en-US" altLang="zh-CN" sz="2400" dirty="0">
                  <a:solidFill>
                    <a:srgbClr val="070605"/>
                  </a:solidFill>
                  <a:latin typeface="楷体_GB2312" pitchFamily="49" charset="-122"/>
                  <a:ea typeface="楷体_GB2312" pitchFamily="49" charset="-122"/>
                </a:rPr>
                <a:t>    </a:t>
              </a:r>
              <a:r>
                <a:rPr lang="zh-CN" altLang="en-US" sz="2400" dirty="0">
                  <a:solidFill>
                    <a:srgbClr val="070605"/>
                  </a:solidFill>
                  <a:latin typeface="楷体_GB2312" pitchFamily="49" charset="-122"/>
                  <a:ea typeface="楷体_GB2312" pitchFamily="49" charset="-122"/>
                </a:rPr>
                <a:t>细菌性阴道病</a:t>
              </a:r>
              <a:r>
                <a:rPr lang="en-US" altLang="zh-CN" sz="2400" dirty="0">
                  <a:solidFill>
                    <a:srgbClr val="070605"/>
                  </a:solidFill>
                  <a:latin typeface="楷体_GB2312" pitchFamily="49" charset="-122"/>
                  <a:ea typeface="楷体_GB2312" pitchFamily="49" charset="-122"/>
                </a:rPr>
                <a:t>(bacterial vaginosis)</a:t>
              </a:r>
              <a:r>
                <a:rPr lang="zh-CN" altLang="en-US" sz="2400" dirty="0">
                  <a:solidFill>
                    <a:srgbClr val="070605"/>
                  </a:solidFill>
                  <a:latin typeface="楷体_GB2312" pitchFamily="49" charset="-122"/>
                  <a:ea typeface="楷体_GB2312" pitchFamily="49" charset="-122"/>
                </a:rPr>
                <a:t>是</a:t>
              </a:r>
              <a:r>
                <a:rPr lang="zh-CN" altLang="en-US" sz="2400" dirty="0">
                  <a:solidFill>
                    <a:srgbClr val="FF0000"/>
                  </a:solidFill>
                  <a:latin typeface="楷体_GB2312" pitchFamily="49" charset="-122"/>
                  <a:ea typeface="楷体_GB2312" pitchFamily="49" charset="-122"/>
                </a:rPr>
                <a:t>生育年龄</a:t>
              </a:r>
              <a:r>
                <a:rPr lang="zh-CN" altLang="en-US" sz="2400" dirty="0">
                  <a:solidFill>
                    <a:srgbClr val="070605"/>
                  </a:solidFill>
                  <a:latin typeface="楷体_GB2312" pitchFamily="49" charset="-122"/>
                  <a:ea typeface="楷体_GB2312" pitchFamily="49" charset="-122"/>
                </a:rPr>
                <a:t>妇女常见的阴道感染，它的自然病史表现为</a:t>
              </a:r>
              <a:r>
                <a:rPr lang="zh-CN" altLang="en-US" sz="2400" dirty="0">
                  <a:solidFill>
                    <a:srgbClr val="FF0000"/>
                  </a:solidFill>
                  <a:latin typeface="楷体_GB2312" pitchFamily="49" charset="-122"/>
                  <a:ea typeface="楷体_GB2312" pitchFamily="49" charset="-122"/>
                </a:rPr>
                <a:t>自愈性或复发性</a:t>
              </a:r>
              <a:r>
                <a:rPr lang="zh-CN" altLang="en-US" sz="2400" dirty="0">
                  <a:solidFill>
                    <a:srgbClr val="070605"/>
                  </a:solidFill>
                  <a:latin typeface="楷体_GB2312" pitchFamily="49" charset="-122"/>
                  <a:ea typeface="楷体_GB2312" pitchFamily="49" charset="-122"/>
                </a:rPr>
                <a:t>。未予治疗，部分细菌性阴道病病人可自愈，细菌性阴道病不是性传播疾病，无性经历女性也可发生细菌性阴道病。</a:t>
              </a:r>
              <a:endParaRPr lang="zh-CN" altLang="en-US" sz="2400" dirty="0">
                <a:solidFill>
                  <a:srgbClr val="070605"/>
                </a:solidFill>
                <a:latin typeface="楷体_GB2312" pitchFamily="49" charset="-122"/>
                <a:ea typeface="楷体_GB2312" pitchFamily="49" charset="-122"/>
              </a:endParaRPr>
            </a:p>
          </p:txBody>
        </p:sp>
        <p:sp>
          <p:nvSpPr>
            <p:cNvPr id="91138" name="Rectangle 3"/>
            <p:cNvSpPr/>
            <p:nvPr/>
          </p:nvSpPr>
          <p:spPr>
            <a:xfrm>
              <a:off x="197" y="5853"/>
              <a:ext cx="13385" cy="2935"/>
            </a:xfrm>
            <a:prstGeom prst="rect">
              <a:avLst/>
            </a:prstGeom>
            <a:noFill/>
            <a:ln w="9525">
              <a:noFill/>
            </a:ln>
          </p:spPr>
          <p:txBody>
            <a:bodyPr wrap="square" anchor="t" anchorCtr="0">
              <a:spAutoFit/>
            </a:bodyPr>
            <a:p>
              <a:pPr>
                <a:lnSpc>
                  <a:spcPct val="120000"/>
                </a:lnSpc>
              </a:pPr>
              <a:r>
                <a:rPr lang="en-US" altLang="zh-CN" sz="2400" dirty="0">
                  <a:solidFill>
                    <a:srgbClr val="070605"/>
                  </a:solidFill>
                  <a:latin typeface="楷体_GB2312" pitchFamily="49" charset="-122"/>
                  <a:ea typeface="楷体_GB2312" pitchFamily="49" charset="-122"/>
                </a:rPr>
                <a:t>1</a:t>
              </a:r>
              <a:r>
                <a:rPr lang="zh-CN" altLang="en-US" sz="2400" dirty="0">
                  <a:solidFill>
                    <a:srgbClr val="070605"/>
                  </a:solidFill>
                  <a:latin typeface="楷体_GB2312" pitchFamily="49" charset="-122"/>
                  <a:ea typeface="楷体_GB2312" pitchFamily="49" charset="-122"/>
                </a:rPr>
                <a:t>、病原体：细菌感染。当阴道内的优势菌乳酸杆菌减少，其他细菌如加德纳菌、各种厌氧菌等大量繁殖，破坏了正常阴道菌群之间的相互平衡时将引起阴道疾病。</a:t>
              </a:r>
              <a:endParaRPr lang="zh-CN" altLang="en-US" sz="2400" dirty="0">
                <a:solidFill>
                  <a:srgbClr val="070605"/>
                </a:solidFill>
                <a:latin typeface="楷体_GB2312" pitchFamily="49" charset="-122"/>
                <a:ea typeface="楷体_GB2312" pitchFamily="49" charset="-122"/>
              </a:endParaRPr>
            </a:p>
            <a:p>
              <a:pPr>
                <a:lnSpc>
                  <a:spcPct val="120000"/>
                </a:lnSpc>
              </a:pPr>
              <a:r>
                <a:rPr lang="en-US" altLang="zh-CN" sz="2400" dirty="0">
                  <a:solidFill>
                    <a:srgbClr val="070605"/>
                  </a:solidFill>
                  <a:latin typeface="楷体_GB2312" pitchFamily="49" charset="-122"/>
                  <a:ea typeface="楷体_GB2312" pitchFamily="49" charset="-122"/>
                </a:rPr>
                <a:t>2</a:t>
              </a:r>
              <a:r>
                <a:rPr lang="zh-CN" altLang="en-US" sz="2400" dirty="0">
                  <a:solidFill>
                    <a:srgbClr val="070605"/>
                  </a:solidFill>
                  <a:latin typeface="楷体_GB2312" pitchFamily="49" charset="-122"/>
                  <a:ea typeface="楷体_GB2312" pitchFamily="49" charset="-122"/>
                </a:rPr>
                <a:t>、诱因：频繁性交、多个性伴侣、不恰当阴道冲洗等</a:t>
              </a:r>
              <a:endParaRPr lang="zh-CN" altLang="en-US" sz="2400" dirty="0">
                <a:solidFill>
                  <a:srgbClr val="070605"/>
                </a:solidFill>
                <a:latin typeface="楷体_GB2312" pitchFamily="49" charset="-122"/>
                <a:ea typeface="楷体_GB2312" pitchFamily="49" charset="-122"/>
              </a:endParaRPr>
            </a:p>
          </p:txBody>
        </p:sp>
        <p:sp>
          <p:nvSpPr>
            <p:cNvPr id="91139" name="Rectangle 4"/>
            <p:cNvSpPr/>
            <p:nvPr/>
          </p:nvSpPr>
          <p:spPr>
            <a:xfrm>
              <a:off x="889" y="4896"/>
              <a:ext cx="4195" cy="957"/>
            </a:xfrm>
            <a:prstGeom prst="rect">
              <a:avLst/>
            </a:prstGeom>
            <a:noFill/>
            <a:ln w="9525">
              <a:noFill/>
            </a:ln>
          </p:spPr>
          <p:txBody>
            <a:bodyPr anchor="t" anchorCtr="0">
              <a:spAutoFit/>
            </a:bodyPr>
            <a:p>
              <a:pPr>
                <a:lnSpc>
                  <a:spcPct val="120000"/>
                </a:lnSpc>
              </a:pPr>
              <a:r>
                <a:rPr lang="en-US" altLang="zh-CN" sz="2800" b="1" dirty="0">
                  <a:solidFill>
                    <a:srgbClr val="070605"/>
                  </a:solidFill>
                  <a:latin typeface="Arial" panose="020B0604020202020204" pitchFamily="34" charset="0"/>
                  <a:ea typeface="楷体_GB2312" pitchFamily="49" charset="-122"/>
                </a:rPr>
                <a:t>【</a:t>
              </a:r>
              <a:r>
                <a:rPr lang="zh-CN" altLang="en-US" sz="2800" b="1" dirty="0">
                  <a:solidFill>
                    <a:srgbClr val="070605"/>
                  </a:solidFill>
                  <a:latin typeface="Arial" panose="020B0604020202020204" pitchFamily="34" charset="0"/>
                  <a:ea typeface="楷体_GB2312" pitchFamily="49" charset="-122"/>
                </a:rPr>
                <a:t>病因</a:t>
              </a:r>
              <a:r>
                <a:rPr lang="en-US" altLang="zh-CN" sz="2800" b="1" dirty="0">
                  <a:solidFill>
                    <a:srgbClr val="070605"/>
                  </a:solidFill>
                  <a:latin typeface="Arial" panose="020B0604020202020204" pitchFamily="34" charset="0"/>
                  <a:ea typeface="楷体_GB2312" pitchFamily="49" charset="-122"/>
                </a:rPr>
                <a:t>】</a:t>
              </a:r>
              <a:endParaRPr lang="en-US" altLang="zh-CN" sz="2800" b="1" dirty="0">
                <a:solidFill>
                  <a:srgbClr val="070605"/>
                </a:solidFill>
                <a:latin typeface="Arial" panose="020B0604020202020204" pitchFamily="34" charset="0"/>
                <a:ea typeface="楷体_GB2312" pitchFamily="49" charset="-122"/>
              </a:endParaRPr>
            </a:p>
          </p:txBody>
        </p:sp>
        <p:sp>
          <p:nvSpPr>
            <p:cNvPr id="61444" name="Rectangle 5"/>
            <p:cNvSpPr/>
            <p:nvPr/>
          </p:nvSpPr>
          <p:spPr>
            <a:xfrm>
              <a:off x="2362" y="9025"/>
              <a:ext cx="8010" cy="725"/>
            </a:xfrm>
            <a:prstGeom prst="rect">
              <a:avLst/>
            </a:prstGeom>
            <a:solidFill>
              <a:schemeClr val="bg1">
                <a:lumMod val="65000"/>
              </a:schemeClr>
            </a:solidFill>
            <a:ln w="9525">
              <a:solidFill>
                <a:schemeClr val="accent3">
                  <a:lumMod val="95000"/>
                </a:schemeClr>
              </a:solidFill>
            </a:ln>
          </p:spPr>
          <p:txBody>
            <a:bodyPr wrap="square">
              <a:spAutoFit/>
            </a:bodyPr>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1">
                  <a:ln>
                    <a:noFill/>
                  </a:ln>
                  <a:solidFill>
                    <a:srgbClr val="FF0000"/>
                  </a:solidFill>
                  <a:effectLst/>
                  <a:uLnTx/>
                  <a:uFillTx/>
                  <a:latin typeface="Arial" panose="020B0604020202020204" pitchFamily="34" charset="0"/>
                  <a:ea typeface="楷体_GB2312" pitchFamily="49" charset="-122"/>
                  <a:cs typeface="+mn-cs"/>
                </a:rPr>
                <a:t>阴道内菌群失调所致的一种混合感染</a:t>
              </a:r>
              <a:endParaRPr kumimoji="0" lang="zh-CN" altLang="en-US" sz="2400" b="1" i="0" u="none" strike="noStrike" kern="1200" cap="none" spc="0" normalizeH="0" baseline="0" noProof="1">
                <a:ln>
                  <a:noFill/>
                </a:ln>
                <a:solidFill>
                  <a:srgbClr val="FF0000"/>
                </a:solidFill>
                <a:effectLst/>
                <a:uLnTx/>
                <a:uFillTx/>
                <a:latin typeface="Arial" panose="020B0604020202020204" pitchFamily="34" charset="0"/>
                <a:ea typeface="楷体_GB2312" pitchFamily="49" charset="-122"/>
                <a:cs typeface="+mn-cs"/>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74967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细菌性阴道病</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1038860" y="1136025"/>
            <a:ext cx="10067290" cy="5056554"/>
            <a:chOff x="510" y="747"/>
            <a:chExt cx="12968" cy="7973"/>
          </a:xfrm>
        </p:grpSpPr>
        <p:sp>
          <p:nvSpPr>
            <p:cNvPr id="92161" name="Rectangle 4"/>
            <p:cNvSpPr/>
            <p:nvPr/>
          </p:nvSpPr>
          <p:spPr>
            <a:xfrm>
              <a:off x="1870" y="747"/>
              <a:ext cx="5785" cy="823"/>
            </a:xfrm>
            <a:prstGeom prst="rect">
              <a:avLst/>
            </a:prstGeom>
            <a:noFill/>
            <a:ln w="9525">
              <a:noFill/>
            </a:ln>
          </p:spPr>
          <p:txBody>
            <a:bodyPr anchor="ctr" anchorCtr="0">
              <a:spAutoFit/>
            </a:bodyPr>
            <a:p>
              <a:r>
                <a:rPr lang="en-US" altLang="zh-CN" sz="2800" b="1" dirty="0">
                  <a:solidFill>
                    <a:srgbClr val="020202"/>
                  </a:solidFill>
                  <a:latin typeface="楷体_GB2312" pitchFamily="49" charset="-122"/>
                  <a:ea typeface="楷体_GB2312" pitchFamily="49" charset="-122"/>
                </a:rPr>
                <a:t>【</a:t>
              </a:r>
              <a:r>
                <a:rPr lang="zh-CN" altLang="en-US" sz="2800" b="1" dirty="0">
                  <a:solidFill>
                    <a:srgbClr val="020202"/>
                  </a:solidFill>
                  <a:latin typeface="楷体_GB2312" pitchFamily="49" charset="-122"/>
                  <a:ea typeface="楷体_GB2312" pitchFamily="49" charset="-122"/>
                </a:rPr>
                <a:t>护理评估</a:t>
              </a:r>
              <a:r>
                <a:rPr lang="en-US" altLang="zh-CN" sz="2800" b="1" dirty="0">
                  <a:solidFill>
                    <a:srgbClr val="020202"/>
                  </a:solidFill>
                  <a:latin typeface="楷体_GB2312" pitchFamily="49" charset="-122"/>
                  <a:ea typeface="楷体_GB2312" pitchFamily="49" charset="-122"/>
                </a:rPr>
                <a:t>】 </a:t>
              </a:r>
              <a:endParaRPr lang="en-US" altLang="zh-CN" sz="2800" b="1" dirty="0">
                <a:solidFill>
                  <a:srgbClr val="020202"/>
                </a:solidFill>
                <a:latin typeface="楷体_GB2312" pitchFamily="49" charset="-122"/>
                <a:ea typeface="楷体_GB2312" pitchFamily="49" charset="-122"/>
              </a:endParaRPr>
            </a:p>
          </p:txBody>
        </p:sp>
        <p:sp>
          <p:nvSpPr>
            <p:cNvPr id="92162" name="Rectangle 5"/>
            <p:cNvSpPr/>
            <p:nvPr/>
          </p:nvSpPr>
          <p:spPr>
            <a:xfrm>
              <a:off x="510" y="1741"/>
              <a:ext cx="12968" cy="4335"/>
            </a:xfrm>
            <a:prstGeom prst="rect">
              <a:avLst/>
            </a:prstGeom>
            <a:noFill/>
            <a:ln w="9525">
              <a:noFill/>
            </a:ln>
          </p:spPr>
          <p:txBody>
            <a:bodyPr wrap="square" anchor="ctr" anchorCtr="0">
              <a:spAutoFit/>
            </a:bodyPr>
            <a:p>
              <a:pPr indent="263525">
                <a:lnSpc>
                  <a:spcPct val="120000"/>
                </a:lnSpc>
              </a:pPr>
              <a:r>
                <a:rPr lang="zh-CN" altLang="en-US" sz="2400" b="1" dirty="0">
                  <a:solidFill>
                    <a:srgbClr val="020202"/>
                  </a:solidFill>
                  <a:latin typeface="楷体_GB2312" pitchFamily="49" charset="-122"/>
                  <a:ea typeface="楷体_GB2312" pitchFamily="49" charset="-122"/>
                </a:rPr>
                <a:t>（一）病史</a:t>
              </a:r>
              <a:endParaRPr lang="zh-CN" altLang="en-US" sz="2400" b="1" dirty="0">
                <a:solidFill>
                  <a:srgbClr val="020202"/>
                </a:solidFill>
                <a:latin typeface="楷体_GB2312" pitchFamily="49" charset="-122"/>
                <a:ea typeface="楷体_GB2312" pitchFamily="49" charset="-122"/>
              </a:endParaRPr>
            </a:p>
            <a:p>
              <a:pPr indent="263525">
                <a:lnSpc>
                  <a:spcPct val="120000"/>
                </a:lnSpc>
              </a:pPr>
              <a:r>
                <a:rPr lang="zh-CN" altLang="en-US" sz="2400" dirty="0">
                  <a:solidFill>
                    <a:srgbClr val="020202"/>
                  </a:solidFill>
                  <a:latin typeface="楷体_GB2312" pitchFamily="49" charset="-122"/>
                  <a:ea typeface="楷体_GB2312" pitchFamily="49" charset="-122"/>
                </a:rPr>
                <a:t>  了解有无相关的病因及诱因史，有无白带增多及异味（鱼腥臭味）等。</a:t>
              </a:r>
              <a:endParaRPr lang="zh-CN" altLang="en-US" sz="2400" dirty="0">
                <a:solidFill>
                  <a:srgbClr val="020202"/>
                </a:solidFill>
                <a:latin typeface="楷体_GB2312" pitchFamily="49" charset="-122"/>
                <a:ea typeface="楷体_GB2312" pitchFamily="49" charset="-122"/>
              </a:endParaRPr>
            </a:p>
            <a:p>
              <a:pPr indent="263525">
                <a:lnSpc>
                  <a:spcPct val="120000"/>
                </a:lnSpc>
              </a:pPr>
              <a:r>
                <a:rPr lang="zh-CN" altLang="en-US" sz="2400" b="1" dirty="0">
                  <a:solidFill>
                    <a:srgbClr val="020202"/>
                  </a:solidFill>
                  <a:latin typeface="楷体_GB2312" pitchFamily="49" charset="-122"/>
                  <a:ea typeface="楷体_GB2312" pitchFamily="49" charset="-122"/>
                </a:rPr>
                <a:t>（二）身体评估</a:t>
              </a:r>
              <a:endParaRPr lang="zh-CN" altLang="en-US" sz="2400" b="1" dirty="0">
                <a:solidFill>
                  <a:srgbClr val="020202"/>
                </a:solidFill>
                <a:latin typeface="楷体_GB2312" pitchFamily="49" charset="-122"/>
                <a:ea typeface="楷体_GB2312" pitchFamily="49" charset="-122"/>
              </a:endParaRPr>
            </a:p>
            <a:p>
              <a:pPr indent="263525">
                <a:lnSpc>
                  <a:spcPct val="120000"/>
                </a:lnSpc>
              </a:pPr>
              <a:r>
                <a:rPr lang="zh-CN" altLang="en-US" sz="2400" dirty="0">
                  <a:solidFill>
                    <a:srgbClr val="020202"/>
                  </a:solidFill>
                  <a:latin typeface="楷体_GB2312" pitchFamily="49" charset="-122"/>
                  <a:ea typeface="楷体_GB2312" pitchFamily="49" charset="-122"/>
                </a:rPr>
                <a:t> </a:t>
              </a:r>
              <a:r>
                <a:rPr lang="en-US" altLang="zh-CN" sz="2400" dirty="0">
                  <a:solidFill>
                    <a:srgbClr val="020202"/>
                  </a:solidFill>
                  <a:latin typeface="楷体_GB2312" pitchFamily="49" charset="-122"/>
                  <a:ea typeface="楷体_GB2312" pitchFamily="49" charset="-122"/>
                </a:rPr>
                <a:t>1</a:t>
              </a:r>
              <a:r>
                <a:rPr lang="zh-CN" altLang="en-US" sz="2400" dirty="0">
                  <a:solidFill>
                    <a:srgbClr val="020202"/>
                  </a:solidFill>
                  <a:latin typeface="楷体_GB2312" pitchFamily="49" charset="-122"/>
                  <a:ea typeface="楷体_GB2312" pitchFamily="49" charset="-122"/>
                </a:rPr>
                <a:t>、症状　</a:t>
              </a:r>
              <a:r>
                <a:rPr lang="en-US" altLang="zh-CN" sz="2400" dirty="0">
                  <a:solidFill>
                    <a:srgbClr val="020202"/>
                  </a:solidFill>
                  <a:latin typeface="楷体_GB2312" pitchFamily="49" charset="-122"/>
                  <a:ea typeface="楷体_GB2312" pitchFamily="49" charset="-122"/>
                </a:rPr>
                <a:t>10%</a:t>
              </a:r>
              <a:r>
                <a:rPr lang="zh-CN" altLang="en-US" sz="2400" dirty="0">
                  <a:solidFill>
                    <a:srgbClr val="020202"/>
                  </a:solidFill>
                  <a:latin typeface="楷体_GB2312" pitchFamily="49" charset="-122"/>
                  <a:ea typeface="楷体_GB2312" pitchFamily="49" charset="-122"/>
                </a:rPr>
                <a:t>～</a:t>
              </a:r>
              <a:r>
                <a:rPr lang="en-US" altLang="zh-CN" sz="2400" dirty="0">
                  <a:solidFill>
                    <a:srgbClr val="020202"/>
                  </a:solidFill>
                  <a:latin typeface="楷体_GB2312" pitchFamily="49" charset="-122"/>
                  <a:ea typeface="楷体_GB2312" pitchFamily="49" charset="-122"/>
                </a:rPr>
                <a:t>40%</a:t>
              </a:r>
              <a:r>
                <a:rPr lang="zh-CN" altLang="en-US" sz="2400" dirty="0">
                  <a:solidFill>
                    <a:srgbClr val="020202"/>
                  </a:solidFill>
                  <a:latin typeface="楷体_GB2312" pitchFamily="49" charset="-122"/>
                  <a:ea typeface="楷体_GB2312" pitchFamily="49" charset="-122"/>
                </a:rPr>
                <a:t>病人无任何症状，有症状者主诉</a:t>
              </a:r>
              <a:r>
                <a:rPr lang="zh-CN" altLang="en-US" sz="2400" b="1" dirty="0">
                  <a:solidFill>
                    <a:srgbClr val="FF0000"/>
                  </a:solidFill>
                  <a:latin typeface="楷体_GB2312" pitchFamily="49" charset="-122"/>
                  <a:ea typeface="楷体_GB2312" pitchFamily="49" charset="-122"/>
                </a:rPr>
                <a:t>白带增多并有难闻的臭味或鱼腥味。</a:t>
              </a:r>
              <a:r>
                <a:rPr lang="zh-CN" altLang="en-US" sz="2400" dirty="0">
                  <a:solidFill>
                    <a:srgbClr val="020202"/>
                  </a:solidFill>
                  <a:latin typeface="楷体_GB2312" pitchFamily="49" charset="-122"/>
                  <a:ea typeface="楷体_GB2312" pitchFamily="49" charset="-122"/>
                </a:rPr>
                <a:t>可有轻度外阴瘙痒或烧灼感。可引起子宫内膜炎、盆腔炎。孕妇可出现绒毛膜炎、胎膜早破、早产等。</a:t>
              </a:r>
              <a:r>
                <a:rPr lang="zh-CN" altLang="en-US" dirty="0">
                  <a:solidFill>
                    <a:srgbClr val="020202"/>
                  </a:solidFill>
                  <a:latin typeface="楷体_GB2312" pitchFamily="49" charset="-122"/>
                  <a:ea typeface="楷体_GB2312" pitchFamily="49" charset="-122"/>
                </a:rPr>
                <a:t> </a:t>
              </a:r>
              <a:endParaRPr lang="zh-CN" altLang="en-US" dirty="0">
                <a:solidFill>
                  <a:srgbClr val="020202"/>
                </a:solidFill>
                <a:latin typeface="楷体_GB2312" pitchFamily="49" charset="-122"/>
                <a:ea typeface="楷体_GB2312" pitchFamily="49" charset="-122"/>
              </a:endParaRPr>
            </a:p>
          </p:txBody>
        </p:sp>
        <p:sp>
          <p:nvSpPr>
            <p:cNvPr id="92163" name="Rectangle 6"/>
            <p:cNvSpPr/>
            <p:nvPr/>
          </p:nvSpPr>
          <p:spPr>
            <a:xfrm>
              <a:off x="624" y="6247"/>
              <a:ext cx="12795" cy="2473"/>
            </a:xfrm>
            <a:prstGeom prst="rect">
              <a:avLst/>
            </a:prstGeom>
            <a:noFill/>
            <a:ln w="9525">
              <a:noFill/>
            </a:ln>
          </p:spPr>
          <p:txBody>
            <a:bodyPr wrap="square" anchor="ctr" anchorCtr="0">
              <a:spAutoFit/>
            </a:bodyPr>
            <a:p>
              <a:r>
                <a:rPr lang="en-US" altLang="zh-CN" sz="2400" dirty="0">
                  <a:latin typeface="Arial" panose="020B0604020202020204" pitchFamily="34" charset="0"/>
                  <a:ea typeface="宋体" panose="02010600030101010101" pitchFamily="2" charset="-122"/>
                </a:rPr>
                <a:t>  </a:t>
              </a:r>
              <a:r>
                <a:rPr lang="en-US" altLang="zh-CN" sz="2400" dirty="0">
                  <a:solidFill>
                    <a:srgbClr val="020202"/>
                  </a:solidFill>
                  <a:latin typeface="楷体_GB2312" pitchFamily="49" charset="-122"/>
                  <a:ea typeface="楷体_GB2312" pitchFamily="49" charset="-122"/>
                </a:rPr>
                <a:t>2</a:t>
              </a:r>
              <a:r>
                <a:rPr lang="zh-CN" altLang="en-US" sz="2400" dirty="0">
                  <a:solidFill>
                    <a:srgbClr val="020202"/>
                  </a:solidFill>
                  <a:latin typeface="楷体_GB2312" pitchFamily="49" charset="-122"/>
                  <a:ea typeface="楷体_GB2312" pitchFamily="49" charset="-122"/>
                </a:rPr>
                <a:t>、体征　白带为</a:t>
              </a:r>
              <a:r>
                <a:rPr lang="zh-CN" altLang="en-US" sz="2400" b="1" dirty="0">
                  <a:solidFill>
                    <a:srgbClr val="FF0000"/>
                  </a:solidFill>
                  <a:latin typeface="楷体_GB2312" pitchFamily="49" charset="-122"/>
                  <a:ea typeface="楷体_GB2312" pitchFamily="49" charset="-122"/>
                </a:rPr>
                <a:t>均匀一致的量较多的稀薄白带</a:t>
              </a:r>
              <a:r>
                <a:rPr lang="zh-CN" altLang="en-US" sz="2400" dirty="0">
                  <a:solidFill>
                    <a:srgbClr val="020202"/>
                  </a:solidFill>
                  <a:latin typeface="楷体_GB2312" pitchFamily="49" charset="-122"/>
                  <a:ea typeface="楷体_GB2312" pitchFamily="49" charset="-122"/>
                </a:rPr>
                <a:t>，阴道黏膜</a:t>
              </a:r>
              <a:endParaRPr lang="zh-CN" altLang="en-US" sz="2400" dirty="0">
                <a:solidFill>
                  <a:srgbClr val="020202"/>
                </a:solidFill>
                <a:latin typeface="楷体_GB2312" pitchFamily="49" charset="-122"/>
                <a:ea typeface="楷体_GB2312" pitchFamily="49" charset="-122"/>
              </a:endParaRPr>
            </a:p>
            <a:p>
              <a:r>
                <a:rPr lang="zh-CN" altLang="en-US" sz="2400" dirty="0">
                  <a:solidFill>
                    <a:srgbClr val="020202"/>
                  </a:solidFill>
                  <a:latin typeface="楷体_GB2312" pitchFamily="49" charset="-122"/>
                  <a:ea typeface="楷体_GB2312" pitchFamily="49" charset="-122"/>
                </a:rPr>
                <a:t>无红肿或充血等炎症表现。无滴虫、念珠菌或淋菌感染。</a:t>
              </a:r>
              <a:endParaRPr lang="zh-CN" altLang="en-US" sz="2400" dirty="0">
                <a:solidFill>
                  <a:srgbClr val="020202"/>
                </a:solidFill>
                <a:latin typeface="楷体_GB2312" pitchFamily="49" charset="-122"/>
                <a:ea typeface="楷体_GB2312" pitchFamily="49" charset="-122"/>
              </a:endParaRPr>
            </a:p>
            <a:p>
              <a:r>
                <a:rPr lang="zh-CN" altLang="en-US" sz="2400" dirty="0">
                  <a:solidFill>
                    <a:srgbClr val="020202"/>
                  </a:solidFill>
                  <a:latin typeface="楷体_GB2312" pitchFamily="49" charset="-122"/>
                  <a:ea typeface="楷体_GB2312" pitchFamily="49" charset="-122"/>
                </a:rPr>
                <a:t> </a:t>
              </a:r>
              <a:r>
                <a:rPr lang="en-US" altLang="zh-CN" sz="2400" dirty="0">
                  <a:solidFill>
                    <a:srgbClr val="020202"/>
                  </a:solidFill>
                  <a:latin typeface="楷体_GB2312" pitchFamily="49" charset="-122"/>
                  <a:ea typeface="楷体_GB2312" pitchFamily="49" charset="-122"/>
                </a:rPr>
                <a:t>3</a:t>
              </a:r>
              <a:r>
                <a:rPr lang="zh-CN" altLang="en-US" sz="2400" dirty="0">
                  <a:solidFill>
                    <a:srgbClr val="020202"/>
                  </a:solidFill>
                  <a:latin typeface="楷体_GB2312" pitchFamily="49" charset="-122"/>
                  <a:ea typeface="楷体_GB2312" pitchFamily="49" charset="-122"/>
                </a:rPr>
                <a:t>、鉴别诊断</a:t>
              </a:r>
              <a:endParaRPr lang="zh-CN" altLang="en-US" sz="2400" dirty="0">
                <a:solidFill>
                  <a:srgbClr val="020202"/>
                </a:solidFill>
                <a:latin typeface="楷体_GB2312" pitchFamily="49" charset="-122"/>
                <a:ea typeface="楷体_GB2312" pitchFamily="49" charset="-122"/>
              </a:endParaRPr>
            </a:p>
            <a:p>
              <a:r>
                <a:rPr lang="zh-CN" altLang="en-US" sz="2400" dirty="0">
                  <a:solidFill>
                    <a:srgbClr val="020202"/>
                  </a:solidFill>
                  <a:latin typeface="楷体_GB2312" pitchFamily="49" charset="-122"/>
                  <a:ea typeface="楷体_GB2312" pitchFamily="49" charset="-122"/>
                </a:rPr>
                <a:t>  细菌性阴道炎与其它阴道炎的鉴别诊断</a:t>
              </a:r>
              <a:endParaRPr lang="zh-CN" altLang="en-US" sz="2400" dirty="0">
                <a:solidFill>
                  <a:srgbClr val="020202"/>
                </a:solidFill>
                <a:latin typeface="楷体_GB2312" pitchFamily="49" charset="-122"/>
                <a:ea typeface="楷体_GB2312"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nvSpPr>
        <p:spPr>
          <a:xfrm>
            <a:off x="2132049" y="2114550"/>
            <a:ext cx="7609840" cy="2306955"/>
          </a:xfrm>
          <a:prstGeom prst="rect">
            <a:avLst/>
          </a:prstGeom>
          <a:noFill/>
          <a:ln>
            <a:noFill/>
          </a:ln>
        </p:spPr>
        <p:txBody>
          <a:bodyPr wrap="square" rtlCol="0" anchor="t">
            <a:spAutoFit/>
          </a:bodyPr>
          <a:lstStyle/>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任务一</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概述 </a:t>
            </a:r>
            <a:endParaRPr lang="zh-CN" altLang="en-US" sz="72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74967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细菌性阴道病</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1517015" y="1435735"/>
            <a:ext cx="9087485" cy="4530725"/>
            <a:chOff x="850" y="2225"/>
            <a:chExt cx="12700" cy="5783"/>
          </a:xfrm>
        </p:grpSpPr>
        <p:sp>
          <p:nvSpPr>
            <p:cNvPr id="93185" name="Line 6"/>
            <p:cNvSpPr/>
            <p:nvPr/>
          </p:nvSpPr>
          <p:spPr>
            <a:xfrm>
              <a:off x="963" y="2225"/>
              <a:ext cx="11907" cy="0"/>
            </a:xfrm>
            <a:prstGeom prst="line">
              <a:avLst/>
            </a:prstGeom>
            <a:ln w="19050" cap="flat" cmpd="sng">
              <a:solidFill>
                <a:srgbClr val="000000"/>
              </a:solidFill>
              <a:prstDash val="solid"/>
              <a:round/>
              <a:headEnd type="none" w="med" len="med"/>
              <a:tailEnd type="none" w="med" len="med"/>
            </a:ln>
          </p:spPr>
        </p:sp>
        <p:sp>
          <p:nvSpPr>
            <p:cNvPr id="93187" name="Line 4"/>
            <p:cNvSpPr/>
            <p:nvPr/>
          </p:nvSpPr>
          <p:spPr>
            <a:xfrm>
              <a:off x="850" y="8008"/>
              <a:ext cx="12700" cy="0"/>
            </a:xfrm>
            <a:prstGeom prst="line">
              <a:avLst/>
            </a:prstGeom>
            <a:ln w="19050" cap="flat" cmpd="sng">
              <a:solidFill>
                <a:srgbClr val="000000"/>
              </a:solidFill>
              <a:prstDash val="solid"/>
              <a:round/>
              <a:headEnd type="none" w="med" len="med"/>
              <a:tailEnd type="none" w="med" len="med"/>
            </a:ln>
          </p:spPr>
        </p:sp>
        <p:sp>
          <p:nvSpPr>
            <p:cNvPr id="93190" name="Rectangle 9"/>
            <p:cNvSpPr/>
            <p:nvPr/>
          </p:nvSpPr>
          <p:spPr>
            <a:xfrm>
              <a:off x="850" y="3607"/>
              <a:ext cx="12700" cy="2591"/>
            </a:xfrm>
            <a:prstGeom prst="rect">
              <a:avLst/>
            </a:prstGeom>
            <a:noFill/>
            <a:ln w="9525">
              <a:noFill/>
            </a:ln>
          </p:spPr>
          <p:txBody>
            <a:bodyPr anchor="ctr" anchorCtr="0">
              <a:spAutoFit/>
            </a:bodyPr>
            <a:p>
              <a:r>
                <a:rPr lang="zh-CN" altLang="en-US" dirty="0">
                  <a:latin typeface="宋体" panose="02010600030101010101" pitchFamily="2" charset="-122"/>
                  <a:ea typeface="宋体" panose="02010600030101010101" pitchFamily="2" charset="-122"/>
                </a:rPr>
                <a:t>症状　    分泌物增多，　　    重度瘙痒，　　        分泌物增多，</a:t>
              </a:r>
              <a:endParaRPr lang="zh-CN" altLang="en-US" dirty="0">
                <a:latin typeface="宋体" panose="02010600030101010101" pitchFamily="2" charset="-122"/>
                <a:ea typeface="宋体" panose="02010600030101010101" pitchFamily="2" charset="-122"/>
              </a:endParaRPr>
            </a:p>
            <a:p>
              <a:r>
                <a:rPr lang="zh-CN" altLang="en-US" dirty="0">
                  <a:latin typeface="Arial" panose="020B0604020202020204" pitchFamily="34" charset="0"/>
                  <a:ea typeface="宋体" panose="02010600030101010101" pitchFamily="2" charset="-122"/>
                </a:rPr>
                <a:t>               </a:t>
              </a:r>
              <a:r>
                <a:rPr lang="zh-CN" altLang="en-US" dirty="0">
                  <a:latin typeface="宋体" panose="02010600030101010101" pitchFamily="2" charset="-122"/>
                  <a:ea typeface="宋体" panose="02010600030101010101" pitchFamily="2" charset="-122"/>
                </a:rPr>
                <a:t>无或轻度瘙痒        烧灼感                 轻度瘙痒</a:t>
              </a:r>
              <a:endParaRPr lang="zh-CN" altLang="en-US" dirty="0">
                <a:latin typeface="宋体" panose="02010600030101010101" pitchFamily="2" charset="-122"/>
                <a:ea typeface="宋体" panose="02010600030101010101" pitchFamily="2" charset="-122"/>
              </a:endParaRPr>
            </a:p>
            <a:p>
              <a:pPr eaLnBrk="0" hangingPunct="0"/>
              <a:r>
                <a:rPr lang="zh-CN" altLang="en-US" dirty="0">
                  <a:latin typeface="宋体" panose="02010600030101010101" pitchFamily="2" charset="-122"/>
                  <a:ea typeface="宋体" panose="02010600030101010101" pitchFamily="2" charset="-122"/>
                </a:rPr>
                <a:t>分泌物    </a:t>
              </a:r>
              <a:r>
                <a:rPr lang="zh-CN" altLang="en-US" dirty="0">
                  <a:solidFill>
                    <a:srgbClr val="FF0000"/>
                  </a:solidFill>
                  <a:latin typeface="宋体" panose="02010600030101010101" pitchFamily="2" charset="-122"/>
                  <a:ea typeface="宋体" panose="02010600030101010101" pitchFamily="2" charset="-122"/>
                </a:rPr>
                <a:t>白色、匀质</a:t>
              </a:r>
              <a:endParaRPr lang="zh-CN" altLang="en-US" dirty="0">
                <a:solidFill>
                  <a:srgbClr val="FF0000"/>
                </a:solidFill>
                <a:latin typeface="宋体" panose="02010600030101010101" pitchFamily="2" charset="-122"/>
                <a:ea typeface="宋体" panose="02010600030101010101" pitchFamily="2" charset="-122"/>
              </a:endParaRPr>
            </a:p>
            <a:p>
              <a:pPr eaLnBrk="0" hangingPunct="0"/>
              <a:r>
                <a:rPr lang="zh-CN" altLang="en-US" dirty="0">
                  <a:latin typeface="宋体" panose="02010600030101010101" pitchFamily="2" charset="-122"/>
                  <a:ea typeface="宋体" panose="02010600030101010101" pitchFamily="2" charset="-122"/>
                </a:rPr>
                <a:t>特点　　    </a:t>
              </a:r>
              <a:r>
                <a:rPr lang="zh-CN" altLang="en-US" dirty="0">
                  <a:solidFill>
                    <a:srgbClr val="FF0000"/>
                  </a:solidFill>
                  <a:latin typeface="宋体" panose="02010600030101010101" pitchFamily="2" charset="-122"/>
                  <a:ea typeface="宋体" panose="02010600030101010101" pitchFamily="2" charset="-122"/>
                </a:rPr>
                <a:t>腥臭味</a:t>
              </a:r>
              <a:r>
                <a:rPr lang="zh-CN" altLang="en-US" dirty="0">
                  <a:latin typeface="宋体" panose="02010600030101010101" pitchFamily="2" charset="-122"/>
                  <a:ea typeface="宋体" panose="02010600030101010101" pitchFamily="2" charset="-122"/>
                </a:rPr>
                <a:t>　　　     </a:t>
              </a:r>
              <a:r>
                <a:rPr lang="zh-CN" altLang="en-US" dirty="0">
                  <a:solidFill>
                    <a:srgbClr val="FF0000"/>
                  </a:solidFill>
                  <a:latin typeface="宋体" panose="02010600030101010101" pitchFamily="2" charset="-122"/>
                  <a:ea typeface="宋体" panose="02010600030101010101" pitchFamily="2" charset="-122"/>
                </a:rPr>
                <a:t>白色、豆腐渣样</a:t>
              </a:r>
              <a:r>
                <a:rPr lang="zh-CN" altLang="en-US" dirty="0">
                  <a:latin typeface="宋体" panose="02010600030101010101" pitchFamily="2" charset="-122"/>
                  <a:ea typeface="宋体" panose="02010600030101010101" pitchFamily="2" charset="-122"/>
                </a:rPr>
                <a:t>　　　</a:t>
              </a:r>
              <a:r>
                <a:rPr lang="zh-CN" altLang="en-US" dirty="0">
                  <a:solidFill>
                    <a:srgbClr val="FF0000"/>
                  </a:solidFill>
                  <a:latin typeface="宋体" panose="02010600030101010101" pitchFamily="2" charset="-122"/>
                  <a:ea typeface="宋体" panose="02010600030101010101" pitchFamily="2" charset="-122"/>
                </a:rPr>
                <a:t>　稀薄、脓性、泡沫</a:t>
              </a:r>
              <a:endParaRPr lang="zh-CN" altLang="en-US" dirty="0">
                <a:solidFill>
                  <a:srgbClr val="FF0000"/>
                </a:solidFill>
                <a:latin typeface="Arial" panose="020B0604020202020204" pitchFamily="34" charset="0"/>
                <a:ea typeface="宋体" panose="02010600030101010101" pitchFamily="2" charset="-122"/>
              </a:endParaRPr>
            </a:p>
            <a:p>
              <a:pPr eaLnBrk="0" hangingPunct="0"/>
              <a:r>
                <a:rPr lang="zh-CN" altLang="en-US" dirty="0">
                  <a:latin typeface="宋体" panose="02010600030101010101" pitchFamily="2" charset="-122"/>
                  <a:ea typeface="宋体" panose="02010600030101010101" pitchFamily="2" charset="-122"/>
                </a:rPr>
                <a:t>阴道黏膜    正常　　　　　   水肿、红斑　　　　　　　散在出血点</a:t>
              </a:r>
              <a:endParaRPr lang="zh-CN" altLang="en-US" dirty="0">
                <a:latin typeface="Arial" panose="020B0604020202020204" pitchFamily="34" charset="0"/>
                <a:ea typeface="宋体" panose="02010600030101010101" pitchFamily="2" charset="-122"/>
              </a:endParaRPr>
            </a:p>
            <a:p>
              <a:pPr eaLnBrk="0" hangingPunct="0"/>
              <a:r>
                <a:rPr lang="zh-CN" altLang="en-US" dirty="0">
                  <a:latin typeface="宋体" panose="02010600030101010101" pitchFamily="2" charset="-122"/>
                  <a:ea typeface="宋体" panose="02010600030101010101" pitchFamily="2" charset="-122"/>
                </a:rPr>
                <a:t>阴道</a:t>
              </a:r>
              <a:r>
                <a:rPr lang="en-US" altLang="zh-CN" dirty="0">
                  <a:latin typeface="宋体" panose="02010600030101010101" pitchFamily="2" charset="-122"/>
                  <a:ea typeface="宋体" panose="02010600030101010101" pitchFamily="2" charset="-122"/>
                </a:rPr>
                <a:t>pH</a:t>
              </a:r>
              <a:r>
                <a:rPr lang="zh-CN" altLang="en-US" dirty="0">
                  <a:latin typeface="宋体" panose="02010600030101010101" pitchFamily="2" charset="-122"/>
                  <a:ea typeface="宋体" panose="02010600030101010101" pitchFamily="2" charset="-122"/>
                </a:rPr>
                <a:t>　　  ＞</a:t>
              </a:r>
              <a:r>
                <a:rPr lang="en-US" altLang="zh-CN" dirty="0">
                  <a:latin typeface="宋体" panose="02010600030101010101" pitchFamily="2" charset="-122"/>
                  <a:ea typeface="宋体" panose="02010600030101010101" pitchFamily="2" charset="-122"/>
                </a:rPr>
                <a:t>4.5</a:t>
              </a:r>
              <a:r>
                <a:rPr lang="zh-CN" altLang="en-US" dirty="0">
                  <a:latin typeface="宋体" panose="02010600030101010101" pitchFamily="2" charset="-122"/>
                  <a:ea typeface="宋体" panose="02010600030101010101" pitchFamily="2" charset="-122"/>
                </a:rPr>
                <a:t>　　　　　　   ＜</a:t>
              </a:r>
              <a:r>
                <a:rPr lang="en-US" altLang="zh-CN" dirty="0">
                  <a:latin typeface="宋体" panose="02010600030101010101" pitchFamily="2" charset="-122"/>
                  <a:ea typeface="宋体" panose="02010600030101010101" pitchFamily="2" charset="-122"/>
                </a:rPr>
                <a:t>4.5</a:t>
              </a:r>
              <a:r>
                <a:rPr lang="zh-CN" altLang="en-US" dirty="0">
                  <a:latin typeface="宋体" panose="02010600030101010101" pitchFamily="2" charset="-122"/>
                  <a:ea typeface="宋体" panose="02010600030101010101" pitchFamily="2" charset="-122"/>
                </a:rPr>
                <a:t>　　　　　　　　　＞</a:t>
              </a:r>
              <a:r>
                <a:rPr lang="en-US" altLang="zh-CN" dirty="0">
                  <a:latin typeface="宋体" panose="02010600030101010101" pitchFamily="2" charset="-122"/>
                  <a:ea typeface="宋体" panose="02010600030101010101" pitchFamily="2" charset="-122"/>
                </a:rPr>
                <a:t>5</a:t>
              </a:r>
              <a:endParaRPr lang="en-US" altLang="zh-CN" dirty="0">
                <a:latin typeface="Arial" panose="020B0604020202020204" pitchFamily="34" charset="0"/>
                <a:ea typeface="宋体" panose="02010600030101010101" pitchFamily="2" charset="-122"/>
              </a:endParaRPr>
            </a:p>
            <a:p>
              <a:pPr eaLnBrk="0" hangingPunct="0"/>
              <a:r>
                <a:rPr lang="zh-CN" altLang="en-US" dirty="0">
                  <a:latin typeface="宋体" panose="02010600030101010101" pitchFamily="2" charset="-122"/>
                  <a:ea typeface="宋体" panose="02010600030101010101" pitchFamily="2" charset="-122"/>
                </a:rPr>
                <a:t>胺试验　　  阳性　　　　　　　   阴性　　　　　　　　  阴性</a:t>
              </a:r>
              <a:endParaRPr lang="zh-CN" altLang="en-US" dirty="0">
                <a:latin typeface="宋体" panose="02010600030101010101" pitchFamily="2" charset="-122"/>
                <a:ea typeface="宋体" panose="02010600030101010101" pitchFamily="2" charset="-122"/>
              </a:endParaRPr>
            </a:p>
          </p:txBody>
        </p:sp>
        <p:sp>
          <p:nvSpPr>
            <p:cNvPr id="93191" name="Rectangle 10"/>
            <p:cNvSpPr/>
            <p:nvPr/>
          </p:nvSpPr>
          <p:spPr>
            <a:xfrm>
              <a:off x="963" y="6741"/>
              <a:ext cx="12587" cy="823"/>
            </a:xfrm>
            <a:prstGeom prst="rect">
              <a:avLst/>
            </a:prstGeom>
            <a:noFill/>
            <a:ln w="9525">
              <a:noFill/>
            </a:ln>
          </p:spPr>
          <p:txBody>
            <a:bodyPr anchor="ctr" anchorCtr="0">
              <a:spAutoFit/>
            </a:bodyPr>
            <a:p>
              <a:r>
                <a:rPr lang="zh-CN" altLang="en-US" dirty="0">
                  <a:latin typeface="宋体" panose="02010600030101010101" pitchFamily="2" charset="-122"/>
                  <a:ea typeface="宋体" panose="02010600030101010101" pitchFamily="2" charset="-122"/>
                </a:rPr>
                <a:t>显微镜   </a:t>
              </a:r>
              <a:r>
                <a:rPr lang="zh-CN" altLang="en-US" dirty="0">
                  <a:solidFill>
                    <a:srgbClr val="FF0000"/>
                  </a:solidFill>
                  <a:latin typeface="宋体" panose="02010600030101010101" pitchFamily="2" charset="-122"/>
                  <a:ea typeface="宋体" panose="02010600030101010101" pitchFamily="2" charset="-122"/>
                </a:rPr>
                <a:t>线索细胞，</a:t>
              </a:r>
              <a:r>
                <a:rPr lang="zh-CN" altLang="en-US" dirty="0">
                  <a:latin typeface="宋体" panose="02010600030101010101" pitchFamily="2" charset="-122"/>
                  <a:ea typeface="宋体" panose="02010600030101010101" pitchFamily="2" charset="-122"/>
                </a:rPr>
                <a:t>         </a:t>
              </a:r>
              <a:r>
                <a:rPr lang="zh-CN" altLang="en-US" dirty="0">
                  <a:solidFill>
                    <a:srgbClr val="FF0000"/>
                  </a:solidFill>
                  <a:latin typeface="宋体" panose="02010600030101010101" pitchFamily="2" charset="-122"/>
                  <a:ea typeface="宋体" panose="02010600030101010101" pitchFamily="2" charset="-122"/>
                </a:rPr>
                <a:t>芽生孢子及假菌丝，</a:t>
              </a:r>
              <a:r>
                <a:rPr lang="zh-CN" altLang="en-US" dirty="0">
                  <a:latin typeface="宋体" panose="02010600030101010101" pitchFamily="2" charset="-122"/>
                  <a:ea typeface="宋体" panose="02010600030101010101" pitchFamily="2" charset="-122"/>
                </a:rPr>
                <a:t>     </a:t>
              </a:r>
              <a:r>
                <a:rPr lang="zh-CN" altLang="en-US" dirty="0">
                  <a:solidFill>
                    <a:srgbClr val="FF0000"/>
                  </a:solidFill>
                  <a:latin typeface="宋体" panose="02010600030101010101" pitchFamily="2" charset="-122"/>
                  <a:ea typeface="宋体" panose="02010600030101010101" pitchFamily="2" charset="-122"/>
                </a:rPr>
                <a:t>阴道毛滴虫，</a:t>
              </a:r>
              <a:endParaRPr lang="zh-CN" altLang="en-US" dirty="0">
                <a:solidFill>
                  <a:srgbClr val="FF0000"/>
                </a:solidFill>
                <a:latin typeface="宋体" panose="02010600030101010101" pitchFamily="2" charset="-122"/>
                <a:ea typeface="宋体" panose="02010600030101010101" pitchFamily="2" charset="-122"/>
              </a:endParaRPr>
            </a:p>
            <a:p>
              <a:r>
                <a:rPr lang="zh-CN" altLang="en-US" dirty="0">
                  <a:latin typeface="宋体" panose="02010600030101010101" pitchFamily="2" charset="-122"/>
                  <a:ea typeface="宋体" panose="02010600030101010101" pitchFamily="2" charset="-122"/>
                </a:rPr>
                <a:t>检查　　 极少白细胞　　　     少量白细胞　           多量白细胞</a:t>
              </a:r>
              <a:endParaRPr lang="zh-CN" altLang="en-US" dirty="0">
                <a:latin typeface="宋体" panose="02010600030101010101" pitchFamily="2" charset="-122"/>
                <a:ea typeface="宋体" panose="02010600030101010101" pitchFamily="2" charset="-122"/>
              </a:endParaRPr>
            </a:p>
          </p:txBody>
        </p:sp>
      </p:grpSp>
      <p:sp>
        <p:nvSpPr>
          <p:cNvPr id="93189" name="Rectangle 8"/>
          <p:cNvSpPr/>
          <p:nvPr/>
        </p:nvSpPr>
        <p:spPr>
          <a:xfrm>
            <a:off x="971550" y="1484630"/>
            <a:ext cx="8844915" cy="608330"/>
          </a:xfrm>
          <a:prstGeom prst="rect">
            <a:avLst/>
          </a:prstGeom>
          <a:noFill/>
          <a:ln w="9525">
            <a:noFill/>
          </a:ln>
        </p:spPr>
        <p:txBody>
          <a:bodyPr anchor="ctr" anchorCtr="0">
            <a:noAutofit/>
          </a:bodyPr>
          <a:p>
            <a:r>
              <a:rPr lang="en-US" altLang="zh-CN" sz="2000" dirty="0">
                <a:latin typeface="宋体" panose="02010600030101010101" pitchFamily="2" charset="-122"/>
                <a:ea typeface="楷体_GB2312" pitchFamily="49" charset="-122"/>
              </a:rPr>
              <a:t>  </a:t>
            </a:r>
            <a:r>
              <a:rPr lang="en-US" altLang="zh-CN" sz="2400" b="1" dirty="0">
                <a:latin typeface="宋体" panose="02010600030101010101" pitchFamily="2" charset="-122"/>
                <a:ea typeface="楷体_GB2312" pitchFamily="49" charset="-122"/>
              </a:rPr>
              <a:t>  </a:t>
            </a:r>
            <a:r>
              <a:rPr lang="zh-CN" altLang="en-US" sz="2400" b="1" dirty="0">
                <a:latin typeface="宋体" panose="02010600030101010101" pitchFamily="2" charset="-122"/>
                <a:ea typeface="楷体_GB2312" pitchFamily="49" charset="-122"/>
              </a:rPr>
              <a:t>细菌性阴道病　</a:t>
            </a:r>
            <a:r>
              <a:rPr lang="en-US" altLang="zh-CN" sz="2400" b="1" dirty="0">
                <a:latin typeface="宋体" panose="02010600030101010101" pitchFamily="2" charset="-122"/>
                <a:ea typeface="楷体_GB2312" pitchFamily="49" charset="-122"/>
              </a:rPr>
              <a:t>  </a:t>
            </a:r>
            <a:r>
              <a:rPr lang="zh-CN" altLang="en-US" sz="2400" b="1" dirty="0">
                <a:latin typeface="宋体" panose="02010600030101010101" pitchFamily="2" charset="-122"/>
                <a:ea typeface="楷体_GB2312" pitchFamily="49" charset="-122"/>
              </a:rPr>
              <a:t>　外阴阴道假丝酵母菌病　　滴虫阴道炎</a:t>
            </a:r>
            <a:endParaRPr lang="zh-CN" altLang="en-US" sz="2400" b="1" dirty="0">
              <a:latin typeface="Arial" panose="020B0604020202020204" pitchFamily="34" charset="0"/>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74967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细菌性阴道病</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94209" name="Rectangle 4"/>
          <p:cNvSpPr/>
          <p:nvPr/>
        </p:nvSpPr>
        <p:spPr>
          <a:xfrm>
            <a:off x="1230630" y="1782445"/>
            <a:ext cx="9676130" cy="3819525"/>
          </a:xfrm>
          <a:prstGeom prst="rect">
            <a:avLst/>
          </a:prstGeom>
          <a:noFill/>
          <a:ln w="9525">
            <a:noFill/>
          </a:ln>
        </p:spPr>
        <p:txBody>
          <a:bodyPr wrap="none" anchor="ctr" anchorCtr="0">
            <a:noAutofit/>
          </a:bodyPr>
          <a:p>
            <a:r>
              <a:rPr lang="zh-CN" altLang="en-US" sz="2800" b="1" dirty="0">
                <a:solidFill>
                  <a:srgbClr val="020202"/>
                </a:solidFill>
                <a:latin typeface="楷体_GB2312" pitchFamily="49" charset="-122"/>
                <a:ea typeface="楷体_GB2312" pitchFamily="49" charset="-122"/>
              </a:rPr>
              <a:t>（三）辅助检查</a:t>
            </a:r>
            <a:br>
              <a:rPr lang="zh-CN" altLang="en-US" sz="2800" b="1" dirty="0">
                <a:solidFill>
                  <a:srgbClr val="020202"/>
                </a:solidFill>
                <a:latin typeface="楷体_GB2312" pitchFamily="49" charset="-122"/>
                <a:ea typeface="楷体_GB2312" pitchFamily="49" charset="-122"/>
              </a:rPr>
            </a:br>
            <a:r>
              <a:rPr lang="zh-CN" altLang="en-US" sz="2800" dirty="0">
                <a:solidFill>
                  <a:srgbClr val="020202"/>
                </a:solidFill>
                <a:latin typeface="楷体_GB2312" pitchFamily="49" charset="-122"/>
                <a:ea typeface="楷体_GB2312" pitchFamily="49" charset="-122"/>
              </a:rPr>
              <a:t>　　</a:t>
            </a:r>
            <a:r>
              <a:rPr lang="en-US" altLang="zh-CN" sz="2800" b="1" dirty="0">
                <a:solidFill>
                  <a:srgbClr val="020202"/>
                </a:solidFill>
                <a:latin typeface="楷体_GB2312" pitchFamily="49" charset="-122"/>
                <a:ea typeface="楷体_GB2312" pitchFamily="49" charset="-122"/>
              </a:rPr>
              <a:t>1</a:t>
            </a:r>
            <a:r>
              <a:rPr lang="zh-CN" altLang="en-US" sz="2800" b="1" dirty="0">
                <a:solidFill>
                  <a:srgbClr val="020202"/>
                </a:solidFill>
                <a:latin typeface="楷体_GB2312" pitchFamily="49" charset="-122"/>
                <a:ea typeface="楷体_GB2312" pitchFamily="49" charset="-122"/>
              </a:rPr>
              <a:t>、</a:t>
            </a:r>
            <a:r>
              <a:rPr lang="zh-CN" altLang="en-US" sz="2800" b="1" dirty="0">
                <a:solidFill>
                  <a:srgbClr val="FF0000"/>
                </a:solidFill>
                <a:latin typeface="楷体_GB2312" pitchFamily="49" charset="-122"/>
                <a:ea typeface="楷体_GB2312" pitchFamily="49" charset="-122"/>
              </a:rPr>
              <a:t>氨试验</a:t>
            </a:r>
            <a:r>
              <a:rPr lang="zh-CN" altLang="en-US" sz="2800" dirty="0">
                <a:solidFill>
                  <a:srgbClr val="FF0000"/>
                </a:solidFill>
                <a:latin typeface="楷体_GB2312" pitchFamily="49" charset="-122"/>
                <a:ea typeface="楷体_GB2312" pitchFamily="49" charset="-122"/>
              </a:rPr>
              <a:t>　将阴道分泌物涂抹在玻片上，滴</a:t>
            </a:r>
            <a:r>
              <a:rPr lang="en-US" altLang="zh-CN" sz="2800" dirty="0">
                <a:solidFill>
                  <a:srgbClr val="FF0000"/>
                </a:solidFill>
                <a:latin typeface="楷体_GB2312" pitchFamily="49" charset="-122"/>
                <a:ea typeface="楷体_GB2312" pitchFamily="49" charset="-122"/>
              </a:rPr>
              <a:t>1</a:t>
            </a:r>
            <a:r>
              <a:rPr lang="zh-CN" altLang="en-US" sz="2800" dirty="0">
                <a:solidFill>
                  <a:srgbClr val="FF0000"/>
                </a:solidFill>
                <a:latin typeface="楷体_GB2312" pitchFamily="49" charset="-122"/>
                <a:ea typeface="楷体_GB2312" pitchFamily="49" charset="-122"/>
              </a:rPr>
              <a:t>～</a:t>
            </a:r>
            <a:r>
              <a:rPr lang="en-US" altLang="zh-CN" sz="2800" dirty="0">
                <a:solidFill>
                  <a:srgbClr val="FF0000"/>
                </a:solidFill>
                <a:latin typeface="楷体_GB2312" pitchFamily="49" charset="-122"/>
                <a:ea typeface="楷体_GB2312" pitchFamily="49" charset="-122"/>
              </a:rPr>
              <a:t>2</a:t>
            </a:r>
            <a:r>
              <a:rPr lang="zh-CN" altLang="en-US" sz="2800" dirty="0">
                <a:solidFill>
                  <a:srgbClr val="FF0000"/>
                </a:solidFill>
                <a:latin typeface="楷体_GB2312" pitchFamily="49" charset="-122"/>
                <a:ea typeface="楷体_GB2312" pitchFamily="49" charset="-122"/>
              </a:rPr>
              <a:t>滴</a:t>
            </a:r>
            <a:endParaRPr lang="zh-CN" altLang="en-US" sz="2800" dirty="0">
              <a:solidFill>
                <a:srgbClr val="FF0000"/>
              </a:solidFill>
              <a:latin typeface="楷体_GB2312" pitchFamily="49" charset="-122"/>
              <a:ea typeface="楷体_GB2312" pitchFamily="49" charset="-122"/>
            </a:endParaRPr>
          </a:p>
          <a:p>
            <a:r>
              <a:rPr lang="en-US" altLang="zh-CN" sz="2800" dirty="0">
                <a:solidFill>
                  <a:srgbClr val="FF0000"/>
                </a:solidFill>
                <a:latin typeface="楷体_GB2312" pitchFamily="49" charset="-122"/>
                <a:ea typeface="楷体_GB2312" pitchFamily="49" charset="-122"/>
              </a:rPr>
              <a:t>KOH</a:t>
            </a:r>
            <a:r>
              <a:rPr lang="zh-CN" altLang="en-US" sz="2800" dirty="0">
                <a:solidFill>
                  <a:srgbClr val="FF0000"/>
                </a:solidFill>
                <a:latin typeface="楷体_GB2312" pitchFamily="49" charset="-122"/>
                <a:ea typeface="楷体_GB2312" pitchFamily="49" charset="-122"/>
              </a:rPr>
              <a:t>产生烂鱼样腥臭味即为阳性。</a:t>
            </a:r>
            <a:br>
              <a:rPr lang="zh-CN" altLang="en-US" sz="2800" dirty="0">
                <a:solidFill>
                  <a:srgbClr val="020202"/>
                </a:solidFill>
                <a:latin typeface="楷体_GB2312" pitchFamily="49" charset="-122"/>
                <a:ea typeface="楷体_GB2312" pitchFamily="49" charset="-122"/>
              </a:rPr>
            </a:br>
            <a:r>
              <a:rPr lang="zh-CN" altLang="en-US" sz="2800" dirty="0">
                <a:solidFill>
                  <a:srgbClr val="020202"/>
                </a:solidFill>
                <a:latin typeface="楷体_GB2312" pitchFamily="49" charset="-122"/>
                <a:ea typeface="楷体_GB2312" pitchFamily="49" charset="-122"/>
              </a:rPr>
              <a:t>　　</a:t>
            </a:r>
            <a:r>
              <a:rPr lang="en-US" altLang="zh-CN" sz="2800" b="1" dirty="0">
                <a:solidFill>
                  <a:srgbClr val="020202"/>
                </a:solidFill>
                <a:latin typeface="楷体_GB2312" pitchFamily="49" charset="-122"/>
                <a:ea typeface="楷体_GB2312" pitchFamily="49" charset="-122"/>
              </a:rPr>
              <a:t>2</a:t>
            </a:r>
            <a:r>
              <a:rPr lang="zh-CN" altLang="en-US" sz="2800" b="1" dirty="0">
                <a:solidFill>
                  <a:srgbClr val="020202"/>
                </a:solidFill>
                <a:latin typeface="楷体_GB2312" pitchFamily="49" charset="-122"/>
                <a:ea typeface="楷体_GB2312" pitchFamily="49" charset="-122"/>
              </a:rPr>
              <a:t>、线索细胞检查</a:t>
            </a:r>
            <a:r>
              <a:rPr lang="zh-CN" altLang="en-US" sz="2800" dirty="0">
                <a:solidFill>
                  <a:srgbClr val="020202"/>
                </a:solidFill>
                <a:latin typeface="楷体_GB2312" pitchFamily="49" charset="-122"/>
                <a:ea typeface="楷体_GB2312" pitchFamily="49" charset="-122"/>
              </a:rPr>
              <a:t>　将阴道分泌物涂抹在玻片上，滴</a:t>
            </a:r>
            <a:endParaRPr lang="zh-CN" altLang="en-US" sz="2800" dirty="0">
              <a:solidFill>
                <a:srgbClr val="020202"/>
              </a:solidFill>
              <a:latin typeface="楷体_GB2312" pitchFamily="49" charset="-122"/>
              <a:ea typeface="楷体_GB2312" pitchFamily="49" charset="-122"/>
            </a:endParaRPr>
          </a:p>
          <a:p>
            <a:r>
              <a:rPr lang="en-US" altLang="zh-CN" sz="2800" dirty="0">
                <a:solidFill>
                  <a:srgbClr val="020202"/>
                </a:solidFill>
                <a:latin typeface="楷体_GB2312" pitchFamily="49" charset="-122"/>
                <a:ea typeface="楷体_GB2312" pitchFamily="49" charset="-122"/>
              </a:rPr>
              <a:t>1</a:t>
            </a:r>
            <a:r>
              <a:rPr lang="zh-CN" altLang="en-US" sz="2800" dirty="0">
                <a:solidFill>
                  <a:srgbClr val="020202"/>
                </a:solidFill>
                <a:latin typeface="楷体_GB2312" pitchFamily="49" charset="-122"/>
                <a:ea typeface="楷体_GB2312" pitchFamily="49" charset="-122"/>
              </a:rPr>
              <a:t>滴生理盐水混合后，高倍显微镜下寻找</a:t>
            </a:r>
            <a:r>
              <a:rPr lang="zh-CN" altLang="en-US" sz="2800" dirty="0">
                <a:solidFill>
                  <a:srgbClr val="FF0000"/>
                </a:solidFill>
                <a:latin typeface="楷体_GB2312" pitchFamily="49" charset="-122"/>
                <a:ea typeface="楷体_GB2312" pitchFamily="49" charset="-122"/>
              </a:rPr>
              <a:t>线索细胞，当线索</a:t>
            </a:r>
            <a:endParaRPr lang="zh-CN" altLang="en-US" sz="2800" dirty="0">
              <a:solidFill>
                <a:srgbClr val="FF0000"/>
              </a:solidFill>
              <a:latin typeface="楷体_GB2312" pitchFamily="49" charset="-122"/>
              <a:ea typeface="楷体_GB2312" pitchFamily="49" charset="-122"/>
            </a:endParaRPr>
          </a:p>
          <a:p>
            <a:r>
              <a:rPr lang="zh-CN" altLang="en-US" sz="2800" dirty="0">
                <a:solidFill>
                  <a:srgbClr val="FF0000"/>
                </a:solidFill>
                <a:latin typeface="楷体_GB2312" pitchFamily="49" charset="-122"/>
                <a:ea typeface="楷体_GB2312" pitchFamily="49" charset="-122"/>
              </a:rPr>
              <a:t>细胞</a:t>
            </a:r>
            <a:r>
              <a:rPr lang="en-US" altLang="zh-CN" sz="2800" dirty="0">
                <a:solidFill>
                  <a:srgbClr val="FF0000"/>
                </a:solidFill>
                <a:latin typeface="楷体_GB2312" pitchFamily="49" charset="-122"/>
                <a:ea typeface="楷体_GB2312" pitchFamily="49" charset="-122"/>
              </a:rPr>
              <a:t>&gt;20%</a:t>
            </a:r>
            <a:r>
              <a:rPr lang="zh-CN" altLang="en-US" sz="2800" dirty="0">
                <a:solidFill>
                  <a:srgbClr val="FF0000"/>
                </a:solidFill>
                <a:latin typeface="楷体_GB2312" pitchFamily="49" charset="-122"/>
                <a:ea typeface="楷体_GB2312" pitchFamily="49" charset="-122"/>
              </a:rPr>
              <a:t>时为阳性。</a:t>
            </a:r>
            <a:br>
              <a:rPr lang="zh-CN" altLang="en-US" sz="2800" dirty="0">
                <a:solidFill>
                  <a:srgbClr val="020202"/>
                </a:solidFill>
                <a:latin typeface="楷体_GB2312" pitchFamily="49" charset="-122"/>
                <a:ea typeface="楷体_GB2312" pitchFamily="49" charset="-122"/>
              </a:rPr>
            </a:br>
            <a:r>
              <a:rPr lang="zh-CN" altLang="en-US" sz="2800" dirty="0">
                <a:solidFill>
                  <a:srgbClr val="020202"/>
                </a:solidFill>
                <a:latin typeface="楷体_GB2312" pitchFamily="49" charset="-122"/>
                <a:ea typeface="楷体_GB2312" pitchFamily="49" charset="-122"/>
              </a:rPr>
              <a:t>　　</a:t>
            </a:r>
            <a:r>
              <a:rPr lang="en-US" altLang="zh-CN" sz="2800" b="1" dirty="0">
                <a:solidFill>
                  <a:srgbClr val="020202"/>
                </a:solidFill>
                <a:latin typeface="楷体_GB2312" pitchFamily="49" charset="-122"/>
                <a:ea typeface="楷体_GB2312" pitchFamily="49" charset="-122"/>
              </a:rPr>
              <a:t>3</a:t>
            </a:r>
            <a:r>
              <a:rPr lang="zh-CN" altLang="en-US" sz="2800" b="1" dirty="0">
                <a:solidFill>
                  <a:srgbClr val="020202"/>
                </a:solidFill>
                <a:latin typeface="楷体_GB2312" pitchFamily="49" charset="-122"/>
                <a:ea typeface="楷体_GB2312" pitchFamily="49" charset="-122"/>
              </a:rPr>
              <a:t>、阴道</a:t>
            </a:r>
            <a:r>
              <a:rPr lang="en-US" altLang="zh-CN" sz="2800" b="1" dirty="0">
                <a:solidFill>
                  <a:srgbClr val="020202"/>
                </a:solidFill>
                <a:latin typeface="楷体_GB2312" pitchFamily="49" charset="-122"/>
                <a:ea typeface="楷体_GB2312" pitchFamily="49" charset="-122"/>
              </a:rPr>
              <a:t>pH</a:t>
            </a:r>
            <a:r>
              <a:rPr lang="zh-CN" altLang="en-US" sz="2800" b="1" dirty="0">
                <a:solidFill>
                  <a:srgbClr val="020202"/>
                </a:solidFill>
                <a:latin typeface="楷体_GB2312" pitchFamily="49" charset="-122"/>
                <a:ea typeface="楷体_GB2312" pitchFamily="49" charset="-122"/>
              </a:rPr>
              <a:t>检查</a:t>
            </a:r>
            <a:r>
              <a:rPr lang="zh-CN" altLang="en-US" sz="2800" dirty="0">
                <a:solidFill>
                  <a:srgbClr val="020202"/>
                </a:solidFill>
                <a:latin typeface="楷体_GB2312" pitchFamily="49" charset="-122"/>
                <a:ea typeface="楷体_GB2312" pitchFamily="49" charset="-122"/>
              </a:rPr>
              <a:t>　</a:t>
            </a:r>
            <a:r>
              <a:rPr lang="en-US" altLang="zh-CN" sz="2800" dirty="0">
                <a:solidFill>
                  <a:srgbClr val="020202"/>
                </a:solidFill>
                <a:latin typeface="楷体_GB2312" pitchFamily="49" charset="-122"/>
                <a:ea typeface="楷体_GB2312" pitchFamily="49" charset="-122"/>
              </a:rPr>
              <a:t>pH&gt;4.5</a:t>
            </a:r>
            <a:r>
              <a:rPr lang="zh-CN" altLang="en-US" sz="2800" dirty="0">
                <a:solidFill>
                  <a:srgbClr val="020202"/>
                </a:solidFill>
                <a:latin typeface="楷体_GB2312" pitchFamily="49" charset="-122"/>
                <a:ea typeface="楷体_GB2312" pitchFamily="49" charset="-122"/>
              </a:rPr>
              <a:t>。</a:t>
            </a:r>
            <a:endParaRPr lang="zh-CN" altLang="en-US" sz="2800" dirty="0">
              <a:solidFill>
                <a:srgbClr val="020202"/>
              </a:solidFill>
              <a:latin typeface="楷体_GB2312" pitchFamily="49" charset="-122"/>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590550" y="938530"/>
            <a:ext cx="10941050" cy="591883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74967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细菌性阴道病</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991046" y="979199"/>
            <a:ext cx="10541189" cy="6180269"/>
            <a:chOff x="1317" y="381"/>
            <a:chExt cx="10908" cy="8825"/>
          </a:xfrm>
        </p:grpSpPr>
        <p:sp>
          <p:nvSpPr>
            <p:cNvPr id="95233" name="Rectangle 2"/>
            <p:cNvSpPr/>
            <p:nvPr/>
          </p:nvSpPr>
          <p:spPr>
            <a:xfrm>
              <a:off x="1983" y="381"/>
              <a:ext cx="9637" cy="840"/>
            </a:xfrm>
            <a:prstGeom prst="rect">
              <a:avLst/>
            </a:prstGeom>
            <a:noFill/>
            <a:ln w="9525">
              <a:noFill/>
            </a:ln>
          </p:spPr>
          <p:txBody>
            <a:bodyPr anchor="ctr" anchorCtr="0"/>
            <a:p>
              <a:r>
                <a:rPr lang="en-US" altLang="zh-CN" sz="2800" b="1" dirty="0">
                  <a:solidFill>
                    <a:srgbClr val="020202"/>
                  </a:solidFill>
                  <a:latin typeface="Arial" panose="020B0604020202020204" pitchFamily="34" charset="0"/>
                  <a:ea typeface="楷体_GB2312" pitchFamily="49" charset="-122"/>
                </a:rPr>
                <a:t>【</a:t>
              </a:r>
              <a:r>
                <a:rPr lang="zh-CN" altLang="en-US" sz="2800" b="1" dirty="0">
                  <a:solidFill>
                    <a:srgbClr val="020202"/>
                  </a:solidFill>
                  <a:latin typeface="Arial" panose="020B0604020202020204" pitchFamily="34" charset="0"/>
                  <a:ea typeface="楷体_GB2312" pitchFamily="49" charset="-122"/>
                </a:rPr>
                <a:t>处理与护理措施</a:t>
              </a:r>
              <a:r>
                <a:rPr lang="en-US" altLang="zh-CN" sz="2800" b="1" dirty="0">
                  <a:solidFill>
                    <a:srgbClr val="020202"/>
                  </a:solidFill>
                  <a:latin typeface="Arial" panose="020B0604020202020204" pitchFamily="34" charset="0"/>
                  <a:ea typeface="楷体_GB2312" pitchFamily="49" charset="-122"/>
                </a:rPr>
                <a:t>】</a:t>
              </a:r>
              <a:endParaRPr lang="en-US" altLang="zh-CN" sz="2800" b="1" dirty="0">
                <a:solidFill>
                  <a:srgbClr val="020202"/>
                </a:solidFill>
                <a:latin typeface="黑体" panose="02010609060101010101" charset="-122"/>
                <a:ea typeface="楷体_GB2312" pitchFamily="49" charset="-122"/>
              </a:endParaRPr>
            </a:p>
          </p:txBody>
        </p:sp>
        <p:sp>
          <p:nvSpPr>
            <p:cNvPr id="95234" name="Rectangle 5"/>
            <p:cNvSpPr/>
            <p:nvPr/>
          </p:nvSpPr>
          <p:spPr>
            <a:xfrm>
              <a:off x="1317" y="1221"/>
              <a:ext cx="10908" cy="7985"/>
            </a:xfrm>
            <a:prstGeom prst="rect">
              <a:avLst/>
            </a:prstGeom>
            <a:noFill/>
            <a:ln w="9525">
              <a:noFill/>
            </a:ln>
          </p:spPr>
          <p:txBody>
            <a:bodyPr wrap="square" anchor="ctr" anchorCtr="0">
              <a:spAutoFit/>
            </a:bodyPr>
            <a:p>
              <a:pPr indent="257175">
                <a:lnSpc>
                  <a:spcPct val="120000"/>
                </a:lnSpc>
              </a:pPr>
              <a:r>
                <a:rPr lang="en-US" altLang="zh-CN" sz="2800" b="1" dirty="0">
                  <a:solidFill>
                    <a:srgbClr val="020202"/>
                  </a:solidFill>
                  <a:latin typeface="楷体_GB2312" pitchFamily="49" charset="-122"/>
                  <a:ea typeface="楷体_GB2312" pitchFamily="49" charset="-122"/>
                </a:rPr>
                <a:t>(</a:t>
              </a:r>
              <a:r>
                <a:rPr lang="zh-CN" altLang="en-US" sz="2800" b="1" dirty="0">
                  <a:solidFill>
                    <a:srgbClr val="020202"/>
                  </a:solidFill>
                  <a:latin typeface="楷体_GB2312" pitchFamily="49" charset="-122"/>
                  <a:ea typeface="楷体_GB2312" pitchFamily="49" charset="-122"/>
                </a:rPr>
                <a:t>一）治疗原则</a:t>
              </a:r>
              <a:r>
                <a:rPr lang="en-US" altLang="zh-CN" sz="2800" b="1" dirty="0">
                  <a:solidFill>
                    <a:srgbClr val="020202"/>
                  </a:solidFill>
                  <a:latin typeface="楷体_GB2312" pitchFamily="49" charset="-122"/>
                  <a:ea typeface="楷体_GB2312" pitchFamily="49" charset="-122"/>
                </a:rPr>
                <a:t>  </a:t>
              </a:r>
              <a:r>
                <a:rPr lang="zh-CN" altLang="en-US" sz="2800" b="1" dirty="0">
                  <a:solidFill>
                    <a:srgbClr val="020202"/>
                  </a:solidFill>
                  <a:latin typeface="楷体_GB2312" pitchFamily="49" charset="-122"/>
                  <a:ea typeface="楷体_GB2312" pitchFamily="49" charset="-122"/>
                </a:rPr>
                <a:t>有症状者均需治疗，无症状的高风险孕妇需治疗。</a:t>
              </a:r>
              <a:endParaRPr lang="zh-CN" altLang="en-US" sz="2800" dirty="0">
                <a:solidFill>
                  <a:srgbClr val="020202"/>
                </a:solidFill>
                <a:latin typeface="楷体_GB2312" pitchFamily="49" charset="-122"/>
                <a:ea typeface="楷体_GB2312" pitchFamily="49" charset="-122"/>
              </a:endParaRPr>
            </a:p>
            <a:p>
              <a:pPr indent="257175">
                <a:lnSpc>
                  <a:spcPct val="120000"/>
                </a:lnSpc>
              </a:pPr>
              <a:r>
                <a:rPr lang="zh-CN" altLang="en-US" sz="2800" dirty="0">
                  <a:solidFill>
                    <a:srgbClr val="020202"/>
                  </a:solidFill>
                  <a:latin typeface="楷体_GB2312" pitchFamily="49" charset="-122"/>
                  <a:ea typeface="楷体_GB2312" pitchFamily="49" charset="-122"/>
                </a:rPr>
                <a:t>    </a:t>
              </a:r>
              <a:r>
                <a:rPr lang="en-US" altLang="zh-CN" sz="2800" dirty="0">
                  <a:solidFill>
                    <a:srgbClr val="020202"/>
                  </a:solidFill>
                  <a:latin typeface="楷体_GB2312" pitchFamily="49" charset="-122"/>
                  <a:ea typeface="楷体_GB2312" pitchFamily="49" charset="-122"/>
                </a:rPr>
                <a:t>1.</a:t>
              </a:r>
              <a:r>
                <a:rPr lang="zh-CN" altLang="en-US" sz="2800" dirty="0">
                  <a:solidFill>
                    <a:srgbClr val="020202"/>
                  </a:solidFill>
                  <a:latin typeface="楷体_GB2312" pitchFamily="49" charset="-122"/>
                  <a:ea typeface="楷体_GB2312" pitchFamily="49" charset="-122"/>
                </a:rPr>
                <a:t>全身用药　口服</a:t>
              </a:r>
              <a:r>
                <a:rPr lang="zh-CN" altLang="en-US" sz="2800" dirty="0">
                  <a:solidFill>
                    <a:srgbClr val="FF0000"/>
                  </a:solidFill>
                  <a:latin typeface="楷体_GB2312" pitchFamily="49" charset="-122"/>
                  <a:ea typeface="楷体_GB2312" pitchFamily="49" charset="-122"/>
                </a:rPr>
                <a:t>甲硝唑、替硝唑和克林霉素</a:t>
              </a:r>
              <a:r>
                <a:rPr lang="zh-CN" altLang="en-US" sz="2800" dirty="0">
                  <a:solidFill>
                    <a:srgbClr val="020202"/>
                  </a:solidFill>
                  <a:latin typeface="楷体_GB2312" pitchFamily="49" charset="-122"/>
                  <a:ea typeface="楷体_GB2312" pitchFamily="49" charset="-122"/>
                </a:rPr>
                <a:t>连续服药</a:t>
              </a:r>
              <a:r>
                <a:rPr lang="en-US" altLang="zh-CN" sz="2800" dirty="0">
                  <a:solidFill>
                    <a:srgbClr val="020202"/>
                  </a:solidFill>
                  <a:latin typeface="楷体_GB2312" pitchFamily="49" charset="-122"/>
                  <a:ea typeface="楷体_GB2312" pitchFamily="49" charset="-122"/>
                </a:rPr>
                <a:t>7</a:t>
              </a:r>
              <a:r>
                <a:rPr lang="zh-CN" altLang="en-US" sz="2800" dirty="0">
                  <a:solidFill>
                    <a:srgbClr val="020202"/>
                  </a:solidFill>
                  <a:latin typeface="楷体_GB2312" pitchFamily="49" charset="-122"/>
                  <a:ea typeface="楷体_GB2312" pitchFamily="49" charset="-122"/>
                </a:rPr>
                <a:t>天。</a:t>
              </a:r>
              <a:endParaRPr lang="en-US" altLang="zh-CN" sz="2800" dirty="0">
                <a:solidFill>
                  <a:srgbClr val="020202"/>
                </a:solidFill>
                <a:latin typeface="楷体_GB2312" pitchFamily="49" charset="-122"/>
                <a:ea typeface="楷体_GB2312" pitchFamily="49" charset="-122"/>
              </a:endParaRPr>
            </a:p>
            <a:p>
              <a:pPr indent="257175">
                <a:lnSpc>
                  <a:spcPct val="120000"/>
                </a:lnSpc>
              </a:pPr>
              <a:r>
                <a:rPr lang="zh-CN" altLang="en-US" sz="2800" dirty="0">
                  <a:solidFill>
                    <a:srgbClr val="020202"/>
                  </a:solidFill>
                  <a:latin typeface="楷体_GB2312" pitchFamily="49" charset="-122"/>
                  <a:ea typeface="楷体_GB2312" pitchFamily="49" charset="-122"/>
                </a:rPr>
                <a:t>无症状者不需治疗。</a:t>
              </a:r>
              <a:endParaRPr lang="zh-CN" altLang="en-US" sz="2800" dirty="0">
                <a:solidFill>
                  <a:srgbClr val="020202"/>
                </a:solidFill>
                <a:latin typeface="楷体_GB2312" pitchFamily="49" charset="-122"/>
                <a:ea typeface="楷体_GB2312" pitchFamily="49" charset="-122"/>
              </a:endParaRPr>
            </a:p>
            <a:p>
              <a:pPr indent="257175">
                <a:lnSpc>
                  <a:spcPct val="120000"/>
                </a:lnSpc>
              </a:pPr>
              <a:r>
                <a:rPr lang="zh-CN" altLang="en-US" sz="2800" dirty="0">
                  <a:solidFill>
                    <a:srgbClr val="020202"/>
                  </a:solidFill>
                  <a:latin typeface="楷体_GB2312" pitchFamily="49" charset="-122"/>
                  <a:ea typeface="楷体_GB2312" pitchFamily="49" charset="-122"/>
                </a:rPr>
                <a:t>　　</a:t>
              </a:r>
              <a:r>
                <a:rPr lang="en-US" altLang="zh-CN" sz="2800" dirty="0">
                  <a:solidFill>
                    <a:srgbClr val="020202"/>
                  </a:solidFill>
                  <a:latin typeface="楷体_GB2312" pitchFamily="49" charset="-122"/>
                  <a:ea typeface="楷体_GB2312" pitchFamily="49" charset="-122"/>
                </a:rPr>
                <a:t>2.</a:t>
              </a:r>
              <a:r>
                <a:rPr lang="zh-CN" altLang="en-US" sz="2800" dirty="0">
                  <a:solidFill>
                    <a:srgbClr val="020202"/>
                  </a:solidFill>
                  <a:latin typeface="楷体_GB2312" pitchFamily="49" charset="-122"/>
                  <a:ea typeface="楷体_GB2312" pitchFamily="49" charset="-122"/>
                </a:rPr>
                <a:t>局部用药　</a:t>
              </a:r>
              <a:r>
                <a:rPr lang="zh-CN" altLang="en-US" sz="2800" dirty="0">
                  <a:solidFill>
                    <a:srgbClr val="FF0000"/>
                  </a:solidFill>
                  <a:latin typeface="楷体_GB2312" pitchFamily="49" charset="-122"/>
                  <a:ea typeface="楷体_GB2312" pitchFamily="49" charset="-122"/>
                </a:rPr>
                <a:t>酸性液冲洗甲硝唑置于阴道内，</a:t>
              </a:r>
              <a:r>
                <a:rPr lang="zh-CN" altLang="en-US" sz="2800" dirty="0">
                  <a:solidFill>
                    <a:srgbClr val="020202"/>
                  </a:solidFill>
                  <a:latin typeface="楷体_GB2312" pitchFamily="49" charset="-122"/>
                  <a:ea typeface="楷体_GB2312" pitchFamily="49" charset="-122"/>
                </a:rPr>
                <a:t>连续</a:t>
              </a:r>
              <a:r>
                <a:rPr lang="en-US" altLang="zh-CN" sz="2800" dirty="0">
                  <a:solidFill>
                    <a:srgbClr val="020202"/>
                  </a:solidFill>
                  <a:latin typeface="楷体_GB2312" pitchFamily="49" charset="-122"/>
                  <a:ea typeface="楷体_GB2312" pitchFamily="49" charset="-122"/>
                </a:rPr>
                <a:t>7</a:t>
              </a:r>
              <a:r>
                <a:rPr lang="zh-CN" altLang="en-US" sz="2800" dirty="0">
                  <a:solidFill>
                    <a:srgbClr val="020202"/>
                  </a:solidFill>
                  <a:latin typeface="楷体_GB2312" pitchFamily="49" charset="-122"/>
                  <a:ea typeface="楷体_GB2312" pitchFamily="49" charset="-122"/>
                </a:rPr>
                <a:t>天。</a:t>
              </a:r>
              <a:br>
                <a:rPr lang="zh-CN" altLang="en-US" sz="2800" dirty="0">
                  <a:solidFill>
                    <a:srgbClr val="020202"/>
                  </a:solidFill>
                  <a:latin typeface="楷体_GB2312" pitchFamily="49" charset="-122"/>
                  <a:ea typeface="楷体_GB2312" pitchFamily="49" charset="-122"/>
                </a:rPr>
              </a:br>
              <a:r>
                <a:rPr lang="zh-CN" altLang="en-US" sz="2800" dirty="0">
                  <a:solidFill>
                    <a:srgbClr val="020202"/>
                  </a:solidFill>
                  <a:latin typeface="楷体_GB2312" pitchFamily="49" charset="-122"/>
                  <a:ea typeface="楷体_GB2312" pitchFamily="49" charset="-122"/>
                </a:rPr>
                <a:t>　　</a:t>
              </a:r>
              <a:r>
                <a:rPr lang="en-US" altLang="zh-CN" sz="2800" dirty="0">
                  <a:solidFill>
                    <a:srgbClr val="020202"/>
                  </a:solidFill>
                  <a:latin typeface="楷体_GB2312" pitchFamily="49" charset="-122"/>
                  <a:ea typeface="楷体_GB2312" pitchFamily="49" charset="-122"/>
                </a:rPr>
                <a:t>3.</a:t>
              </a:r>
              <a:r>
                <a:rPr lang="zh-CN" altLang="en-US" sz="2800" dirty="0">
                  <a:solidFill>
                    <a:srgbClr val="020202"/>
                  </a:solidFill>
                  <a:latin typeface="楷体_GB2312" pitchFamily="49" charset="-122"/>
                  <a:ea typeface="楷体_GB2312" pitchFamily="49" charset="-122"/>
                </a:rPr>
                <a:t>性伴侣治疗　对于</a:t>
              </a:r>
              <a:r>
                <a:rPr lang="zh-CN" altLang="en-US" sz="2800" dirty="0">
                  <a:solidFill>
                    <a:srgbClr val="FF0000"/>
                  </a:solidFill>
                  <a:latin typeface="楷体_GB2312" pitchFamily="49" charset="-122"/>
                  <a:ea typeface="楷体_GB2312" pitchFamily="49" charset="-122"/>
                </a:rPr>
                <a:t>反复发作或难治性</a:t>
              </a:r>
              <a:r>
                <a:rPr lang="zh-CN" altLang="en-US" sz="2800" dirty="0">
                  <a:solidFill>
                    <a:srgbClr val="020202"/>
                  </a:solidFill>
                  <a:latin typeface="楷体_GB2312" pitchFamily="49" charset="-122"/>
                  <a:ea typeface="楷体_GB2312" pitchFamily="49" charset="-122"/>
                </a:rPr>
                <a:t>细菌性阴道病</a:t>
              </a:r>
              <a:endParaRPr lang="zh-CN" altLang="en-US" sz="2800" dirty="0">
                <a:solidFill>
                  <a:srgbClr val="020202"/>
                </a:solidFill>
                <a:latin typeface="楷体_GB2312" pitchFamily="49" charset="-122"/>
                <a:ea typeface="楷体_GB2312" pitchFamily="49" charset="-122"/>
              </a:endParaRPr>
            </a:p>
            <a:p>
              <a:pPr indent="257175">
                <a:lnSpc>
                  <a:spcPct val="120000"/>
                </a:lnSpc>
              </a:pPr>
              <a:r>
                <a:rPr lang="zh-CN" altLang="en-US" sz="2800" dirty="0">
                  <a:solidFill>
                    <a:srgbClr val="020202"/>
                  </a:solidFill>
                  <a:latin typeface="楷体_GB2312" pitchFamily="49" charset="-122"/>
                  <a:ea typeface="楷体_GB2312" pitchFamily="49" charset="-122"/>
                </a:rPr>
                <a:t>病人方给予</a:t>
              </a:r>
              <a:r>
                <a:rPr lang="zh-CN" altLang="en-US" sz="2800" dirty="0">
                  <a:solidFill>
                    <a:srgbClr val="FF0000"/>
                  </a:solidFill>
                  <a:latin typeface="楷体_GB2312" pitchFamily="49" charset="-122"/>
                  <a:ea typeface="楷体_GB2312" pitchFamily="49" charset="-122"/>
                </a:rPr>
                <a:t>性伴侣治疗</a:t>
              </a:r>
              <a:r>
                <a:rPr lang="zh-CN" altLang="en-US" sz="2800" dirty="0">
                  <a:solidFill>
                    <a:srgbClr val="020202"/>
                  </a:solidFill>
                  <a:latin typeface="楷体_GB2312" pitchFamily="49" charset="-122"/>
                  <a:ea typeface="楷体_GB2312" pitchFamily="49" charset="-122"/>
                </a:rPr>
                <a:t>。</a:t>
              </a:r>
              <a:br>
                <a:rPr lang="zh-CN" altLang="en-US" sz="2800" dirty="0">
                  <a:solidFill>
                    <a:srgbClr val="020202"/>
                  </a:solidFill>
                  <a:latin typeface="楷体_GB2312" pitchFamily="49" charset="-122"/>
                  <a:ea typeface="楷体_GB2312" pitchFamily="49" charset="-122"/>
                </a:rPr>
              </a:br>
              <a:r>
                <a:rPr lang="zh-CN" altLang="en-US" sz="2800" dirty="0">
                  <a:solidFill>
                    <a:srgbClr val="020202"/>
                  </a:solidFill>
                  <a:latin typeface="楷体_GB2312" pitchFamily="49" charset="-122"/>
                  <a:ea typeface="楷体_GB2312" pitchFamily="49" charset="-122"/>
                </a:rPr>
                <a:t>　　</a:t>
              </a:r>
              <a:r>
                <a:rPr lang="en-US" altLang="zh-CN" sz="2800" dirty="0">
                  <a:solidFill>
                    <a:srgbClr val="020202"/>
                  </a:solidFill>
                  <a:latin typeface="楷体_GB2312" pitchFamily="49" charset="-122"/>
                  <a:ea typeface="楷体_GB2312" pitchFamily="49" charset="-122"/>
                </a:rPr>
                <a:t>4.</a:t>
              </a:r>
              <a:r>
                <a:rPr lang="zh-CN" altLang="en-US" sz="2800" dirty="0">
                  <a:solidFill>
                    <a:srgbClr val="020202"/>
                  </a:solidFill>
                  <a:latin typeface="楷体_GB2312" pitchFamily="49" charset="-122"/>
                  <a:ea typeface="楷体_GB2312" pitchFamily="49" charset="-122"/>
                </a:rPr>
                <a:t>妊娠妇女的治疗　因本病在妊娠期有合并上生殖道</a:t>
              </a:r>
              <a:endParaRPr lang="zh-CN" altLang="en-US" sz="2800" dirty="0">
                <a:solidFill>
                  <a:srgbClr val="020202"/>
                </a:solidFill>
                <a:latin typeface="楷体_GB2312" pitchFamily="49" charset="-122"/>
                <a:ea typeface="楷体_GB2312" pitchFamily="49" charset="-122"/>
              </a:endParaRPr>
            </a:p>
            <a:p>
              <a:pPr indent="257175">
                <a:lnSpc>
                  <a:spcPct val="120000"/>
                </a:lnSpc>
              </a:pPr>
              <a:r>
                <a:rPr lang="zh-CN" altLang="en-US" sz="2800" dirty="0">
                  <a:solidFill>
                    <a:srgbClr val="020202"/>
                  </a:solidFill>
                  <a:latin typeface="楷体_GB2312" pitchFamily="49" charset="-122"/>
                  <a:ea typeface="楷体_GB2312" pitchFamily="49" charset="-122"/>
                </a:rPr>
                <a:t>感染的可能，故对于</a:t>
              </a:r>
              <a:r>
                <a:rPr lang="zh-CN" altLang="en-US" sz="2800" dirty="0">
                  <a:solidFill>
                    <a:srgbClr val="FF0000"/>
                  </a:solidFill>
                  <a:latin typeface="楷体_GB2312" pitchFamily="49" charset="-122"/>
                  <a:ea typeface="楷体_GB2312" pitchFamily="49" charset="-122"/>
                </a:rPr>
                <a:t>有症状或高风险的孕妇都应给予治疗。</a:t>
              </a:r>
              <a:r>
                <a:rPr lang="zh-CN" altLang="en-US" sz="2800" dirty="0">
                  <a:solidFill>
                    <a:srgbClr val="020202"/>
                  </a:solidFill>
                  <a:latin typeface="楷体_GB2312" pitchFamily="49" charset="-122"/>
                  <a:ea typeface="楷体_GB2312" pitchFamily="49" charset="-122"/>
                </a:rPr>
                <a:t>口服</a:t>
              </a:r>
              <a:endParaRPr lang="zh-CN" altLang="en-US" sz="2800" dirty="0">
                <a:solidFill>
                  <a:srgbClr val="020202"/>
                </a:solidFill>
                <a:latin typeface="楷体_GB2312" pitchFamily="49" charset="-122"/>
                <a:ea typeface="楷体_GB2312" pitchFamily="49" charset="-122"/>
              </a:endParaRPr>
            </a:p>
            <a:p>
              <a:pPr indent="257175">
                <a:lnSpc>
                  <a:spcPct val="120000"/>
                </a:lnSpc>
              </a:pPr>
              <a:r>
                <a:rPr lang="zh-CN" altLang="en-US" sz="2800" dirty="0">
                  <a:solidFill>
                    <a:srgbClr val="020202"/>
                  </a:solidFill>
                  <a:latin typeface="楷体_GB2312" pitchFamily="49" charset="-122"/>
                  <a:ea typeface="楷体_GB2312" pitchFamily="49" charset="-122"/>
                </a:rPr>
                <a:t>甲硝唑连续服药</a:t>
              </a:r>
              <a:r>
                <a:rPr lang="en-US" altLang="zh-CN" sz="2800" dirty="0">
                  <a:solidFill>
                    <a:srgbClr val="020202"/>
                  </a:solidFill>
                  <a:latin typeface="楷体_GB2312" pitchFamily="49" charset="-122"/>
                  <a:ea typeface="楷体_GB2312" pitchFamily="49" charset="-122"/>
                </a:rPr>
                <a:t>7</a:t>
              </a:r>
              <a:r>
                <a:rPr lang="zh-CN" altLang="en-US" sz="2800" dirty="0">
                  <a:solidFill>
                    <a:srgbClr val="020202"/>
                  </a:solidFill>
                  <a:latin typeface="楷体_GB2312" pitchFamily="49" charset="-122"/>
                  <a:ea typeface="楷体_GB2312" pitchFamily="49" charset="-122"/>
                </a:rPr>
                <a:t>天或局部治疗。</a:t>
              </a:r>
              <a:br>
                <a:rPr lang="zh-CN" altLang="en-US" dirty="0">
                  <a:solidFill>
                    <a:srgbClr val="020202"/>
                  </a:solidFill>
                  <a:latin typeface="楷体_GB2312" pitchFamily="49" charset="-122"/>
                  <a:ea typeface="楷体_GB2312" pitchFamily="49" charset="-122"/>
                </a:rPr>
              </a:br>
              <a:r>
                <a:rPr lang="zh-CN" altLang="en-US" dirty="0">
                  <a:solidFill>
                    <a:srgbClr val="020202"/>
                  </a:solidFill>
                  <a:latin typeface="楷体_GB2312" pitchFamily="49" charset="-122"/>
                  <a:ea typeface="楷体_GB2312" pitchFamily="49" charset="-122"/>
                </a:rPr>
                <a:t>　</a:t>
              </a:r>
              <a:r>
                <a:rPr lang="zh-CN" altLang="en-US" b="1" dirty="0">
                  <a:solidFill>
                    <a:srgbClr val="020202"/>
                  </a:solidFill>
                  <a:latin typeface="楷体_GB2312" pitchFamily="49" charset="-122"/>
                  <a:ea typeface="楷体_GB2312" pitchFamily="49" charset="-122"/>
                </a:rPr>
                <a:t>　</a:t>
              </a:r>
              <a:endParaRPr lang="zh-CN" altLang="en-US" dirty="0">
                <a:solidFill>
                  <a:srgbClr val="020202"/>
                </a:solidFill>
                <a:latin typeface="楷体_GB2312" pitchFamily="49" charset="-122"/>
                <a:ea typeface="楷体_GB2312"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748665"/>
            <a:ext cx="10870565" cy="610870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74967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细菌性阴道病</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96257" name="Rectangle 4"/>
          <p:cNvSpPr/>
          <p:nvPr/>
        </p:nvSpPr>
        <p:spPr>
          <a:xfrm>
            <a:off x="661670" y="600075"/>
            <a:ext cx="10869930" cy="5579110"/>
          </a:xfrm>
          <a:prstGeom prst="rect">
            <a:avLst/>
          </a:prstGeom>
          <a:noFill/>
          <a:ln w="9525">
            <a:noFill/>
          </a:ln>
        </p:spPr>
        <p:txBody>
          <a:bodyPr anchor="t" anchorCtr="0">
            <a:noAutofit/>
          </a:bodyPr>
          <a:p>
            <a:pPr>
              <a:lnSpc>
                <a:spcPct val="120000"/>
              </a:lnSpc>
            </a:pPr>
            <a:r>
              <a:rPr lang="zh-CN" altLang="en-US" sz="2400" b="1" dirty="0">
                <a:solidFill>
                  <a:srgbClr val="020202"/>
                </a:solidFill>
                <a:latin typeface="楷体_GB2312" pitchFamily="49" charset="-122"/>
                <a:ea typeface="楷体_GB2312" pitchFamily="49" charset="-122"/>
              </a:rPr>
              <a:t>（二）护理措施</a:t>
            </a:r>
            <a:endParaRPr lang="zh-CN" altLang="en-US" sz="2400" dirty="0">
              <a:solidFill>
                <a:srgbClr val="020202"/>
              </a:solidFill>
              <a:latin typeface="楷体_GB2312" pitchFamily="49" charset="-122"/>
              <a:ea typeface="楷体_GB2312" pitchFamily="49" charset="-122"/>
            </a:endParaRPr>
          </a:p>
          <a:p>
            <a:pPr>
              <a:lnSpc>
                <a:spcPct val="120000"/>
              </a:lnSpc>
            </a:pPr>
            <a:r>
              <a:rPr lang="zh-CN" altLang="en-US" sz="2400" dirty="0">
                <a:solidFill>
                  <a:srgbClr val="020202"/>
                </a:solidFill>
                <a:latin typeface="楷体_GB2312" pitchFamily="49" charset="-122"/>
                <a:ea typeface="楷体_GB2312" pitchFamily="49" charset="-122"/>
              </a:rPr>
              <a:t>   </a:t>
            </a:r>
            <a:r>
              <a:rPr lang="en-US" altLang="zh-CN" sz="2400" dirty="0">
                <a:solidFill>
                  <a:srgbClr val="020202"/>
                </a:solidFill>
                <a:latin typeface="楷体_GB2312" pitchFamily="49" charset="-122"/>
                <a:ea typeface="楷体_GB2312" pitchFamily="49" charset="-122"/>
              </a:rPr>
              <a:t>1.</a:t>
            </a:r>
            <a:r>
              <a:rPr lang="zh-CN" altLang="en-US" sz="2400" dirty="0">
                <a:solidFill>
                  <a:srgbClr val="020202"/>
                </a:solidFill>
                <a:latin typeface="楷体_GB2312" pitchFamily="49" charset="-122"/>
                <a:ea typeface="楷体_GB2312" pitchFamily="49" charset="-122"/>
              </a:rPr>
              <a:t>指导病人自我护理　　注意性卫生，避免过频或无保护的性生活。教会病人自我护理的方法，保持外阴清洁干燥，避免交叉感染，治疗期间勤换内裤，减少性生活。</a:t>
            </a:r>
            <a:endParaRPr lang="zh-CN" altLang="en-US" sz="2400" dirty="0">
              <a:solidFill>
                <a:srgbClr val="020202"/>
              </a:solidFill>
              <a:latin typeface="楷体_GB2312" pitchFamily="49" charset="-122"/>
              <a:ea typeface="楷体_GB2312" pitchFamily="49" charset="-122"/>
            </a:endParaRPr>
          </a:p>
          <a:p>
            <a:r>
              <a:rPr lang="zh-CN" altLang="en-US" sz="2400" dirty="0">
                <a:solidFill>
                  <a:srgbClr val="020202"/>
                </a:solidFill>
                <a:latin typeface="楷体_GB2312" pitchFamily="49" charset="-122"/>
                <a:ea typeface="楷体_GB2312" pitchFamily="49" charset="-122"/>
              </a:rPr>
              <a:t>     </a:t>
            </a:r>
            <a:r>
              <a:rPr lang="en-US" altLang="zh-CN" sz="2400" dirty="0">
                <a:solidFill>
                  <a:srgbClr val="020202"/>
                </a:solidFill>
                <a:latin typeface="楷体_GB2312" pitchFamily="49" charset="-122"/>
                <a:ea typeface="楷体_GB2312" pitchFamily="49" charset="-122"/>
              </a:rPr>
              <a:t>2.</a:t>
            </a:r>
            <a:r>
              <a:rPr lang="zh-CN" altLang="en-US" sz="2400" dirty="0">
                <a:solidFill>
                  <a:srgbClr val="020202"/>
                </a:solidFill>
                <a:latin typeface="楷体_GB2312" pitchFamily="49" charset="-122"/>
                <a:ea typeface="楷体_GB2312" pitchFamily="49" charset="-122"/>
              </a:rPr>
              <a:t>指导病人配合检查：线索细胞检查和胺试验检查。</a:t>
            </a:r>
            <a:endParaRPr lang="en-US" altLang="zh-CN" sz="2400" dirty="0">
              <a:solidFill>
                <a:srgbClr val="020202"/>
              </a:solidFill>
              <a:latin typeface="楷体_GB2312" pitchFamily="49" charset="-122"/>
              <a:ea typeface="楷体_GB2312" pitchFamily="49" charset="-122"/>
            </a:endParaRPr>
          </a:p>
          <a:p>
            <a:r>
              <a:rPr lang="en-US" altLang="zh-CN" sz="2400" dirty="0">
                <a:solidFill>
                  <a:srgbClr val="020202"/>
                </a:solidFill>
                <a:latin typeface="楷体_GB2312" pitchFamily="49" charset="-122"/>
                <a:ea typeface="楷体_GB2312" pitchFamily="49" charset="-122"/>
              </a:rPr>
              <a:t>    3.</a:t>
            </a:r>
            <a:r>
              <a:rPr lang="zh-CN" altLang="en-US" sz="2400" dirty="0">
                <a:solidFill>
                  <a:srgbClr val="020202"/>
                </a:solidFill>
                <a:latin typeface="楷体_GB2312" pitchFamily="49" charset="-122"/>
                <a:ea typeface="楷体_GB2312" pitchFamily="49" charset="-122"/>
              </a:rPr>
              <a:t>用药护理</a:t>
            </a:r>
            <a:endParaRPr lang="zh-CN" altLang="en-US" sz="2400" dirty="0">
              <a:solidFill>
                <a:srgbClr val="020202"/>
              </a:solidFill>
              <a:latin typeface="楷体_GB2312" pitchFamily="49" charset="-122"/>
              <a:ea typeface="楷体_GB2312" pitchFamily="49" charset="-122"/>
            </a:endParaRPr>
          </a:p>
          <a:p>
            <a:r>
              <a:rPr lang="zh-CN" altLang="en-US" sz="2400" dirty="0">
                <a:solidFill>
                  <a:srgbClr val="020202"/>
                </a:solidFill>
                <a:latin typeface="楷体_GB2312" pitchFamily="49" charset="-122"/>
                <a:ea typeface="楷体_GB2312" pitchFamily="49" charset="-122"/>
              </a:rPr>
              <a:t>    （</a:t>
            </a:r>
            <a:r>
              <a:rPr lang="en-US" altLang="zh-CN" sz="2400" dirty="0">
                <a:solidFill>
                  <a:srgbClr val="020202"/>
                </a:solidFill>
                <a:latin typeface="楷体_GB2312" pitchFamily="49" charset="-122"/>
                <a:ea typeface="楷体_GB2312" pitchFamily="49" charset="-122"/>
              </a:rPr>
              <a:t>1</a:t>
            </a:r>
            <a:r>
              <a:rPr lang="zh-CN" altLang="en-US" sz="2400" dirty="0">
                <a:solidFill>
                  <a:srgbClr val="020202"/>
                </a:solidFill>
                <a:latin typeface="楷体_GB2312" pitchFamily="49" charset="-122"/>
                <a:ea typeface="楷体_GB2312" pitchFamily="49" charset="-122"/>
              </a:rPr>
              <a:t>）阴道用药前，用</a:t>
            </a:r>
            <a:r>
              <a:rPr lang="zh-CN" altLang="en-US" sz="2400" dirty="0">
                <a:solidFill>
                  <a:srgbClr val="FF0000"/>
                </a:solidFill>
                <a:latin typeface="楷体_GB2312" pitchFamily="49" charset="-122"/>
                <a:ea typeface="楷体_GB2312" pitchFamily="49" charset="-122"/>
              </a:rPr>
              <a:t>酸性溶液灌洗</a:t>
            </a:r>
            <a:r>
              <a:rPr lang="zh-CN" altLang="en-US" sz="2400" dirty="0">
                <a:solidFill>
                  <a:srgbClr val="020202"/>
                </a:solidFill>
                <a:latin typeface="楷体_GB2312" pitchFamily="49" charset="-122"/>
                <a:ea typeface="楷体_GB2312" pitchFamily="49" charset="-122"/>
              </a:rPr>
              <a:t>阴道后</a:t>
            </a:r>
            <a:r>
              <a:rPr lang="en-US" altLang="zh-CN" sz="2400" dirty="0">
                <a:solidFill>
                  <a:srgbClr val="020202"/>
                </a:solidFill>
                <a:latin typeface="楷体_GB2312" pitchFamily="49" charset="-122"/>
                <a:ea typeface="楷体_GB2312" pitchFamily="49" charset="-122"/>
              </a:rPr>
              <a:t>,</a:t>
            </a:r>
            <a:r>
              <a:rPr lang="zh-CN" altLang="en-US" sz="2400" dirty="0">
                <a:solidFill>
                  <a:srgbClr val="020202"/>
                </a:solidFill>
                <a:latin typeface="楷体_GB2312" pitchFamily="49" charset="-122"/>
                <a:ea typeface="楷体_GB2312" pitchFamily="49" charset="-122"/>
              </a:rPr>
              <a:t>再采取下蹲位将药片送入阴道后穹隆部。哺乳期以局部用药为主。</a:t>
            </a:r>
            <a:endParaRPr lang="zh-CN" altLang="en-US" sz="2400" dirty="0">
              <a:solidFill>
                <a:srgbClr val="020202"/>
              </a:solidFill>
              <a:latin typeface="楷体_GB2312" pitchFamily="49" charset="-122"/>
              <a:ea typeface="楷体_GB2312" pitchFamily="49" charset="-122"/>
            </a:endParaRPr>
          </a:p>
          <a:p>
            <a:r>
              <a:rPr lang="zh-CN" altLang="en-US" sz="2400" dirty="0">
                <a:solidFill>
                  <a:srgbClr val="020202"/>
                </a:solidFill>
                <a:latin typeface="楷体_GB2312" pitchFamily="49" charset="-122"/>
                <a:ea typeface="楷体_GB2312" pitchFamily="49" charset="-122"/>
              </a:rPr>
              <a:t>　　（</a:t>
            </a:r>
            <a:r>
              <a:rPr lang="en-US" altLang="zh-CN" sz="2400" dirty="0">
                <a:solidFill>
                  <a:srgbClr val="020202"/>
                </a:solidFill>
                <a:latin typeface="楷体_GB2312" pitchFamily="49" charset="-122"/>
                <a:ea typeface="楷体_GB2312" pitchFamily="49" charset="-122"/>
              </a:rPr>
              <a:t>2</a:t>
            </a:r>
            <a:r>
              <a:rPr lang="zh-CN" altLang="en-US" sz="2400" dirty="0">
                <a:solidFill>
                  <a:srgbClr val="020202"/>
                </a:solidFill>
                <a:latin typeface="楷体_GB2312" pitchFamily="49" charset="-122"/>
                <a:ea typeface="楷体_GB2312" pitchFamily="49" charset="-122"/>
              </a:rPr>
              <a:t>）指导病人配偶同时进行治疗如：口服甲硝唑或替硝唑服药注意事项。</a:t>
            </a:r>
            <a:endParaRPr lang="zh-CN" altLang="en-US" sz="2400" dirty="0">
              <a:solidFill>
                <a:srgbClr val="020202"/>
              </a:solidFill>
              <a:latin typeface="楷体_GB2312" pitchFamily="49" charset="-122"/>
              <a:ea typeface="楷体_GB2312" pitchFamily="49" charset="-122"/>
            </a:endParaRPr>
          </a:p>
          <a:p>
            <a:r>
              <a:rPr lang="en-US" altLang="zh-CN" sz="2400" dirty="0">
                <a:solidFill>
                  <a:srgbClr val="020202"/>
                </a:solidFill>
                <a:latin typeface="楷体_GB2312" pitchFamily="49" charset="-122"/>
                <a:ea typeface="楷体_GB2312" pitchFamily="49" charset="-122"/>
              </a:rPr>
              <a:t>    4.</a:t>
            </a:r>
            <a:r>
              <a:rPr lang="zh-CN" altLang="en-US" sz="2400" dirty="0">
                <a:solidFill>
                  <a:srgbClr val="020202"/>
                </a:solidFill>
                <a:latin typeface="楷体_GB2312" pitchFamily="49" charset="-122"/>
                <a:ea typeface="楷体_GB2312" pitchFamily="49" charset="-122"/>
              </a:rPr>
              <a:t>健康教育和随访指导</a:t>
            </a:r>
            <a:endParaRPr lang="zh-CN" altLang="en-US" sz="2400" dirty="0">
              <a:solidFill>
                <a:srgbClr val="020202"/>
              </a:solidFill>
              <a:latin typeface="楷体_GB2312" pitchFamily="49" charset="-122"/>
              <a:ea typeface="楷体_GB2312" pitchFamily="49" charset="-122"/>
            </a:endParaRPr>
          </a:p>
          <a:p>
            <a:pPr>
              <a:lnSpc>
                <a:spcPct val="120000"/>
              </a:lnSpc>
            </a:pPr>
            <a:r>
              <a:rPr lang="en-US" altLang="zh-CN" sz="2400" dirty="0">
                <a:solidFill>
                  <a:srgbClr val="020202"/>
                </a:solidFill>
                <a:latin typeface="楷体_GB2312" pitchFamily="49" charset="-122"/>
                <a:ea typeface="楷体_GB2312" pitchFamily="49" charset="-122"/>
              </a:rPr>
              <a:t>   </a:t>
            </a:r>
            <a:r>
              <a:rPr lang="zh-CN" altLang="en-US" sz="2400" dirty="0">
                <a:solidFill>
                  <a:srgbClr val="020202"/>
                </a:solidFill>
                <a:latin typeface="楷体_GB2312" pitchFamily="49" charset="-122"/>
                <a:ea typeface="楷体_GB2312" pitchFamily="49" charset="-122"/>
              </a:rPr>
              <a:t>向病人讲解发细菌性阴道病生的原因及疾病治疗护理的相关知识。为妊娠患病妇女讲解治疗的必要性，消除顾虑配合治疗。教育病人养成良好的卫生习惯，平日切勿进行阴道冲洗。避免不洁的性行为。</a:t>
            </a:r>
            <a:endParaRPr lang="zh-CN" altLang="en-US" sz="2400" dirty="0">
              <a:solidFill>
                <a:srgbClr val="020202"/>
              </a:solidFill>
              <a:latin typeface="楷体_GB2312" pitchFamily="49" charset="-122"/>
              <a:ea typeface="楷体_GB2312" pitchFamily="49" charset="-122"/>
            </a:endParaRPr>
          </a:p>
          <a:p>
            <a:pPr>
              <a:lnSpc>
                <a:spcPct val="120000"/>
              </a:lnSpc>
            </a:pPr>
            <a:r>
              <a:rPr lang="zh-CN" altLang="en-US" sz="2400" dirty="0">
                <a:solidFill>
                  <a:srgbClr val="020202"/>
                </a:solidFill>
                <a:latin typeface="楷体_GB2312" pitchFamily="49" charset="-122"/>
                <a:ea typeface="楷体_GB2312" pitchFamily="49" charset="-122"/>
              </a:rPr>
              <a:t> </a:t>
            </a:r>
            <a:r>
              <a:rPr lang="en-US" altLang="zh-CN" sz="2400" dirty="0">
                <a:solidFill>
                  <a:srgbClr val="020202"/>
                </a:solidFill>
                <a:latin typeface="楷体_GB2312" pitchFamily="49" charset="-122"/>
                <a:ea typeface="楷体_GB2312" pitchFamily="49" charset="-122"/>
              </a:rPr>
              <a:t>  </a:t>
            </a:r>
            <a:r>
              <a:rPr lang="zh-CN" altLang="en-US" sz="2400" dirty="0">
                <a:solidFill>
                  <a:srgbClr val="020202"/>
                </a:solidFill>
                <a:latin typeface="楷体_GB2312" pitchFamily="49" charset="-122"/>
                <a:ea typeface="楷体_GB2312" pitchFamily="49" charset="-122"/>
              </a:rPr>
              <a:t>治疗后无症状者无需随访。症状严重或反复发作者需随访，接受治疗。</a:t>
            </a:r>
            <a:r>
              <a:rPr lang="zh-CN" altLang="en-US" sz="2000" dirty="0">
                <a:solidFill>
                  <a:srgbClr val="020202"/>
                </a:solidFill>
                <a:latin typeface="楷体_GB2312" pitchFamily="49" charset="-122"/>
                <a:ea typeface="楷体_GB2312" pitchFamily="49" charset="-122"/>
              </a:rPr>
              <a:t> </a:t>
            </a:r>
            <a:endParaRPr lang="zh-CN" altLang="en-US" sz="2000" dirty="0">
              <a:solidFill>
                <a:srgbClr val="020202"/>
              </a:solidFill>
              <a:latin typeface="楷体_GB2312" pitchFamily="49" charset="-122"/>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45586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婴幼儿外阴阴道炎</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966671" y="1156131"/>
            <a:ext cx="9197829" cy="4596383"/>
            <a:chOff x="1450" y="1544"/>
            <a:chExt cx="13320" cy="5247"/>
          </a:xfrm>
        </p:grpSpPr>
        <p:sp>
          <p:nvSpPr>
            <p:cNvPr id="98305" name="Rectangle 4"/>
            <p:cNvSpPr/>
            <p:nvPr/>
          </p:nvSpPr>
          <p:spPr>
            <a:xfrm>
              <a:off x="4025" y="1544"/>
              <a:ext cx="5405" cy="596"/>
            </a:xfrm>
            <a:prstGeom prst="rect">
              <a:avLst/>
            </a:prstGeom>
            <a:noFill/>
            <a:ln w="9525">
              <a:noFill/>
            </a:ln>
          </p:spPr>
          <p:txBody>
            <a:bodyPr wrap="square" anchor="ctr" anchorCtr="0">
              <a:spAutoFit/>
            </a:bodyPr>
            <a:p>
              <a:r>
                <a:rPr lang="en-US" altLang="zh-CN" sz="2800" b="1" dirty="0">
                  <a:solidFill>
                    <a:srgbClr val="020202"/>
                  </a:solidFill>
                  <a:latin typeface="Arial" panose="020B0604020202020204" pitchFamily="34" charset="0"/>
                  <a:ea typeface="楷体_GB2312" pitchFamily="49" charset="-122"/>
                </a:rPr>
                <a:t>【</a:t>
              </a:r>
              <a:r>
                <a:rPr lang="zh-CN" altLang="en-US" sz="2800" b="1" dirty="0">
                  <a:solidFill>
                    <a:srgbClr val="020202"/>
                  </a:solidFill>
                  <a:latin typeface="Arial" panose="020B0604020202020204" pitchFamily="34" charset="0"/>
                  <a:ea typeface="楷体_GB2312" pitchFamily="49" charset="-122"/>
                </a:rPr>
                <a:t>病因及病原体</a:t>
              </a:r>
              <a:r>
                <a:rPr lang="en-US" altLang="zh-CN" sz="2800" b="1" dirty="0">
                  <a:solidFill>
                    <a:srgbClr val="020202"/>
                  </a:solidFill>
                  <a:latin typeface="Arial" panose="020B0604020202020204" pitchFamily="34" charset="0"/>
                  <a:ea typeface="楷体_GB2312" pitchFamily="49" charset="-122"/>
                </a:rPr>
                <a:t>】</a:t>
              </a:r>
              <a:endParaRPr lang="en-US" altLang="zh-CN" sz="2800" b="1" dirty="0">
                <a:solidFill>
                  <a:srgbClr val="020202"/>
                </a:solidFill>
                <a:latin typeface="Arial" panose="020B0604020202020204" pitchFamily="34" charset="0"/>
                <a:ea typeface="楷体_GB2312" pitchFamily="49" charset="-122"/>
              </a:endParaRPr>
            </a:p>
          </p:txBody>
        </p:sp>
        <p:sp>
          <p:nvSpPr>
            <p:cNvPr id="98306" name="Rectangle 5"/>
            <p:cNvSpPr/>
            <p:nvPr/>
          </p:nvSpPr>
          <p:spPr>
            <a:xfrm>
              <a:off x="1450" y="2557"/>
              <a:ext cx="13320" cy="4234"/>
            </a:xfrm>
            <a:prstGeom prst="rect">
              <a:avLst/>
            </a:prstGeom>
            <a:noFill/>
            <a:ln w="9525">
              <a:noFill/>
            </a:ln>
          </p:spPr>
          <p:txBody>
            <a:bodyPr wrap="square" anchor="ctr" anchorCtr="0">
              <a:spAutoFit/>
            </a:bodyPr>
            <a:p>
              <a:pPr>
                <a:lnSpc>
                  <a:spcPct val="120000"/>
                </a:lnSpc>
              </a:pPr>
              <a:r>
                <a:rPr lang="en-US" altLang="zh-CN" dirty="0">
                  <a:latin typeface="Arial" panose="020B0604020202020204" pitchFamily="34" charset="0"/>
                  <a:ea typeface="宋体" panose="02010600030101010101" pitchFamily="2" charset="-122"/>
                </a:rPr>
                <a:t>  </a:t>
              </a:r>
              <a:r>
                <a:rPr lang="en-US" altLang="zh-CN" sz="2800" dirty="0">
                  <a:latin typeface="Arial" panose="020B0604020202020204" pitchFamily="34" charset="0"/>
                  <a:ea typeface="宋体" panose="02010600030101010101" pitchFamily="2" charset="-122"/>
                </a:rPr>
                <a:t>      </a:t>
              </a:r>
              <a:r>
                <a:rPr lang="zh-CN" altLang="en-US" sz="2800" dirty="0">
                  <a:solidFill>
                    <a:srgbClr val="020202"/>
                  </a:solidFill>
                  <a:latin typeface="楷体_GB2312" pitchFamily="49" charset="-122"/>
                  <a:ea typeface="楷体_GB2312" pitchFamily="49" charset="-122"/>
                </a:rPr>
                <a:t>婴幼儿常见于</a:t>
              </a:r>
              <a:r>
                <a:rPr lang="en-US" altLang="zh-CN" sz="2800" dirty="0">
                  <a:solidFill>
                    <a:srgbClr val="020202"/>
                  </a:solidFill>
                  <a:latin typeface="楷体_GB2312" pitchFamily="49" charset="-122"/>
                  <a:ea typeface="楷体_GB2312" pitchFamily="49" charset="-122"/>
                </a:rPr>
                <a:t>5</a:t>
              </a:r>
              <a:r>
                <a:rPr lang="zh-CN" altLang="en-US" sz="2800" dirty="0">
                  <a:solidFill>
                    <a:srgbClr val="020202"/>
                  </a:solidFill>
                  <a:latin typeface="楷体_GB2312" pitchFamily="49" charset="-122"/>
                  <a:ea typeface="楷体_GB2312" pitchFamily="49" charset="-122"/>
                </a:rPr>
                <a:t>岁以下幼女，多于外阴炎并存。由于外阴未发育，</a:t>
              </a:r>
              <a:endParaRPr lang="zh-CN" altLang="en-US" sz="2800" dirty="0">
                <a:solidFill>
                  <a:srgbClr val="020202"/>
                </a:solidFill>
                <a:latin typeface="楷体_GB2312" pitchFamily="49" charset="-122"/>
                <a:ea typeface="楷体_GB2312" pitchFamily="49" charset="-122"/>
              </a:endParaRPr>
            </a:p>
            <a:p>
              <a:pPr>
                <a:lnSpc>
                  <a:spcPct val="120000"/>
                </a:lnSpc>
              </a:pPr>
              <a:r>
                <a:rPr lang="zh-CN" altLang="en-US" sz="2800" dirty="0">
                  <a:solidFill>
                    <a:srgbClr val="020202"/>
                  </a:solidFill>
                  <a:latin typeface="楷体_GB2312" pitchFamily="49" charset="-122"/>
                  <a:ea typeface="楷体_GB2312" pitchFamily="49" charset="-122"/>
                </a:rPr>
                <a:t>不能遮盖尿道口及阴道前庭，加之缺乏雌激素阴道上皮较薄细菌极易侵入；</a:t>
              </a:r>
              <a:endParaRPr lang="zh-CN" altLang="en-US" sz="2800" dirty="0">
                <a:solidFill>
                  <a:srgbClr val="020202"/>
                </a:solidFill>
                <a:latin typeface="楷体_GB2312" pitchFamily="49" charset="-122"/>
                <a:ea typeface="楷体_GB2312" pitchFamily="49" charset="-122"/>
              </a:endParaRPr>
            </a:p>
            <a:p>
              <a:pPr>
                <a:lnSpc>
                  <a:spcPct val="120000"/>
                </a:lnSpc>
              </a:pPr>
              <a:r>
                <a:rPr lang="zh-CN" altLang="en-US" sz="2800" dirty="0">
                  <a:solidFill>
                    <a:srgbClr val="020202"/>
                  </a:solidFill>
                  <a:latin typeface="楷体_GB2312" pitchFamily="49" charset="-122"/>
                  <a:ea typeface="楷体_GB2312" pitchFamily="49" charset="-122"/>
                </a:rPr>
                <a:t>阴道</a:t>
              </a:r>
              <a:r>
                <a:rPr lang="en-US" altLang="zh-CN" sz="2800" dirty="0">
                  <a:solidFill>
                    <a:srgbClr val="020202"/>
                  </a:solidFill>
                  <a:latin typeface="楷体_GB2312" pitchFamily="49" charset="-122"/>
                  <a:ea typeface="楷体_GB2312" pitchFamily="49" charset="-122"/>
                </a:rPr>
                <a:t>pH</a:t>
              </a:r>
              <a:r>
                <a:rPr lang="zh-CN" altLang="en-US" sz="2800" dirty="0">
                  <a:solidFill>
                    <a:srgbClr val="020202"/>
                  </a:solidFill>
                  <a:latin typeface="楷体_GB2312" pitchFamily="49" charset="-122"/>
                  <a:ea typeface="楷体_GB2312" pitchFamily="49" charset="-122"/>
                </a:rPr>
                <a:t>呈中性（</a:t>
              </a:r>
              <a:r>
                <a:rPr lang="en-US" altLang="zh-CN" sz="2800" dirty="0">
                  <a:solidFill>
                    <a:srgbClr val="020202"/>
                  </a:solidFill>
                  <a:latin typeface="楷体_GB2312" pitchFamily="49" charset="-122"/>
                  <a:ea typeface="楷体_GB2312" pitchFamily="49" charset="-122"/>
                </a:rPr>
                <a:t>6-8</a:t>
              </a:r>
              <a:r>
                <a:rPr lang="zh-CN" altLang="en-US" sz="2800" dirty="0">
                  <a:solidFill>
                    <a:srgbClr val="020202"/>
                  </a:solidFill>
                  <a:latin typeface="楷体_GB2312" pitchFamily="49" charset="-122"/>
                  <a:ea typeface="楷体_GB2312" pitchFamily="49" charset="-122"/>
                </a:rPr>
                <a:t>），适合病原菌的生长和繁殖；婴幼儿卫生习惯不良，大便污染、外</a:t>
              </a:r>
              <a:endParaRPr lang="zh-CN" altLang="en-US" sz="2800" dirty="0">
                <a:solidFill>
                  <a:srgbClr val="020202"/>
                </a:solidFill>
                <a:latin typeface="楷体_GB2312" pitchFamily="49" charset="-122"/>
                <a:ea typeface="楷体_GB2312" pitchFamily="49" charset="-122"/>
              </a:endParaRPr>
            </a:p>
            <a:p>
              <a:pPr>
                <a:lnSpc>
                  <a:spcPct val="120000"/>
                </a:lnSpc>
              </a:pPr>
              <a:r>
                <a:rPr lang="zh-CN" altLang="en-US" sz="2800" dirty="0">
                  <a:solidFill>
                    <a:srgbClr val="020202"/>
                  </a:solidFill>
                  <a:latin typeface="楷体_GB2312" pitchFamily="49" charset="-122"/>
                  <a:ea typeface="楷体_GB2312" pitchFamily="49" charset="-122"/>
                </a:rPr>
                <a:t>阴不洁、外阴损伤或蛲虫感染，阴道异物等都会引起炎症。 </a:t>
              </a:r>
              <a:endParaRPr lang="zh-CN" altLang="en-US" sz="2800" dirty="0">
                <a:solidFill>
                  <a:srgbClr val="020202"/>
                </a:solidFill>
                <a:latin typeface="楷体_GB2312" pitchFamily="49" charset="-122"/>
                <a:ea typeface="楷体_GB2312"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45586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婴幼儿外阴阴道炎</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943801" y="1184275"/>
            <a:ext cx="8583207" cy="4814570"/>
            <a:chOff x="1432" y="1865"/>
            <a:chExt cx="12536" cy="7582"/>
          </a:xfrm>
        </p:grpSpPr>
        <p:sp>
          <p:nvSpPr>
            <p:cNvPr id="99329" name="Rectangle 4"/>
            <p:cNvSpPr/>
            <p:nvPr/>
          </p:nvSpPr>
          <p:spPr>
            <a:xfrm>
              <a:off x="1432" y="2687"/>
              <a:ext cx="12536" cy="6760"/>
            </a:xfrm>
            <a:prstGeom prst="rect">
              <a:avLst/>
            </a:prstGeom>
            <a:noFill/>
            <a:ln w="9525">
              <a:noFill/>
            </a:ln>
          </p:spPr>
          <p:txBody>
            <a:bodyPr wrap="square" anchor="ctr" anchorCtr="0">
              <a:noAutofit/>
            </a:bodyPr>
            <a:p>
              <a:pPr indent="257175">
                <a:lnSpc>
                  <a:spcPct val="120000"/>
                </a:lnSpc>
              </a:pPr>
              <a:r>
                <a:rPr lang="zh-CN" altLang="en-US" sz="2400" dirty="0">
                  <a:solidFill>
                    <a:srgbClr val="020202"/>
                  </a:solidFill>
                  <a:latin typeface="楷体_GB2312" pitchFamily="49" charset="-122"/>
                  <a:ea typeface="楷体_GB2312" pitchFamily="49" charset="-122"/>
                </a:rPr>
                <a:t>（一）病史</a:t>
              </a:r>
              <a:endParaRPr lang="zh-CN" altLang="en-US" sz="2400" dirty="0">
                <a:solidFill>
                  <a:srgbClr val="020202"/>
                </a:solidFill>
                <a:latin typeface="楷体_GB2312" pitchFamily="49" charset="-122"/>
                <a:ea typeface="楷体_GB2312" pitchFamily="49" charset="-122"/>
              </a:endParaRPr>
            </a:p>
            <a:p>
              <a:pPr indent="257175">
                <a:lnSpc>
                  <a:spcPct val="120000"/>
                </a:lnSpc>
              </a:pPr>
              <a:r>
                <a:rPr lang="zh-CN" altLang="en-US" sz="2400" dirty="0">
                  <a:solidFill>
                    <a:srgbClr val="020202"/>
                  </a:solidFill>
                  <a:latin typeface="楷体_GB2312" pitchFamily="49" charset="-122"/>
                  <a:ea typeface="楷体_GB2312" pitchFamily="49" charset="-122"/>
                </a:rPr>
                <a:t>了解患儿及监护者的卫生习惯、有无寄生虫感染。</a:t>
              </a:r>
              <a:endParaRPr lang="zh-CN" altLang="en-US" sz="2400" dirty="0">
                <a:solidFill>
                  <a:srgbClr val="020202"/>
                </a:solidFill>
                <a:latin typeface="楷体_GB2312" pitchFamily="49" charset="-122"/>
                <a:ea typeface="楷体_GB2312" pitchFamily="49" charset="-122"/>
              </a:endParaRPr>
            </a:p>
            <a:p>
              <a:pPr indent="257175">
                <a:lnSpc>
                  <a:spcPct val="120000"/>
                </a:lnSpc>
              </a:pPr>
              <a:r>
                <a:rPr lang="zh-CN" altLang="en-US" sz="2400" dirty="0">
                  <a:solidFill>
                    <a:srgbClr val="020202"/>
                  </a:solidFill>
                  <a:latin typeface="楷体_GB2312" pitchFamily="49" charset="-122"/>
                  <a:ea typeface="楷体_GB2312" pitchFamily="49" charset="-122"/>
                </a:rPr>
                <a:t>（二）临床表现</a:t>
              </a:r>
              <a:br>
                <a:rPr lang="zh-CN" altLang="en-US" sz="2400" dirty="0">
                  <a:solidFill>
                    <a:srgbClr val="020202"/>
                  </a:solidFill>
                  <a:latin typeface="楷体_GB2312" pitchFamily="49" charset="-122"/>
                  <a:ea typeface="楷体_GB2312" pitchFamily="49" charset="-122"/>
                </a:rPr>
              </a:br>
              <a:r>
                <a:rPr lang="zh-CN" altLang="en-US" sz="2400" dirty="0">
                  <a:solidFill>
                    <a:srgbClr val="020202"/>
                  </a:solidFill>
                  <a:latin typeface="楷体_GB2312" pitchFamily="49" charset="-122"/>
                  <a:ea typeface="楷体_GB2312" pitchFamily="49" charset="-122"/>
                </a:rPr>
                <a:t>　　</a:t>
              </a:r>
              <a:r>
                <a:rPr lang="en-US" altLang="zh-CN" sz="2400" dirty="0">
                  <a:solidFill>
                    <a:srgbClr val="020202"/>
                  </a:solidFill>
                  <a:latin typeface="楷体_GB2312" pitchFamily="49" charset="-122"/>
                  <a:ea typeface="楷体_GB2312" pitchFamily="49" charset="-122"/>
                </a:rPr>
                <a:t>1.</a:t>
              </a:r>
              <a:r>
                <a:rPr lang="zh-CN" altLang="en-US" sz="2400" dirty="0">
                  <a:solidFill>
                    <a:srgbClr val="020202"/>
                  </a:solidFill>
                  <a:latin typeface="楷体_GB2312" pitchFamily="49" charset="-122"/>
                  <a:ea typeface="楷体_GB2312" pitchFamily="49" charset="-122"/>
                </a:rPr>
                <a:t>外阴痛痒，患儿烦躁不安、哭闹不止或手抓外阴部。</a:t>
              </a:r>
              <a:br>
                <a:rPr lang="zh-CN" altLang="en-US" sz="2400" dirty="0">
                  <a:solidFill>
                    <a:srgbClr val="020202"/>
                  </a:solidFill>
                  <a:latin typeface="楷体_GB2312" pitchFamily="49" charset="-122"/>
                  <a:ea typeface="楷体_GB2312" pitchFamily="49" charset="-122"/>
                </a:rPr>
              </a:br>
              <a:r>
                <a:rPr lang="zh-CN" altLang="en-US" sz="2400" dirty="0">
                  <a:solidFill>
                    <a:srgbClr val="020202"/>
                  </a:solidFill>
                  <a:latin typeface="楷体_GB2312" pitchFamily="49" charset="-122"/>
                  <a:ea typeface="楷体_GB2312" pitchFamily="49" charset="-122"/>
                </a:rPr>
                <a:t>　　</a:t>
              </a:r>
              <a:r>
                <a:rPr lang="en-US" altLang="zh-CN" sz="2400" dirty="0">
                  <a:solidFill>
                    <a:srgbClr val="020202"/>
                  </a:solidFill>
                  <a:latin typeface="楷体_GB2312" pitchFamily="49" charset="-122"/>
                  <a:ea typeface="楷体_GB2312" pitchFamily="49" charset="-122"/>
                </a:rPr>
                <a:t>2.</a:t>
              </a:r>
              <a:r>
                <a:rPr lang="zh-CN" altLang="en-US" sz="2400" dirty="0">
                  <a:solidFill>
                    <a:srgbClr val="020202"/>
                  </a:solidFill>
                  <a:latin typeface="楷体_GB2312" pitchFamily="49" charset="-122"/>
                  <a:ea typeface="楷体_GB2312" pitchFamily="49" charset="-122"/>
                </a:rPr>
                <a:t>分泌物增多，外阴、阴蒂、尿道口、阴道口黏膜充</a:t>
              </a:r>
              <a:endParaRPr lang="zh-CN" altLang="en-US" sz="2400" dirty="0">
                <a:solidFill>
                  <a:srgbClr val="020202"/>
                </a:solidFill>
                <a:latin typeface="楷体_GB2312" pitchFamily="49" charset="-122"/>
                <a:ea typeface="楷体_GB2312" pitchFamily="49" charset="-122"/>
              </a:endParaRPr>
            </a:p>
            <a:p>
              <a:pPr indent="257175">
                <a:lnSpc>
                  <a:spcPct val="120000"/>
                </a:lnSpc>
              </a:pPr>
              <a:r>
                <a:rPr lang="zh-CN" altLang="en-US" sz="2400" dirty="0">
                  <a:solidFill>
                    <a:srgbClr val="020202"/>
                  </a:solidFill>
                  <a:latin typeface="楷体_GB2312" pitchFamily="49" charset="-122"/>
                  <a:ea typeface="楷体_GB2312" pitchFamily="49" charset="-122"/>
                </a:rPr>
                <a:t>血、水肿有脓性分泌物自阴道口流出。</a:t>
              </a:r>
              <a:br>
                <a:rPr lang="zh-CN" altLang="en-US" sz="2400" dirty="0">
                  <a:solidFill>
                    <a:srgbClr val="020202"/>
                  </a:solidFill>
                  <a:latin typeface="楷体_GB2312" pitchFamily="49" charset="-122"/>
                  <a:ea typeface="楷体_GB2312" pitchFamily="49" charset="-122"/>
                </a:rPr>
              </a:br>
              <a:r>
                <a:rPr lang="zh-CN" altLang="en-US" sz="2400" dirty="0">
                  <a:solidFill>
                    <a:srgbClr val="020202"/>
                  </a:solidFill>
                  <a:latin typeface="楷体_GB2312" pitchFamily="49" charset="-122"/>
                  <a:ea typeface="楷体_GB2312" pitchFamily="49" charset="-122"/>
                </a:rPr>
                <a:t>（三）辅助检查</a:t>
              </a:r>
              <a:br>
                <a:rPr lang="zh-CN" altLang="en-US" sz="2400" dirty="0">
                  <a:solidFill>
                    <a:srgbClr val="020202"/>
                  </a:solidFill>
                  <a:latin typeface="楷体_GB2312" pitchFamily="49" charset="-122"/>
                  <a:ea typeface="楷体_GB2312" pitchFamily="49" charset="-122"/>
                </a:rPr>
              </a:br>
              <a:r>
                <a:rPr lang="zh-CN" altLang="en-US" sz="2400" dirty="0">
                  <a:solidFill>
                    <a:srgbClr val="020202"/>
                  </a:solidFill>
                  <a:latin typeface="楷体_GB2312" pitchFamily="49" charset="-122"/>
                  <a:ea typeface="楷体_GB2312" pitchFamily="49" charset="-122"/>
                </a:rPr>
                <a:t>　　</a:t>
              </a:r>
              <a:r>
                <a:rPr lang="en-US" altLang="zh-CN" sz="2400" dirty="0">
                  <a:solidFill>
                    <a:srgbClr val="020202"/>
                  </a:solidFill>
                  <a:latin typeface="楷体_GB2312" pitchFamily="49" charset="-122"/>
                  <a:ea typeface="楷体_GB2312" pitchFamily="49" charset="-122"/>
                </a:rPr>
                <a:t>1.</a:t>
              </a:r>
              <a:r>
                <a:rPr lang="zh-CN" altLang="en-US" sz="2400" dirty="0">
                  <a:solidFill>
                    <a:srgbClr val="020202"/>
                  </a:solidFill>
                  <a:latin typeface="楷体_GB2312" pitchFamily="49" charset="-122"/>
                  <a:ea typeface="楷体_GB2312" pitchFamily="49" charset="-122"/>
                </a:rPr>
                <a:t>阴道分泌物检查找滴虫或白色念珠菌。</a:t>
              </a:r>
              <a:br>
                <a:rPr lang="zh-CN" altLang="en-US" sz="2400" dirty="0">
                  <a:solidFill>
                    <a:srgbClr val="020202"/>
                  </a:solidFill>
                  <a:latin typeface="楷体_GB2312" pitchFamily="49" charset="-122"/>
                  <a:ea typeface="楷体_GB2312" pitchFamily="49" charset="-122"/>
                </a:rPr>
              </a:br>
              <a:r>
                <a:rPr lang="zh-CN" altLang="en-US" sz="2400" dirty="0">
                  <a:solidFill>
                    <a:srgbClr val="020202"/>
                  </a:solidFill>
                  <a:latin typeface="楷体_GB2312" pitchFamily="49" charset="-122"/>
                  <a:ea typeface="楷体_GB2312" pitchFamily="49" charset="-122"/>
                </a:rPr>
                <a:t>　　</a:t>
              </a:r>
              <a:r>
                <a:rPr lang="en-US" altLang="zh-CN" sz="2400" dirty="0">
                  <a:solidFill>
                    <a:srgbClr val="020202"/>
                  </a:solidFill>
                  <a:latin typeface="楷体_GB2312" pitchFamily="49" charset="-122"/>
                  <a:ea typeface="楷体_GB2312" pitchFamily="49" charset="-122"/>
                </a:rPr>
                <a:t>2.</a:t>
              </a:r>
              <a:r>
                <a:rPr lang="zh-CN" altLang="en-US" sz="2400" dirty="0">
                  <a:solidFill>
                    <a:srgbClr val="020202"/>
                  </a:solidFill>
                  <a:latin typeface="楷体_GB2312" pitchFamily="49" charset="-122"/>
                  <a:ea typeface="楷体_GB2312" pitchFamily="49" charset="-122"/>
                </a:rPr>
                <a:t>阴道分泌物涂片染色做病原学检查。</a:t>
              </a:r>
              <a:br>
                <a:rPr lang="zh-CN" altLang="en-US" sz="2400" dirty="0">
                  <a:solidFill>
                    <a:srgbClr val="020202"/>
                  </a:solidFill>
                  <a:latin typeface="楷体_GB2312" pitchFamily="49" charset="-122"/>
                  <a:ea typeface="楷体_GB2312" pitchFamily="49" charset="-122"/>
                </a:rPr>
              </a:br>
              <a:r>
                <a:rPr lang="zh-CN" altLang="en-US" sz="2400" dirty="0">
                  <a:solidFill>
                    <a:srgbClr val="020202"/>
                  </a:solidFill>
                  <a:latin typeface="楷体_GB2312" pitchFamily="49" charset="-122"/>
                  <a:ea typeface="楷体_GB2312" pitchFamily="49" charset="-122"/>
                </a:rPr>
                <a:t>　　</a:t>
              </a:r>
              <a:r>
                <a:rPr lang="en-US" altLang="zh-CN" sz="2400" dirty="0">
                  <a:solidFill>
                    <a:srgbClr val="020202"/>
                  </a:solidFill>
                  <a:latin typeface="楷体_GB2312" pitchFamily="49" charset="-122"/>
                  <a:ea typeface="楷体_GB2312" pitchFamily="49" charset="-122"/>
                </a:rPr>
                <a:t>3.</a:t>
              </a:r>
              <a:r>
                <a:rPr lang="zh-CN" altLang="en-US" sz="2400" dirty="0">
                  <a:solidFill>
                    <a:srgbClr val="020202"/>
                  </a:solidFill>
                  <a:latin typeface="楷体_GB2312" pitchFamily="49" charset="-122"/>
                  <a:ea typeface="楷体_GB2312" pitchFamily="49" charset="-122"/>
                </a:rPr>
                <a:t>阴道分泌物做细菌培养。</a:t>
              </a:r>
              <a:endParaRPr lang="zh-CN" altLang="en-US" sz="2400" dirty="0">
                <a:solidFill>
                  <a:srgbClr val="020202"/>
                </a:solidFill>
                <a:latin typeface="楷体_GB2312" pitchFamily="49" charset="-122"/>
                <a:ea typeface="楷体_GB2312" pitchFamily="49" charset="-122"/>
              </a:endParaRPr>
            </a:p>
          </p:txBody>
        </p:sp>
        <p:sp>
          <p:nvSpPr>
            <p:cNvPr id="99330" name="Rectangle 5"/>
            <p:cNvSpPr/>
            <p:nvPr/>
          </p:nvSpPr>
          <p:spPr>
            <a:xfrm>
              <a:off x="4505" y="1865"/>
              <a:ext cx="6465" cy="822"/>
            </a:xfrm>
            <a:prstGeom prst="rect">
              <a:avLst/>
            </a:prstGeom>
            <a:noFill/>
            <a:ln w="9525">
              <a:noFill/>
            </a:ln>
          </p:spPr>
          <p:txBody>
            <a:bodyPr anchor="t" anchorCtr="0">
              <a:spAutoFit/>
            </a:bodyPr>
            <a:p>
              <a:r>
                <a:rPr lang="en-US" altLang="zh-CN" sz="2800" b="1" dirty="0">
                  <a:solidFill>
                    <a:srgbClr val="020202"/>
                  </a:solidFill>
                  <a:latin typeface="Arial" panose="020B0604020202020204" pitchFamily="34" charset="0"/>
                  <a:ea typeface="楷体_GB2312" pitchFamily="49" charset="-122"/>
                </a:rPr>
                <a:t>【</a:t>
              </a:r>
              <a:r>
                <a:rPr lang="zh-CN" altLang="en-US" sz="2800" b="1" dirty="0">
                  <a:solidFill>
                    <a:srgbClr val="020202"/>
                  </a:solidFill>
                  <a:latin typeface="Arial" panose="020B0604020202020204" pitchFamily="34" charset="0"/>
                  <a:ea typeface="楷体_GB2312" pitchFamily="49" charset="-122"/>
                </a:rPr>
                <a:t>护理评估</a:t>
              </a:r>
              <a:r>
                <a:rPr lang="en-US" altLang="zh-CN" sz="2800" b="1" dirty="0">
                  <a:solidFill>
                    <a:srgbClr val="020202"/>
                  </a:solidFill>
                  <a:latin typeface="Arial" panose="020B0604020202020204" pitchFamily="34" charset="0"/>
                  <a:ea typeface="楷体_GB2312" pitchFamily="49" charset="-122"/>
                </a:rPr>
                <a:t>】</a:t>
              </a:r>
              <a:endParaRPr lang="en-US" altLang="zh-CN" sz="2800" b="1" dirty="0">
                <a:solidFill>
                  <a:srgbClr val="020202"/>
                </a:solidFill>
                <a:latin typeface="Arial" panose="020B0604020202020204" pitchFamily="34" charset="0"/>
                <a:ea typeface="楷体_GB2312"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45586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婴幼儿外阴阴道炎</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 name="Rectangle 6"/>
          <p:cNvSpPr/>
          <p:nvPr/>
        </p:nvSpPr>
        <p:spPr>
          <a:xfrm>
            <a:off x="1823720" y="1649095"/>
            <a:ext cx="3313113" cy="521970"/>
          </a:xfrm>
          <a:prstGeom prst="rect">
            <a:avLst/>
          </a:prstGeom>
          <a:noFill/>
          <a:ln w="9525">
            <a:noFill/>
          </a:ln>
        </p:spPr>
        <p:txBody>
          <a:bodyPr anchor="t" anchorCtr="0">
            <a:spAutoFit/>
          </a:bodyPr>
          <a:p>
            <a:r>
              <a:rPr lang="zh-CN" altLang="en-US" sz="2800" b="1" dirty="0">
                <a:solidFill>
                  <a:srgbClr val="020202"/>
                </a:solidFill>
                <a:latin typeface="Arial" panose="020B0604020202020204" pitchFamily="34" charset="0"/>
                <a:ea typeface="楷体_GB2312" pitchFamily="49" charset="-122"/>
              </a:rPr>
              <a:t>（一）治疗原则</a:t>
            </a:r>
            <a:endParaRPr lang="zh-CN" altLang="en-US" sz="2800" b="1" dirty="0">
              <a:solidFill>
                <a:srgbClr val="020202"/>
              </a:solidFill>
              <a:latin typeface="Arial" panose="020B0604020202020204" pitchFamily="34" charset="0"/>
              <a:ea typeface="楷体_GB2312" pitchFamily="49" charset="-122"/>
            </a:endParaRPr>
          </a:p>
        </p:txBody>
      </p:sp>
      <p:sp>
        <p:nvSpPr>
          <p:cNvPr id="6" name="Rectangle 7"/>
          <p:cNvSpPr/>
          <p:nvPr/>
        </p:nvSpPr>
        <p:spPr>
          <a:xfrm>
            <a:off x="2255520" y="2509838"/>
            <a:ext cx="6408738" cy="3192145"/>
          </a:xfrm>
          <a:prstGeom prst="rect">
            <a:avLst/>
          </a:prstGeom>
          <a:noFill/>
          <a:ln w="9525">
            <a:noFill/>
          </a:ln>
        </p:spPr>
        <p:txBody>
          <a:bodyPr anchor="t" anchorCtr="0">
            <a:spAutoFit/>
          </a:bodyPr>
          <a:p>
            <a:pPr>
              <a:lnSpc>
                <a:spcPct val="120000"/>
              </a:lnSpc>
            </a:pPr>
            <a:r>
              <a:rPr lang="en-US" altLang="zh-CN" sz="2800" dirty="0">
                <a:solidFill>
                  <a:srgbClr val="020202"/>
                </a:solidFill>
                <a:latin typeface="楷体_GB2312" pitchFamily="49" charset="-122"/>
                <a:ea typeface="楷体_GB2312" pitchFamily="49" charset="-122"/>
              </a:rPr>
              <a:t>1.</a:t>
            </a:r>
            <a:r>
              <a:rPr lang="zh-CN" altLang="en-US" sz="2800" dirty="0">
                <a:solidFill>
                  <a:srgbClr val="020202"/>
                </a:solidFill>
                <a:latin typeface="楷体_GB2312" pitchFamily="49" charset="-122"/>
                <a:ea typeface="楷体_GB2312" pitchFamily="49" charset="-122"/>
              </a:rPr>
              <a:t>保持外阴清洁干燥，减少摩擦。</a:t>
            </a:r>
            <a:endParaRPr lang="zh-CN" altLang="en-US" sz="2800" dirty="0">
              <a:solidFill>
                <a:srgbClr val="020202"/>
              </a:solidFill>
              <a:latin typeface="楷体_GB2312" pitchFamily="49" charset="-122"/>
              <a:ea typeface="楷体_GB2312" pitchFamily="49" charset="-122"/>
            </a:endParaRPr>
          </a:p>
          <a:p>
            <a:pPr>
              <a:lnSpc>
                <a:spcPct val="120000"/>
              </a:lnSpc>
            </a:pPr>
            <a:r>
              <a:rPr lang="en-US" altLang="zh-CN" sz="2800" dirty="0">
                <a:solidFill>
                  <a:srgbClr val="020202"/>
                </a:solidFill>
                <a:latin typeface="楷体_GB2312" pitchFamily="49" charset="-122"/>
                <a:ea typeface="楷体_GB2312" pitchFamily="49" charset="-122"/>
              </a:rPr>
              <a:t>2.</a:t>
            </a:r>
            <a:r>
              <a:rPr lang="zh-CN" altLang="en-US" sz="2800" dirty="0">
                <a:solidFill>
                  <a:srgbClr val="020202"/>
                </a:solidFill>
                <a:latin typeface="楷体_GB2312" pitchFamily="49" charset="-122"/>
                <a:ea typeface="楷体_GB2312" pitchFamily="49" charset="-122"/>
              </a:rPr>
              <a:t>针对病原体选择相应的口服抗生素治疗</a:t>
            </a:r>
            <a:endParaRPr lang="zh-CN" altLang="en-US" sz="2800" dirty="0">
              <a:solidFill>
                <a:srgbClr val="020202"/>
              </a:solidFill>
              <a:latin typeface="楷体_GB2312" pitchFamily="49" charset="-122"/>
              <a:ea typeface="楷体_GB2312" pitchFamily="49" charset="-122"/>
            </a:endParaRPr>
          </a:p>
          <a:p>
            <a:pPr>
              <a:lnSpc>
                <a:spcPct val="120000"/>
              </a:lnSpc>
            </a:pPr>
            <a:r>
              <a:rPr lang="en-US" altLang="zh-CN" sz="2800" dirty="0">
                <a:solidFill>
                  <a:srgbClr val="020202"/>
                </a:solidFill>
                <a:latin typeface="楷体_GB2312" pitchFamily="49" charset="-122"/>
                <a:ea typeface="楷体_GB2312" pitchFamily="49" charset="-122"/>
              </a:rPr>
              <a:t>2.</a:t>
            </a:r>
            <a:r>
              <a:rPr lang="zh-CN" altLang="en-US" sz="2800" dirty="0">
                <a:solidFill>
                  <a:srgbClr val="020202"/>
                </a:solidFill>
                <a:latin typeface="楷体_GB2312" pitchFamily="49" charset="-122"/>
                <a:ea typeface="楷体_GB2312" pitchFamily="49" charset="-122"/>
              </a:rPr>
              <a:t>可用吸管将抗生素溶液滴入阴道。</a:t>
            </a:r>
            <a:endParaRPr lang="zh-CN" altLang="en-US" sz="2800" dirty="0">
              <a:solidFill>
                <a:srgbClr val="020202"/>
              </a:solidFill>
              <a:latin typeface="楷体_GB2312" pitchFamily="49" charset="-122"/>
              <a:ea typeface="楷体_GB2312" pitchFamily="49" charset="-122"/>
            </a:endParaRPr>
          </a:p>
          <a:p>
            <a:pPr>
              <a:lnSpc>
                <a:spcPct val="120000"/>
              </a:lnSpc>
            </a:pPr>
            <a:r>
              <a:rPr lang="en-US" altLang="zh-CN" sz="2800" dirty="0">
                <a:solidFill>
                  <a:srgbClr val="020202"/>
                </a:solidFill>
                <a:latin typeface="楷体_GB2312" pitchFamily="49" charset="-122"/>
                <a:ea typeface="楷体_GB2312" pitchFamily="49" charset="-122"/>
              </a:rPr>
              <a:t>3.</a:t>
            </a:r>
            <a:r>
              <a:rPr lang="zh-CN" altLang="en-US" sz="2800" dirty="0">
                <a:solidFill>
                  <a:srgbClr val="020202"/>
                </a:solidFill>
                <a:latin typeface="楷体_GB2312" pitchFamily="49" charset="-122"/>
                <a:ea typeface="楷体_GB2312" pitchFamily="49" charset="-122"/>
              </a:rPr>
              <a:t>对症处理：蛲虫感染者驱虫治疗；有异物者取出异物</a:t>
            </a:r>
            <a:r>
              <a:rPr lang="zh-CN" altLang="en-US" dirty="0">
                <a:solidFill>
                  <a:srgbClr val="020202"/>
                </a:solidFill>
                <a:latin typeface="楷体_GB2312" pitchFamily="49" charset="-122"/>
                <a:ea typeface="楷体_GB2312" pitchFamily="49" charset="-122"/>
              </a:rPr>
              <a:t>。</a:t>
            </a:r>
            <a:endParaRPr lang="zh-CN" altLang="en-US" dirty="0">
              <a:solidFill>
                <a:srgbClr val="020202"/>
              </a:solidFill>
              <a:latin typeface="楷体_GB2312" pitchFamily="49" charset="-122"/>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45586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婴幼儿外阴阴道炎</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88065" name="Rectangle 4"/>
          <p:cNvSpPr/>
          <p:nvPr/>
        </p:nvSpPr>
        <p:spPr>
          <a:xfrm>
            <a:off x="660400" y="2381885"/>
            <a:ext cx="8514080" cy="2957830"/>
          </a:xfrm>
          <a:prstGeom prst="rect">
            <a:avLst/>
          </a:prstGeom>
          <a:noFill/>
          <a:ln w="9525">
            <a:noFill/>
          </a:ln>
        </p:spPr>
        <p:txBody>
          <a:bodyPr wrap="none" anchor="ctr" anchorCtr="0">
            <a:noAutofit/>
          </a:bodyPr>
          <a:p>
            <a:pPr indent="266700" algn="l" fontAlgn="base"/>
            <a:r>
              <a:rPr lang="en-US" altLang="zh-CN" sz="2800" strike="noStrike" noProof="1" dirty="0">
                <a:solidFill>
                  <a:srgbClr val="020202"/>
                </a:solidFill>
                <a:latin typeface="楷体_GB2312" pitchFamily="49" charset="-122"/>
                <a:ea typeface="楷体_GB2312" pitchFamily="49" charset="-122"/>
                <a:cs typeface="+mn-cs"/>
              </a:rPr>
              <a:t>1.</a:t>
            </a:r>
            <a:r>
              <a:rPr lang="zh-CN" altLang="en-US" sz="2800" strike="noStrike" noProof="1" dirty="0">
                <a:solidFill>
                  <a:srgbClr val="020202"/>
                </a:solidFill>
                <a:latin typeface="楷体_GB2312" pitchFamily="49" charset="-122"/>
                <a:ea typeface="楷体_GB2312" pitchFamily="49" charset="-122"/>
                <a:cs typeface="+mn-cs"/>
              </a:rPr>
              <a:t>一般护理</a:t>
            </a:r>
            <a:endParaRPr lang="zh-CN" altLang="en-US" sz="2800" strike="noStrike" noProof="1" dirty="0">
              <a:solidFill>
                <a:srgbClr val="020202"/>
              </a:solidFill>
              <a:latin typeface="楷体_GB2312" pitchFamily="49" charset="-122"/>
              <a:ea typeface="楷体_GB2312" pitchFamily="49" charset="-122"/>
            </a:endParaRPr>
          </a:p>
          <a:p>
            <a:pPr indent="266700" algn="l" fontAlgn="base"/>
            <a:r>
              <a:rPr lang="zh-CN" altLang="en-US" sz="2800" strike="noStrike" noProof="1" dirty="0">
                <a:solidFill>
                  <a:srgbClr val="020202"/>
                </a:solidFill>
                <a:latin typeface="楷体_GB2312" pitchFamily="49" charset="-122"/>
                <a:ea typeface="楷体_GB2312" pitchFamily="49" charset="-122"/>
                <a:cs typeface="+mn-cs"/>
              </a:rPr>
              <a:t>保持外阴清洁、干燥，减少摩擦。避免穿开裆裤，减少污染机会。</a:t>
            </a:r>
            <a:endParaRPr lang="zh-CN" altLang="en-US" sz="2800" strike="noStrike" noProof="1" dirty="0">
              <a:solidFill>
                <a:srgbClr val="020202"/>
              </a:solidFill>
              <a:latin typeface="楷体_GB2312" pitchFamily="49" charset="-122"/>
              <a:ea typeface="楷体_GB2312" pitchFamily="49" charset="-122"/>
            </a:endParaRPr>
          </a:p>
          <a:p>
            <a:pPr indent="266700" algn="l" fontAlgn="base"/>
            <a:r>
              <a:rPr lang="zh-CN" altLang="en-US" sz="2800" strike="noStrike" noProof="1" dirty="0">
                <a:solidFill>
                  <a:srgbClr val="020202"/>
                </a:solidFill>
                <a:latin typeface="楷体_GB2312" pitchFamily="49" charset="-122"/>
                <a:ea typeface="楷体_GB2312" pitchFamily="49" charset="-122"/>
                <a:cs typeface="+mn-cs"/>
              </a:rPr>
              <a:t>养成良好的卫生习惯，便后清洗外阴。防止交叉感染，专盆专用。</a:t>
            </a:r>
            <a:endParaRPr lang="zh-CN" altLang="en-US" sz="2800" strike="noStrike" noProof="1" dirty="0">
              <a:solidFill>
                <a:srgbClr val="020202"/>
              </a:solidFill>
              <a:latin typeface="楷体_GB2312" pitchFamily="49" charset="-122"/>
              <a:ea typeface="楷体_GB2312" pitchFamily="49" charset="-122"/>
            </a:endParaRPr>
          </a:p>
          <a:p>
            <a:pPr indent="266700" algn="l" fontAlgn="base">
              <a:lnSpc>
                <a:spcPct val="120000"/>
              </a:lnSpc>
            </a:pPr>
            <a:r>
              <a:rPr lang="en-US" altLang="zh-CN" sz="2800" strike="noStrike" noProof="1" dirty="0">
                <a:solidFill>
                  <a:srgbClr val="020202"/>
                </a:solidFill>
                <a:latin typeface="楷体_GB2312" pitchFamily="49" charset="-122"/>
                <a:ea typeface="楷体_GB2312" pitchFamily="49" charset="-122"/>
                <a:cs typeface="+mn-cs"/>
                <a:sym typeface="+mn-ea"/>
              </a:rPr>
              <a:t>2.</a:t>
            </a:r>
            <a:r>
              <a:rPr lang="zh-CN" altLang="en-US" sz="2800" strike="noStrike" noProof="1" dirty="0">
                <a:solidFill>
                  <a:srgbClr val="020202"/>
                </a:solidFill>
                <a:latin typeface="楷体_GB2312" pitchFamily="49" charset="-122"/>
                <a:ea typeface="楷体_GB2312" pitchFamily="49" charset="-122"/>
                <a:cs typeface="+mn-cs"/>
                <a:sym typeface="+mn-ea"/>
              </a:rPr>
              <a:t>疾病护理</a:t>
            </a:r>
            <a:endParaRPr lang="zh-CN" altLang="en-US" sz="2800" strike="noStrike" noProof="1" dirty="0">
              <a:solidFill>
                <a:srgbClr val="020202"/>
              </a:solidFill>
              <a:latin typeface="楷体_GB2312" pitchFamily="49" charset="-122"/>
              <a:ea typeface="楷体_GB2312" pitchFamily="49" charset="-122"/>
            </a:endParaRPr>
          </a:p>
          <a:p>
            <a:pPr indent="266700" algn="l" fontAlgn="base">
              <a:lnSpc>
                <a:spcPct val="120000"/>
              </a:lnSpc>
            </a:pPr>
            <a:r>
              <a:rPr lang="zh-CN" altLang="en-US" sz="2800" strike="noStrike" noProof="1" dirty="0">
                <a:solidFill>
                  <a:srgbClr val="020202"/>
                </a:solidFill>
                <a:latin typeface="楷体_GB2312" pitchFamily="49" charset="-122"/>
                <a:ea typeface="楷体_GB2312" pitchFamily="49" charset="-122"/>
                <a:cs typeface="+mn-cs"/>
                <a:sym typeface="+mn-ea"/>
              </a:rPr>
              <a:t>指导患儿家长注意为患儿局部用药前、后手的卫生，减少感染的机</a:t>
            </a:r>
            <a:endParaRPr lang="zh-CN" altLang="en-US" sz="2800" strike="noStrike" noProof="1" dirty="0">
              <a:solidFill>
                <a:srgbClr val="020202"/>
              </a:solidFill>
              <a:latin typeface="楷体_GB2312" pitchFamily="49" charset="-122"/>
              <a:ea typeface="楷体_GB2312" pitchFamily="49" charset="-122"/>
              <a:cs typeface="+mn-cs"/>
              <a:sym typeface="+mn-ea"/>
            </a:endParaRPr>
          </a:p>
          <a:p>
            <a:pPr indent="266700" algn="l" fontAlgn="base">
              <a:lnSpc>
                <a:spcPct val="120000"/>
              </a:lnSpc>
            </a:pPr>
            <a:r>
              <a:rPr lang="zh-CN" altLang="en-US" sz="2800" strike="noStrike" noProof="1" dirty="0">
                <a:solidFill>
                  <a:srgbClr val="020202"/>
                </a:solidFill>
                <a:latin typeface="楷体_GB2312" pitchFamily="49" charset="-122"/>
                <a:ea typeface="楷体_GB2312" pitchFamily="49" charset="-122"/>
                <a:cs typeface="+mn-cs"/>
                <a:sym typeface="+mn-ea"/>
              </a:rPr>
              <a:t>会。遵医嘱按时按量用药。阴道冲洗溶液避免过浓。</a:t>
            </a:r>
            <a:endParaRPr lang="zh-CN" altLang="en-US" sz="2800" strike="noStrike" noProof="1" dirty="0">
              <a:solidFill>
                <a:srgbClr val="020202"/>
              </a:solidFill>
              <a:latin typeface="楷体_GB2312" pitchFamily="49" charset="-122"/>
              <a:ea typeface="楷体_GB2312" pitchFamily="49" charset="-122"/>
              <a:sym typeface="+mn-ea"/>
            </a:endParaRPr>
          </a:p>
          <a:p>
            <a:pPr indent="266700" algn="l" fontAlgn="base">
              <a:lnSpc>
                <a:spcPct val="120000"/>
              </a:lnSpc>
            </a:pPr>
            <a:r>
              <a:rPr lang="en-US" altLang="zh-CN" sz="2800" strike="noStrike" noProof="1" dirty="0">
                <a:solidFill>
                  <a:srgbClr val="020202"/>
                </a:solidFill>
                <a:latin typeface="楷体_GB2312" pitchFamily="49" charset="-122"/>
                <a:ea typeface="楷体_GB2312" pitchFamily="49" charset="-122"/>
                <a:cs typeface="+mn-cs"/>
                <a:sym typeface="+mn-ea"/>
              </a:rPr>
              <a:t>3.</a:t>
            </a:r>
            <a:r>
              <a:rPr lang="zh-CN" altLang="en-US" sz="2800" strike="noStrike" noProof="1" dirty="0">
                <a:solidFill>
                  <a:srgbClr val="020202"/>
                </a:solidFill>
                <a:latin typeface="楷体_GB2312" pitchFamily="49" charset="-122"/>
                <a:ea typeface="楷体_GB2312" pitchFamily="49" charset="-122"/>
                <a:cs typeface="+mn-cs"/>
                <a:sym typeface="+mn-ea"/>
              </a:rPr>
              <a:t>健康教育</a:t>
            </a:r>
            <a:endParaRPr lang="zh-CN" altLang="en-US" sz="2800" strike="noStrike" noProof="1" dirty="0">
              <a:solidFill>
                <a:srgbClr val="020202"/>
              </a:solidFill>
              <a:latin typeface="楷体_GB2312" pitchFamily="49" charset="-122"/>
              <a:ea typeface="楷体_GB2312" pitchFamily="49" charset="-122"/>
              <a:sym typeface="+mn-ea"/>
            </a:endParaRPr>
          </a:p>
          <a:p>
            <a:pPr indent="257175" algn="l" fontAlgn="base">
              <a:lnSpc>
                <a:spcPct val="120000"/>
              </a:lnSpc>
            </a:pPr>
            <a:r>
              <a:rPr lang="zh-CN" altLang="en-US" sz="2800" strike="noStrike" noProof="1" dirty="0">
                <a:solidFill>
                  <a:srgbClr val="020202"/>
                </a:solidFill>
                <a:latin typeface="楷体_GB2312" pitchFamily="49" charset="-122"/>
                <a:ea typeface="楷体_GB2312" pitchFamily="49" charset="-122"/>
                <a:cs typeface="+mn-cs"/>
                <a:sym typeface="+mn-ea"/>
              </a:rPr>
              <a:t>教育家长及时治疗自身所患疾病，防止将病原体传染给孩子。教会</a:t>
            </a:r>
            <a:endParaRPr lang="zh-CN" altLang="en-US" sz="2800" strike="noStrike" noProof="1" dirty="0">
              <a:solidFill>
                <a:srgbClr val="020202"/>
              </a:solidFill>
              <a:latin typeface="楷体_GB2312" pitchFamily="49" charset="-122"/>
              <a:ea typeface="楷体_GB2312" pitchFamily="49" charset="-122"/>
              <a:cs typeface="+mn-cs"/>
              <a:sym typeface="+mn-ea"/>
            </a:endParaRPr>
          </a:p>
          <a:p>
            <a:pPr indent="257175" algn="l" fontAlgn="base">
              <a:lnSpc>
                <a:spcPct val="120000"/>
              </a:lnSpc>
            </a:pPr>
            <a:r>
              <a:rPr lang="zh-CN" altLang="en-US" sz="2800" strike="noStrike" noProof="1" dirty="0">
                <a:solidFill>
                  <a:srgbClr val="020202"/>
                </a:solidFill>
                <a:latin typeface="楷体_GB2312" pitchFamily="49" charset="-122"/>
                <a:ea typeface="楷体_GB2312" pitchFamily="49" charset="-122"/>
                <a:cs typeface="+mn-cs"/>
                <a:sym typeface="+mn-ea"/>
              </a:rPr>
              <a:t>家长对所用物品进行消毒。指导家长对患儿外阴进行护理</a:t>
            </a:r>
            <a:endParaRPr lang="zh-CN" altLang="en-US" sz="2800" strike="noStrike" noProof="1" dirty="0">
              <a:solidFill>
                <a:srgbClr val="020202"/>
              </a:solidFill>
              <a:latin typeface="楷体_GB2312" pitchFamily="49" charset="-122"/>
              <a:ea typeface="楷体_GB2312" pitchFamily="49" charset="-122"/>
            </a:endParaRPr>
          </a:p>
        </p:txBody>
      </p:sp>
      <p:sp>
        <p:nvSpPr>
          <p:cNvPr id="101381" name="Rectangle 8"/>
          <p:cNvSpPr/>
          <p:nvPr/>
        </p:nvSpPr>
        <p:spPr>
          <a:xfrm>
            <a:off x="889635" y="1146175"/>
            <a:ext cx="3241675" cy="521970"/>
          </a:xfrm>
          <a:prstGeom prst="rect">
            <a:avLst/>
          </a:prstGeom>
          <a:noFill/>
          <a:ln w="9525">
            <a:noFill/>
          </a:ln>
        </p:spPr>
        <p:txBody>
          <a:bodyPr anchor="t" anchorCtr="0">
            <a:spAutoFit/>
          </a:bodyPr>
          <a:p>
            <a:r>
              <a:rPr lang="zh-CN" altLang="en-US" sz="2800" b="1" dirty="0">
                <a:solidFill>
                  <a:srgbClr val="020202"/>
                </a:solidFill>
                <a:latin typeface="Arial" panose="020B0604020202020204" pitchFamily="34" charset="0"/>
                <a:ea typeface="楷体_GB2312" pitchFamily="49" charset="-122"/>
              </a:rPr>
              <a:t>（二）护理措施</a:t>
            </a:r>
            <a:endParaRPr lang="zh-CN" altLang="en-US" sz="2800" b="1" dirty="0">
              <a:solidFill>
                <a:srgbClr val="020202"/>
              </a:solidFill>
              <a:latin typeface="Arial" panose="020B0604020202020204" pitchFamily="34" charset="0"/>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nvSpPr>
        <p:spPr>
          <a:xfrm>
            <a:off x="2132049" y="2114550"/>
            <a:ext cx="7609840" cy="2306955"/>
          </a:xfrm>
          <a:prstGeom prst="rect">
            <a:avLst/>
          </a:prstGeom>
          <a:noFill/>
          <a:ln>
            <a:noFill/>
          </a:ln>
        </p:spPr>
        <p:txBody>
          <a:bodyPr wrap="square" rtlCol="0" anchor="t">
            <a:spAutoFit/>
          </a:bodyPr>
          <a:lstStyle/>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任务四</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子宫颈炎症</a:t>
            </a:r>
            <a:endParaRPr lang="zh-CN" altLang="en-US" sz="72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102404" name="矩形 118791"/>
          <p:cNvSpPr/>
          <p:nvPr/>
        </p:nvSpPr>
        <p:spPr>
          <a:xfrm>
            <a:off x="1203960" y="1773555"/>
            <a:ext cx="9519285" cy="3239770"/>
          </a:xfrm>
          <a:prstGeom prst="rect">
            <a:avLst/>
          </a:prstGeom>
          <a:noFill/>
          <a:ln w="9525">
            <a:noFill/>
          </a:ln>
        </p:spPr>
        <p:txBody>
          <a:bodyPr anchor="t" anchorCtr="0"/>
          <a:p>
            <a:pPr marL="342900" indent="-342900" fontAlgn="auto">
              <a:lnSpc>
                <a:spcPct val="150000"/>
              </a:lnSpc>
              <a:spcBef>
                <a:spcPts val="0"/>
              </a:spcBef>
              <a:buClr>
                <a:schemeClr val="accent1"/>
              </a:buClr>
              <a:buSzPct val="65000"/>
            </a:pPr>
            <a:r>
              <a:rPr lang="en-US" altLang="zh-CN" sz="2800" b="1" dirty="0">
                <a:latin typeface="楷体_GB2312" pitchFamily="49" charset="-122"/>
                <a:ea typeface="楷体_GB2312" pitchFamily="49" charset="-122"/>
              </a:rPr>
              <a:t>   </a:t>
            </a:r>
            <a:r>
              <a:rPr lang="en-US" altLang="zh-CN" sz="3200" b="1" dirty="0">
                <a:latin typeface="楷体_GB2312" pitchFamily="49" charset="-122"/>
                <a:ea typeface="楷体_GB2312" pitchFamily="49" charset="-122"/>
              </a:rPr>
              <a:t>   </a:t>
            </a:r>
            <a:r>
              <a:rPr lang="zh-CN" altLang="en-US" sz="3200" b="1" dirty="0">
                <a:latin typeface="Arial" panose="020B0604020202020204" pitchFamily="34" charset="0"/>
                <a:ea typeface="楷体_GB2312" pitchFamily="49" charset="-122"/>
              </a:rPr>
              <a:t>子宫颈炎症是妇科</a:t>
            </a:r>
            <a:r>
              <a:rPr lang="zh-CN" altLang="en-US" sz="3200" b="1" dirty="0">
                <a:solidFill>
                  <a:srgbClr val="FF0000"/>
                </a:solidFill>
                <a:latin typeface="Arial" panose="020B0604020202020204" pitchFamily="34" charset="0"/>
                <a:ea typeface="楷体_GB2312" pitchFamily="49" charset="-122"/>
              </a:rPr>
              <a:t>最常见的疾病，包括宫颈阴道部炎症和宫颈管黏膜炎症</a:t>
            </a:r>
            <a:r>
              <a:rPr lang="zh-CN" altLang="en-US" sz="3200" b="1" dirty="0">
                <a:solidFill>
                  <a:srgbClr val="CC0066"/>
                </a:solidFill>
                <a:latin typeface="Arial" panose="020B0604020202020204" pitchFamily="34" charset="0"/>
                <a:ea typeface="楷体_GB2312" pitchFamily="49" charset="-122"/>
              </a:rPr>
              <a:t>。</a:t>
            </a:r>
            <a:r>
              <a:rPr lang="zh-CN" altLang="en-US" sz="3200" b="1" dirty="0">
                <a:latin typeface="Arial" panose="020B0604020202020204" pitchFamily="34" charset="0"/>
                <a:ea typeface="楷体_GB2312" pitchFamily="49" charset="-122"/>
              </a:rPr>
              <a:t>临床多见急性子宫颈管黏膜炎，若急性子宫颈管黏膜炎未经及时诊治或病原体持续存在，则导致慢性子宫颈炎症。</a:t>
            </a:r>
            <a:endParaRPr lang="zh-CN" altLang="en-US" sz="3200" dirty="0">
              <a:latin typeface="Arial" panose="020B0604020202020204" pitchFamily="34"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58667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女性生殖系统自然防御机制</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4820" name="矩形 89095"/>
          <p:cNvSpPr/>
          <p:nvPr/>
        </p:nvSpPr>
        <p:spPr>
          <a:xfrm>
            <a:off x="661035" y="2028825"/>
            <a:ext cx="10508615" cy="1090295"/>
          </a:xfrm>
          <a:prstGeom prst="rect">
            <a:avLst/>
          </a:prstGeom>
          <a:noFill/>
          <a:ln w="12700">
            <a:noFill/>
          </a:ln>
        </p:spPr>
        <p:txBody>
          <a:bodyPr anchor="t" anchorCtr="0"/>
          <a:p>
            <a:pPr marL="342900" indent="-342900" fontAlgn="auto">
              <a:lnSpc>
                <a:spcPct val="150000"/>
              </a:lnSpc>
              <a:spcBef>
                <a:spcPts val="0"/>
              </a:spcBef>
              <a:buClr>
                <a:schemeClr val="accent1"/>
              </a:buClr>
              <a:buSzPct val="65000"/>
            </a:pPr>
            <a:r>
              <a:rPr lang="en-US" altLang="zh-CN" sz="3400" dirty="0">
                <a:latin typeface="Arial" panose="020B0604020202020204" pitchFamily="34" charset="0"/>
                <a:ea typeface="宋体" panose="02010600030101010101" pitchFamily="2" charset="-122"/>
              </a:rPr>
              <a:t> </a:t>
            </a:r>
            <a:r>
              <a:rPr lang="en-US" altLang="zh-CN" sz="3600" dirty="0">
                <a:latin typeface="Arial" panose="020B0604020202020204" pitchFamily="34" charset="0"/>
                <a:ea typeface="宋体" panose="02010600030101010101" pitchFamily="2" charset="-122"/>
              </a:rPr>
              <a:t>        </a:t>
            </a:r>
            <a:r>
              <a:rPr lang="zh-CN" altLang="en-US" sz="3600" b="1" dirty="0">
                <a:latin typeface="楷体_GB2312" pitchFamily="49" charset="-122"/>
                <a:ea typeface="楷体_GB2312" pitchFamily="49" charset="-122"/>
              </a:rPr>
              <a:t>女性生殖系统的炎症是妇科常见病</a:t>
            </a:r>
            <a:r>
              <a:rPr lang="en-US" altLang="zh-CN" sz="3600" b="1" dirty="0">
                <a:latin typeface="楷体_GB2312" pitchFamily="49" charset="-122"/>
                <a:ea typeface="楷体_GB2312" pitchFamily="49" charset="-122"/>
              </a:rPr>
              <a:t>,</a:t>
            </a:r>
            <a:r>
              <a:rPr lang="zh-CN" altLang="en-US" sz="3600" b="1" dirty="0">
                <a:latin typeface="楷体_GB2312" pitchFamily="49" charset="-122"/>
                <a:ea typeface="楷体_GB2312" pitchFamily="49" charset="-122"/>
              </a:rPr>
              <a:t>主要有外阴炎、阴道炎</a:t>
            </a:r>
            <a:r>
              <a:rPr lang="en-US" altLang="zh-CN" sz="3600" b="1" dirty="0">
                <a:latin typeface="楷体_GB2312" pitchFamily="49" charset="-122"/>
                <a:ea typeface="楷体_GB2312" pitchFamily="49" charset="-122"/>
              </a:rPr>
              <a:t>,</a:t>
            </a:r>
            <a:r>
              <a:rPr lang="zh-CN" altLang="en-US" sz="3600" b="1" dirty="0">
                <a:latin typeface="楷体_GB2312" pitchFamily="49" charset="-122"/>
                <a:ea typeface="楷体_GB2312" pitchFamily="49" charset="-122"/>
              </a:rPr>
              <a:t>宫颈炎及盆腔炎，而生殖道病毒感染和性病呈逐年上升的趋势。</a:t>
            </a:r>
            <a:endParaRPr lang="zh-CN" altLang="en-US" sz="3600" dirty="0">
              <a:latin typeface="Arial" panose="020B0604020202020204" pitchFamily="34"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 name="文本框 1"/>
          <p:cNvSpPr txBox="1"/>
          <p:nvPr/>
        </p:nvSpPr>
        <p:spPr>
          <a:xfrm>
            <a:off x="368935" y="0"/>
            <a:ext cx="6096000" cy="521970"/>
          </a:xfrm>
          <a:prstGeom prst="rect">
            <a:avLst/>
          </a:prstGeom>
          <a:noFill/>
        </p:spPr>
        <p:txBody>
          <a:bodyPr wrap="square" rtlCol="0" anchor="t">
            <a:spAutoFit/>
          </a:bodyPr>
          <a:p>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急性宫颈炎</a:t>
            </a:r>
            <a:endParaRPr 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05478" name="文本框 1"/>
          <p:cNvSpPr txBox="1"/>
          <p:nvPr/>
        </p:nvSpPr>
        <p:spPr>
          <a:xfrm>
            <a:off x="1655445" y="1707515"/>
            <a:ext cx="8546465" cy="3969385"/>
          </a:xfrm>
          <a:prstGeom prst="rect">
            <a:avLst/>
          </a:prstGeom>
          <a:noFill/>
          <a:ln w="9525">
            <a:noFill/>
          </a:ln>
        </p:spPr>
        <p:txBody>
          <a:bodyPr wrap="square" anchor="t" anchorCtr="0">
            <a:spAutoFit/>
          </a:bodyPr>
          <a:p>
            <a:pPr indent="0" fontAlgn="auto">
              <a:lnSpc>
                <a:spcPct val="150000"/>
              </a:lnSpc>
            </a:pPr>
            <a:r>
              <a:rPr lang="zh-CN" altLang="en-US" sz="2800">
                <a:latin typeface="Arial" panose="020B0604020202020204" pitchFamily="34" charset="0"/>
                <a:ea typeface="宋体" panose="02010600030101010101" pitchFamily="2" charset="-122"/>
              </a:rPr>
              <a:t>急性子宫颈炎又称急性宫颈炎，是指以宫颈管黏膜柱状上皮感染为主，局部充血、水肿，上皮变性、坏死，黏膜、粘膜下组织、腺体周围见大量中性粒细胞浸润，腺腔中有脓性分泌物。急性宫颈炎可由多种病原体引起，也可由物理因素、化学因素或机械性刺激造成损伤、子宫颈异物伴发感染所致</a:t>
            </a:r>
            <a:r>
              <a:rPr lang="zh-CN" altLang="en-US" sz="2800">
                <a:latin typeface="Arial" panose="020B0604020202020204" pitchFamily="34" charset="0"/>
                <a:ea typeface="宋体" panose="02010600030101010101" pitchFamily="2" charset="-122"/>
              </a:rPr>
              <a:t>。</a:t>
            </a:r>
            <a:endParaRPr lang="zh-CN" altLang="en-US" sz="2800">
              <a:latin typeface="Arial" panose="020B0604020202020204" pitchFamily="34"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 name="文本框 1"/>
          <p:cNvSpPr txBox="1"/>
          <p:nvPr/>
        </p:nvSpPr>
        <p:spPr>
          <a:xfrm>
            <a:off x="368935" y="0"/>
            <a:ext cx="6096000" cy="521970"/>
          </a:xfrm>
          <a:prstGeom prst="rect">
            <a:avLst/>
          </a:prstGeom>
          <a:noFill/>
        </p:spPr>
        <p:txBody>
          <a:bodyPr wrap="square" rtlCol="0" anchor="t">
            <a:spAutoFit/>
          </a:bodyPr>
          <a:p>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急性宫颈炎</a:t>
            </a:r>
            <a:endParaRPr 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3" name="组合 2"/>
          <p:cNvGrpSpPr/>
          <p:nvPr/>
        </p:nvGrpSpPr>
        <p:grpSpPr>
          <a:xfrm>
            <a:off x="2195830" y="1400175"/>
            <a:ext cx="7913370" cy="4584700"/>
            <a:chOff x="738" y="703"/>
            <a:chExt cx="12462" cy="7220"/>
          </a:xfrm>
        </p:grpSpPr>
        <p:grpSp>
          <p:nvGrpSpPr>
            <p:cNvPr id="5" name="Group 12"/>
            <p:cNvGrpSpPr/>
            <p:nvPr/>
          </p:nvGrpSpPr>
          <p:grpSpPr>
            <a:xfrm>
              <a:off x="940" y="5760"/>
              <a:ext cx="12000" cy="2163"/>
              <a:chOff x="768" y="2016"/>
              <a:chExt cx="4800" cy="865"/>
            </a:xfrm>
          </p:grpSpPr>
          <p:pic>
            <p:nvPicPr>
              <p:cNvPr id="106498" name="Picture 13" descr="35"/>
              <p:cNvPicPr>
                <a:picLocks noChangeAspect="1"/>
              </p:cNvPicPr>
              <p:nvPr/>
            </p:nvPicPr>
            <p:blipFill>
              <a:blip r:embed="rId2"/>
              <a:stretch>
                <a:fillRect/>
              </a:stretch>
            </p:blipFill>
            <p:spPr>
              <a:xfrm>
                <a:off x="4512" y="2016"/>
                <a:ext cx="1056" cy="864"/>
              </a:xfrm>
              <a:prstGeom prst="rect">
                <a:avLst/>
              </a:prstGeom>
              <a:noFill/>
              <a:ln w="9525">
                <a:noFill/>
              </a:ln>
            </p:spPr>
          </p:pic>
          <p:pic>
            <p:nvPicPr>
              <p:cNvPr id="106499" name="Picture 14" descr="27"/>
              <p:cNvPicPr>
                <a:picLocks noChangeAspect="1"/>
              </p:cNvPicPr>
              <p:nvPr/>
            </p:nvPicPr>
            <p:blipFill>
              <a:blip r:embed="rId3"/>
              <a:stretch>
                <a:fillRect/>
              </a:stretch>
            </p:blipFill>
            <p:spPr>
              <a:xfrm>
                <a:off x="3264" y="2016"/>
                <a:ext cx="1056" cy="865"/>
              </a:xfrm>
              <a:prstGeom prst="rect">
                <a:avLst/>
              </a:prstGeom>
              <a:noFill/>
              <a:ln w="9525">
                <a:noFill/>
              </a:ln>
            </p:spPr>
          </p:pic>
          <p:pic>
            <p:nvPicPr>
              <p:cNvPr id="106500" name="Picture 15" descr="16"/>
              <p:cNvPicPr>
                <a:picLocks noChangeAspect="1"/>
              </p:cNvPicPr>
              <p:nvPr/>
            </p:nvPicPr>
            <p:blipFill>
              <a:blip r:embed="rId4"/>
              <a:stretch>
                <a:fillRect/>
              </a:stretch>
            </p:blipFill>
            <p:spPr>
              <a:xfrm>
                <a:off x="2064" y="2016"/>
                <a:ext cx="1008" cy="826"/>
              </a:xfrm>
              <a:prstGeom prst="rect">
                <a:avLst/>
              </a:prstGeom>
              <a:noFill/>
              <a:ln w="9525">
                <a:noFill/>
              </a:ln>
            </p:spPr>
          </p:pic>
          <p:pic>
            <p:nvPicPr>
              <p:cNvPr id="106501" name="Picture 16" descr="31"/>
              <p:cNvPicPr>
                <a:picLocks noChangeAspect="1"/>
              </p:cNvPicPr>
              <p:nvPr/>
            </p:nvPicPr>
            <p:blipFill>
              <a:blip r:embed="rId5"/>
              <a:stretch>
                <a:fillRect/>
              </a:stretch>
            </p:blipFill>
            <p:spPr>
              <a:xfrm>
                <a:off x="768" y="2016"/>
                <a:ext cx="1104" cy="803"/>
              </a:xfrm>
              <a:prstGeom prst="rect">
                <a:avLst/>
              </a:prstGeom>
              <a:noFill/>
              <a:ln w="9525">
                <a:noFill/>
              </a:ln>
            </p:spPr>
          </p:pic>
        </p:grpSp>
        <p:sp>
          <p:nvSpPr>
            <p:cNvPr id="106502" name="Rectangle 18"/>
            <p:cNvSpPr/>
            <p:nvPr/>
          </p:nvSpPr>
          <p:spPr>
            <a:xfrm>
              <a:off x="738" y="2565"/>
              <a:ext cx="12462" cy="4154"/>
            </a:xfrm>
            <a:prstGeom prst="rect">
              <a:avLst/>
            </a:prstGeom>
            <a:noFill/>
            <a:ln w="9525">
              <a:noFill/>
            </a:ln>
          </p:spPr>
          <p:txBody>
            <a:bodyPr wrap="square" anchor="t" anchorCtr="0">
              <a:spAutoFit/>
            </a:bodyPr>
            <a:p>
              <a:pPr>
                <a:lnSpc>
                  <a:spcPct val="120000"/>
                </a:lnSpc>
              </a:pPr>
              <a:r>
                <a:rPr lang="zh-CN" altLang="en-US" sz="2800" b="1" dirty="0">
                  <a:solidFill>
                    <a:srgbClr val="020202"/>
                  </a:solidFill>
                  <a:latin typeface="楷体_GB2312" pitchFamily="49" charset="-122"/>
                  <a:ea typeface="楷体_GB2312" pitchFamily="49" charset="-122"/>
                </a:rPr>
                <a:t>急性宫颈炎病因　</a:t>
              </a:r>
              <a:endParaRPr lang="zh-CN" altLang="en-US" sz="2800" b="1" dirty="0">
                <a:solidFill>
                  <a:srgbClr val="020202"/>
                </a:solidFill>
                <a:latin typeface="楷体_GB2312" pitchFamily="49" charset="-122"/>
                <a:ea typeface="楷体_GB2312" pitchFamily="49" charset="-122"/>
              </a:endParaRPr>
            </a:p>
            <a:p>
              <a:pPr>
                <a:lnSpc>
                  <a:spcPct val="120000"/>
                </a:lnSpc>
              </a:pPr>
              <a:r>
                <a:rPr lang="zh-CN" altLang="en-US" sz="2800" dirty="0">
                  <a:solidFill>
                    <a:srgbClr val="020202"/>
                  </a:solidFill>
                  <a:latin typeface="楷体_GB2312" pitchFamily="49" charset="-122"/>
                  <a:ea typeface="楷体_GB2312" pitchFamily="49" charset="-122"/>
                </a:rPr>
                <a:t>   内源性病原体：需氧菌和厌氧菌</a:t>
              </a:r>
              <a:endParaRPr lang="zh-CN" altLang="en-US" sz="2800" dirty="0">
                <a:solidFill>
                  <a:srgbClr val="020202"/>
                </a:solidFill>
                <a:latin typeface="楷体_GB2312" pitchFamily="49" charset="-122"/>
                <a:ea typeface="楷体_GB2312" pitchFamily="49" charset="-122"/>
              </a:endParaRPr>
            </a:p>
            <a:p>
              <a:pPr>
                <a:lnSpc>
                  <a:spcPct val="120000"/>
                </a:lnSpc>
              </a:pPr>
              <a:r>
                <a:rPr lang="zh-CN" altLang="en-US" sz="2800" b="1" dirty="0">
                  <a:solidFill>
                    <a:srgbClr val="FF0000"/>
                  </a:solidFill>
                  <a:latin typeface="Times New Roman" panose="02020603050405020304" pitchFamily="18" charset="0"/>
                  <a:ea typeface="楷体_GB2312" pitchFamily="49" charset="-122"/>
                </a:rPr>
                <a:t>性传播疾病的病原体：</a:t>
              </a:r>
              <a:r>
                <a:rPr lang="zh-CN" altLang="en-US" sz="2800" b="1" dirty="0">
                  <a:solidFill>
                    <a:srgbClr val="FF0000"/>
                  </a:solidFill>
                  <a:latin typeface="Tahoma" panose="020B0604030504040204" pitchFamily="34" charset="0"/>
                  <a:ea typeface="楷体_GB2312" pitchFamily="49" charset="-122"/>
                </a:rPr>
                <a:t>淋病奈瑟菌、沙眼依原体</a:t>
              </a:r>
              <a:endParaRPr lang="zh-CN" altLang="en-US" sz="2800" b="1" dirty="0">
                <a:solidFill>
                  <a:srgbClr val="FF0000"/>
                </a:solidFill>
                <a:latin typeface="Tahoma" panose="020B0604030504040204" pitchFamily="34" charset="0"/>
                <a:ea typeface="楷体_GB2312" pitchFamily="49" charset="-122"/>
              </a:endParaRPr>
            </a:p>
            <a:p>
              <a:pPr>
                <a:lnSpc>
                  <a:spcPct val="120000"/>
                </a:lnSpc>
              </a:pPr>
              <a:endParaRPr lang="zh-CN" altLang="en-US" b="1" dirty="0">
                <a:solidFill>
                  <a:srgbClr val="800000"/>
                </a:solidFill>
                <a:latin typeface="Tahoma" panose="020B0604030504040204" pitchFamily="34" charset="0"/>
                <a:ea typeface="楷体_GB2312" pitchFamily="49" charset="-122"/>
              </a:endParaRPr>
            </a:p>
            <a:p>
              <a:pPr>
                <a:lnSpc>
                  <a:spcPct val="120000"/>
                </a:lnSpc>
              </a:pPr>
              <a:endParaRPr lang="zh-CN" altLang="en-US" dirty="0">
                <a:solidFill>
                  <a:srgbClr val="020202"/>
                </a:solidFill>
                <a:latin typeface="楷体_GB2312" pitchFamily="49" charset="-122"/>
                <a:ea typeface="楷体_GB2312" pitchFamily="49" charset="-122"/>
              </a:endParaRPr>
            </a:p>
            <a:p>
              <a:pPr>
                <a:lnSpc>
                  <a:spcPct val="120000"/>
                </a:lnSpc>
              </a:pPr>
              <a:r>
                <a:rPr lang="zh-CN" altLang="en-US" dirty="0">
                  <a:solidFill>
                    <a:srgbClr val="020202"/>
                  </a:solidFill>
                  <a:latin typeface="楷体_GB2312" pitchFamily="49" charset="-122"/>
                  <a:ea typeface="楷体_GB2312" pitchFamily="49" charset="-122"/>
                </a:rPr>
                <a:t>  </a:t>
              </a:r>
              <a:endParaRPr lang="zh-CN" altLang="en-US" dirty="0">
                <a:solidFill>
                  <a:srgbClr val="020202"/>
                </a:solidFill>
                <a:latin typeface="楷体_GB2312" pitchFamily="49" charset="-122"/>
                <a:ea typeface="楷体_GB2312" pitchFamily="49" charset="-122"/>
              </a:endParaRPr>
            </a:p>
          </p:txBody>
        </p:sp>
        <p:sp>
          <p:nvSpPr>
            <p:cNvPr id="106503" name="Rectangle 19"/>
            <p:cNvSpPr/>
            <p:nvPr/>
          </p:nvSpPr>
          <p:spPr>
            <a:xfrm>
              <a:off x="3458" y="703"/>
              <a:ext cx="5770" cy="817"/>
            </a:xfrm>
            <a:prstGeom prst="rect">
              <a:avLst/>
            </a:prstGeom>
            <a:noFill/>
            <a:ln w="9525">
              <a:noFill/>
            </a:ln>
          </p:spPr>
          <p:txBody>
            <a:bodyPr wrap="none" anchor="ctr" anchorCtr="0">
              <a:spAutoFit/>
            </a:bodyPr>
            <a:p>
              <a:r>
                <a:rPr lang="en-US" altLang="zh-CN" sz="2800" b="1" dirty="0">
                  <a:solidFill>
                    <a:srgbClr val="020202"/>
                  </a:solidFill>
                  <a:latin typeface="Times New Roman" panose="02020603050405020304" pitchFamily="18" charset="0"/>
                  <a:ea typeface="楷体_GB2312" pitchFamily="49" charset="-122"/>
                </a:rPr>
                <a:t>【</a:t>
              </a:r>
              <a:r>
                <a:rPr lang="zh-CN" altLang="en-US" sz="2800" b="1" dirty="0">
                  <a:solidFill>
                    <a:srgbClr val="020202"/>
                  </a:solidFill>
                  <a:latin typeface="Times New Roman" panose="02020603050405020304" pitchFamily="18" charset="0"/>
                  <a:ea typeface="楷体_GB2312" pitchFamily="49" charset="-122"/>
                </a:rPr>
                <a:t>病因及发病机制</a:t>
              </a:r>
              <a:r>
                <a:rPr lang="en-US" altLang="zh-CN" sz="2800" b="1" dirty="0">
                  <a:solidFill>
                    <a:srgbClr val="020202"/>
                  </a:solidFill>
                  <a:latin typeface="Times New Roman" panose="02020603050405020304" pitchFamily="18" charset="0"/>
                  <a:ea typeface="楷体_GB2312" pitchFamily="49" charset="-122"/>
                </a:rPr>
                <a:t>】</a:t>
              </a:r>
              <a:endParaRPr lang="en-US" altLang="zh-CN" sz="2800" b="1" dirty="0">
                <a:solidFill>
                  <a:srgbClr val="020202"/>
                </a:solidFill>
                <a:latin typeface="Times New Roman" panose="02020603050405020304" pitchFamily="18" charset="0"/>
                <a:ea typeface="楷体_GB2312" pitchFamily="49" charset="-122"/>
              </a:endParaRPr>
            </a:p>
          </p:txBody>
        </p:sp>
        <p:sp>
          <p:nvSpPr>
            <p:cNvPr id="106504" name="Rectangle 21"/>
            <p:cNvSpPr/>
            <p:nvPr/>
          </p:nvSpPr>
          <p:spPr>
            <a:xfrm>
              <a:off x="738" y="1773"/>
              <a:ext cx="4307" cy="720"/>
            </a:xfrm>
            <a:prstGeom prst="rect">
              <a:avLst/>
            </a:prstGeom>
            <a:noFill/>
            <a:ln w="9525">
              <a:noFill/>
            </a:ln>
          </p:spPr>
          <p:txBody>
            <a:bodyPr anchor="t" anchorCtr="0">
              <a:spAutoFit/>
            </a:bodyPr>
            <a:p>
              <a:r>
                <a:rPr lang="zh-CN" altLang="en-US" b="1" dirty="0">
                  <a:solidFill>
                    <a:srgbClr val="020202"/>
                  </a:solidFill>
                  <a:latin typeface="Times New Roman" panose="02020603050405020304" pitchFamily="18" charset="0"/>
                  <a:ea typeface="楷体_GB2312" pitchFamily="49" charset="-122"/>
                </a:rPr>
                <a:t>（一）病因</a:t>
              </a:r>
              <a:endParaRPr lang="zh-CN" altLang="en-US" b="1" dirty="0">
                <a:solidFill>
                  <a:srgbClr val="020202"/>
                </a:solidFill>
                <a:latin typeface="Times New Roman" panose="02020603050405020304" pitchFamily="18" charset="0"/>
                <a:ea typeface="楷体_GB2312"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 name="文本框 1"/>
          <p:cNvSpPr txBox="1"/>
          <p:nvPr/>
        </p:nvSpPr>
        <p:spPr>
          <a:xfrm>
            <a:off x="368935" y="0"/>
            <a:ext cx="6096000" cy="521970"/>
          </a:xfrm>
          <a:prstGeom prst="rect">
            <a:avLst/>
          </a:prstGeom>
          <a:noFill/>
        </p:spPr>
        <p:txBody>
          <a:bodyPr wrap="square" rtlCol="0" anchor="t">
            <a:spAutoFit/>
          </a:bodyPr>
          <a:p>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急性宫颈炎</a:t>
            </a:r>
            <a:endParaRPr 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6" name="组合 5"/>
          <p:cNvGrpSpPr/>
          <p:nvPr/>
        </p:nvGrpSpPr>
        <p:grpSpPr>
          <a:xfrm>
            <a:off x="1156970" y="1228638"/>
            <a:ext cx="10375004" cy="4918162"/>
            <a:chOff x="1462" y="1036"/>
            <a:chExt cx="11857" cy="8644"/>
          </a:xfrm>
        </p:grpSpPr>
        <p:sp>
          <p:nvSpPr>
            <p:cNvPr id="107521" name="Rectangle 4"/>
            <p:cNvSpPr/>
            <p:nvPr/>
          </p:nvSpPr>
          <p:spPr>
            <a:xfrm>
              <a:off x="1462" y="1954"/>
              <a:ext cx="11448" cy="7726"/>
            </a:xfrm>
            <a:prstGeom prst="rect">
              <a:avLst/>
            </a:prstGeom>
            <a:noFill/>
            <a:ln w="9525">
              <a:noFill/>
            </a:ln>
          </p:spPr>
          <p:txBody>
            <a:bodyPr wrap="square" anchor="ctr" anchorCtr="0">
              <a:noAutofit/>
            </a:bodyPr>
            <a:p>
              <a:pPr indent="332105">
                <a:lnSpc>
                  <a:spcPct val="120000"/>
                </a:lnSpc>
              </a:pPr>
              <a:r>
                <a:rPr lang="zh-CN" altLang="en-US" b="1" dirty="0">
                  <a:solidFill>
                    <a:srgbClr val="020202"/>
                  </a:solidFill>
                  <a:latin typeface="楷体_GB2312" pitchFamily="49" charset="-122"/>
                  <a:ea typeface="楷体_GB2312" pitchFamily="49" charset="-122"/>
                </a:rPr>
                <a:t>（一）病史 </a:t>
              </a:r>
              <a:endParaRPr lang="zh-CN" altLang="en-US" dirty="0">
                <a:solidFill>
                  <a:srgbClr val="020202"/>
                </a:solidFill>
                <a:latin typeface="楷体_GB2312" pitchFamily="49" charset="-122"/>
                <a:ea typeface="楷体_GB2312" pitchFamily="49" charset="-122"/>
              </a:endParaRPr>
            </a:p>
            <a:p>
              <a:pPr indent="332105">
                <a:lnSpc>
                  <a:spcPct val="120000"/>
                </a:lnSpc>
              </a:pPr>
              <a:r>
                <a:rPr lang="zh-CN" altLang="en-US" dirty="0">
                  <a:solidFill>
                    <a:srgbClr val="020202"/>
                  </a:solidFill>
                  <a:latin typeface="楷体_GB2312" pitchFamily="49" charset="-122"/>
                  <a:ea typeface="楷体_GB2312" pitchFamily="49" charset="-122"/>
                </a:rPr>
                <a:t>     询问婚育史、</a:t>
              </a:r>
              <a:r>
                <a:rPr lang="zh-CN" altLang="en-US" b="1" dirty="0">
                  <a:solidFill>
                    <a:srgbClr val="FF0000"/>
                  </a:solidFill>
                  <a:latin typeface="楷体_GB2312" pitchFamily="49" charset="-122"/>
                  <a:ea typeface="楷体_GB2312" pitchFamily="49" charset="-122"/>
                </a:rPr>
                <a:t>性史</a:t>
              </a:r>
              <a:r>
                <a:rPr lang="zh-CN" altLang="en-US" dirty="0">
                  <a:solidFill>
                    <a:srgbClr val="020202"/>
                  </a:solidFill>
                  <a:latin typeface="楷体_GB2312" pitchFamily="49" charset="-122"/>
                  <a:ea typeface="楷体_GB2312" pitchFamily="49" charset="-122"/>
                </a:rPr>
                <a:t>，分娩、手术史、流产史，了解有</a:t>
              </a:r>
              <a:endParaRPr lang="zh-CN" altLang="en-US" dirty="0">
                <a:solidFill>
                  <a:srgbClr val="020202"/>
                </a:solidFill>
                <a:latin typeface="楷体_GB2312" pitchFamily="49" charset="-122"/>
                <a:ea typeface="楷体_GB2312" pitchFamily="49" charset="-122"/>
              </a:endParaRPr>
            </a:p>
            <a:p>
              <a:pPr indent="332105">
                <a:lnSpc>
                  <a:spcPct val="120000"/>
                </a:lnSpc>
              </a:pPr>
              <a:r>
                <a:rPr lang="zh-CN" altLang="en-US" dirty="0">
                  <a:solidFill>
                    <a:srgbClr val="020202"/>
                  </a:solidFill>
                  <a:latin typeface="楷体_GB2312" pitchFamily="49" charset="-122"/>
                  <a:ea typeface="楷体_GB2312" pitchFamily="49" charset="-122"/>
                </a:rPr>
                <a:t>无阴道分娩、妇科手术等造成的宫颈损伤、有无白带增多等。了解</a:t>
              </a:r>
              <a:endParaRPr lang="zh-CN" altLang="en-US" dirty="0">
                <a:solidFill>
                  <a:srgbClr val="020202"/>
                </a:solidFill>
                <a:latin typeface="楷体_GB2312" pitchFamily="49" charset="-122"/>
                <a:ea typeface="楷体_GB2312" pitchFamily="49" charset="-122"/>
              </a:endParaRPr>
            </a:p>
            <a:p>
              <a:pPr indent="332105">
                <a:lnSpc>
                  <a:spcPct val="120000"/>
                </a:lnSpc>
              </a:pPr>
              <a:r>
                <a:rPr lang="zh-CN" altLang="en-US" dirty="0">
                  <a:solidFill>
                    <a:srgbClr val="020202"/>
                  </a:solidFill>
                  <a:latin typeface="楷体_GB2312" pitchFamily="49" charset="-122"/>
                  <a:ea typeface="楷体_GB2312" pitchFamily="49" charset="-122"/>
                </a:rPr>
                <a:t>发病的时间及病程，有无性传播疾病病史，治疗经过、方法及效果。</a:t>
              </a:r>
              <a:endParaRPr lang="zh-CN" altLang="en-US" dirty="0">
                <a:solidFill>
                  <a:srgbClr val="020202"/>
                </a:solidFill>
                <a:latin typeface="楷体_GB2312" pitchFamily="49" charset="-122"/>
                <a:ea typeface="楷体_GB2312" pitchFamily="49" charset="-122"/>
              </a:endParaRPr>
            </a:p>
            <a:p>
              <a:pPr indent="332105">
                <a:lnSpc>
                  <a:spcPct val="120000"/>
                </a:lnSpc>
              </a:pPr>
              <a:r>
                <a:rPr lang="zh-CN" altLang="en-US" sz="2400" b="1" dirty="0">
                  <a:solidFill>
                    <a:srgbClr val="020202"/>
                  </a:solidFill>
                  <a:latin typeface="楷体_GB2312" pitchFamily="49" charset="-122"/>
                  <a:ea typeface="楷体_GB2312" pitchFamily="49" charset="-122"/>
                </a:rPr>
                <a:t>（二）身体评估</a:t>
              </a:r>
              <a:endParaRPr lang="zh-CN" altLang="en-US" sz="2400" dirty="0">
                <a:solidFill>
                  <a:srgbClr val="020202"/>
                </a:solidFill>
                <a:latin typeface="楷体_GB2312" pitchFamily="49" charset="-122"/>
                <a:ea typeface="楷体_GB2312" pitchFamily="49" charset="-122"/>
              </a:endParaRPr>
            </a:p>
            <a:p>
              <a:pPr indent="332105">
                <a:lnSpc>
                  <a:spcPct val="120000"/>
                </a:lnSpc>
              </a:pPr>
              <a:r>
                <a:rPr lang="zh-CN" altLang="en-US" sz="2400" b="1" dirty="0">
                  <a:solidFill>
                    <a:srgbClr val="FF0000"/>
                  </a:solidFill>
                  <a:latin typeface="楷体_GB2312" pitchFamily="49" charset="-122"/>
                  <a:ea typeface="楷体_GB2312" pitchFamily="49" charset="-122"/>
                </a:rPr>
                <a:t>症状：生殖道大量脓性白带</a:t>
              </a:r>
              <a:r>
                <a:rPr lang="zh-CN" altLang="en-US" sz="2400" dirty="0">
                  <a:solidFill>
                    <a:srgbClr val="020202"/>
                  </a:solidFill>
                  <a:latin typeface="楷体_GB2312" pitchFamily="49" charset="-122"/>
                  <a:ea typeface="楷体_GB2312" pitchFamily="49" charset="-122"/>
                </a:rPr>
                <a:t>；腰酸；下腹坠痛；</a:t>
              </a:r>
              <a:endParaRPr lang="zh-CN" altLang="en-US" sz="2400" dirty="0">
                <a:solidFill>
                  <a:srgbClr val="020202"/>
                </a:solidFill>
                <a:latin typeface="楷体_GB2312" pitchFamily="49" charset="-122"/>
                <a:ea typeface="楷体_GB2312" pitchFamily="49" charset="-122"/>
              </a:endParaRPr>
            </a:p>
            <a:p>
              <a:pPr indent="332105">
                <a:lnSpc>
                  <a:spcPct val="120000"/>
                </a:lnSpc>
              </a:pPr>
              <a:r>
                <a:rPr lang="zh-CN" altLang="en-US" sz="2400" b="1" dirty="0">
                  <a:solidFill>
                    <a:srgbClr val="FF0000"/>
                  </a:solidFill>
                  <a:latin typeface="楷体_GB2312" pitchFamily="49" charset="-122"/>
                  <a:ea typeface="楷体_GB2312" pitchFamily="49" charset="-122"/>
                </a:rPr>
                <a:t>      泌尿道尿频、尿急；</a:t>
              </a:r>
              <a:r>
                <a:rPr lang="zh-CN" altLang="en-US" sz="2400" dirty="0">
                  <a:solidFill>
                    <a:srgbClr val="020202"/>
                  </a:solidFill>
                  <a:latin typeface="楷体_GB2312" pitchFamily="49" charset="-122"/>
                  <a:ea typeface="楷体_GB2312" pitchFamily="49" charset="-122"/>
                </a:rPr>
                <a:t>体温升高；外阴瘙痒及灼热感。</a:t>
              </a:r>
              <a:endParaRPr lang="zh-CN" altLang="en-US" sz="2400" dirty="0">
                <a:solidFill>
                  <a:srgbClr val="020202"/>
                </a:solidFill>
                <a:latin typeface="楷体_GB2312" pitchFamily="49" charset="-122"/>
                <a:ea typeface="楷体_GB2312" pitchFamily="49" charset="-122"/>
              </a:endParaRPr>
            </a:p>
            <a:p>
              <a:pPr indent="332105">
                <a:lnSpc>
                  <a:spcPct val="120000"/>
                </a:lnSpc>
              </a:pPr>
              <a:r>
                <a:rPr lang="zh-CN" altLang="en-US" sz="2400" b="1" dirty="0">
                  <a:solidFill>
                    <a:srgbClr val="FF0000"/>
                  </a:solidFill>
                  <a:latin typeface="楷体_GB2312" pitchFamily="49" charset="-122"/>
                  <a:ea typeface="楷体_GB2312" pitchFamily="49" charset="-122"/>
                </a:rPr>
                <a:t>体征：检查见宫颈充血，水肿，黏膜外翻，肿大；有脓性白带</a:t>
              </a:r>
              <a:endParaRPr lang="zh-CN" altLang="en-US" sz="2400" b="1" dirty="0">
                <a:solidFill>
                  <a:srgbClr val="FF0000"/>
                </a:solidFill>
                <a:latin typeface="楷体_GB2312" pitchFamily="49" charset="-122"/>
                <a:ea typeface="楷体_GB2312" pitchFamily="49" charset="-122"/>
              </a:endParaRPr>
            </a:p>
            <a:p>
              <a:pPr indent="332105">
                <a:lnSpc>
                  <a:spcPct val="120000"/>
                </a:lnSpc>
              </a:pPr>
              <a:r>
                <a:rPr lang="zh-CN" altLang="en-US" sz="2400" b="1" dirty="0">
                  <a:solidFill>
                    <a:srgbClr val="FF0000"/>
                  </a:solidFill>
                  <a:latin typeface="楷体_GB2312" pitchFamily="49" charset="-122"/>
                  <a:ea typeface="楷体_GB2312" pitchFamily="49" charset="-122"/>
                </a:rPr>
                <a:t>      从宫口流出。</a:t>
              </a:r>
              <a:endParaRPr lang="zh-CN" altLang="en-US" sz="2400" b="1" dirty="0">
                <a:solidFill>
                  <a:srgbClr val="FF0000"/>
                </a:solidFill>
                <a:latin typeface="楷体_GB2312" pitchFamily="49" charset="-122"/>
                <a:ea typeface="楷体_GB2312" pitchFamily="49" charset="-122"/>
              </a:endParaRPr>
            </a:p>
            <a:p>
              <a:pPr indent="332105">
                <a:lnSpc>
                  <a:spcPct val="120000"/>
                </a:lnSpc>
              </a:pPr>
              <a:r>
                <a:rPr lang="zh-CN" altLang="en-US" sz="2400" b="1" dirty="0">
                  <a:solidFill>
                    <a:srgbClr val="FF0000"/>
                  </a:solidFill>
                  <a:latin typeface="楷体_GB2312" pitchFamily="49" charset="-122"/>
                  <a:ea typeface="楷体_GB2312" pitchFamily="49" charset="-122"/>
                </a:rPr>
                <a:t>辅检：白带细胞学检查，</a:t>
              </a:r>
              <a:r>
                <a:rPr lang="en-US" altLang="zh-CN" sz="2400" b="1" dirty="0">
                  <a:solidFill>
                    <a:srgbClr val="FF0000"/>
                  </a:solidFill>
                  <a:latin typeface="楷体_GB2312" pitchFamily="49" charset="-122"/>
                  <a:ea typeface="楷体_GB2312" pitchFamily="49" charset="-122"/>
                </a:rPr>
                <a:t>TCT</a:t>
              </a:r>
              <a:r>
                <a:rPr lang="zh-CN" altLang="en-US" sz="2400" b="1" dirty="0">
                  <a:solidFill>
                    <a:srgbClr val="FF0000"/>
                  </a:solidFill>
                  <a:latin typeface="楷体_GB2312" pitchFamily="49" charset="-122"/>
                  <a:ea typeface="楷体_GB2312" pitchFamily="49" charset="-122"/>
                </a:rPr>
                <a:t>细胞学检查。</a:t>
              </a:r>
              <a:endParaRPr lang="zh-CN" altLang="en-US" sz="2400" b="1" dirty="0">
                <a:solidFill>
                  <a:srgbClr val="FF0000"/>
                </a:solidFill>
                <a:latin typeface="楷体_GB2312" pitchFamily="49" charset="-122"/>
                <a:ea typeface="楷体_GB2312" pitchFamily="49" charset="-122"/>
              </a:endParaRPr>
            </a:p>
            <a:p>
              <a:pPr indent="332105">
                <a:lnSpc>
                  <a:spcPct val="120000"/>
                </a:lnSpc>
              </a:pPr>
              <a:r>
                <a:rPr lang="zh-CN" altLang="en-US" sz="2400" b="1" dirty="0">
                  <a:solidFill>
                    <a:srgbClr val="FF0000"/>
                  </a:solidFill>
                  <a:latin typeface="楷体_GB2312" pitchFamily="49" charset="-122"/>
                  <a:ea typeface="楷体_GB2312" pitchFamily="49" charset="-122"/>
                </a:rPr>
                <a:t> </a:t>
              </a:r>
              <a:r>
                <a:rPr lang="en-US" altLang="zh-CN" sz="2400" b="1" dirty="0">
                  <a:solidFill>
                    <a:srgbClr val="FF0000"/>
                  </a:solidFill>
                  <a:latin typeface="楷体_GB2312" pitchFamily="49" charset="-122"/>
                  <a:ea typeface="楷体_GB2312" pitchFamily="49" charset="-122"/>
                </a:rPr>
                <a:t>     </a:t>
              </a:r>
              <a:r>
                <a:rPr lang="zh-CN" altLang="en-US" sz="2400" b="1" dirty="0">
                  <a:solidFill>
                    <a:srgbClr val="FF0000"/>
                  </a:solidFill>
                  <a:latin typeface="楷体_GB2312" pitchFamily="49" charset="-122"/>
                  <a:ea typeface="楷体_GB2312" pitchFamily="49" charset="-122"/>
                </a:rPr>
                <a:t>淋病奈瑟菌的检查方法：细菌培养是诊断淋菌的金标准。</a:t>
              </a:r>
              <a:endParaRPr lang="zh-CN" altLang="en-US" sz="2400" b="1" dirty="0">
                <a:solidFill>
                  <a:srgbClr val="FF0000"/>
                </a:solidFill>
                <a:latin typeface="楷体_GB2312" pitchFamily="49" charset="-122"/>
                <a:ea typeface="楷体_GB2312" pitchFamily="49" charset="-122"/>
              </a:endParaRPr>
            </a:p>
            <a:p>
              <a:pPr indent="332105">
                <a:lnSpc>
                  <a:spcPct val="120000"/>
                </a:lnSpc>
              </a:pPr>
              <a:r>
                <a:rPr lang="zh-CN" altLang="en-US" sz="2400" b="1" dirty="0">
                  <a:solidFill>
                    <a:srgbClr val="FF0000"/>
                  </a:solidFill>
                  <a:latin typeface="楷体_GB2312" pitchFamily="49" charset="-122"/>
                  <a:ea typeface="楷体_GB2312" pitchFamily="49" charset="-122"/>
                </a:rPr>
                <a:t> </a:t>
              </a:r>
              <a:r>
                <a:rPr lang="en-US" altLang="zh-CN" sz="2400" b="1" dirty="0">
                  <a:solidFill>
                    <a:srgbClr val="FF0000"/>
                  </a:solidFill>
                  <a:latin typeface="楷体_GB2312" pitchFamily="49" charset="-122"/>
                  <a:ea typeface="楷体_GB2312" pitchFamily="49" charset="-122"/>
                </a:rPr>
                <a:t>     </a:t>
              </a:r>
              <a:r>
                <a:rPr lang="zh-CN" altLang="en-US" sz="2400" b="1" dirty="0">
                  <a:solidFill>
                    <a:srgbClr val="FF0000"/>
                  </a:solidFill>
                  <a:latin typeface="楷体_GB2312" pitchFamily="49" charset="-122"/>
                  <a:ea typeface="楷体_GB2312" pitchFamily="49" charset="-122"/>
                </a:rPr>
                <a:t>沙眼衣原体：酶联免疫吸附试验沙眼衣原体抗体是临床常用方法；</a:t>
              </a:r>
              <a:endParaRPr lang="zh-CN" altLang="en-US" sz="2400" b="1" dirty="0">
                <a:solidFill>
                  <a:srgbClr val="FF0000"/>
                </a:solidFill>
                <a:latin typeface="楷体_GB2312" pitchFamily="49" charset="-122"/>
                <a:ea typeface="楷体_GB2312" pitchFamily="49" charset="-122"/>
              </a:endParaRPr>
            </a:p>
            <a:p>
              <a:pPr indent="332105">
                <a:lnSpc>
                  <a:spcPct val="120000"/>
                </a:lnSpc>
              </a:pPr>
              <a:r>
                <a:rPr lang="zh-CN" altLang="en-US" sz="2400" b="1" dirty="0">
                  <a:solidFill>
                    <a:srgbClr val="FF0000"/>
                  </a:solidFill>
                  <a:latin typeface="楷体_GB2312" pitchFamily="49" charset="-122"/>
                  <a:ea typeface="楷体_GB2312" pitchFamily="49" charset="-122"/>
                </a:rPr>
                <a:t> </a:t>
              </a:r>
              <a:r>
                <a:rPr lang="en-US" altLang="zh-CN" sz="2400" b="1" dirty="0">
                  <a:solidFill>
                    <a:srgbClr val="FF0000"/>
                  </a:solidFill>
                  <a:latin typeface="楷体_GB2312" pitchFamily="49" charset="-122"/>
                  <a:ea typeface="楷体_GB2312" pitchFamily="49" charset="-122"/>
                </a:rPr>
                <a:t>                 </a:t>
              </a:r>
              <a:r>
                <a:rPr lang="zh-CN" altLang="en-US" sz="2400" b="1" dirty="0">
                  <a:solidFill>
                    <a:srgbClr val="FF0000"/>
                  </a:solidFill>
                  <a:latin typeface="楷体_GB2312" pitchFamily="49" charset="-122"/>
                  <a:ea typeface="楷体_GB2312" pitchFamily="49" charset="-122"/>
                </a:rPr>
                <a:t>核酸检测是敏感性强，特异性高的检查方法。</a:t>
              </a:r>
              <a:br>
                <a:rPr lang="zh-CN" altLang="en-US" b="1" dirty="0">
                  <a:solidFill>
                    <a:srgbClr val="FF0000"/>
                  </a:solidFill>
                  <a:latin typeface="楷体_GB2312" pitchFamily="49" charset="-122"/>
                  <a:ea typeface="楷体_GB2312" pitchFamily="49" charset="-122"/>
                </a:rPr>
              </a:br>
              <a:br>
                <a:rPr lang="zh-CN" altLang="en-US" dirty="0">
                  <a:solidFill>
                    <a:srgbClr val="020202"/>
                  </a:solidFill>
                  <a:latin typeface="楷体_GB2312" pitchFamily="49" charset="-122"/>
                  <a:ea typeface="楷体_GB2312" pitchFamily="49" charset="-122"/>
                </a:rPr>
              </a:br>
              <a:br>
                <a:rPr lang="zh-CN" altLang="en-US" dirty="0">
                  <a:latin typeface="Times New Roman" panose="02020603050405020304" pitchFamily="18" charset="0"/>
                  <a:ea typeface="宋体" panose="02010600030101010101" pitchFamily="2" charset="-122"/>
                </a:rPr>
              </a:br>
              <a:endParaRPr lang="zh-CN" altLang="en-US" dirty="0">
                <a:latin typeface="Times New Roman" panose="02020603050405020304" pitchFamily="18" charset="0"/>
                <a:ea typeface="宋体" panose="02010600030101010101" pitchFamily="2" charset="-122"/>
              </a:endParaRPr>
            </a:p>
          </p:txBody>
        </p:sp>
        <p:sp>
          <p:nvSpPr>
            <p:cNvPr id="107522" name="Rectangle 5"/>
            <p:cNvSpPr/>
            <p:nvPr/>
          </p:nvSpPr>
          <p:spPr>
            <a:xfrm>
              <a:off x="9667" y="1036"/>
              <a:ext cx="3652" cy="917"/>
            </a:xfrm>
            <a:prstGeom prst="rect">
              <a:avLst/>
            </a:prstGeom>
            <a:solidFill>
              <a:srgbClr val="D3EDCE"/>
            </a:solidFill>
            <a:ln w="9525">
              <a:noFill/>
            </a:ln>
          </p:spPr>
          <p:txBody>
            <a:bodyPr wrap="square" anchor="t" anchorCtr="0">
              <a:spAutoFit/>
            </a:bodyPr>
            <a:p>
              <a:r>
                <a:rPr lang="en-US" altLang="zh-CN" sz="2800" b="1" dirty="0">
                  <a:solidFill>
                    <a:srgbClr val="020202"/>
                  </a:solidFill>
                  <a:latin typeface="Times New Roman" panose="02020603050405020304" pitchFamily="18" charset="0"/>
                  <a:ea typeface="楷体_GB2312" pitchFamily="49" charset="-122"/>
                </a:rPr>
                <a:t>【</a:t>
              </a:r>
              <a:r>
                <a:rPr lang="zh-CN" altLang="en-US" sz="2800" b="1" dirty="0">
                  <a:solidFill>
                    <a:srgbClr val="020202"/>
                  </a:solidFill>
                  <a:latin typeface="Times New Roman" panose="02020603050405020304" pitchFamily="18" charset="0"/>
                  <a:ea typeface="楷体_GB2312" pitchFamily="49" charset="-122"/>
                </a:rPr>
                <a:t>护理评估</a:t>
              </a:r>
              <a:r>
                <a:rPr lang="en-US" altLang="zh-CN" sz="2800" b="1" dirty="0">
                  <a:solidFill>
                    <a:srgbClr val="020202"/>
                  </a:solidFill>
                  <a:latin typeface="Times New Roman" panose="02020603050405020304" pitchFamily="18" charset="0"/>
                  <a:ea typeface="楷体_GB2312" pitchFamily="49" charset="-122"/>
                </a:rPr>
                <a:t>】</a:t>
              </a:r>
              <a:endParaRPr lang="en-US" altLang="zh-CN" sz="2800" b="1" dirty="0">
                <a:solidFill>
                  <a:srgbClr val="020202"/>
                </a:solidFill>
                <a:latin typeface="Times New Roman" panose="02020603050405020304" pitchFamily="18" charset="0"/>
                <a:ea typeface="楷体_GB2312"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 name="文本框 1"/>
          <p:cNvSpPr txBox="1"/>
          <p:nvPr/>
        </p:nvSpPr>
        <p:spPr>
          <a:xfrm>
            <a:off x="368935" y="0"/>
            <a:ext cx="6096000" cy="521970"/>
          </a:xfrm>
          <a:prstGeom prst="rect">
            <a:avLst/>
          </a:prstGeom>
          <a:noFill/>
        </p:spPr>
        <p:txBody>
          <a:bodyPr wrap="square" rtlCol="0" anchor="t">
            <a:spAutoFit/>
          </a:bodyPr>
          <a:p>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急性宫颈炎</a:t>
            </a:r>
            <a:endParaRPr 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3" name="组合 2"/>
          <p:cNvGrpSpPr/>
          <p:nvPr/>
        </p:nvGrpSpPr>
        <p:grpSpPr>
          <a:xfrm>
            <a:off x="1681480" y="1459230"/>
            <a:ext cx="10015220" cy="4377055"/>
            <a:chOff x="510" y="1998"/>
            <a:chExt cx="15772" cy="6893"/>
          </a:xfrm>
        </p:grpSpPr>
        <p:sp>
          <p:nvSpPr>
            <p:cNvPr id="108545" name="Rectangle 4"/>
            <p:cNvSpPr/>
            <p:nvPr/>
          </p:nvSpPr>
          <p:spPr>
            <a:xfrm>
              <a:off x="510" y="1998"/>
              <a:ext cx="2540" cy="822"/>
            </a:xfrm>
            <a:prstGeom prst="rect">
              <a:avLst/>
            </a:prstGeom>
            <a:solidFill>
              <a:srgbClr val="D3EDCE"/>
            </a:solidFill>
            <a:ln w="9525">
              <a:noFill/>
            </a:ln>
          </p:spPr>
          <p:txBody>
            <a:bodyPr wrap="none" anchor="t" anchorCtr="0">
              <a:spAutoFit/>
            </a:bodyPr>
            <a:p>
              <a:pPr>
                <a:spcBef>
                  <a:spcPct val="50000"/>
                </a:spcBef>
              </a:pPr>
              <a:r>
                <a:rPr lang="zh-CN" altLang="en-US" sz="2800" b="1" dirty="0">
                  <a:solidFill>
                    <a:srgbClr val="0E0D0C"/>
                  </a:solidFill>
                  <a:latin typeface="Times New Roman" panose="02020603050405020304" pitchFamily="18" charset="0"/>
                  <a:ea typeface="楷体_GB2312" pitchFamily="49" charset="-122"/>
                </a:rPr>
                <a:t>护理措施</a:t>
              </a:r>
              <a:endParaRPr lang="zh-CN" altLang="en-US" sz="2800" b="1" dirty="0">
                <a:solidFill>
                  <a:srgbClr val="0E0D0C"/>
                </a:solidFill>
                <a:latin typeface="Times New Roman" panose="02020603050405020304" pitchFamily="18" charset="0"/>
                <a:ea typeface="楷体_GB2312" pitchFamily="49" charset="-122"/>
              </a:endParaRPr>
            </a:p>
          </p:txBody>
        </p:sp>
        <p:sp>
          <p:nvSpPr>
            <p:cNvPr id="108546" name="Rectangle 6"/>
            <p:cNvSpPr/>
            <p:nvPr/>
          </p:nvSpPr>
          <p:spPr>
            <a:xfrm>
              <a:off x="510" y="3050"/>
              <a:ext cx="15772" cy="5841"/>
            </a:xfrm>
            <a:prstGeom prst="rect">
              <a:avLst/>
            </a:prstGeom>
            <a:noFill/>
            <a:ln w="9525">
              <a:noFill/>
            </a:ln>
          </p:spPr>
          <p:txBody>
            <a:bodyPr wrap="none" anchor="ctr" anchorCtr="0">
              <a:spAutoFit/>
            </a:bodyPr>
            <a:p>
              <a:pPr indent="266700">
                <a:lnSpc>
                  <a:spcPct val="120000"/>
                </a:lnSpc>
              </a:pPr>
              <a:r>
                <a:rPr lang="zh-CN" altLang="en-US" sz="2800" dirty="0">
                  <a:solidFill>
                    <a:srgbClr val="020202"/>
                  </a:solidFill>
                  <a:latin typeface="楷体_GB2312" pitchFamily="49" charset="-122"/>
                  <a:ea typeface="楷体_GB2312" pitchFamily="49" charset="-122"/>
                </a:rPr>
                <a:t>  </a:t>
              </a:r>
              <a:r>
                <a:rPr lang="en-US" altLang="zh-CN" sz="2800" b="1" dirty="0">
                  <a:solidFill>
                    <a:srgbClr val="020202"/>
                  </a:solidFill>
                  <a:latin typeface="楷体_GB2312" pitchFamily="49" charset="-122"/>
                  <a:ea typeface="楷体_GB2312" pitchFamily="49" charset="-122"/>
                </a:rPr>
                <a:t>1.</a:t>
              </a:r>
              <a:r>
                <a:rPr lang="zh-CN" altLang="en-US" sz="2800" b="1" dirty="0">
                  <a:solidFill>
                    <a:srgbClr val="020202"/>
                  </a:solidFill>
                  <a:latin typeface="楷体_GB2312" pitchFamily="49" charset="-122"/>
                  <a:ea typeface="楷体_GB2312" pitchFamily="49" charset="-122"/>
                </a:rPr>
                <a:t>一般护理</a:t>
              </a:r>
              <a:r>
                <a:rPr lang="en-US" altLang="zh-CN" sz="2800" dirty="0">
                  <a:solidFill>
                    <a:srgbClr val="020202"/>
                  </a:solidFill>
                  <a:latin typeface="楷体_GB2312" pitchFamily="49" charset="-122"/>
                  <a:ea typeface="楷体_GB2312" pitchFamily="49" charset="-122"/>
                </a:rPr>
                <a:t>    </a:t>
              </a:r>
              <a:r>
                <a:rPr lang="zh-CN" altLang="en-US" sz="2800" dirty="0">
                  <a:solidFill>
                    <a:srgbClr val="020202"/>
                  </a:solidFill>
                  <a:latin typeface="楷体_GB2312" pitchFamily="49" charset="-122"/>
                  <a:ea typeface="楷体_GB2312" pitchFamily="49" charset="-122"/>
                </a:rPr>
                <a:t>做好生活护理，保证病人充分休息。</a:t>
              </a:r>
              <a:endParaRPr lang="zh-CN" altLang="en-US" sz="2800" dirty="0">
                <a:solidFill>
                  <a:srgbClr val="020202"/>
                </a:solidFill>
                <a:latin typeface="楷体_GB2312" pitchFamily="49" charset="-122"/>
                <a:ea typeface="楷体_GB2312" pitchFamily="49" charset="-122"/>
              </a:endParaRPr>
            </a:p>
            <a:p>
              <a:pPr indent="266700">
                <a:lnSpc>
                  <a:spcPct val="120000"/>
                </a:lnSpc>
              </a:pPr>
              <a:r>
                <a:rPr lang="zh-CN" altLang="en-US" sz="2800" dirty="0">
                  <a:solidFill>
                    <a:srgbClr val="020202"/>
                  </a:solidFill>
                  <a:latin typeface="楷体_GB2312" pitchFamily="49" charset="-122"/>
                  <a:ea typeface="楷体_GB2312" pitchFamily="49" charset="-122"/>
                </a:rPr>
                <a:t>及时更换衣物，保持外阴及阴道清洁。</a:t>
              </a:r>
              <a:br>
                <a:rPr lang="zh-CN" altLang="en-US" sz="2800" dirty="0">
                  <a:solidFill>
                    <a:srgbClr val="020202"/>
                  </a:solidFill>
                  <a:latin typeface="楷体_GB2312" pitchFamily="49" charset="-122"/>
                  <a:ea typeface="楷体_GB2312" pitchFamily="49" charset="-122"/>
                </a:rPr>
              </a:br>
              <a:r>
                <a:rPr lang="zh-CN" altLang="en-US" sz="2800" dirty="0">
                  <a:solidFill>
                    <a:srgbClr val="020202"/>
                  </a:solidFill>
                  <a:latin typeface="楷体_GB2312" pitchFamily="49" charset="-122"/>
                  <a:ea typeface="楷体_GB2312" pitchFamily="49" charset="-122"/>
                </a:rPr>
                <a:t>　 </a:t>
              </a:r>
              <a:r>
                <a:rPr lang="en-US" altLang="zh-CN" sz="2800" b="1" dirty="0">
                  <a:solidFill>
                    <a:srgbClr val="FF0000"/>
                  </a:solidFill>
                  <a:latin typeface="楷体_GB2312" pitchFamily="49" charset="-122"/>
                  <a:ea typeface="楷体_GB2312" pitchFamily="49" charset="-122"/>
                </a:rPr>
                <a:t>2.</a:t>
              </a:r>
              <a:r>
                <a:rPr lang="zh-CN" altLang="en-US" sz="2800" b="1" dirty="0">
                  <a:solidFill>
                    <a:srgbClr val="FF0000"/>
                  </a:solidFill>
                  <a:latin typeface="楷体_GB2312" pitchFamily="49" charset="-122"/>
                  <a:ea typeface="楷体_GB2312" pitchFamily="49" charset="-122"/>
                </a:rPr>
                <a:t>抗生素用药指导</a:t>
              </a:r>
              <a:r>
                <a:rPr lang="en-US" altLang="zh-CN" sz="2800" b="1" dirty="0">
                  <a:solidFill>
                    <a:srgbClr val="FF0000"/>
                  </a:solidFill>
                  <a:latin typeface="楷体_GB2312" pitchFamily="49" charset="-122"/>
                  <a:ea typeface="楷体_GB2312" pitchFamily="49" charset="-122"/>
                </a:rPr>
                <a:t>  </a:t>
              </a:r>
              <a:r>
                <a:rPr lang="zh-CN" altLang="en-US" sz="2800" b="1" dirty="0">
                  <a:solidFill>
                    <a:srgbClr val="FF0000"/>
                  </a:solidFill>
                  <a:latin typeface="楷体_GB2312" pitchFamily="49" charset="-122"/>
                  <a:ea typeface="楷体_GB2312" pitchFamily="49" charset="-122"/>
                </a:rPr>
                <a:t>遵医嘱针对病原给予全身抗生素治疗，</a:t>
              </a:r>
              <a:endParaRPr lang="zh-CN" altLang="en-US" sz="2800" b="1" dirty="0">
                <a:solidFill>
                  <a:srgbClr val="FF0000"/>
                </a:solidFill>
                <a:latin typeface="楷体_GB2312" pitchFamily="49" charset="-122"/>
                <a:ea typeface="楷体_GB2312" pitchFamily="49" charset="-122"/>
              </a:endParaRPr>
            </a:p>
            <a:p>
              <a:pPr indent="266700">
                <a:lnSpc>
                  <a:spcPct val="120000"/>
                </a:lnSpc>
              </a:pPr>
              <a:r>
                <a:rPr lang="zh-CN" altLang="en-US" sz="2800" b="1" dirty="0">
                  <a:solidFill>
                    <a:srgbClr val="FF0000"/>
                  </a:solidFill>
                  <a:latin typeface="楷体_GB2312" pitchFamily="49" charset="-122"/>
                  <a:ea typeface="楷体_GB2312" pitchFamily="49" charset="-122"/>
                </a:rPr>
                <a:t>及时足量规范彻底。淋病奈瑟菌</a:t>
              </a:r>
              <a:r>
                <a:rPr lang="en-US" altLang="zh-CN" sz="2800" b="1" dirty="0">
                  <a:solidFill>
                    <a:srgbClr val="FF0000"/>
                  </a:solidFill>
                  <a:latin typeface="楷体_GB2312" pitchFamily="49" charset="-122"/>
                  <a:ea typeface="楷体_GB2312" pitchFamily="49" charset="-122"/>
                </a:rPr>
                <a:t>--</a:t>
              </a:r>
              <a:r>
                <a:rPr lang="zh-CN" altLang="en-US" sz="2800" b="1" dirty="0">
                  <a:solidFill>
                    <a:srgbClr val="FF0000"/>
                  </a:solidFill>
                  <a:latin typeface="楷体_GB2312" pitchFamily="49" charset="-122"/>
                  <a:ea typeface="楷体_GB2312" pitchFamily="49" charset="-122"/>
                </a:rPr>
                <a:t>第三代头孢菌素，沙眼衣</a:t>
              </a:r>
              <a:endParaRPr lang="zh-CN" altLang="en-US" sz="2800" b="1" dirty="0">
                <a:solidFill>
                  <a:srgbClr val="FF0000"/>
                </a:solidFill>
                <a:latin typeface="楷体_GB2312" pitchFamily="49" charset="-122"/>
                <a:ea typeface="楷体_GB2312" pitchFamily="49" charset="-122"/>
              </a:endParaRPr>
            </a:p>
            <a:p>
              <a:pPr indent="266700">
                <a:lnSpc>
                  <a:spcPct val="120000"/>
                </a:lnSpc>
              </a:pPr>
              <a:r>
                <a:rPr lang="zh-CN" altLang="en-US" sz="2800" b="1" dirty="0">
                  <a:solidFill>
                    <a:srgbClr val="FF0000"/>
                  </a:solidFill>
                  <a:latin typeface="楷体_GB2312" pitchFamily="49" charset="-122"/>
                  <a:ea typeface="楷体_GB2312" pitchFamily="49" charset="-122"/>
                </a:rPr>
                <a:t>原体</a:t>
              </a:r>
              <a:r>
                <a:rPr lang="en-US" altLang="zh-CN" sz="2800" b="1" dirty="0">
                  <a:solidFill>
                    <a:srgbClr val="FF0000"/>
                  </a:solidFill>
                  <a:latin typeface="楷体_GB2312" pitchFamily="49" charset="-122"/>
                  <a:ea typeface="楷体_GB2312" pitchFamily="49" charset="-122"/>
                </a:rPr>
                <a:t>--</a:t>
              </a:r>
              <a:r>
                <a:rPr lang="zh-CN" altLang="en-US" sz="2800" b="1" dirty="0">
                  <a:solidFill>
                    <a:srgbClr val="FF0000"/>
                  </a:solidFill>
                  <a:latin typeface="楷体_GB2312" pitchFamily="49" charset="-122"/>
                  <a:ea typeface="楷体_GB2312" pitchFamily="49" charset="-122"/>
                </a:rPr>
                <a:t>四环素类。联合用药。</a:t>
              </a:r>
              <a:endParaRPr lang="zh-CN" altLang="en-US" sz="2800" b="1" dirty="0">
                <a:solidFill>
                  <a:srgbClr val="FF0000"/>
                </a:solidFill>
                <a:latin typeface="楷体_GB2312" pitchFamily="49" charset="-122"/>
                <a:ea typeface="楷体_GB2312" pitchFamily="49" charset="-122"/>
              </a:endParaRPr>
            </a:p>
            <a:p>
              <a:pPr indent="266700">
                <a:lnSpc>
                  <a:spcPct val="120000"/>
                </a:lnSpc>
              </a:pPr>
              <a:r>
                <a:rPr lang="en-US" altLang="zh-CN" sz="2800" b="1" dirty="0">
                  <a:solidFill>
                    <a:srgbClr val="020202"/>
                  </a:solidFill>
                  <a:latin typeface="楷体_GB2312" pitchFamily="49" charset="-122"/>
                  <a:ea typeface="楷体_GB2312" pitchFamily="49" charset="-122"/>
                </a:rPr>
                <a:t>  </a:t>
              </a:r>
              <a:r>
                <a:rPr lang="zh-CN" altLang="en-US" sz="2800" b="1" dirty="0">
                  <a:solidFill>
                    <a:srgbClr val="020202"/>
                  </a:solidFill>
                  <a:latin typeface="楷体_GB2312" pitchFamily="49" charset="-122"/>
                  <a:ea typeface="楷体_GB2312" pitchFamily="49" charset="-122"/>
                </a:rPr>
                <a:t>3.性伴侣处理</a:t>
              </a:r>
              <a:r>
                <a:rPr lang="en-US" altLang="zh-CN" sz="2800" b="1" dirty="0">
                  <a:solidFill>
                    <a:srgbClr val="020202"/>
                  </a:solidFill>
                  <a:latin typeface="楷体_GB2312" pitchFamily="49" charset="-122"/>
                  <a:ea typeface="楷体_GB2312" pitchFamily="49" charset="-122"/>
                </a:rPr>
                <a:t>  </a:t>
              </a:r>
              <a:r>
                <a:rPr lang="zh-CN" altLang="en-US" sz="2800" dirty="0">
                  <a:solidFill>
                    <a:srgbClr val="020202"/>
                  </a:solidFill>
                  <a:latin typeface="楷体_GB2312" pitchFamily="49" charset="-122"/>
                  <a:ea typeface="楷体_GB2312" pitchFamily="49" charset="-122"/>
                </a:rPr>
                <a:t>性伴侣同时检查及治疗。</a:t>
              </a:r>
              <a:endParaRPr lang="zh-CN" altLang="en-US" sz="2800" b="1" dirty="0">
                <a:solidFill>
                  <a:srgbClr val="020202"/>
                </a:solidFill>
                <a:latin typeface="楷体_GB2312" pitchFamily="49" charset="-122"/>
                <a:ea typeface="楷体_GB2312" pitchFamily="49" charset="-122"/>
              </a:endParaRPr>
            </a:p>
            <a:p>
              <a:pPr indent="266700">
                <a:lnSpc>
                  <a:spcPct val="120000"/>
                </a:lnSpc>
              </a:pPr>
              <a:r>
                <a:rPr lang="en-US" altLang="zh-CN" sz="2800" dirty="0">
                  <a:solidFill>
                    <a:srgbClr val="020202"/>
                  </a:solidFill>
                  <a:latin typeface="楷体_GB2312" pitchFamily="49" charset="-122"/>
                  <a:ea typeface="楷体_GB2312" pitchFamily="49" charset="-122"/>
                </a:rPr>
                <a:t> </a:t>
              </a:r>
              <a:r>
                <a:rPr lang="en-US" altLang="zh-CN" sz="2800" b="1" dirty="0">
                  <a:solidFill>
                    <a:srgbClr val="020202"/>
                  </a:solidFill>
                  <a:latin typeface="楷体_GB2312" pitchFamily="49" charset="-122"/>
                  <a:ea typeface="楷体_GB2312" pitchFamily="49" charset="-122"/>
                </a:rPr>
                <a:t> 4.</a:t>
              </a:r>
              <a:r>
                <a:rPr lang="zh-CN" altLang="en-US" sz="2800" b="1" dirty="0">
                  <a:solidFill>
                    <a:srgbClr val="020202"/>
                  </a:solidFill>
                  <a:latin typeface="楷体_GB2312" pitchFamily="49" charset="-122"/>
                  <a:ea typeface="楷体_GB2312" pitchFamily="49" charset="-122"/>
                </a:rPr>
                <a:t>随访症状持续存在者</a:t>
              </a:r>
              <a:r>
                <a:rPr lang="en-US" altLang="zh-CN" sz="2800" dirty="0">
                  <a:solidFill>
                    <a:srgbClr val="020202"/>
                  </a:solidFill>
                  <a:latin typeface="楷体_GB2312" pitchFamily="49" charset="-122"/>
                  <a:ea typeface="楷体_GB2312" pitchFamily="49" charset="-122"/>
                </a:rPr>
                <a:t>  </a:t>
              </a:r>
              <a:endParaRPr lang="zh-CN" altLang="en-US" sz="2800" dirty="0">
                <a:solidFill>
                  <a:srgbClr val="020202"/>
                </a:solidFill>
                <a:latin typeface="楷体_GB2312" pitchFamily="49" charset="-122"/>
                <a:ea typeface="楷体_GB2312"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 name="文本框 1"/>
          <p:cNvSpPr txBox="1"/>
          <p:nvPr/>
        </p:nvSpPr>
        <p:spPr>
          <a:xfrm>
            <a:off x="368935" y="0"/>
            <a:ext cx="6096000" cy="521970"/>
          </a:xfrm>
          <a:prstGeom prst="rect">
            <a:avLst/>
          </a:prstGeom>
          <a:noFill/>
        </p:spPr>
        <p:txBody>
          <a:bodyPr wrap="square" rtlCol="0" anchor="t">
            <a:spAutoFit/>
          </a:bodyPr>
          <a:p>
            <a:r>
              <a:rPr 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lang="en-US"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慢</a:t>
            </a:r>
            <a:r>
              <a:rPr 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性宫颈炎</a:t>
            </a:r>
            <a:endParaRPr 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3" name="组合 2"/>
          <p:cNvGrpSpPr/>
          <p:nvPr/>
        </p:nvGrpSpPr>
        <p:grpSpPr>
          <a:xfrm>
            <a:off x="2606675" y="1273810"/>
            <a:ext cx="7920355" cy="4731385"/>
            <a:chOff x="1190" y="1300"/>
            <a:chExt cx="12473" cy="7451"/>
          </a:xfrm>
        </p:grpSpPr>
        <p:sp>
          <p:nvSpPr>
            <p:cNvPr id="111617" name="Text Box 3"/>
            <p:cNvSpPr txBox="1"/>
            <p:nvPr/>
          </p:nvSpPr>
          <p:spPr>
            <a:xfrm>
              <a:off x="1190" y="4833"/>
              <a:ext cx="12473" cy="1539"/>
            </a:xfrm>
            <a:prstGeom prst="rect">
              <a:avLst/>
            </a:prstGeom>
            <a:noFill/>
            <a:ln w="9525">
              <a:noFill/>
            </a:ln>
          </p:spPr>
          <p:txBody>
            <a:bodyPr anchor="t" anchorCtr="0">
              <a:spAutoFit/>
            </a:bodyPr>
            <a:p>
              <a:pPr>
                <a:lnSpc>
                  <a:spcPct val="120000"/>
                </a:lnSpc>
              </a:pPr>
              <a:r>
                <a:rPr lang="zh-CN" altLang="en-US" sz="2400" b="1" dirty="0">
                  <a:solidFill>
                    <a:srgbClr val="020202"/>
                  </a:solidFill>
                  <a:latin typeface="楷体_GB2312" pitchFamily="49" charset="-122"/>
                  <a:ea typeface="楷体_GB2312" pitchFamily="49" charset="-122"/>
                </a:rPr>
                <a:t>病因</a:t>
              </a:r>
              <a:r>
                <a:rPr lang="zh-CN" altLang="en-US" sz="2400" b="1" dirty="0">
                  <a:solidFill>
                    <a:srgbClr val="0E0D0C"/>
                  </a:solidFill>
                  <a:latin typeface="楷体_GB2312" pitchFamily="49" charset="-122"/>
                  <a:ea typeface="楷体_GB2312" pitchFamily="49" charset="-122"/>
                </a:rPr>
                <a:t>：可由</a:t>
              </a:r>
              <a:r>
                <a:rPr lang="zh-CN" altLang="en-US" sz="2400" b="1" dirty="0">
                  <a:solidFill>
                    <a:srgbClr val="000000"/>
                  </a:solidFill>
                  <a:latin typeface="楷体_GB2312" pitchFamily="49" charset="-122"/>
                  <a:ea typeface="楷体_GB2312" pitchFamily="49" charset="-122"/>
                </a:rPr>
                <a:t>急性宫颈炎而来，</a:t>
              </a:r>
              <a:r>
                <a:rPr lang="zh-CN" altLang="en-US" sz="2400" b="1" dirty="0">
                  <a:solidFill>
                    <a:srgbClr val="0E0D0C"/>
                  </a:solidFill>
                  <a:latin typeface="楷体_GB2312" pitchFamily="49" charset="-122"/>
                  <a:ea typeface="楷体_GB2312" pitchFamily="49" charset="-122"/>
                </a:rPr>
                <a:t>分娩、流产、手术宫颈损伤后，病原体入侵而引起持续感染。</a:t>
              </a:r>
              <a:endParaRPr lang="zh-CN" altLang="en-US" sz="2400" b="1" dirty="0">
                <a:solidFill>
                  <a:srgbClr val="0E0D0C"/>
                </a:solidFill>
                <a:latin typeface="楷体_GB2312" pitchFamily="49" charset="-122"/>
                <a:ea typeface="楷体_GB2312" pitchFamily="49" charset="-122"/>
              </a:endParaRPr>
            </a:p>
          </p:txBody>
        </p:sp>
        <p:sp>
          <p:nvSpPr>
            <p:cNvPr id="111618" name="Rectangle 7"/>
            <p:cNvSpPr/>
            <p:nvPr/>
          </p:nvSpPr>
          <p:spPr>
            <a:xfrm>
              <a:off x="1190" y="6836"/>
              <a:ext cx="7518" cy="725"/>
            </a:xfrm>
            <a:prstGeom prst="rect">
              <a:avLst/>
            </a:prstGeom>
            <a:noFill/>
            <a:ln w="9525">
              <a:noFill/>
            </a:ln>
          </p:spPr>
          <p:txBody>
            <a:bodyPr wrap="none" anchor="t" anchorCtr="0">
              <a:spAutoFit/>
            </a:bodyPr>
            <a:p>
              <a:r>
                <a:rPr lang="zh-CN" altLang="en-US" sz="2400" b="1" dirty="0">
                  <a:solidFill>
                    <a:srgbClr val="000099"/>
                  </a:solidFill>
                  <a:latin typeface="Times New Roman" panose="02020603050405020304" pitchFamily="18" charset="0"/>
                  <a:ea typeface="楷体_GB2312" pitchFamily="49" charset="-122"/>
                </a:rPr>
                <a:t>病原体与急性宫颈炎的病原体类似</a:t>
              </a:r>
              <a:endParaRPr lang="zh-CN" altLang="en-US" sz="2400" b="1" dirty="0">
                <a:solidFill>
                  <a:srgbClr val="000099"/>
                </a:solidFill>
                <a:latin typeface="Times New Roman" panose="02020603050405020304" pitchFamily="18" charset="0"/>
                <a:ea typeface="楷体_GB2312" pitchFamily="49" charset="-122"/>
              </a:endParaRPr>
            </a:p>
          </p:txBody>
        </p:sp>
        <p:sp>
          <p:nvSpPr>
            <p:cNvPr id="292875" name="Text Box 11"/>
            <p:cNvSpPr txBox="1"/>
            <p:nvPr/>
          </p:nvSpPr>
          <p:spPr>
            <a:xfrm>
              <a:off x="1465" y="8026"/>
              <a:ext cx="10440" cy="725"/>
            </a:xfrm>
            <a:prstGeom prst="rect">
              <a:avLst/>
            </a:prstGeom>
            <a:noFill/>
            <a:ln w="9525">
              <a:noFill/>
            </a:ln>
          </p:spPr>
          <p:txBody>
            <a:bodyPr anchor="t" anchorCtr="0">
              <a:spAutoFit/>
            </a:bodyPr>
            <a:p>
              <a:pPr>
                <a:spcBef>
                  <a:spcPct val="50000"/>
                </a:spcBef>
              </a:pPr>
              <a:r>
                <a:rPr lang="zh-CN" altLang="en-US" sz="2400" b="1" dirty="0">
                  <a:solidFill>
                    <a:srgbClr val="000099"/>
                  </a:solidFill>
                  <a:latin typeface="Times New Roman" panose="02020603050405020304" pitchFamily="18" charset="0"/>
                  <a:ea typeface="楷体_GB2312" pitchFamily="49" charset="-122"/>
                </a:rPr>
                <a:t>其次</a:t>
              </a:r>
              <a:r>
                <a:rPr lang="en-US" altLang="zh-CN" sz="2400" b="1" dirty="0">
                  <a:solidFill>
                    <a:srgbClr val="000066"/>
                  </a:solidFill>
                  <a:latin typeface="Times New Roman" panose="02020603050405020304" pitchFamily="18" charset="0"/>
                  <a:ea typeface="宋体" panose="02010600030101010101" pitchFamily="2" charset="-122"/>
                </a:rPr>
                <a:t>——</a:t>
              </a:r>
              <a:r>
                <a:rPr lang="zh-CN" altLang="en-US" sz="2400" b="1" dirty="0">
                  <a:solidFill>
                    <a:srgbClr val="0E0D0C"/>
                  </a:solidFill>
                  <a:latin typeface="楷体_GB2312" pitchFamily="49" charset="-122"/>
                  <a:ea typeface="楷体_GB2312" pitchFamily="49" charset="-122"/>
                </a:rPr>
                <a:t>卫生不良、雌激素缺乏</a:t>
              </a:r>
              <a:endParaRPr lang="zh-CN" altLang="en-US" sz="2400" b="1" dirty="0">
                <a:solidFill>
                  <a:srgbClr val="0E0D0C"/>
                </a:solidFill>
                <a:latin typeface="楷体_GB2312" pitchFamily="49" charset="-122"/>
                <a:ea typeface="楷体_GB2312" pitchFamily="49" charset="-122"/>
              </a:endParaRPr>
            </a:p>
          </p:txBody>
        </p:sp>
        <p:sp>
          <p:nvSpPr>
            <p:cNvPr id="111628" name="Rectangle 19"/>
            <p:cNvSpPr/>
            <p:nvPr/>
          </p:nvSpPr>
          <p:spPr>
            <a:xfrm>
              <a:off x="1190" y="4015"/>
              <a:ext cx="5770" cy="818"/>
            </a:xfrm>
            <a:prstGeom prst="rect">
              <a:avLst/>
            </a:prstGeom>
            <a:noFill/>
            <a:ln w="9525">
              <a:noFill/>
            </a:ln>
          </p:spPr>
          <p:txBody>
            <a:bodyPr wrap="none" anchor="ctr" anchorCtr="0">
              <a:spAutoFit/>
            </a:bodyPr>
            <a:p>
              <a:r>
                <a:rPr lang="en-US" altLang="zh-CN" sz="2800" b="1" dirty="0">
                  <a:solidFill>
                    <a:srgbClr val="020202"/>
                  </a:solidFill>
                  <a:latin typeface="Times New Roman" panose="02020603050405020304" pitchFamily="18" charset="0"/>
                  <a:ea typeface="楷体_GB2312" pitchFamily="49" charset="-122"/>
                </a:rPr>
                <a:t>【</a:t>
              </a:r>
              <a:r>
                <a:rPr lang="zh-CN" altLang="en-US" sz="2800" b="1" dirty="0">
                  <a:solidFill>
                    <a:srgbClr val="020202"/>
                  </a:solidFill>
                  <a:latin typeface="Times New Roman" panose="02020603050405020304" pitchFamily="18" charset="0"/>
                  <a:ea typeface="楷体_GB2312" pitchFamily="49" charset="-122"/>
                </a:rPr>
                <a:t>病因及发病机制</a:t>
              </a:r>
              <a:r>
                <a:rPr lang="en-US" altLang="zh-CN" sz="2800" b="1" dirty="0">
                  <a:solidFill>
                    <a:srgbClr val="020202"/>
                  </a:solidFill>
                  <a:latin typeface="Times New Roman" panose="02020603050405020304" pitchFamily="18" charset="0"/>
                  <a:ea typeface="楷体_GB2312" pitchFamily="49" charset="-122"/>
                </a:rPr>
                <a:t>】</a:t>
              </a:r>
              <a:endParaRPr lang="en-US" altLang="zh-CN" sz="2800" b="1" dirty="0">
                <a:solidFill>
                  <a:srgbClr val="020202"/>
                </a:solidFill>
                <a:latin typeface="Times New Roman" panose="02020603050405020304" pitchFamily="18" charset="0"/>
                <a:ea typeface="楷体_GB2312" pitchFamily="49" charset="-122"/>
              </a:endParaRPr>
            </a:p>
          </p:txBody>
        </p:sp>
        <p:sp>
          <p:nvSpPr>
            <p:cNvPr id="111629" name="文本框 2"/>
            <p:cNvSpPr txBox="1"/>
            <p:nvPr/>
          </p:nvSpPr>
          <p:spPr>
            <a:xfrm>
              <a:off x="1465" y="1300"/>
              <a:ext cx="11678" cy="2180"/>
            </a:xfrm>
            <a:prstGeom prst="rect">
              <a:avLst/>
            </a:prstGeom>
            <a:solidFill>
              <a:srgbClr val="92D050"/>
            </a:solidFill>
            <a:ln w="9525">
              <a:noFill/>
            </a:ln>
          </p:spPr>
          <p:txBody>
            <a:bodyPr anchor="t" anchorCtr="0">
              <a:spAutoFit/>
            </a:bodyPr>
            <a:p>
              <a:r>
                <a:rPr lang="zh-CN" altLang="en-US" sz="2800" b="1" dirty="0">
                  <a:solidFill>
                    <a:srgbClr val="070605"/>
                  </a:solidFill>
                  <a:latin typeface="Times New Roman" panose="02020603050405020304" pitchFamily="18" charset="0"/>
                  <a:ea typeface="宋体" panose="02010600030101010101" pitchFamily="2" charset="-122"/>
                </a:rPr>
                <a:t>慢性宫颈炎是指子宫颈间质内大量淋巴细胞、浆细胞等慢性炎症细胞浸润。可由急性宫颈炎症迁延而来，也可由病原体持续感染所致。</a:t>
              </a:r>
              <a:endParaRPr lang="zh-CN" altLang="en-US" sz="2800" b="1" dirty="0">
                <a:solidFill>
                  <a:srgbClr val="070605"/>
                </a:solidFill>
                <a:latin typeface="Times New Roman" panose="02020603050405020304" pitchFamily="18"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 name="文本框 1"/>
          <p:cNvSpPr txBox="1"/>
          <p:nvPr/>
        </p:nvSpPr>
        <p:spPr>
          <a:xfrm>
            <a:off x="368935" y="0"/>
            <a:ext cx="6096000" cy="521970"/>
          </a:xfrm>
          <a:prstGeom prst="rect">
            <a:avLst/>
          </a:prstGeom>
          <a:noFill/>
        </p:spPr>
        <p:txBody>
          <a:bodyPr wrap="square" rtlCol="0" anchor="t">
            <a:spAutoFit/>
          </a:bodyPr>
          <a:p>
            <a:r>
              <a:rPr 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lang="en-US"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慢</a:t>
            </a:r>
            <a:r>
              <a:rPr 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性宫颈炎</a:t>
            </a:r>
            <a:endParaRPr 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3" name="组合 2"/>
          <p:cNvGrpSpPr/>
          <p:nvPr/>
        </p:nvGrpSpPr>
        <p:grpSpPr>
          <a:xfrm>
            <a:off x="1184275" y="1282065"/>
            <a:ext cx="9959340" cy="4765675"/>
            <a:chOff x="738" y="1982"/>
            <a:chExt cx="12612" cy="5480"/>
          </a:xfrm>
        </p:grpSpPr>
        <p:sp>
          <p:nvSpPr>
            <p:cNvPr id="112644" name="AutoShape 6"/>
            <p:cNvSpPr/>
            <p:nvPr/>
          </p:nvSpPr>
          <p:spPr>
            <a:xfrm>
              <a:off x="1190" y="4909"/>
              <a:ext cx="3720" cy="720"/>
            </a:xfrm>
            <a:prstGeom prst="flowChartTerminator">
              <a:avLst/>
            </a:prstGeom>
            <a:solidFill>
              <a:schemeClr val="folHlink"/>
            </a:solidFill>
            <a:ln w="9525" cap="flat" cmpd="sng">
              <a:solidFill>
                <a:srgbClr val="0E0D0C"/>
              </a:solidFill>
              <a:prstDash val="solid"/>
              <a:miter/>
              <a:headEnd type="none" w="med" len="med"/>
              <a:tailEnd type="none" w="med" len="med"/>
            </a:ln>
          </p:spPr>
          <p:txBody>
            <a:bodyPr wrap="none" anchor="ctr" anchorCtr="0"/>
            <a:p>
              <a:pPr algn="ctr">
                <a:lnSpc>
                  <a:spcPct val="90000"/>
                </a:lnSpc>
                <a:spcBef>
                  <a:spcPct val="20000"/>
                </a:spcBef>
                <a:buClr>
                  <a:schemeClr val="folHlink"/>
                </a:buClr>
                <a:buSzPct val="75000"/>
                <a:buFont typeface="Wingdings" panose="05000000000000000000" pitchFamily="2" charset="2"/>
              </a:pPr>
              <a:r>
                <a:rPr lang="zh-CN" altLang="en-US" sz="2400" b="1" dirty="0">
                  <a:solidFill>
                    <a:srgbClr val="0E0D0C"/>
                  </a:solidFill>
                  <a:latin typeface="楷体_GB2312" pitchFamily="49" charset="-122"/>
                  <a:ea typeface="楷体_GB2312" pitchFamily="49" charset="-122"/>
                </a:rPr>
                <a:t>子宫颈息肉</a:t>
              </a:r>
              <a:endParaRPr lang="zh-CN" altLang="en-US" sz="2400" b="1" dirty="0">
                <a:solidFill>
                  <a:srgbClr val="0E0D0C"/>
                </a:solidFill>
                <a:latin typeface="黑体" panose="02010609060101010101" charset="-122"/>
                <a:ea typeface="黑体" panose="02010609060101010101" charset="-122"/>
              </a:endParaRPr>
            </a:p>
          </p:txBody>
        </p:sp>
        <p:sp>
          <p:nvSpPr>
            <p:cNvPr id="112645" name="AutoShape 7"/>
            <p:cNvSpPr/>
            <p:nvPr/>
          </p:nvSpPr>
          <p:spPr>
            <a:xfrm>
              <a:off x="1190" y="6742"/>
              <a:ext cx="3600" cy="720"/>
            </a:xfrm>
            <a:prstGeom prst="flowChartTerminator">
              <a:avLst/>
            </a:prstGeom>
            <a:solidFill>
              <a:schemeClr val="folHlink"/>
            </a:solidFill>
            <a:ln w="9525" cap="flat" cmpd="sng">
              <a:solidFill>
                <a:srgbClr val="0E0D0C"/>
              </a:solidFill>
              <a:prstDash val="solid"/>
              <a:miter/>
              <a:headEnd type="none" w="med" len="med"/>
              <a:tailEnd type="none" w="med" len="med"/>
            </a:ln>
          </p:spPr>
          <p:txBody>
            <a:bodyPr wrap="none" anchor="ctr" anchorCtr="0"/>
            <a:p>
              <a:pPr algn="ctr"/>
              <a:r>
                <a:rPr lang="en-US" altLang="zh-CN" sz="2400" b="1" dirty="0">
                  <a:solidFill>
                    <a:srgbClr val="CC3300"/>
                  </a:solidFill>
                  <a:latin typeface="黑体" panose="02010609060101010101" charset="-122"/>
                  <a:ea typeface="黑体" panose="02010609060101010101" charset="-122"/>
                </a:rPr>
                <a:t> </a:t>
              </a:r>
              <a:r>
                <a:rPr lang="zh-CN" altLang="en-US" sz="2400" b="1" dirty="0">
                  <a:solidFill>
                    <a:srgbClr val="0E0D0C"/>
                  </a:solidFill>
                  <a:latin typeface="楷体_GB2312" pitchFamily="49" charset="-122"/>
                  <a:ea typeface="楷体_GB2312" pitchFamily="49" charset="-122"/>
                </a:rPr>
                <a:t>子宫颈肥</a:t>
              </a:r>
              <a:r>
                <a:rPr lang="zh-CN" altLang="en-US" sz="2400" b="1" dirty="0">
                  <a:solidFill>
                    <a:srgbClr val="0E0D0C"/>
                  </a:solidFill>
                  <a:latin typeface="楷体_GB2312" pitchFamily="49" charset="-122"/>
                  <a:ea typeface="楷体_GB2312" pitchFamily="49" charset="-122"/>
                </a:rPr>
                <a:t>大</a:t>
              </a:r>
              <a:endParaRPr lang="zh-CN" altLang="en-US" sz="2400" b="1" dirty="0">
                <a:solidFill>
                  <a:srgbClr val="0E0D0C"/>
                </a:solidFill>
                <a:latin typeface="楷体_GB2312" pitchFamily="49" charset="-122"/>
                <a:ea typeface="楷体_GB2312" pitchFamily="49" charset="-122"/>
              </a:endParaRPr>
            </a:p>
          </p:txBody>
        </p:sp>
        <p:sp>
          <p:nvSpPr>
            <p:cNvPr id="112646" name="Text Box 11"/>
            <p:cNvSpPr txBox="1"/>
            <p:nvPr/>
          </p:nvSpPr>
          <p:spPr>
            <a:xfrm>
              <a:off x="738" y="1982"/>
              <a:ext cx="2227" cy="487"/>
            </a:xfrm>
            <a:prstGeom prst="rect">
              <a:avLst/>
            </a:prstGeom>
            <a:solidFill>
              <a:srgbClr val="D3EDCE"/>
            </a:solidFill>
            <a:ln w="9525">
              <a:noFill/>
            </a:ln>
          </p:spPr>
          <p:txBody>
            <a:bodyPr wrap="square" anchor="t" anchorCtr="0">
              <a:spAutoFit/>
            </a:bodyPr>
            <a:p>
              <a:pPr>
                <a:lnSpc>
                  <a:spcPct val="90000"/>
                </a:lnSpc>
                <a:spcBef>
                  <a:spcPct val="20000"/>
                </a:spcBef>
                <a:buClr>
                  <a:schemeClr val="folHlink"/>
                </a:buClr>
                <a:buSzPct val="75000"/>
                <a:buFont typeface="Wingdings" panose="05000000000000000000" pitchFamily="2" charset="2"/>
              </a:pPr>
              <a:r>
                <a:rPr lang="zh-CN" altLang="en-US" sz="2400" b="1" dirty="0">
                  <a:solidFill>
                    <a:srgbClr val="0E0D0C"/>
                  </a:solidFill>
                  <a:latin typeface="楷体_GB2312" pitchFamily="49" charset="-122"/>
                  <a:ea typeface="楷体_GB2312" pitchFamily="49" charset="-122"/>
                </a:rPr>
                <a:t>【病理】</a:t>
              </a:r>
              <a:endParaRPr lang="zh-CN" altLang="en-US" sz="2400" b="1" dirty="0">
                <a:solidFill>
                  <a:srgbClr val="0E0D0C"/>
                </a:solidFill>
                <a:latin typeface="楷体_GB2312" pitchFamily="49" charset="-122"/>
                <a:ea typeface="楷体_GB2312" pitchFamily="49" charset="-122"/>
              </a:endParaRPr>
            </a:p>
          </p:txBody>
        </p:sp>
        <p:sp>
          <p:nvSpPr>
            <p:cNvPr id="112647" name="AutoShape 12"/>
            <p:cNvSpPr/>
            <p:nvPr/>
          </p:nvSpPr>
          <p:spPr>
            <a:xfrm>
              <a:off x="1190" y="3342"/>
              <a:ext cx="3720" cy="720"/>
            </a:xfrm>
            <a:prstGeom prst="flowChartTerminator">
              <a:avLst/>
            </a:prstGeom>
            <a:solidFill>
              <a:schemeClr val="folHlink"/>
            </a:solidFill>
            <a:ln w="9525" cap="flat" cmpd="sng">
              <a:solidFill>
                <a:srgbClr val="0E0D0C"/>
              </a:solidFill>
              <a:prstDash val="solid"/>
              <a:miter/>
              <a:headEnd type="none" w="med" len="med"/>
              <a:tailEnd type="none" w="med" len="med"/>
            </a:ln>
          </p:spPr>
          <p:txBody>
            <a:bodyPr wrap="none" anchor="ctr" anchorCtr="0"/>
            <a:p>
              <a:pPr algn="ctr">
                <a:lnSpc>
                  <a:spcPct val="90000"/>
                </a:lnSpc>
                <a:spcBef>
                  <a:spcPct val="20000"/>
                </a:spcBef>
                <a:buClr>
                  <a:schemeClr val="folHlink"/>
                </a:buClr>
                <a:buSzPct val="75000"/>
                <a:buFont typeface="Wingdings" panose="05000000000000000000" pitchFamily="2" charset="2"/>
              </a:pPr>
              <a:r>
                <a:rPr lang="zh-CN" altLang="en-US" sz="2400" b="1" dirty="0">
                  <a:solidFill>
                    <a:srgbClr val="0E0D0C"/>
                  </a:solidFill>
                  <a:latin typeface="楷体_GB2312" pitchFamily="49" charset="-122"/>
                  <a:ea typeface="楷体_GB2312" pitchFamily="49" charset="-122"/>
                </a:rPr>
                <a:t>慢性子宫颈管黏膜炎</a:t>
              </a:r>
              <a:r>
                <a:rPr lang="zh-CN" altLang="en-US" b="1" dirty="0">
                  <a:solidFill>
                    <a:srgbClr val="0E0D0C"/>
                  </a:solidFill>
                  <a:latin typeface="楷体_GB2312" pitchFamily="49" charset="-122"/>
                  <a:ea typeface="楷体_GB2312" pitchFamily="49" charset="-122"/>
                </a:rPr>
                <a:t> </a:t>
              </a:r>
              <a:endParaRPr lang="zh-CN" altLang="en-US" b="1" dirty="0">
                <a:solidFill>
                  <a:srgbClr val="0E0D0C"/>
                </a:solidFill>
                <a:latin typeface="楷体_GB2312" pitchFamily="49" charset="-122"/>
                <a:ea typeface="楷体_GB2312" pitchFamily="49" charset="-122"/>
              </a:endParaRPr>
            </a:p>
          </p:txBody>
        </p:sp>
        <p:sp>
          <p:nvSpPr>
            <p:cNvPr id="112648" name="文本框 1"/>
            <p:cNvSpPr txBox="1"/>
            <p:nvPr/>
          </p:nvSpPr>
          <p:spPr>
            <a:xfrm>
              <a:off x="6063" y="3043"/>
              <a:ext cx="7285" cy="1379"/>
            </a:xfrm>
            <a:prstGeom prst="rect">
              <a:avLst/>
            </a:prstGeom>
            <a:solidFill>
              <a:srgbClr val="D3EDCE"/>
            </a:solidFill>
            <a:ln w="9525">
              <a:noFill/>
            </a:ln>
          </p:spPr>
          <p:txBody>
            <a:bodyPr wrap="square" anchor="t" anchorCtr="0">
              <a:spAutoFit/>
            </a:bodyPr>
            <a:p>
              <a:r>
                <a:rPr lang="zh-CN" altLang="en-US" sz="2400">
                  <a:latin typeface="Arial" panose="020B0604020202020204" pitchFamily="34" charset="0"/>
                  <a:ea typeface="宋体" panose="02010600030101010101" pitchFamily="2" charset="-122"/>
                </a:rPr>
                <a:t>宫颈管黏膜皱襞较多，柱状上皮抵抗力弱，感染后容易形成持续性子宫颈黏膜炎。表现为子宫颈管黏膜炎和脓性分泌物。</a:t>
              </a:r>
              <a:endParaRPr lang="zh-CN" altLang="en-US" sz="2400">
                <a:latin typeface="Arial" panose="020B0604020202020204" pitchFamily="34" charset="0"/>
                <a:ea typeface="宋体" panose="02010600030101010101" pitchFamily="2" charset="-122"/>
              </a:endParaRPr>
            </a:p>
          </p:txBody>
        </p:sp>
        <p:sp>
          <p:nvSpPr>
            <p:cNvPr id="112649" name="文本框 2"/>
            <p:cNvSpPr txBox="1"/>
            <p:nvPr>
              <p:custDataLst>
                <p:tags r:id="rId2"/>
              </p:custDataLst>
            </p:nvPr>
          </p:nvSpPr>
          <p:spPr>
            <a:xfrm>
              <a:off x="6065" y="5160"/>
              <a:ext cx="7285" cy="954"/>
            </a:xfrm>
            <a:prstGeom prst="rect">
              <a:avLst/>
            </a:prstGeom>
            <a:solidFill>
              <a:srgbClr val="D3EDCE"/>
            </a:solidFill>
            <a:ln w="9525">
              <a:noFill/>
            </a:ln>
          </p:spPr>
          <p:txBody>
            <a:bodyPr wrap="square" anchor="t" anchorCtr="0">
              <a:spAutoFit/>
            </a:bodyPr>
            <a:p>
              <a:r>
                <a:rPr lang="zh-CN" altLang="en-US" sz="2400">
                  <a:latin typeface="Arial" panose="020B0604020202020204" pitchFamily="34" charset="0"/>
                  <a:ea typeface="宋体" panose="02010600030101010101" pitchFamily="2" charset="-122"/>
                </a:rPr>
                <a:t>宫颈管黏膜增生形成的局部凸起病灶，称为宫颈息肉。色红质脆易出血。</a:t>
              </a:r>
              <a:endParaRPr lang="zh-CN" altLang="en-US" sz="2400">
                <a:latin typeface="Arial" panose="020B0604020202020204" pitchFamily="34" charset="0"/>
                <a:ea typeface="宋体" panose="02010600030101010101" pitchFamily="2" charset="-122"/>
              </a:endParaRPr>
            </a:p>
          </p:txBody>
        </p:sp>
        <p:sp>
          <p:nvSpPr>
            <p:cNvPr id="112650" name="文本框 3"/>
            <p:cNvSpPr txBox="1"/>
            <p:nvPr>
              <p:custDataLst>
                <p:tags r:id="rId3"/>
              </p:custDataLst>
            </p:nvPr>
          </p:nvSpPr>
          <p:spPr>
            <a:xfrm>
              <a:off x="6065" y="6875"/>
              <a:ext cx="7285" cy="529"/>
            </a:xfrm>
            <a:prstGeom prst="rect">
              <a:avLst/>
            </a:prstGeom>
            <a:solidFill>
              <a:srgbClr val="D3EDCE"/>
            </a:solidFill>
            <a:ln w="9525">
              <a:noFill/>
            </a:ln>
          </p:spPr>
          <p:txBody>
            <a:bodyPr wrap="square" anchor="t" anchorCtr="0">
              <a:spAutoFit/>
            </a:bodyPr>
            <a:p>
              <a:r>
                <a:rPr lang="zh-CN" altLang="en-US" sz="2400">
                  <a:latin typeface="Arial" panose="020B0604020202020204" pitchFamily="34" charset="0"/>
                  <a:ea typeface="宋体" panose="02010600030101010101" pitchFamily="2" charset="-122"/>
                </a:rPr>
                <a:t>宫颈肥大，质地变硬。</a:t>
              </a:r>
              <a:endParaRPr lang="zh-CN" altLang="en-US" sz="2400">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 name="文本框 1"/>
          <p:cNvSpPr txBox="1"/>
          <p:nvPr/>
        </p:nvSpPr>
        <p:spPr>
          <a:xfrm>
            <a:off x="368935" y="0"/>
            <a:ext cx="6096000" cy="521970"/>
          </a:xfrm>
          <a:prstGeom prst="rect">
            <a:avLst/>
          </a:prstGeom>
          <a:noFill/>
        </p:spPr>
        <p:txBody>
          <a:bodyPr wrap="square" rtlCol="0" anchor="t">
            <a:spAutoFit/>
          </a:bodyPr>
          <a:p>
            <a:r>
              <a:rPr 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lang="en-US"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慢</a:t>
            </a:r>
            <a:r>
              <a:rPr 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性宫颈炎</a:t>
            </a:r>
            <a:endParaRPr 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14" name="组合 13"/>
          <p:cNvGrpSpPr/>
          <p:nvPr/>
        </p:nvGrpSpPr>
        <p:grpSpPr>
          <a:xfrm>
            <a:off x="1069340" y="1101090"/>
            <a:ext cx="10028555" cy="5060315"/>
            <a:chOff x="410" y="611"/>
            <a:chExt cx="13730" cy="9693"/>
          </a:xfrm>
        </p:grpSpPr>
        <p:grpSp>
          <p:nvGrpSpPr>
            <p:cNvPr id="3" name="Group 2"/>
            <p:cNvGrpSpPr/>
            <p:nvPr/>
          </p:nvGrpSpPr>
          <p:grpSpPr>
            <a:xfrm>
              <a:off x="8347" y="4466"/>
              <a:ext cx="5793" cy="5374"/>
              <a:chOff x="3216" y="1248"/>
              <a:chExt cx="2544" cy="2341"/>
            </a:xfrm>
          </p:grpSpPr>
          <p:pic>
            <p:nvPicPr>
              <p:cNvPr id="5" name="Picture 3" descr="d11"/>
              <p:cNvPicPr>
                <a:picLocks noChangeAspect="1"/>
              </p:cNvPicPr>
              <p:nvPr/>
            </p:nvPicPr>
            <p:blipFill>
              <a:blip r:embed="rId2"/>
              <a:srcRect l="56723"/>
              <a:stretch>
                <a:fillRect/>
              </a:stretch>
            </p:blipFill>
            <p:spPr>
              <a:xfrm>
                <a:off x="3216" y="1248"/>
                <a:ext cx="1968" cy="1872"/>
              </a:xfrm>
              <a:prstGeom prst="rect">
                <a:avLst/>
              </a:prstGeom>
              <a:noFill/>
              <a:ln w="9525">
                <a:noFill/>
              </a:ln>
            </p:spPr>
          </p:pic>
          <p:sp>
            <p:nvSpPr>
              <p:cNvPr id="6" name="Rectangle 4"/>
              <p:cNvSpPr/>
              <p:nvPr/>
            </p:nvSpPr>
            <p:spPr>
              <a:xfrm>
                <a:off x="3456" y="3282"/>
                <a:ext cx="1187" cy="307"/>
              </a:xfrm>
              <a:prstGeom prst="rect">
                <a:avLst/>
              </a:prstGeom>
              <a:solidFill>
                <a:srgbClr val="D3EDCE"/>
              </a:solidFill>
              <a:ln w="9525">
                <a:noFill/>
              </a:ln>
            </p:spPr>
            <p:txBody>
              <a:bodyPr wrap="square" anchor="t" anchorCtr="0">
                <a:spAutoFit/>
              </a:bodyPr>
              <a:p>
                <a:r>
                  <a:rPr lang="zh-CN" altLang="en-US" b="1" dirty="0">
                    <a:solidFill>
                      <a:srgbClr val="0E0D0C"/>
                    </a:solidFill>
                    <a:latin typeface="Times New Roman" panose="02020603050405020304" pitchFamily="18" charset="0"/>
                    <a:ea typeface="楷体_GB2312" pitchFamily="49" charset="-122"/>
                  </a:rPr>
                  <a:t>宫颈腺囊肿</a:t>
                </a:r>
                <a:endParaRPr lang="zh-CN" altLang="en-US" b="1" dirty="0">
                  <a:solidFill>
                    <a:srgbClr val="0E0D0C"/>
                  </a:solidFill>
                  <a:latin typeface="Times New Roman" panose="02020603050405020304" pitchFamily="18" charset="0"/>
                  <a:ea typeface="楷体_GB2312" pitchFamily="49" charset="-122"/>
                </a:endParaRPr>
              </a:p>
            </p:txBody>
          </p:sp>
          <p:pic>
            <p:nvPicPr>
              <p:cNvPr id="7" name="Picture 5" descr="d23"/>
              <p:cNvPicPr>
                <a:picLocks noChangeAspect="1"/>
              </p:cNvPicPr>
              <p:nvPr/>
            </p:nvPicPr>
            <p:blipFill>
              <a:blip r:embed="rId3"/>
              <a:srcRect l="23322" r="56465" b="7988"/>
              <a:stretch>
                <a:fillRect/>
              </a:stretch>
            </p:blipFill>
            <p:spPr>
              <a:xfrm>
                <a:off x="4992" y="2544"/>
                <a:ext cx="768" cy="766"/>
              </a:xfrm>
              <a:prstGeom prst="rect">
                <a:avLst/>
              </a:prstGeom>
              <a:noFill/>
              <a:ln w="9525">
                <a:noFill/>
              </a:ln>
            </p:spPr>
          </p:pic>
        </p:grpSp>
        <p:sp>
          <p:nvSpPr>
            <p:cNvPr id="8" name="Rectangle 7"/>
            <p:cNvSpPr/>
            <p:nvPr/>
          </p:nvSpPr>
          <p:spPr>
            <a:xfrm>
              <a:off x="3472" y="9116"/>
              <a:ext cx="2220" cy="705"/>
            </a:xfrm>
            <a:prstGeom prst="rect">
              <a:avLst/>
            </a:prstGeom>
            <a:solidFill>
              <a:srgbClr val="D3EDCE"/>
            </a:solidFill>
            <a:ln w="9525">
              <a:noFill/>
            </a:ln>
          </p:spPr>
          <p:txBody>
            <a:bodyPr wrap="square" anchor="t" anchorCtr="0">
              <a:spAutoFit/>
            </a:bodyPr>
            <a:p>
              <a:r>
                <a:rPr lang="zh-CN" altLang="en-US" b="1" dirty="0">
                  <a:solidFill>
                    <a:srgbClr val="0E0D0C"/>
                  </a:solidFill>
                  <a:latin typeface="Times New Roman" panose="02020603050405020304" pitchFamily="18" charset="0"/>
                  <a:ea typeface="楷体_GB2312" pitchFamily="49" charset="-122"/>
                </a:rPr>
                <a:t>宫颈息肉</a:t>
              </a:r>
              <a:endParaRPr lang="zh-CN" altLang="en-US" b="1" dirty="0">
                <a:solidFill>
                  <a:srgbClr val="0E0D0C"/>
                </a:solidFill>
                <a:latin typeface="Times New Roman" panose="02020603050405020304" pitchFamily="18" charset="0"/>
                <a:ea typeface="楷体_GB2312" pitchFamily="49" charset="-122"/>
              </a:endParaRPr>
            </a:p>
          </p:txBody>
        </p:sp>
        <p:pic>
          <p:nvPicPr>
            <p:cNvPr id="9" name="Picture 8" descr="d11"/>
            <p:cNvPicPr>
              <a:picLocks noChangeAspect="1"/>
            </p:cNvPicPr>
            <p:nvPr/>
          </p:nvPicPr>
          <p:blipFill>
            <a:blip r:embed="rId2"/>
            <a:srcRect r="55542"/>
            <a:stretch>
              <a:fillRect/>
            </a:stretch>
          </p:blipFill>
          <p:spPr>
            <a:xfrm>
              <a:off x="3210" y="4241"/>
              <a:ext cx="5160" cy="4778"/>
            </a:xfrm>
            <a:prstGeom prst="rect">
              <a:avLst/>
            </a:prstGeom>
            <a:noFill/>
            <a:ln w="9525">
              <a:noFill/>
            </a:ln>
          </p:spPr>
        </p:pic>
        <p:pic>
          <p:nvPicPr>
            <p:cNvPr id="10" name="Picture 9" descr="d23"/>
            <p:cNvPicPr>
              <a:picLocks noChangeAspect="1"/>
            </p:cNvPicPr>
            <p:nvPr/>
          </p:nvPicPr>
          <p:blipFill>
            <a:blip r:embed="rId3"/>
            <a:srcRect l="778" r="78232" b="7988"/>
            <a:stretch>
              <a:fillRect/>
            </a:stretch>
          </p:blipFill>
          <p:spPr>
            <a:xfrm>
              <a:off x="1530" y="8689"/>
              <a:ext cx="1680" cy="1615"/>
            </a:xfrm>
            <a:prstGeom prst="rect">
              <a:avLst/>
            </a:prstGeom>
            <a:noFill/>
            <a:ln w="9525">
              <a:noFill/>
            </a:ln>
          </p:spPr>
        </p:pic>
        <p:pic>
          <p:nvPicPr>
            <p:cNvPr id="11" name="Picture 11" descr="宫颈息肉"/>
            <p:cNvPicPr>
              <a:picLocks noChangeAspect="1"/>
            </p:cNvPicPr>
            <p:nvPr/>
          </p:nvPicPr>
          <p:blipFill>
            <a:blip r:embed="rId4"/>
            <a:srcRect l="13095" t="3265" r="10715" b="15102"/>
            <a:stretch>
              <a:fillRect/>
            </a:stretch>
          </p:blipFill>
          <p:spPr>
            <a:xfrm>
              <a:off x="5967" y="839"/>
              <a:ext cx="3960" cy="3095"/>
            </a:xfrm>
            <a:prstGeom prst="rect">
              <a:avLst/>
            </a:prstGeom>
            <a:noFill/>
            <a:ln w="9525">
              <a:noFill/>
            </a:ln>
          </p:spPr>
        </p:pic>
        <p:sp>
          <p:nvSpPr>
            <p:cNvPr id="12" name="Text Box 13"/>
            <p:cNvSpPr txBox="1"/>
            <p:nvPr/>
          </p:nvSpPr>
          <p:spPr>
            <a:xfrm>
              <a:off x="4152" y="611"/>
              <a:ext cx="1923" cy="705"/>
            </a:xfrm>
            <a:prstGeom prst="rect">
              <a:avLst/>
            </a:prstGeom>
            <a:solidFill>
              <a:srgbClr val="D3EDCE"/>
            </a:solidFill>
            <a:ln w="9525">
              <a:noFill/>
            </a:ln>
          </p:spPr>
          <p:txBody>
            <a:bodyPr wrap="square" anchor="t" anchorCtr="0">
              <a:spAutoFit/>
            </a:bodyPr>
            <a:p>
              <a:r>
                <a:rPr lang="zh-CN" altLang="en-US" b="1" dirty="0">
                  <a:solidFill>
                    <a:srgbClr val="0E0D0C"/>
                  </a:solidFill>
                  <a:latin typeface="Times New Roman" panose="02020603050405020304" pitchFamily="18" charset="0"/>
                  <a:ea typeface="楷体_GB2312" pitchFamily="49" charset="-122"/>
                </a:rPr>
                <a:t>宫颈肥大</a:t>
              </a:r>
              <a:endParaRPr lang="zh-CN" altLang="en-US" b="1" dirty="0">
                <a:solidFill>
                  <a:srgbClr val="0E0D0C"/>
                </a:solidFill>
                <a:latin typeface="Times New Roman" panose="02020603050405020304" pitchFamily="18" charset="0"/>
                <a:ea typeface="楷体_GB2312" pitchFamily="49" charset="-122"/>
              </a:endParaRPr>
            </a:p>
          </p:txBody>
        </p:sp>
        <p:graphicFrame>
          <p:nvGraphicFramePr>
            <p:cNvPr id="13" name="Object 15"/>
            <p:cNvGraphicFramePr/>
            <p:nvPr/>
          </p:nvGraphicFramePr>
          <p:xfrm>
            <a:off x="410" y="4809"/>
            <a:ext cx="3345" cy="3002"/>
          </p:xfrm>
          <a:graphic>
            <a:graphicData uri="http://schemas.openxmlformats.org/presentationml/2006/ole">
              <mc:AlternateContent xmlns:mc="http://schemas.openxmlformats.org/markup-compatibility/2006">
                <mc:Choice xmlns:v="urn:schemas-microsoft-com:vml" Requires="v">
                  <p:oleObj spid="_x0000_s15" name="" r:id="rId5" imgW="2962275" imgH="2571750" progId="Paint.Picture">
                    <p:embed/>
                  </p:oleObj>
                </mc:Choice>
                <mc:Fallback>
                  <p:oleObj name="" r:id="rId5" imgW="2962275" imgH="2571750" progId="Paint.Picture">
                    <p:embed/>
                    <p:pic>
                      <p:nvPicPr>
                        <p:cNvPr id="0" name="图片 3078"/>
                        <p:cNvPicPr/>
                        <p:nvPr/>
                      </p:nvPicPr>
                      <p:blipFill>
                        <a:blip r:embed="rId6"/>
                        <a:stretch>
                          <a:fillRect/>
                        </a:stretch>
                      </p:blipFill>
                      <p:spPr>
                        <a:xfrm>
                          <a:off x="410" y="4809"/>
                          <a:ext cx="3345" cy="3002"/>
                        </a:xfrm>
                        <a:prstGeom prst="rect">
                          <a:avLst/>
                        </a:prstGeom>
                        <a:noFill/>
                        <a:ln w="38100">
                          <a:noFill/>
                          <a:miter/>
                        </a:ln>
                      </p:spPr>
                    </p:pic>
                  </p:oleObj>
                </mc:Fallback>
              </mc:AlternateContent>
            </a:graphicData>
          </a:graphic>
        </p:graphicFrame>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 name="文本框 1"/>
          <p:cNvSpPr txBox="1"/>
          <p:nvPr/>
        </p:nvSpPr>
        <p:spPr>
          <a:xfrm>
            <a:off x="368935" y="0"/>
            <a:ext cx="6096000" cy="521970"/>
          </a:xfrm>
          <a:prstGeom prst="rect">
            <a:avLst/>
          </a:prstGeom>
          <a:noFill/>
        </p:spPr>
        <p:txBody>
          <a:bodyPr wrap="square" rtlCol="0" anchor="t">
            <a:spAutoFit/>
          </a:bodyPr>
          <a:p>
            <a:r>
              <a:rPr 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lang="en-US"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慢</a:t>
            </a:r>
            <a:r>
              <a:rPr 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性宫颈炎</a:t>
            </a:r>
            <a:endParaRPr 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3" name="组合 2"/>
          <p:cNvGrpSpPr/>
          <p:nvPr/>
        </p:nvGrpSpPr>
        <p:grpSpPr>
          <a:xfrm>
            <a:off x="894080" y="1342390"/>
            <a:ext cx="9720580" cy="3458845"/>
            <a:chOff x="738" y="2113"/>
            <a:chExt cx="12647" cy="5447"/>
          </a:xfrm>
        </p:grpSpPr>
        <p:sp>
          <p:nvSpPr>
            <p:cNvPr id="114690" name="Text Box 11"/>
            <p:cNvSpPr txBox="1"/>
            <p:nvPr>
              <p:custDataLst>
                <p:tags r:id="rId2"/>
              </p:custDataLst>
            </p:nvPr>
          </p:nvSpPr>
          <p:spPr>
            <a:xfrm>
              <a:off x="738" y="2113"/>
              <a:ext cx="3215" cy="753"/>
            </a:xfrm>
            <a:prstGeom prst="rect">
              <a:avLst/>
            </a:prstGeom>
            <a:solidFill>
              <a:srgbClr val="D3EDCE"/>
            </a:solidFill>
            <a:ln w="9525">
              <a:noFill/>
            </a:ln>
          </p:spPr>
          <p:txBody>
            <a:bodyPr wrap="square" anchor="t" anchorCtr="0">
              <a:spAutoFit/>
            </a:bodyPr>
            <a:p>
              <a:pPr>
                <a:lnSpc>
                  <a:spcPct val="90000"/>
                </a:lnSpc>
                <a:spcBef>
                  <a:spcPct val="20000"/>
                </a:spcBef>
                <a:buClr>
                  <a:schemeClr val="folHlink"/>
                </a:buClr>
                <a:buSzPct val="75000"/>
                <a:buFont typeface="Wingdings" panose="05000000000000000000" pitchFamily="2" charset="2"/>
              </a:pPr>
              <a:r>
                <a:rPr lang="zh-CN" altLang="en-US" sz="2800" b="1" dirty="0">
                  <a:solidFill>
                    <a:srgbClr val="0E0D0C"/>
                  </a:solidFill>
                  <a:latin typeface="楷体_GB2312" pitchFamily="49" charset="-122"/>
                  <a:ea typeface="楷体_GB2312" pitchFamily="49" charset="-122"/>
                </a:rPr>
                <a:t>【</a:t>
              </a:r>
              <a:r>
                <a:rPr lang="zh-CN" altLang="en-US" sz="2800" b="1" dirty="0">
                  <a:solidFill>
                    <a:srgbClr val="0E0D0C"/>
                  </a:solidFill>
                  <a:latin typeface="楷体_GB2312" pitchFamily="49" charset="-122"/>
                  <a:ea typeface="楷体_GB2312" pitchFamily="49" charset="-122"/>
                  <a:sym typeface="宋体" panose="02010600030101010101" pitchFamily="2" charset="-122"/>
                </a:rPr>
                <a:t>临床表现</a:t>
              </a:r>
              <a:r>
                <a:rPr lang="zh-CN" altLang="en-US" sz="2800" b="1" dirty="0">
                  <a:solidFill>
                    <a:srgbClr val="0E0D0C"/>
                  </a:solidFill>
                  <a:latin typeface="楷体_GB2312" pitchFamily="49" charset="-122"/>
                  <a:ea typeface="楷体_GB2312" pitchFamily="49" charset="-122"/>
                </a:rPr>
                <a:t>】</a:t>
              </a:r>
              <a:endParaRPr lang="zh-CN" altLang="en-US" sz="2800" b="1" dirty="0">
                <a:solidFill>
                  <a:srgbClr val="0E0D0C"/>
                </a:solidFill>
                <a:latin typeface="楷体_GB2312" pitchFamily="49" charset="-122"/>
                <a:ea typeface="楷体_GB2312" pitchFamily="49" charset="-122"/>
              </a:endParaRPr>
            </a:p>
          </p:txBody>
        </p:sp>
        <p:sp>
          <p:nvSpPr>
            <p:cNvPr id="114691" name="文本框 1"/>
            <p:cNvSpPr txBox="1"/>
            <p:nvPr/>
          </p:nvSpPr>
          <p:spPr>
            <a:xfrm>
              <a:off x="1073" y="3345"/>
              <a:ext cx="12312" cy="4215"/>
            </a:xfrm>
            <a:prstGeom prst="rect">
              <a:avLst/>
            </a:prstGeom>
            <a:noFill/>
            <a:ln w="9525">
              <a:noFill/>
            </a:ln>
          </p:spPr>
          <p:txBody>
            <a:bodyPr wrap="square" anchor="t" anchorCtr="0">
              <a:spAutoFit/>
            </a:bodyPr>
            <a:p>
              <a:r>
                <a:rPr lang="en-US" altLang="zh-CN" sz="2800">
                  <a:latin typeface="Arial" panose="020B0604020202020204" pitchFamily="34" charset="0"/>
                  <a:ea typeface="宋体" panose="02010600030101010101" pitchFamily="2" charset="-122"/>
                </a:rPr>
                <a:t>1.</a:t>
              </a:r>
              <a:r>
                <a:rPr lang="zh-CN" altLang="en-US" sz="2800">
                  <a:latin typeface="Arial" panose="020B0604020202020204" pitchFamily="34" charset="0"/>
                  <a:ea typeface="宋体" panose="02010600030101010101" pitchFamily="2" charset="-122"/>
                </a:rPr>
                <a:t>多无症状</a:t>
              </a:r>
              <a:endParaRPr lang="zh-CN" altLang="en-US" sz="2800">
                <a:latin typeface="Arial" panose="020B0604020202020204" pitchFamily="34" charset="0"/>
                <a:ea typeface="宋体" panose="02010600030101010101" pitchFamily="2" charset="-122"/>
              </a:endParaRPr>
            </a:p>
            <a:p>
              <a:r>
                <a:rPr lang="en-US" altLang="zh-CN" sz="2800">
                  <a:latin typeface="Arial" panose="020B0604020202020204" pitchFamily="34" charset="0"/>
                  <a:ea typeface="宋体" panose="02010600030101010101" pitchFamily="2" charset="-122"/>
                </a:rPr>
                <a:t>2.</a:t>
              </a:r>
              <a:r>
                <a:rPr lang="zh-CN" altLang="en-US" sz="2800">
                  <a:latin typeface="Arial" panose="020B0604020202020204" pitchFamily="34" charset="0"/>
                  <a:ea typeface="宋体" panose="02010600030101010101" pitchFamily="2" charset="-122"/>
                </a:rPr>
                <a:t>少数病人出现阴道分泌物增多，呈淡黄色和脓性，偶有分泌物刺激引起外阴瘙痒或不适；性交后出血。</a:t>
              </a:r>
              <a:endParaRPr lang="zh-CN" altLang="en-US" sz="2800">
                <a:latin typeface="Arial" panose="020B0604020202020204" pitchFamily="34" charset="0"/>
                <a:ea typeface="宋体" panose="02010600030101010101" pitchFamily="2" charset="-122"/>
              </a:endParaRPr>
            </a:p>
            <a:p>
              <a:r>
                <a:rPr lang="en-US" altLang="zh-CN" sz="2800">
                  <a:latin typeface="Arial" panose="020B0604020202020204" pitchFamily="34" charset="0"/>
                  <a:ea typeface="宋体" panose="02010600030101010101" pitchFamily="2" charset="-122"/>
                </a:rPr>
                <a:t>3.</a:t>
              </a:r>
              <a:r>
                <a:rPr lang="zh-CN" altLang="en-US" sz="2800">
                  <a:latin typeface="Arial" panose="020B0604020202020204" pitchFamily="34" charset="0"/>
                  <a:ea typeface="宋体" panose="02010600030101010101" pitchFamily="2" charset="-122"/>
                </a:rPr>
                <a:t>妇科检查：宫颈糜烂样改变；有分泌物从宫颈口流出；或可见宫颈息肉或肥大。</a:t>
              </a:r>
              <a:endParaRPr lang="zh-CN" altLang="en-US" sz="2800">
                <a:latin typeface="Arial" panose="020B0604020202020204" pitchFamily="34" charset="0"/>
                <a:ea typeface="宋体" panose="02010600030101010101" pitchFamily="2" charset="-122"/>
              </a:endParaRPr>
            </a:p>
            <a:p>
              <a:r>
                <a:rPr lang="en-US" altLang="zh-CN" sz="2800">
                  <a:latin typeface="Arial" panose="020B0604020202020204" pitchFamily="34" charset="0"/>
                  <a:ea typeface="宋体" panose="02010600030101010101" pitchFamily="2" charset="-122"/>
                </a:rPr>
                <a:t>4.</a:t>
              </a:r>
              <a:r>
                <a:rPr lang="zh-CN" altLang="en-US" sz="2800">
                  <a:latin typeface="Arial" panose="020B0604020202020204" pitchFamily="34" charset="0"/>
                  <a:ea typeface="宋体" panose="02010600030101010101" pitchFamily="2" charset="-122"/>
                </a:rPr>
                <a:t>宫颈糜烂：分生理性和病理性两种情况。</a:t>
              </a:r>
              <a:endParaRPr lang="zh-CN" altLang="en-US" sz="2800">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 name="文本框 1"/>
          <p:cNvSpPr txBox="1"/>
          <p:nvPr/>
        </p:nvSpPr>
        <p:spPr>
          <a:xfrm>
            <a:off x="368935" y="0"/>
            <a:ext cx="6096000" cy="521970"/>
          </a:xfrm>
          <a:prstGeom prst="rect">
            <a:avLst/>
          </a:prstGeom>
          <a:noFill/>
        </p:spPr>
        <p:txBody>
          <a:bodyPr wrap="square" rtlCol="0" anchor="t">
            <a:spAutoFit/>
          </a:bodyPr>
          <a:p>
            <a:r>
              <a:rPr 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lang="en-US"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慢</a:t>
            </a:r>
            <a:r>
              <a:rPr 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性宫颈炎</a:t>
            </a:r>
            <a:endParaRPr 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5" name="组合 4"/>
          <p:cNvGrpSpPr/>
          <p:nvPr/>
        </p:nvGrpSpPr>
        <p:grpSpPr>
          <a:xfrm>
            <a:off x="1758950" y="1341755"/>
            <a:ext cx="8004175" cy="2340610"/>
            <a:chOff x="820" y="2113"/>
            <a:chExt cx="12605" cy="3686"/>
          </a:xfrm>
        </p:grpSpPr>
        <p:sp>
          <p:nvSpPr>
            <p:cNvPr id="115713" name="Text Box 11"/>
            <p:cNvSpPr txBox="1"/>
            <p:nvPr>
              <p:custDataLst>
                <p:tags r:id="rId2"/>
              </p:custDataLst>
            </p:nvPr>
          </p:nvSpPr>
          <p:spPr>
            <a:xfrm>
              <a:off x="820" y="2113"/>
              <a:ext cx="3265" cy="753"/>
            </a:xfrm>
            <a:prstGeom prst="rect">
              <a:avLst/>
            </a:prstGeom>
            <a:solidFill>
              <a:srgbClr val="D3EDCE"/>
            </a:solidFill>
            <a:ln w="9525">
              <a:noFill/>
            </a:ln>
          </p:spPr>
          <p:txBody>
            <a:bodyPr wrap="square" anchor="t" anchorCtr="0">
              <a:spAutoFit/>
            </a:bodyPr>
            <a:p>
              <a:pPr>
                <a:lnSpc>
                  <a:spcPct val="90000"/>
                </a:lnSpc>
                <a:spcBef>
                  <a:spcPct val="20000"/>
                </a:spcBef>
                <a:buClr>
                  <a:srgbClr val="AFBF39"/>
                </a:buClr>
                <a:buSzPct val="75000"/>
                <a:buFont typeface="Wingdings" panose="05000000000000000000" pitchFamily="2" charset="2"/>
              </a:pPr>
              <a:r>
                <a:rPr lang="zh-CN" altLang="en-US" sz="2800" b="1" dirty="0">
                  <a:solidFill>
                    <a:srgbClr val="0E0D0C"/>
                  </a:solidFill>
                  <a:latin typeface="楷体_GB2312" pitchFamily="49" charset="-122"/>
                  <a:ea typeface="楷体_GB2312" pitchFamily="49" charset="-122"/>
                </a:rPr>
                <a:t>【</a:t>
              </a:r>
              <a:r>
                <a:rPr lang="zh-CN" altLang="en-US" sz="2800" b="1" dirty="0">
                  <a:solidFill>
                    <a:srgbClr val="0E0D0C"/>
                  </a:solidFill>
                  <a:latin typeface="楷体_GB2312" pitchFamily="49" charset="-122"/>
                  <a:ea typeface="楷体_GB2312" pitchFamily="49" charset="-122"/>
                  <a:sym typeface="宋体" panose="02010600030101010101" pitchFamily="2" charset="-122"/>
                </a:rPr>
                <a:t>处理原则</a:t>
              </a:r>
              <a:r>
                <a:rPr lang="zh-CN" altLang="en-US" sz="2800" b="1" dirty="0">
                  <a:solidFill>
                    <a:srgbClr val="0E0D0C"/>
                  </a:solidFill>
                  <a:latin typeface="楷体_GB2312" pitchFamily="49" charset="-122"/>
                  <a:ea typeface="楷体_GB2312" pitchFamily="49" charset="-122"/>
                </a:rPr>
                <a:t>】</a:t>
              </a:r>
              <a:endParaRPr lang="zh-CN" altLang="en-US" sz="2800" b="1" dirty="0">
                <a:solidFill>
                  <a:srgbClr val="0E0D0C"/>
                </a:solidFill>
                <a:latin typeface="楷体_GB2312" pitchFamily="49" charset="-122"/>
                <a:ea typeface="楷体_GB2312" pitchFamily="49" charset="-122"/>
              </a:endParaRPr>
            </a:p>
          </p:txBody>
        </p:sp>
        <p:sp>
          <p:nvSpPr>
            <p:cNvPr id="115714" name="文本框 1"/>
            <p:cNvSpPr txBox="1"/>
            <p:nvPr/>
          </p:nvSpPr>
          <p:spPr>
            <a:xfrm>
              <a:off x="820" y="3620"/>
              <a:ext cx="12605" cy="2179"/>
            </a:xfrm>
            <a:prstGeom prst="rect">
              <a:avLst/>
            </a:prstGeom>
            <a:noFill/>
            <a:ln w="9525">
              <a:noFill/>
            </a:ln>
          </p:spPr>
          <p:txBody>
            <a:bodyPr wrap="square" anchor="t" anchorCtr="0">
              <a:spAutoFit/>
            </a:bodyPr>
            <a:p>
              <a:r>
                <a:rPr lang="en-US" altLang="zh-CN" sz="2800">
                  <a:latin typeface="Arial" panose="020B0604020202020204" pitchFamily="34" charset="0"/>
                  <a:ea typeface="宋体" panose="02010600030101010101" pitchFamily="2" charset="-122"/>
                </a:rPr>
                <a:t>1.</a:t>
              </a:r>
              <a:r>
                <a:rPr lang="zh-CN" altLang="en-US" sz="2800">
                  <a:latin typeface="Arial" panose="020B0604020202020204" pitchFamily="34" charset="0"/>
                  <a:ea typeface="宋体" panose="02010600030101010101" pitchFamily="2" charset="-122"/>
                </a:rPr>
                <a:t>宫颈糜烂者，给予物理治疗：激光、冷冻、微波。</a:t>
              </a:r>
              <a:endParaRPr lang="zh-CN" altLang="en-US" sz="2800">
                <a:latin typeface="Arial" panose="020B0604020202020204" pitchFamily="34" charset="0"/>
                <a:ea typeface="宋体" panose="02010600030101010101" pitchFamily="2" charset="-122"/>
              </a:endParaRPr>
            </a:p>
            <a:p>
              <a:r>
                <a:rPr lang="en-US" altLang="zh-CN" sz="2800">
                  <a:latin typeface="Arial" panose="020B0604020202020204" pitchFamily="34" charset="0"/>
                  <a:ea typeface="宋体" panose="02010600030101010101" pitchFamily="2" charset="-122"/>
                </a:rPr>
                <a:t>2.</a:t>
              </a:r>
              <a:r>
                <a:rPr lang="zh-CN" altLang="en-US" sz="2800">
                  <a:latin typeface="Arial" panose="020B0604020202020204" pitchFamily="34" charset="0"/>
                  <a:ea typeface="宋体" panose="02010600030101010101" pitchFamily="2" charset="-122"/>
                </a:rPr>
                <a:t>宫颈息肉者手术切除治疗</a:t>
              </a:r>
              <a:endParaRPr lang="zh-CN" altLang="en-US" sz="2800">
                <a:latin typeface="Arial" panose="020B0604020202020204" pitchFamily="34" charset="0"/>
                <a:ea typeface="宋体" panose="02010600030101010101" pitchFamily="2" charset="-122"/>
              </a:endParaRPr>
            </a:p>
            <a:p>
              <a:r>
                <a:rPr lang="en-US" altLang="zh-CN" sz="2800">
                  <a:latin typeface="Arial" panose="020B0604020202020204" pitchFamily="34" charset="0"/>
                  <a:ea typeface="宋体" panose="02010600030101010101" pitchFamily="2" charset="-122"/>
                </a:rPr>
                <a:t>3.</a:t>
              </a:r>
              <a:r>
                <a:rPr lang="zh-CN" altLang="en-US" sz="2800">
                  <a:latin typeface="Arial" panose="020B0604020202020204" pitchFamily="34" charset="0"/>
                  <a:ea typeface="宋体" panose="02010600030101010101" pitchFamily="2" charset="-122"/>
                </a:rPr>
                <a:t>宫颈肥大者无需治疗，必要时手术治疗。</a:t>
              </a:r>
              <a:endParaRPr lang="zh-CN" altLang="en-US" sz="2800">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1041400"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 name="文本框 1"/>
          <p:cNvSpPr txBox="1"/>
          <p:nvPr/>
        </p:nvSpPr>
        <p:spPr>
          <a:xfrm>
            <a:off x="368935" y="0"/>
            <a:ext cx="6096000" cy="521970"/>
          </a:xfrm>
          <a:prstGeom prst="rect">
            <a:avLst/>
          </a:prstGeom>
          <a:noFill/>
        </p:spPr>
        <p:txBody>
          <a:bodyPr wrap="square" rtlCol="0" anchor="t">
            <a:spAutoFit/>
          </a:bodyPr>
          <a:p>
            <a:r>
              <a:rPr 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lang="en-US"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慢</a:t>
            </a:r>
            <a:r>
              <a:rPr 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性宫颈炎</a:t>
            </a:r>
            <a:endParaRPr 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5" name="组合 4"/>
          <p:cNvGrpSpPr/>
          <p:nvPr/>
        </p:nvGrpSpPr>
        <p:grpSpPr>
          <a:xfrm>
            <a:off x="1569085" y="1094105"/>
            <a:ext cx="9814560" cy="5113020"/>
            <a:chOff x="-503" y="768"/>
            <a:chExt cx="15456" cy="8052"/>
          </a:xfrm>
        </p:grpSpPr>
        <p:sp>
          <p:nvSpPr>
            <p:cNvPr id="116737" name="Text Box 11"/>
            <p:cNvSpPr txBox="1"/>
            <p:nvPr>
              <p:custDataLst>
                <p:tags r:id="rId2"/>
              </p:custDataLst>
            </p:nvPr>
          </p:nvSpPr>
          <p:spPr>
            <a:xfrm>
              <a:off x="850" y="768"/>
              <a:ext cx="3265" cy="668"/>
            </a:xfrm>
            <a:prstGeom prst="rect">
              <a:avLst/>
            </a:prstGeom>
            <a:solidFill>
              <a:srgbClr val="D3EDCE"/>
            </a:solidFill>
            <a:ln w="9525">
              <a:noFill/>
            </a:ln>
          </p:spPr>
          <p:txBody>
            <a:bodyPr wrap="square" anchor="t" anchorCtr="0">
              <a:spAutoFit/>
            </a:bodyPr>
            <a:p>
              <a:pPr>
                <a:lnSpc>
                  <a:spcPct val="90000"/>
                </a:lnSpc>
                <a:spcBef>
                  <a:spcPct val="20000"/>
                </a:spcBef>
                <a:buClr>
                  <a:schemeClr val="folHlink"/>
                </a:buClr>
                <a:buSzPct val="75000"/>
                <a:buFont typeface="Wingdings" panose="05000000000000000000" pitchFamily="2" charset="2"/>
              </a:pPr>
              <a:r>
                <a:rPr lang="zh-CN" altLang="en-US" sz="2400" b="1" dirty="0">
                  <a:solidFill>
                    <a:srgbClr val="0E0D0C"/>
                  </a:solidFill>
                  <a:latin typeface="楷体_GB2312" pitchFamily="49" charset="-122"/>
                  <a:ea typeface="楷体_GB2312" pitchFamily="49" charset="-122"/>
                </a:rPr>
                <a:t>【</a:t>
              </a:r>
              <a:r>
                <a:rPr lang="zh-CN" altLang="en-US" sz="2400" b="1" dirty="0">
                  <a:solidFill>
                    <a:srgbClr val="0E0D0C"/>
                  </a:solidFill>
                  <a:latin typeface="楷体_GB2312" pitchFamily="49" charset="-122"/>
                  <a:ea typeface="楷体_GB2312" pitchFamily="49" charset="-122"/>
                  <a:sym typeface="宋体" panose="02010600030101010101" pitchFamily="2" charset="-122"/>
                </a:rPr>
                <a:t>护理措施</a:t>
              </a:r>
              <a:r>
                <a:rPr lang="zh-CN" altLang="en-US" sz="2400" b="1" dirty="0">
                  <a:solidFill>
                    <a:srgbClr val="0E0D0C"/>
                  </a:solidFill>
                  <a:latin typeface="楷体_GB2312" pitchFamily="49" charset="-122"/>
                  <a:ea typeface="楷体_GB2312" pitchFamily="49" charset="-122"/>
                </a:rPr>
                <a:t>】</a:t>
              </a:r>
              <a:endParaRPr lang="zh-CN" altLang="en-US" sz="2400" b="1" dirty="0">
                <a:solidFill>
                  <a:srgbClr val="0E0D0C"/>
                </a:solidFill>
                <a:latin typeface="楷体_GB2312" pitchFamily="49" charset="-122"/>
                <a:ea typeface="楷体_GB2312" pitchFamily="49" charset="-122"/>
              </a:endParaRPr>
            </a:p>
          </p:txBody>
        </p:sp>
        <p:sp>
          <p:nvSpPr>
            <p:cNvPr id="6" name="文本框 5"/>
            <p:cNvSpPr txBox="1"/>
            <p:nvPr/>
          </p:nvSpPr>
          <p:spPr>
            <a:xfrm>
              <a:off x="-503" y="1758"/>
              <a:ext cx="15456" cy="7062"/>
            </a:xfrm>
            <a:prstGeom prst="rect">
              <a:avLst/>
            </a:prstGeom>
            <a:noFill/>
          </p:spPr>
          <p:txBody>
            <a:bodyPr wrap="square" rtlCol="0">
              <a:spAutoFit/>
            </a:bodyPr>
            <a:p>
              <a:r>
                <a:rPr lang="en-US" altLang="zh-CN" sz="2400" noProof="1">
                  <a:latin typeface="Arial" panose="020B0604020202020204" pitchFamily="34" charset="0"/>
                  <a:ea typeface="宋体" panose="02010600030101010101" pitchFamily="2" charset="-122"/>
                  <a:cs typeface="+mn-cs"/>
                </a:rPr>
                <a:t>1.</a:t>
              </a:r>
              <a:r>
                <a:rPr lang="zh-CN" altLang="en-US" sz="2400" noProof="1">
                  <a:latin typeface="Arial" panose="020B0604020202020204" pitchFamily="34" charset="0"/>
                  <a:ea typeface="宋体" panose="02010600030101010101" pitchFamily="2" charset="-122"/>
                  <a:cs typeface="+mn-cs"/>
                </a:rPr>
                <a:t>一般护理</a:t>
              </a:r>
              <a:r>
                <a:rPr lang="en-US" altLang="zh-CN" sz="2400" noProof="1">
                  <a:latin typeface="Arial" panose="020B0604020202020204" pitchFamily="34" charset="0"/>
                  <a:ea typeface="宋体" panose="02010600030101010101" pitchFamily="2" charset="-122"/>
                  <a:cs typeface="+mn-cs"/>
                </a:rPr>
                <a:t>  </a:t>
              </a:r>
              <a:r>
                <a:rPr lang="zh-CN" altLang="en-US" sz="2400" noProof="1">
                  <a:latin typeface="Arial" panose="020B0604020202020204" pitchFamily="34" charset="0"/>
                  <a:ea typeface="宋体" panose="02010600030101010101" pitchFamily="2" charset="-122"/>
                  <a:cs typeface="+mn-cs"/>
                </a:rPr>
                <a:t>加强会阴部护理，保持外因清洁、干燥，减少局部摩擦。</a:t>
              </a:r>
              <a:endParaRPr lang="zh-CN" altLang="en-US" sz="2400" noProof="1"/>
            </a:p>
            <a:p>
              <a:endParaRPr lang="en-US" altLang="zh-CN" sz="2400" b="1" noProof="1">
                <a:solidFill>
                  <a:srgbClr val="FF0000"/>
                </a:solidFill>
              </a:endParaRPr>
            </a:p>
            <a:p>
              <a:r>
                <a:rPr lang="en-US" altLang="zh-CN" sz="2400" b="1" noProof="1">
                  <a:solidFill>
                    <a:srgbClr val="FF0000"/>
                  </a:solidFill>
                  <a:latin typeface="Arial" panose="020B0604020202020204" pitchFamily="34" charset="0"/>
                  <a:ea typeface="宋体" panose="02010600030101010101" pitchFamily="2" charset="-122"/>
                  <a:cs typeface="+mn-cs"/>
                </a:rPr>
                <a:t>2.</a:t>
              </a:r>
              <a:r>
                <a:rPr lang="zh-CN" altLang="en-US" sz="2400" b="1" noProof="1">
                  <a:solidFill>
                    <a:srgbClr val="FF0000"/>
                  </a:solidFill>
                  <a:latin typeface="Arial" panose="020B0604020202020204" pitchFamily="34" charset="0"/>
                  <a:ea typeface="宋体" panose="02010600030101010101" pitchFamily="2" charset="-122"/>
                  <a:cs typeface="+mn-cs"/>
                </a:rPr>
                <a:t>物理治疗注意事项。</a:t>
              </a:r>
              <a:endParaRPr lang="zh-CN" altLang="en-US" sz="2400" b="1" noProof="1">
                <a:solidFill>
                  <a:srgbClr val="FF0000"/>
                </a:solidFill>
              </a:endParaRPr>
            </a:p>
            <a:p>
              <a:pPr marL="342900" indent="-342900">
                <a:lnSpc>
                  <a:spcPct val="110000"/>
                </a:lnSpc>
                <a:spcBef>
                  <a:spcPct val="20000"/>
                </a:spcBef>
                <a:buClr>
                  <a:schemeClr val="accent1"/>
                </a:buClr>
                <a:buSzPct val="65000"/>
              </a:pPr>
              <a:r>
                <a:rPr lang="zh-CN" altLang="en-US" sz="2400" b="1" noProof="1" dirty="0">
                  <a:solidFill>
                    <a:srgbClr val="FF0000"/>
                  </a:solidFill>
                  <a:latin typeface="楷体_GB2312" pitchFamily="49" charset="-122"/>
                  <a:ea typeface="楷体_GB2312" pitchFamily="49" charset="-122"/>
                  <a:cs typeface="+mn-cs"/>
                  <a:sym typeface="+mn-ea"/>
                </a:rPr>
                <a:t>治疗前：</a:t>
              </a:r>
              <a:r>
                <a:rPr lang="en-US" altLang="zh-CN" sz="2400" b="1" noProof="1" dirty="0">
                  <a:solidFill>
                    <a:srgbClr val="FF0000"/>
                  </a:solidFill>
                  <a:latin typeface="楷体_GB2312" pitchFamily="49" charset="-122"/>
                  <a:ea typeface="楷体_GB2312" pitchFamily="49" charset="-122"/>
                  <a:cs typeface="+mn-cs"/>
                  <a:sym typeface="+mn-ea"/>
                </a:rPr>
                <a:t>①</a:t>
              </a:r>
              <a:r>
                <a:rPr lang="zh-CN" altLang="en-US" sz="2400" b="1" noProof="1" dirty="0">
                  <a:solidFill>
                    <a:srgbClr val="FF0000"/>
                  </a:solidFill>
                  <a:latin typeface="楷体_GB2312" pitchFamily="49" charset="-122"/>
                  <a:ea typeface="楷体_GB2312" pitchFamily="49" charset="-122"/>
                  <a:cs typeface="+mn-cs"/>
                  <a:sym typeface="+mn-ea"/>
                </a:rPr>
                <a:t>治疗前常规检查</a:t>
              </a:r>
              <a:r>
                <a:rPr lang="en-US" altLang="zh-CN" sz="2400" b="1" noProof="1" dirty="0">
                  <a:solidFill>
                    <a:srgbClr val="FF0000"/>
                  </a:solidFill>
                  <a:latin typeface="楷体_GB2312" pitchFamily="49" charset="-122"/>
                  <a:ea typeface="楷体_GB2312" pitchFamily="49" charset="-122"/>
                  <a:cs typeface="+mn-cs"/>
                  <a:sym typeface="+mn-ea"/>
                </a:rPr>
                <a:t>TCT,</a:t>
              </a:r>
              <a:r>
                <a:rPr lang="zh-CN" altLang="en-US" sz="2400" b="1" noProof="1" dirty="0">
                  <a:solidFill>
                    <a:srgbClr val="FF0000"/>
                  </a:solidFill>
                  <a:latin typeface="楷体_GB2312" pitchFamily="49" charset="-122"/>
                  <a:ea typeface="楷体_GB2312" pitchFamily="49" charset="-122"/>
                  <a:cs typeface="+mn-cs"/>
                  <a:sym typeface="+mn-ea"/>
                </a:rPr>
                <a:t>排除宫颈癌，</a:t>
              </a:r>
              <a:r>
                <a:rPr lang="en-US" altLang="zh-CN" sz="2400" b="1" noProof="1" dirty="0">
                  <a:solidFill>
                    <a:srgbClr val="FF0000"/>
                  </a:solidFill>
                  <a:latin typeface="楷体_GB2312" pitchFamily="49" charset="-122"/>
                  <a:ea typeface="楷体_GB2312" pitchFamily="49" charset="-122"/>
                  <a:cs typeface="+mn-cs"/>
                  <a:sym typeface="+mn-ea"/>
                </a:rPr>
                <a:t>②</a:t>
              </a:r>
              <a:r>
                <a:rPr lang="zh-CN" altLang="en-US" sz="2400" b="1" noProof="1" dirty="0">
                  <a:solidFill>
                    <a:srgbClr val="FF0000"/>
                  </a:solidFill>
                  <a:latin typeface="楷体_GB2312" pitchFamily="49" charset="-122"/>
                  <a:ea typeface="楷体_GB2312" pitchFamily="49" charset="-122"/>
                  <a:cs typeface="+mn-cs"/>
                  <a:sym typeface="+mn-ea"/>
                </a:rPr>
                <a:t>治疗时间选择在月经干净后</a:t>
              </a:r>
              <a:r>
                <a:rPr lang="en-US" altLang="zh-CN" sz="2400" b="1" noProof="1" dirty="0">
                  <a:solidFill>
                    <a:srgbClr val="FF0000"/>
                  </a:solidFill>
                  <a:latin typeface="楷体_GB2312" pitchFamily="49" charset="-122"/>
                  <a:ea typeface="楷体_GB2312" pitchFamily="49" charset="-122"/>
                  <a:cs typeface="+mn-cs"/>
                  <a:sym typeface="+mn-ea"/>
                </a:rPr>
                <a:t>3</a:t>
              </a:r>
              <a:r>
                <a:rPr lang="zh-CN" altLang="en-US" sz="2400" b="1" noProof="1" dirty="0">
                  <a:solidFill>
                    <a:srgbClr val="FF0000"/>
                  </a:solidFill>
                  <a:latin typeface="楷体_GB2312" pitchFamily="49" charset="-122"/>
                  <a:ea typeface="楷体_GB2312" pitchFamily="49" charset="-122"/>
                  <a:cs typeface="+mn-cs"/>
                  <a:sym typeface="+mn-ea"/>
                </a:rPr>
                <a:t>～</a:t>
              </a:r>
              <a:r>
                <a:rPr lang="en-US" altLang="zh-CN" sz="2400" b="1" noProof="1" dirty="0">
                  <a:solidFill>
                    <a:srgbClr val="FF0000"/>
                  </a:solidFill>
                  <a:latin typeface="楷体_GB2312" pitchFamily="49" charset="-122"/>
                  <a:ea typeface="楷体_GB2312" pitchFamily="49" charset="-122"/>
                  <a:cs typeface="+mn-cs"/>
                  <a:sym typeface="+mn-ea"/>
                </a:rPr>
                <a:t>7</a:t>
              </a:r>
              <a:r>
                <a:rPr lang="zh-CN" altLang="en-US" sz="2400" b="1" noProof="1" dirty="0">
                  <a:solidFill>
                    <a:srgbClr val="FF0000"/>
                  </a:solidFill>
                  <a:latin typeface="楷体_GB2312" pitchFamily="49" charset="-122"/>
                  <a:ea typeface="楷体_GB2312" pitchFamily="49" charset="-122"/>
                  <a:cs typeface="+mn-cs"/>
                  <a:sym typeface="+mn-ea"/>
                </a:rPr>
                <a:t>天；</a:t>
              </a:r>
              <a:r>
                <a:rPr lang="en-US" altLang="zh-CN" sz="2400" b="1" noProof="1" dirty="0">
                  <a:solidFill>
                    <a:srgbClr val="FF0000"/>
                  </a:solidFill>
                  <a:latin typeface="楷体_GB2312" pitchFamily="49" charset="-122"/>
                  <a:ea typeface="楷体_GB2312" pitchFamily="49" charset="-122"/>
                  <a:cs typeface="+mn-cs"/>
                  <a:sym typeface="+mn-ea"/>
                </a:rPr>
                <a:t>③</a:t>
              </a:r>
              <a:r>
                <a:rPr lang="zh-CN" altLang="en-US" sz="2400" b="1" noProof="1" dirty="0">
                  <a:solidFill>
                    <a:srgbClr val="FF0000"/>
                  </a:solidFill>
                  <a:latin typeface="楷体_GB2312" pitchFamily="49" charset="-122"/>
                  <a:ea typeface="楷体_GB2312" pitchFamily="49" charset="-122"/>
                  <a:cs typeface="+mn-cs"/>
                  <a:sym typeface="+mn-ea"/>
                </a:rPr>
                <a:t>急性生殖器官炎症应列为禁忌；</a:t>
              </a:r>
              <a:endParaRPr lang="zh-CN" altLang="en-US" sz="2400" b="1" noProof="1" dirty="0">
                <a:solidFill>
                  <a:srgbClr val="FF0000"/>
                </a:solidFill>
                <a:latin typeface="楷体_GB2312" pitchFamily="49" charset="-122"/>
                <a:ea typeface="楷体_GB2312" pitchFamily="49" charset="-122"/>
              </a:endParaRPr>
            </a:p>
            <a:p>
              <a:pPr marL="342900" indent="-342900">
                <a:lnSpc>
                  <a:spcPct val="110000"/>
                </a:lnSpc>
                <a:spcBef>
                  <a:spcPct val="20000"/>
                </a:spcBef>
                <a:buClr>
                  <a:schemeClr val="accent1"/>
                </a:buClr>
                <a:buSzPct val="65000"/>
              </a:pPr>
              <a:r>
                <a:rPr lang="zh-CN" altLang="en-US" sz="2400" b="1" noProof="1" dirty="0">
                  <a:solidFill>
                    <a:srgbClr val="FF0000"/>
                  </a:solidFill>
                  <a:latin typeface="楷体_GB2312" pitchFamily="49" charset="-122"/>
                  <a:ea typeface="楷体_GB2312" pitchFamily="49" charset="-122"/>
                  <a:cs typeface="+mn-cs"/>
                  <a:sym typeface="+mn-ea"/>
                </a:rPr>
                <a:t>治疗后：</a:t>
              </a:r>
              <a:r>
                <a:rPr lang="en-US" altLang="zh-CN" sz="2400" b="1" noProof="1" dirty="0">
                  <a:solidFill>
                    <a:srgbClr val="FF0000"/>
                  </a:solidFill>
                  <a:latin typeface="楷体_GB2312" pitchFamily="49" charset="-122"/>
                  <a:ea typeface="楷体_GB2312" pitchFamily="49" charset="-122"/>
                  <a:cs typeface="+mn-cs"/>
                  <a:sym typeface="+mn-ea"/>
                </a:rPr>
                <a:t>①</a:t>
              </a:r>
              <a:r>
                <a:rPr lang="zh-CN" altLang="en-US" sz="2400" b="1" noProof="1" dirty="0">
                  <a:solidFill>
                    <a:srgbClr val="FF0000"/>
                  </a:solidFill>
                  <a:latin typeface="楷体_GB2312" pitchFamily="49" charset="-122"/>
                  <a:ea typeface="楷体_GB2312" pitchFamily="49" charset="-122"/>
                  <a:cs typeface="+mn-cs"/>
                  <a:sym typeface="+mn-ea"/>
                </a:rPr>
                <a:t>术后有阴道排出物较多，注意会阴部清洁卫生，禁性生活盆浴</a:t>
              </a:r>
              <a:r>
                <a:rPr lang="en-US" altLang="zh-CN" sz="2400" b="1" noProof="1" dirty="0">
                  <a:solidFill>
                    <a:srgbClr val="FF0000"/>
                  </a:solidFill>
                  <a:latin typeface="楷体_GB2312" pitchFamily="49" charset="-122"/>
                  <a:ea typeface="楷体_GB2312" pitchFamily="49" charset="-122"/>
                  <a:cs typeface="+mn-cs"/>
                  <a:sym typeface="+mn-ea"/>
                </a:rPr>
                <a:t>4-8</a:t>
              </a:r>
              <a:r>
                <a:rPr lang="zh-CN" altLang="en-US" sz="2400" b="1" noProof="1" dirty="0">
                  <a:solidFill>
                    <a:srgbClr val="FF0000"/>
                  </a:solidFill>
                  <a:latin typeface="楷体_GB2312" pitchFamily="49" charset="-122"/>
                  <a:ea typeface="楷体_GB2312" pitchFamily="49" charset="-122"/>
                  <a:cs typeface="+mn-cs"/>
                  <a:sym typeface="+mn-ea"/>
                </a:rPr>
                <a:t>周。</a:t>
              </a:r>
              <a:r>
                <a:rPr lang="en-US" altLang="zh-CN" sz="2400" b="1" noProof="1" dirty="0">
                  <a:solidFill>
                    <a:srgbClr val="FF0000"/>
                  </a:solidFill>
                  <a:latin typeface="楷体_GB2312" pitchFamily="49" charset="-122"/>
                  <a:ea typeface="楷体_GB2312" pitchFamily="49" charset="-122"/>
                  <a:cs typeface="+mn-cs"/>
                  <a:sym typeface="华文新魏" panose="02010800040101010101" pitchFamily="2" charset="-122"/>
                </a:rPr>
                <a:t>②</a:t>
              </a:r>
              <a:r>
                <a:rPr lang="zh-CN" altLang="en-US" sz="2400" b="1" noProof="1" dirty="0">
                  <a:solidFill>
                    <a:srgbClr val="FF0000"/>
                  </a:solidFill>
                  <a:latin typeface="楷体_GB2312" pitchFamily="49" charset="-122"/>
                  <a:ea typeface="楷体_GB2312" pitchFamily="49" charset="-122"/>
                  <a:cs typeface="+mn-cs"/>
                  <a:sym typeface="+mn-ea"/>
                </a:rPr>
                <a:t>术后</a:t>
              </a:r>
              <a:r>
                <a:rPr lang="en-US" altLang="zh-CN" sz="2400" b="1" noProof="1" dirty="0">
                  <a:solidFill>
                    <a:srgbClr val="FF0000"/>
                  </a:solidFill>
                  <a:latin typeface="楷体_GB2312" pitchFamily="49" charset="-122"/>
                  <a:ea typeface="楷体_GB2312" pitchFamily="49" charset="-122"/>
                  <a:cs typeface="+mn-cs"/>
                  <a:sym typeface="+mn-ea"/>
                </a:rPr>
                <a:t>1</a:t>
              </a:r>
              <a:r>
                <a:rPr lang="zh-CN" altLang="en-US" sz="2400" b="1" noProof="1" dirty="0">
                  <a:solidFill>
                    <a:srgbClr val="FF0000"/>
                  </a:solidFill>
                  <a:latin typeface="楷体_GB2312" pitchFamily="49" charset="-122"/>
                  <a:ea typeface="楷体_GB2312" pitchFamily="49" charset="-122"/>
                  <a:cs typeface="+mn-cs"/>
                  <a:sym typeface="+mn-ea"/>
                </a:rPr>
                <a:t>～</a:t>
              </a:r>
              <a:r>
                <a:rPr lang="en-US" altLang="zh-CN" sz="2400" b="1" noProof="1" dirty="0">
                  <a:solidFill>
                    <a:srgbClr val="FF0000"/>
                  </a:solidFill>
                  <a:latin typeface="楷体_GB2312" pitchFamily="49" charset="-122"/>
                  <a:ea typeface="楷体_GB2312" pitchFamily="49" charset="-122"/>
                  <a:cs typeface="+mn-cs"/>
                  <a:sym typeface="+mn-ea"/>
                </a:rPr>
                <a:t>2</a:t>
              </a:r>
              <a:r>
                <a:rPr lang="zh-CN" altLang="en-US" sz="2400" b="1" noProof="1" dirty="0">
                  <a:solidFill>
                    <a:srgbClr val="FF0000"/>
                  </a:solidFill>
                  <a:latin typeface="楷体_GB2312" pitchFamily="49" charset="-122"/>
                  <a:ea typeface="楷体_GB2312" pitchFamily="49" charset="-122"/>
                  <a:cs typeface="+mn-cs"/>
                  <a:sym typeface="+mn-ea"/>
                </a:rPr>
                <a:t>周脱痂时可有少量出血，如出血多需急诊处理。</a:t>
              </a:r>
              <a:r>
                <a:rPr lang="en-US" altLang="zh-CN" sz="2400" b="1" noProof="1" dirty="0">
                  <a:solidFill>
                    <a:srgbClr val="FF0000"/>
                  </a:solidFill>
                  <a:latin typeface="楷体_GB2312" pitchFamily="49" charset="-122"/>
                  <a:ea typeface="楷体_GB2312" pitchFamily="49" charset="-122"/>
                  <a:cs typeface="+mn-cs"/>
                  <a:sym typeface="华文新魏" panose="02010800040101010101" pitchFamily="2" charset="-122"/>
                </a:rPr>
                <a:t>③</a:t>
              </a:r>
              <a:r>
                <a:rPr lang="zh-CN" altLang="en-US" sz="2400" b="1" noProof="1" dirty="0">
                  <a:solidFill>
                    <a:srgbClr val="FF0000"/>
                  </a:solidFill>
                  <a:latin typeface="楷体_GB2312" pitchFamily="49" charset="-122"/>
                  <a:ea typeface="楷体_GB2312" pitchFamily="49" charset="-122"/>
                  <a:cs typeface="+mn-cs"/>
                  <a:sym typeface="华文新魏" panose="02010800040101010101" pitchFamily="2" charset="-122"/>
                </a:rPr>
                <a:t>术后</a:t>
              </a:r>
              <a:r>
                <a:rPr lang="en-US" altLang="zh-CN" sz="2400" b="1" noProof="1" dirty="0">
                  <a:solidFill>
                    <a:srgbClr val="FF0000"/>
                  </a:solidFill>
                  <a:latin typeface="楷体_GB2312" pitchFamily="49" charset="-122"/>
                  <a:ea typeface="楷体_GB2312" pitchFamily="49" charset="-122"/>
                  <a:cs typeface="+mn-cs"/>
                  <a:sym typeface="华文新魏" panose="02010800040101010101" pitchFamily="2" charset="-122"/>
                </a:rPr>
                <a:t>2</a:t>
              </a:r>
              <a:r>
                <a:rPr lang="zh-CN" altLang="en-US" sz="2400" b="1" noProof="1" dirty="0">
                  <a:solidFill>
                    <a:srgbClr val="FF0000"/>
                  </a:solidFill>
                  <a:latin typeface="楷体_GB2312" pitchFamily="49" charset="-122"/>
                  <a:ea typeface="楷体_GB2312" pitchFamily="49" charset="-122"/>
                  <a:cs typeface="+mn-cs"/>
                  <a:sym typeface="华文新魏" panose="02010800040101010101" pitchFamily="2" charset="-122"/>
                </a:rPr>
                <a:t>次月经干净后复查，了解创面愈合情况。必要时再次治疗。</a:t>
              </a:r>
              <a:endParaRPr lang="zh-CN" altLang="en-US" sz="2400" b="1" noProof="1" dirty="0">
                <a:solidFill>
                  <a:srgbClr val="FF0000"/>
                </a:solidFill>
                <a:latin typeface="楷体_GB2312" pitchFamily="49" charset="-122"/>
                <a:ea typeface="楷体_GB2312" pitchFamily="49" charset="-122"/>
                <a:sym typeface="华文新魏" panose="02010800040101010101" pitchFamily="2" charset="-122"/>
              </a:endParaRPr>
            </a:p>
            <a:p>
              <a:endParaRPr lang="zh-CN" altLang="en-US" sz="2400" noProof="1"/>
            </a:p>
            <a:p>
              <a:r>
                <a:rPr lang="en-US" altLang="zh-CN" sz="2400" noProof="1">
                  <a:latin typeface="Arial" panose="020B0604020202020204" pitchFamily="34" charset="0"/>
                  <a:ea typeface="宋体" panose="02010600030101010101" pitchFamily="2" charset="-122"/>
                  <a:cs typeface="+mn-cs"/>
                </a:rPr>
                <a:t>3.</a:t>
              </a:r>
              <a:r>
                <a:rPr lang="zh-CN" altLang="en-US" sz="2400" noProof="1">
                  <a:latin typeface="Arial" panose="020B0604020202020204" pitchFamily="34" charset="0"/>
                  <a:ea typeface="宋体" panose="02010600030101010101" pitchFamily="2" charset="-122"/>
                  <a:cs typeface="+mn-cs"/>
                </a:rPr>
                <a:t>采取预防措施</a:t>
              </a:r>
              <a:r>
                <a:rPr lang="en-US" altLang="zh-CN" sz="2400" noProof="1">
                  <a:latin typeface="Arial" panose="020B0604020202020204" pitchFamily="34" charset="0"/>
                  <a:ea typeface="宋体" panose="02010600030101010101" pitchFamily="2" charset="-122"/>
                  <a:cs typeface="+mn-cs"/>
                </a:rPr>
                <a:t>  </a:t>
              </a:r>
              <a:r>
                <a:rPr lang="zh-CN" altLang="en-US" sz="2400" noProof="1">
                  <a:latin typeface="Arial" panose="020B0604020202020204" pitchFamily="34" charset="0"/>
                  <a:ea typeface="宋体" panose="02010600030101010101" pitchFamily="2" charset="-122"/>
                  <a:cs typeface="+mn-cs"/>
                </a:rPr>
                <a:t>积极治疗急性宫颈炎；定期做妇科检查；提高助产技术，避免分娩时宫颈的损伤；产后发现宫颈损伤及时治疗。</a:t>
              </a:r>
              <a:endParaRPr lang="zh-CN" altLang="en-US" sz="2400" noProof="1"/>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60217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女性生殖系统自然防御机制</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5846" name="矩形 90120"/>
          <p:cNvSpPr/>
          <p:nvPr/>
        </p:nvSpPr>
        <p:spPr>
          <a:xfrm>
            <a:off x="889000" y="1112520"/>
            <a:ext cx="9992360" cy="5334000"/>
          </a:xfrm>
          <a:prstGeom prst="rect">
            <a:avLst/>
          </a:prstGeom>
          <a:noFill/>
          <a:ln w="12700">
            <a:noFill/>
          </a:ln>
        </p:spPr>
        <p:txBody>
          <a:bodyPr anchor="t" anchorCtr="0"/>
          <a:p>
            <a:pPr marL="342900" indent="-342900">
              <a:spcBef>
                <a:spcPct val="20000"/>
              </a:spcBef>
              <a:buClr>
                <a:schemeClr val="accent1"/>
              </a:buClr>
              <a:buSzPct val="65000"/>
            </a:pPr>
            <a:r>
              <a:rPr lang="en-US" altLang="zh-CN" sz="2400" b="1" dirty="0">
                <a:solidFill>
                  <a:srgbClr val="0000CC"/>
                </a:solidFill>
                <a:latin typeface="楷体_GB2312" pitchFamily="49" charset="-122"/>
                <a:ea typeface="楷体_GB2312" pitchFamily="49" charset="-122"/>
              </a:rPr>
              <a:t>  1.</a:t>
            </a:r>
            <a:r>
              <a:rPr lang="zh-CN" altLang="en-US" sz="2400" b="1" dirty="0">
                <a:solidFill>
                  <a:srgbClr val="0000CC"/>
                </a:solidFill>
                <a:latin typeface="楷体_GB2312" pitchFamily="49" charset="-122"/>
                <a:ea typeface="楷体_GB2312" pitchFamily="49" charset="-122"/>
              </a:rPr>
              <a:t>外阴</a:t>
            </a:r>
            <a:r>
              <a:rPr lang="en-US" altLang="zh-CN" sz="2400" b="1" dirty="0">
                <a:solidFill>
                  <a:srgbClr val="0000CC"/>
                </a:solidFill>
                <a:latin typeface="楷体_GB2312" pitchFamily="49" charset="-122"/>
                <a:ea typeface="楷体_GB2312" pitchFamily="49" charset="-122"/>
              </a:rPr>
              <a:t>  </a:t>
            </a:r>
            <a:r>
              <a:rPr lang="zh-CN" altLang="en-US" sz="2400" b="1" dirty="0">
                <a:latin typeface="楷体_GB2312" pitchFamily="49" charset="-122"/>
                <a:ea typeface="楷体_GB2312" pitchFamily="49" charset="-122"/>
              </a:rPr>
              <a:t>外阴皮肤鳞状上皮；</a:t>
            </a:r>
            <a:r>
              <a:rPr lang="zh-CN" altLang="en-US" sz="2400" b="1" dirty="0">
                <a:latin typeface="Arial" panose="020B0604020202020204" pitchFamily="34" charset="0"/>
                <a:ea typeface="楷体_GB2312" pitchFamily="49" charset="-122"/>
              </a:rPr>
              <a:t>双侧阴唇自然合拢，掩盖尿道口和阴道口。</a:t>
            </a:r>
            <a:endParaRPr lang="en-US" altLang="zh-CN" sz="2400" b="1" dirty="0">
              <a:latin typeface="楷体_GB2312" pitchFamily="49" charset="-122"/>
              <a:ea typeface="楷体_GB2312" pitchFamily="49" charset="-122"/>
            </a:endParaRPr>
          </a:p>
          <a:p>
            <a:pPr marL="342900" indent="-342900">
              <a:spcBef>
                <a:spcPct val="20000"/>
              </a:spcBef>
              <a:buClr>
                <a:schemeClr val="accent1"/>
              </a:buClr>
              <a:buSzPct val="65000"/>
            </a:pPr>
            <a:r>
              <a:rPr lang="en-US" altLang="zh-CN" sz="2400" b="1" dirty="0">
                <a:solidFill>
                  <a:srgbClr val="0000CC"/>
                </a:solidFill>
                <a:latin typeface="楷体_GB2312" pitchFamily="49" charset="-122"/>
                <a:ea typeface="楷体_GB2312" pitchFamily="49" charset="-122"/>
              </a:rPr>
              <a:t>  2.</a:t>
            </a:r>
            <a:r>
              <a:rPr lang="zh-CN" altLang="en-US" sz="2400" b="1" dirty="0">
                <a:solidFill>
                  <a:srgbClr val="0000CC"/>
                </a:solidFill>
                <a:latin typeface="楷体_GB2312" pitchFamily="49" charset="-122"/>
                <a:ea typeface="楷体_GB2312" pitchFamily="49" charset="-122"/>
              </a:rPr>
              <a:t>阴道</a:t>
            </a:r>
            <a:r>
              <a:rPr lang="en-US" altLang="zh-CN" sz="2400" b="1" dirty="0">
                <a:solidFill>
                  <a:srgbClr val="0000CC"/>
                </a:solidFill>
                <a:latin typeface="楷体_GB2312" pitchFamily="49" charset="-122"/>
                <a:ea typeface="楷体_GB2312" pitchFamily="49" charset="-122"/>
              </a:rPr>
              <a:t>  </a:t>
            </a:r>
            <a:r>
              <a:rPr lang="zh-CN" altLang="en-US" sz="2400" b="1" dirty="0">
                <a:latin typeface="楷体_GB2312" pitchFamily="49" charset="-122"/>
                <a:ea typeface="楷体_GB2312" pitchFamily="49" charset="-122"/>
              </a:rPr>
              <a:t>阴道口闭合，前后壁紧密相贴。</a:t>
            </a:r>
            <a:r>
              <a:rPr lang="zh-CN" altLang="en-US" sz="2400" b="1" dirty="0">
                <a:solidFill>
                  <a:srgbClr val="FF0000"/>
                </a:solidFill>
                <a:latin typeface="楷体_GB2312" pitchFamily="49" charset="-122"/>
                <a:ea typeface="楷体_GB2312" pitchFamily="49" charset="-122"/>
              </a:rPr>
              <a:t>雌激素使阴道上皮增生变厚，上皮细胞内</a:t>
            </a:r>
            <a:endParaRPr lang="zh-CN" altLang="en-US" sz="2400" b="1" dirty="0">
              <a:solidFill>
                <a:srgbClr val="FF0000"/>
              </a:solidFill>
              <a:latin typeface="楷体_GB2312" pitchFamily="49" charset="-122"/>
              <a:ea typeface="楷体_GB2312" pitchFamily="49" charset="-122"/>
            </a:endParaRPr>
          </a:p>
          <a:p>
            <a:pPr marL="342900" indent="-342900">
              <a:spcBef>
                <a:spcPct val="20000"/>
              </a:spcBef>
              <a:buClr>
                <a:schemeClr val="accent1"/>
              </a:buClr>
              <a:buSzPct val="65000"/>
            </a:pPr>
            <a:r>
              <a:rPr lang="zh-CN" altLang="en-US" sz="2400" b="1" dirty="0">
                <a:solidFill>
                  <a:srgbClr val="FF0000"/>
                </a:solidFill>
                <a:latin typeface="楷体_GB2312" pitchFamily="49" charset="-122"/>
                <a:ea typeface="楷体_GB2312" pitchFamily="49" charset="-122"/>
              </a:rPr>
              <a:t>糖原含量增加，糖原在阴道乳杆菌的作用下分</a:t>
            </a:r>
            <a:endParaRPr lang="zh-CN" altLang="en-US" sz="2400" b="1" dirty="0">
              <a:solidFill>
                <a:srgbClr val="FF0000"/>
              </a:solidFill>
              <a:latin typeface="楷体_GB2312" pitchFamily="49" charset="-122"/>
              <a:ea typeface="楷体_GB2312" pitchFamily="49" charset="-122"/>
            </a:endParaRPr>
          </a:p>
          <a:p>
            <a:pPr marL="342900" indent="-342900">
              <a:spcBef>
                <a:spcPct val="20000"/>
              </a:spcBef>
              <a:buClr>
                <a:schemeClr val="accent1"/>
              </a:buClr>
              <a:buSzPct val="65000"/>
            </a:pPr>
            <a:r>
              <a:rPr lang="zh-CN" altLang="en-US" sz="2400" b="1" dirty="0">
                <a:solidFill>
                  <a:srgbClr val="FF0000"/>
                </a:solidFill>
                <a:latin typeface="楷体_GB2312" pitchFamily="49" charset="-122"/>
                <a:ea typeface="楷体_GB2312" pitchFamily="49" charset="-122"/>
              </a:rPr>
              <a:t>解为乳酸，使阴道维持正常的酸性环境（pH</a:t>
            </a:r>
            <a:r>
              <a:rPr lang="en-US" altLang="zh-CN" sz="2400" b="1" dirty="0">
                <a:solidFill>
                  <a:srgbClr val="FF0000"/>
                </a:solidFill>
                <a:latin typeface="楷体_GB2312" pitchFamily="49" charset="-122"/>
                <a:ea typeface="楷体_GB2312" pitchFamily="49" charset="-122"/>
              </a:rPr>
              <a:t>3.8</a:t>
            </a:r>
            <a:r>
              <a:rPr lang="zh-CN" altLang="en-US" sz="2400" b="1" dirty="0">
                <a:solidFill>
                  <a:srgbClr val="FF0000"/>
                </a:solidFill>
                <a:latin typeface="楷体_GB2312" pitchFamily="49" charset="-122"/>
                <a:ea typeface="楷体_GB2312" pitchFamily="49" charset="-122"/>
              </a:rPr>
              <a:t>～</a:t>
            </a:r>
            <a:endParaRPr lang="zh-CN" altLang="en-US" sz="2400" b="1" dirty="0">
              <a:solidFill>
                <a:srgbClr val="FF0000"/>
              </a:solidFill>
              <a:latin typeface="楷体_GB2312" pitchFamily="49" charset="-122"/>
              <a:ea typeface="楷体_GB2312" pitchFamily="49" charset="-122"/>
            </a:endParaRPr>
          </a:p>
          <a:p>
            <a:pPr marL="342900" indent="-342900">
              <a:spcBef>
                <a:spcPct val="20000"/>
              </a:spcBef>
              <a:buClr>
                <a:schemeClr val="accent1"/>
              </a:buClr>
              <a:buSzPct val="65000"/>
            </a:pPr>
            <a:r>
              <a:rPr lang="en-US" altLang="zh-CN" sz="2400" b="1" dirty="0">
                <a:solidFill>
                  <a:srgbClr val="FF0000"/>
                </a:solidFill>
                <a:latin typeface="楷体_GB2312" pitchFamily="49" charset="-122"/>
                <a:ea typeface="楷体_GB2312" pitchFamily="49" charset="-122"/>
              </a:rPr>
              <a:t>4.4</a:t>
            </a:r>
            <a:r>
              <a:rPr lang="zh-CN" altLang="en-US" sz="2400" b="1" dirty="0">
                <a:solidFill>
                  <a:srgbClr val="FF0000"/>
                </a:solidFill>
                <a:latin typeface="楷体_GB2312" pitchFamily="49" charset="-122"/>
                <a:ea typeface="楷体_GB2312" pitchFamily="49" charset="-122"/>
              </a:rPr>
              <a:t>），可抑制部分病原体的生长繁殖，称为阴道</a:t>
            </a:r>
            <a:endParaRPr lang="zh-CN" altLang="en-US" sz="2400" b="1" dirty="0">
              <a:solidFill>
                <a:srgbClr val="FF0000"/>
              </a:solidFill>
              <a:latin typeface="楷体_GB2312" pitchFamily="49" charset="-122"/>
              <a:ea typeface="楷体_GB2312" pitchFamily="49" charset="-122"/>
            </a:endParaRPr>
          </a:p>
          <a:p>
            <a:pPr marL="342900" indent="-342900">
              <a:spcBef>
                <a:spcPct val="20000"/>
              </a:spcBef>
              <a:buClr>
                <a:schemeClr val="accent1"/>
              </a:buClr>
              <a:buSzPct val="65000"/>
            </a:pPr>
            <a:r>
              <a:rPr lang="zh-CN" altLang="en-US" sz="2400" b="1" dirty="0">
                <a:solidFill>
                  <a:srgbClr val="FF0000"/>
                </a:solidFill>
                <a:latin typeface="楷体_GB2312" pitchFamily="49" charset="-122"/>
                <a:ea typeface="楷体_GB2312" pitchFamily="49" charset="-122"/>
              </a:rPr>
              <a:t>自净作用。</a:t>
            </a:r>
            <a:r>
              <a:rPr lang="en-US" altLang="zh-CN" sz="2400" b="1" dirty="0">
                <a:solidFill>
                  <a:srgbClr val="FF0000"/>
                </a:solidFill>
                <a:latin typeface="楷体_GB2312" pitchFamily="49" charset="-122"/>
                <a:ea typeface="楷体_GB2312" pitchFamily="49" charset="-122"/>
              </a:rPr>
              <a:t>  </a:t>
            </a:r>
            <a:endParaRPr lang="zh-CN" altLang="en-US" sz="2400" b="1" dirty="0">
              <a:solidFill>
                <a:srgbClr val="FF0000"/>
              </a:solidFill>
              <a:latin typeface="楷体_GB2312" pitchFamily="49" charset="-122"/>
              <a:ea typeface="楷体_GB2312" pitchFamily="49" charset="-122"/>
            </a:endParaRPr>
          </a:p>
          <a:p>
            <a:pPr marL="342900" indent="-342900">
              <a:spcBef>
                <a:spcPct val="20000"/>
              </a:spcBef>
              <a:buClr>
                <a:schemeClr val="accent1"/>
              </a:buClr>
              <a:buSzPct val="65000"/>
            </a:pPr>
            <a:r>
              <a:rPr lang="en-US" altLang="zh-CN" sz="2400" b="1" dirty="0">
                <a:solidFill>
                  <a:srgbClr val="0000CC"/>
                </a:solidFill>
                <a:latin typeface="楷体_GB2312" pitchFamily="49" charset="-122"/>
                <a:ea typeface="楷体_GB2312" pitchFamily="49" charset="-122"/>
              </a:rPr>
              <a:t>3.</a:t>
            </a:r>
            <a:r>
              <a:rPr lang="zh-CN" altLang="en-US" sz="2400" b="1" dirty="0">
                <a:solidFill>
                  <a:srgbClr val="0000CC"/>
                </a:solidFill>
                <a:latin typeface="楷体_GB2312" pitchFamily="49" charset="-122"/>
                <a:ea typeface="楷体_GB2312" pitchFamily="49" charset="-122"/>
              </a:rPr>
              <a:t>子宫颈</a:t>
            </a:r>
            <a:r>
              <a:rPr lang="en-US" altLang="zh-CN" sz="2400" b="1" dirty="0">
                <a:solidFill>
                  <a:srgbClr val="0000CC"/>
                </a:solidFill>
                <a:latin typeface="楷体_GB2312" pitchFamily="49" charset="-122"/>
                <a:ea typeface="楷体_GB2312" pitchFamily="49" charset="-122"/>
              </a:rPr>
              <a:t>  </a:t>
            </a:r>
            <a:r>
              <a:rPr lang="zh-CN" altLang="en-US" sz="2400" b="1" dirty="0">
                <a:latin typeface="Arial" panose="020B0604020202020204" pitchFamily="34" charset="0"/>
                <a:ea typeface="楷体_GB2312" pitchFamily="49" charset="-122"/>
              </a:rPr>
              <a:t>宫颈内口紧闭及宫颈管</a:t>
            </a:r>
            <a:endParaRPr lang="zh-CN" altLang="en-US" sz="2400" b="1" dirty="0">
              <a:latin typeface="Arial" panose="020B0604020202020204" pitchFamily="34" charset="0"/>
              <a:ea typeface="楷体_GB2312" pitchFamily="49" charset="-122"/>
            </a:endParaRPr>
          </a:p>
          <a:p>
            <a:pPr marL="342900" indent="-342900">
              <a:spcBef>
                <a:spcPct val="20000"/>
              </a:spcBef>
              <a:buClr>
                <a:schemeClr val="accent1"/>
              </a:buClr>
              <a:buSzPct val="65000"/>
            </a:pPr>
            <a:r>
              <a:rPr lang="zh-CN" altLang="en-US" sz="2400" b="1" dirty="0">
                <a:latin typeface="Arial" panose="020B0604020202020204" pitchFamily="34" charset="0"/>
                <a:ea typeface="楷体_GB2312" pitchFamily="49" charset="-122"/>
              </a:rPr>
              <a:t>“黏液栓”堵塞，可防止外界的污染及病原体的侵入。</a:t>
            </a:r>
            <a:r>
              <a:rPr lang="en-US" altLang="zh-CN" sz="2400" b="1" dirty="0">
                <a:solidFill>
                  <a:srgbClr val="0000CC"/>
                </a:solidFill>
                <a:latin typeface="楷体_GB2312" pitchFamily="49" charset="-122"/>
                <a:ea typeface="楷体_GB2312" pitchFamily="49" charset="-122"/>
              </a:rPr>
              <a:t> </a:t>
            </a:r>
            <a:endParaRPr lang="en-US" altLang="zh-CN" sz="2400" b="1" dirty="0">
              <a:solidFill>
                <a:srgbClr val="0000CC"/>
              </a:solidFill>
              <a:latin typeface="楷体_GB2312" pitchFamily="49" charset="-122"/>
              <a:ea typeface="楷体_GB2312" pitchFamily="49" charset="-122"/>
            </a:endParaRPr>
          </a:p>
          <a:p>
            <a:pPr marL="342900" indent="-342900">
              <a:spcBef>
                <a:spcPct val="20000"/>
              </a:spcBef>
              <a:buClr>
                <a:schemeClr val="accent1"/>
              </a:buClr>
              <a:buSzPct val="65000"/>
            </a:pPr>
            <a:r>
              <a:rPr lang="en-US" altLang="zh-CN" sz="2400" b="1" dirty="0">
                <a:solidFill>
                  <a:srgbClr val="0000CC"/>
                </a:solidFill>
                <a:latin typeface="楷体_GB2312" pitchFamily="49" charset="-122"/>
                <a:ea typeface="楷体_GB2312" pitchFamily="49" charset="-122"/>
                <a:sym typeface="+mn-ea"/>
              </a:rPr>
              <a:t> 4.</a:t>
            </a:r>
            <a:r>
              <a:rPr lang="zh-CN" altLang="en-US" sz="2400" b="1" dirty="0">
                <a:solidFill>
                  <a:srgbClr val="0000CC"/>
                </a:solidFill>
                <a:latin typeface="楷体_GB2312" pitchFamily="49" charset="-122"/>
                <a:ea typeface="楷体_GB2312" pitchFamily="49" charset="-122"/>
                <a:sym typeface="+mn-ea"/>
              </a:rPr>
              <a:t>子宫内膜</a:t>
            </a:r>
            <a:r>
              <a:rPr lang="en-US" altLang="zh-CN" sz="2400" b="1" dirty="0">
                <a:solidFill>
                  <a:srgbClr val="0000CC"/>
                </a:solidFill>
                <a:latin typeface="楷体_GB2312" pitchFamily="49" charset="-122"/>
                <a:ea typeface="楷体_GB2312" pitchFamily="49" charset="-122"/>
                <a:sym typeface="+mn-ea"/>
              </a:rPr>
              <a:t>   </a:t>
            </a:r>
            <a:r>
              <a:rPr lang="zh-CN" altLang="en-US" sz="2400" b="1" dirty="0">
                <a:latin typeface="楷体_GB2312" pitchFamily="49" charset="-122"/>
                <a:ea typeface="楷体_GB2312" pitchFamily="49" charset="-122"/>
                <a:sym typeface="+mn-ea"/>
              </a:rPr>
              <a:t>周期性脱落</a:t>
            </a:r>
            <a:endParaRPr lang="zh-CN" altLang="en-US" sz="2400" b="1" dirty="0">
              <a:latin typeface="楷体_GB2312" pitchFamily="49" charset="-122"/>
              <a:ea typeface="楷体_GB2312" pitchFamily="49" charset="-122"/>
            </a:endParaRPr>
          </a:p>
          <a:p>
            <a:pPr marL="342900" indent="-342900">
              <a:spcBef>
                <a:spcPct val="20000"/>
              </a:spcBef>
              <a:buClr>
                <a:schemeClr val="accent1"/>
              </a:buClr>
              <a:buSzPct val="65000"/>
            </a:pPr>
            <a:r>
              <a:rPr lang="en-US" altLang="zh-CN" sz="2400" b="1" dirty="0">
                <a:solidFill>
                  <a:srgbClr val="0000CC"/>
                </a:solidFill>
                <a:latin typeface="楷体_GB2312" pitchFamily="49" charset="-122"/>
                <a:ea typeface="楷体_GB2312" pitchFamily="49" charset="-122"/>
                <a:sym typeface="+mn-ea"/>
              </a:rPr>
              <a:t>5.</a:t>
            </a:r>
            <a:r>
              <a:rPr lang="zh-CN" altLang="en-US" sz="2400" b="1" dirty="0">
                <a:solidFill>
                  <a:srgbClr val="0000CC"/>
                </a:solidFill>
                <a:latin typeface="楷体_GB2312" pitchFamily="49" charset="-122"/>
                <a:ea typeface="楷体_GB2312" pitchFamily="49" charset="-122"/>
                <a:sym typeface="+mn-ea"/>
              </a:rPr>
              <a:t>输卵管</a:t>
            </a:r>
            <a:r>
              <a:rPr lang="en-US" altLang="zh-CN" sz="2400" b="1" dirty="0">
                <a:solidFill>
                  <a:srgbClr val="0000CC"/>
                </a:solidFill>
                <a:latin typeface="楷体_GB2312" pitchFamily="49" charset="-122"/>
                <a:ea typeface="楷体_GB2312" pitchFamily="49" charset="-122"/>
                <a:sym typeface="+mn-ea"/>
              </a:rPr>
              <a:t>    </a:t>
            </a:r>
            <a:r>
              <a:rPr lang="zh-CN" altLang="en-US" sz="2400" b="1" dirty="0">
                <a:latin typeface="楷体_GB2312" pitchFamily="49" charset="-122"/>
                <a:ea typeface="楷体_GB2312" pitchFamily="49" charset="-122"/>
                <a:sym typeface="+mn-ea"/>
              </a:rPr>
              <a:t>向宫腔方向摆动及蠕动</a:t>
            </a:r>
            <a:endParaRPr lang="zh-CN" altLang="en-US" sz="2400" b="1" dirty="0">
              <a:solidFill>
                <a:srgbClr val="0000CC"/>
              </a:solidFill>
              <a:latin typeface="楷体_GB2312" pitchFamily="49" charset="-122"/>
              <a:ea typeface="楷体_GB2312" pitchFamily="49" charset="-122"/>
            </a:endParaRPr>
          </a:p>
          <a:p>
            <a:pPr marL="342900" indent="-342900">
              <a:spcBef>
                <a:spcPct val="20000"/>
              </a:spcBef>
              <a:buClr>
                <a:schemeClr val="accent1"/>
              </a:buClr>
              <a:buSzPct val="65000"/>
            </a:pPr>
            <a:r>
              <a:rPr lang="en-US" altLang="zh-CN" sz="2400" b="1" dirty="0">
                <a:solidFill>
                  <a:srgbClr val="0000CC"/>
                </a:solidFill>
                <a:latin typeface="楷体_GB2312" pitchFamily="49" charset="-122"/>
                <a:ea typeface="楷体_GB2312" pitchFamily="49" charset="-122"/>
                <a:sym typeface="+mn-ea"/>
              </a:rPr>
              <a:t>6.</a:t>
            </a:r>
            <a:r>
              <a:rPr lang="zh-CN" altLang="en-US" sz="2400" b="1" dirty="0">
                <a:solidFill>
                  <a:srgbClr val="0000CC"/>
                </a:solidFill>
                <a:latin typeface="楷体_GB2312" pitchFamily="49" charset="-122"/>
                <a:ea typeface="楷体_GB2312" pitchFamily="49" charset="-122"/>
                <a:sym typeface="+mn-ea"/>
              </a:rPr>
              <a:t>生殖道的免疫系统</a:t>
            </a:r>
            <a:r>
              <a:rPr lang="en-US" altLang="zh-CN" sz="2400" b="1" dirty="0">
                <a:solidFill>
                  <a:srgbClr val="0000CC"/>
                </a:solidFill>
                <a:latin typeface="楷体_GB2312" pitchFamily="49" charset="-122"/>
                <a:ea typeface="楷体_GB2312" pitchFamily="49" charset="-122"/>
                <a:sym typeface="+mn-ea"/>
              </a:rPr>
              <a:t>  </a:t>
            </a:r>
            <a:r>
              <a:rPr lang="zh-CN" altLang="en-US" sz="2400" b="1" dirty="0">
                <a:latin typeface="楷体_GB2312" pitchFamily="49" charset="-122"/>
                <a:ea typeface="楷体_GB2312" pitchFamily="49" charset="-122"/>
                <a:sym typeface="+mn-ea"/>
              </a:rPr>
              <a:t>生殖道黏膜聚集有淋巴组织及淋巴细胞。</a:t>
            </a:r>
            <a:endParaRPr lang="zh-CN" altLang="en-US" sz="2400" dirty="0">
              <a:latin typeface="Arial" panose="020B0604020202020204" pitchFamily="34"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nvSpPr>
        <p:spPr>
          <a:xfrm>
            <a:off x="2132049" y="2114550"/>
            <a:ext cx="7609840" cy="2306955"/>
          </a:xfrm>
          <a:prstGeom prst="rect">
            <a:avLst/>
          </a:prstGeom>
          <a:noFill/>
          <a:ln>
            <a:noFill/>
          </a:ln>
        </p:spPr>
        <p:txBody>
          <a:bodyPr wrap="square" rtlCol="0" anchor="t">
            <a:spAutoFit/>
          </a:bodyPr>
          <a:lstStyle/>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任务五</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盆腔炎性疾病</a:t>
            </a:r>
            <a:endParaRPr lang="zh-CN" altLang="en-US" sz="72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4758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疾病概要</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17765" name="矩形 132103"/>
          <p:cNvSpPr/>
          <p:nvPr>
            <p:custDataLst>
              <p:tags r:id="rId3"/>
            </p:custDataLst>
          </p:nvPr>
        </p:nvSpPr>
        <p:spPr>
          <a:xfrm>
            <a:off x="528955" y="2133600"/>
            <a:ext cx="11002645" cy="3435985"/>
          </a:xfrm>
          <a:prstGeom prst="rect">
            <a:avLst/>
          </a:prstGeom>
          <a:noFill/>
          <a:ln w="9525" cap="flat" cmpd="sng">
            <a:solidFill>
              <a:schemeClr val="tx2"/>
            </a:solidFill>
            <a:prstDash val="solid"/>
            <a:miter/>
            <a:headEnd type="none" w="med" len="med"/>
            <a:tailEnd type="none" w="med" len="med"/>
          </a:ln>
        </p:spPr>
        <p:txBody>
          <a:bodyPr anchor="t" anchorCtr="0"/>
          <a:p>
            <a:pPr marL="342900" indent="-342900" algn="just">
              <a:lnSpc>
                <a:spcPct val="135000"/>
              </a:lnSpc>
              <a:spcBef>
                <a:spcPct val="20000"/>
              </a:spcBef>
              <a:buClr>
                <a:schemeClr val="accent1"/>
              </a:buClr>
              <a:buSzPct val="65000"/>
              <a:buFont typeface="Wingdings" panose="05000000000000000000" pitchFamily="2" charset="2"/>
              <a:buChar char="n"/>
            </a:pPr>
            <a:r>
              <a:rPr lang="zh-CN" altLang="en-US" sz="2800" b="1" dirty="0">
                <a:solidFill>
                  <a:srgbClr val="FF0000"/>
                </a:solidFill>
                <a:latin typeface="Arial" panose="020B0604020202020204" pitchFamily="34" charset="0"/>
                <a:ea typeface="楷体_GB2312" pitchFamily="49" charset="-122"/>
              </a:rPr>
              <a:t>盆腔炎性疾病（</a:t>
            </a:r>
            <a:r>
              <a:rPr lang="en-US" altLang="zh-CN" sz="2800" b="1" dirty="0">
                <a:solidFill>
                  <a:srgbClr val="FF0000"/>
                </a:solidFill>
                <a:latin typeface="Arial" panose="020B0604020202020204" pitchFamily="34" charset="0"/>
                <a:ea typeface="楷体_GB2312" pitchFamily="49" charset="-122"/>
              </a:rPr>
              <a:t>PID</a:t>
            </a:r>
            <a:r>
              <a:rPr lang="zh-CN" altLang="en-US" sz="2800" b="1" dirty="0">
                <a:solidFill>
                  <a:srgbClr val="FF0000"/>
                </a:solidFill>
                <a:latin typeface="Arial" panose="020B0604020202020204" pitchFamily="34" charset="0"/>
                <a:ea typeface="楷体_GB2312" pitchFamily="49" charset="-122"/>
              </a:rPr>
              <a:t>）是女性上生殖道的一组感染性疾病。</a:t>
            </a:r>
            <a:endParaRPr lang="zh-CN" altLang="en-US" sz="2800" b="1" dirty="0">
              <a:solidFill>
                <a:srgbClr val="FF0000"/>
              </a:solidFill>
              <a:latin typeface="Arial" panose="020B0604020202020204" pitchFamily="34" charset="0"/>
              <a:ea typeface="楷体_GB2312" pitchFamily="49" charset="-122"/>
            </a:endParaRPr>
          </a:p>
          <a:p>
            <a:pPr marL="342900" indent="-342900" algn="just">
              <a:lnSpc>
                <a:spcPct val="135000"/>
              </a:lnSpc>
              <a:spcBef>
                <a:spcPct val="20000"/>
              </a:spcBef>
              <a:buClr>
                <a:schemeClr val="accent1"/>
              </a:buClr>
              <a:buSzPct val="65000"/>
              <a:buFont typeface="Wingdings" panose="05000000000000000000" pitchFamily="2" charset="2"/>
              <a:buChar char="n"/>
            </a:pPr>
            <a:r>
              <a:rPr lang="zh-CN" altLang="en-US" sz="2800" b="1" dirty="0">
                <a:latin typeface="Arial" panose="020B0604020202020204" pitchFamily="34" charset="0"/>
                <a:ea typeface="楷体_GB2312" pitchFamily="49" charset="-122"/>
              </a:rPr>
              <a:t>包括子宫内膜炎、输卵管炎、输卵管卵巢脓肿、盆腔腹膜炎。</a:t>
            </a:r>
            <a:r>
              <a:rPr lang="zh-CN" altLang="en-US" sz="2800" b="1" dirty="0">
                <a:solidFill>
                  <a:srgbClr val="FF0000"/>
                </a:solidFill>
                <a:latin typeface="Arial" panose="020B0604020202020204" pitchFamily="34" charset="0"/>
                <a:ea typeface="楷体_GB2312" pitchFamily="49" charset="-122"/>
              </a:rPr>
              <a:t>最常见的是输卵管炎和输卵管卵巢炎。</a:t>
            </a:r>
            <a:endParaRPr lang="zh-CN" altLang="en-US" sz="2800" b="1" dirty="0">
              <a:solidFill>
                <a:srgbClr val="FF0000"/>
              </a:solidFill>
              <a:latin typeface="Arial" panose="020B0604020202020204" pitchFamily="34" charset="0"/>
              <a:ea typeface="楷体_GB2312" pitchFamily="49" charset="-122"/>
            </a:endParaRPr>
          </a:p>
          <a:p>
            <a:pPr marL="342900" indent="-342900" algn="just">
              <a:lnSpc>
                <a:spcPct val="135000"/>
              </a:lnSpc>
              <a:spcBef>
                <a:spcPct val="20000"/>
              </a:spcBef>
              <a:buClr>
                <a:schemeClr val="accent1"/>
              </a:buClr>
              <a:buSzPct val="65000"/>
              <a:buFont typeface="Wingdings" panose="05000000000000000000" pitchFamily="2" charset="2"/>
              <a:buChar char="n"/>
            </a:pPr>
            <a:r>
              <a:rPr lang="zh-CN" altLang="en-US" sz="2800" b="1" dirty="0">
                <a:latin typeface="Arial" panose="020B0604020202020204" pitchFamily="34" charset="0"/>
                <a:ea typeface="楷体_GB2312" pitchFamily="49" charset="-122"/>
              </a:rPr>
              <a:t>若盆腔炎未得到有效治疗，则可能留下上生殖道感染后遗症，称为</a:t>
            </a:r>
            <a:r>
              <a:rPr lang="zh-CN" altLang="en-US" sz="2800" b="1" dirty="0">
                <a:solidFill>
                  <a:srgbClr val="FF0000"/>
                </a:solidFill>
                <a:latin typeface="Arial" panose="020B0604020202020204" pitchFamily="34" charset="0"/>
                <a:ea typeface="楷体_GB2312" pitchFamily="49" charset="-122"/>
              </a:rPr>
              <a:t>盆腔炎症疾病后遗症</a:t>
            </a:r>
            <a:r>
              <a:rPr lang="zh-CN" altLang="en-US" sz="2800" b="1" dirty="0">
                <a:latin typeface="Arial" panose="020B0604020202020204" pitchFamily="34" charset="0"/>
                <a:ea typeface="楷体_GB2312" pitchFamily="49" charset="-122"/>
              </a:rPr>
              <a:t>。</a:t>
            </a:r>
            <a:endParaRPr lang="zh-CN" altLang="en-US" sz="2800" dirty="0">
              <a:latin typeface="Arial" panose="020B0604020202020204" pitchFamily="34" charset="0"/>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166687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病因</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18791" name="文本框 3"/>
          <p:cNvSpPr txBox="1"/>
          <p:nvPr/>
        </p:nvSpPr>
        <p:spPr>
          <a:xfrm>
            <a:off x="1403350" y="2150745"/>
            <a:ext cx="8113395" cy="1940560"/>
          </a:xfrm>
          <a:prstGeom prst="rect">
            <a:avLst/>
          </a:prstGeom>
          <a:noFill/>
          <a:ln w="9525">
            <a:noFill/>
          </a:ln>
        </p:spPr>
        <p:txBody>
          <a:bodyPr wrap="square" anchor="t" anchorCtr="0">
            <a:noAutofit/>
          </a:bodyPr>
          <a:p>
            <a:r>
              <a:rPr lang="en-US" altLang="zh-CN" sz="2800" b="1">
                <a:latin typeface="Arial" panose="020B0604020202020204" pitchFamily="34" charset="0"/>
                <a:ea typeface="宋体" panose="02010600030101010101" pitchFamily="2" charset="-122"/>
              </a:rPr>
              <a:t>1.</a:t>
            </a:r>
            <a:r>
              <a:rPr lang="zh-CN" altLang="en-US" sz="2800" b="1">
                <a:latin typeface="Arial" panose="020B0604020202020204" pitchFamily="34" charset="0"/>
                <a:ea typeface="宋体" panose="02010600030101010101" pitchFamily="2" charset="-122"/>
              </a:rPr>
              <a:t>内源性病原菌</a:t>
            </a:r>
            <a:r>
              <a:rPr lang="en-US" altLang="zh-CN" sz="2800" b="1">
                <a:latin typeface="Arial" panose="020B0604020202020204" pitchFamily="34" charset="0"/>
                <a:ea typeface="宋体" panose="02010600030101010101" pitchFamily="2" charset="-122"/>
              </a:rPr>
              <a:t>    </a:t>
            </a:r>
            <a:r>
              <a:rPr lang="zh-CN" altLang="en-US" sz="2800">
                <a:latin typeface="Arial" panose="020B0604020202020204" pitchFamily="34" charset="0"/>
                <a:ea typeface="宋体" panose="02010600030101010101" pitchFamily="2" charset="-122"/>
              </a:rPr>
              <a:t>来自于阴道内菌群，包括需氧菌和厌氧菌，以二者混合感染多见。</a:t>
            </a:r>
            <a:r>
              <a:rPr lang="en-US" altLang="zh-CN" sz="2800">
                <a:latin typeface="Arial" panose="020B0604020202020204" pitchFamily="34" charset="0"/>
                <a:ea typeface="宋体" panose="02010600030101010101" pitchFamily="2" charset="-122"/>
              </a:rPr>
              <a:t> </a:t>
            </a:r>
            <a:r>
              <a:rPr lang="en-US" altLang="zh-CN" sz="2800" b="1">
                <a:latin typeface="Arial" panose="020B0604020202020204" pitchFamily="34" charset="0"/>
                <a:ea typeface="宋体" panose="02010600030101010101" pitchFamily="2" charset="-122"/>
              </a:rPr>
              <a:t>   </a:t>
            </a:r>
            <a:endParaRPr lang="zh-CN" altLang="en-US" sz="2800" b="1">
              <a:latin typeface="Arial" panose="020B0604020202020204" pitchFamily="34" charset="0"/>
              <a:ea typeface="宋体" panose="02010600030101010101" pitchFamily="2" charset="-122"/>
            </a:endParaRPr>
          </a:p>
          <a:p>
            <a:endParaRPr lang="zh-CN" altLang="en-US" sz="2800">
              <a:latin typeface="Arial" panose="020B0604020202020204" pitchFamily="34" charset="0"/>
              <a:ea typeface="宋体" panose="02010600030101010101" pitchFamily="2" charset="-122"/>
            </a:endParaRPr>
          </a:p>
          <a:p>
            <a:endParaRPr lang="zh-CN" altLang="en-US" sz="2800">
              <a:latin typeface="Arial" panose="020B0604020202020204" pitchFamily="34" charset="0"/>
              <a:ea typeface="宋体" panose="02010600030101010101" pitchFamily="2" charset="-122"/>
            </a:endParaRPr>
          </a:p>
          <a:p>
            <a:endParaRPr lang="zh-CN" altLang="en-US" sz="2800">
              <a:latin typeface="Arial" panose="020B0604020202020204" pitchFamily="34" charset="0"/>
              <a:ea typeface="宋体" panose="02010600030101010101" pitchFamily="2" charset="-122"/>
            </a:endParaRPr>
          </a:p>
          <a:p>
            <a:r>
              <a:rPr lang="en-US" altLang="zh-CN" sz="2800" b="1">
                <a:latin typeface="Arial" panose="020B0604020202020204" pitchFamily="34" charset="0"/>
                <a:ea typeface="宋体" panose="02010600030101010101" pitchFamily="2" charset="-122"/>
              </a:rPr>
              <a:t>2.</a:t>
            </a:r>
            <a:r>
              <a:rPr lang="zh-CN" altLang="en-US" sz="2800" b="1">
                <a:latin typeface="Arial" panose="020B0604020202020204" pitchFamily="34" charset="0"/>
                <a:ea typeface="宋体" panose="02010600030101010101" pitchFamily="2" charset="-122"/>
              </a:rPr>
              <a:t>外源性病原菌</a:t>
            </a:r>
            <a:r>
              <a:rPr lang="en-US" altLang="zh-CN" sz="2800" b="1">
                <a:latin typeface="Arial" panose="020B0604020202020204" pitchFamily="34" charset="0"/>
                <a:ea typeface="宋体" panose="02010600030101010101" pitchFamily="2" charset="-122"/>
              </a:rPr>
              <a:t>   </a:t>
            </a:r>
            <a:r>
              <a:rPr lang="en-US" altLang="zh-CN" sz="2800">
                <a:latin typeface="Arial" panose="020B0604020202020204" pitchFamily="34" charset="0"/>
                <a:ea typeface="宋体" panose="02010600030101010101" pitchFamily="2" charset="-122"/>
              </a:rPr>
              <a:t> </a:t>
            </a:r>
            <a:r>
              <a:rPr lang="zh-CN" altLang="en-US" sz="2800">
                <a:latin typeface="Arial" panose="020B0604020202020204" pitchFamily="34" charset="0"/>
                <a:ea typeface="宋体" panose="02010600030101010101" pitchFamily="2" charset="-122"/>
              </a:rPr>
              <a:t>性传播疾病如淋病奈瑟菌、沙眼衣原体、支原体等</a:t>
            </a:r>
            <a:endParaRPr lang="zh-CN" altLang="en-US" sz="2800">
              <a:latin typeface="Arial" panose="020B0604020202020204" pitchFamily="34"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166687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病理</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1253490" y="1476375"/>
            <a:ext cx="9582150" cy="4779010"/>
            <a:chOff x="1010" y="1600"/>
            <a:chExt cx="15090" cy="7526"/>
          </a:xfrm>
        </p:grpSpPr>
        <p:sp>
          <p:nvSpPr>
            <p:cNvPr id="119811" name="文本框 2"/>
            <p:cNvSpPr txBox="1"/>
            <p:nvPr/>
          </p:nvSpPr>
          <p:spPr>
            <a:xfrm>
              <a:off x="1010" y="1600"/>
              <a:ext cx="2819" cy="822"/>
            </a:xfrm>
            <a:prstGeom prst="rect">
              <a:avLst/>
            </a:prstGeom>
            <a:solidFill>
              <a:srgbClr val="D3EDCE"/>
            </a:solidFill>
            <a:ln w="9525">
              <a:noFill/>
            </a:ln>
          </p:spPr>
          <p:txBody>
            <a:bodyPr wrap="square" anchor="t" anchorCtr="0">
              <a:spAutoFit/>
            </a:bodyPr>
            <a:p>
              <a:r>
                <a:rPr lang="zh-CN" altLang="en-US" sz="2800">
                  <a:latin typeface="Arial" panose="020B0604020202020204" pitchFamily="34" charset="0"/>
                  <a:ea typeface="宋体" panose="02010600030101010101" pitchFamily="2" charset="-122"/>
                </a:rPr>
                <a:t>病理</a:t>
              </a:r>
              <a:endParaRPr lang="zh-CN" altLang="en-US" sz="2800">
                <a:latin typeface="Arial" panose="020B0604020202020204" pitchFamily="34" charset="0"/>
                <a:ea typeface="宋体" panose="02010600030101010101" pitchFamily="2" charset="-122"/>
              </a:endParaRPr>
            </a:p>
          </p:txBody>
        </p:sp>
        <p:sp>
          <p:nvSpPr>
            <p:cNvPr id="119812" name="文本框 1"/>
            <p:cNvSpPr txBox="1"/>
            <p:nvPr/>
          </p:nvSpPr>
          <p:spPr>
            <a:xfrm>
              <a:off x="1011" y="2584"/>
              <a:ext cx="15089" cy="6542"/>
            </a:xfrm>
            <a:prstGeom prst="rect">
              <a:avLst/>
            </a:prstGeom>
            <a:noFill/>
            <a:ln w="9525">
              <a:noFill/>
            </a:ln>
          </p:spPr>
          <p:txBody>
            <a:bodyPr wrap="square" anchor="t" anchorCtr="0">
              <a:spAutoFit/>
            </a:bodyPr>
            <a:p>
              <a:r>
                <a:rPr lang="en-US" altLang="zh-CN" sz="2400" b="1">
                  <a:latin typeface="Arial" panose="020B0604020202020204" pitchFamily="34" charset="0"/>
                  <a:ea typeface="宋体" panose="02010600030101010101" pitchFamily="2" charset="-122"/>
                </a:rPr>
                <a:t>1.</a:t>
              </a:r>
              <a:r>
                <a:rPr lang="zh-CN" altLang="en-US" sz="2400" b="1">
                  <a:latin typeface="Arial" panose="020B0604020202020204" pitchFamily="34" charset="0"/>
                  <a:ea typeface="宋体" panose="02010600030101010101" pitchFamily="2" charset="-122"/>
                </a:rPr>
                <a:t>急性子宫内膜炎和子宫肌炎</a:t>
              </a:r>
              <a:r>
                <a:rPr lang="en-US" altLang="zh-CN" sz="2400" b="1">
                  <a:latin typeface="Arial" panose="020B0604020202020204" pitchFamily="34" charset="0"/>
                  <a:ea typeface="宋体" panose="02010600030101010101" pitchFamily="2" charset="-122"/>
                </a:rPr>
                <a:t>    </a:t>
              </a:r>
              <a:r>
                <a:rPr lang="zh-CN" altLang="en-US" sz="2400">
                  <a:latin typeface="Arial" panose="020B0604020202020204" pitchFamily="34" charset="0"/>
                  <a:ea typeface="宋体" panose="02010600030101010101" pitchFamily="2" charset="-122"/>
                </a:rPr>
                <a:t>子宫内膜炎，内膜充血水肿，有脓性分泌物，炎症进一步侵犯子宫肌层及浆膜层，导致子宫肌炎。</a:t>
              </a:r>
              <a:endParaRPr lang="zh-CN" altLang="en-US" sz="2400">
                <a:latin typeface="Arial" panose="020B0604020202020204" pitchFamily="34" charset="0"/>
                <a:ea typeface="宋体" panose="02010600030101010101" pitchFamily="2" charset="-122"/>
              </a:endParaRPr>
            </a:p>
            <a:p>
              <a:r>
                <a:rPr lang="en-US" altLang="zh-CN" sz="2400" b="1">
                  <a:latin typeface="Arial" panose="020B0604020202020204" pitchFamily="34" charset="0"/>
                  <a:ea typeface="宋体" panose="02010600030101010101" pitchFamily="2" charset="-122"/>
                </a:rPr>
                <a:t>2.</a:t>
              </a:r>
              <a:r>
                <a:rPr lang="zh-CN" altLang="en-US" sz="2400" b="1">
                  <a:latin typeface="Arial" panose="020B0604020202020204" pitchFamily="34" charset="0"/>
                  <a:ea typeface="宋体" panose="02010600030101010101" pitchFamily="2" charset="-122"/>
                </a:rPr>
                <a:t>急性输卵管炎、输卵管积脓、输卵管卵巢脓肿</a:t>
              </a:r>
              <a:r>
                <a:rPr lang="en-US" altLang="zh-CN" sz="2400" b="1">
                  <a:latin typeface="Arial" panose="020B0604020202020204" pitchFamily="34" charset="0"/>
                  <a:ea typeface="宋体" panose="02010600030101010101" pitchFamily="2" charset="-122"/>
                </a:rPr>
                <a:t>    </a:t>
              </a:r>
              <a:r>
                <a:rPr lang="zh-CN" altLang="en-US" sz="2400">
                  <a:latin typeface="Arial" panose="020B0604020202020204" pitchFamily="34" charset="0"/>
                  <a:ea typeface="宋体" panose="02010600030101010101" pitchFamily="2" charset="-122"/>
                </a:rPr>
                <a:t>输卵管黏膜肿胀，间质水肿，分泌物积聚形成积脓。</a:t>
              </a:r>
              <a:endParaRPr lang="zh-CN" altLang="en-US" sz="2400">
                <a:latin typeface="Arial" panose="020B0604020202020204" pitchFamily="34" charset="0"/>
                <a:ea typeface="宋体" panose="02010600030101010101" pitchFamily="2" charset="-122"/>
              </a:endParaRPr>
            </a:p>
            <a:p>
              <a:r>
                <a:rPr lang="en-US" altLang="zh-CN" sz="2400" b="1">
                  <a:latin typeface="Arial" panose="020B0604020202020204" pitchFamily="34" charset="0"/>
                  <a:ea typeface="宋体" panose="02010600030101010101" pitchFamily="2" charset="-122"/>
                </a:rPr>
                <a:t>3.</a:t>
              </a:r>
              <a:r>
                <a:rPr lang="zh-CN" altLang="en-US" sz="2400" b="1">
                  <a:latin typeface="Arial" panose="020B0604020202020204" pitchFamily="34" charset="0"/>
                  <a:ea typeface="宋体" panose="02010600030101010101" pitchFamily="2" charset="-122"/>
                </a:rPr>
                <a:t>急性盆腔腹膜炎</a:t>
              </a:r>
              <a:r>
                <a:rPr lang="en-US" altLang="zh-CN" sz="2400" b="1">
                  <a:latin typeface="Arial" panose="020B0604020202020204" pitchFamily="34" charset="0"/>
                  <a:ea typeface="宋体" panose="02010600030101010101" pitchFamily="2" charset="-122"/>
                </a:rPr>
                <a:t>    </a:t>
              </a:r>
              <a:r>
                <a:rPr lang="zh-CN" altLang="en-US" sz="2400">
                  <a:latin typeface="Arial" panose="020B0604020202020204" pitchFamily="34" charset="0"/>
                  <a:ea typeface="宋体" panose="02010600030101010101" pitchFamily="2" charset="-122"/>
                </a:rPr>
                <a:t>发炎的腹膜充血、水肿，有少量含纤维素的渗出液，形成盆腔脏器粘连。</a:t>
              </a:r>
              <a:endParaRPr lang="zh-CN" altLang="en-US" sz="2400" b="1">
                <a:latin typeface="Arial" panose="020B0604020202020204" pitchFamily="34" charset="0"/>
                <a:ea typeface="宋体" panose="02010600030101010101" pitchFamily="2" charset="-122"/>
              </a:endParaRPr>
            </a:p>
            <a:p>
              <a:r>
                <a:rPr lang="en-US" altLang="zh-CN" sz="2400" b="1">
                  <a:latin typeface="Arial" panose="020B0604020202020204" pitchFamily="34" charset="0"/>
                  <a:ea typeface="宋体" panose="02010600030101010101" pitchFamily="2" charset="-122"/>
                </a:rPr>
                <a:t>4.</a:t>
              </a:r>
              <a:r>
                <a:rPr lang="zh-CN" altLang="en-US" sz="2400" b="1">
                  <a:latin typeface="Arial" panose="020B0604020202020204" pitchFamily="34" charset="0"/>
                  <a:ea typeface="宋体" panose="02010600030101010101" pitchFamily="2" charset="-122"/>
                </a:rPr>
                <a:t>急性盆腔结缔组织炎</a:t>
              </a:r>
              <a:r>
                <a:rPr lang="en-US" altLang="zh-CN" sz="2400" b="1">
                  <a:latin typeface="Arial" panose="020B0604020202020204" pitchFamily="34" charset="0"/>
                  <a:ea typeface="宋体" panose="02010600030101010101" pitchFamily="2" charset="-122"/>
                </a:rPr>
                <a:t>   </a:t>
              </a:r>
              <a:r>
                <a:rPr lang="en-US" altLang="zh-CN" sz="2400">
                  <a:latin typeface="Arial" panose="020B0604020202020204" pitchFamily="34" charset="0"/>
                  <a:ea typeface="宋体" panose="02010600030101010101" pitchFamily="2" charset="-122"/>
                </a:rPr>
                <a:t> </a:t>
              </a:r>
              <a:r>
                <a:rPr lang="zh-CN" altLang="en-US" sz="2400">
                  <a:latin typeface="Arial" panose="020B0604020202020204" pitchFamily="34" charset="0"/>
                  <a:ea typeface="宋体" panose="02010600030101010101" pitchFamily="2" charset="-122"/>
                </a:rPr>
                <a:t>以宫旁结缔组织炎最常见。</a:t>
              </a:r>
              <a:endParaRPr lang="zh-CN" altLang="en-US" sz="2400">
                <a:latin typeface="Arial" panose="020B0604020202020204" pitchFamily="34" charset="0"/>
                <a:ea typeface="宋体" panose="02010600030101010101" pitchFamily="2" charset="-122"/>
              </a:endParaRPr>
            </a:p>
            <a:p>
              <a:r>
                <a:rPr lang="en-US" altLang="zh-CN" sz="2400" b="1">
                  <a:latin typeface="Arial" panose="020B0604020202020204" pitchFamily="34" charset="0"/>
                  <a:ea typeface="宋体" panose="02010600030101010101" pitchFamily="2" charset="-122"/>
                </a:rPr>
                <a:t>5.</a:t>
              </a:r>
              <a:r>
                <a:rPr lang="zh-CN" altLang="en-US" sz="2400" b="1">
                  <a:latin typeface="Arial" panose="020B0604020202020204" pitchFamily="34" charset="0"/>
                  <a:ea typeface="宋体" panose="02010600030101010101" pitchFamily="2" charset="-122"/>
                </a:rPr>
                <a:t>脓血症和脓毒血症</a:t>
              </a:r>
              <a:r>
                <a:rPr lang="en-US" altLang="zh-CN" sz="2400" b="1">
                  <a:latin typeface="Arial" panose="020B0604020202020204" pitchFamily="34" charset="0"/>
                  <a:ea typeface="宋体" panose="02010600030101010101" pitchFamily="2" charset="-122"/>
                </a:rPr>
                <a:t>      </a:t>
              </a:r>
              <a:r>
                <a:rPr lang="zh-CN" altLang="en-US" sz="2400">
                  <a:latin typeface="Arial" panose="020B0604020202020204" pitchFamily="34" charset="0"/>
                  <a:ea typeface="宋体" panose="02010600030101010101" pitchFamily="2" charset="-122"/>
                </a:rPr>
                <a:t>若不及时控制，易发生感染性休克甚至死亡。</a:t>
              </a:r>
              <a:endParaRPr lang="zh-CN" altLang="en-US" sz="2400">
                <a:latin typeface="Arial" panose="020B0604020202020204" pitchFamily="34" charset="0"/>
                <a:ea typeface="宋体" panose="02010600030101010101" pitchFamily="2" charset="-122"/>
              </a:endParaRPr>
            </a:p>
            <a:p>
              <a:r>
                <a:rPr lang="en-US" altLang="zh-CN" sz="2400" b="1">
                  <a:latin typeface="Arial" panose="020B0604020202020204" pitchFamily="34" charset="0"/>
                  <a:ea typeface="宋体" panose="02010600030101010101" pitchFamily="2" charset="-122"/>
                </a:rPr>
                <a:t>6.</a:t>
              </a:r>
              <a:r>
                <a:rPr lang="zh-CN" altLang="en-US" sz="2400" b="1">
                  <a:latin typeface="Arial" panose="020B0604020202020204" pitchFamily="34" charset="0"/>
                  <a:ea typeface="宋体" panose="02010600030101010101" pitchFamily="2" charset="-122"/>
                </a:rPr>
                <a:t>肝周围炎</a:t>
              </a:r>
              <a:r>
                <a:rPr lang="en-US" altLang="zh-CN" sz="2400" b="1">
                  <a:latin typeface="Arial" panose="020B0604020202020204" pitchFamily="34" charset="0"/>
                  <a:ea typeface="宋体" panose="02010600030101010101" pitchFamily="2" charset="-122"/>
                </a:rPr>
                <a:t>        </a:t>
              </a:r>
              <a:r>
                <a:rPr lang="zh-CN" altLang="en-US" sz="2400" b="1">
                  <a:latin typeface="Arial" panose="020B0604020202020204" pitchFamily="34" charset="0"/>
                  <a:ea typeface="宋体" panose="02010600030101010101" pitchFamily="2" charset="-122"/>
                </a:rPr>
                <a:t>肝包膜炎症。</a:t>
              </a:r>
              <a:endParaRPr lang="zh-CN" altLang="en-US" sz="2400" b="1">
                <a:latin typeface="Arial" panose="020B0604020202020204" pitchFamily="34" charset="0"/>
                <a:ea typeface="宋体" panose="02010600030101010101" pitchFamily="2" charset="-122"/>
              </a:endParaRPr>
            </a:p>
            <a:p>
              <a:r>
                <a:rPr lang="en-US" altLang="zh-CN" sz="2400" b="1">
                  <a:latin typeface="Arial" panose="020B0604020202020204" pitchFamily="34" charset="0"/>
                  <a:ea typeface="宋体" panose="02010600030101010101" pitchFamily="2" charset="-122"/>
                </a:rPr>
                <a:t>7.</a:t>
              </a:r>
              <a:r>
                <a:rPr lang="zh-CN" altLang="en-US" sz="2400" b="1">
                  <a:latin typeface="Arial" panose="020B0604020202020204" pitchFamily="34" charset="0"/>
                  <a:ea typeface="宋体" panose="02010600030101010101" pitchFamily="2" charset="-122"/>
                </a:rPr>
                <a:t>盆腔炎症疾病后遗症</a:t>
              </a:r>
              <a:r>
                <a:rPr lang="en-US" altLang="zh-CN" sz="2400" b="1">
                  <a:latin typeface="Arial" panose="020B0604020202020204" pitchFamily="34" charset="0"/>
                  <a:ea typeface="宋体" panose="02010600030101010101" pitchFamily="2" charset="-122"/>
                </a:rPr>
                <a:t>      </a:t>
              </a:r>
              <a:r>
                <a:rPr lang="zh-CN" altLang="en-US" sz="2400">
                  <a:latin typeface="Arial" panose="020B0604020202020204" pitchFamily="34" charset="0"/>
                  <a:ea typeface="宋体" panose="02010600030101010101" pitchFamily="2" charset="-122"/>
                </a:rPr>
                <a:t>输卵管阻塞、增粗、输卵管卵巢肿块、输卵管积水或输卵管卵巢囊肿。</a:t>
              </a:r>
              <a:endParaRPr lang="zh-CN" altLang="en-US" sz="2400">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4758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临床表现</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641350" y="1555750"/>
            <a:ext cx="10528935" cy="4404360"/>
          </a:xfrm>
          <a:prstGeom prst="rect">
            <a:avLst/>
          </a:prstGeom>
          <a:solidFill>
            <a:schemeClr val="accent5">
              <a:lumMod val="20000"/>
              <a:lumOff val="80000"/>
            </a:schemeClr>
          </a:solidFill>
        </p:spPr>
        <p:txBody>
          <a:bodyPr wrap="square" rtlCol="0">
            <a:noAutofit/>
          </a:bodyPr>
          <a:p>
            <a:r>
              <a:rPr lang="en-US" altLang="zh-CN" sz="2400" b="1" noProof="1">
                <a:latin typeface="Arial" panose="020B0604020202020204" pitchFamily="34" charset="0"/>
                <a:ea typeface="宋体" panose="02010600030101010101" pitchFamily="2" charset="-122"/>
                <a:cs typeface="+mn-cs"/>
              </a:rPr>
              <a:t>1.</a:t>
            </a:r>
            <a:r>
              <a:rPr lang="zh-CN" altLang="en-US" sz="2400" b="1" noProof="1">
                <a:latin typeface="Arial" panose="020B0604020202020204" pitchFamily="34" charset="0"/>
                <a:ea typeface="宋体" panose="02010600030101010101" pitchFamily="2" charset="-122"/>
                <a:cs typeface="+mn-cs"/>
              </a:rPr>
              <a:t>盆腔炎性疾病</a:t>
            </a:r>
            <a:r>
              <a:rPr lang="en-US" altLang="zh-CN" sz="2400" b="1" noProof="1">
                <a:latin typeface="Arial" panose="020B0604020202020204" pitchFamily="34" charset="0"/>
                <a:ea typeface="宋体" panose="02010600030101010101" pitchFamily="2" charset="-122"/>
                <a:cs typeface="+mn-cs"/>
              </a:rPr>
              <a:t> </a:t>
            </a:r>
            <a:r>
              <a:rPr lang="en-US" altLang="zh-CN" sz="2400" noProof="1">
                <a:latin typeface="Arial" panose="020B0604020202020204" pitchFamily="34" charset="0"/>
                <a:ea typeface="宋体" panose="02010600030101010101" pitchFamily="2" charset="-122"/>
                <a:cs typeface="+mn-cs"/>
              </a:rPr>
              <a:t>     </a:t>
            </a:r>
            <a:endParaRPr lang="en-US" altLang="zh-CN" sz="2400" noProof="1"/>
          </a:p>
          <a:p>
            <a:r>
              <a:rPr lang="zh-CN" altLang="en-US" sz="2400" noProof="1">
                <a:latin typeface="Arial" panose="020B0604020202020204" pitchFamily="34" charset="0"/>
                <a:ea typeface="宋体" panose="02010600030101010101" pitchFamily="2" charset="-122"/>
                <a:cs typeface="+mn-cs"/>
              </a:rPr>
              <a:t>轻者无症状或症状轻微，常见症状为下腹痛、发热、阴道分泌物增多。月经期发病会出现月经量增多、经期延长、不规则阴道出血。下腹部包块及局部压迫症状。妇科检查：无明显异常，宫颈举痛、子宫体压痛或附件区压痛。</a:t>
            </a:r>
            <a:endParaRPr lang="zh-CN" altLang="en-US" sz="2400" noProof="1"/>
          </a:p>
          <a:p>
            <a:r>
              <a:rPr lang="zh-CN" altLang="en-US" sz="2400" noProof="1">
                <a:latin typeface="Arial" panose="020B0604020202020204" pitchFamily="34" charset="0"/>
                <a:ea typeface="宋体" panose="02010600030101010101" pitchFamily="2" charset="-122"/>
                <a:cs typeface="+mn-cs"/>
              </a:rPr>
              <a:t>重者病人呈现急性面容，体温升高，心率加快，下腹部有压痛，反跳痛及腹肌紧张。妇科检查：阴道宫颈充血，大量脓性分泌物流出；宫体增大压痛，活动受限，双侧附件压痛明显。</a:t>
            </a:r>
            <a:endParaRPr lang="zh-CN" altLang="en-US" sz="2400" noProof="1"/>
          </a:p>
          <a:p>
            <a:endParaRPr lang="zh-CN" altLang="en-US" sz="2400" noProof="1"/>
          </a:p>
        </p:txBody>
      </p:sp>
      <p:sp>
        <p:nvSpPr>
          <p:cNvPr id="120840" name="文本框 3"/>
          <p:cNvSpPr txBox="1"/>
          <p:nvPr>
            <p:custDataLst>
              <p:tags r:id="rId3"/>
            </p:custDataLst>
          </p:nvPr>
        </p:nvSpPr>
        <p:spPr>
          <a:xfrm>
            <a:off x="661035" y="4358005"/>
            <a:ext cx="10480040" cy="1874520"/>
          </a:xfrm>
          <a:prstGeom prst="rect">
            <a:avLst/>
          </a:prstGeom>
          <a:solidFill>
            <a:srgbClr val="D3EDCE"/>
          </a:solidFill>
          <a:ln w="9525">
            <a:noFill/>
          </a:ln>
        </p:spPr>
        <p:txBody>
          <a:bodyPr wrap="square" anchor="t" anchorCtr="0">
            <a:noAutofit/>
          </a:bodyPr>
          <a:p>
            <a:r>
              <a:rPr lang="en-US" altLang="zh-CN" sz="2400" b="1">
                <a:latin typeface="Arial" panose="020B0604020202020204" pitchFamily="34" charset="0"/>
                <a:ea typeface="宋体" panose="02010600030101010101" pitchFamily="2" charset="-122"/>
              </a:rPr>
              <a:t>2.</a:t>
            </a:r>
            <a:r>
              <a:rPr lang="zh-CN" altLang="en-US" sz="2400" b="1">
                <a:latin typeface="Arial" panose="020B0604020202020204" pitchFamily="34" charset="0"/>
                <a:ea typeface="宋体" panose="02010600030101010101" pitchFamily="2" charset="-122"/>
              </a:rPr>
              <a:t>盆腔炎性疾病后遗症</a:t>
            </a:r>
            <a:endParaRPr lang="zh-CN" altLang="en-US" sz="2400" b="1">
              <a:latin typeface="Arial" panose="020B0604020202020204" pitchFamily="34" charset="0"/>
              <a:ea typeface="宋体" panose="02010600030101010101" pitchFamily="2" charset="-122"/>
            </a:endParaRPr>
          </a:p>
          <a:p>
            <a:r>
              <a:rPr lang="zh-CN" altLang="en-US" sz="2400">
                <a:latin typeface="Arial" panose="020B0604020202020204" pitchFamily="34" charset="0"/>
                <a:ea typeface="宋体" panose="02010600030101010101" pitchFamily="2" charset="-122"/>
              </a:rPr>
              <a:t>低热、乏力。临床多表现不孕、异位妊娠、慢性盆腔痛、盆腔炎症反复发作。</a:t>
            </a:r>
            <a:endParaRPr lang="zh-CN" altLang="en-US" sz="2400">
              <a:latin typeface="Arial" panose="020B0604020202020204" pitchFamily="34" charset="0"/>
              <a:ea typeface="宋体" panose="02010600030101010101" pitchFamily="2" charset="-122"/>
            </a:endParaRPr>
          </a:p>
          <a:p>
            <a:r>
              <a:rPr lang="zh-CN" altLang="en-US" sz="2400">
                <a:latin typeface="Arial" panose="020B0604020202020204" pitchFamily="34" charset="0"/>
                <a:ea typeface="宋体" panose="02010600030101010101" pitchFamily="2" charset="-122"/>
              </a:rPr>
              <a:t>妇科检查：子宫稍大，后位，活动受限，黏连固定，宫旁组织增厚，冰冻骨盆。</a:t>
            </a:r>
            <a:endParaRPr lang="zh-CN" altLang="en-US" sz="2400">
              <a:latin typeface="Arial" panose="020B0604020202020204" pitchFamily="34"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4758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处理原则</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21863" name="文本框 1"/>
          <p:cNvSpPr txBox="1"/>
          <p:nvPr/>
        </p:nvSpPr>
        <p:spPr>
          <a:xfrm>
            <a:off x="1208405" y="1773555"/>
            <a:ext cx="10055225" cy="2645410"/>
          </a:xfrm>
          <a:prstGeom prst="rect">
            <a:avLst/>
          </a:prstGeom>
          <a:solidFill>
            <a:srgbClr val="D3EDCE"/>
          </a:solidFill>
          <a:ln w="9525">
            <a:noFill/>
          </a:ln>
        </p:spPr>
        <p:txBody>
          <a:bodyPr wrap="square" anchor="t" anchorCtr="0">
            <a:noAutofit/>
          </a:bodyPr>
          <a:p>
            <a:r>
              <a:rPr lang="zh-CN" altLang="en-US" sz="2800">
                <a:latin typeface="Arial" panose="020B0604020202020204" pitchFamily="34" charset="0"/>
                <a:ea typeface="宋体" panose="02010600030101010101" pitchFamily="2" charset="-122"/>
              </a:rPr>
              <a:t>抗生素治疗，必要时手术治疗。对于后遗症患者，多采用综合性治疗方案、控制炎症，缓解症状，增加受孕机会。包括：中西医治疗、物理治疗、手术治疗，同时提高患者抵抗力。</a:t>
            </a:r>
            <a:endParaRPr lang="zh-CN" altLang="en-US" sz="2800">
              <a:latin typeface="Arial" panose="020B0604020202020204" pitchFamily="34"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4758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六</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护理要点</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22887" name="文本框 1"/>
          <p:cNvSpPr txBox="1"/>
          <p:nvPr/>
        </p:nvSpPr>
        <p:spPr>
          <a:xfrm>
            <a:off x="946150" y="1338580"/>
            <a:ext cx="10366375" cy="4181475"/>
          </a:xfrm>
          <a:prstGeom prst="rect">
            <a:avLst/>
          </a:prstGeom>
          <a:noFill/>
          <a:ln w="9525">
            <a:noFill/>
          </a:ln>
        </p:spPr>
        <p:txBody>
          <a:bodyPr wrap="square" anchor="t" anchorCtr="0">
            <a:noAutofit/>
          </a:bodyPr>
          <a:p>
            <a:r>
              <a:rPr lang="en-US" altLang="zh-CN" sz="2800" b="1">
                <a:latin typeface="Arial" panose="020B0604020202020204" pitchFamily="34" charset="0"/>
                <a:ea typeface="宋体" panose="02010600030101010101" pitchFamily="2" charset="-122"/>
              </a:rPr>
              <a:t>1.</a:t>
            </a:r>
            <a:r>
              <a:rPr lang="zh-CN" altLang="en-US" sz="2800" b="1">
                <a:latin typeface="Arial" panose="020B0604020202020204" pitchFamily="34" charset="0"/>
                <a:ea typeface="宋体" panose="02010600030101010101" pitchFamily="2" charset="-122"/>
              </a:rPr>
              <a:t>心理护理</a:t>
            </a:r>
            <a:r>
              <a:rPr lang="en-US" altLang="zh-CN" sz="2800" b="1">
                <a:latin typeface="Arial" panose="020B0604020202020204" pitchFamily="34" charset="0"/>
                <a:ea typeface="宋体" panose="02010600030101010101" pitchFamily="2" charset="-122"/>
              </a:rPr>
              <a:t>      </a:t>
            </a:r>
            <a:r>
              <a:rPr lang="zh-CN" altLang="en-US" sz="2800" dirty="0">
                <a:solidFill>
                  <a:srgbClr val="000000"/>
                </a:solidFill>
                <a:latin typeface="楷体_GB2312" pitchFamily="49" charset="-122"/>
                <a:ea typeface="楷体_GB2312" pitchFamily="49" charset="-122"/>
              </a:rPr>
              <a:t>解除顾虑，增强信心，坚持治疗</a:t>
            </a:r>
            <a:r>
              <a:rPr lang="en-US" altLang="zh-CN" sz="2800" b="1">
                <a:latin typeface="Arial" panose="020B0604020202020204" pitchFamily="34" charset="0"/>
                <a:ea typeface="宋体" panose="02010600030101010101" pitchFamily="2" charset="-122"/>
              </a:rPr>
              <a:t>      </a:t>
            </a:r>
            <a:endParaRPr lang="zh-CN" altLang="en-US" sz="2800" b="1">
              <a:latin typeface="Arial" panose="020B0604020202020204" pitchFamily="34" charset="0"/>
              <a:ea typeface="宋体" panose="02010600030101010101" pitchFamily="2" charset="-122"/>
            </a:endParaRPr>
          </a:p>
          <a:p>
            <a:r>
              <a:rPr lang="en-US" altLang="zh-CN" sz="2800" b="1">
                <a:latin typeface="Arial" panose="020B0604020202020204" pitchFamily="34" charset="0"/>
                <a:ea typeface="宋体" panose="02010600030101010101" pitchFamily="2" charset="-122"/>
              </a:rPr>
              <a:t>2.</a:t>
            </a:r>
            <a:r>
              <a:rPr lang="zh-CN" altLang="en-US" sz="2800" b="1">
                <a:latin typeface="Arial" panose="020B0604020202020204" pitchFamily="34" charset="0"/>
                <a:ea typeface="宋体" panose="02010600030101010101" pitchFamily="2" charset="-122"/>
              </a:rPr>
              <a:t>对症治疗</a:t>
            </a:r>
            <a:r>
              <a:rPr lang="en-US" altLang="zh-CN" sz="2800" b="1">
                <a:latin typeface="Arial" panose="020B0604020202020204" pitchFamily="34" charset="0"/>
                <a:ea typeface="宋体" panose="02010600030101010101" pitchFamily="2" charset="-122"/>
              </a:rPr>
              <a:t>      </a:t>
            </a:r>
            <a:r>
              <a:rPr lang="zh-CN" altLang="en-US" sz="2800">
                <a:latin typeface="Arial" panose="020B0604020202020204" pitchFamily="34" charset="0"/>
                <a:ea typeface="宋体" panose="02010600030101010101" pitchFamily="2" charset="-122"/>
              </a:rPr>
              <a:t>卧床休息，选择半卧位；给予高蛋白、高热量、高维生素饮食；高热时采用物理降温；减少不必要的盆腔检查。</a:t>
            </a:r>
            <a:endParaRPr lang="zh-CN" altLang="en-US" sz="2800">
              <a:latin typeface="Arial" panose="020B0604020202020204" pitchFamily="34" charset="0"/>
              <a:ea typeface="宋体" panose="02010600030101010101" pitchFamily="2" charset="-122"/>
            </a:endParaRPr>
          </a:p>
          <a:p>
            <a:r>
              <a:rPr lang="en-US" altLang="zh-CN" sz="2800" b="1">
                <a:latin typeface="Arial" panose="020B0604020202020204" pitchFamily="34" charset="0"/>
                <a:ea typeface="宋体" panose="02010600030101010101" pitchFamily="2" charset="-122"/>
              </a:rPr>
              <a:t>3.</a:t>
            </a:r>
            <a:r>
              <a:rPr lang="zh-CN" altLang="en-US" sz="2800" b="1">
                <a:latin typeface="Arial" panose="020B0604020202020204" pitchFamily="34" charset="0"/>
                <a:ea typeface="宋体" panose="02010600030101010101" pitchFamily="2" charset="-122"/>
              </a:rPr>
              <a:t>配合治疗</a:t>
            </a:r>
            <a:r>
              <a:rPr lang="en-US" altLang="zh-CN" sz="2800" b="1">
                <a:latin typeface="Arial" panose="020B0604020202020204" pitchFamily="34" charset="0"/>
                <a:ea typeface="宋体" panose="02010600030101010101" pitchFamily="2" charset="-122"/>
              </a:rPr>
              <a:t>      </a:t>
            </a:r>
            <a:r>
              <a:rPr lang="zh-CN" altLang="en-US" sz="2800">
                <a:latin typeface="Arial" panose="020B0604020202020204" pitchFamily="34" charset="0"/>
                <a:ea typeface="宋体" panose="02010600030101010101" pitchFamily="2" charset="-122"/>
              </a:rPr>
              <a:t>抗生素治疗，手术治疗</a:t>
            </a:r>
            <a:endParaRPr lang="zh-CN" altLang="en-US" sz="2800">
              <a:latin typeface="Arial" panose="020B0604020202020204" pitchFamily="34" charset="0"/>
              <a:ea typeface="宋体" panose="02010600030101010101" pitchFamily="2" charset="-122"/>
            </a:endParaRPr>
          </a:p>
          <a:p>
            <a:r>
              <a:rPr lang="en-US" altLang="zh-CN" sz="2800" b="1">
                <a:latin typeface="Arial" panose="020B0604020202020204" pitchFamily="34" charset="0"/>
                <a:ea typeface="宋体" panose="02010600030101010101" pitchFamily="2" charset="-122"/>
              </a:rPr>
              <a:t>4.</a:t>
            </a:r>
            <a:r>
              <a:rPr lang="zh-CN" altLang="en-US" sz="2800" b="1">
                <a:latin typeface="Arial" panose="020B0604020202020204" pitchFamily="34" charset="0"/>
                <a:ea typeface="宋体" panose="02010600030101010101" pitchFamily="2" charset="-122"/>
              </a:rPr>
              <a:t>防治</a:t>
            </a:r>
            <a:r>
              <a:rPr lang="en-US" altLang="zh-CN" sz="2800" b="1">
                <a:latin typeface="Arial" panose="020B0604020202020204" pitchFamily="34" charset="0"/>
                <a:ea typeface="宋体" panose="02010600030101010101" pitchFamily="2" charset="-122"/>
              </a:rPr>
              <a:t>PID</a:t>
            </a:r>
            <a:r>
              <a:rPr lang="zh-CN" altLang="en-US" sz="2800" b="1">
                <a:latin typeface="Arial" panose="020B0604020202020204" pitchFamily="34" charset="0"/>
                <a:ea typeface="宋体" panose="02010600030101010101" pitchFamily="2" charset="-122"/>
              </a:rPr>
              <a:t>后遗症</a:t>
            </a:r>
            <a:r>
              <a:rPr lang="en-US" altLang="zh-CN" sz="2800" b="1">
                <a:latin typeface="Arial" panose="020B0604020202020204" pitchFamily="34" charset="0"/>
                <a:ea typeface="宋体" panose="02010600030101010101" pitchFamily="2" charset="-122"/>
              </a:rPr>
              <a:t>      </a:t>
            </a:r>
            <a:r>
              <a:rPr lang="zh-CN" altLang="en-US" sz="2800">
                <a:latin typeface="Arial" panose="020B0604020202020204" pitchFamily="34" charset="0"/>
                <a:ea typeface="宋体" panose="02010600030101010101" pitchFamily="2" charset="-122"/>
              </a:rPr>
              <a:t>严格掌握产科、妇科手术指征，做好手术准备；严格手术无菌操作；做好手术后护理，预防感染；积极治疗急性宫颈炎，预防后遗症。</a:t>
            </a:r>
            <a:endParaRPr lang="zh-CN" altLang="en-US" sz="2800" b="1">
              <a:latin typeface="Arial" panose="020B0604020202020204" pitchFamily="34" charset="0"/>
              <a:ea typeface="宋体" panose="02010600030101010101" pitchFamily="2" charset="-122"/>
            </a:endParaRPr>
          </a:p>
          <a:p>
            <a:r>
              <a:rPr lang="en-US" altLang="zh-CN" sz="2800" b="1">
                <a:latin typeface="Arial" panose="020B0604020202020204" pitchFamily="34" charset="0"/>
                <a:ea typeface="宋体" panose="02010600030101010101" pitchFamily="2" charset="-122"/>
              </a:rPr>
              <a:t>5.</a:t>
            </a:r>
            <a:r>
              <a:rPr lang="zh-CN" altLang="en-US" sz="2800" b="1">
                <a:latin typeface="Arial" panose="020B0604020202020204" pitchFamily="34" charset="0"/>
                <a:ea typeface="宋体" panose="02010600030101010101" pitchFamily="2" charset="-122"/>
              </a:rPr>
              <a:t>健康教育</a:t>
            </a:r>
            <a:r>
              <a:rPr lang="en-US" altLang="zh-CN" sz="2800" b="1">
                <a:latin typeface="Arial" panose="020B0604020202020204" pitchFamily="34" charset="0"/>
                <a:ea typeface="宋体" panose="02010600030101010101" pitchFamily="2" charset="-122"/>
              </a:rPr>
              <a:t>      </a:t>
            </a:r>
            <a:r>
              <a:rPr lang="zh-CN" altLang="en-US" sz="2800">
                <a:latin typeface="Arial" panose="020B0604020202020204" pitchFamily="34" charset="0"/>
                <a:ea typeface="宋体" panose="02010600030101010101" pitchFamily="2" charset="-122"/>
              </a:rPr>
              <a:t>做好卫生宣教；注意性生活卫生；积极治疗淋病奈瑟菌及支原体感染。</a:t>
            </a:r>
            <a:endParaRPr lang="zh-CN" altLang="en-US" sz="2800">
              <a:latin typeface="Arial" panose="020B0604020202020204" pitchFamily="34" charset="0"/>
              <a:ea typeface="宋体" panose="02010600030101010101" pitchFamily="2" charset="-122"/>
            </a:endParaRPr>
          </a:p>
          <a:p>
            <a:r>
              <a:rPr lang="en-US" altLang="zh-CN" sz="2800" b="1">
                <a:latin typeface="Arial" panose="020B0604020202020204" pitchFamily="34" charset="0"/>
                <a:ea typeface="宋体" panose="02010600030101010101" pitchFamily="2" charset="-122"/>
              </a:rPr>
              <a:t>6.</a:t>
            </a:r>
            <a:r>
              <a:rPr lang="zh-CN" altLang="en-US" sz="2800" b="1">
                <a:latin typeface="Arial" panose="020B0604020202020204" pitchFamily="34" charset="0"/>
                <a:ea typeface="宋体" panose="02010600030101010101" pitchFamily="2" charset="-122"/>
              </a:rPr>
              <a:t>指导随访</a:t>
            </a:r>
            <a:r>
              <a:rPr lang="en-US" altLang="zh-CN" sz="2800" b="1">
                <a:latin typeface="Arial" panose="020B0604020202020204" pitchFamily="34" charset="0"/>
                <a:ea typeface="宋体" panose="02010600030101010101" pitchFamily="2" charset="-122"/>
              </a:rPr>
              <a:t>      </a:t>
            </a:r>
            <a:r>
              <a:rPr lang="zh-CN" altLang="en-US" sz="2800">
                <a:latin typeface="Arial" panose="020B0604020202020204" pitchFamily="34" charset="0"/>
                <a:ea typeface="宋体" panose="02010600030101010101" pitchFamily="2" charset="-122"/>
              </a:rPr>
              <a:t>治疗后</a:t>
            </a:r>
            <a:r>
              <a:rPr lang="en-US" altLang="zh-CN" sz="2800">
                <a:latin typeface="Arial" panose="020B0604020202020204" pitchFamily="34" charset="0"/>
                <a:ea typeface="宋体" panose="02010600030101010101" pitchFamily="2" charset="-122"/>
              </a:rPr>
              <a:t>4-6</a:t>
            </a:r>
            <a:r>
              <a:rPr lang="zh-CN" altLang="en-US" sz="2800">
                <a:latin typeface="Arial" panose="020B0604020202020204" pitchFamily="34" charset="0"/>
                <a:ea typeface="宋体" panose="02010600030101010101" pitchFamily="2" charset="-122"/>
              </a:rPr>
              <a:t>周复查病原体。</a:t>
            </a:r>
            <a:endParaRPr lang="zh-CN" altLang="en-US" sz="2800">
              <a:latin typeface="Arial" panose="020B0604020202020204" pitchFamily="34"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a:xfrm>
          <a:off x="0" y="0"/>
          <a:ext cx="0" cy="0"/>
          <a:chOff x="0" y="0"/>
          <a:chExt cx="0" cy="0"/>
        </a:xfrm>
      </p:grpSpPr>
      <p:sp>
        <p:nvSpPr>
          <p:cNvPr id="9" name="文本框 8"/>
          <p:cNvSpPr txBox="1"/>
          <p:nvPr/>
        </p:nvSpPr>
        <p:spPr>
          <a:xfrm>
            <a:off x="2385695" y="2120265"/>
            <a:ext cx="6278880" cy="1753235"/>
          </a:xfrm>
          <a:prstGeom prst="rect">
            <a:avLst/>
          </a:prstGeom>
          <a:noFill/>
        </p:spPr>
        <p:txBody>
          <a:bodyPr wrap="square" rtlCol="0">
            <a:spAutoFit/>
          </a:bodyPr>
          <a:lstStyle/>
          <a:p>
            <a:pPr algn="ctr">
              <a:lnSpc>
                <a:spcPct val="150000"/>
              </a:lnSpc>
            </a:pPr>
            <a:r>
              <a:rPr lang="zh-CN" altLang="en-US" sz="7200" b="1">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谢谢观看</a:t>
            </a:r>
            <a:endParaRPr lang="zh-CN" altLang="en-US" sz="7200" b="1">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endParaRPr>
          </a:p>
        </p:txBody>
      </p:sp>
      <p:grpSp>
        <p:nvGrpSpPr>
          <p:cNvPr id="18" name="组合 17"/>
          <p:cNvGrpSpPr/>
          <p:nvPr/>
        </p:nvGrpSpPr>
        <p:grpSpPr>
          <a:xfrm>
            <a:off x="3987165" y="4099560"/>
            <a:ext cx="2689860" cy="566420"/>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7" name="文本框 16"/>
            <p:cNvSpPr txBox="1"/>
            <p:nvPr/>
          </p:nvSpPr>
          <p:spPr>
            <a:xfrm>
              <a:off x="8124" y="7004"/>
              <a:ext cx="2951" cy="725"/>
            </a:xfrm>
            <a:prstGeom prst="rect">
              <a:avLst/>
            </a:prstGeom>
            <a:noFill/>
          </p:spPr>
          <p:txBody>
            <a:bodyPr wrap="square" rtlCol="0">
              <a:spAutoFit/>
            </a:bodyPr>
            <a:lstStyle/>
            <a:p>
              <a:pPr algn="ctr"/>
              <a:r>
                <a:rPr lang="zh-CN" altLang="en-US" sz="2400">
                  <a:solidFill>
                    <a:schemeClr val="bg1"/>
                  </a:solidFill>
                  <a:latin typeface="黑体" panose="02010609060101010101" charset="-122"/>
                  <a:ea typeface="黑体" panose="02010609060101010101" charset="-122"/>
                  <a:cs typeface="黑体" panose="02010609060101010101" charset="-122"/>
                </a:rPr>
                <a:t>北京出版社</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cover dir="d"/>
      </p:transition>
    </mc:Choice>
    <mc:Fallback>
      <p:transition spd="slow">
        <p:cover dir="d"/>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22631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病原菌</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Rectangle 3"/>
          <p:cNvSpPr>
            <a:spLocks noGrp="1"/>
          </p:cNvSpPr>
          <p:nvPr>
            <p:ph idx="1"/>
          </p:nvPr>
        </p:nvSpPr>
        <p:spPr>
          <a:xfrm>
            <a:off x="851535" y="1247140"/>
            <a:ext cx="10174605" cy="5007610"/>
          </a:xfrm>
        </p:spPr>
        <p:txBody>
          <a:bodyPr vert="horz" wrap="square" lIns="91440" tIns="45720" rIns="91440" bIns="45720" anchor="t" anchorCtr="0">
            <a:noAutofit/>
          </a:bodyPr>
          <a:p>
            <a:pPr marL="0" indent="0" fontAlgn="auto">
              <a:lnSpc>
                <a:spcPct val="100000"/>
              </a:lnSpc>
            </a:pPr>
            <a:r>
              <a:rPr lang="en-US" altLang="zh-CN" b="1" dirty="0">
                <a:solidFill>
                  <a:srgbClr val="000000"/>
                </a:solidFill>
                <a:latin typeface="楷体_GB2312" pitchFamily="49" charset="-122"/>
                <a:ea typeface="楷体_GB2312" pitchFamily="49" charset="-122"/>
              </a:rPr>
              <a:t>1</a:t>
            </a:r>
            <a:r>
              <a:rPr lang="zh-CN" altLang="en-US" dirty="0">
                <a:solidFill>
                  <a:srgbClr val="000000"/>
                </a:solidFill>
                <a:latin typeface="楷体_GB2312" pitchFamily="49" charset="-122"/>
                <a:ea typeface="楷体_GB2312" pitchFamily="49" charset="-122"/>
              </a:rPr>
              <a:t>．细菌  金黄色葡萄球菌、溶血性链球菌、大肠埃希杆菌、厌氧菌，其感染特色是容易形成盆腔脓肿、感染性静脉炎。</a:t>
            </a:r>
            <a:endParaRPr lang="zh-CN" altLang="en-US" dirty="0">
              <a:solidFill>
                <a:srgbClr val="000000"/>
              </a:solidFill>
              <a:latin typeface="楷体_GB2312" pitchFamily="49" charset="-122"/>
              <a:ea typeface="楷体_GB2312" pitchFamily="49" charset="-122"/>
            </a:endParaRPr>
          </a:p>
          <a:p>
            <a:pPr marL="0" indent="0" fontAlgn="auto">
              <a:lnSpc>
                <a:spcPct val="100000"/>
              </a:lnSpc>
            </a:pPr>
            <a:r>
              <a:rPr lang="en-US" altLang="zh-CN" dirty="0">
                <a:solidFill>
                  <a:srgbClr val="000000"/>
                </a:solidFill>
                <a:latin typeface="楷体_GB2312" pitchFamily="49" charset="-122"/>
                <a:ea typeface="楷体_GB2312" pitchFamily="49" charset="-122"/>
              </a:rPr>
              <a:t>2</a:t>
            </a:r>
            <a:r>
              <a:rPr lang="zh-CN" altLang="en-US" dirty="0">
                <a:solidFill>
                  <a:srgbClr val="000000"/>
                </a:solidFill>
                <a:latin typeface="楷体_GB2312" pitchFamily="49" charset="-122"/>
                <a:ea typeface="楷体_GB2312" pitchFamily="49" charset="-122"/>
              </a:rPr>
              <a:t>．原虫 多见</a:t>
            </a:r>
            <a:r>
              <a:rPr lang="zh-CN" altLang="en-US" dirty="0">
                <a:solidFill>
                  <a:srgbClr val="FF0000"/>
                </a:solidFill>
                <a:latin typeface="楷体_GB2312" pitchFamily="49" charset="-122"/>
                <a:ea typeface="楷体_GB2312" pitchFamily="49" charset="-122"/>
              </a:rPr>
              <a:t>阴道毛滴虫</a:t>
            </a:r>
            <a:r>
              <a:rPr lang="zh-CN" altLang="en-US" dirty="0">
                <a:solidFill>
                  <a:srgbClr val="000000"/>
                </a:solidFill>
                <a:latin typeface="楷体_GB2312" pitchFamily="49" charset="-122"/>
                <a:ea typeface="楷体_GB2312" pitchFamily="49" charset="-122"/>
              </a:rPr>
              <a:t>致滴虫性阴道炎。</a:t>
            </a:r>
            <a:endParaRPr lang="zh-CN" altLang="en-US" dirty="0">
              <a:solidFill>
                <a:srgbClr val="000000"/>
              </a:solidFill>
              <a:latin typeface="楷体_GB2312" pitchFamily="49" charset="-122"/>
              <a:ea typeface="楷体_GB2312" pitchFamily="49" charset="-122"/>
            </a:endParaRPr>
          </a:p>
          <a:p>
            <a:pPr marL="0" indent="0" fontAlgn="auto">
              <a:lnSpc>
                <a:spcPct val="100000"/>
              </a:lnSpc>
            </a:pPr>
            <a:r>
              <a:rPr lang="en-US" altLang="zh-CN" dirty="0">
                <a:solidFill>
                  <a:srgbClr val="000000"/>
                </a:solidFill>
                <a:latin typeface="楷体_GB2312" pitchFamily="49" charset="-122"/>
                <a:ea typeface="楷体_GB2312" pitchFamily="49" charset="-122"/>
              </a:rPr>
              <a:t>3</a:t>
            </a:r>
            <a:r>
              <a:rPr lang="zh-CN" altLang="en-US" dirty="0">
                <a:solidFill>
                  <a:srgbClr val="000000"/>
                </a:solidFill>
                <a:latin typeface="楷体_GB2312" pitchFamily="49" charset="-122"/>
                <a:ea typeface="楷体_GB2312" pitchFamily="49" charset="-122"/>
              </a:rPr>
              <a:t>．真菌 以</a:t>
            </a:r>
            <a:r>
              <a:rPr lang="zh-CN" altLang="en-US" dirty="0">
                <a:solidFill>
                  <a:srgbClr val="FF0000"/>
                </a:solidFill>
                <a:latin typeface="楷体_GB2312" pitchFamily="49" charset="-122"/>
                <a:ea typeface="楷体_GB2312" pitchFamily="49" charset="-122"/>
              </a:rPr>
              <a:t>白假丝酵母菌</a:t>
            </a:r>
            <a:r>
              <a:rPr lang="zh-CN" altLang="en-US" dirty="0">
                <a:solidFill>
                  <a:srgbClr val="000000"/>
                </a:solidFill>
                <a:latin typeface="楷体_GB2312" pitchFamily="49" charset="-122"/>
                <a:ea typeface="楷体_GB2312" pitchFamily="49" charset="-122"/>
              </a:rPr>
              <a:t>（念珠菌）为主。</a:t>
            </a:r>
            <a:endParaRPr lang="zh-CN" altLang="en-US" dirty="0">
              <a:solidFill>
                <a:srgbClr val="000000"/>
              </a:solidFill>
              <a:latin typeface="楷体_GB2312" pitchFamily="49" charset="-122"/>
              <a:ea typeface="楷体_GB2312" pitchFamily="49" charset="-122"/>
            </a:endParaRPr>
          </a:p>
          <a:p>
            <a:pPr marL="0" indent="0" fontAlgn="auto">
              <a:lnSpc>
                <a:spcPct val="100000"/>
              </a:lnSpc>
            </a:pPr>
            <a:r>
              <a:rPr lang="en-US" altLang="zh-CN" dirty="0">
                <a:solidFill>
                  <a:srgbClr val="000000"/>
                </a:solidFill>
                <a:latin typeface="楷体_GB2312" pitchFamily="49" charset="-122"/>
                <a:ea typeface="楷体_GB2312" pitchFamily="49" charset="-122"/>
              </a:rPr>
              <a:t>4</a:t>
            </a:r>
            <a:r>
              <a:rPr lang="zh-CN" altLang="en-US" dirty="0">
                <a:solidFill>
                  <a:srgbClr val="000000"/>
                </a:solidFill>
                <a:latin typeface="楷体_GB2312" pitchFamily="49" charset="-122"/>
                <a:ea typeface="楷体_GB2312" pitchFamily="49" charset="-122"/>
              </a:rPr>
              <a:t>．病毒 </a:t>
            </a:r>
            <a:r>
              <a:rPr lang="zh-CN" altLang="en-US" dirty="0">
                <a:solidFill>
                  <a:srgbClr val="FF0000"/>
                </a:solidFill>
                <a:latin typeface="楷体_GB2312" pitchFamily="49" charset="-122"/>
                <a:ea typeface="楷体_GB2312" pitchFamily="49" charset="-122"/>
              </a:rPr>
              <a:t>疱疹病毒、人乳头瘤病毒</a:t>
            </a:r>
            <a:r>
              <a:rPr lang="zh-CN" altLang="en-US" dirty="0">
                <a:solidFill>
                  <a:srgbClr val="000000"/>
                </a:solidFill>
                <a:latin typeface="楷体_GB2312" pitchFamily="49" charset="-122"/>
                <a:ea typeface="楷体_GB2312" pitchFamily="49" charset="-122"/>
              </a:rPr>
              <a:t>为多见。</a:t>
            </a:r>
            <a:endParaRPr lang="zh-CN" altLang="en-US" dirty="0">
              <a:solidFill>
                <a:srgbClr val="000000"/>
              </a:solidFill>
              <a:latin typeface="楷体_GB2312" pitchFamily="49" charset="-122"/>
              <a:ea typeface="楷体_GB2312" pitchFamily="49" charset="-122"/>
            </a:endParaRPr>
          </a:p>
          <a:p>
            <a:pPr marL="0" indent="0" fontAlgn="auto">
              <a:lnSpc>
                <a:spcPct val="100000"/>
              </a:lnSpc>
            </a:pPr>
            <a:r>
              <a:rPr lang="en-US" altLang="zh-CN" dirty="0">
                <a:solidFill>
                  <a:srgbClr val="000000"/>
                </a:solidFill>
                <a:latin typeface="楷体_GB2312" pitchFamily="49" charset="-122"/>
                <a:ea typeface="楷体_GB2312" pitchFamily="49" charset="-122"/>
              </a:rPr>
              <a:t>5</a:t>
            </a:r>
            <a:r>
              <a:rPr lang="zh-CN" altLang="en-US" dirty="0">
                <a:solidFill>
                  <a:srgbClr val="000000"/>
                </a:solidFill>
                <a:latin typeface="楷体_GB2312" pitchFamily="49" charset="-122"/>
                <a:ea typeface="楷体_GB2312" pitchFamily="49" charset="-122"/>
              </a:rPr>
              <a:t>．螺旋体   多见</a:t>
            </a:r>
            <a:r>
              <a:rPr lang="zh-CN" altLang="en-US" dirty="0">
                <a:solidFill>
                  <a:srgbClr val="FF0000"/>
                </a:solidFill>
                <a:latin typeface="楷体_GB2312" pitchFamily="49" charset="-122"/>
                <a:ea typeface="楷体_GB2312" pitchFamily="49" charset="-122"/>
              </a:rPr>
              <a:t>苍白螺旋体。</a:t>
            </a:r>
            <a:endParaRPr lang="zh-CN" altLang="en-US" dirty="0">
              <a:solidFill>
                <a:srgbClr val="FF0000"/>
              </a:solidFill>
              <a:latin typeface="楷体_GB2312" pitchFamily="49" charset="-122"/>
              <a:ea typeface="楷体_GB2312" pitchFamily="49" charset="-122"/>
            </a:endParaRPr>
          </a:p>
          <a:p>
            <a:pPr marL="0" indent="0" fontAlgn="auto">
              <a:lnSpc>
                <a:spcPct val="100000"/>
              </a:lnSpc>
            </a:pPr>
            <a:r>
              <a:rPr lang="en-US" altLang="zh-CN" dirty="0">
                <a:solidFill>
                  <a:srgbClr val="000000"/>
                </a:solidFill>
                <a:latin typeface="楷体_GB2312" pitchFamily="49" charset="-122"/>
                <a:ea typeface="楷体_GB2312" pitchFamily="49" charset="-122"/>
              </a:rPr>
              <a:t>6</a:t>
            </a:r>
            <a:r>
              <a:rPr lang="zh-CN" altLang="en-US" dirty="0">
                <a:solidFill>
                  <a:srgbClr val="000000"/>
                </a:solidFill>
                <a:latin typeface="楷体_GB2312" pitchFamily="49" charset="-122"/>
                <a:ea typeface="楷体_GB2312" pitchFamily="49" charset="-122"/>
              </a:rPr>
              <a:t>．衣原体   多见</a:t>
            </a:r>
            <a:r>
              <a:rPr lang="zh-CN" altLang="en-US" dirty="0">
                <a:solidFill>
                  <a:srgbClr val="FF0000"/>
                </a:solidFill>
                <a:latin typeface="楷体_GB2312" pitchFamily="49" charset="-122"/>
                <a:ea typeface="楷体_GB2312" pitchFamily="49" charset="-122"/>
              </a:rPr>
              <a:t>沙眼衣原体</a:t>
            </a:r>
            <a:r>
              <a:rPr lang="zh-CN" altLang="en-US" dirty="0">
                <a:solidFill>
                  <a:srgbClr val="000000"/>
                </a:solidFill>
                <a:latin typeface="楷体_GB2312" pitchFamily="49" charset="-122"/>
                <a:ea typeface="楷体_GB2312" pitchFamily="49" charset="-122"/>
              </a:rPr>
              <a:t>，导致输卵管粘膜结构及功能损害，并可引起盆腔粘连。</a:t>
            </a:r>
            <a:endParaRPr lang="en-US" altLang="zh-CN" dirty="0">
              <a:solidFill>
                <a:srgbClr val="000000"/>
              </a:solidFill>
              <a:latin typeface="楷体_GB2312" pitchFamily="49" charset="-122"/>
              <a:ea typeface="楷体_GB2312" pitchFamily="49" charset="-122"/>
            </a:endParaRPr>
          </a:p>
          <a:p>
            <a:pPr marL="0" indent="0" fontAlgn="auto">
              <a:lnSpc>
                <a:spcPct val="100000"/>
              </a:lnSpc>
            </a:pPr>
            <a:r>
              <a:rPr lang="en-US" altLang="zh-CN" dirty="0">
                <a:solidFill>
                  <a:srgbClr val="000000"/>
                </a:solidFill>
                <a:latin typeface="楷体_GB2312" pitchFamily="49" charset="-122"/>
                <a:ea typeface="楷体_GB2312" pitchFamily="49" charset="-122"/>
              </a:rPr>
              <a:t>7.</a:t>
            </a:r>
            <a:r>
              <a:rPr lang="zh-CN" altLang="en-US" dirty="0">
                <a:solidFill>
                  <a:srgbClr val="000000"/>
                </a:solidFill>
                <a:latin typeface="楷体_GB2312" pitchFamily="49" charset="-122"/>
                <a:ea typeface="楷体_GB2312" pitchFamily="49" charset="-122"/>
              </a:rPr>
              <a:t>支原体    </a:t>
            </a:r>
            <a:r>
              <a:rPr lang="zh-CN" altLang="en-US" dirty="0">
                <a:solidFill>
                  <a:srgbClr val="FF0000"/>
                </a:solidFill>
                <a:latin typeface="楷体_GB2312" pitchFamily="49" charset="-122"/>
                <a:ea typeface="楷体_GB2312" pitchFamily="49" charset="-122"/>
              </a:rPr>
              <a:t>内源性自体感染</a:t>
            </a:r>
            <a:endParaRPr lang="zh-CN" altLang="en-US" dirty="0">
              <a:solidFill>
                <a:srgbClr val="FF0000"/>
              </a:solidFill>
              <a:latin typeface="楷体_GB2312" pitchFamily="49" charset="-122"/>
              <a:ea typeface="楷体_GB2312" pitchFamily="49" charset="-122"/>
            </a:endParaRPr>
          </a:p>
        </p:txBody>
      </p:sp>
      <p:sp>
        <p:nvSpPr>
          <p:cNvPr id="6" name="Text Box 12"/>
          <p:cNvSpPr txBox="1"/>
          <p:nvPr/>
        </p:nvSpPr>
        <p:spPr>
          <a:xfrm>
            <a:off x="7670165" y="4220845"/>
            <a:ext cx="3355975" cy="398780"/>
          </a:xfrm>
          <a:prstGeom prst="rect">
            <a:avLst/>
          </a:prstGeom>
          <a:noFill/>
          <a:ln w="9525">
            <a:noFill/>
          </a:ln>
          <a:effectLst>
            <a:prstShdw prst="shdw17" dist="17961" dir="13499999">
              <a:srgbClr val="999999"/>
            </a:prstShdw>
          </a:effectLst>
        </p:spPr>
        <p:txBody>
          <a:bodyPr wrap="square" anchor="t" anchorCtr="0">
            <a:spAutoFit/>
          </a:bodyPr>
          <a:p>
            <a:pPr algn="r">
              <a:spcBef>
                <a:spcPct val="50000"/>
              </a:spcBef>
            </a:pPr>
            <a:r>
              <a:rPr lang="zh-CN" altLang="en-US" sz="2000" b="1" dirty="0">
                <a:solidFill>
                  <a:schemeClr val="bg1"/>
                </a:solidFill>
                <a:latin typeface="Arial" panose="020B0604020202020204" pitchFamily="34" charset="0"/>
                <a:ea typeface="华文细黑" panose="02010600040101010101" charset="-122"/>
              </a:rPr>
              <a:t>金黄色葡萄球菌</a:t>
            </a:r>
            <a:endParaRPr lang="zh-CN" altLang="en-US" sz="2000" b="1" dirty="0">
              <a:solidFill>
                <a:schemeClr val="bg1"/>
              </a:solidFill>
              <a:latin typeface="Arial" panose="020B0604020202020204" pitchFamily="34" charset="0"/>
              <a:ea typeface="华文细黑" panose="02010600040101010101" charset="-122"/>
            </a:endParaRPr>
          </a:p>
        </p:txBody>
      </p:sp>
      <p:sp>
        <p:nvSpPr>
          <p:cNvPr id="7" name="Text Box 13"/>
          <p:cNvSpPr txBox="1"/>
          <p:nvPr/>
        </p:nvSpPr>
        <p:spPr>
          <a:xfrm>
            <a:off x="8070215" y="6524625"/>
            <a:ext cx="2796540" cy="398780"/>
          </a:xfrm>
          <a:prstGeom prst="rect">
            <a:avLst/>
          </a:prstGeom>
          <a:noFill/>
          <a:ln w="9525">
            <a:noFill/>
          </a:ln>
          <a:effectLst>
            <a:prstShdw prst="shdw17" dist="17961" dir="13499999">
              <a:srgbClr val="999999"/>
            </a:prstShdw>
          </a:effectLst>
        </p:spPr>
        <p:txBody>
          <a:bodyPr wrap="square" anchor="t" anchorCtr="0">
            <a:spAutoFit/>
          </a:bodyPr>
          <a:p>
            <a:pPr algn="r">
              <a:spcBef>
                <a:spcPct val="50000"/>
              </a:spcBef>
            </a:pPr>
            <a:r>
              <a:rPr lang="zh-CN" altLang="en-US" sz="2000" b="1" dirty="0">
                <a:solidFill>
                  <a:schemeClr val="bg1"/>
                </a:solidFill>
                <a:latin typeface="Arial" panose="020B0604020202020204" pitchFamily="34" charset="0"/>
                <a:ea typeface="华文细黑" panose="02010600040101010101" charset="-122"/>
              </a:rPr>
              <a:t>表皮葡萄球菌</a:t>
            </a:r>
            <a:endParaRPr lang="zh-CN" altLang="en-US" sz="2000" b="1" dirty="0">
              <a:solidFill>
                <a:schemeClr val="bg1"/>
              </a:solidFill>
              <a:latin typeface="Arial" panose="020B0604020202020204" pitchFamily="34" charset="0"/>
              <a:ea typeface="华文细黑" panose="02010600040101010101" charset="-122"/>
            </a:endParaRPr>
          </a:p>
        </p:txBody>
      </p:sp>
      <p:sp>
        <p:nvSpPr>
          <p:cNvPr id="8" name="Text Box 14"/>
          <p:cNvSpPr txBox="1"/>
          <p:nvPr/>
        </p:nvSpPr>
        <p:spPr>
          <a:xfrm>
            <a:off x="7847965" y="1987550"/>
            <a:ext cx="2460625" cy="398780"/>
          </a:xfrm>
          <a:prstGeom prst="rect">
            <a:avLst/>
          </a:prstGeom>
          <a:noFill/>
          <a:ln w="9525">
            <a:noFill/>
          </a:ln>
          <a:effectLst>
            <a:prstShdw prst="shdw17" dist="17961" dir="13499999">
              <a:srgbClr val="999999"/>
            </a:prstShdw>
          </a:effectLst>
        </p:spPr>
        <p:txBody>
          <a:bodyPr wrap="square" anchor="t" anchorCtr="0">
            <a:spAutoFit/>
          </a:bodyPr>
          <a:p>
            <a:pPr algn="r">
              <a:spcBef>
                <a:spcPct val="50000"/>
              </a:spcBef>
            </a:pPr>
            <a:r>
              <a:rPr lang="zh-CN" altLang="en-US" sz="2000" b="1" dirty="0">
                <a:solidFill>
                  <a:schemeClr val="bg1"/>
                </a:solidFill>
                <a:latin typeface="Arial" panose="020B0604020202020204" pitchFamily="34" charset="0"/>
                <a:ea typeface="华文细黑" panose="02010600040101010101" charset="-122"/>
              </a:rPr>
              <a:t>消化链球菌</a:t>
            </a:r>
            <a:endParaRPr lang="zh-CN" altLang="en-US" sz="2000" b="1" dirty="0">
              <a:solidFill>
                <a:schemeClr val="bg1"/>
              </a:solidFill>
              <a:latin typeface="Arial" panose="020B0604020202020204" pitchFamily="34" charset="0"/>
              <a:ea typeface="华文细黑"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感染途径</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6" name="Text Box 12"/>
          <p:cNvSpPr txBox="1"/>
          <p:nvPr/>
        </p:nvSpPr>
        <p:spPr>
          <a:xfrm>
            <a:off x="7670165" y="4220845"/>
            <a:ext cx="3355975" cy="398780"/>
          </a:xfrm>
          <a:prstGeom prst="rect">
            <a:avLst/>
          </a:prstGeom>
          <a:noFill/>
          <a:ln w="9525">
            <a:noFill/>
          </a:ln>
          <a:effectLst>
            <a:prstShdw prst="shdw17" dist="17961" dir="13499999">
              <a:srgbClr val="999999"/>
            </a:prstShdw>
          </a:effectLst>
        </p:spPr>
        <p:txBody>
          <a:bodyPr wrap="square" anchor="t" anchorCtr="0">
            <a:spAutoFit/>
          </a:bodyPr>
          <a:p>
            <a:pPr algn="r">
              <a:spcBef>
                <a:spcPct val="50000"/>
              </a:spcBef>
            </a:pPr>
            <a:r>
              <a:rPr lang="zh-CN" altLang="en-US" sz="2000" b="1" dirty="0">
                <a:solidFill>
                  <a:schemeClr val="bg1"/>
                </a:solidFill>
                <a:latin typeface="Arial" panose="020B0604020202020204" pitchFamily="34" charset="0"/>
                <a:ea typeface="华文细黑" panose="02010600040101010101" charset="-122"/>
              </a:rPr>
              <a:t>金黄色葡萄球菌</a:t>
            </a:r>
            <a:endParaRPr lang="zh-CN" altLang="en-US" sz="2000" b="1" dirty="0">
              <a:solidFill>
                <a:schemeClr val="bg1"/>
              </a:solidFill>
              <a:latin typeface="Arial" panose="020B0604020202020204" pitchFamily="34" charset="0"/>
              <a:ea typeface="华文细黑" panose="02010600040101010101" charset="-122"/>
            </a:endParaRPr>
          </a:p>
        </p:txBody>
      </p:sp>
      <p:sp>
        <p:nvSpPr>
          <p:cNvPr id="7" name="Text Box 13"/>
          <p:cNvSpPr txBox="1"/>
          <p:nvPr/>
        </p:nvSpPr>
        <p:spPr>
          <a:xfrm>
            <a:off x="8070215" y="6524625"/>
            <a:ext cx="2796540" cy="398780"/>
          </a:xfrm>
          <a:prstGeom prst="rect">
            <a:avLst/>
          </a:prstGeom>
          <a:noFill/>
          <a:ln w="9525">
            <a:noFill/>
          </a:ln>
          <a:effectLst>
            <a:prstShdw prst="shdw17" dist="17961" dir="13499999">
              <a:srgbClr val="999999"/>
            </a:prstShdw>
          </a:effectLst>
        </p:spPr>
        <p:txBody>
          <a:bodyPr wrap="square" anchor="t" anchorCtr="0">
            <a:spAutoFit/>
          </a:bodyPr>
          <a:p>
            <a:pPr algn="r">
              <a:spcBef>
                <a:spcPct val="50000"/>
              </a:spcBef>
            </a:pPr>
            <a:r>
              <a:rPr lang="zh-CN" altLang="en-US" sz="2000" b="1" dirty="0">
                <a:solidFill>
                  <a:schemeClr val="bg1"/>
                </a:solidFill>
                <a:latin typeface="Arial" panose="020B0604020202020204" pitchFamily="34" charset="0"/>
                <a:ea typeface="华文细黑" panose="02010600040101010101" charset="-122"/>
              </a:rPr>
              <a:t>表皮葡萄球菌</a:t>
            </a:r>
            <a:endParaRPr lang="zh-CN" altLang="en-US" sz="2000" b="1" dirty="0">
              <a:solidFill>
                <a:schemeClr val="bg1"/>
              </a:solidFill>
              <a:latin typeface="Arial" panose="020B0604020202020204" pitchFamily="34" charset="0"/>
              <a:ea typeface="华文细黑" panose="02010600040101010101" charset="-122"/>
            </a:endParaRPr>
          </a:p>
        </p:txBody>
      </p:sp>
      <p:sp>
        <p:nvSpPr>
          <p:cNvPr id="8" name="Text Box 14"/>
          <p:cNvSpPr txBox="1"/>
          <p:nvPr/>
        </p:nvSpPr>
        <p:spPr>
          <a:xfrm>
            <a:off x="7847965" y="1987550"/>
            <a:ext cx="2460625" cy="398780"/>
          </a:xfrm>
          <a:prstGeom prst="rect">
            <a:avLst/>
          </a:prstGeom>
          <a:noFill/>
          <a:ln w="9525">
            <a:noFill/>
          </a:ln>
          <a:effectLst>
            <a:prstShdw prst="shdw17" dist="17961" dir="13499999">
              <a:srgbClr val="999999"/>
            </a:prstShdw>
          </a:effectLst>
        </p:spPr>
        <p:txBody>
          <a:bodyPr wrap="square" anchor="t" anchorCtr="0">
            <a:spAutoFit/>
          </a:bodyPr>
          <a:p>
            <a:pPr algn="r">
              <a:spcBef>
                <a:spcPct val="50000"/>
              </a:spcBef>
            </a:pPr>
            <a:r>
              <a:rPr lang="zh-CN" altLang="en-US" sz="2000" b="1" dirty="0">
                <a:solidFill>
                  <a:schemeClr val="bg1"/>
                </a:solidFill>
                <a:latin typeface="Arial" panose="020B0604020202020204" pitchFamily="34" charset="0"/>
                <a:ea typeface="华文细黑" panose="02010600040101010101" charset="-122"/>
              </a:rPr>
              <a:t>消化链球菌</a:t>
            </a:r>
            <a:endParaRPr lang="zh-CN" altLang="en-US" sz="2000" b="1" dirty="0">
              <a:solidFill>
                <a:schemeClr val="bg1"/>
              </a:solidFill>
              <a:latin typeface="Arial" panose="020B0604020202020204" pitchFamily="34" charset="0"/>
              <a:ea typeface="华文细黑" panose="02010600040101010101" charset="-122"/>
            </a:endParaRPr>
          </a:p>
        </p:txBody>
      </p:sp>
      <p:sp>
        <p:nvSpPr>
          <p:cNvPr id="38915" name="矩形 93190"/>
          <p:cNvSpPr/>
          <p:nvPr/>
        </p:nvSpPr>
        <p:spPr>
          <a:xfrm>
            <a:off x="998855" y="1430655"/>
            <a:ext cx="10271125" cy="4719955"/>
          </a:xfrm>
          <a:prstGeom prst="rect">
            <a:avLst/>
          </a:prstGeom>
          <a:noFill/>
          <a:ln w="12700">
            <a:noFill/>
          </a:ln>
        </p:spPr>
        <p:txBody>
          <a:bodyPr anchor="t" anchorCtr="0"/>
          <a:p>
            <a:pPr marL="342900" indent="-342900">
              <a:lnSpc>
                <a:spcPct val="90000"/>
              </a:lnSpc>
              <a:spcBef>
                <a:spcPct val="20000"/>
              </a:spcBef>
              <a:buClr>
                <a:schemeClr val="accent1"/>
              </a:buClr>
              <a:buSzPct val="65000"/>
            </a:pPr>
            <a:r>
              <a:rPr lang="en-US" altLang="zh-CN" sz="3200" b="1" dirty="0">
                <a:solidFill>
                  <a:schemeClr val="tx2"/>
                </a:solidFill>
                <a:latin typeface="楷体_GB2312" pitchFamily="49" charset="-122"/>
                <a:ea typeface="楷体_GB2312" pitchFamily="49" charset="-122"/>
              </a:rPr>
              <a:t>  1.</a:t>
            </a:r>
            <a:r>
              <a:rPr lang="zh-CN" altLang="en-US" sz="3200" b="1" dirty="0">
                <a:solidFill>
                  <a:schemeClr val="tx2"/>
                </a:solidFill>
                <a:latin typeface="楷体_GB2312" pitchFamily="49" charset="-122"/>
                <a:ea typeface="楷体_GB2312" pitchFamily="49" charset="-122"/>
              </a:rPr>
              <a:t>经淋巴系统蔓延  </a:t>
            </a:r>
            <a:r>
              <a:rPr lang="zh-CN" altLang="en-US" sz="3200" b="1" dirty="0">
                <a:latin typeface="楷体_GB2312" pitchFamily="49" charset="-122"/>
                <a:ea typeface="楷体_GB2312" pitchFamily="49" charset="-122"/>
              </a:rPr>
              <a:t>产褥感染、流产感染等的</a:t>
            </a:r>
            <a:endParaRPr lang="zh-CN" altLang="en-US" sz="3200" b="1" dirty="0">
              <a:latin typeface="楷体_GB2312" pitchFamily="49" charset="-122"/>
              <a:ea typeface="楷体_GB2312" pitchFamily="49" charset="-122"/>
            </a:endParaRPr>
          </a:p>
          <a:p>
            <a:pPr marL="342900" indent="-342900">
              <a:lnSpc>
                <a:spcPct val="90000"/>
              </a:lnSpc>
              <a:spcBef>
                <a:spcPct val="20000"/>
              </a:spcBef>
              <a:buClr>
                <a:schemeClr val="accent1"/>
              </a:buClr>
              <a:buSzPct val="65000"/>
            </a:pPr>
            <a:r>
              <a:rPr lang="zh-CN" altLang="en-US" sz="3200" b="1" dirty="0">
                <a:latin typeface="楷体_GB2312" pitchFamily="49" charset="-122"/>
                <a:ea typeface="楷体_GB2312" pitchFamily="49" charset="-122"/>
              </a:rPr>
              <a:t>主要途径。    </a:t>
            </a:r>
            <a:endParaRPr lang="zh-CN" altLang="en-US" sz="3200" b="1" dirty="0">
              <a:latin typeface="楷体_GB2312" pitchFamily="49" charset="-122"/>
              <a:ea typeface="楷体_GB2312" pitchFamily="49" charset="-122"/>
            </a:endParaRPr>
          </a:p>
          <a:p>
            <a:pPr marL="342900" indent="-342900">
              <a:lnSpc>
                <a:spcPct val="90000"/>
              </a:lnSpc>
              <a:spcBef>
                <a:spcPct val="20000"/>
              </a:spcBef>
              <a:buClr>
                <a:schemeClr val="accent1"/>
              </a:buClr>
              <a:buSzPct val="65000"/>
            </a:pPr>
            <a:r>
              <a:rPr lang="zh-CN" altLang="en-US" sz="3200" b="1" dirty="0">
                <a:solidFill>
                  <a:schemeClr val="tx2"/>
                </a:solidFill>
                <a:latin typeface="楷体_GB2312" pitchFamily="49" charset="-122"/>
                <a:ea typeface="楷体_GB2312" pitchFamily="49" charset="-122"/>
              </a:rPr>
              <a:t>  </a:t>
            </a:r>
            <a:r>
              <a:rPr lang="en-US" altLang="zh-CN" sz="3200" b="1" dirty="0">
                <a:solidFill>
                  <a:schemeClr val="tx2"/>
                </a:solidFill>
                <a:latin typeface="楷体_GB2312" pitchFamily="49" charset="-122"/>
                <a:ea typeface="楷体_GB2312" pitchFamily="49" charset="-122"/>
              </a:rPr>
              <a:t>2.</a:t>
            </a:r>
            <a:r>
              <a:rPr lang="zh-CN" altLang="en-US" sz="3200" b="1" dirty="0">
                <a:solidFill>
                  <a:schemeClr val="tx2"/>
                </a:solidFill>
                <a:latin typeface="楷体_GB2312" pitchFamily="49" charset="-122"/>
                <a:ea typeface="楷体_GB2312" pitchFamily="49" charset="-122"/>
              </a:rPr>
              <a:t>上行性蔓延  </a:t>
            </a:r>
            <a:r>
              <a:rPr lang="zh-CN" altLang="en-US" sz="3200" b="1" dirty="0">
                <a:latin typeface="楷体_GB2312" pitchFamily="49" charset="-122"/>
                <a:ea typeface="楷体_GB2312" pitchFamily="49" charset="-122"/>
              </a:rPr>
              <a:t>是非妊娠期、非产褥期主要传播途径。淋球菌、衣原体及葡萄球菌感</a:t>
            </a:r>
            <a:endParaRPr lang="zh-CN" altLang="en-US" sz="3200" b="1" dirty="0">
              <a:latin typeface="楷体_GB2312" pitchFamily="49" charset="-122"/>
              <a:ea typeface="楷体_GB2312" pitchFamily="49" charset="-122"/>
            </a:endParaRPr>
          </a:p>
          <a:p>
            <a:pPr marL="342900" indent="-342900">
              <a:lnSpc>
                <a:spcPct val="90000"/>
              </a:lnSpc>
              <a:spcBef>
                <a:spcPct val="20000"/>
              </a:spcBef>
              <a:buClr>
                <a:schemeClr val="accent1"/>
              </a:buClr>
              <a:buSzPct val="65000"/>
            </a:pPr>
            <a:r>
              <a:rPr lang="zh-CN" altLang="en-US" sz="3200" b="1" dirty="0">
                <a:latin typeface="楷体_GB2312" pitchFamily="49" charset="-122"/>
                <a:ea typeface="楷体_GB2312" pitchFamily="49" charset="-122"/>
              </a:rPr>
              <a:t>染的主要途径。</a:t>
            </a:r>
            <a:endParaRPr lang="zh-CN" altLang="en-US" sz="3200" b="1" dirty="0">
              <a:latin typeface="楷体_GB2312" pitchFamily="49" charset="-122"/>
              <a:ea typeface="楷体_GB2312" pitchFamily="49" charset="-122"/>
            </a:endParaRPr>
          </a:p>
          <a:p>
            <a:pPr marL="342900" indent="-342900">
              <a:lnSpc>
                <a:spcPct val="90000"/>
              </a:lnSpc>
              <a:spcBef>
                <a:spcPct val="20000"/>
              </a:spcBef>
              <a:buClr>
                <a:schemeClr val="accent1"/>
              </a:buClr>
              <a:buSzPct val="65000"/>
            </a:pPr>
            <a:r>
              <a:rPr lang="zh-CN" altLang="en-US" sz="3200" b="1" dirty="0">
                <a:solidFill>
                  <a:schemeClr val="tx2"/>
                </a:solidFill>
                <a:latin typeface="楷体_GB2312" pitchFamily="49" charset="-122"/>
                <a:ea typeface="楷体_GB2312" pitchFamily="49" charset="-122"/>
              </a:rPr>
              <a:t>  </a:t>
            </a:r>
            <a:r>
              <a:rPr lang="en-US" altLang="zh-CN" sz="3200" b="1" dirty="0">
                <a:solidFill>
                  <a:schemeClr val="tx2"/>
                </a:solidFill>
                <a:latin typeface="楷体_GB2312" pitchFamily="49" charset="-122"/>
                <a:ea typeface="楷体_GB2312" pitchFamily="49" charset="-122"/>
              </a:rPr>
              <a:t>3.</a:t>
            </a:r>
            <a:r>
              <a:rPr lang="zh-CN" altLang="en-US" sz="3200" b="1" dirty="0">
                <a:solidFill>
                  <a:schemeClr val="tx2"/>
                </a:solidFill>
                <a:latin typeface="楷体_GB2312" pitchFamily="49" charset="-122"/>
                <a:ea typeface="楷体_GB2312" pitchFamily="49" charset="-122"/>
              </a:rPr>
              <a:t>血行传播  </a:t>
            </a:r>
            <a:r>
              <a:rPr lang="zh-CN" altLang="en-US" sz="3200" b="1" dirty="0">
                <a:latin typeface="楷体_GB2312" pitchFamily="49" charset="-122"/>
                <a:ea typeface="楷体_GB2312" pitchFamily="49" charset="-122"/>
              </a:rPr>
              <a:t>结核杆菌感染的主要途径。</a:t>
            </a:r>
            <a:endParaRPr lang="zh-CN" altLang="en-US" sz="3200" b="1" dirty="0">
              <a:latin typeface="楷体_GB2312" pitchFamily="49" charset="-122"/>
              <a:ea typeface="楷体_GB2312" pitchFamily="49" charset="-122"/>
            </a:endParaRPr>
          </a:p>
          <a:p>
            <a:pPr marL="342900" indent="-342900">
              <a:lnSpc>
                <a:spcPct val="90000"/>
              </a:lnSpc>
              <a:spcBef>
                <a:spcPct val="20000"/>
              </a:spcBef>
              <a:buClr>
                <a:schemeClr val="accent1"/>
              </a:buClr>
              <a:buSzPct val="65000"/>
            </a:pPr>
            <a:r>
              <a:rPr lang="zh-CN" altLang="en-US" sz="3200" b="1" dirty="0">
                <a:solidFill>
                  <a:schemeClr val="tx2"/>
                </a:solidFill>
                <a:latin typeface="楷体_GB2312" pitchFamily="49" charset="-122"/>
                <a:ea typeface="楷体_GB2312" pitchFamily="49" charset="-122"/>
              </a:rPr>
              <a:t>  </a:t>
            </a:r>
            <a:r>
              <a:rPr lang="en-US" altLang="zh-CN" sz="3200" b="1" dirty="0">
                <a:solidFill>
                  <a:schemeClr val="tx2"/>
                </a:solidFill>
                <a:latin typeface="楷体_GB2312" pitchFamily="49" charset="-122"/>
                <a:ea typeface="楷体_GB2312" pitchFamily="49" charset="-122"/>
              </a:rPr>
              <a:t>4.</a:t>
            </a:r>
            <a:r>
              <a:rPr lang="zh-CN" altLang="en-US" sz="3200" b="1" dirty="0">
                <a:solidFill>
                  <a:schemeClr val="tx2"/>
                </a:solidFill>
                <a:latin typeface="楷体_GB2312" pitchFamily="49" charset="-122"/>
                <a:ea typeface="楷体_GB2312" pitchFamily="49" charset="-122"/>
              </a:rPr>
              <a:t>直接蔓延  </a:t>
            </a:r>
            <a:r>
              <a:rPr lang="zh-CN" altLang="en-US" sz="3200" b="1" dirty="0">
                <a:latin typeface="楷体_GB2312" pitchFamily="49" charset="-122"/>
                <a:ea typeface="楷体_GB2312" pitchFamily="49" charset="-122"/>
              </a:rPr>
              <a:t>腹腔其他脏器感染后，直接蔓延</a:t>
            </a:r>
            <a:endParaRPr lang="zh-CN" altLang="en-US" sz="3200" b="1" dirty="0">
              <a:latin typeface="楷体_GB2312" pitchFamily="49" charset="-122"/>
              <a:ea typeface="楷体_GB2312" pitchFamily="49" charset="-122"/>
            </a:endParaRPr>
          </a:p>
          <a:p>
            <a:pPr marL="342900" indent="-342900">
              <a:lnSpc>
                <a:spcPct val="90000"/>
              </a:lnSpc>
              <a:spcBef>
                <a:spcPct val="20000"/>
              </a:spcBef>
              <a:buClr>
                <a:schemeClr val="accent1"/>
              </a:buClr>
              <a:buSzPct val="65000"/>
            </a:pPr>
            <a:r>
              <a:rPr lang="zh-CN" altLang="en-US" sz="3200" b="1" dirty="0">
                <a:latin typeface="楷体_GB2312" pitchFamily="49" charset="-122"/>
                <a:ea typeface="楷体_GB2312" pitchFamily="49" charset="-122"/>
              </a:rPr>
              <a:t>到生殖器官。 </a:t>
            </a:r>
            <a:endParaRPr lang="zh-CN" altLang="en-US" sz="3200" b="1" dirty="0">
              <a:latin typeface="楷体_GB2312" pitchFamily="49" charset="-122"/>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1"/>
  <p:tag name="KSO_WM_UNIT_LAYERLEVEL" val="1"/>
  <p:tag name="KSO_WM_TAG_VERSION" val="1.0"/>
  <p:tag name="KSO_WM_BEAUTIFY_FLAG" val="#wm#"/>
  <p:tag name="KSO_WM_UNIT_TYPE" val="i"/>
  <p:tag name="KSO_WM_UNIT_INDEX" val="1"/>
</p:tagLst>
</file>

<file path=ppt/tags/tag1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0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0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0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12.xml><?xml version="1.0" encoding="utf-8"?>
<p:tagLst xmlns:p="http://schemas.openxmlformats.org/presentationml/2006/main">
  <p:tag name="KSO_WM_BEAUTIFY_FLAG" val=""/>
</p:tagLst>
</file>

<file path=ppt/tags/tag113.xml><?xml version="1.0" encoding="utf-8"?>
<p:tagLst xmlns:p="http://schemas.openxmlformats.org/presentationml/2006/main">
  <p:tag name="KSO_WM_BEAUTIFY_FLAG" val=""/>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16.xml><?xml version="1.0" encoding="utf-8"?>
<p:tagLst xmlns:p="http://schemas.openxmlformats.org/presentationml/2006/main">
  <p:tag name="KSO_WM_BEAUTIFY_FLAG" val=""/>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18.xml><?xml version="1.0" encoding="utf-8"?>
<p:tagLst xmlns:p="http://schemas.openxmlformats.org/presentationml/2006/main">
  <p:tag name="KSO_WM_BEAUTIFY_FLAG" val=""/>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20.xml><?xml version="1.0" encoding="utf-8"?>
<p:tagLst xmlns:p="http://schemas.openxmlformats.org/presentationml/2006/main">
  <p:tag name="KSO_WM_BEAUTIFY_FLAG" val=""/>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2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23.xml><?xml version="1.0" encoding="utf-8"?>
<p:tagLst xmlns:p="http://schemas.openxmlformats.org/presentationml/2006/main">
  <p:tag name="KSO_WM_BEAUTIFY_FLAG" val=""/>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2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2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2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30.xml><?xml version="1.0" encoding="utf-8"?>
<p:tagLst xmlns:p="http://schemas.openxmlformats.org/presentationml/2006/main">
  <p:tag name="KSO_WM_BEAUTIFY_FLAG" val=""/>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3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3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4"/>
  <p:tag name="KSO_WM_UNIT_LAYERLEVEL" val="1"/>
  <p:tag name="KSO_WM_TAG_VERSION" val="1.0"/>
  <p:tag name="KSO_WM_BEAUTIFY_FLAG" val="#wm#"/>
  <p:tag name="KSO_WM_UNIT_TYPE" val="i"/>
  <p:tag name="KSO_WM_UNIT_INDEX" val="4"/>
</p:tagLst>
</file>

<file path=ppt/tags/tag2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5"/>
  <p:tag name="KSO_WM_UNIT_LAYERLEVEL" val="1"/>
  <p:tag name="KSO_WM_TAG_VERSION" val="1.0"/>
  <p:tag name="KSO_WM_BEAUTIFY_FLAG" val="#wm#"/>
  <p:tag name="KSO_WM_UNIT_TYPE" val="i"/>
  <p:tag name="KSO_WM_UNIT_INDEX" val="5"/>
</p:tagLst>
</file>

<file path=ppt/tags/tag3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3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3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3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3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4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4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4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4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5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5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5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5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5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6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6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6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6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6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7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7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7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7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7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8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8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8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8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8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9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9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9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9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9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黑体"/>
        <a:ea typeface=""/>
        <a:cs typeface=""/>
        <a:font script="Jpan" typeface="游ゴシック Light"/>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游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11746</Words>
  <Application>WPS 演示</Application>
  <PresentationFormat>自定义</PresentationFormat>
  <Paragraphs>884</Paragraphs>
  <Slides>77</Slides>
  <Notes>1</Notes>
  <HiddenSlides>0</HiddenSlides>
  <MMClips>0</MMClips>
  <ScaleCrop>false</ScaleCrop>
  <HeadingPairs>
    <vt:vector size="8" baseType="variant">
      <vt:variant>
        <vt:lpstr>已用的字体</vt:lpstr>
      </vt:variant>
      <vt:variant>
        <vt:i4>18</vt:i4>
      </vt:variant>
      <vt:variant>
        <vt:lpstr>主题</vt:lpstr>
      </vt:variant>
      <vt:variant>
        <vt:i4>2</vt:i4>
      </vt:variant>
      <vt:variant>
        <vt:lpstr>嵌入 OLE 服务器</vt:lpstr>
      </vt:variant>
      <vt:variant>
        <vt:i4>4</vt:i4>
      </vt:variant>
      <vt:variant>
        <vt:lpstr>幻灯片标题</vt:lpstr>
      </vt:variant>
      <vt:variant>
        <vt:i4>77</vt:i4>
      </vt:variant>
    </vt:vector>
  </HeadingPairs>
  <TitlesOfParts>
    <vt:vector size="101" baseType="lpstr">
      <vt:lpstr>Arial</vt:lpstr>
      <vt:lpstr>宋体</vt:lpstr>
      <vt:lpstr>Wingdings</vt:lpstr>
      <vt:lpstr>黑体</vt:lpstr>
      <vt:lpstr>微软雅黑</vt:lpstr>
      <vt:lpstr>华文细黑</vt:lpstr>
      <vt:lpstr>字魂70号-灵悦黑体</vt:lpstr>
      <vt:lpstr>Segoe UI</vt:lpstr>
      <vt:lpstr>隶书</vt:lpstr>
      <vt:lpstr>Arial Unicode MS</vt:lpstr>
      <vt:lpstr>汉仪雅酷黑简</vt:lpstr>
      <vt:lpstr>楷体_GB2312</vt:lpstr>
      <vt:lpstr>新宋体</vt:lpstr>
      <vt:lpstr>Verdana</vt:lpstr>
      <vt:lpstr>Tahoma</vt:lpstr>
      <vt:lpstr>Symbol</vt:lpstr>
      <vt:lpstr>Times New Roman</vt:lpstr>
      <vt:lpstr>华文新魏</vt:lpstr>
      <vt:lpstr>Office 主题</vt:lpstr>
      <vt:lpstr>Office 主题​​</vt:lpstr>
      <vt:lpstr>Paint.Picture</vt:lpstr>
      <vt:lpstr>Paint.Picture</vt:lpstr>
      <vt:lpstr>Paint.Picture</vt:lpstr>
      <vt:lpstr>Paint.Picture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vt:lpstr>
      <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baby</dc:creator>
  <cp:lastModifiedBy>汉堡包</cp:lastModifiedBy>
  <cp:revision>260</cp:revision>
  <dcterms:created xsi:type="dcterms:W3CDTF">2019-11-11T13:37:00Z</dcterms:created>
  <dcterms:modified xsi:type="dcterms:W3CDTF">2025-08-09T15:14:05Z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2052-12.1.0.21915</vt:lpwstr>
  </property>
  <property fmtid="{D5CDD505-2E9C-101B-9397-08002B2CF9AE}" pid="3" name="ICV">
    <vt:lpwstr>F47900CFCF14428F81F766D8B14004F0</vt:lpwstr>
  </property>
</Properties>
</file>