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</p:sldMasterIdLst>
  <p:notesMasterIdLst>
    <p:notesMasterId r:id="rId6"/>
  </p:notesMasterIdLst>
  <p:handoutMasterIdLst>
    <p:handoutMasterId r:id="rId51"/>
  </p:handoutMasterIdLst>
  <p:sldIdLst>
    <p:sldId id="256" r:id="rId4"/>
    <p:sldId id="279" r:id="rId5"/>
    <p:sldId id="985" r:id="rId7"/>
    <p:sldId id="759" r:id="rId8"/>
    <p:sldId id="760" r:id="rId9"/>
    <p:sldId id="939" r:id="rId10"/>
    <p:sldId id="943" r:id="rId11"/>
    <p:sldId id="944" r:id="rId12"/>
    <p:sldId id="945" r:id="rId13"/>
    <p:sldId id="946" r:id="rId14"/>
    <p:sldId id="947" r:id="rId15"/>
    <p:sldId id="948" r:id="rId16"/>
    <p:sldId id="949" r:id="rId17"/>
    <p:sldId id="950" r:id="rId18"/>
    <p:sldId id="955" r:id="rId19"/>
    <p:sldId id="940" r:id="rId20"/>
    <p:sldId id="952" r:id="rId21"/>
    <p:sldId id="953" r:id="rId22"/>
    <p:sldId id="937" r:id="rId23"/>
    <p:sldId id="941" r:id="rId24"/>
    <p:sldId id="956" r:id="rId25"/>
    <p:sldId id="959" r:id="rId26"/>
    <p:sldId id="960" r:id="rId27"/>
    <p:sldId id="961" r:id="rId28"/>
    <p:sldId id="962" r:id="rId29"/>
    <p:sldId id="942" r:id="rId30"/>
    <p:sldId id="963" r:id="rId31"/>
    <p:sldId id="964" r:id="rId32"/>
    <p:sldId id="965" r:id="rId33"/>
    <p:sldId id="966" r:id="rId34"/>
    <p:sldId id="967" r:id="rId35"/>
    <p:sldId id="968" r:id="rId36"/>
    <p:sldId id="969" r:id="rId37"/>
    <p:sldId id="970" r:id="rId38"/>
    <p:sldId id="971" r:id="rId39"/>
    <p:sldId id="972" r:id="rId40"/>
    <p:sldId id="938" r:id="rId41"/>
    <p:sldId id="781" r:id="rId42"/>
    <p:sldId id="973" r:id="rId43"/>
    <p:sldId id="974" r:id="rId44"/>
    <p:sldId id="975" r:id="rId45"/>
    <p:sldId id="920" r:id="rId46"/>
    <p:sldId id="921" r:id="rId47"/>
    <p:sldId id="983" r:id="rId48"/>
    <p:sldId id="984" r:id="rId49"/>
    <p:sldId id="270" r:id="rId50"/>
  </p:sldIdLst>
  <p:sldSz cx="12192000" cy="6858000"/>
  <p:notesSz cx="7103745" cy="10234295"/>
  <p:embeddedFontLst>
    <p:embeddedFont>
      <p:font typeface="黑体" panose="02010609060101010101" charset="-122"/>
      <p:regular r:id="rId56"/>
    </p:embeddedFont>
    <p:embeddedFont>
      <p:font typeface="微软雅黑" panose="020B0503020204020204" charset="-122"/>
      <p:regular r:id="rId57"/>
    </p:embeddedFont>
    <p:embeddedFont>
      <p:font typeface="华文细黑" panose="02010600040101010101" charset="-122"/>
      <p:regular r:id="rId58"/>
    </p:embeddedFont>
    <p:embeddedFont>
      <p:font typeface="华文中宋" panose="02010600040101010101" pitchFamily="2" charset="-122"/>
      <p:regular r:id="rId5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6" userDrawn="1">
          <p15:clr>
            <a:srgbClr val="A4A3A4"/>
          </p15:clr>
        </p15:guide>
        <p15:guide id="2" pos="381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75B6"/>
    <a:srgbClr val="DAE3F3"/>
    <a:srgbClr val="F3B96D"/>
    <a:srgbClr val="8EC0B9"/>
    <a:srgbClr val="CCCC9F"/>
    <a:srgbClr val="DB4105"/>
    <a:srgbClr val="5A84AF"/>
    <a:srgbClr val="E4EDF4"/>
    <a:srgbClr val="7ACA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-552" y="-942"/>
      </p:cViewPr>
      <p:guideLst>
        <p:guide orient="horz" pos="2196"/>
        <p:guide pos="381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9" Type="http://schemas.openxmlformats.org/officeDocument/2006/relationships/font" Target="fonts/font4.fntdata"/><Relationship Id="rId58" Type="http://schemas.openxmlformats.org/officeDocument/2006/relationships/font" Target="fonts/font3.fntdata"/><Relationship Id="rId57" Type="http://schemas.openxmlformats.org/officeDocument/2006/relationships/font" Target="fonts/font2.fntdata"/><Relationship Id="rId56" Type="http://schemas.openxmlformats.org/officeDocument/2006/relationships/font" Target="fonts/font1.fntdata"/><Relationship Id="rId55" Type="http://schemas.openxmlformats.org/officeDocument/2006/relationships/commentAuthors" Target="commentAuthors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handoutMaster" Target="handoutMasters/handoutMaster1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73C0D0-D39E-4E70-9BCA-283D268ED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emf"/><Relationship Id="rId6" Type="http://schemas.openxmlformats.org/officeDocument/2006/relationships/tags" Target="../tags/tag3.xml"/><Relationship Id="rId5" Type="http://schemas.openxmlformats.org/officeDocument/2006/relationships/image" Target="../media/image6.emf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黑体" panose="02010609060101010101" charset="-122"/>
                <a:sym typeface="黑体" panose="02010609060101010101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899775" y="5443538"/>
            <a:ext cx="1292225" cy="1414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60350" y="114300"/>
            <a:ext cx="546100" cy="534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42700" y="53975"/>
            <a:ext cx="615950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6">
              <a:lumMod val="20000"/>
              <a:lumOff val="80000"/>
              <a:alpha val="5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-635" y="4853940"/>
            <a:ext cx="12192635" cy="2004060"/>
          </a:xfrm>
          <a:custGeom>
            <a:avLst/>
            <a:gdLst>
              <a:gd name="connsiteX0" fmla="*/ 0 w 12192000"/>
              <a:gd name="connsiteY0" fmla="*/ 0 h 1943100"/>
              <a:gd name="connsiteX1" fmla="*/ 12192000 w 12192000"/>
              <a:gd name="connsiteY1" fmla="*/ 0 h 1943100"/>
              <a:gd name="connsiteX2" fmla="*/ 12192000 w 12192000"/>
              <a:gd name="connsiteY2" fmla="*/ 1943100 h 1943100"/>
              <a:gd name="connsiteX3" fmla="*/ 0 w 12192000"/>
              <a:gd name="connsiteY3" fmla="*/ 1943100 h 1943100"/>
              <a:gd name="connsiteX4" fmla="*/ 0 w 12192000"/>
              <a:gd name="connsiteY4" fmla="*/ 0 h 1943100"/>
              <a:gd name="connsiteX0-1" fmla="*/ 14515 w 12192000"/>
              <a:gd name="connsiteY0-2" fmla="*/ 0 h 1943100"/>
              <a:gd name="connsiteX1-3" fmla="*/ 12192000 w 12192000"/>
              <a:gd name="connsiteY1-4" fmla="*/ 0 h 1943100"/>
              <a:gd name="connsiteX2-5" fmla="*/ 12192000 w 12192000"/>
              <a:gd name="connsiteY2-6" fmla="*/ 1943100 h 1943100"/>
              <a:gd name="connsiteX3-7" fmla="*/ 0 w 12192000"/>
              <a:gd name="connsiteY3-8" fmla="*/ 1943100 h 1943100"/>
              <a:gd name="connsiteX4-9" fmla="*/ 14515 w 12192000"/>
              <a:gd name="connsiteY4-10" fmla="*/ 0 h 1943100"/>
              <a:gd name="connsiteX0-11" fmla="*/ 14515 w 12192000"/>
              <a:gd name="connsiteY0-12" fmla="*/ 0 h 1943100"/>
              <a:gd name="connsiteX1-13" fmla="*/ 2705100 w 12192000"/>
              <a:gd name="connsiteY1-14" fmla="*/ 0 h 1943100"/>
              <a:gd name="connsiteX2-15" fmla="*/ 12192000 w 12192000"/>
              <a:gd name="connsiteY2-16" fmla="*/ 0 h 1943100"/>
              <a:gd name="connsiteX3-17" fmla="*/ 12192000 w 12192000"/>
              <a:gd name="connsiteY3-18" fmla="*/ 1943100 h 1943100"/>
              <a:gd name="connsiteX4-19" fmla="*/ 0 w 12192000"/>
              <a:gd name="connsiteY4-20" fmla="*/ 1943100 h 1943100"/>
              <a:gd name="connsiteX5" fmla="*/ 14515 w 12192000"/>
              <a:gd name="connsiteY5" fmla="*/ 0 h 1943100"/>
              <a:gd name="connsiteX0-21" fmla="*/ 14515 w 12192000"/>
              <a:gd name="connsiteY0-22" fmla="*/ 0 h 1943100"/>
              <a:gd name="connsiteX1-23" fmla="*/ 2641600 w 12192000"/>
              <a:gd name="connsiteY1-24" fmla="*/ 317500 h 1943100"/>
              <a:gd name="connsiteX2-25" fmla="*/ 12192000 w 12192000"/>
              <a:gd name="connsiteY2-26" fmla="*/ 0 h 1943100"/>
              <a:gd name="connsiteX3-27" fmla="*/ 12192000 w 12192000"/>
              <a:gd name="connsiteY3-28" fmla="*/ 1943100 h 1943100"/>
              <a:gd name="connsiteX4-29" fmla="*/ 0 w 12192000"/>
              <a:gd name="connsiteY4-30" fmla="*/ 1943100 h 1943100"/>
              <a:gd name="connsiteX5-31" fmla="*/ 14515 w 12192000"/>
              <a:gd name="connsiteY5-32" fmla="*/ 0 h 1943100"/>
              <a:gd name="connsiteX0-33" fmla="*/ 14515 w 12192000"/>
              <a:gd name="connsiteY0-34" fmla="*/ 0 h 1943100"/>
              <a:gd name="connsiteX1-35" fmla="*/ 2628900 w 12192000"/>
              <a:gd name="connsiteY1-36" fmla="*/ 63500 h 1943100"/>
              <a:gd name="connsiteX2-37" fmla="*/ 12192000 w 12192000"/>
              <a:gd name="connsiteY2-38" fmla="*/ 0 h 1943100"/>
              <a:gd name="connsiteX3-39" fmla="*/ 12192000 w 12192000"/>
              <a:gd name="connsiteY3-40" fmla="*/ 1943100 h 1943100"/>
              <a:gd name="connsiteX4-41" fmla="*/ 0 w 12192000"/>
              <a:gd name="connsiteY4-42" fmla="*/ 1943100 h 1943100"/>
              <a:gd name="connsiteX5-43" fmla="*/ 14515 w 12192000"/>
              <a:gd name="connsiteY5-44" fmla="*/ 0 h 1943100"/>
              <a:gd name="connsiteX0-45" fmla="*/ 14515 w 12192000"/>
              <a:gd name="connsiteY0-46" fmla="*/ 0 h 1943100"/>
              <a:gd name="connsiteX1-47" fmla="*/ 2628900 w 12192000"/>
              <a:gd name="connsiteY1-48" fmla="*/ 63500 h 1943100"/>
              <a:gd name="connsiteX2-49" fmla="*/ 12192000 w 12192000"/>
              <a:gd name="connsiteY2-50" fmla="*/ 0 h 1943100"/>
              <a:gd name="connsiteX3-51" fmla="*/ 12192000 w 12192000"/>
              <a:gd name="connsiteY3-52" fmla="*/ 1943100 h 1943100"/>
              <a:gd name="connsiteX4-53" fmla="*/ 0 w 12192000"/>
              <a:gd name="connsiteY4-54" fmla="*/ 1943100 h 1943100"/>
              <a:gd name="connsiteX5-55" fmla="*/ 14515 w 12192000"/>
              <a:gd name="connsiteY5-56" fmla="*/ 0 h 1943100"/>
              <a:gd name="connsiteX0-57" fmla="*/ 14515 w 12192000"/>
              <a:gd name="connsiteY0-58" fmla="*/ 0 h 1943100"/>
              <a:gd name="connsiteX1-59" fmla="*/ 2628900 w 12192000"/>
              <a:gd name="connsiteY1-60" fmla="*/ 63500 h 1943100"/>
              <a:gd name="connsiteX2-61" fmla="*/ 9067800 w 12192000"/>
              <a:gd name="connsiteY2-62" fmla="*/ 12700 h 1943100"/>
              <a:gd name="connsiteX3-63" fmla="*/ 12192000 w 12192000"/>
              <a:gd name="connsiteY3-64" fmla="*/ 0 h 1943100"/>
              <a:gd name="connsiteX4-65" fmla="*/ 12192000 w 12192000"/>
              <a:gd name="connsiteY4-66" fmla="*/ 1943100 h 1943100"/>
              <a:gd name="connsiteX5-67" fmla="*/ 0 w 12192000"/>
              <a:gd name="connsiteY5-68" fmla="*/ 1943100 h 1943100"/>
              <a:gd name="connsiteX6" fmla="*/ 14515 w 12192000"/>
              <a:gd name="connsiteY6" fmla="*/ 0 h 1943100"/>
              <a:gd name="connsiteX0-69" fmla="*/ 14515 w 12192000"/>
              <a:gd name="connsiteY0-70" fmla="*/ 0 h 1943100"/>
              <a:gd name="connsiteX1-71" fmla="*/ 2628900 w 12192000"/>
              <a:gd name="connsiteY1-72" fmla="*/ 63500 h 1943100"/>
              <a:gd name="connsiteX2-73" fmla="*/ 9067800 w 12192000"/>
              <a:gd name="connsiteY2-74" fmla="*/ 12700 h 1943100"/>
              <a:gd name="connsiteX3-75" fmla="*/ 12192000 w 12192000"/>
              <a:gd name="connsiteY3-76" fmla="*/ 0 h 1943100"/>
              <a:gd name="connsiteX4-77" fmla="*/ 12192000 w 12192000"/>
              <a:gd name="connsiteY4-78" fmla="*/ 1943100 h 1943100"/>
              <a:gd name="connsiteX5-79" fmla="*/ 0 w 12192000"/>
              <a:gd name="connsiteY5-80" fmla="*/ 1943100 h 1943100"/>
              <a:gd name="connsiteX6-81" fmla="*/ 14515 w 12192000"/>
              <a:gd name="connsiteY6-82" fmla="*/ 0 h 1943100"/>
              <a:gd name="connsiteX0-83" fmla="*/ 14515 w 12192000"/>
              <a:gd name="connsiteY0-84" fmla="*/ 0 h 1943100"/>
              <a:gd name="connsiteX1-85" fmla="*/ 2628900 w 12192000"/>
              <a:gd name="connsiteY1-86" fmla="*/ 63500 h 1943100"/>
              <a:gd name="connsiteX2-87" fmla="*/ 9077325 w 12192000"/>
              <a:gd name="connsiteY2-88" fmla="*/ 69850 h 1943100"/>
              <a:gd name="connsiteX3-89" fmla="*/ 12192000 w 12192000"/>
              <a:gd name="connsiteY3-90" fmla="*/ 0 h 1943100"/>
              <a:gd name="connsiteX4-91" fmla="*/ 12192000 w 12192000"/>
              <a:gd name="connsiteY4-92" fmla="*/ 1943100 h 1943100"/>
              <a:gd name="connsiteX5-93" fmla="*/ 0 w 12192000"/>
              <a:gd name="connsiteY5-94" fmla="*/ 1943100 h 1943100"/>
              <a:gd name="connsiteX6-95" fmla="*/ 14515 w 12192000"/>
              <a:gd name="connsiteY6-96" fmla="*/ 0 h 1943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  <a:cxn ang="0">
                <a:pos x="connsiteX6-81" y="connsiteY6-82"/>
              </a:cxn>
            </a:cxnLst>
            <a:rect l="l" t="t" r="r" b="b"/>
            <a:pathLst>
              <a:path w="12192000" h="1943100">
                <a:moveTo>
                  <a:pt x="14515" y="0"/>
                </a:moveTo>
                <a:cubicBezTo>
                  <a:pt x="885977" y="21167"/>
                  <a:pt x="1300238" y="385233"/>
                  <a:pt x="2628900" y="63500"/>
                </a:cubicBezTo>
                <a:lnTo>
                  <a:pt x="9077325" y="69850"/>
                </a:lnTo>
                <a:cubicBezTo>
                  <a:pt x="11198225" y="764117"/>
                  <a:pt x="11150600" y="4233"/>
                  <a:pt x="12192000" y="0"/>
                </a:cubicBezTo>
                <a:lnTo>
                  <a:pt x="12192000" y="1943100"/>
                </a:lnTo>
                <a:lnTo>
                  <a:pt x="0" y="1943100"/>
                </a:lnTo>
                <a:lnTo>
                  <a:pt x="14515" y="0"/>
                </a:lnTo>
                <a:close/>
              </a:path>
            </a:pathLst>
          </a:custGeom>
          <a:solidFill>
            <a:srgbClr val="EB6877"/>
          </a:solidFill>
          <a:ln w="381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65"/>
          <a:stretch>
            <a:fillRect/>
          </a:stretch>
        </p:blipFill>
        <p:spPr>
          <a:xfrm>
            <a:off x="2893783" y="3982065"/>
            <a:ext cx="6371303" cy="28759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4259488"/>
            <a:ext cx="3810001" cy="2598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5" y="-1"/>
            <a:ext cx="4638676" cy="3163688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9" name="Freeform 244"/>
          <p:cNvSpPr/>
          <p:nvPr userDrawn="1"/>
        </p:nvSpPr>
        <p:spPr bwMode="auto">
          <a:xfrm flipH="1" flipV="1">
            <a:off x="10700124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b="0" kern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47" r="71389" b="42089"/>
          <a:stretch>
            <a:fillRect/>
          </a:stretch>
        </p:blipFill>
        <p:spPr>
          <a:xfrm>
            <a:off x="0" y="473204"/>
            <a:ext cx="2251881" cy="321912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313055" y="365125"/>
            <a:ext cx="11566525" cy="6127750"/>
          </a:xfrm>
          <a:prstGeom prst="rect">
            <a:avLst/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1999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1999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 rot="16200000">
            <a:off x="-1372837" y="4149655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328226" y="71101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13" name="直接连接符 12"/>
          <p:cNvCxnSpPr>
            <a:stCxn id="22" idx="3"/>
          </p:cNvCxnSpPr>
          <p:nvPr userDrawn="1"/>
        </p:nvCxnSpPr>
        <p:spPr>
          <a:xfrm>
            <a:off x="4111353" y="240081"/>
            <a:ext cx="56155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flipV="1">
            <a:off x="619135" y="6597702"/>
            <a:ext cx="1134426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11963400" y="209600"/>
            <a:ext cx="0" cy="6388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6277" y="1911768"/>
            <a:ext cx="11618616" cy="3606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7.jpeg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18.jpeg"/><Relationship Id="rId3" Type="http://schemas.openxmlformats.org/officeDocument/2006/relationships/hyperlink" Target="http://image.baidu.com/i?ct=503316480&amp;z=4731502&amp;tn=baiduimagedetail&amp;word=&#27597;&#20083;&#21890;&#20859;&amp;in=37" TargetMode="Externa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9.jpeg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0.jpeg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1.xml"/><Relationship Id="rId1" Type="http://schemas.openxmlformats.org/officeDocument/2006/relationships/tags" Target="../tags/tag4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3.xml"/><Relationship Id="rId1" Type="http://schemas.openxmlformats.org/officeDocument/2006/relationships/tags" Target="../tags/tag42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1.png"/><Relationship Id="rId2" Type="http://schemas.openxmlformats.org/officeDocument/2006/relationships/tags" Target="../tags/tag45.xml"/><Relationship Id="rId1" Type="http://schemas.openxmlformats.org/officeDocument/2006/relationships/tags" Target="../tags/tag44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2.png"/><Relationship Id="rId2" Type="http://schemas.openxmlformats.org/officeDocument/2006/relationships/tags" Target="../tags/tag47.xml"/><Relationship Id="rId1" Type="http://schemas.openxmlformats.org/officeDocument/2006/relationships/tags" Target="../tags/tag4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9.xml"/><Relationship Id="rId1" Type="http://schemas.openxmlformats.org/officeDocument/2006/relationships/tags" Target="../tags/tag4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1.xml"/><Relationship Id="rId1" Type="http://schemas.openxmlformats.org/officeDocument/2006/relationships/tags" Target="../tags/tag5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3.xml"/><Relationship Id="rId1" Type="http://schemas.openxmlformats.org/officeDocument/2006/relationships/tags" Target="../tags/tag5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5.xml"/><Relationship Id="rId1" Type="http://schemas.openxmlformats.org/officeDocument/2006/relationships/tags" Target="../tags/tag54.xml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24.jpeg"/><Relationship Id="rId3" Type="http://schemas.openxmlformats.org/officeDocument/2006/relationships/image" Target="../media/image23.png"/><Relationship Id="rId2" Type="http://schemas.openxmlformats.org/officeDocument/2006/relationships/tags" Target="../tags/tag57.xml"/><Relationship Id="rId1" Type="http://schemas.openxmlformats.org/officeDocument/2006/relationships/tags" Target="../tags/tag5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9.xml"/><Relationship Id="rId1" Type="http://schemas.openxmlformats.org/officeDocument/2006/relationships/tags" Target="../tags/tag5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1.xml"/><Relationship Id="rId1" Type="http://schemas.openxmlformats.org/officeDocument/2006/relationships/tags" Target="../tags/tag6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3.xml"/><Relationship Id="rId1" Type="http://schemas.openxmlformats.org/officeDocument/2006/relationships/tags" Target="../tags/tag6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1.xml"/><Relationship Id="rId1" Type="http://schemas.openxmlformats.org/officeDocument/2006/relationships/tags" Target="../tags/tag7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5.xml"/><Relationship Id="rId1" Type="http://schemas.openxmlformats.org/officeDocument/2006/relationships/tags" Target="../tags/tag74.xml"/></Relationships>
</file>

<file path=ppt/slides/_rels/slide4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25.png"/><Relationship Id="rId4" Type="http://schemas.microsoft.com/office/2007/relationships/media" Target="file:///F:\&#21016;&#25991;&#23068;%20&#35838;&#20214;\&#35838;&#20214;\&#22919;&#20135;&#31185;&#23398;\&#26032;&#29983;&#20799;&#31378;&#24687;&#30340;&#25252;&#29702;\&#28165;&#29702;&#21628;&#21560;&#36947;.MPG" TargetMode="External"/><Relationship Id="rId3" Type="http://schemas.openxmlformats.org/officeDocument/2006/relationships/video" Target="file:///F:\&#21016;&#25991;&#23068;%20&#35838;&#20214;\&#35838;&#20214;\&#22919;&#20135;&#31185;&#23398;\&#26032;&#29983;&#20799;&#31378;&#24687;&#30340;&#25252;&#29702;\&#28165;&#29702;&#21628;&#21560;&#36947;.MPG" TargetMode="External"/><Relationship Id="rId2" Type="http://schemas.openxmlformats.org/officeDocument/2006/relationships/tags" Target="../tags/tag77.xml"/><Relationship Id="rId1" Type="http://schemas.openxmlformats.org/officeDocument/2006/relationships/tags" Target="../tags/tag7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9.xml"/><Relationship Id="rId1" Type="http://schemas.openxmlformats.org/officeDocument/2006/relationships/tags" Target="../tags/tag7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81.xml"/><Relationship Id="rId1" Type="http://schemas.openxmlformats.org/officeDocument/2006/relationships/tags" Target="../tags/tag8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1.jpeg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162175" y="1555750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妇产科护理学</a:t>
            </a:r>
            <a:endParaRPr lang="zh-CN" altLang="en-US" sz="40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898265" y="3695164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788035"/>
            <a:ext cx="10870565" cy="585978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产褥期妇女的生理变化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41145" y="1074420"/>
            <a:ext cx="8549640" cy="5029200"/>
            <a:chOff x="360" y="1920"/>
            <a:chExt cx="13464" cy="7920"/>
          </a:xfrm>
        </p:grpSpPr>
        <p:grpSp>
          <p:nvGrpSpPr>
            <p:cNvPr id="2" name="Group 3"/>
            <p:cNvGrpSpPr/>
            <p:nvPr/>
          </p:nvGrpSpPr>
          <p:grpSpPr>
            <a:xfrm>
              <a:off x="5040" y="6960"/>
              <a:ext cx="4128" cy="2700"/>
              <a:chOff x="0" y="0"/>
              <a:chExt cx="1950" cy="1134"/>
            </a:xfrm>
          </p:grpSpPr>
          <p:sp>
            <p:nvSpPr>
              <p:cNvPr id="26626" name="AutoShape 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950" cy="1134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F3F3F3"/>
                  </a:gs>
                  <a:gs pos="50000">
                    <a:srgbClr val="DDDDDD"/>
                  </a:gs>
                  <a:gs pos="100000">
                    <a:srgbClr val="F3F3F3"/>
                  </a:gs>
                </a:gsLst>
                <a:lin ang="18900000" scaled="1"/>
              </a:gradFill>
              <a:ln w="38100">
                <a:solidFill>
                  <a:srgbClr val="FFFFFF"/>
                </a:solidFill>
                <a:round/>
              </a:ln>
              <a:effectLst>
                <a:outerShdw dist="135001" dir="2928847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lIns="81272" tIns="40636" rIns="81272" bIns="40636" anchor="ctr"/>
              <a:p>
                <a:pPr marL="0" marR="0" lvl="0" indent="0" algn="l" defTabSz="8128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9939" name="AutoShape 5"/>
              <p:cNvSpPr/>
              <p:nvPr/>
            </p:nvSpPr>
            <p:spPr>
              <a:xfrm>
                <a:off x="94" y="102"/>
                <a:ext cx="1748" cy="957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rgbClr val="384344"/>
                  </a:gs>
                </a:gsLst>
                <a:lin ang="5400000" scaled="1"/>
                <a:tileRect/>
              </a:gradFill>
              <a:ln w="3810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81272" tIns="40636" rIns="81272" bIns="40636" anchor="ctr" anchorCtr="0"/>
              <a:p>
                <a:pPr defTabSz="812800"/>
                <a:endParaRPr lang="zh-CN" altLang="zh-CN" b="1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628" name="未知"/>
              <p:cNvSpPr>
                <a:spLocks noChangeArrowheads="1"/>
              </p:cNvSpPr>
              <p:nvPr/>
            </p:nvSpPr>
            <p:spPr bwMode="auto">
              <a:xfrm>
                <a:off x="203" y="164"/>
                <a:ext cx="872" cy="478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50000">
                    <a:srgbClr val="DAEEF0"/>
                  </a:gs>
                  <a:gs pos="100000">
                    <a:schemeClr val="accent1">
                      <a:alpha val="0"/>
                    </a:schemeClr>
                  </a:gs>
                </a:gsLst>
                <a:lin ang="18900000" scaled="1"/>
              </a:gradFill>
              <a:ln w="9525">
                <a:noFill/>
                <a:round/>
              </a:ln>
            </p:spPr>
            <p:txBody>
              <a:bodyPr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294" name="Text Box 7"/>
              <p:cNvSpPr txBox="1"/>
              <p:nvPr/>
            </p:nvSpPr>
            <p:spPr>
              <a:xfrm>
                <a:off x="318" y="227"/>
                <a:ext cx="1372" cy="55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81272" tIns="40636" rIns="81272" bIns="40636">
                <a:spAutoFit/>
              </a:bodyPr>
              <a:p>
                <a:pPr marR="0" algn="ctr" defTabSz="812800" eaLnBrk="0" hangingPunct="0">
                  <a:buClrTx/>
                  <a:buSzTx/>
                  <a:buFontTx/>
                  <a:buNone/>
                  <a:defRPr/>
                </a:pPr>
                <a:r>
                  <a:rPr kumimoji="0" lang="zh-CN" altLang="en-US" sz="2500" b="1" kern="1200" cap="none" spc="0" normalizeH="0" baseline="0" noProof="1">
                    <a:solidFill>
                      <a:srgbClr val="FFFFFF"/>
                    </a:solidFill>
                    <a:effectLst>
                      <a:outerShdw blurRad="38100" dist="38100" dir="2700000">
                        <a:srgbClr val="000000"/>
                      </a:outerShdw>
                    </a:effectLst>
                    <a:latin typeface="黑体" panose="02010609060101010101" charset="-122"/>
                    <a:ea typeface="黑体" panose="02010609060101010101" charset="-122"/>
                    <a:cs typeface="+mn-cs"/>
                  </a:rPr>
                  <a:t>有利于产生</a:t>
                </a:r>
                <a:endParaRPr kumimoji="0" lang="zh-CN" altLang="en-US" sz="2500" b="1" kern="1200" cap="none" spc="0" normalizeH="0" baseline="0" noProof="1">
                  <a:solidFill>
                    <a:srgbClr val="FFFFFF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黑体" panose="02010609060101010101" charset="-122"/>
                  <a:ea typeface="黑体" panose="02010609060101010101" charset="-122"/>
                  <a:cs typeface="+mn-cs"/>
                </a:endParaRPr>
              </a:p>
              <a:p>
                <a:pPr marR="0" algn="ctr" defTabSz="812800" eaLnBrk="0" hangingPunct="0">
                  <a:buClrTx/>
                  <a:buSzTx/>
                  <a:buFontTx/>
                  <a:buNone/>
                  <a:defRPr/>
                </a:pPr>
                <a:r>
                  <a:rPr kumimoji="0" lang="zh-CN" altLang="en-US" sz="2500" b="1" kern="1200" cap="none" spc="0" normalizeH="0" baseline="0" noProof="1">
                    <a:solidFill>
                      <a:srgbClr val="FFFFFF"/>
                    </a:solidFill>
                    <a:effectLst>
                      <a:outerShdw blurRad="38100" dist="38100" dir="2700000">
                        <a:srgbClr val="000000"/>
                      </a:outerShdw>
                    </a:effectLst>
                    <a:latin typeface="黑体" panose="02010609060101010101" charset="-122"/>
                    <a:ea typeface="黑体" panose="02010609060101010101" charset="-122"/>
                    <a:cs typeface="+mn-cs"/>
                  </a:rPr>
                  <a:t>足量的乳汁</a:t>
                </a:r>
                <a:endParaRPr kumimoji="0" lang="en-US" altLang="zh-CN" sz="2500" b="1" kern="1200" cap="none" spc="0" normalizeH="0" baseline="0" noProof="1">
                  <a:solidFill>
                    <a:srgbClr val="FFFFFF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黑体" panose="02010609060101010101" charset="-122"/>
                  <a:ea typeface="黑体" panose="02010609060101010101" charset="-122"/>
                  <a:cs typeface="+mn-cs"/>
                </a:endParaRPr>
              </a:p>
            </p:txBody>
          </p:sp>
        </p:grpSp>
        <p:grpSp>
          <p:nvGrpSpPr>
            <p:cNvPr id="39942" name="Group 8"/>
            <p:cNvGrpSpPr/>
            <p:nvPr/>
          </p:nvGrpSpPr>
          <p:grpSpPr>
            <a:xfrm>
              <a:off x="10080" y="8760"/>
              <a:ext cx="3745" cy="1080"/>
              <a:chOff x="0" y="0"/>
              <a:chExt cx="1723" cy="454"/>
            </a:xfrm>
          </p:grpSpPr>
          <p:sp>
            <p:nvSpPr>
              <p:cNvPr id="26631" name="AutoShape 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723" cy="454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F3F3F3"/>
                  </a:gs>
                  <a:gs pos="50000">
                    <a:srgbClr val="DDDDDD"/>
                  </a:gs>
                  <a:gs pos="100000">
                    <a:srgbClr val="F3F3F3"/>
                  </a:gs>
                </a:gsLst>
                <a:lin ang="18900000" scaled="1"/>
              </a:gradFill>
              <a:ln w="38100">
                <a:solidFill>
                  <a:srgbClr val="FFFFFF"/>
                </a:solidFill>
                <a:round/>
              </a:ln>
              <a:effectLst>
                <a:outerShdw dist="135001" dir="2928847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lIns="81272" tIns="40636" rIns="81272" bIns="40636" anchor="ctr"/>
              <a:p>
                <a:pPr marL="0" marR="0" lvl="0" indent="0" algn="l" defTabSz="8128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297" name="Text Box 10"/>
              <p:cNvSpPr txBox="1"/>
              <p:nvPr/>
            </p:nvSpPr>
            <p:spPr>
              <a:xfrm>
                <a:off x="181" y="91"/>
                <a:ext cx="1361" cy="3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81272" tIns="40636" rIns="81272" bIns="40636">
                <a:spAutoFit/>
              </a:bodyPr>
              <a:p>
                <a:pPr marR="0" defTabSz="8128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zh-CN" altLang="en-US" sz="2100" b="1" kern="1200" cap="none" spc="0" normalizeH="0" baseline="0" noProof="1">
                    <a:solidFill>
                      <a:srgbClr val="000000"/>
                    </a:solidFill>
                    <a:effectLst>
                      <a:outerShdw blurRad="38100" dist="38100" dir="2700000">
                        <a:srgbClr val="FFFFFF"/>
                      </a:outerShdw>
                    </a:effectLst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rPr>
                  <a:t>避免精神刺激</a:t>
                </a:r>
                <a:endParaRPr kumimoji="0" lang="zh-CN" altLang="en-US" sz="2100" b="1" kern="1200" cap="none" spc="0" normalizeH="0" baseline="0" noProof="1">
                  <a:solidFill>
                    <a:srgbClr val="000000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Arial" panose="020B0604020202020204" pitchFamily="34" charset="0"/>
                  <a:ea typeface="华文中宋" panose="02010600040101010101" pitchFamily="2" charset="-122"/>
                  <a:cs typeface="+mn-cs"/>
                </a:endParaRPr>
              </a:p>
            </p:txBody>
          </p:sp>
        </p:grpSp>
        <p:grpSp>
          <p:nvGrpSpPr>
            <p:cNvPr id="39945" name="Group 11"/>
            <p:cNvGrpSpPr/>
            <p:nvPr/>
          </p:nvGrpSpPr>
          <p:grpSpPr>
            <a:xfrm>
              <a:off x="10080" y="7560"/>
              <a:ext cx="3745" cy="1080"/>
              <a:chOff x="0" y="0"/>
              <a:chExt cx="1723" cy="454"/>
            </a:xfrm>
          </p:grpSpPr>
          <p:sp>
            <p:nvSpPr>
              <p:cNvPr id="26634" name="AutoShape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723" cy="454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F3F3F3"/>
                  </a:gs>
                  <a:gs pos="50000">
                    <a:srgbClr val="DDDDDD"/>
                  </a:gs>
                  <a:gs pos="100000">
                    <a:srgbClr val="F3F3F3"/>
                  </a:gs>
                </a:gsLst>
                <a:lin ang="18900000" scaled="1"/>
              </a:gradFill>
              <a:ln w="38100">
                <a:solidFill>
                  <a:srgbClr val="FFFFFF"/>
                </a:solidFill>
                <a:round/>
              </a:ln>
              <a:effectLst>
                <a:outerShdw dist="135001" dir="2928847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lIns="81272" tIns="40636" rIns="81272" bIns="40636" anchor="ctr"/>
              <a:p>
                <a:pPr marL="0" marR="0" lvl="0" indent="0" algn="l" defTabSz="8128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300" name="Text Box 13"/>
              <p:cNvSpPr txBox="1"/>
              <p:nvPr/>
            </p:nvSpPr>
            <p:spPr>
              <a:xfrm>
                <a:off x="181" y="91"/>
                <a:ext cx="1361" cy="3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81272" tIns="40636" rIns="81272" bIns="40636">
                <a:spAutoFit/>
              </a:bodyPr>
              <a:p>
                <a:pPr marR="0" defTabSz="8128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zh-CN" altLang="en-US" sz="2100" b="1" kern="1200" cap="none" spc="0" normalizeH="0" baseline="0" noProof="1">
                    <a:solidFill>
                      <a:srgbClr val="000000"/>
                    </a:solidFill>
                    <a:effectLst>
                      <a:outerShdw blurRad="38100" dist="38100" dir="2700000">
                        <a:srgbClr val="FFFFFF"/>
                      </a:outerShdw>
                    </a:effectLst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rPr>
                  <a:t>营养丰富饮食</a:t>
                </a:r>
                <a:endParaRPr kumimoji="0" lang="zh-CN" altLang="en-US" sz="2100" b="1" kern="1200" cap="none" spc="0" normalizeH="0" baseline="0" noProof="1">
                  <a:solidFill>
                    <a:srgbClr val="000000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Arial" panose="020B0604020202020204" pitchFamily="34" charset="0"/>
                  <a:ea typeface="华文中宋" panose="02010600040101010101" pitchFamily="2" charset="-122"/>
                  <a:cs typeface="+mn-cs"/>
                </a:endParaRPr>
              </a:p>
            </p:txBody>
          </p:sp>
        </p:grpSp>
        <p:grpSp>
          <p:nvGrpSpPr>
            <p:cNvPr id="39948" name="Group 14"/>
            <p:cNvGrpSpPr/>
            <p:nvPr/>
          </p:nvGrpSpPr>
          <p:grpSpPr>
            <a:xfrm>
              <a:off x="10080" y="6360"/>
              <a:ext cx="3745" cy="1083"/>
              <a:chOff x="0" y="0"/>
              <a:chExt cx="1723" cy="454"/>
            </a:xfrm>
          </p:grpSpPr>
          <p:sp>
            <p:nvSpPr>
              <p:cNvPr id="26637" name="AutoShape 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723" cy="454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F3F3F3"/>
                  </a:gs>
                  <a:gs pos="50000">
                    <a:srgbClr val="DDDDDD"/>
                  </a:gs>
                  <a:gs pos="100000">
                    <a:srgbClr val="F3F3F3"/>
                  </a:gs>
                </a:gsLst>
                <a:lin ang="18900000" scaled="1"/>
              </a:gradFill>
              <a:ln w="38100">
                <a:solidFill>
                  <a:srgbClr val="FFFFFF"/>
                </a:solidFill>
                <a:round/>
              </a:ln>
              <a:effectLst>
                <a:outerShdw dist="135001" dir="2928847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lIns="81272" tIns="40636" rIns="81272" bIns="40636" anchor="ctr"/>
              <a:p>
                <a:pPr marL="0" marR="0" lvl="0" indent="0" algn="l" defTabSz="8128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303" name="Text Box 16"/>
              <p:cNvSpPr txBox="1"/>
              <p:nvPr/>
            </p:nvSpPr>
            <p:spPr>
              <a:xfrm>
                <a:off x="181" y="91"/>
                <a:ext cx="1361" cy="3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81272" tIns="40636" rIns="81272" bIns="40636">
                <a:spAutoFit/>
              </a:bodyPr>
              <a:p>
                <a:pPr marR="0" defTabSz="8128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zh-CN" altLang="en-US" sz="2100" b="1" kern="1200" cap="none" spc="0" normalizeH="0" baseline="0" noProof="1">
                    <a:solidFill>
                      <a:srgbClr val="000000"/>
                    </a:solidFill>
                    <a:effectLst>
                      <a:outerShdw blurRad="38100" dist="38100" dir="2700000">
                        <a:srgbClr val="FFFFFF"/>
                      </a:outerShdw>
                    </a:effectLst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rPr>
                  <a:t>足够睡眠</a:t>
                </a:r>
                <a:endParaRPr kumimoji="0" lang="zh-CN" altLang="en-US" sz="2100" b="1" kern="1200" cap="none" spc="0" normalizeH="0" baseline="0" noProof="1">
                  <a:solidFill>
                    <a:srgbClr val="000000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Arial" panose="020B0604020202020204" pitchFamily="34" charset="0"/>
                  <a:ea typeface="华文中宋" panose="02010600040101010101" pitchFamily="2" charset="-122"/>
                  <a:cs typeface="+mn-cs"/>
                </a:endParaRPr>
              </a:p>
            </p:txBody>
          </p:sp>
        </p:grpSp>
        <p:grpSp>
          <p:nvGrpSpPr>
            <p:cNvPr id="39951" name="Group 17"/>
            <p:cNvGrpSpPr/>
            <p:nvPr/>
          </p:nvGrpSpPr>
          <p:grpSpPr>
            <a:xfrm>
              <a:off x="360" y="8760"/>
              <a:ext cx="3745" cy="1080"/>
              <a:chOff x="0" y="0"/>
              <a:chExt cx="1723" cy="454"/>
            </a:xfrm>
          </p:grpSpPr>
          <p:sp>
            <p:nvSpPr>
              <p:cNvPr id="26640" name="AutoShape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723" cy="454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F3F3F3"/>
                  </a:gs>
                  <a:gs pos="50000">
                    <a:srgbClr val="DDDDDD"/>
                  </a:gs>
                  <a:gs pos="100000">
                    <a:srgbClr val="F3F3F3"/>
                  </a:gs>
                </a:gsLst>
                <a:lin ang="18900000" scaled="1"/>
              </a:gradFill>
              <a:ln w="38100">
                <a:solidFill>
                  <a:srgbClr val="FFFFFF"/>
                </a:solidFill>
                <a:round/>
              </a:ln>
              <a:effectLst>
                <a:outerShdw dist="135001" dir="2928847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lIns="81272" tIns="40636" rIns="81272" bIns="40636" anchor="ctr"/>
              <a:p>
                <a:pPr marL="0" marR="0" lvl="0" indent="0" algn="l" defTabSz="8128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306" name="Text Box 19"/>
              <p:cNvSpPr txBox="1"/>
              <p:nvPr/>
            </p:nvSpPr>
            <p:spPr>
              <a:xfrm>
                <a:off x="181" y="91"/>
                <a:ext cx="1361" cy="3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81272" tIns="40636" rIns="81272" bIns="40636">
                <a:spAutoFit/>
              </a:bodyPr>
              <a:p>
                <a:pPr marR="0" defTabSz="8128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zh-CN" altLang="en-US" sz="2100" b="1" kern="1200" cap="none" spc="0" normalizeH="0" baseline="0" noProof="1">
                    <a:solidFill>
                      <a:srgbClr val="000000"/>
                    </a:solidFill>
                    <a:effectLst>
                      <a:outerShdw blurRad="38100" dist="38100" dir="2700000">
                        <a:srgbClr val="FFFFFF"/>
                      </a:outerShdw>
                    </a:effectLst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rPr>
                  <a:t>适当休息</a:t>
                </a:r>
                <a:endParaRPr kumimoji="0" lang="zh-CN" altLang="en-US" sz="2100" b="1" kern="1200" cap="none" spc="0" normalizeH="0" baseline="0" noProof="1">
                  <a:solidFill>
                    <a:srgbClr val="000000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Arial" panose="020B0604020202020204" pitchFamily="34" charset="0"/>
                  <a:ea typeface="华文中宋" panose="02010600040101010101" pitchFamily="2" charset="-122"/>
                  <a:cs typeface="+mn-cs"/>
                </a:endParaRPr>
              </a:p>
            </p:txBody>
          </p:sp>
        </p:grpSp>
        <p:grpSp>
          <p:nvGrpSpPr>
            <p:cNvPr id="39954" name="Group 20"/>
            <p:cNvGrpSpPr/>
            <p:nvPr/>
          </p:nvGrpSpPr>
          <p:grpSpPr>
            <a:xfrm>
              <a:off x="360" y="7200"/>
              <a:ext cx="3745" cy="1080"/>
              <a:chOff x="0" y="0"/>
              <a:chExt cx="1723" cy="454"/>
            </a:xfrm>
          </p:grpSpPr>
          <p:sp>
            <p:nvSpPr>
              <p:cNvPr id="26643" name="AutoShape 2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723" cy="454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F3F3F3"/>
                  </a:gs>
                  <a:gs pos="50000">
                    <a:srgbClr val="DDDDDD"/>
                  </a:gs>
                  <a:gs pos="100000">
                    <a:srgbClr val="F3F3F3"/>
                  </a:gs>
                </a:gsLst>
                <a:lin ang="18900000" scaled="1"/>
              </a:gradFill>
              <a:ln w="38100">
                <a:solidFill>
                  <a:srgbClr val="FFFFFF"/>
                </a:solidFill>
                <a:round/>
              </a:ln>
              <a:effectLst>
                <a:outerShdw dist="135001" dir="2928847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lIns="81272" tIns="40636" rIns="81272" bIns="40636" anchor="ctr"/>
              <a:p>
                <a:pPr marL="0" marR="0" lvl="0" indent="0" algn="l" defTabSz="8128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309" name="Text Box 22"/>
              <p:cNvSpPr txBox="1"/>
              <p:nvPr/>
            </p:nvSpPr>
            <p:spPr>
              <a:xfrm>
                <a:off x="181" y="91"/>
                <a:ext cx="1361" cy="3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81272" tIns="40636" rIns="81272" bIns="40636">
                <a:spAutoFit/>
              </a:bodyPr>
              <a:p>
                <a:pPr marR="0" defTabSz="8128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zh-CN" altLang="en-US" sz="2100" b="1" kern="1200" cap="none" spc="0" normalizeH="0" baseline="0" noProof="1">
                    <a:solidFill>
                      <a:srgbClr val="000000"/>
                    </a:solidFill>
                    <a:effectLst>
                      <a:outerShdw blurRad="38100" dist="38100" dir="2700000">
                        <a:srgbClr val="FFFFFF"/>
                      </a:outerShdw>
                    </a:effectLst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rPr>
                  <a:t>不断排空乳房</a:t>
                </a:r>
                <a:endParaRPr kumimoji="0" lang="zh-CN" altLang="en-US" sz="2100" b="1" kern="1200" cap="none" spc="0" normalizeH="0" baseline="0" noProof="1">
                  <a:solidFill>
                    <a:srgbClr val="000000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Arial" panose="020B0604020202020204" pitchFamily="34" charset="0"/>
                  <a:ea typeface="华文中宋" panose="02010600040101010101" pitchFamily="2" charset="-122"/>
                  <a:cs typeface="+mn-cs"/>
                </a:endParaRPr>
              </a:p>
            </p:txBody>
          </p:sp>
        </p:grpSp>
        <p:grpSp>
          <p:nvGrpSpPr>
            <p:cNvPr id="39957" name="Group 23"/>
            <p:cNvGrpSpPr/>
            <p:nvPr/>
          </p:nvGrpSpPr>
          <p:grpSpPr>
            <a:xfrm>
              <a:off x="360" y="5760"/>
              <a:ext cx="3745" cy="1083"/>
              <a:chOff x="0" y="0"/>
              <a:chExt cx="1723" cy="454"/>
            </a:xfrm>
          </p:grpSpPr>
          <p:sp>
            <p:nvSpPr>
              <p:cNvPr id="26646" name="AutoShape 2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723" cy="454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F3F3F3"/>
                  </a:gs>
                  <a:gs pos="50000">
                    <a:srgbClr val="DDDDDD"/>
                  </a:gs>
                  <a:gs pos="100000">
                    <a:srgbClr val="F3F3F3"/>
                  </a:gs>
                </a:gsLst>
                <a:lin ang="18900000" scaled="1"/>
              </a:gradFill>
              <a:ln w="38100">
                <a:solidFill>
                  <a:srgbClr val="FFFFFF"/>
                </a:solidFill>
                <a:round/>
              </a:ln>
              <a:effectLst>
                <a:outerShdw dist="135001" dir="2928847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lIns="81272" tIns="40636" rIns="81272" bIns="40636" anchor="ctr"/>
              <a:p>
                <a:pPr marL="0" marR="0" lvl="0" indent="0" algn="l" defTabSz="8128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312" name="Text Box 25"/>
              <p:cNvSpPr txBox="1"/>
              <p:nvPr/>
            </p:nvSpPr>
            <p:spPr>
              <a:xfrm>
                <a:off x="181" y="91"/>
                <a:ext cx="1361" cy="3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81272" tIns="40636" rIns="81272" bIns="40636">
                <a:spAutoFit/>
              </a:bodyPr>
              <a:p>
                <a:pPr marR="0" defTabSz="8128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zh-CN" altLang="en-US" sz="2100" b="1" kern="1200" cap="none" spc="0" normalizeH="0" baseline="0" noProof="1">
                    <a:solidFill>
                      <a:srgbClr val="000000"/>
                    </a:solidFill>
                    <a:effectLst>
                      <a:outerShdw blurRad="38100" dist="38100" dir="2700000">
                        <a:srgbClr val="FFFFFF"/>
                      </a:outerShdw>
                    </a:effectLst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rPr>
                  <a:t>吸吮：最主要</a:t>
                </a:r>
                <a:endParaRPr kumimoji="0" lang="zh-CN" altLang="en-US" sz="2100" b="1" kern="1200" cap="none" spc="0" normalizeH="0" baseline="0" noProof="1">
                  <a:solidFill>
                    <a:srgbClr val="000000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Arial" panose="020B0604020202020204" pitchFamily="34" charset="0"/>
                  <a:ea typeface="华文中宋" panose="02010600040101010101" pitchFamily="2" charset="-122"/>
                  <a:cs typeface="+mn-cs"/>
                </a:endParaRPr>
              </a:p>
            </p:txBody>
          </p:sp>
        </p:grpSp>
        <p:sp>
          <p:nvSpPr>
            <p:cNvPr id="12313" name="AutoShape 26"/>
            <p:cNvSpPr/>
            <p:nvPr/>
          </p:nvSpPr>
          <p:spPr>
            <a:xfrm>
              <a:off x="4440" y="6360"/>
              <a:ext cx="653" cy="2930"/>
            </a:xfrm>
            <a:prstGeom prst="rightArrow">
              <a:avLst>
                <a:gd name="adj1" fmla="val 67750"/>
                <a:gd name="adj2" fmla="val 66148"/>
              </a:avLst>
            </a:prstGeom>
            <a:gradFill rotWithShape="1">
              <a:gsLst>
                <a:gs pos="0">
                  <a:srgbClr val="3B3B3B">
                    <a:alpha val="12000"/>
                  </a:srgbClr>
                </a:gs>
                <a:gs pos="100000">
                  <a:schemeClr val="bg2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lIns="81272" tIns="40636" rIns="81272" bIns="40636" anchor="ctr" anchorCtr="0"/>
            <a:p>
              <a:pPr defTabSz="812800"/>
              <a:endParaRPr lang="zh-CN" altLang="zh-CN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12316" name="图片 12315" descr="乳汁"/>
            <p:cNvPicPr>
              <a:picLocks noChangeAspect="1"/>
            </p:cNvPicPr>
            <p:nvPr/>
          </p:nvPicPr>
          <p:blipFill>
            <a:blip r:embed="rId3">
              <a:lum bright="17999" contrast="24000"/>
            </a:blip>
            <a:stretch>
              <a:fillRect/>
            </a:stretch>
          </p:blipFill>
          <p:spPr>
            <a:xfrm>
              <a:off x="5400" y="4560"/>
              <a:ext cx="2280" cy="204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9964" name="图片 12316" descr="2"/>
            <p:cNvPicPr>
              <a:picLocks noChangeAspect="1"/>
            </p:cNvPicPr>
            <p:nvPr/>
          </p:nvPicPr>
          <p:blipFill>
            <a:blip r:embed="rId4"/>
            <a:srcRect r="35938" b="14583"/>
            <a:stretch>
              <a:fillRect/>
            </a:stretch>
          </p:blipFill>
          <p:spPr>
            <a:xfrm>
              <a:off x="7920" y="4320"/>
              <a:ext cx="3158" cy="22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18" name="矩形 12317"/>
            <p:cNvSpPr>
              <a:spLocks noChangeArrowheads="1"/>
            </p:cNvSpPr>
            <p:nvPr/>
          </p:nvSpPr>
          <p:spPr bwMode="auto">
            <a:xfrm>
              <a:off x="1560" y="2880"/>
              <a:ext cx="7528" cy="72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miter lim="800000"/>
            </a:ln>
          </p:spPr>
          <p:txBody>
            <a:bodyPr wrap="none">
              <a:spAutoFit/>
            </a:bodyPr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pitchFamily="49" charset="-122"/>
                  <a:cs typeface="+mn-cs"/>
                </a:rPr>
                <a:t>雌、孕激素、胎盘生乳素水平下降</a:t>
              </a:r>
              <a:endPara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2319" name="文本框 12318"/>
            <p:cNvSpPr txBox="1"/>
            <p:nvPr/>
          </p:nvSpPr>
          <p:spPr>
            <a:xfrm>
              <a:off x="1800" y="3720"/>
              <a:ext cx="4633" cy="720"/>
            </a:xfrm>
            <a:prstGeom prst="rect">
              <a:avLst/>
            </a:prstGeom>
            <a:noFill/>
            <a:ln w="9525" cap="flat" cmpd="sng">
              <a:solidFill>
                <a:srgbClr val="FFF0C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t" anchorCtr="0">
              <a:spAutoFit/>
            </a:bodyPr>
            <a:p>
              <a:pPr>
                <a:buClrTx/>
                <a:buFontTx/>
              </a:pPr>
              <a:r>
                <a:rPr lang="zh-CN" altLang="en-US" b="1" dirty="0">
                  <a:latin typeface="Times New Roman" panose="02020603050405020304" pitchFamily="18" charset="0"/>
                  <a:ea typeface="楷体_GB2312" pitchFamily="49" charset="-122"/>
                </a:rPr>
                <a:t>垂体生乳素抑制解除</a:t>
              </a:r>
              <a:endParaRPr lang="zh-CN" altLang="en-US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2320" name="矩形 12319"/>
            <p:cNvSpPr/>
            <p:nvPr/>
          </p:nvSpPr>
          <p:spPr>
            <a:xfrm>
              <a:off x="9600" y="3360"/>
              <a:ext cx="4080" cy="7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b="1" dirty="0">
                  <a:latin typeface="Times New Roman" panose="02020603050405020304" pitchFamily="18" charset="0"/>
                  <a:ea typeface="楷体_GB2312" pitchFamily="49" charset="-122"/>
                </a:rPr>
                <a:t>乳汁开始分泌</a:t>
              </a:r>
              <a:endParaRPr lang="zh-CN" altLang="en-US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39968" name="矩形 12320"/>
            <p:cNvSpPr/>
            <p:nvPr/>
          </p:nvSpPr>
          <p:spPr>
            <a:xfrm>
              <a:off x="360" y="1920"/>
              <a:ext cx="8640" cy="58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b="1" dirty="0">
                  <a:latin typeface="Times New Roman" panose="02020603050405020304" pitchFamily="18" charset="0"/>
                  <a:ea typeface="楷体_GB2312" pitchFamily="49" charset="-122"/>
                </a:rPr>
                <a:t>乳房的主要变化：</a:t>
              </a:r>
              <a:r>
                <a:rPr lang="zh-CN" altLang="en-US" b="1" dirty="0">
                  <a:solidFill>
                    <a:schemeClr val="tx2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泌乳，包括乳汁的产生和射乳</a:t>
              </a:r>
              <a:endPara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产褥期妇女的生理变化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0965" name="Rectangle 12"/>
          <p:cNvSpPr>
            <a:spLocks noGrp="1"/>
          </p:cNvSpPr>
          <p:nvPr>
            <p:ph idx="1"/>
          </p:nvPr>
        </p:nvSpPr>
        <p:spPr>
          <a:xfrm>
            <a:off x="1365885" y="2052955"/>
            <a:ext cx="8229600" cy="3962400"/>
          </a:xfrm>
        </p:spPr>
        <p:txBody>
          <a:bodyPr vert="horz" wrap="square" lIns="91440" tIns="45720" rIns="91440" bIns="45720" anchor="t" anchorCtr="0"/>
          <a:p>
            <a:pPr eaLnBrk="1" hangingPunct="1"/>
            <a:r>
              <a:rPr lang="zh-CN" altLang="en-US" sz="28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血容量：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产后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72h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内增加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15%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25%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，产后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周恢复至未孕状态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28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高凝状态：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产后早期仍存在，产后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周内降至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正常（纤维蛋白原、凝血酶、凝血酶原）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28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血细胞：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生理性贫血于产后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周得到纠正。白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细胞总数产褥早期仍较高，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周后恢复正常。红细胞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沉降率于产后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周恢复正常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0964" name="Rectangle 11"/>
          <p:cNvSpPr/>
          <p:nvPr/>
        </p:nvSpPr>
        <p:spPr>
          <a:xfrm>
            <a:off x="1365885" y="1067118"/>
            <a:ext cx="3398838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（三）血液循环系统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产褥期妇女的生理变化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0189" y="1426872"/>
            <a:ext cx="10291230" cy="5019637"/>
            <a:chOff x="1194" y="2280"/>
            <a:chExt cx="13335" cy="8043"/>
          </a:xfrm>
        </p:grpSpPr>
        <p:sp>
          <p:nvSpPr>
            <p:cNvPr id="13315" name="文本框 13314"/>
            <p:cNvSpPr txBox="1"/>
            <p:nvPr/>
          </p:nvSpPr>
          <p:spPr>
            <a:xfrm>
              <a:off x="1194" y="2280"/>
              <a:ext cx="11340" cy="547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b="1">
                  <a:solidFill>
                    <a:schemeClr val="hlink"/>
                  </a:solidFill>
                  <a:latin typeface="楷体_GB2312" pitchFamily="49" charset="-122"/>
                  <a:ea typeface="楷体_GB2312" pitchFamily="49" charset="-122"/>
                </a:rPr>
                <a:t>血容量：</a:t>
              </a:r>
              <a:r>
                <a:rPr lang="zh-CN" altLang="en-US" b="1">
                  <a:latin typeface="楷体_GB2312" pitchFamily="49" charset="-122"/>
                  <a:ea typeface="楷体_GB2312" pitchFamily="49" charset="-122"/>
                </a:rPr>
                <a:t>产后</a:t>
              </a:r>
              <a:r>
                <a:rPr lang="en-US" altLang="zh-CN" b="1">
                  <a:latin typeface="楷体_GB2312" pitchFamily="49" charset="-122"/>
                  <a:ea typeface="楷体_GB2312" pitchFamily="49" charset="-122"/>
                </a:rPr>
                <a:t>3</a:t>
              </a:r>
              <a:r>
                <a:rPr lang="zh-CN" altLang="en-US" b="1">
                  <a:latin typeface="楷体_GB2312" pitchFamily="49" charset="-122"/>
                  <a:ea typeface="楷体_GB2312" pitchFamily="49" charset="-122"/>
                </a:rPr>
                <a:t>天，产妇的体循环血容量增加</a:t>
              </a:r>
              <a:r>
                <a:rPr lang="en-US" altLang="zh-CN" b="1">
                  <a:latin typeface="楷体_GB2312" pitchFamily="49" charset="-122"/>
                  <a:ea typeface="楷体_GB2312" pitchFamily="49" charset="-122"/>
                </a:rPr>
                <a:t>15%~25%</a:t>
              </a:r>
              <a:r>
                <a:rPr lang="zh-CN" altLang="en-US" b="1">
                  <a:latin typeface="楷体_GB2312" pitchFamily="49" charset="-122"/>
                  <a:ea typeface="楷体_GB2312" pitchFamily="49" charset="-122"/>
                </a:rPr>
                <a:t>，心脏负担加重，特别是产后</a:t>
              </a:r>
              <a:r>
                <a:rPr lang="en-US" altLang="zh-CN" b="1">
                  <a:latin typeface="楷体_GB2312" pitchFamily="49" charset="-122"/>
                  <a:ea typeface="楷体_GB2312" pitchFamily="49" charset="-122"/>
                </a:rPr>
                <a:t>24</a:t>
              </a:r>
              <a:r>
                <a:rPr lang="zh-CN" altLang="en-US" b="1">
                  <a:latin typeface="楷体_GB2312" pitchFamily="49" charset="-122"/>
                  <a:ea typeface="楷体_GB2312" pitchFamily="49" charset="-122"/>
                </a:rPr>
                <a:t>小时内。产后</a:t>
              </a:r>
              <a:r>
                <a:rPr lang="en-US" altLang="zh-CN" b="1">
                  <a:latin typeface="楷体_GB2312" pitchFamily="49" charset="-122"/>
                  <a:ea typeface="楷体_GB2312" pitchFamily="49" charset="-122"/>
                </a:rPr>
                <a:t>2~3</a:t>
              </a:r>
              <a:r>
                <a:rPr lang="zh-CN" altLang="en-US" b="1">
                  <a:latin typeface="楷体_GB2312" pitchFamily="49" charset="-122"/>
                  <a:ea typeface="楷体_GB2312" pitchFamily="49" charset="-122"/>
                </a:rPr>
                <a:t>周恢复到未孕状态。</a:t>
              </a:r>
              <a:endParaRPr lang="zh-CN" altLang="en-US" b="1">
                <a:latin typeface="楷体_GB2312" pitchFamily="49" charset="-122"/>
                <a:ea typeface="楷体_GB2312" pitchFamily="49" charset="-122"/>
              </a:endParaRPr>
            </a:p>
            <a:p>
              <a:endParaRPr lang="zh-CN" altLang="en-US" b="1">
                <a:latin typeface="楷体_GB2312" pitchFamily="49" charset="-122"/>
                <a:ea typeface="楷体_GB2312" pitchFamily="49" charset="-122"/>
              </a:endParaRPr>
            </a:p>
            <a:p>
              <a:endParaRPr lang="zh-CN" altLang="en-US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endParaRPr lang="zh-CN" altLang="en-US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b="1">
                  <a:solidFill>
                    <a:schemeClr val="hlink"/>
                  </a:solidFill>
                  <a:latin typeface="楷体_GB2312" pitchFamily="49" charset="-122"/>
                  <a:ea typeface="楷体_GB2312" pitchFamily="49" charset="-122"/>
                </a:rPr>
                <a:t>血细胞：</a:t>
              </a:r>
              <a:r>
                <a:rPr lang="zh-CN" altLang="en-US" b="1">
                  <a:latin typeface="楷体_GB2312" pitchFamily="49" charset="-122"/>
                  <a:ea typeface="楷体_GB2312" pitchFamily="49" charset="-122"/>
                </a:rPr>
                <a:t>白细胞在产后可达</a:t>
              </a:r>
              <a:r>
                <a:rPr lang="en-US" altLang="zh-CN" b="1">
                  <a:latin typeface="楷体_GB2312" pitchFamily="49" charset="-122"/>
                  <a:ea typeface="楷体_GB2312" pitchFamily="49" charset="-122"/>
                </a:rPr>
                <a:t>20×10</a:t>
              </a:r>
              <a:r>
                <a:rPr lang="en-US" altLang="zh-CN" b="1" baseline="30000">
                  <a:latin typeface="楷体_GB2312" pitchFamily="49" charset="-122"/>
                  <a:ea typeface="楷体_GB2312" pitchFamily="49" charset="-122"/>
                </a:rPr>
                <a:t>9</a:t>
              </a:r>
              <a:r>
                <a:rPr lang="en-US" altLang="zh-CN" b="1">
                  <a:latin typeface="楷体_GB2312" pitchFamily="49" charset="-122"/>
                  <a:ea typeface="楷体_GB2312" pitchFamily="49" charset="-122"/>
                </a:rPr>
                <a:t>/L</a:t>
              </a:r>
              <a:r>
                <a:rPr lang="zh-CN" altLang="en-US" b="1">
                  <a:latin typeface="楷体_GB2312" pitchFamily="49" charset="-122"/>
                  <a:ea typeface="楷体_GB2312" pitchFamily="49" charset="-122"/>
                </a:rPr>
                <a:t>，</a:t>
              </a:r>
              <a:endParaRPr lang="zh-CN" altLang="en-US" b="1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b="1">
                  <a:latin typeface="楷体_GB2312" pitchFamily="49" charset="-122"/>
                  <a:ea typeface="楷体_GB2312" pitchFamily="49" charset="-122"/>
                </a:rPr>
                <a:t>多在</a:t>
              </a:r>
              <a:r>
                <a:rPr lang="en-US" altLang="zh-CN" b="1"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b="1">
                  <a:latin typeface="楷体_GB2312" pitchFamily="49" charset="-122"/>
                  <a:ea typeface="楷体_GB2312" pitchFamily="49" charset="-122"/>
                </a:rPr>
                <a:t>周内恢复正常。中性粒细胞和</a:t>
              </a:r>
              <a:endParaRPr lang="zh-CN" altLang="en-US" b="1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b="1">
                  <a:latin typeface="楷体_GB2312" pitchFamily="49" charset="-122"/>
                  <a:ea typeface="楷体_GB2312" pitchFamily="49" charset="-122"/>
                </a:rPr>
                <a:t>血小板也升高。血液处于高凝状态，</a:t>
              </a:r>
              <a:endParaRPr lang="zh-CN" altLang="en-US" b="1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b="1">
                  <a:latin typeface="楷体_GB2312" pitchFamily="49" charset="-122"/>
                  <a:ea typeface="楷体_GB2312" pitchFamily="49" charset="-122"/>
                </a:rPr>
                <a:t>产后</a:t>
              </a:r>
              <a:r>
                <a:rPr lang="en-US" altLang="zh-CN" b="1">
                  <a:latin typeface="楷体_GB2312" pitchFamily="49" charset="-122"/>
                  <a:ea typeface="楷体_GB2312" pitchFamily="49" charset="-122"/>
                </a:rPr>
                <a:t>2~3</a:t>
              </a:r>
              <a:r>
                <a:rPr lang="zh-CN" altLang="en-US" b="1">
                  <a:latin typeface="楷体_GB2312" pitchFamily="49" charset="-122"/>
                  <a:ea typeface="楷体_GB2312" pitchFamily="49" charset="-122"/>
                </a:rPr>
                <a:t>周恢复。</a:t>
              </a:r>
              <a:endParaRPr lang="zh-CN" altLang="en-US" b="1">
                <a:latin typeface="楷体_GB2312" pitchFamily="49" charset="-122"/>
                <a:ea typeface="楷体_GB2312" pitchFamily="49" charset="-122"/>
              </a:endParaRPr>
            </a:p>
            <a:p>
              <a:endParaRPr lang="zh-CN" altLang="en-US" b="1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b="1">
                  <a:solidFill>
                    <a:schemeClr val="hlink"/>
                  </a:solidFill>
                  <a:latin typeface="楷体_GB2312" pitchFamily="49" charset="-122"/>
                  <a:ea typeface="楷体_GB2312" pitchFamily="49" charset="-122"/>
                </a:rPr>
                <a:t>血沉：</a:t>
              </a:r>
              <a:r>
                <a:rPr lang="zh-CN" altLang="en-US" b="1">
                  <a:latin typeface="楷体_GB2312" pitchFamily="49" charset="-122"/>
                  <a:ea typeface="楷体_GB2312" pitchFamily="49" charset="-122"/>
                </a:rPr>
                <a:t>增快，于产后</a:t>
              </a:r>
              <a:r>
                <a:rPr lang="en-US" altLang="zh-CN" b="1">
                  <a:latin typeface="楷体_GB2312" pitchFamily="49" charset="-122"/>
                  <a:ea typeface="楷体_GB2312" pitchFamily="49" charset="-122"/>
                </a:rPr>
                <a:t>3~4</a:t>
              </a:r>
              <a:r>
                <a:rPr lang="zh-CN" altLang="en-US" b="1">
                  <a:latin typeface="楷体_GB2312" pitchFamily="49" charset="-122"/>
                  <a:ea typeface="楷体_GB2312" pitchFamily="49" charset="-122"/>
                </a:rPr>
                <a:t>周恢复。</a:t>
              </a:r>
              <a:endParaRPr lang="zh-CN" altLang="en-US" b="1">
                <a:latin typeface="楷体_GB2312" pitchFamily="49" charset="-122"/>
                <a:ea typeface="楷体_GB2312" pitchFamily="49" charset="-122"/>
              </a:endParaRPr>
            </a:p>
            <a:p>
              <a:endParaRPr lang="zh-CN" altLang="en-US" b="1">
                <a:latin typeface="楷体_GB2312" pitchFamily="49" charset="-122"/>
                <a:ea typeface="楷体_GB2312" pitchFamily="49" charset="-122"/>
              </a:endParaRPr>
            </a:p>
          </p:txBody>
        </p:sp>
        <p:pic>
          <p:nvPicPr>
            <p:cNvPr id="13316" name="图片 133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40" y="6240"/>
              <a:ext cx="2835" cy="408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989" name="图片 13318" descr="q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EBEBEB"/>
                </a:clrFrom>
                <a:clrTo>
                  <a:srgbClr val="EBEBEB">
                    <a:alpha val="0"/>
                  </a:srgbClr>
                </a:clrTo>
              </a:clrChange>
            </a:blip>
            <a:srcRect r="20313"/>
            <a:stretch>
              <a:fillRect/>
            </a:stretch>
          </p:blipFill>
          <p:spPr>
            <a:xfrm>
              <a:off x="12534" y="2280"/>
              <a:ext cx="1995" cy="288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3318" name="文本框 13317"/>
          <p:cNvSpPr txBox="1"/>
          <p:nvPr/>
        </p:nvSpPr>
        <p:spPr>
          <a:xfrm>
            <a:off x="5444490" y="4841875"/>
            <a:ext cx="2247900" cy="1015365"/>
          </a:xfrm>
          <a:prstGeom prst="rect">
            <a:avLst/>
          </a:prstGeom>
          <a:noFill/>
          <a:ln w="9525" cap="flat" cmpd="sng">
            <a:solidFill>
              <a:srgbClr val="660033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noAutofit/>
          </a:bodyPr>
          <a:p>
            <a:pPr>
              <a:buBlip>
                <a:blip r:embed="rId5"/>
              </a:buBlip>
            </a:pPr>
            <a:r>
              <a:rPr lang="zh-CN" altLang="en-US" sz="2000" b="1">
                <a:solidFill>
                  <a:srgbClr val="66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血液处于高凝状态，有利于胎盘剥离面形成血栓</a:t>
            </a:r>
            <a:endParaRPr lang="zh-CN" altLang="en-US" sz="2000" b="1">
              <a:solidFill>
                <a:srgbClr val="66003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产褥期妇女的生理变化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3012" name="Rectangle 9"/>
          <p:cNvSpPr/>
          <p:nvPr/>
        </p:nvSpPr>
        <p:spPr>
          <a:xfrm>
            <a:off x="1216660" y="1221740"/>
            <a:ext cx="9714865" cy="1964690"/>
          </a:xfrm>
          <a:prstGeom prst="rect">
            <a:avLst/>
          </a:prstGeom>
          <a:solidFill>
            <a:srgbClr val="CCFF66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2075" tIns="46038" rIns="92075" bIns="46038"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（四）消化系统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</a:pP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产后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日产妇常感口渴，食欲不振。产后胃肠肌张力及蠕动力减弱，腹肌及盆底组织松弛，加之卧床时间长，易发生便秘和肠胀气。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4036" name="Rectangle 10"/>
          <p:cNvSpPr/>
          <p:nvPr/>
        </p:nvSpPr>
        <p:spPr>
          <a:xfrm>
            <a:off x="1191895" y="3429000"/>
            <a:ext cx="9739630" cy="2815590"/>
          </a:xfrm>
          <a:prstGeom prst="rect">
            <a:avLst/>
          </a:prstGeom>
          <a:solidFill>
            <a:srgbClr val="FFCCCC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2075" tIns="46038" rIns="92075" bIns="46038"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（五）泌尿系统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产后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周尿量增多。妊娠期肾盂及输尿管生理性扩张恢复正常约需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周，易发生尿潴留。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（六）腹壁</a:t>
            </a:r>
            <a:r>
              <a:rPr lang="zh-CN" altLang="en-US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 b="1" dirty="0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腹壁紧张度约需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周恢复。腹壁紫红色妊娠纹逐渐变成银白色，不能消退。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产褥期妇女的生理变化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97890" y="1071245"/>
            <a:ext cx="10172057" cy="4961494"/>
            <a:chOff x="1200" y="1886"/>
            <a:chExt cx="10832" cy="7813"/>
          </a:xfrm>
        </p:grpSpPr>
        <p:sp>
          <p:nvSpPr>
            <p:cNvPr id="45060" name="Rectangle 8"/>
            <p:cNvSpPr/>
            <p:nvPr/>
          </p:nvSpPr>
          <p:spPr>
            <a:xfrm>
              <a:off x="1560" y="1886"/>
              <a:ext cx="479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（七）内分泌系统</a:t>
              </a:r>
              <a:endPara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45062" name="矩形 15374"/>
            <p:cNvSpPr/>
            <p:nvPr/>
          </p:nvSpPr>
          <p:spPr>
            <a:xfrm>
              <a:off x="1200" y="3451"/>
              <a:ext cx="10172" cy="3536"/>
            </a:xfrm>
            <a:prstGeom prst="rect">
              <a:avLst/>
            </a:prstGeom>
            <a:solidFill>
              <a:srgbClr val="FFCCFF"/>
            </a:solidFill>
            <a:ln w="952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ctr" anchorCtr="0">
              <a:spAutoFit/>
            </a:bodyPr>
            <a:p>
              <a:r>
                <a:rPr lang="zh-CN" altLang="en-US" sz="2800" b="1" dirty="0">
                  <a:solidFill>
                    <a:srgbClr val="003300"/>
                  </a:solidFill>
                  <a:latin typeface="楷体_GB2312" pitchFamily="49" charset="-122"/>
                  <a:ea typeface="楷体_GB2312" pitchFamily="49" charset="-122"/>
                </a:rPr>
                <a:t>   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产后</a:t>
              </a:r>
              <a:r>
                <a:rPr lang="en-US" altLang="zh-CN" sz="28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周雌激素、孕激素降至未孕水平。胎盘催乳素于产后</a:t>
              </a:r>
              <a:r>
                <a:rPr lang="en-US" altLang="zh-CN" sz="28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6h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已测不出，垂体催乳素高于非孕水平。 </a:t>
              </a:r>
              <a:endPara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    不哺乳者一般</a:t>
              </a:r>
              <a:r>
                <a:rPr lang="en-US" altLang="zh-CN" sz="28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6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～</a:t>
              </a:r>
              <a:r>
                <a:rPr lang="en-US" altLang="zh-CN" sz="28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10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周月经复潮。哺乳期产妇月经复潮延迟，在产后</a:t>
              </a:r>
              <a:r>
                <a:rPr lang="en-US" altLang="zh-CN" sz="28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4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～</a:t>
              </a:r>
              <a:r>
                <a:rPr lang="en-US" altLang="zh-CN" sz="28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6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个月恢复排卵。产后月经复潮晚者，复潮前多已排卵，故哺乳期仍有怀孕的可能。 </a:t>
              </a:r>
              <a:endPara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grpSp>
          <p:nvGrpSpPr>
            <p:cNvPr id="14345" name="组合 14344"/>
            <p:cNvGrpSpPr/>
            <p:nvPr/>
          </p:nvGrpSpPr>
          <p:grpSpPr>
            <a:xfrm>
              <a:off x="1559" y="7899"/>
              <a:ext cx="10473" cy="1800"/>
              <a:chOff x="-365" y="-384"/>
              <a:chExt cx="3789" cy="827"/>
            </a:xfrm>
          </p:grpSpPr>
          <p:sp>
            <p:nvSpPr>
              <p:cNvPr id="45064" name="文本框 14345"/>
              <p:cNvSpPr txBox="1"/>
              <p:nvPr/>
            </p:nvSpPr>
            <p:spPr>
              <a:xfrm>
                <a:off x="-365" y="-268"/>
                <a:ext cx="888" cy="37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zh-CN" altLang="en-US" sz="2800" b="1">
                    <a:solidFill>
                      <a:srgbClr val="000099"/>
                    </a:solidFill>
                    <a:latin typeface="Arial" panose="020B0604020202020204" pitchFamily="34" charset="0"/>
                    <a:ea typeface="楷体_GB2312" pitchFamily="49" charset="-122"/>
                  </a:rPr>
                  <a:t>排卵恢复</a:t>
                </a:r>
                <a:endParaRPr lang="zh-CN" altLang="en-US" sz="2800" b="1">
                  <a:solidFill>
                    <a:srgbClr val="000099"/>
                  </a:solidFill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  <p:sp>
            <p:nvSpPr>
              <p:cNvPr id="45065" name="文本框 14346"/>
              <p:cNvSpPr txBox="1"/>
              <p:nvPr/>
            </p:nvSpPr>
            <p:spPr>
              <a:xfrm>
                <a:off x="859" y="-384"/>
                <a:ext cx="2453" cy="33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zh-CN" altLang="en-US" sz="2400" b="1">
                    <a:solidFill>
                      <a:srgbClr val="000099"/>
                    </a:solidFill>
                    <a:latin typeface="Arial" panose="020B0604020202020204" pitchFamily="34" charset="0"/>
                    <a:ea typeface="楷体_GB2312" pitchFamily="49" charset="-122"/>
                  </a:rPr>
                  <a:t>不哺乳，平均产后</a:t>
                </a:r>
                <a:r>
                  <a:rPr lang="en-US" altLang="zh-CN" sz="2400" b="1">
                    <a:solidFill>
                      <a:srgbClr val="000099"/>
                    </a:solidFill>
                    <a:latin typeface="Arial" panose="020B0604020202020204" pitchFamily="34" charset="0"/>
                    <a:ea typeface="楷体_GB2312" pitchFamily="49" charset="-122"/>
                  </a:rPr>
                  <a:t>10</a:t>
                </a:r>
                <a:r>
                  <a:rPr lang="zh-CN" altLang="en-US" sz="2400" b="1">
                    <a:solidFill>
                      <a:srgbClr val="000099"/>
                    </a:solidFill>
                    <a:latin typeface="Arial" panose="020B0604020202020204" pitchFamily="34" charset="0"/>
                    <a:ea typeface="楷体_GB2312" pitchFamily="49" charset="-122"/>
                  </a:rPr>
                  <a:t>周恢复</a:t>
                </a:r>
                <a:endParaRPr lang="zh-CN" altLang="en-US" sz="2400" b="1">
                  <a:solidFill>
                    <a:srgbClr val="000099"/>
                  </a:solidFill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  <p:sp>
            <p:nvSpPr>
              <p:cNvPr id="45066" name="文本框 14347"/>
              <p:cNvSpPr txBox="1"/>
              <p:nvPr/>
            </p:nvSpPr>
            <p:spPr>
              <a:xfrm>
                <a:off x="859" y="110"/>
                <a:ext cx="2565" cy="33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zh-CN" altLang="en-US" sz="2400" b="1">
                    <a:solidFill>
                      <a:srgbClr val="000099"/>
                    </a:solidFill>
                    <a:latin typeface="Arial" panose="020B0604020202020204" pitchFamily="34" charset="0"/>
                    <a:ea typeface="楷体_GB2312" pitchFamily="49" charset="-122"/>
                  </a:rPr>
                  <a:t>哺乳，平均产后</a:t>
                </a:r>
                <a:r>
                  <a:rPr lang="en-US" altLang="zh-CN" sz="2400" b="1">
                    <a:solidFill>
                      <a:srgbClr val="000099"/>
                    </a:solidFill>
                    <a:latin typeface="Arial" panose="020B0604020202020204" pitchFamily="34" charset="0"/>
                    <a:ea typeface="楷体_GB2312" pitchFamily="49" charset="-122"/>
                  </a:rPr>
                  <a:t>4~6</a:t>
                </a:r>
                <a:r>
                  <a:rPr lang="zh-CN" altLang="en-US" sz="2400" b="1">
                    <a:solidFill>
                      <a:srgbClr val="000099"/>
                    </a:solidFill>
                    <a:latin typeface="Arial" panose="020B0604020202020204" pitchFamily="34" charset="0"/>
                    <a:ea typeface="楷体_GB2312" pitchFamily="49" charset="-122"/>
                  </a:rPr>
                  <a:t>个月恢复</a:t>
                </a:r>
                <a:endParaRPr lang="zh-CN" altLang="en-US" sz="2400" b="1">
                  <a:solidFill>
                    <a:srgbClr val="000099"/>
                  </a:solidFill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  <p:sp>
            <p:nvSpPr>
              <p:cNvPr id="45067" name="左大括号 14348"/>
              <p:cNvSpPr/>
              <p:nvPr/>
            </p:nvSpPr>
            <p:spPr>
              <a:xfrm>
                <a:off x="576" y="-268"/>
                <a:ext cx="48" cy="480"/>
              </a:xfrm>
              <a:prstGeom prst="leftBrace">
                <a:avLst>
                  <a:gd name="adj1" fmla="val 83287"/>
                  <a:gd name="adj2" fmla="val 50000"/>
                </a:avLst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产褥期妇女的心理调适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89990" y="1598295"/>
            <a:ext cx="9665335" cy="4112436"/>
            <a:chOff x="960" y="2160"/>
            <a:chExt cx="12360" cy="6144"/>
          </a:xfrm>
        </p:grpSpPr>
        <p:sp>
          <p:nvSpPr>
            <p:cNvPr id="46085" name="Rectangle 9"/>
            <p:cNvSpPr/>
            <p:nvPr/>
          </p:nvSpPr>
          <p:spPr>
            <a:xfrm>
              <a:off x="1080" y="2160"/>
              <a:ext cx="12240" cy="96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2075" tIns="46038" rIns="92075" bIns="46038" anchor="t" anchorCtr="0"/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</a:pPr>
              <a:r>
                <a:rPr lang="en-US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Rubin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产后心理调适分期</a:t>
              </a:r>
              <a:endParaRPr lang="zh-CN" altLang="en-US" sz="2800" b="1" dirty="0">
                <a:solidFill>
                  <a:srgbClr val="EB3011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</a:pPr>
              <a:endParaRPr lang="zh-CN" altLang="en-US" sz="30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6095" name="矩形 16407"/>
            <p:cNvSpPr/>
            <p:nvPr/>
          </p:nvSpPr>
          <p:spPr>
            <a:xfrm>
              <a:off x="960" y="3384"/>
              <a:ext cx="12240" cy="4920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2075" tIns="46038" rIns="92075" bIns="46038" anchor="t" anchorCtr="0"/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依赖期  </a:t>
              </a:r>
              <a:r>
                <a:rPr lang="zh-CN" altLang="en-US" sz="2800" b="1" dirty="0">
                  <a:solidFill>
                    <a:srgbClr val="1D9323"/>
                  </a:solidFill>
                  <a:latin typeface="楷体_GB2312" pitchFamily="49" charset="-122"/>
                  <a:ea typeface="楷体_GB2312" pitchFamily="49" charset="-122"/>
                </a:rPr>
                <a:t>产后</a:t>
              </a:r>
              <a:r>
                <a:rPr lang="en-US" altLang="zh-CN" sz="2800" b="1" dirty="0">
                  <a:solidFill>
                    <a:srgbClr val="1D9323"/>
                  </a:solidFill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en-US" altLang="en-US" sz="2800" b="1" dirty="0">
                  <a:solidFill>
                    <a:srgbClr val="1D9323"/>
                  </a:solidFill>
                  <a:latin typeface="楷体_GB2312" pitchFamily="49" charset="-122"/>
                  <a:ea typeface="楷体_GB2312" pitchFamily="49" charset="-122"/>
                </a:rPr>
                <a:t>～</a:t>
              </a:r>
              <a:r>
                <a:rPr lang="en-US" altLang="zh-CN" sz="2800" b="1" dirty="0">
                  <a:solidFill>
                    <a:srgbClr val="1D9323"/>
                  </a:solidFill>
                  <a:latin typeface="楷体_GB2312" pitchFamily="49" charset="-122"/>
                  <a:ea typeface="楷体_GB2312" pitchFamily="49" charset="-122"/>
                </a:rPr>
                <a:t>3</a:t>
              </a:r>
              <a:r>
                <a:rPr lang="zh-CN" altLang="en-US" sz="2800" b="1" dirty="0">
                  <a:solidFill>
                    <a:srgbClr val="1D9323"/>
                  </a:solidFill>
                  <a:latin typeface="楷体_GB2312" pitchFamily="49" charset="-122"/>
                  <a:ea typeface="楷体_GB2312" pitchFamily="49" charset="-122"/>
                </a:rPr>
                <a:t>日</a:t>
              </a:r>
              <a:endParaRPr lang="zh-CN" altLang="en-US" sz="2800" b="1" dirty="0">
                <a:solidFill>
                  <a:srgbClr val="1D9323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800" b="1" dirty="0">
                  <a:solidFill>
                    <a:srgbClr val="EB3011"/>
                  </a:solidFill>
                  <a:latin typeface="楷体_GB2312" pitchFamily="49" charset="-122"/>
                  <a:ea typeface="楷体_GB2312" pitchFamily="49" charset="-122"/>
                </a:rPr>
                <a:t>    </a:t>
              </a:r>
              <a:r>
                <a:rPr lang="zh-CN" altLang="en-US" sz="2800" b="1" dirty="0">
                  <a:latin typeface="Arial" panose="020B0604020202020204" pitchFamily="34" charset="0"/>
                  <a:ea typeface="楷体_GB2312" pitchFamily="49" charset="-122"/>
                </a:rPr>
                <a:t>表现为产妇很多需要是通过别人来满足，如对孩子的关心、喂奶、沐浴等。较好的妊娠和分娩经历，充足的产后休息，丰富的营养，丈夫及家人的关心，医护人员悉心指导和帮助对顺利渡过此期极为重要。</a:t>
              </a:r>
              <a:endParaRPr lang="zh-CN" altLang="en-US" sz="30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产褥期妇女的心理调适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7117" name="矩形 80915"/>
          <p:cNvSpPr/>
          <p:nvPr/>
        </p:nvSpPr>
        <p:spPr>
          <a:xfrm>
            <a:off x="896620" y="1358265"/>
            <a:ext cx="10398760" cy="3357880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依赖－独立期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b="1" dirty="0">
                <a:solidFill>
                  <a:srgbClr val="1D9323"/>
                </a:solidFill>
                <a:latin typeface="楷体_GB2312" pitchFamily="49" charset="-122"/>
                <a:ea typeface="楷体_GB2312" pitchFamily="49" charset="-122"/>
              </a:rPr>
              <a:t>产后</a:t>
            </a:r>
            <a:r>
              <a:rPr lang="en-US" altLang="zh-CN" sz="2800" b="1" dirty="0">
                <a:solidFill>
                  <a:srgbClr val="1D9323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en-US" altLang="en-US" sz="2800" b="1" dirty="0">
                <a:solidFill>
                  <a:srgbClr val="1D9323"/>
                </a:solidFill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b="1" dirty="0">
                <a:solidFill>
                  <a:srgbClr val="1D9323"/>
                </a:solidFill>
                <a:latin typeface="楷体_GB2312" pitchFamily="49" charset="-122"/>
                <a:ea typeface="楷体_GB2312" pitchFamily="49" charset="-122"/>
              </a:rPr>
              <a:t>14</a:t>
            </a:r>
            <a:r>
              <a:rPr lang="zh-CN" altLang="en-US" sz="2800" b="1" dirty="0">
                <a:solidFill>
                  <a:srgbClr val="1D9323"/>
                </a:solidFill>
                <a:latin typeface="楷体_GB2312" pitchFamily="49" charset="-122"/>
                <a:ea typeface="楷体_GB2312" pitchFamily="49" charset="-122"/>
              </a:rPr>
              <a:t>日</a:t>
            </a:r>
            <a:endParaRPr lang="zh-CN" altLang="en-US" sz="2800" b="1" dirty="0">
              <a:solidFill>
                <a:srgbClr val="1D9323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产妇表现出主动关心和参与护理孩子，亲自喂奶而不需要帮助。此期因身体内分泌系统的急剧变化，产妇易出现产后压抑或患精神抑郁症。及时指导和帮助产妇纠正压抑情绪，提供婴儿喂养和护理知识，要求家人参与照顾，鼓励产妇表达自己的情绪，多与他人交流等，均能提高产妇自信心和自尊感，促其平稳应对压抑状态。</a:t>
            </a:r>
            <a:endParaRPr lang="zh-CN" altLang="en-US" sz="2800" b="1" dirty="0">
              <a:solidFill>
                <a:srgbClr val="EB301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产褥期妇女的心理调适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8132" name="矩形 81937"/>
          <p:cNvSpPr/>
          <p:nvPr/>
        </p:nvSpPr>
        <p:spPr>
          <a:xfrm>
            <a:off x="1249680" y="1522095"/>
            <a:ext cx="8430895" cy="3175000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独立期  </a:t>
            </a:r>
            <a:r>
              <a:rPr lang="zh-CN" altLang="en-US" sz="2800" b="1" dirty="0">
                <a:solidFill>
                  <a:srgbClr val="1D9323"/>
                </a:solidFill>
                <a:latin typeface="楷体_GB2312" pitchFamily="49" charset="-122"/>
                <a:ea typeface="楷体_GB2312" pitchFamily="49" charset="-122"/>
              </a:rPr>
              <a:t>产后</a:t>
            </a:r>
            <a:r>
              <a:rPr lang="en-US" altLang="zh-CN" sz="2800" b="1" dirty="0">
                <a:solidFill>
                  <a:srgbClr val="1D9323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solidFill>
                  <a:srgbClr val="1D9323"/>
                </a:solidFill>
                <a:latin typeface="楷体_GB2312" pitchFamily="49" charset="-122"/>
                <a:ea typeface="楷体_GB2312" pitchFamily="49" charset="-122"/>
              </a:rPr>
              <a:t>周</a:t>
            </a:r>
            <a:r>
              <a:rPr lang="en-US" altLang="en-US" sz="2800" b="1" dirty="0">
                <a:solidFill>
                  <a:srgbClr val="1D9323"/>
                </a:solidFill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b="1" dirty="0">
                <a:solidFill>
                  <a:srgbClr val="1D9323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solidFill>
                  <a:srgbClr val="1D9323"/>
                </a:solidFill>
                <a:latin typeface="楷体_GB2312" pitchFamily="49" charset="-122"/>
                <a:ea typeface="楷体_GB2312" pitchFamily="49" charset="-122"/>
              </a:rPr>
              <a:t>个月</a:t>
            </a:r>
            <a:endParaRPr lang="zh-CN" altLang="en-US" sz="2800" b="1" dirty="0">
              <a:solidFill>
                <a:srgbClr val="1D9323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此期产妇、家人和婴儿已成为一个完整的系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统，形成新的生活形式。此期产妇及其丈夫会承受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更多的压力，如事业与家庭的矛盾，哺育孩子、承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担家务及维持夫妻关系中各种角色的矛盾。社会支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持系统及医护人员应继续提供指导和必要的帮助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000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5363" name="图片 15362" descr="母乳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8760" y="4169410"/>
            <a:ext cx="2212975" cy="2276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产褥期妇女的心理调适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364" name="文本框 15363"/>
          <p:cNvSpPr txBox="1"/>
          <p:nvPr/>
        </p:nvSpPr>
        <p:spPr>
          <a:xfrm>
            <a:off x="919480" y="1371600"/>
            <a:ext cx="10352405" cy="43605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zh-CN" altLang="en-US" sz="28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依赖期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产后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1~3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天，产妇的很多需要要通过别人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           的帮助。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依赖</a:t>
            </a:r>
            <a:r>
              <a:rPr lang="en-US" altLang="zh-CN" sz="2800" b="1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—</a:t>
            </a:r>
            <a:r>
              <a:rPr lang="zh-CN" altLang="en-US" sz="28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独立期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产后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3~14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天，产妇出现较独立的行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                     为，易产生压抑。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28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独立期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：产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后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周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~1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月，逐渐形成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           新的生活形态。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5366" name="图片 15365" descr="u=2983536640,3107872264&amp;gp=2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8300" y="3741420"/>
            <a:ext cx="2667000" cy="1609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2049" y="2114550"/>
            <a:ext cx="760984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任务二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产褥期妇女的护理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818515" y="1389380"/>
            <a:ext cx="10327005" cy="3138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单元五</a:t>
            </a:r>
            <a:endParaRPr lang="zh-CN" altLang="en-US" sz="6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正常产褥期母婴的护理</a:t>
            </a:r>
            <a:endParaRPr lang="zh-CN" altLang="en-US" sz="6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newsflash/>
      </p:transition>
    </mc:Choice>
    <mc:Fallback>
      <p:transition spd="med">
        <p:newsflash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产褥期妇女的临床表现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1202" name="Rectangle 2"/>
          <p:cNvSpPr>
            <a:spLocks noGrp="1"/>
          </p:cNvSpPr>
          <p:nvPr>
            <p:ph type="title" idx="4294967295"/>
          </p:nvPr>
        </p:nvSpPr>
        <p:spPr>
          <a:xfrm>
            <a:off x="1719580" y="1454785"/>
            <a:ext cx="7772400" cy="6858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  <p:txBody>
          <a:bodyPr vert="horz" wrap="square" lIns="88334" tIns="44167" rIns="88334" bIns="44167" anchor="ctr" anchorCtr="0">
            <a:normAutofit fontScale="90000"/>
          </a:bodyPr>
          <a:p>
            <a:pPr eaLnBrk="1" hangingPunct="1">
              <a:lnSpc>
                <a:spcPct val="120000"/>
              </a:lnSpc>
            </a:pPr>
            <a:r>
              <a:rPr lang="zh-CN" altLang="en-US" sz="2665" b="1" dirty="0">
                <a:solidFill>
                  <a:schemeClr val="tx1"/>
                </a:solidFill>
                <a:latin typeface="楷体_GB2312" pitchFamily="49" charset="-122"/>
              </a:rPr>
              <a:t>1、一般情况</a:t>
            </a:r>
            <a:br>
              <a:rPr lang="zh-CN" altLang="en-US" sz="2665" b="1" dirty="0">
                <a:solidFill>
                  <a:schemeClr val="tx1"/>
                </a:solidFill>
                <a:latin typeface="楷体_GB2312" pitchFamily="49" charset="-122"/>
              </a:rPr>
            </a:br>
            <a:r>
              <a:rPr lang="zh-CN" altLang="en-US" sz="2665" b="1" dirty="0">
                <a:solidFill>
                  <a:schemeClr val="tx1"/>
                </a:solidFill>
                <a:latin typeface="楷体_GB2312" pitchFamily="49" charset="-122"/>
              </a:rPr>
              <a:t>（1）生命体征</a:t>
            </a:r>
            <a:endParaRPr lang="en-US" altLang="zh-CN" sz="2665" b="1" dirty="0">
              <a:solidFill>
                <a:schemeClr val="tx1"/>
              </a:solidFill>
              <a:latin typeface="楷体_GB2312" pitchFamily="49" charset="-122"/>
            </a:endParaRPr>
          </a:p>
        </p:txBody>
      </p:sp>
      <p:graphicFrame>
        <p:nvGraphicFramePr>
          <p:cNvPr id="17412" name="表格 17411"/>
          <p:cNvGraphicFramePr>
            <a:graphicFrameLocks noGrp="1"/>
          </p:cNvGraphicFramePr>
          <p:nvPr/>
        </p:nvGraphicFramePr>
        <p:xfrm>
          <a:off x="1795780" y="2521585"/>
          <a:ext cx="6462713" cy="3425825"/>
        </p:xfrm>
        <a:graphic>
          <a:graphicData uri="http://schemas.openxmlformats.org/drawingml/2006/table">
            <a:tbl>
              <a:tblPr/>
              <a:tblGrid>
                <a:gridCol w="1355725"/>
                <a:gridCol w="5106988"/>
              </a:tblGrid>
              <a:tr h="1219200">
                <a:tc>
                  <a:txBody>
                    <a:bodyPr/>
                    <a:p>
                      <a:pPr marL="0" lvl="0" indent="0" algn="ctr" defTabSz="993775">
                        <a:buNone/>
                      </a:pPr>
                      <a:r>
                        <a:rPr lang="en-US" altLang="zh-CN" sz="2400" b="0" dirty="0">
                          <a:latin typeface="华文中宋" panose="02010600040101010101" pitchFamily="2" charset="-122"/>
                        </a:rPr>
                        <a:t>T</a:t>
                      </a:r>
                      <a:endParaRPr lang="en-US" altLang="zh-CN" sz="2400" b="0" dirty="0">
                        <a:latin typeface="华文中宋" panose="02010600040101010101" pitchFamily="2" charset="-122"/>
                      </a:endParaRPr>
                    </a:p>
                  </a:txBody>
                  <a:tcPr marL="81272" marR="81272" marT="40636" marB="40636" anchor="ctr">
                    <a:lnL>
                      <a:noFill/>
                    </a:lnL>
                    <a:lnR>
                      <a:noFill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defTabSz="993775">
                        <a:buNone/>
                      </a:pPr>
                      <a:r>
                        <a:rPr lang="zh-CN" altLang="en-US" sz="2400" b="0" dirty="0">
                          <a:latin typeface="华文中宋" panose="02010600040101010101" pitchFamily="2" charset="-122"/>
                        </a:rPr>
                        <a:t>一般不</a:t>
                      </a:r>
                      <a:r>
                        <a:rPr lang="zh-CN" altLang="en-US" sz="2400" b="0" dirty="0"/>
                        <a:t>＞</a:t>
                      </a:r>
                      <a:r>
                        <a:rPr lang="zh-CN" altLang="en-US" sz="2400" b="0" dirty="0">
                          <a:latin typeface="华文中宋" panose="02010600040101010101" pitchFamily="2" charset="-122"/>
                        </a:rPr>
                        <a:t>38℃</a:t>
                      </a:r>
                      <a:endParaRPr lang="zh-CN" altLang="en-US" sz="2400" b="0" dirty="0">
                        <a:latin typeface="华文中宋" panose="02010600040101010101" pitchFamily="2" charset="-122"/>
                      </a:endParaRPr>
                    </a:p>
                    <a:p>
                      <a:pPr marL="0" lvl="0" indent="0" defTabSz="993775">
                        <a:buNone/>
                      </a:pPr>
                      <a:r>
                        <a:rPr lang="zh-CN" altLang="en-US" sz="2400" b="0" dirty="0">
                          <a:latin typeface="华文中宋" panose="02010600040101010101" pitchFamily="2" charset="-122"/>
                        </a:rPr>
                        <a:t>泌乳热一般持续4～16小时</a:t>
                      </a:r>
                      <a:endParaRPr lang="zh-CN" altLang="en-US" sz="2400" b="0" dirty="0">
                        <a:latin typeface="华文中宋" panose="02010600040101010101" pitchFamily="2" charset="-122"/>
                      </a:endParaRPr>
                    </a:p>
                    <a:p>
                      <a:pPr marL="0" lvl="0" indent="0" defTabSz="993775">
                        <a:buNone/>
                      </a:pPr>
                      <a:r>
                        <a:rPr lang="zh-CN" altLang="en-US" sz="2400" b="0" dirty="0">
                          <a:latin typeface="华文中宋" panose="02010600040101010101" pitchFamily="2" charset="-122"/>
                        </a:rPr>
                        <a:t>产乳最初24小时可伴有37.8～39℃发热</a:t>
                      </a:r>
                      <a:endParaRPr lang="zh-CN" altLang="en-US" sz="2400" b="0" dirty="0">
                        <a:latin typeface="华文中宋" panose="02010600040101010101" pitchFamily="2" charset="-122"/>
                      </a:endParaRPr>
                    </a:p>
                  </a:txBody>
                  <a:tcPr marL="81272" marR="81272" marT="40636" marB="40636">
                    <a:lnL>
                      <a:noFill/>
                    </a:lnL>
                    <a:lnR>
                      <a:noFill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4675">
                <a:tc>
                  <a:txBody>
                    <a:bodyPr/>
                    <a:p>
                      <a:pPr marL="0" lvl="0" indent="0" algn="ctr" defTabSz="993775">
                        <a:buNone/>
                      </a:pPr>
                      <a:r>
                        <a:rPr lang="en-US" altLang="zh-CN" sz="2400" b="0">
                          <a:latin typeface="华文中宋" panose="02010600040101010101" pitchFamily="2" charset="-122"/>
                        </a:rPr>
                        <a:t>P</a:t>
                      </a:r>
                      <a:endParaRPr lang="en-US" altLang="zh-CN" sz="2400" b="0">
                        <a:latin typeface="华文中宋" panose="02010600040101010101" pitchFamily="2" charset="-122"/>
                      </a:endParaRPr>
                    </a:p>
                  </a:txBody>
                  <a:tcPr marL="81272" marR="81272" marT="40636" marB="40636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defTabSz="993775">
                        <a:buNone/>
                      </a:pPr>
                      <a:r>
                        <a:rPr lang="en-US" altLang="zh-CN" sz="2400" b="0" dirty="0">
                          <a:latin typeface="华文中宋" panose="02010600040101010101" pitchFamily="2" charset="-122"/>
                        </a:rPr>
                        <a:t>1</a:t>
                      </a:r>
                      <a:r>
                        <a:rPr lang="zh-CN" altLang="en-US" sz="2400" b="0" dirty="0">
                          <a:latin typeface="华文中宋" panose="02010600040101010101" pitchFamily="2" charset="-122"/>
                        </a:rPr>
                        <a:t>周后降为孕前水平</a:t>
                      </a:r>
                      <a:endParaRPr lang="zh-CN" altLang="en-US" sz="2400" b="0" dirty="0">
                        <a:latin typeface="华文中宋" panose="02010600040101010101" pitchFamily="2" charset="-122"/>
                      </a:endParaRPr>
                    </a:p>
                  </a:txBody>
                  <a:tcPr marL="81272" marR="81272" marT="40636" marB="40636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4675">
                <a:tc>
                  <a:txBody>
                    <a:bodyPr/>
                    <a:p>
                      <a:pPr marL="0" lvl="0" indent="0" algn="ctr" defTabSz="993775">
                        <a:buNone/>
                      </a:pPr>
                      <a:r>
                        <a:rPr lang="en-US" altLang="zh-CN" sz="2400" b="0">
                          <a:latin typeface="华文中宋" panose="02010600040101010101" pitchFamily="2" charset="-122"/>
                        </a:rPr>
                        <a:t>R</a:t>
                      </a:r>
                      <a:endParaRPr lang="en-US" altLang="zh-CN" sz="2400" b="0">
                        <a:latin typeface="华文中宋" panose="02010600040101010101" pitchFamily="2" charset="-122"/>
                      </a:endParaRPr>
                    </a:p>
                  </a:txBody>
                  <a:tcPr marL="81272" marR="81272" marT="40636" marB="40636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defTabSz="993775">
                        <a:buNone/>
                      </a:pPr>
                      <a:r>
                        <a:rPr lang="zh-CN" altLang="en-US" sz="2400" b="0" dirty="0">
                          <a:latin typeface="华文中宋" panose="02010600040101010101" pitchFamily="2" charset="-122"/>
                        </a:rPr>
                        <a:t>由胸式呼吸变</a:t>
                      </a:r>
                      <a:r>
                        <a:rPr lang="zh-CN" altLang="en-US" sz="2400" b="0" dirty="0" smtClean="0">
                          <a:latin typeface="华文中宋" panose="02010600040101010101" pitchFamily="2" charset="-122"/>
                        </a:rPr>
                        <a:t>为腹</a:t>
                      </a:r>
                      <a:r>
                        <a:rPr lang="zh-CN" altLang="en-US" sz="2400" b="0" dirty="0">
                          <a:latin typeface="华文中宋" panose="02010600040101010101" pitchFamily="2" charset="-122"/>
                        </a:rPr>
                        <a:t>式呼吸</a:t>
                      </a:r>
                      <a:endParaRPr lang="zh-CN" altLang="en-US" sz="2400" b="0" dirty="0">
                        <a:latin typeface="华文中宋" panose="02010600040101010101" pitchFamily="2" charset="-122"/>
                      </a:endParaRPr>
                    </a:p>
                  </a:txBody>
                  <a:tcPr marL="81272" marR="81272" marT="40636" marB="40636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8700">
                <a:tc>
                  <a:txBody>
                    <a:bodyPr/>
                    <a:p>
                      <a:pPr marL="0" lvl="0" indent="0" algn="ctr" defTabSz="993775">
                        <a:buNone/>
                      </a:pPr>
                      <a:r>
                        <a:rPr lang="en-US" altLang="zh-CN" sz="2400" b="0">
                          <a:latin typeface="华文中宋" panose="02010600040101010101" pitchFamily="2" charset="-122"/>
                        </a:rPr>
                        <a:t>BP</a:t>
                      </a:r>
                      <a:endParaRPr lang="en-US" altLang="zh-CN" sz="2400" b="0">
                        <a:latin typeface="华文中宋" panose="02010600040101010101" pitchFamily="2" charset="-122"/>
                      </a:endParaRPr>
                    </a:p>
                  </a:txBody>
                  <a:tcPr marL="81272" marR="81272" marT="40636" marB="40636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defTabSz="993775">
                        <a:buNone/>
                      </a:pPr>
                      <a:r>
                        <a:rPr lang="zh-CN" altLang="en-US" sz="2400" b="0" dirty="0">
                          <a:latin typeface="华文中宋" panose="02010600040101010101" pitchFamily="2" charset="-122"/>
                        </a:rPr>
                        <a:t>正常产妇变化不大</a:t>
                      </a:r>
                      <a:endParaRPr lang="zh-CN" altLang="en-US" sz="2400" b="0" dirty="0">
                        <a:latin typeface="华文中宋" panose="02010600040101010101" pitchFamily="2" charset="-122"/>
                      </a:endParaRPr>
                    </a:p>
                    <a:p>
                      <a:pPr marL="0" lvl="0" indent="0" defTabSz="993775">
                        <a:buNone/>
                      </a:pPr>
                      <a:r>
                        <a:rPr lang="zh-CN" altLang="en-US" sz="2400" b="0" dirty="0">
                          <a:latin typeface="华文中宋" panose="02010600040101010101" pitchFamily="2" charset="-122"/>
                        </a:rPr>
                        <a:t>妊娠期高血压产妇的血压于产后下</a:t>
                      </a:r>
                      <a:r>
                        <a:rPr lang="zh-CN" altLang="en-US" sz="2400" b="0" dirty="0" smtClean="0">
                          <a:latin typeface="华文中宋" panose="02010600040101010101" pitchFamily="2" charset="-122"/>
                        </a:rPr>
                        <a:t>降或恢复正常</a:t>
                      </a:r>
                      <a:endParaRPr lang="zh-CN" altLang="en-US" sz="2400" b="0" dirty="0">
                        <a:latin typeface="华文中宋" panose="02010600040101010101" pitchFamily="2" charset="-122"/>
                      </a:endParaRPr>
                    </a:p>
                  </a:txBody>
                  <a:tcPr marL="81272" marR="81272" marT="40636" marB="40636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1220" name="Picture 4" descr="BloodPressure"/>
          <p:cNvPicPr>
            <a:picLocks noChangeAspect="1"/>
          </p:cNvPicPr>
          <p:nvPr/>
        </p:nvPicPr>
        <p:blipFill>
          <a:blip r:embed="rId3">
            <a:lum contrast="20000"/>
          </a:blip>
          <a:stretch>
            <a:fillRect/>
          </a:stretch>
        </p:blipFill>
        <p:spPr>
          <a:xfrm>
            <a:off x="8441055" y="2497773"/>
            <a:ext cx="1687513" cy="2479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产褥期妇女的临床表现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2226" name="Rectangle 2"/>
          <p:cNvSpPr>
            <a:spLocks noGrp="1"/>
          </p:cNvSpPr>
          <p:nvPr>
            <p:ph type="title" idx="4294967295"/>
          </p:nvPr>
        </p:nvSpPr>
        <p:spPr>
          <a:xfrm>
            <a:off x="962025" y="1219200"/>
            <a:ext cx="3886200" cy="5334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  <p:txBody>
          <a:bodyPr vert="horz" wrap="square" lIns="88334" tIns="44167" rIns="88334" bIns="44167" anchor="ctr" anchorCtr="0"/>
          <a:p>
            <a:pPr eaLnBrk="1" hangingPunct="1"/>
            <a:r>
              <a:rPr lang="zh-CN" altLang="en-US" sz="2400" b="1" dirty="0">
                <a:solidFill>
                  <a:schemeClr val="tx1"/>
                </a:solidFill>
                <a:latin typeface="楷体_GB2312" pitchFamily="49" charset="-122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楷体_GB2312" pitchFamily="49" charset="-122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楷体_GB2312" pitchFamily="49" charset="-122"/>
              </a:rPr>
              <a:t>）产后宫缩痛</a:t>
            </a:r>
            <a:endParaRPr lang="zh-CN" altLang="en-US" sz="2400" b="1" dirty="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52227" name="Rectangle 3"/>
          <p:cNvSpPr>
            <a:spLocks noGrp="1"/>
          </p:cNvSpPr>
          <p:nvPr/>
        </p:nvSpPr>
        <p:spPr>
          <a:xfrm>
            <a:off x="961708" y="1789748"/>
            <a:ext cx="8229600" cy="141763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88334" tIns="44167" rIns="88334" bIns="44167" anchor="t" anchorCtr="0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9925" indent="-325755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1022350" indent="-35115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+mn-lt"/>
                <a:ea typeface="+mn-ea"/>
              </a:defRPr>
            </a:lvl3pPr>
            <a:lvl4pPr marL="1339850" indent="-31623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681480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138680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595880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053080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510280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73380" indent="-373380" defTabSz="993775" eaLnBrk="1" hangingPunct="1">
              <a:buNone/>
            </a:pPr>
            <a:r>
              <a:rPr lang="zh-CN" altLang="en-US" sz="2800" dirty="0">
                <a:latin typeface="楷体_GB2312" pitchFamily="49" charset="-122"/>
              </a:rPr>
              <a:t>产后</a:t>
            </a:r>
            <a:r>
              <a:rPr lang="en-US" altLang="zh-CN" sz="2800" dirty="0">
                <a:latin typeface="楷体_GB2312" pitchFamily="49" charset="-122"/>
              </a:rPr>
              <a:t>1~2</a:t>
            </a:r>
            <a:r>
              <a:rPr lang="zh-CN" altLang="en-US" sz="2800" dirty="0">
                <a:latin typeface="楷体_GB2312" pitchFamily="49" charset="-122"/>
              </a:rPr>
              <a:t>天出现，持续</a:t>
            </a:r>
            <a:r>
              <a:rPr lang="en-US" altLang="zh-CN" sz="2800" dirty="0">
                <a:latin typeface="楷体_GB2312" pitchFamily="49" charset="-122"/>
              </a:rPr>
              <a:t>2~3</a:t>
            </a:r>
            <a:r>
              <a:rPr lang="zh-CN" altLang="en-US" sz="2800" dirty="0">
                <a:latin typeface="楷体_GB2312" pitchFamily="49" charset="-122"/>
              </a:rPr>
              <a:t>天消失</a:t>
            </a:r>
            <a:endParaRPr lang="zh-CN" altLang="en-US" sz="2800" dirty="0">
              <a:latin typeface="楷体_GB2312" pitchFamily="49" charset="-122"/>
            </a:endParaRPr>
          </a:p>
          <a:p>
            <a:pPr marL="373380" indent="-373380" defTabSz="993775" eaLnBrk="1" hangingPunct="1">
              <a:buNone/>
            </a:pPr>
            <a:r>
              <a:rPr lang="zh-CN" altLang="en-US" sz="2800" dirty="0">
                <a:latin typeface="楷体_GB2312" pitchFamily="49" charset="-122"/>
              </a:rPr>
              <a:t>多见于经产妇</a:t>
            </a:r>
            <a:endParaRPr lang="zh-CN" altLang="en-US" sz="2800" dirty="0">
              <a:latin typeface="楷体_GB2312" pitchFamily="49" charset="-122"/>
            </a:endParaRPr>
          </a:p>
          <a:p>
            <a:pPr marL="373380" indent="-373380" defTabSz="993775" eaLnBrk="1" hangingPunct="1">
              <a:buNone/>
            </a:pPr>
            <a:r>
              <a:rPr lang="zh-CN" altLang="en-US" sz="2800" dirty="0">
                <a:latin typeface="楷体_GB2312" pitchFamily="49" charset="-122"/>
              </a:rPr>
              <a:t>哺乳时反射性加重，不需特殊用药</a:t>
            </a:r>
            <a:endParaRPr lang="zh-CN" altLang="en-US" sz="2800" dirty="0">
              <a:latin typeface="楷体_GB2312" pitchFamily="49" charset="-122"/>
            </a:endParaRPr>
          </a:p>
        </p:txBody>
      </p:sp>
      <p:sp>
        <p:nvSpPr>
          <p:cNvPr id="52229" name="矩形 18437"/>
          <p:cNvSpPr/>
          <p:nvPr/>
        </p:nvSpPr>
        <p:spPr>
          <a:xfrm>
            <a:off x="1262380" y="3207386"/>
            <a:ext cx="9705340" cy="319214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indent="263525">
              <a:lnSpc>
                <a:spcPct val="12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 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）体重：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产后由于胎儿及胎盘的娩出，羊水排泄及产时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pPr indent="263525">
              <a:lnSpc>
                <a:spcPct val="120000"/>
              </a:lnSpc>
            </a:pP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失血，子宫复旧、恶露及汗液、尿液的大量排出，体重又下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pPr indent="263525">
              <a:lnSpc>
                <a:spcPct val="120000"/>
              </a:lnSpc>
            </a:pP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降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公斤左右。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pPr indent="263525">
              <a:lnSpc>
                <a:spcPct val="12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）下肢静脉：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由于产后产妇的血液处于高凝状态，加之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pPr indent="263525">
              <a:lnSpc>
                <a:spcPct val="120000"/>
              </a:lnSpc>
            </a:pP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产后疲惫虚弱、切口疼痛致卧床时间较多，使得下肢静脉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pPr indent="263525">
              <a:lnSpc>
                <a:spcPct val="120000"/>
              </a:lnSpc>
            </a:pP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血循环缓慢，血液易淤积于静脉内，容易形成</a:t>
            </a: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静脉血栓。</a:t>
            </a:r>
            <a:endParaRPr lang="zh-CN" altLang="en-US" sz="28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2228" name="Picture 18" descr="how-sexual-dysfunction-in-women-works-4[1]"/>
          <p:cNvPicPr>
            <a:picLocks noChangeAspect="1"/>
          </p:cNvPicPr>
          <p:nvPr/>
        </p:nvPicPr>
        <p:blipFill>
          <a:blip r:embed="rId3">
            <a:lum contrast="20000"/>
          </a:blip>
          <a:stretch>
            <a:fillRect/>
          </a:stretch>
        </p:blipFill>
        <p:spPr>
          <a:xfrm>
            <a:off x="8166735" y="1219200"/>
            <a:ext cx="2414270" cy="1961515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产褥期妇女的临床表现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15060" y="1326515"/>
            <a:ext cx="10038080" cy="3736340"/>
            <a:chOff x="1080" y="1269"/>
            <a:chExt cx="15808" cy="5884"/>
          </a:xfrm>
        </p:grpSpPr>
        <p:sp>
          <p:nvSpPr>
            <p:cNvPr id="53249" name="矩形 19457"/>
            <p:cNvSpPr/>
            <p:nvPr/>
          </p:nvSpPr>
          <p:spPr>
            <a:xfrm>
              <a:off x="2760" y="1269"/>
              <a:ext cx="338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2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、生殖系统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53250" name="矩形 19458"/>
            <p:cNvSpPr/>
            <p:nvPr/>
          </p:nvSpPr>
          <p:spPr>
            <a:xfrm>
              <a:off x="1200" y="2266"/>
              <a:ext cx="15688" cy="28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）子宫底位置：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产后当日，宫底在脐平或脐下一横指，</a:t>
              </a:r>
              <a:endParaRPr lang="zh-CN" altLang="en-US" sz="2800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以后每日下降</a:t>
              </a:r>
              <a:r>
                <a:rPr lang="en-US" altLang="zh-CN" sz="2800" dirty="0"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～</a:t>
              </a:r>
              <a:r>
                <a:rPr lang="en-US" altLang="zh-CN" sz="2800" dirty="0">
                  <a:latin typeface="楷体_GB2312" pitchFamily="49" charset="-122"/>
                  <a:ea typeface="楷体_GB2312" pitchFamily="49" charset="-122"/>
                </a:rPr>
                <a:t>2cm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（一横指），产后</a:t>
              </a:r>
              <a:r>
                <a:rPr lang="en-US" altLang="zh-CN" sz="2800" dirty="0"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周缩小至孕</a:t>
              </a:r>
              <a:r>
                <a:rPr lang="en-US" altLang="zh-CN" sz="2800" dirty="0">
                  <a:latin typeface="楷体_GB2312" pitchFamily="49" charset="-122"/>
                  <a:ea typeface="楷体_GB2312" pitchFamily="49" charset="-122"/>
                </a:rPr>
                <a:t>12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周大小；</a:t>
              </a:r>
              <a:endParaRPr lang="en-US" altLang="zh-CN" sz="2800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至产后</a:t>
              </a:r>
              <a:r>
                <a:rPr lang="en-US" altLang="zh-CN" sz="2800" dirty="0">
                  <a:latin typeface="楷体_GB2312" pitchFamily="49" charset="-122"/>
                  <a:ea typeface="楷体_GB2312" pitchFamily="49" charset="-122"/>
                </a:rPr>
                <a:t>10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日降入骨盆腔内，在耻骨联合上方扪不到宫底 ；</a:t>
              </a:r>
              <a:endParaRPr lang="en-US" altLang="zh-CN" sz="2800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产后</a:t>
              </a:r>
              <a:r>
                <a:rPr lang="en-US" altLang="zh-CN" sz="2800" dirty="0">
                  <a:latin typeface="楷体_GB2312" pitchFamily="49" charset="-122"/>
                  <a:ea typeface="楷体_GB2312" pitchFamily="49" charset="-122"/>
                </a:rPr>
                <a:t>6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周恢复未孕大小 。</a:t>
              </a:r>
              <a:endParaRPr lang="zh-CN" altLang="en-US" sz="2800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53251" name="矩形 19459"/>
            <p:cNvSpPr/>
            <p:nvPr/>
          </p:nvSpPr>
          <p:spPr>
            <a:xfrm>
              <a:off x="1080" y="4817"/>
              <a:ext cx="14083" cy="233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noAutofit/>
            </a:bodyPr>
            <a:p>
              <a:pPr>
                <a:buSzTx/>
                <a:buNone/>
              </a:pP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（2）会阴：产后（阴道分娩者）会阴有轻度水肿，多于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pPr>
                <a:buSzTx/>
                <a:buNone/>
              </a:pP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产后2～3日自行消退，会阴创口3-4天拆线后自然愈合 </a:t>
              </a:r>
              <a:endParaRPr lang="zh-CN" altLang="en-US" sz="28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产褥期妇女的临床表现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7200" y="1143000"/>
            <a:ext cx="10923270" cy="2174875"/>
            <a:chOff x="720" y="1800"/>
            <a:chExt cx="17202" cy="3425"/>
          </a:xfrm>
        </p:grpSpPr>
        <p:sp>
          <p:nvSpPr>
            <p:cNvPr id="54273" name="Rectangle 6"/>
            <p:cNvSpPr/>
            <p:nvPr/>
          </p:nvSpPr>
          <p:spPr>
            <a:xfrm>
              <a:off x="720" y="1800"/>
              <a:ext cx="6918" cy="8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3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）恶露</a:t>
              </a:r>
              <a:endParaRPr lang="zh-CN" altLang="en-US" sz="2800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54274" name="矩形 20482"/>
            <p:cNvSpPr/>
            <p:nvPr/>
          </p:nvSpPr>
          <p:spPr>
            <a:xfrm>
              <a:off x="1183" y="2640"/>
              <a:ext cx="16739" cy="258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产后子宫蜕膜脱落，含有血液、坏死蜕膜、上皮细胞、细菌等经阴道排出，称恶露。</a:t>
              </a:r>
              <a:r>
                <a:rPr lang="zh-CN" altLang="en-US" sz="2800" b="1" dirty="0">
                  <a:solidFill>
                    <a:srgbClr val="000099"/>
                  </a:solidFill>
                  <a:latin typeface="楷体_GB2312" pitchFamily="49" charset="-122"/>
                  <a:ea typeface="楷体_GB2312" pitchFamily="49" charset="-122"/>
                </a:rPr>
                <a:t>正常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有血腥味无臭味，持续</a:t>
              </a:r>
              <a:r>
                <a:rPr lang="en-US" altLang="zh-CN" sz="2800" dirty="0">
                  <a:latin typeface="楷体_GB2312" pitchFamily="49" charset="-122"/>
                  <a:ea typeface="楷体_GB2312" pitchFamily="49" charset="-122"/>
                </a:rPr>
                <a:t>4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～</a:t>
              </a:r>
              <a:r>
                <a:rPr lang="en-US" altLang="zh-CN" sz="2800" dirty="0">
                  <a:latin typeface="楷体_GB2312" pitchFamily="49" charset="-122"/>
                  <a:ea typeface="楷体_GB2312" pitchFamily="49" charset="-122"/>
                </a:rPr>
                <a:t>6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周，总量</a:t>
              </a:r>
              <a:r>
                <a:rPr lang="en-US" altLang="zh-CN" sz="2800" dirty="0">
                  <a:latin typeface="楷体_GB2312" pitchFamily="49" charset="-122"/>
                  <a:ea typeface="楷体_GB2312" pitchFamily="49" charset="-122"/>
                </a:rPr>
                <a:t>250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～</a:t>
              </a:r>
              <a:r>
                <a:rPr lang="en-US" altLang="zh-CN" sz="2800" dirty="0">
                  <a:latin typeface="楷体_GB2312" pitchFamily="49" charset="-122"/>
                  <a:ea typeface="楷体_GB2312" pitchFamily="49" charset="-122"/>
                </a:rPr>
                <a:t>500ml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；</a:t>
              </a:r>
              <a:endParaRPr lang="zh-CN" altLang="en-US" sz="28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aphicFrame>
        <p:nvGraphicFramePr>
          <p:cNvPr id="20485" name="表格 20484"/>
          <p:cNvGraphicFramePr/>
          <p:nvPr>
            <p:custDataLst>
              <p:tags r:id="rId3"/>
            </p:custDataLst>
          </p:nvPr>
        </p:nvGraphicFramePr>
        <p:xfrm>
          <a:off x="1012190" y="3252470"/>
          <a:ext cx="10020935" cy="3449955"/>
        </p:xfrm>
        <a:graphic>
          <a:graphicData uri="http://schemas.openxmlformats.org/drawingml/2006/table">
            <a:tbl>
              <a:tblPr/>
              <a:tblGrid>
                <a:gridCol w="1741805"/>
                <a:gridCol w="2762250"/>
                <a:gridCol w="2756535"/>
                <a:gridCol w="2760345"/>
              </a:tblGrid>
              <a:tr h="46228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Char char="l"/>
                        <a:defRPr sz="28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–"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•"/>
                        <a:defRPr sz="2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–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•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00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2500" dirty="0"/>
                    </a:p>
                  </a:txBody>
                  <a:tcPr marL="81272" marR="81272" marT="40636" marB="40636">
                    <a:lnL>
                      <a:noFill/>
                    </a:lnL>
                    <a:lnR>
                      <a:noFill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Char char="l"/>
                        <a:defRPr sz="28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–"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•"/>
                        <a:defRPr sz="2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–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•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0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500">
                          <a:latin typeface="华文中宋" panose="02010600040101010101" pitchFamily="2" charset="-122"/>
                        </a:rPr>
                        <a:t>血性恶露</a:t>
                      </a:r>
                      <a:endParaRPr lang="zh-CN" altLang="en-US" sz="2500">
                        <a:latin typeface="华文中宋" panose="02010600040101010101" pitchFamily="2" charset="-122"/>
                      </a:endParaRPr>
                    </a:p>
                  </a:txBody>
                  <a:tcPr marL="81272" marR="81272" marT="40636" marB="40636">
                    <a:lnL>
                      <a:noFill/>
                    </a:lnL>
                    <a:lnR>
                      <a:noFill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Char char="l"/>
                        <a:defRPr sz="28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–"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•"/>
                        <a:defRPr sz="2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–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•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0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500">
                          <a:latin typeface="华文中宋" panose="02010600040101010101" pitchFamily="2" charset="-122"/>
                        </a:rPr>
                        <a:t>浆液恶露</a:t>
                      </a:r>
                      <a:endParaRPr lang="zh-CN" altLang="en-US" sz="2500">
                        <a:latin typeface="华文中宋" panose="02010600040101010101" pitchFamily="2" charset="-122"/>
                      </a:endParaRPr>
                    </a:p>
                  </a:txBody>
                  <a:tcPr marL="81272" marR="81272" marT="40636" marB="40636">
                    <a:lnL>
                      <a:noFill/>
                    </a:lnL>
                    <a:lnR>
                      <a:noFill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Char char="l"/>
                        <a:defRPr sz="28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–"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•"/>
                        <a:defRPr sz="2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–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•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0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500">
                          <a:latin typeface="华文中宋" panose="02010600040101010101" pitchFamily="2" charset="-122"/>
                        </a:rPr>
                        <a:t>白色恶露</a:t>
                      </a:r>
                      <a:endParaRPr lang="zh-CN" altLang="en-US" sz="2500">
                        <a:latin typeface="华文中宋" panose="02010600040101010101" pitchFamily="2" charset="-122"/>
                      </a:endParaRPr>
                    </a:p>
                  </a:txBody>
                  <a:tcPr marL="81272" marR="81272" marT="40636" marB="40636">
                    <a:lnL>
                      <a:noFill/>
                    </a:lnL>
                    <a:lnR>
                      <a:noFill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7856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Char char="l"/>
                        <a:defRPr sz="28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–"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•"/>
                        <a:defRPr sz="2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–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•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0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>
                          <a:latin typeface="楷体_GB2312" pitchFamily="49" charset="-122"/>
                        </a:rPr>
                        <a:t>持续时间</a:t>
                      </a:r>
                      <a:endParaRPr lang="zh-CN" altLang="en-US" sz="2400">
                        <a:latin typeface="楷体_GB2312" pitchFamily="49" charset="-122"/>
                      </a:endParaRPr>
                    </a:p>
                  </a:txBody>
                  <a:tcPr marL="81272" marR="81272" marT="40636" marB="40636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Char char="l"/>
                        <a:defRPr sz="28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–"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•"/>
                        <a:defRPr sz="2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–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•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0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0">
                          <a:latin typeface="楷体_GB2312" pitchFamily="49" charset="-122"/>
                        </a:rPr>
                        <a:t>产后最初</a:t>
                      </a:r>
                      <a:r>
                        <a:rPr lang="en-US" altLang="zh-CN" sz="2400" b="0">
                          <a:latin typeface="楷体_GB2312" pitchFamily="49" charset="-122"/>
                        </a:rPr>
                        <a:t>3-4</a:t>
                      </a:r>
                      <a:r>
                        <a:rPr lang="zh-CN" altLang="en-US" sz="2400" b="0">
                          <a:latin typeface="楷体_GB2312" pitchFamily="49" charset="-122"/>
                        </a:rPr>
                        <a:t>日</a:t>
                      </a:r>
                      <a:endParaRPr lang="zh-CN" altLang="en-US" sz="2400" b="0">
                        <a:latin typeface="楷体_GB2312" pitchFamily="49" charset="-122"/>
                      </a:endParaRPr>
                    </a:p>
                  </a:txBody>
                  <a:tcPr marL="81272" marR="81272" marT="40636" marB="40636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Char char="l"/>
                        <a:defRPr sz="28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–"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•"/>
                        <a:defRPr sz="2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–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•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0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0" dirty="0">
                          <a:latin typeface="楷体_GB2312" pitchFamily="49" charset="-122"/>
                        </a:rPr>
                        <a:t>产</a:t>
                      </a:r>
                      <a:r>
                        <a:rPr lang="zh-CN" altLang="en-US" sz="2400" b="0" dirty="0" smtClean="0">
                          <a:latin typeface="楷体_GB2312" pitchFamily="49" charset="-122"/>
                        </a:rPr>
                        <a:t>后</a:t>
                      </a:r>
                      <a:r>
                        <a:rPr lang="en-US" sz="2400" b="0" dirty="0" smtClean="0">
                          <a:latin typeface="楷体_GB2312" pitchFamily="49" charset="-122"/>
                        </a:rPr>
                        <a:t>3-4</a:t>
                      </a:r>
                      <a:r>
                        <a:rPr lang="zh-CN" altLang="en-US" sz="2400" b="0" dirty="0" smtClean="0">
                          <a:latin typeface="楷体_GB2312" pitchFamily="49" charset="-122"/>
                        </a:rPr>
                        <a:t>天后出现，持续</a:t>
                      </a:r>
                      <a:r>
                        <a:rPr lang="en-US" altLang="zh-CN" sz="2400" b="0" dirty="0" smtClean="0">
                          <a:latin typeface="楷体_GB2312" pitchFamily="49" charset="-122"/>
                        </a:rPr>
                        <a:t>10</a:t>
                      </a:r>
                      <a:r>
                        <a:rPr lang="zh-CN" altLang="en-US" sz="2400" b="0" dirty="0" smtClean="0">
                          <a:latin typeface="楷体_GB2312" pitchFamily="49" charset="-122"/>
                        </a:rPr>
                        <a:t>天（产后</a:t>
                      </a:r>
                      <a:r>
                        <a:rPr lang="en-US" altLang="zh-CN" sz="2400" b="0" dirty="0" smtClean="0">
                          <a:latin typeface="楷体_GB2312" pitchFamily="49" charset="-122"/>
                        </a:rPr>
                        <a:t>5-14</a:t>
                      </a:r>
                      <a:r>
                        <a:rPr lang="zh-CN" altLang="en-US" sz="2400" b="0" dirty="0" smtClean="0">
                          <a:latin typeface="楷体_GB2312" pitchFamily="49" charset="-122"/>
                        </a:rPr>
                        <a:t>天）</a:t>
                      </a:r>
                      <a:endParaRPr lang="zh-CN" sz="2400" b="0" dirty="0">
                        <a:latin typeface="楷体_GB2312" pitchFamily="49" charset="-122"/>
                      </a:endParaRPr>
                    </a:p>
                  </a:txBody>
                  <a:tcPr marL="81272" marR="81272" marT="40636" marB="40636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Char char="l"/>
                        <a:defRPr sz="28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–"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•"/>
                        <a:defRPr sz="2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–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•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0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0" dirty="0">
                          <a:latin typeface="楷体_GB2312" pitchFamily="49" charset="-122"/>
                        </a:rPr>
                        <a:t>产后</a:t>
                      </a:r>
                      <a:r>
                        <a:rPr lang="en-US" altLang="zh-CN" sz="2400" b="0" dirty="0" smtClean="0">
                          <a:latin typeface="楷体_GB2312" pitchFamily="49" charset="-122"/>
                        </a:rPr>
                        <a:t>14</a:t>
                      </a:r>
                      <a:r>
                        <a:rPr lang="zh-CN" altLang="en-US" sz="2400" b="0" dirty="0" smtClean="0">
                          <a:latin typeface="楷体_GB2312" pitchFamily="49" charset="-122"/>
                        </a:rPr>
                        <a:t>日</a:t>
                      </a:r>
                      <a:r>
                        <a:rPr lang="zh-CN" altLang="en-US" sz="2400" b="0" dirty="0">
                          <a:latin typeface="楷体_GB2312" pitchFamily="49" charset="-122"/>
                        </a:rPr>
                        <a:t>以</a:t>
                      </a:r>
                      <a:r>
                        <a:rPr lang="zh-CN" altLang="en-US" sz="2400" b="0" dirty="0" smtClean="0">
                          <a:latin typeface="楷体_GB2312" pitchFamily="49" charset="-122"/>
                        </a:rPr>
                        <a:t>后，持续</a:t>
                      </a:r>
                      <a:r>
                        <a:rPr lang="en-US" altLang="zh-CN" sz="2400" b="0" dirty="0" smtClean="0">
                          <a:latin typeface="楷体_GB2312" pitchFamily="49" charset="-122"/>
                        </a:rPr>
                        <a:t>14</a:t>
                      </a:r>
                      <a:r>
                        <a:rPr lang="zh-CN" altLang="en-US" sz="2400" b="0" dirty="0" smtClean="0">
                          <a:latin typeface="楷体_GB2312" pitchFamily="49" charset="-122"/>
                        </a:rPr>
                        <a:t>天</a:t>
                      </a:r>
                      <a:endParaRPr lang="zh-CN" altLang="en-US" sz="2400" b="0" dirty="0">
                        <a:latin typeface="楷体_GB2312" pitchFamily="49" charset="-122"/>
                      </a:endParaRPr>
                    </a:p>
                  </a:txBody>
                  <a:tcPr marL="81272" marR="81272" marT="40636" marB="40636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704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Char char="l"/>
                        <a:defRPr sz="28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–"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•"/>
                        <a:defRPr sz="2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–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•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0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>
                          <a:latin typeface="楷体_GB2312" pitchFamily="49" charset="-122"/>
                        </a:rPr>
                        <a:t>颜色</a:t>
                      </a:r>
                      <a:endParaRPr lang="zh-CN" altLang="en-US" sz="2400">
                        <a:latin typeface="楷体_GB2312" pitchFamily="49" charset="-122"/>
                      </a:endParaRPr>
                    </a:p>
                  </a:txBody>
                  <a:tcPr marL="81272" marR="81272" marT="40636" marB="406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Char char="l"/>
                        <a:defRPr sz="28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–"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•"/>
                        <a:defRPr sz="2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–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•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0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0">
                          <a:latin typeface="楷体_GB2312" pitchFamily="49" charset="-122"/>
                        </a:rPr>
                        <a:t>鲜红色</a:t>
                      </a:r>
                      <a:endParaRPr lang="zh-CN" altLang="en-US" sz="2400" b="0">
                        <a:latin typeface="楷体_GB2312" pitchFamily="49" charset="-122"/>
                      </a:endParaRPr>
                    </a:p>
                  </a:txBody>
                  <a:tcPr marL="81272" marR="81272" marT="40636" marB="406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Char char="l"/>
                        <a:defRPr sz="28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–"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•"/>
                        <a:defRPr sz="2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–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•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0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0">
                          <a:latin typeface="楷体_GB2312" pitchFamily="49" charset="-122"/>
                        </a:rPr>
                        <a:t>淡红色</a:t>
                      </a:r>
                      <a:endParaRPr lang="zh-CN" altLang="en-US" sz="2400" b="0">
                        <a:latin typeface="楷体_GB2312" pitchFamily="49" charset="-122"/>
                      </a:endParaRPr>
                    </a:p>
                  </a:txBody>
                  <a:tcPr marL="81272" marR="81272" marT="40636" marB="406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Char char="l"/>
                        <a:defRPr sz="28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–"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•"/>
                        <a:defRPr sz="2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–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•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0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0">
                          <a:latin typeface="楷体_GB2312" pitchFamily="49" charset="-122"/>
                        </a:rPr>
                        <a:t>白色</a:t>
                      </a:r>
                      <a:endParaRPr lang="zh-CN" altLang="en-US" sz="2400" b="0">
                        <a:latin typeface="楷体_GB2312" pitchFamily="49" charset="-122"/>
                      </a:endParaRPr>
                    </a:p>
                  </a:txBody>
                  <a:tcPr marL="81272" marR="81272" marT="40636" marB="406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6207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Char char="l"/>
                        <a:defRPr sz="28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–"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•"/>
                        <a:defRPr sz="2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–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•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0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>
                          <a:latin typeface="楷体_GB2312" pitchFamily="49" charset="-122"/>
                        </a:rPr>
                        <a:t>内容物</a:t>
                      </a:r>
                      <a:endParaRPr lang="zh-CN" altLang="en-US" sz="2400">
                        <a:latin typeface="楷体_GB2312" pitchFamily="49" charset="-122"/>
                      </a:endParaRPr>
                    </a:p>
                  </a:txBody>
                  <a:tcPr marL="81272" marR="81272" marT="40636" marB="406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Char char="l"/>
                        <a:defRPr sz="28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–"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•"/>
                        <a:defRPr sz="2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–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•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0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0">
                          <a:latin typeface="楷体_GB2312" pitchFamily="49" charset="-122"/>
                        </a:rPr>
                        <a:t>大量血液、少量胎膜、坏死蜕膜</a:t>
                      </a:r>
                      <a:endParaRPr lang="zh-CN" altLang="en-US" sz="2400" b="0">
                        <a:latin typeface="楷体_GB2312" pitchFamily="49" charset="-122"/>
                      </a:endParaRPr>
                    </a:p>
                  </a:txBody>
                  <a:tcPr marL="81272" marR="81272" marT="40636" marB="406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Char char="l"/>
                        <a:defRPr sz="28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–"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•"/>
                        <a:defRPr sz="2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–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•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0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0">
                          <a:latin typeface="楷体_GB2312" pitchFamily="49" charset="-122"/>
                        </a:rPr>
                        <a:t>少量血液、坏死蜕膜、宫颈黏液、细菌</a:t>
                      </a:r>
                      <a:endParaRPr lang="zh-CN" altLang="en-US" sz="2400" b="0">
                        <a:latin typeface="楷体_GB2312" pitchFamily="49" charset="-122"/>
                      </a:endParaRPr>
                    </a:p>
                  </a:txBody>
                  <a:tcPr marL="81272" marR="81272" marT="40636" marB="406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Char char="l"/>
                        <a:defRPr sz="28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–"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•"/>
                        <a:defRPr sz="2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–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•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0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0" dirty="0">
                          <a:latin typeface="楷体_GB2312" pitchFamily="49" charset="-122"/>
                        </a:rPr>
                        <a:t>坏死退化蜕膜、表皮细胞、大量白细胞和细菌等</a:t>
                      </a:r>
                      <a:endParaRPr lang="zh-CN" altLang="en-US" sz="2400" b="0" dirty="0">
                        <a:latin typeface="楷体_GB2312" pitchFamily="49" charset="-122"/>
                      </a:endParaRPr>
                    </a:p>
                  </a:txBody>
                  <a:tcPr marL="81272" marR="81272" marT="40636" marB="406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产褥期妇女的临床表现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6321" name="标题 1"/>
          <p:cNvSpPr>
            <a:spLocks noGrp="1"/>
          </p:cNvSpPr>
          <p:nvPr>
            <p:ph type="title"/>
          </p:nvPr>
        </p:nvSpPr>
        <p:spPr>
          <a:xfrm>
            <a:off x="1164590" y="1728470"/>
            <a:ext cx="8229600" cy="2898775"/>
          </a:xfrm>
        </p:spPr>
        <p:txBody>
          <a:bodyPr vert="horz" wrap="square" lIns="91440" tIns="45720" rIns="91440" bIns="45720" anchor="t" anchorCtr="0">
            <a:normAutofit fontScale="90000"/>
          </a:bodyPr>
          <a:p>
            <a:pPr marL="0" indent="0" fontAlgn="auto">
              <a:lnSpc>
                <a:spcPct val="150000"/>
              </a:lnSpc>
            </a:pPr>
            <a:r>
              <a:rPr lang="en-US" altLang="zh-CN" sz="3555" b="1" dirty="0">
                <a:latin typeface="宋体" panose="02010600030101010101" pitchFamily="2" charset="-122"/>
              </a:rPr>
              <a:t>5.</a:t>
            </a:r>
            <a:r>
              <a:rPr lang="zh-CN" altLang="en-US" sz="3555" b="1" dirty="0">
                <a:latin typeface="宋体" panose="02010600030101010101" pitchFamily="2" charset="-122"/>
              </a:rPr>
              <a:t>产后压抑 </a:t>
            </a:r>
            <a:r>
              <a:rPr lang="zh-CN" altLang="en-US" sz="3200" dirty="0">
                <a:latin typeface="宋体" panose="02010600030101010101" pitchFamily="2" charset="-122"/>
              </a:rPr>
              <a:t> </a:t>
            </a:r>
            <a:br>
              <a:rPr lang="zh-CN" altLang="en-US" sz="3200" dirty="0">
                <a:latin typeface="宋体" panose="02010600030101010101" pitchFamily="2" charset="-122"/>
              </a:rPr>
            </a:br>
            <a:r>
              <a:rPr lang="zh-CN" altLang="en-US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指产妇在产后2～3日内发生的轻度或中度的情绪反应。表现为易哭、易激惹、忧虑、不安，有时喜怒无常，一般2～3日后自然消失，有时可持续达10日。产后压抑的发生与产妇体内的雌孕激素水平急剧下降、产后心理压力及疲劳有关。</a:t>
            </a:r>
            <a:r>
              <a:rPr lang="zh-CN" altLang="en-US" sz="3200" dirty="0">
                <a:latin typeface="宋体" panose="02010600030101010101" pitchFamily="2" charset="-122"/>
              </a:rPr>
              <a:t>   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05777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产褥期妇女的处理原则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7346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fontAlgn="auto">
              <a:lnSpc>
                <a:spcPct val="150000"/>
              </a:lnSpc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科学护理产妇，为产妇和家属提供支持和帮助，促进舒适，促进产后生理功能的恢复，预防并发症中暑、出血、感染、抑郁等。</a:t>
            </a:r>
            <a:br>
              <a:rPr lang="zh-CN" altLang="en-US" b="1" dirty="0">
                <a:latin typeface="楷体_GB2312" pitchFamily="49" charset="-122"/>
                <a:ea typeface="楷体_GB2312" pitchFamily="49" charset="-122"/>
              </a:rPr>
            </a:b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7118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正常产褥期妇女的护理措施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62355" y="942975"/>
            <a:ext cx="9684385" cy="5426075"/>
            <a:chOff x="600" y="1320"/>
            <a:chExt cx="10560" cy="6360"/>
          </a:xfrm>
        </p:grpSpPr>
        <p:sp>
          <p:nvSpPr>
            <p:cNvPr id="67588" name="文本框 86021"/>
            <p:cNvSpPr txBox="1"/>
            <p:nvPr/>
          </p:nvSpPr>
          <p:spPr>
            <a:xfrm>
              <a:off x="960" y="1320"/>
              <a:ext cx="5760" cy="68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0066FF"/>
                  </a:solidFill>
                  <a:latin typeface="Arial" panose="020B0604020202020204" pitchFamily="34" charset="0"/>
                </a:rPr>
                <a:t>【</a:t>
              </a:r>
              <a:r>
                <a:rPr lang="zh-CN" altLang="en-US" sz="3200" b="1" dirty="0">
                  <a:solidFill>
                    <a:srgbClr val="0066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护理措施</a:t>
              </a:r>
              <a:r>
                <a:rPr lang="en-US" altLang="zh-CN" sz="3200" b="1" dirty="0">
                  <a:solidFill>
                    <a:srgbClr val="0066FF"/>
                  </a:solidFill>
                  <a:latin typeface="Arial" panose="020B0604020202020204" pitchFamily="34" charset="0"/>
                </a:rPr>
                <a:t>】</a:t>
              </a:r>
              <a:endParaRPr lang="zh-CN" altLang="en-US" sz="32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67589" name="图片 86022" descr="000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0" y="2760"/>
              <a:ext cx="4035" cy="34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7591" name="横卷形 86024"/>
            <p:cNvSpPr/>
            <p:nvPr/>
          </p:nvSpPr>
          <p:spPr>
            <a:xfrm>
              <a:off x="4320" y="2160"/>
              <a:ext cx="6840" cy="5520"/>
            </a:xfrm>
            <a:prstGeom prst="horizontalScroll">
              <a:avLst>
                <a:gd name="adj" fmla="val 12500"/>
              </a:avLst>
            </a:prstGeom>
            <a:solidFill>
              <a:srgbClr val="CCFFCC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7592" name="文本框 86025"/>
            <p:cNvSpPr txBox="1"/>
            <p:nvPr/>
          </p:nvSpPr>
          <p:spPr>
            <a:xfrm>
              <a:off x="5760" y="3405"/>
              <a:ext cx="4920" cy="26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1.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一般护理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2.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症状护理</a:t>
              </a:r>
              <a:endParaRPr lang="en-US" altLang="zh-CN" sz="28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3.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母乳喂养指导</a:t>
              </a:r>
              <a:endParaRPr lang="en-US" altLang="zh-CN" sz="28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4.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产后中暑的预防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5.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健康教育</a:t>
              </a:r>
              <a:endParaRPr lang="zh-CN" altLang="en-US" sz="28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7118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正常产褥期妇女的护理措施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09600" y="1090295"/>
            <a:ext cx="10625455" cy="5169535"/>
            <a:chOff x="960" y="1200"/>
            <a:chExt cx="12600" cy="8420"/>
          </a:xfrm>
        </p:grpSpPr>
        <p:sp>
          <p:nvSpPr>
            <p:cNvPr id="68610" name="矩形 24592"/>
            <p:cNvSpPr/>
            <p:nvPr/>
          </p:nvSpPr>
          <p:spPr>
            <a:xfrm>
              <a:off x="960" y="2760"/>
              <a:ext cx="11003" cy="36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latin typeface="楷体_GB2312" pitchFamily="49" charset="-122"/>
                  <a:ea typeface="楷体_GB2312" pitchFamily="49" charset="-122"/>
                </a:rPr>
                <a:t>室温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18-20℃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，湿度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50-60%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，营养，睡眠。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  </a:t>
              </a:r>
              <a:r>
                <a:rPr lang="zh-CN" altLang="en-US" sz="2800" b="1" dirty="0">
                  <a:solidFill>
                    <a:srgbClr val="1D9323"/>
                  </a:solidFill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en-US" altLang="zh-CN" sz="2800" b="1" dirty="0">
                  <a:solidFill>
                    <a:srgbClr val="1D9323"/>
                  </a:solidFill>
                  <a:latin typeface="楷体_GB2312" pitchFamily="49" charset="-122"/>
                  <a:ea typeface="楷体_GB2312" pitchFamily="49" charset="-122"/>
                </a:rPr>
                <a:t>2</a:t>
              </a:r>
              <a:r>
                <a:rPr lang="zh-CN" altLang="en-US" sz="2800" b="1" dirty="0">
                  <a:solidFill>
                    <a:srgbClr val="1D9323"/>
                  </a:solidFill>
                  <a:latin typeface="楷体_GB2312" pitchFamily="49" charset="-122"/>
                  <a:ea typeface="楷体_GB2312" pitchFamily="49" charset="-122"/>
                </a:rPr>
                <a:t>）</a:t>
              </a:r>
              <a:r>
                <a:rPr lang="zh-CN" altLang="zh-CN" sz="2800" b="1" dirty="0">
                  <a:solidFill>
                    <a:srgbClr val="1D9323"/>
                  </a:solidFill>
                  <a:latin typeface="楷体_GB2312" pitchFamily="49" charset="-122"/>
                  <a:ea typeface="楷体_GB2312" pitchFamily="49" charset="-122"/>
                </a:rPr>
                <a:t>生命体征</a:t>
              </a:r>
              <a:endParaRPr lang="zh-CN" altLang="zh-CN" sz="2800" b="1" dirty="0">
                <a:solidFill>
                  <a:srgbClr val="1D9323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b="1" dirty="0">
                  <a:solidFill>
                    <a:srgbClr val="1D9323"/>
                  </a:solidFill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en-US" altLang="zh-CN" sz="2800" b="1" dirty="0">
                  <a:solidFill>
                    <a:srgbClr val="1D9323"/>
                  </a:solidFill>
                  <a:latin typeface="楷体_GB2312" pitchFamily="49" charset="-122"/>
                  <a:ea typeface="楷体_GB2312" pitchFamily="49" charset="-122"/>
                </a:rPr>
                <a:t>3</a:t>
              </a:r>
              <a:r>
                <a:rPr lang="zh-CN" altLang="en-US" sz="2800" b="1" dirty="0">
                  <a:solidFill>
                    <a:srgbClr val="1D9323"/>
                  </a:solidFill>
                  <a:latin typeface="楷体_GB2312" pitchFamily="49" charset="-122"/>
                  <a:ea typeface="楷体_GB2312" pitchFamily="49" charset="-122"/>
                </a:rPr>
                <a:t>）饮食</a:t>
              </a:r>
              <a:endParaRPr lang="zh-CN" altLang="zh-CN" sz="2800" b="1" dirty="0">
                <a:solidFill>
                  <a:srgbClr val="1D9323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b="1" dirty="0">
                  <a:solidFill>
                    <a:srgbClr val="1D9323"/>
                  </a:solidFill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en-US" altLang="zh-CN" sz="2800" b="1" dirty="0">
                  <a:solidFill>
                    <a:srgbClr val="1D9323"/>
                  </a:solidFill>
                  <a:latin typeface="楷体_GB2312" pitchFamily="49" charset="-122"/>
                  <a:ea typeface="楷体_GB2312" pitchFamily="49" charset="-122"/>
                </a:rPr>
                <a:t>4</a:t>
              </a:r>
              <a:r>
                <a:rPr lang="zh-CN" altLang="en-US" sz="2800" b="1" dirty="0">
                  <a:solidFill>
                    <a:srgbClr val="1D9323"/>
                  </a:solidFill>
                  <a:latin typeface="楷体_GB2312" pitchFamily="49" charset="-122"/>
                  <a:ea typeface="楷体_GB2312" pitchFamily="49" charset="-122"/>
                </a:rPr>
                <a:t>）排尿和排便</a:t>
              </a:r>
              <a:endParaRPr lang="zh-CN" altLang="en-US" sz="2800" b="1" dirty="0">
                <a:solidFill>
                  <a:srgbClr val="1D9323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b="1" dirty="0">
                  <a:solidFill>
                    <a:srgbClr val="1D9323"/>
                  </a:solidFill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en-US" altLang="zh-CN" sz="2800" b="1" dirty="0">
                  <a:solidFill>
                    <a:srgbClr val="1D9323"/>
                  </a:solidFill>
                  <a:latin typeface="楷体_GB2312" pitchFamily="49" charset="-122"/>
                  <a:ea typeface="楷体_GB2312" pitchFamily="49" charset="-122"/>
                </a:rPr>
                <a:t>5</a:t>
              </a:r>
              <a:r>
                <a:rPr lang="zh-CN" altLang="en-US" sz="2800" b="1" dirty="0">
                  <a:solidFill>
                    <a:srgbClr val="1D9323"/>
                  </a:solidFill>
                  <a:latin typeface="楷体_GB2312" pitchFamily="49" charset="-122"/>
                  <a:ea typeface="楷体_GB2312" pitchFamily="49" charset="-122"/>
                </a:rPr>
                <a:t>）</a:t>
              </a:r>
              <a:r>
                <a:rPr lang="zh-CN" altLang="zh-CN" sz="2800" b="1" dirty="0">
                  <a:solidFill>
                    <a:srgbClr val="1D9323"/>
                  </a:solidFill>
                  <a:latin typeface="楷体_GB2312" pitchFamily="49" charset="-122"/>
                  <a:ea typeface="楷体_GB2312" pitchFamily="49" charset="-122"/>
                </a:rPr>
                <a:t>适当活动</a:t>
              </a:r>
              <a:endParaRPr lang="en-US" altLang="zh-CN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68613" name="Rectangle 20"/>
            <p:cNvSpPr/>
            <p:nvPr/>
          </p:nvSpPr>
          <p:spPr>
            <a:xfrm>
              <a:off x="1510" y="1200"/>
              <a:ext cx="3105" cy="8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1.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一般护理</a:t>
              </a:r>
              <a:endPara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pic>
          <p:nvPicPr>
            <p:cNvPr id="68614" name="Picture 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80" y="5670"/>
              <a:ext cx="5280" cy="39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8615" name="矩形 24593"/>
            <p:cNvSpPr/>
            <p:nvPr/>
          </p:nvSpPr>
          <p:spPr>
            <a:xfrm>
              <a:off x="1320" y="1920"/>
              <a:ext cx="5638" cy="8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 dirty="0">
                  <a:solidFill>
                    <a:srgbClr val="1D9323"/>
                  </a:solidFill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en-US" altLang="zh-CN" sz="2800" b="1" dirty="0">
                  <a:solidFill>
                    <a:srgbClr val="1D9323"/>
                  </a:solidFill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2800" b="1" dirty="0">
                  <a:solidFill>
                    <a:srgbClr val="1D9323"/>
                  </a:solidFill>
                  <a:latin typeface="楷体_GB2312" pitchFamily="49" charset="-122"/>
                  <a:ea typeface="楷体_GB2312" pitchFamily="49" charset="-122"/>
                </a:rPr>
                <a:t>）</a:t>
              </a:r>
              <a:r>
                <a:rPr lang="zh-CN" altLang="zh-CN" sz="2800" b="1" dirty="0">
                  <a:solidFill>
                    <a:srgbClr val="1D9323"/>
                  </a:solidFill>
                  <a:latin typeface="楷体_GB2312" pitchFamily="49" charset="-122"/>
                  <a:ea typeface="楷体_GB2312" pitchFamily="49" charset="-122"/>
                </a:rPr>
                <a:t>提供良好的环境</a:t>
              </a:r>
              <a:endParaRPr lang="zh-CN" altLang="zh-CN" sz="2800" b="1" dirty="0">
                <a:solidFill>
                  <a:srgbClr val="1D9323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7118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正常产褥期妇女的护理措施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63625" y="1089660"/>
            <a:ext cx="9362440" cy="5321300"/>
            <a:chOff x="960" y="1200"/>
            <a:chExt cx="13075" cy="9007"/>
          </a:xfrm>
        </p:grpSpPr>
        <p:sp>
          <p:nvSpPr>
            <p:cNvPr id="69634" name="矩形 24592"/>
            <p:cNvSpPr/>
            <p:nvPr/>
          </p:nvSpPr>
          <p:spPr>
            <a:xfrm>
              <a:off x="960" y="2760"/>
              <a:ext cx="13075" cy="74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 产后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2h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极易发生产后出血、产后心衰、产后子痫等</a:t>
              </a:r>
              <a:endParaRPr lang="en-US" altLang="zh-CN" sz="28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应留产房严密观察血压、脉搏、阴道流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血量、子宫收缩情况、宫底高度及膀胱充盈度等。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每次观察均应按压宫底排出积血。若发现宫缩异常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应及时排空膀胱、按摩子宫，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按医嘱给予宫缩剂。协助产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妇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30min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内首次哺乳，以促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进宫缩。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2h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后一切正常，将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产妇连同新生儿送回母婴同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室修养，仍需勤巡视。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69637" name="Rectangle 20"/>
            <p:cNvSpPr/>
            <p:nvPr/>
          </p:nvSpPr>
          <p:spPr>
            <a:xfrm>
              <a:off x="1510" y="1200"/>
              <a:ext cx="3133" cy="88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2.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症状护理</a:t>
              </a:r>
              <a:endPara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69639" name="矩形 24593"/>
            <p:cNvSpPr/>
            <p:nvPr/>
          </p:nvSpPr>
          <p:spPr>
            <a:xfrm>
              <a:off x="1320" y="1920"/>
              <a:ext cx="5405" cy="88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 dirty="0">
                  <a:solidFill>
                    <a:srgbClr val="1D9323"/>
                  </a:solidFill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en-US" altLang="zh-CN" sz="2800" b="1" dirty="0">
                  <a:solidFill>
                    <a:srgbClr val="1D9323"/>
                  </a:solidFill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2800" b="1" dirty="0">
                  <a:solidFill>
                    <a:srgbClr val="1D9323"/>
                  </a:solidFill>
                  <a:latin typeface="楷体_GB2312" pitchFamily="49" charset="-122"/>
                  <a:ea typeface="楷体_GB2312" pitchFamily="49" charset="-122"/>
                </a:rPr>
                <a:t>）产后</a:t>
              </a:r>
              <a:r>
                <a:rPr lang="en-US" altLang="zh-CN" sz="2800" b="1" dirty="0">
                  <a:solidFill>
                    <a:srgbClr val="1D9323"/>
                  </a:solidFill>
                  <a:latin typeface="楷体_GB2312" pitchFamily="49" charset="-122"/>
                  <a:ea typeface="楷体_GB2312" pitchFamily="49" charset="-122"/>
                </a:rPr>
                <a:t>2</a:t>
              </a:r>
              <a:r>
                <a:rPr lang="zh-CN" altLang="en-US" sz="2800" b="1" dirty="0">
                  <a:solidFill>
                    <a:srgbClr val="1D9323"/>
                  </a:solidFill>
                  <a:latin typeface="楷体_GB2312" pitchFamily="49" charset="-122"/>
                  <a:ea typeface="楷体_GB2312" pitchFamily="49" charset="-122"/>
                </a:rPr>
                <a:t>小时护理</a:t>
              </a:r>
              <a:endParaRPr lang="zh-CN" altLang="en-US" sz="2800" b="1" dirty="0">
                <a:solidFill>
                  <a:srgbClr val="1D9323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7118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正常产褥期妇女的护理措施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0658" name="Rectangle 13"/>
          <p:cNvSpPr/>
          <p:nvPr/>
        </p:nvSpPr>
        <p:spPr>
          <a:xfrm>
            <a:off x="1316355" y="1167130"/>
            <a:ext cx="943800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indent="304800" fontAlgn="auto">
              <a:lnSpc>
                <a:spcPct val="150000"/>
              </a:lnSpc>
            </a:pPr>
            <a:r>
              <a:rPr lang="zh-CN" altLang="en-US" sz="32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）观察子宫复旧及恶露：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每日应在同一时间手测宫底高度，以了解子宫复旧过程。测量前应嘱产妇排尿。每日观察恶露量、颜色及气味。若子宫复旧不全，恶露增多，色红，持续时间延长，或恶露有臭味且子宫有压痛，应遵医嘱给予宫缩剂或抗生素控制感染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1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968115" y="1644650"/>
            <a:ext cx="4005580" cy="974090"/>
            <a:chOff x="1397186" y="3857714"/>
            <a:chExt cx="4055189" cy="549605"/>
          </a:xfrm>
        </p:grpSpPr>
        <p:sp>
          <p:nvSpPr>
            <p:cNvPr id="5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任务一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55" name="矩形 54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正常产褥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968115" y="3145790"/>
            <a:ext cx="4005580" cy="959485"/>
            <a:chOff x="1397186" y="3857714"/>
            <a:chExt cx="4225649" cy="549605"/>
          </a:xfrm>
        </p:grpSpPr>
        <p:sp>
          <p:nvSpPr>
            <p:cNvPr id="2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任务二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产褥期妇女的护理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902710" y="4646930"/>
            <a:ext cx="4070985" cy="902335"/>
            <a:chOff x="1397186" y="3857714"/>
            <a:chExt cx="4055189" cy="549605"/>
          </a:xfrm>
        </p:grpSpPr>
        <p:sp>
          <p:nvSpPr>
            <p:cNvPr id="3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任务三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33" name="矩形 32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正常新生儿的护理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7118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正常产褥期妇女的护理措施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1685" name="矩形 27659"/>
          <p:cNvSpPr/>
          <p:nvPr/>
        </p:nvSpPr>
        <p:spPr>
          <a:xfrm>
            <a:off x="661035" y="1115695"/>
            <a:ext cx="10067925" cy="533019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2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）会阴护理</a:t>
            </a:r>
            <a:endParaRPr lang="zh-CN" altLang="en-US" sz="3200" b="1" dirty="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①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保持局部清洁干燥，每日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次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温开水或低浓度消毒溶液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擦洗会阴，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并嘱产妇向会阴伤口对侧卧位。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800" b="1" dirty="0">
                <a:latin typeface="Arial" panose="020B0604020202020204" pitchFamily="34" charset="0"/>
                <a:ea typeface="楷体_GB2312" pitchFamily="49" charset="-122"/>
              </a:rPr>
              <a:t>    ②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会阴部有水肿者可用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50%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硫酸镁液湿热敷，产后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24h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可用红外线照射外阴。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800" b="1" dirty="0">
                <a:latin typeface="Arial" panose="020B0604020202020204" pitchFamily="34" charset="0"/>
                <a:ea typeface="楷体_GB2312" pitchFamily="49" charset="-122"/>
              </a:rPr>
              <a:t>③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会阴伤口于产后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日拆线，若伤口感染，应提前拆线引流，并定时换药。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0" fontAlgn="auto">
              <a:lnSpc>
                <a:spcPct val="150000"/>
              </a:lnSpc>
              <a:buSzTx/>
            </a:pPr>
            <a:endParaRPr lang="zh-CN" altLang="en-US" sz="3200" b="1" dirty="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7118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正常产褥期妇女的护理措施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85850" y="1143000"/>
            <a:ext cx="9688195" cy="4787900"/>
            <a:chOff x="240" y="1800"/>
            <a:chExt cx="12593" cy="7540"/>
          </a:xfrm>
        </p:grpSpPr>
        <p:sp>
          <p:nvSpPr>
            <p:cNvPr id="72705" name="文本框 31745"/>
            <p:cNvSpPr txBox="1"/>
            <p:nvPr/>
          </p:nvSpPr>
          <p:spPr>
            <a:xfrm>
              <a:off x="240" y="5040"/>
              <a:ext cx="1755" cy="580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p>
              <a:r>
                <a:rPr lang="zh-CN" altLang="en-US" b="1" dirty="0">
                  <a:latin typeface="Times New Roman" panose="02020603050405020304" pitchFamily="18" charset="0"/>
                  <a:ea typeface="楷体_GB2312" pitchFamily="49" charset="-122"/>
                </a:rPr>
                <a:t>会阴护理</a:t>
              </a:r>
              <a:endParaRPr lang="zh-CN" altLang="en-US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2706" name="文本框 31746"/>
            <p:cNvSpPr txBox="1"/>
            <p:nvPr/>
          </p:nvSpPr>
          <p:spPr>
            <a:xfrm>
              <a:off x="3360" y="1800"/>
              <a:ext cx="9473" cy="580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p>
              <a:r>
                <a:rPr lang="zh-CN" altLang="en-US" b="1" dirty="0">
                  <a:latin typeface="Times New Roman" panose="02020603050405020304" pitchFamily="18" charset="0"/>
                  <a:ea typeface="楷体_GB2312" pitchFamily="49" charset="-122"/>
                </a:rPr>
                <a:t>观察会阴伤口，有无渗血、血肿、水肿等。</a:t>
              </a:r>
              <a:endParaRPr lang="zh-CN" altLang="en-US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2707" name="文本框 31747"/>
            <p:cNvSpPr txBox="1"/>
            <p:nvPr/>
          </p:nvSpPr>
          <p:spPr>
            <a:xfrm>
              <a:off x="3360" y="3720"/>
              <a:ext cx="8998" cy="580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p>
              <a:r>
                <a:rPr lang="zh-CN" altLang="en-US" b="1" dirty="0">
                  <a:solidFill>
                    <a:srgbClr val="990033"/>
                  </a:solidFill>
                  <a:latin typeface="楷体_GB2312" pitchFamily="49" charset="-122"/>
                  <a:ea typeface="楷体_GB2312" pitchFamily="49" charset="-122"/>
                </a:rPr>
                <a:t>水肿者，用</a:t>
              </a:r>
              <a:r>
                <a:rPr lang="en-US" altLang="zh-CN" b="1" dirty="0">
                  <a:solidFill>
                    <a:srgbClr val="990033"/>
                  </a:solidFill>
                  <a:latin typeface="楷体_GB2312" pitchFamily="49" charset="-122"/>
                  <a:ea typeface="楷体_GB2312" pitchFamily="49" charset="-122"/>
                </a:rPr>
                <a:t>95%</a:t>
              </a:r>
              <a:r>
                <a:rPr lang="zh-CN" altLang="en-US" b="1" dirty="0">
                  <a:solidFill>
                    <a:srgbClr val="990033"/>
                  </a:solidFill>
                  <a:latin typeface="楷体_GB2312" pitchFamily="49" charset="-122"/>
                  <a:ea typeface="楷体_GB2312" pitchFamily="49" charset="-122"/>
                </a:rPr>
                <a:t>酒精或</a:t>
              </a:r>
              <a:r>
                <a:rPr lang="en-US" altLang="zh-CN" b="1" dirty="0">
                  <a:solidFill>
                    <a:srgbClr val="990033"/>
                  </a:solidFill>
                  <a:latin typeface="楷体_GB2312" pitchFamily="49" charset="-122"/>
                  <a:ea typeface="楷体_GB2312" pitchFamily="49" charset="-122"/>
                </a:rPr>
                <a:t>50%</a:t>
              </a:r>
              <a:r>
                <a:rPr lang="zh-CN" altLang="en-US" b="1" dirty="0">
                  <a:solidFill>
                    <a:srgbClr val="990033"/>
                  </a:solidFill>
                  <a:latin typeface="楷体_GB2312" pitchFamily="49" charset="-122"/>
                  <a:ea typeface="楷体_GB2312" pitchFamily="49" charset="-122"/>
                </a:rPr>
                <a:t>硫酸镁湿热敷。</a:t>
              </a:r>
              <a:endParaRPr lang="zh-CN" altLang="en-US" b="1" dirty="0">
                <a:solidFill>
                  <a:srgbClr val="990033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2708" name="文本框 31748"/>
            <p:cNvSpPr txBox="1"/>
            <p:nvPr/>
          </p:nvSpPr>
          <p:spPr>
            <a:xfrm>
              <a:off x="3360" y="4920"/>
              <a:ext cx="8025" cy="1016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p>
              <a:r>
                <a:rPr lang="zh-CN" altLang="en-US" b="1" dirty="0">
                  <a:latin typeface="Times New Roman" panose="02020603050405020304" pitchFamily="18" charset="0"/>
                  <a:ea typeface="楷体_GB2312" pitchFamily="49" charset="-122"/>
                </a:rPr>
                <a:t>小血肿可用湿热敷或远红外灯照射。</a:t>
              </a:r>
              <a:endParaRPr lang="zh-CN" altLang="en-US" b="1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r>
                <a:rPr lang="zh-CN" altLang="en-US" b="1" dirty="0">
                  <a:latin typeface="Times New Roman" panose="02020603050405020304" pitchFamily="18" charset="0"/>
                  <a:ea typeface="楷体_GB2312" pitchFamily="49" charset="-122"/>
                </a:rPr>
                <a:t>大血肿配合医生切开止血。</a:t>
              </a:r>
              <a:endParaRPr lang="zh-CN" altLang="en-US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2709" name="文本框 31749"/>
            <p:cNvSpPr txBox="1"/>
            <p:nvPr/>
          </p:nvSpPr>
          <p:spPr>
            <a:xfrm>
              <a:off x="3240" y="6600"/>
              <a:ext cx="6175" cy="822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p>
              <a:r>
                <a:rPr lang="zh-CN" altLang="en-US" b="1" dirty="0">
                  <a:solidFill>
                    <a:srgbClr val="990033"/>
                  </a:solidFill>
                  <a:latin typeface="楷体_GB2312" pitchFamily="49" charset="-122"/>
                  <a:ea typeface="楷体_GB2312" pitchFamily="49" charset="-122"/>
                </a:rPr>
                <a:t>有硬结者用大黄芒硝外敷</a:t>
              </a:r>
              <a:r>
                <a:rPr lang="zh-CN" altLang="en-US" sz="2800" b="1" dirty="0">
                  <a:solidFill>
                    <a:srgbClr val="990033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。</a:t>
              </a:r>
              <a:endParaRPr lang="zh-CN" altLang="en-US" sz="2800" b="1" dirty="0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2710" name="文本框 31750"/>
            <p:cNvSpPr txBox="1"/>
            <p:nvPr/>
          </p:nvSpPr>
          <p:spPr>
            <a:xfrm>
              <a:off x="3240" y="7680"/>
              <a:ext cx="6175" cy="822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p>
              <a:r>
                <a:rPr lang="zh-CN" altLang="en-US" b="1" dirty="0">
                  <a:solidFill>
                    <a:srgbClr val="990033"/>
                  </a:solidFill>
                  <a:latin typeface="楷体_GB2312" pitchFamily="49" charset="-122"/>
                  <a:ea typeface="楷体_GB2312" pitchFamily="49" charset="-122"/>
                </a:rPr>
                <a:t>指导产妇向伤口对侧侧卧</a:t>
              </a:r>
              <a:r>
                <a:rPr lang="zh-CN" altLang="en-US" sz="2800" b="1" dirty="0">
                  <a:solidFill>
                    <a:srgbClr val="990033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。</a:t>
              </a:r>
              <a:endParaRPr lang="zh-CN" altLang="en-US" sz="2800" b="1" dirty="0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2711" name="矩形 31751"/>
            <p:cNvSpPr/>
            <p:nvPr/>
          </p:nvSpPr>
          <p:spPr>
            <a:xfrm>
              <a:off x="3240" y="8760"/>
              <a:ext cx="5860" cy="580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p>
              <a:r>
                <a:rPr lang="zh-CN" altLang="en-US" b="1" dirty="0">
                  <a:latin typeface="Times New Roman" panose="02020603050405020304" pitchFamily="18" charset="0"/>
                  <a:ea typeface="楷体_GB2312" pitchFamily="49" charset="-122"/>
                </a:rPr>
                <a:t>产后</a:t>
              </a:r>
              <a:r>
                <a:rPr lang="en-US" altLang="zh-CN" b="1" dirty="0">
                  <a:latin typeface="Times New Roman" panose="02020603050405020304" pitchFamily="18" charset="0"/>
                  <a:ea typeface="楷体_GB2312" pitchFamily="49" charset="-122"/>
                </a:rPr>
                <a:t>2~4</a:t>
              </a:r>
              <a:r>
                <a:rPr lang="zh-CN" altLang="en-US" b="1" dirty="0">
                  <a:latin typeface="Times New Roman" panose="02020603050405020304" pitchFamily="18" charset="0"/>
                  <a:ea typeface="楷体_GB2312" pitchFamily="49" charset="-122"/>
                </a:rPr>
                <a:t>天会阴伤口拆线。</a:t>
              </a:r>
              <a:endParaRPr lang="zh-CN" altLang="en-US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2714" name="文本框 31754"/>
            <p:cNvSpPr txBox="1"/>
            <p:nvPr/>
          </p:nvSpPr>
          <p:spPr>
            <a:xfrm>
              <a:off x="3360" y="2760"/>
              <a:ext cx="8345" cy="822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p>
              <a:r>
                <a:rPr lang="zh-CN" altLang="en-US" b="1" dirty="0">
                  <a:latin typeface="Times New Roman" panose="02020603050405020304" pitchFamily="18" charset="0"/>
                  <a:ea typeface="楷体_GB2312" pitchFamily="49" charset="-122"/>
                </a:rPr>
                <a:t>每天</a:t>
              </a:r>
              <a:r>
                <a:rPr lang="en-US" altLang="zh-CN" b="1" dirty="0"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r>
                <a:rPr lang="zh-CN" altLang="en-US" b="1" dirty="0">
                  <a:latin typeface="Times New Roman" panose="02020603050405020304" pitchFamily="18" charset="0"/>
                  <a:ea typeface="楷体_GB2312" pitchFamily="49" charset="-122"/>
                </a:rPr>
                <a:t>次做会阴擦洗，保持外阴清洁</a:t>
              </a:r>
              <a:r>
                <a:rPr lang="zh-CN" altLang="en-US" sz="2800" b="1" dirty="0">
                  <a:solidFill>
                    <a:srgbClr val="00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。</a:t>
              </a:r>
              <a:endParaRPr lang="zh-CN" altLang="en-US" sz="2800" b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7118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正常产褥期妇女的护理措施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90600" y="1214120"/>
            <a:ext cx="10067925" cy="4957445"/>
            <a:chOff x="1560" y="840"/>
            <a:chExt cx="12120" cy="8760"/>
          </a:xfrm>
        </p:grpSpPr>
        <p:sp>
          <p:nvSpPr>
            <p:cNvPr id="73732" name="矩形 87049"/>
            <p:cNvSpPr/>
            <p:nvPr/>
          </p:nvSpPr>
          <p:spPr>
            <a:xfrm>
              <a:off x="1560" y="2400"/>
              <a:ext cx="6360" cy="7200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   （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）向产妇积极宣传母乳喂养的优点，（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2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）喂养指导  使母婴早接触、早哺乳、早开奶，指导产妇掌握正确的喂养方法，尽量保证纯母乳喂养。对乳房胀痛、乳头皲裂、乳汁不足等异常及时护理。</a:t>
              </a:r>
              <a:endParaRPr lang="en-US" altLang="zh-CN" sz="2800" b="1" dirty="0"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endParaRPr lang="en-US" altLang="zh-CN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3733" name="矩形 87050"/>
            <p:cNvSpPr/>
            <p:nvPr/>
          </p:nvSpPr>
          <p:spPr>
            <a:xfrm>
              <a:off x="1650" y="1093"/>
              <a:ext cx="4230" cy="9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3.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母乳喂养指导</a:t>
              </a:r>
              <a:endPara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pic>
          <p:nvPicPr>
            <p:cNvPr id="73734" name="图片 8705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400" y="5760"/>
              <a:ext cx="5280" cy="384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3735" name="图片 87052" descr="Img25120552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400" y="840"/>
              <a:ext cx="5280" cy="48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7118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正常产褥期妇女的护理措施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47750" y="1561465"/>
            <a:ext cx="4038600" cy="2905125"/>
            <a:chOff x="1560" y="1093"/>
            <a:chExt cx="6360" cy="4575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74756" name="矩形 87049"/>
            <p:cNvSpPr/>
            <p:nvPr/>
          </p:nvSpPr>
          <p:spPr>
            <a:xfrm>
              <a:off x="1560" y="2400"/>
              <a:ext cx="6360" cy="3268"/>
            </a:xfrm>
            <a:prstGeom prst="rect">
              <a:avLst/>
            </a:prstGeom>
            <a:grpFill/>
            <a:ln w="952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zh-CN" sz="2800" b="1" dirty="0">
                  <a:latin typeface="楷体_GB2312" pitchFamily="49" charset="-122"/>
                  <a:ea typeface="楷体_GB2312" pitchFamily="49" charset="-122"/>
                </a:rPr>
                <a:t>定义：</a:t>
              </a:r>
              <a:endParaRPr lang="zh-CN" altLang="zh-CN" sz="2800" b="1" dirty="0"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原因：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表现：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处理及护理：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4757" name="矩形 87050"/>
            <p:cNvSpPr/>
            <p:nvPr/>
          </p:nvSpPr>
          <p:spPr>
            <a:xfrm>
              <a:off x="1650" y="1093"/>
              <a:ext cx="4795" cy="822"/>
            </a:xfrm>
            <a:prstGeom prst="rect">
              <a:avLst/>
            </a:prstGeom>
            <a:grp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4.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产褥中暑的预防</a:t>
              </a:r>
              <a:endPara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7118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正常产褥期妇女的护理措施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5781" name="Rectangle 8"/>
          <p:cNvSpPr/>
          <p:nvPr/>
        </p:nvSpPr>
        <p:spPr>
          <a:xfrm>
            <a:off x="946150" y="1129665"/>
            <a:ext cx="10380345" cy="50888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ctr" anchorCtr="0">
            <a:noAutofit/>
          </a:bodyPr>
          <a:p>
            <a:pPr indent="304800" defTabSz="914400" fontAlgn="auto">
              <a:lnSpc>
                <a:spcPct val="150000"/>
              </a:lnSpc>
              <a:tabLst>
                <a:tab pos="666750" algn="l"/>
              </a:tabLst>
            </a:pP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5.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健康教育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304800" defTabSz="914400" fontAlgn="auto">
              <a:lnSpc>
                <a:spcPct val="150000"/>
              </a:lnSpc>
              <a:tabLst>
                <a:tab pos="666750" algn="l"/>
              </a:tabLst>
            </a:pP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）一般指导：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产后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1h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让产妇进流食或清淡半流食，以后可进富含营养如蛋白质、维生素及铁剂等多汤汁饮食，保证充足营养。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 defTabSz="914400" fontAlgn="auto">
              <a:lnSpc>
                <a:spcPct val="150000"/>
              </a:lnSpc>
              <a:tabLst>
                <a:tab pos="666750" algn="l"/>
              </a:tabLst>
            </a:pP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（</a:t>
            </a: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2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）适当活动：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+mn-ea"/>
              </a:rPr>
              <a:t>产后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  <a:sym typeface="+mn-ea"/>
              </a:rPr>
              <a:t>24h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+mn-ea"/>
              </a:rPr>
              <a:t>内要保证充分休息，睡眠以侧卧、高枕为宜。经阴道分娩者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  <a:sym typeface="+mn-ea"/>
              </a:rPr>
              <a:t>6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+mn-ea"/>
              </a:rPr>
              <a:t>～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  <a:sym typeface="+mn-ea"/>
              </a:rPr>
              <a:t>12h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+mn-ea"/>
              </a:rPr>
              <a:t>内即可起床轻微活动，于产后第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  <a:sym typeface="+mn-ea"/>
              </a:rPr>
              <a:t>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+mn-ea"/>
              </a:rPr>
              <a:t>日可在室内随意走动。行会阴切开或行剖宫产者可适当推迟活动时间。合理安排家务及婴儿护理，保持良好的心境，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  <a:sym typeface="+mn-ea"/>
              </a:rPr>
              <a:t>产褥期应避免腹压高、过久下蹲及重体力劳动，预防子宫脱垂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+mn-ea"/>
              </a:rPr>
              <a:t>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 defTabSz="914400" fontAlgn="auto">
              <a:lnSpc>
                <a:spcPct val="150000"/>
              </a:lnSpc>
              <a:tabLst>
                <a:tab pos="666750" algn="l"/>
              </a:tabLst>
            </a:pP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7118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正常产褥期妇女的护理措施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7829" name="矩形 31757"/>
          <p:cNvSpPr/>
          <p:nvPr/>
        </p:nvSpPr>
        <p:spPr>
          <a:xfrm>
            <a:off x="1845310" y="1443355"/>
            <a:ext cx="8077200" cy="1384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）出院喂养指导：</a:t>
            </a:r>
            <a:endParaRPr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保持精神愉快和乳房卫生，克服困难坚持母乳喂养。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8853" name="矩形 31757"/>
          <p:cNvSpPr/>
          <p:nvPr/>
        </p:nvSpPr>
        <p:spPr>
          <a:xfrm>
            <a:off x="1592580" y="3234690"/>
            <a:ext cx="8077200" cy="18145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）产后健身操：</a:t>
            </a:r>
            <a:endParaRPr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产后第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日开始做抬腿、仰卧起坐，缩肛动作等产后健身操，以增强腹肌、盆底肌及筋膜的张力。出院后继续做好保健操，直至产后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周。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7118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正常产褥期妇女的护理措施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0901" name="Rectangle 8"/>
          <p:cNvSpPr/>
          <p:nvPr/>
        </p:nvSpPr>
        <p:spPr>
          <a:xfrm>
            <a:off x="1064895" y="1349058"/>
            <a:ext cx="9815830" cy="1383665"/>
          </a:xfrm>
          <a:prstGeom prst="rect">
            <a:avLst/>
          </a:prstGeom>
          <a:solidFill>
            <a:srgbClr val="FFFF66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 anchorCtr="0">
            <a:spAutoFit/>
          </a:bodyPr>
          <a:p>
            <a:pPr indent="304800"/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）性生活及计划生育指导：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产褥期内应禁止性生活，防止产褥感染。未哺乳者可口服避孕药，哺乳者以工具避孕为宜。要求绝育而无禁忌症者可于产后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24h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内行输卵管结扎术。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24" name="Rectangle 7"/>
          <p:cNvSpPr/>
          <p:nvPr/>
        </p:nvSpPr>
        <p:spPr>
          <a:xfrm>
            <a:off x="1064895" y="3143885"/>
            <a:ext cx="9871075" cy="310769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 anchorCtr="0">
            <a:spAutoFit/>
          </a:bodyPr>
          <a:p>
            <a:pPr indent="304800"/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）产后检查 </a:t>
            </a:r>
            <a:endParaRPr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en-US" altLang="zh-CN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1)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产后访视：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分别为产妇出院后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日内、产后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14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日、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28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日。了解产妇饮食、大小便、恶露及哺乳及新生儿健康状况，检查乳房、会阴伤口、剖宫产腹部伤口等。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en-US" altLang="zh-CN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2)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产后检查：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产后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周到医院健康检查，了解产妇全身各系统及生殖器官的恢复情况，乳房泌乳及新生儿喂养和生长发育情况，发现异常，给予指导和及时处理。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2049" y="2114550"/>
            <a:ext cx="760984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任务三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正常新生儿的护理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正常新生儿的临床表现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3973" name="Rectangle 9"/>
          <p:cNvSpPr/>
          <p:nvPr/>
        </p:nvSpPr>
        <p:spPr>
          <a:xfrm>
            <a:off x="911860" y="1224915"/>
            <a:ext cx="10223500" cy="487934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1.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体温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正常新生儿腋下温度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36-37.2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。超过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37.5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者见于室温高、保温过度或脱水；低于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36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者见于室温低、早产儿或感染。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2.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呼吸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以腹式呼吸为主。呼吸浅而快，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40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60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次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分，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日后降为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40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次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分。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3.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血液循环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新生儿心率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120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140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次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/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分，易受啼哭、吸乳等影响。心前区因动脉导管未完全闭合可听到心脏杂音。四肢易发凉、发绀。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 4.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消化系统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+mn-ea"/>
              </a:rPr>
              <a:t>  新生儿吞咽功能完善，食管无蠕动，胃贲门括约肌不发达，哺乳后易溢乳。出生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  <a:sym typeface="+mn-ea"/>
              </a:rPr>
              <a:t>24h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+mn-ea"/>
              </a:rPr>
              <a:t>应排墨绿色胎便，哺乳后转为黄色糊状，每日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  <a:sym typeface="+mn-ea"/>
              </a:rPr>
              <a:t>3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+mn-ea"/>
              </a:rPr>
              <a:t>～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  <a:sym typeface="+mn-ea"/>
              </a:rPr>
              <a:t>5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+mn-ea"/>
              </a:rPr>
              <a:t>次。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  <a:sym typeface="+mn-ea"/>
              </a:rPr>
              <a:t> 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正常新生儿的临床表现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4996" name="Rectangle 12"/>
          <p:cNvSpPr/>
          <p:nvPr/>
        </p:nvSpPr>
        <p:spPr>
          <a:xfrm>
            <a:off x="1064260" y="1505585"/>
            <a:ext cx="10145395" cy="4940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5.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泌尿系统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正常新生儿出生后不久即排小便，尿色清而微黄，每日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余次。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   6.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神经系统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+mn-ea"/>
              </a:rPr>
              <a:t>  大脑皮层及锥体束未发育成熟，故动作慢而不协调，肌张力稍高，哭闹时可有肌强直；大脑皮层兴奋性低，睡眠时间长。有吸吮、吞咽、觅食、握持、拥抱等先天性反射活动。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 7.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免疫系统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+mn-ea"/>
              </a:rPr>
              <a:t>  胎儿期从母体获得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  <a:sym typeface="+mn-ea"/>
              </a:rPr>
              <a:t>lgG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+mn-ea"/>
              </a:rPr>
              <a:t>，出生后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  <a:sym typeface="+mn-ea"/>
              </a:rPr>
              <a:t>6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+mn-ea"/>
              </a:rPr>
              <a:t>个月内对多种传染病具有免疫力。新生儿缺乏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  <a:sym typeface="+mn-ea"/>
              </a:rPr>
              <a:t>lgA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+mn-ea"/>
              </a:rPr>
              <a:t>，易患消化道、呼吸道感染性疾病。因自身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  <a:sym typeface="+mn-ea"/>
              </a:rPr>
              <a:t>lgM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+mn-ea"/>
              </a:rPr>
              <a:t>不足，缺少补体及备解素，对革兰阴性菌及真菌杀灭能力差，易引起败血症。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9"/>
          <p:cNvSpPr/>
          <p:nvPr/>
        </p:nvSpPr>
        <p:spPr bwMode="auto">
          <a:xfrm>
            <a:off x="301837" y="1193801"/>
            <a:ext cx="11654367" cy="736600"/>
          </a:xfrm>
          <a:custGeom>
            <a:avLst/>
            <a:gdLst>
              <a:gd name="T0" fmla="*/ 2 w 4909"/>
              <a:gd name="T1" fmla="*/ 0 h 310"/>
              <a:gd name="T2" fmla="*/ 609 w 4909"/>
              <a:gd name="T3" fmla="*/ 115 h 310"/>
              <a:gd name="T4" fmla="*/ 1222 w 4909"/>
              <a:gd name="T5" fmla="*/ 195 h 310"/>
              <a:gd name="T6" fmla="*/ 1838 w 4909"/>
              <a:gd name="T7" fmla="*/ 245 h 310"/>
              <a:gd name="T8" fmla="*/ 2456 w 4909"/>
              <a:gd name="T9" fmla="*/ 264 h 310"/>
              <a:gd name="T10" fmla="*/ 3073 w 4909"/>
              <a:gd name="T11" fmla="*/ 252 h 310"/>
              <a:gd name="T12" fmla="*/ 3382 w 4909"/>
              <a:gd name="T13" fmla="*/ 233 h 310"/>
              <a:gd name="T14" fmla="*/ 3535 w 4909"/>
              <a:gd name="T15" fmla="*/ 220 h 310"/>
              <a:gd name="T16" fmla="*/ 3689 w 4909"/>
              <a:gd name="T17" fmla="*/ 205 h 310"/>
              <a:gd name="T18" fmla="*/ 3996 w 4909"/>
              <a:gd name="T19" fmla="*/ 168 h 310"/>
              <a:gd name="T20" fmla="*/ 4302 w 4909"/>
              <a:gd name="T21" fmla="*/ 122 h 310"/>
              <a:gd name="T22" fmla="*/ 4606 w 4909"/>
              <a:gd name="T23" fmla="*/ 66 h 310"/>
              <a:gd name="T24" fmla="*/ 4757 w 4909"/>
              <a:gd name="T25" fmla="*/ 34 h 310"/>
              <a:gd name="T26" fmla="*/ 4908 w 4909"/>
              <a:gd name="T27" fmla="*/ 0 h 310"/>
              <a:gd name="T28" fmla="*/ 4909 w 4909"/>
              <a:gd name="T29" fmla="*/ 6 h 310"/>
              <a:gd name="T30" fmla="*/ 4760 w 4909"/>
              <a:gd name="T31" fmla="*/ 46 h 310"/>
              <a:gd name="T32" fmla="*/ 4609 w 4909"/>
              <a:gd name="T33" fmla="*/ 82 h 310"/>
              <a:gd name="T34" fmla="*/ 4306 w 4909"/>
              <a:gd name="T35" fmla="*/ 146 h 310"/>
              <a:gd name="T36" fmla="*/ 4001 w 4909"/>
              <a:gd name="T37" fmla="*/ 199 h 310"/>
              <a:gd name="T38" fmla="*/ 3693 w 4909"/>
              <a:gd name="T39" fmla="*/ 241 h 310"/>
              <a:gd name="T40" fmla="*/ 3075 w 4909"/>
              <a:gd name="T41" fmla="*/ 294 h 310"/>
              <a:gd name="T42" fmla="*/ 2455 w 4909"/>
              <a:gd name="T43" fmla="*/ 309 h 310"/>
              <a:gd name="T44" fmla="*/ 1836 w 4909"/>
              <a:gd name="T45" fmla="*/ 288 h 310"/>
              <a:gd name="T46" fmla="*/ 1218 w 4909"/>
              <a:gd name="T47" fmla="*/ 231 h 310"/>
              <a:gd name="T48" fmla="*/ 605 w 4909"/>
              <a:gd name="T49" fmla="*/ 140 h 310"/>
              <a:gd name="T50" fmla="*/ 301 w 4909"/>
              <a:gd name="T51" fmla="*/ 79 h 310"/>
              <a:gd name="T52" fmla="*/ 150 w 4909"/>
              <a:gd name="T53" fmla="*/ 45 h 310"/>
              <a:gd name="T54" fmla="*/ 0 w 4909"/>
              <a:gd name="T55" fmla="*/ 6 h 310"/>
              <a:gd name="T56" fmla="*/ 2 w 4909"/>
              <a:gd name="T57" fmla="*/ 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09" h="310">
                <a:moveTo>
                  <a:pt x="2" y="0"/>
                </a:moveTo>
                <a:cubicBezTo>
                  <a:pt x="203" y="46"/>
                  <a:pt x="406" y="83"/>
                  <a:pt x="609" y="115"/>
                </a:cubicBezTo>
                <a:cubicBezTo>
                  <a:pt x="813" y="147"/>
                  <a:pt x="1017" y="173"/>
                  <a:pt x="1222" y="195"/>
                </a:cubicBezTo>
                <a:cubicBezTo>
                  <a:pt x="1427" y="217"/>
                  <a:pt x="1633" y="234"/>
                  <a:pt x="1838" y="245"/>
                </a:cubicBezTo>
                <a:cubicBezTo>
                  <a:pt x="2044" y="257"/>
                  <a:pt x="2250" y="264"/>
                  <a:pt x="2456" y="264"/>
                </a:cubicBezTo>
                <a:cubicBezTo>
                  <a:pt x="2662" y="266"/>
                  <a:pt x="2868" y="262"/>
                  <a:pt x="3073" y="252"/>
                </a:cubicBezTo>
                <a:cubicBezTo>
                  <a:pt x="3176" y="247"/>
                  <a:pt x="3279" y="241"/>
                  <a:pt x="3382" y="233"/>
                </a:cubicBezTo>
                <a:cubicBezTo>
                  <a:pt x="3433" y="229"/>
                  <a:pt x="3484" y="225"/>
                  <a:pt x="3535" y="220"/>
                </a:cubicBezTo>
                <a:cubicBezTo>
                  <a:pt x="3587" y="215"/>
                  <a:pt x="3638" y="210"/>
                  <a:pt x="3689" y="205"/>
                </a:cubicBezTo>
                <a:cubicBezTo>
                  <a:pt x="3792" y="194"/>
                  <a:pt x="3894" y="182"/>
                  <a:pt x="3996" y="168"/>
                </a:cubicBezTo>
                <a:cubicBezTo>
                  <a:pt x="4098" y="154"/>
                  <a:pt x="4200" y="139"/>
                  <a:pt x="4302" y="122"/>
                </a:cubicBezTo>
                <a:cubicBezTo>
                  <a:pt x="4403" y="105"/>
                  <a:pt x="4505" y="86"/>
                  <a:pt x="4606" y="66"/>
                </a:cubicBezTo>
                <a:cubicBezTo>
                  <a:pt x="4656" y="56"/>
                  <a:pt x="4707" y="45"/>
                  <a:pt x="4757" y="34"/>
                </a:cubicBezTo>
                <a:cubicBezTo>
                  <a:pt x="4807" y="23"/>
                  <a:pt x="4858" y="12"/>
                  <a:pt x="4908" y="0"/>
                </a:cubicBezTo>
                <a:cubicBezTo>
                  <a:pt x="4909" y="6"/>
                  <a:pt x="4909" y="6"/>
                  <a:pt x="4909" y="6"/>
                </a:cubicBezTo>
                <a:cubicBezTo>
                  <a:pt x="4860" y="20"/>
                  <a:pt x="4810" y="33"/>
                  <a:pt x="4760" y="46"/>
                </a:cubicBezTo>
                <a:cubicBezTo>
                  <a:pt x="4710" y="58"/>
                  <a:pt x="4659" y="70"/>
                  <a:pt x="4609" y="82"/>
                </a:cubicBezTo>
                <a:cubicBezTo>
                  <a:pt x="4508" y="105"/>
                  <a:pt x="4407" y="127"/>
                  <a:pt x="4306" y="146"/>
                </a:cubicBezTo>
                <a:cubicBezTo>
                  <a:pt x="4204" y="166"/>
                  <a:pt x="4103" y="183"/>
                  <a:pt x="4001" y="199"/>
                </a:cubicBezTo>
                <a:cubicBezTo>
                  <a:pt x="3898" y="215"/>
                  <a:pt x="3796" y="229"/>
                  <a:pt x="3693" y="241"/>
                </a:cubicBezTo>
                <a:cubicBezTo>
                  <a:pt x="3488" y="266"/>
                  <a:pt x="3282" y="283"/>
                  <a:pt x="3075" y="294"/>
                </a:cubicBezTo>
                <a:cubicBezTo>
                  <a:pt x="2869" y="305"/>
                  <a:pt x="2662" y="310"/>
                  <a:pt x="2455" y="309"/>
                </a:cubicBezTo>
                <a:cubicBezTo>
                  <a:pt x="2249" y="308"/>
                  <a:pt x="2042" y="301"/>
                  <a:pt x="1836" y="288"/>
                </a:cubicBezTo>
                <a:cubicBezTo>
                  <a:pt x="1629" y="274"/>
                  <a:pt x="1423" y="256"/>
                  <a:pt x="1218" y="231"/>
                </a:cubicBezTo>
                <a:cubicBezTo>
                  <a:pt x="1013" y="207"/>
                  <a:pt x="809" y="176"/>
                  <a:pt x="605" y="140"/>
                </a:cubicBezTo>
                <a:cubicBezTo>
                  <a:pt x="504" y="121"/>
                  <a:pt x="402" y="101"/>
                  <a:pt x="301" y="79"/>
                </a:cubicBezTo>
                <a:cubicBezTo>
                  <a:pt x="251" y="68"/>
                  <a:pt x="200" y="57"/>
                  <a:pt x="150" y="45"/>
                </a:cubicBezTo>
                <a:cubicBezTo>
                  <a:pt x="100" y="33"/>
                  <a:pt x="50" y="20"/>
                  <a:pt x="0" y="6"/>
                </a:cubicBezTo>
                <a:lnTo>
                  <a:pt x="2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156460" y="1392555"/>
            <a:ext cx="1652905" cy="2454910"/>
            <a:chOff x="3345" y="2143"/>
            <a:chExt cx="2603" cy="3866"/>
          </a:xfrm>
        </p:grpSpPr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3345" y="3029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4295" y="2143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3574" y="4253"/>
              <a:ext cx="2144" cy="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知识目标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02250" y="1588770"/>
            <a:ext cx="1652905" cy="2499995"/>
            <a:chOff x="8299" y="2452"/>
            <a:chExt cx="2603" cy="3937"/>
          </a:xfrm>
          <a:solidFill>
            <a:srgbClr val="2E75B6"/>
          </a:solidFill>
        </p:grpSpPr>
        <p:sp>
          <p:nvSpPr>
            <p:cNvPr id="29" name="Freeform 8"/>
            <p:cNvSpPr>
              <a:spLocks noEditPoints="1"/>
            </p:cNvSpPr>
            <p:nvPr/>
          </p:nvSpPr>
          <p:spPr bwMode="auto">
            <a:xfrm>
              <a:off x="8299" y="3406"/>
              <a:ext cx="2603" cy="2983"/>
            </a:xfrm>
            <a:custGeom>
              <a:avLst/>
              <a:gdLst>
                <a:gd name="T0" fmla="*/ 572 w 696"/>
                <a:gd name="T1" fmla="*/ 225 h 797"/>
                <a:gd name="T2" fmla="*/ 572 w 696"/>
                <a:gd name="T3" fmla="*/ 673 h 797"/>
                <a:gd name="T4" fmla="*/ 123 w 696"/>
                <a:gd name="T5" fmla="*/ 673 h 797"/>
                <a:gd name="T6" fmla="*/ 123 w 696"/>
                <a:gd name="T7" fmla="*/ 225 h 797"/>
                <a:gd name="T8" fmla="*/ 348 w 696"/>
                <a:gd name="T9" fmla="*/ 0 h 797"/>
                <a:gd name="T10" fmla="*/ 572 w 696"/>
                <a:gd name="T11" fmla="*/ 225 h 797"/>
                <a:gd name="T12" fmla="*/ 334 w 696"/>
                <a:gd name="T13" fmla="*/ 101 h 797"/>
                <a:gd name="T14" fmla="*/ 368 w 696"/>
                <a:gd name="T15" fmla="*/ 101 h 797"/>
                <a:gd name="T16" fmla="*/ 368 w 696"/>
                <a:gd name="T17" fmla="*/ 68 h 797"/>
                <a:gd name="T18" fmla="*/ 334 w 696"/>
                <a:gd name="T19" fmla="*/ 68 h 797"/>
                <a:gd name="T20" fmla="*/ 334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572" y="225"/>
                  </a:moveTo>
                  <a:cubicBezTo>
                    <a:pt x="696" y="348"/>
                    <a:pt x="696" y="549"/>
                    <a:pt x="572" y="673"/>
                  </a:cubicBezTo>
                  <a:cubicBezTo>
                    <a:pt x="448" y="797"/>
                    <a:pt x="247" y="797"/>
                    <a:pt x="123" y="673"/>
                  </a:cubicBezTo>
                  <a:cubicBezTo>
                    <a:pt x="0" y="549"/>
                    <a:pt x="0" y="348"/>
                    <a:pt x="123" y="225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5"/>
                  </a:lnTo>
                  <a:close/>
                  <a:moveTo>
                    <a:pt x="334" y="101"/>
                  </a:moveTo>
                  <a:cubicBezTo>
                    <a:pt x="343" y="111"/>
                    <a:pt x="358" y="111"/>
                    <a:pt x="368" y="101"/>
                  </a:cubicBezTo>
                  <a:cubicBezTo>
                    <a:pt x="377" y="92"/>
                    <a:pt x="377" y="77"/>
                    <a:pt x="368" y="68"/>
                  </a:cubicBezTo>
                  <a:cubicBezTo>
                    <a:pt x="359" y="58"/>
                    <a:pt x="343" y="58"/>
                    <a:pt x="334" y="68"/>
                  </a:cubicBezTo>
                  <a:cubicBezTo>
                    <a:pt x="325" y="77"/>
                    <a:pt x="325" y="92"/>
                    <a:pt x="334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30" name="Freeform 12"/>
            <p:cNvSpPr/>
            <p:nvPr/>
          </p:nvSpPr>
          <p:spPr bwMode="auto">
            <a:xfrm>
              <a:off x="9233" y="2452"/>
              <a:ext cx="707" cy="1317"/>
            </a:xfrm>
            <a:custGeom>
              <a:avLst/>
              <a:gdLst>
                <a:gd name="T0" fmla="*/ 108 w 189"/>
                <a:gd name="T1" fmla="*/ 335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69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1 h 351"/>
                <a:gd name="T22" fmla="*/ 108 w 189"/>
                <a:gd name="T23" fmla="*/ 33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5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2" y="220"/>
                    <a:pt x="56" y="269"/>
                  </a:cubicBezTo>
                  <a:cubicBezTo>
                    <a:pt x="66" y="283"/>
                    <a:pt x="90" y="266"/>
                    <a:pt x="80" y="250"/>
                  </a:cubicBezTo>
                  <a:cubicBezTo>
                    <a:pt x="56" y="210"/>
                    <a:pt x="38" y="165"/>
                    <a:pt x="35" y="119"/>
                  </a:cubicBezTo>
                  <a:cubicBezTo>
                    <a:pt x="33" y="97"/>
                    <a:pt x="35" y="69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1"/>
                  </a:cubicBezTo>
                  <a:cubicBezTo>
                    <a:pt x="79" y="336"/>
                    <a:pt x="96" y="351"/>
                    <a:pt x="108" y="3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528" y="4623"/>
              <a:ext cx="2082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能力目标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50555" y="1443990"/>
            <a:ext cx="1652905" cy="2454910"/>
            <a:chOff x="12942" y="2224"/>
            <a:chExt cx="2603" cy="386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3" name="Freeform 7"/>
            <p:cNvSpPr>
              <a:spLocks noEditPoints="1"/>
            </p:cNvSpPr>
            <p:nvPr/>
          </p:nvSpPr>
          <p:spPr bwMode="auto">
            <a:xfrm>
              <a:off x="12942" y="3110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4" name="Freeform 10"/>
            <p:cNvSpPr/>
            <p:nvPr/>
          </p:nvSpPr>
          <p:spPr bwMode="auto">
            <a:xfrm>
              <a:off x="13892" y="2224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3238" y="4471"/>
              <a:ext cx="2144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素质目标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186309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</a:t>
            </a:r>
            <a:r>
              <a:rPr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目标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22"/>
          <p:cNvSpPr txBox="1"/>
          <p:nvPr/>
        </p:nvSpPr>
        <p:spPr>
          <a:xfrm flipH="1">
            <a:off x="852170" y="4000500"/>
            <a:ext cx="2966720" cy="208407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/>
              <a:t>掌握产褥期妇女和正常新生儿的日常护理。熟悉产褥期的相关概念，产褥期妇女的生理和心理变化、临床表现及正常新生儿身体评估的内容。</a:t>
            </a:r>
            <a:endParaRPr lang="zh-CN" altLang="en-US" dirty="0" smtClean="0"/>
          </a:p>
        </p:txBody>
      </p:sp>
      <p:sp>
        <p:nvSpPr>
          <p:cNvPr id="5" name="文本框 22"/>
          <p:cNvSpPr txBox="1"/>
          <p:nvPr/>
        </p:nvSpPr>
        <p:spPr>
          <a:xfrm flipH="1">
            <a:off x="4954270" y="4088765"/>
            <a:ext cx="2655570" cy="208407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/>
              <a:t>能运用所学知识为产褥期妇女提供家庭访视，并针对产褥期常见问题提供护理，对正常新生儿进行评估并提供日常护理。</a:t>
            </a:r>
            <a:endParaRPr lang="zh-CN" altLang="en-US" dirty="0" smtClean="0"/>
          </a:p>
        </p:txBody>
      </p:sp>
      <p:sp>
        <p:nvSpPr>
          <p:cNvPr id="6" name="文本框 22"/>
          <p:cNvSpPr txBox="1"/>
          <p:nvPr/>
        </p:nvSpPr>
        <p:spPr>
          <a:xfrm flipH="1">
            <a:off x="8314690" y="4088765"/>
            <a:ext cx="2618105" cy="141986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/>
              <a:t>增强保护隐私的意识，理解并尊重产褥期母儿的需求，善于与产妇及其家属沟通和交流。</a:t>
            </a:r>
            <a:endParaRPr lang="zh-CN" altLang="en-US" dirty="0" smtClean="0"/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4191635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7957820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1" grpId="0" bldLvl="0" animBg="1"/>
      <p:bldP spid="5" grpId="0" bldLvl="0" animBg="1"/>
      <p:bldP spid="6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正常新生儿的临床表现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09650" y="1176020"/>
            <a:ext cx="10173335" cy="5908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8.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皮肤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+mn-ea"/>
              </a:rPr>
              <a:t>  出生时皮肤有灰白色胎脂覆盖。新生儿皮肤薄嫩，易损伤而发生感染。两面颊部有较厚颊脂体，俗称螳螂嘴，可帮助吸吮；硬腭中线两旁及齿龈上有白色上皮珠和牙龈粟粒点，俗称马牙，出生后数周自然消失，切勿挑破或强行摩擦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9.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生理性黄疸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+mn-ea"/>
              </a:rPr>
              <a:t>  新生儿出生后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  <a:sym typeface="+mn-ea"/>
              </a:rPr>
              <a:t>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+mn-ea"/>
              </a:rPr>
              <a:t>～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  <a:sym typeface="+mn-ea"/>
              </a:rPr>
              <a:t>3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+mn-ea"/>
              </a:rPr>
              <a:t>日出现皮肤、巩膜黄染，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  <a:sym typeface="+mn-ea"/>
              </a:rPr>
              <a:t>4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+mn-ea"/>
              </a:rPr>
              <a:t>～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  <a:sym typeface="+mn-ea"/>
              </a:rPr>
              <a:t>10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+mn-ea"/>
              </a:rPr>
              <a:t>日自然消退。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10.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生理性体重下降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+mn-ea"/>
              </a:rPr>
              <a:t>  新生儿出生后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  <a:sym typeface="+mn-ea"/>
              </a:rPr>
              <a:t>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+mn-ea"/>
              </a:rPr>
              <a:t>～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  <a:sym typeface="+mn-ea"/>
              </a:rPr>
              <a:t>4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+mn-ea"/>
              </a:rPr>
              <a:t>日可出现生理性体重下降，一般不超过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  <a:sym typeface="+mn-ea"/>
              </a:rPr>
              <a:t>10%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+mn-ea"/>
              </a:rPr>
              <a:t>，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  <a:sym typeface="+mn-ea"/>
              </a:rPr>
              <a:t>4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+mn-ea"/>
              </a:rPr>
              <a:t>日后回升，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  <a:sym typeface="+mn-ea"/>
              </a:rPr>
              <a:t>7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+mn-ea"/>
              </a:rPr>
              <a:t>～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  <a:sym typeface="+mn-ea"/>
              </a:rPr>
              <a:t>10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+mn-ea"/>
              </a:rPr>
              <a:t>日恢复到出生时水平。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2800" b="1" dirty="0"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正常新生儿的临床表现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0116" name="Rectangle 9"/>
          <p:cNvSpPr/>
          <p:nvPr/>
        </p:nvSpPr>
        <p:spPr>
          <a:xfrm>
            <a:off x="990600" y="1905000"/>
            <a:ext cx="1034542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11.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乳腺肿大及假月经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受母体胎盘激素影响，男女新生儿出生后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日可发生乳腺肿大，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周后自然消退。女婴出生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周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内，阴道可有白带及少量血性分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泌物，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日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后自然消失。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12.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新生儿红斑和粟粒疹  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正常新生儿的处理原则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1140" name="Rectangle 9"/>
          <p:cNvSpPr/>
          <p:nvPr/>
        </p:nvSpPr>
        <p:spPr>
          <a:xfrm>
            <a:off x="990600" y="1905000"/>
            <a:ext cx="99161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处理原则</a:t>
            </a:r>
            <a:endParaRPr lang="en-US" altLang="zh-CN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维持新生儿正常生理状态，满足生理需求，防止并发症的发生。</a:t>
            </a:r>
            <a:endParaRPr lang="en-US" altLang="zh-CN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正常新生儿的护理措施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68450" y="1443355"/>
            <a:ext cx="2860040" cy="3881120"/>
            <a:chOff x="840" y="1200"/>
            <a:chExt cx="4504" cy="6112"/>
          </a:xfrm>
        </p:grpSpPr>
        <p:sp>
          <p:nvSpPr>
            <p:cNvPr id="95236" name="Rectangle 9"/>
            <p:cNvSpPr/>
            <p:nvPr/>
          </p:nvSpPr>
          <p:spPr>
            <a:xfrm>
              <a:off x="1200" y="1200"/>
              <a:ext cx="4145" cy="9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3200" b="1" dirty="0">
                  <a:solidFill>
                    <a:srgbClr val="0066FF"/>
                  </a:solidFill>
                  <a:latin typeface="Arial" panose="020B0604020202020204" pitchFamily="34" charset="0"/>
                </a:rPr>
                <a:t>【</a:t>
              </a:r>
              <a:r>
                <a:rPr lang="zh-CN" altLang="en-US" sz="3200" b="1" dirty="0">
                  <a:solidFill>
                    <a:srgbClr val="0066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护理措施</a:t>
              </a:r>
              <a:r>
                <a:rPr lang="en-US" altLang="zh-CN" sz="3200" b="1" dirty="0">
                  <a:solidFill>
                    <a:srgbClr val="0066FF"/>
                  </a:solidFill>
                  <a:latin typeface="Arial" panose="020B0604020202020204" pitchFamily="34" charset="0"/>
                </a:rPr>
                <a:t>】</a:t>
              </a:r>
              <a:endParaRPr lang="zh-CN" altLang="en-US" sz="32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5238" name="TextBox 8"/>
            <p:cNvSpPr txBox="1"/>
            <p:nvPr/>
          </p:nvSpPr>
          <p:spPr>
            <a:xfrm>
              <a:off x="840" y="3240"/>
              <a:ext cx="4440" cy="40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buClrTx/>
                <a:buFontTx/>
              </a:pPr>
              <a:r>
                <a:rPr lang="en-US" altLang="zh-CN" sz="2400" b="1" dirty="0">
                  <a:latin typeface="宋体" panose="02010600030101010101" pitchFamily="2" charset="-122"/>
                </a:rPr>
                <a:t>1.</a:t>
              </a: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一般环境</a:t>
              </a:r>
              <a:endParaRPr lang="en-US" altLang="zh-CN" sz="2400" b="1" dirty="0">
                <a:latin typeface="宋体" panose="02010600030101010101" pitchFamily="2" charset="-122"/>
              </a:endParaRPr>
            </a:p>
            <a:p>
              <a:pPr>
                <a:buClrTx/>
                <a:buFontTx/>
              </a:pPr>
              <a:r>
                <a:rPr lang="en-US" altLang="zh-CN" sz="2400" b="1" dirty="0">
                  <a:latin typeface="宋体" panose="02010600030101010101" pitchFamily="2" charset="-122"/>
                </a:rPr>
                <a:t>  </a:t>
              </a: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（</a:t>
              </a:r>
              <a:r>
                <a:rPr lang="en-US" altLang="zh-CN" sz="2400" b="1" dirty="0">
                  <a:latin typeface="宋体" panose="02010600030101010101" pitchFamily="2" charset="-122"/>
                </a:rPr>
                <a:t>1</a:t>
              </a: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）居室环境  室温</a:t>
              </a:r>
              <a:r>
                <a:rPr lang="en-US" altLang="zh-CN" sz="2400" b="1" dirty="0">
                  <a:latin typeface="宋体" panose="02010600030101010101" pitchFamily="2" charset="-122"/>
                </a:rPr>
                <a:t>24-26</a:t>
              </a: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度，湿度</a:t>
              </a:r>
              <a:r>
                <a:rPr lang="en-US" altLang="zh-CN" sz="2400" b="1" dirty="0">
                  <a:latin typeface="宋体" panose="02010600030101010101" pitchFamily="2" charset="-122"/>
                </a:rPr>
                <a:t>50-60%</a:t>
              </a:r>
              <a:endParaRPr lang="en-US" altLang="zh-CN" sz="2400" b="1" dirty="0">
                <a:latin typeface="宋体" panose="02010600030101010101" pitchFamily="2" charset="-122"/>
              </a:endParaRPr>
            </a:p>
            <a:p>
              <a:pPr>
                <a:buClrTx/>
                <a:buFontTx/>
              </a:pPr>
              <a:r>
                <a:rPr lang="en-US" altLang="zh-CN" sz="2400" b="1" dirty="0">
                  <a:latin typeface="宋体" panose="02010600030101010101" pitchFamily="2" charset="-122"/>
                </a:rPr>
                <a:t>  </a:t>
              </a: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（</a:t>
              </a:r>
              <a:r>
                <a:rPr lang="en-US" altLang="zh-CN" sz="2400" b="1" dirty="0">
                  <a:latin typeface="宋体" panose="02010600030101010101" pitchFamily="2" charset="-122"/>
                </a:rPr>
                <a:t>2</a:t>
              </a: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）安全措施</a:t>
              </a:r>
              <a:endParaRPr lang="en-US" altLang="zh-CN" sz="2400" b="1" dirty="0">
                <a:latin typeface="宋体" panose="02010600030101010101" pitchFamily="2" charset="-122"/>
              </a:endParaRPr>
            </a:p>
            <a:p>
              <a:pPr>
                <a:buClrTx/>
                <a:buFontTx/>
              </a:pPr>
              <a:r>
                <a:rPr lang="en-US" altLang="zh-CN" sz="2400" b="1" dirty="0">
                  <a:latin typeface="宋体" panose="02010600030101010101" pitchFamily="2" charset="-122"/>
                </a:rPr>
                <a:t>  </a:t>
              </a: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（</a:t>
              </a:r>
              <a:r>
                <a:rPr lang="en-US" altLang="zh-CN" sz="2400" b="1" dirty="0">
                  <a:latin typeface="宋体" panose="02010600030101010101" pitchFamily="2" charset="-122"/>
                </a:rPr>
                <a:t>3</a:t>
              </a: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）预防感染</a:t>
              </a:r>
              <a:endParaRPr lang="en-US" altLang="zh-CN" sz="2400" b="1" dirty="0">
                <a:latin typeface="宋体" panose="02010600030101010101" pitchFamily="2" charset="-122"/>
              </a:endParaRPr>
            </a:p>
            <a:p>
              <a:pPr>
                <a:buClrTx/>
                <a:buFontTx/>
              </a:pP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79878" name="清理呼吸道.MPG">
            <a:hlinkClick r:id="" action="ppaction://media"/>
          </p:cNvPr>
          <p:cNvPicPr>
            <a:picLocks noGrp="1" noRot="1"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003165" y="1806575"/>
            <a:ext cx="5669280" cy="42519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98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98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87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9878"/>
                </p:tgtEl>
              </p:cMediaNode>
            </p:vide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正常新生儿的护理措施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6262" name="TextBox 8"/>
          <p:cNvSpPr txBox="1"/>
          <p:nvPr/>
        </p:nvSpPr>
        <p:spPr>
          <a:xfrm>
            <a:off x="1245870" y="1296670"/>
            <a:ext cx="10082530" cy="43383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0" fontAlgn="auto">
              <a:lnSpc>
                <a:spcPct val="150000"/>
              </a:lnSpc>
              <a:buClrTx/>
              <a:buFontTx/>
            </a:pPr>
            <a:r>
              <a:rPr lang="en-US" altLang="zh-CN" sz="2800" b="1" dirty="0">
                <a:latin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喂养护理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  <a:buClrTx/>
              <a:buFontTx/>
            </a:pPr>
            <a:r>
              <a:rPr lang="en-US" altLang="zh-CN" sz="2800" b="1" dirty="0">
                <a:latin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）喂养指导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及早母乳喂养，按需哺乳。注意观察进食量、有无恶心、呕吐、溢乳等。 每天测体重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次，如体重下降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&gt;10%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或出生后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日不回升，应查找原因及时处理。人工喂养   混合喂养。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  <a:buClrTx/>
              <a:buFontTx/>
            </a:pPr>
            <a:r>
              <a:rPr lang="en-US" altLang="zh-CN" sz="2800" b="1" dirty="0">
                <a:latin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）大便观察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pPr>
              <a:buClrTx/>
              <a:buFontTx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正常新生儿的护理措施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7286" name="TextBox 8"/>
          <p:cNvSpPr txBox="1"/>
          <p:nvPr/>
        </p:nvSpPr>
        <p:spPr>
          <a:xfrm>
            <a:off x="836295" y="1196340"/>
            <a:ext cx="10436225" cy="50463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ClrTx/>
              <a:buFontTx/>
            </a:pPr>
            <a:r>
              <a:rPr lang="en-US" altLang="zh-CN" sz="2800" b="1" dirty="0">
                <a:latin typeface="宋体" panose="02010600030101010101" pitchFamily="2" charset="-122"/>
              </a:rPr>
              <a:t>3.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日常护理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pPr>
              <a:buClrTx/>
              <a:buFontTx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）沐浴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）皮肤护理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pPr>
              <a:buClrTx/>
              <a:buFontTx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）脐部护理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每次沐浴后用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75%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酒精消毒至脐带脱落。使用尿布时注意勿超越脐部，以免粪尿污染脐部。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buClrTx/>
              <a:buFontTx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</a:rPr>
              <a:t>4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）臀部护理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出生后尽快擦净皮肤表面血迹，产后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6h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去除胎脂。新生儿所用衣服、被单、尿布须清洁、柔软。臀部应清洁干燥，勤换尿布，防止发生红臀。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pPr>
              <a:buClrTx/>
              <a:buFontTx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</a:rPr>
              <a:t>5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）免疫接种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卡介苗和乙肝疫苗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buClrTx/>
              <a:buFontTx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</a:rPr>
              <a:t>6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）三早护理  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三早指的是新生儿出生后30分钟内早接触、早吮吸、早开奶，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pPr>
              <a:buClrTx/>
              <a:buFontTx/>
            </a:pPr>
            <a:endParaRPr lang="en-US" altLang="zh-CN" sz="2400" b="1" dirty="0">
              <a:latin typeface="宋体" panose="02010600030101010101" pitchFamily="2" charset="-122"/>
            </a:endParaRPr>
          </a:p>
          <a:p>
            <a:pPr>
              <a:buClrTx/>
              <a:buFontTx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385695" y="2120265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谢谢观看</a:t>
            </a:r>
            <a:endParaRPr lang="zh-CN" altLang="en-US" sz="7200" b="1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87165" y="4099560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2049" y="2114550"/>
            <a:ext cx="760984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任务一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正常产褥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产褥期妇女的生理变化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3798" name="Rectangle 13"/>
          <p:cNvSpPr>
            <a:spLocks noGrp="1"/>
          </p:cNvSpPr>
          <p:nvPr>
            <p:ph idx="1"/>
          </p:nvPr>
        </p:nvSpPr>
        <p:spPr>
          <a:xfrm>
            <a:off x="886460" y="1884045"/>
            <a:ext cx="6725285" cy="4027170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产妇全身各器官（除乳腺外）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None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从胎盘娩出至恢复或接近正常未孕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None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状态的一段时期，称为产褥期，一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None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般需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周。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3799" name="Picture 14" descr="200406232356527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9980" y="1883410"/>
            <a:ext cx="3244850" cy="40284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产褥期妇女的生理变化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15695" y="1257300"/>
            <a:ext cx="10038080" cy="4874623"/>
            <a:chOff x="480" y="1980"/>
            <a:chExt cx="13560" cy="7241"/>
          </a:xfrm>
        </p:grpSpPr>
        <p:sp>
          <p:nvSpPr>
            <p:cNvPr id="34822" name="文本框 7184"/>
            <p:cNvSpPr txBox="1"/>
            <p:nvPr/>
          </p:nvSpPr>
          <p:spPr>
            <a:xfrm>
              <a:off x="480" y="4403"/>
              <a:ext cx="4440" cy="2421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p>
              <a: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</a:pPr>
              <a:r>
                <a:rPr lang="zh-CN" altLang="en-US" sz="2400" b="1" dirty="0">
                  <a:solidFill>
                    <a:srgbClr val="1D9323"/>
                  </a:solidFill>
                  <a:latin typeface="Arial" panose="020B0604020202020204" pitchFamily="34" charset="0"/>
                  <a:ea typeface="楷体_GB2312" pitchFamily="49" charset="-122"/>
                </a:rPr>
                <a:t>子宫肌纤维缩复</a:t>
              </a:r>
              <a:r>
                <a:rPr lang="zh-CN" altLang="en-US" sz="2400" b="1" dirty="0">
                  <a:latin typeface="Arial" panose="020B0604020202020204" pitchFamily="34" charset="0"/>
                  <a:ea typeface="楷体_GB2312" pitchFamily="49" charset="-122"/>
                </a:rPr>
                <a:t>   产后</a:t>
              </a:r>
              <a:r>
                <a:rPr lang="en-US" altLang="zh-CN" sz="2400" b="1" dirty="0">
                  <a:latin typeface="Arial" panose="020B0604020202020204" pitchFamily="34" charset="0"/>
                  <a:ea typeface="楷体_GB2312" pitchFamily="49" charset="-122"/>
                </a:rPr>
                <a:t>10</a:t>
              </a:r>
              <a:r>
                <a:rPr lang="zh-CN" altLang="en-US" sz="2400" b="1" dirty="0">
                  <a:latin typeface="Arial" panose="020B0604020202020204" pitchFamily="34" charset="0"/>
                  <a:ea typeface="楷体_GB2312" pitchFamily="49" charset="-122"/>
                </a:rPr>
                <a:t>日子宫降至骨盆腔内，产后</a:t>
              </a:r>
              <a:r>
                <a:rPr lang="en-US" altLang="zh-CN" sz="2400" b="1" dirty="0">
                  <a:latin typeface="Arial" panose="020B0604020202020204" pitchFamily="34" charset="0"/>
                  <a:ea typeface="楷体_GB2312" pitchFamily="49" charset="-122"/>
                </a:rPr>
                <a:t>6</a:t>
              </a:r>
              <a:r>
                <a:rPr lang="zh-CN" altLang="en-US" sz="2400" b="1" dirty="0">
                  <a:latin typeface="Arial" panose="020B0604020202020204" pitchFamily="34" charset="0"/>
                  <a:ea typeface="楷体_GB2312" pitchFamily="49" charset="-122"/>
                </a:rPr>
                <a:t>周恢复至非孕大小。</a:t>
              </a:r>
              <a:r>
                <a:rPr lang="zh-CN" altLang="en-US" sz="2800" b="1" dirty="0">
                  <a:latin typeface="Arial" panose="020B0604020202020204" pitchFamily="34" charset="0"/>
                  <a:ea typeface="楷体_GB2312" pitchFamily="49" charset="-122"/>
                </a:rPr>
                <a:t> </a:t>
              </a:r>
              <a:endParaRPr lang="zh-CN" altLang="en-US" sz="28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34823" name="文本框 7185"/>
            <p:cNvSpPr txBox="1"/>
            <p:nvPr/>
          </p:nvSpPr>
          <p:spPr>
            <a:xfrm>
              <a:off x="5160" y="1980"/>
              <a:ext cx="5040" cy="1781"/>
            </a:xfrm>
            <a:prstGeom prst="rect">
              <a:avLst/>
            </a:prstGeom>
            <a:solidFill>
              <a:srgbClr val="CCFFCC"/>
            </a:solidFill>
            <a:ln w="952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p>
              <a: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</a:pPr>
              <a:r>
                <a:rPr lang="zh-CN" altLang="en-US" sz="2400" b="1" dirty="0">
                  <a:solidFill>
                    <a:srgbClr val="1D9323"/>
                  </a:solidFill>
                  <a:latin typeface="楷体_GB2312" pitchFamily="49" charset="-122"/>
                  <a:ea typeface="楷体_GB2312" pitchFamily="49" charset="-122"/>
                </a:rPr>
                <a:t>子宫内膜再生  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产后</a:t>
              </a:r>
              <a:r>
                <a:rPr lang="en-US" altLang="zh-CN" sz="2400" b="1" dirty="0">
                  <a:latin typeface="楷体_GB2312" pitchFamily="49" charset="-122"/>
                  <a:ea typeface="楷体_GB2312" pitchFamily="49" charset="-122"/>
                </a:rPr>
                <a:t>3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周胎盘附着处以外的子宫内膜修复，完全修复约需</a:t>
              </a:r>
              <a:r>
                <a:rPr lang="en-US" altLang="zh-CN" sz="2400" b="1" dirty="0">
                  <a:latin typeface="楷体_GB2312" pitchFamily="49" charset="-122"/>
                  <a:ea typeface="楷体_GB2312" pitchFamily="49" charset="-122"/>
                </a:rPr>
                <a:t>6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周。</a:t>
              </a:r>
              <a:endParaRPr lang="en-US" altLang="zh-CN" sz="2400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34826" name="文本框 7188"/>
            <p:cNvSpPr txBox="1"/>
            <p:nvPr/>
          </p:nvSpPr>
          <p:spPr>
            <a:xfrm>
              <a:off x="4080" y="7273"/>
              <a:ext cx="6840" cy="1948"/>
            </a:xfrm>
            <a:prstGeom prst="rect">
              <a:avLst/>
            </a:prstGeom>
            <a:solidFill>
              <a:srgbClr val="CCFF99"/>
            </a:solidFill>
            <a:ln w="9525">
              <a:noFill/>
            </a:ln>
          </p:spPr>
          <p:txBody>
            <a:bodyPr anchor="t" anchorCtr="0">
              <a:noAutofit/>
            </a:bodyPr>
            <a:p>
              <a: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</a:pPr>
              <a:r>
                <a:rPr lang="zh-CN" altLang="en-US" sz="2400" b="1" dirty="0">
                  <a:solidFill>
                    <a:srgbClr val="1D9323"/>
                  </a:solidFill>
                  <a:latin typeface="楷体_GB2312" pitchFamily="49" charset="-122"/>
                  <a:ea typeface="楷体_GB2312" pitchFamily="49" charset="-122"/>
                </a:rPr>
                <a:t>子宫颈复原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  产后</a:t>
              </a:r>
              <a:r>
                <a:rPr lang="en-US" altLang="zh-CN" sz="2400" b="1" dirty="0"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周子宫颈外形恢复，子宫颈内口关闭。产后</a:t>
              </a:r>
              <a:r>
                <a:rPr lang="en-US" altLang="zh-CN" sz="2400" b="1" dirty="0">
                  <a:latin typeface="楷体_GB2312" pitchFamily="49" charset="-122"/>
                  <a:ea typeface="楷体_GB2312" pitchFamily="49" charset="-122"/>
                </a:rPr>
                <a:t>4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周子宫颈恢复</a:t>
              </a:r>
              <a:r>
                <a:rPr lang="zh-CN" altLang="en-US" sz="2800" b="1" dirty="0">
                  <a:latin typeface="Arial" panose="020B0604020202020204" pitchFamily="34" charset="0"/>
                  <a:ea typeface="楷体_GB2312" pitchFamily="49" charset="-122"/>
                </a:rPr>
                <a:t> </a:t>
              </a:r>
              <a:endParaRPr lang="zh-CN" altLang="en-US" sz="28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34827" name="文本框 7189"/>
            <p:cNvSpPr txBox="1"/>
            <p:nvPr/>
          </p:nvSpPr>
          <p:spPr>
            <a:xfrm>
              <a:off x="9840" y="4560"/>
              <a:ext cx="4200" cy="1781"/>
            </a:xfrm>
            <a:prstGeom prst="rect">
              <a:avLst/>
            </a:prstGeom>
            <a:solidFill>
              <a:srgbClr val="FFFFCC"/>
            </a:solidFill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</a:pPr>
              <a:r>
                <a:rPr lang="zh-CN" altLang="en-US" sz="2400" b="1" dirty="0">
                  <a:solidFill>
                    <a:srgbClr val="1D9323"/>
                  </a:solidFill>
                  <a:latin typeface="Arial" panose="020B0604020202020204" pitchFamily="34" charset="0"/>
                  <a:ea typeface="楷体_GB2312" pitchFamily="49" charset="-122"/>
                </a:rPr>
                <a:t>子宫下段变化</a:t>
              </a:r>
              <a:r>
                <a:rPr lang="zh-CN" altLang="en-US" sz="2400" b="1" dirty="0">
                  <a:latin typeface="Arial" panose="020B0604020202020204" pitchFamily="34" charset="0"/>
                  <a:ea typeface="楷体_GB2312" pitchFamily="49" charset="-122"/>
                </a:rPr>
                <a:t>  子宫下段收缩逐渐恢复至非孕时的子宫狭部。</a:t>
              </a:r>
              <a:endParaRPr lang="zh-CN" altLang="en-US" sz="24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34828" name="任意多边形 7182"/>
            <p:cNvSpPr/>
            <p:nvPr/>
          </p:nvSpPr>
          <p:spPr>
            <a:xfrm>
              <a:off x="4800" y="4560"/>
              <a:ext cx="5160" cy="2520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/>
              <a:rect l="txL" t="txT" r="txR" b="txB"/>
              <a:pathLst>
                <a:path w="21600" h="21600">
                  <a:moveTo>
                    <a:pt x="5400" y="5400"/>
                  </a:moveTo>
                  <a:lnTo>
                    <a:pt x="9450" y="5400"/>
                  </a:lnTo>
                  <a:lnTo>
                    <a:pt x="9450" y="2700"/>
                  </a:lnTo>
                  <a:lnTo>
                    <a:pt x="8100" y="2700"/>
                  </a:lnTo>
                  <a:lnTo>
                    <a:pt x="10800" y="0"/>
                  </a:lnTo>
                  <a:lnTo>
                    <a:pt x="13500" y="2700"/>
                  </a:lnTo>
                  <a:lnTo>
                    <a:pt x="12150" y="2700"/>
                  </a:lnTo>
                  <a:lnTo>
                    <a:pt x="12150" y="5400"/>
                  </a:lnTo>
                  <a:lnTo>
                    <a:pt x="16200" y="5400"/>
                  </a:lnTo>
                  <a:lnTo>
                    <a:pt x="16200" y="9450"/>
                  </a:lnTo>
                  <a:lnTo>
                    <a:pt x="18900" y="9450"/>
                  </a:lnTo>
                  <a:lnTo>
                    <a:pt x="18900" y="8100"/>
                  </a:lnTo>
                  <a:lnTo>
                    <a:pt x="21600" y="10800"/>
                  </a:lnTo>
                  <a:lnTo>
                    <a:pt x="18900" y="13500"/>
                  </a:lnTo>
                  <a:lnTo>
                    <a:pt x="18900" y="12150"/>
                  </a:lnTo>
                  <a:lnTo>
                    <a:pt x="16200" y="12150"/>
                  </a:lnTo>
                  <a:lnTo>
                    <a:pt x="16200" y="16200"/>
                  </a:lnTo>
                  <a:lnTo>
                    <a:pt x="12150" y="16200"/>
                  </a:lnTo>
                  <a:lnTo>
                    <a:pt x="12150" y="18900"/>
                  </a:lnTo>
                  <a:lnTo>
                    <a:pt x="13500" y="18900"/>
                  </a:lnTo>
                  <a:lnTo>
                    <a:pt x="10800" y="21600"/>
                  </a:lnTo>
                  <a:lnTo>
                    <a:pt x="8100" y="18900"/>
                  </a:lnTo>
                  <a:lnTo>
                    <a:pt x="9450" y="18900"/>
                  </a:lnTo>
                  <a:lnTo>
                    <a:pt x="9450" y="16200"/>
                  </a:lnTo>
                  <a:lnTo>
                    <a:pt x="5400" y="16200"/>
                  </a:lnTo>
                  <a:lnTo>
                    <a:pt x="5400" y="12150"/>
                  </a:lnTo>
                  <a:lnTo>
                    <a:pt x="2700" y="12150"/>
                  </a:lnTo>
                  <a:lnTo>
                    <a:pt x="2700" y="13500"/>
                  </a:lnTo>
                  <a:lnTo>
                    <a:pt x="0" y="10800"/>
                  </a:lnTo>
                  <a:lnTo>
                    <a:pt x="2700" y="8100"/>
                  </a:lnTo>
                  <a:lnTo>
                    <a:pt x="2700" y="9450"/>
                  </a:lnTo>
                  <a:lnTo>
                    <a:pt x="5400" y="9450"/>
                  </a:lnTo>
                  <a:close/>
                </a:path>
              </a:pathLst>
            </a:custGeom>
            <a:solidFill>
              <a:srgbClr val="FF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en-US" altLang="zh-CN" sz="24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1.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子宫复旧</a:t>
              </a:r>
              <a:endPara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产褥期妇女的生理变化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5843" name="Rectangle 9"/>
          <p:cNvSpPr/>
          <p:nvPr/>
        </p:nvSpPr>
        <p:spPr>
          <a:xfrm>
            <a:off x="1318260" y="1295400"/>
            <a:ext cx="9107170" cy="2411095"/>
          </a:xfrm>
          <a:prstGeom prst="rect">
            <a:avLst/>
          </a:prstGeom>
          <a:solidFill>
            <a:srgbClr val="CCFF66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2075" tIns="46038" rIns="92075" bIns="46038"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2.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阴道及外阴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黏膜皱襞约在产后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周重现，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外阴轻度水肿产后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日可自行消退。轻度会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阴裂伤或会阴切口缝合后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日可愈合。分娩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时撕裂的处女膜形成处女膜痕。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67" name="Rectangle 11"/>
          <p:cNvSpPr/>
          <p:nvPr/>
        </p:nvSpPr>
        <p:spPr>
          <a:xfrm>
            <a:off x="1318895" y="3891280"/>
            <a:ext cx="9106535" cy="2554605"/>
          </a:xfrm>
          <a:prstGeom prst="rect">
            <a:avLst/>
          </a:prstGeom>
          <a:solidFill>
            <a:srgbClr val="FFCCCC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2075" tIns="46038" rIns="92075" bIns="46038"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3.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盆底组织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盆底肌及其筋膜在分娩时过度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扩张致弹性降低常伴有肌纤维部分断裂。若产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褥期过早参加体力劳动可导致阴道膨出或子宫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脱垂。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产褥期妇女的生理变化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7270" y="1193165"/>
            <a:ext cx="10365740" cy="4665230"/>
            <a:chOff x="738" y="983"/>
            <a:chExt cx="13302" cy="7297"/>
          </a:xfrm>
        </p:grpSpPr>
        <p:sp>
          <p:nvSpPr>
            <p:cNvPr id="38913" name="文本框 11280"/>
            <p:cNvSpPr txBox="1"/>
            <p:nvPr/>
          </p:nvSpPr>
          <p:spPr>
            <a:xfrm>
              <a:off x="9000" y="2160"/>
              <a:ext cx="5040" cy="3031"/>
            </a:xfrm>
            <a:prstGeom prst="rect">
              <a:avLst/>
            </a:prstGeom>
            <a:solidFill>
              <a:srgbClr val="CCFFFF"/>
            </a:solidFill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</a:pP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    产后</a:t>
              </a:r>
              <a:r>
                <a:rPr lang="en-US" altLang="zh-CN" sz="2400" b="1" dirty="0">
                  <a:latin typeface="楷体_GB2312" pitchFamily="49" charset="-122"/>
                  <a:ea typeface="楷体_GB2312" pitchFamily="49" charset="-122"/>
                </a:rPr>
                <a:t>14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日以后分泌的乳汁，蛋白质约</a:t>
              </a:r>
              <a:r>
                <a:rPr lang="en-US" altLang="zh-CN" sz="2400" b="1" dirty="0">
                  <a:latin typeface="楷体_GB2312" pitchFamily="49" charset="-122"/>
                  <a:ea typeface="楷体_GB2312" pitchFamily="49" charset="-122"/>
                </a:rPr>
                <a:t>2%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～</a:t>
              </a:r>
              <a:r>
                <a:rPr lang="en-US" altLang="zh-CN" sz="2400" b="1" dirty="0">
                  <a:latin typeface="楷体_GB2312" pitchFamily="49" charset="-122"/>
                  <a:ea typeface="楷体_GB2312" pitchFamily="49" charset="-122"/>
                </a:rPr>
                <a:t>3%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，脂肪约</a:t>
              </a:r>
              <a:r>
                <a:rPr lang="en-US" altLang="zh-CN" sz="2400" b="1" dirty="0">
                  <a:latin typeface="楷体_GB2312" pitchFamily="49" charset="-122"/>
                  <a:ea typeface="楷体_GB2312" pitchFamily="49" charset="-122"/>
                </a:rPr>
                <a:t>4%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，糖类约</a:t>
              </a:r>
              <a:r>
                <a:rPr lang="en-US" altLang="zh-CN" sz="2400" b="1" dirty="0">
                  <a:latin typeface="楷体_GB2312" pitchFamily="49" charset="-122"/>
                  <a:ea typeface="楷体_GB2312" pitchFamily="49" charset="-122"/>
                </a:rPr>
                <a:t>8%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～</a:t>
              </a:r>
              <a:r>
                <a:rPr lang="en-US" altLang="zh-CN" sz="2400" b="1" dirty="0">
                  <a:latin typeface="楷体_GB2312" pitchFamily="49" charset="-122"/>
                  <a:ea typeface="楷体_GB2312" pitchFamily="49" charset="-122"/>
                </a:rPr>
                <a:t>9%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，无机盐约</a:t>
              </a:r>
              <a:r>
                <a:rPr lang="en-US" altLang="zh-CN" sz="2400" b="1" dirty="0">
                  <a:latin typeface="楷体_GB2312" pitchFamily="49" charset="-122"/>
                  <a:ea typeface="楷体_GB2312" pitchFamily="49" charset="-122"/>
                </a:rPr>
                <a:t>0.4%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～</a:t>
              </a:r>
              <a:r>
                <a:rPr lang="en-US" altLang="zh-CN" sz="2400" b="1" dirty="0">
                  <a:latin typeface="楷体_GB2312" pitchFamily="49" charset="-122"/>
                  <a:ea typeface="楷体_GB2312" pitchFamily="49" charset="-122"/>
                </a:rPr>
                <a:t>0.5%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，还有维生素等微量元素。</a:t>
              </a:r>
              <a:endParaRPr lang="zh-CN" altLang="en-US" sz="2400" b="1" dirty="0">
                <a:solidFill>
                  <a:srgbClr val="660033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38917" name="Rectangle 8"/>
            <p:cNvSpPr/>
            <p:nvPr/>
          </p:nvSpPr>
          <p:spPr>
            <a:xfrm>
              <a:off x="738" y="983"/>
              <a:ext cx="3102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（二）乳房</a:t>
              </a:r>
              <a:endPara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38918" name="文本框 11279"/>
            <p:cNvSpPr txBox="1"/>
            <p:nvPr/>
          </p:nvSpPr>
          <p:spPr>
            <a:xfrm>
              <a:off x="5400" y="6405"/>
              <a:ext cx="4560" cy="1875"/>
            </a:xfrm>
            <a:prstGeom prst="rect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    产后</a:t>
              </a:r>
              <a:r>
                <a:rPr lang="en-US" altLang="zh-CN" sz="2400" b="1" dirty="0">
                  <a:latin typeface="楷体_GB2312" pitchFamily="49" charset="-122"/>
                  <a:ea typeface="楷体_GB2312" pitchFamily="49" charset="-122"/>
                </a:rPr>
                <a:t>7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～</a:t>
              </a:r>
              <a:r>
                <a:rPr lang="en-US" altLang="zh-CN" sz="2400" b="1" dirty="0">
                  <a:latin typeface="楷体_GB2312" pitchFamily="49" charset="-122"/>
                  <a:ea typeface="楷体_GB2312" pitchFamily="49" charset="-122"/>
                </a:rPr>
                <a:t>14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日，蛋白含量逐渐减少，脂肪和乳糖逐渐增多。</a:t>
              </a:r>
              <a:endParaRPr lang="zh-CN" altLang="en-US" sz="24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38919" name="文本框 11281"/>
            <p:cNvSpPr txBox="1"/>
            <p:nvPr/>
          </p:nvSpPr>
          <p:spPr>
            <a:xfrm>
              <a:off x="840" y="2008"/>
              <a:ext cx="4440" cy="4283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FFFF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p>
              <a:r>
                <a:rPr lang="zh-CN" altLang="en-US" sz="2400" dirty="0">
                  <a:latin typeface="楷体_GB2312" pitchFamily="49" charset="-122"/>
                  <a:ea typeface="楷体_GB2312" pitchFamily="49" charset="-122"/>
                </a:rPr>
                <a:t>    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产后</a:t>
              </a:r>
              <a:r>
                <a:rPr lang="en-US" altLang="zh-CN" sz="2400" b="1" dirty="0">
                  <a:latin typeface="楷体_GB2312" pitchFamily="49" charset="-122"/>
                  <a:ea typeface="楷体_GB2312" pitchFamily="49" charset="-122"/>
                </a:rPr>
                <a:t>7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日内分泌的乳汁，浑浊淡黄色，含丰富的蛋白质、</a:t>
              </a:r>
              <a:r>
                <a:rPr lang="en-US" altLang="zh-CN" sz="2400" b="1" dirty="0">
                  <a:latin typeface="楷体_GB2312" pitchFamily="49" charset="-122"/>
                  <a:ea typeface="楷体_GB2312" pitchFamily="49" charset="-122"/>
                </a:rPr>
                <a:t>β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胡萝卜素、矿物质及分泌型</a:t>
              </a:r>
              <a:r>
                <a:rPr lang="en-US" altLang="zh-CN" sz="2400" b="1" dirty="0">
                  <a:latin typeface="楷体_GB2312" pitchFamily="49" charset="-122"/>
                  <a:ea typeface="楷体_GB2312" pitchFamily="49" charset="-122"/>
                </a:rPr>
                <a:t>IgA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，脂肪及糖类较少，极易消化，是新生儿早期理想的天然食物。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 </a:t>
              </a:r>
              <a:endParaRPr lang="zh-CN" altLang="en-US" sz="2800" dirty="0">
                <a:latin typeface="楷体_GB2312" pitchFamily="49" charset="-122"/>
                <a:ea typeface="楷体_GB2312" pitchFamily="49" charset="-122"/>
              </a:endParaRPr>
            </a:p>
          </p:txBody>
        </p:sp>
        <p:grpSp>
          <p:nvGrpSpPr>
            <p:cNvPr id="38920" name="组合 11282"/>
            <p:cNvGrpSpPr/>
            <p:nvPr/>
          </p:nvGrpSpPr>
          <p:grpSpPr>
            <a:xfrm rot="73152">
              <a:off x="4680" y="2880"/>
              <a:ext cx="4320" cy="3600"/>
              <a:chOff x="768" y="1104"/>
              <a:chExt cx="3984" cy="3072"/>
            </a:xfrm>
          </p:grpSpPr>
          <p:sp>
            <p:nvSpPr>
              <p:cNvPr id="38921" name="任意多边形 11283"/>
              <p:cNvSpPr/>
              <p:nvPr/>
            </p:nvSpPr>
            <p:spPr>
              <a:xfrm>
                <a:off x="2784" y="1680"/>
                <a:ext cx="866" cy="24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8" y="14"/>
                  </a:cxn>
                  <a:cxn ang="0">
                    <a:pos x="98" y="32"/>
                  </a:cxn>
                  <a:cxn ang="0">
                    <a:pos x="147" y="54"/>
                  </a:cxn>
                  <a:cxn ang="0">
                    <a:pos x="195" y="81"/>
                  </a:cxn>
                  <a:cxn ang="0">
                    <a:pos x="242" y="111"/>
                  </a:cxn>
                  <a:cxn ang="0">
                    <a:pos x="288" y="147"/>
                  </a:cxn>
                  <a:cxn ang="0">
                    <a:pos x="333" y="185"/>
                  </a:cxn>
                  <a:cxn ang="0">
                    <a:pos x="377" y="228"/>
                  </a:cxn>
                  <a:cxn ang="0">
                    <a:pos x="418" y="275"/>
                  </a:cxn>
                  <a:cxn ang="0">
                    <a:pos x="457" y="325"/>
                  </a:cxn>
                  <a:cxn ang="0">
                    <a:pos x="493" y="379"/>
                  </a:cxn>
                  <a:cxn ang="0">
                    <a:pos x="526" y="437"/>
                  </a:cxn>
                  <a:cxn ang="0">
                    <a:pos x="555" y="497"/>
                  </a:cxn>
                  <a:cxn ang="0">
                    <a:pos x="582" y="562"/>
                  </a:cxn>
                  <a:cxn ang="0">
                    <a:pos x="604" y="630"/>
                  </a:cxn>
                  <a:cxn ang="0">
                    <a:pos x="621" y="700"/>
                  </a:cxn>
                  <a:cxn ang="0">
                    <a:pos x="634" y="774"/>
                  </a:cxn>
                  <a:cxn ang="0">
                    <a:pos x="642" y="851"/>
                  </a:cxn>
                  <a:cxn ang="0">
                    <a:pos x="646" y="930"/>
                  </a:cxn>
                  <a:cxn ang="0">
                    <a:pos x="643" y="1011"/>
                  </a:cxn>
                  <a:cxn ang="0">
                    <a:pos x="636" y="1086"/>
                  </a:cxn>
                  <a:cxn ang="0">
                    <a:pos x="623" y="1160"/>
                  </a:cxn>
                  <a:cxn ang="0">
                    <a:pos x="607" y="1230"/>
                  </a:cxn>
                  <a:cxn ang="0">
                    <a:pos x="585" y="1297"/>
                  </a:cxn>
                  <a:cxn ang="0">
                    <a:pos x="561" y="1361"/>
                  </a:cxn>
                  <a:cxn ang="0">
                    <a:pos x="533" y="1421"/>
                  </a:cxn>
                  <a:cxn ang="0">
                    <a:pos x="500" y="1478"/>
                  </a:cxn>
                  <a:cxn ang="0">
                    <a:pos x="466" y="1532"/>
                  </a:cxn>
                  <a:cxn ang="0">
                    <a:pos x="428" y="1582"/>
                  </a:cxn>
                  <a:cxn ang="0">
                    <a:pos x="388" y="1627"/>
                  </a:cxn>
                  <a:cxn ang="0">
                    <a:pos x="345" y="1670"/>
                  </a:cxn>
                  <a:cxn ang="0">
                    <a:pos x="301" y="1709"/>
                  </a:cxn>
                  <a:cxn ang="0">
                    <a:pos x="254" y="1744"/>
                  </a:cxn>
                  <a:cxn ang="0">
                    <a:pos x="205" y="1776"/>
                  </a:cxn>
                  <a:cxn ang="0">
                    <a:pos x="156" y="1803"/>
                  </a:cxn>
                  <a:cxn ang="0">
                    <a:pos x="104" y="1826"/>
                  </a:cxn>
                  <a:cxn ang="0">
                    <a:pos x="53" y="1846"/>
                  </a:cxn>
                  <a:cxn ang="0">
                    <a:pos x="0" y="1861"/>
                  </a:cxn>
                  <a:cxn ang="0">
                    <a:pos x="0" y="0"/>
                  </a:cxn>
                </a:cxnLst>
                <a:pathLst>
                  <a:path w="646" h="1861">
                    <a:moveTo>
                      <a:pt x="0" y="0"/>
                    </a:moveTo>
                    <a:lnTo>
                      <a:pt x="48" y="14"/>
                    </a:lnTo>
                    <a:lnTo>
                      <a:pt x="98" y="32"/>
                    </a:lnTo>
                    <a:lnTo>
                      <a:pt x="147" y="54"/>
                    </a:lnTo>
                    <a:lnTo>
                      <a:pt x="195" y="81"/>
                    </a:lnTo>
                    <a:lnTo>
                      <a:pt x="242" y="111"/>
                    </a:lnTo>
                    <a:lnTo>
                      <a:pt x="288" y="147"/>
                    </a:lnTo>
                    <a:lnTo>
                      <a:pt x="333" y="185"/>
                    </a:lnTo>
                    <a:lnTo>
                      <a:pt x="377" y="228"/>
                    </a:lnTo>
                    <a:lnTo>
                      <a:pt x="418" y="275"/>
                    </a:lnTo>
                    <a:lnTo>
                      <a:pt x="457" y="325"/>
                    </a:lnTo>
                    <a:lnTo>
                      <a:pt x="493" y="379"/>
                    </a:lnTo>
                    <a:lnTo>
                      <a:pt x="526" y="437"/>
                    </a:lnTo>
                    <a:lnTo>
                      <a:pt x="555" y="497"/>
                    </a:lnTo>
                    <a:lnTo>
                      <a:pt x="582" y="562"/>
                    </a:lnTo>
                    <a:lnTo>
                      <a:pt x="604" y="630"/>
                    </a:lnTo>
                    <a:lnTo>
                      <a:pt x="621" y="700"/>
                    </a:lnTo>
                    <a:lnTo>
                      <a:pt x="634" y="774"/>
                    </a:lnTo>
                    <a:lnTo>
                      <a:pt x="642" y="851"/>
                    </a:lnTo>
                    <a:lnTo>
                      <a:pt x="646" y="930"/>
                    </a:lnTo>
                    <a:lnTo>
                      <a:pt x="643" y="1011"/>
                    </a:lnTo>
                    <a:lnTo>
                      <a:pt x="636" y="1086"/>
                    </a:lnTo>
                    <a:lnTo>
                      <a:pt x="623" y="1160"/>
                    </a:lnTo>
                    <a:lnTo>
                      <a:pt x="607" y="1230"/>
                    </a:lnTo>
                    <a:lnTo>
                      <a:pt x="585" y="1297"/>
                    </a:lnTo>
                    <a:lnTo>
                      <a:pt x="561" y="1361"/>
                    </a:lnTo>
                    <a:lnTo>
                      <a:pt x="533" y="1421"/>
                    </a:lnTo>
                    <a:lnTo>
                      <a:pt x="500" y="1478"/>
                    </a:lnTo>
                    <a:lnTo>
                      <a:pt x="466" y="1532"/>
                    </a:lnTo>
                    <a:lnTo>
                      <a:pt x="428" y="1582"/>
                    </a:lnTo>
                    <a:lnTo>
                      <a:pt x="388" y="1627"/>
                    </a:lnTo>
                    <a:lnTo>
                      <a:pt x="345" y="1670"/>
                    </a:lnTo>
                    <a:lnTo>
                      <a:pt x="301" y="1709"/>
                    </a:lnTo>
                    <a:lnTo>
                      <a:pt x="254" y="1744"/>
                    </a:lnTo>
                    <a:lnTo>
                      <a:pt x="205" y="1776"/>
                    </a:lnTo>
                    <a:lnTo>
                      <a:pt x="156" y="1803"/>
                    </a:lnTo>
                    <a:lnTo>
                      <a:pt x="104" y="1826"/>
                    </a:lnTo>
                    <a:lnTo>
                      <a:pt x="53" y="1846"/>
                    </a:lnTo>
                    <a:lnTo>
                      <a:pt x="0" y="1861"/>
                    </a:lnTo>
                    <a:lnTo>
                      <a:pt x="0" y="0"/>
                    </a:ln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CFDBDF"/>
                  </a:gs>
                </a:gsLst>
                <a:lin ang="0" scaled="1"/>
                <a:tileRect/>
              </a:gradFill>
              <a:ln w="635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8922" name="任意多边形 11284"/>
              <p:cNvSpPr/>
              <p:nvPr/>
            </p:nvSpPr>
            <p:spPr>
              <a:xfrm rot="6256290">
                <a:off x="1583" y="1153"/>
                <a:ext cx="866" cy="24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8" y="14"/>
                  </a:cxn>
                  <a:cxn ang="0">
                    <a:pos x="98" y="32"/>
                  </a:cxn>
                  <a:cxn ang="0">
                    <a:pos x="147" y="54"/>
                  </a:cxn>
                  <a:cxn ang="0">
                    <a:pos x="195" y="81"/>
                  </a:cxn>
                  <a:cxn ang="0">
                    <a:pos x="242" y="111"/>
                  </a:cxn>
                  <a:cxn ang="0">
                    <a:pos x="288" y="147"/>
                  </a:cxn>
                  <a:cxn ang="0">
                    <a:pos x="333" y="185"/>
                  </a:cxn>
                  <a:cxn ang="0">
                    <a:pos x="377" y="228"/>
                  </a:cxn>
                  <a:cxn ang="0">
                    <a:pos x="418" y="275"/>
                  </a:cxn>
                  <a:cxn ang="0">
                    <a:pos x="457" y="325"/>
                  </a:cxn>
                  <a:cxn ang="0">
                    <a:pos x="493" y="379"/>
                  </a:cxn>
                  <a:cxn ang="0">
                    <a:pos x="526" y="437"/>
                  </a:cxn>
                  <a:cxn ang="0">
                    <a:pos x="555" y="497"/>
                  </a:cxn>
                  <a:cxn ang="0">
                    <a:pos x="582" y="562"/>
                  </a:cxn>
                  <a:cxn ang="0">
                    <a:pos x="604" y="630"/>
                  </a:cxn>
                  <a:cxn ang="0">
                    <a:pos x="621" y="700"/>
                  </a:cxn>
                  <a:cxn ang="0">
                    <a:pos x="634" y="774"/>
                  </a:cxn>
                  <a:cxn ang="0">
                    <a:pos x="642" y="851"/>
                  </a:cxn>
                  <a:cxn ang="0">
                    <a:pos x="646" y="930"/>
                  </a:cxn>
                  <a:cxn ang="0">
                    <a:pos x="643" y="1011"/>
                  </a:cxn>
                  <a:cxn ang="0">
                    <a:pos x="636" y="1086"/>
                  </a:cxn>
                  <a:cxn ang="0">
                    <a:pos x="623" y="1160"/>
                  </a:cxn>
                  <a:cxn ang="0">
                    <a:pos x="607" y="1230"/>
                  </a:cxn>
                  <a:cxn ang="0">
                    <a:pos x="585" y="1297"/>
                  </a:cxn>
                  <a:cxn ang="0">
                    <a:pos x="561" y="1361"/>
                  </a:cxn>
                  <a:cxn ang="0">
                    <a:pos x="533" y="1421"/>
                  </a:cxn>
                  <a:cxn ang="0">
                    <a:pos x="500" y="1478"/>
                  </a:cxn>
                  <a:cxn ang="0">
                    <a:pos x="466" y="1532"/>
                  </a:cxn>
                  <a:cxn ang="0">
                    <a:pos x="428" y="1582"/>
                  </a:cxn>
                  <a:cxn ang="0">
                    <a:pos x="388" y="1627"/>
                  </a:cxn>
                  <a:cxn ang="0">
                    <a:pos x="345" y="1670"/>
                  </a:cxn>
                  <a:cxn ang="0">
                    <a:pos x="301" y="1709"/>
                  </a:cxn>
                  <a:cxn ang="0">
                    <a:pos x="254" y="1744"/>
                  </a:cxn>
                  <a:cxn ang="0">
                    <a:pos x="205" y="1776"/>
                  </a:cxn>
                  <a:cxn ang="0">
                    <a:pos x="156" y="1803"/>
                  </a:cxn>
                  <a:cxn ang="0">
                    <a:pos x="104" y="1826"/>
                  </a:cxn>
                  <a:cxn ang="0">
                    <a:pos x="53" y="1846"/>
                  </a:cxn>
                  <a:cxn ang="0">
                    <a:pos x="0" y="1861"/>
                  </a:cxn>
                  <a:cxn ang="0">
                    <a:pos x="0" y="0"/>
                  </a:cxn>
                </a:cxnLst>
                <a:pathLst>
                  <a:path w="646" h="1861">
                    <a:moveTo>
                      <a:pt x="0" y="0"/>
                    </a:moveTo>
                    <a:lnTo>
                      <a:pt x="48" y="14"/>
                    </a:lnTo>
                    <a:lnTo>
                      <a:pt x="98" y="32"/>
                    </a:lnTo>
                    <a:lnTo>
                      <a:pt x="147" y="54"/>
                    </a:lnTo>
                    <a:lnTo>
                      <a:pt x="195" y="81"/>
                    </a:lnTo>
                    <a:lnTo>
                      <a:pt x="242" y="111"/>
                    </a:lnTo>
                    <a:lnTo>
                      <a:pt x="288" y="147"/>
                    </a:lnTo>
                    <a:lnTo>
                      <a:pt x="333" y="185"/>
                    </a:lnTo>
                    <a:lnTo>
                      <a:pt x="377" y="228"/>
                    </a:lnTo>
                    <a:lnTo>
                      <a:pt x="418" y="275"/>
                    </a:lnTo>
                    <a:lnTo>
                      <a:pt x="457" y="325"/>
                    </a:lnTo>
                    <a:lnTo>
                      <a:pt x="493" y="379"/>
                    </a:lnTo>
                    <a:lnTo>
                      <a:pt x="526" y="437"/>
                    </a:lnTo>
                    <a:lnTo>
                      <a:pt x="555" y="497"/>
                    </a:lnTo>
                    <a:lnTo>
                      <a:pt x="582" y="562"/>
                    </a:lnTo>
                    <a:lnTo>
                      <a:pt x="604" y="630"/>
                    </a:lnTo>
                    <a:lnTo>
                      <a:pt x="621" y="700"/>
                    </a:lnTo>
                    <a:lnTo>
                      <a:pt x="634" y="774"/>
                    </a:lnTo>
                    <a:lnTo>
                      <a:pt x="642" y="851"/>
                    </a:lnTo>
                    <a:lnTo>
                      <a:pt x="646" y="930"/>
                    </a:lnTo>
                    <a:lnTo>
                      <a:pt x="643" y="1011"/>
                    </a:lnTo>
                    <a:lnTo>
                      <a:pt x="636" y="1086"/>
                    </a:lnTo>
                    <a:lnTo>
                      <a:pt x="623" y="1160"/>
                    </a:lnTo>
                    <a:lnTo>
                      <a:pt x="607" y="1230"/>
                    </a:lnTo>
                    <a:lnTo>
                      <a:pt x="585" y="1297"/>
                    </a:lnTo>
                    <a:lnTo>
                      <a:pt x="561" y="1361"/>
                    </a:lnTo>
                    <a:lnTo>
                      <a:pt x="533" y="1421"/>
                    </a:lnTo>
                    <a:lnTo>
                      <a:pt x="500" y="1478"/>
                    </a:lnTo>
                    <a:lnTo>
                      <a:pt x="466" y="1532"/>
                    </a:lnTo>
                    <a:lnTo>
                      <a:pt x="428" y="1582"/>
                    </a:lnTo>
                    <a:lnTo>
                      <a:pt x="388" y="1627"/>
                    </a:lnTo>
                    <a:lnTo>
                      <a:pt x="345" y="1670"/>
                    </a:lnTo>
                    <a:lnTo>
                      <a:pt x="301" y="1709"/>
                    </a:lnTo>
                    <a:lnTo>
                      <a:pt x="254" y="1744"/>
                    </a:lnTo>
                    <a:lnTo>
                      <a:pt x="205" y="1776"/>
                    </a:lnTo>
                    <a:lnTo>
                      <a:pt x="156" y="1803"/>
                    </a:lnTo>
                    <a:lnTo>
                      <a:pt x="104" y="1826"/>
                    </a:lnTo>
                    <a:lnTo>
                      <a:pt x="53" y="1846"/>
                    </a:lnTo>
                    <a:lnTo>
                      <a:pt x="0" y="1861"/>
                    </a:lnTo>
                    <a:lnTo>
                      <a:pt x="0" y="0"/>
                    </a:ln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CFDBDF"/>
                  </a:gs>
                </a:gsLst>
                <a:lin ang="0" scaled="1"/>
                <a:tileRect/>
              </a:gradFill>
              <a:ln w="635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8923" name="任意多边形 11285"/>
              <p:cNvSpPr/>
              <p:nvPr/>
            </p:nvSpPr>
            <p:spPr>
              <a:xfrm rot="-6677128">
                <a:off x="3071" y="289"/>
                <a:ext cx="866" cy="24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8" y="14"/>
                  </a:cxn>
                  <a:cxn ang="0">
                    <a:pos x="98" y="32"/>
                  </a:cxn>
                  <a:cxn ang="0">
                    <a:pos x="147" y="54"/>
                  </a:cxn>
                  <a:cxn ang="0">
                    <a:pos x="195" y="81"/>
                  </a:cxn>
                  <a:cxn ang="0">
                    <a:pos x="242" y="111"/>
                  </a:cxn>
                  <a:cxn ang="0">
                    <a:pos x="288" y="147"/>
                  </a:cxn>
                  <a:cxn ang="0">
                    <a:pos x="333" y="185"/>
                  </a:cxn>
                  <a:cxn ang="0">
                    <a:pos x="377" y="228"/>
                  </a:cxn>
                  <a:cxn ang="0">
                    <a:pos x="418" y="275"/>
                  </a:cxn>
                  <a:cxn ang="0">
                    <a:pos x="457" y="325"/>
                  </a:cxn>
                  <a:cxn ang="0">
                    <a:pos x="493" y="379"/>
                  </a:cxn>
                  <a:cxn ang="0">
                    <a:pos x="526" y="437"/>
                  </a:cxn>
                  <a:cxn ang="0">
                    <a:pos x="555" y="497"/>
                  </a:cxn>
                  <a:cxn ang="0">
                    <a:pos x="582" y="562"/>
                  </a:cxn>
                  <a:cxn ang="0">
                    <a:pos x="604" y="630"/>
                  </a:cxn>
                  <a:cxn ang="0">
                    <a:pos x="621" y="700"/>
                  </a:cxn>
                  <a:cxn ang="0">
                    <a:pos x="634" y="774"/>
                  </a:cxn>
                  <a:cxn ang="0">
                    <a:pos x="642" y="851"/>
                  </a:cxn>
                  <a:cxn ang="0">
                    <a:pos x="646" y="930"/>
                  </a:cxn>
                  <a:cxn ang="0">
                    <a:pos x="643" y="1011"/>
                  </a:cxn>
                  <a:cxn ang="0">
                    <a:pos x="636" y="1086"/>
                  </a:cxn>
                  <a:cxn ang="0">
                    <a:pos x="623" y="1160"/>
                  </a:cxn>
                  <a:cxn ang="0">
                    <a:pos x="607" y="1230"/>
                  </a:cxn>
                  <a:cxn ang="0">
                    <a:pos x="585" y="1297"/>
                  </a:cxn>
                  <a:cxn ang="0">
                    <a:pos x="561" y="1361"/>
                  </a:cxn>
                  <a:cxn ang="0">
                    <a:pos x="533" y="1421"/>
                  </a:cxn>
                  <a:cxn ang="0">
                    <a:pos x="500" y="1478"/>
                  </a:cxn>
                  <a:cxn ang="0">
                    <a:pos x="466" y="1532"/>
                  </a:cxn>
                  <a:cxn ang="0">
                    <a:pos x="428" y="1582"/>
                  </a:cxn>
                  <a:cxn ang="0">
                    <a:pos x="388" y="1627"/>
                  </a:cxn>
                  <a:cxn ang="0">
                    <a:pos x="345" y="1670"/>
                  </a:cxn>
                  <a:cxn ang="0">
                    <a:pos x="301" y="1709"/>
                  </a:cxn>
                  <a:cxn ang="0">
                    <a:pos x="254" y="1744"/>
                  </a:cxn>
                  <a:cxn ang="0">
                    <a:pos x="205" y="1776"/>
                  </a:cxn>
                  <a:cxn ang="0">
                    <a:pos x="156" y="1803"/>
                  </a:cxn>
                  <a:cxn ang="0">
                    <a:pos x="104" y="1826"/>
                  </a:cxn>
                  <a:cxn ang="0">
                    <a:pos x="53" y="1846"/>
                  </a:cxn>
                  <a:cxn ang="0">
                    <a:pos x="0" y="1861"/>
                  </a:cxn>
                  <a:cxn ang="0">
                    <a:pos x="0" y="0"/>
                  </a:cxn>
                </a:cxnLst>
                <a:pathLst>
                  <a:path w="646" h="1861">
                    <a:moveTo>
                      <a:pt x="0" y="0"/>
                    </a:moveTo>
                    <a:lnTo>
                      <a:pt x="48" y="14"/>
                    </a:lnTo>
                    <a:lnTo>
                      <a:pt x="98" y="32"/>
                    </a:lnTo>
                    <a:lnTo>
                      <a:pt x="147" y="54"/>
                    </a:lnTo>
                    <a:lnTo>
                      <a:pt x="195" y="81"/>
                    </a:lnTo>
                    <a:lnTo>
                      <a:pt x="242" y="111"/>
                    </a:lnTo>
                    <a:lnTo>
                      <a:pt x="288" y="147"/>
                    </a:lnTo>
                    <a:lnTo>
                      <a:pt x="333" y="185"/>
                    </a:lnTo>
                    <a:lnTo>
                      <a:pt x="377" y="228"/>
                    </a:lnTo>
                    <a:lnTo>
                      <a:pt x="418" y="275"/>
                    </a:lnTo>
                    <a:lnTo>
                      <a:pt x="457" y="325"/>
                    </a:lnTo>
                    <a:lnTo>
                      <a:pt x="493" y="379"/>
                    </a:lnTo>
                    <a:lnTo>
                      <a:pt x="526" y="437"/>
                    </a:lnTo>
                    <a:lnTo>
                      <a:pt x="555" y="497"/>
                    </a:lnTo>
                    <a:lnTo>
                      <a:pt x="582" y="562"/>
                    </a:lnTo>
                    <a:lnTo>
                      <a:pt x="604" y="630"/>
                    </a:lnTo>
                    <a:lnTo>
                      <a:pt x="621" y="700"/>
                    </a:lnTo>
                    <a:lnTo>
                      <a:pt x="634" y="774"/>
                    </a:lnTo>
                    <a:lnTo>
                      <a:pt x="642" y="851"/>
                    </a:lnTo>
                    <a:lnTo>
                      <a:pt x="646" y="930"/>
                    </a:lnTo>
                    <a:lnTo>
                      <a:pt x="643" y="1011"/>
                    </a:lnTo>
                    <a:lnTo>
                      <a:pt x="636" y="1086"/>
                    </a:lnTo>
                    <a:lnTo>
                      <a:pt x="623" y="1160"/>
                    </a:lnTo>
                    <a:lnTo>
                      <a:pt x="607" y="1230"/>
                    </a:lnTo>
                    <a:lnTo>
                      <a:pt x="585" y="1297"/>
                    </a:lnTo>
                    <a:lnTo>
                      <a:pt x="561" y="1361"/>
                    </a:lnTo>
                    <a:lnTo>
                      <a:pt x="533" y="1421"/>
                    </a:lnTo>
                    <a:lnTo>
                      <a:pt x="500" y="1478"/>
                    </a:lnTo>
                    <a:lnTo>
                      <a:pt x="466" y="1532"/>
                    </a:lnTo>
                    <a:lnTo>
                      <a:pt x="428" y="1582"/>
                    </a:lnTo>
                    <a:lnTo>
                      <a:pt x="388" y="1627"/>
                    </a:lnTo>
                    <a:lnTo>
                      <a:pt x="345" y="1670"/>
                    </a:lnTo>
                    <a:lnTo>
                      <a:pt x="301" y="1709"/>
                    </a:lnTo>
                    <a:lnTo>
                      <a:pt x="254" y="1744"/>
                    </a:lnTo>
                    <a:lnTo>
                      <a:pt x="205" y="1776"/>
                    </a:lnTo>
                    <a:lnTo>
                      <a:pt x="156" y="1803"/>
                    </a:lnTo>
                    <a:lnTo>
                      <a:pt x="104" y="1826"/>
                    </a:lnTo>
                    <a:lnTo>
                      <a:pt x="53" y="1846"/>
                    </a:lnTo>
                    <a:lnTo>
                      <a:pt x="0" y="1861"/>
                    </a:lnTo>
                    <a:lnTo>
                      <a:pt x="0" y="0"/>
                    </a:ln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CFDBDF"/>
                  </a:gs>
                </a:gsLst>
                <a:lin ang="0" scaled="1"/>
                <a:tileRect/>
              </a:gradFill>
              <a:ln w="6350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1287" name="文本框 11286"/>
            <p:cNvSpPr txBox="1"/>
            <p:nvPr/>
          </p:nvSpPr>
          <p:spPr>
            <a:xfrm rot="73152">
              <a:off x="6708" y="4080"/>
              <a:ext cx="1320" cy="7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marR="0" algn="ctr" defTabSz="914400" eaLnBrk="0" hangingPunct="0">
                <a:buClrTx/>
                <a:buSzTx/>
                <a:buFontTx/>
                <a:buNone/>
                <a:defRPr/>
              </a:pPr>
              <a:r>
                <a:rPr kumimoji="0" lang="zh-CN" altLang="en-US" sz="2400" b="1" kern="1200" cap="none" spc="0" normalizeH="0" baseline="0" noProof="1"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楷体_GB2312" pitchFamily="49" charset="-122"/>
                  <a:cs typeface="+mn-cs"/>
                </a:rPr>
                <a:t>泌乳</a:t>
              </a:r>
              <a:endParaRPr kumimoji="0" lang="zh-CN" altLang="en-US" sz="2400" b="1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38925" name="文本框 11287"/>
            <p:cNvSpPr txBox="1"/>
            <p:nvPr/>
          </p:nvSpPr>
          <p:spPr>
            <a:xfrm rot="73152">
              <a:off x="5045" y="3480"/>
              <a:ext cx="1688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r" eaLnBrk="0" hangingPunct="0"/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初乳</a:t>
              </a:r>
              <a:endPara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38926" name="文本框 11288"/>
            <p:cNvSpPr txBox="1"/>
            <p:nvPr/>
          </p:nvSpPr>
          <p:spPr>
            <a:xfrm rot="73152">
              <a:off x="6360" y="5280"/>
              <a:ext cx="204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/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过渡乳</a:t>
              </a:r>
              <a:endPara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38927" name="文本框 11289"/>
            <p:cNvSpPr txBox="1"/>
            <p:nvPr/>
          </p:nvSpPr>
          <p:spPr>
            <a:xfrm rot="73152">
              <a:off x="6720" y="3120"/>
              <a:ext cx="2283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r" eaLnBrk="0" hangingPunct="0"/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成熟乳</a:t>
              </a:r>
              <a:endPara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2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3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9.xml><?xml version="1.0" encoding="utf-8"?>
<p:tagLst xmlns:p="http://schemas.openxmlformats.org/presentationml/2006/main">
  <p:tag name="TABLE_ENDDRAG_ORIGIN_RECT" val="789*251"/>
  <p:tag name="TABLE_ENDDRAG_RECT" val="79*256*789*251"/>
</p:tagLst>
</file>

<file path=ppt/tags/tag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游ゴシック Light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游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5944</Words>
  <Application>WPS 演示</Application>
  <PresentationFormat>自定义</PresentationFormat>
  <Paragraphs>475</Paragraphs>
  <Slides>46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46</vt:i4>
      </vt:variant>
    </vt:vector>
  </HeadingPairs>
  <TitlesOfParts>
    <vt:vector size="62" baseType="lpstr">
      <vt:lpstr>Arial</vt:lpstr>
      <vt:lpstr>宋体</vt:lpstr>
      <vt:lpstr>Wingdings</vt:lpstr>
      <vt:lpstr>黑体</vt:lpstr>
      <vt:lpstr>微软雅黑</vt:lpstr>
      <vt:lpstr>华文细黑</vt:lpstr>
      <vt:lpstr>字魂70号-灵悦黑体</vt:lpstr>
      <vt:lpstr>Segoe UI</vt:lpstr>
      <vt:lpstr>隶书</vt:lpstr>
      <vt:lpstr>楷体_GB2312</vt:lpstr>
      <vt:lpstr>新宋体</vt:lpstr>
      <vt:lpstr>华文中宋</vt:lpstr>
      <vt:lpstr>Times New Roman</vt:lpstr>
      <vt:lpstr>Arial Unicode MS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1、一般情况 （1）生命体征</vt:lpstr>
      <vt:lpstr>（2）产后宫缩痛</vt:lpstr>
      <vt:lpstr>PowerPoint 演示文稿</vt:lpstr>
      <vt:lpstr>PowerPoint 演示文稿</vt:lpstr>
      <vt:lpstr>5.产后压抑   指产妇在产后2～3日内发生的轻度或中度的情绪反应。表现为易哭、易激惹、忧虑、不安，有时喜怒无常，一般2～3日后自然消失，有时可持续达10日。产后压抑的发生与产妇体内的雌孕激素水平急剧下降、产后心理压力及疲劳有关。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baby</dc:creator>
  <cp:lastModifiedBy>汉堡包</cp:lastModifiedBy>
  <cp:revision>261</cp:revision>
  <dcterms:created xsi:type="dcterms:W3CDTF">2019-11-11T13:37:00Z</dcterms:created>
  <dcterms:modified xsi:type="dcterms:W3CDTF">2025-08-11T07:17:00Z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F47900CFCF14428F81F766D8B14004F0</vt:lpwstr>
  </property>
</Properties>
</file>