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60"/>
  </p:handoutMasterIdLst>
  <p:sldIdLst>
    <p:sldId id="256" r:id="rId4"/>
    <p:sldId id="279" r:id="rId5"/>
    <p:sldId id="937" r:id="rId7"/>
    <p:sldId id="759" r:id="rId8"/>
    <p:sldId id="760" r:id="rId9"/>
    <p:sldId id="781" r:id="rId10"/>
    <p:sldId id="920" r:id="rId11"/>
    <p:sldId id="921" r:id="rId12"/>
    <p:sldId id="938" r:id="rId13"/>
    <p:sldId id="939" r:id="rId14"/>
    <p:sldId id="940" r:id="rId15"/>
    <p:sldId id="941" r:id="rId16"/>
    <p:sldId id="947" r:id="rId17"/>
    <p:sldId id="942" r:id="rId18"/>
    <p:sldId id="943" r:id="rId19"/>
    <p:sldId id="944" r:id="rId20"/>
    <p:sldId id="945" r:id="rId21"/>
    <p:sldId id="948" r:id="rId22"/>
    <p:sldId id="949" r:id="rId23"/>
    <p:sldId id="950" r:id="rId24"/>
    <p:sldId id="951" r:id="rId25"/>
    <p:sldId id="952" r:id="rId26"/>
    <p:sldId id="953" r:id="rId27"/>
    <p:sldId id="954" r:id="rId28"/>
    <p:sldId id="955" r:id="rId29"/>
    <p:sldId id="922" r:id="rId30"/>
    <p:sldId id="923" r:id="rId31"/>
    <p:sldId id="924" r:id="rId32"/>
    <p:sldId id="957" r:id="rId33"/>
    <p:sldId id="958" r:id="rId34"/>
    <p:sldId id="959" r:id="rId35"/>
    <p:sldId id="960" r:id="rId36"/>
    <p:sldId id="961" r:id="rId37"/>
    <p:sldId id="962" r:id="rId38"/>
    <p:sldId id="963" r:id="rId39"/>
    <p:sldId id="964" r:id="rId40"/>
    <p:sldId id="925" r:id="rId41"/>
    <p:sldId id="926" r:id="rId42"/>
    <p:sldId id="927" r:id="rId43"/>
    <p:sldId id="969" r:id="rId44"/>
    <p:sldId id="970" r:id="rId45"/>
    <p:sldId id="971" r:id="rId46"/>
    <p:sldId id="972" r:id="rId47"/>
    <p:sldId id="929" r:id="rId48"/>
    <p:sldId id="930" r:id="rId49"/>
    <p:sldId id="931" r:id="rId50"/>
    <p:sldId id="979" r:id="rId51"/>
    <p:sldId id="980" r:id="rId52"/>
    <p:sldId id="981" r:id="rId53"/>
    <p:sldId id="982" r:id="rId54"/>
    <p:sldId id="983" r:id="rId55"/>
    <p:sldId id="984" r:id="rId56"/>
    <p:sldId id="985" r:id="rId57"/>
    <p:sldId id="986" r:id="rId58"/>
    <p:sldId id="270" r:id="rId59"/>
  </p:sldIdLst>
  <p:sldSz cx="12192000" cy="6858000"/>
  <p:notesSz cx="7103745" cy="10234295"/>
  <p:embeddedFontLst>
    <p:embeddedFont>
      <p:font typeface="黑体" panose="02010609060101010101" charset="-122"/>
      <p:regular r:id="rId65"/>
    </p:embeddedFont>
    <p:embeddedFont>
      <p:font typeface="微软雅黑" panose="020B0503020204020204" charset="-122"/>
      <p:regular r:id="rId66"/>
    </p:embeddedFont>
    <p:embeddedFont>
      <p:font typeface="华文细黑" panose="02010600040101010101" charset="-122"/>
      <p:regular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1" Type="http://schemas.openxmlformats.org/officeDocument/2006/relationships/font" Target="fonts/font7.fntdata"/><Relationship Id="rId70" Type="http://schemas.openxmlformats.org/officeDocument/2006/relationships/font" Target="fonts/font6.fntdata"/><Relationship Id="rId7" Type="http://schemas.openxmlformats.org/officeDocument/2006/relationships/slide" Target="slides/slide3.xml"/><Relationship Id="rId69" Type="http://schemas.openxmlformats.org/officeDocument/2006/relationships/font" Target="fonts/font5.fntdata"/><Relationship Id="rId68" Type="http://schemas.openxmlformats.org/officeDocument/2006/relationships/font" Target="fonts/font4.fntdata"/><Relationship Id="rId67" Type="http://schemas.openxmlformats.org/officeDocument/2006/relationships/font" Target="fonts/font3.fntdata"/><Relationship Id="rId66" Type="http://schemas.openxmlformats.org/officeDocument/2006/relationships/font" Target="fonts/font2.fntdata"/><Relationship Id="rId65" Type="http://schemas.openxmlformats.org/officeDocument/2006/relationships/font" Target="fonts/font1.fntdata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.bin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3.bin"/><Relationship Id="rId2" Type="http://schemas.openxmlformats.org/officeDocument/2006/relationships/tags" Target="../tags/tag100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4.xml"/><Relationship Id="rId10" Type="http://schemas.openxmlformats.org/officeDocument/2006/relationships/image" Target="../media/image26.wmf"/><Relationship Id="rId1" Type="http://schemas.openxmlformats.org/officeDocument/2006/relationships/tags" Target="../tags/tag9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405" y="1181100"/>
            <a:ext cx="10484485" cy="2527935"/>
            <a:chOff x="1303" y="1860"/>
            <a:chExt cx="10887" cy="3981"/>
          </a:xfrm>
        </p:grpSpPr>
        <p:sp>
          <p:nvSpPr>
            <p:cNvPr id="24578" name="矩形 336902"/>
            <p:cNvSpPr/>
            <p:nvPr/>
          </p:nvSpPr>
          <p:spPr>
            <a:xfrm>
              <a:off x="1303" y="1860"/>
              <a:ext cx="578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（三）心理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社会状况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579" name="矩形 336903"/>
            <p:cNvSpPr/>
            <p:nvPr/>
          </p:nvSpPr>
          <p:spPr>
            <a:xfrm>
              <a:off x="1418" y="2983"/>
              <a:ext cx="10772" cy="2858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青春期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常因害羞而影响及时诊治。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生育期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担心影响生育 而焦虑。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围绝经期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因治疗效果不佳或怀疑恶性肿瘤而焦虑、紧张、恐惧。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72160"/>
            <a:ext cx="10870565" cy="567372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938530"/>
            <a:ext cx="10034270" cy="4892547"/>
            <a:chOff x="1530" y="1318"/>
            <a:chExt cx="11453" cy="8406"/>
          </a:xfrm>
        </p:grpSpPr>
        <p:sp>
          <p:nvSpPr>
            <p:cNvPr id="25602" name="矩形 337927"/>
            <p:cNvSpPr/>
            <p:nvPr/>
          </p:nvSpPr>
          <p:spPr>
            <a:xfrm>
              <a:off x="1530" y="1318"/>
              <a:ext cx="4423" cy="8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（四）辅助检查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5603" name="矩形 337928"/>
            <p:cNvSpPr/>
            <p:nvPr/>
          </p:nvSpPr>
          <p:spPr>
            <a:xfrm>
              <a:off x="1758" y="2338"/>
              <a:ext cx="11225" cy="16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诊断性刮宫  有助于止血及明确子宫内膜的病理诊断，绝境过渡期首选诊刮。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4" name="矩形 337930"/>
            <p:cNvSpPr/>
            <p:nvPr/>
          </p:nvSpPr>
          <p:spPr>
            <a:xfrm>
              <a:off x="1870" y="4385"/>
              <a:ext cx="10888" cy="5339"/>
            </a:xfrm>
            <a:prstGeom prst="rect">
              <a:avLst/>
            </a:prstGeom>
            <a:solidFill>
              <a:srgbClr val="CCFFCC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）确定有无排卵或黄体功能：于月经前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日或月经来潮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小时内诊刮；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①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无排卵性功血子宫内膜呈增生期改变；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②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黄体功能不足显示子宫内膜分泌不良。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）确定子宫内膜不规则脱落：在月经周期第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天诊刮，增生期与分泌期内膜共存。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）不规则流血：可随时进行刮宫止血或排除内膜器质性病变。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626" name="矩形 339974"/>
          <p:cNvSpPr/>
          <p:nvPr/>
        </p:nvSpPr>
        <p:spPr>
          <a:xfrm>
            <a:off x="1116330" y="1072515"/>
            <a:ext cx="100825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2.B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超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血常规及血凝功能检查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宫腔镜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卵巢功能检查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判断卵巢有无排卵或黄体功能</a:t>
            </a:r>
            <a:r>
              <a:rPr lang="zh-CN" altLang="en-US" sz="2800" b="1" dirty="0">
                <a:solidFill>
                  <a:srgbClr val="5C47F5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宫颈粘液结晶检查；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阴道脱落细胞涂片；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激素测定，青春期首选辅检；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子宫内膜活组织检查（诊刮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6627" name="图片 339976" descr="22-1 子宫内膜腺囊型增生过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475" y="4221163"/>
            <a:ext cx="2232025" cy="154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339977" descr="22-2 子宫内膜腺瘤型增生过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50" y="4149725"/>
            <a:ext cx="2232025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339978" descr="22-3 萎缩型子宫内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0508" y="4149725"/>
            <a:ext cx="2305050" cy="157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9980" name="矩形 339979"/>
          <p:cNvSpPr/>
          <p:nvPr/>
        </p:nvSpPr>
        <p:spPr>
          <a:xfrm>
            <a:off x="8308658" y="5768975"/>
            <a:ext cx="14287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萎缩型子宫内膜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339981" name="矩形 339980"/>
          <p:cNvSpPr/>
          <p:nvPr/>
        </p:nvSpPr>
        <p:spPr>
          <a:xfrm>
            <a:off x="4575175" y="5787708"/>
            <a:ext cx="2139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子宫内膜腺瘤型增生过长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339982" name="矩形 339981"/>
          <p:cNvSpPr/>
          <p:nvPr/>
        </p:nvSpPr>
        <p:spPr>
          <a:xfrm>
            <a:off x="1279525" y="5805488"/>
            <a:ext cx="2139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子宫内膜腺囊性增生过长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775" y="748665"/>
            <a:ext cx="11608435" cy="569722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670" y="1191895"/>
            <a:ext cx="10610850" cy="4929505"/>
            <a:chOff x="170" y="1090"/>
            <a:chExt cx="13720" cy="8550"/>
          </a:xfrm>
        </p:grpSpPr>
        <p:pic>
          <p:nvPicPr>
            <p:cNvPr id="27649" name="图片 338954" descr="未标题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0" y="4948"/>
              <a:ext cx="7030" cy="46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0" name="矩形 338952"/>
            <p:cNvSpPr/>
            <p:nvPr/>
          </p:nvSpPr>
          <p:spPr>
            <a:xfrm>
              <a:off x="1758" y="1090"/>
              <a:ext cx="9295" cy="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⑤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基础体温测定（育龄期首选辅检）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27651" name="图片 338953" descr="黄体不全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" y="5288"/>
              <a:ext cx="7258" cy="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2" name="图片 338958" descr="图片1"/>
            <p:cNvPicPr>
              <a:picLocks noChangeAspect="1"/>
            </p:cNvPicPr>
            <p:nvPr/>
          </p:nvPicPr>
          <p:blipFill>
            <a:blip r:embed="rId5">
              <a:lum contrast="12000"/>
            </a:blip>
            <a:stretch>
              <a:fillRect/>
            </a:stretch>
          </p:blipFill>
          <p:spPr>
            <a:xfrm>
              <a:off x="850" y="1998"/>
              <a:ext cx="12248" cy="32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48665"/>
            <a:ext cx="10870565" cy="591121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1013" y="1291938"/>
            <a:ext cx="8344217" cy="4867503"/>
            <a:chOff x="283" y="1773"/>
            <a:chExt cx="13140" cy="8452"/>
          </a:xfrm>
        </p:grpSpPr>
        <p:pic>
          <p:nvPicPr>
            <p:cNvPr id="28673" name="Picture 4" descr="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" y="2565"/>
              <a:ext cx="9187" cy="34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4" name="Text Box 5"/>
            <p:cNvSpPr txBox="1"/>
            <p:nvPr/>
          </p:nvSpPr>
          <p:spPr>
            <a:xfrm>
              <a:off x="9355" y="3925"/>
              <a:ext cx="3593" cy="1361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基础体温单相型 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（无排卵型功血）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8675" name="Picture 3" descr="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" y="6308"/>
              <a:ext cx="8730" cy="3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6" name="Text Box 4"/>
            <p:cNvSpPr txBox="1"/>
            <p:nvPr/>
          </p:nvSpPr>
          <p:spPr>
            <a:xfrm>
              <a:off x="9583" y="7783"/>
              <a:ext cx="3840" cy="1361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基础体温双相型 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（黄体功能不全）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7" name="Rectangle 3"/>
            <p:cNvSpPr/>
            <p:nvPr/>
          </p:nvSpPr>
          <p:spPr>
            <a:xfrm>
              <a:off x="623" y="1773"/>
              <a:ext cx="114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、基础体温测定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1200150"/>
            <a:ext cx="10220325" cy="4663058"/>
            <a:chOff x="1530" y="2453"/>
            <a:chExt cx="9983" cy="6788"/>
          </a:xfrm>
        </p:grpSpPr>
        <p:pic>
          <p:nvPicPr>
            <p:cNvPr id="29697" name="Picture 3" descr="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0" y="2453"/>
              <a:ext cx="9983" cy="49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698" name="Text Box 4"/>
            <p:cNvSpPr txBox="1"/>
            <p:nvPr/>
          </p:nvSpPr>
          <p:spPr>
            <a:xfrm>
              <a:off x="5280" y="8100"/>
              <a:ext cx="3720" cy="1141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基础体温双相型 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（黄体萎缩不全）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9320" y="1170305"/>
            <a:ext cx="10386060" cy="5110480"/>
            <a:chOff x="1432" y="1318"/>
            <a:chExt cx="16356" cy="8573"/>
          </a:xfrm>
        </p:grpSpPr>
        <p:sp>
          <p:nvSpPr>
            <p:cNvPr id="30721" name="矩形 341000"/>
            <p:cNvSpPr/>
            <p:nvPr/>
          </p:nvSpPr>
          <p:spPr>
            <a:xfrm>
              <a:off x="1432" y="1318"/>
              <a:ext cx="5599" cy="9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no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（五）处理要点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22" name="矩形 341001"/>
            <p:cNvSpPr/>
            <p:nvPr/>
          </p:nvSpPr>
          <p:spPr>
            <a:xfrm>
              <a:off x="1564" y="2453"/>
              <a:ext cx="16224" cy="743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无排卵性异常子宫出血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青春期：止血、调整周期，有生育要求者促排卵；围绝经期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: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止血、调整周期、减少经量防止子宫内膜癌变。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排卵性功子宫异常子宫出血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①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黄体功能不足：促进卵泡发育，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刺激黄体功能及黄体功能替代，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分别应用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CC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HCG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和黄体酮；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②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子宫内膜不规则脱落：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促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使黄体及时萎缩，内膜及时完整脱落；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常用药物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有孕激素和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HCG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  <a:r>
                <a:rPr lang="zh-CN" altLang="en-US" sz="2800" b="1" dirty="0">
                  <a:solidFill>
                    <a:srgbClr val="00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000066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③子宫内膜局部异常者，使用药物，减少经量。无生育要求者可手术治疗。</a:t>
              </a:r>
              <a:endPara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6532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护理诊断及护理目标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矩形 342024"/>
          <p:cNvSpPr/>
          <p:nvPr/>
        </p:nvSpPr>
        <p:spPr>
          <a:xfrm>
            <a:off x="839470" y="1129665"/>
            <a:ext cx="10514330" cy="277431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潜在并发症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贫血。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知识缺乏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缺乏性激素治疗的知识。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有感染的危险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与经期延长、机体抵抗力下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降有关。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焦虑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与性激素使用及药物副作用有关。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矩形 343047"/>
          <p:cNvSpPr/>
          <p:nvPr/>
        </p:nvSpPr>
        <p:spPr>
          <a:xfrm>
            <a:off x="839470" y="4302125"/>
            <a:ext cx="10514330" cy="181483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病人贫血得到纠正，能够完成日常活动。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病人了解性激素的使用方法及注意事项。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避免病人发生感染。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病人焦虑缓解，积极配合治疗。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405" y="1198880"/>
            <a:ext cx="10419080" cy="2757880"/>
            <a:chOff x="1303" y="2338"/>
            <a:chExt cx="12020" cy="4508"/>
          </a:xfrm>
        </p:grpSpPr>
        <p:sp>
          <p:nvSpPr>
            <p:cNvPr id="33795" name="矩形 344072"/>
            <p:cNvSpPr/>
            <p:nvPr/>
          </p:nvSpPr>
          <p:spPr>
            <a:xfrm>
              <a:off x="1303" y="2338"/>
              <a:ext cx="12020" cy="29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补充营养，预防和纠正贫血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遵医嘱采用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止血措施。加强营养，注意补充铁剂、维生素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C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和蛋白质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，向病人推荐含铁丰富的食物。注意休息，避免剧烈活动与劳累。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3796" name="矩形 344073"/>
            <p:cNvSpPr/>
            <p:nvPr/>
          </p:nvSpPr>
          <p:spPr>
            <a:xfrm>
              <a:off x="1303" y="5288"/>
              <a:ext cx="11680" cy="15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心理护理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鼓励病人表达内心感受，帮助澄清错误认识，缓解焦虑</a:t>
              </a:r>
              <a:r>
                <a: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18" name="矩形 348167"/>
          <p:cNvSpPr/>
          <p:nvPr/>
        </p:nvSpPr>
        <p:spPr>
          <a:xfrm>
            <a:off x="1007745" y="4218940"/>
            <a:ext cx="97637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预防感染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注意体温、脉搏变化。指导病人用消毒会阴垫，保持会阴清洁。出血期间禁止盆浴及性生活。注意有无腹痛等生殖器官感染征象。按医嘱使用抗生素。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3305" y="1240155"/>
            <a:ext cx="10274935" cy="4463071"/>
            <a:chOff x="1190" y="1453"/>
            <a:chExt cx="12020" cy="9039"/>
          </a:xfrm>
        </p:grpSpPr>
        <p:sp>
          <p:nvSpPr>
            <p:cNvPr id="35842" name="矩形 380933"/>
            <p:cNvSpPr/>
            <p:nvPr/>
          </p:nvSpPr>
          <p:spPr>
            <a:xfrm>
              <a:off x="1643" y="1453"/>
              <a:ext cx="3132" cy="10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诊疗配合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5843" name="矩形 380934"/>
            <p:cNvSpPr/>
            <p:nvPr/>
          </p:nvSpPr>
          <p:spPr>
            <a:xfrm>
              <a:off x="1190" y="2453"/>
              <a:ext cx="12020" cy="80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）无排卵性异常子宫出血</a:t>
              </a:r>
              <a:endPara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）止血：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大出血病人，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要求在性激素治疗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8h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内见效，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24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48h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内出血基本停止，若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96h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以上仍不止血，应考虑器质性病变。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性激素止血：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雌激素：大剂量雌激素促使子宫内膜生长，短期内修复创面而止血，主要用于青春期功血。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②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孕激素：使处于增生期子宫内膜转化为分泌期，停药后内膜脱落，出现撤药性出血，即“药物性刮宫”，适于体内有一定雌激素水平、尤其流血淋漓不断者。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③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雄激素：拮抗雌激素、增强子宫平滑肌及子宫血管张力而减少出血，主要用于围绝经期功血病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人的辅助治疗，可随时停用。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④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联合用药：效果优于单一药物，可用三合激素或口服短效避孕药，血止后逐渐减量。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54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单元十三</a:t>
            </a:r>
            <a:endParaRPr lang="zh-CN" altLang="en-US" sz="54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54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女性生殖内分泌疾病患者的护理</a:t>
            </a:r>
            <a:endParaRPr lang="zh-CN" altLang="en-US" sz="54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7890" name="矩形 381958"/>
          <p:cNvSpPr/>
          <p:nvPr/>
        </p:nvSpPr>
        <p:spPr>
          <a:xfrm>
            <a:off x="969645" y="1272540"/>
            <a:ext cx="10205720" cy="177609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刮宫术：止血及排除子宫内膜癌变，适用于年龄＞35岁、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药物治疗无效或存在子宫内膜癌高危因素的病人。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其它止血药：酚磺乙胺（止血敏）、氨甲苯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酸（对羧基苄氨）等作为辅助治疗。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4" name="矩形 382982"/>
          <p:cNvSpPr/>
          <p:nvPr/>
        </p:nvSpPr>
        <p:spPr>
          <a:xfrm>
            <a:off x="969645" y="3048635"/>
            <a:ext cx="10356215" cy="3070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2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）调整月经周期：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一般连续用药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个周期。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雌、孕激素序贯法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人工周期疗法）通过模拟自然月经周期中卵巢的内分泌变化，将雌、孕激素序贯应用，使子宫内膜发生相应变化，引起周期性脱落。适用于青春期或生育期功血，可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诱发卵巢自然排卵。一般连用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个周期。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   雌、孕激素联合法：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可周期性口服短效避孕药，适于生育期功血内源性雌激素水平较高者或绝经过度期功血。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600075"/>
            <a:ext cx="10870565" cy="62572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9939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050415" y="828040"/>
            <a:ext cx="8091805" cy="580136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775" y="843915"/>
            <a:ext cx="11960225" cy="57924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2457" y="1108710"/>
            <a:ext cx="11506835" cy="2213610"/>
            <a:chOff x="1079" y="2196"/>
            <a:chExt cx="12022" cy="3486"/>
          </a:xfrm>
        </p:grpSpPr>
        <p:sp>
          <p:nvSpPr>
            <p:cNvPr id="40962" name="矩形 384005"/>
            <p:cNvSpPr/>
            <p:nvPr/>
          </p:nvSpPr>
          <p:spPr>
            <a:xfrm>
              <a:off x="1435" y="2196"/>
              <a:ext cx="11548" cy="19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en-US" altLang="zh-CN" sz="24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4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后半周期疗法：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于月经周期后半周期开始（撤药性出血的第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16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日）服用甲羟孕酮每日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10mg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，连用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日为一周期。适于青春期或绝经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过渡期功血。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0963" name="矩形 384006"/>
            <p:cNvSpPr/>
            <p:nvPr/>
          </p:nvSpPr>
          <p:spPr>
            <a:xfrm>
              <a:off x="1079" y="4375"/>
              <a:ext cx="12022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en-US" altLang="zh-CN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3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）促排卵：适于青春期和生育期功血病人，尤其不孕者。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）手术治疗：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治疗无效者必要时行子宫内膜切除或子宫切除术。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1986" name="矩形 385031"/>
          <p:cNvSpPr/>
          <p:nvPr/>
        </p:nvSpPr>
        <p:spPr>
          <a:xfrm>
            <a:off x="573405" y="3630295"/>
            <a:ext cx="1100455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）黄体功能异常性子宫异常出血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）黄体功能不足：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黄体功能替代疗法、黄体功能刺激疗法、促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进卵泡发育。氯米芬、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HCG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、天然黄体酮等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）子宫内膜不规则脱落：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孕激素或黄体酮：于排卵后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日或下次月经前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l0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日开始，每日口服甲羟孕酮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10mg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，共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日。</a:t>
            </a:r>
            <a:r>
              <a:rPr lang="en-US" altLang="zh-CN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②HCG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：用法同黄体功能不足。</a:t>
            </a:r>
            <a:endParaRPr lang="en-US" altLang="zh-CN" sz="2400" b="1" dirty="0">
              <a:solidFill>
                <a:srgbClr val="006699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）子宫内膜局部异常：</a:t>
            </a:r>
            <a:r>
              <a: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rPr>
              <a:t>可采用左炔诺孕酮宫内缓释系统、氨甲环酸抗纤溶。</a:t>
            </a:r>
            <a:endParaRPr lang="zh-CN" altLang="en-US" sz="2400" b="1" dirty="0">
              <a:solidFill>
                <a:srgbClr val="0066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0" name="矩形 386056"/>
          <p:cNvSpPr/>
          <p:nvPr/>
        </p:nvSpPr>
        <p:spPr>
          <a:xfrm>
            <a:off x="848995" y="1487170"/>
            <a:ext cx="10446385" cy="4787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遵医嘱使用性激素  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按时按量遵医嘱服药，不得随意停服和漏服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，以免引起子宫出血。如有不规则阴道流血，及时就诊；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药物减量必须按规定在血止后开始，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日减量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次，每次减量不超过原剂量的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1/3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，直至维持量，持续用至血止后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日停药；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雌激素口服可能引起恶心、呕吐等胃肠道反应，可饭后或睡前服用；对存在血液高凝倾向或有血栓性疾病史者禁忌使用；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雄激素用量过大可能出现男性化副作用。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）人工周期要考虑停药时间，确保停药后撤药出血与月经时间一致。（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）副作用观察，不适随诊。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034" name="矩形 388102"/>
          <p:cNvSpPr/>
          <p:nvPr/>
        </p:nvSpPr>
        <p:spPr>
          <a:xfrm>
            <a:off x="1111885" y="1871663"/>
            <a:ext cx="100437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6.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维持正常血容量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加强营养，注意休息，保持心情舒畅；月经期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避免剧烈活动，禁止盆浴及性生活，保持会阴清洁。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必要时输血。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为手术病人提供手术护理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4035" name="内容占位符 388103"/>
          <p:cNvGraphicFramePr>
            <a:graphicFrameLocks noGrp="1"/>
          </p:cNvGraphicFramePr>
          <p:nvPr>
            <p:ph sz="half" idx="2"/>
          </p:nvPr>
        </p:nvGraphicFramePr>
        <p:xfrm>
          <a:off x="8061960" y="3813175"/>
          <a:ext cx="2637790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737995" imgH="1682750" progId="MS_ClipArt_Gallery.5">
                  <p:embed/>
                </p:oleObj>
              </mc:Choice>
              <mc:Fallback>
                <p:oleObj name="" r:id="rId3" imgW="1737995" imgH="1682750" progId="MS_ClipArt_Gallery.5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61960" y="3813175"/>
                        <a:ext cx="2637790" cy="22320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5059" name="矩形 349192"/>
          <p:cNvSpPr/>
          <p:nvPr/>
        </p:nvSpPr>
        <p:spPr>
          <a:xfrm>
            <a:off x="1231900" y="1704340"/>
            <a:ext cx="9634220" cy="339725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病人贫血是否纠正，能否完成日常活动。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病人是否了解性激素的使用方法及注意事项。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病人有无发生感染。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病人焦虑是否缓解，能否积极配合治疗。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闭经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083" name="矩形 350216"/>
          <p:cNvSpPr/>
          <p:nvPr/>
        </p:nvSpPr>
        <p:spPr>
          <a:xfrm>
            <a:off x="968375" y="2205355"/>
            <a:ext cx="10253345" cy="290131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闭经是妇科常见症状，分为原发性和继发性两类。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原发性闭经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指年龄超过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岁，第二性征未发育，或年龄超过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岁，第二性征已发育，且无月经来潮者；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继发性闭经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指正常月经建立后，因病理性原因月经停止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个月，或按自身原来月经周期计算停经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个周期以上者。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131" name="矩形 351239"/>
          <p:cNvSpPr/>
          <p:nvPr/>
        </p:nvSpPr>
        <p:spPr>
          <a:xfrm>
            <a:off x="970280" y="1383665"/>
            <a:ext cx="10182225" cy="5062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（一）健康史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原发性闭经：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较少见，常由于遗传性因素或先天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性发育缺陷所致，应注意生殖器官和第二性征发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育情况及家族史。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继发性闭经：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与下丘脑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垂体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卵巢的神经内分泌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调节，以及子宫内膜对性激素的周期性反应和下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生殖道的通畅性有关，任何一个环节发生障碍均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可导致闭经。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询问月经史，包括初潮年龄、行经期、周期、经量、闭经时间长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短。有无闭经的诱因：精神因素、环境改变、体重变化、有无剧烈运动、其他疾病、用药情况等。原发性闭经应询问第一性征发育情况，了解生长发育史，有无先天缺陷或其他疾病及家族史。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154" name="矩形 352263"/>
          <p:cNvSpPr/>
          <p:nvPr/>
        </p:nvSpPr>
        <p:spPr>
          <a:xfrm>
            <a:off x="1028065" y="1152525"/>
            <a:ext cx="10135870" cy="1903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下丘脑性闭经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最常见，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以功能性原因为主。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）精神因素：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精神创伤、紧张忧虑、环境改变、过度劳累、盼子心切或畏惧妊娠等可使内分泌调节功能紊乱而发生闭经。闭经多为一时性，可自行恢复。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78" name="矩形 390149"/>
          <p:cNvSpPr/>
          <p:nvPr/>
        </p:nvSpPr>
        <p:spPr>
          <a:xfrm>
            <a:off x="1028065" y="3214370"/>
            <a:ext cx="10135870" cy="2729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）剧烈运动、体重下降和神经性厌食：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均可诱发闭经。因初潮发生和月经维持有赖于一定比例（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17%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）的机体脂肪，中枢神经对体重下降极为敏感。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）药物：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长期应用甾体类避孕药、吩噻嗪衍生物（奋乃静、氯丙嗪）、利血平等可引起闭经和异常乳汁分泌，一般在停药后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个月月经恢复。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28745" y="1104900"/>
            <a:ext cx="3860800" cy="77216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排卵障碍性异常子宫出血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28745" y="2335530"/>
            <a:ext cx="3860800" cy="66992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闭经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94150" y="3638550"/>
            <a:ext cx="3794760" cy="64008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痛经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30887" y="4941812"/>
            <a:ext cx="3757930" cy="610870"/>
            <a:chOff x="1397186" y="3857714"/>
            <a:chExt cx="4538897" cy="621736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38597" cy="621736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绝经综合征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755650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02" name="矩形 389125"/>
          <p:cNvSpPr/>
          <p:nvPr/>
        </p:nvSpPr>
        <p:spPr>
          <a:xfrm>
            <a:off x="969645" y="1198880"/>
            <a:ext cx="10252075" cy="36722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垂体性闭经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垂体前叶器质性病变或功能失调而引起闭经。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）垂体梗死：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常见于产后出血使垂体缺血坏死，出现闭经、性欲减退、毛发脱落、第二性征衰退、生殖器官萎缩，畏寒、嗜睡、低血压及基础代谢率降低等席汉综合征。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）垂体肿瘤：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可引起闭经溢乳综合征。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矩形 391173"/>
          <p:cNvSpPr/>
          <p:nvPr/>
        </p:nvSpPr>
        <p:spPr>
          <a:xfrm>
            <a:off x="969645" y="3429000"/>
            <a:ext cx="10069195" cy="4177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卵巢性闭经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因性激素水平低落，子宫内膜不发生周期性变化而导致闭经。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）卵巢功能早衰：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岁前绝经者称卵巢功能早衰，常伴有围绝经期综合征的表现。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）卵巢功能性肿瘤、卵巢切除或组织破坏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）多囊卵巢综合征：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以长期无排卵及高雄激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素为特征。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250" name="矩形 392197"/>
          <p:cNvSpPr/>
          <p:nvPr/>
        </p:nvSpPr>
        <p:spPr>
          <a:xfrm>
            <a:off x="875665" y="1710055"/>
            <a:ext cx="10373360" cy="39643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子宫性闭经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月经调节功能及第二性征发育正常，但子宫内膜受到破坏或对卵巢激素不能产生正常的反应而引起闭经。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）先天性子宫发育不良或子宫切除术后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）子宫内膜损伤：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宫腔放射治疗后、结核性子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宫内膜炎、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Asherman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综合征。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其他内分泌功能异常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甲状腺功能减退或亢进、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肾上腺皮质功能亢进、糖尿病等可引起闭经。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6320" y="1355725"/>
            <a:ext cx="9992995" cy="4448810"/>
            <a:chOff x="963" y="1090"/>
            <a:chExt cx="12587" cy="7828"/>
          </a:xfrm>
        </p:grpSpPr>
        <p:sp>
          <p:nvSpPr>
            <p:cNvPr id="54273" name="矩形 353286"/>
            <p:cNvSpPr/>
            <p:nvPr/>
          </p:nvSpPr>
          <p:spPr>
            <a:xfrm>
              <a:off x="1078" y="1090"/>
              <a:ext cx="422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（二）身体状况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4274" name="矩形 353287"/>
            <p:cNvSpPr/>
            <p:nvPr/>
          </p:nvSpPr>
          <p:spPr>
            <a:xfrm>
              <a:off x="963" y="1885"/>
              <a:ext cx="12587" cy="3193"/>
            </a:xfrm>
            <a:prstGeom prst="rect">
              <a:avLst/>
            </a:prstGeom>
            <a:solidFill>
              <a:srgbClr val="FFCC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了解病人的闭经类型、时间及伴随症状。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观察精神状态、智力发育、营养与健康状况；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3.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检查全身发育及第二性征发育情况。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妇科检查生殖器官有无发育异常、畸形和肿瘤</a:t>
              </a:r>
              <a:r>
                <a: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5" name="矩形 353288"/>
            <p:cNvSpPr/>
            <p:nvPr/>
          </p:nvSpPr>
          <p:spPr>
            <a:xfrm>
              <a:off x="1078" y="4833"/>
              <a:ext cx="601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（三）心理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社会状况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4276" name="矩形 353289"/>
            <p:cNvSpPr/>
            <p:nvPr/>
          </p:nvSpPr>
          <p:spPr>
            <a:xfrm>
              <a:off x="1078" y="5725"/>
              <a:ext cx="12117" cy="3193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病人担心闭经对自己的健康、性生活及生育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能力有影响，病程过长及治疗效果不佳会加重病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人及家属的心理压力，产生情绪低落、焦虑，反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过来又加重闭经。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1083" y="1562735"/>
            <a:ext cx="7392292" cy="4075555"/>
            <a:chOff x="1418" y="978"/>
            <a:chExt cx="13010" cy="16763"/>
          </a:xfrm>
        </p:grpSpPr>
        <p:sp>
          <p:nvSpPr>
            <p:cNvPr id="55298" name="矩形 354313"/>
            <p:cNvSpPr/>
            <p:nvPr/>
          </p:nvSpPr>
          <p:spPr>
            <a:xfrm>
              <a:off x="1418" y="978"/>
              <a:ext cx="6502" cy="2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（四）辅助检查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5299" name="矩形 354314"/>
            <p:cNvSpPr/>
            <p:nvPr/>
          </p:nvSpPr>
          <p:spPr>
            <a:xfrm>
              <a:off x="1956" y="4235"/>
              <a:ext cx="12472" cy="13506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no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功能试验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）药物撤退试验</a:t>
              </a:r>
              <a:endParaRPr lang="en-US" altLang="zh-CN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）垂体兴奋试验</a:t>
              </a:r>
              <a:endParaRPr lang="en-US" altLang="zh-CN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血清激素测定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激素六项检测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影像学检查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超检查、子宫输卵管造影检查、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CT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或磁共振现象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4.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其他检查</a:t>
              </a:r>
              <a:endPara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sz="28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322" name="矩形 395270"/>
          <p:cNvSpPr/>
          <p:nvPr/>
        </p:nvSpPr>
        <p:spPr>
          <a:xfrm>
            <a:off x="898525" y="1276985"/>
            <a:ext cx="101574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（五）处理原则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明确病变环节及病因后，针对病因及时治疗，改善全身健康状况，进行心理治疗、给予相应激素治疗，达到治疗目的。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47" name="矩形 355336"/>
          <p:cNvSpPr/>
          <p:nvPr/>
        </p:nvSpPr>
        <p:spPr>
          <a:xfrm>
            <a:off x="1043305" y="2169160"/>
            <a:ext cx="9698990" cy="304609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焦虑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与担心闭经对健康、性生活及生育的影响有关。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功能障碍性悲哀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与长期闭经及治疗效果不佳，担心丧失女性形象有关。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371" name="矩形 356359"/>
          <p:cNvSpPr/>
          <p:nvPr/>
        </p:nvSpPr>
        <p:spPr>
          <a:xfrm>
            <a:off x="900430" y="1248410"/>
            <a:ext cx="10417175" cy="156845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加强心理护理，消除诱因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讲解月经的生理知识，使病人了解闭经与女性特征、生育及健康的关系，减轻心理压力，避免闭经加重。对原发性闭经，特别是生殖器官畸形者进行心理疏导，保持心情舒畅，正确对待疾病，提高对自我形象的认识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394" name="矩形 396294"/>
          <p:cNvSpPr/>
          <p:nvPr/>
        </p:nvSpPr>
        <p:spPr>
          <a:xfrm>
            <a:off x="900430" y="3081655"/>
            <a:ext cx="10417810" cy="23069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诊疗配合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）性激素补充治疗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）促排卵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）其他治疗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指导合理用药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说明性激素的作用、不良反应、剂量、具体用药方法、用药时间等，并监测用药效果。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痛经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0420" name="矩形 359432"/>
          <p:cNvSpPr/>
          <p:nvPr/>
        </p:nvSpPr>
        <p:spPr>
          <a:xfrm>
            <a:off x="1116330" y="1351280"/>
            <a:ext cx="10034270" cy="45421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痛经是指在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行经前后或月经期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出现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下腹疼痛、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坠胀伴腰酸及其他不适，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严重者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影响生活和工作质量者。痛经分为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原发性与继发性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两类。前者指生殖器官无器质性病变的痛经，称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功能性痛经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，后者指盆腔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器质性病变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引起的痛经，如子宫内膜异位症等。本节仅叙述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原发性痛经。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5180" y="1169035"/>
            <a:ext cx="10271760" cy="4531945"/>
            <a:chOff x="1268" y="1653"/>
            <a:chExt cx="11715" cy="6609"/>
          </a:xfrm>
        </p:grpSpPr>
        <p:sp>
          <p:nvSpPr>
            <p:cNvPr id="62466" name="矩形 361479"/>
            <p:cNvSpPr/>
            <p:nvPr/>
          </p:nvSpPr>
          <p:spPr>
            <a:xfrm>
              <a:off x="1303" y="1653"/>
              <a:ext cx="4145" cy="8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【护理评估】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67" name="矩形 361480"/>
            <p:cNvSpPr/>
            <p:nvPr/>
          </p:nvSpPr>
          <p:spPr>
            <a:xfrm>
              <a:off x="1268" y="2768"/>
              <a:ext cx="3665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（一）健康史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2468" name="矩形 361481"/>
            <p:cNvSpPr/>
            <p:nvPr/>
          </p:nvSpPr>
          <p:spPr>
            <a:xfrm>
              <a:off x="1418" y="3820"/>
              <a:ext cx="11565" cy="4442"/>
            </a:xfrm>
            <a:prstGeom prst="rect">
              <a:avLst/>
            </a:prstGeom>
            <a:solidFill>
              <a:srgbClr val="FFCC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原发性痛经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可能与月经期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子宫内膜释放前列腺素（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PGF2a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）增多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有关，还受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内分泌、遗传、免疫、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寒冷刺激及经期剧烈运动、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精神神经等因素的影响。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常见于青少年，多发生在有排卵的月经周期</a:t>
              </a: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。评估时需了解病人的年龄、月经史，疼痛部位、性质、程度及与月经的关系，伴随症状，缓解疼痛的方法等。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掌握排卵障碍性异常子宫出血、绝经综合征的临床表现、处理原则，并列举护理措施。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熟悉闭经概念及常见原因；熟悉痛经的护理措施。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能运用所学知识对排卵障碍性异常子宫出血、闭经、痛经、绝经综合征的病人进行护理和健康教育。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具有较好的沟通能力，能理解排卵障碍性子宫出血、闭经、痛经、经前期综合征、绝经综合征病人的心理状况，并给予人文关怀。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7745" y="1360170"/>
            <a:ext cx="9966325" cy="3357335"/>
            <a:chOff x="1025" y="1430"/>
            <a:chExt cx="11908" cy="6082"/>
          </a:xfrm>
        </p:grpSpPr>
        <p:sp>
          <p:nvSpPr>
            <p:cNvPr id="63490" name="矩形 362502"/>
            <p:cNvSpPr/>
            <p:nvPr/>
          </p:nvSpPr>
          <p:spPr>
            <a:xfrm>
              <a:off x="1268" y="1430"/>
              <a:ext cx="4227" cy="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（二）身体状况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3491" name="矩形 362504"/>
            <p:cNvSpPr/>
            <p:nvPr/>
          </p:nvSpPr>
          <p:spPr>
            <a:xfrm>
              <a:off x="1025" y="2663"/>
              <a:ext cx="11908" cy="4849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just"/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痛经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下腹部疼痛是主要症状，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多自月经来潮后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1-2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年内发病，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最早出现在月经来潮前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12h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，月经第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日疼痛最剧烈，持续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日后逐渐缓解。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疼痛呈痉挛性，多位于下腹正中，常放射至腰骶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部，可伴面色苍白、出冷汗、恶心、呕吐、腹泻、头晕、乏力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等。痛经多于月经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初潮后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年发病。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algn="just"/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妇科检查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生殖器官无异常。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7270" y="1622425"/>
            <a:ext cx="10201275" cy="3824507"/>
            <a:chOff x="1190" y="1430"/>
            <a:chExt cx="11453" cy="7124"/>
          </a:xfrm>
        </p:grpSpPr>
        <p:sp>
          <p:nvSpPr>
            <p:cNvPr id="64514" name="矩形 363525"/>
            <p:cNvSpPr/>
            <p:nvPr/>
          </p:nvSpPr>
          <p:spPr>
            <a:xfrm>
              <a:off x="1268" y="1430"/>
              <a:ext cx="5635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（三）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心理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社会状况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4515" name="矩形 363527"/>
            <p:cNvSpPr/>
            <p:nvPr/>
          </p:nvSpPr>
          <p:spPr>
            <a:xfrm>
              <a:off x="1190" y="2353"/>
              <a:ext cx="11093" cy="25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en-US" altLang="zh-CN" sz="2800" b="1" dirty="0">
                  <a:latin typeface="Arial" panose="020B0604020202020204" pitchFamily="34" charset="0"/>
                  <a:ea typeface="楷体_GB2312" pitchFamily="49" charset="-122"/>
                </a:rPr>
                <a:t>    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病人缺乏痛经的相关知识，担心痛经可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能影响健康及婚后的生育能力，表现为情绪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低落、烦躁、焦虑。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4516" name="矩形 363528"/>
            <p:cNvSpPr/>
            <p:nvPr/>
          </p:nvSpPr>
          <p:spPr>
            <a:xfrm>
              <a:off x="1303" y="5173"/>
              <a:ext cx="11340" cy="3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（四）辅助检查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: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超检查生殖器官无器质性病变。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（五）处理要点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000066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解痉、镇痛等对症治疗为主。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重视心理治疗。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539" name="矩形 364553"/>
          <p:cNvSpPr/>
          <p:nvPr/>
        </p:nvSpPr>
        <p:spPr>
          <a:xfrm>
            <a:off x="1614488" y="2950528"/>
            <a:ext cx="7416800" cy="9556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急性疼痛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与经期子宫收缩有关。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焦虑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与反复疼痛及缺乏相关知识有关。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563" name="矩形 367622"/>
          <p:cNvSpPr/>
          <p:nvPr/>
        </p:nvSpPr>
        <p:spPr>
          <a:xfrm>
            <a:off x="969645" y="1167130"/>
            <a:ext cx="102723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加强保健   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月经期保健的健康教育，清洁卫生，经期禁止性生活。注意营养，注意休息等。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2.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重视精神心理护理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讲解痛经的知识及缓解疼痛的方法，使病人了解月经期下腹坠胀、腰酸、头痛等轻度不适是生理反应，从而消除其紧张焦虑情绪。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缓解症状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适当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休息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理疗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热敷或按摩下腹部。遵医嘱给予解痉、镇痛药，常用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药物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有前列腺素合成酶抑制剂如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吲哚美辛（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消炎痛）、布洛芬，解痉药阿托品。亦可选用避孕药或中药治疗。必要时遵医嘱止痛药。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诊疗配合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  治疗痛经的药物包括：①口服避孕药；②前列腺素合成酶抑制剂。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任务四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绝经综合征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612" name="矩形 369681"/>
          <p:cNvSpPr/>
          <p:nvPr/>
        </p:nvSpPr>
        <p:spPr>
          <a:xfrm>
            <a:off x="1043305" y="1343660"/>
            <a:ext cx="10012045" cy="510159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绝经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指月经完全停止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年以上，提示卵巢功能衰退，生殖功能终止。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围绝经期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指围绕绝经前后的一段时期，包括从绝经前出现与绝经有关的内分泌、生物学和临床特征起，至最后一次月经后一年。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围绝经期综合征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妇女在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绝经前后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由于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卵巢功能衰退，雌激素水平波动或下降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所致的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躯体及精神心理症状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的一组征候群。多发生于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45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55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之间。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内分泌变化：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绝经前后最明显的变化是卵巢功能衰退，随后表现为下丘脑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垂体功能退化。卵泡闭锁导致雌激素和抑制素水平降低及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FSH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水平升高，是绝经的主要信号。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659" name="矩形 370696"/>
          <p:cNvSpPr/>
          <p:nvPr/>
        </p:nvSpPr>
        <p:spPr>
          <a:xfrm>
            <a:off x="992505" y="1877695"/>
            <a:ext cx="10208895" cy="310261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noAutofit/>
          </a:bodyPr>
          <a:p>
            <a:pPr indent="304800" defTabSz="914400">
              <a:tabLst>
                <a:tab pos="752475" algn="l"/>
              </a:tabLs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（一）健康史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indent="304800" defTabSz="914400">
              <a:tabLst>
                <a:tab pos="752475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了解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病人的发病年龄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、职业、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文化水平及性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indent="304800" defTabSz="914400">
              <a:tabLst>
                <a:tab pos="752475" algn="l"/>
              </a:tabLs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格特征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，询问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月经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情况及生育史，有无卵巢切除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 defTabSz="914400">
              <a:tabLst>
                <a:tab pos="752475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或盆腔肿瘤放疗，既往有无心血管疾病及其他内</a:t>
            </a:r>
            <a:endParaRPr lang="en-US" altLang="zh-CN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 defTabSz="914400">
              <a:tabLst>
                <a:tab pos="752475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分泌疾病病史。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2" name="矩形 371721"/>
          <p:cNvSpPr/>
          <p:nvPr/>
        </p:nvSpPr>
        <p:spPr>
          <a:xfrm>
            <a:off x="874395" y="1261110"/>
            <a:ext cx="10302240" cy="498729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一、近期症状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1.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月经紊乱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最早症状。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约半数以上妇女出现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年无排卵性月经，表现为月经频发、不规则子宫出血、月经稀发（月经周期超过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天）以至绝经，少数妇女可突然绝经。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血管舒缩症状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潮热、出汗是特征性症状。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3.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精神神经症状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常见的伴随症状；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泌尿生殖道症状；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心血管疾病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⑤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骨质疏松。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自主神经失调症状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二、远期症状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泌尿生殖器绝经后综合征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2.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骨质疏松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3.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阿尔茨海默症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4.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心血管疾病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2185" y="1418590"/>
            <a:ext cx="10062210" cy="4587875"/>
            <a:chOff x="1418" y="2165"/>
            <a:chExt cx="12135" cy="5790"/>
          </a:xfrm>
        </p:grpSpPr>
        <p:sp>
          <p:nvSpPr>
            <p:cNvPr id="73730" name="矩形 372743"/>
            <p:cNvSpPr/>
            <p:nvPr/>
          </p:nvSpPr>
          <p:spPr>
            <a:xfrm>
              <a:off x="1418" y="2165"/>
              <a:ext cx="11555" cy="22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（三）心理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社会状况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000066"/>
                  </a:solidFill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因家庭和社会环境的变化或绝经前曾有精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神状态不稳定等，更易引起心情不畅、忧虑、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多疑、孤独等。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731" name="矩形 372744"/>
            <p:cNvSpPr/>
            <p:nvPr/>
          </p:nvSpPr>
          <p:spPr>
            <a:xfrm>
              <a:off x="1418" y="5665"/>
              <a:ext cx="12135" cy="2290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（四）辅助检查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根据病人的具体情况不同，可选择血、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尿常规，血清激素测定、心电图及血脂检查，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超、宫颈刮片及诊断性刮宫等。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4530" y="1082619"/>
            <a:ext cx="10525125" cy="4948593"/>
            <a:chOff x="1078" y="786"/>
            <a:chExt cx="14025" cy="8735"/>
          </a:xfrm>
        </p:grpSpPr>
        <p:sp>
          <p:nvSpPr>
            <p:cNvPr id="74753" name="矩形 374791"/>
            <p:cNvSpPr/>
            <p:nvPr/>
          </p:nvSpPr>
          <p:spPr>
            <a:xfrm>
              <a:off x="1078" y="786"/>
              <a:ext cx="11395" cy="1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（五）处理要点    </a:t>
              </a: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积极治疗近期症状，预防远期症状。</a:t>
              </a:r>
              <a:endPara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必要时激素替代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54" name="矩形 374793"/>
            <p:cNvSpPr/>
            <p:nvPr/>
          </p:nvSpPr>
          <p:spPr>
            <a:xfrm>
              <a:off x="1303" y="2225"/>
              <a:ext cx="13800" cy="22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自我调适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加强心理治疗及体育锻炼，定期体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检补充钙剂和大豆制品，必要时选用镇静剂、谷维素。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劳逸结合。增加社交。低盐低脂，多维多钙。</a:t>
              </a:r>
              <a:endParaRPr lang="en-US" altLang="zh-CN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55" name="矩形 374794"/>
            <p:cNvSpPr/>
            <p:nvPr/>
          </p:nvSpPr>
          <p:spPr>
            <a:xfrm>
              <a:off x="1303" y="4579"/>
              <a:ext cx="12587" cy="49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激素替代治疗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补充雌激素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是关键。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（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）适应证：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①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雌激素缺乏所致的各种症状；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②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预防存在高危因素的心血管疾病、骨质疏松。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 （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）禁忌证</a:t>
              </a:r>
              <a:r>
                <a:rPr lang="zh-CN" altLang="en-US" sz="24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：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原因不明的子宫出血、肝胆疾病、血栓性静脉炎及乳腺癌子宫内膜癌等。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  （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b="1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）药物及使用方法：</a:t>
              </a:r>
              <a:r>
                <a:rPr lang="zh-CN" altLang="en-US" sz="2400" b="1" dirty="0">
                  <a:solidFill>
                    <a:srgbClr val="006699"/>
                  </a:solidFill>
                  <a:latin typeface="楷体_GB2312" pitchFamily="49" charset="-122"/>
                  <a:ea typeface="楷体_GB2312" pitchFamily="49" charset="-122"/>
                </a:rPr>
                <a:t>尽量选用天然性激素，剂量个体化，以取最小有效量为佳。口服为主。</a:t>
              </a:r>
              <a:endParaRPr lang="zh-CN" altLang="en-US" sz="2400" b="1" dirty="0">
                <a:solidFill>
                  <a:srgbClr val="0066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4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排卵障碍性异常子宫出血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6532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护理诊断和护理目标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0780" y="1367790"/>
            <a:ext cx="9770745" cy="4260215"/>
            <a:chOff x="1303" y="1740"/>
            <a:chExt cx="12125" cy="7131"/>
          </a:xfrm>
        </p:grpSpPr>
        <p:sp>
          <p:nvSpPr>
            <p:cNvPr id="75777" name="矩形 375816"/>
            <p:cNvSpPr/>
            <p:nvPr>
              <p:custDataLst>
                <p:tags r:id="rId3"/>
              </p:custDataLst>
            </p:nvPr>
          </p:nvSpPr>
          <p:spPr>
            <a:xfrm>
              <a:off x="1643" y="1740"/>
              <a:ext cx="4245" cy="9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【护理诊断】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778" name="矩形 375817"/>
            <p:cNvSpPr/>
            <p:nvPr>
              <p:custDataLst>
                <p:tags r:id="rId4"/>
              </p:custDataLst>
            </p:nvPr>
          </p:nvSpPr>
          <p:spPr>
            <a:xfrm>
              <a:off x="1303" y="2949"/>
              <a:ext cx="12125" cy="2316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自我形象紊乱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与对疾病不正确认识及精神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神经症状有关。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知识缺乏：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缺乏性激素治疗相关知识。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779" name="矩形 375818"/>
            <p:cNvSpPr/>
            <p:nvPr>
              <p:custDataLst>
                <p:tags r:id="rId5"/>
              </p:custDataLst>
            </p:nvPr>
          </p:nvSpPr>
          <p:spPr>
            <a:xfrm>
              <a:off x="1595" y="5480"/>
              <a:ext cx="4145" cy="9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 indent="304800"/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【护理目标】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780" name="矩形 375819"/>
            <p:cNvSpPr/>
            <p:nvPr>
              <p:custDataLst>
                <p:tags r:id="rId6"/>
              </p:custDataLst>
            </p:nvPr>
          </p:nvSpPr>
          <p:spPr>
            <a:xfrm>
              <a:off x="1530" y="6555"/>
              <a:ext cx="11453" cy="2316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病人能正确认识疾病，客观评价自己。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病人了解性激素治疗的相关知识，能按医嘱合理运用性激素。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78765" y="97155"/>
            <a:ext cx="28924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17650" y="1773238"/>
            <a:ext cx="9295765" cy="2853372"/>
            <a:chOff x="1303" y="2793"/>
            <a:chExt cx="11115" cy="4493"/>
          </a:xfrm>
        </p:grpSpPr>
        <p:sp>
          <p:nvSpPr>
            <p:cNvPr id="76803" name="矩形 376854"/>
            <p:cNvSpPr/>
            <p:nvPr/>
          </p:nvSpPr>
          <p:spPr>
            <a:xfrm>
              <a:off x="1303" y="3168"/>
              <a:ext cx="6125" cy="411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心理护理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      </a:t>
              </a:r>
              <a:r>
                <a:rPr lang="zh-CN" altLang="en-US" sz="2000" b="1" dirty="0">
                  <a:latin typeface="Arial" panose="020B0604020202020204" pitchFamily="34" charset="0"/>
                  <a:ea typeface="楷体_GB2312" pitchFamily="49" charset="-122"/>
                </a:rPr>
                <a:t>与病人建立相互信任关系。认真倾听。使病人及家属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了解围绝经期是必然的生理过程，</a:t>
              </a:r>
              <a:r>
                <a:rPr lang="zh-CN" altLang="en-US" sz="2000" b="1" dirty="0">
                  <a:latin typeface="Arial" panose="020B0604020202020204" pitchFamily="34" charset="0"/>
                  <a:ea typeface="楷体_GB2312" pitchFamily="49" charset="-122"/>
                </a:rPr>
                <a:t>介绍减轻压力的方法，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改变病人的认知、情绪和行为，使其正确评价自己，减轻焦虑。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调整生活状态 </a:t>
              </a:r>
              <a:endPara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000" b="1" dirty="0">
                  <a:latin typeface="Arial" panose="020B0604020202020204" pitchFamily="34" charset="0"/>
                  <a:ea typeface="楷体_GB2312" pitchFamily="49" charset="-122"/>
                </a:rPr>
                <a:t>饮食、运动、工作、休息、心态</a:t>
              </a:r>
              <a:endParaRPr lang="zh-CN" altLang="en-US" sz="20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aphicFrame>
          <p:nvGraphicFramePr>
            <p:cNvPr id="76804" name="对象 376856"/>
            <p:cNvGraphicFramePr/>
            <p:nvPr/>
          </p:nvGraphicFramePr>
          <p:xfrm>
            <a:off x="8788" y="2793"/>
            <a:ext cx="3630" cy="28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3" imgW="6301740" imgH="4356100" progId="MS_ClipArt_Gallery.2">
                    <p:embed/>
                  </p:oleObj>
                </mc:Choice>
                <mc:Fallback>
                  <p:oleObj name="" r:id="rId3" imgW="6301740" imgH="4356100" progId="MS_ClipArt_Gallery.2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788" y="2793"/>
                          <a:ext cx="3630" cy="28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826" name="矩形 397321"/>
          <p:cNvSpPr/>
          <p:nvPr/>
        </p:nvSpPr>
        <p:spPr>
          <a:xfrm>
            <a:off x="872490" y="1598295"/>
            <a:ext cx="10394950" cy="366141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诊疗配合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）激素补充治疗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①适应证：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主要用于治疗绝经相关症状、泌尿生殖道萎缩相关问题、低骨量及骨质疏松症。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②禁忌证：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已知或可疑妊娠、原因不明的子宫出血、肝胆疾病、血栓性静脉炎及乳腺癌，严重肝肾功能障碍、耳硬化症、脑膜瘤（孕激素禁忌）等。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 pitchFamily="49" charset="-122"/>
              </a:rPr>
              <a:t>③慎用情况：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是指绝经期妇女有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HRT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的适应症，同时又合并某些不宜使用性激素的情况。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 pitchFamily="49" charset="-122"/>
              </a:rPr>
              <a:t>         ④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 pitchFamily="49" charset="-122"/>
              </a:rPr>
              <a:t>制剂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雌激素辅以孕激素。在医生指导下使用，尽量选用天然性激素，剂量个体化，以最小有效量为佳。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1885" y="1407795"/>
            <a:ext cx="9991090" cy="4192270"/>
            <a:chOff x="1190" y="1205"/>
            <a:chExt cx="12020" cy="7603"/>
          </a:xfrm>
        </p:grpSpPr>
        <p:sp>
          <p:nvSpPr>
            <p:cNvPr id="78850" name="矩形 398343"/>
            <p:cNvSpPr/>
            <p:nvPr/>
          </p:nvSpPr>
          <p:spPr>
            <a:xfrm>
              <a:off x="1190" y="1205"/>
              <a:ext cx="11908" cy="3515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4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⑤用药途径及方案        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口服是最常用的用药途径；胃肠道外给药；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       ⑥</a:t>
              </a:r>
              <a:r>
                <a:rPr lang="zh-CN" altLang="en-US" sz="24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用药剂量与时间        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HRT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需要个体化给药，最低有效剂量。停止雌激素治疗时，应缓慢减量、逐渐停药。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       ⑦</a:t>
              </a:r>
              <a:r>
                <a:rPr lang="zh-CN" altLang="en-US" sz="24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副作用及危险性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副作用观察监护，定期随诊。开始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HRT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后，用药后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12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个月复诊，了解用药疗效和副作用，并根据情况调整用药。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8852" name="矩形 398343"/>
            <p:cNvSpPr/>
            <p:nvPr/>
          </p:nvSpPr>
          <p:spPr>
            <a:xfrm>
              <a:off x="1190" y="5740"/>
              <a:ext cx="12020" cy="306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）非激素类药物</a:t>
              </a:r>
              <a:endPara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  <a:p>
              <a:r>
                <a:rPr lang="en-US" altLang="zh-CN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楷体_GB2312" pitchFamily="49" charset="-122"/>
                </a:rPr>
                <a:t>      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盐酸帕罗西汀可改善血管舒缩症状和精神神经症状；阿伦磷酸钠可预防骨质疏松；镇定剂艾司唑仑改善睡眠；谷维素可调节自主神经症状。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2990" y="1407795"/>
            <a:ext cx="9918065" cy="4467860"/>
            <a:chOff x="738" y="1430"/>
            <a:chExt cx="12955" cy="7823"/>
          </a:xfrm>
        </p:grpSpPr>
        <p:sp>
          <p:nvSpPr>
            <p:cNvPr id="79874" name="矩形 378891"/>
            <p:cNvSpPr/>
            <p:nvPr/>
          </p:nvSpPr>
          <p:spPr>
            <a:xfrm>
              <a:off x="738" y="1430"/>
              <a:ext cx="12955" cy="16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4.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健康指导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坚持体育锻炼，多参加社会活动；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定期健康体检，积极防治围绝经期妇女常见病。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9875" name="对象 378893"/>
            <p:cNvGraphicFramePr/>
            <p:nvPr/>
          </p:nvGraphicFramePr>
          <p:xfrm>
            <a:off x="9150" y="3133"/>
            <a:ext cx="3608" cy="2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3" imgW="2578735" imgH="1606550" progId="MS_ClipArt_Gallery.2">
                    <p:embed/>
                  </p:oleObj>
                </mc:Choice>
                <mc:Fallback>
                  <p:oleObj name="" r:id="rId3" imgW="2578735" imgH="1606550" progId="MS_ClipArt_Gallery.2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150" y="3133"/>
                          <a:ext cx="3608" cy="25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76" name="矩形 378894"/>
            <p:cNvSpPr/>
            <p:nvPr/>
          </p:nvSpPr>
          <p:spPr>
            <a:xfrm>
              <a:off x="9060" y="5708"/>
              <a:ext cx="3698" cy="7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合理安排膳食结构</a:t>
              </a:r>
              <a:endPara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9877" name="对象 378896"/>
            <p:cNvGraphicFramePr/>
            <p:nvPr/>
          </p:nvGraphicFramePr>
          <p:xfrm>
            <a:off x="5160" y="3513"/>
            <a:ext cx="2553" cy="4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4" name="" r:id="rId5" imgW="1934210" imgH="2797810" progId="MS_ClipArt_Gallery.2">
                    <p:embed/>
                  </p:oleObj>
                </mc:Choice>
                <mc:Fallback>
                  <p:oleObj name="" r:id="rId5" imgW="1934210" imgH="2797810" progId="MS_ClipArt_Gallery.2">
                    <p:embed/>
                    <p:pic>
                      <p:nvPicPr>
                        <p:cNvPr id="0" name="图片 31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60" y="3513"/>
                          <a:ext cx="2553" cy="41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78" name="矩形 378897"/>
            <p:cNvSpPr/>
            <p:nvPr/>
          </p:nvSpPr>
          <p:spPr>
            <a:xfrm>
              <a:off x="4705" y="8295"/>
              <a:ext cx="3493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000" b="1" dirty="0">
                  <a:solidFill>
                    <a:srgbClr val="FFCC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适当体育锻炼</a:t>
              </a:r>
              <a:endPara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9879" name="对象 378899"/>
            <p:cNvGraphicFramePr/>
            <p:nvPr/>
          </p:nvGraphicFramePr>
          <p:xfrm>
            <a:off x="9480" y="6648"/>
            <a:ext cx="2873" cy="19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7" imgW="2051050" imgH="1240790" progId="MS_ClipArt_Gallery.2">
                    <p:embed/>
                  </p:oleObj>
                </mc:Choice>
                <mc:Fallback>
                  <p:oleObj name="" r:id="rId7" imgW="2051050" imgH="1240790" progId="MS_ClipArt_Gallery.2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480" y="6648"/>
                          <a:ext cx="2873" cy="19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80" name="矩形 378900"/>
            <p:cNvSpPr/>
            <p:nvPr/>
          </p:nvSpPr>
          <p:spPr>
            <a:xfrm>
              <a:off x="10148" y="8575"/>
              <a:ext cx="1902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讲究卫生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aphicFrame>
          <p:nvGraphicFramePr>
            <p:cNvPr id="79881" name="对象 378902"/>
            <p:cNvGraphicFramePr/>
            <p:nvPr/>
          </p:nvGraphicFramePr>
          <p:xfrm>
            <a:off x="1583" y="3925"/>
            <a:ext cx="2442" cy="3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9" imgW="868680" imgH="1003935" progId="MS_ClipArt_Gallery.2">
                    <p:embed/>
                  </p:oleObj>
                </mc:Choice>
                <mc:Fallback>
                  <p:oleObj name="" r:id="rId9" imgW="868680" imgH="1003935" progId="MS_ClipArt_Gallery.2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583" y="3925"/>
                          <a:ext cx="2442" cy="31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82" name="矩形 378903"/>
            <p:cNvSpPr/>
            <p:nvPr/>
          </p:nvSpPr>
          <p:spPr>
            <a:xfrm>
              <a:off x="1870" y="7440"/>
              <a:ext cx="1905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定期体检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435" name="矩形 329739"/>
          <p:cNvSpPr/>
          <p:nvPr/>
        </p:nvSpPr>
        <p:spPr>
          <a:xfrm>
            <a:off x="800100" y="1612265"/>
            <a:ext cx="10419080" cy="415861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异常子宫出血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是指正常月经周期的频率、规律性、经期长度、经期出血量中的任何一项不符、源自子宫腔的异常出血。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排卵障碍性异常子宫出血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包括稀发排卵、无排卵及黄体功能不足。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主要由于下丘脑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垂体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卵巢轴功能异常引起，常见于青春期、绝经过渡期，生育期也可因多囊卵巢综合征、肥胖、高催乳素血症、甲状腺疾病等引起。常表现为不规则的月经，经量、经期长度、周期频率、规律性均可异常，有时会出现大出血和重度贫血。子宫内膜不规则脱落所致的经期延长是临床常见的病变，本章一并学习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疾病概要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5710" y="1257300"/>
            <a:ext cx="9721215" cy="4536440"/>
            <a:chOff x="1530" y="1318"/>
            <a:chExt cx="11908" cy="6710"/>
          </a:xfrm>
        </p:grpSpPr>
        <p:sp>
          <p:nvSpPr>
            <p:cNvPr id="18433" name="矩形 330759"/>
            <p:cNvSpPr/>
            <p:nvPr/>
          </p:nvSpPr>
          <p:spPr>
            <a:xfrm>
              <a:off x="1643" y="1318"/>
              <a:ext cx="2610" cy="7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病因病理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20482" name="矩形 330760"/>
            <p:cNvSpPr/>
            <p:nvPr/>
          </p:nvSpPr>
          <p:spPr>
            <a:xfrm>
              <a:off x="1530" y="2338"/>
              <a:ext cx="11908" cy="5690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）无排卵性异常子宫出血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好发于青春期和绝经过渡期，也可发生于育龄期</a:t>
              </a:r>
              <a:endParaRPr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青春期：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与下丘脑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垂体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卵巢轴调节功能未健全有关。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围绝经期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：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与卵巢功能衰退有关。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0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育龄期：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内外环境刺激或疾病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）黄体功能异常（育龄期多见）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黄体功能不足：黄体期缩短小于14天。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子宫内膜不规则脱落：黄体萎缩时间延长。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子宫内膜局部异常所致异常子宫出血</a:t>
              </a:r>
              <a:endParaRPr lang="zh-CN" altLang="en-US" sz="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507" name="矩形 333832"/>
          <p:cNvSpPr/>
          <p:nvPr/>
        </p:nvSpPr>
        <p:spPr>
          <a:xfrm>
            <a:off x="1116330" y="1296035"/>
            <a:ext cx="9950450" cy="479234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（一）健康史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无排卵性异常子宫出血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多见于青春期、围绝经期和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生育期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过度劳累、精神紧张、恐惧、忧伤、环境及气候改变等应激刺激可诱发。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．黄体功能异常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生育期多见，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产后、流产后易发生。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评估患者年龄、月经史、婚育史、避孕措施、既往患病史。有无受到精神刺激、过度劳累、环境改变等。治疗经过及效果。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5545" y="1257300"/>
            <a:ext cx="9988342" cy="2388039"/>
            <a:chOff x="1530" y="2655"/>
            <a:chExt cx="11680" cy="3625"/>
          </a:xfrm>
        </p:grpSpPr>
        <p:sp>
          <p:nvSpPr>
            <p:cNvPr id="22530" name="矩形 334855"/>
            <p:cNvSpPr/>
            <p:nvPr/>
          </p:nvSpPr>
          <p:spPr>
            <a:xfrm>
              <a:off x="1530" y="2655"/>
              <a:ext cx="4228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（二）身体状况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2531" name="矩形 334856"/>
            <p:cNvSpPr/>
            <p:nvPr/>
          </p:nvSpPr>
          <p:spPr>
            <a:xfrm>
              <a:off x="1868" y="3447"/>
              <a:ext cx="11342" cy="28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1.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无排卵性异常子宫出血：特点是</a:t>
              </a:r>
              <a:r>
                <a:rPr lang="zh-CN" altLang="en-US" sz="2800" b="1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月经周期紊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乱，</a:t>
              </a:r>
              <a:r>
                <a:rPr lang="zh-CN" altLang="en-US" sz="2800" b="1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行经期紊乱、经量异常。</a:t>
              </a:r>
              <a:endPara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555" name="矩形 335878"/>
          <p:cNvSpPr/>
          <p:nvPr/>
        </p:nvSpPr>
        <p:spPr>
          <a:xfrm>
            <a:off x="1186180" y="3429000"/>
            <a:ext cx="9987915" cy="3528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黄体功能异常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黄体功能不足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月经周期缩短（小于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天），月经频发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，不易受孕或易流产。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子宫内膜不规则脱落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月经周期正常，经期延长。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③子宫内膜局部异常所致异常子宫出血：月经过多、经间期延长、经期延长。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DIAGRAM_VIRTUALLY_FRAME" val="{&quot;height&quot;:348.00000000000006,&quot;left&quot;:65.12503937007874,&quot;top&quot;:88.62503937007874,&quot;width&quot;:606.2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DIAGRAM_VIRTUALLY_FRAME" val="{&quot;height&quot;:348.00000000000006,&quot;left&quot;:65.12503937007874,&quot;top&quot;:88.62503937007874,&quot;width&quot;:606.25}"/>
</p:tagLst>
</file>

<file path=ppt/tags/tag91.xml><?xml version="1.0" encoding="utf-8"?>
<p:tagLst xmlns:p="http://schemas.openxmlformats.org/presentationml/2006/main">
  <p:tag name="KSO_WM_DIAGRAM_VIRTUALLY_FRAME" val="{&quot;height&quot;:348.00000000000006,&quot;left&quot;:65.12503937007874,&quot;top&quot;:88.62503937007874,&quot;width&quot;:606.25}"/>
</p:tagLst>
</file>

<file path=ppt/tags/tag92.xml><?xml version="1.0" encoding="utf-8"?>
<p:tagLst xmlns:p="http://schemas.openxmlformats.org/presentationml/2006/main">
  <p:tag name="KSO_WM_DIAGRAM_VIRTUALLY_FRAME" val="{&quot;height&quot;:348.00000000000006,&quot;left&quot;:65.12503937007874,&quot;top&quot;:88.62503937007874,&quot;width&quot;:606.25}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7882</Words>
  <Application>WPS 演示</Application>
  <PresentationFormat>自定义</PresentationFormat>
  <Paragraphs>487</Paragraphs>
  <Slides>55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55</vt:i4>
      </vt:variant>
    </vt:vector>
  </HeadingPairs>
  <TitlesOfParts>
    <vt:vector size="78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汉仪雅酷黑简</vt:lpstr>
      <vt:lpstr>楷体_GB2312</vt:lpstr>
      <vt:lpstr>新宋体</vt:lpstr>
      <vt:lpstr>Times New Roman</vt:lpstr>
      <vt:lpstr>Calibri</vt:lpstr>
      <vt:lpstr>Office 主题</vt:lpstr>
      <vt:lpstr>Office 主题​​</vt:lpstr>
      <vt:lpstr>MS_ClipArt_Gallery.5</vt:lpstr>
      <vt:lpstr>MS_ClipArt_Gallery.2</vt:lpstr>
      <vt:lpstr>MS_ClipArt_Gallery.2</vt:lpstr>
      <vt:lpstr>MS_ClipArt_Gallery.2</vt:lpstr>
      <vt:lpstr>MS_ClipArt_Gallery.2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258</cp:revision>
  <dcterms:created xsi:type="dcterms:W3CDTF">2019-11-11T13:37:00Z</dcterms:created>
  <dcterms:modified xsi:type="dcterms:W3CDTF">2025-08-10T07:17:28Z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